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8" r:id="rId3"/>
    <p:sldId id="259" r:id="rId4"/>
    <p:sldId id="274" r:id="rId5"/>
    <p:sldId id="276" r:id="rId6"/>
    <p:sldId id="290"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1" r:id="rId21"/>
    <p:sldId id="292" r:id="rId22"/>
    <p:sldId id="293" r:id="rId23"/>
    <p:sldId id="294" r:id="rId24"/>
    <p:sldId id="295" r:id="rId25"/>
    <p:sldId id="296" r:id="rId26"/>
    <p:sldId id="298" r:id="rId27"/>
    <p:sldId id="297" r:id="rId28"/>
    <p:sldId id="275" r:id="rId29"/>
    <p:sldId id="273" r:id="rId30"/>
    <p:sldId id="299" r:id="rId31"/>
    <p:sldId id="262" r:id="rId32"/>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37C"/>
    <a:srgbClr val="FDBD40"/>
    <a:srgbClr val="238791"/>
    <a:srgbClr val="E8676A"/>
    <a:srgbClr val="E7686A"/>
    <a:srgbClr val="697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46" d="100"/>
          <a:sy n="46" d="100"/>
        </p:scale>
        <p:origin x="756" y="4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E277B-3B42-E4D1-B6A8-D724EB41D0B0}"/>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52ECCD-C0CA-93DB-151D-9581D1F5D82F}"/>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86486E2-D614-591E-B732-55E098029375}"/>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0958C8-5AD5-7968-F14A-57C823D36F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6875A1-4E83-D05B-BD13-B52DD04DB824}"/>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F75999A-F334-86AE-8EDD-EBC8A9A254F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8" name="Marcador de pie de página 7">
            <a:extLst>
              <a:ext uri="{FF2B5EF4-FFF2-40B4-BE49-F238E27FC236}">
                <a16:creationId xmlns:a16="http://schemas.microsoft.com/office/drawing/2014/main" id="{85E8ACF4-12E9-F6E7-34B8-95778505C17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75EE5675-1314-BF12-FD7D-55D17789920E}"/>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30247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E8C4E-13E0-55E6-0EBA-C4246DC4044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CB973EB-B3BF-842B-EB0E-C1A8E529C07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4" name="Marcador de pie de página 3">
            <a:extLst>
              <a:ext uri="{FF2B5EF4-FFF2-40B4-BE49-F238E27FC236}">
                <a16:creationId xmlns:a16="http://schemas.microsoft.com/office/drawing/2014/main" id="{456AFE9B-4108-5EBE-F167-5CE993ECBFF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DF1E4D6-ABD8-8A8B-631F-5B12792878D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25322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64C83C-4D93-15FB-524E-D13FECDDA741}"/>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3" name="Marcador de pie de página 2">
            <a:extLst>
              <a:ext uri="{FF2B5EF4-FFF2-40B4-BE49-F238E27FC236}">
                <a16:creationId xmlns:a16="http://schemas.microsoft.com/office/drawing/2014/main" id="{F863E5DC-7CCB-206F-C702-B3AF98751D3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2954E89-459B-7734-DD24-1DC7BCEF2F4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1034177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3E929-57BE-3B1B-0D0D-772F684CF6E2}"/>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326571-F15E-0E7E-091F-AE85410BF368}"/>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B602F4-5B77-6701-7AE4-44F61BC315E3}"/>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D31B4A-CD75-3FA1-AE0E-AC69CFBDDAC0}"/>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6" name="Marcador de pie de página 5">
            <a:extLst>
              <a:ext uri="{FF2B5EF4-FFF2-40B4-BE49-F238E27FC236}">
                <a16:creationId xmlns:a16="http://schemas.microsoft.com/office/drawing/2014/main" id="{9696BC9A-DA43-654D-00CA-E0DCB883DDE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39DA356-0527-E3EF-20E8-77F2EE427C0A}"/>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335071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BB2A0-1F99-4774-130B-DE435622296A}"/>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966F0D2-122F-2C80-3361-36097EED23F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97EF99-F8FC-1686-50A7-FC93F299B1D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C49A95-6AE0-BE64-BAEB-437CE62325F6}"/>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6" name="Marcador de pie de página 5">
            <a:extLst>
              <a:ext uri="{FF2B5EF4-FFF2-40B4-BE49-F238E27FC236}">
                <a16:creationId xmlns:a16="http://schemas.microsoft.com/office/drawing/2014/main" id="{53206811-1782-0544-6A71-815DAF92B9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C35AC3D-2FC2-28BC-E6C9-F2E49B7B5936}"/>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377222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92E2F-5791-BBDA-5B71-30E2CEB5C23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CF477-1A8A-EC9D-2CD9-CCB8974FE202}"/>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C911FE-1B5C-9C27-00BE-7F2861BF4359}"/>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5" name="Marcador de pie de página 4">
            <a:extLst>
              <a:ext uri="{FF2B5EF4-FFF2-40B4-BE49-F238E27FC236}">
                <a16:creationId xmlns:a16="http://schemas.microsoft.com/office/drawing/2014/main" id="{DC12B8E4-BA5C-4E23-039A-E664908E6DD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E1BABD4-9480-4A03-1684-C22CF30C5B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219522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A2ECEE-B169-17F0-F43C-842F42441CD1}"/>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814F84-C46C-1D79-415C-C0784E2EFF1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30ED9D-41A2-AA0F-D943-39A44D49E5EF}"/>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5" name="Marcador de pie de página 4">
            <a:extLst>
              <a:ext uri="{FF2B5EF4-FFF2-40B4-BE49-F238E27FC236}">
                <a16:creationId xmlns:a16="http://schemas.microsoft.com/office/drawing/2014/main" id="{BCB69718-7114-6B06-E813-5A238201995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164EEF-0569-7BCD-A4B1-DDE8123A2D71}"/>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415892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9072C-7E47-B70E-B79E-10E0F2EA6FC5}"/>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434A50-EB7E-272A-7A77-276077D9210F}"/>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E3EBBF7-0D82-F25A-82B9-EE7FFE2DA312}"/>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5" name="Marcador de pie de página 4">
            <a:extLst>
              <a:ext uri="{FF2B5EF4-FFF2-40B4-BE49-F238E27FC236}">
                <a16:creationId xmlns:a16="http://schemas.microsoft.com/office/drawing/2014/main" id="{1A8BF46F-BB9A-D741-571A-4CC74EE9E80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C0EB782-AE44-A5D9-FDF4-9E510D87E809}"/>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17109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043A1-E8C1-010B-5D09-581CE51E25B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E1B9B1-F63C-4DF2-3D12-A83AC454D3B8}"/>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3D775-921A-50C6-8661-8D81AE2AB737}"/>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5" name="Marcador de pie de página 4">
            <a:extLst>
              <a:ext uri="{FF2B5EF4-FFF2-40B4-BE49-F238E27FC236}">
                <a16:creationId xmlns:a16="http://schemas.microsoft.com/office/drawing/2014/main" id="{3093E7B2-15B0-09E0-C6FC-15F08AEBE0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4D349D4-0FFD-62D9-4865-6D7908E5F438}"/>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88689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7E738-47FE-95EE-70B2-4463D108385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5EC36A-F222-EC6F-9B4D-7271CF5760A8}"/>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2C40F4-E00B-4D7E-6D84-858834C9CBC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5" name="Marcador de pie de página 4">
            <a:extLst>
              <a:ext uri="{FF2B5EF4-FFF2-40B4-BE49-F238E27FC236}">
                <a16:creationId xmlns:a16="http://schemas.microsoft.com/office/drawing/2014/main" id="{285D561B-6E85-340F-4100-0E9C69E8927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7B0910-8394-57CF-84B2-EEC8A0C03A83}"/>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10473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6F903-EF2D-E7C5-47C0-6F46DA77571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151A5A-85BC-410F-42C5-7BF6AA5BC14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0FA94C-9271-126F-650E-261B491CA64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9EBFF4-D20E-792C-9CFC-B0C408AF47F5}"/>
              </a:ext>
            </a:extLst>
          </p:cNvPr>
          <p:cNvSpPr>
            <a:spLocks noGrp="1"/>
          </p:cNvSpPr>
          <p:nvPr>
            <p:ph type="dt" sz="half" idx="10"/>
          </p:nvPr>
        </p:nvSpPr>
        <p:spPr>
          <a:xfrm>
            <a:off x="1257300" y="9534525"/>
            <a:ext cx="4114800" cy="547688"/>
          </a:xfrm>
          <a:prstGeom prst="rect">
            <a:avLst/>
          </a:prstGeom>
        </p:spPr>
        <p:txBody>
          <a:bodyPr/>
          <a:lstStyle/>
          <a:p>
            <a:fld id="{D578CC90-8F01-4685-9626-2595AE400D69}" type="datetimeFigureOut">
              <a:rPr lang="es-ES" smtClean="0"/>
              <a:t>05/05/2023</a:t>
            </a:fld>
            <a:endParaRPr lang="es-ES"/>
          </a:p>
        </p:txBody>
      </p:sp>
      <p:sp>
        <p:nvSpPr>
          <p:cNvPr id="6" name="Marcador de pie de página 5">
            <a:extLst>
              <a:ext uri="{FF2B5EF4-FFF2-40B4-BE49-F238E27FC236}">
                <a16:creationId xmlns:a16="http://schemas.microsoft.com/office/drawing/2014/main" id="{A7C9D12F-3E17-2406-5A3F-9F2870F09F2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889552A-DD63-D594-ABDB-AEBE8FA53B5F}"/>
              </a:ext>
            </a:extLst>
          </p:cNvPr>
          <p:cNvSpPr>
            <a:spLocks noGrp="1"/>
          </p:cNvSpPr>
          <p:nvPr>
            <p:ph type="sldNum" sz="quarter" idx="12"/>
          </p:nvPr>
        </p:nvSpPr>
        <p:spPr>
          <a:xfrm>
            <a:off x="12915900" y="9534525"/>
            <a:ext cx="4114800" cy="547688"/>
          </a:xfrm>
          <a:prstGeom prst="rect">
            <a:avLst/>
          </a:prstGeom>
        </p:spPr>
        <p:txBody>
          <a:bodyPr/>
          <a:lstStyle/>
          <a:p>
            <a:fld id="{937BB40F-4BCF-4395-A757-35DAD385999D}" type="slidenum">
              <a:rPr lang="es-ES" smtClean="0"/>
              <a:t>‹N›</a:t>
            </a:fld>
            <a:endParaRPr lang="es-ES"/>
          </a:p>
        </p:txBody>
      </p:sp>
    </p:spTree>
    <p:extLst>
      <p:ext uri="{BB962C8B-B14F-4D97-AF65-F5344CB8AC3E}">
        <p14:creationId xmlns:p14="http://schemas.microsoft.com/office/powerpoint/2010/main" val="25790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DA802E67-0748-2D2E-3F14-D254668597AB}"/>
              </a:ext>
            </a:extLst>
          </p:cNvPr>
          <p:cNvPicPr/>
          <p:nvPr userDrawn="1"/>
        </p:nvPicPr>
        <p:blipFill>
          <a:blip r:embed="rId7" cstate="print"/>
          <a:stretch>
            <a:fillRect/>
          </a:stretch>
        </p:blipFill>
        <p:spPr>
          <a:xfrm>
            <a:off x="1447800" y="9243313"/>
            <a:ext cx="3200399" cy="676274"/>
          </a:xfrm>
          <a:prstGeom prst="rect">
            <a:avLst/>
          </a:prstGeom>
        </p:spPr>
      </p:pic>
      <p:sp>
        <p:nvSpPr>
          <p:cNvPr id="8" name="object 3">
            <a:extLst>
              <a:ext uri="{FF2B5EF4-FFF2-40B4-BE49-F238E27FC236}">
                <a16:creationId xmlns:a16="http://schemas.microsoft.com/office/drawing/2014/main" id="{5755C00D-77FE-8975-9CB6-FD3EDDCC4CA5}"/>
              </a:ext>
            </a:extLst>
          </p:cNvPr>
          <p:cNvSpPr/>
          <p:nvPr userDrawn="1"/>
        </p:nvSpPr>
        <p:spPr>
          <a:xfrm>
            <a:off x="177057"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EBE1FC0C-33F3-5F92-1FEB-C1B4B5FFD70F}"/>
              </a:ext>
            </a:extLst>
          </p:cNvPr>
          <p:cNvSpPr/>
          <p:nvPr userDrawn="1"/>
        </p:nvSpPr>
        <p:spPr>
          <a:xfrm>
            <a:off x="177057"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1B192276-58A7-C71B-1D87-8FB1F92F3D4C}"/>
              </a:ext>
            </a:extLst>
          </p:cNvPr>
          <p:cNvSpPr/>
          <p:nvPr userDrawn="1"/>
        </p:nvSpPr>
        <p:spPr>
          <a:xfrm>
            <a:off x="187762"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DAEB0637-26CA-5155-2AD9-42AF2609ACA7}"/>
              </a:ext>
            </a:extLst>
          </p:cNvPr>
          <p:cNvSpPr/>
          <p:nvPr userDrawn="1"/>
        </p:nvSpPr>
        <p:spPr>
          <a:xfrm>
            <a:off x="177057"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F78179B-2511-C03D-E662-07AEAA86E42E}"/>
              </a:ext>
            </a:extLst>
          </p:cNvPr>
          <p:cNvSpPr/>
          <p:nvPr userDrawn="1"/>
        </p:nvSpPr>
        <p:spPr>
          <a:xfrm>
            <a:off x="177057"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CC585EAD-8078-9E92-9493-90F92CCB61BA}"/>
              </a:ext>
            </a:extLst>
          </p:cNvPr>
          <p:cNvSpPr/>
          <p:nvPr userDrawn="1"/>
        </p:nvSpPr>
        <p:spPr>
          <a:xfrm>
            <a:off x="187762"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7CE332CB-41FC-4074-C19E-3BDEBC4E8238}"/>
              </a:ext>
            </a:extLst>
          </p:cNvPr>
          <p:cNvSpPr/>
          <p:nvPr userDrawn="1"/>
        </p:nvSpPr>
        <p:spPr>
          <a:xfrm>
            <a:off x="177057"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1D63B0BA-2CA7-5508-D507-274C4C17A6DE}"/>
              </a:ext>
            </a:extLst>
          </p:cNvPr>
          <p:cNvSpPr/>
          <p:nvPr userDrawn="1"/>
        </p:nvSpPr>
        <p:spPr>
          <a:xfrm>
            <a:off x="177057"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52C5D37E-F8EC-5272-D7A3-E0C30F6F0EB8}"/>
              </a:ext>
            </a:extLst>
          </p:cNvPr>
          <p:cNvSpPr/>
          <p:nvPr userDrawn="1"/>
        </p:nvSpPr>
        <p:spPr>
          <a:xfrm>
            <a:off x="187762"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9E76F77F-6692-1CA4-98F5-4693E6F4FC13}"/>
              </a:ext>
            </a:extLst>
          </p:cNvPr>
          <p:cNvSpPr/>
          <p:nvPr userDrawn="1"/>
        </p:nvSpPr>
        <p:spPr>
          <a:xfrm>
            <a:off x="177057"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3BE22DC0-2D1B-079D-F944-4A177816C953}"/>
              </a:ext>
            </a:extLst>
          </p:cNvPr>
          <p:cNvSpPr/>
          <p:nvPr userDrawn="1"/>
        </p:nvSpPr>
        <p:spPr>
          <a:xfrm>
            <a:off x="177057"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EA425F25-F69F-8F5B-D60F-974156588B30}"/>
              </a:ext>
            </a:extLst>
          </p:cNvPr>
          <p:cNvPicPr/>
          <p:nvPr userDrawn="1"/>
        </p:nvPicPr>
        <p:blipFill>
          <a:blip r:embed="rId8" cstate="print"/>
          <a:stretch>
            <a:fillRect/>
          </a:stretch>
        </p:blipFill>
        <p:spPr>
          <a:xfrm>
            <a:off x="5797230" y="2851504"/>
            <a:ext cx="6741318" cy="2179240"/>
          </a:xfrm>
          <a:prstGeom prst="rect">
            <a:avLst/>
          </a:prstGeom>
        </p:spPr>
      </p:pic>
      <p:sp>
        <p:nvSpPr>
          <p:cNvPr id="20" name="object 15">
            <a:extLst>
              <a:ext uri="{FF2B5EF4-FFF2-40B4-BE49-F238E27FC236}">
                <a16:creationId xmlns:a16="http://schemas.microsoft.com/office/drawing/2014/main" id="{1A6B726B-5748-34C8-5362-2B72670AA269}"/>
              </a:ext>
            </a:extLst>
          </p:cNvPr>
          <p:cNvSpPr txBox="1"/>
          <p:nvPr userDrawn="1"/>
        </p:nvSpPr>
        <p:spPr>
          <a:xfrm>
            <a:off x="7539626" y="5470518"/>
            <a:ext cx="3209290" cy="377825"/>
          </a:xfrm>
          <a:prstGeom prst="rect">
            <a:avLst/>
          </a:prstGeom>
        </p:spPr>
        <p:txBody>
          <a:bodyPr vert="horz" wrap="square" lIns="0" tIns="13335" rIns="0" bIns="0" rtlCol="0">
            <a:spAutoFit/>
          </a:bodyPr>
          <a:lstStyle/>
          <a:p>
            <a:pPr marL="12700">
              <a:lnSpc>
                <a:spcPct val="100000"/>
              </a:lnSpc>
              <a:spcBef>
                <a:spcPts val="105"/>
              </a:spcBef>
            </a:pPr>
            <a:r>
              <a:rPr sz="2300" spc="140" dirty="0">
                <a:solidFill>
                  <a:srgbClr val="6B7C86"/>
                </a:solidFill>
                <a:latin typeface="Microsoft Sans Serif"/>
                <a:cs typeface="Microsoft Sans Serif"/>
              </a:rPr>
              <a:t>da</a:t>
            </a:r>
            <a:r>
              <a:rPr sz="2300" spc="165" dirty="0">
                <a:solidFill>
                  <a:srgbClr val="6B7C86"/>
                </a:solidFill>
                <a:latin typeface="Microsoft Sans Serif"/>
                <a:cs typeface="Microsoft Sans Serif"/>
              </a:rPr>
              <a:t>t</a:t>
            </a:r>
            <a:r>
              <a:rPr sz="2300" spc="140" dirty="0">
                <a:solidFill>
                  <a:srgbClr val="6B7C86"/>
                </a:solidFill>
                <a:latin typeface="Microsoft Sans Serif"/>
                <a:cs typeface="Microsoft Sans Serif"/>
              </a:rPr>
              <a:t>a</a:t>
            </a:r>
            <a:r>
              <a:rPr sz="2300" spc="15" dirty="0">
                <a:solidFill>
                  <a:srgbClr val="6B7C86"/>
                </a:solidFill>
                <a:latin typeface="Microsoft Sans Serif"/>
                <a:cs typeface="Microsoft Sans Serif"/>
              </a:rPr>
              <a:t>s</a:t>
            </a:r>
            <a:r>
              <a:rPr sz="2300" spc="120" dirty="0">
                <a:solidFill>
                  <a:srgbClr val="6B7C86"/>
                </a:solidFill>
                <a:latin typeface="Microsoft Sans Serif"/>
                <a:cs typeface="Microsoft Sans Serif"/>
              </a:rPr>
              <a:t>ci</a:t>
            </a:r>
            <a:r>
              <a:rPr sz="2300" spc="40" dirty="0">
                <a:solidFill>
                  <a:srgbClr val="6B7C86"/>
                </a:solidFill>
                <a:latin typeface="Microsoft Sans Serif"/>
                <a:cs typeface="Microsoft Sans Serif"/>
              </a:rPr>
              <a:t>e</a:t>
            </a:r>
            <a:r>
              <a:rPr sz="2300" dirty="0">
                <a:solidFill>
                  <a:srgbClr val="6B7C86"/>
                </a:solidFill>
                <a:latin typeface="Microsoft Sans Serif"/>
                <a:cs typeface="Microsoft Sans Serif"/>
              </a:rPr>
              <a:t>n</a:t>
            </a:r>
            <a:r>
              <a:rPr sz="2300" spc="120" dirty="0">
                <a:solidFill>
                  <a:srgbClr val="6B7C86"/>
                </a:solidFill>
                <a:latin typeface="Microsoft Sans Serif"/>
                <a:cs typeface="Microsoft Sans Serif"/>
              </a:rPr>
              <a:t>c</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a:t>
            </a:r>
            <a:r>
              <a:rPr sz="2300" spc="140" dirty="0">
                <a:solidFill>
                  <a:srgbClr val="6B7C86"/>
                </a:solidFill>
                <a:latin typeface="Microsoft Sans Serif"/>
                <a:cs typeface="Microsoft Sans Serif"/>
              </a:rPr>
              <a:t>p</a:t>
            </a:r>
            <a:r>
              <a:rPr sz="2300" spc="110" dirty="0">
                <a:solidFill>
                  <a:srgbClr val="6B7C86"/>
                </a:solidFill>
                <a:latin typeface="Microsoft Sans Serif"/>
                <a:cs typeface="Microsoft Sans Serif"/>
              </a:rPr>
              <a:t>r</a:t>
            </a:r>
            <a:r>
              <a:rPr sz="2300" spc="40" dirty="0">
                <a:solidFill>
                  <a:srgbClr val="6B7C86"/>
                </a:solidFill>
                <a:latin typeface="Microsoft Sans Serif"/>
                <a:cs typeface="Microsoft Sans Serif"/>
              </a:rPr>
              <a:t>o</a:t>
            </a:r>
            <a:r>
              <a:rPr sz="2300" spc="120" dirty="0">
                <a:solidFill>
                  <a:srgbClr val="6B7C86"/>
                </a:solidFill>
                <a:latin typeface="Microsoft Sans Serif"/>
                <a:cs typeface="Microsoft Sans Serif"/>
              </a:rPr>
              <a:t>j</a:t>
            </a:r>
            <a:r>
              <a:rPr sz="2300" spc="40" dirty="0">
                <a:solidFill>
                  <a:srgbClr val="6B7C86"/>
                </a:solidFill>
                <a:latin typeface="Microsoft Sans Serif"/>
                <a:cs typeface="Microsoft Sans Serif"/>
              </a:rPr>
              <a:t>e</a:t>
            </a:r>
            <a:r>
              <a:rPr sz="2300" spc="120" dirty="0">
                <a:solidFill>
                  <a:srgbClr val="6B7C86"/>
                </a:solidFill>
                <a:latin typeface="Microsoft Sans Serif"/>
                <a:cs typeface="Microsoft Sans Serif"/>
              </a:rPr>
              <a:t>c</a:t>
            </a:r>
            <a:r>
              <a:rPr sz="2300" spc="165" dirty="0">
                <a:solidFill>
                  <a:srgbClr val="6B7C86"/>
                </a:solidFill>
                <a:latin typeface="Microsoft Sans Serif"/>
                <a:cs typeface="Microsoft Sans Serif"/>
              </a:rPr>
              <a:t>t</a:t>
            </a:r>
            <a:r>
              <a:rPr sz="2300" spc="5" dirty="0">
                <a:solidFill>
                  <a:srgbClr val="6B7C86"/>
                </a:solidFill>
                <a:latin typeface="Microsoft Sans Serif"/>
                <a:cs typeface="Microsoft Sans Serif"/>
              </a:rPr>
              <a:t>.</a:t>
            </a:r>
            <a:r>
              <a:rPr sz="2300" spc="40" dirty="0">
                <a:solidFill>
                  <a:srgbClr val="6B7C86"/>
                </a:solidFill>
                <a:latin typeface="Microsoft Sans Serif"/>
                <a:cs typeface="Microsoft Sans Serif"/>
              </a:rPr>
              <a:t>e</a:t>
            </a:r>
            <a:r>
              <a:rPr sz="2300" spc="15" dirty="0">
                <a:solidFill>
                  <a:srgbClr val="6B7C86"/>
                </a:solidFill>
                <a:latin typeface="Microsoft Sans Serif"/>
                <a:cs typeface="Microsoft Sans Serif"/>
              </a:rPr>
              <a:t>u</a:t>
            </a:r>
            <a:endParaRPr sz="2300">
              <a:latin typeface="Microsoft Sans Serif"/>
              <a:cs typeface="Microsoft Sans Serif"/>
            </a:endParaRPr>
          </a:p>
        </p:txBody>
      </p:sp>
      <p:sp>
        <p:nvSpPr>
          <p:cNvPr id="21" name="object 16">
            <a:extLst>
              <a:ext uri="{FF2B5EF4-FFF2-40B4-BE49-F238E27FC236}">
                <a16:creationId xmlns:a16="http://schemas.microsoft.com/office/drawing/2014/main" id="{8736A787-F2E2-0249-2B92-70DCD11FEB45}"/>
              </a:ext>
            </a:extLst>
          </p:cNvPr>
          <p:cNvSpPr/>
          <p:nvPr userDrawn="1"/>
        </p:nvSpPr>
        <p:spPr>
          <a:xfrm>
            <a:off x="17798045" y="982569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2" name="object 17">
            <a:extLst>
              <a:ext uri="{FF2B5EF4-FFF2-40B4-BE49-F238E27FC236}">
                <a16:creationId xmlns:a16="http://schemas.microsoft.com/office/drawing/2014/main" id="{3BECE133-F238-3E75-6586-6852EBBD7035}"/>
              </a:ext>
            </a:extLst>
          </p:cNvPr>
          <p:cNvSpPr/>
          <p:nvPr userDrawn="1"/>
        </p:nvSpPr>
        <p:spPr>
          <a:xfrm>
            <a:off x="17798045" y="882545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3" name="object 18">
            <a:extLst>
              <a:ext uri="{FF2B5EF4-FFF2-40B4-BE49-F238E27FC236}">
                <a16:creationId xmlns:a16="http://schemas.microsoft.com/office/drawing/2014/main" id="{EE7DBF95-E8F0-4EC7-A357-B813D6F3C116}"/>
              </a:ext>
            </a:extLst>
          </p:cNvPr>
          <p:cNvSpPr/>
          <p:nvPr userDrawn="1"/>
        </p:nvSpPr>
        <p:spPr>
          <a:xfrm>
            <a:off x="17808748" y="757441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4" name="object 19">
            <a:extLst>
              <a:ext uri="{FF2B5EF4-FFF2-40B4-BE49-F238E27FC236}">
                <a16:creationId xmlns:a16="http://schemas.microsoft.com/office/drawing/2014/main" id="{E7440B94-250D-7087-FA48-06DA05C26E53}"/>
              </a:ext>
            </a:extLst>
          </p:cNvPr>
          <p:cNvSpPr/>
          <p:nvPr userDrawn="1"/>
        </p:nvSpPr>
        <p:spPr>
          <a:xfrm>
            <a:off x="17798045" y="6897618"/>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5" name="object 20">
            <a:extLst>
              <a:ext uri="{FF2B5EF4-FFF2-40B4-BE49-F238E27FC236}">
                <a16:creationId xmlns:a16="http://schemas.microsoft.com/office/drawing/2014/main" id="{20FD4E03-045B-FC83-C335-A346D34EFA0F}"/>
              </a:ext>
            </a:extLst>
          </p:cNvPr>
          <p:cNvSpPr/>
          <p:nvPr userDrawn="1"/>
        </p:nvSpPr>
        <p:spPr>
          <a:xfrm>
            <a:off x="17798045" y="589737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6" name="object 21">
            <a:extLst>
              <a:ext uri="{FF2B5EF4-FFF2-40B4-BE49-F238E27FC236}">
                <a16:creationId xmlns:a16="http://schemas.microsoft.com/office/drawing/2014/main" id="{1F30AA6A-BFF5-5D93-DEDE-1DBB94413FCB}"/>
              </a:ext>
            </a:extLst>
          </p:cNvPr>
          <p:cNvSpPr/>
          <p:nvPr userDrawn="1"/>
        </p:nvSpPr>
        <p:spPr>
          <a:xfrm>
            <a:off x="17808748" y="464633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27" name="object 22">
            <a:extLst>
              <a:ext uri="{FF2B5EF4-FFF2-40B4-BE49-F238E27FC236}">
                <a16:creationId xmlns:a16="http://schemas.microsoft.com/office/drawing/2014/main" id="{8FDD1866-CD25-5BF8-347D-1393AB11A60D}"/>
              </a:ext>
            </a:extLst>
          </p:cNvPr>
          <p:cNvSpPr/>
          <p:nvPr userDrawn="1"/>
        </p:nvSpPr>
        <p:spPr>
          <a:xfrm>
            <a:off x="17798045" y="3969542"/>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28" name="object 23">
            <a:extLst>
              <a:ext uri="{FF2B5EF4-FFF2-40B4-BE49-F238E27FC236}">
                <a16:creationId xmlns:a16="http://schemas.microsoft.com/office/drawing/2014/main" id="{005E8A9B-D108-6CE4-D957-81B06AFEF150}"/>
              </a:ext>
            </a:extLst>
          </p:cNvPr>
          <p:cNvSpPr/>
          <p:nvPr userDrawn="1"/>
        </p:nvSpPr>
        <p:spPr>
          <a:xfrm>
            <a:off x="17798045" y="296930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29" name="object 24">
            <a:extLst>
              <a:ext uri="{FF2B5EF4-FFF2-40B4-BE49-F238E27FC236}">
                <a16:creationId xmlns:a16="http://schemas.microsoft.com/office/drawing/2014/main" id="{89CDC558-A324-5641-734B-5642CF178DE7}"/>
              </a:ext>
            </a:extLst>
          </p:cNvPr>
          <p:cNvSpPr/>
          <p:nvPr userDrawn="1"/>
        </p:nvSpPr>
        <p:spPr>
          <a:xfrm>
            <a:off x="17808748" y="1718263"/>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30" name="object 25">
            <a:extLst>
              <a:ext uri="{FF2B5EF4-FFF2-40B4-BE49-F238E27FC236}">
                <a16:creationId xmlns:a16="http://schemas.microsoft.com/office/drawing/2014/main" id="{8D9E1383-427A-61BD-B71A-8E2CB4E63645}"/>
              </a:ext>
            </a:extLst>
          </p:cNvPr>
          <p:cNvSpPr/>
          <p:nvPr userDrawn="1"/>
        </p:nvSpPr>
        <p:spPr>
          <a:xfrm>
            <a:off x="17798045" y="104146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31" name="object 26">
            <a:extLst>
              <a:ext uri="{FF2B5EF4-FFF2-40B4-BE49-F238E27FC236}">
                <a16:creationId xmlns:a16="http://schemas.microsoft.com/office/drawing/2014/main" id="{76CF06EF-2545-5250-3E4D-538961D386AA}"/>
              </a:ext>
            </a:extLst>
          </p:cNvPr>
          <p:cNvSpPr/>
          <p:nvPr userDrawn="1"/>
        </p:nvSpPr>
        <p:spPr>
          <a:xfrm>
            <a:off x="17798045" y="41226"/>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4" name="CuadroTexto 3">
            <a:extLst>
              <a:ext uri="{FF2B5EF4-FFF2-40B4-BE49-F238E27FC236}">
                <a16:creationId xmlns:a16="http://schemas.microsoft.com/office/drawing/2014/main" id="{F5FA4E65-FCA8-8E2F-B048-324F8F6C7CF4}"/>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45D299E-C2A7-E77F-BA72-256A7D6F00CA}"/>
              </a:ext>
            </a:extLst>
          </p:cNvPr>
          <p:cNvSpPr/>
          <p:nvPr userDrawn="1"/>
        </p:nvSpPr>
        <p:spPr>
          <a:xfrm>
            <a:off x="177057" y="9847729"/>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9" name="object 4">
            <a:extLst>
              <a:ext uri="{FF2B5EF4-FFF2-40B4-BE49-F238E27FC236}">
                <a16:creationId xmlns:a16="http://schemas.microsoft.com/office/drawing/2014/main" id="{BCFB7F2E-F53E-AF00-C8C3-80160DE71268}"/>
              </a:ext>
            </a:extLst>
          </p:cNvPr>
          <p:cNvSpPr/>
          <p:nvPr userDrawn="1"/>
        </p:nvSpPr>
        <p:spPr>
          <a:xfrm>
            <a:off x="177057" y="8847488"/>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0" name="object 5">
            <a:extLst>
              <a:ext uri="{FF2B5EF4-FFF2-40B4-BE49-F238E27FC236}">
                <a16:creationId xmlns:a16="http://schemas.microsoft.com/office/drawing/2014/main" id="{92CBDF82-C7B5-0A47-2560-A379483FE578}"/>
              </a:ext>
            </a:extLst>
          </p:cNvPr>
          <p:cNvSpPr/>
          <p:nvPr userDrawn="1"/>
        </p:nvSpPr>
        <p:spPr>
          <a:xfrm>
            <a:off x="187762" y="7596451"/>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1" name="object 6">
            <a:extLst>
              <a:ext uri="{FF2B5EF4-FFF2-40B4-BE49-F238E27FC236}">
                <a16:creationId xmlns:a16="http://schemas.microsoft.com/office/drawing/2014/main" id="{042BE1D7-E3DE-C108-4982-24B42CC0AA72}"/>
              </a:ext>
            </a:extLst>
          </p:cNvPr>
          <p:cNvSpPr/>
          <p:nvPr userDrawn="1"/>
        </p:nvSpPr>
        <p:spPr>
          <a:xfrm>
            <a:off x="177057" y="6919654"/>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2" name="object 7">
            <a:extLst>
              <a:ext uri="{FF2B5EF4-FFF2-40B4-BE49-F238E27FC236}">
                <a16:creationId xmlns:a16="http://schemas.microsoft.com/office/drawing/2014/main" id="{7C813F35-825C-1848-A863-909B5F67695E}"/>
              </a:ext>
            </a:extLst>
          </p:cNvPr>
          <p:cNvSpPr/>
          <p:nvPr userDrawn="1"/>
        </p:nvSpPr>
        <p:spPr>
          <a:xfrm>
            <a:off x="177057" y="5919413"/>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3" name="object 8">
            <a:extLst>
              <a:ext uri="{FF2B5EF4-FFF2-40B4-BE49-F238E27FC236}">
                <a16:creationId xmlns:a16="http://schemas.microsoft.com/office/drawing/2014/main" id="{7B73987F-E123-E0AE-C30F-371187A1FAED}"/>
              </a:ext>
            </a:extLst>
          </p:cNvPr>
          <p:cNvSpPr/>
          <p:nvPr userDrawn="1"/>
        </p:nvSpPr>
        <p:spPr>
          <a:xfrm>
            <a:off x="187762" y="4668374"/>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4" name="object 9">
            <a:extLst>
              <a:ext uri="{FF2B5EF4-FFF2-40B4-BE49-F238E27FC236}">
                <a16:creationId xmlns:a16="http://schemas.microsoft.com/office/drawing/2014/main" id="{13061DD6-597E-619A-36CD-4FF266D92162}"/>
              </a:ext>
            </a:extLst>
          </p:cNvPr>
          <p:cNvSpPr/>
          <p:nvPr userDrawn="1"/>
        </p:nvSpPr>
        <p:spPr>
          <a:xfrm>
            <a:off x="177057" y="3991576"/>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5" name="object 10">
            <a:extLst>
              <a:ext uri="{FF2B5EF4-FFF2-40B4-BE49-F238E27FC236}">
                <a16:creationId xmlns:a16="http://schemas.microsoft.com/office/drawing/2014/main" id="{8F7BE249-6208-51C4-635A-8D78696B18FD}"/>
              </a:ext>
            </a:extLst>
          </p:cNvPr>
          <p:cNvSpPr/>
          <p:nvPr userDrawn="1"/>
        </p:nvSpPr>
        <p:spPr>
          <a:xfrm>
            <a:off x="177057" y="2991337"/>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sp>
        <p:nvSpPr>
          <p:cNvPr id="16" name="object 11">
            <a:extLst>
              <a:ext uri="{FF2B5EF4-FFF2-40B4-BE49-F238E27FC236}">
                <a16:creationId xmlns:a16="http://schemas.microsoft.com/office/drawing/2014/main" id="{E5319B48-C21F-A8FD-67E3-54791D42BE86}"/>
              </a:ext>
            </a:extLst>
          </p:cNvPr>
          <p:cNvSpPr/>
          <p:nvPr userDrawn="1"/>
        </p:nvSpPr>
        <p:spPr>
          <a:xfrm>
            <a:off x="187762" y="1740299"/>
            <a:ext cx="228600" cy="1009650"/>
          </a:xfrm>
          <a:custGeom>
            <a:avLst/>
            <a:gdLst/>
            <a:ahLst/>
            <a:cxnLst/>
            <a:rect l="l" t="t" r="r" b="b"/>
            <a:pathLst>
              <a:path w="228600" h="1009650">
                <a:moveTo>
                  <a:pt x="228600" y="1009207"/>
                </a:moveTo>
                <a:lnTo>
                  <a:pt x="0" y="1009207"/>
                </a:lnTo>
                <a:lnTo>
                  <a:pt x="0" y="0"/>
                </a:lnTo>
                <a:lnTo>
                  <a:pt x="228600" y="0"/>
                </a:lnTo>
                <a:lnTo>
                  <a:pt x="228600" y="1009207"/>
                </a:lnTo>
                <a:close/>
              </a:path>
            </a:pathLst>
          </a:custGeom>
          <a:solidFill>
            <a:srgbClr val="238791"/>
          </a:solidFill>
        </p:spPr>
        <p:txBody>
          <a:bodyPr wrap="square" lIns="0" tIns="0" rIns="0" bIns="0" rtlCol="0"/>
          <a:lstStyle/>
          <a:p>
            <a:endParaRPr/>
          </a:p>
        </p:txBody>
      </p:sp>
      <p:sp>
        <p:nvSpPr>
          <p:cNvPr id="17" name="object 12">
            <a:extLst>
              <a:ext uri="{FF2B5EF4-FFF2-40B4-BE49-F238E27FC236}">
                <a16:creationId xmlns:a16="http://schemas.microsoft.com/office/drawing/2014/main" id="{357373C2-E0E3-30A7-BE50-012578B465F6}"/>
              </a:ext>
            </a:extLst>
          </p:cNvPr>
          <p:cNvSpPr/>
          <p:nvPr userDrawn="1"/>
        </p:nvSpPr>
        <p:spPr>
          <a:xfrm>
            <a:off x="177057" y="1063501"/>
            <a:ext cx="238125" cy="438150"/>
          </a:xfrm>
          <a:custGeom>
            <a:avLst/>
            <a:gdLst/>
            <a:ahLst/>
            <a:cxnLst/>
            <a:rect l="l" t="t" r="r" b="b"/>
            <a:pathLst>
              <a:path w="238125" h="438150">
                <a:moveTo>
                  <a:pt x="238124" y="437960"/>
                </a:moveTo>
                <a:lnTo>
                  <a:pt x="0" y="437960"/>
                </a:lnTo>
                <a:lnTo>
                  <a:pt x="0" y="0"/>
                </a:lnTo>
                <a:lnTo>
                  <a:pt x="238124" y="0"/>
                </a:lnTo>
                <a:lnTo>
                  <a:pt x="238124" y="437960"/>
                </a:lnTo>
                <a:close/>
              </a:path>
            </a:pathLst>
          </a:custGeom>
          <a:solidFill>
            <a:srgbClr val="FDBD40"/>
          </a:solidFill>
        </p:spPr>
        <p:txBody>
          <a:bodyPr wrap="square" lIns="0" tIns="0" rIns="0" bIns="0" rtlCol="0"/>
          <a:lstStyle/>
          <a:p>
            <a:endParaRPr/>
          </a:p>
        </p:txBody>
      </p:sp>
      <p:sp>
        <p:nvSpPr>
          <p:cNvPr id="18" name="object 13">
            <a:extLst>
              <a:ext uri="{FF2B5EF4-FFF2-40B4-BE49-F238E27FC236}">
                <a16:creationId xmlns:a16="http://schemas.microsoft.com/office/drawing/2014/main" id="{0DD394F5-C0D3-3C38-7058-99BEC22A8532}"/>
              </a:ext>
            </a:extLst>
          </p:cNvPr>
          <p:cNvSpPr/>
          <p:nvPr userDrawn="1"/>
        </p:nvSpPr>
        <p:spPr>
          <a:xfrm>
            <a:off x="177057" y="63261"/>
            <a:ext cx="238125" cy="762000"/>
          </a:xfrm>
          <a:custGeom>
            <a:avLst/>
            <a:gdLst/>
            <a:ahLst/>
            <a:cxnLst/>
            <a:rect l="l" t="t" r="r" b="b"/>
            <a:pathLst>
              <a:path w="238125" h="762000">
                <a:moveTo>
                  <a:pt x="238124" y="761717"/>
                </a:moveTo>
                <a:lnTo>
                  <a:pt x="0" y="761717"/>
                </a:lnTo>
                <a:lnTo>
                  <a:pt x="0" y="0"/>
                </a:lnTo>
                <a:lnTo>
                  <a:pt x="238124" y="0"/>
                </a:lnTo>
                <a:lnTo>
                  <a:pt x="238124" y="761717"/>
                </a:lnTo>
                <a:close/>
              </a:path>
            </a:pathLst>
          </a:custGeom>
          <a:solidFill>
            <a:srgbClr val="E8676A"/>
          </a:solidFill>
        </p:spPr>
        <p:txBody>
          <a:bodyPr wrap="square" lIns="0" tIns="0" rIns="0" bIns="0" rtlCol="0"/>
          <a:lstStyle/>
          <a:p>
            <a:endParaRPr/>
          </a:p>
        </p:txBody>
      </p:sp>
      <p:pic>
        <p:nvPicPr>
          <p:cNvPr id="19" name="object 14">
            <a:extLst>
              <a:ext uri="{FF2B5EF4-FFF2-40B4-BE49-F238E27FC236}">
                <a16:creationId xmlns:a16="http://schemas.microsoft.com/office/drawing/2014/main" id="{0504D18A-FD5D-32CE-C2CD-F46C2DCC578F}"/>
              </a:ext>
            </a:extLst>
          </p:cNvPr>
          <p:cNvPicPr/>
          <p:nvPr userDrawn="1"/>
        </p:nvPicPr>
        <p:blipFill>
          <a:blip r:embed="rId13" cstate="print"/>
          <a:stretch>
            <a:fillRect/>
          </a:stretch>
        </p:blipFill>
        <p:spPr>
          <a:xfrm>
            <a:off x="15011400" y="419100"/>
            <a:ext cx="2891670" cy="932139"/>
          </a:xfrm>
          <a:prstGeom prst="rect">
            <a:avLst/>
          </a:prstGeom>
        </p:spPr>
      </p:pic>
      <p:sp>
        <p:nvSpPr>
          <p:cNvPr id="23" name="CuadroTexto 22">
            <a:extLst>
              <a:ext uri="{FF2B5EF4-FFF2-40B4-BE49-F238E27FC236}">
                <a16:creationId xmlns:a16="http://schemas.microsoft.com/office/drawing/2014/main" id="{0B0702A4-442D-D72A-E87B-19EDD47A47ED}"/>
              </a:ext>
            </a:extLst>
          </p:cNvPr>
          <p:cNvSpPr txBox="1"/>
          <p:nvPr userDrawn="1"/>
        </p:nvSpPr>
        <p:spPr>
          <a:xfrm>
            <a:off x="4876800" y="9180923"/>
            <a:ext cx="110490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European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support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production</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this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publication</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does</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not</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constitute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endorsement</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of</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contents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25"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reflects</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2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views only 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authors,</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Commission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cannot</a:t>
            </a:r>
            <a:r>
              <a:rPr lang="en-US" sz="1400" spc="10" dirty="0">
                <a:latin typeface="Arial" panose="020B0604020202020204" pitchFamily="34" charset="0"/>
                <a:cs typeface="Arial" panose="020B0604020202020204" pitchFamily="34" charset="0"/>
              </a:rPr>
              <a:t> be </a:t>
            </a:r>
            <a:r>
              <a:rPr lang="en-US" sz="1400" spc="5" dirty="0">
                <a:latin typeface="Arial" panose="020B0604020202020204" pitchFamily="34" charset="0"/>
                <a:cs typeface="Arial" panose="020B0604020202020204" pitchFamily="34" charset="0"/>
              </a:rPr>
              <a:t>held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responsible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for</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any</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use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which</a:t>
            </a:r>
            <a:r>
              <a:rPr lang="en-US" sz="1400" spc="10" dirty="0">
                <a:latin typeface="Arial" panose="020B0604020202020204" pitchFamily="34" charset="0"/>
                <a:cs typeface="Arial" panose="020B0604020202020204" pitchFamily="34" charset="0"/>
              </a:rPr>
              <a:t> may</a:t>
            </a:r>
            <a:r>
              <a:rPr lang="en-US" sz="1400" spc="5" dirty="0">
                <a:latin typeface="Arial" panose="020B0604020202020204" pitchFamily="34" charset="0"/>
                <a:cs typeface="Arial" panose="020B0604020202020204" pitchFamily="34" charset="0"/>
              </a:rPr>
              <a:t> </a:t>
            </a:r>
            <a:r>
              <a:rPr lang="en-US" sz="1400" spc="10" dirty="0">
                <a:latin typeface="Arial" panose="020B0604020202020204" pitchFamily="34" charset="0"/>
                <a:cs typeface="Arial" panose="020B0604020202020204" pitchFamily="34" charset="0"/>
              </a:rPr>
              <a:t>be made </a:t>
            </a:r>
            <a:r>
              <a:rPr lang="en-US" sz="1400" spc="5" dirty="0">
                <a:latin typeface="Arial" panose="020B0604020202020204" pitchFamily="34" charset="0"/>
                <a:cs typeface="Arial" panose="020B0604020202020204" pitchFamily="34" charset="0"/>
              </a:rPr>
              <a:t>of</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information</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contained</a:t>
            </a:r>
            <a:r>
              <a:rPr lang="en-US" sz="1400" spc="10" dirty="0">
                <a:latin typeface="Arial" panose="020B0604020202020204" pitchFamily="34" charset="0"/>
                <a:cs typeface="Arial" panose="020B0604020202020204" pitchFamily="34" charset="0"/>
              </a:rPr>
              <a:t> </a:t>
            </a:r>
            <a:r>
              <a:rPr lang="en-US" sz="1400" spc="5" dirty="0">
                <a:latin typeface="Arial" panose="020B0604020202020204" pitchFamily="34" charset="0"/>
                <a:cs typeface="Arial" panose="020B0604020202020204" pitchFamily="34" charset="0"/>
              </a:rPr>
              <a:t>therein."</a:t>
            </a:r>
          </a:p>
        </p:txBody>
      </p:sp>
      <p:pic>
        <p:nvPicPr>
          <p:cNvPr id="24" name="object 2">
            <a:extLst>
              <a:ext uri="{FF2B5EF4-FFF2-40B4-BE49-F238E27FC236}">
                <a16:creationId xmlns:a16="http://schemas.microsoft.com/office/drawing/2014/main" id="{00B21A7A-BB50-16CD-B1C1-7D57EEA53685}"/>
              </a:ext>
            </a:extLst>
          </p:cNvPr>
          <p:cNvPicPr/>
          <p:nvPr userDrawn="1"/>
        </p:nvPicPr>
        <p:blipFill>
          <a:blip r:embed="rId14" cstate="print"/>
          <a:stretch>
            <a:fillRect/>
          </a:stretch>
        </p:blipFill>
        <p:spPr>
          <a:xfrm>
            <a:off x="1447800" y="9243313"/>
            <a:ext cx="3200399" cy="676274"/>
          </a:xfrm>
          <a:prstGeom prst="rect">
            <a:avLst/>
          </a:prstGeom>
        </p:spPr>
      </p:pic>
    </p:spTree>
    <p:extLst>
      <p:ext uri="{BB962C8B-B14F-4D97-AF65-F5344CB8AC3E}">
        <p14:creationId xmlns:p14="http://schemas.microsoft.com/office/powerpoint/2010/main" val="1715339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44E27C2-649F-F2B8-B7E1-2956CAAC7E77}"/>
              </a:ext>
            </a:extLst>
          </p:cNvPr>
          <p:cNvSpPr txBox="1"/>
          <p:nvPr/>
        </p:nvSpPr>
        <p:spPr>
          <a:xfrm>
            <a:off x="1733550" y="6591300"/>
            <a:ext cx="14820900" cy="1384995"/>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4800" b="1" spc="-114" dirty="0">
                <a:solidFill>
                  <a:srgbClr val="E7686A"/>
                </a:solidFill>
                <a:ea typeface="Microsoft Sans Serif" panose="020B0604020202020204" pitchFamily="34" charset="0"/>
                <a:cs typeface="Microsoft Sans Serif" panose="020B0604020202020204" pitchFamily="34" charset="0"/>
              </a:rPr>
              <a:t>ANALISI IN COMPONENTI PRINCIPALI (ACP)</a:t>
            </a:r>
          </a:p>
          <a:p>
            <a:pPr lvl="0" algn="ctr">
              <a:spcBef>
                <a:spcPts val="5"/>
              </a:spcBef>
              <a:tabLst>
                <a:tab pos="1205230" algn="l"/>
                <a:tab pos="1926589" algn="l"/>
                <a:tab pos="2915920" algn="l"/>
                <a:tab pos="3444875" algn="l"/>
                <a:tab pos="4383405" algn="l"/>
                <a:tab pos="6796405" algn="l"/>
              </a:tabLst>
              <a:defRPr/>
            </a:pPr>
            <a:r>
              <a:rPr lang="en-US" sz="3600" b="1" spc="-114" dirty="0">
                <a:solidFill>
                  <a:srgbClr val="E7686A"/>
                </a:solidFill>
                <a:ea typeface="Microsoft Sans Serif" panose="020B0604020202020204" pitchFamily="34" charset="0"/>
                <a:cs typeface="Microsoft Sans Serif" panose="020B0604020202020204" pitchFamily="34" charset="0"/>
              </a:rPr>
              <a:t>By [UNISALENTO]</a:t>
            </a:r>
            <a:endParaRPr lang="en-US" sz="3200" b="1" spc="-114" dirty="0">
              <a:solidFill>
                <a:srgbClr val="E7686A"/>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023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 requisiti dell’ACP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a:solidFill>
                  <a:srgbClr val="238791"/>
                </a:solidFill>
                <a:ea typeface="Microsoft Sans Serif" panose="020B0604020202020204" pitchFamily="34" charset="0"/>
                <a:cs typeface="Microsoft Sans Serif" panose="020B0604020202020204" pitchFamily="34" charset="0"/>
              </a:rPr>
              <a:t>- Numerosità del campione abbastanza elevata</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924300"/>
            <a:ext cx="9677400" cy="3108543"/>
          </a:xfrm>
          <a:prstGeom prst="rect">
            <a:avLst/>
          </a:prstGeom>
          <a:noFill/>
        </p:spPr>
        <p:txBody>
          <a:bodyPr wrap="square" rtlCol="0">
            <a:spAutoFit/>
          </a:bodyPr>
          <a:lstStyle/>
          <a:p>
            <a:pPr marL="457200" indent="-457200" algn="just">
              <a:buFont typeface="Wingdings" panose="05000000000000000000" pitchFamily="2" charset="2"/>
              <a:buChar char="ü"/>
            </a:pPr>
            <a:r>
              <a:rPr lang="it-IT" sz="2800" dirty="0"/>
              <a:t>Non vi è un valore soglia univoco, ma in generale è consigliabile avere almeno 5-10 unità statistiche per ogni variabile che vuoi includere nell’ACP. </a:t>
            </a:r>
          </a:p>
          <a:p>
            <a:pPr marL="457200" indent="-457200" algn="just">
              <a:buFont typeface="Wingdings" panose="05000000000000000000" pitchFamily="2" charset="2"/>
              <a:buChar char="ü"/>
            </a:pPr>
            <a:endParaRPr lang="it-IT" sz="2800" dirty="0"/>
          </a:p>
          <a:p>
            <a:pPr marL="457200" indent="-457200" algn="just">
              <a:buFont typeface="Wingdings" panose="05000000000000000000" pitchFamily="2" charset="2"/>
              <a:buChar char="ü"/>
            </a:pPr>
            <a:r>
              <a:rPr lang="it-IT" sz="2800" dirty="0"/>
              <a:t>Se ad esempio vuoi provare a riassumere con delle nuove componenti 10 variabili, sarebbe consigliabile avere un campione composto da almeno 150 osservazioni.</a:t>
            </a:r>
          </a:p>
        </p:txBody>
      </p:sp>
      <p:pic>
        <p:nvPicPr>
          <p:cNvPr id="4" name="Immagine 3">
            <a:extLst>
              <a:ext uri="{FF2B5EF4-FFF2-40B4-BE49-F238E27FC236}">
                <a16:creationId xmlns:a16="http://schemas.microsoft.com/office/drawing/2014/main" id="{D31EC15A-98D1-64AF-C512-1024A666D6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20600" y="3961474"/>
            <a:ext cx="5277003" cy="3212088"/>
          </a:xfrm>
          <a:prstGeom prst="rect">
            <a:avLst/>
          </a:prstGeom>
        </p:spPr>
      </p:pic>
    </p:spTree>
    <p:extLst>
      <p:ext uri="{BB962C8B-B14F-4D97-AF65-F5344CB8AC3E}">
        <p14:creationId xmlns:p14="http://schemas.microsoft.com/office/powerpoint/2010/main" val="46924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Adeguatezza del campione</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924300"/>
            <a:ext cx="14859000" cy="4401205"/>
          </a:xfrm>
          <a:prstGeom prst="rect">
            <a:avLst/>
          </a:prstGeom>
          <a:noFill/>
        </p:spPr>
        <p:txBody>
          <a:bodyPr wrap="square" rtlCol="0">
            <a:spAutoFit/>
          </a:bodyPr>
          <a:lstStyle/>
          <a:p>
            <a:pPr algn="just"/>
            <a:r>
              <a:rPr lang="it-IT" sz="2800" dirty="0"/>
              <a:t>Per verificare l’adeguatezza del campione  si possono svolgere alcuni test come:</a:t>
            </a:r>
          </a:p>
          <a:p>
            <a:pPr algn="just"/>
            <a:endParaRPr lang="it-IT" sz="2800" dirty="0"/>
          </a:p>
          <a:p>
            <a:pPr marL="457200" indent="-457200" algn="just">
              <a:buFont typeface="Wingdings" panose="05000000000000000000" pitchFamily="2" charset="2"/>
              <a:buChar char="ü"/>
            </a:pPr>
            <a:r>
              <a:rPr lang="it-IT" sz="2800" dirty="0"/>
              <a:t>Il test Kaiser-Meyer-</a:t>
            </a:r>
            <a:r>
              <a:rPr lang="it-IT" sz="2800" dirty="0" err="1"/>
              <a:t>Olkin</a:t>
            </a:r>
            <a:r>
              <a:rPr lang="it-IT" sz="2800" dirty="0"/>
              <a:t>, (KMO), che stabilisce se effettivamente le variabili considerate sono coerenti per l’utilizzo di un’analisi delle componenti principali. Questo indice può assumere valori compresi tra 0 e 1 e, affinché abbia senso effettuare un’analisi delle componenti principali, deve avere un valore almeno superiore a 0,5.</a:t>
            </a:r>
          </a:p>
          <a:p>
            <a:pPr marL="457200" indent="-457200" algn="just">
              <a:buFont typeface="Wingdings" panose="05000000000000000000" pitchFamily="2" charset="2"/>
              <a:buChar char="ü"/>
            </a:pPr>
            <a:endParaRPr lang="it-IT" sz="2800" dirty="0"/>
          </a:p>
          <a:p>
            <a:pPr marL="457200" indent="-457200" algn="just">
              <a:buFont typeface="Wingdings" panose="05000000000000000000" pitchFamily="2" charset="2"/>
              <a:buChar char="ü"/>
            </a:pPr>
            <a:r>
              <a:rPr lang="it-IT" sz="2800" dirty="0"/>
              <a:t>Test di sfericità di Bartlett: è un test d’ipotesi che ha come ipotesi nulla quella che la matrice di correlazione coincida con la matrice identità. Se così fosse, non avrebbe senso performare una ACP in quanto significherebbe che le variabili non sono per nulla correlate linearmente tra di loro. </a:t>
            </a:r>
          </a:p>
        </p:txBody>
      </p:sp>
    </p:spTree>
    <p:extLst>
      <p:ext uri="{BB962C8B-B14F-4D97-AF65-F5344CB8AC3E}">
        <p14:creationId xmlns:p14="http://schemas.microsoft.com/office/powerpoint/2010/main" val="229402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Estrazione delle componenti principali</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09181"/>
            <a:ext cx="7086600" cy="6124754"/>
          </a:xfrm>
          <a:prstGeom prst="rect">
            <a:avLst/>
          </a:prstGeom>
          <a:noFill/>
        </p:spPr>
        <p:txBody>
          <a:bodyPr wrap="square" rtlCol="0">
            <a:spAutoFit/>
          </a:bodyPr>
          <a:lstStyle/>
          <a:p>
            <a:pPr algn="just"/>
            <a:r>
              <a:rPr lang="it-IT" sz="2800" dirty="0"/>
              <a:t>Per comprendere meglio questo concetto, immagina che il tuo dataset sia una città a te sconosciuta!</a:t>
            </a:r>
          </a:p>
          <a:p>
            <a:pPr algn="just"/>
            <a:endParaRPr lang="it-IT" sz="2800" dirty="0"/>
          </a:p>
          <a:p>
            <a:pPr algn="just"/>
            <a:r>
              <a:rPr lang="it-IT" sz="2800" dirty="0"/>
              <a:t>Ogni componente principale è una strada di questa città. Se tu volessi conoscere questa città, quante strade visiteresti? Probabilmente partiresti dalla via centrale (la prima componente principale) e poi ti addentreresti in altre vie. </a:t>
            </a:r>
          </a:p>
          <a:p>
            <a:pPr algn="just"/>
            <a:endParaRPr lang="it-IT" sz="2800" dirty="0"/>
          </a:p>
          <a:p>
            <a:pPr algn="just"/>
            <a:r>
              <a:rPr lang="it-IT" sz="2800" dirty="0"/>
              <a:t>Ma in quante?</a:t>
            </a:r>
          </a:p>
          <a:p>
            <a:pPr algn="just"/>
            <a:endParaRPr lang="it-IT" sz="2800" dirty="0"/>
          </a:p>
          <a:p>
            <a:pPr algn="just"/>
            <a:endParaRPr lang="it-IT" sz="2800" dirty="0"/>
          </a:p>
        </p:txBody>
      </p:sp>
      <p:pic>
        <p:nvPicPr>
          <p:cNvPr id="4" name="Immagine 3">
            <a:extLst>
              <a:ext uri="{FF2B5EF4-FFF2-40B4-BE49-F238E27FC236}">
                <a16:creationId xmlns:a16="http://schemas.microsoft.com/office/drawing/2014/main" id="{C444E0C4-B289-0017-A31B-6EA402EF014B}"/>
              </a:ext>
            </a:extLst>
          </p:cNvPr>
          <p:cNvPicPr>
            <a:picLocks noChangeAspect="1"/>
          </p:cNvPicPr>
          <p:nvPr/>
        </p:nvPicPr>
        <p:blipFill>
          <a:blip r:embed="rId2"/>
          <a:stretch>
            <a:fillRect/>
          </a:stretch>
        </p:blipFill>
        <p:spPr>
          <a:xfrm>
            <a:off x="10210800" y="3284041"/>
            <a:ext cx="7122723" cy="5153154"/>
          </a:xfrm>
          <a:prstGeom prst="rect">
            <a:avLst/>
          </a:prstGeom>
        </p:spPr>
      </p:pic>
    </p:spTree>
    <p:extLst>
      <p:ext uri="{BB962C8B-B14F-4D97-AF65-F5344CB8AC3E}">
        <p14:creationId xmlns:p14="http://schemas.microsoft.com/office/powerpoint/2010/main" val="80680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Estrazione delle componenti principali</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09181"/>
            <a:ext cx="14325600" cy="4832092"/>
          </a:xfrm>
          <a:prstGeom prst="rect">
            <a:avLst/>
          </a:prstGeom>
          <a:noFill/>
        </p:spPr>
        <p:txBody>
          <a:bodyPr wrap="square" rtlCol="0">
            <a:spAutoFit/>
          </a:bodyPr>
          <a:lstStyle/>
          <a:p>
            <a:pPr algn="just"/>
            <a:r>
              <a:rPr lang="it-IT" sz="2800" dirty="0"/>
              <a:t>Per poter dire di conoscere a sufficienza una città, ovviamente il numero di vie da visitare cambia a seconda delle dimensioni della città e di quante le vie sono simili o diverse tra loro. </a:t>
            </a:r>
          </a:p>
          <a:p>
            <a:pPr algn="just"/>
            <a:endParaRPr lang="it-IT" sz="2800" dirty="0"/>
          </a:p>
          <a:p>
            <a:pPr algn="just"/>
            <a:r>
              <a:rPr lang="it-IT" sz="2800" dirty="0"/>
              <a:t>Allo stesso modo, il numero di componenti da estrarre dipende da quante variabili hai scelto di includere all’interno dell’analisi delle componenti principali e da quanto queste sono simili tra loro. </a:t>
            </a:r>
          </a:p>
          <a:p>
            <a:pPr algn="just"/>
            <a:endParaRPr lang="it-IT" sz="2800" dirty="0"/>
          </a:p>
          <a:p>
            <a:pPr algn="just"/>
            <a:r>
              <a:rPr lang="it-IT" sz="2800" dirty="0"/>
              <a:t>Più sono correlate infatti, minore sarà il numero di componenti principali necessario per ottenere una buona conoscenza delle variabili di partenza. Al contrario, meno sono correlate, maggiore sarà il numero di componenti principali da estrarre per poter avere un’informazione accurata del dataset.</a:t>
            </a:r>
          </a:p>
        </p:txBody>
      </p:sp>
    </p:spTree>
    <p:extLst>
      <p:ext uri="{BB962C8B-B14F-4D97-AF65-F5344CB8AC3E}">
        <p14:creationId xmlns:p14="http://schemas.microsoft.com/office/powerpoint/2010/main" val="382555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I Criteri</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Autovalori Maggiori di 1</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09181"/>
            <a:ext cx="8839200" cy="3539430"/>
          </a:xfrm>
          <a:prstGeom prst="rect">
            <a:avLst/>
          </a:prstGeom>
          <a:noFill/>
        </p:spPr>
        <p:txBody>
          <a:bodyPr wrap="square" rtlCol="0">
            <a:spAutoFit/>
          </a:bodyPr>
          <a:lstStyle/>
          <a:p>
            <a:pPr algn="just"/>
            <a:r>
              <a:rPr lang="it-IT" sz="2800" dirty="0"/>
              <a:t>Secondo questa regola, si scelgono quelle componenti a cui è associato un autovalore superiore a 1. </a:t>
            </a:r>
          </a:p>
          <a:p>
            <a:pPr algn="just"/>
            <a:endParaRPr lang="it-IT" sz="2800" dirty="0"/>
          </a:p>
          <a:p>
            <a:pPr algn="just"/>
            <a:r>
              <a:rPr lang="it-IT" sz="2800" b="1" dirty="0"/>
              <a:t>L’autovalore</a:t>
            </a:r>
            <a:r>
              <a:rPr lang="it-IT" sz="2800" dirty="0"/>
              <a:t> è un numero che </a:t>
            </a:r>
            <a:r>
              <a:rPr lang="it-IT" sz="2800" b="1" dirty="0"/>
              <a:t>fornisce la varianza spiegata </a:t>
            </a:r>
            <a:r>
              <a:rPr lang="it-IT" sz="2800" dirty="0"/>
              <a:t>dalla componente: siccome inizialmente la varianza spiegata da ogni singola variabile è pari a 1, non avrebbe senso prendere una componente (che è una combinazione di variabili) con varianza inferiore a 1. </a:t>
            </a:r>
          </a:p>
        </p:txBody>
      </p:sp>
      <p:sp>
        <p:nvSpPr>
          <p:cNvPr id="3" name="CasellaDiTesto 2">
            <a:extLst>
              <a:ext uri="{FF2B5EF4-FFF2-40B4-BE49-F238E27FC236}">
                <a16:creationId xmlns:a16="http://schemas.microsoft.com/office/drawing/2014/main" id="{B1AD2238-4329-2FD4-35E4-4C4677779433}"/>
              </a:ext>
            </a:extLst>
          </p:cNvPr>
          <p:cNvSpPr txBox="1"/>
          <p:nvPr/>
        </p:nvSpPr>
        <p:spPr>
          <a:xfrm>
            <a:off x="13030200" y="3609181"/>
            <a:ext cx="3588327" cy="2400657"/>
          </a:xfrm>
          <a:prstGeom prst="rect">
            <a:avLst/>
          </a:prstGeom>
          <a:noFill/>
        </p:spPr>
        <p:txBody>
          <a:bodyPr wrap="square" rtlCol="0">
            <a:spAutoFit/>
          </a:bodyPr>
          <a:lstStyle/>
          <a:p>
            <a:r>
              <a:rPr lang="it-IT" sz="15000" dirty="0">
                <a:latin typeface="Algerian" panose="04020705040A02060702" pitchFamily="82" charset="0"/>
              </a:rPr>
              <a:t>ʎ&gt;1</a:t>
            </a:r>
          </a:p>
        </p:txBody>
      </p:sp>
    </p:spTree>
    <p:extLst>
      <p:ext uri="{BB962C8B-B14F-4D97-AF65-F5344CB8AC3E}">
        <p14:creationId xmlns:p14="http://schemas.microsoft.com/office/powerpoint/2010/main" val="381388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I Criteri</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Proporzione di Varianza Spiegata complessiva</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09181"/>
            <a:ext cx="12420600" cy="2677656"/>
          </a:xfrm>
          <a:prstGeom prst="rect">
            <a:avLst/>
          </a:prstGeom>
          <a:noFill/>
        </p:spPr>
        <p:txBody>
          <a:bodyPr wrap="square" rtlCol="0">
            <a:spAutoFit/>
          </a:bodyPr>
          <a:lstStyle/>
          <a:p>
            <a:pPr algn="just"/>
            <a:r>
              <a:rPr lang="it-IT" sz="2800" dirty="0"/>
              <a:t>Seguendo questo criterio, le componenti da estrarre devono garantire che almeno il 70% della variabilità complessiva delle variabili di partenza non venga persa.</a:t>
            </a:r>
          </a:p>
          <a:p>
            <a:pPr algn="just"/>
            <a:endParaRPr lang="it-IT" sz="2800" dirty="0"/>
          </a:p>
          <a:p>
            <a:pPr algn="just"/>
            <a:r>
              <a:rPr lang="it-IT" sz="2800" dirty="0"/>
              <a:t>Inoltre, ogni singola componente da estrarre dovrebbe apportare un incremento di rilievo alla varianza complessiva (ad esempio, almeno un 5% o un 10% in più di variabilità spiegata).</a:t>
            </a:r>
          </a:p>
        </p:txBody>
      </p:sp>
    </p:spTree>
    <p:extLst>
      <p:ext uri="{BB962C8B-B14F-4D97-AF65-F5344CB8AC3E}">
        <p14:creationId xmlns:p14="http://schemas.microsoft.com/office/powerpoint/2010/main" val="150863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I Criteri</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a:t>
            </a:r>
            <a:r>
              <a:rPr lang="it-IT" sz="4400" b="1" dirty="0" err="1">
                <a:solidFill>
                  <a:srgbClr val="238791"/>
                </a:solidFill>
                <a:ea typeface="Microsoft Sans Serif" panose="020B0604020202020204" pitchFamily="34" charset="0"/>
                <a:cs typeface="Microsoft Sans Serif" panose="020B0604020202020204" pitchFamily="34" charset="0"/>
              </a:rPr>
              <a:t>Scree</a:t>
            </a:r>
            <a:r>
              <a:rPr lang="it-IT" sz="4400" b="1" dirty="0">
                <a:solidFill>
                  <a:srgbClr val="238791"/>
                </a:solidFill>
                <a:ea typeface="Microsoft Sans Serif" panose="020B0604020202020204" pitchFamily="34" charset="0"/>
                <a:cs typeface="Microsoft Sans Serif" panose="020B0604020202020204" pitchFamily="34" charset="0"/>
              </a:rPr>
              <a:t> Plot</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09181"/>
            <a:ext cx="8153400" cy="3108543"/>
          </a:xfrm>
          <a:prstGeom prst="rect">
            <a:avLst/>
          </a:prstGeom>
          <a:noFill/>
        </p:spPr>
        <p:txBody>
          <a:bodyPr wrap="square" rtlCol="0">
            <a:spAutoFit/>
          </a:bodyPr>
          <a:lstStyle/>
          <a:p>
            <a:pPr algn="just"/>
            <a:r>
              <a:rPr lang="it-IT" sz="2800"/>
              <a:t>Questo metodo, si basa su un grafico in cui sull’asse verticale sono riportati i valori degli autovalori e sull’asse orizzontale tutte le possibili componenti da estrarre (che saranno quindi in numero pari alle variabili di partenza). Unendo i punti si otterrà una linea spezzata che in alcune parti avrà una forma concava ed in altri convessa. </a:t>
            </a:r>
            <a:endParaRPr lang="it-IT" sz="2800" dirty="0"/>
          </a:p>
        </p:txBody>
      </p:sp>
      <p:pic>
        <p:nvPicPr>
          <p:cNvPr id="3" name="Immagine 2">
            <a:extLst>
              <a:ext uri="{FF2B5EF4-FFF2-40B4-BE49-F238E27FC236}">
                <a16:creationId xmlns:a16="http://schemas.microsoft.com/office/drawing/2014/main" id="{D2A36723-DCF1-F398-83DB-30EB69211DF6}"/>
              </a:ext>
            </a:extLst>
          </p:cNvPr>
          <p:cNvPicPr>
            <a:picLocks noChangeAspect="1"/>
          </p:cNvPicPr>
          <p:nvPr/>
        </p:nvPicPr>
        <p:blipFill>
          <a:blip r:embed="rId2"/>
          <a:stretch>
            <a:fillRect/>
          </a:stretch>
        </p:blipFill>
        <p:spPr>
          <a:xfrm>
            <a:off x="11141129" y="2386887"/>
            <a:ext cx="6673741" cy="5347413"/>
          </a:xfrm>
          <a:prstGeom prst="rect">
            <a:avLst/>
          </a:prstGeom>
        </p:spPr>
      </p:pic>
    </p:spTree>
    <p:extLst>
      <p:ext uri="{BB962C8B-B14F-4D97-AF65-F5344CB8AC3E}">
        <p14:creationId xmlns:p14="http://schemas.microsoft.com/office/powerpoint/2010/main" val="325903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I Criteri</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a:t>
            </a:r>
            <a:r>
              <a:rPr lang="it-IT" sz="4400" b="1" dirty="0" err="1">
                <a:solidFill>
                  <a:srgbClr val="238791"/>
                </a:solidFill>
                <a:ea typeface="Microsoft Sans Serif" panose="020B0604020202020204" pitchFamily="34" charset="0"/>
                <a:cs typeface="Microsoft Sans Serif" panose="020B0604020202020204" pitchFamily="34" charset="0"/>
              </a:rPr>
              <a:t>Scree</a:t>
            </a:r>
            <a:r>
              <a:rPr lang="it-IT" sz="4400" b="1" dirty="0">
                <a:solidFill>
                  <a:srgbClr val="238791"/>
                </a:solidFill>
                <a:ea typeface="Microsoft Sans Serif" panose="020B0604020202020204" pitchFamily="34" charset="0"/>
                <a:cs typeface="Microsoft Sans Serif" panose="020B0604020202020204" pitchFamily="34" charset="0"/>
              </a:rPr>
              <a:t> Plot</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09181"/>
            <a:ext cx="8153400" cy="5262979"/>
          </a:xfrm>
          <a:prstGeom prst="rect">
            <a:avLst/>
          </a:prstGeom>
          <a:noFill/>
        </p:spPr>
        <p:txBody>
          <a:bodyPr wrap="square" rtlCol="0">
            <a:spAutoFit/>
          </a:bodyPr>
          <a:lstStyle/>
          <a:p>
            <a:pPr marL="457200" indent="-457200" algn="just">
              <a:buFont typeface="Wingdings" panose="05000000000000000000" pitchFamily="2" charset="2"/>
              <a:buChar char="ü"/>
            </a:pPr>
            <a:r>
              <a:rPr lang="it-IT" sz="2800" dirty="0"/>
              <a:t>Come è possibile vedere dal grafico sull’asse x sono elencate le componenti, mentre sull’asse y ci sono gli autovalori. </a:t>
            </a:r>
          </a:p>
          <a:p>
            <a:pPr marL="457200" indent="-457200" algn="just">
              <a:buFont typeface="Wingdings" panose="05000000000000000000" pitchFamily="2" charset="2"/>
              <a:buChar char="ü"/>
            </a:pPr>
            <a:endParaRPr lang="it-IT" sz="2800" dirty="0"/>
          </a:p>
          <a:p>
            <a:pPr marL="457200" indent="-457200" algn="just">
              <a:buFont typeface="Wingdings" panose="05000000000000000000" pitchFamily="2" charset="2"/>
              <a:buChar char="ü"/>
            </a:pPr>
            <a:r>
              <a:rPr lang="it-IT" sz="2800" dirty="0"/>
              <a:t>Quando la curva di questo grafico fa un “gomito” è il momento per tracciare una linea, e prendere in considerazione solo i fattori che stanno sopra.</a:t>
            </a:r>
          </a:p>
          <a:p>
            <a:pPr marL="457200" indent="-457200" algn="just">
              <a:buFont typeface="Wingdings" panose="05000000000000000000" pitchFamily="2" charset="2"/>
              <a:buChar char="ü"/>
            </a:pPr>
            <a:endParaRPr lang="it-IT" sz="2800" dirty="0"/>
          </a:p>
          <a:p>
            <a:pPr marL="457200" indent="-457200" algn="just">
              <a:buFont typeface="Wingdings" panose="05000000000000000000" pitchFamily="2" charset="2"/>
              <a:buChar char="ü"/>
            </a:pPr>
            <a:r>
              <a:rPr lang="it-IT" sz="2800" dirty="0"/>
              <a:t>Dal grafico che puoi vedere qui, ad esempio, si vede che il numero di punti che si trovano sopra al gomito è 2.</a:t>
            </a:r>
          </a:p>
          <a:p>
            <a:pPr algn="just"/>
            <a:endParaRPr lang="it-IT" sz="2800" dirty="0"/>
          </a:p>
        </p:txBody>
      </p:sp>
      <p:pic>
        <p:nvPicPr>
          <p:cNvPr id="3" name="Immagine 2">
            <a:extLst>
              <a:ext uri="{FF2B5EF4-FFF2-40B4-BE49-F238E27FC236}">
                <a16:creationId xmlns:a16="http://schemas.microsoft.com/office/drawing/2014/main" id="{D2A36723-DCF1-F398-83DB-30EB69211DF6}"/>
              </a:ext>
            </a:extLst>
          </p:cNvPr>
          <p:cNvPicPr>
            <a:picLocks noChangeAspect="1"/>
          </p:cNvPicPr>
          <p:nvPr/>
        </p:nvPicPr>
        <p:blipFill>
          <a:blip r:embed="rId2"/>
          <a:stretch>
            <a:fillRect/>
          </a:stretch>
        </p:blipFill>
        <p:spPr>
          <a:xfrm>
            <a:off x="10682369" y="2019301"/>
            <a:ext cx="7132501" cy="5715000"/>
          </a:xfrm>
          <a:prstGeom prst="rect">
            <a:avLst/>
          </a:prstGeom>
        </p:spPr>
      </p:pic>
    </p:spTree>
    <p:extLst>
      <p:ext uri="{BB962C8B-B14F-4D97-AF65-F5344CB8AC3E}">
        <p14:creationId xmlns:p14="http://schemas.microsoft.com/office/powerpoint/2010/main" val="2678944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I Criteri</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Nominarle</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976406"/>
            <a:ext cx="14782800" cy="523220"/>
          </a:xfrm>
          <a:prstGeom prst="rect">
            <a:avLst/>
          </a:prstGeom>
          <a:noFill/>
        </p:spPr>
        <p:txBody>
          <a:bodyPr wrap="square" rtlCol="0">
            <a:spAutoFit/>
          </a:bodyPr>
          <a:lstStyle/>
          <a:p>
            <a:pPr algn="just"/>
            <a:r>
              <a:rPr lang="it-IT" sz="2800" dirty="0"/>
              <a:t>La parte conclusiva dell’ACP consiste nel dare un nome alle singole componenti principali trovate.</a:t>
            </a:r>
          </a:p>
        </p:txBody>
      </p:sp>
      <p:pic>
        <p:nvPicPr>
          <p:cNvPr id="5" name="Immagine 4">
            <a:extLst>
              <a:ext uri="{FF2B5EF4-FFF2-40B4-BE49-F238E27FC236}">
                <a16:creationId xmlns:a16="http://schemas.microsoft.com/office/drawing/2014/main" id="{D85E60FF-9CB8-6041-15F4-87E82F604CDF}"/>
              </a:ext>
            </a:extLst>
          </p:cNvPr>
          <p:cNvPicPr>
            <a:picLocks noChangeAspect="1"/>
          </p:cNvPicPr>
          <p:nvPr/>
        </p:nvPicPr>
        <p:blipFill>
          <a:blip r:embed="rId2"/>
          <a:stretch>
            <a:fillRect/>
          </a:stretch>
        </p:blipFill>
        <p:spPr>
          <a:xfrm>
            <a:off x="7025489" y="5153891"/>
            <a:ext cx="6114494" cy="2809009"/>
          </a:xfrm>
          <a:prstGeom prst="rect">
            <a:avLst/>
          </a:prstGeom>
        </p:spPr>
      </p:pic>
    </p:spTree>
    <p:extLst>
      <p:ext uri="{BB962C8B-B14F-4D97-AF65-F5344CB8AC3E}">
        <p14:creationId xmlns:p14="http://schemas.microsoft.com/office/powerpoint/2010/main" val="65211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32560" y="2712415"/>
            <a:ext cx="14782800" cy="954107"/>
          </a:xfrm>
          <a:prstGeom prst="rect">
            <a:avLst/>
          </a:prstGeom>
          <a:noFill/>
        </p:spPr>
        <p:txBody>
          <a:bodyPr wrap="square" rtlCol="0">
            <a:spAutoFit/>
          </a:bodyPr>
          <a:lstStyle/>
          <a:p>
            <a:pPr algn="just"/>
            <a:r>
              <a:rPr lang="it-IT" sz="2800" dirty="0"/>
              <a:t>Consideriamo un caso di studio. Supponiamo di avere la seguente rilevazione di performance aziendale su 10 famose aziende</a:t>
            </a:r>
          </a:p>
        </p:txBody>
      </p:sp>
      <p:pic>
        <p:nvPicPr>
          <p:cNvPr id="11" name="Immagine 10">
            <a:extLst>
              <a:ext uri="{FF2B5EF4-FFF2-40B4-BE49-F238E27FC236}">
                <a16:creationId xmlns:a16="http://schemas.microsoft.com/office/drawing/2014/main" id="{4657FBB0-804D-5E28-C01E-7BDBB8D067AE}"/>
              </a:ext>
            </a:extLst>
          </p:cNvPr>
          <p:cNvPicPr>
            <a:picLocks noChangeAspect="1"/>
          </p:cNvPicPr>
          <p:nvPr/>
        </p:nvPicPr>
        <p:blipFill>
          <a:blip r:embed="rId2"/>
          <a:stretch>
            <a:fillRect/>
          </a:stretch>
        </p:blipFill>
        <p:spPr>
          <a:xfrm>
            <a:off x="7696200" y="3608551"/>
            <a:ext cx="10180638" cy="3876675"/>
          </a:xfrm>
          <a:prstGeom prst="rect">
            <a:avLst/>
          </a:prstGeom>
        </p:spPr>
      </p:pic>
      <p:sp>
        <p:nvSpPr>
          <p:cNvPr id="12" name="CasellaDiTesto 11">
            <a:extLst>
              <a:ext uri="{FF2B5EF4-FFF2-40B4-BE49-F238E27FC236}">
                <a16:creationId xmlns:a16="http://schemas.microsoft.com/office/drawing/2014/main" id="{85DADEAF-E5CF-20ED-A89A-EB3C629DC6BC}"/>
              </a:ext>
            </a:extLst>
          </p:cNvPr>
          <p:cNvSpPr txBox="1"/>
          <p:nvPr/>
        </p:nvSpPr>
        <p:spPr>
          <a:xfrm>
            <a:off x="1066800" y="4086224"/>
            <a:ext cx="7086600" cy="4154984"/>
          </a:xfrm>
          <a:prstGeom prst="rect">
            <a:avLst/>
          </a:prstGeom>
          <a:noFill/>
        </p:spPr>
        <p:txBody>
          <a:bodyPr wrap="square" rtlCol="0">
            <a:spAutoFit/>
          </a:bodyPr>
          <a:lstStyle/>
          <a:p>
            <a:pPr marL="342900" indent="-342900">
              <a:buFont typeface="Arial" panose="020B0604020202020204" pitchFamily="34" charset="0"/>
              <a:buChar char="•"/>
            </a:pPr>
            <a:r>
              <a:rPr lang="it-IT" sz="2400" b="1" dirty="0"/>
              <a:t>ECON.PRO </a:t>
            </a:r>
            <a:r>
              <a:rPr lang="it-IT" sz="2400" dirty="0"/>
              <a:t>-&gt; </a:t>
            </a:r>
            <a:r>
              <a:rPr lang="it-IT" sz="2400" dirty="0" err="1"/>
              <a:t>economic</a:t>
            </a:r>
            <a:r>
              <a:rPr lang="it-IT" sz="2400" dirty="0"/>
              <a:t> profit,</a:t>
            </a:r>
          </a:p>
          <a:p>
            <a:r>
              <a:rPr lang="it-IT" sz="2400" dirty="0"/>
              <a:t>differenziale tra rendimento del</a:t>
            </a:r>
          </a:p>
          <a:p>
            <a:r>
              <a:rPr lang="it-IT" sz="2400" dirty="0"/>
              <a:t>capitale investito ed il suo costo</a:t>
            </a:r>
          </a:p>
          <a:p>
            <a:pPr marL="342900" indent="-342900">
              <a:buFont typeface="Arial" panose="020B0604020202020204" pitchFamily="34" charset="0"/>
              <a:buChar char="•"/>
            </a:pPr>
            <a:r>
              <a:rPr lang="it-IT" sz="2400" b="1" dirty="0"/>
              <a:t>CASH</a:t>
            </a:r>
            <a:r>
              <a:rPr lang="it-IT" sz="2400" dirty="0"/>
              <a:t> -&gt; cash flow sul fatturato in %</a:t>
            </a:r>
          </a:p>
          <a:p>
            <a:pPr marL="342900" indent="-342900">
              <a:buFont typeface="Arial" panose="020B0604020202020204" pitchFamily="34" charset="0"/>
              <a:buChar char="•"/>
            </a:pPr>
            <a:r>
              <a:rPr lang="it-IT" sz="2400" b="1" dirty="0"/>
              <a:t>LAVOR.VA </a:t>
            </a:r>
            <a:r>
              <a:rPr lang="it-IT" sz="2400" dirty="0"/>
              <a:t>-&gt; costo del lavoro</a:t>
            </a:r>
          </a:p>
          <a:p>
            <a:r>
              <a:rPr lang="it-IT" sz="2400" dirty="0"/>
              <a:t>sul valore aggiunto, in%</a:t>
            </a:r>
          </a:p>
          <a:p>
            <a:pPr marL="342900" indent="-342900">
              <a:buFont typeface="Arial" panose="020B0604020202020204" pitchFamily="34" charset="0"/>
              <a:buChar char="•"/>
            </a:pPr>
            <a:r>
              <a:rPr lang="it-IT" sz="2400" b="1" dirty="0"/>
              <a:t>ROE</a:t>
            </a:r>
            <a:r>
              <a:rPr lang="it-IT" sz="2400" dirty="0"/>
              <a:t> -&gt; </a:t>
            </a:r>
            <a:r>
              <a:rPr lang="it-IT" sz="2400" dirty="0" err="1"/>
              <a:t>return</a:t>
            </a:r>
            <a:r>
              <a:rPr lang="it-IT" sz="2400" dirty="0"/>
              <a:t> on equity, utile</a:t>
            </a:r>
          </a:p>
          <a:p>
            <a:pPr marL="342900" indent="-342900">
              <a:buFont typeface="Arial" panose="020B0604020202020204" pitchFamily="34" charset="0"/>
              <a:buChar char="•"/>
            </a:pPr>
            <a:r>
              <a:rPr lang="it-IT" sz="2400" dirty="0"/>
              <a:t>netto sul patrimonio, in%</a:t>
            </a:r>
          </a:p>
          <a:p>
            <a:pPr marL="342900" indent="-342900">
              <a:buFont typeface="Arial" panose="020B0604020202020204" pitchFamily="34" charset="0"/>
              <a:buChar char="•"/>
            </a:pPr>
            <a:r>
              <a:rPr lang="it-IT" sz="2400" b="1" dirty="0"/>
              <a:t>INDE.CAP </a:t>
            </a:r>
            <a:r>
              <a:rPr lang="it-IT" sz="2400" dirty="0"/>
              <a:t>-&gt; indebitamento</a:t>
            </a:r>
          </a:p>
          <a:p>
            <a:r>
              <a:rPr lang="it-IT" sz="2400" dirty="0"/>
              <a:t>sul capitale proprio</a:t>
            </a:r>
          </a:p>
          <a:p>
            <a:pPr marL="342900" indent="-342900">
              <a:buFont typeface="Arial" panose="020B0604020202020204" pitchFamily="34" charset="0"/>
              <a:buChar char="•"/>
            </a:pPr>
            <a:r>
              <a:rPr lang="it-IT" sz="2400" b="1" dirty="0"/>
              <a:t>FATTURATO</a:t>
            </a:r>
          </a:p>
        </p:txBody>
      </p:sp>
    </p:spTree>
    <p:extLst>
      <p:ext uri="{BB962C8B-B14F-4D97-AF65-F5344CB8AC3E}">
        <p14:creationId xmlns:p14="http://schemas.microsoft.com/office/powerpoint/2010/main" val="271760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Indice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2735580" y="5829057"/>
            <a:ext cx="3131820" cy="2062103"/>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INTRODUZIONE</a:t>
            </a:r>
          </a:p>
          <a:p>
            <a:pPr marL="457200" indent="-457200" fontAlgn="base">
              <a:buAutoNum type="arabicPeriod"/>
            </a:pPr>
            <a:r>
              <a:rPr lang="it-IT" sz="2400" dirty="0"/>
              <a:t>Obiettivi</a:t>
            </a:r>
          </a:p>
          <a:p>
            <a:pPr marL="457200" indent="-457200" fontAlgn="base">
              <a:buAutoNum type="arabicPeriod"/>
            </a:pPr>
            <a:r>
              <a:rPr lang="it-IT" sz="2400" dirty="0"/>
              <a:t>Definizione</a:t>
            </a:r>
          </a:p>
          <a:p>
            <a:pPr fontAlgn="base"/>
            <a:endParaRPr lang="it-IT" sz="2400" dirty="0"/>
          </a:p>
          <a:p>
            <a:endParaRPr lang="es-ES" sz="2800" dirty="0">
              <a:ea typeface="Microsoft Sans Serif" panose="020B0604020202020204" pitchFamily="34" charset="0"/>
              <a:cs typeface="Microsoft Sans Serif" panose="020B0604020202020204" pitchFamily="34" charset="0"/>
            </a:endParaRPr>
          </a:p>
        </p:txBody>
      </p:sp>
      <p:sp>
        <p:nvSpPr>
          <p:cNvPr id="4" name="Pergamena 1 3"/>
          <p:cNvSpPr/>
          <p:nvPr/>
        </p:nvSpPr>
        <p:spPr>
          <a:xfrm>
            <a:off x="2926080" y="3495690"/>
            <a:ext cx="1600200" cy="1800552"/>
          </a:xfrm>
          <a:prstGeom prst="verticalScroll">
            <a:avLst/>
          </a:prstGeom>
          <a:solidFill>
            <a:srgbClr val="238791"/>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3 4"/>
          <p:cNvSpPr/>
          <p:nvPr/>
        </p:nvSpPr>
        <p:spPr>
          <a:xfrm>
            <a:off x="8087360" y="3582586"/>
            <a:ext cx="2407920" cy="1695876"/>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14056360" y="3271696"/>
            <a:ext cx="2133600" cy="2248540"/>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338820" y="5829057"/>
            <a:ext cx="3853180" cy="1261884"/>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I REQUISITI DELL’ACP</a:t>
            </a:r>
          </a:p>
          <a:p>
            <a:pPr marL="457200" indent="-457200" fontAlgn="base">
              <a:buAutoNum type="arabicPeriod"/>
            </a:pPr>
            <a:r>
              <a:rPr lang="it-IT" sz="2400" dirty="0"/>
              <a:t>Analisi delle Variabili</a:t>
            </a:r>
          </a:p>
          <a:p>
            <a:pPr fontAlgn="base"/>
            <a:endParaRPr lang="it-IT" sz="2400" dirty="0"/>
          </a:p>
        </p:txBody>
      </p:sp>
      <p:sp>
        <p:nvSpPr>
          <p:cNvPr id="12" name="CasellaDiTesto 11"/>
          <p:cNvSpPr txBox="1"/>
          <p:nvPr/>
        </p:nvSpPr>
        <p:spPr>
          <a:xfrm>
            <a:off x="13411200" y="5829057"/>
            <a:ext cx="4157980" cy="2739211"/>
          </a:xfrm>
          <a:prstGeom prst="rect">
            <a:avLst/>
          </a:prstGeom>
          <a:noFill/>
        </p:spPr>
        <p:txBody>
          <a:bodyPr wrap="square" rtlCol="0">
            <a:spAutoFit/>
          </a:bodyPr>
          <a:lstStyle/>
          <a:p>
            <a:r>
              <a:rPr lang="it-IT" sz="2800" b="1" dirty="0">
                <a:solidFill>
                  <a:srgbClr val="238791"/>
                </a:solidFill>
              </a:rPr>
              <a:t>COME CONDURRE L’ACP</a:t>
            </a:r>
          </a:p>
          <a:p>
            <a:pPr marL="457200" indent="-457200" fontAlgn="base">
              <a:buAutoNum type="arabicPeriod"/>
            </a:pPr>
            <a:r>
              <a:rPr lang="it-IT" sz="2400" dirty="0"/>
              <a:t>Adeguatezza del Campione</a:t>
            </a:r>
          </a:p>
          <a:p>
            <a:pPr marL="457200" indent="-457200" fontAlgn="base">
              <a:buAutoNum type="arabicPeriod"/>
            </a:pPr>
            <a:r>
              <a:rPr lang="it-IT" sz="2400" dirty="0"/>
              <a:t>Estrazione Componenti principali</a:t>
            </a:r>
          </a:p>
          <a:p>
            <a:pPr marL="457200" indent="-457200" fontAlgn="base">
              <a:buAutoNum type="arabicPeriod"/>
            </a:pPr>
            <a:r>
              <a:rPr lang="it-IT" sz="2400" dirty="0"/>
              <a:t>I Criteri</a:t>
            </a:r>
          </a:p>
          <a:p>
            <a:pPr marL="457200" indent="-457200" fontAlgn="base">
              <a:buAutoNum type="arabicPeriod"/>
            </a:pPr>
            <a:r>
              <a:rPr lang="it-IT" sz="2400" dirty="0"/>
              <a:t>Caso Studio</a:t>
            </a:r>
          </a:p>
          <a:p>
            <a:pPr fontAlgn="base"/>
            <a:endParaRPr lang="it-IT" sz="2400" dirty="0"/>
          </a:p>
        </p:txBody>
      </p:sp>
      <p:sp>
        <p:nvSpPr>
          <p:cNvPr id="13" name="CasellaDiTesto 12"/>
          <p:cNvSpPr txBox="1"/>
          <p:nvPr/>
        </p:nvSpPr>
        <p:spPr>
          <a:xfrm>
            <a:off x="3535680" y="3934301"/>
            <a:ext cx="14478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1</a:t>
            </a:r>
          </a:p>
        </p:txBody>
      </p:sp>
      <p:sp>
        <p:nvSpPr>
          <p:cNvPr id="14" name="CasellaDiTesto 13"/>
          <p:cNvSpPr txBox="1"/>
          <p:nvPr/>
        </p:nvSpPr>
        <p:spPr>
          <a:xfrm>
            <a:off x="9024620" y="4035970"/>
            <a:ext cx="98552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2</a:t>
            </a:r>
          </a:p>
        </p:txBody>
      </p:sp>
      <p:sp>
        <p:nvSpPr>
          <p:cNvPr id="15" name="CasellaDiTesto 14"/>
          <p:cNvSpPr txBox="1"/>
          <p:nvPr/>
        </p:nvSpPr>
        <p:spPr>
          <a:xfrm>
            <a:off x="14833600" y="4032805"/>
            <a:ext cx="1371600" cy="923330"/>
          </a:xfrm>
          <a:prstGeom prst="rect">
            <a:avLst/>
          </a:prstGeom>
          <a:noFill/>
        </p:spPr>
        <p:txBody>
          <a:bodyPr wrap="square" rtlCol="0">
            <a:spAutoFit/>
          </a:bodyPr>
          <a:lstStyle/>
          <a:p>
            <a:r>
              <a:rPr lang="it-IT" sz="5400" dirty="0">
                <a:solidFill>
                  <a:schemeClr val="bg1"/>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24144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32560" y="2712415"/>
            <a:ext cx="14782800" cy="954107"/>
          </a:xfrm>
          <a:prstGeom prst="rect">
            <a:avLst/>
          </a:prstGeom>
          <a:noFill/>
        </p:spPr>
        <p:txBody>
          <a:bodyPr wrap="square" rtlCol="0">
            <a:spAutoFit/>
          </a:bodyPr>
          <a:lstStyle/>
          <a:p>
            <a:pPr algn="just"/>
            <a:r>
              <a:rPr lang="it-IT" sz="2800" dirty="0"/>
              <a:t>Dal momento che i dati sono espressi in unità di misura molto diverse, passiamo alla matrice dei dati</a:t>
            </a:r>
          </a:p>
          <a:p>
            <a:pPr algn="just"/>
            <a:r>
              <a:rPr lang="it-IT" sz="2800" dirty="0"/>
              <a:t>standardizzata</a:t>
            </a:r>
          </a:p>
        </p:txBody>
      </p:sp>
      <p:graphicFrame>
        <p:nvGraphicFramePr>
          <p:cNvPr id="3" name="Tabella 2">
            <a:extLst>
              <a:ext uri="{FF2B5EF4-FFF2-40B4-BE49-F238E27FC236}">
                <a16:creationId xmlns:a16="http://schemas.microsoft.com/office/drawing/2014/main" id="{24E9DF3B-851C-60A4-BEF4-3228ECFB2E42}"/>
              </a:ext>
            </a:extLst>
          </p:cNvPr>
          <p:cNvGraphicFramePr>
            <a:graphicFrameLocks noGrp="1"/>
          </p:cNvGraphicFramePr>
          <p:nvPr>
            <p:extLst>
              <p:ext uri="{D42A27DB-BD31-4B8C-83A1-F6EECF244321}">
                <p14:modId xmlns:p14="http://schemas.microsoft.com/office/powerpoint/2010/main" val="1285158787"/>
              </p:ext>
            </p:extLst>
          </p:nvPr>
        </p:nvGraphicFramePr>
        <p:xfrm>
          <a:off x="3886200" y="3467100"/>
          <a:ext cx="11430001" cy="5198232"/>
        </p:xfrm>
        <a:graphic>
          <a:graphicData uri="http://schemas.openxmlformats.org/drawingml/2006/table">
            <a:tbl>
              <a:tblPr>
                <a:tableStyleId>{5C22544A-7EE6-4342-B048-85BDC9FD1C3A}</a:tableStyleId>
              </a:tblPr>
              <a:tblGrid>
                <a:gridCol w="1572936">
                  <a:extLst>
                    <a:ext uri="{9D8B030D-6E8A-4147-A177-3AD203B41FA5}">
                      <a16:colId xmlns:a16="http://schemas.microsoft.com/office/drawing/2014/main" val="1849673688"/>
                    </a:ext>
                  </a:extLst>
                </a:gridCol>
                <a:gridCol w="1572936">
                  <a:extLst>
                    <a:ext uri="{9D8B030D-6E8A-4147-A177-3AD203B41FA5}">
                      <a16:colId xmlns:a16="http://schemas.microsoft.com/office/drawing/2014/main" val="1371318174"/>
                    </a:ext>
                  </a:extLst>
                </a:gridCol>
                <a:gridCol w="1572936">
                  <a:extLst>
                    <a:ext uri="{9D8B030D-6E8A-4147-A177-3AD203B41FA5}">
                      <a16:colId xmlns:a16="http://schemas.microsoft.com/office/drawing/2014/main" val="540869308"/>
                    </a:ext>
                  </a:extLst>
                </a:gridCol>
                <a:gridCol w="1572936">
                  <a:extLst>
                    <a:ext uri="{9D8B030D-6E8A-4147-A177-3AD203B41FA5}">
                      <a16:colId xmlns:a16="http://schemas.microsoft.com/office/drawing/2014/main" val="701724805"/>
                    </a:ext>
                  </a:extLst>
                </a:gridCol>
                <a:gridCol w="1572936">
                  <a:extLst>
                    <a:ext uri="{9D8B030D-6E8A-4147-A177-3AD203B41FA5}">
                      <a16:colId xmlns:a16="http://schemas.microsoft.com/office/drawing/2014/main" val="2574898964"/>
                    </a:ext>
                  </a:extLst>
                </a:gridCol>
                <a:gridCol w="1572936">
                  <a:extLst>
                    <a:ext uri="{9D8B030D-6E8A-4147-A177-3AD203B41FA5}">
                      <a16:colId xmlns:a16="http://schemas.microsoft.com/office/drawing/2014/main" val="3555849565"/>
                    </a:ext>
                  </a:extLst>
                </a:gridCol>
                <a:gridCol w="1992385">
                  <a:extLst>
                    <a:ext uri="{9D8B030D-6E8A-4147-A177-3AD203B41FA5}">
                      <a16:colId xmlns:a16="http://schemas.microsoft.com/office/drawing/2014/main" val="441658034"/>
                    </a:ext>
                  </a:extLst>
                </a:gridCol>
              </a:tblGrid>
              <a:tr h="796682">
                <a:tc>
                  <a:txBody>
                    <a:bodyPr/>
                    <a:lstStyle/>
                    <a:p>
                      <a:pPr algn="l" fontAlgn="b"/>
                      <a:r>
                        <a:rPr lang="it-IT" sz="1100" u="none" strike="noStrike">
                          <a:effectLst/>
                        </a:rPr>
                        <a:t>AZIENDA</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ECON.PRO</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CASH</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LAVOR.VA</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ROE</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INDE CAP</a:t>
                      </a:r>
                      <a:endParaRPr lang="it-IT"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FATTURATO</a:t>
                      </a:r>
                      <a:endParaRPr lang="it-IT"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4144140"/>
                  </a:ext>
                </a:extLst>
              </a:tr>
              <a:tr h="440155">
                <a:tc>
                  <a:txBody>
                    <a:bodyPr/>
                    <a:lstStyle/>
                    <a:p>
                      <a:pPr algn="l" fontAlgn="b"/>
                      <a:r>
                        <a:rPr lang="it-IT" sz="1100" u="none" strike="noStrike">
                          <a:effectLst/>
                        </a:rPr>
                        <a:t>Barilla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-25,4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7,39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59,54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0,83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2867</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0418624"/>
                  </a:ext>
                </a:extLst>
              </a:tr>
              <a:tr h="440155">
                <a:tc>
                  <a:txBody>
                    <a:bodyPr/>
                    <a:lstStyle/>
                    <a:p>
                      <a:pPr algn="l" fontAlgn="b"/>
                      <a:r>
                        <a:rPr lang="it-IT" sz="1100" u="none" strike="noStrike">
                          <a:effectLst/>
                        </a:rPr>
                        <a:t>Eridania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-141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68,99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0,83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1693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5783708"/>
                  </a:ext>
                </a:extLst>
              </a:tr>
              <a:tr h="440155">
                <a:tc>
                  <a:txBody>
                    <a:bodyPr/>
                    <a:lstStyle/>
                    <a:p>
                      <a:pPr algn="l" fontAlgn="b"/>
                      <a:r>
                        <a:rPr lang="it-IT" sz="1100" u="none" strike="noStrike">
                          <a:effectLst/>
                        </a:rPr>
                        <a:t>Ferrero</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65,8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9,61</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53,7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21,12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3031</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7215176"/>
                  </a:ext>
                </a:extLst>
              </a:tr>
              <a:tr h="440155">
                <a:tc>
                  <a:txBody>
                    <a:bodyPr/>
                    <a:lstStyle/>
                    <a:p>
                      <a:pPr algn="l" fontAlgn="b"/>
                      <a:r>
                        <a:rPr lang="it-IT" sz="1100" u="none" strike="noStrike">
                          <a:effectLst/>
                        </a:rPr>
                        <a:t>Galbani</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-71,9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56,32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2,66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2136</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5323597"/>
                  </a:ext>
                </a:extLst>
              </a:tr>
              <a:tr h="440155">
                <a:tc>
                  <a:txBody>
                    <a:bodyPr/>
                    <a:lstStyle/>
                    <a:p>
                      <a:pPr algn="l" fontAlgn="b"/>
                      <a:r>
                        <a:rPr lang="it-IT" sz="1100" u="none" strike="noStrike">
                          <a:effectLst/>
                        </a:rPr>
                        <a:t>Kraft</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5,88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72,11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0,35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1563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9104788"/>
                  </a:ext>
                </a:extLst>
              </a:tr>
              <a:tr h="440155">
                <a:tc>
                  <a:txBody>
                    <a:bodyPr/>
                    <a:lstStyle/>
                    <a:p>
                      <a:pPr algn="l" fontAlgn="b"/>
                      <a:r>
                        <a:rPr lang="it-IT" sz="1100" u="none" strike="noStrike">
                          <a:effectLst/>
                        </a:rPr>
                        <a:t>Lavazza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-28,9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4,96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39,08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5,29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-0,05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1117</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5509803"/>
                  </a:ext>
                </a:extLst>
              </a:tr>
              <a:tr h="440155">
                <a:tc>
                  <a:txBody>
                    <a:bodyPr/>
                    <a:lstStyle/>
                    <a:p>
                      <a:pPr algn="l" fontAlgn="b"/>
                      <a:r>
                        <a:rPr lang="it-IT" sz="1100" u="none" strike="noStrike">
                          <a:effectLst/>
                        </a:rPr>
                        <a:t>Nestlè</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-98,8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81,25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3463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814681"/>
                  </a:ext>
                </a:extLst>
              </a:tr>
              <a:tr h="440155">
                <a:tc>
                  <a:txBody>
                    <a:bodyPr/>
                    <a:lstStyle/>
                    <a:p>
                      <a:pPr algn="l" fontAlgn="b"/>
                      <a:r>
                        <a:rPr lang="it-IT" sz="1100" u="none" strike="noStrike">
                          <a:effectLst/>
                        </a:rPr>
                        <a:t>Parmalat</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-145,1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5,96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38,51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2,23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2,91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1664</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3642147"/>
                  </a:ext>
                </a:extLst>
              </a:tr>
              <a:tr h="440155">
                <a:tc>
                  <a:txBody>
                    <a:bodyPr/>
                    <a:lstStyle/>
                    <a:p>
                      <a:pPr algn="l" fontAlgn="b"/>
                      <a:r>
                        <a:rPr lang="it-IT" sz="1100" u="none" strike="noStrike">
                          <a:effectLst/>
                        </a:rPr>
                        <a:t>Plasmon</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31,7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27,76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31,35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24,6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1,35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858</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5656058"/>
                  </a:ext>
                </a:extLst>
              </a:tr>
              <a:tr h="440155">
                <a:tc>
                  <a:txBody>
                    <a:bodyPr/>
                    <a:lstStyle/>
                    <a:p>
                      <a:pPr algn="l" fontAlgn="b"/>
                      <a:r>
                        <a:rPr lang="it-IT" sz="1100" u="none" strike="noStrike">
                          <a:effectLst/>
                        </a:rPr>
                        <a:t>Star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6,47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62,49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10,6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811</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5301528"/>
                  </a:ext>
                </a:extLst>
              </a:tr>
            </a:tbl>
          </a:graphicData>
        </a:graphic>
      </p:graphicFrame>
    </p:spTree>
    <p:extLst>
      <p:ext uri="{BB962C8B-B14F-4D97-AF65-F5344CB8AC3E}">
        <p14:creationId xmlns:p14="http://schemas.microsoft.com/office/powerpoint/2010/main" val="83101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32560" y="2431347"/>
            <a:ext cx="15788640" cy="2246769"/>
          </a:xfrm>
          <a:prstGeom prst="rect">
            <a:avLst/>
          </a:prstGeom>
          <a:noFill/>
        </p:spPr>
        <p:txBody>
          <a:bodyPr wrap="square" rtlCol="0">
            <a:spAutoFit/>
          </a:bodyPr>
          <a:lstStyle/>
          <a:p>
            <a:pPr algn="just"/>
            <a:r>
              <a:rPr lang="it-IT" sz="2800" dirty="0"/>
              <a:t>Come già detto l'osservazione della matrice di correlazione è una fase importante: se tutte le variabili fossero non correlate tra di loro non avrebbe senso procedere con l’ACP, infatti si avrebbero tante componenti quante variabili osservate. Se invece alcune sono molto correlate se ne deve prendere una sola.</a:t>
            </a:r>
          </a:p>
          <a:p>
            <a:pPr algn="just"/>
            <a:r>
              <a:rPr lang="it-IT" sz="2800" dirty="0"/>
              <a:t>Dalla tabella si evince come il ROE sia correlato positivamente col Cash Flow e la variabile </a:t>
            </a:r>
            <a:r>
              <a:rPr lang="it-IT" sz="2800" dirty="0" err="1"/>
              <a:t>economic</a:t>
            </a:r>
            <a:r>
              <a:rPr lang="it-IT" sz="2800" dirty="0"/>
              <a:t> profit, tuttavia le consideriamo nell’analisi</a:t>
            </a:r>
          </a:p>
        </p:txBody>
      </p:sp>
      <p:pic>
        <p:nvPicPr>
          <p:cNvPr id="4" name="Immagine 3">
            <a:extLst>
              <a:ext uri="{FF2B5EF4-FFF2-40B4-BE49-F238E27FC236}">
                <a16:creationId xmlns:a16="http://schemas.microsoft.com/office/drawing/2014/main" id="{A6D20BB9-90C5-2F48-1C7F-BAEB70FFF507}"/>
              </a:ext>
            </a:extLst>
          </p:cNvPr>
          <p:cNvPicPr>
            <a:picLocks noChangeAspect="1"/>
          </p:cNvPicPr>
          <p:nvPr/>
        </p:nvPicPr>
        <p:blipFill>
          <a:blip r:embed="rId2"/>
          <a:stretch>
            <a:fillRect/>
          </a:stretch>
        </p:blipFill>
        <p:spPr>
          <a:xfrm>
            <a:off x="7159042" y="4229100"/>
            <a:ext cx="10062158" cy="4112665"/>
          </a:xfrm>
          <a:prstGeom prst="rect">
            <a:avLst/>
          </a:prstGeom>
        </p:spPr>
      </p:pic>
    </p:spTree>
    <p:extLst>
      <p:ext uri="{BB962C8B-B14F-4D97-AF65-F5344CB8AC3E}">
        <p14:creationId xmlns:p14="http://schemas.microsoft.com/office/powerpoint/2010/main" val="2140589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915291"/>
            <a:ext cx="11140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219200" y="1684732"/>
            <a:ext cx="5273040" cy="6555641"/>
          </a:xfrm>
          <a:prstGeom prst="rect">
            <a:avLst/>
          </a:prstGeom>
          <a:noFill/>
        </p:spPr>
        <p:txBody>
          <a:bodyPr wrap="square" rtlCol="0">
            <a:spAutoFit/>
          </a:bodyPr>
          <a:lstStyle/>
          <a:p>
            <a:pPr algn="just"/>
            <a:endParaRPr lang="it-IT" sz="2800" dirty="0"/>
          </a:p>
          <a:p>
            <a:pPr marL="457200" indent="-457200" algn="just">
              <a:buFont typeface="Arial" panose="020B0604020202020204" pitchFamily="34" charset="0"/>
              <a:buChar char="•"/>
            </a:pPr>
            <a:r>
              <a:rPr lang="it-IT" sz="2800" dirty="0"/>
              <a:t>Si calcolano autovalori, </a:t>
            </a:r>
            <a:r>
              <a:rPr lang="it-IT" sz="2800" dirty="0" err="1"/>
              <a:t>autovettori</a:t>
            </a:r>
            <a:r>
              <a:rPr lang="it-IT" sz="2800" dirty="0"/>
              <a:t> e </a:t>
            </a:r>
            <a:r>
              <a:rPr lang="it-IT" sz="2800"/>
              <a:t>si analizza la </a:t>
            </a:r>
            <a:r>
              <a:rPr lang="it-IT" sz="2800" dirty="0"/>
              <a:t>percentuale di varianza spiegata dagli autovalori attraverso lo </a:t>
            </a:r>
            <a:r>
              <a:rPr lang="it-IT" sz="2800" dirty="0" err="1"/>
              <a:t>screeplot</a:t>
            </a:r>
            <a:r>
              <a:rPr lang="it-IT" sz="2800" dirty="0"/>
              <a:t>.</a:t>
            </a:r>
          </a:p>
          <a:p>
            <a:pPr marL="457200" indent="-457200" algn="just">
              <a:buFont typeface="Arial" panose="020B0604020202020204" pitchFamily="34" charset="0"/>
              <a:buChar char="•"/>
            </a:pPr>
            <a:endParaRPr lang="it-IT" sz="2800" dirty="0"/>
          </a:p>
          <a:p>
            <a:pPr marL="457200" indent="-457200" algn="just">
              <a:buFont typeface="Arial" panose="020B0604020202020204" pitchFamily="34" charset="0"/>
              <a:buChar char="•"/>
            </a:pPr>
            <a:r>
              <a:rPr lang="it-IT" sz="2800" dirty="0"/>
              <a:t>Gli autovalori maggiori di 1 in questo caso spiegano il 74,9% della varianza originaria</a:t>
            </a:r>
          </a:p>
          <a:p>
            <a:pPr marL="457200" indent="-457200" algn="just">
              <a:buFont typeface="Arial" panose="020B0604020202020204" pitchFamily="34" charset="0"/>
              <a:buChar char="•"/>
            </a:pPr>
            <a:endParaRPr lang="it-IT" sz="2800" dirty="0"/>
          </a:p>
          <a:p>
            <a:pPr marL="457200" indent="-457200" algn="just">
              <a:buFont typeface="Arial" panose="020B0604020202020204" pitchFamily="34" charset="0"/>
              <a:buChar char="•"/>
            </a:pPr>
            <a:r>
              <a:rPr lang="it-IT" sz="2800" dirty="0"/>
              <a:t>E’ Possibile </a:t>
            </a:r>
            <a:r>
              <a:rPr lang="it-IT" sz="2800" b="1" dirty="0"/>
              <a:t>estrarre 2 Componenti</a:t>
            </a:r>
            <a:r>
              <a:rPr lang="it-IT" sz="2800" dirty="0"/>
              <a:t> in quanto le prime 2 dimensioni raggiungono Il 75% di varianza cumulata</a:t>
            </a:r>
          </a:p>
        </p:txBody>
      </p:sp>
      <p:pic>
        <p:nvPicPr>
          <p:cNvPr id="7" name="Immagine 6">
            <a:extLst>
              <a:ext uri="{FF2B5EF4-FFF2-40B4-BE49-F238E27FC236}">
                <a16:creationId xmlns:a16="http://schemas.microsoft.com/office/drawing/2014/main" id="{F2738ECB-C3A6-3122-C569-27EF8D7165C9}"/>
              </a:ext>
            </a:extLst>
          </p:cNvPr>
          <p:cNvPicPr>
            <a:picLocks noChangeAspect="1"/>
          </p:cNvPicPr>
          <p:nvPr/>
        </p:nvPicPr>
        <p:blipFill>
          <a:blip r:embed="rId2"/>
          <a:stretch>
            <a:fillRect/>
          </a:stretch>
        </p:blipFill>
        <p:spPr>
          <a:xfrm>
            <a:off x="7640653" y="1943101"/>
            <a:ext cx="9640711" cy="3200400"/>
          </a:xfrm>
          <a:prstGeom prst="rect">
            <a:avLst/>
          </a:prstGeom>
        </p:spPr>
      </p:pic>
      <p:pic>
        <p:nvPicPr>
          <p:cNvPr id="8" name="Immagine 7">
            <a:extLst>
              <a:ext uri="{FF2B5EF4-FFF2-40B4-BE49-F238E27FC236}">
                <a16:creationId xmlns:a16="http://schemas.microsoft.com/office/drawing/2014/main" id="{6EC272B7-9605-1DD0-7CC4-CC84D58C182A}"/>
              </a:ext>
            </a:extLst>
          </p:cNvPr>
          <p:cNvPicPr>
            <a:picLocks noChangeAspect="1"/>
          </p:cNvPicPr>
          <p:nvPr/>
        </p:nvPicPr>
        <p:blipFill>
          <a:blip r:embed="rId3"/>
          <a:stretch>
            <a:fillRect/>
          </a:stretch>
        </p:blipFill>
        <p:spPr>
          <a:xfrm>
            <a:off x="9296400" y="5210731"/>
            <a:ext cx="6858000" cy="3847290"/>
          </a:xfrm>
          <a:prstGeom prst="rect">
            <a:avLst/>
          </a:prstGeom>
        </p:spPr>
      </p:pic>
    </p:spTree>
    <p:extLst>
      <p:ext uri="{BB962C8B-B14F-4D97-AF65-F5344CB8AC3E}">
        <p14:creationId xmlns:p14="http://schemas.microsoft.com/office/powerpoint/2010/main" val="253059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915291"/>
            <a:ext cx="11140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533400" y="1684732"/>
            <a:ext cx="9829800" cy="6986528"/>
          </a:xfrm>
          <a:prstGeom prst="rect">
            <a:avLst/>
          </a:prstGeom>
          <a:noFill/>
        </p:spPr>
        <p:txBody>
          <a:bodyPr wrap="square" rtlCol="0">
            <a:spAutoFit/>
          </a:bodyPr>
          <a:lstStyle/>
          <a:p>
            <a:pPr algn="just"/>
            <a:r>
              <a:rPr lang="it-IT" sz="2800" dirty="0"/>
              <a:t>Per comprendere il ruolo giocato da ogni variabile nella costruzione dei fattori, e quindi per avere materiale su cui riflettere per comprendere il significato degli assi, si può analizzare la </a:t>
            </a:r>
            <a:r>
              <a:rPr lang="it-IT" sz="2800" dirty="0" err="1"/>
              <a:t>comunalità</a:t>
            </a:r>
            <a:r>
              <a:rPr lang="it-IT" sz="2800" dirty="0"/>
              <a:t>, che ci dice quanto ciascuna variabile è correlata con l’asse.</a:t>
            </a:r>
          </a:p>
          <a:p>
            <a:pPr algn="just"/>
            <a:r>
              <a:rPr lang="it-IT" sz="2800" dirty="0"/>
              <a:t>Si può notare che le variabili maggiormente correlate tra loro sono quelle che determinano il primo asse. Tale asse è il più importante perché è quello che riassume la massima variabilità. E la quantità di variabilità spiegata è influenzabile dalla correlazione tra le variabili originarie. Le variabili correlate con il primo asse suggeriscono di interpretare lo stesso come una </a:t>
            </a:r>
            <a:r>
              <a:rPr lang="it-IT" sz="2800" u="sng" dirty="0"/>
              <a:t>sintesi di redditività </a:t>
            </a:r>
            <a:r>
              <a:rPr lang="it-IT" sz="2800" dirty="0"/>
              <a:t>(C1): a destra vi è una redditività alta, a sinistra una redditività bassa.</a:t>
            </a:r>
          </a:p>
          <a:p>
            <a:pPr algn="just"/>
            <a:r>
              <a:rPr lang="it-IT" sz="2800" dirty="0"/>
              <a:t>Il secondo asse discrimina sull’</a:t>
            </a:r>
            <a:r>
              <a:rPr lang="it-IT" sz="2800" u="sng" dirty="0"/>
              <a:t>indebitamento </a:t>
            </a:r>
            <a:r>
              <a:rPr lang="it-IT" sz="2800" dirty="0"/>
              <a:t>(C2): in alto si posizioneranno le aziende ad alto tasso di indebitamento, in basso quelle che sono meno indebitate</a:t>
            </a:r>
          </a:p>
        </p:txBody>
      </p:sp>
      <p:pic>
        <p:nvPicPr>
          <p:cNvPr id="4" name="Immagine 3">
            <a:extLst>
              <a:ext uri="{FF2B5EF4-FFF2-40B4-BE49-F238E27FC236}">
                <a16:creationId xmlns:a16="http://schemas.microsoft.com/office/drawing/2014/main" id="{1E29B6A2-B62F-3BB2-6E41-3724303AC727}"/>
              </a:ext>
            </a:extLst>
          </p:cNvPr>
          <p:cNvPicPr>
            <a:picLocks noChangeAspect="1"/>
          </p:cNvPicPr>
          <p:nvPr/>
        </p:nvPicPr>
        <p:blipFill>
          <a:blip r:embed="rId2"/>
          <a:stretch>
            <a:fillRect/>
          </a:stretch>
        </p:blipFill>
        <p:spPr>
          <a:xfrm>
            <a:off x="10488024" y="2019300"/>
            <a:ext cx="7661423" cy="6019800"/>
          </a:xfrm>
          <a:prstGeom prst="rect">
            <a:avLst/>
          </a:prstGeom>
        </p:spPr>
      </p:pic>
    </p:spTree>
    <p:extLst>
      <p:ext uri="{BB962C8B-B14F-4D97-AF65-F5344CB8AC3E}">
        <p14:creationId xmlns:p14="http://schemas.microsoft.com/office/powerpoint/2010/main" val="361098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915291"/>
            <a:ext cx="11140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667000" y="2552700"/>
            <a:ext cx="10896600" cy="4832092"/>
          </a:xfrm>
          <a:prstGeom prst="rect">
            <a:avLst/>
          </a:prstGeom>
          <a:noFill/>
        </p:spPr>
        <p:txBody>
          <a:bodyPr wrap="square" rtlCol="0">
            <a:spAutoFit/>
          </a:bodyPr>
          <a:lstStyle/>
          <a:p>
            <a:pPr algn="just"/>
            <a:r>
              <a:rPr lang="it-IT" sz="2800" dirty="0"/>
              <a:t>Come è possibile vedere dal Grafico nella slide successiva:</a:t>
            </a:r>
          </a:p>
          <a:p>
            <a:pPr marL="457200" indent="-457200" algn="just">
              <a:buFont typeface="Arial" panose="020B0604020202020204" pitchFamily="34" charset="0"/>
              <a:buChar char="•"/>
            </a:pPr>
            <a:endParaRPr lang="it-IT" sz="2800" dirty="0"/>
          </a:p>
          <a:p>
            <a:pPr marL="457200" indent="-457200" algn="just">
              <a:buFont typeface="Arial" panose="020B0604020202020204" pitchFamily="34" charset="0"/>
              <a:buChar char="•"/>
            </a:pPr>
            <a:r>
              <a:rPr lang="it-IT" sz="2800" dirty="0"/>
              <a:t>Sul piano cartesiano le due componenti principali estratte   rappresentano gli assi</a:t>
            </a:r>
          </a:p>
          <a:p>
            <a:pPr marL="457200" indent="-457200" algn="just">
              <a:buFont typeface="Arial" panose="020B0604020202020204" pitchFamily="34" charset="0"/>
              <a:buChar char="•"/>
            </a:pPr>
            <a:endParaRPr lang="it-IT" sz="2800" dirty="0"/>
          </a:p>
          <a:p>
            <a:pPr marL="457200" indent="-457200" algn="just">
              <a:buFont typeface="Arial" panose="020B0604020202020204" pitchFamily="34" charset="0"/>
              <a:buChar char="•"/>
            </a:pPr>
            <a:r>
              <a:rPr lang="it-IT" sz="2800" dirty="0"/>
              <a:t>mentre gli Individui (in questo caso le aziende) sono proiettate sul piano.</a:t>
            </a:r>
          </a:p>
          <a:p>
            <a:pPr marL="457200" indent="-457200" algn="just">
              <a:buFont typeface="Arial" panose="020B0604020202020204" pitchFamily="34" charset="0"/>
              <a:buChar char="•"/>
            </a:pPr>
            <a:endParaRPr lang="it-IT" sz="2800" dirty="0"/>
          </a:p>
          <a:p>
            <a:pPr marL="457200" indent="-457200" algn="just">
              <a:buFont typeface="Arial" panose="020B0604020202020204" pitchFamily="34" charset="0"/>
              <a:buChar char="•"/>
            </a:pPr>
            <a:endParaRPr lang="it-IT" sz="2800" dirty="0"/>
          </a:p>
          <a:p>
            <a:pPr marL="457200" indent="-457200" algn="just">
              <a:buFont typeface="Arial" panose="020B0604020202020204" pitchFamily="34" charset="0"/>
              <a:buChar char="•"/>
            </a:pPr>
            <a:r>
              <a:rPr lang="it-IT" sz="2800" dirty="0"/>
              <a:t>Esse si trovano più vicine ai fattori a seconda di quanto hanno contribuito a determinarli.</a:t>
            </a:r>
          </a:p>
        </p:txBody>
      </p:sp>
    </p:spTree>
    <p:extLst>
      <p:ext uri="{BB962C8B-B14F-4D97-AF65-F5344CB8AC3E}">
        <p14:creationId xmlns:p14="http://schemas.microsoft.com/office/powerpoint/2010/main" val="186624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915291"/>
            <a:ext cx="11140440" cy="769441"/>
          </a:xfrm>
          <a:prstGeom prst="rect">
            <a:avLst/>
          </a:prstGeom>
          <a:noFill/>
        </p:spPr>
        <p:txBody>
          <a:bodyPr wrap="square" rtlCol="0">
            <a:spAutoFit/>
          </a:bodyPr>
          <a:lstStyle/>
          <a:p>
            <a:r>
              <a:rPr lang="es-ES" sz="4400" b="1">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pic>
        <p:nvPicPr>
          <p:cNvPr id="5" name="Immagine 4">
            <a:extLst>
              <a:ext uri="{FF2B5EF4-FFF2-40B4-BE49-F238E27FC236}">
                <a16:creationId xmlns:a16="http://schemas.microsoft.com/office/drawing/2014/main" id="{3D579F66-D5FD-769C-1FF5-022EAD7C26B4}"/>
              </a:ext>
            </a:extLst>
          </p:cNvPr>
          <p:cNvPicPr>
            <a:picLocks noChangeAspect="1"/>
          </p:cNvPicPr>
          <p:nvPr/>
        </p:nvPicPr>
        <p:blipFill>
          <a:blip r:embed="rId2"/>
          <a:stretch>
            <a:fillRect/>
          </a:stretch>
        </p:blipFill>
        <p:spPr>
          <a:xfrm>
            <a:off x="838200" y="190500"/>
            <a:ext cx="17068800" cy="10364186"/>
          </a:xfrm>
          <a:prstGeom prst="rect">
            <a:avLst/>
          </a:prstGeom>
        </p:spPr>
      </p:pic>
    </p:spTree>
    <p:extLst>
      <p:ext uri="{BB962C8B-B14F-4D97-AF65-F5344CB8AC3E}">
        <p14:creationId xmlns:p14="http://schemas.microsoft.com/office/powerpoint/2010/main" val="236823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066800" y="647700"/>
            <a:ext cx="11140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Come condurre l’ACP: Un Caso Studio</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838200" y="1360110"/>
            <a:ext cx="16383000" cy="7417415"/>
          </a:xfrm>
          <a:prstGeom prst="rect">
            <a:avLst/>
          </a:prstGeom>
          <a:noFill/>
        </p:spPr>
        <p:txBody>
          <a:bodyPr wrap="square" rtlCol="0">
            <a:spAutoFit/>
          </a:bodyPr>
          <a:lstStyle/>
          <a:p>
            <a:pPr algn="just"/>
            <a:r>
              <a:rPr lang="it-IT" sz="2800" dirty="0"/>
              <a:t>L’interpretazione: Alcune di esse si posizionano in zone diametralmente opposte:</a:t>
            </a:r>
          </a:p>
          <a:p>
            <a:pPr algn="just"/>
            <a:endParaRPr lang="it-IT" sz="2800" dirty="0"/>
          </a:p>
          <a:p>
            <a:pPr algn="just"/>
            <a:r>
              <a:rPr lang="it-IT" sz="2800" dirty="0"/>
              <a:t>● in basso a destra c’è la </a:t>
            </a:r>
            <a:r>
              <a:rPr lang="it-IT" sz="2800" i="1" dirty="0"/>
              <a:t>Ferrero</a:t>
            </a:r>
            <a:r>
              <a:rPr lang="it-IT" sz="2800" dirty="0"/>
              <a:t> che risulta essere l’azienda più sana, poiché ha un indebitamento negativo, quindi fa fronte agli impegni finanziari col capitale proprio, e una discreta redditività</a:t>
            </a:r>
          </a:p>
          <a:p>
            <a:pPr algn="just"/>
            <a:endParaRPr lang="it-IT" sz="2800" dirty="0"/>
          </a:p>
          <a:p>
            <a:pPr algn="just"/>
            <a:r>
              <a:rPr lang="it-IT" sz="2800" dirty="0"/>
              <a:t>● nel quadrante in alto a destra, si distingue la </a:t>
            </a:r>
            <a:r>
              <a:rPr lang="it-IT" sz="2800" i="1" dirty="0"/>
              <a:t>Plasmon</a:t>
            </a:r>
            <a:r>
              <a:rPr lang="it-IT" sz="2800" dirty="0"/>
              <a:t> che se pur fortemente indebitata ha un’altissima redditività.</a:t>
            </a:r>
          </a:p>
          <a:p>
            <a:pPr algn="just"/>
            <a:endParaRPr lang="it-IT" sz="2800" dirty="0"/>
          </a:p>
          <a:p>
            <a:pPr algn="just"/>
            <a:r>
              <a:rPr lang="it-IT" sz="2800" dirty="0"/>
              <a:t>● nel quadrante in basso a sinistra sono presenti quelle aziende che operano in mercati saturi in cui sono leader; inoltre, trovandosi vicino all’origine degli assi, mostrano di aver sotto controllo la situazione finanziaria, ed avendo un indebitamento negativo hanno a disposizione riserve di capitali pronte per essere utilizzate per far fronte alle esigenze del mercato o per intraprendere azioni di penetrazioni in business ad alta redditività </a:t>
            </a:r>
          </a:p>
          <a:p>
            <a:pPr algn="just"/>
            <a:endParaRPr lang="it-IT" sz="2800" dirty="0"/>
          </a:p>
          <a:p>
            <a:pPr algn="just"/>
            <a:r>
              <a:rPr lang="it-IT" sz="2800" dirty="0"/>
              <a:t>● Infine, in alto a sinistra, troviamo la </a:t>
            </a:r>
            <a:r>
              <a:rPr lang="it-IT" sz="2800" i="1" dirty="0"/>
              <a:t>Parmalat</a:t>
            </a:r>
            <a:r>
              <a:rPr lang="it-IT" sz="2800" dirty="0"/>
              <a:t>: questa mostra di avere la situazione peggiore. Ha un forte indebitamento e una redditività negativa, quindi, tale impresa deve necessariamente ripensare al suo sistema di business per evitare il rischio di insolvenza</a:t>
            </a:r>
          </a:p>
          <a:p>
            <a:pPr algn="just"/>
            <a:endParaRPr lang="it-IT" sz="2800" dirty="0"/>
          </a:p>
        </p:txBody>
      </p:sp>
    </p:spTree>
    <p:extLst>
      <p:ext uri="{BB962C8B-B14F-4D97-AF65-F5344CB8AC3E}">
        <p14:creationId xmlns:p14="http://schemas.microsoft.com/office/powerpoint/2010/main" val="355864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a:solidFill>
                  <a:srgbClr val="E7686A"/>
                </a:solidFill>
                <a:ea typeface="Microsoft Sans Serif" panose="020B0604020202020204" pitchFamily="34" charset="0"/>
                <a:cs typeface="Microsoft Sans Serif" panose="020B0604020202020204" pitchFamily="34" charset="0"/>
              </a:rPr>
              <a:t>Summing up</a:t>
            </a: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2246769"/>
          </a:xfrm>
          <a:prstGeom prst="rect">
            <a:avLst/>
          </a:prstGeom>
          <a:noFill/>
        </p:spPr>
        <p:txBody>
          <a:bodyPr wrap="square" rtlCol="0">
            <a:spAutoFit/>
          </a:bodyPr>
          <a:lstStyle/>
          <a:p>
            <a:pPr algn="ctr"/>
            <a:r>
              <a:rPr lang="it-IT" sz="2000" dirty="0"/>
              <a:t>L’analisi delle componenti principali (ACP) è una tecnica statistica di analisi multivariata per la riduzione delle dimensioni. </a:t>
            </a:r>
          </a:p>
        </p:txBody>
      </p:sp>
      <p:sp>
        <p:nvSpPr>
          <p:cNvPr id="26" name="CasellaDiTesto 25"/>
          <p:cNvSpPr txBox="1"/>
          <p:nvPr/>
        </p:nvSpPr>
        <p:spPr>
          <a:xfrm>
            <a:off x="4473950" y="6040235"/>
            <a:ext cx="2814732" cy="1015663"/>
          </a:xfrm>
          <a:prstGeom prst="rect">
            <a:avLst/>
          </a:prstGeom>
          <a:noFill/>
        </p:spPr>
        <p:txBody>
          <a:bodyPr wrap="square" rtlCol="0">
            <a:spAutoFit/>
          </a:bodyPr>
          <a:lstStyle/>
          <a:p>
            <a:pPr algn="ctr"/>
            <a:r>
              <a:rPr lang="it-IT" sz="2000" dirty="0"/>
              <a:t>Le variabili devono essere di tipo Quantitativo</a:t>
            </a:r>
          </a:p>
        </p:txBody>
      </p:sp>
      <p:sp>
        <p:nvSpPr>
          <p:cNvPr id="27" name="CasellaDiTesto 26"/>
          <p:cNvSpPr txBox="1"/>
          <p:nvPr/>
        </p:nvSpPr>
        <p:spPr>
          <a:xfrm>
            <a:off x="6531777" y="3880946"/>
            <a:ext cx="2812575" cy="1323439"/>
          </a:xfrm>
          <a:prstGeom prst="rect">
            <a:avLst/>
          </a:prstGeom>
          <a:noFill/>
        </p:spPr>
        <p:txBody>
          <a:bodyPr wrap="square" rtlCol="0">
            <a:spAutoFit/>
          </a:bodyPr>
          <a:lstStyle/>
          <a:p>
            <a:pPr algn="ctr"/>
            <a:r>
              <a:rPr lang="en-US" sz="2000" dirty="0"/>
              <a:t>E’ </a:t>
            </a:r>
            <a:r>
              <a:rPr lang="en-US" sz="2000" dirty="0" err="1"/>
              <a:t>importante</a:t>
            </a:r>
            <a:r>
              <a:rPr lang="en-US" sz="2000" dirty="0"/>
              <a:t> </a:t>
            </a:r>
            <a:r>
              <a:rPr lang="en-US" sz="2000" dirty="0" err="1"/>
              <a:t>verificare</a:t>
            </a:r>
            <a:r>
              <a:rPr lang="en-US" sz="2000" dirty="0"/>
              <a:t> </a:t>
            </a:r>
            <a:r>
              <a:rPr lang="en-US" sz="2000" dirty="0" err="1"/>
              <a:t>che</a:t>
            </a:r>
            <a:r>
              <a:rPr lang="en-US" sz="2000" dirty="0"/>
              <a:t> </a:t>
            </a:r>
            <a:r>
              <a:rPr lang="en-US" sz="2000" dirty="0" err="1"/>
              <a:t>i</a:t>
            </a:r>
            <a:r>
              <a:rPr lang="en-US" sz="2000" dirty="0"/>
              <a:t> </a:t>
            </a:r>
            <a:r>
              <a:rPr lang="en-US" sz="2000" dirty="0" err="1"/>
              <a:t>dati</a:t>
            </a:r>
            <a:r>
              <a:rPr lang="en-US" sz="2000" dirty="0"/>
              <a:t> </a:t>
            </a:r>
            <a:r>
              <a:rPr lang="en-US" sz="2000" dirty="0" err="1"/>
              <a:t>abbiano</a:t>
            </a:r>
            <a:r>
              <a:rPr lang="en-US" sz="2000" dirty="0"/>
              <a:t> determinate </a:t>
            </a:r>
            <a:r>
              <a:rPr lang="en-US" sz="2000" dirty="0" err="1"/>
              <a:t>caratteristiche</a:t>
            </a:r>
            <a:r>
              <a:rPr lang="en-US" sz="2000" dirty="0"/>
              <a:t> </a:t>
            </a:r>
            <a:endParaRPr lang="it-IT" sz="2000" dirty="0"/>
          </a:p>
        </p:txBody>
      </p:sp>
      <p:sp>
        <p:nvSpPr>
          <p:cNvPr id="28" name="CasellaDiTesto 27"/>
          <p:cNvSpPr txBox="1"/>
          <p:nvPr/>
        </p:nvSpPr>
        <p:spPr>
          <a:xfrm>
            <a:off x="8679126" y="6133377"/>
            <a:ext cx="2654044" cy="1631216"/>
          </a:xfrm>
          <a:prstGeom prst="rect">
            <a:avLst/>
          </a:prstGeom>
          <a:noFill/>
        </p:spPr>
        <p:txBody>
          <a:bodyPr wrap="square" rtlCol="0">
            <a:spAutoFit/>
          </a:bodyPr>
          <a:lstStyle/>
          <a:p>
            <a:pPr algn="ctr"/>
            <a:r>
              <a:rPr lang="en-US" sz="2000" dirty="0"/>
              <a:t>Dopo aver </a:t>
            </a:r>
            <a:r>
              <a:rPr lang="en-US" sz="2000" dirty="0" err="1"/>
              <a:t>verificato</a:t>
            </a:r>
            <a:r>
              <a:rPr lang="en-US" sz="2000" dirty="0"/>
              <a:t> le </a:t>
            </a:r>
            <a:r>
              <a:rPr lang="en-US" sz="2000" dirty="0" err="1"/>
              <a:t>caratteristiche</a:t>
            </a:r>
            <a:r>
              <a:rPr lang="en-US" sz="2000" dirty="0"/>
              <a:t> </a:t>
            </a:r>
            <a:r>
              <a:rPr lang="en-US" sz="2000" dirty="0" err="1"/>
              <a:t>bisogna</a:t>
            </a:r>
            <a:r>
              <a:rPr lang="en-US" sz="2000" dirty="0"/>
              <a:t> </a:t>
            </a:r>
            <a:r>
              <a:rPr lang="en-US" sz="2000" dirty="0" err="1"/>
              <a:t>verificare</a:t>
            </a:r>
            <a:r>
              <a:rPr lang="en-US" sz="2000" dirty="0"/>
              <a:t> </a:t>
            </a:r>
            <a:r>
              <a:rPr lang="en-US" sz="2000" dirty="0" err="1"/>
              <a:t>l’adeguatezza</a:t>
            </a:r>
            <a:r>
              <a:rPr lang="en-US" sz="2000" dirty="0"/>
              <a:t> del </a:t>
            </a:r>
            <a:r>
              <a:rPr lang="en-US" sz="2000" dirty="0" err="1"/>
              <a:t>campione</a:t>
            </a:r>
            <a:endParaRPr lang="en-US" sz="2000" dirty="0"/>
          </a:p>
          <a:p>
            <a:pPr algn="ctr"/>
            <a:endParaRPr lang="it-IT" sz="2000" dirty="0"/>
          </a:p>
        </p:txBody>
      </p:sp>
      <p:sp>
        <p:nvSpPr>
          <p:cNvPr id="29" name="CasellaDiTesto 28"/>
          <p:cNvSpPr txBox="1"/>
          <p:nvPr/>
        </p:nvSpPr>
        <p:spPr>
          <a:xfrm>
            <a:off x="10788393" y="3874703"/>
            <a:ext cx="2511188" cy="1938992"/>
          </a:xfrm>
          <a:prstGeom prst="rect">
            <a:avLst/>
          </a:prstGeom>
          <a:noFill/>
        </p:spPr>
        <p:txBody>
          <a:bodyPr wrap="square" rtlCol="0">
            <a:spAutoFit/>
          </a:bodyPr>
          <a:lstStyle/>
          <a:p>
            <a:pPr algn="ctr"/>
            <a:r>
              <a:rPr lang="it-IT" sz="2000" dirty="0"/>
              <a:t>L’ultimo passaggio è l’estrazione delle componenti principali. Per fare ciò si utilizzano i seguenti criteri: </a:t>
            </a:r>
            <a:endParaRPr lang="en-US" sz="2000" dirty="0"/>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27B556E4-25F4-6EE2-F21F-4C3BDD73134A}"/>
              </a:ext>
            </a:extLst>
          </p:cNvPr>
          <p:cNvSpPr txBox="1"/>
          <p:nvPr/>
        </p:nvSpPr>
        <p:spPr>
          <a:xfrm>
            <a:off x="12842536" y="5606235"/>
            <a:ext cx="2511188" cy="1938992"/>
          </a:xfrm>
          <a:prstGeom prst="rect">
            <a:avLst/>
          </a:prstGeom>
          <a:noFill/>
        </p:spPr>
        <p:txBody>
          <a:bodyPr wrap="square" rtlCol="0">
            <a:spAutoFit/>
          </a:bodyPr>
          <a:lstStyle/>
          <a:p>
            <a:pPr algn="ctr"/>
            <a:r>
              <a:rPr lang="it-IT" sz="2000" dirty="0"/>
              <a:t>- Autovalori &gt;1</a:t>
            </a:r>
          </a:p>
          <a:p>
            <a:pPr algn="ctr"/>
            <a:r>
              <a:rPr lang="it-IT" sz="2000" dirty="0"/>
              <a:t>- Proporzione di varianza spiegata almeno  70%</a:t>
            </a:r>
          </a:p>
          <a:p>
            <a:pPr algn="ctr"/>
            <a:r>
              <a:rPr lang="it-IT" sz="2000" dirty="0"/>
              <a:t>- Verifica dello </a:t>
            </a:r>
            <a:r>
              <a:rPr lang="it-IT" sz="2000" dirty="0" err="1"/>
              <a:t>scree</a:t>
            </a:r>
            <a:r>
              <a:rPr lang="it-IT" sz="2000" dirty="0"/>
              <a:t>-plot </a:t>
            </a:r>
            <a:endParaRPr lang="en-US" sz="2000" dirty="0"/>
          </a:p>
        </p:txBody>
      </p:sp>
    </p:spTree>
    <p:extLst>
      <p:ext uri="{BB962C8B-B14F-4D97-AF65-F5344CB8AC3E}">
        <p14:creationId xmlns:p14="http://schemas.microsoft.com/office/powerpoint/2010/main" val="1470835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a:solidFill>
                  <a:srgbClr val="E7686A"/>
                </a:solidFill>
                <a:ea typeface="Microsoft Sans Serif" panose="020B0604020202020204" pitchFamily="34" charset="0"/>
                <a:cs typeface="Microsoft Sans Serif" panose="020B0604020202020204" pitchFamily="34" charset="0"/>
              </a:rPr>
              <a:t>Self-assessment test</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3009900"/>
            <a:ext cx="5029200" cy="5262979"/>
          </a:xfrm>
          <a:prstGeom prst="rect">
            <a:avLst/>
          </a:prstGeom>
          <a:noFill/>
        </p:spPr>
        <p:txBody>
          <a:bodyPr wrap="square" rtlCol="0">
            <a:spAutoFit/>
          </a:bodyPr>
          <a:lstStyle/>
          <a:p>
            <a:pPr marL="514350" indent="-514350">
              <a:buAutoNum type="arabicPeriod"/>
            </a:pPr>
            <a:r>
              <a:rPr lang="it-IT" sz="2800" b="1" dirty="0">
                <a:solidFill>
                  <a:srgbClr val="238791"/>
                </a:solidFill>
                <a:ea typeface="Microsoft Sans Serif" panose="020B0604020202020204" pitchFamily="34" charset="0"/>
                <a:cs typeface="Microsoft Sans Serif" panose="020B0604020202020204" pitchFamily="34" charset="0"/>
              </a:rPr>
              <a:t>L' Analisi in Componenti Principali ha come obiettivo:</a:t>
            </a:r>
            <a:endParaRPr lang="en-US" sz="2800" b="1" dirty="0">
              <a:solidFill>
                <a:srgbClr val="238791"/>
              </a:solidFill>
              <a:ea typeface="Microsoft Sans Serif" panose="020B0604020202020204" pitchFamily="34" charset="0"/>
              <a:cs typeface="Microsoft Sans Serif" panose="020B0604020202020204" pitchFamily="34" charset="0"/>
            </a:endParaRPr>
          </a:p>
          <a:p>
            <a:pPr marL="514350" indent="-514350">
              <a:buAutoNum type="arabicPeriod"/>
            </a:pPr>
            <a:endParaRPr lang="en-US" sz="2800" b="1" dirty="0">
              <a:solidFill>
                <a:srgbClr val="238791"/>
              </a:solidFill>
              <a:ea typeface="Microsoft Sans Serif" panose="020B0604020202020204" pitchFamily="34" charset="0"/>
              <a:cs typeface="Microsoft Sans Serif" panose="020B0604020202020204" pitchFamily="34" charset="0"/>
            </a:endParaRPr>
          </a:p>
          <a:p>
            <a:pPr marL="342900" indent="-342900" algn="just">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a:t>
            </a:r>
            <a:r>
              <a:rPr lang="it-IT" sz="2800" dirty="0">
                <a:ea typeface="Microsoft Sans Serif" panose="020B0604020202020204" pitchFamily="34" charset="0"/>
                <a:cs typeface="Microsoft Sans Serif" panose="020B0604020202020204" pitchFamily="34" charset="0"/>
              </a:rPr>
              <a:t>L' aggregazione di unità statistiche in funzione della loro distanza</a:t>
            </a:r>
            <a:endParaRPr lang="en-US" sz="2800" dirty="0">
              <a:ea typeface="Microsoft Sans Serif" panose="020B0604020202020204" pitchFamily="34" charset="0"/>
              <a:cs typeface="Microsoft Sans Serif" panose="020B0604020202020204" pitchFamily="34" charset="0"/>
            </a:endParaRPr>
          </a:p>
          <a:p>
            <a:pPr marL="342900" indent="-342900" algn="just">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lgn="just">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a:t>
            </a:r>
            <a:r>
              <a:rPr lang="it-IT" sz="2800" dirty="0">
                <a:ea typeface="Microsoft Sans Serif" panose="020B0604020202020204" pitchFamily="34" charset="0"/>
                <a:cs typeface="Microsoft Sans Serif" panose="020B0604020202020204" pitchFamily="34" charset="0"/>
              </a:rPr>
              <a:t>La riduzione della </a:t>
            </a:r>
            <a:r>
              <a:rPr lang="it-IT" sz="2800" dirty="0" err="1">
                <a:ea typeface="Microsoft Sans Serif" panose="020B0604020202020204" pitchFamily="34" charset="0"/>
                <a:cs typeface="Microsoft Sans Serif" panose="020B0604020202020204" pitchFamily="34" charset="0"/>
              </a:rPr>
              <a:t>dimensionalità</a:t>
            </a:r>
            <a:r>
              <a:rPr lang="it-IT" sz="2800" dirty="0">
                <a:ea typeface="Microsoft Sans Serif" panose="020B0604020202020204" pitchFamily="34" charset="0"/>
                <a:cs typeface="Microsoft Sans Serif" panose="020B0604020202020204" pitchFamily="34" charset="0"/>
              </a:rPr>
              <a:t> di un fenomeno complesso</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a:t>
            </a:r>
            <a:r>
              <a:rPr lang="it-IT" sz="2800" dirty="0">
                <a:ea typeface="Microsoft Sans Serif" panose="020B0604020202020204" pitchFamily="34" charset="0"/>
                <a:cs typeface="Microsoft Sans Serif" panose="020B0604020202020204" pitchFamily="34" charset="0"/>
              </a:rPr>
              <a:t>La descrizione di un dataset</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7015766" y="3009900"/>
            <a:ext cx="4871434" cy="3539430"/>
          </a:xfrm>
          <a:prstGeom prst="rect">
            <a:avLst/>
          </a:prstGeom>
          <a:noFill/>
        </p:spPr>
        <p:txBody>
          <a:bodyPr wrap="square" rtlCol="0">
            <a:spAutoFit/>
          </a:bodyPr>
          <a:lstStyle/>
          <a:p>
            <a:r>
              <a:rPr lang="it-IT" sz="2800" b="1" dirty="0">
                <a:solidFill>
                  <a:srgbClr val="1E737C"/>
                </a:solidFill>
              </a:rPr>
              <a:t>2. La matrice di dati di partenza di un ACP deve essere </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Con </a:t>
            </a:r>
            <a:r>
              <a:rPr lang="en-US" sz="2800" dirty="0" err="1">
                <a:ea typeface="Microsoft Sans Serif" panose="020B0604020202020204" pitchFamily="34" charset="0"/>
                <a:cs typeface="Microsoft Sans Serif" panose="020B0604020202020204" pitchFamily="34" charset="0"/>
              </a:rPr>
              <a:t>dati</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qualitativi</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Con </a:t>
            </a:r>
            <a:r>
              <a:rPr lang="en-US" sz="2800" dirty="0" err="1">
                <a:ea typeface="Microsoft Sans Serif" panose="020B0604020202020204" pitchFamily="34" charset="0"/>
                <a:cs typeface="Microsoft Sans Serif" panose="020B0604020202020204" pitchFamily="34" charset="0"/>
              </a:rPr>
              <a:t>dati</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standardizzati</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Con </a:t>
            </a:r>
            <a:r>
              <a:rPr lang="en-US" sz="2800" dirty="0" err="1">
                <a:ea typeface="Microsoft Sans Serif" panose="020B0604020202020204" pitchFamily="34" charset="0"/>
                <a:cs typeface="Microsoft Sans Serif" panose="020B0604020202020204" pitchFamily="34" charset="0"/>
              </a:rPr>
              <a:t>dati</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quantitativi</a:t>
            </a:r>
            <a:endParaRPr lang="en-US" sz="2400"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2420600" y="3009900"/>
            <a:ext cx="4343399" cy="5693866"/>
          </a:xfrm>
          <a:prstGeom prst="rect">
            <a:avLst/>
          </a:prstGeom>
          <a:noFill/>
        </p:spPr>
        <p:txBody>
          <a:bodyPr wrap="square" rtlCol="0">
            <a:spAutoFit/>
          </a:bodyPr>
          <a:lstStyle/>
          <a:p>
            <a:r>
              <a:rPr lang="it-IT" sz="2800" b="1" dirty="0">
                <a:solidFill>
                  <a:srgbClr val="1E737C"/>
                </a:solidFill>
              </a:rPr>
              <a:t>3. Le componenti estratte nell'Analisi in Componenti Principali:</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a:t>
            </a:r>
            <a:r>
              <a:rPr lang="it-IT" sz="2800" dirty="0">
                <a:ea typeface="Microsoft Sans Serif" panose="020B0604020202020204" pitchFamily="34" charset="0"/>
                <a:cs typeface="Microsoft Sans Serif" panose="020B0604020202020204" pitchFamily="34" charset="0"/>
              </a:rPr>
              <a:t>Sono combinazioni lineari delle variabili di partenza</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a:t>
            </a:r>
            <a:r>
              <a:rPr lang="en-US" sz="2800" dirty="0" err="1">
                <a:ea typeface="Microsoft Sans Serif" panose="020B0604020202020204" pitchFamily="34" charset="0"/>
                <a:cs typeface="Microsoft Sans Serif" panose="020B0604020202020204" pitchFamily="34" charset="0"/>
              </a:rPr>
              <a:t>Godono</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della</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proprietà</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equidistributiva</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a:t>
            </a:r>
            <a:r>
              <a:rPr lang="it-IT" sz="2800" dirty="0">
                <a:ea typeface="Microsoft Sans Serif" panose="020B0604020202020204" pitchFamily="34" charset="0"/>
                <a:cs typeface="Microsoft Sans Serif" panose="020B0604020202020204" pitchFamily="34" charset="0"/>
              </a:rPr>
              <a:t>Presentano tutte autovalori maggiori di 1</a:t>
            </a:r>
            <a:endParaRPr lang="en-US" sz="24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50565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7467600" cy="707886"/>
          </a:xfrm>
          <a:prstGeom prst="rect">
            <a:avLst/>
          </a:prstGeom>
          <a:noFill/>
        </p:spPr>
        <p:txBody>
          <a:bodyPr wrap="square" rtlCol="0">
            <a:spAutoFit/>
          </a:bodyPr>
          <a:lstStyle/>
          <a:p>
            <a:r>
              <a:rPr lang="es-ES" sz="4000" b="1" dirty="0">
                <a:solidFill>
                  <a:srgbClr val="E7686A"/>
                </a:solidFill>
                <a:ea typeface="Microsoft Sans Serif" panose="020B0604020202020204" pitchFamily="34" charset="0"/>
                <a:cs typeface="Microsoft Sans Serif" panose="020B0604020202020204" pitchFamily="34" charset="0"/>
              </a:rPr>
              <a:t>Self-assessment test: Risposte</a:t>
            </a:r>
          </a:p>
        </p:txBody>
      </p:sp>
      <p:sp>
        <p:nvSpPr>
          <p:cNvPr id="5" name="CuadroTexto 4">
            <a:extLst>
              <a:ext uri="{FF2B5EF4-FFF2-40B4-BE49-F238E27FC236}">
                <a16:creationId xmlns:a16="http://schemas.microsoft.com/office/drawing/2014/main" id="{9FDC7C57-826D-5EA9-1BF2-8E3DC6D338FF}"/>
              </a:ext>
            </a:extLst>
          </p:cNvPr>
          <p:cNvSpPr txBox="1"/>
          <p:nvPr/>
        </p:nvSpPr>
        <p:spPr>
          <a:xfrm>
            <a:off x="1447800" y="3009900"/>
            <a:ext cx="5029200" cy="5262979"/>
          </a:xfrm>
          <a:prstGeom prst="rect">
            <a:avLst/>
          </a:prstGeom>
          <a:noFill/>
        </p:spPr>
        <p:txBody>
          <a:bodyPr wrap="square" rtlCol="0">
            <a:spAutoFit/>
          </a:bodyPr>
          <a:lstStyle/>
          <a:p>
            <a:pPr marL="514350" indent="-514350">
              <a:buAutoNum type="arabicPeriod"/>
            </a:pPr>
            <a:r>
              <a:rPr lang="it-IT" sz="2800" b="1" dirty="0">
                <a:solidFill>
                  <a:srgbClr val="238791"/>
                </a:solidFill>
                <a:ea typeface="Microsoft Sans Serif" panose="020B0604020202020204" pitchFamily="34" charset="0"/>
                <a:cs typeface="Microsoft Sans Serif" panose="020B0604020202020204" pitchFamily="34" charset="0"/>
              </a:rPr>
              <a:t>L' Analisi in Componenti Principali ha come obiettivo:</a:t>
            </a:r>
            <a:endParaRPr lang="en-US" sz="2800" b="1" dirty="0">
              <a:solidFill>
                <a:srgbClr val="238791"/>
              </a:solidFill>
              <a:ea typeface="Microsoft Sans Serif" panose="020B0604020202020204" pitchFamily="34" charset="0"/>
              <a:cs typeface="Microsoft Sans Serif" panose="020B0604020202020204" pitchFamily="34" charset="0"/>
            </a:endParaRPr>
          </a:p>
          <a:p>
            <a:pPr marL="514350" indent="-514350">
              <a:buAutoNum type="arabicPeriod"/>
            </a:pPr>
            <a:endParaRPr lang="en-US" sz="2800" b="1" dirty="0">
              <a:solidFill>
                <a:srgbClr val="238791"/>
              </a:solidFill>
              <a:ea typeface="Microsoft Sans Serif" panose="020B0604020202020204" pitchFamily="34" charset="0"/>
              <a:cs typeface="Microsoft Sans Serif" panose="020B0604020202020204" pitchFamily="34" charset="0"/>
            </a:endParaRPr>
          </a:p>
          <a:p>
            <a:pPr marL="342900" indent="-342900" algn="just">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a:t>
            </a:r>
            <a:r>
              <a:rPr lang="it-IT" sz="2800" dirty="0">
                <a:ea typeface="Microsoft Sans Serif" panose="020B0604020202020204" pitchFamily="34" charset="0"/>
                <a:cs typeface="Microsoft Sans Serif" panose="020B0604020202020204" pitchFamily="34" charset="0"/>
              </a:rPr>
              <a:t>L' aggregazione di unità statistiche in funzione della loro distanza</a:t>
            </a:r>
            <a:endParaRPr lang="en-US" sz="2800" dirty="0">
              <a:ea typeface="Microsoft Sans Serif" panose="020B0604020202020204" pitchFamily="34" charset="0"/>
              <a:cs typeface="Microsoft Sans Serif" panose="020B0604020202020204" pitchFamily="34" charset="0"/>
            </a:endParaRPr>
          </a:p>
          <a:p>
            <a:pPr marL="342900" indent="-342900" algn="just">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lgn="just">
              <a:buFont typeface="Wingdings" panose="05000000000000000000" pitchFamily="2" charset="2"/>
              <a:buChar char="q"/>
            </a:pPr>
            <a:r>
              <a:rPr lang="en-US" sz="2800" b="1" dirty="0">
                <a:ea typeface="Microsoft Sans Serif" panose="020B0604020202020204" pitchFamily="34" charset="0"/>
                <a:cs typeface="Microsoft Sans Serif" panose="020B0604020202020204" pitchFamily="34" charset="0"/>
              </a:rPr>
              <a:t>B </a:t>
            </a:r>
            <a:r>
              <a:rPr lang="it-IT" sz="2800" b="1" dirty="0">
                <a:ea typeface="Microsoft Sans Serif" panose="020B0604020202020204" pitchFamily="34" charset="0"/>
                <a:cs typeface="Microsoft Sans Serif" panose="020B0604020202020204" pitchFamily="34" charset="0"/>
              </a:rPr>
              <a:t>La riduzione della </a:t>
            </a:r>
            <a:r>
              <a:rPr lang="it-IT" sz="2800" b="1" dirty="0" err="1">
                <a:ea typeface="Microsoft Sans Serif" panose="020B0604020202020204" pitchFamily="34" charset="0"/>
                <a:cs typeface="Microsoft Sans Serif" panose="020B0604020202020204" pitchFamily="34" charset="0"/>
              </a:rPr>
              <a:t>dimensionalità</a:t>
            </a:r>
            <a:r>
              <a:rPr lang="it-IT" sz="2800" b="1" dirty="0">
                <a:ea typeface="Microsoft Sans Serif" panose="020B0604020202020204" pitchFamily="34" charset="0"/>
                <a:cs typeface="Microsoft Sans Serif" panose="020B0604020202020204" pitchFamily="34" charset="0"/>
              </a:rPr>
              <a:t> di un fenomeno complesso</a:t>
            </a:r>
            <a:endParaRPr lang="en-US" sz="2800" b="1"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C </a:t>
            </a:r>
            <a:r>
              <a:rPr lang="it-IT" sz="2800" dirty="0">
                <a:ea typeface="Microsoft Sans Serif" panose="020B0604020202020204" pitchFamily="34" charset="0"/>
                <a:cs typeface="Microsoft Sans Serif" panose="020B0604020202020204" pitchFamily="34" charset="0"/>
              </a:rPr>
              <a:t>La descrizione di un dataset</a:t>
            </a:r>
            <a:endParaRPr lang="en-US" sz="2400" dirty="0">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7015766" y="3009900"/>
            <a:ext cx="4871434" cy="3539430"/>
          </a:xfrm>
          <a:prstGeom prst="rect">
            <a:avLst/>
          </a:prstGeom>
          <a:noFill/>
        </p:spPr>
        <p:txBody>
          <a:bodyPr wrap="square" rtlCol="0">
            <a:spAutoFit/>
          </a:bodyPr>
          <a:lstStyle/>
          <a:p>
            <a:r>
              <a:rPr lang="it-IT" sz="2800" b="1" dirty="0">
                <a:solidFill>
                  <a:srgbClr val="1E737C"/>
                </a:solidFill>
              </a:rPr>
              <a:t>2. La matrice di dati di partenza di un ACP deve essere </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Con </a:t>
            </a:r>
            <a:r>
              <a:rPr lang="en-US" sz="2800" dirty="0" err="1">
                <a:ea typeface="Microsoft Sans Serif" panose="020B0604020202020204" pitchFamily="34" charset="0"/>
                <a:cs typeface="Microsoft Sans Serif" panose="020B0604020202020204" pitchFamily="34" charset="0"/>
              </a:rPr>
              <a:t>dati</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qualitativi</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Con </a:t>
            </a:r>
            <a:r>
              <a:rPr lang="en-US" sz="2800" dirty="0" err="1">
                <a:ea typeface="Microsoft Sans Serif" panose="020B0604020202020204" pitchFamily="34" charset="0"/>
                <a:cs typeface="Microsoft Sans Serif" panose="020B0604020202020204" pitchFamily="34" charset="0"/>
              </a:rPr>
              <a:t>dati</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standardizzati</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b="1" dirty="0">
                <a:ea typeface="Microsoft Sans Serif" panose="020B0604020202020204" pitchFamily="34" charset="0"/>
                <a:cs typeface="Microsoft Sans Serif" panose="020B0604020202020204" pitchFamily="34" charset="0"/>
              </a:rPr>
              <a:t>C Con </a:t>
            </a:r>
            <a:r>
              <a:rPr lang="en-US" sz="2800" b="1" dirty="0" err="1">
                <a:ea typeface="Microsoft Sans Serif" panose="020B0604020202020204" pitchFamily="34" charset="0"/>
                <a:cs typeface="Microsoft Sans Serif" panose="020B0604020202020204" pitchFamily="34" charset="0"/>
              </a:rPr>
              <a:t>dati</a:t>
            </a:r>
            <a:r>
              <a:rPr lang="en-US" sz="2800" b="1" dirty="0">
                <a:ea typeface="Microsoft Sans Serif" panose="020B0604020202020204" pitchFamily="34" charset="0"/>
                <a:cs typeface="Microsoft Sans Serif" panose="020B0604020202020204" pitchFamily="34" charset="0"/>
              </a:rPr>
              <a:t> </a:t>
            </a:r>
            <a:r>
              <a:rPr lang="en-US" sz="2800" b="1" dirty="0" err="1">
                <a:ea typeface="Microsoft Sans Serif" panose="020B0604020202020204" pitchFamily="34" charset="0"/>
                <a:cs typeface="Microsoft Sans Serif" panose="020B0604020202020204" pitchFamily="34" charset="0"/>
              </a:rPr>
              <a:t>quantitativi</a:t>
            </a:r>
            <a:endParaRPr lang="en-US" sz="2400" b="1" dirty="0">
              <a:ea typeface="Microsoft Sans Serif" panose="020B0604020202020204" pitchFamily="34" charset="0"/>
              <a:cs typeface="Microsoft Sans Serif" panose="020B0604020202020204" pitchFamily="34" charset="0"/>
            </a:endParaRPr>
          </a:p>
        </p:txBody>
      </p:sp>
      <p:sp>
        <p:nvSpPr>
          <p:cNvPr id="3" name="CasellaDiTesto 2"/>
          <p:cNvSpPr txBox="1"/>
          <p:nvPr/>
        </p:nvSpPr>
        <p:spPr>
          <a:xfrm>
            <a:off x="12420600" y="3009900"/>
            <a:ext cx="4343399" cy="5693866"/>
          </a:xfrm>
          <a:prstGeom prst="rect">
            <a:avLst/>
          </a:prstGeom>
          <a:noFill/>
        </p:spPr>
        <p:txBody>
          <a:bodyPr wrap="square" rtlCol="0">
            <a:spAutoFit/>
          </a:bodyPr>
          <a:lstStyle/>
          <a:p>
            <a:r>
              <a:rPr lang="it-IT" sz="2800" b="1" dirty="0">
                <a:solidFill>
                  <a:srgbClr val="1E737C"/>
                </a:solidFill>
              </a:rPr>
              <a:t>3. Le componenti estratte nell'Analisi in Componenti Principali:</a:t>
            </a:r>
          </a:p>
          <a:p>
            <a:endParaRPr lang="it-IT" sz="2800" b="1" dirty="0">
              <a:solidFill>
                <a:srgbClr val="1E737C"/>
              </a:solidFill>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A </a:t>
            </a:r>
            <a:r>
              <a:rPr lang="it-IT" sz="2800" dirty="0">
                <a:ea typeface="Microsoft Sans Serif" panose="020B0604020202020204" pitchFamily="34" charset="0"/>
                <a:cs typeface="Microsoft Sans Serif" panose="020B0604020202020204" pitchFamily="34" charset="0"/>
              </a:rPr>
              <a:t>Sono combinazioni lineari delle variabili di partenza</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dirty="0">
                <a:ea typeface="Microsoft Sans Serif" panose="020B0604020202020204" pitchFamily="34" charset="0"/>
                <a:cs typeface="Microsoft Sans Serif" panose="020B0604020202020204" pitchFamily="34" charset="0"/>
              </a:rPr>
              <a:t>B </a:t>
            </a:r>
            <a:r>
              <a:rPr lang="en-US" sz="2800" dirty="0" err="1">
                <a:ea typeface="Microsoft Sans Serif" panose="020B0604020202020204" pitchFamily="34" charset="0"/>
                <a:cs typeface="Microsoft Sans Serif" panose="020B0604020202020204" pitchFamily="34" charset="0"/>
              </a:rPr>
              <a:t>Godono</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della</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proprietà</a:t>
            </a:r>
            <a:r>
              <a:rPr lang="en-US" sz="2800" dirty="0">
                <a:ea typeface="Microsoft Sans Serif" panose="020B0604020202020204" pitchFamily="34" charset="0"/>
                <a:cs typeface="Microsoft Sans Serif" panose="020B0604020202020204" pitchFamily="34" charset="0"/>
              </a:rPr>
              <a:t> </a:t>
            </a:r>
            <a:r>
              <a:rPr lang="en-US" sz="2800" dirty="0" err="1">
                <a:ea typeface="Microsoft Sans Serif" panose="020B0604020202020204" pitchFamily="34" charset="0"/>
                <a:cs typeface="Microsoft Sans Serif" panose="020B0604020202020204" pitchFamily="34" charset="0"/>
              </a:rPr>
              <a:t>equidistributiva</a:t>
            </a: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endParaRPr lang="en-US"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q"/>
            </a:pPr>
            <a:r>
              <a:rPr lang="en-US" sz="2800" b="1" dirty="0">
                <a:ea typeface="Microsoft Sans Serif" panose="020B0604020202020204" pitchFamily="34" charset="0"/>
                <a:cs typeface="Microsoft Sans Serif" panose="020B0604020202020204" pitchFamily="34" charset="0"/>
              </a:rPr>
              <a:t>C </a:t>
            </a:r>
            <a:r>
              <a:rPr lang="it-IT" sz="2800" b="1" dirty="0">
                <a:ea typeface="Microsoft Sans Serif" panose="020B0604020202020204" pitchFamily="34" charset="0"/>
                <a:cs typeface="Microsoft Sans Serif" panose="020B0604020202020204" pitchFamily="34" charset="0"/>
              </a:rPr>
              <a:t>Presentano tutte autovalori maggiori di 1</a:t>
            </a:r>
            <a:endParaRPr lang="en-US" sz="2400" b="1"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93299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Introduzione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err="1">
                <a:solidFill>
                  <a:srgbClr val="238791"/>
                </a:solidFill>
                <a:ea typeface="Microsoft Sans Serif" panose="020B0604020202020204" pitchFamily="34" charset="0"/>
                <a:cs typeface="Microsoft Sans Serif" panose="020B0604020202020204" pitchFamily="34" charset="0"/>
              </a:rPr>
              <a:t>Obiettivo</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361372"/>
            <a:ext cx="14325600" cy="4401205"/>
          </a:xfrm>
          <a:prstGeom prst="rect">
            <a:avLst/>
          </a:prstGeom>
          <a:noFill/>
        </p:spPr>
        <p:txBody>
          <a:bodyPr wrap="square" rtlCol="0">
            <a:spAutoFit/>
          </a:bodyPr>
          <a:lstStyle/>
          <a:p>
            <a:r>
              <a:rPr lang="it-IT" sz="2800" dirty="0">
                <a:ea typeface="Microsoft Sans Serif" panose="020B0604020202020204" pitchFamily="34" charset="0"/>
                <a:cs typeface="Microsoft Sans Serif" panose="020B0604020202020204" pitchFamily="34" charset="0"/>
              </a:rPr>
              <a:t>l'obiettivo di questo modulo è introdurre e spiegare la tecnica dell'Analisi delle Componenti Principali.</a:t>
            </a:r>
          </a:p>
          <a:p>
            <a:endParaRPr lang="it-IT" sz="2800" dirty="0">
              <a:ea typeface="Microsoft Sans Serif" panose="020B0604020202020204" pitchFamily="34" charset="0"/>
              <a:cs typeface="Microsoft Sans Serif" panose="020B0604020202020204" pitchFamily="34" charset="0"/>
            </a:endParaRPr>
          </a:p>
          <a:p>
            <a:r>
              <a:rPr lang="it-IT" sz="2800" dirty="0">
                <a:ea typeface="Microsoft Sans Serif" panose="020B0604020202020204" pitchFamily="34" charset="0"/>
                <a:cs typeface="Microsoft Sans Serif" panose="020B0604020202020204" pitchFamily="34" charset="0"/>
              </a:rPr>
              <a:t>Alla fine di questo modulo sarai in grado di:</a:t>
            </a:r>
          </a:p>
          <a:p>
            <a:endParaRPr lang="it-IT"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it-IT" sz="2800" dirty="0">
                <a:ea typeface="Microsoft Sans Serif" panose="020B0604020202020204" pitchFamily="34" charset="0"/>
                <a:cs typeface="Microsoft Sans Serif" panose="020B0604020202020204" pitchFamily="34" charset="0"/>
              </a:rPr>
              <a:t>Conoscere la logica dell’ACP;</a:t>
            </a:r>
          </a:p>
          <a:p>
            <a:endParaRPr lang="it-IT"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it-IT" sz="2800" dirty="0">
                <a:ea typeface="Microsoft Sans Serif" panose="020B0604020202020204" pitchFamily="34" charset="0"/>
                <a:cs typeface="Microsoft Sans Serif" panose="020B0604020202020204" pitchFamily="34" charset="0"/>
              </a:rPr>
              <a:t>Conoscere i requisiti;</a:t>
            </a:r>
          </a:p>
          <a:p>
            <a:endParaRPr lang="it-IT" sz="2800" dirty="0">
              <a:ea typeface="Microsoft Sans Serif" panose="020B0604020202020204" pitchFamily="34" charset="0"/>
              <a:cs typeface="Microsoft Sans Serif" panose="020B0604020202020204" pitchFamily="34" charset="0"/>
            </a:endParaRPr>
          </a:p>
          <a:p>
            <a:pPr marL="342900" indent="-342900">
              <a:buFont typeface="Wingdings" panose="05000000000000000000" pitchFamily="2" charset="2"/>
              <a:buChar char="ü"/>
            </a:pPr>
            <a:r>
              <a:rPr lang="it-IT" sz="2800" dirty="0">
                <a:ea typeface="Microsoft Sans Serif" panose="020B0604020202020204" pitchFamily="34" charset="0"/>
                <a:cs typeface="Microsoft Sans Serif" panose="020B0604020202020204" pitchFamily="34" charset="0"/>
              </a:rPr>
              <a:t>Condurre un ACP.</a:t>
            </a:r>
            <a:endParaRPr lang="it-IT" sz="2800" dirty="0"/>
          </a:p>
        </p:txBody>
      </p:sp>
    </p:spTree>
    <p:extLst>
      <p:ext uri="{BB962C8B-B14F-4D97-AF65-F5344CB8AC3E}">
        <p14:creationId xmlns:p14="http://schemas.microsoft.com/office/powerpoint/2010/main" val="178271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4EE795-1C15-AB3C-763D-AD2740604F8B}"/>
              </a:ext>
            </a:extLst>
          </p:cNvPr>
          <p:cNvSpPr txBox="1"/>
          <p:nvPr/>
        </p:nvSpPr>
        <p:spPr>
          <a:xfrm>
            <a:off x="7258050" y="6591300"/>
            <a:ext cx="3771900" cy="1169551"/>
          </a:xfrm>
          <a:prstGeom prst="rect">
            <a:avLst/>
          </a:prstGeom>
          <a:noFill/>
        </p:spPr>
        <p:txBody>
          <a:bodyPr wrap="square" rtlCol="0">
            <a:spAutoFit/>
          </a:bodyPr>
          <a:lstStyle/>
          <a:p>
            <a:pPr algn="ctr"/>
            <a:r>
              <a:rPr lang="es-ES" sz="7000" b="1" dirty="0">
                <a:solidFill>
                  <a:srgbClr val="E7686A"/>
                </a:solidFill>
              </a:rPr>
              <a:t>Grazie!</a:t>
            </a:r>
          </a:p>
        </p:txBody>
      </p:sp>
    </p:spTree>
    <p:extLst>
      <p:ext uri="{BB962C8B-B14F-4D97-AF65-F5344CB8AC3E}">
        <p14:creationId xmlns:p14="http://schemas.microsoft.com/office/powerpoint/2010/main" val="116058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Introduzione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err="1">
                <a:solidFill>
                  <a:srgbClr val="238791"/>
                </a:solidFill>
                <a:ea typeface="Microsoft Sans Serif" panose="020B0604020202020204" pitchFamily="34" charset="0"/>
                <a:cs typeface="Microsoft Sans Serif" panose="020B0604020202020204" pitchFamily="34" charset="0"/>
              </a:rPr>
              <a:t>Definizione</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688969"/>
            <a:ext cx="14325600" cy="3539430"/>
          </a:xfrm>
          <a:prstGeom prst="rect">
            <a:avLst/>
          </a:prstGeom>
          <a:noFill/>
        </p:spPr>
        <p:txBody>
          <a:bodyPr wrap="square" rtlCol="0">
            <a:spAutoFit/>
          </a:bodyPr>
          <a:lstStyle/>
          <a:p>
            <a:pPr marL="457200" indent="-457200">
              <a:buFont typeface="Wingdings" panose="05000000000000000000" pitchFamily="2" charset="2"/>
              <a:buChar char="Ø"/>
            </a:pPr>
            <a:r>
              <a:rPr lang="it-IT" sz="2800" dirty="0"/>
              <a:t>L’analisi delle componenti principali (ACP) è una tecnica statistica di analisi multivariata per la riduzione delle dimensioni. In pratica, si utilizza quando all’interno di un dataset ci sono molte variabili correlate tra di loro e si vorrebbe ridurne il numero perdendo la minore quantità di informazione possibile.</a:t>
            </a:r>
          </a:p>
          <a:p>
            <a:pPr marL="457200" indent="-457200">
              <a:buFont typeface="Wingdings" panose="05000000000000000000" pitchFamily="2" charset="2"/>
              <a:buChar char="Ø"/>
            </a:pPr>
            <a:endParaRPr lang="it-IT" sz="2800" dirty="0"/>
          </a:p>
          <a:p>
            <a:pPr marL="457200" indent="-457200">
              <a:buFont typeface="Wingdings" panose="05000000000000000000" pitchFamily="2" charset="2"/>
              <a:buChar char="Ø"/>
            </a:pPr>
            <a:r>
              <a:rPr lang="it-IT" sz="2800" dirty="0"/>
              <a:t>L’ACP ha proprio l’obiettivo di massimizzare la varianza, calcolando il peso da attribuire ad ogni variabile di partenza per poterle concentrare in una o più nuove variabili (dette componenti principali) che saranno combinazione lineare delle variabili di partenza</a:t>
            </a:r>
          </a:p>
        </p:txBody>
      </p:sp>
    </p:spTree>
    <p:extLst>
      <p:ext uri="{BB962C8B-B14F-4D97-AF65-F5344CB8AC3E}">
        <p14:creationId xmlns:p14="http://schemas.microsoft.com/office/powerpoint/2010/main" val="321323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Introduzione</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a:solidFill>
                  <a:srgbClr val="238791"/>
                </a:solidFill>
                <a:ea typeface="Microsoft Sans Serif" panose="020B0604020202020204" pitchFamily="34" charset="0"/>
                <a:cs typeface="Microsoft Sans Serif" panose="020B0604020202020204" pitchFamily="34" charset="0"/>
              </a:rPr>
              <a:t>L’ACP </a:t>
            </a:r>
            <a:r>
              <a:rPr lang="en-US" sz="2800" b="1" dirty="0" err="1">
                <a:solidFill>
                  <a:srgbClr val="238791"/>
                </a:solidFill>
                <a:ea typeface="Microsoft Sans Serif" panose="020B0604020202020204" pitchFamily="34" charset="0"/>
                <a:cs typeface="Microsoft Sans Serif" panose="020B0604020202020204" pitchFamily="34" charset="0"/>
              </a:rPr>
              <a:t>nella</a:t>
            </a:r>
            <a:r>
              <a:rPr lang="en-US" sz="2800" b="1" dirty="0">
                <a:solidFill>
                  <a:srgbClr val="238791"/>
                </a:solidFill>
                <a:ea typeface="Microsoft Sans Serif" panose="020B0604020202020204" pitchFamily="34" charset="0"/>
                <a:cs typeface="Microsoft Sans Serif" panose="020B0604020202020204" pitchFamily="34" charset="0"/>
              </a:rPr>
              <a:t> vita </a:t>
            </a:r>
            <a:r>
              <a:rPr lang="en-US" sz="2800" b="1" dirty="0" err="1">
                <a:solidFill>
                  <a:srgbClr val="238791"/>
                </a:solidFill>
                <a:ea typeface="Microsoft Sans Serif" panose="020B0604020202020204" pitchFamily="34" charset="0"/>
                <a:cs typeface="Microsoft Sans Serif" panose="020B0604020202020204" pitchFamily="34" charset="0"/>
              </a:rPr>
              <a:t>reale</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1447800" y="3688969"/>
            <a:ext cx="14325600" cy="4401205"/>
          </a:xfrm>
          <a:prstGeom prst="rect">
            <a:avLst/>
          </a:prstGeom>
          <a:noFill/>
        </p:spPr>
        <p:txBody>
          <a:bodyPr wrap="square" rtlCol="0">
            <a:spAutoFit/>
          </a:bodyPr>
          <a:lstStyle/>
          <a:p>
            <a:pPr marL="457200" indent="-457200" algn="just">
              <a:buFont typeface="Wingdings" panose="05000000000000000000" pitchFamily="2" charset="2"/>
              <a:buChar char="Ø"/>
            </a:pPr>
            <a:r>
              <a:rPr lang="it-IT" sz="2800" dirty="0"/>
              <a:t>Nelle scienze sociali ci si trova molto spesso di fronte a ricerche in cui vi è una sovrabbondanza di misurazioni (Indicatori) nel tentativo di comprendere meglio il fenomeno che si sta studiando. </a:t>
            </a:r>
          </a:p>
          <a:p>
            <a:pPr marL="457200" indent="-457200" algn="just">
              <a:buFont typeface="Wingdings" panose="05000000000000000000" pitchFamily="2" charset="2"/>
              <a:buChar char="Ø"/>
            </a:pPr>
            <a:endParaRPr lang="it-IT" sz="2800" dirty="0"/>
          </a:p>
          <a:p>
            <a:pPr marL="457200" indent="-457200" algn="just">
              <a:buFont typeface="Wingdings" panose="05000000000000000000" pitchFamily="2" charset="2"/>
              <a:buChar char="Ø"/>
            </a:pPr>
            <a:r>
              <a:rPr lang="it-IT" sz="2800" dirty="0"/>
              <a:t>Un esempio vicino al mondo universitario potrebbe essere  le valutazioni espresse da studenti  con riferimento ad un certo corso e che prevede diversi variabili. Spesso per misurare il gradimento di un corso si utilizzano un alto numero di variabili che va dalla valutazione delle dispense, del materiale utilizzato, dal grado di confort delle aule, gli orari, il numero di ore dedicate a ricevimento o tutoraggio e cosi via. L’ACP permetterà di ridurre le Dimensioni e rendere l’analisi più semplificata.</a:t>
            </a:r>
          </a:p>
        </p:txBody>
      </p:sp>
    </p:spTree>
    <p:extLst>
      <p:ext uri="{BB962C8B-B14F-4D97-AF65-F5344CB8AC3E}">
        <p14:creationId xmlns:p14="http://schemas.microsoft.com/office/powerpoint/2010/main" val="27850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 requisiti dell’ACP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0040186" cy="523220"/>
          </a:xfrm>
          <a:prstGeom prst="rect">
            <a:avLst/>
          </a:prstGeom>
          <a:noFill/>
        </p:spPr>
        <p:txBody>
          <a:bodyPr wrap="square" rtlCol="0">
            <a:spAutoFit/>
          </a:bodyPr>
          <a:lstStyle/>
          <a:p>
            <a:r>
              <a:rPr lang="en-US" sz="2800" b="1" dirty="0" err="1">
                <a:solidFill>
                  <a:srgbClr val="238791"/>
                </a:solidFill>
                <a:ea typeface="Microsoft Sans Serif" panose="020B0604020202020204" pitchFamily="34" charset="0"/>
                <a:cs typeface="Microsoft Sans Serif" panose="020B0604020202020204" pitchFamily="34" charset="0"/>
              </a:rPr>
              <a:t>Analisi</a:t>
            </a:r>
            <a:r>
              <a:rPr lang="en-US" sz="2800" b="1" dirty="0">
                <a:solidFill>
                  <a:srgbClr val="238791"/>
                </a:solidFill>
                <a:ea typeface="Microsoft Sans Serif" panose="020B0604020202020204" pitchFamily="34" charset="0"/>
                <a:cs typeface="Microsoft Sans Serif" panose="020B0604020202020204" pitchFamily="34" charset="0"/>
              </a:rPr>
              <a:t> </a:t>
            </a:r>
            <a:r>
              <a:rPr lang="en-US" sz="2800" b="1" dirty="0" err="1">
                <a:solidFill>
                  <a:srgbClr val="238791"/>
                </a:solidFill>
                <a:ea typeface="Microsoft Sans Serif" panose="020B0604020202020204" pitchFamily="34" charset="0"/>
                <a:cs typeface="Microsoft Sans Serif" panose="020B0604020202020204" pitchFamily="34" charset="0"/>
              </a:rPr>
              <a:t>delle</a:t>
            </a:r>
            <a:r>
              <a:rPr lang="en-US" sz="2800" b="1" dirty="0">
                <a:solidFill>
                  <a:srgbClr val="238791"/>
                </a:solidFill>
                <a:ea typeface="Microsoft Sans Serif" panose="020B0604020202020204" pitchFamily="34" charset="0"/>
                <a:cs typeface="Microsoft Sans Serif" panose="020B0604020202020204" pitchFamily="34" charset="0"/>
              </a:rPr>
              <a:t> </a:t>
            </a:r>
            <a:r>
              <a:rPr lang="en-US" sz="2800" b="1" dirty="0" err="1">
                <a:solidFill>
                  <a:srgbClr val="238791"/>
                </a:solidFill>
                <a:ea typeface="Microsoft Sans Serif" panose="020B0604020202020204" pitchFamily="34" charset="0"/>
                <a:cs typeface="Microsoft Sans Serif" panose="020B0604020202020204" pitchFamily="34" charset="0"/>
              </a:rPr>
              <a:t>Variabili</a:t>
            </a:r>
            <a:endParaRPr lang="es-ES" sz="28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85505"/>
            <a:ext cx="6858000" cy="4401205"/>
          </a:xfrm>
          <a:prstGeom prst="rect">
            <a:avLst/>
          </a:prstGeom>
          <a:noFill/>
        </p:spPr>
        <p:txBody>
          <a:bodyPr wrap="square" rtlCol="0">
            <a:spAutoFit/>
          </a:bodyPr>
          <a:lstStyle/>
          <a:p>
            <a:pPr algn="just"/>
            <a:r>
              <a:rPr lang="it-IT" sz="3200" dirty="0"/>
              <a:t>Affinché sia sensato condurre l’analisi delle componenti principali, è importante analizzare le variabili da utilizzare per avere chiare alcune loro caratteristiche. Nello specifico le variabili devono avere i seguenti requisiti</a:t>
            </a:r>
          </a:p>
          <a:p>
            <a:endParaRPr lang="it-IT" sz="2800" dirty="0"/>
          </a:p>
          <a:p>
            <a:endParaRPr lang="it-IT" sz="2800" dirty="0"/>
          </a:p>
        </p:txBody>
      </p:sp>
      <p:pic>
        <p:nvPicPr>
          <p:cNvPr id="4" name="Elemento grafico 3" descr="Appunti parzialmente selezionati con riempimento a tinta unita">
            <a:extLst>
              <a:ext uri="{FF2B5EF4-FFF2-40B4-BE49-F238E27FC236}">
                <a16:creationId xmlns:a16="http://schemas.microsoft.com/office/drawing/2014/main" id="{E01C1F43-E74A-78D5-6424-B3040B963B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0400" y="3685505"/>
            <a:ext cx="3276600" cy="3276600"/>
          </a:xfrm>
          <a:prstGeom prst="rect">
            <a:avLst/>
          </a:prstGeom>
        </p:spPr>
      </p:pic>
    </p:spTree>
    <p:extLst>
      <p:ext uri="{BB962C8B-B14F-4D97-AF65-F5344CB8AC3E}">
        <p14:creationId xmlns:p14="http://schemas.microsoft.com/office/powerpoint/2010/main" val="83177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 requisiti dell’ACP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21920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Le variabili devono essere di tipo Quantitativo</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685505"/>
            <a:ext cx="9829800" cy="4401205"/>
          </a:xfrm>
          <a:prstGeom prst="rect">
            <a:avLst/>
          </a:prstGeom>
          <a:noFill/>
        </p:spPr>
        <p:txBody>
          <a:bodyPr wrap="square" rtlCol="0">
            <a:spAutoFit/>
          </a:bodyPr>
          <a:lstStyle/>
          <a:p>
            <a:pPr marL="457200" indent="-457200" algn="just">
              <a:buFont typeface="Wingdings" panose="05000000000000000000" pitchFamily="2" charset="2"/>
              <a:buChar char="ü"/>
            </a:pPr>
            <a:r>
              <a:rPr lang="it-IT" sz="2800" dirty="0"/>
              <a:t>L’ACP è valida solo quando le variabili su cui si opera sono di tipo numerico. </a:t>
            </a:r>
          </a:p>
          <a:p>
            <a:pPr marL="457200" indent="-457200" algn="just">
              <a:buFont typeface="Wingdings" panose="05000000000000000000" pitchFamily="2" charset="2"/>
              <a:buChar char="ü"/>
            </a:pPr>
            <a:endParaRPr lang="it-IT" sz="2800" dirty="0"/>
          </a:p>
          <a:p>
            <a:pPr marL="457200" indent="-457200" algn="just">
              <a:buFont typeface="Wingdings" panose="05000000000000000000" pitchFamily="2" charset="2"/>
              <a:buChar char="ü"/>
            </a:pPr>
            <a:r>
              <a:rPr lang="it-IT" sz="2800" dirty="0"/>
              <a:t>Se i caratteri hanno diverse unità di misura, bisogna standardizzare le variabili prima di procedere.</a:t>
            </a:r>
          </a:p>
          <a:p>
            <a:pPr marL="457200" indent="-457200" algn="just">
              <a:buFont typeface="Wingdings" panose="05000000000000000000" pitchFamily="2" charset="2"/>
              <a:buChar char="ü"/>
            </a:pPr>
            <a:endParaRPr lang="it-IT" sz="2800" dirty="0"/>
          </a:p>
          <a:p>
            <a:pPr marL="457200" indent="-457200" algn="just">
              <a:buFont typeface="Wingdings" panose="05000000000000000000" pitchFamily="2" charset="2"/>
              <a:buChar char="ü"/>
            </a:pPr>
            <a:r>
              <a:rPr lang="it-IT" sz="2800" dirty="0"/>
              <a:t>Tuttavia, in alcuni casi è utilizzata anche per variabili su “scala </a:t>
            </a:r>
            <a:r>
              <a:rPr lang="it-IT" sz="2800" dirty="0" err="1"/>
              <a:t>Likert</a:t>
            </a:r>
            <a:r>
              <a:rPr lang="it-IT" sz="2800" dirty="0"/>
              <a:t>” e per “variabili binarie”. Seppur a livello numerico i risultati siano molto simili tra loro, in questi casi sarebbe preferibile utilizzare metodi alternativi. </a:t>
            </a:r>
          </a:p>
        </p:txBody>
      </p:sp>
      <p:pic>
        <p:nvPicPr>
          <p:cNvPr id="5" name="Immagine 4">
            <a:extLst>
              <a:ext uri="{FF2B5EF4-FFF2-40B4-BE49-F238E27FC236}">
                <a16:creationId xmlns:a16="http://schemas.microsoft.com/office/drawing/2014/main" id="{2C663BDD-450F-BBD2-D8A2-3E57DBA0D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9200" y="3609181"/>
            <a:ext cx="4687193" cy="4031477"/>
          </a:xfrm>
          <a:prstGeom prst="rect">
            <a:avLst/>
          </a:prstGeom>
        </p:spPr>
      </p:pic>
    </p:spTree>
    <p:extLst>
      <p:ext uri="{BB962C8B-B14F-4D97-AF65-F5344CB8AC3E}">
        <p14:creationId xmlns:p14="http://schemas.microsoft.com/office/powerpoint/2010/main" val="280671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 requisiti dell’ACP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447800" y="2552700"/>
            <a:ext cx="13258800" cy="769441"/>
          </a:xfrm>
          <a:prstGeom prst="rect">
            <a:avLst/>
          </a:prstGeom>
          <a:noFill/>
        </p:spPr>
        <p:txBody>
          <a:bodyPr wrap="square" rtlCol="0">
            <a:spAutoFit/>
          </a:bodyPr>
          <a:lstStyle/>
          <a:p>
            <a:r>
              <a:rPr lang="it-IT" sz="4400" b="1">
                <a:solidFill>
                  <a:srgbClr val="238791"/>
                </a:solidFill>
                <a:ea typeface="Microsoft Sans Serif" panose="020B0604020202020204" pitchFamily="34" charset="0"/>
                <a:cs typeface="Microsoft Sans Serif" panose="020B0604020202020204" pitchFamily="34" charset="0"/>
              </a:rPr>
              <a:t>- Deve esserci una Correlazione lineare tra le variabili</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924300"/>
            <a:ext cx="13258800" cy="2246769"/>
          </a:xfrm>
          <a:prstGeom prst="rect">
            <a:avLst/>
          </a:prstGeom>
          <a:noFill/>
        </p:spPr>
        <p:txBody>
          <a:bodyPr wrap="square" rtlCol="0">
            <a:spAutoFit/>
          </a:bodyPr>
          <a:lstStyle/>
          <a:p>
            <a:pPr marL="457200" indent="-457200" algn="just">
              <a:buFont typeface="Wingdings" panose="05000000000000000000" pitchFamily="2" charset="2"/>
              <a:buChar char="ü"/>
            </a:pPr>
            <a:r>
              <a:rPr lang="it-IT" sz="2800" dirty="0"/>
              <a:t>La prima operazione da fare quando si effettua un’ACP è calcolare la matrice di varianza/covarianza o la matrice di correlazione di Pearson</a:t>
            </a:r>
          </a:p>
          <a:p>
            <a:pPr algn="just"/>
            <a:endParaRPr lang="it-IT" sz="2800" dirty="0"/>
          </a:p>
          <a:p>
            <a:pPr marL="457200" indent="-457200" algn="just">
              <a:buFont typeface="Wingdings" panose="05000000000000000000" pitchFamily="2" charset="2"/>
              <a:buChar char="ü"/>
            </a:pPr>
            <a:r>
              <a:rPr lang="it-IT" sz="2800" dirty="0"/>
              <a:t>l’ACP, infatti, è una tecnica utilizzabile quando sono rispettate le ipotesi dell’indice di correlazione lineare di Pearson</a:t>
            </a:r>
          </a:p>
        </p:txBody>
      </p:sp>
    </p:spTree>
    <p:extLst>
      <p:ext uri="{BB962C8B-B14F-4D97-AF65-F5344CB8AC3E}">
        <p14:creationId xmlns:p14="http://schemas.microsoft.com/office/powerpoint/2010/main" val="347348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32B427A-9881-CC7B-B876-E25D95F4B2D1}"/>
              </a:ext>
            </a:extLst>
          </p:cNvPr>
          <p:cNvSpPr txBox="1"/>
          <p:nvPr/>
        </p:nvSpPr>
        <p:spPr>
          <a:xfrm>
            <a:off x="1432560" y="1496219"/>
            <a:ext cx="6187440" cy="769441"/>
          </a:xfrm>
          <a:prstGeom prst="rect">
            <a:avLst/>
          </a:prstGeom>
          <a:noFill/>
        </p:spPr>
        <p:txBody>
          <a:bodyPr wrap="square" rtlCol="0">
            <a:spAutoFit/>
          </a:bodyPr>
          <a:lstStyle/>
          <a:p>
            <a:r>
              <a:rPr lang="es-ES" sz="4400" b="1" dirty="0">
                <a:solidFill>
                  <a:srgbClr val="E7686A"/>
                </a:solidFill>
                <a:ea typeface="Microsoft Sans Serif" panose="020B0604020202020204" pitchFamily="34" charset="0"/>
                <a:cs typeface="Microsoft Sans Serif" panose="020B0604020202020204" pitchFamily="34" charset="0"/>
              </a:rPr>
              <a:t>I requisiti dell’ACP</a:t>
            </a:r>
            <a:endParaRPr lang="es-ES" sz="4000" b="1" dirty="0">
              <a:solidFill>
                <a:srgbClr val="E7686A"/>
              </a:solidFill>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AA75B982-8563-0653-57EB-D817027F3CF1}"/>
              </a:ext>
            </a:extLst>
          </p:cNvPr>
          <p:cNvSpPr txBox="1"/>
          <p:nvPr/>
        </p:nvSpPr>
        <p:spPr>
          <a:xfrm>
            <a:off x="1219200" y="2552700"/>
            <a:ext cx="13258800" cy="769441"/>
          </a:xfrm>
          <a:prstGeom prst="rect">
            <a:avLst/>
          </a:prstGeom>
          <a:noFill/>
        </p:spPr>
        <p:txBody>
          <a:bodyPr wrap="square" rtlCol="0">
            <a:spAutoFit/>
          </a:bodyPr>
          <a:lstStyle/>
          <a:p>
            <a:r>
              <a:rPr lang="it-IT" sz="4400" b="1" dirty="0">
                <a:solidFill>
                  <a:srgbClr val="238791"/>
                </a:solidFill>
                <a:ea typeface="Microsoft Sans Serif" panose="020B0604020202020204" pitchFamily="34" charset="0"/>
                <a:cs typeface="Microsoft Sans Serif" panose="020B0604020202020204" pitchFamily="34" charset="0"/>
              </a:rPr>
              <a:t>- Assenza di </a:t>
            </a:r>
            <a:r>
              <a:rPr lang="it-IT" sz="4400" b="1" dirty="0" err="1">
                <a:solidFill>
                  <a:srgbClr val="238791"/>
                </a:solidFill>
                <a:ea typeface="Microsoft Sans Serif" panose="020B0604020202020204" pitchFamily="34" charset="0"/>
                <a:cs typeface="Microsoft Sans Serif" panose="020B0604020202020204" pitchFamily="34" charset="0"/>
              </a:rPr>
              <a:t>outliers</a:t>
            </a:r>
            <a:endParaRPr lang="es-ES" sz="4400" b="1" dirty="0">
              <a:solidFill>
                <a:srgbClr val="238791"/>
              </a:solidFill>
              <a:ea typeface="Microsoft Sans Serif" panose="020B0604020202020204" pitchFamily="34" charset="0"/>
              <a:cs typeface="Microsoft Sans Serif" panose="020B0604020202020204" pitchFamily="34" charset="0"/>
            </a:endParaRPr>
          </a:p>
        </p:txBody>
      </p:sp>
      <p:sp>
        <p:nvSpPr>
          <p:cNvPr id="2" name="CasellaDiTesto 1"/>
          <p:cNvSpPr txBox="1"/>
          <p:nvPr/>
        </p:nvSpPr>
        <p:spPr>
          <a:xfrm>
            <a:off x="2057400" y="3924300"/>
            <a:ext cx="9677400" cy="3108543"/>
          </a:xfrm>
          <a:prstGeom prst="rect">
            <a:avLst/>
          </a:prstGeom>
          <a:noFill/>
        </p:spPr>
        <p:txBody>
          <a:bodyPr wrap="square" rtlCol="0">
            <a:spAutoFit/>
          </a:bodyPr>
          <a:lstStyle/>
          <a:p>
            <a:pPr marL="457200" indent="-457200" algn="just">
              <a:buFont typeface="Wingdings" panose="05000000000000000000" pitchFamily="2" charset="2"/>
              <a:buChar char="ü"/>
            </a:pPr>
            <a:r>
              <a:rPr lang="it-IT" sz="2800" dirty="0"/>
              <a:t>Come per tutte le analisi basate sulla varianza, singoli valori anomali possono influenzare i risultati soprattutto se molto estremi e se la numerosità campionaria è bassa.</a:t>
            </a:r>
          </a:p>
          <a:p>
            <a:pPr marL="457200" indent="-457200" algn="just">
              <a:buFont typeface="Wingdings" panose="05000000000000000000" pitchFamily="2" charset="2"/>
              <a:buChar char="ü"/>
            </a:pPr>
            <a:endParaRPr lang="it-IT" sz="2800" dirty="0"/>
          </a:p>
          <a:p>
            <a:pPr marL="457200" indent="-457200" algn="just">
              <a:buFont typeface="Wingdings" panose="05000000000000000000" pitchFamily="2" charset="2"/>
              <a:buChar char="ü"/>
            </a:pPr>
            <a:r>
              <a:rPr lang="it-IT" sz="2800" dirty="0"/>
              <a:t>A tal fine è utile realizzare dei </a:t>
            </a:r>
            <a:r>
              <a:rPr lang="it-IT" sz="2800" i="1" dirty="0" err="1"/>
              <a:t>boxplot</a:t>
            </a:r>
            <a:r>
              <a:rPr lang="it-IT" sz="2800" dirty="0"/>
              <a:t> oppure grafici a dispersione, detti </a:t>
            </a:r>
            <a:r>
              <a:rPr lang="it-IT" sz="2800" i="1" dirty="0" err="1"/>
              <a:t>scatterplot</a:t>
            </a:r>
            <a:r>
              <a:rPr lang="it-IT" sz="2800" dirty="0"/>
              <a:t>, dai quali è possibile dedurre relazioni lineari tra coppie di variabili.</a:t>
            </a:r>
          </a:p>
        </p:txBody>
      </p:sp>
      <p:pic>
        <p:nvPicPr>
          <p:cNvPr id="4" name="Immagine 3">
            <a:extLst>
              <a:ext uri="{FF2B5EF4-FFF2-40B4-BE49-F238E27FC236}">
                <a16:creationId xmlns:a16="http://schemas.microsoft.com/office/drawing/2014/main" id="{D31EC15A-98D1-64AF-C512-1024A666D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600" y="3598790"/>
            <a:ext cx="5277003" cy="3937456"/>
          </a:xfrm>
          <a:prstGeom prst="rect">
            <a:avLst/>
          </a:prstGeom>
        </p:spPr>
      </p:pic>
    </p:spTree>
    <p:extLst>
      <p:ext uri="{BB962C8B-B14F-4D97-AF65-F5344CB8AC3E}">
        <p14:creationId xmlns:p14="http://schemas.microsoft.com/office/powerpoint/2010/main" val="2702650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1482</TotalTime>
  <Words>2288</Words>
  <Application>Microsoft Office PowerPoint</Application>
  <PresentationFormat>Personalizzato</PresentationFormat>
  <Paragraphs>288</Paragraphs>
  <Slides>30</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30</vt:i4>
      </vt:variant>
    </vt:vector>
  </HeadingPairs>
  <TitlesOfParts>
    <vt:vector size="39" baseType="lpstr">
      <vt:lpstr>Algerian</vt:lpstr>
      <vt:lpstr>Arial</vt:lpstr>
      <vt:lpstr>Calibri</vt:lpstr>
      <vt:lpstr>Calibri Light</vt:lpstr>
      <vt:lpstr>Microsoft Sans Serif</vt:lpstr>
      <vt:lpstr>Oxygen</vt:lpstr>
      <vt:lpstr>Wingdings</vt:lpstr>
      <vt:lpstr>Office Theme</vt:lpstr>
      <vt:lpstr>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PPT TEMPLATE</dc:title>
  <dc:creator>Monia Coppola</dc:creator>
  <cp:keywords>DAE_p32tqtE,BAEXurJiHZU</cp:keywords>
  <cp:lastModifiedBy>Gianfranco Gatti</cp:lastModifiedBy>
  <cp:revision>125</cp:revision>
  <dcterms:created xsi:type="dcterms:W3CDTF">2022-05-03T15:33:59Z</dcterms:created>
  <dcterms:modified xsi:type="dcterms:W3CDTF">2023-05-05T09:27:50Z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