
<file path=[Content_Types].xml><?xml version="1.0" encoding="utf-8"?>
<Types xmlns="http://schemas.openxmlformats.org/package/2006/content-types">
  <Default Extension="emf" ContentType="image/x-emf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6" r:id="rId2"/>
  </p:sldMasterIdLst>
  <p:notesMasterIdLst>
    <p:notesMasterId r:id="rId28"/>
  </p:notesMasterIdLst>
  <p:sldIdLst>
    <p:sldId id="258" r:id="rId3"/>
    <p:sldId id="259" r:id="rId4"/>
    <p:sldId id="276" r:id="rId5"/>
    <p:sldId id="274" r:id="rId6"/>
    <p:sldId id="293" r:id="rId7"/>
    <p:sldId id="277" r:id="rId8"/>
    <p:sldId id="279" r:id="rId9"/>
    <p:sldId id="265" r:id="rId10"/>
    <p:sldId id="280" r:id="rId11"/>
    <p:sldId id="282" r:id="rId12"/>
    <p:sldId id="285" r:id="rId13"/>
    <p:sldId id="281" r:id="rId14"/>
    <p:sldId id="278" r:id="rId15"/>
    <p:sldId id="283" r:id="rId16"/>
    <p:sldId id="287" r:id="rId17"/>
    <p:sldId id="284" r:id="rId18"/>
    <p:sldId id="288" r:id="rId19"/>
    <p:sldId id="290" r:id="rId20"/>
    <p:sldId id="291" r:id="rId21"/>
    <p:sldId id="292" r:id="rId22"/>
    <p:sldId id="286" r:id="rId23"/>
    <p:sldId id="275" r:id="rId24"/>
    <p:sldId id="289" r:id="rId25"/>
    <p:sldId id="294" r:id="rId26"/>
    <p:sldId id="262" r:id="rId27"/>
  </p:sldIdLst>
  <p:sldSz cx="18288000" cy="10287000"/>
  <p:notesSz cx="18288000" cy="10287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8791"/>
    <a:srgbClr val="1E737C"/>
    <a:srgbClr val="FDBD40"/>
    <a:srgbClr val="E8676A"/>
    <a:srgbClr val="E7686A"/>
    <a:srgbClr val="6970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3883" autoAdjust="0"/>
  </p:normalViewPr>
  <p:slideViewPr>
    <p:cSldViewPr>
      <p:cViewPr varScale="1">
        <p:scale>
          <a:sx n="45" d="100"/>
          <a:sy n="45" d="100"/>
        </p:scale>
        <p:origin x="816" y="66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FBDB869-BD5C-4C99-9D19-F0995270973A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0"/>
      <dgm:spPr/>
    </dgm:pt>
    <dgm:pt modelId="{E4884C3C-E208-42D5-A6DE-EF0602621F5F}" type="pres">
      <dgm:prSet presAssocID="{3FBDB869-BD5C-4C99-9D19-F0995270973A}" presName="Name0" presStyleCnt="0">
        <dgm:presLayoutVars>
          <dgm:dir/>
          <dgm:resizeHandles val="exact"/>
        </dgm:presLayoutVars>
      </dgm:prSet>
      <dgm:spPr/>
    </dgm:pt>
  </dgm:ptLst>
  <dgm:cxnLst>
    <dgm:cxn modelId="{9B91B281-10F4-42B7-8F4F-573DAE499298}" type="presOf" srcId="{3FBDB869-BD5C-4C99-9D19-F0995270973A}" destId="{E4884C3C-E208-42D5-A6DE-EF0602621F5F}" srcOrd="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20A0DD4-B77A-4761-A0CD-383FE0D9959C}" type="doc">
      <dgm:prSet loTypeId="urn:microsoft.com/office/officeart/2005/8/layout/chevronAccent+Icon" loCatId="process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/>
        </a:p>
      </dgm:t>
    </dgm:pt>
    <dgm:pt modelId="{509EB77F-684F-4150-8E9D-577E63A24B72}">
      <dgm:prSet phldrT="[Text]" custT="1"/>
      <dgm:spPr/>
      <dgm:t>
        <a:bodyPr/>
        <a:lstStyle/>
        <a:p>
          <a:pPr>
            <a:defRPr sz="2400"/>
          </a:pPr>
          <a:r>
            <a:rPr sz="2400" dirty="0" err="1"/>
            <a:t>Raccogliere</a:t>
          </a:r>
          <a:r>
            <a:rPr sz="2400" dirty="0"/>
            <a:t> </a:t>
          </a:r>
          <a:r>
            <a:rPr sz="2400" dirty="0" err="1"/>
            <a:t>dati</a:t>
          </a:r>
          <a:endParaRPr sz="2400" dirty="0"/>
        </a:p>
      </dgm:t>
    </dgm:pt>
    <dgm:pt modelId="{3EAED6A4-2527-43E0-A7A5-D239820147AA}" type="parTrans" cxnId="{5FFD19F8-072D-4B8A-8F9C-2B9EFC310A24}">
      <dgm:prSet/>
      <dgm:spPr/>
      <dgm:t>
        <a:bodyPr/>
        <a:lstStyle/>
        <a:p>
          <a:endParaRPr sz="2000"/>
        </a:p>
      </dgm:t>
    </dgm:pt>
    <dgm:pt modelId="{BAAD6555-B2C1-470A-A041-C8A1AB19883D}" type="sibTrans" cxnId="{5FFD19F8-072D-4B8A-8F9C-2B9EFC310A24}">
      <dgm:prSet/>
      <dgm:spPr/>
      <dgm:t>
        <a:bodyPr/>
        <a:lstStyle/>
        <a:p>
          <a:endParaRPr sz="2000"/>
        </a:p>
      </dgm:t>
    </dgm:pt>
    <dgm:pt modelId="{9410E546-CD3A-4C48-BF38-90974652A90B}">
      <dgm:prSet phldrT="[Text]" custT="1"/>
      <dgm:spPr/>
      <dgm:t>
        <a:bodyPr/>
        <a:lstStyle/>
        <a:p>
          <a:pPr>
            <a:defRPr sz="2400"/>
          </a:pPr>
          <a:r>
            <a:rPr dirty="0" err="1"/>
            <a:t>Preparazione</a:t>
          </a:r>
          <a:r>
            <a:rPr dirty="0"/>
            <a:t> e </a:t>
          </a:r>
          <a:r>
            <a:rPr dirty="0" err="1"/>
            <a:t>trasformazione</a:t>
          </a:r>
          <a:r>
            <a:rPr dirty="0"/>
            <a:t> </a:t>
          </a:r>
          <a:r>
            <a:rPr dirty="0" err="1"/>
            <a:t>dei</a:t>
          </a:r>
          <a:r>
            <a:rPr dirty="0"/>
            <a:t> </a:t>
          </a:r>
          <a:r>
            <a:rPr dirty="0" err="1"/>
            <a:t>dati</a:t>
          </a:r>
          <a:endParaRPr sz="2400" dirty="0"/>
        </a:p>
      </dgm:t>
    </dgm:pt>
    <dgm:pt modelId="{BA7150D5-B3C3-466F-8278-31501DFCB43F}" type="parTrans" cxnId="{46F4A4B1-DE60-4A15-95D1-9FCBCD6F8FFF}">
      <dgm:prSet/>
      <dgm:spPr/>
      <dgm:t>
        <a:bodyPr/>
        <a:lstStyle/>
        <a:p>
          <a:endParaRPr sz="2000"/>
        </a:p>
      </dgm:t>
    </dgm:pt>
    <dgm:pt modelId="{5447ADBA-846C-4C1D-8B84-5B39D4A926EC}" type="sibTrans" cxnId="{46F4A4B1-DE60-4A15-95D1-9FCBCD6F8FFF}">
      <dgm:prSet/>
      <dgm:spPr/>
      <dgm:t>
        <a:bodyPr/>
        <a:lstStyle/>
        <a:p>
          <a:endParaRPr sz="2000"/>
        </a:p>
      </dgm:t>
    </dgm:pt>
    <dgm:pt modelId="{58ADD40C-3AF9-4B84-A9AF-3F2152B0B118}">
      <dgm:prSet phldrT="[Text]" custT="1"/>
      <dgm:spPr/>
      <dgm:t>
        <a:bodyPr/>
        <a:lstStyle/>
        <a:p>
          <a:pPr>
            <a:defRPr sz="2400"/>
          </a:pPr>
          <a:r>
            <a:t>Dati indicizzati</a:t>
          </a:r>
          <a:endParaRPr sz="2400"/>
        </a:p>
      </dgm:t>
    </dgm:pt>
    <dgm:pt modelId="{2FEC1286-C735-4E12-9B53-FE0A5216A2DB}" type="parTrans" cxnId="{D7E15CBC-9699-433F-A1FB-7F1D17C2D9A5}">
      <dgm:prSet/>
      <dgm:spPr/>
      <dgm:t>
        <a:bodyPr/>
        <a:lstStyle/>
        <a:p>
          <a:endParaRPr sz="2000"/>
        </a:p>
      </dgm:t>
    </dgm:pt>
    <dgm:pt modelId="{62829229-CA6C-4966-8D80-7D8C9E73AC50}" type="sibTrans" cxnId="{D7E15CBC-9699-433F-A1FB-7F1D17C2D9A5}">
      <dgm:prSet/>
      <dgm:spPr/>
      <dgm:t>
        <a:bodyPr/>
        <a:lstStyle/>
        <a:p>
          <a:endParaRPr sz="2000"/>
        </a:p>
      </dgm:t>
    </dgm:pt>
    <dgm:pt modelId="{DD428FC6-B9D3-4607-A93E-EB8C3C5BD447}">
      <dgm:prSet phldrT="[Text]" custT="1"/>
      <dgm:spPr/>
      <dgm:t>
        <a:bodyPr/>
        <a:lstStyle/>
        <a:p>
          <a:pPr>
            <a:defRPr sz="2400"/>
          </a:pPr>
          <a:r>
            <a:t>Estrazione di testo </a:t>
          </a:r>
          <a:endParaRPr sz="2400"/>
        </a:p>
      </dgm:t>
    </dgm:pt>
    <dgm:pt modelId="{497169A5-E2BF-4013-A549-1B500BDE45AD}" type="parTrans" cxnId="{47F215A0-6114-4213-A1D2-F83A1DF2F7FA}">
      <dgm:prSet/>
      <dgm:spPr/>
      <dgm:t>
        <a:bodyPr/>
        <a:lstStyle/>
        <a:p>
          <a:endParaRPr sz="2000"/>
        </a:p>
      </dgm:t>
    </dgm:pt>
    <dgm:pt modelId="{28D8129E-9FEB-4DC3-865C-88EE9D560A9A}" type="sibTrans" cxnId="{47F215A0-6114-4213-A1D2-F83A1DF2F7FA}">
      <dgm:prSet/>
      <dgm:spPr/>
      <dgm:t>
        <a:bodyPr/>
        <a:lstStyle/>
        <a:p>
          <a:endParaRPr sz="2000"/>
        </a:p>
      </dgm:t>
    </dgm:pt>
    <dgm:pt modelId="{EE572171-9F39-4D0C-B732-87969295F484}">
      <dgm:prSet phldrT="[Text]" custT="1"/>
      <dgm:spPr/>
      <dgm:t>
        <a:bodyPr/>
        <a:lstStyle/>
        <a:p>
          <a:pPr>
            <a:defRPr sz="2400"/>
          </a:pPr>
          <a:r>
            <a:t>Analisi</a:t>
          </a:r>
          <a:endParaRPr sz="2400"/>
        </a:p>
      </dgm:t>
    </dgm:pt>
    <dgm:pt modelId="{4E4145BC-189C-4FCE-864B-1E93F9510F6E}" type="parTrans" cxnId="{3C1DC1FB-D374-439C-8E1C-C791D670936D}">
      <dgm:prSet/>
      <dgm:spPr/>
      <dgm:t>
        <a:bodyPr/>
        <a:lstStyle/>
        <a:p>
          <a:endParaRPr sz="2000"/>
        </a:p>
      </dgm:t>
    </dgm:pt>
    <dgm:pt modelId="{F8F6D23E-D3EF-407A-A9ED-DED27A76FEC9}" type="sibTrans" cxnId="{3C1DC1FB-D374-439C-8E1C-C791D670936D}">
      <dgm:prSet/>
      <dgm:spPr/>
      <dgm:t>
        <a:bodyPr/>
        <a:lstStyle/>
        <a:p>
          <a:endParaRPr sz="2000"/>
        </a:p>
      </dgm:t>
    </dgm:pt>
    <dgm:pt modelId="{FD0FF1BE-70F8-427D-A9B3-CF7CD9A4676E}" type="pres">
      <dgm:prSet presAssocID="{F20A0DD4-B77A-4761-A0CD-383FE0D9959C}" presName="Name0" presStyleCnt="0">
        <dgm:presLayoutVars>
          <dgm:dir/>
          <dgm:resizeHandles val="exact"/>
        </dgm:presLayoutVars>
      </dgm:prSet>
      <dgm:spPr/>
    </dgm:pt>
    <dgm:pt modelId="{08C05E53-B887-4930-987B-D08A39BF3B91}" type="pres">
      <dgm:prSet presAssocID="{509EB77F-684F-4150-8E9D-577E63A24B72}" presName="composite" presStyleCnt="0"/>
      <dgm:spPr/>
    </dgm:pt>
    <dgm:pt modelId="{88AB2714-50FE-481E-8082-F7E130310EA6}" type="pres">
      <dgm:prSet presAssocID="{509EB77F-684F-4150-8E9D-577E63A24B72}" presName="bgChev" presStyleLbl="node1" presStyleIdx="0" presStyleCnt="5"/>
      <dgm:spPr/>
    </dgm:pt>
    <dgm:pt modelId="{B351B34A-64B1-40D7-891C-0839536F682E}" type="pres">
      <dgm:prSet presAssocID="{509EB77F-684F-4150-8E9D-577E63A24B72}" presName="txNode" presStyleLbl="fgAcc1" presStyleIdx="0" presStyleCnt="5">
        <dgm:presLayoutVars>
          <dgm:bulletEnabled val="1"/>
        </dgm:presLayoutVars>
      </dgm:prSet>
      <dgm:spPr/>
    </dgm:pt>
    <dgm:pt modelId="{BEC615C7-8F41-47AC-A1B9-AAEAD0DA896E}" type="pres">
      <dgm:prSet presAssocID="{BAAD6555-B2C1-470A-A041-C8A1AB19883D}" presName="compositeSpace" presStyleCnt="0"/>
      <dgm:spPr/>
    </dgm:pt>
    <dgm:pt modelId="{FDF23296-2DA6-46CA-AB91-47AA238CD323}" type="pres">
      <dgm:prSet presAssocID="{9410E546-CD3A-4C48-BF38-90974652A90B}" presName="composite" presStyleCnt="0"/>
      <dgm:spPr/>
    </dgm:pt>
    <dgm:pt modelId="{E779EE93-56EF-4D74-9947-77A075CAE7B1}" type="pres">
      <dgm:prSet presAssocID="{9410E546-CD3A-4C48-BF38-90974652A90B}" presName="bgChev" presStyleLbl="node1" presStyleIdx="1" presStyleCnt="5"/>
      <dgm:spPr/>
    </dgm:pt>
    <dgm:pt modelId="{99C48968-02B0-438F-A079-48C733B7F71A}" type="pres">
      <dgm:prSet presAssocID="{9410E546-CD3A-4C48-BF38-90974652A90B}" presName="txNode" presStyleLbl="fgAcc1" presStyleIdx="1" presStyleCnt="5" custScaleX="130298">
        <dgm:presLayoutVars>
          <dgm:bulletEnabled val="1"/>
        </dgm:presLayoutVars>
      </dgm:prSet>
      <dgm:spPr/>
    </dgm:pt>
    <dgm:pt modelId="{98EA1DA7-EA64-4F3D-9A74-B5009EED39C5}" type="pres">
      <dgm:prSet presAssocID="{5447ADBA-846C-4C1D-8B84-5B39D4A926EC}" presName="compositeSpace" presStyleCnt="0"/>
      <dgm:spPr/>
    </dgm:pt>
    <dgm:pt modelId="{3E22E5D6-BDE5-47A3-9179-D8A77BBCCBE7}" type="pres">
      <dgm:prSet presAssocID="{58ADD40C-3AF9-4B84-A9AF-3F2152B0B118}" presName="composite" presStyleCnt="0"/>
      <dgm:spPr/>
    </dgm:pt>
    <dgm:pt modelId="{1896319B-86C8-476C-80FC-83051F821108}" type="pres">
      <dgm:prSet presAssocID="{58ADD40C-3AF9-4B84-A9AF-3F2152B0B118}" presName="bgChev" presStyleLbl="node1" presStyleIdx="2" presStyleCnt="5"/>
      <dgm:spPr/>
    </dgm:pt>
    <dgm:pt modelId="{BFC725D2-923D-4F44-B599-14D6B53C4822}" type="pres">
      <dgm:prSet presAssocID="{58ADD40C-3AF9-4B84-A9AF-3F2152B0B118}" presName="txNode" presStyleLbl="fgAcc1" presStyleIdx="2" presStyleCnt="5">
        <dgm:presLayoutVars>
          <dgm:bulletEnabled val="1"/>
        </dgm:presLayoutVars>
      </dgm:prSet>
      <dgm:spPr/>
    </dgm:pt>
    <dgm:pt modelId="{15303607-960D-4EC8-A2A9-8A8B26BE09FE}" type="pres">
      <dgm:prSet presAssocID="{62829229-CA6C-4966-8D80-7D8C9E73AC50}" presName="compositeSpace" presStyleCnt="0"/>
      <dgm:spPr/>
    </dgm:pt>
    <dgm:pt modelId="{CB803AE3-D9B7-415E-880C-92F9AEF8D646}" type="pres">
      <dgm:prSet presAssocID="{DD428FC6-B9D3-4607-A93E-EB8C3C5BD447}" presName="composite" presStyleCnt="0"/>
      <dgm:spPr/>
    </dgm:pt>
    <dgm:pt modelId="{D57EBADB-4207-41F6-ADD3-0D4724B22ECA}" type="pres">
      <dgm:prSet presAssocID="{DD428FC6-B9D3-4607-A93E-EB8C3C5BD447}" presName="bgChev" presStyleLbl="node1" presStyleIdx="3" presStyleCnt="5"/>
      <dgm:spPr/>
    </dgm:pt>
    <dgm:pt modelId="{2D4D6D58-42D4-445B-8AFD-0159783E371B}" type="pres">
      <dgm:prSet presAssocID="{DD428FC6-B9D3-4607-A93E-EB8C3C5BD447}" presName="txNode" presStyleLbl="fgAcc1" presStyleIdx="3" presStyleCnt="5">
        <dgm:presLayoutVars>
          <dgm:bulletEnabled val="1"/>
        </dgm:presLayoutVars>
      </dgm:prSet>
      <dgm:spPr/>
    </dgm:pt>
    <dgm:pt modelId="{DB971012-0603-439D-83DB-6FC5E493CABB}" type="pres">
      <dgm:prSet presAssocID="{28D8129E-9FEB-4DC3-865C-88EE9D560A9A}" presName="compositeSpace" presStyleCnt="0"/>
      <dgm:spPr/>
    </dgm:pt>
    <dgm:pt modelId="{FEFF53FD-BBD6-4695-B1F8-5C67FA7F5718}" type="pres">
      <dgm:prSet presAssocID="{EE572171-9F39-4D0C-B732-87969295F484}" presName="composite" presStyleCnt="0"/>
      <dgm:spPr/>
    </dgm:pt>
    <dgm:pt modelId="{60E2042B-4DB8-40DC-B743-9884F280FA65}" type="pres">
      <dgm:prSet presAssocID="{EE572171-9F39-4D0C-B732-87969295F484}" presName="bgChev" presStyleLbl="node1" presStyleIdx="4" presStyleCnt="5"/>
      <dgm:spPr/>
    </dgm:pt>
    <dgm:pt modelId="{851A5F7B-FDF9-4EFC-95F5-6BBA2E47D0D5}" type="pres">
      <dgm:prSet presAssocID="{EE572171-9F39-4D0C-B732-87969295F484}" presName="txNode" presStyleLbl="fgAcc1" presStyleIdx="4" presStyleCnt="5">
        <dgm:presLayoutVars>
          <dgm:bulletEnabled val="1"/>
        </dgm:presLayoutVars>
      </dgm:prSet>
      <dgm:spPr/>
    </dgm:pt>
  </dgm:ptLst>
  <dgm:cxnLst>
    <dgm:cxn modelId="{D1460315-6AEB-44E3-89C9-B8D3A03B97AF}" type="presOf" srcId="{9410E546-CD3A-4C48-BF38-90974652A90B}" destId="{99C48968-02B0-438F-A079-48C733B7F71A}" srcOrd="0" destOrd="0" presId="urn:microsoft.com/office/officeart/2005/8/layout/chevronAccent+Icon"/>
    <dgm:cxn modelId="{19D6F43A-220A-49DB-8DBC-7E84FB0BE46E}" type="presOf" srcId="{509EB77F-684F-4150-8E9D-577E63A24B72}" destId="{B351B34A-64B1-40D7-891C-0839536F682E}" srcOrd="0" destOrd="0" presId="urn:microsoft.com/office/officeart/2005/8/layout/chevronAccent+Icon"/>
    <dgm:cxn modelId="{5E3AE668-8523-4746-84D0-3E0282CDFDE6}" type="presOf" srcId="{58ADD40C-3AF9-4B84-A9AF-3F2152B0B118}" destId="{BFC725D2-923D-4F44-B599-14D6B53C4822}" srcOrd="0" destOrd="0" presId="urn:microsoft.com/office/officeart/2005/8/layout/chevronAccent+Icon"/>
    <dgm:cxn modelId="{B07B4749-4627-4613-8F9B-56578C8E61E4}" type="presOf" srcId="{DD428FC6-B9D3-4607-A93E-EB8C3C5BD447}" destId="{2D4D6D58-42D4-445B-8AFD-0159783E371B}" srcOrd="0" destOrd="0" presId="urn:microsoft.com/office/officeart/2005/8/layout/chevronAccent+Icon"/>
    <dgm:cxn modelId="{47F215A0-6114-4213-A1D2-F83A1DF2F7FA}" srcId="{F20A0DD4-B77A-4761-A0CD-383FE0D9959C}" destId="{DD428FC6-B9D3-4607-A93E-EB8C3C5BD447}" srcOrd="3" destOrd="0" parTransId="{497169A5-E2BF-4013-A549-1B500BDE45AD}" sibTransId="{28D8129E-9FEB-4DC3-865C-88EE9D560A9A}"/>
    <dgm:cxn modelId="{46F4A4B1-DE60-4A15-95D1-9FCBCD6F8FFF}" srcId="{F20A0DD4-B77A-4761-A0CD-383FE0D9959C}" destId="{9410E546-CD3A-4C48-BF38-90974652A90B}" srcOrd="1" destOrd="0" parTransId="{BA7150D5-B3C3-466F-8278-31501DFCB43F}" sibTransId="{5447ADBA-846C-4C1D-8B84-5B39D4A926EC}"/>
    <dgm:cxn modelId="{D7E15CBC-9699-433F-A1FB-7F1D17C2D9A5}" srcId="{F20A0DD4-B77A-4761-A0CD-383FE0D9959C}" destId="{58ADD40C-3AF9-4B84-A9AF-3F2152B0B118}" srcOrd="2" destOrd="0" parTransId="{2FEC1286-C735-4E12-9B53-FE0A5216A2DB}" sibTransId="{62829229-CA6C-4966-8D80-7D8C9E73AC50}"/>
    <dgm:cxn modelId="{CCC092EE-14E7-45DD-B38D-6437B232B960}" type="presOf" srcId="{EE572171-9F39-4D0C-B732-87969295F484}" destId="{851A5F7B-FDF9-4EFC-95F5-6BBA2E47D0D5}" srcOrd="0" destOrd="0" presId="urn:microsoft.com/office/officeart/2005/8/layout/chevronAccent+Icon"/>
    <dgm:cxn modelId="{B8BE19F3-4610-4926-A175-7AC9A7B11C6E}" type="presOf" srcId="{F20A0DD4-B77A-4761-A0CD-383FE0D9959C}" destId="{FD0FF1BE-70F8-427D-A9B3-CF7CD9A4676E}" srcOrd="0" destOrd="0" presId="urn:microsoft.com/office/officeart/2005/8/layout/chevronAccent+Icon"/>
    <dgm:cxn modelId="{5FFD19F8-072D-4B8A-8F9C-2B9EFC310A24}" srcId="{F20A0DD4-B77A-4761-A0CD-383FE0D9959C}" destId="{509EB77F-684F-4150-8E9D-577E63A24B72}" srcOrd="0" destOrd="0" parTransId="{3EAED6A4-2527-43E0-A7A5-D239820147AA}" sibTransId="{BAAD6555-B2C1-470A-A041-C8A1AB19883D}"/>
    <dgm:cxn modelId="{3C1DC1FB-D374-439C-8E1C-C791D670936D}" srcId="{F20A0DD4-B77A-4761-A0CD-383FE0D9959C}" destId="{EE572171-9F39-4D0C-B732-87969295F484}" srcOrd="4" destOrd="0" parTransId="{4E4145BC-189C-4FCE-864B-1E93F9510F6E}" sibTransId="{F8F6D23E-D3EF-407A-A9ED-DED27A76FEC9}"/>
    <dgm:cxn modelId="{3A811721-6174-4615-9D81-0D77532C3A8A}" type="presParOf" srcId="{FD0FF1BE-70F8-427D-A9B3-CF7CD9A4676E}" destId="{08C05E53-B887-4930-987B-D08A39BF3B91}" srcOrd="0" destOrd="0" presId="urn:microsoft.com/office/officeart/2005/8/layout/chevronAccent+Icon"/>
    <dgm:cxn modelId="{7C6F507E-7993-416D-8C14-EABB40D5D63F}" type="presParOf" srcId="{08C05E53-B887-4930-987B-D08A39BF3B91}" destId="{88AB2714-50FE-481E-8082-F7E130310EA6}" srcOrd="0" destOrd="0" presId="urn:microsoft.com/office/officeart/2005/8/layout/chevronAccent+Icon"/>
    <dgm:cxn modelId="{CC227978-196C-485C-90C8-7307F02C4AA6}" type="presParOf" srcId="{08C05E53-B887-4930-987B-D08A39BF3B91}" destId="{B351B34A-64B1-40D7-891C-0839536F682E}" srcOrd="1" destOrd="0" presId="urn:microsoft.com/office/officeart/2005/8/layout/chevronAccent+Icon"/>
    <dgm:cxn modelId="{C0895CFF-EBFB-471B-B79C-867DE433A999}" type="presParOf" srcId="{FD0FF1BE-70F8-427D-A9B3-CF7CD9A4676E}" destId="{BEC615C7-8F41-47AC-A1B9-AAEAD0DA896E}" srcOrd="1" destOrd="0" presId="urn:microsoft.com/office/officeart/2005/8/layout/chevronAccent+Icon"/>
    <dgm:cxn modelId="{109D0A10-EAEA-4E8D-8443-317618FEE9D3}" type="presParOf" srcId="{FD0FF1BE-70F8-427D-A9B3-CF7CD9A4676E}" destId="{FDF23296-2DA6-46CA-AB91-47AA238CD323}" srcOrd="2" destOrd="0" presId="urn:microsoft.com/office/officeart/2005/8/layout/chevronAccent+Icon"/>
    <dgm:cxn modelId="{09DA5DF2-4AA1-453D-BA78-ED57C15BC033}" type="presParOf" srcId="{FDF23296-2DA6-46CA-AB91-47AA238CD323}" destId="{E779EE93-56EF-4D74-9947-77A075CAE7B1}" srcOrd="0" destOrd="0" presId="urn:microsoft.com/office/officeart/2005/8/layout/chevronAccent+Icon"/>
    <dgm:cxn modelId="{D603753E-B581-43F8-9A91-69148695F57A}" type="presParOf" srcId="{FDF23296-2DA6-46CA-AB91-47AA238CD323}" destId="{99C48968-02B0-438F-A079-48C733B7F71A}" srcOrd="1" destOrd="0" presId="urn:microsoft.com/office/officeart/2005/8/layout/chevronAccent+Icon"/>
    <dgm:cxn modelId="{E61FC5E9-9F76-4B09-98DE-488C0FFB14DC}" type="presParOf" srcId="{FD0FF1BE-70F8-427D-A9B3-CF7CD9A4676E}" destId="{98EA1DA7-EA64-4F3D-9A74-B5009EED39C5}" srcOrd="3" destOrd="0" presId="urn:microsoft.com/office/officeart/2005/8/layout/chevronAccent+Icon"/>
    <dgm:cxn modelId="{138CB56F-8A0B-4347-A6E9-CB8602B3214F}" type="presParOf" srcId="{FD0FF1BE-70F8-427D-A9B3-CF7CD9A4676E}" destId="{3E22E5D6-BDE5-47A3-9179-D8A77BBCCBE7}" srcOrd="4" destOrd="0" presId="urn:microsoft.com/office/officeart/2005/8/layout/chevronAccent+Icon"/>
    <dgm:cxn modelId="{F4BE9A45-A6FE-4BFC-A954-CA0DDF701A3C}" type="presParOf" srcId="{3E22E5D6-BDE5-47A3-9179-D8A77BBCCBE7}" destId="{1896319B-86C8-476C-80FC-83051F821108}" srcOrd="0" destOrd="0" presId="urn:microsoft.com/office/officeart/2005/8/layout/chevronAccent+Icon"/>
    <dgm:cxn modelId="{A63F954C-3B0D-4C96-BDC4-903412AC8C57}" type="presParOf" srcId="{3E22E5D6-BDE5-47A3-9179-D8A77BBCCBE7}" destId="{BFC725D2-923D-4F44-B599-14D6B53C4822}" srcOrd="1" destOrd="0" presId="urn:microsoft.com/office/officeart/2005/8/layout/chevronAccent+Icon"/>
    <dgm:cxn modelId="{81F7B676-2C5C-4B2E-8B3E-640FAE9524A3}" type="presParOf" srcId="{FD0FF1BE-70F8-427D-A9B3-CF7CD9A4676E}" destId="{15303607-960D-4EC8-A2A9-8A8B26BE09FE}" srcOrd="5" destOrd="0" presId="urn:microsoft.com/office/officeart/2005/8/layout/chevronAccent+Icon"/>
    <dgm:cxn modelId="{49FFDED7-6A47-4B34-9102-A3C16897975A}" type="presParOf" srcId="{FD0FF1BE-70F8-427D-A9B3-CF7CD9A4676E}" destId="{CB803AE3-D9B7-415E-880C-92F9AEF8D646}" srcOrd="6" destOrd="0" presId="urn:microsoft.com/office/officeart/2005/8/layout/chevronAccent+Icon"/>
    <dgm:cxn modelId="{93233AFB-6FAE-4606-BD66-BC614875FE16}" type="presParOf" srcId="{CB803AE3-D9B7-415E-880C-92F9AEF8D646}" destId="{D57EBADB-4207-41F6-ADD3-0D4724B22ECA}" srcOrd="0" destOrd="0" presId="urn:microsoft.com/office/officeart/2005/8/layout/chevronAccent+Icon"/>
    <dgm:cxn modelId="{30129FC3-3A32-4908-AB01-1D7B5A9C7FFB}" type="presParOf" srcId="{CB803AE3-D9B7-415E-880C-92F9AEF8D646}" destId="{2D4D6D58-42D4-445B-8AFD-0159783E371B}" srcOrd="1" destOrd="0" presId="urn:microsoft.com/office/officeart/2005/8/layout/chevronAccent+Icon"/>
    <dgm:cxn modelId="{CBD801C7-DC67-4C38-949D-2D4469CDFBC2}" type="presParOf" srcId="{FD0FF1BE-70F8-427D-A9B3-CF7CD9A4676E}" destId="{DB971012-0603-439D-83DB-6FC5E493CABB}" srcOrd="7" destOrd="0" presId="urn:microsoft.com/office/officeart/2005/8/layout/chevronAccent+Icon"/>
    <dgm:cxn modelId="{3A33766B-99B6-4FFC-A597-CEF937538384}" type="presParOf" srcId="{FD0FF1BE-70F8-427D-A9B3-CF7CD9A4676E}" destId="{FEFF53FD-BBD6-4695-B1F8-5C67FA7F5718}" srcOrd="8" destOrd="0" presId="urn:microsoft.com/office/officeart/2005/8/layout/chevronAccent+Icon"/>
    <dgm:cxn modelId="{8BDC0FDF-CAC7-44C3-A914-0A9B433DDD86}" type="presParOf" srcId="{FEFF53FD-BBD6-4695-B1F8-5C67FA7F5718}" destId="{60E2042B-4DB8-40DC-B743-9884F280FA65}" srcOrd="0" destOrd="0" presId="urn:microsoft.com/office/officeart/2005/8/layout/chevronAccent+Icon"/>
    <dgm:cxn modelId="{7BD08C2C-33D4-4913-834E-3FAD310C1BAC}" type="presParOf" srcId="{FEFF53FD-BBD6-4695-B1F8-5C67FA7F5718}" destId="{851A5F7B-FDF9-4EFC-95F5-6BBA2E47D0D5}" srcOrd="1" destOrd="0" presId="urn:microsoft.com/office/officeart/2005/8/layout/chevronAccent+Icon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AB2714-50FE-481E-8082-F7E130310EA6}">
      <dsp:nvSpPr>
        <dsp:cNvPr id="0" name=""/>
        <dsp:cNvSpPr/>
      </dsp:nvSpPr>
      <dsp:spPr>
        <a:xfrm>
          <a:off x="5840" y="2393210"/>
          <a:ext cx="2608869" cy="1007023"/>
        </a:xfrm>
        <a:prstGeom prst="chevron">
          <a:avLst>
            <a:gd name="adj" fmla="val 4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51B34A-64B1-40D7-891C-0839536F682E}">
      <dsp:nvSpPr>
        <dsp:cNvPr id="0" name=""/>
        <dsp:cNvSpPr/>
      </dsp:nvSpPr>
      <dsp:spPr>
        <a:xfrm>
          <a:off x="701539" y="2644966"/>
          <a:ext cx="2203045" cy="1007023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sz="2400"/>
          </a:pPr>
          <a:r>
            <a:rPr sz="2400" kern="1200" dirty="0" err="1"/>
            <a:t>Raccogliere</a:t>
          </a:r>
          <a:r>
            <a:rPr sz="2400" kern="1200" dirty="0"/>
            <a:t> </a:t>
          </a:r>
          <a:r>
            <a:rPr sz="2400" kern="1200" dirty="0" err="1"/>
            <a:t>dati</a:t>
          </a:r>
          <a:endParaRPr sz="2400" kern="1200" dirty="0"/>
        </a:p>
      </dsp:txBody>
      <dsp:txXfrm>
        <a:off x="731034" y="2674461"/>
        <a:ext cx="2144055" cy="948033"/>
      </dsp:txXfrm>
    </dsp:sp>
    <dsp:sp modelId="{E779EE93-56EF-4D74-9947-77A075CAE7B1}">
      <dsp:nvSpPr>
        <dsp:cNvPr id="0" name=""/>
        <dsp:cNvSpPr/>
      </dsp:nvSpPr>
      <dsp:spPr>
        <a:xfrm>
          <a:off x="2985749" y="2393210"/>
          <a:ext cx="2608869" cy="1007023"/>
        </a:xfrm>
        <a:prstGeom prst="chevron">
          <a:avLst>
            <a:gd name="adj" fmla="val 4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C48968-02B0-438F-A079-48C733B7F71A}">
      <dsp:nvSpPr>
        <dsp:cNvPr id="0" name=""/>
        <dsp:cNvSpPr/>
      </dsp:nvSpPr>
      <dsp:spPr>
        <a:xfrm>
          <a:off x="3347708" y="2644966"/>
          <a:ext cx="2870524" cy="1007023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032" tIns="256032" rIns="256032" bIns="256032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sz="2400"/>
          </a:pPr>
          <a:r>
            <a:rPr kern="1200" dirty="0" err="1"/>
            <a:t>Preparazione</a:t>
          </a:r>
          <a:r>
            <a:rPr kern="1200" dirty="0"/>
            <a:t> e </a:t>
          </a:r>
          <a:r>
            <a:rPr kern="1200" dirty="0" err="1"/>
            <a:t>trasformazione</a:t>
          </a:r>
          <a:r>
            <a:rPr kern="1200" dirty="0"/>
            <a:t> </a:t>
          </a:r>
          <a:r>
            <a:rPr kern="1200" dirty="0" err="1"/>
            <a:t>dei</a:t>
          </a:r>
          <a:r>
            <a:rPr kern="1200" dirty="0"/>
            <a:t> </a:t>
          </a:r>
          <a:r>
            <a:rPr kern="1200" dirty="0" err="1"/>
            <a:t>dati</a:t>
          </a:r>
          <a:endParaRPr sz="2400" kern="1200" dirty="0"/>
        </a:p>
      </dsp:txBody>
      <dsp:txXfrm>
        <a:off x="3377203" y="2674461"/>
        <a:ext cx="2811534" cy="948033"/>
      </dsp:txXfrm>
    </dsp:sp>
    <dsp:sp modelId="{1896319B-86C8-476C-80FC-83051F821108}">
      <dsp:nvSpPr>
        <dsp:cNvPr id="0" name=""/>
        <dsp:cNvSpPr/>
      </dsp:nvSpPr>
      <dsp:spPr>
        <a:xfrm>
          <a:off x="6299397" y="2393210"/>
          <a:ext cx="2608869" cy="1007023"/>
        </a:xfrm>
        <a:prstGeom prst="chevron">
          <a:avLst>
            <a:gd name="adj" fmla="val 4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C725D2-923D-4F44-B599-14D6B53C4822}">
      <dsp:nvSpPr>
        <dsp:cNvPr id="0" name=""/>
        <dsp:cNvSpPr/>
      </dsp:nvSpPr>
      <dsp:spPr>
        <a:xfrm>
          <a:off x="6995096" y="2644966"/>
          <a:ext cx="2203045" cy="1007023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032" tIns="256032" rIns="256032" bIns="256032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sz="2400"/>
          </a:pPr>
          <a:r>
            <a:rPr kern="1200"/>
            <a:t>Dati indicizzati</a:t>
          </a:r>
          <a:endParaRPr sz="2400" kern="1200"/>
        </a:p>
      </dsp:txBody>
      <dsp:txXfrm>
        <a:off x="7024591" y="2674461"/>
        <a:ext cx="2144055" cy="948033"/>
      </dsp:txXfrm>
    </dsp:sp>
    <dsp:sp modelId="{D57EBADB-4207-41F6-ADD3-0D4724B22ECA}">
      <dsp:nvSpPr>
        <dsp:cNvPr id="0" name=""/>
        <dsp:cNvSpPr/>
      </dsp:nvSpPr>
      <dsp:spPr>
        <a:xfrm>
          <a:off x="9279306" y="2393210"/>
          <a:ext cx="2608869" cy="1007023"/>
        </a:xfrm>
        <a:prstGeom prst="chevron">
          <a:avLst>
            <a:gd name="adj" fmla="val 4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4D6D58-42D4-445B-8AFD-0159783E371B}">
      <dsp:nvSpPr>
        <dsp:cNvPr id="0" name=""/>
        <dsp:cNvSpPr/>
      </dsp:nvSpPr>
      <dsp:spPr>
        <a:xfrm>
          <a:off x="9975005" y="2644966"/>
          <a:ext cx="2203045" cy="1007023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032" tIns="256032" rIns="256032" bIns="256032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sz="2400"/>
          </a:pPr>
          <a:r>
            <a:rPr kern="1200"/>
            <a:t>Estrazione di testo </a:t>
          </a:r>
          <a:endParaRPr sz="2400" kern="1200"/>
        </a:p>
      </dsp:txBody>
      <dsp:txXfrm>
        <a:off x="10004500" y="2674461"/>
        <a:ext cx="2144055" cy="948033"/>
      </dsp:txXfrm>
    </dsp:sp>
    <dsp:sp modelId="{60E2042B-4DB8-40DC-B743-9884F280FA65}">
      <dsp:nvSpPr>
        <dsp:cNvPr id="0" name=""/>
        <dsp:cNvSpPr/>
      </dsp:nvSpPr>
      <dsp:spPr>
        <a:xfrm>
          <a:off x="12259215" y="2393210"/>
          <a:ext cx="2608869" cy="1007023"/>
        </a:xfrm>
        <a:prstGeom prst="chevron">
          <a:avLst>
            <a:gd name="adj" fmla="val 4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1A5F7B-FDF9-4EFC-95F5-6BBA2E47D0D5}">
      <dsp:nvSpPr>
        <dsp:cNvPr id="0" name=""/>
        <dsp:cNvSpPr/>
      </dsp:nvSpPr>
      <dsp:spPr>
        <a:xfrm>
          <a:off x="12954913" y="2644966"/>
          <a:ext cx="2203045" cy="1007023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032" tIns="256032" rIns="256032" bIns="256032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sz="2400"/>
          </a:pPr>
          <a:r>
            <a:rPr kern="1200"/>
            <a:t>Analisi</a:t>
          </a:r>
          <a:endParaRPr sz="2400" kern="1200"/>
        </a:p>
      </dsp:txBody>
      <dsp:txXfrm>
        <a:off x="12984408" y="2674461"/>
        <a:ext cx="2144055" cy="9480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Accent+Icon">
  <dgm:title val="Chevron Accent Process"/>
  <dgm:desc val="Use to show sequential steps in a task, process, or workflow, or to emphasize movement or direction. Works best with minimal Level 1 and Level 2 text."/>
  <dgm:catLst>
    <dgm:cat type="process" pri="9500"/>
    <dgm:cat type="officeonline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primFontSz" for="des" forName="txNode" op="equ" val="65"/>
      <dgm:constr type="w" for="ch" forName="compositeSpace" refType="w" refFor="ch" refForName="composite" fact="0.028"/>
    </dgm:constrLst>
    <dgm:ruleLst/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l" for="ch" forName="bgChev"/>
              <dgm:constr type="w" for="ch" forName="bgChev" refType="w" fact="0.9"/>
              <dgm:constr type="t" for="ch" forName="bgChev"/>
              <dgm:constr type="h" for="ch" forName="bgChev" refType="w" refFor="ch" refForName="bgChev" fact="0.386"/>
              <dgm:constr type="l" for="ch" forName="txNode" refType="w" fact="0.24"/>
              <dgm:constr type="w" for="ch" forName="txNode" refType="w" fact="0.76"/>
              <dgm:constr type="t" for="ch" forName="txNode" refType="h" refFor="ch" refForName="bgChev" fact="0.25"/>
              <dgm:constr type="h" for="ch" forName="txNode" refType="h" refFor="ch" refForName="bgChev"/>
            </dgm:constrLst>
          </dgm:if>
          <dgm:else name="Name7">
            <dgm:constrLst>
              <dgm:constr type="l" for="ch" forName="bgChev" refType="w" fact="0.1"/>
              <dgm:constr type="w" for="ch" forName="bgChev" refType="w" fact="0.9"/>
              <dgm:constr type="t" for="ch" forName="bgChev"/>
              <dgm:constr type="h" for="ch" forName="bgChev" refType="w" refFor="ch" refForName="bgChev" fact="0.386"/>
              <dgm:constr type="l" for="ch" forName="txNode"/>
              <dgm:constr type="w" for="ch" forName="txNode" refType="w" fact="0.76"/>
              <dgm:constr type="t" for="ch" forName="txNode" refType="h" refFor="ch" refForName="bgChev" fact="0.25"/>
              <dgm:constr type="h" for="ch" forName="txNode" refType="h" refFor="ch" refForName="bgChev"/>
            </dgm:constrLst>
          </dgm:else>
        </dgm:choose>
        <dgm:ruleLst/>
        <dgm:layoutNode name="bgChev" styleLbl="node1">
          <dgm:alg type="sp"/>
          <dgm:choose name="Name8">
            <dgm:if name="Name9" func="var" arg="dir" op="equ" val="norm">
              <dgm:shape xmlns:r="http://schemas.openxmlformats.org/officeDocument/2006/relationships" type="chevron" r:blip="">
                <dgm:adjLst>
                  <dgm:adj idx="1" val="0.4"/>
                </dgm:adjLst>
              </dgm:shape>
            </dgm:if>
            <dgm:else name="Name10">
              <dgm:shape xmlns:r="http://schemas.openxmlformats.org/officeDocument/2006/relationships" rot="180" type="chevron" r:blip="">
                <dgm:adjLst>
                  <dgm:adj idx="1" val="0.4"/>
                </dgm:adjLst>
              </dgm:shape>
            </dgm:else>
          </dgm:choose>
          <dgm:presOf/>
          <dgm:constrLst/>
        </dgm:layoutNode>
        <dgm:layoutNode name="txNode" styleLbl="fgAcc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ruleLst>
            <dgm:rule type="primFontSz" val="5" fact="NaN" max="NaN"/>
          </dgm:ruleLst>
        </dgm:layoutNode>
      </dgm:layoutNode>
      <dgm:forEach name="Name11" axis="followSib" ptType="sibTrans" cnt="1">
        <dgm:layoutNode name="compositeSpace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7924800" cy="515938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0358438" y="0"/>
            <a:ext cx="7924800" cy="515938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r">
              <a:defRPr sz="1200"/>
            </a:lvl1pPr>
          </a:lstStyle>
          <a:p>
            <a:fld id="{5DB49047-82D5-47EC-98AB-0B3CF50D8AB0}" type="datetimeFigureOut">
              <a:rPr lang="ro-RO" smtClean="0"/>
              <a:t>26.06.2023</a:t>
            </a:fld>
            <a:endParaRPr lang="ro-R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057900" y="1285875"/>
            <a:ext cx="6172200" cy="3471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828800" y="4951413"/>
            <a:ext cx="14630400" cy="4049712"/>
          </a:xfrm>
          <a:prstGeom prst="rect">
            <a:avLst/>
          </a:prstGeom>
        </p:spPr>
        <p:txBody>
          <a:bodyPr vert="horz" lIns="91440" tIns="45720" rIns="91440" bIns="45720"/>
          <a:lstStyle/>
          <a:p>
            <a:pPr lvl="0"/>
            <a:r>
              <a:t>Modifica stili di testo Master</a:t>
            </a:r>
          </a:p>
          <a:p>
            <a:pPr lvl="1"/>
            <a:r>
              <a:t>Secondo livello</a:t>
            </a:r>
          </a:p>
          <a:p>
            <a:pPr lvl="2"/>
            <a:r>
              <a:t>Terzo livello</a:t>
            </a:r>
          </a:p>
          <a:p>
            <a:pPr lvl="3"/>
            <a:r>
              <a:t>Quarto livello</a:t>
            </a:r>
          </a:p>
          <a:p>
            <a:pPr lvl="4"/>
            <a:r>
              <a:t>Quinto livello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71063"/>
            <a:ext cx="7924800" cy="515937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0358438" y="9771063"/>
            <a:ext cx="7924800" cy="515937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r">
              <a:defRPr sz="1200"/>
            </a:lvl1pPr>
          </a:lstStyle>
          <a:p>
            <a:fld id="{7CE15FBE-D496-4D07-B9B1-DA7BD5218B92}" type="slidenum">
              <a:rPr lang="ro-RO" smtClean="0"/>
              <a:t>‹N›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340324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E15FBE-D496-4D07-B9B1-DA7BD5218B92}" type="slidenum">
              <a:rPr lang="ro-RO" smtClean="0"/>
              <a:t>14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6295172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71600" y="3188970"/>
            <a:ext cx="15544800" cy="21602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43200" y="5760720"/>
            <a:ext cx="12801600" cy="2571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6E277B-3B42-E4D1-B6A8-D724EB41D0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0475" y="547688"/>
            <a:ext cx="15773400" cy="198913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552ECCD-C0CA-93DB-151D-9581D1F5D8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60475" y="2522538"/>
            <a:ext cx="7735888" cy="12350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86486E2-D614-591E-B732-55E0980293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60475" y="3757613"/>
            <a:ext cx="7735888" cy="55276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7F0958C8-5AD5-7968-F14A-57C823D36F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9258300" y="2522538"/>
            <a:ext cx="7775575" cy="12350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36875A1-4E83-D05B-BD13-B52DD04DB8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9258300" y="3757613"/>
            <a:ext cx="7775575" cy="55276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F75999A-F334-86AE-8EDD-EBC8A9A254F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57300" y="9534525"/>
            <a:ext cx="4114800" cy="547688"/>
          </a:xfrm>
          <a:prstGeom prst="rect">
            <a:avLst/>
          </a:prstGeom>
        </p:spPr>
        <p:txBody>
          <a:bodyPr/>
          <a:lstStyle/>
          <a:p>
            <a:fld id="{D578CC90-8F01-4685-9626-2595AE400D69}" type="datetimeFigureOut">
              <a:rPr lang="es-ES" smtClean="0"/>
              <a:t>26/06/2023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5E8ACF4-12E9-F6E7-34B8-95778505C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57900" y="9534525"/>
            <a:ext cx="6172200" cy="547688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5EE5675-1314-BF12-FD7D-55D177899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915900" y="9534525"/>
            <a:ext cx="4114800" cy="547688"/>
          </a:xfrm>
          <a:prstGeom prst="rect">
            <a:avLst/>
          </a:prstGeom>
        </p:spPr>
        <p:txBody>
          <a:bodyPr/>
          <a:lstStyle/>
          <a:p>
            <a:fld id="{937BB40F-4BCF-4395-A757-35DAD385999D}" type="slidenum">
              <a:rPr lang="es-ES" smtClean="0"/>
              <a:t>‹N›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24760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DE8C4E-13E0-55E6-0EBA-C4246DC404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7300" y="547688"/>
            <a:ext cx="15773400" cy="198913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CB973EB-B3BF-842B-EB0E-C1A8E529C07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57300" y="9534525"/>
            <a:ext cx="4114800" cy="547688"/>
          </a:xfrm>
          <a:prstGeom prst="rect">
            <a:avLst/>
          </a:prstGeom>
        </p:spPr>
        <p:txBody>
          <a:bodyPr/>
          <a:lstStyle/>
          <a:p>
            <a:fld id="{D578CC90-8F01-4685-9626-2595AE400D69}" type="datetimeFigureOut">
              <a:rPr lang="es-ES" smtClean="0"/>
              <a:t>26/06/2023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56AFE9B-4108-5EBE-F167-5CE993ECB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57900" y="9534525"/>
            <a:ext cx="6172200" cy="547688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DF1E4D6-ABD8-8A8B-631F-5B1279287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915900" y="9534525"/>
            <a:ext cx="4114800" cy="547688"/>
          </a:xfrm>
          <a:prstGeom prst="rect">
            <a:avLst/>
          </a:prstGeom>
        </p:spPr>
        <p:txBody>
          <a:bodyPr/>
          <a:lstStyle/>
          <a:p>
            <a:fld id="{937BB40F-4BCF-4395-A757-35DAD385999D}" type="slidenum">
              <a:rPr lang="es-ES" smtClean="0"/>
              <a:t>‹N›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322039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064C83C-4D93-15FB-524E-D13FECDDA74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57300" y="9534525"/>
            <a:ext cx="4114800" cy="547688"/>
          </a:xfrm>
          <a:prstGeom prst="rect">
            <a:avLst/>
          </a:prstGeom>
        </p:spPr>
        <p:txBody>
          <a:bodyPr/>
          <a:lstStyle/>
          <a:p>
            <a:fld id="{D578CC90-8F01-4685-9626-2595AE400D69}" type="datetimeFigureOut">
              <a:rPr lang="es-ES" smtClean="0"/>
              <a:t>26/06/2023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863E5DC-7CCB-206F-C702-B3AF98751D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57900" y="9534525"/>
            <a:ext cx="6172200" cy="547688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2954E89-459B-7734-DD24-1DC7BCEF2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915900" y="9534525"/>
            <a:ext cx="4114800" cy="547688"/>
          </a:xfrm>
          <a:prstGeom prst="rect">
            <a:avLst/>
          </a:prstGeom>
        </p:spPr>
        <p:txBody>
          <a:bodyPr/>
          <a:lstStyle/>
          <a:p>
            <a:fld id="{937BB40F-4BCF-4395-A757-35DAD385999D}" type="slidenum">
              <a:rPr lang="es-ES" smtClean="0"/>
              <a:t>‹N›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341774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73E929-57BE-3B1B-0D0D-772F684CF6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0475" y="685800"/>
            <a:ext cx="5897563" cy="2400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0326571-F15E-0E7E-091F-AE85410BF3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75575" y="1481138"/>
            <a:ext cx="9258300" cy="7310437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AB602F4-5B77-6701-7AE4-44F61BC315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60475" y="3086100"/>
            <a:ext cx="5897563" cy="57181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0D31B4A-CD75-3FA1-AE0E-AC69CFBDDAC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57300" y="9534525"/>
            <a:ext cx="4114800" cy="547688"/>
          </a:xfrm>
          <a:prstGeom prst="rect">
            <a:avLst/>
          </a:prstGeom>
        </p:spPr>
        <p:txBody>
          <a:bodyPr/>
          <a:lstStyle/>
          <a:p>
            <a:fld id="{D578CC90-8F01-4685-9626-2595AE400D69}" type="datetimeFigureOut">
              <a:rPr lang="es-ES" smtClean="0"/>
              <a:t>26/06/2023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696BC9A-DA43-654D-00CA-E0DCB883D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57900" y="9534525"/>
            <a:ext cx="6172200" cy="547688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39DA356-0527-E3EF-20E8-77F2EE427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915900" y="9534525"/>
            <a:ext cx="4114800" cy="547688"/>
          </a:xfrm>
          <a:prstGeom prst="rect">
            <a:avLst/>
          </a:prstGeom>
        </p:spPr>
        <p:txBody>
          <a:bodyPr/>
          <a:lstStyle/>
          <a:p>
            <a:fld id="{937BB40F-4BCF-4395-A757-35DAD385999D}" type="slidenum">
              <a:rPr lang="es-ES" smtClean="0"/>
              <a:t>‹N›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507179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EBB2A0-1F99-4774-130B-DE4356222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0475" y="685800"/>
            <a:ext cx="5897563" cy="2400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966F0D2-122F-2C80-3361-36097EED23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7775575" y="1481138"/>
            <a:ext cx="9258300" cy="73104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C97EF99-F8FC-1686-50A7-FC93F299B1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60475" y="3086100"/>
            <a:ext cx="5897563" cy="57181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1C49A95-6AE0-BE64-BAEB-437CE62325F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57300" y="9534525"/>
            <a:ext cx="4114800" cy="547688"/>
          </a:xfrm>
          <a:prstGeom prst="rect">
            <a:avLst/>
          </a:prstGeom>
        </p:spPr>
        <p:txBody>
          <a:bodyPr/>
          <a:lstStyle/>
          <a:p>
            <a:fld id="{D578CC90-8F01-4685-9626-2595AE400D69}" type="datetimeFigureOut">
              <a:rPr lang="es-ES" smtClean="0"/>
              <a:t>26/06/2023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3206811-1782-0544-6A71-815DAF92B9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57900" y="9534525"/>
            <a:ext cx="6172200" cy="547688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C35AC3D-2FC2-28BC-E6C9-F2E49B7B5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915900" y="9534525"/>
            <a:ext cx="4114800" cy="547688"/>
          </a:xfrm>
          <a:prstGeom prst="rect">
            <a:avLst/>
          </a:prstGeom>
        </p:spPr>
        <p:txBody>
          <a:bodyPr/>
          <a:lstStyle/>
          <a:p>
            <a:fld id="{937BB40F-4BCF-4395-A757-35DAD385999D}" type="slidenum">
              <a:rPr lang="es-ES" smtClean="0"/>
              <a:t>‹N›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722218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392E2F-5791-BBDA-5B71-30E2CEB5C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7300" y="547688"/>
            <a:ext cx="15773400" cy="198913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E8CF477-1A8A-EC9D-2CD9-CCB8974FE2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257300" y="2738438"/>
            <a:ext cx="15773400" cy="65278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FC911FE-1B5C-9C27-00BE-7F2861BF435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57300" y="9534525"/>
            <a:ext cx="4114800" cy="547688"/>
          </a:xfrm>
          <a:prstGeom prst="rect">
            <a:avLst/>
          </a:prstGeom>
        </p:spPr>
        <p:txBody>
          <a:bodyPr/>
          <a:lstStyle/>
          <a:p>
            <a:fld id="{D578CC90-8F01-4685-9626-2595AE400D69}" type="datetimeFigureOut">
              <a:rPr lang="es-ES" smtClean="0"/>
              <a:t>26/06/2023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C12B8E4-BA5C-4E23-039A-E664908E6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57900" y="9534525"/>
            <a:ext cx="6172200" cy="547688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E1BABD4-9480-4A03-1684-C22CF30C5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915900" y="9534525"/>
            <a:ext cx="4114800" cy="547688"/>
          </a:xfrm>
          <a:prstGeom prst="rect">
            <a:avLst/>
          </a:prstGeom>
        </p:spPr>
        <p:txBody>
          <a:bodyPr/>
          <a:lstStyle/>
          <a:p>
            <a:fld id="{937BB40F-4BCF-4395-A757-35DAD385999D}" type="slidenum">
              <a:rPr lang="es-ES" smtClean="0"/>
              <a:t>‹N›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952215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5A2ECEE-B169-17F0-F43C-842F42441C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13087350" y="547688"/>
            <a:ext cx="3943350" cy="8718550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7814F84-C46C-1D79-415C-C0784E2EFF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257300" y="547688"/>
            <a:ext cx="11677650" cy="87185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130ED9D-41A2-AA0F-D943-39A44D49E5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57300" y="9534525"/>
            <a:ext cx="4114800" cy="547688"/>
          </a:xfrm>
          <a:prstGeom prst="rect">
            <a:avLst/>
          </a:prstGeom>
        </p:spPr>
        <p:txBody>
          <a:bodyPr/>
          <a:lstStyle/>
          <a:p>
            <a:fld id="{D578CC90-8F01-4685-9626-2595AE400D69}" type="datetimeFigureOut">
              <a:rPr lang="es-ES" smtClean="0"/>
              <a:t>26/06/2023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CB69718-7114-6B06-E813-5A2382019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57900" y="9534525"/>
            <a:ext cx="6172200" cy="547688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3164EEF-0569-7BCD-A4B1-DDE8123A2D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915900" y="9534525"/>
            <a:ext cx="4114800" cy="547688"/>
          </a:xfrm>
          <a:prstGeom prst="rect">
            <a:avLst/>
          </a:prstGeom>
        </p:spPr>
        <p:txBody>
          <a:bodyPr/>
          <a:lstStyle/>
          <a:p>
            <a:fld id="{937BB40F-4BCF-4395-A757-35DAD385999D}" type="slidenum">
              <a:rPr lang="es-ES" smtClean="0"/>
              <a:t>‹N›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58920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14400" y="411480"/>
            <a:ext cx="16459200" cy="164592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14400" y="2366010"/>
            <a:ext cx="16459200" cy="678942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14400" y="411480"/>
            <a:ext cx="16459200" cy="164592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91440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941832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14400" y="411480"/>
            <a:ext cx="16459200" cy="164592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39072C-7E47-B70E-B79E-10E0F2EA6F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86000" y="1684338"/>
            <a:ext cx="13716000" cy="35814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1434A50-EB7E-272A-7A77-276077D921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86000" y="5403850"/>
            <a:ext cx="13716000" cy="24828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E3EBBF7-0D82-F25A-82B9-EE7FFE2DA31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57300" y="9534525"/>
            <a:ext cx="4114800" cy="547688"/>
          </a:xfrm>
          <a:prstGeom prst="rect">
            <a:avLst/>
          </a:prstGeom>
        </p:spPr>
        <p:txBody>
          <a:bodyPr/>
          <a:lstStyle/>
          <a:p>
            <a:fld id="{D578CC90-8F01-4685-9626-2595AE400D69}" type="datetimeFigureOut">
              <a:rPr lang="es-ES" smtClean="0"/>
              <a:t>26/06/2023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A8BF46F-BB9A-D741-571A-4CC74EE9E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57900" y="9534525"/>
            <a:ext cx="6172200" cy="547688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C0EB782-AE44-A5D9-FDF4-9E510D87E8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915900" y="9534525"/>
            <a:ext cx="4114800" cy="547688"/>
          </a:xfrm>
          <a:prstGeom prst="rect">
            <a:avLst/>
          </a:prstGeom>
        </p:spPr>
        <p:txBody>
          <a:bodyPr/>
          <a:lstStyle/>
          <a:p>
            <a:fld id="{937BB40F-4BCF-4395-A757-35DAD385999D}" type="slidenum">
              <a:rPr lang="es-ES" smtClean="0"/>
              <a:t>‹N›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1097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9043A1-E8C1-010B-5D09-581CE51E25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7300" y="547688"/>
            <a:ext cx="15773400" cy="1989137"/>
          </a:xfrm>
          <a:prstGeom prst="rect">
            <a:avLst/>
          </a:prstGeom>
        </p:spPr>
        <p:txBody>
          <a:bodyPr/>
          <a:lstStyle/>
          <a:p>
            <a:r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FE1B9B1-F63C-4DF2-3D12-A83AC454D3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7300" y="2738438"/>
            <a:ext cx="15773400" cy="6527800"/>
          </a:xfrm>
          <a:prstGeom prst="rect">
            <a:avLst/>
          </a:prstGeom>
        </p:spPr>
        <p:txBody>
          <a:bodyPr/>
          <a:lstStyle/>
          <a:p>
            <a:pPr lvl="0"/>
            <a:r>
              <a:t>Haga clic para modificar los estilos de texto del patrón</a:t>
            </a:r>
          </a:p>
          <a:p>
            <a:pPr lvl="1"/>
            <a:r>
              <a:t>Segundo nivel</a:t>
            </a:r>
          </a:p>
          <a:p>
            <a:pPr lvl="2"/>
            <a:r>
              <a:t>Tercer nivel</a:t>
            </a:r>
          </a:p>
          <a:p>
            <a:pPr lvl="3"/>
            <a:r>
              <a:t>Cuarto nivel</a:t>
            </a:r>
          </a:p>
          <a:p>
            <a:pPr lvl="4"/>
            <a:r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5A3D775-921A-50C6-8661-8D81AE2AB73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57300" y="9534525"/>
            <a:ext cx="4114800" cy="547688"/>
          </a:xfrm>
          <a:prstGeom prst="rect">
            <a:avLst/>
          </a:prstGeom>
        </p:spPr>
        <p:txBody>
          <a:bodyPr/>
          <a:lstStyle/>
          <a:p>
            <a:fld id="{D578CC90-8F01-4685-9626-2595AE400D69}" type="datetimeFigureOut">
              <a:rPr lang="es-ES" smtClean="0"/>
              <a:t>26/06/2023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93E7B2-15B0-09E0-C6FC-15F08AEBE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57900" y="9534525"/>
            <a:ext cx="6172200" cy="547688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4D349D4-0FFD-62D9-4865-6D7908E5F4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915900" y="9534525"/>
            <a:ext cx="4114800" cy="547688"/>
          </a:xfrm>
          <a:prstGeom prst="rect">
            <a:avLst/>
          </a:prstGeom>
        </p:spPr>
        <p:txBody>
          <a:bodyPr/>
          <a:lstStyle/>
          <a:p>
            <a:fld id="{937BB40F-4BCF-4395-A757-35DAD385999D}" type="slidenum">
              <a:rPr lang="es-ES" smtClean="0"/>
              <a:t>‹N›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86895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D7E738-47FE-95EE-70B2-4463D10838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7775" y="2565400"/>
            <a:ext cx="15773400" cy="4278313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5EC36A-F222-EC6F-9B4D-7271CF5760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47775" y="6884988"/>
            <a:ext cx="15773400" cy="22494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52C40F4-E00B-4D7E-6D84-858834C9CBC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57300" y="9534525"/>
            <a:ext cx="4114800" cy="547688"/>
          </a:xfrm>
          <a:prstGeom prst="rect">
            <a:avLst/>
          </a:prstGeom>
        </p:spPr>
        <p:txBody>
          <a:bodyPr/>
          <a:lstStyle/>
          <a:p>
            <a:fld id="{D578CC90-8F01-4685-9626-2595AE400D69}" type="datetimeFigureOut">
              <a:rPr lang="es-ES" smtClean="0"/>
              <a:t>26/06/2023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85D561B-6E85-340F-4100-0E9C69E89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57900" y="9534525"/>
            <a:ext cx="6172200" cy="547688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37B0910-8394-57CF-84B2-EEC8A0C03A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915900" y="9534525"/>
            <a:ext cx="4114800" cy="547688"/>
          </a:xfrm>
          <a:prstGeom prst="rect">
            <a:avLst/>
          </a:prstGeom>
        </p:spPr>
        <p:txBody>
          <a:bodyPr/>
          <a:lstStyle/>
          <a:p>
            <a:fld id="{937BB40F-4BCF-4395-A757-35DAD385999D}" type="slidenum">
              <a:rPr lang="es-ES" smtClean="0"/>
              <a:t>‹N›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47309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E6F903-EF2D-E7C5-47C0-6F46DA775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7300" y="547688"/>
            <a:ext cx="15773400" cy="198913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5151A5A-85BC-410F-42C5-7BF6AA5BC1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57300" y="2738438"/>
            <a:ext cx="7810500" cy="6527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F0FA94C-9271-126F-650E-261B491CA6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220200" y="2738438"/>
            <a:ext cx="7810500" cy="6527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E9EBFF4-D20E-792C-9CFC-B0C408AF47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57300" y="9534525"/>
            <a:ext cx="4114800" cy="547688"/>
          </a:xfrm>
          <a:prstGeom prst="rect">
            <a:avLst/>
          </a:prstGeom>
        </p:spPr>
        <p:txBody>
          <a:bodyPr/>
          <a:lstStyle/>
          <a:p>
            <a:fld id="{D578CC90-8F01-4685-9626-2595AE400D69}" type="datetimeFigureOut">
              <a:rPr lang="es-ES" smtClean="0"/>
              <a:t>26/06/2023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7C9D12F-3E17-2406-5A3F-9F2870F09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57900" y="9534525"/>
            <a:ext cx="6172200" cy="547688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889552A-DD63-D594-ABDB-AEBE8FA53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915900" y="9534525"/>
            <a:ext cx="4114800" cy="547688"/>
          </a:xfrm>
          <a:prstGeom prst="rect">
            <a:avLst/>
          </a:prstGeom>
        </p:spPr>
        <p:txBody>
          <a:bodyPr/>
          <a:lstStyle/>
          <a:p>
            <a:fld id="{937BB40F-4BCF-4395-A757-35DAD385999D}" type="slidenum">
              <a:rPr lang="es-ES" smtClean="0"/>
              <a:t>‹N›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79068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ject 2">
            <a:extLst>
              <a:ext uri="{FF2B5EF4-FFF2-40B4-BE49-F238E27FC236}">
                <a16:creationId xmlns:a16="http://schemas.microsoft.com/office/drawing/2014/main" id="{DA802E67-0748-2D2E-3F14-D254668597AB}"/>
              </a:ext>
            </a:extLst>
          </p:cNvPr>
          <p:cNvPicPr/>
          <p:nvPr userDrawn="1"/>
        </p:nvPicPr>
        <p:blipFill>
          <a:blip r:embed="rId7" cstate="print"/>
          <a:stretch>
            <a:fillRect/>
          </a:stretch>
        </p:blipFill>
        <p:spPr>
          <a:xfrm>
            <a:off x="1447800" y="9243313"/>
            <a:ext cx="3200399" cy="676274"/>
          </a:xfrm>
          <a:prstGeom prst="rect">
            <a:avLst/>
          </a:prstGeom>
        </p:spPr>
      </p:pic>
      <p:sp>
        <p:nvSpPr>
          <p:cNvPr id="8" name="object 3">
            <a:extLst>
              <a:ext uri="{FF2B5EF4-FFF2-40B4-BE49-F238E27FC236}">
                <a16:creationId xmlns:a16="http://schemas.microsoft.com/office/drawing/2014/main" id="{5755C00D-77FE-8975-9CB6-FD3EDDCC4CA5}"/>
              </a:ext>
            </a:extLst>
          </p:cNvPr>
          <p:cNvSpPr/>
          <p:nvPr userDrawn="1"/>
        </p:nvSpPr>
        <p:spPr>
          <a:xfrm>
            <a:off x="177057" y="9825694"/>
            <a:ext cx="238125" cy="438150"/>
          </a:xfrm>
          <a:custGeom>
            <a:avLst/>
            <a:gdLst/>
            <a:ahLst/>
            <a:cxnLst/>
            <a:rect l="l" t="t" r="r" b="b"/>
            <a:pathLst>
              <a:path w="238125" h="438150">
                <a:moveTo>
                  <a:pt x="238124" y="437960"/>
                </a:moveTo>
                <a:lnTo>
                  <a:pt x="0" y="437960"/>
                </a:lnTo>
                <a:lnTo>
                  <a:pt x="0" y="0"/>
                </a:lnTo>
                <a:lnTo>
                  <a:pt x="238124" y="0"/>
                </a:lnTo>
                <a:lnTo>
                  <a:pt x="238124" y="437960"/>
                </a:lnTo>
                <a:close/>
              </a:path>
            </a:pathLst>
          </a:custGeom>
          <a:solidFill>
            <a:srgbClr val="FDBD40"/>
          </a:solid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9" name="object 4">
            <a:extLst>
              <a:ext uri="{FF2B5EF4-FFF2-40B4-BE49-F238E27FC236}">
                <a16:creationId xmlns:a16="http://schemas.microsoft.com/office/drawing/2014/main" id="{EBE1FC0C-33F3-5F92-1FEB-C1B4B5FFD70F}"/>
              </a:ext>
            </a:extLst>
          </p:cNvPr>
          <p:cNvSpPr/>
          <p:nvPr userDrawn="1"/>
        </p:nvSpPr>
        <p:spPr>
          <a:xfrm>
            <a:off x="177057" y="8825453"/>
            <a:ext cx="238125" cy="762000"/>
          </a:xfrm>
          <a:custGeom>
            <a:avLst/>
            <a:gdLst/>
            <a:ahLst/>
            <a:cxnLst/>
            <a:rect l="l" t="t" r="r" b="b"/>
            <a:pathLst>
              <a:path w="238125" h="762000">
                <a:moveTo>
                  <a:pt x="238124" y="761717"/>
                </a:moveTo>
                <a:lnTo>
                  <a:pt x="0" y="761717"/>
                </a:lnTo>
                <a:lnTo>
                  <a:pt x="0" y="0"/>
                </a:lnTo>
                <a:lnTo>
                  <a:pt x="238124" y="0"/>
                </a:lnTo>
                <a:lnTo>
                  <a:pt x="238124" y="761717"/>
                </a:lnTo>
                <a:close/>
              </a:path>
            </a:pathLst>
          </a:custGeom>
          <a:solidFill>
            <a:srgbClr val="E8676A"/>
          </a:solid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10" name="object 5">
            <a:extLst>
              <a:ext uri="{FF2B5EF4-FFF2-40B4-BE49-F238E27FC236}">
                <a16:creationId xmlns:a16="http://schemas.microsoft.com/office/drawing/2014/main" id="{1B192276-58A7-C71B-1D87-8FB1F92F3D4C}"/>
              </a:ext>
            </a:extLst>
          </p:cNvPr>
          <p:cNvSpPr/>
          <p:nvPr userDrawn="1"/>
        </p:nvSpPr>
        <p:spPr>
          <a:xfrm>
            <a:off x="187762" y="7574414"/>
            <a:ext cx="228600" cy="1009650"/>
          </a:xfrm>
          <a:custGeom>
            <a:avLst/>
            <a:gdLst/>
            <a:ahLst/>
            <a:cxnLst/>
            <a:rect l="l" t="t" r="r" b="b"/>
            <a:pathLst>
              <a:path w="228600" h="1009650">
                <a:moveTo>
                  <a:pt x="228600" y="1009207"/>
                </a:moveTo>
                <a:lnTo>
                  <a:pt x="0" y="1009207"/>
                </a:lnTo>
                <a:lnTo>
                  <a:pt x="0" y="0"/>
                </a:lnTo>
                <a:lnTo>
                  <a:pt x="228600" y="0"/>
                </a:lnTo>
                <a:lnTo>
                  <a:pt x="228600" y="1009207"/>
                </a:lnTo>
                <a:close/>
              </a:path>
            </a:pathLst>
          </a:custGeom>
          <a:solidFill>
            <a:srgbClr val="238791"/>
          </a:solid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11" name="object 6">
            <a:extLst>
              <a:ext uri="{FF2B5EF4-FFF2-40B4-BE49-F238E27FC236}">
                <a16:creationId xmlns:a16="http://schemas.microsoft.com/office/drawing/2014/main" id="{DAEB0637-26CA-5155-2AD9-42AF2609ACA7}"/>
              </a:ext>
            </a:extLst>
          </p:cNvPr>
          <p:cNvSpPr/>
          <p:nvPr userDrawn="1"/>
        </p:nvSpPr>
        <p:spPr>
          <a:xfrm>
            <a:off x="177057" y="6897618"/>
            <a:ext cx="238125" cy="438150"/>
          </a:xfrm>
          <a:custGeom>
            <a:avLst/>
            <a:gdLst/>
            <a:ahLst/>
            <a:cxnLst/>
            <a:rect l="l" t="t" r="r" b="b"/>
            <a:pathLst>
              <a:path w="238125" h="438150">
                <a:moveTo>
                  <a:pt x="238124" y="437960"/>
                </a:moveTo>
                <a:lnTo>
                  <a:pt x="0" y="437960"/>
                </a:lnTo>
                <a:lnTo>
                  <a:pt x="0" y="0"/>
                </a:lnTo>
                <a:lnTo>
                  <a:pt x="238124" y="0"/>
                </a:lnTo>
                <a:lnTo>
                  <a:pt x="238124" y="437960"/>
                </a:lnTo>
                <a:close/>
              </a:path>
            </a:pathLst>
          </a:custGeom>
          <a:solidFill>
            <a:srgbClr val="FDBD40"/>
          </a:solid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12" name="object 7">
            <a:extLst>
              <a:ext uri="{FF2B5EF4-FFF2-40B4-BE49-F238E27FC236}">
                <a16:creationId xmlns:a16="http://schemas.microsoft.com/office/drawing/2014/main" id="{7F78179B-2511-C03D-E662-07AEAA86E42E}"/>
              </a:ext>
            </a:extLst>
          </p:cNvPr>
          <p:cNvSpPr/>
          <p:nvPr userDrawn="1"/>
        </p:nvSpPr>
        <p:spPr>
          <a:xfrm>
            <a:off x="177057" y="5897377"/>
            <a:ext cx="238125" cy="762000"/>
          </a:xfrm>
          <a:custGeom>
            <a:avLst/>
            <a:gdLst/>
            <a:ahLst/>
            <a:cxnLst/>
            <a:rect l="l" t="t" r="r" b="b"/>
            <a:pathLst>
              <a:path w="238125" h="762000">
                <a:moveTo>
                  <a:pt x="238124" y="761717"/>
                </a:moveTo>
                <a:lnTo>
                  <a:pt x="0" y="761717"/>
                </a:lnTo>
                <a:lnTo>
                  <a:pt x="0" y="0"/>
                </a:lnTo>
                <a:lnTo>
                  <a:pt x="238124" y="0"/>
                </a:lnTo>
                <a:lnTo>
                  <a:pt x="238124" y="761717"/>
                </a:lnTo>
                <a:close/>
              </a:path>
            </a:pathLst>
          </a:custGeom>
          <a:solidFill>
            <a:srgbClr val="E8676A"/>
          </a:solid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13" name="object 8">
            <a:extLst>
              <a:ext uri="{FF2B5EF4-FFF2-40B4-BE49-F238E27FC236}">
                <a16:creationId xmlns:a16="http://schemas.microsoft.com/office/drawing/2014/main" id="{CC585EAD-8078-9E92-9493-90F92CCB61BA}"/>
              </a:ext>
            </a:extLst>
          </p:cNvPr>
          <p:cNvSpPr/>
          <p:nvPr userDrawn="1"/>
        </p:nvSpPr>
        <p:spPr>
          <a:xfrm>
            <a:off x="187762" y="4646339"/>
            <a:ext cx="228600" cy="1009650"/>
          </a:xfrm>
          <a:custGeom>
            <a:avLst/>
            <a:gdLst/>
            <a:ahLst/>
            <a:cxnLst/>
            <a:rect l="l" t="t" r="r" b="b"/>
            <a:pathLst>
              <a:path w="228600" h="1009650">
                <a:moveTo>
                  <a:pt x="228600" y="1009207"/>
                </a:moveTo>
                <a:lnTo>
                  <a:pt x="0" y="1009207"/>
                </a:lnTo>
                <a:lnTo>
                  <a:pt x="0" y="0"/>
                </a:lnTo>
                <a:lnTo>
                  <a:pt x="228600" y="0"/>
                </a:lnTo>
                <a:lnTo>
                  <a:pt x="228600" y="1009207"/>
                </a:lnTo>
                <a:close/>
              </a:path>
            </a:pathLst>
          </a:custGeom>
          <a:solidFill>
            <a:srgbClr val="238791"/>
          </a:solid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14" name="object 9">
            <a:extLst>
              <a:ext uri="{FF2B5EF4-FFF2-40B4-BE49-F238E27FC236}">
                <a16:creationId xmlns:a16="http://schemas.microsoft.com/office/drawing/2014/main" id="{7CE332CB-41FC-4074-C19E-3BDEBC4E8238}"/>
              </a:ext>
            </a:extLst>
          </p:cNvPr>
          <p:cNvSpPr/>
          <p:nvPr userDrawn="1"/>
        </p:nvSpPr>
        <p:spPr>
          <a:xfrm>
            <a:off x="177057" y="3969542"/>
            <a:ext cx="238125" cy="438150"/>
          </a:xfrm>
          <a:custGeom>
            <a:avLst/>
            <a:gdLst/>
            <a:ahLst/>
            <a:cxnLst/>
            <a:rect l="l" t="t" r="r" b="b"/>
            <a:pathLst>
              <a:path w="238125" h="438150">
                <a:moveTo>
                  <a:pt x="238124" y="437960"/>
                </a:moveTo>
                <a:lnTo>
                  <a:pt x="0" y="437960"/>
                </a:lnTo>
                <a:lnTo>
                  <a:pt x="0" y="0"/>
                </a:lnTo>
                <a:lnTo>
                  <a:pt x="238124" y="0"/>
                </a:lnTo>
                <a:lnTo>
                  <a:pt x="238124" y="437960"/>
                </a:lnTo>
                <a:close/>
              </a:path>
            </a:pathLst>
          </a:custGeom>
          <a:solidFill>
            <a:srgbClr val="FDBD40"/>
          </a:solid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15" name="object 10">
            <a:extLst>
              <a:ext uri="{FF2B5EF4-FFF2-40B4-BE49-F238E27FC236}">
                <a16:creationId xmlns:a16="http://schemas.microsoft.com/office/drawing/2014/main" id="{1D63B0BA-2CA7-5508-D507-274C4C17A6DE}"/>
              </a:ext>
            </a:extLst>
          </p:cNvPr>
          <p:cNvSpPr/>
          <p:nvPr userDrawn="1"/>
        </p:nvSpPr>
        <p:spPr>
          <a:xfrm>
            <a:off x="177057" y="2969301"/>
            <a:ext cx="238125" cy="762000"/>
          </a:xfrm>
          <a:custGeom>
            <a:avLst/>
            <a:gdLst/>
            <a:ahLst/>
            <a:cxnLst/>
            <a:rect l="l" t="t" r="r" b="b"/>
            <a:pathLst>
              <a:path w="238125" h="762000">
                <a:moveTo>
                  <a:pt x="238124" y="761717"/>
                </a:moveTo>
                <a:lnTo>
                  <a:pt x="0" y="761717"/>
                </a:lnTo>
                <a:lnTo>
                  <a:pt x="0" y="0"/>
                </a:lnTo>
                <a:lnTo>
                  <a:pt x="238124" y="0"/>
                </a:lnTo>
                <a:lnTo>
                  <a:pt x="238124" y="761717"/>
                </a:lnTo>
                <a:close/>
              </a:path>
            </a:pathLst>
          </a:custGeom>
          <a:solidFill>
            <a:srgbClr val="E8676A"/>
          </a:solid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16" name="object 11">
            <a:extLst>
              <a:ext uri="{FF2B5EF4-FFF2-40B4-BE49-F238E27FC236}">
                <a16:creationId xmlns:a16="http://schemas.microsoft.com/office/drawing/2014/main" id="{52C5D37E-F8EC-5272-D7A3-E0C30F6F0EB8}"/>
              </a:ext>
            </a:extLst>
          </p:cNvPr>
          <p:cNvSpPr/>
          <p:nvPr userDrawn="1"/>
        </p:nvSpPr>
        <p:spPr>
          <a:xfrm>
            <a:off x="187762" y="1718263"/>
            <a:ext cx="228600" cy="1009650"/>
          </a:xfrm>
          <a:custGeom>
            <a:avLst/>
            <a:gdLst/>
            <a:ahLst/>
            <a:cxnLst/>
            <a:rect l="l" t="t" r="r" b="b"/>
            <a:pathLst>
              <a:path w="228600" h="1009650">
                <a:moveTo>
                  <a:pt x="228600" y="1009207"/>
                </a:moveTo>
                <a:lnTo>
                  <a:pt x="0" y="1009207"/>
                </a:lnTo>
                <a:lnTo>
                  <a:pt x="0" y="0"/>
                </a:lnTo>
                <a:lnTo>
                  <a:pt x="228600" y="0"/>
                </a:lnTo>
                <a:lnTo>
                  <a:pt x="228600" y="1009207"/>
                </a:lnTo>
                <a:close/>
              </a:path>
            </a:pathLst>
          </a:custGeom>
          <a:solidFill>
            <a:srgbClr val="238791"/>
          </a:solid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17" name="object 12">
            <a:extLst>
              <a:ext uri="{FF2B5EF4-FFF2-40B4-BE49-F238E27FC236}">
                <a16:creationId xmlns:a16="http://schemas.microsoft.com/office/drawing/2014/main" id="{9E76F77F-6692-1CA4-98F5-4693E6F4FC13}"/>
              </a:ext>
            </a:extLst>
          </p:cNvPr>
          <p:cNvSpPr/>
          <p:nvPr userDrawn="1"/>
        </p:nvSpPr>
        <p:spPr>
          <a:xfrm>
            <a:off x="177057" y="1041466"/>
            <a:ext cx="238125" cy="438150"/>
          </a:xfrm>
          <a:custGeom>
            <a:avLst/>
            <a:gdLst/>
            <a:ahLst/>
            <a:cxnLst/>
            <a:rect l="l" t="t" r="r" b="b"/>
            <a:pathLst>
              <a:path w="238125" h="438150">
                <a:moveTo>
                  <a:pt x="238124" y="437960"/>
                </a:moveTo>
                <a:lnTo>
                  <a:pt x="0" y="437960"/>
                </a:lnTo>
                <a:lnTo>
                  <a:pt x="0" y="0"/>
                </a:lnTo>
                <a:lnTo>
                  <a:pt x="238124" y="0"/>
                </a:lnTo>
                <a:lnTo>
                  <a:pt x="238124" y="437960"/>
                </a:lnTo>
                <a:close/>
              </a:path>
            </a:pathLst>
          </a:custGeom>
          <a:solidFill>
            <a:srgbClr val="FDBD40"/>
          </a:solid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18" name="object 13">
            <a:extLst>
              <a:ext uri="{FF2B5EF4-FFF2-40B4-BE49-F238E27FC236}">
                <a16:creationId xmlns:a16="http://schemas.microsoft.com/office/drawing/2014/main" id="{3BE22DC0-2D1B-079D-F944-4A177816C953}"/>
              </a:ext>
            </a:extLst>
          </p:cNvPr>
          <p:cNvSpPr/>
          <p:nvPr userDrawn="1"/>
        </p:nvSpPr>
        <p:spPr>
          <a:xfrm>
            <a:off x="177057" y="41226"/>
            <a:ext cx="238125" cy="762000"/>
          </a:xfrm>
          <a:custGeom>
            <a:avLst/>
            <a:gdLst/>
            <a:ahLst/>
            <a:cxnLst/>
            <a:rect l="l" t="t" r="r" b="b"/>
            <a:pathLst>
              <a:path w="238125" h="762000">
                <a:moveTo>
                  <a:pt x="238124" y="761717"/>
                </a:moveTo>
                <a:lnTo>
                  <a:pt x="0" y="761717"/>
                </a:lnTo>
                <a:lnTo>
                  <a:pt x="0" y="0"/>
                </a:lnTo>
                <a:lnTo>
                  <a:pt x="238124" y="0"/>
                </a:lnTo>
                <a:lnTo>
                  <a:pt x="238124" y="761717"/>
                </a:lnTo>
                <a:close/>
              </a:path>
            </a:pathLst>
          </a:custGeom>
          <a:solidFill>
            <a:srgbClr val="E8676A"/>
          </a:solidFill>
        </p:spPr>
        <p:txBody>
          <a:bodyPr wrap="square" lIns="0" tIns="0" rIns="0" bIns="0"/>
          <a:lstStyle/>
          <a:p>
            <a:endParaRPr/>
          </a:p>
        </p:txBody>
      </p:sp>
      <p:pic>
        <p:nvPicPr>
          <p:cNvPr id="19" name="object 14">
            <a:extLst>
              <a:ext uri="{FF2B5EF4-FFF2-40B4-BE49-F238E27FC236}">
                <a16:creationId xmlns:a16="http://schemas.microsoft.com/office/drawing/2014/main" id="{EA425F25-F69F-8F5B-D60F-974156588B30}"/>
              </a:ext>
            </a:extLst>
          </p:cNvPr>
          <p:cNvPicPr/>
          <p:nvPr userDrawn="1"/>
        </p:nvPicPr>
        <p:blipFill>
          <a:blip r:embed="rId8" cstate="print"/>
          <a:stretch>
            <a:fillRect/>
          </a:stretch>
        </p:blipFill>
        <p:spPr>
          <a:xfrm>
            <a:off x="5797230" y="2851504"/>
            <a:ext cx="6741318" cy="2179240"/>
          </a:xfrm>
          <a:prstGeom prst="rect">
            <a:avLst/>
          </a:prstGeom>
        </p:spPr>
      </p:pic>
      <p:sp>
        <p:nvSpPr>
          <p:cNvPr id="20" name="object 15">
            <a:extLst>
              <a:ext uri="{FF2B5EF4-FFF2-40B4-BE49-F238E27FC236}">
                <a16:creationId xmlns:a16="http://schemas.microsoft.com/office/drawing/2014/main" id="{1A6B726B-5748-34C8-5362-2B72670AA269}"/>
              </a:ext>
            </a:extLst>
          </p:cNvPr>
          <p:cNvSpPr txBox="1"/>
          <p:nvPr userDrawn="1"/>
        </p:nvSpPr>
        <p:spPr>
          <a:xfrm>
            <a:off x="7539626" y="5470518"/>
            <a:ext cx="3209290" cy="377825"/>
          </a:xfrm>
          <a:prstGeom prst="rect">
            <a:avLst/>
          </a:prstGeom>
        </p:spPr>
        <p:txBody>
          <a:bodyPr vert="horz" wrap="square" lIns="0" tIns="13335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defRPr sz="2300">
                <a:solidFill>
                  <a:srgbClr val="6B7C86"/>
                </a:solidFill>
                <a:latin typeface="Microsoft Sans Serif"/>
                <a:cs typeface="Microsoft Sans Serif"/>
              </a:defRPr>
            </a:pPr>
            <a:r>
              <a:t>datascience-project.eu</a:t>
            </a:r>
            <a:endParaRPr sz="2300">
              <a:latin typeface="Microsoft Sans Serif"/>
              <a:cs typeface="Microsoft Sans Serif"/>
            </a:endParaRPr>
          </a:p>
        </p:txBody>
      </p:sp>
      <p:sp>
        <p:nvSpPr>
          <p:cNvPr id="21" name="object 16">
            <a:extLst>
              <a:ext uri="{FF2B5EF4-FFF2-40B4-BE49-F238E27FC236}">
                <a16:creationId xmlns:a16="http://schemas.microsoft.com/office/drawing/2014/main" id="{8736A787-F2E2-0249-2B92-70DCD11FEB45}"/>
              </a:ext>
            </a:extLst>
          </p:cNvPr>
          <p:cNvSpPr/>
          <p:nvPr userDrawn="1"/>
        </p:nvSpPr>
        <p:spPr>
          <a:xfrm>
            <a:off x="17798045" y="9825694"/>
            <a:ext cx="238125" cy="438150"/>
          </a:xfrm>
          <a:custGeom>
            <a:avLst/>
            <a:gdLst/>
            <a:ahLst/>
            <a:cxnLst/>
            <a:rect l="l" t="t" r="r" b="b"/>
            <a:pathLst>
              <a:path w="238125" h="438150">
                <a:moveTo>
                  <a:pt x="238124" y="437960"/>
                </a:moveTo>
                <a:lnTo>
                  <a:pt x="0" y="437960"/>
                </a:lnTo>
                <a:lnTo>
                  <a:pt x="0" y="0"/>
                </a:lnTo>
                <a:lnTo>
                  <a:pt x="238124" y="0"/>
                </a:lnTo>
                <a:lnTo>
                  <a:pt x="238124" y="437960"/>
                </a:lnTo>
                <a:close/>
              </a:path>
            </a:pathLst>
          </a:custGeom>
          <a:solidFill>
            <a:srgbClr val="FDBD40"/>
          </a:solid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22" name="object 17">
            <a:extLst>
              <a:ext uri="{FF2B5EF4-FFF2-40B4-BE49-F238E27FC236}">
                <a16:creationId xmlns:a16="http://schemas.microsoft.com/office/drawing/2014/main" id="{3BECE133-F238-3E75-6586-6852EBBD7035}"/>
              </a:ext>
            </a:extLst>
          </p:cNvPr>
          <p:cNvSpPr/>
          <p:nvPr userDrawn="1"/>
        </p:nvSpPr>
        <p:spPr>
          <a:xfrm>
            <a:off x="17798045" y="8825453"/>
            <a:ext cx="238125" cy="762000"/>
          </a:xfrm>
          <a:custGeom>
            <a:avLst/>
            <a:gdLst/>
            <a:ahLst/>
            <a:cxnLst/>
            <a:rect l="l" t="t" r="r" b="b"/>
            <a:pathLst>
              <a:path w="238125" h="762000">
                <a:moveTo>
                  <a:pt x="238124" y="761717"/>
                </a:moveTo>
                <a:lnTo>
                  <a:pt x="0" y="761717"/>
                </a:lnTo>
                <a:lnTo>
                  <a:pt x="0" y="0"/>
                </a:lnTo>
                <a:lnTo>
                  <a:pt x="238124" y="0"/>
                </a:lnTo>
                <a:lnTo>
                  <a:pt x="238124" y="761717"/>
                </a:lnTo>
                <a:close/>
              </a:path>
            </a:pathLst>
          </a:custGeom>
          <a:solidFill>
            <a:srgbClr val="E8676A"/>
          </a:solid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23" name="object 18">
            <a:extLst>
              <a:ext uri="{FF2B5EF4-FFF2-40B4-BE49-F238E27FC236}">
                <a16:creationId xmlns:a16="http://schemas.microsoft.com/office/drawing/2014/main" id="{EE7DBF95-E8F0-4EC7-A357-B813D6F3C116}"/>
              </a:ext>
            </a:extLst>
          </p:cNvPr>
          <p:cNvSpPr/>
          <p:nvPr userDrawn="1"/>
        </p:nvSpPr>
        <p:spPr>
          <a:xfrm>
            <a:off x="17808748" y="7574414"/>
            <a:ext cx="228600" cy="1009650"/>
          </a:xfrm>
          <a:custGeom>
            <a:avLst/>
            <a:gdLst/>
            <a:ahLst/>
            <a:cxnLst/>
            <a:rect l="l" t="t" r="r" b="b"/>
            <a:pathLst>
              <a:path w="228600" h="1009650">
                <a:moveTo>
                  <a:pt x="228600" y="1009207"/>
                </a:moveTo>
                <a:lnTo>
                  <a:pt x="0" y="1009207"/>
                </a:lnTo>
                <a:lnTo>
                  <a:pt x="0" y="0"/>
                </a:lnTo>
                <a:lnTo>
                  <a:pt x="228600" y="0"/>
                </a:lnTo>
                <a:lnTo>
                  <a:pt x="228600" y="1009207"/>
                </a:lnTo>
                <a:close/>
              </a:path>
            </a:pathLst>
          </a:custGeom>
          <a:solidFill>
            <a:srgbClr val="238791"/>
          </a:solid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24" name="object 19">
            <a:extLst>
              <a:ext uri="{FF2B5EF4-FFF2-40B4-BE49-F238E27FC236}">
                <a16:creationId xmlns:a16="http://schemas.microsoft.com/office/drawing/2014/main" id="{E7440B94-250D-7087-FA48-06DA05C26E53}"/>
              </a:ext>
            </a:extLst>
          </p:cNvPr>
          <p:cNvSpPr/>
          <p:nvPr userDrawn="1"/>
        </p:nvSpPr>
        <p:spPr>
          <a:xfrm>
            <a:off x="17798045" y="6897618"/>
            <a:ext cx="238125" cy="438150"/>
          </a:xfrm>
          <a:custGeom>
            <a:avLst/>
            <a:gdLst/>
            <a:ahLst/>
            <a:cxnLst/>
            <a:rect l="l" t="t" r="r" b="b"/>
            <a:pathLst>
              <a:path w="238125" h="438150">
                <a:moveTo>
                  <a:pt x="238124" y="437960"/>
                </a:moveTo>
                <a:lnTo>
                  <a:pt x="0" y="437960"/>
                </a:lnTo>
                <a:lnTo>
                  <a:pt x="0" y="0"/>
                </a:lnTo>
                <a:lnTo>
                  <a:pt x="238124" y="0"/>
                </a:lnTo>
                <a:lnTo>
                  <a:pt x="238124" y="437960"/>
                </a:lnTo>
                <a:close/>
              </a:path>
            </a:pathLst>
          </a:custGeom>
          <a:solidFill>
            <a:srgbClr val="FDBD40"/>
          </a:solid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25" name="object 20">
            <a:extLst>
              <a:ext uri="{FF2B5EF4-FFF2-40B4-BE49-F238E27FC236}">
                <a16:creationId xmlns:a16="http://schemas.microsoft.com/office/drawing/2014/main" id="{20FD4E03-045B-FC83-C335-A346D34EFA0F}"/>
              </a:ext>
            </a:extLst>
          </p:cNvPr>
          <p:cNvSpPr/>
          <p:nvPr userDrawn="1"/>
        </p:nvSpPr>
        <p:spPr>
          <a:xfrm>
            <a:off x="17798045" y="5897377"/>
            <a:ext cx="238125" cy="762000"/>
          </a:xfrm>
          <a:custGeom>
            <a:avLst/>
            <a:gdLst/>
            <a:ahLst/>
            <a:cxnLst/>
            <a:rect l="l" t="t" r="r" b="b"/>
            <a:pathLst>
              <a:path w="238125" h="762000">
                <a:moveTo>
                  <a:pt x="238124" y="761717"/>
                </a:moveTo>
                <a:lnTo>
                  <a:pt x="0" y="761717"/>
                </a:lnTo>
                <a:lnTo>
                  <a:pt x="0" y="0"/>
                </a:lnTo>
                <a:lnTo>
                  <a:pt x="238124" y="0"/>
                </a:lnTo>
                <a:lnTo>
                  <a:pt x="238124" y="761717"/>
                </a:lnTo>
                <a:close/>
              </a:path>
            </a:pathLst>
          </a:custGeom>
          <a:solidFill>
            <a:srgbClr val="E8676A"/>
          </a:solid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26" name="object 21">
            <a:extLst>
              <a:ext uri="{FF2B5EF4-FFF2-40B4-BE49-F238E27FC236}">
                <a16:creationId xmlns:a16="http://schemas.microsoft.com/office/drawing/2014/main" id="{1F30AA6A-BFF5-5D93-DEDE-1DBB94413FCB}"/>
              </a:ext>
            </a:extLst>
          </p:cNvPr>
          <p:cNvSpPr/>
          <p:nvPr userDrawn="1"/>
        </p:nvSpPr>
        <p:spPr>
          <a:xfrm>
            <a:off x="17808748" y="4646339"/>
            <a:ext cx="228600" cy="1009650"/>
          </a:xfrm>
          <a:custGeom>
            <a:avLst/>
            <a:gdLst/>
            <a:ahLst/>
            <a:cxnLst/>
            <a:rect l="l" t="t" r="r" b="b"/>
            <a:pathLst>
              <a:path w="228600" h="1009650">
                <a:moveTo>
                  <a:pt x="228600" y="1009207"/>
                </a:moveTo>
                <a:lnTo>
                  <a:pt x="0" y="1009207"/>
                </a:lnTo>
                <a:lnTo>
                  <a:pt x="0" y="0"/>
                </a:lnTo>
                <a:lnTo>
                  <a:pt x="228600" y="0"/>
                </a:lnTo>
                <a:lnTo>
                  <a:pt x="228600" y="1009207"/>
                </a:lnTo>
                <a:close/>
              </a:path>
            </a:pathLst>
          </a:custGeom>
          <a:solidFill>
            <a:srgbClr val="238791"/>
          </a:solid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27" name="object 22">
            <a:extLst>
              <a:ext uri="{FF2B5EF4-FFF2-40B4-BE49-F238E27FC236}">
                <a16:creationId xmlns:a16="http://schemas.microsoft.com/office/drawing/2014/main" id="{8FDD1866-CD25-5BF8-347D-1393AB11A60D}"/>
              </a:ext>
            </a:extLst>
          </p:cNvPr>
          <p:cNvSpPr/>
          <p:nvPr userDrawn="1"/>
        </p:nvSpPr>
        <p:spPr>
          <a:xfrm>
            <a:off x="17798045" y="3969542"/>
            <a:ext cx="238125" cy="438150"/>
          </a:xfrm>
          <a:custGeom>
            <a:avLst/>
            <a:gdLst/>
            <a:ahLst/>
            <a:cxnLst/>
            <a:rect l="l" t="t" r="r" b="b"/>
            <a:pathLst>
              <a:path w="238125" h="438150">
                <a:moveTo>
                  <a:pt x="238124" y="437960"/>
                </a:moveTo>
                <a:lnTo>
                  <a:pt x="0" y="437960"/>
                </a:lnTo>
                <a:lnTo>
                  <a:pt x="0" y="0"/>
                </a:lnTo>
                <a:lnTo>
                  <a:pt x="238124" y="0"/>
                </a:lnTo>
                <a:lnTo>
                  <a:pt x="238124" y="437960"/>
                </a:lnTo>
                <a:close/>
              </a:path>
            </a:pathLst>
          </a:custGeom>
          <a:solidFill>
            <a:srgbClr val="FDBD40"/>
          </a:solid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28" name="object 23">
            <a:extLst>
              <a:ext uri="{FF2B5EF4-FFF2-40B4-BE49-F238E27FC236}">
                <a16:creationId xmlns:a16="http://schemas.microsoft.com/office/drawing/2014/main" id="{005E8A9B-D108-6CE4-D957-81B06AFEF150}"/>
              </a:ext>
            </a:extLst>
          </p:cNvPr>
          <p:cNvSpPr/>
          <p:nvPr userDrawn="1"/>
        </p:nvSpPr>
        <p:spPr>
          <a:xfrm>
            <a:off x="17798045" y="2969301"/>
            <a:ext cx="238125" cy="762000"/>
          </a:xfrm>
          <a:custGeom>
            <a:avLst/>
            <a:gdLst/>
            <a:ahLst/>
            <a:cxnLst/>
            <a:rect l="l" t="t" r="r" b="b"/>
            <a:pathLst>
              <a:path w="238125" h="762000">
                <a:moveTo>
                  <a:pt x="238124" y="761717"/>
                </a:moveTo>
                <a:lnTo>
                  <a:pt x="0" y="761717"/>
                </a:lnTo>
                <a:lnTo>
                  <a:pt x="0" y="0"/>
                </a:lnTo>
                <a:lnTo>
                  <a:pt x="238124" y="0"/>
                </a:lnTo>
                <a:lnTo>
                  <a:pt x="238124" y="761717"/>
                </a:lnTo>
                <a:close/>
              </a:path>
            </a:pathLst>
          </a:custGeom>
          <a:solidFill>
            <a:srgbClr val="E8676A"/>
          </a:solid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29" name="object 24">
            <a:extLst>
              <a:ext uri="{FF2B5EF4-FFF2-40B4-BE49-F238E27FC236}">
                <a16:creationId xmlns:a16="http://schemas.microsoft.com/office/drawing/2014/main" id="{89CDC558-A324-5641-734B-5642CF178DE7}"/>
              </a:ext>
            </a:extLst>
          </p:cNvPr>
          <p:cNvSpPr/>
          <p:nvPr userDrawn="1"/>
        </p:nvSpPr>
        <p:spPr>
          <a:xfrm>
            <a:off x="17808748" y="1718263"/>
            <a:ext cx="228600" cy="1009650"/>
          </a:xfrm>
          <a:custGeom>
            <a:avLst/>
            <a:gdLst/>
            <a:ahLst/>
            <a:cxnLst/>
            <a:rect l="l" t="t" r="r" b="b"/>
            <a:pathLst>
              <a:path w="228600" h="1009650">
                <a:moveTo>
                  <a:pt x="228600" y="1009207"/>
                </a:moveTo>
                <a:lnTo>
                  <a:pt x="0" y="1009207"/>
                </a:lnTo>
                <a:lnTo>
                  <a:pt x="0" y="0"/>
                </a:lnTo>
                <a:lnTo>
                  <a:pt x="228600" y="0"/>
                </a:lnTo>
                <a:lnTo>
                  <a:pt x="228600" y="1009207"/>
                </a:lnTo>
                <a:close/>
              </a:path>
            </a:pathLst>
          </a:custGeom>
          <a:solidFill>
            <a:srgbClr val="238791"/>
          </a:solid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30" name="object 25">
            <a:extLst>
              <a:ext uri="{FF2B5EF4-FFF2-40B4-BE49-F238E27FC236}">
                <a16:creationId xmlns:a16="http://schemas.microsoft.com/office/drawing/2014/main" id="{8D9E1383-427A-61BD-B71A-8E2CB4E63645}"/>
              </a:ext>
            </a:extLst>
          </p:cNvPr>
          <p:cNvSpPr/>
          <p:nvPr userDrawn="1"/>
        </p:nvSpPr>
        <p:spPr>
          <a:xfrm>
            <a:off x="17798045" y="1041466"/>
            <a:ext cx="238125" cy="438150"/>
          </a:xfrm>
          <a:custGeom>
            <a:avLst/>
            <a:gdLst/>
            <a:ahLst/>
            <a:cxnLst/>
            <a:rect l="l" t="t" r="r" b="b"/>
            <a:pathLst>
              <a:path w="238125" h="438150">
                <a:moveTo>
                  <a:pt x="238124" y="437960"/>
                </a:moveTo>
                <a:lnTo>
                  <a:pt x="0" y="437960"/>
                </a:lnTo>
                <a:lnTo>
                  <a:pt x="0" y="0"/>
                </a:lnTo>
                <a:lnTo>
                  <a:pt x="238124" y="0"/>
                </a:lnTo>
                <a:lnTo>
                  <a:pt x="238124" y="437960"/>
                </a:lnTo>
                <a:close/>
              </a:path>
            </a:pathLst>
          </a:custGeom>
          <a:solidFill>
            <a:srgbClr val="FDBD40"/>
          </a:solid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31" name="object 26">
            <a:extLst>
              <a:ext uri="{FF2B5EF4-FFF2-40B4-BE49-F238E27FC236}">
                <a16:creationId xmlns:a16="http://schemas.microsoft.com/office/drawing/2014/main" id="{76CF06EF-2545-5250-3E4D-538961D386AA}"/>
              </a:ext>
            </a:extLst>
          </p:cNvPr>
          <p:cNvSpPr/>
          <p:nvPr userDrawn="1"/>
        </p:nvSpPr>
        <p:spPr>
          <a:xfrm>
            <a:off x="17798045" y="41226"/>
            <a:ext cx="238125" cy="762000"/>
          </a:xfrm>
          <a:custGeom>
            <a:avLst/>
            <a:gdLst/>
            <a:ahLst/>
            <a:cxnLst/>
            <a:rect l="l" t="t" r="r" b="b"/>
            <a:pathLst>
              <a:path w="238125" h="762000">
                <a:moveTo>
                  <a:pt x="238124" y="761717"/>
                </a:moveTo>
                <a:lnTo>
                  <a:pt x="0" y="761717"/>
                </a:lnTo>
                <a:lnTo>
                  <a:pt x="0" y="0"/>
                </a:lnTo>
                <a:lnTo>
                  <a:pt x="238124" y="0"/>
                </a:lnTo>
                <a:lnTo>
                  <a:pt x="238124" y="761717"/>
                </a:lnTo>
                <a:close/>
              </a:path>
            </a:pathLst>
          </a:custGeom>
          <a:solidFill>
            <a:srgbClr val="E8676A"/>
          </a:solid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F5FA4E65-FCA8-8E2F-B048-324F8F6C7CF4}"/>
              </a:ext>
            </a:extLst>
          </p:cNvPr>
          <p:cNvSpPr txBox="1"/>
          <p:nvPr userDrawn="1"/>
        </p:nvSpPr>
        <p:spPr>
          <a:xfrm>
            <a:off x="4876800" y="9180923"/>
            <a:ext cx="11049000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"Il sostegno della Commissione europea alla produzione della presente pubblicazione non costituisce un'approvazione dei contenuti che rispecchiano solo le opinioni degli autori, e la Commissione non può essere ritenuta responsabile per qualsiasi uso che possa essere fatto delle informazioni ivi contenute."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3">
            <a:extLst>
              <a:ext uri="{FF2B5EF4-FFF2-40B4-BE49-F238E27FC236}">
                <a16:creationId xmlns:a16="http://schemas.microsoft.com/office/drawing/2014/main" id="{145D299E-C2A7-E77F-BA72-256A7D6F00CA}"/>
              </a:ext>
            </a:extLst>
          </p:cNvPr>
          <p:cNvSpPr/>
          <p:nvPr userDrawn="1"/>
        </p:nvSpPr>
        <p:spPr>
          <a:xfrm>
            <a:off x="177057" y="9847729"/>
            <a:ext cx="238125" cy="438150"/>
          </a:xfrm>
          <a:custGeom>
            <a:avLst/>
            <a:gdLst/>
            <a:ahLst/>
            <a:cxnLst/>
            <a:rect l="l" t="t" r="r" b="b"/>
            <a:pathLst>
              <a:path w="238125" h="438150">
                <a:moveTo>
                  <a:pt x="238124" y="437960"/>
                </a:moveTo>
                <a:lnTo>
                  <a:pt x="0" y="437960"/>
                </a:lnTo>
                <a:lnTo>
                  <a:pt x="0" y="0"/>
                </a:lnTo>
                <a:lnTo>
                  <a:pt x="238124" y="0"/>
                </a:lnTo>
                <a:lnTo>
                  <a:pt x="238124" y="437960"/>
                </a:lnTo>
                <a:close/>
              </a:path>
            </a:pathLst>
          </a:custGeom>
          <a:solidFill>
            <a:srgbClr val="FDBD40"/>
          </a:solid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9" name="object 4">
            <a:extLst>
              <a:ext uri="{FF2B5EF4-FFF2-40B4-BE49-F238E27FC236}">
                <a16:creationId xmlns:a16="http://schemas.microsoft.com/office/drawing/2014/main" id="{BCFB7F2E-F53E-AF00-C8C3-80160DE71268}"/>
              </a:ext>
            </a:extLst>
          </p:cNvPr>
          <p:cNvSpPr/>
          <p:nvPr userDrawn="1"/>
        </p:nvSpPr>
        <p:spPr>
          <a:xfrm>
            <a:off x="177057" y="8847488"/>
            <a:ext cx="238125" cy="762000"/>
          </a:xfrm>
          <a:custGeom>
            <a:avLst/>
            <a:gdLst/>
            <a:ahLst/>
            <a:cxnLst/>
            <a:rect l="l" t="t" r="r" b="b"/>
            <a:pathLst>
              <a:path w="238125" h="762000">
                <a:moveTo>
                  <a:pt x="238124" y="761717"/>
                </a:moveTo>
                <a:lnTo>
                  <a:pt x="0" y="761717"/>
                </a:lnTo>
                <a:lnTo>
                  <a:pt x="0" y="0"/>
                </a:lnTo>
                <a:lnTo>
                  <a:pt x="238124" y="0"/>
                </a:lnTo>
                <a:lnTo>
                  <a:pt x="238124" y="761717"/>
                </a:lnTo>
                <a:close/>
              </a:path>
            </a:pathLst>
          </a:custGeom>
          <a:solidFill>
            <a:srgbClr val="E8676A"/>
          </a:solid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10" name="object 5">
            <a:extLst>
              <a:ext uri="{FF2B5EF4-FFF2-40B4-BE49-F238E27FC236}">
                <a16:creationId xmlns:a16="http://schemas.microsoft.com/office/drawing/2014/main" id="{92CBDF82-C7B5-0A47-2560-A379483FE578}"/>
              </a:ext>
            </a:extLst>
          </p:cNvPr>
          <p:cNvSpPr/>
          <p:nvPr userDrawn="1"/>
        </p:nvSpPr>
        <p:spPr>
          <a:xfrm>
            <a:off x="187762" y="7596451"/>
            <a:ext cx="228600" cy="1009650"/>
          </a:xfrm>
          <a:custGeom>
            <a:avLst/>
            <a:gdLst/>
            <a:ahLst/>
            <a:cxnLst/>
            <a:rect l="l" t="t" r="r" b="b"/>
            <a:pathLst>
              <a:path w="228600" h="1009650">
                <a:moveTo>
                  <a:pt x="228600" y="1009207"/>
                </a:moveTo>
                <a:lnTo>
                  <a:pt x="0" y="1009207"/>
                </a:lnTo>
                <a:lnTo>
                  <a:pt x="0" y="0"/>
                </a:lnTo>
                <a:lnTo>
                  <a:pt x="228600" y="0"/>
                </a:lnTo>
                <a:lnTo>
                  <a:pt x="228600" y="1009207"/>
                </a:lnTo>
                <a:close/>
              </a:path>
            </a:pathLst>
          </a:custGeom>
          <a:solidFill>
            <a:srgbClr val="238791"/>
          </a:solid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11" name="object 6">
            <a:extLst>
              <a:ext uri="{FF2B5EF4-FFF2-40B4-BE49-F238E27FC236}">
                <a16:creationId xmlns:a16="http://schemas.microsoft.com/office/drawing/2014/main" id="{042BE1D7-E3DE-C108-4982-24B42CC0AA72}"/>
              </a:ext>
            </a:extLst>
          </p:cNvPr>
          <p:cNvSpPr/>
          <p:nvPr userDrawn="1"/>
        </p:nvSpPr>
        <p:spPr>
          <a:xfrm>
            <a:off x="177057" y="6919654"/>
            <a:ext cx="238125" cy="438150"/>
          </a:xfrm>
          <a:custGeom>
            <a:avLst/>
            <a:gdLst/>
            <a:ahLst/>
            <a:cxnLst/>
            <a:rect l="l" t="t" r="r" b="b"/>
            <a:pathLst>
              <a:path w="238125" h="438150">
                <a:moveTo>
                  <a:pt x="238124" y="437960"/>
                </a:moveTo>
                <a:lnTo>
                  <a:pt x="0" y="437960"/>
                </a:lnTo>
                <a:lnTo>
                  <a:pt x="0" y="0"/>
                </a:lnTo>
                <a:lnTo>
                  <a:pt x="238124" y="0"/>
                </a:lnTo>
                <a:lnTo>
                  <a:pt x="238124" y="437960"/>
                </a:lnTo>
                <a:close/>
              </a:path>
            </a:pathLst>
          </a:custGeom>
          <a:solidFill>
            <a:srgbClr val="FDBD40"/>
          </a:solid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12" name="object 7">
            <a:extLst>
              <a:ext uri="{FF2B5EF4-FFF2-40B4-BE49-F238E27FC236}">
                <a16:creationId xmlns:a16="http://schemas.microsoft.com/office/drawing/2014/main" id="{7C813F35-825C-1848-A863-909B5F67695E}"/>
              </a:ext>
            </a:extLst>
          </p:cNvPr>
          <p:cNvSpPr/>
          <p:nvPr userDrawn="1"/>
        </p:nvSpPr>
        <p:spPr>
          <a:xfrm>
            <a:off x="177057" y="5919413"/>
            <a:ext cx="238125" cy="762000"/>
          </a:xfrm>
          <a:custGeom>
            <a:avLst/>
            <a:gdLst/>
            <a:ahLst/>
            <a:cxnLst/>
            <a:rect l="l" t="t" r="r" b="b"/>
            <a:pathLst>
              <a:path w="238125" h="762000">
                <a:moveTo>
                  <a:pt x="238124" y="761717"/>
                </a:moveTo>
                <a:lnTo>
                  <a:pt x="0" y="761717"/>
                </a:lnTo>
                <a:lnTo>
                  <a:pt x="0" y="0"/>
                </a:lnTo>
                <a:lnTo>
                  <a:pt x="238124" y="0"/>
                </a:lnTo>
                <a:lnTo>
                  <a:pt x="238124" y="761717"/>
                </a:lnTo>
                <a:close/>
              </a:path>
            </a:pathLst>
          </a:custGeom>
          <a:solidFill>
            <a:srgbClr val="E8676A"/>
          </a:solid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13" name="object 8">
            <a:extLst>
              <a:ext uri="{FF2B5EF4-FFF2-40B4-BE49-F238E27FC236}">
                <a16:creationId xmlns:a16="http://schemas.microsoft.com/office/drawing/2014/main" id="{7B73987F-E123-E0AE-C30F-371187A1FAED}"/>
              </a:ext>
            </a:extLst>
          </p:cNvPr>
          <p:cNvSpPr/>
          <p:nvPr userDrawn="1"/>
        </p:nvSpPr>
        <p:spPr>
          <a:xfrm>
            <a:off x="187762" y="4668374"/>
            <a:ext cx="228600" cy="1009650"/>
          </a:xfrm>
          <a:custGeom>
            <a:avLst/>
            <a:gdLst/>
            <a:ahLst/>
            <a:cxnLst/>
            <a:rect l="l" t="t" r="r" b="b"/>
            <a:pathLst>
              <a:path w="228600" h="1009650">
                <a:moveTo>
                  <a:pt x="228600" y="1009207"/>
                </a:moveTo>
                <a:lnTo>
                  <a:pt x="0" y="1009207"/>
                </a:lnTo>
                <a:lnTo>
                  <a:pt x="0" y="0"/>
                </a:lnTo>
                <a:lnTo>
                  <a:pt x="228600" y="0"/>
                </a:lnTo>
                <a:lnTo>
                  <a:pt x="228600" y="1009207"/>
                </a:lnTo>
                <a:close/>
              </a:path>
            </a:pathLst>
          </a:custGeom>
          <a:solidFill>
            <a:srgbClr val="238791"/>
          </a:solid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14" name="object 9">
            <a:extLst>
              <a:ext uri="{FF2B5EF4-FFF2-40B4-BE49-F238E27FC236}">
                <a16:creationId xmlns:a16="http://schemas.microsoft.com/office/drawing/2014/main" id="{13061DD6-597E-619A-36CD-4FF266D92162}"/>
              </a:ext>
            </a:extLst>
          </p:cNvPr>
          <p:cNvSpPr/>
          <p:nvPr userDrawn="1"/>
        </p:nvSpPr>
        <p:spPr>
          <a:xfrm>
            <a:off x="177057" y="3991576"/>
            <a:ext cx="238125" cy="438150"/>
          </a:xfrm>
          <a:custGeom>
            <a:avLst/>
            <a:gdLst/>
            <a:ahLst/>
            <a:cxnLst/>
            <a:rect l="l" t="t" r="r" b="b"/>
            <a:pathLst>
              <a:path w="238125" h="438150">
                <a:moveTo>
                  <a:pt x="238124" y="437960"/>
                </a:moveTo>
                <a:lnTo>
                  <a:pt x="0" y="437960"/>
                </a:lnTo>
                <a:lnTo>
                  <a:pt x="0" y="0"/>
                </a:lnTo>
                <a:lnTo>
                  <a:pt x="238124" y="0"/>
                </a:lnTo>
                <a:lnTo>
                  <a:pt x="238124" y="437960"/>
                </a:lnTo>
                <a:close/>
              </a:path>
            </a:pathLst>
          </a:custGeom>
          <a:solidFill>
            <a:srgbClr val="FDBD40"/>
          </a:solid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15" name="object 10">
            <a:extLst>
              <a:ext uri="{FF2B5EF4-FFF2-40B4-BE49-F238E27FC236}">
                <a16:creationId xmlns:a16="http://schemas.microsoft.com/office/drawing/2014/main" id="{8F7BE249-6208-51C4-635A-8D78696B18FD}"/>
              </a:ext>
            </a:extLst>
          </p:cNvPr>
          <p:cNvSpPr/>
          <p:nvPr userDrawn="1"/>
        </p:nvSpPr>
        <p:spPr>
          <a:xfrm>
            <a:off x="177057" y="2991337"/>
            <a:ext cx="238125" cy="762000"/>
          </a:xfrm>
          <a:custGeom>
            <a:avLst/>
            <a:gdLst/>
            <a:ahLst/>
            <a:cxnLst/>
            <a:rect l="l" t="t" r="r" b="b"/>
            <a:pathLst>
              <a:path w="238125" h="762000">
                <a:moveTo>
                  <a:pt x="238124" y="761717"/>
                </a:moveTo>
                <a:lnTo>
                  <a:pt x="0" y="761717"/>
                </a:lnTo>
                <a:lnTo>
                  <a:pt x="0" y="0"/>
                </a:lnTo>
                <a:lnTo>
                  <a:pt x="238124" y="0"/>
                </a:lnTo>
                <a:lnTo>
                  <a:pt x="238124" y="761717"/>
                </a:lnTo>
                <a:close/>
              </a:path>
            </a:pathLst>
          </a:custGeom>
          <a:solidFill>
            <a:srgbClr val="E8676A"/>
          </a:solid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16" name="object 11">
            <a:extLst>
              <a:ext uri="{FF2B5EF4-FFF2-40B4-BE49-F238E27FC236}">
                <a16:creationId xmlns:a16="http://schemas.microsoft.com/office/drawing/2014/main" id="{E5319B48-C21F-A8FD-67E3-54791D42BE86}"/>
              </a:ext>
            </a:extLst>
          </p:cNvPr>
          <p:cNvSpPr/>
          <p:nvPr userDrawn="1"/>
        </p:nvSpPr>
        <p:spPr>
          <a:xfrm>
            <a:off x="187762" y="1740299"/>
            <a:ext cx="228600" cy="1009650"/>
          </a:xfrm>
          <a:custGeom>
            <a:avLst/>
            <a:gdLst/>
            <a:ahLst/>
            <a:cxnLst/>
            <a:rect l="l" t="t" r="r" b="b"/>
            <a:pathLst>
              <a:path w="228600" h="1009650">
                <a:moveTo>
                  <a:pt x="228600" y="1009207"/>
                </a:moveTo>
                <a:lnTo>
                  <a:pt x="0" y="1009207"/>
                </a:lnTo>
                <a:lnTo>
                  <a:pt x="0" y="0"/>
                </a:lnTo>
                <a:lnTo>
                  <a:pt x="228600" y="0"/>
                </a:lnTo>
                <a:lnTo>
                  <a:pt x="228600" y="1009207"/>
                </a:lnTo>
                <a:close/>
              </a:path>
            </a:pathLst>
          </a:custGeom>
          <a:solidFill>
            <a:srgbClr val="238791"/>
          </a:solid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17" name="object 12">
            <a:extLst>
              <a:ext uri="{FF2B5EF4-FFF2-40B4-BE49-F238E27FC236}">
                <a16:creationId xmlns:a16="http://schemas.microsoft.com/office/drawing/2014/main" id="{357373C2-E0E3-30A7-BE50-012578B465F6}"/>
              </a:ext>
            </a:extLst>
          </p:cNvPr>
          <p:cNvSpPr/>
          <p:nvPr userDrawn="1"/>
        </p:nvSpPr>
        <p:spPr>
          <a:xfrm>
            <a:off x="177057" y="1063501"/>
            <a:ext cx="238125" cy="438150"/>
          </a:xfrm>
          <a:custGeom>
            <a:avLst/>
            <a:gdLst/>
            <a:ahLst/>
            <a:cxnLst/>
            <a:rect l="l" t="t" r="r" b="b"/>
            <a:pathLst>
              <a:path w="238125" h="438150">
                <a:moveTo>
                  <a:pt x="238124" y="437960"/>
                </a:moveTo>
                <a:lnTo>
                  <a:pt x="0" y="437960"/>
                </a:lnTo>
                <a:lnTo>
                  <a:pt x="0" y="0"/>
                </a:lnTo>
                <a:lnTo>
                  <a:pt x="238124" y="0"/>
                </a:lnTo>
                <a:lnTo>
                  <a:pt x="238124" y="437960"/>
                </a:lnTo>
                <a:close/>
              </a:path>
            </a:pathLst>
          </a:custGeom>
          <a:solidFill>
            <a:srgbClr val="FDBD40"/>
          </a:solid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18" name="object 13">
            <a:extLst>
              <a:ext uri="{FF2B5EF4-FFF2-40B4-BE49-F238E27FC236}">
                <a16:creationId xmlns:a16="http://schemas.microsoft.com/office/drawing/2014/main" id="{0DD394F5-C0D3-3C38-7058-99BEC22A8532}"/>
              </a:ext>
            </a:extLst>
          </p:cNvPr>
          <p:cNvSpPr/>
          <p:nvPr userDrawn="1"/>
        </p:nvSpPr>
        <p:spPr>
          <a:xfrm>
            <a:off x="177057" y="63261"/>
            <a:ext cx="238125" cy="762000"/>
          </a:xfrm>
          <a:custGeom>
            <a:avLst/>
            <a:gdLst/>
            <a:ahLst/>
            <a:cxnLst/>
            <a:rect l="l" t="t" r="r" b="b"/>
            <a:pathLst>
              <a:path w="238125" h="762000">
                <a:moveTo>
                  <a:pt x="238124" y="761717"/>
                </a:moveTo>
                <a:lnTo>
                  <a:pt x="0" y="761717"/>
                </a:lnTo>
                <a:lnTo>
                  <a:pt x="0" y="0"/>
                </a:lnTo>
                <a:lnTo>
                  <a:pt x="238124" y="0"/>
                </a:lnTo>
                <a:lnTo>
                  <a:pt x="238124" y="761717"/>
                </a:lnTo>
                <a:close/>
              </a:path>
            </a:pathLst>
          </a:custGeom>
          <a:solidFill>
            <a:srgbClr val="E8676A"/>
          </a:solidFill>
        </p:spPr>
        <p:txBody>
          <a:bodyPr wrap="square" lIns="0" tIns="0" rIns="0" bIns="0"/>
          <a:lstStyle/>
          <a:p>
            <a:endParaRPr/>
          </a:p>
        </p:txBody>
      </p:sp>
      <p:pic>
        <p:nvPicPr>
          <p:cNvPr id="19" name="object 14">
            <a:extLst>
              <a:ext uri="{FF2B5EF4-FFF2-40B4-BE49-F238E27FC236}">
                <a16:creationId xmlns:a16="http://schemas.microsoft.com/office/drawing/2014/main" id="{0504D18A-FD5D-32CE-C2CD-F46C2DCC578F}"/>
              </a:ext>
            </a:extLst>
          </p:cNvPr>
          <p:cNvPicPr/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15011400" y="419100"/>
            <a:ext cx="2891670" cy="932139"/>
          </a:xfrm>
          <a:prstGeom prst="rect">
            <a:avLst/>
          </a:prstGeom>
        </p:spPr>
      </p:pic>
      <p:sp>
        <p:nvSpPr>
          <p:cNvPr id="23" name="CuadroTexto 22">
            <a:extLst>
              <a:ext uri="{FF2B5EF4-FFF2-40B4-BE49-F238E27FC236}">
                <a16:creationId xmlns:a16="http://schemas.microsoft.com/office/drawing/2014/main" id="{0B0702A4-442D-D72A-E87B-19EDD47A47ED}"/>
              </a:ext>
            </a:extLst>
          </p:cNvPr>
          <p:cNvSpPr txBox="1"/>
          <p:nvPr userDrawn="1"/>
        </p:nvSpPr>
        <p:spPr>
          <a:xfrm>
            <a:off x="4876800" y="9180923"/>
            <a:ext cx="11049000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"Il sostegno della Commissione europea alla produzione della presente pubblicazione non costituisce un'approvazione dei contenuti che rispecchiano solo le opinioni degli autori, e la Commissione non può essere ritenuta responsabile per qualsiasi uso che possa essere fatto delle informazioni ivi contenute."</a:t>
            </a:r>
          </a:p>
        </p:txBody>
      </p:sp>
      <p:pic>
        <p:nvPicPr>
          <p:cNvPr id="24" name="object 2">
            <a:extLst>
              <a:ext uri="{FF2B5EF4-FFF2-40B4-BE49-F238E27FC236}">
                <a16:creationId xmlns:a16="http://schemas.microsoft.com/office/drawing/2014/main" id="{00B21A7A-BB50-16CD-B1C1-7D57EEA53685}"/>
              </a:ext>
            </a:extLst>
          </p:cNvPr>
          <p:cNvPicPr/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1447800" y="9243313"/>
            <a:ext cx="3200399" cy="676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5339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E44E27C2-649F-F2B8-B7E1-2956CAAC7E77}"/>
              </a:ext>
            </a:extLst>
          </p:cNvPr>
          <p:cNvSpPr txBox="1"/>
          <p:nvPr/>
        </p:nvSpPr>
        <p:spPr>
          <a:xfrm>
            <a:off x="1733550" y="6591300"/>
            <a:ext cx="14820900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spcBef>
                <a:spcPts val="5"/>
              </a:spcBef>
              <a:tabLst>
                <a:tab pos="1205230" algn="l"/>
                <a:tab pos="1926589" algn="l"/>
                <a:tab pos="2915920" algn="l"/>
                <a:tab pos="3444875" algn="l"/>
                <a:tab pos="4383405" algn="l"/>
                <a:tab pos="6796405" algn="l"/>
              </a:tabLst>
              <a:defRPr sz="4800" b="1">
                <a:solidFill>
                  <a:srgbClr val="E7686A"/>
                </a:solidFill>
                <a:ea typeface="Microsoft Sans Serif" panose="020B0604020202020204" pitchFamily="34" charset="0"/>
                <a:cs typeface="Microsoft Sans Serif" panose="020B0604020202020204" pitchFamily="34" charset="0"/>
              </a:defRPr>
            </a:pPr>
            <a:r>
              <a:rPr lang="it-IT" dirty="0"/>
              <a:t>Text Mining</a:t>
            </a:r>
            <a:endParaRPr dirty="0"/>
          </a:p>
          <a:p>
            <a:pPr lvl="0" algn="ctr">
              <a:spcBef>
                <a:spcPts val="5"/>
              </a:spcBef>
              <a:tabLst>
                <a:tab pos="1205230" algn="l"/>
                <a:tab pos="1926589" algn="l"/>
                <a:tab pos="2915920" algn="l"/>
                <a:tab pos="3444875" algn="l"/>
                <a:tab pos="4383405" algn="l"/>
                <a:tab pos="6796405" algn="l"/>
              </a:tabLst>
              <a:defRPr sz="3600" b="1">
                <a:solidFill>
                  <a:srgbClr val="E7686A"/>
                </a:solidFill>
                <a:ea typeface="Microsoft Sans Serif" panose="020B0604020202020204" pitchFamily="34" charset="0"/>
                <a:cs typeface="Microsoft Sans Serif" panose="020B0604020202020204" pitchFamily="34" charset="0"/>
              </a:defRPr>
            </a:pPr>
            <a:r>
              <a:rPr dirty="0"/>
              <a:t>Di [</a:t>
            </a:r>
            <a:r>
              <a:rPr lang="it-IT" dirty="0"/>
              <a:t>ASE</a:t>
            </a:r>
            <a:r>
              <a:rPr dirty="0"/>
              <a:t>]</a:t>
            </a:r>
            <a:endParaRPr sz="3200" b="1" dirty="0">
              <a:solidFill>
                <a:srgbClr val="E7686A"/>
              </a:solidFill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02316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5B49A45C-DB62-51D8-86AE-29BDD6A61244}"/>
              </a:ext>
            </a:extLst>
          </p:cNvPr>
          <p:cNvSpPr txBox="1"/>
          <p:nvPr/>
        </p:nvSpPr>
        <p:spPr>
          <a:xfrm>
            <a:off x="1447800" y="1411535"/>
            <a:ext cx="9220200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4400" b="1">
                <a:solidFill>
                  <a:srgbClr val="E7686A"/>
                </a:solidFill>
                <a:ea typeface="Microsoft Sans Serif" panose="020B0604020202020204" pitchFamily="34" charset="0"/>
                <a:cs typeface="Microsoft Sans Serif" panose="020B0604020202020204" pitchFamily="34" charset="0"/>
              </a:defRPr>
            </a:pPr>
            <a:r>
              <a:t>Unità 2: Tecniche di text mining</a:t>
            </a:r>
            <a:endParaRPr sz="4400" b="1">
              <a:solidFill>
                <a:srgbClr val="E7686A"/>
              </a:solidFill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endParaRPr sz="4000" b="1">
              <a:solidFill>
                <a:srgbClr val="E7686A"/>
              </a:solidFill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9FDC7C57-826D-5EA9-1BF2-8E3DC6D338FF}"/>
              </a:ext>
            </a:extLst>
          </p:cNvPr>
          <p:cNvSpPr txBox="1"/>
          <p:nvPr/>
        </p:nvSpPr>
        <p:spPr>
          <a:xfrm>
            <a:off x="1600200" y="2270637"/>
            <a:ext cx="1004018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2800" b="1">
                <a:solidFill>
                  <a:srgbClr val="238791"/>
                </a:solidFill>
                <a:ea typeface="Microsoft Sans Serif" panose="020B0604020202020204" pitchFamily="34" charset="0"/>
                <a:cs typeface="Microsoft Sans Serif" panose="020B0604020202020204" pitchFamily="34" charset="0"/>
              </a:defRPr>
            </a:pPr>
            <a:r>
              <a:t>Rappresentazione del testo</a:t>
            </a:r>
            <a:endParaRPr sz="2800" b="1">
              <a:solidFill>
                <a:srgbClr val="238791"/>
              </a:solidFill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1447800" y="5998011"/>
            <a:ext cx="15468600" cy="34870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lnSpc>
                <a:spcPct val="107000"/>
              </a:lnSpc>
              <a:buFont typeface="Arial" panose="020B0604020202020204" pitchFamily="34" charset="0"/>
              <a:buChar char="•"/>
              <a:defRPr sz="3200">
                <a:ea typeface="Microsoft Sans Serif" panose="020B0604020202020204" pitchFamily="34" charset="0"/>
                <a:cs typeface="Microsoft Sans Serif" panose="020B0604020202020204" pitchFamily="34" charset="0"/>
              </a:defRPr>
            </a:pPr>
            <a:r>
              <a:rPr sz="3000" dirty="0" err="1"/>
              <a:t>L'obiettivo</a:t>
            </a:r>
            <a:r>
              <a:rPr sz="3000" dirty="0"/>
              <a:t> </a:t>
            </a:r>
            <a:r>
              <a:rPr sz="3000" dirty="0" err="1"/>
              <a:t>della</a:t>
            </a:r>
            <a:r>
              <a:rPr sz="3000" dirty="0"/>
              <a:t> </a:t>
            </a:r>
            <a:r>
              <a:rPr sz="3000" dirty="0" err="1"/>
              <a:t>rappresentazione</a:t>
            </a:r>
            <a:r>
              <a:rPr sz="3000" dirty="0"/>
              <a:t> del testo è </a:t>
            </a:r>
            <a:r>
              <a:rPr sz="3000" dirty="0" err="1"/>
              <a:t>quello</a:t>
            </a:r>
            <a:r>
              <a:rPr sz="3000" dirty="0"/>
              <a:t> di </a:t>
            </a:r>
            <a:r>
              <a:rPr sz="3000" dirty="0" err="1"/>
              <a:t>costruire</a:t>
            </a:r>
            <a:r>
              <a:rPr sz="3000" dirty="0"/>
              <a:t> </a:t>
            </a:r>
            <a:r>
              <a:rPr sz="3000" dirty="0" err="1"/>
              <a:t>una</a:t>
            </a:r>
            <a:r>
              <a:rPr sz="3000" dirty="0"/>
              <a:t> buona </a:t>
            </a:r>
            <a:r>
              <a:rPr sz="3000" dirty="0" err="1"/>
              <a:t>rappresentazione</a:t>
            </a:r>
            <a:r>
              <a:rPr sz="3000" dirty="0"/>
              <a:t> </a:t>
            </a:r>
            <a:r>
              <a:rPr sz="3000" dirty="0" err="1"/>
              <a:t>adatta</a:t>
            </a:r>
            <a:r>
              <a:rPr sz="3000" dirty="0"/>
              <a:t> a </a:t>
            </a:r>
            <a:r>
              <a:rPr sz="3000" b="1" dirty="0" err="1"/>
              <a:t>specifici</a:t>
            </a:r>
            <a:r>
              <a:rPr sz="3000" b="1" dirty="0"/>
              <a:t> </a:t>
            </a:r>
            <a:r>
              <a:rPr sz="3000" b="1" dirty="0" err="1"/>
              <a:t>compiti</a:t>
            </a:r>
            <a:r>
              <a:rPr sz="3000" b="1" dirty="0"/>
              <a:t> di </a:t>
            </a:r>
            <a:r>
              <a:rPr sz="3000" b="1" dirty="0" err="1"/>
              <a:t>elaborazione</a:t>
            </a:r>
            <a:r>
              <a:rPr sz="3000" b="1" dirty="0"/>
              <a:t> del </a:t>
            </a:r>
            <a:r>
              <a:rPr sz="3000" b="1" dirty="0" err="1"/>
              <a:t>linguaggio</a:t>
            </a:r>
            <a:r>
              <a:rPr sz="3000" b="1" dirty="0"/>
              <a:t> </a:t>
            </a:r>
            <a:r>
              <a:rPr sz="3000" b="1" dirty="0" err="1"/>
              <a:t>naturale</a:t>
            </a:r>
            <a:r>
              <a:rPr sz="3000" dirty="0"/>
              <a:t>:</a:t>
            </a:r>
            <a:endParaRPr lang="it-IT" sz="3000" dirty="0"/>
          </a:p>
          <a:p>
            <a:pPr marL="457200" indent="-457200">
              <a:lnSpc>
                <a:spcPct val="107000"/>
              </a:lnSpc>
              <a:buFont typeface="Arial" panose="020B0604020202020204" pitchFamily="34" charset="0"/>
              <a:buChar char="•"/>
              <a:defRPr sz="3200">
                <a:ea typeface="Microsoft Sans Serif" panose="020B0604020202020204" pitchFamily="34" charset="0"/>
                <a:cs typeface="Microsoft Sans Serif" panose="020B0604020202020204" pitchFamily="34" charset="0"/>
              </a:defRPr>
            </a:pPr>
            <a:endParaRPr dirty="0"/>
          </a:p>
          <a:p>
            <a:pPr marL="342900" indent="-342900">
              <a:lnSpc>
                <a:spcPct val="107000"/>
              </a:lnSpc>
              <a:buFont typeface="Wingdings" panose="05000000000000000000" pitchFamily="2" charset="2"/>
              <a:buChar char="Ø"/>
              <a:defRPr sz="3200"/>
            </a:pPr>
            <a:r>
              <a:rPr sz="2800" dirty="0"/>
              <a:t>Per l' </a:t>
            </a:r>
            <a:r>
              <a:rPr sz="2800" b="1" dirty="0" err="1"/>
              <a:t>analisi</a:t>
            </a:r>
            <a:r>
              <a:rPr sz="2800" b="1" dirty="0"/>
              <a:t> del </a:t>
            </a:r>
            <a:r>
              <a:rPr sz="2800" b="1" dirty="0" err="1"/>
              <a:t>sentimento</a:t>
            </a:r>
            <a:r>
              <a:rPr sz="2800" b="1" dirty="0"/>
              <a:t> </a:t>
            </a:r>
            <a:r>
              <a:rPr sz="2800" b="1" dirty="0" err="1"/>
              <a:t>t</a:t>
            </a:r>
            <a:r>
              <a:rPr sz="2800" dirty="0" err="1"/>
              <a:t>chiedere</a:t>
            </a:r>
            <a:r>
              <a:rPr sz="2800" dirty="0"/>
              <a:t>, è </a:t>
            </a:r>
            <a:r>
              <a:rPr sz="2800" dirty="0" err="1"/>
              <a:t>necessario</a:t>
            </a:r>
            <a:r>
              <a:rPr sz="2800" dirty="0"/>
              <a:t> </a:t>
            </a:r>
            <a:r>
              <a:rPr sz="2800" dirty="0" err="1"/>
              <a:t>incarnare</a:t>
            </a:r>
            <a:r>
              <a:rPr sz="2800" dirty="0"/>
              <a:t> </a:t>
            </a:r>
            <a:r>
              <a:rPr sz="2800" dirty="0" err="1"/>
              <a:t>attributi</a:t>
            </a:r>
            <a:r>
              <a:rPr sz="2800" dirty="0"/>
              <a:t> </a:t>
            </a:r>
            <a:r>
              <a:rPr sz="2800" dirty="0" err="1"/>
              <a:t>più</a:t>
            </a:r>
            <a:r>
              <a:rPr sz="2800" dirty="0"/>
              <a:t> </a:t>
            </a:r>
            <a:r>
              <a:rPr sz="2800" dirty="0" err="1"/>
              <a:t>emotivi</a:t>
            </a:r>
            <a:r>
              <a:rPr sz="2800" dirty="0"/>
              <a:t>,</a:t>
            </a:r>
          </a:p>
          <a:p>
            <a:pPr marL="342900" indent="-342900">
              <a:lnSpc>
                <a:spcPct val="107000"/>
              </a:lnSpc>
              <a:buFont typeface="Wingdings" panose="05000000000000000000" pitchFamily="2" charset="2"/>
              <a:buChar char="Ø"/>
              <a:defRPr sz="3200"/>
            </a:pPr>
            <a:r>
              <a:rPr sz="2800" dirty="0"/>
              <a:t>Per le </a:t>
            </a:r>
            <a:r>
              <a:rPr sz="2800" b="1" dirty="0" err="1"/>
              <a:t>attività</a:t>
            </a:r>
            <a:r>
              <a:rPr sz="2800" b="1" dirty="0"/>
              <a:t> di </a:t>
            </a:r>
            <a:r>
              <a:rPr sz="2800" b="1" dirty="0" err="1"/>
              <a:t>rilevamento</a:t>
            </a:r>
            <a:r>
              <a:rPr sz="2800" b="1" dirty="0"/>
              <a:t> </a:t>
            </a:r>
            <a:r>
              <a:rPr sz="2800" dirty="0"/>
              <a:t>e </a:t>
            </a:r>
            <a:r>
              <a:rPr sz="2800" dirty="0" err="1"/>
              <a:t>tracciamento</a:t>
            </a:r>
            <a:r>
              <a:rPr sz="2800" dirty="0"/>
              <a:t> </a:t>
            </a:r>
            <a:r>
              <a:rPr sz="2800" dirty="0" err="1"/>
              <a:t>degli</a:t>
            </a:r>
            <a:r>
              <a:rPr sz="2800" dirty="0"/>
              <a:t> </a:t>
            </a:r>
            <a:r>
              <a:rPr sz="2800" dirty="0" err="1"/>
              <a:t>argomenti</a:t>
            </a:r>
            <a:r>
              <a:rPr sz="2800" dirty="0"/>
              <a:t>, </a:t>
            </a:r>
            <a:r>
              <a:rPr sz="2800" dirty="0" err="1"/>
              <a:t>devono</a:t>
            </a:r>
            <a:r>
              <a:rPr sz="2800" dirty="0"/>
              <a:t> </a:t>
            </a:r>
            <a:r>
              <a:rPr sz="2800" dirty="0" err="1"/>
              <a:t>essere</a:t>
            </a:r>
            <a:r>
              <a:rPr sz="2800" dirty="0"/>
              <a:t> incorporate </a:t>
            </a:r>
            <a:r>
              <a:rPr sz="2800" dirty="0" err="1"/>
              <a:t>ulteriori</a:t>
            </a:r>
            <a:r>
              <a:rPr sz="2800" dirty="0"/>
              <a:t> </a:t>
            </a:r>
            <a:r>
              <a:rPr sz="2800" dirty="0" err="1"/>
              <a:t>informazioni</a:t>
            </a:r>
            <a:r>
              <a:rPr sz="2800" dirty="0"/>
              <a:t> </a:t>
            </a:r>
            <a:r>
              <a:rPr sz="2800" dirty="0" err="1"/>
              <a:t>sulla</a:t>
            </a:r>
            <a:r>
              <a:rPr sz="2800" dirty="0"/>
              <a:t> </a:t>
            </a:r>
            <a:r>
              <a:rPr sz="2800" dirty="0" err="1"/>
              <a:t>descrizione</a:t>
            </a:r>
            <a:r>
              <a:rPr sz="2800" dirty="0"/>
              <a:t> </a:t>
            </a:r>
            <a:r>
              <a:rPr sz="2800" dirty="0" err="1"/>
              <a:t>degli</a:t>
            </a:r>
            <a:r>
              <a:rPr sz="2800" dirty="0"/>
              <a:t> </a:t>
            </a:r>
            <a:r>
              <a:rPr sz="2800" dirty="0" err="1"/>
              <a:t>eventi</a:t>
            </a:r>
            <a:r>
              <a:rPr sz="2800" dirty="0"/>
              <a:t>,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sz="2400" dirty="0"/>
          </a:p>
        </p:txBody>
      </p:sp>
      <p:sp>
        <p:nvSpPr>
          <p:cNvPr id="6" name="CuadroTexto 6">
            <a:extLst>
              <a:ext uri="{FF2B5EF4-FFF2-40B4-BE49-F238E27FC236}">
                <a16:creationId xmlns:a16="http://schemas.microsoft.com/office/drawing/2014/main" id="{A04FD03E-B541-45D4-AB97-CFBA134C4D5B}"/>
              </a:ext>
            </a:extLst>
          </p:cNvPr>
          <p:cNvSpPr txBox="1"/>
          <p:nvPr/>
        </p:nvSpPr>
        <p:spPr>
          <a:xfrm>
            <a:off x="1447800" y="3106143"/>
            <a:ext cx="15468600" cy="2540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lnSpc>
                <a:spcPct val="107000"/>
              </a:lnSpc>
              <a:buFont typeface="Arial" panose="020B0604020202020204" pitchFamily="34" charset="0"/>
              <a:buChar char="•"/>
              <a:defRPr sz="3200">
                <a:ea typeface="Microsoft Sans Serif" panose="020B0604020202020204" pitchFamily="34" charset="0"/>
                <a:cs typeface="Microsoft Sans Serif" panose="020B0604020202020204" pitchFamily="34" charset="0"/>
              </a:defRPr>
            </a:pPr>
            <a:r>
              <a:rPr sz="3000" dirty="0" err="1"/>
              <a:t>L'obiettivo</a:t>
            </a:r>
            <a:r>
              <a:rPr sz="3000" dirty="0"/>
              <a:t> del </a:t>
            </a:r>
            <a:r>
              <a:rPr sz="3000" b="1" dirty="0"/>
              <a:t>deep learning per la </a:t>
            </a:r>
            <a:r>
              <a:rPr sz="3000" b="1" dirty="0" err="1"/>
              <a:t>rappresentazione</a:t>
            </a:r>
            <a:r>
              <a:rPr sz="3000" b="1" dirty="0"/>
              <a:t> del testo </a:t>
            </a:r>
            <a:r>
              <a:rPr sz="3000" dirty="0"/>
              <a:t>è </a:t>
            </a:r>
            <a:r>
              <a:rPr sz="3000" dirty="0" err="1"/>
              <a:t>quello</a:t>
            </a:r>
            <a:r>
              <a:rPr sz="3000" dirty="0"/>
              <a:t> di </a:t>
            </a:r>
            <a:r>
              <a:rPr lang="it-IT" sz="3000" dirty="0"/>
              <a:t>apprendere </a:t>
            </a:r>
            <a:r>
              <a:rPr sz="3000" dirty="0"/>
              <a:t> </a:t>
            </a:r>
            <a:r>
              <a:rPr sz="3000" dirty="0" err="1"/>
              <a:t>vettori</a:t>
            </a:r>
            <a:r>
              <a:rPr sz="3000" dirty="0"/>
              <a:t> a </a:t>
            </a:r>
            <a:r>
              <a:rPr sz="3000" dirty="0" err="1"/>
              <a:t>bassa</a:t>
            </a:r>
            <a:r>
              <a:rPr sz="3000" dirty="0"/>
              <a:t> </a:t>
            </a:r>
            <a:r>
              <a:rPr sz="3000" dirty="0" err="1"/>
              <a:t>densità</a:t>
            </a:r>
            <a:r>
              <a:rPr sz="3000" dirty="0"/>
              <a:t> di testo a diverse </a:t>
            </a:r>
            <a:r>
              <a:rPr sz="3000" dirty="0" err="1"/>
              <a:t>granularità</a:t>
            </a:r>
            <a:r>
              <a:rPr sz="3000" dirty="0"/>
              <a:t> </a:t>
            </a:r>
            <a:r>
              <a:rPr sz="3000" dirty="0" err="1"/>
              <a:t>attraverso</a:t>
            </a:r>
            <a:r>
              <a:rPr sz="3000" dirty="0"/>
              <a:t> </a:t>
            </a:r>
            <a:r>
              <a:rPr sz="3000" dirty="0" err="1"/>
              <a:t>l'apprendimento</a:t>
            </a:r>
            <a:r>
              <a:rPr sz="3000" dirty="0"/>
              <a:t> </a:t>
            </a:r>
            <a:r>
              <a:rPr sz="3000" dirty="0" err="1"/>
              <a:t>automatico</a:t>
            </a:r>
            <a:r>
              <a:rPr sz="3000" dirty="0"/>
              <a:t>.</a:t>
            </a:r>
            <a:endParaRPr lang="it-IT" sz="3000" dirty="0"/>
          </a:p>
          <a:p>
            <a:pPr marL="457200" indent="-457200">
              <a:lnSpc>
                <a:spcPct val="107000"/>
              </a:lnSpc>
              <a:buFont typeface="Arial" panose="020B0604020202020204" pitchFamily="34" charset="0"/>
              <a:buChar char="•"/>
              <a:defRPr sz="3200">
                <a:ea typeface="Microsoft Sans Serif" panose="020B0604020202020204" pitchFamily="34" charset="0"/>
                <a:cs typeface="Microsoft Sans Serif" panose="020B0604020202020204" pitchFamily="34" charset="0"/>
              </a:defRPr>
            </a:pPr>
            <a:endParaRPr sz="3000" dirty="0"/>
          </a:p>
          <a:p>
            <a:pPr marL="457200" indent="-457200">
              <a:lnSpc>
                <a:spcPct val="107000"/>
              </a:lnSpc>
              <a:buFont typeface="Arial" panose="020B0604020202020204" pitchFamily="34" charset="0"/>
              <a:buChar char="•"/>
              <a:defRPr sz="3200">
                <a:ea typeface="Microsoft Sans Serif" panose="020B0604020202020204" pitchFamily="34" charset="0"/>
                <a:cs typeface="Microsoft Sans Serif" panose="020B0604020202020204" pitchFamily="34" charset="0"/>
              </a:defRPr>
            </a:pPr>
            <a:r>
              <a:rPr sz="3000" dirty="0"/>
              <a:t>Il </a:t>
            </a:r>
            <a:r>
              <a:rPr sz="3000" b="1" dirty="0" err="1"/>
              <a:t>modello</a:t>
            </a:r>
            <a:r>
              <a:rPr sz="3000" b="1" dirty="0"/>
              <a:t> bag-of-words </a:t>
            </a:r>
            <a:r>
              <a:rPr sz="3000" dirty="0"/>
              <a:t>è il </a:t>
            </a:r>
            <a:r>
              <a:rPr sz="3000" dirty="0" err="1"/>
              <a:t>metodo</a:t>
            </a:r>
            <a:r>
              <a:rPr sz="3000" dirty="0"/>
              <a:t> di </a:t>
            </a:r>
            <a:r>
              <a:rPr sz="3000" dirty="0" err="1"/>
              <a:t>rappresentazione</a:t>
            </a:r>
            <a:r>
              <a:rPr sz="3000" dirty="0"/>
              <a:t> del testo </a:t>
            </a:r>
            <a:r>
              <a:rPr sz="3000" dirty="0" err="1"/>
              <a:t>più</a:t>
            </a:r>
            <a:r>
              <a:rPr sz="3000" dirty="0"/>
              <a:t> </a:t>
            </a:r>
            <a:r>
              <a:rPr sz="3000" dirty="0" err="1"/>
              <a:t>popolare</a:t>
            </a:r>
            <a:r>
              <a:rPr sz="3000" dirty="0"/>
              <a:t> </a:t>
            </a:r>
            <a:r>
              <a:rPr sz="3000" dirty="0" err="1"/>
              <a:t>nelle</a:t>
            </a:r>
            <a:r>
              <a:rPr sz="3000" dirty="0"/>
              <a:t> </a:t>
            </a:r>
            <a:r>
              <a:rPr sz="3000" dirty="0" err="1"/>
              <a:t>attività</a:t>
            </a:r>
            <a:r>
              <a:rPr sz="3000" dirty="0"/>
              <a:t> di </a:t>
            </a:r>
            <a:r>
              <a:rPr sz="3000" dirty="0" err="1"/>
              <a:t>estrazione</a:t>
            </a:r>
            <a:r>
              <a:rPr sz="3000" dirty="0"/>
              <a:t> </a:t>
            </a:r>
            <a:r>
              <a:rPr sz="3000" dirty="0" err="1"/>
              <a:t>dei</a:t>
            </a:r>
            <a:r>
              <a:rPr sz="3000" dirty="0"/>
              <a:t> </a:t>
            </a:r>
            <a:r>
              <a:rPr sz="3000" dirty="0" err="1"/>
              <a:t>dati</a:t>
            </a:r>
            <a:r>
              <a:rPr sz="3000" dirty="0"/>
              <a:t> di testo come la </a:t>
            </a:r>
            <a:r>
              <a:rPr sz="3000" dirty="0" err="1"/>
              <a:t>classificazione</a:t>
            </a:r>
            <a:r>
              <a:rPr sz="3000" dirty="0"/>
              <a:t> del testo e </a:t>
            </a:r>
            <a:r>
              <a:rPr sz="3000" dirty="0" err="1"/>
              <a:t>l'analisi</a:t>
            </a:r>
            <a:r>
              <a:rPr sz="3000" dirty="0"/>
              <a:t> del sentiment.</a:t>
            </a:r>
          </a:p>
        </p:txBody>
      </p:sp>
    </p:spTree>
    <p:extLst>
      <p:ext uri="{BB962C8B-B14F-4D97-AF65-F5344CB8AC3E}">
        <p14:creationId xmlns:p14="http://schemas.microsoft.com/office/powerpoint/2010/main" val="10567590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5B49A45C-DB62-51D8-86AE-29BDD6A61244}"/>
              </a:ext>
            </a:extLst>
          </p:cNvPr>
          <p:cNvSpPr txBox="1"/>
          <p:nvPr/>
        </p:nvSpPr>
        <p:spPr>
          <a:xfrm>
            <a:off x="1447800" y="1411535"/>
            <a:ext cx="9220200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4400" b="1">
                <a:solidFill>
                  <a:srgbClr val="E7686A"/>
                </a:solidFill>
                <a:ea typeface="Microsoft Sans Serif" panose="020B0604020202020204" pitchFamily="34" charset="0"/>
                <a:cs typeface="Microsoft Sans Serif" panose="020B0604020202020204" pitchFamily="34" charset="0"/>
              </a:defRPr>
            </a:pPr>
            <a:r>
              <a:t>Unità 2: Tecniche di text mining</a:t>
            </a:r>
            <a:endParaRPr sz="4400" b="1">
              <a:solidFill>
                <a:srgbClr val="E7686A"/>
              </a:solidFill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endParaRPr sz="4000" b="1">
              <a:solidFill>
                <a:srgbClr val="E7686A"/>
              </a:solidFill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9FDC7C57-826D-5EA9-1BF2-8E3DC6D338FF}"/>
              </a:ext>
            </a:extLst>
          </p:cNvPr>
          <p:cNvSpPr txBox="1"/>
          <p:nvPr/>
        </p:nvSpPr>
        <p:spPr>
          <a:xfrm>
            <a:off x="1447800" y="2280178"/>
            <a:ext cx="1004018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2800" b="1">
                <a:solidFill>
                  <a:srgbClr val="238791"/>
                </a:solidFill>
                <a:ea typeface="Microsoft Sans Serif" panose="020B0604020202020204" pitchFamily="34" charset="0"/>
                <a:cs typeface="Microsoft Sans Serif" panose="020B0604020202020204" pitchFamily="34" charset="0"/>
              </a:defRPr>
            </a:pPr>
            <a:r>
              <a:t>Classificazione del testo</a:t>
            </a:r>
            <a:endParaRPr sz="2800" b="1">
              <a:solidFill>
                <a:srgbClr val="238791"/>
              </a:solidFill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6" name="CuadroTexto 6">
            <a:extLst>
              <a:ext uri="{FF2B5EF4-FFF2-40B4-BE49-F238E27FC236}">
                <a16:creationId xmlns:a16="http://schemas.microsoft.com/office/drawing/2014/main" id="{F6E647F0-7AE4-4224-BE1B-FD90EFAD1CCE}"/>
              </a:ext>
            </a:extLst>
          </p:cNvPr>
          <p:cNvSpPr txBox="1"/>
          <p:nvPr/>
        </p:nvSpPr>
        <p:spPr>
          <a:xfrm>
            <a:off x="1447800" y="3106143"/>
            <a:ext cx="15163800" cy="21767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lnSpc>
                <a:spcPct val="107000"/>
              </a:lnSpc>
              <a:buFont typeface="Arial" panose="020B0604020202020204" pitchFamily="34" charset="0"/>
              <a:buChar char="•"/>
              <a:defRPr sz="3200">
                <a:ea typeface="Microsoft Sans Serif" panose="020B0604020202020204" pitchFamily="34" charset="0"/>
                <a:cs typeface="Microsoft Sans Serif" panose="020B0604020202020204" pitchFamily="34" charset="0"/>
              </a:defRPr>
            </a:pPr>
            <a:r>
              <a:t>Nella classificazione del testo, un documento deve essere rappresentato correttamente ed efficacemente per gli algoritmi di classificazione.</a:t>
            </a:r>
          </a:p>
          <a:p>
            <a:pPr marL="457200" indent="-457200">
              <a:lnSpc>
                <a:spcPct val="107000"/>
              </a:lnSpc>
              <a:buFont typeface="Arial" panose="020B0604020202020204" pitchFamily="34" charset="0"/>
              <a:buChar char="•"/>
              <a:defRPr sz="3200">
                <a:ea typeface="Microsoft Sans Serif" panose="020B0604020202020204" pitchFamily="34" charset="0"/>
                <a:cs typeface="Microsoft Sans Serif" panose="020B0604020202020204" pitchFamily="34" charset="0"/>
              </a:defRPr>
            </a:pPr>
            <a:r>
              <a:t>La selezione di un metodo di rappresentazione del testo dipende dalla scelta dell'algoritmo di classificazione.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B39671E-C6A5-4A28-BB03-2577D2A62C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9400" y="6108858"/>
            <a:ext cx="8383607" cy="138728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3AC5615-375F-4875-B557-F2A60CE2A530}"/>
              </a:ext>
            </a:extLst>
          </p:cNvPr>
          <p:cNvSpPr txBox="1"/>
          <p:nvPr/>
        </p:nvSpPr>
        <p:spPr>
          <a:xfrm>
            <a:off x="2362200" y="7534245"/>
            <a:ext cx="8646021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000"/>
            </a:pPr>
            <a:r>
              <a:t>I principali componenti della classificazione testuale basata sull'apprendimento automatico tradizionale</a:t>
            </a:r>
            <a:endParaRPr sz="2000"/>
          </a:p>
        </p:txBody>
      </p:sp>
    </p:spTree>
    <p:extLst>
      <p:ext uri="{BB962C8B-B14F-4D97-AF65-F5344CB8AC3E}">
        <p14:creationId xmlns:p14="http://schemas.microsoft.com/office/powerpoint/2010/main" val="26993618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5B49A45C-DB62-51D8-86AE-29BDD6A61244}"/>
              </a:ext>
            </a:extLst>
          </p:cNvPr>
          <p:cNvSpPr txBox="1"/>
          <p:nvPr/>
        </p:nvSpPr>
        <p:spPr>
          <a:xfrm>
            <a:off x="1422400" y="1085507"/>
            <a:ext cx="9220200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4400" b="1">
                <a:solidFill>
                  <a:srgbClr val="E7686A"/>
                </a:solidFill>
                <a:ea typeface="Microsoft Sans Serif" panose="020B0604020202020204" pitchFamily="34" charset="0"/>
                <a:cs typeface="Microsoft Sans Serif" panose="020B0604020202020204" pitchFamily="34" charset="0"/>
              </a:defRPr>
            </a:pPr>
            <a:r>
              <a:t>Unità 2: Tecniche di text mining</a:t>
            </a:r>
            <a:endParaRPr sz="4400" b="1">
              <a:solidFill>
                <a:srgbClr val="E7686A"/>
              </a:solidFill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endParaRPr sz="4000" b="1">
              <a:solidFill>
                <a:srgbClr val="E7686A"/>
              </a:solidFill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9FDC7C57-826D-5EA9-1BF2-8E3DC6D338FF}"/>
              </a:ext>
            </a:extLst>
          </p:cNvPr>
          <p:cNvSpPr txBox="1"/>
          <p:nvPr/>
        </p:nvSpPr>
        <p:spPr>
          <a:xfrm>
            <a:off x="1435100" y="1904081"/>
            <a:ext cx="132588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2800" b="1">
                <a:solidFill>
                  <a:srgbClr val="238791"/>
                </a:solidFill>
                <a:ea typeface="Microsoft Sans Serif" panose="020B0604020202020204" pitchFamily="34" charset="0"/>
                <a:cs typeface="Microsoft Sans Serif" panose="020B0604020202020204" pitchFamily="34" charset="0"/>
              </a:defRPr>
            </a:pPr>
            <a:r>
              <a:t>Algoritmi di apprendimento automatico di base per la classificazione del testo</a:t>
            </a:r>
            <a:endParaRPr sz="2800" b="1">
              <a:solidFill>
                <a:srgbClr val="238791"/>
              </a:solidFill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1422400" y="2628900"/>
            <a:ext cx="16535400" cy="63922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07000"/>
              </a:lnSpc>
              <a:buFont typeface="Arial" panose="020B0604020202020204" pitchFamily="34" charset="0"/>
              <a:buChar char="•"/>
              <a:defRPr sz="3200"/>
            </a:pPr>
            <a:r>
              <a:rPr dirty="0" err="1"/>
              <a:t>Algoritmi</a:t>
            </a:r>
            <a:r>
              <a:rPr dirty="0"/>
              <a:t> di </a:t>
            </a:r>
            <a:r>
              <a:rPr dirty="0" err="1"/>
              <a:t>classificazione</a:t>
            </a:r>
            <a:r>
              <a:rPr dirty="0"/>
              <a:t> del testo:</a:t>
            </a:r>
          </a:p>
          <a:p>
            <a:pPr marL="800100" lvl="1" indent="-342900">
              <a:lnSpc>
                <a:spcPct val="107000"/>
              </a:lnSpc>
              <a:buFont typeface="Wingdings" panose="05000000000000000000" pitchFamily="2" charset="2"/>
              <a:buChar char="Ø"/>
              <a:defRPr sz="3200"/>
            </a:pPr>
            <a:r>
              <a:rPr b="1" dirty="0"/>
              <a:t>Naive Bayes </a:t>
            </a:r>
            <a:r>
              <a:rPr dirty="0"/>
              <a:t>è un</a:t>
            </a:r>
            <a:r>
              <a:rPr lang="it-IT" dirty="0"/>
              <a:t> insieme</a:t>
            </a:r>
            <a:r>
              <a:rPr dirty="0"/>
              <a:t> di </a:t>
            </a:r>
            <a:r>
              <a:rPr dirty="0" err="1"/>
              <a:t>classificatori</a:t>
            </a:r>
            <a:r>
              <a:rPr dirty="0"/>
              <a:t> </a:t>
            </a:r>
            <a:r>
              <a:rPr dirty="0" err="1"/>
              <a:t>che</a:t>
            </a:r>
            <a:r>
              <a:rPr dirty="0"/>
              <a:t> </a:t>
            </a:r>
            <a:r>
              <a:rPr dirty="0" err="1"/>
              <a:t>lavora</a:t>
            </a:r>
            <a:r>
              <a:rPr dirty="0"/>
              <a:t> sui </a:t>
            </a:r>
            <a:r>
              <a:rPr dirty="0" err="1"/>
              <a:t>principi</a:t>
            </a:r>
            <a:r>
              <a:rPr dirty="0"/>
              <a:t> del </a:t>
            </a:r>
            <a:r>
              <a:rPr dirty="0" err="1"/>
              <a:t>teorema</a:t>
            </a:r>
            <a:r>
              <a:rPr dirty="0"/>
              <a:t> </a:t>
            </a:r>
            <a:r>
              <a:rPr dirty="0" err="1"/>
              <a:t>delle</a:t>
            </a:r>
            <a:r>
              <a:rPr dirty="0"/>
              <a:t> Bayes. Naïve Bayes</a:t>
            </a:r>
            <a:r>
              <a:rPr b="1" dirty="0"/>
              <a:t> </a:t>
            </a:r>
            <a:r>
              <a:rPr dirty="0" err="1"/>
              <a:t>modella</a:t>
            </a:r>
            <a:r>
              <a:rPr dirty="0"/>
              <a:t> la </a:t>
            </a:r>
            <a:r>
              <a:rPr dirty="0" err="1"/>
              <a:t>distribuzione</a:t>
            </a:r>
            <a:r>
              <a:rPr dirty="0"/>
              <a:t> </a:t>
            </a:r>
            <a:r>
              <a:rPr dirty="0" err="1"/>
              <a:t>congiunta</a:t>
            </a:r>
            <a:r>
              <a:rPr dirty="0"/>
              <a:t> p(x, y) </a:t>
            </a:r>
            <a:r>
              <a:rPr dirty="0" err="1"/>
              <a:t>dell'osservazione</a:t>
            </a:r>
            <a:r>
              <a:rPr dirty="0"/>
              <a:t> x e </a:t>
            </a:r>
            <a:r>
              <a:rPr dirty="0" err="1"/>
              <a:t>della</a:t>
            </a:r>
            <a:r>
              <a:rPr dirty="0"/>
              <a:t> </a:t>
            </a:r>
            <a:r>
              <a:rPr dirty="0" err="1"/>
              <a:t>sua</a:t>
            </a:r>
            <a:r>
              <a:rPr dirty="0"/>
              <a:t> </a:t>
            </a:r>
            <a:r>
              <a:rPr dirty="0" err="1"/>
              <a:t>classe</a:t>
            </a:r>
            <a:r>
              <a:rPr dirty="0"/>
              <a:t> y.</a:t>
            </a:r>
          </a:p>
          <a:p>
            <a:pPr marL="800100" lvl="1" indent="-342900">
              <a:lnSpc>
                <a:spcPct val="107000"/>
              </a:lnSpc>
              <a:buFont typeface="Wingdings" panose="05000000000000000000" pitchFamily="2" charset="2"/>
              <a:buChar char="Ø"/>
              <a:defRPr sz="3200"/>
            </a:pPr>
            <a:r>
              <a:rPr b="1" dirty="0" err="1"/>
              <a:t>L'entropia</a:t>
            </a:r>
            <a:r>
              <a:rPr b="1" dirty="0"/>
              <a:t> </a:t>
            </a:r>
            <a:r>
              <a:rPr b="1" dirty="0" err="1"/>
              <a:t>massima</a:t>
            </a:r>
            <a:r>
              <a:rPr b="1" dirty="0"/>
              <a:t> (ME) </a:t>
            </a:r>
            <a:r>
              <a:rPr dirty="0" err="1"/>
              <a:t>assegna</a:t>
            </a:r>
            <a:r>
              <a:rPr dirty="0"/>
              <a:t> la </a:t>
            </a:r>
            <a:r>
              <a:rPr dirty="0" err="1"/>
              <a:t>probabilità</a:t>
            </a:r>
            <a:r>
              <a:rPr dirty="0"/>
              <a:t> </a:t>
            </a:r>
            <a:r>
              <a:rPr dirty="0" err="1"/>
              <a:t>congiunta</a:t>
            </a:r>
            <a:r>
              <a:rPr dirty="0"/>
              <a:t> alle </a:t>
            </a:r>
            <a:r>
              <a:rPr dirty="0" err="1"/>
              <a:t>coppie</a:t>
            </a:r>
            <a:r>
              <a:rPr dirty="0"/>
              <a:t> di </a:t>
            </a:r>
            <a:r>
              <a:rPr dirty="0" err="1"/>
              <a:t>osservazione</a:t>
            </a:r>
            <a:r>
              <a:rPr dirty="0"/>
              <a:t> e di </a:t>
            </a:r>
            <a:r>
              <a:rPr dirty="0" err="1"/>
              <a:t>etichette</a:t>
            </a:r>
            <a:r>
              <a:rPr dirty="0"/>
              <a:t> (x, y) </a:t>
            </a:r>
            <a:r>
              <a:rPr dirty="0" err="1"/>
              <a:t>sulla</a:t>
            </a:r>
            <a:r>
              <a:rPr dirty="0"/>
              <a:t> base di un </a:t>
            </a:r>
            <a:r>
              <a:rPr dirty="0" err="1"/>
              <a:t>modello</a:t>
            </a:r>
            <a:r>
              <a:rPr dirty="0"/>
              <a:t> log-</a:t>
            </a:r>
            <a:r>
              <a:rPr dirty="0" err="1"/>
              <a:t>lineare</a:t>
            </a:r>
            <a:r>
              <a:rPr dirty="0"/>
              <a:t>:</a:t>
            </a:r>
          </a:p>
          <a:p>
            <a:pPr lvl="1">
              <a:lnSpc>
                <a:spcPct val="107000"/>
              </a:lnSpc>
            </a:pPr>
            <a:endParaRPr sz="3200" dirty="0"/>
          </a:p>
          <a:p>
            <a:pPr lvl="5">
              <a:lnSpc>
                <a:spcPct val="107000"/>
              </a:lnSpc>
              <a:defRPr sz="3200"/>
            </a:pPr>
            <a:r>
              <a:rPr dirty="0"/>
              <a:t>dove: è un </a:t>
            </a:r>
            <a:r>
              <a:rPr dirty="0" err="1"/>
              <a:t>vettore</a:t>
            </a:r>
            <a:r>
              <a:rPr dirty="0"/>
              <a:t> di </a:t>
            </a:r>
            <a:r>
              <a:rPr dirty="0" err="1"/>
              <a:t>pesi</a:t>
            </a:r>
            <a:r>
              <a:rPr dirty="0"/>
              <a:t>, f è </a:t>
            </a:r>
            <a:r>
              <a:rPr dirty="0" err="1"/>
              <a:t>una</a:t>
            </a:r>
            <a:r>
              <a:rPr dirty="0"/>
              <a:t> </a:t>
            </a:r>
            <a:r>
              <a:rPr dirty="0" err="1"/>
              <a:t>funzione</a:t>
            </a:r>
            <a:r>
              <a:rPr dirty="0"/>
              <a:t> </a:t>
            </a:r>
            <a:r>
              <a:rPr dirty="0" err="1"/>
              <a:t>che</a:t>
            </a:r>
            <a:r>
              <a:rPr dirty="0"/>
              <a:t> </a:t>
            </a:r>
            <a:r>
              <a:rPr dirty="0" err="1"/>
              <a:t>mappa</a:t>
            </a:r>
            <a:r>
              <a:rPr dirty="0"/>
              <a:t> le </a:t>
            </a:r>
            <a:r>
              <a:rPr dirty="0" err="1"/>
              <a:t>coppie</a:t>
            </a:r>
            <a:r>
              <a:rPr dirty="0"/>
              <a:t> (x, y) a un </a:t>
            </a:r>
            <a:r>
              <a:rPr dirty="0" err="1"/>
              <a:t>vettore</a:t>
            </a:r>
            <a:r>
              <a:rPr dirty="0"/>
              <a:t> di </a:t>
            </a:r>
            <a:r>
              <a:rPr dirty="0" err="1"/>
              <a:t>funzione</a:t>
            </a:r>
            <a:r>
              <a:rPr dirty="0"/>
              <a:t> di </a:t>
            </a:r>
            <a:r>
              <a:rPr dirty="0" err="1"/>
              <a:t>valore</a:t>
            </a:r>
            <a:r>
              <a:rPr dirty="0"/>
              <a:t> </a:t>
            </a:r>
            <a:r>
              <a:rPr dirty="0" err="1"/>
              <a:t>binario</a:t>
            </a:r>
            <a:endParaRPr dirty="0"/>
          </a:p>
          <a:p>
            <a:pPr marL="800100" lvl="1" indent="-342900">
              <a:lnSpc>
                <a:spcPct val="107000"/>
              </a:lnSpc>
              <a:buFont typeface="Wingdings" panose="05000000000000000000" pitchFamily="2" charset="2"/>
              <a:buChar char="Ø"/>
              <a:defRPr sz="3200"/>
            </a:pPr>
            <a:r>
              <a:rPr b="1" dirty="0"/>
              <a:t>Support vector machines (SVM) </a:t>
            </a:r>
            <a:r>
              <a:rPr dirty="0"/>
              <a:t>è un </a:t>
            </a:r>
            <a:r>
              <a:rPr dirty="0" err="1"/>
              <a:t>algoritmo</a:t>
            </a:r>
            <a:r>
              <a:rPr dirty="0"/>
              <a:t> di </a:t>
            </a:r>
            <a:r>
              <a:rPr dirty="0" err="1"/>
              <a:t>apprendimento</a:t>
            </a:r>
            <a:r>
              <a:rPr dirty="0"/>
              <a:t> </a:t>
            </a:r>
            <a:r>
              <a:rPr dirty="0" err="1"/>
              <a:t>discriminativo</a:t>
            </a:r>
            <a:r>
              <a:rPr dirty="0"/>
              <a:t> </a:t>
            </a:r>
            <a:r>
              <a:rPr dirty="0" err="1"/>
              <a:t>supervisionato</a:t>
            </a:r>
            <a:r>
              <a:rPr dirty="0"/>
              <a:t> per la </a:t>
            </a:r>
            <a:r>
              <a:rPr dirty="0" err="1"/>
              <a:t>classificazione</a:t>
            </a:r>
            <a:r>
              <a:rPr dirty="0"/>
              <a:t> </a:t>
            </a:r>
            <a:r>
              <a:rPr dirty="0" err="1"/>
              <a:t>binaria</a:t>
            </a:r>
            <a:r>
              <a:rPr dirty="0"/>
              <a:t>.</a:t>
            </a:r>
          </a:p>
          <a:p>
            <a:pPr marL="800100" lvl="1" indent="-342900">
              <a:lnSpc>
                <a:spcPct val="107000"/>
              </a:lnSpc>
              <a:buFont typeface="Wingdings" panose="05000000000000000000" pitchFamily="2" charset="2"/>
              <a:buChar char="Ø"/>
              <a:defRPr sz="3200"/>
            </a:pPr>
            <a:r>
              <a:rPr b="1" dirty="0"/>
              <a:t>I </a:t>
            </a:r>
            <a:r>
              <a:rPr b="1" dirty="0" err="1"/>
              <a:t>metodi</a:t>
            </a:r>
            <a:r>
              <a:rPr b="1" dirty="0"/>
              <a:t> </a:t>
            </a:r>
            <a:r>
              <a:rPr dirty="0"/>
              <a:t>di ensemble </a:t>
            </a:r>
            <a:r>
              <a:rPr dirty="0" err="1"/>
              <a:t>combinano</a:t>
            </a:r>
            <a:r>
              <a:rPr dirty="0"/>
              <a:t> </a:t>
            </a:r>
            <a:r>
              <a:rPr dirty="0" err="1"/>
              <a:t>algoritmi</a:t>
            </a:r>
            <a:r>
              <a:rPr dirty="0"/>
              <a:t> di </a:t>
            </a:r>
            <a:r>
              <a:rPr dirty="0" err="1"/>
              <a:t>apprendimento</a:t>
            </a:r>
            <a:r>
              <a:rPr dirty="0"/>
              <a:t> </a:t>
            </a:r>
            <a:r>
              <a:rPr dirty="0" err="1"/>
              <a:t>multipli</a:t>
            </a:r>
            <a:r>
              <a:rPr dirty="0"/>
              <a:t> per </a:t>
            </a:r>
            <a:r>
              <a:rPr dirty="0" err="1"/>
              <a:t>ottenere</a:t>
            </a:r>
            <a:r>
              <a:rPr dirty="0"/>
              <a:t> </a:t>
            </a:r>
            <a:r>
              <a:rPr dirty="0" err="1"/>
              <a:t>prestazioni</a:t>
            </a:r>
            <a:r>
              <a:rPr dirty="0"/>
              <a:t> </a:t>
            </a:r>
            <a:r>
              <a:rPr dirty="0" err="1"/>
              <a:t>predittive</a:t>
            </a:r>
            <a:r>
              <a:rPr dirty="0"/>
              <a:t> </a:t>
            </a:r>
            <a:r>
              <a:rPr dirty="0" err="1"/>
              <a:t>migliori</a:t>
            </a:r>
            <a:r>
              <a:rPr dirty="0"/>
              <a:t> rispetto a uno </a:t>
            </a:r>
            <a:r>
              <a:rPr dirty="0" err="1"/>
              <a:t>qualsiasi</a:t>
            </a:r>
            <a:r>
              <a:rPr dirty="0"/>
              <a:t> </a:t>
            </a:r>
            <a:r>
              <a:rPr dirty="0" err="1"/>
              <a:t>degli</a:t>
            </a:r>
            <a:r>
              <a:rPr dirty="0"/>
              <a:t> </a:t>
            </a:r>
            <a:r>
              <a:rPr dirty="0" err="1"/>
              <a:t>algoritmi</a:t>
            </a:r>
            <a:r>
              <a:rPr dirty="0"/>
              <a:t> di </a:t>
            </a:r>
            <a:r>
              <a:rPr dirty="0" err="1"/>
              <a:t>apprendimento</a:t>
            </a:r>
            <a:r>
              <a:rPr dirty="0"/>
              <a:t> di base.</a:t>
            </a:r>
            <a:endParaRPr sz="32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875D393-0810-424C-A694-A40DD8D388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5200" y="4839501"/>
            <a:ext cx="5012266" cy="1127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13949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5B49A45C-DB62-51D8-86AE-29BDD6A61244}"/>
              </a:ext>
            </a:extLst>
          </p:cNvPr>
          <p:cNvSpPr txBox="1"/>
          <p:nvPr/>
        </p:nvSpPr>
        <p:spPr>
          <a:xfrm>
            <a:off x="1371600" y="1159148"/>
            <a:ext cx="9220200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4400" b="1">
                <a:solidFill>
                  <a:srgbClr val="E7686A"/>
                </a:solidFill>
                <a:ea typeface="Microsoft Sans Serif" panose="020B0604020202020204" pitchFamily="34" charset="0"/>
                <a:cs typeface="Microsoft Sans Serif" panose="020B0604020202020204" pitchFamily="34" charset="0"/>
              </a:defRPr>
            </a:pPr>
            <a:r>
              <a:t>Unità 2: Tecniche di text mining</a:t>
            </a:r>
            <a:endParaRPr sz="4400" b="1">
              <a:solidFill>
                <a:srgbClr val="E7686A"/>
              </a:solidFill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endParaRPr sz="4000" b="1">
              <a:solidFill>
                <a:srgbClr val="E7686A"/>
              </a:solidFill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9FDC7C57-826D-5EA9-1BF2-8E3DC6D338FF}"/>
              </a:ext>
            </a:extLst>
          </p:cNvPr>
          <p:cNvSpPr txBox="1"/>
          <p:nvPr/>
        </p:nvSpPr>
        <p:spPr>
          <a:xfrm>
            <a:off x="1371600" y="1885507"/>
            <a:ext cx="1004018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2800" b="1">
                <a:solidFill>
                  <a:srgbClr val="238791"/>
                </a:solidFill>
                <a:ea typeface="Microsoft Sans Serif" panose="020B0604020202020204" pitchFamily="34" charset="0"/>
                <a:cs typeface="Microsoft Sans Serif" panose="020B0604020202020204" pitchFamily="34" charset="0"/>
              </a:defRPr>
            </a:pPr>
            <a:r>
              <a:t>Introduzione nei modelli tematici</a:t>
            </a:r>
            <a:endParaRPr sz="2800" b="1">
              <a:solidFill>
                <a:srgbClr val="238791"/>
              </a:solidFill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965466" y="4316407"/>
            <a:ext cx="16941533" cy="48114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lnSpc>
                <a:spcPct val="107000"/>
              </a:lnSpc>
              <a:buFont typeface="Arial" panose="020B0604020202020204" pitchFamily="34" charset="0"/>
              <a:buChar char="•"/>
              <a:defRPr sz="3200"/>
            </a:pPr>
            <a:r>
              <a:t>Modelli di </a:t>
            </a:r>
            <a:r>
              <a:rPr b="1"/>
              <a:t>argomento di base:</a:t>
            </a:r>
          </a:p>
          <a:p>
            <a:pPr marL="800100" lvl="1" indent="-342900">
              <a:lnSpc>
                <a:spcPct val="107000"/>
              </a:lnSpc>
              <a:buFont typeface="Wingdings" panose="05000000000000000000" pitchFamily="2" charset="2"/>
              <a:buChar char="Ø"/>
              <a:defRPr sz="3200"/>
            </a:pPr>
            <a:r>
              <a:rPr b="1"/>
              <a:t>L'analisi semantica latente (LSA) </a:t>
            </a:r>
            <a:r>
              <a:t>rappresenta un pezzo di testo da un insieme di concetti semantici impliciti piuttosto che i termini espliciti nel modello di spazio vettoriale. LSA riduce la dimensione della rappresentazione del testo selezionando k argomenti latenti invece di termini espliciti come m. </a:t>
            </a:r>
          </a:p>
          <a:p>
            <a:pPr lvl="1">
              <a:lnSpc>
                <a:spcPct val="107000"/>
              </a:lnSpc>
              <a:defRPr sz="3200"/>
            </a:pPr>
            <a:r>
              <a:t>la base per la rappresentazione del testo utilizzando la seguente matrice di decomposizione:</a:t>
            </a:r>
          </a:p>
          <a:p>
            <a:pPr marL="800100" lvl="1" indent="-342900">
              <a:lnSpc>
                <a:spcPct val="107000"/>
              </a:lnSpc>
              <a:buFont typeface="Wingdings" panose="05000000000000000000" pitchFamily="2" charset="2"/>
              <a:buChar char="Ø"/>
              <a:defRPr sz="3200"/>
            </a:pPr>
            <a:r>
              <a:t>L'</a:t>
            </a:r>
            <a:r>
              <a:rPr b="1"/>
              <a:t>analisi semantica latente probabilistica (PLSA) </a:t>
            </a:r>
            <a:r>
              <a:t>estende la semantica latente </a:t>
            </a:r>
          </a:p>
          <a:p>
            <a:pPr lvl="1">
              <a:lnSpc>
                <a:spcPct val="107000"/>
              </a:lnSpc>
              <a:defRPr sz="3200"/>
            </a:pPr>
            <a:r>
              <a:t>il framework di algebra dell'analisi include la probabilità.</a:t>
            </a:r>
          </a:p>
          <a:p>
            <a:pPr marL="800100" lvl="1" indent="-342900">
              <a:lnSpc>
                <a:spcPct val="107000"/>
              </a:lnSpc>
              <a:buFont typeface="Wingdings" panose="05000000000000000000" pitchFamily="2" charset="2"/>
              <a:buChar char="Ø"/>
              <a:defRPr sz="3200"/>
            </a:pPr>
            <a:r>
              <a:rPr b="1"/>
              <a:t>L'allocazione di Dirichlet latente (LDA) </a:t>
            </a:r>
            <a:r>
              <a:t>introduce una distribuzione Dirichlet alla distribuzione di argomenti condizionali e alla distribuzione di termini condizionali.</a:t>
            </a:r>
          </a:p>
        </p:txBody>
      </p:sp>
      <p:sp>
        <p:nvSpPr>
          <p:cNvPr id="6" name="CuadroTexto 6">
            <a:extLst>
              <a:ext uri="{FF2B5EF4-FFF2-40B4-BE49-F238E27FC236}">
                <a16:creationId xmlns:a16="http://schemas.microsoft.com/office/drawing/2014/main" id="{8B56B4EA-7077-4C5F-8908-09FA0F78B6EC}"/>
              </a:ext>
            </a:extLst>
          </p:cNvPr>
          <p:cNvSpPr txBox="1"/>
          <p:nvPr/>
        </p:nvSpPr>
        <p:spPr>
          <a:xfrm>
            <a:off x="888465" y="2389720"/>
            <a:ext cx="17399535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  <a:defRPr sz="3200">
                <a:ea typeface="Microsoft Sans Serif" panose="020B0604020202020204" pitchFamily="34" charset="0"/>
                <a:cs typeface="Microsoft Sans Serif" panose="020B0604020202020204" pitchFamily="34" charset="0"/>
              </a:defRPr>
            </a:pPr>
            <a:r>
              <a:rPr b="1"/>
              <a:t>I modelli </a:t>
            </a:r>
            <a:r>
              <a:t>tematici forniscono un metodo di rappresentazione concettuale che trasforma i vettori sparsi ad alta dimensione nel modello di spazio vettoriale tradizionale</a:t>
            </a:r>
            <a:r>
              <a:rPr b="1"/>
              <a:t>in </a:t>
            </a:r>
            <a:r>
              <a:t>vettori densi a bassa dimensione per alleviare la maledizione della dimensionalità.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BD802BE-EA05-465A-B2F3-97D3E7C654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11090" y="5835178"/>
            <a:ext cx="4186410" cy="1250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74751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5B49A45C-DB62-51D8-86AE-29BDD6A61244}"/>
              </a:ext>
            </a:extLst>
          </p:cNvPr>
          <p:cNvSpPr txBox="1"/>
          <p:nvPr/>
        </p:nvSpPr>
        <p:spPr>
          <a:xfrm>
            <a:off x="1447800" y="1411535"/>
            <a:ext cx="9220200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4400" b="1">
                <a:solidFill>
                  <a:srgbClr val="E7686A"/>
                </a:solidFill>
                <a:ea typeface="Microsoft Sans Serif" panose="020B0604020202020204" pitchFamily="34" charset="0"/>
                <a:cs typeface="Microsoft Sans Serif" panose="020B0604020202020204" pitchFamily="34" charset="0"/>
              </a:defRPr>
            </a:pPr>
            <a:r>
              <a:t>Unità 2: Tecniche di text mining</a:t>
            </a:r>
            <a:endParaRPr sz="4400" b="1">
              <a:solidFill>
                <a:srgbClr val="E7686A"/>
              </a:solidFill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endParaRPr sz="4000" b="1">
              <a:solidFill>
                <a:srgbClr val="E7686A"/>
              </a:solidFill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9FDC7C57-826D-5EA9-1BF2-8E3DC6D338FF}"/>
              </a:ext>
            </a:extLst>
          </p:cNvPr>
          <p:cNvSpPr txBox="1"/>
          <p:nvPr/>
        </p:nvSpPr>
        <p:spPr>
          <a:xfrm>
            <a:off x="1447800" y="2148548"/>
            <a:ext cx="1004018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2800" b="1">
                <a:solidFill>
                  <a:srgbClr val="238791"/>
                </a:solidFill>
                <a:ea typeface="Microsoft Sans Serif" panose="020B0604020202020204" pitchFamily="34" charset="0"/>
                <a:cs typeface="Microsoft Sans Serif" panose="020B0604020202020204" pitchFamily="34" charset="0"/>
              </a:defRPr>
            </a:pPr>
            <a:r>
              <a:t>BERT: Rappresentazioni bidirezionali Encoder da Transformer</a:t>
            </a:r>
            <a:endParaRPr sz="2800" b="1">
              <a:solidFill>
                <a:srgbClr val="238791"/>
              </a:solidFill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784849" y="3439951"/>
            <a:ext cx="16718302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  <a:defRPr sz="3200"/>
            </a:pPr>
            <a:r>
              <a:rPr sz="2800" dirty="0"/>
              <a:t>La </a:t>
            </a:r>
            <a:r>
              <a:rPr sz="2800" dirty="0" err="1"/>
              <a:t>rappresentazione</a:t>
            </a:r>
            <a:r>
              <a:rPr sz="2800" dirty="0"/>
              <a:t> di </a:t>
            </a:r>
            <a:r>
              <a:rPr sz="2800" dirty="0" err="1"/>
              <a:t>ogni</a:t>
            </a:r>
            <a:r>
              <a:rPr sz="2800" dirty="0"/>
              <a:t> token di input </a:t>
            </a:r>
            <a:r>
              <a:rPr sz="2800" b="1" i="1" dirty="0" err="1"/>
              <a:t>h</a:t>
            </a:r>
            <a:r>
              <a:rPr sz="2800" i="1" dirty="0" err="1"/>
              <a:t>j</a:t>
            </a:r>
            <a:r>
              <a:rPr sz="2800" i="1" dirty="0"/>
              <a:t> </a:t>
            </a:r>
            <a:r>
              <a:rPr sz="2800" dirty="0" err="1"/>
              <a:t>viene</a:t>
            </a:r>
            <a:r>
              <a:rPr sz="2800" dirty="0"/>
              <a:t> </a:t>
            </a:r>
            <a:r>
              <a:rPr sz="2800" dirty="0" err="1"/>
              <a:t>appresa</a:t>
            </a:r>
            <a:r>
              <a:rPr sz="2800" dirty="0"/>
              <a:t> </a:t>
            </a:r>
            <a:r>
              <a:rPr sz="2800" dirty="0" err="1"/>
              <a:t>sia</a:t>
            </a:r>
            <a:r>
              <a:rPr sz="2800" dirty="0"/>
              <a:t> </a:t>
            </a:r>
            <a:r>
              <a:rPr sz="2800" dirty="0" err="1"/>
              <a:t>nel</a:t>
            </a:r>
            <a:r>
              <a:rPr sz="2800" dirty="0"/>
              <a:t> </a:t>
            </a:r>
            <a:r>
              <a:rPr sz="2800" dirty="0" err="1"/>
              <a:t>contesto</a:t>
            </a:r>
            <a:r>
              <a:rPr sz="2800" dirty="0"/>
              <a:t> sinistro,</a:t>
            </a:r>
            <a:r>
              <a:rPr sz="2800" i="1" dirty="0"/>
              <a:t>x</a:t>
            </a:r>
            <a:r>
              <a:rPr sz="2800" dirty="0"/>
              <a:t>1,</a:t>
            </a:r>
            <a:r>
              <a:rPr sz="2800" i="1" dirty="0"/>
              <a:t>· </a:t>
            </a:r>
            <a:r>
              <a:rPr sz="2800" dirty="0"/>
              <a:t>··</a:t>
            </a:r>
            <a:r>
              <a:rPr sz="2800" i="1" dirty="0"/>
              <a:t>, </a:t>
            </a:r>
            <a:r>
              <a:rPr sz="2800" i="1" dirty="0" err="1"/>
              <a:t>xj</a:t>
            </a:r>
            <a:r>
              <a:rPr sz="2800" dirty="0"/>
              <a:t>− 1 </a:t>
            </a:r>
            <a:r>
              <a:rPr sz="2800" dirty="0" err="1"/>
              <a:t>che</a:t>
            </a:r>
            <a:r>
              <a:rPr sz="2800" dirty="0"/>
              <a:t> </a:t>
            </a:r>
            <a:r>
              <a:rPr sz="2800" dirty="0" err="1"/>
              <a:t>nel</a:t>
            </a:r>
            <a:r>
              <a:rPr sz="2800" dirty="0"/>
              <a:t> </a:t>
            </a:r>
            <a:r>
              <a:rPr sz="2800" dirty="0" err="1"/>
              <a:t>contesto</a:t>
            </a:r>
            <a:r>
              <a:rPr sz="2800" dirty="0"/>
              <a:t> </a:t>
            </a:r>
            <a:r>
              <a:rPr sz="2800" dirty="0" err="1"/>
              <a:t>destro</a:t>
            </a:r>
            <a:r>
              <a:rPr sz="2800" dirty="0"/>
              <a:t> </a:t>
            </a:r>
            <a:r>
              <a:rPr sz="2800" i="1" dirty="0" err="1"/>
              <a:t>xj</a:t>
            </a:r>
            <a:r>
              <a:rPr sz="2800" dirty="0"/>
              <a:t>+ 1</a:t>
            </a:r>
            <a:r>
              <a:rPr sz="2800" i="1" dirty="0"/>
              <a:t>, </a:t>
            </a:r>
            <a:r>
              <a:rPr sz="2800" dirty="0"/>
              <a:t>··</a:t>
            </a:r>
            <a:r>
              <a:rPr sz="2800" i="1" dirty="0"/>
              <a:t>, </a:t>
            </a:r>
            <a:r>
              <a:rPr sz="2800" i="1" dirty="0" err="1"/>
              <a:t>xn</a:t>
            </a:r>
            <a:r>
              <a:rPr sz="2800" dirty="0"/>
              <a:t>.</a:t>
            </a:r>
          </a:p>
        </p:txBody>
      </p:sp>
      <p:sp>
        <p:nvSpPr>
          <p:cNvPr id="6" name="CuadroTexto 6">
            <a:extLst>
              <a:ext uri="{FF2B5EF4-FFF2-40B4-BE49-F238E27FC236}">
                <a16:creationId xmlns:a16="http://schemas.microsoft.com/office/drawing/2014/main" id="{F6E647F0-7AE4-4224-BE1B-FD90EFAD1CCE}"/>
              </a:ext>
            </a:extLst>
          </p:cNvPr>
          <p:cNvSpPr txBox="1"/>
          <p:nvPr/>
        </p:nvSpPr>
        <p:spPr>
          <a:xfrm>
            <a:off x="762000" y="2765053"/>
            <a:ext cx="17145000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  <a:defRPr sz="3200">
                <a:ea typeface="Microsoft Sans Serif" panose="020B0604020202020204" pitchFamily="34" charset="0"/>
                <a:cs typeface="Microsoft Sans Serif" panose="020B0604020202020204" pitchFamily="34" charset="0"/>
              </a:defRPr>
            </a:pPr>
            <a:r>
              <a:rPr sz="2800" dirty="0"/>
              <a:t>Bert è un </a:t>
            </a:r>
            <a:r>
              <a:rPr sz="2800" dirty="0" err="1"/>
              <a:t>modello</a:t>
            </a:r>
            <a:r>
              <a:rPr sz="2800" dirty="0"/>
              <a:t> di </a:t>
            </a:r>
            <a:r>
              <a:rPr sz="2800" dirty="0" err="1"/>
              <a:t>preformazione</a:t>
            </a:r>
            <a:r>
              <a:rPr sz="2800" dirty="0"/>
              <a:t> e </a:t>
            </a:r>
            <a:r>
              <a:rPr sz="2800" dirty="0" err="1"/>
              <a:t>messa</a:t>
            </a:r>
            <a:r>
              <a:rPr sz="2800" dirty="0"/>
              <a:t> a punto </a:t>
            </a:r>
            <a:r>
              <a:rPr sz="2800" dirty="0" err="1"/>
              <a:t>che</a:t>
            </a:r>
            <a:r>
              <a:rPr sz="2800" dirty="0"/>
              <a:t> </a:t>
            </a:r>
            <a:r>
              <a:rPr sz="2800" dirty="0" err="1"/>
              <a:t>utilizza</a:t>
            </a:r>
            <a:r>
              <a:rPr sz="2800" dirty="0"/>
              <a:t> </a:t>
            </a:r>
            <a:r>
              <a:rPr sz="2800" dirty="0" err="1"/>
              <a:t>l'encoder</a:t>
            </a:r>
            <a:r>
              <a:rPr sz="2800" dirty="0"/>
              <a:t> </a:t>
            </a:r>
            <a:r>
              <a:rPr sz="2800" dirty="0" err="1"/>
              <a:t>bidirezionale</a:t>
            </a:r>
            <a:r>
              <a:rPr sz="2800" dirty="0"/>
              <a:t> di Transformer</a:t>
            </a:r>
            <a:r>
              <a:rPr sz="3000" dirty="0"/>
              <a:t>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FD3A911-2D9D-45F5-AF48-E1DF827170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05032" y="4092299"/>
            <a:ext cx="8717302" cy="415498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7FCED89-F8FB-46C9-BA24-702EFE7A6047}"/>
              </a:ext>
            </a:extLst>
          </p:cNvPr>
          <p:cNvSpPr txBox="1"/>
          <p:nvPr/>
        </p:nvSpPr>
        <p:spPr>
          <a:xfrm>
            <a:off x="12039599" y="8401735"/>
            <a:ext cx="3848169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800" b="1"/>
            </a:pPr>
            <a:r>
              <a:t>L'architettura di BERT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E7A85B3-0073-45E6-9BFD-5715D8213E84}"/>
              </a:ext>
            </a:extLst>
          </p:cNvPr>
          <p:cNvSpPr txBox="1"/>
          <p:nvPr/>
        </p:nvSpPr>
        <p:spPr>
          <a:xfrm>
            <a:off x="762000" y="4460599"/>
            <a:ext cx="9220200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  <a:defRPr sz="2800"/>
            </a:pPr>
            <a:r>
              <a:rPr dirty="0"/>
              <a:t>I </a:t>
            </a:r>
            <a:r>
              <a:rPr dirty="0" err="1"/>
              <a:t>contesti</a:t>
            </a:r>
            <a:r>
              <a:rPr dirty="0"/>
              <a:t> </a:t>
            </a:r>
            <a:r>
              <a:rPr dirty="0" err="1"/>
              <a:t>bidirezionali</a:t>
            </a:r>
            <a:r>
              <a:rPr dirty="0"/>
              <a:t> </a:t>
            </a:r>
            <a:r>
              <a:rPr dirty="0" err="1"/>
              <a:t>sono</a:t>
            </a:r>
            <a:r>
              <a:rPr dirty="0"/>
              <a:t> </a:t>
            </a:r>
            <a:r>
              <a:rPr dirty="0" err="1"/>
              <a:t>cruciali</a:t>
            </a:r>
            <a:r>
              <a:rPr dirty="0"/>
              <a:t> in </a:t>
            </a:r>
            <a:r>
              <a:rPr dirty="0" err="1"/>
              <a:t>compiti</a:t>
            </a:r>
            <a:r>
              <a:rPr dirty="0"/>
              <a:t> come </a:t>
            </a:r>
            <a:r>
              <a:rPr dirty="0" err="1"/>
              <a:t>l'etichettatura</a:t>
            </a:r>
            <a:r>
              <a:rPr dirty="0"/>
              <a:t> </a:t>
            </a:r>
            <a:r>
              <a:rPr dirty="0" err="1"/>
              <a:t>sequenziale</a:t>
            </a:r>
            <a:r>
              <a:rPr dirty="0"/>
              <a:t> e la </a:t>
            </a:r>
            <a:r>
              <a:rPr dirty="0" err="1"/>
              <a:t>risposta</a:t>
            </a:r>
            <a:r>
              <a:rPr dirty="0"/>
              <a:t> alle </a:t>
            </a:r>
            <a:r>
              <a:rPr dirty="0" err="1"/>
              <a:t>domande</a:t>
            </a:r>
            <a:r>
              <a:rPr dirty="0"/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 sz="2800"/>
            </a:pPr>
            <a:r>
              <a:rPr dirty="0"/>
              <a:t>I </a:t>
            </a:r>
            <a:r>
              <a:rPr dirty="0" err="1"/>
              <a:t>contributi</a:t>
            </a:r>
            <a:r>
              <a:rPr dirty="0"/>
              <a:t> del BERT:</a:t>
            </a:r>
          </a:p>
          <a:p>
            <a:pPr marL="800100" lvl="1" indent="-342900" algn="just">
              <a:buFont typeface="Wingdings" panose="05000000000000000000" pitchFamily="2" charset="2"/>
              <a:buChar char="Ø"/>
              <a:defRPr sz="2800"/>
            </a:pPr>
            <a:r>
              <a:rPr dirty="0"/>
              <a:t>Bert </a:t>
            </a:r>
            <a:r>
              <a:rPr dirty="0" err="1"/>
              <a:t>impiega</a:t>
            </a:r>
            <a:r>
              <a:rPr dirty="0"/>
              <a:t> un </a:t>
            </a:r>
            <a:r>
              <a:rPr dirty="0" err="1"/>
              <a:t>modello</a:t>
            </a:r>
            <a:r>
              <a:rPr dirty="0"/>
              <a:t> molto </a:t>
            </a:r>
            <a:r>
              <a:rPr dirty="0" err="1"/>
              <a:t>più</a:t>
            </a:r>
            <a:r>
              <a:rPr dirty="0"/>
              <a:t> </a:t>
            </a:r>
            <a:r>
              <a:rPr dirty="0" err="1"/>
              <a:t>profondo</a:t>
            </a:r>
            <a:r>
              <a:rPr dirty="0"/>
              <a:t> rispetto al GPT, e </a:t>
            </a:r>
            <a:r>
              <a:rPr dirty="0" err="1"/>
              <a:t>l'encoder</a:t>
            </a:r>
            <a:r>
              <a:rPr dirty="0"/>
              <a:t> </a:t>
            </a:r>
            <a:r>
              <a:rPr dirty="0" err="1"/>
              <a:t>bidirezionale</a:t>
            </a:r>
            <a:r>
              <a:rPr dirty="0"/>
              <a:t> è </a:t>
            </a:r>
            <a:r>
              <a:rPr dirty="0" err="1"/>
              <a:t>costituito</a:t>
            </a:r>
            <a:r>
              <a:rPr dirty="0"/>
              <a:t> da </a:t>
            </a:r>
            <a:r>
              <a:rPr dirty="0" err="1"/>
              <a:t>fino</a:t>
            </a:r>
            <a:r>
              <a:rPr dirty="0"/>
              <a:t> a 24 strati con 340 </a:t>
            </a:r>
            <a:r>
              <a:rPr dirty="0" err="1"/>
              <a:t>milioni</a:t>
            </a:r>
            <a:r>
              <a:rPr dirty="0"/>
              <a:t> di </a:t>
            </a:r>
            <a:r>
              <a:rPr dirty="0" err="1"/>
              <a:t>parametri</a:t>
            </a:r>
            <a:r>
              <a:rPr dirty="0"/>
              <a:t> di rete.</a:t>
            </a:r>
          </a:p>
          <a:p>
            <a:pPr marL="800100" lvl="1" indent="-342900" algn="just">
              <a:buFont typeface="Wingdings" panose="05000000000000000000" pitchFamily="2" charset="2"/>
              <a:buChar char="Ø"/>
              <a:defRPr sz="2800"/>
            </a:pPr>
            <a:r>
              <a:rPr dirty="0"/>
              <a:t>Bert </a:t>
            </a:r>
            <a:r>
              <a:rPr dirty="0" err="1"/>
              <a:t>progetta</a:t>
            </a:r>
            <a:r>
              <a:rPr dirty="0"/>
              <a:t> due </a:t>
            </a:r>
            <a:r>
              <a:rPr dirty="0" err="1"/>
              <a:t>funzioni</a:t>
            </a:r>
            <a:r>
              <a:rPr dirty="0"/>
              <a:t> </a:t>
            </a:r>
            <a:r>
              <a:rPr dirty="0" err="1"/>
              <a:t>oggettive</a:t>
            </a:r>
            <a:r>
              <a:rPr dirty="0"/>
              <a:t> non </a:t>
            </a:r>
            <a:r>
              <a:rPr dirty="0" err="1"/>
              <a:t>supervisionate</a:t>
            </a:r>
            <a:r>
              <a:rPr dirty="0"/>
              <a:t>, </a:t>
            </a:r>
            <a:r>
              <a:rPr dirty="0" err="1"/>
              <a:t>tra</a:t>
            </a:r>
            <a:r>
              <a:rPr dirty="0"/>
              <a:t> cui il </a:t>
            </a:r>
            <a:r>
              <a:rPr dirty="0" err="1"/>
              <a:t>modello</a:t>
            </a:r>
            <a:r>
              <a:rPr dirty="0"/>
              <a:t> di </a:t>
            </a:r>
            <a:r>
              <a:rPr dirty="0" err="1"/>
              <a:t>linguaggio</a:t>
            </a:r>
            <a:r>
              <a:rPr dirty="0"/>
              <a:t> </a:t>
            </a:r>
            <a:r>
              <a:rPr dirty="0" err="1"/>
              <a:t>mascherato</a:t>
            </a:r>
            <a:r>
              <a:rPr dirty="0"/>
              <a:t> e la </a:t>
            </a:r>
            <a:r>
              <a:rPr dirty="0" err="1"/>
              <a:t>previsione</a:t>
            </a:r>
            <a:r>
              <a:rPr dirty="0"/>
              <a:t> </a:t>
            </a:r>
            <a:r>
              <a:rPr dirty="0" err="1"/>
              <a:t>delle</a:t>
            </a:r>
            <a:r>
              <a:rPr dirty="0"/>
              <a:t> </a:t>
            </a:r>
            <a:r>
              <a:rPr dirty="0" err="1"/>
              <a:t>frasi</a:t>
            </a:r>
            <a:r>
              <a:rPr dirty="0"/>
              <a:t> successive.</a:t>
            </a:r>
          </a:p>
          <a:p>
            <a:pPr marL="800100" lvl="1" indent="-342900" algn="just">
              <a:buFont typeface="Wingdings" panose="05000000000000000000" pitchFamily="2" charset="2"/>
              <a:buChar char="Ø"/>
              <a:defRPr sz="2800"/>
            </a:pPr>
            <a:r>
              <a:rPr dirty="0"/>
              <a:t>Bert è pre-</a:t>
            </a:r>
            <a:r>
              <a:rPr dirty="0" err="1"/>
              <a:t>formato</a:t>
            </a:r>
            <a:r>
              <a:rPr dirty="0"/>
              <a:t> </a:t>
            </a:r>
            <a:r>
              <a:rPr dirty="0" err="1"/>
              <a:t>su</a:t>
            </a:r>
            <a:r>
              <a:rPr dirty="0"/>
              <a:t> set di </a:t>
            </a:r>
            <a:r>
              <a:rPr dirty="0" err="1"/>
              <a:t>dati</a:t>
            </a:r>
            <a:r>
              <a:rPr dirty="0"/>
              <a:t> di testo </a:t>
            </a:r>
            <a:r>
              <a:rPr dirty="0" err="1"/>
              <a:t>ancora</a:t>
            </a:r>
            <a:r>
              <a:rPr dirty="0"/>
              <a:t> </a:t>
            </a:r>
            <a:r>
              <a:rPr dirty="0" err="1"/>
              <a:t>più</a:t>
            </a:r>
            <a:r>
              <a:rPr dirty="0"/>
              <a:t> </a:t>
            </a:r>
            <a:r>
              <a:rPr dirty="0" err="1"/>
              <a:t>grandi</a:t>
            </a:r>
            <a:r>
              <a:rPr dirty="0"/>
              <a:t>.</a:t>
            </a:r>
            <a:endParaRPr sz="2800" dirty="0"/>
          </a:p>
        </p:txBody>
      </p:sp>
    </p:spTree>
    <p:extLst>
      <p:ext uri="{BB962C8B-B14F-4D97-AF65-F5344CB8AC3E}">
        <p14:creationId xmlns:p14="http://schemas.microsoft.com/office/powerpoint/2010/main" val="11613219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5B49A45C-DB62-51D8-86AE-29BDD6A61244}"/>
              </a:ext>
            </a:extLst>
          </p:cNvPr>
          <p:cNvSpPr txBox="1"/>
          <p:nvPr/>
        </p:nvSpPr>
        <p:spPr>
          <a:xfrm>
            <a:off x="1447800" y="1411535"/>
            <a:ext cx="9220200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4400" b="1">
                <a:solidFill>
                  <a:srgbClr val="E7686A"/>
                </a:solidFill>
                <a:ea typeface="Microsoft Sans Serif" panose="020B0604020202020204" pitchFamily="34" charset="0"/>
                <a:cs typeface="Microsoft Sans Serif" panose="020B0604020202020204" pitchFamily="34" charset="0"/>
              </a:defRPr>
            </a:pPr>
            <a:r>
              <a:t>Unità 2: Tecniche di text mining</a:t>
            </a:r>
            <a:endParaRPr sz="4400" b="1">
              <a:solidFill>
                <a:srgbClr val="E7686A"/>
              </a:solidFill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endParaRPr sz="4000" b="1">
              <a:solidFill>
                <a:srgbClr val="E7686A"/>
              </a:solidFill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9FDC7C57-826D-5EA9-1BF2-8E3DC6D338FF}"/>
              </a:ext>
            </a:extLst>
          </p:cNvPr>
          <p:cNvSpPr txBox="1"/>
          <p:nvPr/>
        </p:nvSpPr>
        <p:spPr>
          <a:xfrm>
            <a:off x="1422400" y="2311410"/>
            <a:ext cx="1004018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2800" b="1">
                <a:solidFill>
                  <a:srgbClr val="238791"/>
                </a:solidFill>
                <a:ea typeface="Microsoft Sans Serif" panose="020B0604020202020204" pitchFamily="34" charset="0"/>
                <a:cs typeface="Microsoft Sans Serif" panose="020B0604020202020204" pitchFamily="34" charset="0"/>
              </a:defRPr>
            </a:pPr>
            <a:r>
              <a:t>Analisi dei sentimenti e Opinion Mining</a:t>
            </a:r>
            <a:endParaRPr sz="2800" b="1">
              <a:solidFill>
                <a:srgbClr val="238791"/>
              </a:solidFill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6" name="CuadroTexto 6">
            <a:extLst>
              <a:ext uri="{FF2B5EF4-FFF2-40B4-BE49-F238E27FC236}">
                <a16:creationId xmlns:a16="http://schemas.microsoft.com/office/drawing/2014/main" id="{F6E647F0-7AE4-4224-BE1B-FD90EFAD1CCE}"/>
              </a:ext>
            </a:extLst>
          </p:cNvPr>
          <p:cNvSpPr txBox="1"/>
          <p:nvPr/>
        </p:nvSpPr>
        <p:spPr>
          <a:xfrm>
            <a:off x="1422400" y="3390900"/>
            <a:ext cx="16154400" cy="46771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07000"/>
              </a:lnSpc>
              <a:buFont typeface="Arial" panose="020B0604020202020204" pitchFamily="34" charset="0"/>
              <a:buChar char="•"/>
              <a:defRPr sz="3200">
                <a:ea typeface="Microsoft Sans Serif" panose="020B0604020202020204" pitchFamily="34" charset="0"/>
                <a:cs typeface="Microsoft Sans Serif" panose="020B0604020202020204" pitchFamily="34" charset="0"/>
              </a:defRPr>
            </a:pPr>
            <a:r>
              <a:t>I </a:t>
            </a:r>
            <a:r>
              <a:rPr b="1"/>
              <a:t>compiti principali dell' </a:t>
            </a:r>
            <a:r>
              <a:t>analisi del sentimento e dell'estrazione di opinioni includono l'estrazione, la classificazione e l'inferenza di informazioni soggettive nei testi, come il sentimento, l'opinione, l'atteggiamento, l'emozione, la posizione.</a:t>
            </a:r>
          </a:p>
          <a:p>
            <a:pPr marL="342900" indent="-342900">
              <a:lnSpc>
                <a:spcPct val="107000"/>
              </a:lnSpc>
              <a:buFont typeface="Arial" panose="020B0604020202020204" pitchFamily="34" charset="0"/>
              <a:buChar char="•"/>
              <a:defRPr sz="3200">
                <a:ea typeface="Microsoft Sans Serif" panose="020B0604020202020204" pitchFamily="34" charset="0"/>
                <a:cs typeface="Microsoft Sans Serif" panose="020B0604020202020204" pitchFamily="34" charset="0"/>
              </a:defRPr>
            </a:pPr>
            <a:r>
              <a:t>Le tecniche di analisi del sentimento sono naturalmente suddivise in due </a:t>
            </a:r>
            <a:r>
              <a:rPr b="1"/>
              <a:t>categorie</a:t>
            </a:r>
            <a:r>
              <a:t>: </a:t>
            </a:r>
          </a:p>
          <a:p>
            <a:pPr marL="800100" lvl="1" indent="-342900">
              <a:lnSpc>
                <a:spcPct val="107000"/>
              </a:lnSpc>
              <a:buFont typeface="Wingdings" panose="05000000000000000000" pitchFamily="2" charset="2"/>
              <a:buChar char="Ø"/>
              <a:defRPr sz="3200">
                <a:ea typeface="Microsoft Sans Serif" panose="020B0604020202020204" pitchFamily="34" charset="0"/>
                <a:cs typeface="Microsoft Sans Serif" panose="020B0604020202020204" pitchFamily="34" charset="0"/>
              </a:defRPr>
            </a:pPr>
            <a:r>
              <a:rPr b="1"/>
              <a:t>metodi basati su regole </a:t>
            </a:r>
            <a:r>
              <a:t>— eseguire l'analisi del sentimento a diverse granularità del testo sulla base dell'orientamento sentimentale delle parole fornite da un lessico sentimentale,</a:t>
            </a:r>
          </a:p>
          <a:p>
            <a:pPr marL="800100" lvl="1" indent="-342900">
              <a:lnSpc>
                <a:spcPct val="107000"/>
              </a:lnSpc>
              <a:buFont typeface="Wingdings" panose="05000000000000000000" pitchFamily="2" charset="2"/>
              <a:buChar char="Ø"/>
              <a:defRPr sz="3200">
                <a:ea typeface="Microsoft Sans Serif" panose="020B0604020202020204" pitchFamily="34" charset="0"/>
                <a:cs typeface="Microsoft Sans Serif" panose="020B0604020202020204" pitchFamily="34" charset="0"/>
              </a:defRPr>
            </a:pPr>
            <a:r>
              <a:rPr b="1"/>
              <a:t>i metodi basati sull'apprendimento</a:t>
            </a:r>
            <a:r>
              <a:t> automatico si concentrano su un'efficace ingegneria delle funzionalità per la rappresentazione del testo e l'apprendimento automatico.</a:t>
            </a:r>
          </a:p>
          <a:p>
            <a:pPr lvl="1"/>
            <a:endParaRPr sz="2400"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52139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5B49A45C-DB62-51D8-86AE-29BDD6A61244}"/>
              </a:ext>
            </a:extLst>
          </p:cNvPr>
          <p:cNvSpPr txBox="1"/>
          <p:nvPr/>
        </p:nvSpPr>
        <p:spPr>
          <a:xfrm>
            <a:off x="1447800" y="1411535"/>
            <a:ext cx="9220200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4400" b="1">
                <a:solidFill>
                  <a:srgbClr val="E7686A"/>
                </a:solidFill>
                <a:ea typeface="Microsoft Sans Serif" panose="020B0604020202020204" pitchFamily="34" charset="0"/>
                <a:cs typeface="Microsoft Sans Serif" panose="020B0604020202020204" pitchFamily="34" charset="0"/>
              </a:defRPr>
            </a:pPr>
            <a:r>
              <a:t>Unità 3: Caso di studio con Python</a:t>
            </a:r>
          </a:p>
          <a:p>
            <a:endParaRPr sz="4000" b="1">
              <a:solidFill>
                <a:srgbClr val="E7686A"/>
              </a:solidFill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9FDC7C57-826D-5EA9-1BF2-8E3DC6D338FF}"/>
              </a:ext>
            </a:extLst>
          </p:cNvPr>
          <p:cNvSpPr txBox="1"/>
          <p:nvPr/>
        </p:nvSpPr>
        <p:spPr>
          <a:xfrm>
            <a:off x="1447800" y="2534920"/>
            <a:ext cx="1004018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2800" b="1">
                <a:solidFill>
                  <a:srgbClr val="238791"/>
                </a:solidFill>
                <a:ea typeface="Microsoft Sans Serif" panose="020B0604020202020204" pitchFamily="34" charset="0"/>
                <a:cs typeface="Microsoft Sans Serif" panose="020B0604020202020204" pitchFamily="34" charset="0"/>
              </a:defRPr>
            </a:pPr>
            <a:r>
              <a:t>Librerie Python comuni per il Text Mining</a:t>
            </a:r>
            <a:endParaRPr sz="2800" b="1">
              <a:solidFill>
                <a:srgbClr val="238791"/>
              </a:solidFill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1295400" y="3771900"/>
            <a:ext cx="15697200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  <a:defRPr sz="2400"/>
            </a:pPr>
            <a:r>
              <a:rPr b="1"/>
              <a:t>NLTK</a:t>
            </a:r>
            <a:r>
              <a:t> (Natural Language Toolkit) — include potenti librerie per l'elaborazione del linguaggio naturale simbolico e statistico che possono lavorare su diverse tecniche di ML.</a:t>
            </a:r>
            <a:endParaRPr sz="2400"/>
          </a:p>
          <a:p>
            <a:pPr marL="285750" indent="-285750">
              <a:buFont typeface="Wingdings" panose="05000000000000000000" pitchFamily="2" charset="2"/>
              <a:buChar char="Ø"/>
              <a:defRPr sz="2400"/>
            </a:pPr>
            <a:r>
              <a:rPr b="1"/>
              <a:t>Spacy — </a:t>
            </a:r>
            <a:r>
              <a:t>libreria open-source per NLP in Python progettata per l'estrazione di informazioni o l'elaborazione del linguaggio naturale generico.</a:t>
            </a:r>
            <a:endParaRPr sz="2400"/>
          </a:p>
          <a:p>
            <a:pPr marL="285750" indent="-285750">
              <a:buFont typeface="Wingdings" panose="05000000000000000000" pitchFamily="2" charset="2"/>
              <a:buChar char="Ø"/>
              <a:defRPr sz="2400"/>
            </a:pPr>
            <a:r>
              <a:rPr b="1"/>
              <a:t>La libreria TextBlob </a:t>
            </a:r>
            <a:r>
              <a:t>fornisce una semplice API per le attività NLP come il tagging part-of-speech, l'estrazione di frasi sostantive, l'analisi del sentiment, la classificazione, la traduzione e altro ancora.</a:t>
            </a:r>
            <a:endParaRPr sz="2400"/>
          </a:p>
          <a:p>
            <a:pPr marL="285750" indent="-285750">
              <a:buFont typeface="Wingdings" panose="05000000000000000000" pitchFamily="2" charset="2"/>
              <a:buChar char="Ø"/>
              <a:defRPr sz="2400"/>
            </a:pPr>
            <a:r>
              <a:rPr b="1"/>
              <a:t>Stanford NLP </a:t>
            </a:r>
            <a:r>
              <a:t>contiene strumenti utili in una pipeline, per convertire una stringa contenente il testo del linguaggio umano in elenchi di frasi e parole, per generare forme di base di quelle parole, le loro parti del discorso e caratteristiche morfologiche, e per dare una struttura sintattica dipendenza parse, che è progettato per essere parallelo tra più di 70 lingue</a:t>
            </a: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6106626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5B49A45C-DB62-51D8-86AE-29BDD6A61244}"/>
              </a:ext>
            </a:extLst>
          </p:cNvPr>
          <p:cNvSpPr txBox="1"/>
          <p:nvPr/>
        </p:nvSpPr>
        <p:spPr>
          <a:xfrm>
            <a:off x="990600" y="1028460"/>
            <a:ext cx="922020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4400" b="1">
                <a:solidFill>
                  <a:srgbClr val="E7686A"/>
                </a:solidFill>
                <a:ea typeface="Microsoft Sans Serif" panose="020B0604020202020204" pitchFamily="34" charset="0"/>
                <a:cs typeface="Microsoft Sans Serif" panose="020B0604020202020204" pitchFamily="34" charset="0"/>
              </a:defRPr>
            </a:pPr>
            <a:r>
              <a:t>Unità 3: Caso di studio con Python</a:t>
            </a:r>
            <a:endParaRPr sz="4000" b="1">
              <a:solidFill>
                <a:srgbClr val="E7686A"/>
              </a:solidFill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9FDC7C57-826D-5EA9-1BF2-8E3DC6D338FF}"/>
              </a:ext>
            </a:extLst>
          </p:cNvPr>
          <p:cNvSpPr txBox="1"/>
          <p:nvPr/>
        </p:nvSpPr>
        <p:spPr>
          <a:xfrm>
            <a:off x="990600" y="2060765"/>
            <a:ext cx="142494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2800" b="1">
                <a:solidFill>
                  <a:srgbClr val="238791"/>
                </a:solidFill>
                <a:ea typeface="Microsoft Sans Serif" panose="020B0604020202020204" pitchFamily="34" charset="0"/>
                <a:cs typeface="Microsoft Sans Serif" panose="020B0604020202020204" pitchFamily="34" charset="0"/>
              </a:defRPr>
            </a:pPr>
            <a:r>
              <a:t>1. Utilizzo di librerie NTLK per l'estrazione di testo</a:t>
            </a:r>
            <a:endParaRPr sz="2800" b="1">
              <a:solidFill>
                <a:srgbClr val="238791"/>
              </a:solidFill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6" name="CuadroTexto 6">
            <a:extLst>
              <a:ext uri="{FF2B5EF4-FFF2-40B4-BE49-F238E27FC236}">
                <a16:creationId xmlns:a16="http://schemas.microsoft.com/office/drawing/2014/main" id="{F6E647F0-7AE4-4224-BE1B-FD90EFAD1CCE}"/>
              </a:ext>
            </a:extLst>
          </p:cNvPr>
          <p:cNvSpPr txBox="1"/>
          <p:nvPr/>
        </p:nvSpPr>
        <p:spPr>
          <a:xfrm>
            <a:off x="1447800" y="3106143"/>
            <a:ext cx="151638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sz="2400"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7EBE1A1-31F1-4D11-A53C-215432AD1A37}"/>
              </a:ext>
            </a:extLst>
          </p:cNvPr>
          <p:cNvSpPr/>
          <p:nvPr/>
        </p:nvSpPr>
        <p:spPr>
          <a:xfrm>
            <a:off x="1143000" y="3138601"/>
            <a:ext cx="9144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>
                <a:solidFill>
                  <a:srgbClr val="008000"/>
                </a:solidFill>
                <a:latin typeface="Courier New" panose="02070309020205020404" pitchFamily="49" charset="0"/>
              </a:defRPr>
            </a:pPr>
            <a:r>
              <a:t>#Installa la libreria</a:t>
            </a:r>
            <a:endParaRPr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>
              <a:defRPr>
                <a:latin typeface="Courier New" panose="02070309020205020404" pitchFamily="49" charset="0"/>
              </a:defRPr>
            </a:pPr>
            <a:r>
              <a:rPr>
                <a:solidFill>
                  <a:srgbClr val="000000"/>
                </a:solidFill>
              </a:rPr>
              <a:t>PIP install nltk</a:t>
            </a:r>
            <a:endParaRPr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>
              <a:defRPr>
                <a:latin typeface="Courier New" panose="02070309020205020404" pitchFamily="49" charset="0"/>
              </a:defRPr>
            </a:pPr>
            <a:r>
              <a:rPr>
                <a:solidFill>
                  <a:srgbClr val="AF00DB"/>
                </a:solidFill>
              </a:rPr>
              <a:t>importazione</a:t>
            </a:r>
            <a:r>
              <a:rPr>
                <a:solidFill>
                  <a:srgbClr val="000000"/>
                </a:solidFill>
              </a:rPr>
              <a:t> nltk</a:t>
            </a:r>
            <a:endParaRPr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>
              <a:defRPr>
                <a:latin typeface="Courier New" panose="02070309020205020404" pitchFamily="49" charset="0"/>
              </a:defRPr>
            </a:pPr>
            <a:r>
              <a:rPr>
                <a:solidFill>
                  <a:srgbClr val="000000"/>
                </a:solidFill>
              </a:rPr>
              <a:t>nltk.download </a:t>
            </a:r>
            <a:r>
              <a:rPr>
                <a:solidFill>
                  <a:srgbClr val="008000"/>
                </a:solidFill>
              </a:rPr>
              <a:t># installa tutti i modelli</a:t>
            </a:r>
            <a:endParaRPr b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9C03B48-9553-461A-ADB4-311E5959575A}"/>
              </a:ext>
            </a:extLst>
          </p:cNvPr>
          <p:cNvSpPr/>
          <p:nvPr/>
        </p:nvSpPr>
        <p:spPr>
          <a:xfrm>
            <a:off x="1295400" y="4686300"/>
            <a:ext cx="9144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>
                <a:solidFill>
                  <a:srgbClr val="008000"/>
                </a:solidFill>
                <a:latin typeface="Courier New" panose="02070309020205020404" pitchFamily="49" charset="0"/>
              </a:defRPr>
            </a:pPr>
            <a:r>
              <a:t># Conta la frequenza delle parole</a:t>
            </a:r>
            <a:endParaRPr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>
              <a:defRPr>
                <a:latin typeface="Courier New" panose="02070309020205020404" pitchFamily="49" charset="0"/>
              </a:defRPr>
            </a:pPr>
            <a:r>
              <a:rPr>
                <a:solidFill>
                  <a:srgbClr val="000000"/>
                </a:solidFill>
              </a:rPr>
              <a:t>testo = </a:t>
            </a:r>
            <a:r>
              <a:rPr>
                <a:solidFill>
                  <a:srgbClr val="A31515"/>
                </a:solidFill>
              </a:rPr>
              <a:t>"Questo testo è processo utilizzando librerie NTLK!"</a:t>
            </a:r>
            <a:endParaRPr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>
              <a:defRPr>
                <a:latin typeface="Courier New" panose="02070309020205020404" pitchFamily="49" charset="0"/>
              </a:defRPr>
            </a:pPr>
            <a:r>
              <a:rPr>
                <a:solidFill>
                  <a:srgbClr val="000000"/>
                </a:solidFill>
              </a:rPr>
              <a:t>token = [t </a:t>
            </a:r>
            <a:r>
              <a:rPr>
                <a:solidFill>
                  <a:srgbClr val="AF00DB"/>
                </a:solidFill>
              </a:rPr>
              <a:t>per</a:t>
            </a:r>
            <a:r>
              <a:rPr>
                <a:solidFill>
                  <a:srgbClr val="000000"/>
                </a:solidFill>
              </a:rPr>
              <a:t> t </a:t>
            </a:r>
            <a:r>
              <a:rPr>
                <a:solidFill>
                  <a:srgbClr val="0000FF"/>
                </a:solidFill>
              </a:rPr>
              <a:t>in</a:t>
            </a:r>
            <a:r>
              <a:rPr>
                <a:solidFill>
                  <a:srgbClr val="000000"/>
                </a:solidFill>
              </a:rPr>
              <a:t> text.split]</a:t>
            </a:r>
          </a:p>
          <a:p>
            <a:pPr>
              <a:defRPr>
                <a:solidFill>
                  <a:srgbClr val="000000"/>
                </a:solidFill>
                <a:latin typeface="Courier New" panose="02070309020205020404" pitchFamily="49" charset="0"/>
              </a:defRPr>
            </a:pPr>
            <a:r>
              <a:t>Freq = nltk.FreqDist(token)</a:t>
            </a:r>
          </a:p>
          <a:p>
            <a:pPr>
              <a:defRPr>
                <a:solidFill>
                  <a:srgbClr val="000000"/>
                </a:solidFill>
                <a:latin typeface="Courier New" panose="02070309020205020404" pitchFamily="49" charset="0"/>
              </a:defRPr>
            </a:pPr>
            <a:r>
              <a:t>freq</a:t>
            </a:r>
            <a:endParaRPr b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C765EF3-900D-4139-AD0B-B31697FA6C22}"/>
              </a:ext>
            </a:extLst>
          </p:cNvPr>
          <p:cNvSpPr/>
          <p:nvPr/>
        </p:nvSpPr>
        <p:spPr>
          <a:xfrm>
            <a:off x="9144000" y="4991100"/>
            <a:ext cx="9144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>
                <a:solidFill>
                  <a:srgbClr val="212121"/>
                </a:solidFill>
                <a:latin typeface="Courier New" panose="02070309020205020404" pitchFamily="49" charset="0"/>
              </a:defRPr>
            </a:pPr>
            <a:r>
              <a:t>FreqDist({‘This': 1, "testo": 1, "è": 1, "processo": 1, "utilizzare": 1, "NTLK": 1, "biblioteche!": 1})</a:t>
            </a:r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3A8B3B19-7E08-48CE-BD3E-C1A500ED1E3F}"/>
              </a:ext>
            </a:extLst>
          </p:cNvPr>
          <p:cNvSpPr/>
          <p:nvPr/>
        </p:nvSpPr>
        <p:spPr>
          <a:xfrm>
            <a:off x="8191500" y="5279754"/>
            <a:ext cx="838200" cy="3372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C875FC4-567C-4FD0-9A24-256181CAA627}"/>
              </a:ext>
            </a:extLst>
          </p:cNvPr>
          <p:cNvSpPr/>
          <p:nvPr/>
        </p:nvSpPr>
        <p:spPr>
          <a:xfrm>
            <a:off x="1295400" y="6511157"/>
            <a:ext cx="9144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>
                <a:solidFill>
                  <a:srgbClr val="008000"/>
                </a:solidFill>
                <a:latin typeface="Courier New" panose="02070309020205020404" pitchFamily="49" charset="0"/>
              </a:defRPr>
            </a:pPr>
            <a:r>
              <a:t># Importare parole di stop</a:t>
            </a:r>
            <a:endParaRPr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>
              <a:defRPr>
                <a:latin typeface="Courier New" panose="02070309020205020404" pitchFamily="49" charset="0"/>
              </a:defRPr>
            </a:pPr>
            <a:r>
              <a:rPr>
                <a:solidFill>
                  <a:srgbClr val="000000"/>
                </a:solidFill>
              </a:rPr>
              <a:t>nltk.download(</a:t>
            </a:r>
            <a:r>
              <a:rPr>
                <a:solidFill>
                  <a:srgbClr val="A31515"/>
                </a:solidFill>
              </a:rPr>
              <a:t>‘stopwords'</a:t>
            </a:r>
            <a:r>
              <a:rPr>
                <a:solidFill>
                  <a:srgbClr val="000000"/>
                </a:solidFill>
              </a:rPr>
              <a:t>)</a:t>
            </a:r>
          </a:p>
          <a:p>
            <a:pPr>
              <a:defRPr>
                <a:latin typeface="Courier New" panose="02070309020205020404" pitchFamily="49" charset="0"/>
              </a:defRPr>
            </a:pPr>
            <a:r>
              <a:rPr>
                <a:solidFill>
                  <a:srgbClr val="AF00DB"/>
                </a:solidFill>
              </a:rPr>
              <a:t>da</a:t>
            </a:r>
            <a:r>
              <a:rPr>
                <a:solidFill>
                  <a:srgbClr val="000000"/>
                </a:solidFill>
              </a:rPr>
              <a:t> nltk.corpus </a:t>
            </a:r>
            <a:r>
              <a:rPr>
                <a:solidFill>
                  <a:srgbClr val="AF00DB"/>
                </a:solidFill>
              </a:rPr>
              <a:t>import</a:t>
            </a:r>
            <a:r>
              <a:rPr>
                <a:solidFill>
                  <a:srgbClr val="000000"/>
                </a:solidFill>
              </a:rPr>
              <a:t> stopwords</a:t>
            </a:r>
            <a:endParaRPr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>
              <a:defRPr>
                <a:latin typeface="Courier New" panose="02070309020205020404" pitchFamily="49" charset="0"/>
              </a:defRPr>
            </a:pPr>
            <a:r>
              <a:rPr>
                <a:solidFill>
                  <a:srgbClr val="000000"/>
                </a:solidFill>
              </a:rPr>
              <a:t>english_stopwords = stopwords.words(</a:t>
            </a:r>
            <a:r>
              <a:rPr>
                <a:solidFill>
                  <a:srgbClr val="A31515"/>
                </a:solidFill>
              </a:rPr>
              <a:t>‘inglese'</a:t>
            </a:r>
            <a:r>
              <a:rPr>
                <a:solidFill>
                  <a:srgbClr val="000000"/>
                </a:solidFill>
              </a:rPr>
              <a:t>)</a:t>
            </a:r>
          </a:p>
          <a:p>
            <a:pPr>
              <a:defRPr>
                <a:solidFill>
                  <a:srgbClr val="008000"/>
                </a:solidFill>
                <a:latin typeface="Courier New" panose="02070309020205020404" pitchFamily="49" charset="0"/>
              </a:defRPr>
            </a:pPr>
            <a:r>
              <a:t># Rimuovi le parole di stop in inglese</a:t>
            </a:r>
            <a:endParaRPr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>
              <a:defRPr>
                <a:latin typeface="Courier New" panose="02070309020205020404" pitchFamily="49" charset="0"/>
              </a:defRPr>
            </a:pPr>
            <a:r>
              <a:rPr>
                <a:solidFill>
                  <a:srgbClr val="000000"/>
                </a:solidFill>
              </a:rPr>
              <a:t>token = [t </a:t>
            </a:r>
            <a:r>
              <a:rPr>
                <a:solidFill>
                  <a:srgbClr val="AF00DB"/>
                </a:solidFill>
              </a:rPr>
              <a:t>per</a:t>
            </a:r>
            <a:r>
              <a:rPr>
                <a:solidFill>
                  <a:srgbClr val="000000"/>
                </a:solidFill>
              </a:rPr>
              <a:t> t </a:t>
            </a:r>
            <a:r>
              <a:rPr>
                <a:solidFill>
                  <a:srgbClr val="0000FF"/>
                </a:solidFill>
              </a:rPr>
              <a:t>in</a:t>
            </a:r>
            <a:r>
              <a:rPr>
                <a:solidFill>
                  <a:srgbClr val="000000"/>
                </a:solidFill>
              </a:rPr>
              <a:t> text.split </a:t>
            </a:r>
            <a:r>
              <a:rPr>
                <a:solidFill>
                  <a:srgbClr val="AF00DB"/>
                </a:solidFill>
              </a:rPr>
              <a:t>if</a:t>
            </a:r>
            <a:r>
              <a:rPr>
                <a:solidFill>
                  <a:srgbClr val="000000"/>
                </a:solidFill>
              </a:rPr>
              <a:t> t </a:t>
            </a:r>
            <a:r>
              <a:rPr>
                <a:solidFill>
                  <a:srgbClr val="0000FF"/>
                </a:solidFill>
              </a:rPr>
              <a:t>non</a:t>
            </a:r>
            <a:r>
              <a:rPr>
                <a:solidFill>
                  <a:srgbClr val="000000"/>
                </a:solidFill>
              </a:rPr>
              <a:t> </a:t>
            </a:r>
            <a:r>
              <a:rPr>
                <a:solidFill>
                  <a:srgbClr val="0000FF"/>
                </a:solidFill>
              </a:rPr>
              <a:t>in</a:t>
            </a:r>
            <a:r>
              <a:rPr>
                <a:solidFill>
                  <a:srgbClr val="000000"/>
                </a:solidFill>
              </a:rPr>
              <a:t> english_stopwords]</a:t>
            </a:r>
          </a:p>
          <a:p>
            <a:pPr>
              <a:defRPr>
                <a:solidFill>
                  <a:srgbClr val="000000"/>
                </a:solidFill>
                <a:latin typeface="Courier New" panose="02070309020205020404" pitchFamily="49" charset="0"/>
              </a:defRPr>
            </a:pPr>
            <a:r>
              <a:t>gettoni</a:t>
            </a:r>
            <a:endParaRPr b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id="{D96C6ECA-DB48-415C-9F67-2CBE8D5F04C4}"/>
              </a:ext>
            </a:extLst>
          </p:cNvPr>
          <p:cNvSpPr/>
          <p:nvPr/>
        </p:nvSpPr>
        <p:spPr>
          <a:xfrm>
            <a:off x="8261350" y="7358190"/>
            <a:ext cx="838200" cy="3372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/>
          </a:p>
        </p:txBody>
      </p:sp>
      <p:sp>
        <p:nvSpPr>
          <p:cNvPr id="17" name="Rectangle 4">
            <a:extLst>
              <a:ext uri="{FF2B5EF4-FFF2-40B4-BE49-F238E27FC236}">
                <a16:creationId xmlns:a16="http://schemas.microsoft.com/office/drawing/2014/main" id="{025E040B-6CC9-452B-9663-E91AC26A40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88452" y="7220207"/>
            <a:ext cx="6629400" cy="55399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>
                <a:ln>
                  <a:noFill/>
                </a:ln>
                <a:solidFill>
                  <a:srgbClr val="212121"/>
                </a:solidFill>
                <a:effectLst/>
                <a:latin typeface="var(--colab-code-font-family)"/>
                <a:cs typeface="Courier New" panose="02070309020205020404" pitchFamily="49" charset="0"/>
              </a:defRPr>
            </a:pPr>
            <a:r>
              <a:t>[nltk_data] Scaricare i pacchetti stopwords in/root/nltk_data...! </a:t>
            </a:r>
            <a:endParaRPr kumimoji="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>
                <a:ln>
                  <a:noFill/>
                </a:ln>
                <a:solidFill>
                  <a:srgbClr val="212121"/>
                </a:solidFill>
                <a:effectLst/>
                <a:latin typeface="var(--colab-code-font-family)"/>
                <a:cs typeface="Courier New" panose="02070309020205020404" pitchFamily="49" charset="0"/>
              </a:defRPr>
            </a:pPr>
            <a:r>
              <a:t>["Questo", ‘testo', ‘processo', ‘usando', ‘NTLK', ‘biblioteche!']</a:t>
            </a:r>
            <a:endParaRPr kumimoji="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86798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848E0DE-7F71-4E65-BDEB-DCA1C3221AA5}"/>
              </a:ext>
            </a:extLst>
          </p:cNvPr>
          <p:cNvSpPr/>
          <p:nvPr/>
        </p:nvSpPr>
        <p:spPr>
          <a:xfrm>
            <a:off x="716280" y="3086099"/>
            <a:ext cx="9144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>
                <a:solidFill>
                  <a:srgbClr val="008000"/>
                </a:solidFill>
                <a:latin typeface="Courier New" panose="02070309020205020404" pitchFamily="49" charset="0"/>
              </a:defRPr>
            </a:pPr>
            <a:r>
              <a:t># Tokenizzazione</a:t>
            </a:r>
            <a:endParaRPr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>
              <a:defRPr>
                <a:latin typeface="Courier New" panose="02070309020205020404" pitchFamily="49" charset="0"/>
              </a:defRPr>
            </a:pPr>
            <a:r>
              <a:rPr>
                <a:solidFill>
                  <a:srgbClr val="000000"/>
                </a:solidFill>
              </a:rPr>
              <a:t>nltk.word_tokenise(</a:t>
            </a:r>
            <a:r>
              <a:rPr>
                <a:solidFill>
                  <a:srgbClr val="A31515"/>
                </a:solidFill>
              </a:rPr>
              <a:t>"Questo è un testo elaborato con metodi di text mining. Com'è"</a:t>
            </a:r>
            <a:r>
              <a:rPr>
                <a:solidFill>
                  <a:srgbClr val="000000"/>
                </a:solidFill>
              </a:rPr>
              <a:t>)</a:t>
            </a:r>
            <a:endParaRPr b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</p:txBody>
      </p:sp>
      <p:sp>
        <p:nvSpPr>
          <p:cNvPr id="5" name="CuadroTexto 3">
            <a:extLst>
              <a:ext uri="{FF2B5EF4-FFF2-40B4-BE49-F238E27FC236}">
                <a16:creationId xmlns:a16="http://schemas.microsoft.com/office/drawing/2014/main" id="{92D14CB1-8FB2-4682-80F8-4D1CB1EFB402}"/>
              </a:ext>
            </a:extLst>
          </p:cNvPr>
          <p:cNvSpPr txBox="1"/>
          <p:nvPr/>
        </p:nvSpPr>
        <p:spPr>
          <a:xfrm>
            <a:off x="990600" y="1028460"/>
            <a:ext cx="922020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4400" b="1">
                <a:solidFill>
                  <a:srgbClr val="E7686A"/>
                </a:solidFill>
                <a:ea typeface="Microsoft Sans Serif" panose="020B0604020202020204" pitchFamily="34" charset="0"/>
                <a:cs typeface="Microsoft Sans Serif" panose="020B0604020202020204" pitchFamily="34" charset="0"/>
              </a:defRPr>
            </a:pPr>
            <a:r>
              <a:t>Unità 3: Caso di studio con Python</a:t>
            </a:r>
            <a:endParaRPr sz="4000" b="1">
              <a:solidFill>
                <a:srgbClr val="E7686A"/>
              </a:solidFill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6" name="CuadroTexto 4">
            <a:extLst>
              <a:ext uri="{FF2B5EF4-FFF2-40B4-BE49-F238E27FC236}">
                <a16:creationId xmlns:a16="http://schemas.microsoft.com/office/drawing/2014/main" id="{DF9DA463-746C-43B0-AF42-0C78BDEAC1E7}"/>
              </a:ext>
            </a:extLst>
          </p:cNvPr>
          <p:cNvSpPr txBox="1"/>
          <p:nvPr/>
        </p:nvSpPr>
        <p:spPr>
          <a:xfrm>
            <a:off x="990600" y="2060765"/>
            <a:ext cx="142494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2800" b="1">
                <a:solidFill>
                  <a:srgbClr val="238791"/>
                </a:solidFill>
                <a:ea typeface="Microsoft Sans Serif" panose="020B0604020202020204" pitchFamily="34" charset="0"/>
                <a:cs typeface="Microsoft Sans Serif" panose="020B0604020202020204" pitchFamily="34" charset="0"/>
              </a:defRPr>
            </a:pPr>
            <a:r>
              <a:t>1. Utilizzo di librerie NTLK per l'estrazione mineraria di testo (2)</a:t>
            </a:r>
            <a:endParaRPr sz="2800" b="1">
              <a:solidFill>
                <a:srgbClr val="238791"/>
              </a:solidFill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5B26E03-292F-452C-9F53-A257B182C0A7}"/>
              </a:ext>
            </a:extLst>
          </p:cNvPr>
          <p:cNvSpPr/>
          <p:nvPr/>
        </p:nvSpPr>
        <p:spPr>
          <a:xfrm>
            <a:off x="11125200" y="3101084"/>
            <a:ext cx="6934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>
                <a:solidFill>
                  <a:srgbClr val="212121"/>
                </a:solidFill>
                <a:latin typeface="Courier New" panose="02070309020205020404" pitchFamily="49" charset="0"/>
              </a:defRPr>
            </a:pPr>
            <a:r>
              <a:t>["Questo", ‘è', ‘a', ‘testo', ‘elaborato', ‘con', ‘testo', ‘mining', ‘metodi', ‘.', ‘come', ‘è', ‘it']</a:t>
            </a:r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BAA0AE46-B959-4EA1-B12B-E7C30C0FDA31}"/>
              </a:ext>
            </a:extLst>
          </p:cNvPr>
          <p:cNvSpPr/>
          <p:nvPr/>
        </p:nvSpPr>
        <p:spPr>
          <a:xfrm>
            <a:off x="9829800" y="3379135"/>
            <a:ext cx="838200" cy="3372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FF21C33-3BFB-404B-A9ED-46F33E111DA9}"/>
              </a:ext>
            </a:extLst>
          </p:cNvPr>
          <p:cNvSpPr/>
          <p:nvPr/>
        </p:nvSpPr>
        <p:spPr>
          <a:xfrm>
            <a:off x="716280" y="4302465"/>
            <a:ext cx="9144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>
                <a:latin typeface="Courier New" panose="02070309020205020404" pitchFamily="49" charset="0"/>
              </a:defRPr>
            </a:pPr>
            <a:r>
              <a:rPr>
                <a:solidFill>
                  <a:srgbClr val="000000"/>
                </a:solidFill>
              </a:rPr>
              <a:t>nltk.sent_tokenise(</a:t>
            </a:r>
            <a:r>
              <a:rPr>
                <a:solidFill>
                  <a:srgbClr val="A31515"/>
                </a:solidFill>
              </a:rPr>
              <a:t>"Questo è un testo elaborato con metodi di text mining. Com'è"</a:t>
            </a:r>
            <a:r>
              <a:rPr>
                <a:solidFill>
                  <a:srgbClr val="000000"/>
                </a:solidFill>
              </a:rPr>
              <a:t>)</a:t>
            </a:r>
            <a:endParaRPr b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789093D1-4598-46BF-AB45-6CDAC9563DD8}"/>
              </a:ext>
            </a:extLst>
          </p:cNvPr>
          <p:cNvSpPr/>
          <p:nvPr/>
        </p:nvSpPr>
        <p:spPr>
          <a:xfrm>
            <a:off x="9791700" y="4523627"/>
            <a:ext cx="838200" cy="3372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429AEE9-02F6-4F79-B01E-0613D1B98A12}"/>
              </a:ext>
            </a:extLst>
          </p:cNvPr>
          <p:cNvSpPr/>
          <p:nvPr/>
        </p:nvSpPr>
        <p:spPr>
          <a:xfrm>
            <a:off x="11277600" y="4312915"/>
            <a:ext cx="56921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>
                <a:solidFill>
                  <a:srgbClr val="212121"/>
                </a:solidFill>
                <a:latin typeface="Courier New" panose="02070309020205020404" pitchFamily="49" charset="0"/>
              </a:defRPr>
            </a:pPr>
            <a:r>
              <a:t>[‘Questo è un testo elaborato con metodi di text mining.', ‘Come è']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B1A0CD9-E310-4B8A-AD29-799118E75506}"/>
              </a:ext>
            </a:extLst>
          </p:cNvPr>
          <p:cNvSpPr/>
          <p:nvPr/>
        </p:nvSpPr>
        <p:spPr>
          <a:xfrm>
            <a:off x="914400" y="5294365"/>
            <a:ext cx="9144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>
                <a:solidFill>
                  <a:srgbClr val="008000"/>
                </a:solidFill>
                <a:latin typeface="Courier New" panose="02070309020205020404" pitchFamily="49" charset="0"/>
              </a:defRPr>
            </a:pPr>
            <a:r>
              <a:t># Diraspatura e lemmatizzazione</a:t>
            </a:r>
            <a:endParaRPr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>
              <a:defRPr>
                <a:solidFill>
                  <a:srgbClr val="000000"/>
                </a:solidFill>
                <a:latin typeface="Courier New" panose="02070309020205020404" pitchFamily="49" charset="0"/>
              </a:defRPr>
            </a:pPr>
            <a:r>
              <a:t>porter_stemmer = nltk.PorterStemmer</a:t>
            </a:r>
          </a:p>
          <a:p>
            <a:pPr>
              <a:defRPr>
                <a:latin typeface="Courier New" panose="02070309020205020404" pitchFamily="49" charset="0"/>
              </a:defRPr>
            </a:pPr>
            <a:r>
              <a:rPr>
                <a:solidFill>
                  <a:srgbClr val="000000"/>
                </a:solidFill>
              </a:rPr>
              <a:t>porter_stemmer.stem(</a:t>
            </a:r>
            <a:r>
              <a:rPr>
                <a:solidFill>
                  <a:srgbClr val="A31515"/>
                </a:solidFill>
              </a:rPr>
              <a:t>"machine learning"</a:t>
            </a:r>
            <a:r>
              <a:rPr>
                <a:solidFill>
                  <a:srgbClr val="000000"/>
                </a:solidFill>
              </a:rPr>
              <a:t>)</a:t>
            </a:r>
            <a:endParaRPr b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id="{A22089A0-C18E-4F99-A264-40E2ACEEBFE4}"/>
              </a:ext>
            </a:extLst>
          </p:cNvPr>
          <p:cNvSpPr/>
          <p:nvPr/>
        </p:nvSpPr>
        <p:spPr>
          <a:xfrm>
            <a:off x="9860280" y="5668119"/>
            <a:ext cx="838200" cy="3372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E54C70D-1269-4556-BD41-9207DF9582A9}"/>
              </a:ext>
            </a:extLst>
          </p:cNvPr>
          <p:cNvSpPr/>
          <p:nvPr/>
        </p:nvSpPr>
        <p:spPr>
          <a:xfrm>
            <a:off x="11277600" y="5571364"/>
            <a:ext cx="19768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>
                <a:latin typeface="Courier New" panose="02070309020205020404" pitchFamily="49" charset="0"/>
                <a:cs typeface="Courier New" panose="02070309020205020404" pitchFamily="49" charset="0"/>
              </a:defRPr>
            </a:pPr>
            <a:r>
              <a:t>la macchina impara</a:t>
            </a:r>
            <a:endParaRPr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6946D75-CC4A-46E3-834C-E205084C6E48}"/>
              </a:ext>
            </a:extLst>
          </p:cNvPr>
          <p:cNvSpPr/>
          <p:nvPr/>
        </p:nvSpPr>
        <p:spPr>
          <a:xfrm>
            <a:off x="914400" y="6651175"/>
            <a:ext cx="9144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>
                <a:latin typeface="Courier New" panose="02070309020205020404" pitchFamily="49" charset="0"/>
              </a:defRPr>
            </a:pPr>
            <a:r>
              <a:rPr>
                <a:solidFill>
                  <a:srgbClr val="000000"/>
                </a:solidFill>
              </a:rPr>
              <a:t>nltk.download(</a:t>
            </a:r>
            <a:r>
              <a:rPr>
                <a:solidFill>
                  <a:srgbClr val="A31515"/>
                </a:solidFill>
              </a:rPr>
              <a:t>"omw-1.4"</a:t>
            </a:r>
            <a:r>
              <a:rPr>
                <a:solidFill>
                  <a:srgbClr val="000000"/>
                </a:solidFill>
              </a:rPr>
              <a:t>)</a:t>
            </a:r>
          </a:p>
          <a:p>
            <a:pPr>
              <a:defRPr>
                <a:solidFill>
                  <a:srgbClr val="000000"/>
                </a:solidFill>
                <a:latin typeface="Courier New" panose="02070309020205020404" pitchFamily="49" charset="0"/>
              </a:defRPr>
            </a:pPr>
            <a:r>
              <a:t>WL=nltk.WordNetLemmatizer</a:t>
            </a:r>
          </a:p>
          <a:p>
            <a:pPr>
              <a:defRPr>
                <a:latin typeface="Courier New" panose="02070309020205020404" pitchFamily="49" charset="0"/>
              </a:defRPr>
            </a:pPr>
            <a:r>
              <a:rPr>
                <a:solidFill>
                  <a:srgbClr val="000000"/>
                </a:solidFill>
              </a:rPr>
              <a:t>wl.lemmatize(</a:t>
            </a:r>
            <a:r>
              <a:rPr>
                <a:solidFill>
                  <a:srgbClr val="A31515"/>
                </a:solidFill>
              </a:rPr>
              <a:t>"Questo è un testo elaborato con metodi di text mining. Com'è?"</a:t>
            </a:r>
            <a:r>
              <a:rPr>
                <a:solidFill>
                  <a:srgbClr val="000000"/>
                </a:solidFill>
              </a:rPr>
              <a:t>)</a:t>
            </a:r>
            <a:endParaRPr b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</p:txBody>
      </p:sp>
      <p:sp>
        <p:nvSpPr>
          <p:cNvPr id="16" name="Arrow: Right 15">
            <a:extLst>
              <a:ext uri="{FF2B5EF4-FFF2-40B4-BE49-F238E27FC236}">
                <a16:creationId xmlns:a16="http://schemas.microsoft.com/office/drawing/2014/main" id="{246FEDCD-E4E0-4725-9304-E639E43CCE70}"/>
              </a:ext>
            </a:extLst>
          </p:cNvPr>
          <p:cNvSpPr/>
          <p:nvPr/>
        </p:nvSpPr>
        <p:spPr>
          <a:xfrm>
            <a:off x="9906000" y="7233195"/>
            <a:ext cx="838200" cy="3372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/>
          </a:p>
        </p:txBody>
      </p:sp>
      <p:sp>
        <p:nvSpPr>
          <p:cNvPr id="18" name="Rectangle 1">
            <a:extLst>
              <a:ext uri="{FF2B5EF4-FFF2-40B4-BE49-F238E27FC236}">
                <a16:creationId xmlns:a16="http://schemas.microsoft.com/office/drawing/2014/main" id="{F87084D0-ED74-41D5-A735-EA8EF98702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77600" y="7020506"/>
            <a:ext cx="6629400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000">
                <a:ln>
                  <a:noFill/>
                </a:ln>
                <a:solidFill>
                  <a:srgbClr val="212121"/>
                </a:solidFill>
                <a:effectLst/>
              </a:defRPr>
            </a:pPr>
            <a:r>
              <a:rPr>
                <a:latin typeface="Arial Unicode MS"/>
              </a:rPr>
              <a:t>[</a:t>
            </a:r>
            <a:r>
              <a:rPr>
                <a:latin typeface="Courier New" panose="02070309020205020404" pitchFamily="49" charset="0"/>
                <a:cs typeface="Courier New" panose="02070309020205020404" pitchFamily="49" charset="0"/>
              </a:rPr>
              <a:t>nltk_data] Scaricare il pacchetto omw-1.4 to/root/nltk_data... [nltk_data] Il pacchetto omw-1.4 è già aggiornato! </a:t>
            </a:r>
            <a:endParaRPr kumimoji="0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000">
                <a:ln>
                  <a:noFill/>
                </a:ln>
                <a:solidFill>
                  <a:srgbClr val="21212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defRPr>
            </a:pPr>
            <a:r>
              <a:t>"Si tratta di un testo elaborato con metodi di text mining. Com'è?</a:t>
            </a:r>
            <a:endParaRPr kumimoji="0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0142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5B49A45C-DB62-51D8-86AE-29BDD6A61244}"/>
              </a:ext>
            </a:extLst>
          </p:cNvPr>
          <p:cNvSpPr txBox="1"/>
          <p:nvPr/>
        </p:nvSpPr>
        <p:spPr>
          <a:xfrm>
            <a:off x="1344328" y="876300"/>
            <a:ext cx="922020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4400" b="1">
                <a:solidFill>
                  <a:srgbClr val="E7686A"/>
                </a:solidFill>
                <a:ea typeface="Microsoft Sans Serif" panose="020B0604020202020204" pitchFamily="34" charset="0"/>
                <a:cs typeface="Microsoft Sans Serif" panose="020B0604020202020204" pitchFamily="34" charset="0"/>
              </a:defRPr>
            </a:pPr>
            <a:r>
              <a:t>Unità 3: Caso di studio con Python</a:t>
            </a:r>
            <a:endParaRPr sz="4000" b="1">
              <a:solidFill>
                <a:srgbClr val="E7686A"/>
              </a:solidFill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9FDC7C57-826D-5EA9-1BF2-8E3DC6D338FF}"/>
              </a:ext>
            </a:extLst>
          </p:cNvPr>
          <p:cNvSpPr txBox="1"/>
          <p:nvPr/>
        </p:nvSpPr>
        <p:spPr>
          <a:xfrm>
            <a:off x="1357162" y="1804600"/>
            <a:ext cx="142494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2800" b="1">
                <a:solidFill>
                  <a:srgbClr val="238791"/>
                </a:solidFill>
                <a:ea typeface="Microsoft Sans Serif" panose="020B0604020202020204" pitchFamily="34" charset="0"/>
                <a:cs typeface="Microsoft Sans Serif" panose="020B0604020202020204" pitchFamily="34" charset="0"/>
              </a:defRPr>
            </a:pPr>
            <a:r>
              <a:t>2. Analisi del sentiment esemplificata utilizzando il metodo Bag of word e la libreria NLTK </a:t>
            </a:r>
            <a:endParaRPr sz="2800" b="1">
              <a:solidFill>
                <a:srgbClr val="238791"/>
              </a:solidFill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833B119-6297-456E-B3A4-3DDA0D02F7D2}"/>
              </a:ext>
            </a:extLst>
          </p:cNvPr>
          <p:cNvSpPr/>
          <p:nvPr/>
        </p:nvSpPr>
        <p:spPr>
          <a:xfrm>
            <a:off x="1365985" y="2475048"/>
            <a:ext cx="9144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>
                <a:solidFill>
                  <a:srgbClr val="008000"/>
                </a:solidFill>
                <a:latin typeface="Courier New" panose="02070309020205020404" pitchFamily="49" charset="0"/>
              </a:defRPr>
            </a:pPr>
            <a:r>
              <a:t>#VADER Punteggio del senimento</a:t>
            </a:r>
            <a:endParaRPr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>
              <a:defRPr>
                <a:solidFill>
                  <a:srgbClr val="008000"/>
                </a:solidFill>
                <a:latin typeface="Courier New" panose="02070309020205020404" pitchFamily="49" charset="0"/>
              </a:defRPr>
            </a:pPr>
            <a:r>
              <a:t>#This utilizza un approccio "bag di parole":</a:t>
            </a:r>
            <a:endParaRPr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>
              <a:defRPr>
                <a:solidFill>
                  <a:srgbClr val="008000"/>
                </a:solidFill>
                <a:latin typeface="Courier New" panose="02070309020205020404" pitchFamily="49" charset="0"/>
              </a:defRPr>
            </a:pPr>
            <a:r>
              <a:t>Le parole #Stop vengono rimosse ogni parola viene segnata e combinata ad un punteggio totale.</a:t>
            </a:r>
            <a:endParaRPr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>
              <a:defRPr>
                <a:latin typeface="Courier New" panose="02070309020205020404" pitchFamily="49" charset="0"/>
              </a:defRPr>
            </a:pPr>
            <a:r>
              <a:rPr>
                <a:solidFill>
                  <a:srgbClr val="AF00DB"/>
                </a:solidFill>
              </a:rPr>
              <a:t>da</a:t>
            </a:r>
            <a:r>
              <a:rPr>
                <a:solidFill>
                  <a:srgbClr val="000000"/>
                </a:solidFill>
              </a:rPr>
              <a:t> nltk.sentiment </a:t>
            </a:r>
            <a:r>
              <a:rPr>
                <a:solidFill>
                  <a:srgbClr val="AF00DB"/>
                </a:solidFill>
              </a:rPr>
              <a:t>import</a:t>
            </a:r>
            <a:r>
              <a:rPr>
                <a:solidFill>
                  <a:srgbClr val="000000"/>
                </a:solidFill>
              </a:rPr>
              <a:t> SentimentIntensityAnalyzer</a:t>
            </a:r>
            <a:endParaRPr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>
              <a:defRPr>
                <a:latin typeface="Courier New" panose="02070309020205020404" pitchFamily="49" charset="0"/>
              </a:defRPr>
            </a:pPr>
            <a:r>
              <a:rPr>
                <a:solidFill>
                  <a:srgbClr val="AF00DB"/>
                </a:solidFill>
              </a:rPr>
              <a:t>da</a:t>
            </a:r>
            <a:r>
              <a:rPr>
                <a:solidFill>
                  <a:srgbClr val="000000"/>
                </a:solidFill>
              </a:rPr>
              <a:t> tqdm.notebook </a:t>
            </a:r>
            <a:r>
              <a:rPr>
                <a:solidFill>
                  <a:srgbClr val="AF00DB"/>
                </a:solidFill>
              </a:rPr>
              <a:t>importare</a:t>
            </a:r>
            <a:r>
              <a:rPr>
                <a:solidFill>
                  <a:srgbClr val="000000"/>
                </a:solidFill>
              </a:rPr>
              <a:t> tqdm</a:t>
            </a:r>
            <a:endParaRPr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>
              <a:defRPr>
                <a:latin typeface="Courier New" panose="02070309020205020404" pitchFamily="49" charset="0"/>
              </a:defRPr>
            </a:pPr>
            <a:r>
              <a:rPr>
                <a:solidFill>
                  <a:srgbClr val="000000"/>
                </a:solidFill>
              </a:rPr>
              <a:t>nltk.download(</a:t>
            </a:r>
            <a:r>
              <a:rPr>
                <a:solidFill>
                  <a:srgbClr val="A31515"/>
                </a:solidFill>
              </a:rPr>
              <a:t>‘vader_lexicon'</a:t>
            </a:r>
            <a:r>
              <a:rPr>
                <a:solidFill>
                  <a:srgbClr val="000000"/>
                </a:solidFill>
              </a:rPr>
              <a:t>)</a:t>
            </a:r>
          </a:p>
          <a:p>
            <a:pPr>
              <a:defRPr>
                <a:solidFill>
                  <a:srgbClr val="000000"/>
                </a:solidFill>
                <a:latin typeface="Courier New" panose="02070309020205020404" pitchFamily="49" charset="0"/>
              </a:defRPr>
            </a:pPr>
            <a:r>
              <a:t>sia = SentimentIntensityAnalyzer</a:t>
            </a:r>
          </a:p>
          <a:p>
            <a:pPr>
              <a:defRPr>
                <a:latin typeface="Courier New" panose="02070309020205020404" pitchFamily="49" charset="0"/>
              </a:defRPr>
            </a:pPr>
            <a:r>
              <a:rPr>
                <a:solidFill>
                  <a:srgbClr val="000000"/>
                </a:solidFill>
              </a:rPr>
              <a:t>sia.polarity_scores(</a:t>
            </a:r>
            <a:r>
              <a:rPr>
                <a:solidFill>
                  <a:srgbClr val="A31515"/>
                </a:solidFill>
              </a:rPr>
              <a:t>'Questa è la migliore analisi del sentiment di text mining. Sono molto felice!'</a:t>
            </a:r>
            <a:r>
              <a:rPr>
                <a:solidFill>
                  <a:srgbClr val="000000"/>
                </a:solidFill>
              </a:rPr>
              <a:t>)</a:t>
            </a:r>
            <a:endParaRPr b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74CBAFD-5321-4F47-BD70-FE0F2CBC39C3}"/>
              </a:ext>
            </a:extLst>
          </p:cNvPr>
          <p:cNvSpPr/>
          <p:nvPr/>
        </p:nvSpPr>
        <p:spPr>
          <a:xfrm>
            <a:off x="12268200" y="3583043"/>
            <a:ext cx="563676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>
                <a:solidFill>
                  <a:srgbClr val="212121"/>
                </a:solidFill>
                <a:latin typeface="Courier New" panose="02070309020205020404" pitchFamily="49" charset="0"/>
              </a:defRPr>
            </a:pPr>
            <a:r>
              <a:t>{‘NEG': 0.0, "neu": 0,515, "pos": 0,485, "composto": 0.8585}</a:t>
            </a:r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D7E47A46-E649-4840-853B-87F9DC2487A5}"/>
              </a:ext>
            </a:extLst>
          </p:cNvPr>
          <p:cNvSpPr/>
          <p:nvPr/>
        </p:nvSpPr>
        <p:spPr>
          <a:xfrm>
            <a:off x="10820400" y="3737579"/>
            <a:ext cx="838200" cy="3372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B825E42-C8A1-4137-99B4-0BBAE6141760}"/>
              </a:ext>
            </a:extLst>
          </p:cNvPr>
          <p:cNvSpPr/>
          <p:nvPr/>
        </p:nvSpPr>
        <p:spPr>
          <a:xfrm>
            <a:off x="1344328" y="5829300"/>
            <a:ext cx="68018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>
                <a:latin typeface="Courier New" panose="02070309020205020404" pitchFamily="49" charset="0"/>
              </a:defRPr>
            </a:pPr>
            <a:r>
              <a:rPr>
                <a:solidFill>
                  <a:srgbClr val="000000"/>
                </a:solidFill>
              </a:rPr>
              <a:t>sia.polarity_scores(</a:t>
            </a:r>
            <a:r>
              <a:rPr>
                <a:solidFill>
                  <a:srgbClr val="A31515"/>
                </a:solidFill>
              </a:rPr>
              <a:t>‘Questo è il risultato peggiore.'</a:t>
            </a:r>
            <a:r>
              <a:rPr>
                <a:solidFill>
                  <a:srgbClr val="000000"/>
                </a:solidFill>
              </a:rPr>
              <a:t>)</a:t>
            </a:r>
            <a:endParaRPr b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89DF834B-99C4-4812-83AC-5C91807D5C74}"/>
              </a:ext>
            </a:extLst>
          </p:cNvPr>
          <p:cNvSpPr/>
          <p:nvPr/>
        </p:nvSpPr>
        <p:spPr>
          <a:xfrm>
            <a:off x="10795000" y="5845337"/>
            <a:ext cx="838200" cy="3372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5A363B2-04C7-41B1-A6FF-08C9A0CAA527}"/>
              </a:ext>
            </a:extLst>
          </p:cNvPr>
          <p:cNvSpPr/>
          <p:nvPr/>
        </p:nvSpPr>
        <p:spPr>
          <a:xfrm>
            <a:off x="12268200" y="5484597"/>
            <a:ext cx="5257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>
                <a:solidFill>
                  <a:srgbClr val="212121"/>
                </a:solidFill>
                <a:latin typeface="Courier New" panose="02070309020205020404" pitchFamily="49" charset="0"/>
              </a:defRPr>
            </a:pPr>
            <a:r>
              <a:t>{‘NEG': 0,506, "neu": 0,494, "pos": 0.0, "composto": —0.6249}</a:t>
            </a:r>
          </a:p>
        </p:txBody>
      </p:sp>
    </p:spTree>
    <p:extLst>
      <p:ext uri="{BB962C8B-B14F-4D97-AF65-F5344CB8AC3E}">
        <p14:creationId xmlns:p14="http://schemas.microsoft.com/office/powerpoint/2010/main" val="2250120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>
            <a:extLst>
              <a:ext uri="{FF2B5EF4-FFF2-40B4-BE49-F238E27FC236}">
                <a16:creationId xmlns:a16="http://schemas.microsoft.com/office/drawing/2014/main" id="{632B427A-9881-CC7B-B876-E25D95F4B2D1}"/>
              </a:ext>
            </a:extLst>
          </p:cNvPr>
          <p:cNvSpPr txBox="1"/>
          <p:nvPr/>
        </p:nvSpPr>
        <p:spPr>
          <a:xfrm>
            <a:off x="1432560" y="1496219"/>
            <a:ext cx="618744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4400" b="1">
                <a:solidFill>
                  <a:srgbClr val="E7686A"/>
                </a:solidFill>
                <a:ea typeface="Microsoft Sans Serif" panose="020B0604020202020204" pitchFamily="34" charset="0"/>
                <a:cs typeface="Microsoft Sans Serif" panose="020B0604020202020204" pitchFamily="34" charset="0"/>
              </a:defRPr>
            </a:pPr>
            <a:r>
              <a:t>Indice</a:t>
            </a:r>
            <a:endParaRPr sz="4000" b="1">
              <a:solidFill>
                <a:srgbClr val="E7686A"/>
              </a:solidFill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AA75B982-8563-0653-57EB-D817027F3CF1}"/>
              </a:ext>
            </a:extLst>
          </p:cNvPr>
          <p:cNvSpPr txBox="1"/>
          <p:nvPr/>
        </p:nvSpPr>
        <p:spPr>
          <a:xfrm>
            <a:off x="1920004" y="4427864"/>
            <a:ext cx="4503420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2800" b="1">
                <a:solidFill>
                  <a:srgbClr val="238791"/>
                </a:solidFill>
                <a:ea typeface="Microsoft Sans Serif" panose="020B0604020202020204" pitchFamily="34" charset="0"/>
                <a:cs typeface="Microsoft Sans Serif" panose="020B0604020202020204" pitchFamily="34" charset="0"/>
              </a:defRPr>
            </a:pPr>
            <a:r>
              <a:rPr dirty="0" err="1"/>
              <a:t>Unità</a:t>
            </a:r>
            <a:r>
              <a:rPr dirty="0"/>
              <a:t> 1: </a:t>
            </a:r>
            <a:r>
              <a:rPr dirty="0" err="1"/>
              <a:t>Introduzione</a:t>
            </a:r>
            <a:endParaRPr dirty="0"/>
          </a:p>
          <a:p>
            <a:pPr marL="457200" indent="-457200" fontAlgn="base">
              <a:buAutoNum type="arabicPeriod"/>
              <a:defRPr sz="2400"/>
            </a:pPr>
            <a:r>
              <a:rPr lang="it-IT" dirty="0"/>
              <a:t>Le Sfide</a:t>
            </a:r>
          </a:p>
          <a:p>
            <a:pPr marL="457200" indent="-457200" fontAlgn="base">
              <a:buAutoNum type="arabicPeriod"/>
              <a:defRPr sz="2400"/>
            </a:pPr>
            <a:r>
              <a:rPr dirty="0" err="1"/>
              <a:t>Cos'è</a:t>
            </a:r>
            <a:r>
              <a:rPr dirty="0"/>
              <a:t> il text mining?</a:t>
            </a:r>
            <a:endParaRPr sz="2400" dirty="0"/>
          </a:p>
          <a:p>
            <a:pPr marL="457200" indent="-457200" fontAlgn="base">
              <a:buAutoNum type="arabicPeriod"/>
              <a:defRPr sz="2400"/>
            </a:pPr>
            <a:r>
              <a:rPr dirty="0" err="1"/>
              <a:t>Flusso</a:t>
            </a:r>
            <a:r>
              <a:rPr dirty="0"/>
              <a:t> di </a:t>
            </a:r>
            <a:r>
              <a:rPr dirty="0" err="1"/>
              <a:t>elaborazione</a:t>
            </a:r>
            <a:r>
              <a:rPr dirty="0"/>
              <a:t> di text mining</a:t>
            </a:r>
          </a:p>
          <a:p>
            <a:pPr marL="457200" indent="-457200" fontAlgn="base">
              <a:buAutoNum type="arabicPeriod"/>
            </a:pPr>
            <a:endParaRPr sz="2400" dirty="0"/>
          </a:p>
          <a:p>
            <a:endParaRPr sz="2800" dirty="0"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4" name="Pergamena 1 3"/>
          <p:cNvSpPr/>
          <p:nvPr/>
        </p:nvSpPr>
        <p:spPr>
          <a:xfrm>
            <a:off x="2996137" y="2369327"/>
            <a:ext cx="1600200" cy="1800552"/>
          </a:xfrm>
          <a:prstGeom prst="verticalScroll">
            <a:avLst/>
          </a:prstGeom>
          <a:solidFill>
            <a:srgbClr val="238791"/>
          </a:solidFill>
          <a:ln>
            <a:solidFill>
              <a:srgbClr val="1E737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/>
          </a:p>
        </p:txBody>
      </p:sp>
      <p:sp>
        <p:nvSpPr>
          <p:cNvPr id="5" name="Fumetto 3 4"/>
          <p:cNvSpPr/>
          <p:nvPr/>
        </p:nvSpPr>
        <p:spPr>
          <a:xfrm>
            <a:off x="8275320" y="2234981"/>
            <a:ext cx="2407920" cy="1695876"/>
          </a:xfrm>
          <a:prstGeom prst="wedgeEllipseCallout">
            <a:avLst/>
          </a:prstGeom>
          <a:solidFill>
            <a:srgbClr val="E867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/>
          </a:p>
        </p:txBody>
      </p:sp>
      <p:sp>
        <p:nvSpPr>
          <p:cNvPr id="9" name="Stella a 5 punte 8"/>
          <p:cNvSpPr/>
          <p:nvPr/>
        </p:nvSpPr>
        <p:spPr>
          <a:xfrm>
            <a:off x="14071600" y="1885652"/>
            <a:ext cx="2133600" cy="2248540"/>
          </a:xfrm>
          <a:prstGeom prst="star5">
            <a:avLst/>
          </a:prstGeom>
          <a:solidFill>
            <a:srgbClr val="FDBD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/>
          </a:p>
        </p:txBody>
      </p:sp>
      <p:sp>
        <p:nvSpPr>
          <p:cNvPr id="11" name="CasellaDiTesto 10"/>
          <p:cNvSpPr txBox="1"/>
          <p:nvPr/>
        </p:nvSpPr>
        <p:spPr>
          <a:xfrm>
            <a:off x="6582676" y="4369782"/>
            <a:ext cx="6187440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2800" b="1">
                <a:solidFill>
                  <a:srgbClr val="238791"/>
                </a:solidFill>
                <a:ea typeface="Microsoft Sans Serif" panose="020B0604020202020204" pitchFamily="34" charset="0"/>
                <a:cs typeface="Microsoft Sans Serif" panose="020B0604020202020204" pitchFamily="34" charset="0"/>
              </a:defRPr>
            </a:pPr>
            <a:r>
              <a:rPr dirty="0" err="1"/>
              <a:t>Unità</a:t>
            </a:r>
            <a:r>
              <a:rPr dirty="0"/>
              <a:t> 2: </a:t>
            </a:r>
            <a:r>
              <a:rPr dirty="0" err="1"/>
              <a:t>Tecniche</a:t>
            </a:r>
            <a:r>
              <a:rPr dirty="0"/>
              <a:t> di text mining</a:t>
            </a:r>
          </a:p>
          <a:p>
            <a:pPr marL="457200" indent="-457200" fontAlgn="base">
              <a:buAutoNum type="arabicPeriod"/>
              <a:defRPr sz="2400"/>
            </a:pPr>
            <a:r>
              <a:rPr dirty="0" err="1"/>
              <a:t>Tecniche</a:t>
            </a:r>
            <a:r>
              <a:rPr dirty="0"/>
              <a:t> </a:t>
            </a:r>
            <a:r>
              <a:rPr dirty="0" err="1"/>
              <a:t>tipiche</a:t>
            </a:r>
            <a:r>
              <a:rPr dirty="0"/>
              <a:t> di text mining</a:t>
            </a:r>
          </a:p>
          <a:p>
            <a:pPr marL="457200" indent="-457200" fontAlgn="base">
              <a:buAutoNum type="arabicPeriod"/>
              <a:defRPr sz="2400"/>
            </a:pPr>
            <a:r>
              <a:rPr dirty="0" err="1"/>
              <a:t>Tecniche</a:t>
            </a:r>
            <a:r>
              <a:rPr dirty="0"/>
              <a:t> per la </a:t>
            </a:r>
            <a:r>
              <a:rPr dirty="0" err="1"/>
              <a:t>preparazione</a:t>
            </a:r>
            <a:r>
              <a:rPr dirty="0"/>
              <a:t> e la </a:t>
            </a:r>
            <a:r>
              <a:rPr dirty="0" err="1"/>
              <a:t>trasformazione</a:t>
            </a:r>
            <a:r>
              <a:rPr dirty="0"/>
              <a:t> </a:t>
            </a:r>
            <a:r>
              <a:rPr dirty="0" err="1"/>
              <a:t>dei</a:t>
            </a:r>
            <a:r>
              <a:rPr dirty="0"/>
              <a:t> </a:t>
            </a:r>
            <a:r>
              <a:rPr dirty="0" err="1"/>
              <a:t>dati</a:t>
            </a:r>
            <a:endParaRPr dirty="0"/>
          </a:p>
          <a:p>
            <a:pPr marL="457200" indent="-457200" fontAlgn="base">
              <a:buAutoNum type="arabicPeriod"/>
              <a:defRPr sz="2400"/>
            </a:pPr>
            <a:r>
              <a:rPr dirty="0" err="1"/>
              <a:t>Rappresentazione</a:t>
            </a:r>
            <a:r>
              <a:rPr dirty="0"/>
              <a:t> del testo</a:t>
            </a:r>
          </a:p>
          <a:p>
            <a:pPr marL="457200" indent="-457200" fontAlgn="base">
              <a:buAutoNum type="arabicPeriod"/>
              <a:defRPr sz="2400"/>
            </a:pPr>
            <a:r>
              <a:rPr dirty="0" err="1"/>
              <a:t>Classificazione</a:t>
            </a:r>
            <a:r>
              <a:rPr dirty="0"/>
              <a:t> del testo</a:t>
            </a:r>
          </a:p>
          <a:p>
            <a:pPr marL="457200" indent="-457200" fontAlgn="base">
              <a:buAutoNum type="arabicPeriod"/>
              <a:defRPr sz="2400"/>
            </a:pPr>
            <a:r>
              <a:rPr dirty="0" err="1"/>
              <a:t>Introduzione</a:t>
            </a:r>
            <a:r>
              <a:rPr dirty="0"/>
              <a:t> in </a:t>
            </a:r>
            <a:r>
              <a:rPr dirty="0" err="1"/>
              <a:t>modelli</a:t>
            </a:r>
            <a:r>
              <a:rPr dirty="0"/>
              <a:t> </a:t>
            </a:r>
            <a:r>
              <a:rPr dirty="0" err="1"/>
              <a:t>tematici</a:t>
            </a:r>
            <a:r>
              <a:rPr dirty="0"/>
              <a:t> e BERT</a:t>
            </a:r>
          </a:p>
          <a:p>
            <a:pPr marL="457200" indent="-457200" fontAlgn="base">
              <a:buAutoNum type="arabicPeriod"/>
              <a:defRPr sz="2400"/>
            </a:pPr>
            <a:r>
              <a:rPr lang="it-IT" dirty="0"/>
              <a:t>sentiment </a:t>
            </a:r>
            <a:r>
              <a:rPr lang="it-IT" dirty="0" err="1"/>
              <a:t>analysis</a:t>
            </a:r>
            <a:r>
              <a:rPr dirty="0"/>
              <a:t> e opinion mining</a:t>
            </a:r>
          </a:p>
          <a:p>
            <a:pPr marL="457200" indent="-457200" fontAlgn="base">
              <a:buAutoNum type="arabicPeriod"/>
            </a:pPr>
            <a:endParaRPr sz="2400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13088620" y="4396852"/>
            <a:ext cx="4917440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2800" b="1">
                <a:solidFill>
                  <a:srgbClr val="238791"/>
                </a:solidFill>
              </a:defRPr>
            </a:pPr>
            <a:r>
              <a:rPr dirty="0" err="1"/>
              <a:t>Unità</a:t>
            </a:r>
            <a:r>
              <a:rPr dirty="0"/>
              <a:t> 3: Caso di studio con Python</a:t>
            </a:r>
          </a:p>
          <a:p>
            <a:pPr marL="457200" indent="-457200" fontAlgn="base">
              <a:buAutoNum type="arabicPeriod"/>
              <a:defRPr sz="2400"/>
            </a:pPr>
            <a:r>
              <a:rPr dirty="0" err="1"/>
              <a:t>Librerie</a:t>
            </a:r>
            <a:r>
              <a:rPr dirty="0"/>
              <a:t> Python </a:t>
            </a:r>
            <a:r>
              <a:rPr dirty="0" err="1"/>
              <a:t>comuni</a:t>
            </a:r>
            <a:r>
              <a:rPr dirty="0"/>
              <a:t> per </a:t>
            </a:r>
            <a:r>
              <a:rPr dirty="0" err="1"/>
              <a:t>attività</a:t>
            </a:r>
            <a:r>
              <a:rPr dirty="0"/>
              <a:t> di </a:t>
            </a:r>
            <a:r>
              <a:rPr dirty="0" err="1"/>
              <a:t>estrazione</a:t>
            </a:r>
            <a:r>
              <a:rPr dirty="0"/>
              <a:t> di testo</a:t>
            </a:r>
          </a:p>
          <a:p>
            <a:pPr marL="457200" indent="-457200" fontAlgn="base">
              <a:buAutoNum type="arabicPeriod"/>
              <a:defRPr sz="2400"/>
            </a:pPr>
            <a:r>
              <a:rPr dirty="0" err="1"/>
              <a:t>Utilizzo</a:t>
            </a:r>
            <a:r>
              <a:rPr dirty="0"/>
              <a:t> </a:t>
            </a:r>
            <a:r>
              <a:rPr dirty="0" err="1"/>
              <a:t>della</a:t>
            </a:r>
            <a:r>
              <a:rPr dirty="0"/>
              <a:t> </a:t>
            </a:r>
            <a:r>
              <a:rPr dirty="0" err="1"/>
              <a:t>libreria</a:t>
            </a:r>
            <a:r>
              <a:rPr dirty="0"/>
              <a:t> NTLK per </a:t>
            </a:r>
            <a:r>
              <a:rPr dirty="0" err="1"/>
              <a:t>l'estrazione</a:t>
            </a:r>
            <a:r>
              <a:rPr dirty="0"/>
              <a:t> di testo </a:t>
            </a:r>
            <a:endParaRPr sz="2400" dirty="0"/>
          </a:p>
          <a:p>
            <a:pPr marL="457200" indent="-457200" fontAlgn="base">
              <a:buAutoNum type="arabicPeriod"/>
              <a:defRPr sz="2400"/>
            </a:pPr>
            <a:r>
              <a:rPr dirty="0" err="1"/>
              <a:t>Analisi</a:t>
            </a:r>
            <a:r>
              <a:rPr dirty="0"/>
              <a:t> del sentiment </a:t>
            </a:r>
            <a:r>
              <a:rPr dirty="0" err="1"/>
              <a:t>esemplificata</a:t>
            </a:r>
            <a:r>
              <a:rPr dirty="0"/>
              <a:t> </a:t>
            </a:r>
            <a:r>
              <a:rPr dirty="0" err="1"/>
              <a:t>utilizzando</a:t>
            </a:r>
            <a:r>
              <a:rPr dirty="0"/>
              <a:t> il </a:t>
            </a:r>
            <a:r>
              <a:rPr dirty="0" err="1"/>
              <a:t>metodo</a:t>
            </a:r>
            <a:r>
              <a:rPr dirty="0"/>
              <a:t> bag of word e la </a:t>
            </a:r>
            <a:r>
              <a:rPr dirty="0" err="1"/>
              <a:t>libreria</a:t>
            </a:r>
            <a:r>
              <a:rPr dirty="0"/>
              <a:t> NLTK </a:t>
            </a:r>
          </a:p>
          <a:p>
            <a:pPr marL="457200" indent="-457200" fontAlgn="base">
              <a:buAutoNum type="arabicPeriod"/>
              <a:defRPr sz="2400"/>
            </a:pPr>
            <a:r>
              <a:rPr dirty="0" err="1"/>
              <a:t>Classificazione</a:t>
            </a:r>
            <a:r>
              <a:rPr dirty="0"/>
              <a:t> del testo </a:t>
            </a:r>
            <a:r>
              <a:rPr dirty="0" err="1"/>
              <a:t>utilizzando</a:t>
            </a:r>
            <a:r>
              <a:rPr dirty="0"/>
              <a:t> Base Naïve</a:t>
            </a:r>
            <a:endParaRPr sz="2400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3601720" y="2807938"/>
            <a:ext cx="14478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54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pPr>
            <a:r>
              <a:rPr dirty="0"/>
              <a:t>1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9158177" y="2731067"/>
            <a:ext cx="98552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54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pPr>
            <a:r>
              <a:t>2</a:t>
            </a:r>
          </a:p>
        </p:txBody>
      </p:sp>
      <p:sp>
        <p:nvSpPr>
          <p:cNvPr id="15" name="CasellaDiTesto 14"/>
          <p:cNvSpPr txBox="1"/>
          <p:nvPr/>
        </p:nvSpPr>
        <p:spPr>
          <a:xfrm>
            <a:off x="14833600" y="2621254"/>
            <a:ext cx="13716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54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pPr>
            <a:r>
              <a:rPr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42414482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A6629FE-5459-4245-9912-B61E1A7A360A}"/>
              </a:ext>
            </a:extLst>
          </p:cNvPr>
          <p:cNvSpPr/>
          <p:nvPr/>
        </p:nvSpPr>
        <p:spPr>
          <a:xfrm>
            <a:off x="1206500" y="2373510"/>
            <a:ext cx="9144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>
                <a:solidFill>
                  <a:srgbClr val="008000"/>
                </a:solidFill>
                <a:latin typeface="Courier New" panose="02070309020205020404" pitchFamily="49" charset="0"/>
              </a:defRPr>
            </a:pPr>
            <a:r>
              <a:t># Importare librerie </a:t>
            </a:r>
            <a:endParaRPr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>
              <a:defRPr>
                <a:latin typeface="Courier New" panose="02070309020205020404" pitchFamily="49" charset="0"/>
              </a:defRPr>
            </a:pPr>
            <a:r>
              <a:rPr>
                <a:solidFill>
                  <a:srgbClr val="AF00DB"/>
                </a:solidFill>
              </a:rPr>
              <a:t>importa</a:t>
            </a:r>
            <a:r>
              <a:rPr>
                <a:solidFill>
                  <a:srgbClr val="000000"/>
                </a:solidFill>
              </a:rPr>
              <a:t> panda </a:t>
            </a:r>
            <a:r>
              <a:rPr>
                <a:solidFill>
                  <a:srgbClr val="AF00DB"/>
                </a:solidFill>
              </a:rPr>
              <a:t>come</a:t>
            </a:r>
            <a:r>
              <a:rPr>
                <a:solidFill>
                  <a:srgbClr val="000000"/>
                </a:solidFill>
              </a:rPr>
              <a:t> pd</a:t>
            </a:r>
          </a:p>
          <a:p>
            <a:pPr>
              <a:defRPr>
                <a:latin typeface="Courier New" panose="02070309020205020404" pitchFamily="49" charset="0"/>
              </a:defRPr>
            </a:pPr>
            <a:r>
              <a:rPr>
                <a:solidFill>
                  <a:srgbClr val="AF00DB"/>
                </a:solidFill>
              </a:rPr>
              <a:t>importa</a:t>
            </a:r>
            <a:r>
              <a:rPr>
                <a:solidFill>
                  <a:srgbClr val="000000"/>
                </a:solidFill>
              </a:rPr>
              <a:t> numpy </a:t>
            </a:r>
            <a:r>
              <a:rPr>
                <a:solidFill>
                  <a:srgbClr val="AF00DB"/>
                </a:solidFill>
              </a:rPr>
              <a:t>come</a:t>
            </a:r>
            <a:r>
              <a:rPr>
                <a:solidFill>
                  <a:srgbClr val="000000"/>
                </a:solidFill>
              </a:rPr>
              <a:t> np</a:t>
            </a:r>
          </a:p>
          <a:p>
            <a:pPr>
              <a:defRPr>
                <a:latin typeface="Courier New" panose="02070309020205020404" pitchFamily="49" charset="0"/>
              </a:defRPr>
            </a:pPr>
            <a:r>
              <a:rPr>
                <a:solidFill>
                  <a:srgbClr val="AF00DB"/>
                </a:solidFill>
              </a:rPr>
              <a:t>importazione</a:t>
            </a:r>
            <a:r>
              <a:rPr>
                <a:solidFill>
                  <a:srgbClr val="000000"/>
                </a:solidFill>
              </a:rPr>
              <a:t> nltk</a:t>
            </a:r>
            <a:endParaRPr b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6A756C9-CD74-40F6-9A9F-2232DF91A77E}"/>
              </a:ext>
            </a:extLst>
          </p:cNvPr>
          <p:cNvSpPr/>
          <p:nvPr/>
        </p:nvSpPr>
        <p:spPr>
          <a:xfrm>
            <a:off x="1219200" y="3726239"/>
            <a:ext cx="9144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>
                <a:solidFill>
                  <a:srgbClr val="008000"/>
                </a:solidFill>
                <a:latin typeface="Courier New" panose="02070309020205020404" pitchFamily="49" charset="0"/>
              </a:defRPr>
            </a:pPr>
            <a:r>
              <a:t># Leggere i dati dal file CSV</a:t>
            </a:r>
            <a:endParaRPr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>
              <a:defRPr>
                <a:latin typeface="Courier New" panose="02070309020205020404" pitchFamily="49" charset="0"/>
              </a:defRPr>
            </a:pPr>
            <a:r>
              <a:rPr>
                <a:solidFill>
                  <a:srgbClr val="000000"/>
                </a:solidFill>
              </a:rPr>
              <a:t>DF = pd.read_csv(</a:t>
            </a:r>
            <a:r>
              <a:rPr>
                <a:solidFill>
                  <a:srgbClr val="A31515"/>
                </a:solidFill>
              </a:rPr>
              <a:t>‘Reviews.csv'</a:t>
            </a:r>
            <a:r>
              <a:rPr>
                <a:solidFill>
                  <a:srgbClr val="000000"/>
                </a:solidFill>
              </a:rPr>
              <a:t>)</a:t>
            </a:r>
          </a:p>
          <a:p>
            <a:pPr>
              <a:defRPr>
                <a:latin typeface="Courier New" panose="02070309020205020404" pitchFamily="49" charset="0"/>
              </a:defRPr>
            </a:pPr>
            <a:r>
              <a:rPr>
                <a:solidFill>
                  <a:srgbClr val="000000"/>
                </a:solidFill>
              </a:rPr>
              <a:t>DF = df.head(</a:t>
            </a:r>
            <a:r>
              <a:rPr>
                <a:solidFill>
                  <a:srgbClr val="098156"/>
                </a:solidFill>
              </a:rPr>
              <a:t>500</a:t>
            </a:r>
            <a:r>
              <a:rPr>
                <a:solidFill>
                  <a:srgbClr val="000000"/>
                </a:solidFill>
              </a:rPr>
              <a:t>)</a:t>
            </a:r>
            <a:endParaRPr b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3E54627-B68A-4376-A868-84EFA6149A65}"/>
              </a:ext>
            </a:extLst>
          </p:cNvPr>
          <p:cNvSpPr/>
          <p:nvPr/>
        </p:nvSpPr>
        <p:spPr>
          <a:xfrm>
            <a:off x="1028700" y="4739115"/>
            <a:ext cx="9144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>
                <a:solidFill>
                  <a:srgbClr val="008000"/>
                </a:solidFill>
                <a:latin typeface="Courier New" panose="02070309020205020404" pitchFamily="49" charset="0"/>
              </a:defRPr>
            </a:pPr>
            <a:r>
              <a:t>#Tokenize</a:t>
            </a:r>
            <a:endParaRPr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>
              <a:defRPr>
                <a:latin typeface="Courier New" panose="02070309020205020404" pitchFamily="49" charset="0"/>
              </a:defRPr>
            </a:pPr>
            <a:r>
              <a:rPr>
                <a:solidFill>
                  <a:srgbClr val="000000"/>
                </a:solidFill>
              </a:rPr>
              <a:t>nltk.download(</a:t>
            </a:r>
            <a:r>
              <a:rPr>
                <a:solidFill>
                  <a:srgbClr val="A31515"/>
                </a:solidFill>
              </a:rPr>
              <a:t>‘punkt'</a:t>
            </a:r>
            <a:r>
              <a:rPr>
                <a:solidFill>
                  <a:srgbClr val="000000"/>
                </a:solidFill>
              </a:rPr>
              <a:t>)</a:t>
            </a:r>
          </a:p>
          <a:p>
            <a:pPr>
              <a:defRPr>
                <a:latin typeface="Courier New" panose="02070309020205020404" pitchFamily="49" charset="0"/>
              </a:defRPr>
            </a:pPr>
            <a:r>
              <a:rPr>
                <a:solidFill>
                  <a:srgbClr val="000000"/>
                </a:solidFill>
              </a:rPr>
              <a:t>nltk.download(</a:t>
            </a:r>
            <a:r>
              <a:rPr>
                <a:solidFill>
                  <a:srgbClr val="A31515"/>
                </a:solidFill>
              </a:rPr>
              <a:t>‘media_perceptron_tagger'</a:t>
            </a:r>
            <a:r>
              <a:rPr>
                <a:solidFill>
                  <a:srgbClr val="000000"/>
                </a:solidFill>
              </a:rPr>
              <a:t>)</a:t>
            </a:r>
          </a:p>
          <a:p>
            <a:pPr>
              <a:defRPr>
                <a:latin typeface="Courier New" panose="02070309020205020404" pitchFamily="49" charset="0"/>
              </a:defRPr>
            </a:pPr>
            <a:r>
              <a:rPr>
                <a:solidFill>
                  <a:srgbClr val="000000"/>
                </a:solidFill>
              </a:rPr>
              <a:t>nltk.download(</a:t>
            </a:r>
            <a:r>
              <a:rPr>
                <a:solidFill>
                  <a:srgbClr val="A31515"/>
                </a:solidFill>
              </a:rPr>
              <a:t>‘maxent_ne_chunker'</a:t>
            </a:r>
            <a:r>
              <a:rPr>
                <a:solidFill>
                  <a:srgbClr val="000000"/>
                </a:solidFill>
              </a:rPr>
              <a:t>)</a:t>
            </a:r>
          </a:p>
          <a:p>
            <a:pPr>
              <a:defRPr>
                <a:latin typeface="Courier New" panose="02070309020205020404" pitchFamily="49" charset="0"/>
              </a:defRPr>
            </a:pPr>
            <a:r>
              <a:rPr>
                <a:solidFill>
                  <a:srgbClr val="000000"/>
                </a:solidFill>
              </a:rPr>
              <a:t>nltk.download(</a:t>
            </a:r>
            <a:r>
              <a:rPr>
                <a:solidFill>
                  <a:srgbClr val="A31515"/>
                </a:solidFill>
              </a:rPr>
              <a:t>‘parole'</a:t>
            </a:r>
            <a:r>
              <a:rPr>
                <a:solidFill>
                  <a:srgbClr val="000000"/>
                </a:solidFill>
              </a:rPr>
              <a:t>)</a:t>
            </a:r>
          </a:p>
          <a:p>
            <a:pPr>
              <a:defRPr>
                <a:latin typeface="Courier New" panose="02070309020205020404" pitchFamily="49" charset="0"/>
              </a:defRPr>
            </a:pPr>
            <a:r>
              <a:rPr>
                <a:solidFill>
                  <a:srgbClr val="000000"/>
                </a:solidFill>
              </a:rPr>
              <a:t>esempio = df[</a:t>
            </a:r>
            <a:r>
              <a:rPr>
                <a:solidFill>
                  <a:srgbClr val="A31515"/>
                </a:solidFill>
              </a:rPr>
              <a:t>‘Testo'</a:t>
            </a:r>
            <a:r>
              <a:rPr>
                <a:solidFill>
                  <a:srgbClr val="000000"/>
                </a:solidFill>
              </a:rPr>
              <a:t>][</a:t>
            </a:r>
            <a:r>
              <a:rPr>
                <a:solidFill>
                  <a:srgbClr val="098156"/>
                </a:solidFill>
              </a:rPr>
              <a:t>50</a:t>
            </a:r>
            <a:r>
              <a:rPr>
                <a:solidFill>
                  <a:srgbClr val="000000"/>
                </a:solidFill>
              </a:rPr>
              <a:t>]</a:t>
            </a:r>
          </a:p>
          <a:p>
            <a:pPr>
              <a:defRPr>
                <a:solidFill>
                  <a:srgbClr val="000000"/>
                </a:solidFill>
                <a:latin typeface="Courier New" panose="02070309020205020404" pitchFamily="49" charset="0"/>
              </a:defRPr>
            </a:pPr>
            <a:r>
              <a:t>token = nltk.word_tokenize(esempio)</a:t>
            </a:r>
          </a:p>
          <a:p>
            <a:pPr>
              <a:defRPr>
                <a:solidFill>
                  <a:srgbClr val="000000"/>
                </a:solidFill>
                <a:latin typeface="Courier New" panose="02070309020205020404" pitchFamily="49" charset="0"/>
              </a:defRPr>
            </a:pPr>
            <a:r>
              <a:t>tag = nltk.pos_tag(tokens)</a:t>
            </a:r>
          </a:p>
          <a:p>
            <a:pPr>
              <a:defRPr>
                <a:solidFill>
                  <a:srgbClr val="000000"/>
                </a:solidFill>
                <a:latin typeface="Courier New" panose="02070309020205020404" pitchFamily="49" charset="0"/>
              </a:defRPr>
            </a:pPr>
            <a:r>
              <a:t>entità = nltk.chunk.ne_chunk(taggato)</a:t>
            </a:r>
          </a:p>
          <a:p>
            <a:br>
              <a:rPr lang="ro-RO" dirty="0">
                <a:solidFill>
                  <a:srgbClr val="000000"/>
                </a:solidFill>
                <a:latin typeface="Courier New" panose="02070309020205020404" pitchFamily="49" charset="0"/>
              </a:rPr>
            </a:br>
            <a:endParaRPr b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C8D9B7E-875F-4618-973C-58A4E9342351}"/>
              </a:ext>
            </a:extLst>
          </p:cNvPr>
          <p:cNvSpPr/>
          <p:nvPr/>
        </p:nvSpPr>
        <p:spPr>
          <a:xfrm>
            <a:off x="8153400" y="2343477"/>
            <a:ext cx="9144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>
                <a:solidFill>
                  <a:srgbClr val="008000"/>
                </a:solidFill>
                <a:latin typeface="Courier New" panose="02070309020205020404" pitchFamily="49" charset="0"/>
              </a:defRPr>
            </a:pPr>
            <a:r>
              <a:t># Eseguire il punteggio di polarità su un set di dati con commenti raccolti da Twitter e letti da un file CSV</a:t>
            </a:r>
            <a:endParaRPr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>
              <a:defRPr>
                <a:solidFill>
                  <a:srgbClr val="000000"/>
                </a:solidFill>
                <a:latin typeface="Courier New" panose="02070309020205020404" pitchFamily="49" charset="0"/>
              </a:defRPr>
            </a:pPr>
            <a:r>
              <a:t>RES = {}</a:t>
            </a:r>
          </a:p>
          <a:p>
            <a:pPr>
              <a:defRPr>
                <a:latin typeface="Courier New" panose="02070309020205020404" pitchFamily="49" charset="0"/>
              </a:defRPr>
            </a:pPr>
            <a:r>
              <a:rPr>
                <a:solidFill>
                  <a:srgbClr val="AF00DB"/>
                </a:solidFill>
              </a:rPr>
              <a:t>per</a:t>
            </a:r>
            <a:r>
              <a:rPr>
                <a:solidFill>
                  <a:srgbClr val="000000"/>
                </a:solidFill>
              </a:rPr>
              <a:t> i, riga </a:t>
            </a:r>
            <a:r>
              <a:rPr>
                <a:solidFill>
                  <a:srgbClr val="0000FF"/>
                </a:solidFill>
              </a:rPr>
              <a:t>in</a:t>
            </a:r>
            <a:r>
              <a:rPr>
                <a:solidFill>
                  <a:srgbClr val="000000"/>
                </a:solidFill>
              </a:rPr>
              <a:t> tqdm(df.iterrows, total=</a:t>
            </a:r>
            <a:r>
              <a:rPr>
                <a:solidFill>
                  <a:srgbClr val="795E26"/>
                </a:solidFill>
              </a:rPr>
              <a:t>len</a:t>
            </a:r>
            <a:r>
              <a:rPr>
                <a:solidFill>
                  <a:srgbClr val="000000"/>
                </a:solidFill>
              </a:rPr>
              <a:t>(df)):</a:t>
            </a:r>
          </a:p>
          <a:p>
            <a:pPr>
              <a:defRPr>
                <a:latin typeface="Courier New" panose="02070309020205020404" pitchFamily="49" charset="0"/>
              </a:defRPr>
            </a:pPr>
            <a:r>
              <a:rPr>
                <a:solidFill>
                  <a:srgbClr val="000000"/>
                </a:solidFill>
              </a:rPr>
              <a:t>    testo = riga[</a:t>
            </a:r>
            <a:r>
              <a:rPr>
                <a:solidFill>
                  <a:srgbClr val="A31515"/>
                </a:solidFill>
              </a:rPr>
              <a:t>"Testo"</a:t>
            </a:r>
            <a:r>
              <a:rPr>
                <a:solidFill>
                  <a:srgbClr val="000000"/>
                </a:solidFill>
              </a:rPr>
              <a:t>]</a:t>
            </a:r>
          </a:p>
          <a:p>
            <a:pPr>
              <a:defRPr>
                <a:latin typeface="Courier New" panose="02070309020205020404" pitchFamily="49" charset="0"/>
              </a:defRPr>
            </a:pPr>
            <a:r>
              <a:rPr>
                <a:solidFill>
                  <a:srgbClr val="000000"/>
                </a:solidFill>
              </a:rPr>
              <a:t>    myid = riga[</a:t>
            </a:r>
            <a:r>
              <a:rPr>
                <a:solidFill>
                  <a:srgbClr val="A31515"/>
                </a:solidFill>
              </a:rPr>
              <a:t>‘Id'</a:t>
            </a:r>
            <a:r>
              <a:rPr>
                <a:solidFill>
                  <a:srgbClr val="000000"/>
                </a:solidFill>
              </a:rPr>
              <a:t>]</a:t>
            </a:r>
          </a:p>
          <a:p>
            <a:pPr>
              <a:defRPr>
                <a:solidFill>
                  <a:srgbClr val="000000"/>
                </a:solidFill>
                <a:latin typeface="Courier New" panose="02070309020205020404" pitchFamily="49" charset="0"/>
              </a:defRPr>
            </a:pPr>
            <a:r>
              <a:t>    RES[myid] = sia.polarity_scores(testo)</a:t>
            </a:r>
            <a:endParaRPr b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A208A51-7830-4608-8384-77F1472CF701}"/>
              </a:ext>
            </a:extLst>
          </p:cNvPr>
          <p:cNvSpPr/>
          <p:nvPr/>
        </p:nvSpPr>
        <p:spPr>
          <a:xfrm>
            <a:off x="8115300" y="4404835"/>
            <a:ext cx="9144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>
                <a:solidFill>
                  <a:srgbClr val="000000"/>
                </a:solidFill>
                <a:latin typeface="Courier New" panose="02070309020205020404" pitchFamily="49" charset="0"/>
              </a:defRPr>
            </a:pPr>
            <a:r>
              <a:t>Vaders = pd.DataFrame(res).T</a:t>
            </a:r>
          </a:p>
          <a:p>
            <a:pPr>
              <a:defRPr>
                <a:latin typeface="Courier New" panose="02070309020205020404" pitchFamily="49" charset="0"/>
              </a:defRPr>
            </a:pPr>
            <a:r>
              <a:rPr>
                <a:solidFill>
                  <a:srgbClr val="000000"/>
                </a:solidFill>
              </a:rPr>
              <a:t>Vaders = vaders.reset_index.rename(colonne={</a:t>
            </a:r>
            <a:r>
              <a:rPr>
                <a:solidFill>
                  <a:srgbClr val="A31515"/>
                </a:solidFill>
              </a:rPr>
              <a:t>‘indice'</a:t>
            </a:r>
            <a:r>
              <a:rPr>
                <a:solidFill>
                  <a:srgbClr val="000000"/>
                </a:solidFill>
              </a:rPr>
              <a:t>: </a:t>
            </a:r>
            <a:r>
              <a:rPr>
                <a:solidFill>
                  <a:srgbClr val="A31515"/>
                </a:solidFill>
              </a:rPr>
              <a:t>"ID"</a:t>
            </a:r>
            <a:r>
              <a:rPr>
                <a:solidFill>
                  <a:srgbClr val="000000"/>
                </a:solidFill>
              </a:rPr>
              <a:t>})</a:t>
            </a:r>
          </a:p>
          <a:p>
            <a:pPr>
              <a:defRPr>
                <a:latin typeface="Courier New" panose="02070309020205020404" pitchFamily="49" charset="0"/>
              </a:defRPr>
            </a:pPr>
            <a:r>
              <a:rPr>
                <a:solidFill>
                  <a:srgbClr val="000000"/>
                </a:solidFill>
              </a:rPr>
              <a:t>Vaders = vaders.merge(df, how=</a:t>
            </a:r>
            <a:r>
              <a:rPr>
                <a:solidFill>
                  <a:srgbClr val="A31515"/>
                </a:solidFill>
              </a:rPr>
              <a:t>"sinistra"</a:t>
            </a:r>
            <a:r>
              <a:rPr>
                <a:solidFill>
                  <a:srgbClr val="000000"/>
                </a:solidFill>
              </a:rPr>
              <a:t>)</a:t>
            </a:r>
            <a:endParaRPr b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06BBA2A-FE19-42E4-8633-CEE744239D55}"/>
              </a:ext>
            </a:extLst>
          </p:cNvPr>
          <p:cNvSpPr/>
          <p:nvPr/>
        </p:nvSpPr>
        <p:spPr>
          <a:xfrm>
            <a:off x="8153400" y="5540078"/>
            <a:ext cx="9144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>
                <a:solidFill>
                  <a:srgbClr val="008000"/>
                </a:solidFill>
                <a:latin typeface="Courier New" panose="02070309020205020404" pitchFamily="49" charset="0"/>
              </a:defRPr>
            </a:pPr>
            <a:r>
              <a:t># Analisi del sentiment aggregato del grafico per l'intero set di dati</a:t>
            </a:r>
            <a:endParaRPr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>
              <a:defRPr>
                <a:latin typeface="Courier New" panose="02070309020205020404" pitchFamily="49" charset="0"/>
              </a:defRPr>
            </a:pPr>
            <a:r>
              <a:rPr>
                <a:solidFill>
                  <a:srgbClr val="000000"/>
                </a:solidFill>
              </a:rPr>
              <a:t>Fig, assi = plt.subplots(</a:t>
            </a:r>
            <a:r>
              <a:rPr>
                <a:solidFill>
                  <a:srgbClr val="098156"/>
                </a:solidFill>
              </a:rPr>
              <a:t>1</a:t>
            </a:r>
            <a:r>
              <a:rPr>
                <a:solidFill>
                  <a:srgbClr val="000000"/>
                </a:solidFill>
              </a:rPr>
              <a:t>, </a:t>
            </a:r>
            <a:r>
              <a:rPr>
                <a:solidFill>
                  <a:srgbClr val="098156"/>
                </a:solidFill>
              </a:rPr>
              <a:t>2</a:t>
            </a:r>
            <a:r>
              <a:rPr>
                <a:solidFill>
                  <a:srgbClr val="000000"/>
                </a:solidFill>
              </a:rPr>
              <a:t>, fichi =(</a:t>
            </a:r>
            <a:r>
              <a:rPr>
                <a:solidFill>
                  <a:srgbClr val="098156"/>
                </a:solidFill>
              </a:rPr>
              <a:t>10</a:t>
            </a:r>
            <a:r>
              <a:rPr>
                <a:solidFill>
                  <a:srgbClr val="000000"/>
                </a:solidFill>
              </a:rPr>
              <a:t>, </a:t>
            </a:r>
            <a:r>
              <a:rPr>
                <a:solidFill>
                  <a:srgbClr val="098156"/>
                </a:solidFill>
              </a:rPr>
              <a:t>2</a:t>
            </a:r>
            <a:r>
              <a:rPr>
                <a:solidFill>
                  <a:srgbClr val="000000"/>
                </a:solidFill>
              </a:rPr>
              <a:t>))</a:t>
            </a:r>
          </a:p>
          <a:p>
            <a:pPr>
              <a:defRPr>
                <a:latin typeface="Courier New" panose="02070309020205020404" pitchFamily="49" charset="0"/>
              </a:defRPr>
            </a:pPr>
            <a:r>
              <a:rPr>
                <a:solidFill>
                  <a:srgbClr val="000000"/>
                </a:solidFill>
              </a:rPr>
              <a:t>sns.barplot(data=vaders, x=</a:t>
            </a:r>
            <a:r>
              <a:rPr>
                <a:solidFill>
                  <a:srgbClr val="A31515"/>
                </a:solidFill>
              </a:rPr>
              <a:t>‘Score'</a:t>
            </a:r>
            <a:r>
              <a:rPr>
                <a:solidFill>
                  <a:srgbClr val="000000"/>
                </a:solidFill>
              </a:rPr>
              <a:t>, y=</a:t>
            </a:r>
            <a:r>
              <a:rPr>
                <a:solidFill>
                  <a:srgbClr val="A31515"/>
                </a:solidFill>
              </a:rPr>
              <a:t>‘pos'</a:t>
            </a:r>
            <a:r>
              <a:rPr>
                <a:solidFill>
                  <a:srgbClr val="000000"/>
                </a:solidFill>
              </a:rPr>
              <a:t>, ax=axs[</a:t>
            </a:r>
            <a:r>
              <a:rPr>
                <a:solidFill>
                  <a:srgbClr val="098156"/>
                </a:solidFill>
              </a:rPr>
              <a:t>0</a:t>
            </a:r>
            <a:r>
              <a:rPr>
                <a:solidFill>
                  <a:srgbClr val="000000"/>
                </a:solidFill>
              </a:rPr>
              <a:t>])</a:t>
            </a:r>
          </a:p>
          <a:p>
            <a:pPr>
              <a:defRPr>
                <a:latin typeface="Courier New" panose="02070309020205020404" pitchFamily="49" charset="0"/>
              </a:defRPr>
            </a:pPr>
            <a:r>
              <a:rPr>
                <a:solidFill>
                  <a:srgbClr val="000000"/>
                </a:solidFill>
              </a:rPr>
              <a:t>sns.barplot(data=vaders, x=</a:t>
            </a:r>
            <a:r>
              <a:rPr>
                <a:solidFill>
                  <a:srgbClr val="A31515"/>
                </a:solidFill>
              </a:rPr>
              <a:t>‘Score'</a:t>
            </a:r>
            <a:r>
              <a:rPr>
                <a:solidFill>
                  <a:srgbClr val="000000"/>
                </a:solidFill>
              </a:rPr>
              <a:t>, y=</a:t>
            </a:r>
            <a:r>
              <a:rPr>
                <a:solidFill>
                  <a:srgbClr val="A31515"/>
                </a:solidFill>
              </a:rPr>
              <a:t>‘neg'</a:t>
            </a:r>
            <a:r>
              <a:rPr>
                <a:solidFill>
                  <a:srgbClr val="000000"/>
                </a:solidFill>
              </a:rPr>
              <a:t>, ax=axs[</a:t>
            </a:r>
            <a:r>
              <a:rPr>
                <a:solidFill>
                  <a:srgbClr val="098156"/>
                </a:solidFill>
              </a:rPr>
              <a:t>1</a:t>
            </a:r>
            <a:r>
              <a:rPr>
                <a:solidFill>
                  <a:srgbClr val="000000"/>
                </a:solidFill>
              </a:rPr>
              <a:t>])</a:t>
            </a:r>
          </a:p>
          <a:p>
            <a:pPr>
              <a:defRPr>
                <a:latin typeface="Courier New" panose="02070309020205020404" pitchFamily="49" charset="0"/>
              </a:defRPr>
            </a:pPr>
            <a:r>
              <a:rPr>
                <a:solidFill>
                  <a:srgbClr val="000000"/>
                </a:solidFill>
              </a:rPr>
              <a:t>AXS[</a:t>
            </a:r>
            <a:r>
              <a:rPr>
                <a:solidFill>
                  <a:srgbClr val="098156"/>
                </a:solidFill>
              </a:rPr>
              <a:t>0</a:t>
            </a:r>
            <a:r>
              <a:rPr>
                <a:solidFill>
                  <a:srgbClr val="000000"/>
                </a:solidFill>
              </a:rPr>
              <a:t>].set_title(</a:t>
            </a:r>
            <a:r>
              <a:rPr>
                <a:solidFill>
                  <a:srgbClr val="A31515"/>
                </a:solidFill>
              </a:rPr>
              <a:t>‘Sentimento positivo'</a:t>
            </a:r>
            <a:r>
              <a:rPr>
                <a:solidFill>
                  <a:srgbClr val="000000"/>
                </a:solidFill>
              </a:rPr>
              <a:t>)</a:t>
            </a:r>
          </a:p>
          <a:p>
            <a:pPr>
              <a:defRPr>
                <a:latin typeface="Courier New" panose="02070309020205020404" pitchFamily="49" charset="0"/>
              </a:defRPr>
            </a:pPr>
            <a:r>
              <a:rPr>
                <a:solidFill>
                  <a:srgbClr val="000000"/>
                </a:solidFill>
              </a:rPr>
              <a:t>AXS[</a:t>
            </a:r>
            <a:r>
              <a:rPr>
                <a:solidFill>
                  <a:srgbClr val="098156"/>
                </a:solidFill>
              </a:rPr>
              <a:t>1</a:t>
            </a:r>
            <a:r>
              <a:rPr>
                <a:solidFill>
                  <a:srgbClr val="000000"/>
                </a:solidFill>
              </a:rPr>
              <a:t>].set_title(</a:t>
            </a:r>
            <a:r>
              <a:rPr>
                <a:solidFill>
                  <a:srgbClr val="A31515"/>
                </a:solidFill>
              </a:rPr>
              <a:t>‘Negative sentiment'</a:t>
            </a:r>
            <a:r>
              <a:rPr>
                <a:solidFill>
                  <a:srgbClr val="000000"/>
                </a:solidFill>
              </a:rPr>
              <a:t>)</a:t>
            </a:r>
          </a:p>
          <a:p>
            <a:pPr>
              <a:defRPr>
                <a:solidFill>
                  <a:srgbClr val="000000"/>
                </a:solidFill>
                <a:latin typeface="Courier New" panose="02070309020205020404" pitchFamily="49" charset="0"/>
              </a:defRPr>
            </a:pPr>
            <a:r>
              <a:t>plt.show</a:t>
            </a:r>
            <a:endParaRPr b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</p:txBody>
      </p:sp>
      <p:sp>
        <p:nvSpPr>
          <p:cNvPr id="10" name="CuadroTexto 3">
            <a:extLst>
              <a:ext uri="{FF2B5EF4-FFF2-40B4-BE49-F238E27FC236}">
                <a16:creationId xmlns:a16="http://schemas.microsoft.com/office/drawing/2014/main" id="{8250E8FB-B86A-48BB-8FD2-7D72A7BD91A7}"/>
              </a:ext>
            </a:extLst>
          </p:cNvPr>
          <p:cNvSpPr txBox="1"/>
          <p:nvPr/>
        </p:nvSpPr>
        <p:spPr>
          <a:xfrm>
            <a:off x="1357162" y="705325"/>
            <a:ext cx="922020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4400" b="1">
                <a:solidFill>
                  <a:srgbClr val="E7686A"/>
                </a:solidFill>
                <a:ea typeface="Microsoft Sans Serif" panose="020B0604020202020204" pitchFamily="34" charset="0"/>
                <a:cs typeface="Microsoft Sans Serif" panose="020B0604020202020204" pitchFamily="34" charset="0"/>
              </a:defRPr>
            </a:pPr>
            <a:r>
              <a:t>Unità 3: Caso di studio con Python</a:t>
            </a:r>
            <a:endParaRPr sz="4000" b="1">
              <a:solidFill>
                <a:srgbClr val="E7686A"/>
              </a:solidFill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11" name="CuadroTexto 4">
            <a:extLst>
              <a:ext uri="{FF2B5EF4-FFF2-40B4-BE49-F238E27FC236}">
                <a16:creationId xmlns:a16="http://schemas.microsoft.com/office/drawing/2014/main" id="{3ECA429B-5A35-44BB-9008-4112C409E6F0}"/>
              </a:ext>
            </a:extLst>
          </p:cNvPr>
          <p:cNvSpPr txBox="1"/>
          <p:nvPr/>
        </p:nvSpPr>
        <p:spPr>
          <a:xfrm>
            <a:off x="1382562" y="1590169"/>
            <a:ext cx="142494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2800" b="1">
                <a:solidFill>
                  <a:srgbClr val="238791"/>
                </a:solidFill>
                <a:ea typeface="Microsoft Sans Serif" panose="020B0604020202020204" pitchFamily="34" charset="0"/>
                <a:cs typeface="Microsoft Sans Serif" panose="020B0604020202020204" pitchFamily="34" charset="0"/>
              </a:defRPr>
            </a:pPr>
            <a:r>
              <a:t>2. Analisi del sentiment esemplificata utilizzando il metodo Bag of word e la libreria NLTK </a:t>
            </a:r>
            <a:endParaRPr sz="2800" b="1">
              <a:solidFill>
                <a:srgbClr val="238791"/>
              </a:solidFill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9732B2A4-C2EB-462B-B1C8-CDC4D0A422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6362" y="7783316"/>
            <a:ext cx="5857875" cy="1619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Arrow: Down 11">
            <a:extLst>
              <a:ext uri="{FF2B5EF4-FFF2-40B4-BE49-F238E27FC236}">
                <a16:creationId xmlns:a16="http://schemas.microsoft.com/office/drawing/2014/main" id="{5D69905F-2122-427E-996D-449BED7E7396}"/>
              </a:ext>
            </a:extLst>
          </p:cNvPr>
          <p:cNvSpPr/>
          <p:nvPr/>
        </p:nvSpPr>
        <p:spPr>
          <a:xfrm>
            <a:off x="7086600" y="6819900"/>
            <a:ext cx="609600" cy="105853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/>
          </a:p>
        </p:txBody>
      </p:sp>
    </p:spTree>
    <p:extLst>
      <p:ext uri="{BB962C8B-B14F-4D97-AF65-F5344CB8AC3E}">
        <p14:creationId xmlns:p14="http://schemas.microsoft.com/office/powerpoint/2010/main" val="25613141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5B49A45C-DB62-51D8-86AE-29BDD6A61244}"/>
              </a:ext>
            </a:extLst>
          </p:cNvPr>
          <p:cNvSpPr txBox="1"/>
          <p:nvPr/>
        </p:nvSpPr>
        <p:spPr>
          <a:xfrm>
            <a:off x="1447800" y="1411535"/>
            <a:ext cx="922020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4400" b="1">
                <a:solidFill>
                  <a:srgbClr val="E7686A"/>
                </a:solidFill>
                <a:ea typeface="Microsoft Sans Serif" panose="020B0604020202020204" pitchFamily="34" charset="0"/>
                <a:cs typeface="Microsoft Sans Serif" panose="020B0604020202020204" pitchFamily="34" charset="0"/>
              </a:defRPr>
            </a:pPr>
            <a:r>
              <a:t>Unità 3: Caso di studio con Python</a:t>
            </a:r>
            <a:endParaRPr sz="4000" b="1">
              <a:solidFill>
                <a:srgbClr val="E7686A"/>
              </a:solidFill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9FDC7C57-826D-5EA9-1BF2-8E3DC6D338FF}"/>
              </a:ext>
            </a:extLst>
          </p:cNvPr>
          <p:cNvSpPr txBox="1"/>
          <p:nvPr/>
        </p:nvSpPr>
        <p:spPr>
          <a:xfrm>
            <a:off x="1447800" y="2237403"/>
            <a:ext cx="142494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2800" b="1">
                <a:solidFill>
                  <a:srgbClr val="238791"/>
                </a:solidFill>
                <a:ea typeface="Microsoft Sans Serif" panose="020B0604020202020204" pitchFamily="34" charset="0"/>
                <a:cs typeface="Microsoft Sans Serif" panose="020B0604020202020204" pitchFamily="34" charset="0"/>
              </a:defRPr>
            </a:pPr>
            <a:r>
              <a:rPr dirty="0"/>
              <a:t>3. </a:t>
            </a:r>
            <a:r>
              <a:rPr dirty="0" err="1"/>
              <a:t>Classificazione</a:t>
            </a:r>
            <a:r>
              <a:rPr dirty="0"/>
              <a:t> del testo </a:t>
            </a:r>
            <a:r>
              <a:rPr dirty="0" err="1"/>
              <a:t>utilizzando</a:t>
            </a:r>
            <a:r>
              <a:rPr dirty="0"/>
              <a:t> Base Naïve</a:t>
            </a:r>
            <a:endParaRPr sz="2800" b="1" dirty="0">
              <a:solidFill>
                <a:srgbClr val="238791"/>
              </a:solidFill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1447800" y="2810387"/>
            <a:ext cx="17526000" cy="11228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defRPr sz="3200"/>
            </a:pPr>
            <a:r>
              <a:rPr dirty="0" err="1"/>
              <a:t>Prevedere</a:t>
            </a:r>
            <a:r>
              <a:rPr dirty="0"/>
              <a:t> il </a:t>
            </a:r>
            <a:r>
              <a:rPr dirty="0" err="1"/>
              <a:t>sentimento</a:t>
            </a:r>
            <a:r>
              <a:rPr dirty="0"/>
              <a:t> di </a:t>
            </a:r>
            <a:r>
              <a:rPr dirty="0" err="1"/>
              <a:t>una</a:t>
            </a:r>
            <a:r>
              <a:rPr dirty="0"/>
              <a:t> data </a:t>
            </a:r>
            <a:r>
              <a:rPr dirty="0" err="1"/>
              <a:t>recensione</a:t>
            </a:r>
            <a:r>
              <a:rPr dirty="0"/>
              <a:t> </a:t>
            </a:r>
            <a:r>
              <a:rPr dirty="0" err="1"/>
              <a:t>utilizzando</a:t>
            </a:r>
            <a:r>
              <a:rPr dirty="0"/>
              <a:t> un </a:t>
            </a:r>
            <a:r>
              <a:rPr dirty="0" err="1"/>
              <a:t>modello</a:t>
            </a:r>
            <a:r>
              <a:rPr dirty="0"/>
              <a:t> di </a:t>
            </a:r>
            <a:r>
              <a:rPr dirty="0" err="1"/>
              <a:t>apprendimento</a:t>
            </a:r>
            <a:r>
              <a:rPr dirty="0"/>
              <a:t> </a:t>
            </a:r>
            <a:r>
              <a:rPr dirty="0" err="1"/>
              <a:t>automatico</a:t>
            </a:r>
            <a:r>
              <a:rPr dirty="0"/>
              <a:t> Naïve </a:t>
            </a:r>
            <a:r>
              <a:rPr dirty="0" err="1"/>
              <a:t>Bayse</a:t>
            </a:r>
            <a:r>
              <a:rPr dirty="0"/>
              <a:t>.</a:t>
            </a:r>
            <a:endParaRPr sz="32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AA50F8C-51AB-4D18-A3B3-3333FA64188F}"/>
              </a:ext>
            </a:extLst>
          </p:cNvPr>
          <p:cNvSpPr/>
          <p:nvPr/>
        </p:nvSpPr>
        <p:spPr>
          <a:xfrm>
            <a:off x="1066800" y="3916520"/>
            <a:ext cx="9144000" cy="507831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>
                <a:solidFill>
                  <a:srgbClr val="008000"/>
                </a:solidFill>
                <a:latin typeface="Courier New" panose="02070309020205020404" pitchFamily="49" charset="0"/>
              </a:defRPr>
            </a:pPr>
            <a:r>
              <a:rPr dirty="0"/>
              <a:t># </a:t>
            </a:r>
            <a:r>
              <a:rPr dirty="0" err="1"/>
              <a:t>Importare</a:t>
            </a:r>
            <a:r>
              <a:rPr dirty="0"/>
              <a:t> </a:t>
            </a:r>
            <a:r>
              <a:rPr dirty="0" err="1"/>
              <a:t>librerie</a:t>
            </a:r>
            <a:endParaRPr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>
              <a:defRPr>
                <a:latin typeface="Courier New" panose="02070309020205020404" pitchFamily="49" charset="0"/>
              </a:defRPr>
            </a:pPr>
            <a:r>
              <a:rPr dirty="0" err="1">
                <a:solidFill>
                  <a:srgbClr val="AF00DB"/>
                </a:solidFill>
              </a:rPr>
              <a:t>importa</a:t>
            </a:r>
            <a:r>
              <a:rPr dirty="0">
                <a:solidFill>
                  <a:srgbClr val="000000"/>
                </a:solidFill>
              </a:rPr>
              <a:t> panda </a:t>
            </a:r>
            <a:r>
              <a:rPr dirty="0">
                <a:solidFill>
                  <a:srgbClr val="AF00DB"/>
                </a:solidFill>
              </a:rPr>
              <a:t>come</a:t>
            </a:r>
            <a:r>
              <a:rPr dirty="0">
                <a:solidFill>
                  <a:srgbClr val="000000"/>
                </a:solidFill>
              </a:rPr>
              <a:t> pd</a:t>
            </a:r>
            <a:endParaRPr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>
              <a:defRPr>
                <a:latin typeface="Courier New" panose="02070309020205020404" pitchFamily="49" charset="0"/>
              </a:defRPr>
            </a:pPr>
            <a:r>
              <a:rPr dirty="0" err="1">
                <a:solidFill>
                  <a:srgbClr val="AF00DB"/>
                </a:solidFill>
              </a:rPr>
              <a:t>importa</a:t>
            </a:r>
            <a:r>
              <a:rPr dirty="0">
                <a:solidFill>
                  <a:srgbClr val="000000"/>
                </a:solidFill>
              </a:rPr>
              <a:t> </a:t>
            </a:r>
            <a:r>
              <a:rPr dirty="0" err="1">
                <a:solidFill>
                  <a:srgbClr val="000000"/>
                </a:solidFill>
              </a:rPr>
              <a:t>numpy</a:t>
            </a:r>
            <a:r>
              <a:rPr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AF00DB"/>
                </a:solidFill>
              </a:rPr>
              <a:t>come</a:t>
            </a:r>
            <a:r>
              <a:rPr dirty="0">
                <a:solidFill>
                  <a:srgbClr val="000000"/>
                </a:solidFill>
              </a:rPr>
              <a:t> np</a:t>
            </a:r>
            <a:endParaRPr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>
              <a:defRPr>
                <a:latin typeface="Courier New" panose="02070309020205020404" pitchFamily="49" charset="0"/>
              </a:defRPr>
            </a:pPr>
            <a:r>
              <a:rPr dirty="0">
                <a:solidFill>
                  <a:srgbClr val="AF00DB"/>
                </a:solidFill>
              </a:rPr>
              <a:t>da</a:t>
            </a:r>
            <a:r>
              <a:rPr dirty="0">
                <a:solidFill>
                  <a:srgbClr val="000000"/>
                </a:solidFill>
              </a:rPr>
              <a:t> </a:t>
            </a:r>
            <a:r>
              <a:rPr dirty="0" err="1">
                <a:solidFill>
                  <a:srgbClr val="000000"/>
                </a:solidFill>
              </a:rPr>
              <a:t>sklearn.model_selection</a:t>
            </a:r>
            <a:r>
              <a:rPr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AF00DB"/>
                </a:solidFill>
              </a:rPr>
              <a:t>import</a:t>
            </a:r>
            <a:r>
              <a:rPr dirty="0">
                <a:solidFill>
                  <a:srgbClr val="000000"/>
                </a:solidFill>
              </a:rPr>
              <a:t> </a:t>
            </a:r>
            <a:r>
              <a:rPr dirty="0" err="1">
                <a:solidFill>
                  <a:srgbClr val="000000"/>
                </a:solidFill>
              </a:rPr>
              <a:t>train_test_split</a:t>
            </a:r>
            <a:endParaRPr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>
              <a:defRPr>
                <a:latin typeface="Courier New" panose="02070309020205020404" pitchFamily="49" charset="0"/>
              </a:defRPr>
            </a:pPr>
            <a:r>
              <a:rPr dirty="0">
                <a:solidFill>
                  <a:srgbClr val="AF00DB"/>
                </a:solidFill>
              </a:rPr>
              <a:t>da</a:t>
            </a:r>
            <a:r>
              <a:rPr dirty="0">
                <a:solidFill>
                  <a:srgbClr val="000000"/>
                </a:solidFill>
              </a:rPr>
              <a:t> </a:t>
            </a:r>
            <a:r>
              <a:rPr dirty="0" err="1">
                <a:solidFill>
                  <a:srgbClr val="000000"/>
                </a:solidFill>
              </a:rPr>
              <a:t>sklearn.feature_extraction.text</a:t>
            </a:r>
            <a:r>
              <a:rPr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AF00DB"/>
                </a:solidFill>
              </a:rPr>
              <a:t>import</a:t>
            </a:r>
            <a:r>
              <a:rPr dirty="0">
                <a:solidFill>
                  <a:srgbClr val="000000"/>
                </a:solidFill>
              </a:rPr>
              <a:t> </a:t>
            </a:r>
            <a:r>
              <a:rPr dirty="0" err="1">
                <a:solidFill>
                  <a:srgbClr val="000000"/>
                </a:solidFill>
              </a:rPr>
              <a:t>TfidfVectoriser</a:t>
            </a:r>
            <a:endParaRPr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>
              <a:defRPr>
                <a:latin typeface="Courier New" panose="02070309020205020404" pitchFamily="49" charset="0"/>
              </a:defRPr>
            </a:pPr>
            <a:r>
              <a:rPr dirty="0">
                <a:solidFill>
                  <a:srgbClr val="AF00DB"/>
                </a:solidFill>
              </a:rPr>
              <a:t>da</a:t>
            </a:r>
            <a:r>
              <a:rPr dirty="0">
                <a:solidFill>
                  <a:srgbClr val="000000"/>
                </a:solidFill>
              </a:rPr>
              <a:t> </a:t>
            </a:r>
            <a:r>
              <a:rPr dirty="0" err="1">
                <a:solidFill>
                  <a:srgbClr val="000000"/>
                </a:solidFill>
              </a:rPr>
              <a:t>sklearn.naive_bayes</a:t>
            </a:r>
            <a:r>
              <a:rPr dirty="0">
                <a:solidFill>
                  <a:srgbClr val="000000"/>
                </a:solidFill>
              </a:rPr>
              <a:t> </a:t>
            </a:r>
            <a:r>
              <a:rPr dirty="0" err="1">
                <a:solidFill>
                  <a:srgbClr val="AF00DB"/>
                </a:solidFill>
              </a:rPr>
              <a:t>importa</a:t>
            </a:r>
            <a:r>
              <a:rPr dirty="0">
                <a:solidFill>
                  <a:srgbClr val="000000"/>
                </a:solidFill>
              </a:rPr>
              <a:t> </a:t>
            </a:r>
            <a:r>
              <a:rPr dirty="0" err="1">
                <a:solidFill>
                  <a:srgbClr val="000000"/>
                </a:solidFill>
              </a:rPr>
              <a:t>MultinomialNB</a:t>
            </a:r>
            <a:endParaRPr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>
              <a:defRPr>
                <a:solidFill>
                  <a:srgbClr val="008000"/>
                </a:solidFill>
                <a:latin typeface="Courier New" panose="02070309020205020404" pitchFamily="49" charset="0"/>
              </a:defRPr>
            </a:pPr>
            <a:r>
              <a:rPr dirty="0"/>
              <a:t># </a:t>
            </a:r>
            <a:r>
              <a:rPr dirty="0" err="1"/>
              <a:t>Leggi</a:t>
            </a:r>
            <a:r>
              <a:rPr dirty="0"/>
              <a:t> il file CSV</a:t>
            </a:r>
            <a:endParaRPr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>
              <a:defRPr>
                <a:latin typeface="Courier New" panose="02070309020205020404" pitchFamily="49" charset="0"/>
              </a:defRPr>
            </a:pPr>
            <a:r>
              <a:rPr dirty="0" err="1">
                <a:solidFill>
                  <a:srgbClr val="000000"/>
                </a:solidFill>
              </a:rPr>
              <a:t>dati</a:t>
            </a:r>
            <a:r>
              <a:rPr dirty="0">
                <a:solidFill>
                  <a:srgbClr val="000000"/>
                </a:solidFill>
              </a:rPr>
              <a:t> = </a:t>
            </a:r>
            <a:r>
              <a:rPr dirty="0" err="1">
                <a:solidFill>
                  <a:srgbClr val="000000"/>
                </a:solidFill>
              </a:rPr>
              <a:t>pd.read_csv</a:t>
            </a:r>
            <a:r>
              <a:rPr dirty="0">
                <a:solidFill>
                  <a:srgbClr val="000000"/>
                </a:solidFill>
              </a:rPr>
              <a:t>(</a:t>
            </a:r>
            <a:r>
              <a:rPr dirty="0">
                <a:solidFill>
                  <a:srgbClr val="A31515"/>
                </a:solidFill>
              </a:rPr>
              <a:t>"sentiment.csv"</a:t>
            </a:r>
            <a:r>
              <a:rPr dirty="0">
                <a:solidFill>
                  <a:srgbClr val="000000"/>
                </a:solidFill>
              </a:rPr>
              <a:t>)</a:t>
            </a:r>
          </a:p>
          <a:p>
            <a:pPr>
              <a:defRPr>
                <a:solidFill>
                  <a:srgbClr val="008000"/>
                </a:solidFill>
                <a:latin typeface="Courier New" panose="02070309020205020404" pitchFamily="49" charset="0"/>
              </a:defRPr>
            </a:pPr>
            <a:r>
              <a:rPr dirty="0"/>
              <a:t># </a:t>
            </a:r>
            <a:r>
              <a:rPr dirty="0" err="1"/>
              <a:t>Suddividere</a:t>
            </a:r>
            <a:r>
              <a:rPr dirty="0"/>
              <a:t>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dati</a:t>
            </a:r>
            <a:r>
              <a:rPr dirty="0"/>
              <a:t> in </a:t>
            </a:r>
            <a:r>
              <a:rPr dirty="0" err="1"/>
              <a:t>dati</a:t>
            </a:r>
            <a:r>
              <a:rPr dirty="0"/>
              <a:t> di </a:t>
            </a:r>
            <a:r>
              <a:rPr dirty="0" err="1"/>
              <a:t>formazione</a:t>
            </a:r>
            <a:r>
              <a:rPr dirty="0"/>
              <a:t> e test</a:t>
            </a:r>
            <a:endParaRPr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>
              <a:defRPr>
                <a:solidFill>
                  <a:srgbClr val="000000"/>
                </a:solidFill>
                <a:latin typeface="Courier New" panose="02070309020205020404" pitchFamily="49" charset="0"/>
              </a:defRPr>
            </a:pPr>
            <a:r>
              <a:rPr dirty="0" err="1"/>
              <a:t>treno</a:t>
            </a:r>
            <a:r>
              <a:rPr dirty="0"/>
              <a:t>, </a:t>
            </a:r>
            <a:r>
              <a:rPr dirty="0" err="1"/>
              <a:t>prova</a:t>
            </a:r>
            <a:r>
              <a:rPr dirty="0"/>
              <a:t> = </a:t>
            </a:r>
            <a:r>
              <a:rPr dirty="0" err="1"/>
              <a:t>train_test_split</a:t>
            </a:r>
            <a:r>
              <a:rPr dirty="0"/>
              <a:t>(</a:t>
            </a:r>
            <a:r>
              <a:rPr dirty="0" err="1"/>
              <a:t>dati</a:t>
            </a:r>
            <a:r>
              <a:rPr dirty="0"/>
              <a:t>)</a:t>
            </a:r>
          </a:p>
          <a:p>
            <a:pPr>
              <a:defRPr>
                <a:solidFill>
                  <a:srgbClr val="008000"/>
                </a:solidFill>
                <a:latin typeface="Courier New" panose="02070309020205020404" pitchFamily="49" charset="0"/>
              </a:defRPr>
            </a:pPr>
            <a:r>
              <a:rPr dirty="0"/>
              <a:t>#Initializing </a:t>
            </a:r>
            <a:r>
              <a:rPr dirty="0" err="1"/>
              <a:t>l'oggetto</a:t>
            </a:r>
            <a:r>
              <a:rPr dirty="0"/>
              <a:t> TFIDF </a:t>
            </a:r>
            <a:r>
              <a:rPr dirty="0" err="1"/>
              <a:t>Vectoriser</a:t>
            </a:r>
            <a:endParaRPr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>
              <a:defRPr>
                <a:solidFill>
                  <a:srgbClr val="000000"/>
                </a:solidFill>
                <a:latin typeface="Courier New" panose="02070309020205020404" pitchFamily="49" charset="0"/>
              </a:defRPr>
            </a:pPr>
            <a:r>
              <a:rPr dirty="0" err="1"/>
              <a:t>vettore</a:t>
            </a:r>
            <a:r>
              <a:rPr dirty="0"/>
              <a:t> = </a:t>
            </a:r>
            <a:r>
              <a:rPr dirty="0" err="1"/>
              <a:t>TfidfVectorizer</a:t>
            </a:r>
            <a:endParaRPr dirty="0"/>
          </a:p>
          <a:p>
            <a:pPr>
              <a:defRPr>
                <a:solidFill>
                  <a:srgbClr val="008000"/>
                </a:solidFill>
                <a:latin typeface="Courier New" panose="02070309020205020404" pitchFamily="49" charset="0"/>
              </a:defRPr>
            </a:pPr>
            <a:r>
              <a:rPr dirty="0"/>
              <a:t>#Vectorizing </a:t>
            </a:r>
            <a:r>
              <a:rPr dirty="0" err="1"/>
              <a:t>dati</a:t>
            </a:r>
            <a:r>
              <a:rPr dirty="0"/>
              <a:t> di </a:t>
            </a:r>
            <a:r>
              <a:rPr dirty="0" err="1"/>
              <a:t>allenamento</a:t>
            </a:r>
            <a:r>
              <a:rPr dirty="0"/>
              <a:t> e </a:t>
            </a:r>
            <a:r>
              <a:rPr dirty="0" err="1"/>
              <a:t>preparazione</a:t>
            </a:r>
            <a:r>
              <a:rPr dirty="0"/>
              <a:t> </a:t>
            </a:r>
            <a:r>
              <a:rPr dirty="0" err="1"/>
              <a:t>x_train</a:t>
            </a:r>
            <a:endParaRPr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>
              <a:defRPr>
                <a:latin typeface="Courier New" panose="02070309020205020404" pitchFamily="49" charset="0"/>
              </a:defRPr>
            </a:pPr>
            <a:r>
              <a:rPr dirty="0" err="1">
                <a:solidFill>
                  <a:srgbClr val="000000"/>
                </a:solidFill>
              </a:rPr>
              <a:t>x_train</a:t>
            </a:r>
            <a:r>
              <a:rPr dirty="0">
                <a:solidFill>
                  <a:srgbClr val="000000"/>
                </a:solidFill>
              </a:rPr>
              <a:t> = </a:t>
            </a:r>
            <a:r>
              <a:rPr dirty="0" err="1">
                <a:solidFill>
                  <a:srgbClr val="000000"/>
                </a:solidFill>
              </a:rPr>
              <a:t>vectoriser.fit_transform</a:t>
            </a:r>
            <a:r>
              <a:rPr dirty="0">
                <a:solidFill>
                  <a:srgbClr val="000000"/>
                </a:solidFill>
              </a:rPr>
              <a:t>(</a:t>
            </a:r>
            <a:r>
              <a:rPr dirty="0" err="1">
                <a:solidFill>
                  <a:srgbClr val="000000"/>
                </a:solidFill>
              </a:rPr>
              <a:t>treno</a:t>
            </a:r>
            <a:r>
              <a:rPr dirty="0">
                <a:solidFill>
                  <a:srgbClr val="000000"/>
                </a:solidFill>
              </a:rPr>
              <a:t>[</a:t>
            </a:r>
            <a:r>
              <a:rPr dirty="0">
                <a:solidFill>
                  <a:srgbClr val="A31515"/>
                </a:solidFill>
              </a:rPr>
              <a:t>"</a:t>
            </a:r>
            <a:r>
              <a:rPr dirty="0" err="1">
                <a:solidFill>
                  <a:srgbClr val="A31515"/>
                </a:solidFill>
              </a:rPr>
              <a:t>recensione</a:t>
            </a:r>
            <a:r>
              <a:rPr dirty="0">
                <a:solidFill>
                  <a:srgbClr val="A31515"/>
                </a:solidFill>
              </a:rPr>
              <a:t>"</a:t>
            </a:r>
            <a:r>
              <a:rPr dirty="0">
                <a:solidFill>
                  <a:srgbClr val="000000"/>
                </a:solidFill>
              </a:rPr>
              <a:t>])</a:t>
            </a:r>
          </a:p>
          <a:p>
            <a:pPr>
              <a:defRPr>
                <a:latin typeface="Courier New" panose="02070309020205020404" pitchFamily="49" charset="0"/>
              </a:defRPr>
            </a:pPr>
            <a:r>
              <a:rPr dirty="0" err="1">
                <a:solidFill>
                  <a:srgbClr val="000000"/>
                </a:solidFill>
              </a:rPr>
              <a:t>y_train</a:t>
            </a:r>
            <a:r>
              <a:rPr dirty="0">
                <a:solidFill>
                  <a:srgbClr val="000000"/>
                </a:solidFill>
              </a:rPr>
              <a:t> = </a:t>
            </a:r>
            <a:r>
              <a:rPr dirty="0" err="1">
                <a:solidFill>
                  <a:srgbClr val="000000"/>
                </a:solidFill>
              </a:rPr>
              <a:t>treno</a:t>
            </a:r>
            <a:r>
              <a:rPr dirty="0">
                <a:solidFill>
                  <a:srgbClr val="000000"/>
                </a:solidFill>
              </a:rPr>
              <a:t>[</a:t>
            </a:r>
            <a:r>
              <a:rPr dirty="0">
                <a:solidFill>
                  <a:srgbClr val="A31515"/>
                </a:solidFill>
              </a:rPr>
              <a:t>"</a:t>
            </a:r>
            <a:r>
              <a:rPr dirty="0" err="1">
                <a:solidFill>
                  <a:srgbClr val="A31515"/>
                </a:solidFill>
              </a:rPr>
              <a:t>sentimento</a:t>
            </a:r>
            <a:r>
              <a:rPr dirty="0">
                <a:solidFill>
                  <a:srgbClr val="A31515"/>
                </a:solidFill>
              </a:rPr>
              <a:t>"</a:t>
            </a:r>
            <a:r>
              <a:rPr dirty="0">
                <a:solidFill>
                  <a:srgbClr val="000000"/>
                </a:solidFill>
              </a:rPr>
              <a:t>]</a:t>
            </a:r>
          </a:p>
          <a:p>
            <a:pPr>
              <a:defRPr>
                <a:solidFill>
                  <a:srgbClr val="008000"/>
                </a:solidFill>
                <a:latin typeface="Courier New" panose="02070309020205020404" pitchFamily="49" charset="0"/>
              </a:defRPr>
            </a:pPr>
            <a:r>
              <a:rPr dirty="0"/>
              <a:t># </a:t>
            </a:r>
            <a:r>
              <a:rPr dirty="0" err="1"/>
              <a:t>Inizializzazione</a:t>
            </a:r>
            <a:r>
              <a:rPr dirty="0"/>
              <a:t> del </a:t>
            </a:r>
            <a:r>
              <a:rPr dirty="0" err="1"/>
              <a:t>modello</a:t>
            </a:r>
            <a:r>
              <a:rPr dirty="0"/>
              <a:t> di </a:t>
            </a:r>
            <a:r>
              <a:rPr dirty="0" err="1"/>
              <a:t>apprendimento</a:t>
            </a:r>
            <a:r>
              <a:rPr dirty="0"/>
              <a:t> </a:t>
            </a:r>
            <a:r>
              <a:rPr dirty="0" err="1"/>
              <a:t>automatico</a:t>
            </a:r>
            <a:r>
              <a:rPr dirty="0"/>
              <a:t> di Naive Bayes</a:t>
            </a:r>
            <a:endParaRPr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>
              <a:defRPr>
                <a:solidFill>
                  <a:srgbClr val="000000"/>
                </a:solidFill>
                <a:latin typeface="Courier New" panose="02070309020205020404" pitchFamily="49" charset="0"/>
              </a:defRPr>
            </a:pPr>
            <a:r>
              <a:rPr dirty="0" err="1"/>
              <a:t>modello</a:t>
            </a:r>
            <a:r>
              <a:rPr dirty="0"/>
              <a:t> =</a:t>
            </a:r>
            <a:r>
              <a:rPr dirty="0" err="1"/>
              <a:t>MultinomialNB</a:t>
            </a:r>
            <a:endParaRPr dirty="0"/>
          </a:p>
          <a:p>
            <a:endParaRPr dirty="0">
              <a:solidFill>
                <a:srgbClr val="008000"/>
              </a:solidFill>
              <a:latin typeface="Courier New" panose="02070309020205020404" pitchFamily="49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F3B303E-277F-42F6-9067-7424CE9E363F}"/>
              </a:ext>
            </a:extLst>
          </p:cNvPr>
          <p:cNvSpPr/>
          <p:nvPr/>
        </p:nvSpPr>
        <p:spPr>
          <a:xfrm>
            <a:off x="9829800" y="4000500"/>
            <a:ext cx="9144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>
                <a:solidFill>
                  <a:srgbClr val="008000"/>
                </a:solidFill>
                <a:latin typeface="Courier New" panose="02070309020205020404" pitchFamily="49" charset="0"/>
              </a:defRPr>
            </a:pPr>
            <a:r>
              <a:t># Allenando il modello</a:t>
            </a:r>
            <a:endParaRPr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>
              <a:defRPr>
                <a:solidFill>
                  <a:srgbClr val="000000"/>
                </a:solidFill>
                <a:latin typeface="Courier New" panose="02070309020205020404" pitchFamily="49" charset="0"/>
              </a:defRPr>
            </a:pPr>
            <a:r>
              <a:t>Model.fit(x_train, y_train)</a:t>
            </a:r>
          </a:p>
          <a:p>
            <a:pPr>
              <a:defRPr>
                <a:solidFill>
                  <a:srgbClr val="008000"/>
                </a:solidFill>
                <a:latin typeface="Courier New" panose="02070309020205020404" pitchFamily="49" charset="0"/>
              </a:defRPr>
            </a:pPr>
            <a:r>
              <a:t># Valutare il modello addestrato</a:t>
            </a:r>
            <a:endParaRPr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>
              <a:defRPr>
                <a:latin typeface="Courier New" panose="02070309020205020404" pitchFamily="49" charset="0"/>
              </a:defRPr>
            </a:pPr>
            <a:r>
              <a:rPr>
                <a:solidFill>
                  <a:srgbClr val="000000"/>
                </a:solidFill>
              </a:rPr>
              <a:t>x_test = vectoriser.transform(test[</a:t>
            </a:r>
            <a:r>
              <a:rPr>
                <a:solidFill>
                  <a:srgbClr val="A31515"/>
                </a:solidFill>
              </a:rPr>
              <a:t>"recensione"</a:t>
            </a:r>
            <a:r>
              <a:rPr>
                <a:solidFill>
                  <a:srgbClr val="000000"/>
                </a:solidFill>
              </a:rPr>
              <a:t>])</a:t>
            </a:r>
          </a:p>
          <a:p>
            <a:pPr>
              <a:defRPr>
                <a:latin typeface="Courier New" panose="02070309020205020404" pitchFamily="49" charset="0"/>
              </a:defRPr>
            </a:pPr>
            <a:r>
              <a:rPr>
                <a:solidFill>
                  <a:srgbClr val="000000"/>
                </a:solidFill>
              </a:rPr>
              <a:t>y_test = test[</a:t>
            </a:r>
            <a:r>
              <a:rPr>
                <a:solidFill>
                  <a:srgbClr val="A31515"/>
                </a:solidFill>
              </a:rPr>
              <a:t>"sentimento"</a:t>
            </a:r>
            <a:r>
              <a:rPr>
                <a:solidFill>
                  <a:srgbClr val="000000"/>
                </a:solidFill>
              </a:rPr>
              <a:t>]</a:t>
            </a:r>
          </a:p>
          <a:p>
            <a:pPr>
              <a:defRPr>
                <a:latin typeface="Courier New" panose="02070309020205020404" pitchFamily="49" charset="0"/>
              </a:defRPr>
            </a:pPr>
            <a:r>
              <a:rPr>
                <a:solidFill>
                  <a:srgbClr val="000000"/>
                </a:solidFill>
              </a:rPr>
              <a:t>TC=[</a:t>
            </a:r>
            <a:r>
              <a:rPr>
                <a:solidFill>
                  <a:srgbClr val="A31515"/>
                </a:solidFill>
              </a:rPr>
              <a:t>""</a:t>
            </a:r>
            <a:r>
              <a:rPr>
                <a:solidFill>
                  <a:srgbClr val="000000"/>
                </a:solidFill>
              </a:rPr>
              <a:t>]</a:t>
            </a:r>
          </a:p>
          <a:p>
            <a:pPr>
              <a:defRPr>
                <a:solidFill>
                  <a:srgbClr val="008000"/>
                </a:solidFill>
                <a:latin typeface="Courier New" panose="02070309020205020404" pitchFamily="49" charset="0"/>
              </a:defRPr>
            </a:pPr>
            <a:r>
              <a:t># Valutare il punteggio del modello</a:t>
            </a:r>
            <a:endParaRPr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>
              <a:defRPr>
                <a:latin typeface="Courier New" panose="02070309020205020404" pitchFamily="49" charset="0"/>
              </a:defRPr>
            </a:pPr>
            <a:r>
              <a:rPr>
                <a:solidFill>
                  <a:srgbClr val="795E26"/>
                </a:solidFill>
              </a:rPr>
              <a:t>stampa</a:t>
            </a:r>
            <a:r>
              <a:rPr>
                <a:solidFill>
                  <a:srgbClr val="000000"/>
                </a:solidFill>
              </a:rPr>
              <a:t>(</a:t>
            </a:r>
            <a:r>
              <a:rPr>
                <a:solidFill>
                  <a:srgbClr val="A31515"/>
                </a:solidFill>
              </a:rPr>
              <a:t>"precisione:"</a:t>
            </a:r>
            <a:r>
              <a:rPr>
                <a:solidFill>
                  <a:srgbClr val="000000"/>
                </a:solidFill>
              </a:rPr>
              <a:t>, model.score(x_test, y_test))</a:t>
            </a:r>
          </a:p>
          <a:p>
            <a:pPr>
              <a:defRPr>
                <a:solidFill>
                  <a:srgbClr val="008000"/>
                </a:solidFill>
                <a:latin typeface="Courier New" panose="02070309020205020404" pitchFamily="49" charset="0"/>
              </a:defRPr>
            </a:pPr>
            <a:r>
              <a:t># Utilizzando il modello addestrato</a:t>
            </a:r>
            <a:endParaRPr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>
              <a:defRPr>
                <a:solidFill>
                  <a:srgbClr val="000000"/>
                </a:solidFill>
                <a:latin typeface="Courier New" panose="02070309020205020404" pitchFamily="49" charset="0"/>
              </a:defRPr>
            </a:pPr>
            <a:r>
              <a:t>x_tc = vectoriser.transform(tc)</a:t>
            </a:r>
          </a:p>
          <a:p>
            <a:pPr>
              <a:defRPr>
                <a:latin typeface="Courier New" panose="02070309020205020404" pitchFamily="49" charset="0"/>
              </a:defRPr>
            </a:pPr>
            <a:r>
              <a:rPr>
                <a:solidFill>
                  <a:srgbClr val="795E26"/>
                </a:solidFill>
              </a:rPr>
              <a:t>stampa</a:t>
            </a:r>
            <a:r>
              <a:rPr>
                <a:solidFill>
                  <a:srgbClr val="000000"/>
                </a:solidFill>
              </a:rPr>
              <a:t>(</a:t>
            </a:r>
            <a:r>
              <a:rPr>
                <a:solidFill>
                  <a:srgbClr val="A31515"/>
                </a:solidFill>
              </a:rPr>
              <a:t>"previsto:"</a:t>
            </a:r>
            <a:r>
              <a:rPr>
                <a:solidFill>
                  <a:srgbClr val="000000"/>
                </a:solidFill>
              </a:rPr>
              <a:t>, model.predict(x_tc))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53D8FDA-A32F-42AA-95EA-9BE7988DDFE7}"/>
              </a:ext>
            </a:extLst>
          </p:cNvPr>
          <p:cNvSpPr/>
          <p:nvPr/>
        </p:nvSpPr>
        <p:spPr>
          <a:xfrm>
            <a:off x="9880600" y="8115300"/>
            <a:ext cx="44582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>
                <a:solidFill>
                  <a:srgbClr val="212121"/>
                </a:solidFill>
                <a:latin typeface="Courier New" panose="02070309020205020404" pitchFamily="49" charset="0"/>
              </a:defRPr>
            </a:pPr>
            <a:r>
              <a:t>precisione: 0.8312 previsti: [1]</a:t>
            </a:r>
          </a:p>
        </p:txBody>
      </p:sp>
      <p:sp>
        <p:nvSpPr>
          <p:cNvPr id="8" name="Arrow: Down 7">
            <a:extLst>
              <a:ext uri="{FF2B5EF4-FFF2-40B4-BE49-F238E27FC236}">
                <a16:creationId xmlns:a16="http://schemas.microsoft.com/office/drawing/2014/main" id="{C36F9D90-22DF-475C-875B-52DE09EC686A}"/>
              </a:ext>
            </a:extLst>
          </p:cNvPr>
          <p:cNvSpPr/>
          <p:nvPr/>
        </p:nvSpPr>
        <p:spPr>
          <a:xfrm>
            <a:off x="10972800" y="7056764"/>
            <a:ext cx="609600" cy="105853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/>
          </a:p>
        </p:txBody>
      </p:sp>
    </p:spTree>
    <p:extLst>
      <p:ext uri="{BB962C8B-B14F-4D97-AF65-F5344CB8AC3E}">
        <p14:creationId xmlns:p14="http://schemas.microsoft.com/office/powerpoint/2010/main" val="14359097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5B49A45C-DB62-51D8-86AE-29BDD6A61244}"/>
              </a:ext>
            </a:extLst>
          </p:cNvPr>
          <p:cNvSpPr txBox="1"/>
          <p:nvPr/>
        </p:nvSpPr>
        <p:spPr>
          <a:xfrm>
            <a:off x="1447800" y="1573291"/>
            <a:ext cx="60198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4000" b="1">
                <a:solidFill>
                  <a:srgbClr val="E7686A"/>
                </a:solidFill>
                <a:ea typeface="Microsoft Sans Serif" panose="020B0604020202020204" pitchFamily="34" charset="0"/>
                <a:cs typeface="Microsoft Sans Serif" panose="020B0604020202020204" pitchFamily="34" charset="0"/>
              </a:defRPr>
            </a:pPr>
            <a:r>
              <a:t>Riassumendo</a:t>
            </a:r>
          </a:p>
        </p:txBody>
      </p:sp>
      <p:grpSp>
        <p:nvGrpSpPr>
          <p:cNvPr id="8" name="Group 2">
            <a:extLst>
              <a:ext uri="{FF2B5EF4-FFF2-40B4-BE49-F238E27FC236}">
                <a16:creationId xmlns:a16="http://schemas.microsoft.com/office/drawing/2014/main" id="{D0A02A47-A1CD-4F4E-90F5-13415DC9934E}"/>
              </a:ext>
            </a:extLst>
          </p:cNvPr>
          <p:cNvGrpSpPr/>
          <p:nvPr/>
        </p:nvGrpSpPr>
        <p:grpSpPr>
          <a:xfrm>
            <a:off x="4457700" y="5193986"/>
            <a:ext cx="2880000" cy="3664800"/>
            <a:chOff x="4952225" y="6578009"/>
            <a:chExt cx="3994782" cy="4768098"/>
          </a:xfrm>
        </p:grpSpPr>
        <p:sp>
          <p:nvSpPr>
            <p:cNvPr id="9" name="Arc 23"/>
            <p:cNvSpPr/>
            <p:nvPr/>
          </p:nvSpPr>
          <p:spPr>
            <a:xfrm rot="10800000">
              <a:off x="4952225" y="6578009"/>
              <a:ext cx="3994782" cy="3994789"/>
            </a:xfrm>
            <a:prstGeom prst="arc">
              <a:avLst>
                <a:gd name="adj1" fmla="val 7914138"/>
                <a:gd name="adj2" fmla="val 2868450"/>
              </a:avLst>
            </a:prstGeom>
            <a:ln w="88900" cap="rnd">
              <a:solidFill>
                <a:srgbClr val="1E737C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anchor="ctr"/>
            <a:lstStyle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sz="3199" b="1">
                <a:solidFill>
                  <a:schemeClr val="tx2"/>
                </a:solidFill>
                <a:latin typeface="Oxygen" panose="02000503000000090004" pitchFamily="2" charset="77"/>
              </a:endParaRPr>
            </a:p>
          </p:txBody>
        </p:sp>
        <p:sp>
          <p:nvSpPr>
            <p:cNvPr id="10" name="Oval 45"/>
            <p:cNvSpPr/>
            <p:nvPr/>
          </p:nvSpPr>
          <p:spPr>
            <a:xfrm rot="10800000">
              <a:off x="6120363" y="9687602"/>
              <a:ext cx="1658505" cy="1658505"/>
            </a:xfrm>
            <a:prstGeom prst="ellipse">
              <a:avLst/>
            </a:prstGeom>
            <a:solidFill>
              <a:srgbClr val="1E737C"/>
            </a:solidFill>
            <a:ln>
              <a:solidFill>
                <a:srgbClr val="1E737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2833" tIns="118841" rIns="0" bIns="0" anchor="ctr"/>
            <a:lstStyle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sz="3199" b="1">
                <a:solidFill>
                  <a:schemeClr val="tx2"/>
                </a:solidFill>
                <a:latin typeface="Oxygen" panose="02000503000000090004" pitchFamily="2" charset="77"/>
              </a:endParaRPr>
            </a:p>
          </p:txBody>
        </p:sp>
      </p:grpSp>
      <p:grpSp>
        <p:nvGrpSpPr>
          <p:cNvPr id="11" name="Group 2">
            <a:extLst>
              <a:ext uri="{FF2B5EF4-FFF2-40B4-BE49-F238E27FC236}">
                <a16:creationId xmlns:a16="http://schemas.microsoft.com/office/drawing/2014/main" id="{D0A02A47-A1CD-4F4E-90F5-13415DC9934E}"/>
              </a:ext>
            </a:extLst>
          </p:cNvPr>
          <p:cNvGrpSpPr/>
          <p:nvPr/>
        </p:nvGrpSpPr>
        <p:grpSpPr>
          <a:xfrm>
            <a:off x="8566149" y="5193986"/>
            <a:ext cx="2880000" cy="3664800"/>
            <a:chOff x="4952225" y="6578009"/>
            <a:chExt cx="3994782" cy="4768098"/>
          </a:xfrm>
        </p:grpSpPr>
        <p:sp>
          <p:nvSpPr>
            <p:cNvPr id="12" name="Arc 23"/>
            <p:cNvSpPr/>
            <p:nvPr/>
          </p:nvSpPr>
          <p:spPr>
            <a:xfrm rot="10800000">
              <a:off x="4952225" y="6578009"/>
              <a:ext cx="3994782" cy="3994789"/>
            </a:xfrm>
            <a:prstGeom prst="arc">
              <a:avLst>
                <a:gd name="adj1" fmla="val 7914138"/>
                <a:gd name="adj2" fmla="val 2868450"/>
              </a:avLst>
            </a:prstGeom>
            <a:ln w="88900" cap="rnd">
              <a:solidFill>
                <a:srgbClr val="1E737C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anchor="ctr"/>
            <a:lstStyle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sz="3199" b="1">
                <a:solidFill>
                  <a:schemeClr val="tx2"/>
                </a:solidFill>
                <a:latin typeface="Oxygen" panose="02000503000000090004" pitchFamily="2" charset="77"/>
              </a:endParaRPr>
            </a:p>
          </p:txBody>
        </p:sp>
        <p:sp>
          <p:nvSpPr>
            <p:cNvPr id="13" name="Oval 45"/>
            <p:cNvSpPr/>
            <p:nvPr/>
          </p:nvSpPr>
          <p:spPr>
            <a:xfrm rot="10800000">
              <a:off x="6120363" y="9687602"/>
              <a:ext cx="1658505" cy="1658505"/>
            </a:xfrm>
            <a:prstGeom prst="ellipse">
              <a:avLst/>
            </a:prstGeom>
            <a:solidFill>
              <a:srgbClr val="1E737C"/>
            </a:solidFill>
            <a:ln>
              <a:solidFill>
                <a:srgbClr val="1E737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2833" tIns="118841" rIns="0" bIns="0" anchor="ctr"/>
            <a:lstStyle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sz="3199" b="1">
                <a:solidFill>
                  <a:schemeClr val="tx2"/>
                </a:solidFill>
                <a:latin typeface="Oxygen" panose="02000503000000090004" pitchFamily="2" charset="77"/>
              </a:endParaRPr>
            </a:p>
          </p:txBody>
        </p:sp>
      </p:grpSp>
      <p:grpSp>
        <p:nvGrpSpPr>
          <p:cNvPr id="17" name="Group 3">
            <a:extLst>
              <a:ext uri="{FF2B5EF4-FFF2-40B4-BE49-F238E27FC236}">
                <a16:creationId xmlns:a16="http://schemas.microsoft.com/office/drawing/2014/main" id="{B6328B0E-F578-F540-8798-AB59B2D47333}"/>
              </a:ext>
            </a:extLst>
          </p:cNvPr>
          <p:cNvGrpSpPr/>
          <p:nvPr/>
        </p:nvGrpSpPr>
        <p:grpSpPr>
          <a:xfrm>
            <a:off x="10603988" y="2464549"/>
            <a:ext cx="2880000" cy="3664800"/>
            <a:chOff x="7661040" y="2804681"/>
            <a:chExt cx="3994782" cy="4824044"/>
          </a:xfrm>
        </p:grpSpPr>
        <p:sp>
          <p:nvSpPr>
            <p:cNvPr id="18" name="Arc 24"/>
            <p:cNvSpPr/>
            <p:nvPr/>
          </p:nvSpPr>
          <p:spPr>
            <a:xfrm>
              <a:off x="7661040" y="3633936"/>
              <a:ext cx="3994782" cy="3994789"/>
            </a:xfrm>
            <a:prstGeom prst="arc">
              <a:avLst>
                <a:gd name="adj1" fmla="val 7914138"/>
                <a:gd name="adj2" fmla="val 2868450"/>
              </a:avLst>
            </a:prstGeom>
            <a:ln w="88900" cap="rnd">
              <a:solidFill>
                <a:srgbClr val="1E737C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anchor="ctr"/>
            <a:lstStyle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sz="3199" b="1">
                <a:solidFill>
                  <a:schemeClr val="tx2"/>
                </a:solidFill>
                <a:latin typeface="Oxygen" panose="02000503000000090004" pitchFamily="2" charset="77"/>
              </a:endParaRPr>
            </a:p>
          </p:txBody>
        </p:sp>
        <p:sp>
          <p:nvSpPr>
            <p:cNvPr id="19" name="Oval 44"/>
            <p:cNvSpPr/>
            <p:nvPr/>
          </p:nvSpPr>
          <p:spPr>
            <a:xfrm rot="10800000">
              <a:off x="8829178" y="2804681"/>
              <a:ext cx="1658505" cy="1658505"/>
            </a:xfrm>
            <a:prstGeom prst="ellipse">
              <a:avLst/>
            </a:prstGeom>
            <a:solidFill>
              <a:srgbClr val="1E737C"/>
            </a:solidFill>
            <a:ln>
              <a:solidFill>
                <a:srgbClr val="1E737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2833" tIns="118841" rIns="0" bIns="0" anchor="ctr"/>
            <a:lstStyle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sz="3199" b="1">
                <a:solidFill>
                  <a:schemeClr val="tx2"/>
                </a:solidFill>
                <a:latin typeface="Oxygen" panose="02000503000000090004" pitchFamily="2" charset="77"/>
              </a:endParaRPr>
            </a:p>
          </p:txBody>
        </p:sp>
      </p:grpSp>
      <p:grpSp>
        <p:nvGrpSpPr>
          <p:cNvPr id="20" name="Group 3">
            <a:extLst>
              <a:ext uri="{FF2B5EF4-FFF2-40B4-BE49-F238E27FC236}">
                <a16:creationId xmlns:a16="http://schemas.microsoft.com/office/drawing/2014/main" id="{B6328B0E-F578-F540-8798-AB59B2D47333}"/>
              </a:ext>
            </a:extLst>
          </p:cNvPr>
          <p:cNvGrpSpPr/>
          <p:nvPr/>
        </p:nvGrpSpPr>
        <p:grpSpPr>
          <a:xfrm>
            <a:off x="6495540" y="2464549"/>
            <a:ext cx="2880000" cy="3663092"/>
            <a:chOff x="7661040" y="2804681"/>
            <a:chExt cx="3994782" cy="4824044"/>
          </a:xfrm>
        </p:grpSpPr>
        <p:sp>
          <p:nvSpPr>
            <p:cNvPr id="21" name="Arc 24"/>
            <p:cNvSpPr/>
            <p:nvPr/>
          </p:nvSpPr>
          <p:spPr>
            <a:xfrm>
              <a:off x="7661040" y="3633936"/>
              <a:ext cx="3994782" cy="3994789"/>
            </a:xfrm>
            <a:prstGeom prst="arc">
              <a:avLst>
                <a:gd name="adj1" fmla="val 7914138"/>
                <a:gd name="adj2" fmla="val 2868450"/>
              </a:avLst>
            </a:prstGeom>
            <a:ln w="88900" cap="rnd">
              <a:solidFill>
                <a:srgbClr val="1E737C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anchor="ctr"/>
            <a:lstStyle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sz="3199" b="1">
                <a:solidFill>
                  <a:schemeClr val="tx2"/>
                </a:solidFill>
                <a:latin typeface="Oxygen" panose="02000503000000090004" pitchFamily="2" charset="77"/>
              </a:endParaRPr>
            </a:p>
          </p:txBody>
        </p:sp>
        <p:sp>
          <p:nvSpPr>
            <p:cNvPr id="22" name="Oval 44"/>
            <p:cNvSpPr/>
            <p:nvPr/>
          </p:nvSpPr>
          <p:spPr>
            <a:xfrm rot="10800000">
              <a:off x="8829178" y="2804681"/>
              <a:ext cx="1658505" cy="1658505"/>
            </a:xfrm>
            <a:prstGeom prst="ellipse">
              <a:avLst/>
            </a:prstGeom>
            <a:solidFill>
              <a:srgbClr val="1E737C"/>
            </a:solidFill>
            <a:ln>
              <a:solidFill>
                <a:srgbClr val="1E737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2833" tIns="118841" rIns="0" bIns="0" anchor="ctr"/>
            <a:lstStyle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sz="3199" b="1">
                <a:solidFill>
                  <a:schemeClr val="tx2"/>
                </a:solidFill>
                <a:latin typeface="Oxygen" panose="02000503000000090004" pitchFamily="2" charset="77"/>
              </a:endParaRPr>
            </a:p>
          </p:txBody>
        </p:sp>
      </p:grpSp>
      <p:grpSp>
        <p:nvGrpSpPr>
          <p:cNvPr id="23" name="Group 3">
            <a:extLst>
              <a:ext uri="{FF2B5EF4-FFF2-40B4-BE49-F238E27FC236}">
                <a16:creationId xmlns:a16="http://schemas.microsoft.com/office/drawing/2014/main" id="{B6328B0E-F578-F540-8798-AB59B2D47333}"/>
              </a:ext>
            </a:extLst>
          </p:cNvPr>
          <p:cNvGrpSpPr/>
          <p:nvPr/>
        </p:nvGrpSpPr>
        <p:grpSpPr>
          <a:xfrm>
            <a:off x="2313513" y="2506391"/>
            <a:ext cx="2880000" cy="3664800"/>
            <a:chOff x="7661040" y="2804681"/>
            <a:chExt cx="3994782" cy="4824044"/>
          </a:xfrm>
        </p:grpSpPr>
        <p:sp>
          <p:nvSpPr>
            <p:cNvPr id="24" name="Arc 24"/>
            <p:cNvSpPr/>
            <p:nvPr/>
          </p:nvSpPr>
          <p:spPr>
            <a:xfrm>
              <a:off x="7661040" y="3633936"/>
              <a:ext cx="3994782" cy="3994789"/>
            </a:xfrm>
            <a:prstGeom prst="arc">
              <a:avLst>
                <a:gd name="adj1" fmla="val 7914138"/>
                <a:gd name="adj2" fmla="val 2868450"/>
              </a:avLst>
            </a:prstGeom>
            <a:ln w="88900" cap="rnd">
              <a:solidFill>
                <a:srgbClr val="1E737C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anchor="ctr"/>
            <a:lstStyle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sz="3199" b="1">
                <a:solidFill>
                  <a:schemeClr val="tx2"/>
                </a:solidFill>
                <a:latin typeface="Oxygen" panose="02000503000000090004" pitchFamily="2" charset="77"/>
              </a:endParaRPr>
            </a:p>
          </p:txBody>
        </p:sp>
        <p:sp>
          <p:nvSpPr>
            <p:cNvPr id="25" name="Oval 44"/>
            <p:cNvSpPr/>
            <p:nvPr/>
          </p:nvSpPr>
          <p:spPr>
            <a:xfrm rot="10800000">
              <a:off x="8829178" y="2804681"/>
              <a:ext cx="1658505" cy="1658505"/>
            </a:xfrm>
            <a:prstGeom prst="ellipse">
              <a:avLst/>
            </a:prstGeom>
            <a:solidFill>
              <a:srgbClr val="1E737C"/>
            </a:solidFill>
            <a:ln>
              <a:solidFill>
                <a:srgbClr val="1E737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2833" tIns="118841" rIns="0" bIns="0" anchor="ctr"/>
            <a:lstStyle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sz="3199" b="1">
                <a:solidFill>
                  <a:schemeClr val="tx2"/>
                </a:solidFill>
                <a:latin typeface="Oxygen" panose="02000503000000090004" pitchFamily="2" charset="77"/>
              </a:endParaRPr>
            </a:p>
          </p:txBody>
        </p:sp>
      </p:grpSp>
      <p:sp>
        <p:nvSpPr>
          <p:cNvPr id="6" name="CasellaDiTesto 5"/>
          <p:cNvSpPr txBox="1"/>
          <p:nvPr/>
        </p:nvSpPr>
        <p:spPr>
          <a:xfrm>
            <a:off x="2459728" y="3880946"/>
            <a:ext cx="265323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t>Preelaborare/pulire i dati di testo</a:t>
            </a:r>
            <a:endParaRPr sz="2000"/>
          </a:p>
        </p:txBody>
      </p:sp>
      <p:sp>
        <p:nvSpPr>
          <p:cNvPr id="26" name="CasellaDiTesto 25"/>
          <p:cNvSpPr txBox="1"/>
          <p:nvPr/>
        </p:nvSpPr>
        <p:spPr>
          <a:xfrm>
            <a:off x="4457699" y="6705615"/>
            <a:ext cx="281473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 sz="2000"/>
            </a:pPr>
            <a:r>
              <a:t>Rappresentazione del testo</a:t>
            </a:r>
            <a:endParaRPr sz="2000"/>
          </a:p>
          <a:p>
            <a:pPr algn="ctr"/>
            <a:endParaRPr sz="2000"/>
          </a:p>
        </p:txBody>
      </p:sp>
      <p:sp>
        <p:nvSpPr>
          <p:cNvPr id="27" name="CasellaDiTesto 26"/>
          <p:cNvSpPr txBox="1"/>
          <p:nvPr/>
        </p:nvSpPr>
        <p:spPr>
          <a:xfrm>
            <a:off x="6531777" y="3880946"/>
            <a:ext cx="281257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t>Estrazione caratteristica</a:t>
            </a:r>
          </a:p>
        </p:txBody>
      </p:sp>
      <p:sp>
        <p:nvSpPr>
          <p:cNvPr id="28" name="CasellaDiTesto 27"/>
          <p:cNvSpPr txBox="1"/>
          <p:nvPr/>
        </p:nvSpPr>
        <p:spPr>
          <a:xfrm>
            <a:off x="8566148" y="6612251"/>
            <a:ext cx="265404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 sz="2000"/>
            </a:pPr>
            <a:r>
              <a:t>Estrazione di testo</a:t>
            </a:r>
          </a:p>
          <a:p>
            <a:pPr algn="ctr"/>
            <a:endParaRPr sz="2000"/>
          </a:p>
        </p:txBody>
      </p:sp>
      <p:sp>
        <p:nvSpPr>
          <p:cNvPr id="29" name="CasellaDiTesto 28"/>
          <p:cNvSpPr txBox="1"/>
          <p:nvPr/>
        </p:nvSpPr>
        <p:spPr>
          <a:xfrm>
            <a:off x="10788393" y="3874703"/>
            <a:ext cx="251118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 sz="2000"/>
            </a:pPr>
            <a:r>
              <a:t>Previsioni</a:t>
            </a:r>
            <a:endParaRPr sz="2000"/>
          </a:p>
        </p:txBody>
      </p:sp>
      <p:sp>
        <p:nvSpPr>
          <p:cNvPr id="30" name="Stella a 5 punte 29"/>
          <p:cNvSpPr/>
          <p:nvPr/>
        </p:nvSpPr>
        <p:spPr>
          <a:xfrm>
            <a:off x="11458189" y="2527652"/>
            <a:ext cx="1183640" cy="1062536"/>
          </a:xfrm>
          <a:prstGeom prst="star5">
            <a:avLst/>
          </a:prstGeom>
          <a:solidFill>
            <a:srgbClr val="FDBD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/>
          </a:p>
        </p:txBody>
      </p:sp>
      <p:sp>
        <p:nvSpPr>
          <p:cNvPr id="32" name="Fumetto 3 31"/>
          <p:cNvSpPr/>
          <p:nvPr/>
        </p:nvSpPr>
        <p:spPr>
          <a:xfrm>
            <a:off x="9539142" y="7844767"/>
            <a:ext cx="934012" cy="716833"/>
          </a:xfrm>
          <a:prstGeom prst="wedgeEllipseCallout">
            <a:avLst/>
          </a:prstGeom>
          <a:solidFill>
            <a:srgbClr val="E867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/>
          </a:p>
        </p:txBody>
      </p:sp>
      <p:sp>
        <p:nvSpPr>
          <p:cNvPr id="33" name="Fumetto 3 32"/>
          <p:cNvSpPr/>
          <p:nvPr/>
        </p:nvSpPr>
        <p:spPr>
          <a:xfrm>
            <a:off x="7467600" y="2671975"/>
            <a:ext cx="934012" cy="716833"/>
          </a:xfrm>
          <a:prstGeom prst="wedgeEllipseCallout">
            <a:avLst/>
          </a:prstGeom>
          <a:solidFill>
            <a:srgbClr val="E867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/>
          </a:p>
        </p:txBody>
      </p:sp>
      <p:sp>
        <p:nvSpPr>
          <p:cNvPr id="34" name="Pergamena 1 33"/>
          <p:cNvSpPr/>
          <p:nvPr/>
        </p:nvSpPr>
        <p:spPr>
          <a:xfrm>
            <a:off x="3348816" y="2671975"/>
            <a:ext cx="809392" cy="881876"/>
          </a:xfrm>
          <a:prstGeom prst="verticalScroll">
            <a:avLst/>
          </a:prstGeom>
          <a:solidFill>
            <a:srgbClr val="23879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/>
          </a:p>
        </p:txBody>
      </p:sp>
      <p:sp>
        <p:nvSpPr>
          <p:cNvPr id="35" name="Pergamena 1 34"/>
          <p:cNvSpPr/>
          <p:nvPr/>
        </p:nvSpPr>
        <p:spPr>
          <a:xfrm>
            <a:off x="5493003" y="7762245"/>
            <a:ext cx="809392" cy="881876"/>
          </a:xfrm>
          <a:prstGeom prst="verticalScroll">
            <a:avLst/>
          </a:prstGeom>
          <a:solidFill>
            <a:srgbClr val="23879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/>
          </a:p>
        </p:txBody>
      </p:sp>
      <p:grpSp>
        <p:nvGrpSpPr>
          <p:cNvPr id="36" name="Group 2">
            <a:extLst>
              <a:ext uri="{FF2B5EF4-FFF2-40B4-BE49-F238E27FC236}">
                <a16:creationId xmlns:a16="http://schemas.microsoft.com/office/drawing/2014/main" id="{D0A02A47-A1CD-4F4E-90F5-13415DC9934E}"/>
              </a:ext>
            </a:extLst>
          </p:cNvPr>
          <p:cNvGrpSpPr/>
          <p:nvPr/>
        </p:nvGrpSpPr>
        <p:grpSpPr>
          <a:xfrm>
            <a:off x="12658134" y="5224566"/>
            <a:ext cx="2880000" cy="3664800"/>
            <a:chOff x="4952225" y="6578009"/>
            <a:chExt cx="3994782" cy="4768098"/>
          </a:xfrm>
        </p:grpSpPr>
        <p:sp>
          <p:nvSpPr>
            <p:cNvPr id="37" name="Arc 23"/>
            <p:cNvSpPr/>
            <p:nvPr/>
          </p:nvSpPr>
          <p:spPr>
            <a:xfrm rot="10800000">
              <a:off x="4952225" y="6578009"/>
              <a:ext cx="3994782" cy="3994789"/>
            </a:xfrm>
            <a:prstGeom prst="arc">
              <a:avLst>
                <a:gd name="adj1" fmla="val 7914138"/>
                <a:gd name="adj2" fmla="val 2868450"/>
              </a:avLst>
            </a:prstGeom>
            <a:ln w="88900" cap="rnd">
              <a:solidFill>
                <a:srgbClr val="1E737C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anchor="ctr"/>
            <a:lstStyle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sz="3199" b="1">
                <a:solidFill>
                  <a:schemeClr val="tx2"/>
                </a:solidFill>
                <a:latin typeface="Oxygen" panose="02000503000000090004" pitchFamily="2" charset="77"/>
              </a:endParaRPr>
            </a:p>
          </p:txBody>
        </p:sp>
        <p:sp>
          <p:nvSpPr>
            <p:cNvPr id="38" name="Oval 45"/>
            <p:cNvSpPr/>
            <p:nvPr/>
          </p:nvSpPr>
          <p:spPr>
            <a:xfrm rot="10800000">
              <a:off x="6120363" y="9687602"/>
              <a:ext cx="1658505" cy="1658505"/>
            </a:xfrm>
            <a:prstGeom prst="ellipse">
              <a:avLst/>
            </a:prstGeom>
            <a:solidFill>
              <a:srgbClr val="1E737C"/>
            </a:solidFill>
            <a:ln>
              <a:solidFill>
                <a:srgbClr val="1E737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2833" tIns="118841" rIns="0" bIns="0" anchor="ctr"/>
            <a:lstStyle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sz="3199" b="1">
                <a:solidFill>
                  <a:schemeClr val="tx2"/>
                </a:solidFill>
                <a:latin typeface="Oxygen" panose="02000503000000090004" pitchFamily="2" charset="77"/>
              </a:endParaRPr>
            </a:p>
          </p:txBody>
        </p:sp>
      </p:grpSp>
      <p:sp>
        <p:nvSpPr>
          <p:cNvPr id="39" name="Stella a 5 punte 38"/>
          <p:cNvSpPr/>
          <p:nvPr/>
        </p:nvSpPr>
        <p:spPr>
          <a:xfrm>
            <a:off x="13524983" y="7671915"/>
            <a:ext cx="1183640" cy="1062536"/>
          </a:xfrm>
          <a:prstGeom prst="star5">
            <a:avLst/>
          </a:prstGeom>
          <a:solidFill>
            <a:srgbClr val="FDBD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/>
          </a:p>
        </p:txBody>
      </p:sp>
      <p:sp>
        <p:nvSpPr>
          <p:cNvPr id="40" name="CasellaDiTesto 39"/>
          <p:cNvSpPr txBox="1"/>
          <p:nvPr/>
        </p:nvSpPr>
        <p:spPr>
          <a:xfrm>
            <a:off x="12703564" y="6171191"/>
            <a:ext cx="282647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t>Migliorare le prestazioni del modello</a:t>
            </a:r>
            <a:endParaRPr sz="2000"/>
          </a:p>
        </p:txBody>
      </p:sp>
    </p:spTree>
    <p:extLst>
      <p:ext uri="{BB962C8B-B14F-4D97-AF65-F5344CB8AC3E}">
        <p14:creationId xmlns:p14="http://schemas.microsoft.com/office/powerpoint/2010/main" val="14708355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5B49A45C-DB62-51D8-86AE-29BDD6A61244}"/>
              </a:ext>
            </a:extLst>
          </p:cNvPr>
          <p:cNvSpPr txBox="1"/>
          <p:nvPr/>
        </p:nvSpPr>
        <p:spPr>
          <a:xfrm>
            <a:off x="1447800" y="1333500"/>
            <a:ext cx="80772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4000" b="1">
                <a:solidFill>
                  <a:srgbClr val="E7686A"/>
                </a:solidFill>
                <a:ea typeface="Microsoft Sans Serif" panose="020B0604020202020204" pitchFamily="34" charset="0"/>
                <a:cs typeface="Microsoft Sans Serif" panose="020B0604020202020204" pitchFamily="34" charset="0"/>
              </a:defRPr>
            </a:pPr>
            <a:r>
              <a:rPr dirty="0" err="1"/>
              <a:t>Prova</a:t>
            </a:r>
            <a:r>
              <a:rPr dirty="0"/>
              <a:t> di </a:t>
            </a:r>
            <a:r>
              <a:rPr dirty="0" err="1"/>
              <a:t>autovalutazione</a:t>
            </a:r>
            <a:r>
              <a:rPr dirty="0"/>
              <a:t>: </a:t>
            </a:r>
            <a:r>
              <a:rPr dirty="0" err="1"/>
              <a:t>Risposte</a:t>
            </a:r>
            <a:endParaRPr sz="4000" b="1" dirty="0">
              <a:solidFill>
                <a:srgbClr val="E7686A"/>
              </a:solidFill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9FDC7C57-826D-5EA9-1BF2-8E3DC6D338FF}"/>
              </a:ext>
            </a:extLst>
          </p:cNvPr>
          <p:cNvSpPr txBox="1"/>
          <p:nvPr/>
        </p:nvSpPr>
        <p:spPr>
          <a:xfrm>
            <a:off x="1447800" y="2476500"/>
            <a:ext cx="5029200" cy="73558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>
              <a:buAutoNum type="arabicPeriod"/>
              <a:defRPr sz="2800" b="1">
                <a:solidFill>
                  <a:srgbClr val="238791"/>
                </a:solidFill>
                <a:ea typeface="Microsoft Sans Serif" panose="020B0604020202020204" pitchFamily="34" charset="0"/>
                <a:cs typeface="Microsoft Sans Serif" panose="020B0604020202020204" pitchFamily="34" charset="0"/>
              </a:defRPr>
            </a:pPr>
            <a:r>
              <a:rPr dirty="0"/>
              <a:t>Le </a:t>
            </a:r>
            <a:r>
              <a:rPr dirty="0" err="1"/>
              <a:t>attività</a:t>
            </a:r>
            <a:r>
              <a:rPr dirty="0"/>
              <a:t> </a:t>
            </a:r>
            <a:r>
              <a:rPr dirty="0" err="1"/>
              <a:t>tipiche</a:t>
            </a:r>
            <a:r>
              <a:rPr dirty="0"/>
              <a:t> di </a:t>
            </a:r>
            <a:r>
              <a:rPr dirty="0" err="1"/>
              <a:t>estrazione</a:t>
            </a:r>
            <a:r>
              <a:rPr dirty="0"/>
              <a:t> del testo </a:t>
            </a:r>
            <a:r>
              <a:rPr dirty="0" err="1"/>
              <a:t>includono</a:t>
            </a:r>
            <a:r>
              <a:rPr dirty="0"/>
              <a:t>___:</a:t>
            </a:r>
          </a:p>
          <a:p>
            <a:endParaRPr sz="2800" b="1" dirty="0">
              <a:solidFill>
                <a:srgbClr val="238791"/>
              </a:solidFill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endParaRPr sz="2800" b="1" dirty="0">
              <a:solidFill>
                <a:srgbClr val="238791"/>
              </a:solidFill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  <a:defRPr sz="2800">
                <a:ea typeface="Microsoft Sans Serif" panose="020B0604020202020204" pitchFamily="34" charset="0"/>
                <a:cs typeface="Microsoft Sans Serif" panose="020B0604020202020204" pitchFamily="34" charset="0"/>
              </a:defRPr>
            </a:pPr>
            <a:r>
              <a:rPr lang="it-IT" dirty="0"/>
              <a:t>A </a:t>
            </a:r>
            <a:r>
              <a:rPr dirty="0"/>
              <a:t>Una </a:t>
            </a:r>
            <a:r>
              <a:rPr dirty="0" err="1"/>
              <a:t>categorizzazione</a:t>
            </a:r>
            <a:r>
              <a:rPr dirty="0"/>
              <a:t> del testo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sz="2800" dirty="0"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  <a:defRPr sz="2800">
                <a:ea typeface="Microsoft Sans Serif" panose="020B0604020202020204" pitchFamily="34" charset="0"/>
                <a:cs typeface="Microsoft Sans Serif" panose="020B0604020202020204" pitchFamily="34" charset="0"/>
              </a:defRPr>
            </a:pPr>
            <a:r>
              <a:rPr dirty="0"/>
              <a:t>B clustering di testo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sz="2800" dirty="0"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  <a:defRPr sz="2800">
                <a:ea typeface="Microsoft Sans Serif" panose="020B0604020202020204" pitchFamily="34" charset="0"/>
                <a:cs typeface="Microsoft Sans Serif" panose="020B0604020202020204" pitchFamily="34" charset="0"/>
              </a:defRPr>
            </a:pPr>
            <a:r>
              <a:rPr dirty="0"/>
              <a:t>C </a:t>
            </a:r>
            <a:r>
              <a:rPr dirty="0" err="1"/>
              <a:t>Relazioni</a:t>
            </a:r>
            <a:r>
              <a:rPr dirty="0"/>
              <a:t> con </a:t>
            </a:r>
            <a:r>
              <a:rPr dirty="0" err="1"/>
              <a:t>l'entità</a:t>
            </a:r>
            <a:r>
              <a:rPr dirty="0"/>
              <a:t> di </a:t>
            </a:r>
            <a:r>
              <a:rPr dirty="0" err="1"/>
              <a:t>modellazione</a:t>
            </a:r>
            <a:endParaRPr lang="it-IT" dirty="0"/>
          </a:p>
          <a:p>
            <a:pPr>
              <a:defRPr sz="2800">
                <a:ea typeface="Microsoft Sans Serif" panose="020B0604020202020204" pitchFamily="34" charset="0"/>
                <a:cs typeface="Microsoft Sans Serif" panose="020B0604020202020204" pitchFamily="34" charset="0"/>
              </a:defRPr>
            </a:pPr>
            <a:endParaRPr lang="it-IT" dirty="0"/>
          </a:p>
          <a:p>
            <a:pPr marL="342900" indent="-342900">
              <a:buFont typeface="Wingdings" panose="05000000000000000000" pitchFamily="2" charset="2"/>
              <a:buChar char="q"/>
              <a:defRPr sz="2800">
                <a:ea typeface="Microsoft Sans Serif" panose="020B0604020202020204" pitchFamily="34" charset="0"/>
                <a:cs typeface="Microsoft Sans Serif" panose="020B0604020202020204" pitchFamily="34" charset="0"/>
              </a:defRPr>
            </a:pPr>
            <a:r>
              <a:rPr lang="it-IT" dirty="0"/>
              <a:t>C Tutte le risposte sono corrette</a:t>
            </a:r>
            <a:endParaRPr dirty="0"/>
          </a:p>
          <a:p>
            <a:pPr marL="342900" indent="-342900">
              <a:buFont typeface="Wingdings" panose="05000000000000000000" pitchFamily="2" charset="2"/>
              <a:buChar char="q"/>
            </a:pPr>
            <a:endParaRPr sz="2800" dirty="0"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>
              <a:defRPr sz="2800">
                <a:solidFill>
                  <a:srgbClr val="FF0000"/>
                </a:solidFill>
                <a:ea typeface="Microsoft Sans Serif" panose="020B0604020202020204" pitchFamily="34" charset="0"/>
                <a:cs typeface="Microsoft Sans Serif" panose="020B0604020202020204" pitchFamily="34" charset="0"/>
              </a:defRPr>
            </a:pPr>
            <a:endParaRPr sz="2400" dirty="0"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7089283" y="2427375"/>
            <a:ext cx="4871434" cy="52014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2800" b="1">
                <a:solidFill>
                  <a:srgbClr val="1E737C"/>
                </a:solidFill>
              </a:defRPr>
            </a:pPr>
            <a:r>
              <a:rPr dirty="0"/>
              <a:t>2. </a:t>
            </a:r>
            <a:r>
              <a:rPr lang="it-IT" dirty="0"/>
              <a:t>Il processo di </a:t>
            </a:r>
            <a:r>
              <a:rPr lang="it-IT" dirty="0" err="1"/>
              <a:t>stemming</a:t>
            </a:r>
            <a:r>
              <a:rPr lang="it-IT" dirty="0"/>
              <a:t> consiste nel separare i prefissi e i suffissi dalle parole per ricavarne la forma e il significato della parola radice</a:t>
            </a:r>
            <a:endParaRPr dirty="0"/>
          </a:p>
          <a:p>
            <a:endParaRPr sz="2800" b="1" dirty="0">
              <a:solidFill>
                <a:srgbClr val="1E737C"/>
              </a:solidFill>
            </a:endParaRPr>
          </a:p>
          <a:p>
            <a:endParaRPr sz="2800" dirty="0"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  <a:defRPr sz="2800">
                <a:ea typeface="Microsoft Sans Serif" panose="020B0604020202020204" pitchFamily="34" charset="0"/>
                <a:cs typeface="Microsoft Sans Serif" panose="020B0604020202020204" pitchFamily="34" charset="0"/>
              </a:defRPr>
            </a:pPr>
            <a:r>
              <a:rPr lang="it-IT" dirty="0"/>
              <a:t>A</a:t>
            </a:r>
            <a:r>
              <a:rPr dirty="0"/>
              <a:t> </a:t>
            </a:r>
            <a:r>
              <a:rPr lang="it-IT" dirty="0"/>
              <a:t>VERO</a:t>
            </a:r>
          </a:p>
          <a:p>
            <a:pPr marL="342900" indent="-342900">
              <a:buFont typeface="Wingdings" panose="05000000000000000000" pitchFamily="2" charset="2"/>
              <a:buChar char="q"/>
              <a:defRPr sz="2800">
                <a:ea typeface="Microsoft Sans Serif" panose="020B0604020202020204" pitchFamily="34" charset="0"/>
                <a:cs typeface="Microsoft Sans Serif" panose="020B0604020202020204" pitchFamily="34" charset="0"/>
              </a:defRPr>
            </a:pPr>
            <a:endParaRPr lang="it-IT" dirty="0"/>
          </a:p>
          <a:p>
            <a:pPr marL="342900" indent="-342900">
              <a:buFont typeface="Wingdings" panose="05000000000000000000" pitchFamily="2" charset="2"/>
              <a:buChar char="q"/>
              <a:defRPr sz="2800">
                <a:ea typeface="Microsoft Sans Serif" panose="020B0604020202020204" pitchFamily="34" charset="0"/>
                <a:cs typeface="Microsoft Sans Serif" panose="020B0604020202020204" pitchFamily="34" charset="0"/>
              </a:defRPr>
            </a:pPr>
            <a:r>
              <a:rPr lang="it-IT" dirty="0"/>
              <a:t>B FALSO</a:t>
            </a:r>
            <a:endParaRPr dirty="0"/>
          </a:p>
          <a:p>
            <a:pPr marL="342900" indent="-342900">
              <a:buFont typeface="Wingdings" panose="05000000000000000000" pitchFamily="2" charset="2"/>
              <a:buChar char="q"/>
            </a:pPr>
            <a:endParaRPr sz="2800" dirty="0"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endParaRPr sz="2400" dirty="0"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12445459" y="2476500"/>
            <a:ext cx="4343399" cy="65556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2800" b="1">
                <a:solidFill>
                  <a:srgbClr val="1E737C"/>
                </a:solidFill>
              </a:defRPr>
            </a:pPr>
            <a:r>
              <a:rPr dirty="0"/>
              <a:t>3. </a:t>
            </a:r>
            <a:r>
              <a:rPr lang="it-IT" dirty="0"/>
              <a:t>Quale dei seguenti word </a:t>
            </a:r>
            <a:r>
              <a:rPr lang="it-IT" dirty="0" err="1"/>
              <a:t>embeddings</a:t>
            </a:r>
            <a:r>
              <a:rPr lang="it-IT" dirty="0"/>
              <a:t> può essere addestrato in modo personalizzato per un argomento specifico in NLP?</a:t>
            </a:r>
          </a:p>
          <a:p>
            <a:pPr>
              <a:defRPr sz="2800" b="1">
                <a:solidFill>
                  <a:srgbClr val="1E737C"/>
                </a:solidFill>
              </a:defRPr>
            </a:pPr>
            <a:endParaRPr sz="2800" b="1" dirty="0">
              <a:solidFill>
                <a:srgbClr val="1E737C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q"/>
              <a:defRPr sz="2800">
                <a:ea typeface="Microsoft Sans Serif" panose="020B0604020202020204" pitchFamily="34" charset="0"/>
                <a:cs typeface="Microsoft Sans Serif" panose="020B0604020202020204" pitchFamily="34" charset="0"/>
              </a:defRPr>
            </a:pPr>
            <a:r>
              <a:rPr lang="it-IT" dirty="0"/>
              <a:t>A </a:t>
            </a:r>
            <a:r>
              <a:rPr dirty="0"/>
              <a:t>Una parola2Vec</a:t>
            </a:r>
            <a:endParaRPr lang="it-IT" dirty="0"/>
          </a:p>
          <a:p>
            <a:pPr marL="342900" indent="-342900">
              <a:buFont typeface="Wingdings" panose="05000000000000000000" pitchFamily="2" charset="2"/>
              <a:buChar char="q"/>
              <a:defRPr sz="2800">
                <a:ea typeface="Microsoft Sans Serif" panose="020B0604020202020204" pitchFamily="34" charset="0"/>
                <a:cs typeface="Microsoft Sans Serif" panose="020B0604020202020204" pitchFamily="34" charset="0"/>
              </a:defRPr>
            </a:pPr>
            <a:endParaRPr lang="it-IT" dirty="0"/>
          </a:p>
          <a:p>
            <a:pPr marL="342900" indent="-342900">
              <a:buFont typeface="Wingdings" panose="05000000000000000000" pitchFamily="2" charset="2"/>
              <a:buChar char="q"/>
              <a:defRPr sz="2800">
                <a:ea typeface="Microsoft Sans Serif" panose="020B0604020202020204" pitchFamily="34" charset="0"/>
                <a:cs typeface="Microsoft Sans Serif" panose="020B0604020202020204" pitchFamily="34" charset="0"/>
              </a:defRPr>
            </a:pPr>
            <a:r>
              <a:rPr lang="it-IT" dirty="0"/>
              <a:t>B BERT</a:t>
            </a:r>
            <a:endParaRPr dirty="0"/>
          </a:p>
          <a:p>
            <a:endParaRPr sz="2800" dirty="0"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  <a:defRPr sz="2800">
                <a:ea typeface="Microsoft Sans Serif" panose="020B0604020202020204" pitchFamily="34" charset="0"/>
                <a:cs typeface="Microsoft Sans Serif" panose="020B0604020202020204" pitchFamily="34" charset="0"/>
              </a:defRPr>
            </a:pPr>
            <a:r>
              <a:rPr dirty="0"/>
              <a:t>C </a:t>
            </a:r>
            <a:r>
              <a:rPr dirty="0" err="1"/>
              <a:t>GloVe</a:t>
            </a:r>
            <a:endParaRPr sz="2800" dirty="0"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endParaRPr sz="2800" dirty="0"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  <a:defRPr sz="2800">
                <a:ea typeface="Microsoft Sans Serif" panose="020B0604020202020204" pitchFamily="34" charset="0"/>
                <a:cs typeface="Microsoft Sans Serif" panose="020B0604020202020204" pitchFamily="34" charset="0"/>
              </a:defRPr>
            </a:pPr>
            <a:r>
              <a:rPr dirty="0"/>
              <a:t>D </a:t>
            </a:r>
            <a:r>
              <a:rPr lang="it-IT" dirty="0"/>
              <a:t>Tutte le risposte sono corrette</a:t>
            </a:r>
            <a:endParaRPr sz="2400" dirty="0"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003509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5B49A45C-DB62-51D8-86AE-29BDD6A61244}"/>
              </a:ext>
            </a:extLst>
          </p:cNvPr>
          <p:cNvSpPr txBox="1"/>
          <p:nvPr/>
        </p:nvSpPr>
        <p:spPr>
          <a:xfrm>
            <a:off x="1447800" y="1333500"/>
            <a:ext cx="80772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4000" b="1">
                <a:solidFill>
                  <a:srgbClr val="E7686A"/>
                </a:solidFill>
                <a:ea typeface="Microsoft Sans Serif" panose="020B0604020202020204" pitchFamily="34" charset="0"/>
                <a:cs typeface="Microsoft Sans Serif" panose="020B0604020202020204" pitchFamily="34" charset="0"/>
              </a:defRPr>
            </a:pPr>
            <a:r>
              <a:rPr dirty="0" err="1"/>
              <a:t>Prova</a:t>
            </a:r>
            <a:r>
              <a:rPr dirty="0"/>
              <a:t> di </a:t>
            </a:r>
            <a:r>
              <a:rPr dirty="0" err="1"/>
              <a:t>autovalutazione</a:t>
            </a:r>
            <a:r>
              <a:rPr dirty="0"/>
              <a:t>: </a:t>
            </a:r>
            <a:r>
              <a:rPr dirty="0" err="1"/>
              <a:t>Risposte</a:t>
            </a:r>
            <a:endParaRPr sz="4000" b="1" dirty="0">
              <a:solidFill>
                <a:srgbClr val="E7686A"/>
              </a:solidFill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9FDC7C57-826D-5EA9-1BF2-8E3DC6D338FF}"/>
              </a:ext>
            </a:extLst>
          </p:cNvPr>
          <p:cNvSpPr txBox="1"/>
          <p:nvPr/>
        </p:nvSpPr>
        <p:spPr>
          <a:xfrm>
            <a:off x="1447800" y="2476500"/>
            <a:ext cx="5029200" cy="65556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>
              <a:buAutoNum type="arabicPeriod"/>
              <a:defRPr sz="2800" b="1">
                <a:solidFill>
                  <a:srgbClr val="238791"/>
                </a:solidFill>
                <a:ea typeface="Microsoft Sans Serif" panose="020B0604020202020204" pitchFamily="34" charset="0"/>
                <a:cs typeface="Microsoft Sans Serif" panose="020B0604020202020204" pitchFamily="34" charset="0"/>
              </a:defRPr>
            </a:pPr>
            <a:r>
              <a:rPr dirty="0"/>
              <a:t>Le </a:t>
            </a:r>
            <a:r>
              <a:rPr dirty="0" err="1"/>
              <a:t>attività</a:t>
            </a:r>
            <a:r>
              <a:rPr dirty="0"/>
              <a:t> </a:t>
            </a:r>
            <a:r>
              <a:rPr dirty="0" err="1"/>
              <a:t>tipiche</a:t>
            </a:r>
            <a:r>
              <a:rPr dirty="0"/>
              <a:t> di </a:t>
            </a:r>
            <a:r>
              <a:rPr dirty="0" err="1"/>
              <a:t>estrazione</a:t>
            </a:r>
            <a:r>
              <a:rPr dirty="0"/>
              <a:t> del testo </a:t>
            </a:r>
            <a:r>
              <a:rPr dirty="0" err="1"/>
              <a:t>includono</a:t>
            </a:r>
            <a:r>
              <a:rPr dirty="0"/>
              <a:t>___:</a:t>
            </a:r>
          </a:p>
          <a:p>
            <a:endParaRPr sz="2800" b="1" dirty="0">
              <a:solidFill>
                <a:srgbClr val="238791"/>
              </a:solidFill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endParaRPr sz="2800" b="1" dirty="0">
              <a:solidFill>
                <a:srgbClr val="238791"/>
              </a:solidFill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  <a:defRPr sz="2800">
                <a:ea typeface="Microsoft Sans Serif" panose="020B0604020202020204" pitchFamily="34" charset="0"/>
                <a:cs typeface="Microsoft Sans Serif" panose="020B0604020202020204" pitchFamily="34" charset="0"/>
              </a:defRPr>
            </a:pPr>
            <a:r>
              <a:rPr lang="it-IT" dirty="0"/>
              <a:t>A </a:t>
            </a:r>
            <a:r>
              <a:rPr dirty="0"/>
              <a:t>Una </a:t>
            </a:r>
            <a:r>
              <a:rPr dirty="0" err="1"/>
              <a:t>categorizzazione</a:t>
            </a:r>
            <a:r>
              <a:rPr dirty="0"/>
              <a:t> del testo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sz="2800" dirty="0"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  <a:defRPr sz="2800">
                <a:ea typeface="Microsoft Sans Serif" panose="020B0604020202020204" pitchFamily="34" charset="0"/>
                <a:cs typeface="Microsoft Sans Serif" panose="020B0604020202020204" pitchFamily="34" charset="0"/>
              </a:defRPr>
            </a:pPr>
            <a:r>
              <a:rPr dirty="0"/>
              <a:t>B clustering di testo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sz="2800" dirty="0"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  <a:defRPr sz="2800">
                <a:ea typeface="Microsoft Sans Serif" panose="020B0604020202020204" pitchFamily="34" charset="0"/>
                <a:cs typeface="Microsoft Sans Serif" panose="020B0604020202020204" pitchFamily="34" charset="0"/>
              </a:defRPr>
            </a:pPr>
            <a:r>
              <a:rPr dirty="0"/>
              <a:t>C </a:t>
            </a:r>
            <a:r>
              <a:rPr dirty="0" err="1"/>
              <a:t>Relazioni</a:t>
            </a:r>
            <a:r>
              <a:rPr dirty="0"/>
              <a:t> con </a:t>
            </a:r>
            <a:r>
              <a:rPr dirty="0" err="1"/>
              <a:t>l'entità</a:t>
            </a:r>
            <a:r>
              <a:rPr dirty="0"/>
              <a:t> di </a:t>
            </a:r>
            <a:r>
              <a:rPr dirty="0" err="1"/>
              <a:t>modellazione</a:t>
            </a:r>
            <a:endParaRPr dirty="0"/>
          </a:p>
          <a:p>
            <a:pPr marL="342900" indent="-342900">
              <a:buFont typeface="Wingdings" panose="05000000000000000000" pitchFamily="2" charset="2"/>
              <a:buChar char="q"/>
            </a:pPr>
            <a:endParaRPr sz="2800" dirty="0"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  <a:defRPr sz="2800">
                <a:solidFill>
                  <a:srgbClr val="FF0000"/>
                </a:solidFill>
                <a:ea typeface="Microsoft Sans Serif" panose="020B0604020202020204" pitchFamily="34" charset="0"/>
                <a:cs typeface="Microsoft Sans Serif" panose="020B0604020202020204" pitchFamily="34" charset="0"/>
              </a:defRPr>
            </a:pPr>
            <a:r>
              <a:rPr dirty="0"/>
              <a:t>D Tutt</a:t>
            </a:r>
            <a:r>
              <a:rPr lang="it-IT" dirty="0"/>
              <a:t>e le risposte sono corrette</a:t>
            </a:r>
            <a:endParaRPr sz="2400" dirty="0">
              <a:solidFill>
                <a:srgbClr val="FF0000"/>
              </a:solidFill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7089283" y="2427375"/>
            <a:ext cx="4871434" cy="47705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2800" b="1">
                <a:solidFill>
                  <a:srgbClr val="1E737C"/>
                </a:solidFill>
              </a:defRPr>
            </a:pPr>
            <a:r>
              <a:rPr dirty="0"/>
              <a:t>2. </a:t>
            </a:r>
            <a:r>
              <a:rPr lang="it-IT" dirty="0"/>
              <a:t>Il processo di </a:t>
            </a:r>
            <a:r>
              <a:rPr lang="it-IT" dirty="0" err="1"/>
              <a:t>stemming</a:t>
            </a:r>
            <a:r>
              <a:rPr lang="it-IT" dirty="0"/>
              <a:t> consiste nel separare i prefissi e i suffissi dalle parole per ricavarne la forma e il significato della parola radice</a:t>
            </a:r>
            <a:endParaRPr dirty="0"/>
          </a:p>
          <a:p>
            <a:endParaRPr sz="2800" b="1" dirty="0">
              <a:solidFill>
                <a:srgbClr val="1E737C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q"/>
              <a:defRPr sz="2800">
                <a:solidFill>
                  <a:srgbClr val="FF0000"/>
                </a:solidFill>
                <a:ea typeface="Microsoft Sans Serif" panose="020B0604020202020204" pitchFamily="34" charset="0"/>
                <a:cs typeface="Microsoft Sans Serif" panose="020B0604020202020204" pitchFamily="34" charset="0"/>
              </a:defRPr>
            </a:pPr>
            <a:r>
              <a:rPr lang="it-IT" dirty="0"/>
              <a:t> A </a:t>
            </a:r>
            <a:r>
              <a:rPr dirty="0"/>
              <a:t>VERO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sz="2800" dirty="0"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  <a:defRPr sz="2800">
                <a:ea typeface="Microsoft Sans Serif" panose="020B0604020202020204" pitchFamily="34" charset="0"/>
                <a:cs typeface="Microsoft Sans Serif" panose="020B0604020202020204" pitchFamily="34" charset="0"/>
              </a:defRPr>
            </a:pPr>
            <a:r>
              <a:rPr dirty="0"/>
              <a:t>B FALSO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sz="2800" dirty="0"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endParaRPr sz="2400" dirty="0"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12445459" y="2476500"/>
            <a:ext cx="4343399" cy="65556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2800" b="1">
                <a:solidFill>
                  <a:srgbClr val="1E737C"/>
                </a:solidFill>
              </a:defRPr>
            </a:pPr>
            <a:r>
              <a:rPr dirty="0"/>
              <a:t>3. </a:t>
            </a:r>
            <a:r>
              <a:rPr lang="it-IT" dirty="0"/>
              <a:t>Quale dei seguenti word </a:t>
            </a:r>
            <a:r>
              <a:rPr lang="it-IT" dirty="0" err="1"/>
              <a:t>embeddings</a:t>
            </a:r>
            <a:r>
              <a:rPr lang="it-IT" dirty="0"/>
              <a:t> può essere addestrato in modo personalizzato per un argomento specifico in NLP?</a:t>
            </a:r>
          </a:p>
          <a:p>
            <a:pPr>
              <a:defRPr sz="2800" b="1">
                <a:solidFill>
                  <a:srgbClr val="1E737C"/>
                </a:solidFill>
              </a:defRPr>
            </a:pPr>
            <a:endParaRPr sz="2800" b="1" dirty="0">
              <a:solidFill>
                <a:srgbClr val="1E737C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q"/>
              <a:defRPr sz="2800">
                <a:ea typeface="Microsoft Sans Serif" panose="020B0604020202020204" pitchFamily="34" charset="0"/>
                <a:cs typeface="Microsoft Sans Serif" panose="020B0604020202020204" pitchFamily="34" charset="0"/>
              </a:defRPr>
            </a:pPr>
            <a:r>
              <a:rPr lang="it-IT" dirty="0"/>
              <a:t>A </a:t>
            </a:r>
            <a:r>
              <a:rPr dirty="0"/>
              <a:t>Una parola2Vec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sz="2800" dirty="0"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  <a:defRPr sz="2800">
                <a:solidFill>
                  <a:srgbClr val="FF0000"/>
                </a:solidFill>
                <a:ea typeface="Microsoft Sans Serif" panose="020B0604020202020204" pitchFamily="34" charset="0"/>
                <a:cs typeface="Microsoft Sans Serif" panose="020B0604020202020204" pitchFamily="34" charset="0"/>
              </a:defRPr>
            </a:pPr>
            <a:r>
              <a:rPr dirty="0"/>
              <a:t>B BERT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sz="2800" dirty="0"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  <a:defRPr sz="2800">
                <a:ea typeface="Microsoft Sans Serif" panose="020B0604020202020204" pitchFamily="34" charset="0"/>
                <a:cs typeface="Microsoft Sans Serif" panose="020B0604020202020204" pitchFamily="34" charset="0"/>
              </a:defRPr>
            </a:pPr>
            <a:r>
              <a:rPr dirty="0"/>
              <a:t>C </a:t>
            </a:r>
            <a:r>
              <a:rPr dirty="0" err="1"/>
              <a:t>GloVe</a:t>
            </a:r>
            <a:endParaRPr sz="2800" dirty="0"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endParaRPr sz="2800" dirty="0"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  <a:defRPr sz="2800">
                <a:ea typeface="Microsoft Sans Serif" panose="020B0604020202020204" pitchFamily="34" charset="0"/>
                <a:cs typeface="Microsoft Sans Serif" panose="020B0604020202020204" pitchFamily="34" charset="0"/>
              </a:defRPr>
            </a:pPr>
            <a:r>
              <a:rPr dirty="0"/>
              <a:t>D </a:t>
            </a:r>
            <a:r>
              <a:rPr lang="it-IT" dirty="0"/>
              <a:t>Tutte le risposte sono corrette</a:t>
            </a:r>
            <a:endParaRPr sz="2400" dirty="0"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137001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434EE795-1C15-AB3C-763D-AD2740604F8B}"/>
              </a:ext>
            </a:extLst>
          </p:cNvPr>
          <p:cNvSpPr txBox="1"/>
          <p:nvPr/>
        </p:nvSpPr>
        <p:spPr>
          <a:xfrm>
            <a:off x="7258050" y="6591300"/>
            <a:ext cx="37719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 sz="6000" b="1">
                <a:solidFill>
                  <a:srgbClr val="E7686A"/>
                </a:solidFill>
              </a:defRPr>
            </a:pPr>
            <a:r>
              <a:t>Grazie!</a:t>
            </a:r>
          </a:p>
        </p:txBody>
      </p:sp>
    </p:spTree>
    <p:extLst>
      <p:ext uri="{BB962C8B-B14F-4D97-AF65-F5344CB8AC3E}">
        <p14:creationId xmlns:p14="http://schemas.microsoft.com/office/powerpoint/2010/main" val="11605823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>
            <a:extLst>
              <a:ext uri="{FF2B5EF4-FFF2-40B4-BE49-F238E27FC236}">
                <a16:creationId xmlns:a16="http://schemas.microsoft.com/office/drawing/2014/main" id="{632B427A-9881-CC7B-B876-E25D95F4B2D1}"/>
              </a:ext>
            </a:extLst>
          </p:cNvPr>
          <p:cNvSpPr txBox="1"/>
          <p:nvPr/>
        </p:nvSpPr>
        <p:spPr>
          <a:xfrm>
            <a:off x="1432560" y="1496219"/>
            <a:ext cx="618744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4400" b="1">
                <a:solidFill>
                  <a:srgbClr val="E7686A"/>
                </a:solidFill>
                <a:ea typeface="Microsoft Sans Serif" panose="020B0604020202020204" pitchFamily="34" charset="0"/>
                <a:cs typeface="Microsoft Sans Serif" panose="020B0604020202020204" pitchFamily="34" charset="0"/>
              </a:defRPr>
            </a:pPr>
            <a:r>
              <a:t>Unità 1: Introduzione</a:t>
            </a:r>
            <a:endParaRPr sz="4000" b="1">
              <a:solidFill>
                <a:srgbClr val="E7686A"/>
              </a:solidFill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AA75B982-8563-0653-57EB-D817027F3CF1}"/>
              </a:ext>
            </a:extLst>
          </p:cNvPr>
          <p:cNvSpPr txBox="1"/>
          <p:nvPr/>
        </p:nvSpPr>
        <p:spPr>
          <a:xfrm>
            <a:off x="1447800" y="2552700"/>
            <a:ext cx="1004018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2800" b="1">
                <a:solidFill>
                  <a:srgbClr val="238791"/>
                </a:solidFill>
                <a:ea typeface="Microsoft Sans Serif" panose="020B0604020202020204" pitchFamily="34" charset="0"/>
                <a:cs typeface="Microsoft Sans Serif" panose="020B0604020202020204" pitchFamily="34" charset="0"/>
              </a:defRPr>
            </a:pPr>
            <a:r>
              <a:t>Cos'è il Text Mining?</a:t>
            </a:r>
            <a:endParaRPr sz="2800" b="1">
              <a:solidFill>
                <a:srgbClr val="238791"/>
              </a:solidFill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914400" y="3848100"/>
            <a:ext cx="17297400" cy="47657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lnSpc>
                <a:spcPct val="107000"/>
              </a:lnSpc>
              <a:buFont typeface="Arial" panose="020B0604020202020204" pitchFamily="34" charset="0"/>
              <a:buChar char="•"/>
              <a:defRPr sz="3200"/>
            </a:pPr>
            <a:r>
              <a:rPr lang="it-IT" dirty="0"/>
              <a:t>Il Text Mining è una tecnica di Intelligenza Artificiale (AI) che utilizza l'elaborazione del linguaggio naturale (NLP) per trasformare il testo libero, non strutturato, di documenti/database quali pagine web, articoli di giornale, e-mail, agenzie di stampa, post/commenti sui social media ecc.</a:t>
            </a:r>
            <a:endParaRPr dirty="0"/>
          </a:p>
          <a:p>
            <a:pPr marL="457200" indent="-457200">
              <a:lnSpc>
                <a:spcPct val="107000"/>
              </a:lnSpc>
              <a:buFont typeface="Arial" panose="020B0604020202020204" pitchFamily="34" charset="0"/>
              <a:buChar char="•"/>
              <a:defRPr sz="3200">
                <a:ea typeface="Microsoft Sans Serif" panose="020B0604020202020204" pitchFamily="34" charset="0"/>
                <a:cs typeface="Microsoft Sans Serif" panose="020B0604020202020204" pitchFamily="34" charset="0"/>
              </a:defRPr>
            </a:pPr>
            <a:r>
              <a:rPr dirty="0"/>
              <a:t>In </a:t>
            </a:r>
            <a:r>
              <a:rPr dirty="0" err="1"/>
              <a:t>generale</a:t>
            </a:r>
            <a:r>
              <a:rPr dirty="0"/>
              <a:t>, il text mining </a:t>
            </a:r>
            <a:r>
              <a:rPr dirty="0" err="1"/>
              <a:t>può</a:t>
            </a:r>
            <a:r>
              <a:rPr dirty="0"/>
              <a:t> </a:t>
            </a:r>
            <a:r>
              <a:rPr dirty="0" err="1"/>
              <a:t>essere</a:t>
            </a:r>
            <a:r>
              <a:rPr dirty="0"/>
              <a:t> </a:t>
            </a:r>
            <a:r>
              <a:rPr dirty="0" err="1"/>
              <a:t>classificato</a:t>
            </a:r>
            <a:r>
              <a:rPr dirty="0"/>
              <a:t> in due tipi:</a:t>
            </a:r>
          </a:p>
          <a:p>
            <a:pPr marL="914400" lvl="1" indent="-457200">
              <a:lnSpc>
                <a:spcPct val="107000"/>
              </a:lnSpc>
              <a:buFont typeface="Wingdings" panose="05000000000000000000" pitchFamily="2" charset="2"/>
              <a:buChar char="Ø"/>
              <a:defRPr sz="3200">
                <a:ea typeface="Microsoft Sans Serif" panose="020B0604020202020204" pitchFamily="34" charset="0"/>
                <a:cs typeface="Microsoft Sans Serif" panose="020B0604020202020204" pitchFamily="34" charset="0"/>
              </a:defRPr>
            </a:pPr>
            <a:r>
              <a:rPr dirty="0"/>
              <a:t>Le </a:t>
            </a:r>
            <a:r>
              <a:rPr dirty="0" err="1"/>
              <a:t>domande</a:t>
            </a:r>
            <a:r>
              <a:rPr dirty="0"/>
              <a:t> </a:t>
            </a:r>
            <a:r>
              <a:rPr dirty="0" err="1"/>
              <a:t>dell'utente</a:t>
            </a:r>
            <a:r>
              <a:rPr dirty="0"/>
              <a:t> </a:t>
            </a:r>
            <a:r>
              <a:rPr dirty="0" err="1"/>
              <a:t>sono</a:t>
            </a:r>
            <a:r>
              <a:rPr dirty="0"/>
              <a:t> molto </a:t>
            </a:r>
            <a:r>
              <a:rPr dirty="0" err="1"/>
              <a:t>chiare</a:t>
            </a:r>
            <a:r>
              <a:rPr dirty="0"/>
              <a:t> e </a:t>
            </a:r>
            <a:r>
              <a:rPr dirty="0" err="1"/>
              <a:t>specifiche</a:t>
            </a:r>
            <a:r>
              <a:rPr dirty="0"/>
              <a:t>, ma non </a:t>
            </a:r>
            <a:r>
              <a:rPr dirty="0" err="1"/>
              <a:t>conoscono</a:t>
            </a:r>
            <a:r>
              <a:rPr dirty="0"/>
              <a:t> la </a:t>
            </a:r>
            <a:r>
              <a:rPr dirty="0" err="1"/>
              <a:t>risposta</a:t>
            </a:r>
            <a:r>
              <a:rPr dirty="0"/>
              <a:t> alle </a:t>
            </a:r>
            <a:r>
              <a:rPr dirty="0" err="1"/>
              <a:t>domande</a:t>
            </a:r>
            <a:r>
              <a:rPr dirty="0"/>
              <a:t>.</a:t>
            </a:r>
          </a:p>
          <a:p>
            <a:pPr marL="914400" lvl="1" indent="-457200">
              <a:lnSpc>
                <a:spcPct val="107000"/>
              </a:lnSpc>
              <a:buFont typeface="Wingdings" panose="05000000000000000000" pitchFamily="2" charset="2"/>
              <a:buChar char="Ø"/>
              <a:defRPr sz="3200">
                <a:ea typeface="Microsoft Sans Serif" panose="020B0604020202020204" pitchFamily="34" charset="0"/>
                <a:cs typeface="Microsoft Sans Serif" panose="020B0604020202020204" pitchFamily="34" charset="0"/>
              </a:defRPr>
            </a:pPr>
            <a:r>
              <a:rPr dirty="0" err="1"/>
              <a:t>L'utente</a:t>
            </a:r>
            <a:r>
              <a:rPr dirty="0"/>
              <a:t> </a:t>
            </a:r>
            <a:r>
              <a:rPr dirty="0" err="1"/>
              <a:t>conosce</a:t>
            </a:r>
            <a:r>
              <a:rPr dirty="0"/>
              <a:t> solo </a:t>
            </a:r>
            <a:r>
              <a:rPr dirty="0" err="1"/>
              <a:t>l'obiettivo</a:t>
            </a:r>
            <a:r>
              <a:rPr dirty="0"/>
              <a:t> </a:t>
            </a:r>
            <a:r>
              <a:rPr dirty="0" err="1"/>
              <a:t>generale</a:t>
            </a:r>
            <a:r>
              <a:rPr dirty="0"/>
              <a:t> ma non ha </a:t>
            </a:r>
            <a:r>
              <a:rPr dirty="0" err="1"/>
              <a:t>domande</a:t>
            </a:r>
            <a:r>
              <a:rPr dirty="0"/>
              <a:t> </a:t>
            </a:r>
            <a:r>
              <a:rPr dirty="0" err="1"/>
              <a:t>specifiche</a:t>
            </a:r>
            <a:r>
              <a:rPr dirty="0"/>
              <a:t> e precise.</a:t>
            </a:r>
          </a:p>
          <a:p>
            <a:endParaRPr sz="3200" dirty="0"/>
          </a:p>
          <a:p>
            <a:endParaRPr sz="3200" dirty="0"/>
          </a:p>
        </p:txBody>
      </p:sp>
    </p:spTree>
    <p:extLst>
      <p:ext uri="{BB962C8B-B14F-4D97-AF65-F5344CB8AC3E}">
        <p14:creationId xmlns:p14="http://schemas.microsoft.com/office/powerpoint/2010/main" val="26448501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>
            <a:extLst>
              <a:ext uri="{FF2B5EF4-FFF2-40B4-BE49-F238E27FC236}">
                <a16:creationId xmlns:a16="http://schemas.microsoft.com/office/drawing/2014/main" id="{632B427A-9881-CC7B-B876-E25D95F4B2D1}"/>
              </a:ext>
            </a:extLst>
          </p:cNvPr>
          <p:cNvSpPr txBox="1"/>
          <p:nvPr/>
        </p:nvSpPr>
        <p:spPr>
          <a:xfrm>
            <a:off x="1447800" y="1235969"/>
            <a:ext cx="618744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4400" b="1">
                <a:solidFill>
                  <a:srgbClr val="E7686A"/>
                </a:solidFill>
                <a:ea typeface="Microsoft Sans Serif" panose="020B0604020202020204" pitchFamily="34" charset="0"/>
                <a:cs typeface="Microsoft Sans Serif" panose="020B0604020202020204" pitchFamily="34" charset="0"/>
              </a:defRPr>
            </a:pPr>
            <a:r>
              <a:t>Unità 1: Introduzione</a:t>
            </a:r>
            <a:endParaRPr sz="4000" b="1">
              <a:solidFill>
                <a:srgbClr val="E7686A"/>
              </a:solidFill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AA75B982-8563-0653-57EB-D817027F3CF1}"/>
              </a:ext>
            </a:extLst>
          </p:cNvPr>
          <p:cNvSpPr txBox="1"/>
          <p:nvPr/>
        </p:nvSpPr>
        <p:spPr>
          <a:xfrm>
            <a:off x="1447800" y="2180015"/>
            <a:ext cx="1004018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2800" b="1">
                <a:solidFill>
                  <a:srgbClr val="238791"/>
                </a:solidFill>
                <a:ea typeface="Microsoft Sans Serif" panose="020B0604020202020204" pitchFamily="34" charset="0"/>
                <a:cs typeface="Microsoft Sans Serif" panose="020B0604020202020204" pitchFamily="34" charset="0"/>
              </a:defRPr>
            </a:pPr>
            <a:r>
              <a:rPr lang="it-IT" dirty="0"/>
              <a:t>Le s</a:t>
            </a:r>
            <a:r>
              <a:rPr dirty="0"/>
              <a:t>fide </a:t>
            </a:r>
            <a:r>
              <a:rPr lang="it-IT" dirty="0"/>
              <a:t>test mining</a:t>
            </a:r>
            <a:endParaRPr sz="2800" b="1" dirty="0">
              <a:solidFill>
                <a:srgbClr val="238791"/>
              </a:solidFill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1447800" y="2865140"/>
            <a:ext cx="16687800" cy="700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lnSpc>
                <a:spcPct val="107000"/>
              </a:lnSpc>
              <a:buFont typeface="Arial" panose="020B0604020202020204" pitchFamily="34" charset="0"/>
              <a:buChar char="•"/>
              <a:defRPr sz="3200"/>
            </a:pPr>
            <a:r>
              <a:rPr sz="3000" dirty="0"/>
              <a:t>Il testo del </a:t>
            </a:r>
            <a:r>
              <a:rPr sz="3000" dirty="0" err="1"/>
              <a:t>linguaggio</a:t>
            </a:r>
            <a:r>
              <a:rPr sz="3000" dirty="0"/>
              <a:t> </a:t>
            </a:r>
            <a:r>
              <a:rPr sz="3000" dirty="0" err="1"/>
              <a:t>naturale</a:t>
            </a:r>
            <a:r>
              <a:rPr sz="3000" dirty="0"/>
              <a:t> non è </a:t>
            </a:r>
            <a:r>
              <a:rPr sz="3000" dirty="0" err="1"/>
              <a:t>strutturato</a:t>
            </a:r>
            <a:r>
              <a:rPr sz="3000" dirty="0"/>
              <a:t>.</a:t>
            </a:r>
          </a:p>
          <a:p>
            <a:pPr marL="457200" indent="-457200">
              <a:lnSpc>
                <a:spcPct val="107000"/>
              </a:lnSpc>
              <a:buFont typeface="Arial" panose="020B0604020202020204" pitchFamily="34" charset="0"/>
              <a:buChar char="•"/>
              <a:defRPr sz="3200"/>
            </a:pPr>
            <a:r>
              <a:rPr sz="3000" dirty="0"/>
              <a:t>La </a:t>
            </a:r>
            <a:r>
              <a:rPr sz="3000" dirty="0" err="1"/>
              <a:t>maggior</a:t>
            </a:r>
            <a:r>
              <a:rPr sz="3000" dirty="0"/>
              <a:t> </a:t>
            </a:r>
            <a:r>
              <a:rPr sz="3000" dirty="0" err="1"/>
              <a:t>parte</a:t>
            </a:r>
            <a:r>
              <a:rPr sz="3000" dirty="0"/>
              <a:t> </a:t>
            </a:r>
            <a:r>
              <a:rPr sz="3000" dirty="0" err="1"/>
              <a:t>dei</a:t>
            </a:r>
            <a:r>
              <a:rPr sz="3000" dirty="0"/>
              <a:t> </a:t>
            </a:r>
            <a:r>
              <a:rPr sz="3000" dirty="0" err="1"/>
              <a:t>metodi</a:t>
            </a:r>
            <a:r>
              <a:rPr sz="3000" dirty="0"/>
              <a:t> di data mining </a:t>
            </a:r>
            <a:r>
              <a:rPr sz="3000" dirty="0" err="1"/>
              <a:t>gestiscono</a:t>
            </a:r>
            <a:r>
              <a:rPr sz="3000" dirty="0"/>
              <a:t> </a:t>
            </a:r>
            <a:r>
              <a:rPr sz="3000" dirty="0" err="1"/>
              <a:t>dati</a:t>
            </a:r>
            <a:r>
              <a:rPr sz="3000" dirty="0"/>
              <a:t> </a:t>
            </a:r>
            <a:r>
              <a:rPr sz="3000" dirty="0" err="1"/>
              <a:t>strutturati</a:t>
            </a:r>
            <a:r>
              <a:rPr sz="3000" dirty="0"/>
              <a:t> o semi-</a:t>
            </a:r>
            <a:r>
              <a:rPr sz="3000" dirty="0" err="1"/>
              <a:t>strutturati</a:t>
            </a:r>
            <a:r>
              <a:rPr sz="3000" dirty="0"/>
              <a:t>=&gt; </a:t>
            </a:r>
            <a:r>
              <a:rPr lang="it-IT" sz="3000" dirty="0"/>
              <a:t>l'analisi e la modellazione di testi non strutturati in linguaggio naturale è impegnativa.</a:t>
            </a:r>
            <a:endParaRPr sz="3000" dirty="0"/>
          </a:p>
          <a:p>
            <a:pPr marL="457200" indent="-457200">
              <a:lnSpc>
                <a:spcPct val="107000"/>
              </a:lnSpc>
              <a:buFont typeface="Arial" panose="020B0604020202020204" pitchFamily="34" charset="0"/>
              <a:buChar char="•"/>
              <a:defRPr sz="3200"/>
            </a:pPr>
            <a:r>
              <a:rPr sz="3000" dirty="0" err="1"/>
              <a:t>L'estrazione</a:t>
            </a:r>
            <a:r>
              <a:rPr sz="3000" dirty="0"/>
              <a:t> di </a:t>
            </a:r>
            <a:r>
              <a:rPr sz="3000" dirty="0" err="1"/>
              <a:t>dati</a:t>
            </a:r>
            <a:r>
              <a:rPr sz="3000" dirty="0"/>
              <a:t> di testo è di </a:t>
            </a:r>
            <a:r>
              <a:rPr sz="3000" dirty="0" err="1"/>
              <a:t>fatto</a:t>
            </a:r>
            <a:r>
              <a:rPr sz="3000" dirty="0"/>
              <a:t> </a:t>
            </a:r>
            <a:r>
              <a:rPr sz="3000" dirty="0" err="1"/>
              <a:t>una</a:t>
            </a:r>
            <a:r>
              <a:rPr sz="3000" dirty="0"/>
              <a:t> </a:t>
            </a:r>
            <a:r>
              <a:rPr sz="3000" dirty="0" err="1"/>
              <a:t>tecnologia</a:t>
            </a:r>
            <a:r>
              <a:rPr sz="3000" dirty="0"/>
              <a:t> </a:t>
            </a:r>
            <a:r>
              <a:rPr sz="3000" dirty="0" err="1"/>
              <a:t>integrata</a:t>
            </a:r>
            <a:r>
              <a:rPr sz="3000" dirty="0"/>
              <a:t> di </a:t>
            </a:r>
            <a:r>
              <a:rPr sz="3000" dirty="0" err="1"/>
              <a:t>elaborazione</a:t>
            </a:r>
            <a:r>
              <a:rPr sz="3000" dirty="0"/>
              <a:t> del </a:t>
            </a:r>
            <a:r>
              <a:rPr sz="3000" dirty="0" err="1"/>
              <a:t>linguaggio</a:t>
            </a:r>
            <a:r>
              <a:rPr sz="3000" dirty="0"/>
              <a:t> </a:t>
            </a:r>
            <a:r>
              <a:rPr sz="3000" dirty="0" err="1"/>
              <a:t>naturale</a:t>
            </a:r>
            <a:r>
              <a:rPr sz="3000" dirty="0"/>
              <a:t>, </a:t>
            </a:r>
            <a:r>
              <a:rPr sz="3000" dirty="0" err="1"/>
              <a:t>classificazione</a:t>
            </a:r>
            <a:r>
              <a:rPr sz="3000" dirty="0"/>
              <a:t> </a:t>
            </a:r>
            <a:r>
              <a:rPr sz="3000" dirty="0" err="1"/>
              <a:t>dei</a:t>
            </a:r>
            <a:r>
              <a:rPr sz="3000" dirty="0"/>
              <a:t> </a:t>
            </a:r>
            <a:r>
              <a:rPr sz="3000" dirty="0" err="1"/>
              <a:t>modelli</a:t>
            </a:r>
            <a:r>
              <a:rPr sz="3000" dirty="0"/>
              <a:t> e </a:t>
            </a:r>
            <a:r>
              <a:rPr sz="3000" dirty="0" err="1"/>
              <a:t>apprendimento</a:t>
            </a:r>
            <a:r>
              <a:rPr sz="3000" dirty="0"/>
              <a:t> </a:t>
            </a:r>
            <a:r>
              <a:rPr sz="3000" dirty="0" err="1"/>
              <a:t>automatico</a:t>
            </a:r>
            <a:r>
              <a:rPr sz="3000" dirty="0"/>
              <a:t>.</a:t>
            </a:r>
          </a:p>
          <a:p>
            <a:pPr marL="457200" indent="-457200">
              <a:lnSpc>
                <a:spcPct val="107000"/>
              </a:lnSpc>
              <a:buFont typeface="Arial" panose="020B0604020202020204" pitchFamily="34" charset="0"/>
              <a:buChar char="•"/>
              <a:defRPr sz="3200"/>
            </a:pPr>
            <a:r>
              <a:rPr sz="3000" dirty="0"/>
              <a:t>Il </a:t>
            </a:r>
            <a:r>
              <a:rPr sz="3000" dirty="0" err="1"/>
              <a:t>sistema</a:t>
            </a:r>
            <a:r>
              <a:rPr sz="3000" dirty="0"/>
              <a:t> </a:t>
            </a:r>
            <a:r>
              <a:rPr sz="3000" dirty="0" err="1"/>
              <a:t>teorico</a:t>
            </a:r>
            <a:r>
              <a:rPr sz="3000" dirty="0"/>
              <a:t> di </a:t>
            </a:r>
            <a:r>
              <a:rPr sz="3000" dirty="0" err="1"/>
              <a:t>elaborazione</a:t>
            </a:r>
            <a:r>
              <a:rPr sz="3000" dirty="0"/>
              <a:t> del </a:t>
            </a:r>
            <a:r>
              <a:rPr sz="3000" dirty="0" err="1"/>
              <a:t>linguaggio</a:t>
            </a:r>
            <a:r>
              <a:rPr sz="3000" dirty="0"/>
              <a:t> </a:t>
            </a:r>
            <a:r>
              <a:rPr sz="3000" dirty="0" err="1"/>
              <a:t>naturale</a:t>
            </a:r>
            <a:r>
              <a:rPr sz="3000" dirty="0"/>
              <a:t> non è </a:t>
            </a:r>
            <a:r>
              <a:rPr sz="3000" dirty="0" err="1"/>
              <a:t>ancora</a:t>
            </a:r>
            <a:r>
              <a:rPr sz="3000" dirty="0"/>
              <a:t> </a:t>
            </a:r>
            <a:r>
              <a:rPr sz="3000" dirty="0" err="1"/>
              <a:t>stato</a:t>
            </a:r>
            <a:r>
              <a:rPr sz="3000" dirty="0"/>
              <a:t> </a:t>
            </a:r>
            <a:r>
              <a:rPr sz="3000" dirty="0" err="1"/>
              <a:t>pienamente</a:t>
            </a:r>
            <a:r>
              <a:rPr sz="3000" dirty="0"/>
              <a:t> </a:t>
            </a:r>
            <a:r>
              <a:rPr sz="3000" dirty="0" err="1"/>
              <a:t>stabilito</a:t>
            </a:r>
            <a:r>
              <a:rPr sz="3000" dirty="0"/>
              <a:t>.</a:t>
            </a:r>
          </a:p>
          <a:p>
            <a:pPr marL="457200" indent="-457200">
              <a:lnSpc>
                <a:spcPct val="107000"/>
              </a:lnSpc>
              <a:buFont typeface="Arial" panose="020B0604020202020204" pitchFamily="34" charset="0"/>
              <a:buChar char="•"/>
              <a:defRPr sz="3200"/>
            </a:pPr>
            <a:r>
              <a:rPr sz="3000" dirty="0"/>
              <a:t>Le </a:t>
            </a:r>
            <a:r>
              <a:rPr sz="3000" b="1" dirty="0" err="1"/>
              <a:t>principali</a:t>
            </a:r>
            <a:r>
              <a:rPr sz="3000" b="1" dirty="0"/>
              <a:t> </a:t>
            </a:r>
            <a:r>
              <a:rPr sz="3000" b="1" dirty="0" err="1"/>
              <a:t>difficoltà</a:t>
            </a:r>
            <a:r>
              <a:rPr sz="3000" b="1" dirty="0"/>
              <a:t> </a:t>
            </a:r>
            <a:r>
              <a:rPr sz="3000" dirty="0" err="1"/>
              <a:t>incontrate</a:t>
            </a:r>
            <a:r>
              <a:rPr sz="3000" dirty="0"/>
              <a:t> </a:t>
            </a:r>
            <a:r>
              <a:rPr sz="3000" dirty="0" err="1"/>
              <a:t>nel</a:t>
            </a:r>
            <a:r>
              <a:rPr sz="3000" dirty="0"/>
              <a:t> text mining </a:t>
            </a:r>
            <a:r>
              <a:rPr sz="3000" dirty="0" err="1"/>
              <a:t>sono</a:t>
            </a:r>
            <a:r>
              <a:rPr sz="3000" dirty="0"/>
              <a:t> generate da:</a:t>
            </a:r>
          </a:p>
          <a:p>
            <a:pPr marL="914400" lvl="1" indent="-457200">
              <a:lnSpc>
                <a:spcPct val="107000"/>
              </a:lnSpc>
              <a:buFont typeface="Wingdings" panose="05000000000000000000" pitchFamily="2" charset="2"/>
              <a:buChar char="Ø"/>
              <a:defRPr sz="3200"/>
            </a:pPr>
            <a:r>
              <a:rPr sz="3000" dirty="0"/>
              <a:t>Il </a:t>
            </a:r>
            <a:r>
              <a:rPr sz="3000" dirty="0" err="1"/>
              <a:t>verificarsi</a:t>
            </a:r>
            <a:r>
              <a:rPr sz="3000" dirty="0"/>
              <a:t> di </a:t>
            </a:r>
            <a:r>
              <a:rPr sz="3000" dirty="0" err="1"/>
              <a:t>rumori</a:t>
            </a:r>
            <a:r>
              <a:rPr sz="3000" dirty="0"/>
              <a:t> o </a:t>
            </a:r>
            <a:r>
              <a:rPr sz="3000" dirty="0" err="1"/>
              <a:t>espressioni</a:t>
            </a:r>
            <a:r>
              <a:rPr sz="3000" dirty="0"/>
              <a:t> </a:t>
            </a:r>
            <a:r>
              <a:rPr sz="3000" dirty="0" err="1"/>
              <a:t>malformate</a:t>
            </a:r>
            <a:r>
              <a:rPr sz="3000" dirty="0"/>
              <a:t>,</a:t>
            </a:r>
          </a:p>
          <a:p>
            <a:pPr marL="914400" lvl="1" indent="-457200">
              <a:lnSpc>
                <a:spcPct val="107000"/>
              </a:lnSpc>
              <a:buFont typeface="Wingdings" panose="05000000000000000000" pitchFamily="2" charset="2"/>
              <a:buChar char="Ø"/>
              <a:defRPr sz="3200"/>
            </a:pPr>
            <a:r>
              <a:rPr sz="3000" dirty="0" err="1"/>
              <a:t>Espressioni</a:t>
            </a:r>
            <a:r>
              <a:rPr sz="3000" dirty="0"/>
              <a:t> </a:t>
            </a:r>
            <a:r>
              <a:rPr sz="3000" dirty="0" err="1"/>
              <a:t>ambigue</a:t>
            </a:r>
            <a:r>
              <a:rPr sz="3000" dirty="0"/>
              <a:t> </a:t>
            </a:r>
            <a:r>
              <a:rPr sz="3000" dirty="0" err="1"/>
              <a:t>nel</a:t>
            </a:r>
            <a:r>
              <a:rPr sz="3000" dirty="0"/>
              <a:t> testo,</a:t>
            </a:r>
          </a:p>
          <a:p>
            <a:pPr marL="914400" lvl="1" indent="-457200">
              <a:lnSpc>
                <a:spcPct val="107000"/>
              </a:lnSpc>
              <a:buFont typeface="Wingdings" panose="05000000000000000000" pitchFamily="2" charset="2"/>
              <a:buChar char="Ø"/>
              <a:defRPr sz="3200"/>
            </a:pPr>
            <a:r>
              <a:rPr sz="3000" dirty="0" err="1"/>
              <a:t>Diffic</a:t>
            </a:r>
            <a:r>
              <a:rPr lang="it-IT" sz="3000" dirty="0" err="1"/>
              <a:t>oltà</a:t>
            </a:r>
            <a:r>
              <a:rPr lang="it-IT" sz="3000" dirty="0"/>
              <a:t> di</a:t>
            </a:r>
            <a:r>
              <a:rPr sz="3000" dirty="0"/>
              <a:t> </a:t>
            </a:r>
            <a:r>
              <a:rPr lang="it-IT" sz="3000" dirty="0"/>
              <a:t>raccolta e annotazione di campioni per alimentare i metodi di apprendimento automatico,</a:t>
            </a:r>
            <a:endParaRPr sz="3000" dirty="0"/>
          </a:p>
          <a:p>
            <a:pPr marL="914400" lvl="1" indent="-457200">
              <a:lnSpc>
                <a:spcPct val="107000"/>
              </a:lnSpc>
              <a:buFont typeface="Wingdings" panose="05000000000000000000" pitchFamily="2" charset="2"/>
              <a:buChar char="Ø"/>
              <a:defRPr sz="3200"/>
            </a:pPr>
            <a:r>
              <a:rPr sz="3000" dirty="0" err="1"/>
              <a:t>Diffic</a:t>
            </a:r>
            <a:r>
              <a:rPr lang="it-IT" sz="3000" dirty="0" err="1"/>
              <a:t>oltà</a:t>
            </a:r>
            <a:r>
              <a:rPr lang="it-IT" sz="3000" dirty="0"/>
              <a:t> di</a:t>
            </a:r>
            <a:r>
              <a:rPr sz="3000" dirty="0"/>
              <a:t> </a:t>
            </a:r>
            <a:r>
              <a:rPr sz="3000" dirty="0" err="1"/>
              <a:t>esprimere</a:t>
            </a:r>
            <a:r>
              <a:rPr sz="3000" dirty="0"/>
              <a:t> lo </a:t>
            </a:r>
            <a:r>
              <a:rPr sz="3000" dirty="0" err="1"/>
              <a:t>scopo</a:t>
            </a:r>
            <a:r>
              <a:rPr sz="3000" dirty="0"/>
              <a:t> e </a:t>
            </a:r>
            <a:r>
              <a:rPr sz="3000" dirty="0" err="1"/>
              <a:t>i</a:t>
            </a:r>
            <a:r>
              <a:rPr sz="3000" dirty="0"/>
              <a:t> </a:t>
            </a:r>
            <a:r>
              <a:rPr sz="3000" dirty="0" err="1"/>
              <a:t>requisiti</a:t>
            </a:r>
            <a:r>
              <a:rPr sz="3000" dirty="0"/>
              <a:t> del text mining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sz="3200" dirty="0"/>
          </a:p>
          <a:p>
            <a:endParaRPr sz="3200" dirty="0"/>
          </a:p>
        </p:txBody>
      </p:sp>
    </p:spTree>
    <p:extLst>
      <p:ext uri="{BB962C8B-B14F-4D97-AF65-F5344CB8AC3E}">
        <p14:creationId xmlns:p14="http://schemas.microsoft.com/office/powerpoint/2010/main" val="17827114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5">
            <a:extLst>
              <a:ext uri="{FF2B5EF4-FFF2-40B4-BE49-F238E27FC236}">
                <a16:creationId xmlns:a16="http://schemas.microsoft.com/office/drawing/2014/main" id="{7713C6F0-2648-4391-B5EF-D6C4CA0124B3}"/>
              </a:ext>
            </a:extLst>
          </p:cNvPr>
          <p:cNvSpPr txBox="1"/>
          <p:nvPr/>
        </p:nvSpPr>
        <p:spPr>
          <a:xfrm>
            <a:off x="1447800" y="1235969"/>
            <a:ext cx="618744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4400" b="1">
                <a:solidFill>
                  <a:srgbClr val="E7686A"/>
                </a:solidFill>
                <a:ea typeface="Microsoft Sans Serif" panose="020B0604020202020204" pitchFamily="34" charset="0"/>
                <a:cs typeface="Microsoft Sans Serif" panose="020B0604020202020204" pitchFamily="34" charset="0"/>
              </a:defRPr>
            </a:pPr>
            <a:r>
              <a:t>Unità 1: Introduzione</a:t>
            </a:r>
            <a:endParaRPr sz="4000" b="1">
              <a:solidFill>
                <a:srgbClr val="E7686A"/>
              </a:solidFill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5" name="CuadroTexto 6">
            <a:extLst>
              <a:ext uri="{FF2B5EF4-FFF2-40B4-BE49-F238E27FC236}">
                <a16:creationId xmlns:a16="http://schemas.microsoft.com/office/drawing/2014/main" id="{8B8977A3-F746-4674-9655-422FF907B800}"/>
              </a:ext>
            </a:extLst>
          </p:cNvPr>
          <p:cNvSpPr txBox="1"/>
          <p:nvPr/>
        </p:nvSpPr>
        <p:spPr>
          <a:xfrm>
            <a:off x="1447800" y="2180015"/>
            <a:ext cx="1004018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2800" b="1">
                <a:solidFill>
                  <a:srgbClr val="238791"/>
                </a:solidFill>
                <a:ea typeface="Microsoft Sans Serif" panose="020B0604020202020204" pitchFamily="34" charset="0"/>
                <a:cs typeface="Microsoft Sans Serif" panose="020B0604020202020204" pitchFamily="34" charset="0"/>
              </a:defRPr>
            </a:pPr>
            <a:r>
              <a:rPr dirty="0" err="1"/>
              <a:t>Flusso</a:t>
            </a:r>
            <a:r>
              <a:rPr dirty="0"/>
              <a:t> di </a:t>
            </a:r>
            <a:r>
              <a:rPr dirty="0" err="1"/>
              <a:t>elaborazione</a:t>
            </a:r>
            <a:r>
              <a:rPr dirty="0"/>
              <a:t> </a:t>
            </a:r>
            <a:r>
              <a:rPr lang="it-IT" dirty="0"/>
              <a:t>di text mining</a:t>
            </a:r>
            <a:endParaRPr sz="2800" b="1" dirty="0">
              <a:solidFill>
                <a:srgbClr val="238791"/>
              </a:solidFill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6" name="CasellaDiTesto 1">
            <a:extLst>
              <a:ext uri="{FF2B5EF4-FFF2-40B4-BE49-F238E27FC236}">
                <a16:creationId xmlns:a16="http://schemas.microsoft.com/office/drawing/2014/main" id="{07DA4548-3BBF-4FC4-988F-9D621093240F}"/>
              </a:ext>
            </a:extLst>
          </p:cNvPr>
          <p:cNvSpPr txBox="1"/>
          <p:nvPr/>
        </p:nvSpPr>
        <p:spPr>
          <a:xfrm>
            <a:off x="1447800" y="2865140"/>
            <a:ext cx="16687800" cy="16041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lnSpc>
                <a:spcPct val="107000"/>
              </a:lnSpc>
              <a:buFont typeface="Arial" panose="020B0604020202020204" pitchFamily="34" charset="0"/>
              <a:buChar char="•"/>
              <a:defRPr sz="3200"/>
            </a:pPr>
            <a:r>
              <a:t>Il text mining esegue alcuni compiti generali per estrarre in modo efficace testi, documenti, libri, commenti: 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sz="3200"/>
          </a:p>
          <a:p>
            <a:endParaRPr sz="3200"/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14809A3E-DA3B-4D60-A87A-08C2736801C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37732633"/>
              </p:ext>
            </p:extLst>
          </p:nvPr>
        </p:nvGraphicFramePr>
        <p:xfrm>
          <a:off x="3048000" y="1079500"/>
          <a:ext cx="12192000" cy="812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BEB56B14-30FF-46FC-AE6A-A29EEA46BC4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64472065"/>
              </p:ext>
            </p:extLst>
          </p:nvPr>
        </p:nvGraphicFramePr>
        <p:xfrm>
          <a:off x="1562100" y="3005831"/>
          <a:ext cx="15163800" cy="6045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4925667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5B49A45C-DB62-51D8-86AE-29BDD6A61244}"/>
              </a:ext>
            </a:extLst>
          </p:cNvPr>
          <p:cNvSpPr txBox="1"/>
          <p:nvPr/>
        </p:nvSpPr>
        <p:spPr>
          <a:xfrm>
            <a:off x="1447800" y="1411535"/>
            <a:ext cx="9220200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4400" b="1">
                <a:solidFill>
                  <a:srgbClr val="E7686A"/>
                </a:solidFill>
                <a:ea typeface="Microsoft Sans Serif" panose="020B0604020202020204" pitchFamily="34" charset="0"/>
                <a:cs typeface="Microsoft Sans Serif" panose="020B0604020202020204" pitchFamily="34" charset="0"/>
              </a:defRPr>
            </a:pPr>
            <a:r>
              <a:t>Unità 2: Tecniche di text mining</a:t>
            </a:r>
            <a:endParaRPr sz="4400" b="1">
              <a:solidFill>
                <a:srgbClr val="E7686A"/>
              </a:solidFill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endParaRPr sz="4000" b="1">
              <a:solidFill>
                <a:srgbClr val="E7686A"/>
              </a:solidFill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9FDC7C57-826D-5EA9-1BF2-8E3DC6D338FF}"/>
              </a:ext>
            </a:extLst>
          </p:cNvPr>
          <p:cNvSpPr txBox="1"/>
          <p:nvPr/>
        </p:nvSpPr>
        <p:spPr>
          <a:xfrm>
            <a:off x="1447800" y="2364185"/>
            <a:ext cx="1004018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2800" b="1">
                <a:solidFill>
                  <a:srgbClr val="238791"/>
                </a:solidFill>
                <a:ea typeface="Microsoft Sans Serif" panose="020B0604020202020204" pitchFamily="34" charset="0"/>
                <a:cs typeface="Microsoft Sans Serif" panose="020B0604020202020204" pitchFamily="34" charset="0"/>
              </a:defRPr>
            </a:pPr>
            <a:r>
              <a:t>Tecniche tipiche di text mining</a:t>
            </a:r>
            <a:endParaRPr sz="2800" b="1">
              <a:solidFill>
                <a:srgbClr val="238791"/>
              </a:solidFill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1435100" y="3196346"/>
            <a:ext cx="16611600" cy="42845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defRPr sz="3200">
                <a:ea typeface="Microsoft Sans Serif" panose="020B0604020202020204" pitchFamily="34" charset="0"/>
                <a:cs typeface="Microsoft Sans Serif" panose="020B0604020202020204" pitchFamily="34" charset="0"/>
              </a:defRPr>
            </a:pPr>
            <a:r>
              <a:rPr dirty="0"/>
              <a:t>Il text mining è un campo di </a:t>
            </a:r>
            <a:r>
              <a:rPr dirty="0" err="1"/>
              <a:t>ricerca</a:t>
            </a:r>
            <a:r>
              <a:rPr dirty="0"/>
              <a:t> </a:t>
            </a:r>
            <a:r>
              <a:rPr dirty="0" err="1"/>
              <a:t>che</a:t>
            </a:r>
            <a:r>
              <a:rPr dirty="0"/>
              <a:t> </a:t>
            </a:r>
            <a:r>
              <a:rPr dirty="0" err="1"/>
              <a:t>attraversa</a:t>
            </a:r>
            <a:r>
              <a:rPr dirty="0"/>
              <a:t> </a:t>
            </a:r>
            <a:r>
              <a:rPr dirty="0" err="1"/>
              <a:t>molteplici</a:t>
            </a:r>
            <a:r>
              <a:rPr dirty="0"/>
              <a:t> </a:t>
            </a:r>
            <a:r>
              <a:rPr dirty="0" err="1"/>
              <a:t>tecnologie</a:t>
            </a:r>
            <a:r>
              <a:rPr dirty="0"/>
              <a:t> e </a:t>
            </a:r>
            <a:r>
              <a:rPr dirty="0" err="1"/>
              <a:t>tecniche</a:t>
            </a:r>
            <a:r>
              <a:rPr dirty="0"/>
              <a:t>:</a:t>
            </a:r>
          </a:p>
          <a:p>
            <a:pPr marL="742950" lvl="1" indent="-285750">
              <a:lnSpc>
                <a:spcPct val="107000"/>
              </a:lnSpc>
              <a:buFont typeface="Wingdings" panose="05000000000000000000" pitchFamily="2" charset="2"/>
              <a:buChar char="Ø"/>
              <a:defRPr sz="3200"/>
            </a:pPr>
            <a:r>
              <a:rPr b="1" dirty="0"/>
              <a:t>I </a:t>
            </a:r>
            <a:r>
              <a:rPr b="1" dirty="0" err="1"/>
              <a:t>metodi</a:t>
            </a:r>
            <a:r>
              <a:rPr b="1" dirty="0"/>
              <a:t> di </a:t>
            </a:r>
            <a:r>
              <a:rPr b="1" dirty="0" err="1"/>
              <a:t>classificazione</a:t>
            </a:r>
            <a:r>
              <a:rPr b="1" dirty="0"/>
              <a:t> </a:t>
            </a:r>
            <a:r>
              <a:rPr dirty="0"/>
              <a:t>del testo </a:t>
            </a:r>
            <a:r>
              <a:rPr dirty="0" err="1"/>
              <a:t>dividono</a:t>
            </a:r>
            <a:r>
              <a:rPr dirty="0"/>
              <a:t> un </a:t>
            </a:r>
            <a:r>
              <a:rPr dirty="0" err="1"/>
              <a:t>determinato</a:t>
            </a:r>
            <a:r>
              <a:rPr dirty="0"/>
              <a:t> testo in tipi di testo </a:t>
            </a:r>
            <a:r>
              <a:rPr dirty="0" err="1"/>
              <a:t>predefiniti</a:t>
            </a:r>
            <a:r>
              <a:rPr dirty="0"/>
              <a:t>.</a:t>
            </a:r>
          </a:p>
          <a:p>
            <a:pPr marL="742950" lvl="1" indent="-285750">
              <a:lnSpc>
                <a:spcPct val="107000"/>
              </a:lnSpc>
              <a:buFont typeface="Wingdings" panose="05000000000000000000" pitchFamily="2" charset="2"/>
              <a:buChar char="Ø"/>
              <a:defRPr sz="3200"/>
            </a:pPr>
            <a:r>
              <a:rPr b="1" dirty="0"/>
              <a:t>Le </a:t>
            </a:r>
            <a:r>
              <a:rPr b="1" dirty="0" err="1"/>
              <a:t>tecniche</a:t>
            </a:r>
            <a:r>
              <a:rPr b="1" dirty="0"/>
              <a:t> di clustering </a:t>
            </a:r>
            <a:r>
              <a:rPr dirty="0"/>
              <a:t>di testo </a:t>
            </a:r>
            <a:r>
              <a:rPr dirty="0" err="1"/>
              <a:t>dividono</a:t>
            </a:r>
            <a:r>
              <a:rPr dirty="0"/>
              <a:t> un </a:t>
            </a:r>
            <a:r>
              <a:rPr dirty="0" err="1"/>
              <a:t>determinato</a:t>
            </a:r>
            <a:r>
              <a:rPr dirty="0"/>
              <a:t> testo in diverse </a:t>
            </a:r>
            <a:r>
              <a:rPr dirty="0" err="1"/>
              <a:t>categorie</a:t>
            </a:r>
            <a:r>
              <a:rPr dirty="0"/>
              <a:t>.</a:t>
            </a:r>
          </a:p>
          <a:p>
            <a:pPr marL="742950" lvl="1" indent="-285750">
              <a:lnSpc>
                <a:spcPct val="107000"/>
              </a:lnSpc>
              <a:buFont typeface="Wingdings" panose="05000000000000000000" pitchFamily="2" charset="2"/>
              <a:buChar char="Ø"/>
              <a:defRPr sz="3200"/>
            </a:pPr>
            <a:r>
              <a:rPr b="1" dirty="0" err="1"/>
              <a:t>Modelli</a:t>
            </a:r>
            <a:r>
              <a:rPr b="1" dirty="0"/>
              <a:t> </a:t>
            </a:r>
            <a:r>
              <a:rPr b="1" dirty="0" err="1"/>
              <a:t>tematici</a:t>
            </a:r>
            <a:r>
              <a:rPr b="1" dirty="0"/>
              <a:t> </a:t>
            </a:r>
            <a:r>
              <a:rPr dirty="0"/>
              <a:t>= </a:t>
            </a:r>
            <a:r>
              <a:rPr dirty="0" err="1"/>
              <a:t>modelli</a:t>
            </a:r>
            <a:r>
              <a:rPr dirty="0"/>
              <a:t> </a:t>
            </a:r>
            <a:r>
              <a:rPr dirty="0" err="1"/>
              <a:t>statistici</a:t>
            </a:r>
            <a:r>
              <a:rPr dirty="0"/>
              <a:t> </a:t>
            </a:r>
            <a:r>
              <a:rPr dirty="0" err="1"/>
              <a:t>utilizzati</a:t>
            </a:r>
            <a:r>
              <a:rPr dirty="0"/>
              <a:t> per </a:t>
            </a:r>
            <a:r>
              <a:rPr dirty="0" err="1"/>
              <a:t>estrarre</a:t>
            </a:r>
            <a:r>
              <a:rPr dirty="0"/>
              <a:t> </a:t>
            </a:r>
            <a:r>
              <a:rPr dirty="0" err="1"/>
              <a:t>gli</a:t>
            </a:r>
            <a:r>
              <a:rPr dirty="0"/>
              <a:t> </a:t>
            </a:r>
            <a:r>
              <a:rPr dirty="0" err="1"/>
              <a:t>argomenti</a:t>
            </a:r>
            <a:r>
              <a:rPr dirty="0"/>
              <a:t> e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concetti</a:t>
            </a:r>
            <a:r>
              <a:rPr dirty="0"/>
              <a:t> </a:t>
            </a:r>
            <a:r>
              <a:rPr dirty="0" err="1"/>
              <a:t>nascosti</a:t>
            </a:r>
            <a:r>
              <a:rPr dirty="0"/>
              <a:t> </a:t>
            </a:r>
            <a:r>
              <a:rPr dirty="0" err="1"/>
              <a:t>dietro</a:t>
            </a:r>
            <a:r>
              <a:rPr dirty="0"/>
              <a:t> le parole </a:t>
            </a:r>
            <a:r>
              <a:rPr dirty="0" err="1"/>
              <a:t>nel</a:t>
            </a:r>
            <a:r>
              <a:rPr dirty="0"/>
              <a:t> testo.</a:t>
            </a:r>
          </a:p>
          <a:p>
            <a:pPr marL="742950" lvl="1" indent="-285750">
              <a:lnSpc>
                <a:spcPct val="107000"/>
              </a:lnSpc>
              <a:buFont typeface="Wingdings" panose="05000000000000000000" pitchFamily="2" charset="2"/>
              <a:buChar char="Ø"/>
              <a:defRPr sz="3200"/>
            </a:pPr>
            <a:r>
              <a:rPr lang="it-IT" b="1" dirty="0"/>
              <a:t>Text sentiment </a:t>
            </a:r>
            <a:r>
              <a:rPr lang="it-IT" b="1" dirty="0" err="1"/>
              <a:t>analysis</a:t>
            </a:r>
            <a:r>
              <a:rPr lang="it-IT" b="1" dirty="0"/>
              <a:t> </a:t>
            </a:r>
            <a:r>
              <a:rPr b="1" dirty="0"/>
              <a:t>(text opinion mining) </a:t>
            </a:r>
            <a:r>
              <a:rPr dirty="0" err="1"/>
              <a:t>rivela</a:t>
            </a:r>
            <a:r>
              <a:rPr dirty="0"/>
              <a:t> le </a:t>
            </a:r>
            <a:r>
              <a:rPr dirty="0" err="1"/>
              <a:t>informazioni</a:t>
            </a:r>
            <a:r>
              <a:rPr dirty="0"/>
              <a:t> </a:t>
            </a:r>
            <a:r>
              <a:rPr dirty="0" err="1"/>
              <a:t>soggettive</a:t>
            </a:r>
            <a:r>
              <a:rPr dirty="0"/>
              <a:t> </a:t>
            </a:r>
            <a:r>
              <a:rPr dirty="0" err="1"/>
              <a:t>espresse</a:t>
            </a:r>
            <a:r>
              <a:rPr dirty="0"/>
              <a:t> </a:t>
            </a:r>
            <a:r>
              <a:rPr dirty="0" err="1"/>
              <a:t>dall'autore</a:t>
            </a:r>
            <a:r>
              <a:rPr dirty="0"/>
              <a:t> di un testo, </a:t>
            </a:r>
            <a:r>
              <a:rPr dirty="0" err="1"/>
              <a:t>cioè</a:t>
            </a:r>
            <a:r>
              <a:rPr dirty="0"/>
              <a:t> il punto di vista e </a:t>
            </a:r>
            <a:r>
              <a:rPr dirty="0" err="1"/>
              <a:t>l'atteggiamento</a:t>
            </a:r>
            <a:r>
              <a:rPr dirty="0"/>
              <a:t> </a:t>
            </a:r>
            <a:r>
              <a:rPr dirty="0" err="1"/>
              <a:t>dell'autore</a:t>
            </a:r>
            <a:r>
              <a:rPr dirty="0"/>
              <a:t>. Il testo è </a:t>
            </a:r>
            <a:r>
              <a:rPr dirty="0" err="1"/>
              <a:t>classificato</a:t>
            </a:r>
            <a:r>
              <a:rPr dirty="0"/>
              <a:t> in base </a:t>
            </a:r>
            <a:r>
              <a:rPr dirty="0" err="1"/>
              <a:t>agli</a:t>
            </a:r>
            <a:r>
              <a:rPr dirty="0"/>
              <a:t> </a:t>
            </a:r>
            <a:r>
              <a:rPr dirty="0" err="1"/>
              <a:t>atteggiamenti</a:t>
            </a:r>
            <a:r>
              <a:rPr dirty="0"/>
              <a:t> </a:t>
            </a:r>
            <a:r>
              <a:rPr dirty="0" err="1"/>
              <a:t>espressi</a:t>
            </a:r>
            <a:r>
              <a:rPr dirty="0"/>
              <a:t> </a:t>
            </a:r>
            <a:r>
              <a:rPr dirty="0" err="1"/>
              <a:t>nel</a:t>
            </a:r>
            <a:r>
              <a:rPr dirty="0"/>
              <a:t> testo o ai </a:t>
            </a:r>
            <a:r>
              <a:rPr dirty="0" err="1"/>
              <a:t>giudizi</a:t>
            </a:r>
            <a:r>
              <a:rPr dirty="0"/>
              <a:t> </a:t>
            </a:r>
            <a:r>
              <a:rPr dirty="0" err="1"/>
              <a:t>della</a:t>
            </a:r>
            <a:r>
              <a:rPr dirty="0"/>
              <a:t> </a:t>
            </a:r>
            <a:r>
              <a:rPr dirty="0" err="1"/>
              <a:t>sua</a:t>
            </a:r>
            <a:r>
              <a:rPr dirty="0"/>
              <a:t> </a:t>
            </a:r>
            <a:r>
              <a:rPr dirty="0" err="1"/>
              <a:t>polarità</a:t>
            </a:r>
            <a:r>
              <a:rPr dirty="0"/>
              <a:t> </a:t>
            </a:r>
            <a:r>
              <a:rPr dirty="0" err="1"/>
              <a:t>positiva</a:t>
            </a:r>
            <a:r>
              <a:rPr dirty="0"/>
              <a:t> o </a:t>
            </a:r>
            <a:r>
              <a:rPr dirty="0" err="1"/>
              <a:t>negativa</a:t>
            </a:r>
            <a:r>
              <a:rPr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219915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5B49A45C-DB62-51D8-86AE-29BDD6A61244}"/>
              </a:ext>
            </a:extLst>
          </p:cNvPr>
          <p:cNvSpPr txBox="1"/>
          <p:nvPr/>
        </p:nvSpPr>
        <p:spPr>
          <a:xfrm>
            <a:off x="1447800" y="1411535"/>
            <a:ext cx="9220200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4400" b="1">
                <a:solidFill>
                  <a:srgbClr val="E7686A"/>
                </a:solidFill>
                <a:ea typeface="Microsoft Sans Serif" panose="020B0604020202020204" pitchFamily="34" charset="0"/>
                <a:cs typeface="Microsoft Sans Serif" panose="020B0604020202020204" pitchFamily="34" charset="0"/>
              </a:defRPr>
            </a:pPr>
            <a:r>
              <a:t>Unità 2: Tecniche di text mining</a:t>
            </a:r>
            <a:endParaRPr sz="4400" b="1">
              <a:solidFill>
                <a:srgbClr val="E7686A"/>
              </a:solidFill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endParaRPr sz="4000" b="1">
              <a:solidFill>
                <a:srgbClr val="E7686A"/>
              </a:solidFill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9FDC7C57-826D-5EA9-1BF2-8E3DC6D338FF}"/>
              </a:ext>
            </a:extLst>
          </p:cNvPr>
          <p:cNvSpPr txBox="1"/>
          <p:nvPr/>
        </p:nvSpPr>
        <p:spPr>
          <a:xfrm>
            <a:off x="1447800" y="2345664"/>
            <a:ext cx="1004018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2800" b="1">
                <a:solidFill>
                  <a:srgbClr val="238791"/>
                </a:solidFill>
                <a:ea typeface="Microsoft Sans Serif" panose="020B0604020202020204" pitchFamily="34" charset="0"/>
                <a:cs typeface="Microsoft Sans Serif" panose="020B0604020202020204" pitchFamily="34" charset="0"/>
              </a:defRPr>
            </a:pPr>
            <a:r>
              <a:t>Tecniche tipiche di estrazione del testo (2)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1219200" y="3238500"/>
            <a:ext cx="16459200" cy="42845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07000"/>
              </a:lnSpc>
              <a:buFont typeface="Wingdings" panose="05000000000000000000" pitchFamily="2" charset="2"/>
              <a:buChar char="Ø"/>
              <a:defRPr sz="3200"/>
            </a:pPr>
            <a:r>
              <a:rPr b="1" dirty="0"/>
              <a:t>Il </a:t>
            </a:r>
            <a:r>
              <a:rPr b="1" dirty="0" err="1"/>
              <a:t>rilevamento</a:t>
            </a:r>
            <a:r>
              <a:rPr b="1" dirty="0"/>
              <a:t> di </a:t>
            </a:r>
            <a:r>
              <a:rPr dirty="0" err="1"/>
              <a:t>argomenti</a:t>
            </a:r>
            <a:r>
              <a:rPr dirty="0"/>
              <a:t> </a:t>
            </a:r>
            <a:r>
              <a:rPr dirty="0" err="1"/>
              <a:t>si</a:t>
            </a:r>
            <a:r>
              <a:rPr dirty="0"/>
              <a:t> </a:t>
            </a:r>
            <a:r>
              <a:rPr dirty="0" err="1"/>
              <a:t>riferisce</a:t>
            </a:r>
            <a:r>
              <a:rPr dirty="0"/>
              <a:t> </a:t>
            </a:r>
            <a:r>
              <a:rPr dirty="0" err="1"/>
              <a:t>all'estrazione</a:t>
            </a:r>
            <a:r>
              <a:rPr dirty="0"/>
              <a:t> e </a:t>
            </a:r>
            <a:r>
              <a:rPr dirty="0" err="1"/>
              <a:t>allo</a:t>
            </a:r>
            <a:r>
              <a:rPr dirty="0"/>
              <a:t> screening di </a:t>
            </a:r>
            <a:r>
              <a:rPr dirty="0" err="1"/>
              <a:t>argomenti</a:t>
            </a:r>
            <a:r>
              <a:rPr dirty="0"/>
              <a:t> di testo (</a:t>
            </a:r>
            <a:r>
              <a:rPr dirty="0" err="1"/>
              <a:t>argomenti</a:t>
            </a:r>
            <a:r>
              <a:rPr dirty="0"/>
              <a:t> </a:t>
            </a:r>
            <a:r>
              <a:rPr dirty="0" err="1"/>
              <a:t>caldi</a:t>
            </a:r>
            <a:r>
              <a:rPr dirty="0"/>
              <a:t>) </a:t>
            </a:r>
            <a:r>
              <a:rPr dirty="0" err="1"/>
              <a:t>affidabili</a:t>
            </a:r>
            <a:r>
              <a:rPr dirty="0"/>
              <a:t> per </a:t>
            </a:r>
            <a:r>
              <a:rPr dirty="0" err="1"/>
              <a:t>l'analisi</a:t>
            </a:r>
            <a:r>
              <a:rPr dirty="0"/>
              <a:t> </a:t>
            </a:r>
            <a:r>
              <a:rPr dirty="0" err="1"/>
              <a:t>dell'opinione</a:t>
            </a:r>
            <a:r>
              <a:rPr dirty="0"/>
              <a:t> </a:t>
            </a:r>
            <a:r>
              <a:rPr dirty="0" err="1"/>
              <a:t>pubblica</a:t>
            </a:r>
            <a:r>
              <a:rPr dirty="0"/>
              <a:t>, il social media computing e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servizi</a:t>
            </a:r>
            <a:r>
              <a:rPr dirty="0"/>
              <a:t> di </a:t>
            </a:r>
            <a:r>
              <a:rPr dirty="0" err="1"/>
              <a:t>informazione</a:t>
            </a:r>
            <a:r>
              <a:rPr dirty="0"/>
              <a:t> </a:t>
            </a:r>
            <a:r>
              <a:rPr dirty="0" err="1"/>
              <a:t>personalizzati</a:t>
            </a:r>
            <a:r>
              <a:rPr dirty="0"/>
              <a:t>.</a:t>
            </a:r>
          </a:p>
          <a:p>
            <a:pPr marL="342900" indent="-342900">
              <a:lnSpc>
                <a:spcPct val="107000"/>
              </a:lnSpc>
              <a:buFont typeface="Wingdings" panose="05000000000000000000" pitchFamily="2" charset="2"/>
              <a:buChar char="Ø"/>
              <a:defRPr sz="3200"/>
            </a:pPr>
            <a:r>
              <a:rPr b="1" dirty="0" err="1"/>
              <a:t>L'estrazione</a:t>
            </a:r>
            <a:r>
              <a:rPr b="1" dirty="0"/>
              <a:t> di </a:t>
            </a:r>
            <a:r>
              <a:rPr b="1" dirty="0" err="1"/>
              <a:t>informazioni</a:t>
            </a:r>
            <a:r>
              <a:rPr b="1" dirty="0"/>
              <a:t> </a:t>
            </a:r>
            <a:r>
              <a:rPr b="1" dirty="0" err="1"/>
              <a:t>si</a:t>
            </a:r>
            <a:r>
              <a:rPr b="1" dirty="0"/>
              <a:t> </a:t>
            </a:r>
            <a:r>
              <a:rPr b="1" dirty="0" err="1"/>
              <a:t>riferisce</a:t>
            </a:r>
            <a:r>
              <a:rPr b="1" dirty="0"/>
              <a:t> </a:t>
            </a:r>
            <a:r>
              <a:rPr dirty="0" err="1"/>
              <a:t>all'estrazione</a:t>
            </a:r>
            <a:r>
              <a:rPr dirty="0"/>
              <a:t> di </a:t>
            </a:r>
            <a:r>
              <a:rPr dirty="0" err="1"/>
              <a:t>informazioni</a:t>
            </a:r>
            <a:r>
              <a:rPr dirty="0"/>
              <a:t> </a:t>
            </a:r>
            <a:r>
              <a:rPr dirty="0" err="1"/>
              <a:t>fattuali</a:t>
            </a:r>
            <a:r>
              <a:rPr dirty="0"/>
              <a:t> come </a:t>
            </a:r>
            <a:r>
              <a:rPr dirty="0" err="1"/>
              <a:t>entità</a:t>
            </a:r>
            <a:r>
              <a:rPr dirty="0"/>
              <a:t>, </a:t>
            </a:r>
            <a:r>
              <a:rPr dirty="0" err="1"/>
              <a:t>attributi</a:t>
            </a:r>
            <a:r>
              <a:rPr dirty="0"/>
              <a:t> di </a:t>
            </a:r>
            <a:r>
              <a:rPr dirty="0" err="1"/>
              <a:t>entità</a:t>
            </a:r>
            <a:r>
              <a:rPr dirty="0"/>
              <a:t>, </a:t>
            </a:r>
            <a:r>
              <a:rPr dirty="0" err="1"/>
              <a:t>relazioni</a:t>
            </a:r>
            <a:r>
              <a:rPr dirty="0"/>
              <a:t> </a:t>
            </a:r>
            <a:r>
              <a:rPr dirty="0" err="1"/>
              <a:t>tra</a:t>
            </a:r>
            <a:r>
              <a:rPr dirty="0"/>
              <a:t> </a:t>
            </a:r>
            <a:r>
              <a:rPr dirty="0" err="1"/>
              <a:t>entità</a:t>
            </a:r>
            <a:r>
              <a:rPr dirty="0"/>
              <a:t> ed </a:t>
            </a:r>
            <a:r>
              <a:rPr dirty="0" err="1"/>
              <a:t>eventi</a:t>
            </a:r>
            <a:r>
              <a:rPr dirty="0"/>
              <a:t> da testo in </a:t>
            </a:r>
            <a:r>
              <a:rPr dirty="0" err="1"/>
              <a:t>linguaggio</a:t>
            </a:r>
            <a:r>
              <a:rPr dirty="0"/>
              <a:t> </a:t>
            </a:r>
            <a:r>
              <a:rPr dirty="0" err="1"/>
              <a:t>naturale</a:t>
            </a:r>
            <a:r>
              <a:rPr dirty="0"/>
              <a:t> non </a:t>
            </a:r>
            <a:r>
              <a:rPr dirty="0" err="1"/>
              <a:t>strutturato</a:t>
            </a:r>
            <a:r>
              <a:rPr dirty="0"/>
              <a:t> e </a:t>
            </a:r>
            <a:r>
              <a:rPr dirty="0" err="1"/>
              <a:t>semistrutturato</a:t>
            </a:r>
            <a:r>
              <a:rPr dirty="0"/>
              <a:t> </a:t>
            </a:r>
            <a:r>
              <a:rPr dirty="0" err="1"/>
              <a:t>che</a:t>
            </a:r>
            <a:r>
              <a:rPr dirty="0"/>
              <a:t> forma in output di </a:t>
            </a:r>
            <a:r>
              <a:rPr dirty="0" err="1"/>
              <a:t>dati</a:t>
            </a:r>
            <a:r>
              <a:rPr dirty="0"/>
              <a:t> </a:t>
            </a:r>
            <a:r>
              <a:rPr dirty="0" err="1"/>
              <a:t>strutturati</a:t>
            </a:r>
            <a:r>
              <a:rPr dirty="0"/>
              <a:t>.</a:t>
            </a:r>
          </a:p>
          <a:p>
            <a:pPr marL="342900" indent="-342900">
              <a:lnSpc>
                <a:spcPct val="107000"/>
              </a:lnSpc>
              <a:buFont typeface="Wingdings" panose="05000000000000000000" pitchFamily="2" charset="2"/>
              <a:buChar char="Ø"/>
              <a:defRPr sz="3200"/>
            </a:pPr>
            <a:r>
              <a:rPr dirty="0"/>
              <a:t>La </a:t>
            </a:r>
            <a:r>
              <a:rPr dirty="0" err="1"/>
              <a:t>sintesi</a:t>
            </a:r>
            <a:r>
              <a:rPr lang="it-IT" dirty="0"/>
              <a:t> </a:t>
            </a:r>
            <a:r>
              <a:rPr b="1" dirty="0" err="1"/>
              <a:t>automatica</a:t>
            </a:r>
            <a:r>
              <a:rPr b="1" dirty="0"/>
              <a:t> del testo </a:t>
            </a:r>
            <a:r>
              <a:rPr dirty="0"/>
              <a:t>genera </a:t>
            </a:r>
            <a:r>
              <a:rPr dirty="0" err="1"/>
              <a:t>automaticamente</a:t>
            </a:r>
            <a:r>
              <a:rPr dirty="0"/>
              <a:t> </a:t>
            </a:r>
            <a:r>
              <a:rPr dirty="0" err="1"/>
              <a:t>riassunti</a:t>
            </a:r>
            <a:r>
              <a:rPr dirty="0"/>
              <a:t> </a:t>
            </a:r>
            <a:r>
              <a:rPr dirty="0" err="1"/>
              <a:t>utilizzando</a:t>
            </a:r>
            <a:r>
              <a:rPr dirty="0"/>
              <a:t> </a:t>
            </a:r>
            <a:r>
              <a:rPr dirty="0" err="1"/>
              <a:t>metodi</a:t>
            </a:r>
            <a:r>
              <a:rPr dirty="0"/>
              <a:t> di </a:t>
            </a:r>
            <a:r>
              <a:rPr dirty="0" err="1"/>
              <a:t>elaborazione</a:t>
            </a:r>
            <a:r>
              <a:rPr dirty="0"/>
              <a:t> del </a:t>
            </a:r>
            <a:r>
              <a:rPr dirty="0" err="1"/>
              <a:t>linguaggio</a:t>
            </a:r>
            <a:r>
              <a:rPr dirty="0"/>
              <a:t> </a:t>
            </a:r>
            <a:r>
              <a:rPr dirty="0" err="1"/>
              <a:t>naturale</a:t>
            </a:r>
            <a:r>
              <a:rPr dirty="0"/>
              <a:t>.</a:t>
            </a:r>
            <a:endParaRPr sz="3200" dirty="0"/>
          </a:p>
        </p:txBody>
      </p:sp>
    </p:spTree>
    <p:extLst>
      <p:ext uri="{BB962C8B-B14F-4D97-AF65-F5344CB8AC3E}">
        <p14:creationId xmlns:p14="http://schemas.microsoft.com/office/powerpoint/2010/main" val="19380926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5B49A45C-DB62-51D8-86AE-29BDD6A61244}"/>
              </a:ext>
            </a:extLst>
          </p:cNvPr>
          <p:cNvSpPr txBox="1"/>
          <p:nvPr/>
        </p:nvSpPr>
        <p:spPr>
          <a:xfrm>
            <a:off x="1473200" y="1162625"/>
            <a:ext cx="8382000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4400" b="1">
                <a:solidFill>
                  <a:srgbClr val="E7686A"/>
                </a:solidFill>
                <a:ea typeface="Microsoft Sans Serif" panose="020B0604020202020204" pitchFamily="34" charset="0"/>
                <a:cs typeface="Microsoft Sans Serif" panose="020B0604020202020204" pitchFamily="34" charset="0"/>
              </a:defRPr>
            </a:pPr>
            <a:r>
              <a:t>Unità 2: Tecniche di text mining</a:t>
            </a:r>
            <a:endParaRPr sz="4400" b="1">
              <a:solidFill>
                <a:srgbClr val="E7686A"/>
              </a:solidFill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endParaRPr sz="4000" b="1">
              <a:solidFill>
                <a:srgbClr val="E7686A"/>
              </a:solidFill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9FDC7C57-826D-5EA9-1BF2-8E3DC6D338FF}"/>
              </a:ext>
            </a:extLst>
          </p:cNvPr>
          <p:cNvSpPr txBox="1"/>
          <p:nvPr/>
        </p:nvSpPr>
        <p:spPr>
          <a:xfrm>
            <a:off x="1473200" y="2024400"/>
            <a:ext cx="1432560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2800" b="1">
                <a:solidFill>
                  <a:srgbClr val="238791"/>
                </a:solidFill>
                <a:ea typeface="Microsoft Sans Serif" panose="020B0604020202020204" pitchFamily="34" charset="0"/>
                <a:cs typeface="Microsoft Sans Serif" panose="020B0604020202020204" pitchFamily="34" charset="0"/>
              </a:defRPr>
            </a:pPr>
            <a:r>
              <a:t>Tecniche per la preparazione e la trasformazione dei dati</a:t>
            </a:r>
          </a:p>
          <a:p>
            <a:endParaRPr sz="2800" b="1">
              <a:solidFill>
                <a:srgbClr val="238791"/>
              </a:solidFill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1219200" y="2738973"/>
            <a:ext cx="16840200" cy="63854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07000"/>
              </a:lnSpc>
              <a:buFont typeface="Arial" panose="020B0604020202020204" pitchFamily="34" charset="0"/>
              <a:buChar char="•"/>
              <a:defRPr sz="3200"/>
            </a:pPr>
            <a:r>
              <a:rPr b="1" dirty="0"/>
              <a:t>La </a:t>
            </a:r>
            <a:r>
              <a:rPr b="1" dirty="0" err="1"/>
              <a:t>tokenizzazione</a:t>
            </a:r>
            <a:r>
              <a:rPr dirty="0"/>
              <a:t> </a:t>
            </a:r>
            <a:r>
              <a:rPr dirty="0" err="1"/>
              <a:t>si</a:t>
            </a:r>
            <a:r>
              <a:rPr dirty="0"/>
              <a:t> </a:t>
            </a:r>
            <a:r>
              <a:rPr dirty="0" err="1"/>
              <a:t>riferisce</a:t>
            </a:r>
            <a:r>
              <a:rPr dirty="0"/>
              <a:t> a un </a:t>
            </a:r>
            <a:r>
              <a:rPr dirty="0" err="1"/>
              <a:t>processo</a:t>
            </a:r>
            <a:r>
              <a:rPr dirty="0"/>
              <a:t> di </a:t>
            </a:r>
            <a:r>
              <a:rPr dirty="0" err="1"/>
              <a:t>segmentazione</a:t>
            </a:r>
            <a:r>
              <a:rPr dirty="0"/>
              <a:t> di un </a:t>
            </a:r>
            <a:r>
              <a:rPr dirty="0" err="1"/>
              <a:t>dato</a:t>
            </a:r>
            <a:r>
              <a:rPr dirty="0"/>
              <a:t> testo in </a:t>
            </a:r>
            <a:r>
              <a:rPr dirty="0" err="1"/>
              <a:t>unità</a:t>
            </a:r>
            <a:r>
              <a:rPr dirty="0"/>
              <a:t> </a:t>
            </a:r>
            <a:r>
              <a:rPr dirty="0" err="1"/>
              <a:t>lessicali</a:t>
            </a:r>
            <a:r>
              <a:rPr dirty="0"/>
              <a:t>.</a:t>
            </a:r>
          </a:p>
          <a:p>
            <a:pPr marL="342900" indent="-342900">
              <a:lnSpc>
                <a:spcPct val="107000"/>
              </a:lnSpc>
              <a:buFont typeface="Arial" panose="020B0604020202020204" pitchFamily="34" charset="0"/>
              <a:buChar char="•"/>
              <a:defRPr sz="3200"/>
            </a:pPr>
            <a:r>
              <a:rPr b="1" dirty="0" err="1"/>
              <a:t>Rimuovere</a:t>
            </a:r>
            <a:r>
              <a:rPr b="1" dirty="0"/>
              <a:t> le parole di stop</a:t>
            </a:r>
            <a:r>
              <a:rPr dirty="0"/>
              <a:t>: Le parole stop </a:t>
            </a:r>
            <a:r>
              <a:rPr dirty="0" err="1"/>
              <a:t>si</a:t>
            </a:r>
            <a:r>
              <a:rPr dirty="0"/>
              <a:t> </a:t>
            </a:r>
            <a:r>
              <a:rPr dirty="0" err="1"/>
              <a:t>riferiscono</a:t>
            </a:r>
            <a:r>
              <a:rPr dirty="0"/>
              <a:t> </a:t>
            </a:r>
            <a:r>
              <a:rPr dirty="0" err="1"/>
              <a:t>principalmente</a:t>
            </a:r>
            <a:r>
              <a:rPr dirty="0"/>
              <a:t> a parole </a:t>
            </a:r>
            <a:r>
              <a:rPr dirty="0" err="1"/>
              <a:t>funzionali</a:t>
            </a:r>
            <a:r>
              <a:rPr dirty="0"/>
              <a:t>, </a:t>
            </a:r>
            <a:r>
              <a:rPr dirty="0" err="1"/>
              <a:t>tra</a:t>
            </a:r>
            <a:r>
              <a:rPr dirty="0"/>
              <a:t> cui parole </a:t>
            </a:r>
            <a:r>
              <a:rPr dirty="0" err="1"/>
              <a:t>ausiliarie</a:t>
            </a:r>
            <a:r>
              <a:rPr dirty="0"/>
              <a:t>, </a:t>
            </a:r>
            <a:r>
              <a:rPr dirty="0" err="1"/>
              <a:t>preposizioni</a:t>
            </a:r>
            <a:r>
              <a:rPr dirty="0"/>
              <a:t>, </a:t>
            </a:r>
            <a:r>
              <a:rPr dirty="0" err="1"/>
              <a:t>congiunzioni</a:t>
            </a:r>
            <a:r>
              <a:rPr dirty="0"/>
              <a:t>, parole </a:t>
            </a:r>
            <a:r>
              <a:rPr dirty="0" err="1"/>
              <a:t>modali</a:t>
            </a:r>
            <a:r>
              <a:rPr dirty="0"/>
              <a:t> e </a:t>
            </a:r>
            <a:r>
              <a:rPr dirty="0" err="1"/>
              <a:t>altre</a:t>
            </a:r>
            <a:r>
              <a:rPr dirty="0"/>
              <a:t> parole ad </a:t>
            </a:r>
            <a:r>
              <a:rPr dirty="0" err="1"/>
              <a:t>alta</a:t>
            </a:r>
            <a:r>
              <a:rPr dirty="0"/>
              <a:t> </a:t>
            </a:r>
            <a:r>
              <a:rPr dirty="0" err="1"/>
              <a:t>frequenza</a:t>
            </a:r>
            <a:r>
              <a:rPr dirty="0"/>
              <a:t>.</a:t>
            </a:r>
          </a:p>
          <a:p>
            <a:pPr marL="342900" indent="-342900">
              <a:lnSpc>
                <a:spcPct val="107000"/>
              </a:lnSpc>
              <a:buFont typeface="Arial" panose="020B0604020202020204" pitchFamily="34" charset="0"/>
              <a:buChar char="•"/>
              <a:defRPr sz="3200"/>
            </a:pPr>
            <a:r>
              <a:rPr b="1" dirty="0" err="1"/>
              <a:t>Normalizzazione</a:t>
            </a:r>
            <a:r>
              <a:rPr b="1" dirty="0"/>
              <a:t> </a:t>
            </a:r>
            <a:r>
              <a:rPr b="1" dirty="0" err="1"/>
              <a:t>della</a:t>
            </a:r>
            <a:r>
              <a:rPr b="1" dirty="0"/>
              <a:t> forma di </a:t>
            </a:r>
            <a:r>
              <a:rPr b="1" dirty="0" err="1"/>
              <a:t>parola</a:t>
            </a:r>
            <a:r>
              <a:rPr b="1" dirty="0"/>
              <a:t> per </a:t>
            </a:r>
            <a:r>
              <a:rPr dirty="0" err="1"/>
              <a:t>migliorare</a:t>
            </a:r>
            <a:r>
              <a:rPr dirty="0"/>
              <a:t> </a:t>
            </a:r>
            <a:r>
              <a:rPr dirty="0" err="1"/>
              <a:t>l'efficienza</a:t>
            </a:r>
            <a:r>
              <a:rPr dirty="0"/>
              <a:t> </a:t>
            </a:r>
            <a:r>
              <a:rPr dirty="0" err="1"/>
              <a:t>dell'elaborazione</a:t>
            </a:r>
            <a:r>
              <a:rPr dirty="0"/>
              <a:t> del testo</a:t>
            </a:r>
            <a:r>
              <a:rPr b="1" dirty="0"/>
              <a:t>. </a:t>
            </a:r>
            <a:r>
              <a:rPr dirty="0"/>
              <a:t>La</a:t>
            </a:r>
            <a:r>
              <a:rPr lang="it-IT" b="1" dirty="0"/>
              <a:t> </a:t>
            </a:r>
            <a:r>
              <a:rPr dirty="0" err="1"/>
              <a:t>normalizzazione</a:t>
            </a:r>
            <a:r>
              <a:rPr dirty="0"/>
              <a:t> </a:t>
            </a:r>
            <a:r>
              <a:rPr dirty="0" err="1"/>
              <a:t>delle</a:t>
            </a:r>
            <a:r>
              <a:rPr dirty="0"/>
              <a:t> </a:t>
            </a:r>
            <a:r>
              <a:rPr dirty="0" err="1"/>
              <a:t>forme</a:t>
            </a:r>
            <a:r>
              <a:rPr dirty="0"/>
              <a:t> di </a:t>
            </a:r>
            <a:r>
              <a:rPr dirty="0" err="1"/>
              <a:t>parola</a:t>
            </a:r>
            <a:r>
              <a:rPr b="1" dirty="0"/>
              <a:t> </a:t>
            </a:r>
            <a:r>
              <a:rPr dirty="0" err="1"/>
              <a:t>comprende</a:t>
            </a:r>
            <a:r>
              <a:rPr dirty="0"/>
              <a:t> due </a:t>
            </a:r>
            <a:r>
              <a:rPr dirty="0" err="1"/>
              <a:t>concetti</a:t>
            </a:r>
            <a:r>
              <a:rPr dirty="0"/>
              <a:t> di base: </a:t>
            </a:r>
          </a:p>
          <a:p>
            <a:pPr marL="742950" lvl="1" indent="-285750">
              <a:lnSpc>
                <a:spcPct val="107000"/>
              </a:lnSpc>
              <a:buFont typeface="Wingdings" panose="05000000000000000000" pitchFamily="2" charset="2"/>
              <a:buChar char="Ø"/>
              <a:defRPr sz="3200"/>
            </a:pPr>
            <a:r>
              <a:rPr b="1" dirty="0" err="1"/>
              <a:t>Lemmatizzazione</a:t>
            </a:r>
            <a:r>
              <a:rPr dirty="0"/>
              <a:t> — il </a:t>
            </a:r>
            <a:r>
              <a:rPr dirty="0" err="1"/>
              <a:t>ripristino</a:t>
            </a:r>
            <a:r>
              <a:rPr dirty="0"/>
              <a:t> </a:t>
            </a:r>
            <a:r>
              <a:rPr dirty="0" err="1"/>
              <a:t>delle</a:t>
            </a:r>
            <a:r>
              <a:rPr dirty="0"/>
              <a:t> parole </a:t>
            </a:r>
            <a:r>
              <a:rPr dirty="0" err="1"/>
              <a:t>deformate</a:t>
            </a:r>
            <a:r>
              <a:rPr dirty="0"/>
              <a:t> in </a:t>
            </a:r>
            <a:r>
              <a:rPr dirty="0" err="1"/>
              <a:t>forme</a:t>
            </a:r>
            <a:r>
              <a:rPr dirty="0"/>
              <a:t> </a:t>
            </a:r>
            <a:r>
              <a:rPr dirty="0" err="1"/>
              <a:t>originali</a:t>
            </a:r>
            <a:r>
              <a:rPr dirty="0"/>
              <a:t>, per </a:t>
            </a:r>
            <a:r>
              <a:rPr dirty="0" err="1"/>
              <a:t>esprimere</a:t>
            </a:r>
            <a:r>
              <a:rPr dirty="0"/>
              <a:t> la </a:t>
            </a:r>
            <a:r>
              <a:rPr dirty="0" err="1"/>
              <a:t>semantica</a:t>
            </a:r>
            <a:r>
              <a:rPr dirty="0"/>
              <a:t> </a:t>
            </a:r>
            <a:r>
              <a:rPr dirty="0" err="1"/>
              <a:t>completa</a:t>
            </a:r>
            <a:r>
              <a:rPr dirty="0"/>
              <a:t>,</a:t>
            </a:r>
          </a:p>
          <a:p>
            <a:pPr marL="742950" lvl="1" indent="-285750">
              <a:lnSpc>
                <a:spcPct val="107000"/>
              </a:lnSpc>
              <a:buFont typeface="Wingdings" panose="05000000000000000000" pitchFamily="2" charset="2"/>
              <a:buChar char="Ø"/>
              <a:defRPr sz="3200"/>
            </a:pPr>
            <a:r>
              <a:rPr lang="it-IT" b="1" dirty="0" err="1"/>
              <a:t>Stemming</a:t>
            </a:r>
            <a:r>
              <a:rPr b="1" dirty="0"/>
              <a:t> </a:t>
            </a:r>
            <a:r>
              <a:rPr dirty="0"/>
              <a:t>— il </a:t>
            </a:r>
            <a:r>
              <a:rPr dirty="0" err="1"/>
              <a:t>processo</a:t>
            </a:r>
            <a:r>
              <a:rPr dirty="0"/>
              <a:t> di </a:t>
            </a:r>
            <a:r>
              <a:rPr dirty="0" err="1"/>
              <a:t>rimozione</a:t>
            </a:r>
            <a:r>
              <a:rPr dirty="0"/>
              <a:t> </a:t>
            </a:r>
            <a:r>
              <a:rPr dirty="0" err="1"/>
              <a:t>degli</a:t>
            </a:r>
            <a:r>
              <a:rPr dirty="0"/>
              <a:t> </a:t>
            </a:r>
            <a:r>
              <a:rPr dirty="0" err="1"/>
              <a:t>apposti</a:t>
            </a:r>
            <a:r>
              <a:rPr dirty="0"/>
              <a:t> per </a:t>
            </a:r>
            <a:r>
              <a:rPr dirty="0" err="1"/>
              <a:t>ottenere</a:t>
            </a:r>
            <a:r>
              <a:rPr dirty="0"/>
              <a:t> </a:t>
            </a:r>
            <a:r>
              <a:rPr dirty="0" err="1"/>
              <a:t>radici</a:t>
            </a:r>
            <a:r>
              <a:rPr dirty="0"/>
              <a:t>.</a:t>
            </a:r>
          </a:p>
          <a:p>
            <a:pPr marL="342900" indent="-342900">
              <a:lnSpc>
                <a:spcPct val="107000"/>
              </a:lnSpc>
              <a:buFont typeface="Arial" panose="020B0604020202020204" pitchFamily="34" charset="0"/>
              <a:buChar char="•"/>
              <a:defRPr sz="3200"/>
            </a:pPr>
            <a:r>
              <a:rPr b="1" dirty="0" err="1"/>
              <a:t>L'annotazione</a:t>
            </a:r>
            <a:r>
              <a:rPr b="1" dirty="0"/>
              <a:t> </a:t>
            </a:r>
            <a:r>
              <a:rPr b="1" dirty="0" err="1"/>
              <a:t>dei</a:t>
            </a:r>
            <a:r>
              <a:rPr b="1" dirty="0"/>
              <a:t> </a:t>
            </a:r>
            <a:r>
              <a:rPr b="1" dirty="0" err="1"/>
              <a:t>dati</a:t>
            </a:r>
            <a:r>
              <a:rPr b="1" dirty="0"/>
              <a:t> </a:t>
            </a:r>
            <a:r>
              <a:rPr dirty="0" err="1"/>
              <a:t>rappresenta</a:t>
            </a:r>
            <a:r>
              <a:rPr dirty="0"/>
              <a:t> </a:t>
            </a:r>
            <a:r>
              <a:rPr dirty="0" err="1"/>
              <a:t>una</a:t>
            </a:r>
            <a:r>
              <a:rPr dirty="0"/>
              <a:t> </a:t>
            </a:r>
            <a:r>
              <a:rPr dirty="0" err="1"/>
              <a:t>fase</a:t>
            </a:r>
            <a:r>
              <a:rPr dirty="0"/>
              <a:t> </a:t>
            </a:r>
            <a:r>
              <a:rPr dirty="0" err="1"/>
              <a:t>essenziale</a:t>
            </a:r>
            <a:r>
              <a:rPr dirty="0"/>
              <a:t> </a:t>
            </a:r>
            <a:r>
              <a:rPr dirty="0" err="1"/>
              <a:t>dei</a:t>
            </a:r>
            <a:r>
              <a:rPr dirty="0"/>
              <a:t> </a:t>
            </a:r>
            <a:r>
              <a:rPr dirty="0" err="1"/>
              <a:t>metodi</a:t>
            </a:r>
            <a:r>
              <a:rPr dirty="0"/>
              <a:t> </a:t>
            </a:r>
            <a:r>
              <a:rPr b="1" dirty="0"/>
              <a:t>di </a:t>
            </a:r>
            <a:r>
              <a:rPr b="1" dirty="0" err="1"/>
              <a:t>apprendimento</a:t>
            </a:r>
            <a:r>
              <a:rPr b="1" dirty="0"/>
              <a:t> </a:t>
            </a:r>
            <a:r>
              <a:rPr b="1" dirty="0" err="1"/>
              <a:t>automatico</a:t>
            </a:r>
            <a:r>
              <a:rPr b="1" dirty="0"/>
              <a:t> </a:t>
            </a:r>
            <a:r>
              <a:rPr b="1" dirty="0" err="1"/>
              <a:t>supervisionati</a:t>
            </a:r>
            <a:r>
              <a:rPr dirty="0"/>
              <a:t>. Se la </a:t>
            </a:r>
            <a:r>
              <a:rPr dirty="0" err="1"/>
              <a:t>scala</a:t>
            </a:r>
            <a:r>
              <a:rPr dirty="0"/>
              <a:t> </a:t>
            </a:r>
            <a:r>
              <a:rPr dirty="0" err="1"/>
              <a:t>dei</a:t>
            </a:r>
            <a:r>
              <a:rPr dirty="0"/>
              <a:t> </a:t>
            </a:r>
            <a:r>
              <a:rPr dirty="0" err="1"/>
              <a:t>dati</a:t>
            </a:r>
            <a:r>
              <a:rPr dirty="0"/>
              <a:t> </a:t>
            </a:r>
            <a:r>
              <a:rPr dirty="0" err="1"/>
              <a:t>annotati</a:t>
            </a:r>
            <a:r>
              <a:rPr dirty="0"/>
              <a:t> è </a:t>
            </a:r>
            <a:r>
              <a:rPr dirty="0" err="1"/>
              <a:t>più</a:t>
            </a:r>
            <a:r>
              <a:rPr dirty="0"/>
              <a:t> </a:t>
            </a:r>
            <a:r>
              <a:rPr dirty="0" err="1"/>
              <a:t>grande</a:t>
            </a:r>
            <a:r>
              <a:rPr dirty="0"/>
              <a:t>, la </a:t>
            </a:r>
            <a:r>
              <a:rPr dirty="0" err="1"/>
              <a:t>qualità</a:t>
            </a:r>
            <a:r>
              <a:rPr dirty="0"/>
              <a:t> è </a:t>
            </a:r>
            <a:r>
              <a:rPr dirty="0" err="1"/>
              <a:t>più</a:t>
            </a:r>
            <a:r>
              <a:rPr dirty="0"/>
              <a:t> </a:t>
            </a:r>
            <a:r>
              <a:rPr dirty="0" err="1"/>
              <a:t>alta</a:t>
            </a:r>
            <a:r>
              <a:rPr dirty="0"/>
              <a:t> e, se la </a:t>
            </a:r>
            <a:r>
              <a:rPr dirty="0" err="1"/>
              <a:t>copertura</a:t>
            </a:r>
            <a:r>
              <a:rPr dirty="0"/>
              <a:t> è </a:t>
            </a:r>
            <a:r>
              <a:rPr dirty="0" err="1"/>
              <a:t>più</a:t>
            </a:r>
            <a:r>
              <a:rPr dirty="0"/>
              <a:t> </a:t>
            </a:r>
            <a:r>
              <a:rPr dirty="0" err="1"/>
              <a:t>ampia</a:t>
            </a:r>
            <a:r>
              <a:rPr dirty="0"/>
              <a:t>, le </a:t>
            </a:r>
            <a:r>
              <a:rPr dirty="0" err="1"/>
              <a:t>prestazioni</a:t>
            </a:r>
            <a:r>
              <a:rPr dirty="0"/>
              <a:t> del </a:t>
            </a:r>
            <a:r>
              <a:rPr dirty="0" err="1"/>
              <a:t>modello</a:t>
            </a:r>
            <a:r>
              <a:rPr dirty="0"/>
              <a:t> </a:t>
            </a:r>
            <a:r>
              <a:rPr dirty="0" err="1"/>
              <a:t>addestrato</a:t>
            </a:r>
            <a:r>
              <a:rPr dirty="0"/>
              <a:t> </a:t>
            </a:r>
            <a:r>
              <a:rPr dirty="0" err="1"/>
              <a:t>saranno</a:t>
            </a:r>
            <a:r>
              <a:rPr dirty="0"/>
              <a:t> </a:t>
            </a:r>
            <a:r>
              <a:rPr dirty="0" err="1"/>
              <a:t>migliori</a:t>
            </a:r>
            <a:r>
              <a:rPr dirty="0"/>
              <a:t>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sz="2400" dirty="0"/>
          </a:p>
        </p:txBody>
      </p:sp>
    </p:spTree>
    <p:extLst>
      <p:ext uri="{BB962C8B-B14F-4D97-AF65-F5344CB8AC3E}">
        <p14:creationId xmlns:p14="http://schemas.microsoft.com/office/powerpoint/2010/main" val="14217910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5B49A45C-DB62-51D8-86AE-29BDD6A61244}"/>
              </a:ext>
            </a:extLst>
          </p:cNvPr>
          <p:cNvSpPr txBox="1"/>
          <p:nvPr/>
        </p:nvSpPr>
        <p:spPr>
          <a:xfrm>
            <a:off x="1447800" y="1411535"/>
            <a:ext cx="9220200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4400" b="1">
                <a:solidFill>
                  <a:srgbClr val="E7686A"/>
                </a:solidFill>
                <a:ea typeface="Microsoft Sans Serif" panose="020B0604020202020204" pitchFamily="34" charset="0"/>
                <a:cs typeface="Microsoft Sans Serif" panose="020B0604020202020204" pitchFamily="34" charset="0"/>
              </a:defRPr>
            </a:pPr>
            <a:r>
              <a:t>Unità 2: Tecniche di text mining</a:t>
            </a:r>
            <a:endParaRPr sz="4400" b="1">
              <a:solidFill>
                <a:srgbClr val="E7686A"/>
              </a:solidFill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endParaRPr sz="4000" b="1">
              <a:solidFill>
                <a:srgbClr val="E7686A"/>
              </a:solidFill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9FDC7C57-826D-5EA9-1BF2-8E3DC6D338FF}"/>
              </a:ext>
            </a:extLst>
          </p:cNvPr>
          <p:cNvSpPr txBox="1"/>
          <p:nvPr/>
        </p:nvSpPr>
        <p:spPr>
          <a:xfrm>
            <a:off x="1442720" y="2468604"/>
            <a:ext cx="1004018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2800" b="1">
                <a:solidFill>
                  <a:srgbClr val="238791"/>
                </a:solidFill>
                <a:ea typeface="Microsoft Sans Serif" panose="020B0604020202020204" pitchFamily="34" charset="0"/>
                <a:cs typeface="Microsoft Sans Serif" panose="020B0604020202020204" pitchFamily="34" charset="0"/>
              </a:defRPr>
            </a:pPr>
            <a:r>
              <a:t>Basi della rappresentazione del testo</a:t>
            </a:r>
            <a:endParaRPr sz="2800" b="1">
              <a:solidFill>
                <a:srgbClr val="238791"/>
              </a:solidFill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1442720" y="3937695"/>
            <a:ext cx="16074026" cy="37575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lnSpc>
                <a:spcPct val="107000"/>
              </a:lnSpc>
              <a:buFont typeface="Arial" panose="020B0604020202020204" pitchFamily="34" charset="0"/>
              <a:buChar char="•"/>
              <a:defRPr sz="3200"/>
            </a:pPr>
            <a:r>
              <a:rPr b="1"/>
              <a:t>Concetti di base</a:t>
            </a:r>
            <a:r>
              <a:t> correlati:</a:t>
            </a:r>
          </a:p>
          <a:p>
            <a:pPr marL="800100" lvl="1" indent="-342900">
              <a:lnSpc>
                <a:spcPct val="107000"/>
              </a:lnSpc>
              <a:buFont typeface="Wingdings" panose="05000000000000000000" pitchFamily="2" charset="2"/>
              <a:buChar char="Ø"/>
              <a:defRPr sz="3200"/>
            </a:pPr>
            <a:r>
              <a:rPr b="1"/>
              <a:t>Il testo</a:t>
            </a:r>
            <a:r>
              <a:t> è una sequenza di caratteri con determinate granularità, come frasi, frasi, paragrafi o un intero documento. </a:t>
            </a:r>
          </a:p>
          <a:p>
            <a:pPr marL="800100" lvl="1" indent="-342900">
              <a:lnSpc>
                <a:spcPct val="107000"/>
              </a:lnSpc>
              <a:buFont typeface="Wingdings" panose="05000000000000000000" pitchFamily="2" charset="2"/>
              <a:buChar char="Ø"/>
              <a:defRPr sz="3200"/>
            </a:pPr>
            <a:r>
              <a:rPr b="1"/>
              <a:t>Il termine </a:t>
            </a:r>
            <a:r>
              <a:t>è la più piccola unità linguistica inseparabile che può indicare caratteri, parole, frasi, ecc.</a:t>
            </a:r>
          </a:p>
          <a:p>
            <a:pPr marL="800100" lvl="1" indent="-342900">
              <a:lnSpc>
                <a:spcPct val="107000"/>
              </a:lnSpc>
              <a:buFont typeface="Wingdings" panose="05000000000000000000" pitchFamily="2" charset="2"/>
              <a:buChar char="Ø"/>
              <a:defRPr sz="3200"/>
            </a:pPr>
            <a:r>
              <a:rPr b="1"/>
              <a:t>Il peso </a:t>
            </a:r>
            <a:r>
              <a:t>del termine è il peso assegnato a un termine secondo determinati principi, indicando l'importanza e la rilevanza di tale termine nel testo.</a:t>
            </a:r>
            <a:endParaRPr sz="3200"/>
          </a:p>
        </p:txBody>
      </p:sp>
      <p:sp>
        <p:nvSpPr>
          <p:cNvPr id="9" name="CuadroTexto 6">
            <a:extLst>
              <a:ext uri="{FF2B5EF4-FFF2-40B4-BE49-F238E27FC236}">
                <a16:creationId xmlns:a16="http://schemas.microsoft.com/office/drawing/2014/main" id="{E65FC746-4E91-445E-B02A-A24D947CE4AB}"/>
              </a:ext>
            </a:extLst>
          </p:cNvPr>
          <p:cNvSpPr txBox="1"/>
          <p:nvPr/>
        </p:nvSpPr>
        <p:spPr>
          <a:xfrm>
            <a:off x="1417320" y="3279303"/>
            <a:ext cx="151638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  <a:defRPr sz="3200">
                <a:ea typeface="Microsoft Sans Serif" panose="020B0604020202020204" pitchFamily="34" charset="0"/>
                <a:cs typeface="Microsoft Sans Serif" panose="020B0604020202020204" pitchFamily="34" charset="0"/>
              </a:defRPr>
            </a:pPr>
            <a:r>
              <a:rPr b="1"/>
              <a:t>Vector Space Model </a:t>
            </a:r>
            <a:r>
              <a:t>è il metodo di rappresentazione del testo più semplice.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7B29E1B-5A89-475B-833D-E3E55C07F811}"/>
              </a:ext>
            </a:extLst>
          </p:cNvPr>
          <p:cNvSpPr txBox="1"/>
          <p:nvPr/>
        </p:nvSpPr>
        <p:spPr>
          <a:xfrm>
            <a:off x="1442720" y="7696200"/>
            <a:ext cx="15902836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  <a:defRPr sz="3200"/>
            </a:pPr>
            <a:r>
              <a:t>Il modello di spazio vettoriale presuppone che un testo sia conforme ai seguenti due requisiti: (1) ogni termine </a:t>
            </a:r>
            <a:r>
              <a:rPr i="1"/>
              <a:t>ti </a:t>
            </a:r>
            <a:r>
              <a:t>è unico, (2) i termini non hanno ordine. </a:t>
            </a:r>
            <a:endParaRPr sz="3200"/>
          </a:p>
        </p:txBody>
      </p:sp>
    </p:spTree>
    <p:extLst>
      <p:ext uri="{BB962C8B-B14F-4D97-AF65-F5344CB8AC3E}">
        <p14:creationId xmlns:p14="http://schemas.microsoft.com/office/powerpoint/2010/main" val="26121492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6520</TotalTime>
  <Words>3237</Words>
  <Application>Microsoft Office PowerPoint</Application>
  <PresentationFormat>Personalizzato</PresentationFormat>
  <Paragraphs>306</Paragraphs>
  <Slides>25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9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25</vt:i4>
      </vt:variant>
    </vt:vector>
  </HeadingPairs>
  <TitlesOfParts>
    <vt:vector size="36" baseType="lpstr">
      <vt:lpstr>Arial</vt:lpstr>
      <vt:lpstr>Arial Unicode MS</vt:lpstr>
      <vt:lpstr>Calibri</vt:lpstr>
      <vt:lpstr>Calibri Light</vt:lpstr>
      <vt:lpstr>Courier New</vt:lpstr>
      <vt:lpstr>Microsoft Sans Serif</vt:lpstr>
      <vt:lpstr>Oxygen</vt:lpstr>
      <vt:lpstr>var(--colab-code-font-family)</vt:lpstr>
      <vt:lpstr>Wingdings</vt:lpstr>
      <vt:lpstr>Office Theme</vt:lpstr>
      <vt:lpstr>Diseño personalizado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SCIENCE - PPT TEMPLATE</dc:title>
  <dc:creator>Monia Coppola</dc:creator>
  <cp:keywords>DAE_p32tqtE,BAEXurJiHZU</cp:keywords>
  <cp:lastModifiedBy>Gianfranco Gatti</cp:lastModifiedBy>
  <cp:revision>288</cp:revision>
  <dcterms:created xsi:type="dcterms:W3CDTF">2022-05-03T15:33:59Z</dcterms:created>
  <dcterms:modified xsi:type="dcterms:W3CDTF">2023-06-26T15:50:42Z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2022-05-03T00:00:00Z</vt:filetime>
  </property>
  <property fmtid="{D5CDD505-2E9C-101B-9397-08002B2CF9AE}" pid="3" name="Creator">
    <vt:lpwstr>Canva</vt:lpwstr>
  </property>
  <property fmtid="{D5CDD505-2E9C-101B-9397-08002B2CF9AE}" pid="4" name="LastSaved">
    <vt:filetime>2022-05-03T00:00:00Z</vt:filetime>
  </property>
</Properties>
</file>