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28"/>
  </p:notesMasterIdLst>
  <p:sldIdLst>
    <p:sldId id="258" r:id="rId3"/>
    <p:sldId id="259" r:id="rId4"/>
    <p:sldId id="276" r:id="rId5"/>
    <p:sldId id="274" r:id="rId6"/>
    <p:sldId id="293" r:id="rId7"/>
    <p:sldId id="277" r:id="rId8"/>
    <p:sldId id="279" r:id="rId9"/>
    <p:sldId id="265" r:id="rId10"/>
    <p:sldId id="280" r:id="rId11"/>
    <p:sldId id="282" r:id="rId12"/>
    <p:sldId id="285" r:id="rId13"/>
    <p:sldId id="281" r:id="rId14"/>
    <p:sldId id="278" r:id="rId15"/>
    <p:sldId id="283" r:id="rId16"/>
    <p:sldId id="287" r:id="rId17"/>
    <p:sldId id="284" r:id="rId18"/>
    <p:sldId id="288" r:id="rId19"/>
    <p:sldId id="290" r:id="rId20"/>
    <p:sldId id="291" r:id="rId21"/>
    <p:sldId id="292" r:id="rId22"/>
    <p:sldId id="286" r:id="rId23"/>
    <p:sldId id="275" r:id="rId24"/>
    <p:sldId id="273" r:id="rId25"/>
    <p:sldId id="289" r:id="rId26"/>
    <p:sldId id="262" r:id="rId27"/>
  </p:sldIdLst>
  <p:sldSz cx="18288000" cy="10287000"/>
  <p:notesSz cx="18288000" cy="10287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8791"/>
    <a:srgbClr val="1E737C"/>
    <a:srgbClr val="FDBD40"/>
    <a:srgbClr val="E8676A"/>
    <a:srgbClr val="E7686A"/>
    <a:srgbClr val="697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3883" autoAdjust="0"/>
  </p:normalViewPr>
  <p:slideViewPr>
    <p:cSldViewPr>
      <p:cViewPr varScale="1">
        <p:scale>
          <a:sx n="46" d="100"/>
          <a:sy n="46" d="100"/>
        </p:scale>
        <p:origin x="1190" y="3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BDB869-BD5C-4C99-9D19-F0995270973A}" type="doc">
      <dgm:prSet loTypeId="urn:microsoft.com/office/officeart/2005/8/layout/process1" loCatId="process" qsTypeId="urn:microsoft.com/office/officeart/2005/8/quickstyle/simple1" qsCatId="simple" csTypeId="urn:microsoft.com/office/officeart/2005/8/colors/accent1_2" csCatId="accent1" phldr="0"/>
      <dgm:spPr/>
    </dgm:pt>
    <dgm:pt modelId="{E4884C3C-E208-42D5-A6DE-EF0602621F5F}" type="pres">
      <dgm:prSet presAssocID="{3FBDB869-BD5C-4C99-9D19-F0995270973A}" presName="Name0" presStyleCnt="0">
        <dgm:presLayoutVars>
          <dgm:dir/>
          <dgm:resizeHandles val="exact"/>
        </dgm:presLayoutVars>
      </dgm:prSet>
      <dgm:spPr/>
    </dgm:pt>
  </dgm:ptLst>
  <dgm:cxnLst>
    <dgm:cxn modelId="{9B91B281-10F4-42B7-8F4F-573DAE499298}" type="presOf" srcId="{3FBDB869-BD5C-4C99-9D19-F0995270973A}" destId="{E4884C3C-E208-42D5-A6DE-EF0602621F5F}"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0A0DD4-B77A-4761-A0CD-383FE0D9959C}" type="doc">
      <dgm:prSet loTypeId="urn:microsoft.com/office/officeart/2005/8/layout/chevronAccent+Icon" loCatId="process" qsTypeId="urn:microsoft.com/office/officeart/2005/8/quickstyle/simple1" qsCatId="simple" csTypeId="urn:microsoft.com/office/officeart/2005/8/colors/accent1_1" csCatId="accent1" phldr="1"/>
      <dgm:spPr/>
      <dgm:t>
        <a:bodyPr/>
        <a:lstStyle/>
        <a:p>
          <a:endParaRPr lang="ro-RO"/>
        </a:p>
      </dgm:t>
    </dgm:pt>
    <dgm:pt modelId="{509EB77F-684F-4150-8E9D-577E63A24B72}">
      <dgm:prSet phldrT="[Text]" custT="1"/>
      <dgm:spPr/>
      <dgm:t>
        <a:bodyPr/>
        <a:lstStyle/>
        <a:p>
          <a:r>
            <a:rPr lang="en-US" sz="2400"/>
            <a:t>Recopilar datos</a:t>
          </a:r>
          <a:endParaRPr lang="en-US" sz="2400" dirty="0"/>
        </a:p>
      </dgm:t>
    </dgm:pt>
    <dgm:pt modelId="{3EAED6A4-2527-43E0-A7A5-D239820147AA}" type="parTrans" cxnId="{5FFD19F8-072D-4B8A-8F9C-2B9EFC310A24}">
      <dgm:prSet/>
      <dgm:spPr/>
      <dgm:t>
        <a:bodyPr/>
        <a:lstStyle/>
        <a:p>
          <a:endParaRPr lang="ro-RO" sz="2000"/>
        </a:p>
      </dgm:t>
    </dgm:pt>
    <dgm:pt modelId="{BAAD6555-B2C1-470A-A041-C8A1AB19883D}" type="sibTrans" cxnId="{5FFD19F8-072D-4B8A-8F9C-2B9EFC310A24}">
      <dgm:prSet/>
      <dgm:spPr/>
      <dgm:t>
        <a:bodyPr/>
        <a:lstStyle/>
        <a:p>
          <a:endParaRPr lang="ro-RO" sz="2000"/>
        </a:p>
      </dgm:t>
    </dgm:pt>
    <dgm:pt modelId="{9410E546-CD3A-4C48-BF38-90974652A90B}">
      <dgm:prSet phldrT="[Text]" custT="1"/>
      <dgm:spPr/>
      <dgm:t>
        <a:bodyPr/>
        <a:lstStyle/>
        <a:p>
          <a:r>
            <a:rPr lang="es-ES" sz="2400"/>
            <a:t>Preparación y transformación de datos</a:t>
          </a:r>
          <a:endParaRPr lang="ro-RO" sz="2400" dirty="0"/>
        </a:p>
      </dgm:t>
    </dgm:pt>
    <dgm:pt modelId="{BA7150D5-B3C3-466F-8278-31501DFCB43F}" type="parTrans" cxnId="{46F4A4B1-DE60-4A15-95D1-9FCBCD6F8FFF}">
      <dgm:prSet/>
      <dgm:spPr/>
      <dgm:t>
        <a:bodyPr/>
        <a:lstStyle/>
        <a:p>
          <a:endParaRPr lang="ro-RO" sz="2000"/>
        </a:p>
      </dgm:t>
    </dgm:pt>
    <dgm:pt modelId="{5447ADBA-846C-4C1D-8B84-5B39D4A926EC}" type="sibTrans" cxnId="{46F4A4B1-DE60-4A15-95D1-9FCBCD6F8FFF}">
      <dgm:prSet/>
      <dgm:spPr/>
      <dgm:t>
        <a:bodyPr/>
        <a:lstStyle/>
        <a:p>
          <a:endParaRPr lang="ro-RO" sz="2000"/>
        </a:p>
      </dgm:t>
    </dgm:pt>
    <dgm:pt modelId="{58ADD40C-3AF9-4B84-A9AF-3F2152B0B118}">
      <dgm:prSet phldrT="[Text]" custT="1"/>
      <dgm:spPr/>
      <dgm:t>
        <a:bodyPr/>
        <a:lstStyle/>
        <a:p>
          <a:r>
            <a:rPr lang="en-US" sz="2400"/>
            <a:t>Datos del índice</a:t>
          </a:r>
          <a:endParaRPr lang="ro-RO" sz="2400" dirty="0"/>
        </a:p>
      </dgm:t>
    </dgm:pt>
    <dgm:pt modelId="{2FEC1286-C735-4E12-9B53-FE0A5216A2DB}" type="parTrans" cxnId="{D7E15CBC-9699-433F-A1FB-7F1D17C2D9A5}">
      <dgm:prSet/>
      <dgm:spPr/>
      <dgm:t>
        <a:bodyPr/>
        <a:lstStyle/>
        <a:p>
          <a:endParaRPr lang="ro-RO" sz="2000"/>
        </a:p>
      </dgm:t>
    </dgm:pt>
    <dgm:pt modelId="{62829229-CA6C-4966-8D80-7D8C9E73AC50}" type="sibTrans" cxnId="{D7E15CBC-9699-433F-A1FB-7F1D17C2D9A5}">
      <dgm:prSet/>
      <dgm:spPr/>
      <dgm:t>
        <a:bodyPr/>
        <a:lstStyle/>
        <a:p>
          <a:endParaRPr lang="ro-RO" sz="2000"/>
        </a:p>
      </dgm:t>
    </dgm:pt>
    <dgm:pt modelId="{DD428FC6-B9D3-4607-A93E-EB8C3C5BD447}">
      <dgm:prSet phldrT="[Text]" custT="1"/>
      <dgm:spPr/>
      <dgm:t>
        <a:bodyPr/>
        <a:lstStyle/>
        <a:p>
          <a:r>
            <a:rPr lang="en-US" sz="2400"/>
            <a:t>Extracción de texto </a:t>
          </a:r>
          <a:endParaRPr lang="ro-RO" sz="2400" dirty="0"/>
        </a:p>
      </dgm:t>
    </dgm:pt>
    <dgm:pt modelId="{497169A5-E2BF-4013-A549-1B500BDE45AD}" type="parTrans" cxnId="{47F215A0-6114-4213-A1D2-F83A1DF2F7FA}">
      <dgm:prSet/>
      <dgm:spPr/>
      <dgm:t>
        <a:bodyPr/>
        <a:lstStyle/>
        <a:p>
          <a:endParaRPr lang="ro-RO" sz="2000"/>
        </a:p>
      </dgm:t>
    </dgm:pt>
    <dgm:pt modelId="{28D8129E-9FEB-4DC3-865C-88EE9D560A9A}" type="sibTrans" cxnId="{47F215A0-6114-4213-A1D2-F83A1DF2F7FA}">
      <dgm:prSet/>
      <dgm:spPr/>
      <dgm:t>
        <a:bodyPr/>
        <a:lstStyle/>
        <a:p>
          <a:endParaRPr lang="ro-RO" sz="2000"/>
        </a:p>
      </dgm:t>
    </dgm:pt>
    <dgm:pt modelId="{EE572171-9F39-4D0C-B732-87969295F484}">
      <dgm:prSet phldrT="[Text]" custT="1"/>
      <dgm:spPr/>
      <dgm:t>
        <a:bodyPr/>
        <a:lstStyle/>
        <a:p>
          <a:r>
            <a:rPr lang="en-US" sz="2400"/>
            <a:t>Analisis</a:t>
          </a:r>
          <a:endParaRPr lang="ro-RO" sz="2400" dirty="0"/>
        </a:p>
      </dgm:t>
    </dgm:pt>
    <dgm:pt modelId="{4E4145BC-189C-4FCE-864B-1E93F9510F6E}" type="parTrans" cxnId="{3C1DC1FB-D374-439C-8E1C-C791D670936D}">
      <dgm:prSet/>
      <dgm:spPr/>
      <dgm:t>
        <a:bodyPr/>
        <a:lstStyle/>
        <a:p>
          <a:endParaRPr lang="ro-RO" sz="2000"/>
        </a:p>
      </dgm:t>
    </dgm:pt>
    <dgm:pt modelId="{F8F6D23E-D3EF-407A-A9ED-DED27A76FEC9}" type="sibTrans" cxnId="{3C1DC1FB-D374-439C-8E1C-C791D670936D}">
      <dgm:prSet/>
      <dgm:spPr/>
      <dgm:t>
        <a:bodyPr/>
        <a:lstStyle/>
        <a:p>
          <a:endParaRPr lang="ro-RO" sz="2000"/>
        </a:p>
      </dgm:t>
    </dgm:pt>
    <dgm:pt modelId="{FD0FF1BE-70F8-427D-A9B3-CF7CD9A4676E}" type="pres">
      <dgm:prSet presAssocID="{F20A0DD4-B77A-4761-A0CD-383FE0D9959C}" presName="Name0" presStyleCnt="0">
        <dgm:presLayoutVars>
          <dgm:dir/>
          <dgm:resizeHandles val="exact"/>
        </dgm:presLayoutVars>
      </dgm:prSet>
      <dgm:spPr/>
    </dgm:pt>
    <dgm:pt modelId="{08C05E53-B887-4930-987B-D08A39BF3B91}" type="pres">
      <dgm:prSet presAssocID="{509EB77F-684F-4150-8E9D-577E63A24B72}" presName="composite" presStyleCnt="0"/>
      <dgm:spPr/>
    </dgm:pt>
    <dgm:pt modelId="{88AB2714-50FE-481E-8082-F7E130310EA6}" type="pres">
      <dgm:prSet presAssocID="{509EB77F-684F-4150-8E9D-577E63A24B72}" presName="bgChev" presStyleLbl="node1" presStyleIdx="0" presStyleCnt="5"/>
      <dgm:spPr/>
    </dgm:pt>
    <dgm:pt modelId="{B351B34A-64B1-40D7-891C-0839536F682E}" type="pres">
      <dgm:prSet presAssocID="{509EB77F-684F-4150-8E9D-577E63A24B72}" presName="txNode" presStyleLbl="fgAcc1" presStyleIdx="0" presStyleCnt="5">
        <dgm:presLayoutVars>
          <dgm:bulletEnabled val="1"/>
        </dgm:presLayoutVars>
      </dgm:prSet>
      <dgm:spPr/>
    </dgm:pt>
    <dgm:pt modelId="{BEC615C7-8F41-47AC-A1B9-AAEAD0DA896E}" type="pres">
      <dgm:prSet presAssocID="{BAAD6555-B2C1-470A-A041-C8A1AB19883D}" presName="compositeSpace" presStyleCnt="0"/>
      <dgm:spPr/>
    </dgm:pt>
    <dgm:pt modelId="{FDF23296-2DA6-46CA-AB91-47AA238CD323}" type="pres">
      <dgm:prSet presAssocID="{9410E546-CD3A-4C48-BF38-90974652A90B}" presName="composite" presStyleCnt="0"/>
      <dgm:spPr/>
    </dgm:pt>
    <dgm:pt modelId="{E779EE93-56EF-4D74-9947-77A075CAE7B1}" type="pres">
      <dgm:prSet presAssocID="{9410E546-CD3A-4C48-BF38-90974652A90B}" presName="bgChev" presStyleLbl="node1" presStyleIdx="1" presStyleCnt="5"/>
      <dgm:spPr/>
    </dgm:pt>
    <dgm:pt modelId="{99C48968-02B0-438F-A079-48C733B7F71A}" type="pres">
      <dgm:prSet presAssocID="{9410E546-CD3A-4C48-BF38-90974652A90B}" presName="txNode" presStyleLbl="fgAcc1" presStyleIdx="1" presStyleCnt="5" custScaleX="130298">
        <dgm:presLayoutVars>
          <dgm:bulletEnabled val="1"/>
        </dgm:presLayoutVars>
      </dgm:prSet>
      <dgm:spPr/>
    </dgm:pt>
    <dgm:pt modelId="{98EA1DA7-EA64-4F3D-9A74-B5009EED39C5}" type="pres">
      <dgm:prSet presAssocID="{5447ADBA-846C-4C1D-8B84-5B39D4A926EC}" presName="compositeSpace" presStyleCnt="0"/>
      <dgm:spPr/>
    </dgm:pt>
    <dgm:pt modelId="{3E22E5D6-BDE5-47A3-9179-D8A77BBCCBE7}" type="pres">
      <dgm:prSet presAssocID="{58ADD40C-3AF9-4B84-A9AF-3F2152B0B118}" presName="composite" presStyleCnt="0"/>
      <dgm:spPr/>
    </dgm:pt>
    <dgm:pt modelId="{1896319B-86C8-476C-80FC-83051F821108}" type="pres">
      <dgm:prSet presAssocID="{58ADD40C-3AF9-4B84-A9AF-3F2152B0B118}" presName="bgChev" presStyleLbl="node1" presStyleIdx="2" presStyleCnt="5"/>
      <dgm:spPr/>
    </dgm:pt>
    <dgm:pt modelId="{BFC725D2-923D-4F44-B599-14D6B53C4822}" type="pres">
      <dgm:prSet presAssocID="{58ADD40C-3AF9-4B84-A9AF-3F2152B0B118}" presName="txNode" presStyleLbl="fgAcc1" presStyleIdx="2" presStyleCnt="5">
        <dgm:presLayoutVars>
          <dgm:bulletEnabled val="1"/>
        </dgm:presLayoutVars>
      </dgm:prSet>
      <dgm:spPr/>
    </dgm:pt>
    <dgm:pt modelId="{15303607-960D-4EC8-A2A9-8A8B26BE09FE}" type="pres">
      <dgm:prSet presAssocID="{62829229-CA6C-4966-8D80-7D8C9E73AC50}" presName="compositeSpace" presStyleCnt="0"/>
      <dgm:spPr/>
    </dgm:pt>
    <dgm:pt modelId="{CB803AE3-D9B7-415E-880C-92F9AEF8D646}" type="pres">
      <dgm:prSet presAssocID="{DD428FC6-B9D3-4607-A93E-EB8C3C5BD447}" presName="composite" presStyleCnt="0"/>
      <dgm:spPr/>
    </dgm:pt>
    <dgm:pt modelId="{D57EBADB-4207-41F6-ADD3-0D4724B22ECA}" type="pres">
      <dgm:prSet presAssocID="{DD428FC6-B9D3-4607-A93E-EB8C3C5BD447}" presName="bgChev" presStyleLbl="node1" presStyleIdx="3" presStyleCnt="5"/>
      <dgm:spPr/>
    </dgm:pt>
    <dgm:pt modelId="{2D4D6D58-42D4-445B-8AFD-0159783E371B}" type="pres">
      <dgm:prSet presAssocID="{DD428FC6-B9D3-4607-A93E-EB8C3C5BD447}" presName="txNode" presStyleLbl="fgAcc1" presStyleIdx="3" presStyleCnt="5">
        <dgm:presLayoutVars>
          <dgm:bulletEnabled val="1"/>
        </dgm:presLayoutVars>
      </dgm:prSet>
      <dgm:spPr/>
    </dgm:pt>
    <dgm:pt modelId="{DB971012-0603-439D-83DB-6FC5E493CABB}" type="pres">
      <dgm:prSet presAssocID="{28D8129E-9FEB-4DC3-865C-88EE9D560A9A}" presName="compositeSpace" presStyleCnt="0"/>
      <dgm:spPr/>
    </dgm:pt>
    <dgm:pt modelId="{FEFF53FD-BBD6-4695-B1F8-5C67FA7F5718}" type="pres">
      <dgm:prSet presAssocID="{EE572171-9F39-4D0C-B732-87969295F484}" presName="composite" presStyleCnt="0"/>
      <dgm:spPr/>
    </dgm:pt>
    <dgm:pt modelId="{60E2042B-4DB8-40DC-B743-9884F280FA65}" type="pres">
      <dgm:prSet presAssocID="{EE572171-9F39-4D0C-B732-87969295F484}" presName="bgChev" presStyleLbl="node1" presStyleIdx="4" presStyleCnt="5"/>
      <dgm:spPr/>
    </dgm:pt>
    <dgm:pt modelId="{851A5F7B-FDF9-4EFC-95F5-6BBA2E47D0D5}" type="pres">
      <dgm:prSet presAssocID="{EE572171-9F39-4D0C-B732-87969295F484}" presName="txNode" presStyleLbl="fgAcc1" presStyleIdx="4" presStyleCnt="5">
        <dgm:presLayoutVars>
          <dgm:bulletEnabled val="1"/>
        </dgm:presLayoutVars>
      </dgm:prSet>
      <dgm:spPr/>
    </dgm:pt>
  </dgm:ptLst>
  <dgm:cxnLst>
    <dgm:cxn modelId="{D1460315-6AEB-44E3-89C9-B8D3A03B97AF}" type="presOf" srcId="{9410E546-CD3A-4C48-BF38-90974652A90B}" destId="{99C48968-02B0-438F-A079-48C733B7F71A}" srcOrd="0" destOrd="0" presId="urn:microsoft.com/office/officeart/2005/8/layout/chevronAccent+Icon"/>
    <dgm:cxn modelId="{19D6F43A-220A-49DB-8DBC-7E84FB0BE46E}" type="presOf" srcId="{509EB77F-684F-4150-8E9D-577E63A24B72}" destId="{B351B34A-64B1-40D7-891C-0839536F682E}" srcOrd="0" destOrd="0" presId="urn:microsoft.com/office/officeart/2005/8/layout/chevronAccent+Icon"/>
    <dgm:cxn modelId="{5E3AE668-8523-4746-84D0-3E0282CDFDE6}" type="presOf" srcId="{58ADD40C-3AF9-4B84-A9AF-3F2152B0B118}" destId="{BFC725D2-923D-4F44-B599-14D6B53C4822}" srcOrd="0" destOrd="0" presId="urn:microsoft.com/office/officeart/2005/8/layout/chevronAccent+Icon"/>
    <dgm:cxn modelId="{B07B4749-4627-4613-8F9B-56578C8E61E4}" type="presOf" srcId="{DD428FC6-B9D3-4607-A93E-EB8C3C5BD447}" destId="{2D4D6D58-42D4-445B-8AFD-0159783E371B}" srcOrd="0" destOrd="0" presId="urn:microsoft.com/office/officeart/2005/8/layout/chevronAccent+Icon"/>
    <dgm:cxn modelId="{47F215A0-6114-4213-A1D2-F83A1DF2F7FA}" srcId="{F20A0DD4-B77A-4761-A0CD-383FE0D9959C}" destId="{DD428FC6-B9D3-4607-A93E-EB8C3C5BD447}" srcOrd="3" destOrd="0" parTransId="{497169A5-E2BF-4013-A549-1B500BDE45AD}" sibTransId="{28D8129E-9FEB-4DC3-865C-88EE9D560A9A}"/>
    <dgm:cxn modelId="{46F4A4B1-DE60-4A15-95D1-9FCBCD6F8FFF}" srcId="{F20A0DD4-B77A-4761-A0CD-383FE0D9959C}" destId="{9410E546-CD3A-4C48-BF38-90974652A90B}" srcOrd="1" destOrd="0" parTransId="{BA7150D5-B3C3-466F-8278-31501DFCB43F}" sibTransId="{5447ADBA-846C-4C1D-8B84-5B39D4A926EC}"/>
    <dgm:cxn modelId="{D7E15CBC-9699-433F-A1FB-7F1D17C2D9A5}" srcId="{F20A0DD4-B77A-4761-A0CD-383FE0D9959C}" destId="{58ADD40C-3AF9-4B84-A9AF-3F2152B0B118}" srcOrd="2" destOrd="0" parTransId="{2FEC1286-C735-4E12-9B53-FE0A5216A2DB}" sibTransId="{62829229-CA6C-4966-8D80-7D8C9E73AC50}"/>
    <dgm:cxn modelId="{CCC092EE-14E7-45DD-B38D-6437B232B960}" type="presOf" srcId="{EE572171-9F39-4D0C-B732-87969295F484}" destId="{851A5F7B-FDF9-4EFC-95F5-6BBA2E47D0D5}" srcOrd="0" destOrd="0" presId="urn:microsoft.com/office/officeart/2005/8/layout/chevronAccent+Icon"/>
    <dgm:cxn modelId="{B8BE19F3-4610-4926-A175-7AC9A7B11C6E}" type="presOf" srcId="{F20A0DD4-B77A-4761-A0CD-383FE0D9959C}" destId="{FD0FF1BE-70F8-427D-A9B3-CF7CD9A4676E}" srcOrd="0" destOrd="0" presId="urn:microsoft.com/office/officeart/2005/8/layout/chevronAccent+Icon"/>
    <dgm:cxn modelId="{5FFD19F8-072D-4B8A-8F9C-2B9EFC310A24}" srcId="{F20A0DD4-B77A-4761-A0CD-383FE0D9959C}" destId="{509EB77F-684F-4150-8E9D-577E63A24B72}" srcOrd="0" destOrd="0" parTransId="{3EAED6A4-2527-43E0-A7A5-D239820147AA}" sibTransId="{BAAD6555-B2C1-470A-A041-C8A1AB19883D}"/>
    <dgm:cxn modelId="{3C1DC1FB-D374-439C-8E1C-C791D670936D}" srcId="{F20A0DD4-B77A-4761-A0CD-383FE0D9959C}" destId="{EE572171-9F39-4D0C-B732-87969295F484}" srcOrd="4" destOrd="0" parTransId="{4E4145BC-189C-4FCE-864B-1E93F9510F6E}" sibTransId="{F8F6D23E-D3EF-407A-A9ED-DED27A76FEC9}"/>
    <dgm:cxn modelId="{3A811721-6174-4615-9D81-0D77532C3A8A}" type="presParOf" srcId="{FD0FF1BE-70F8-427D-A9B3-CF7CD9A4676E}" destId="{08C05E53-B887-4930-987B-D08A39BF3B91}" srcOrd="0" destOrd="0" presId="urn:microsoft.com/office/officeart/2005/8/layout/chevronAccent+Icon"/>
    <dgm:cxn modelId="{7C6F507E-7993-416D-8C14-EABB40D5D63F}" type="presParOf" srcId="{08C05E53-B887-4930-987B-D08A39BF3B91}" destId="{88AB2714-50FE-481E-8082-F7E130310EA6}" srcOrd="0" destOrd="0" presId="urn:microsoft.com/office/officeart/2005/8/layout/chevronAccent+Icon"/>
    <dgm:cxn modelId="{CC227978-196C-485C-90C8-7307F02C4AA6}" type="presParOf" srcId="{08C05E53-B887-4930-987B-D08A39BF3B91}" destId="{B351B34A-64B1-40D7-891C-0839536F682E}" srcOrd="1" destOrd="0" presId="urn:microsoft.com/office/officeart/2005/8/layout/chevronAccent+Icon"/>
    <dgm:cxn modelId="{C0895CFF-EBFB-471B-B79C-867DE433A999}" type="presParOf" srcId="{FD0FF1BE-70F8-427D-A9B3-CF7CD9A4676E}" destId="{BEC615C7-8F41-47AC-A1B9-AAEAD0DA896E}" srcOrd="1" destOrd="0" presId="urn:microsoft.com/office/officeart/2005/8/layout/chevronAccent+Icon"/>
    <dgm:cxn modelId="{109D0A10-EAEA-4E8D-8443-317618FEE9D3}" type="presParOf" srcId="{FD0FF1BE-70F8-427D-A9B3-CF7CD9A4676E}" destId="{FDF23296-2DA6-46CA-AB91-47AA238CD323}" srcOrd="2" destOrd="0" presId="urn:microsoft.com/office/officeart/2005/8/layout/chevronAccent+Icon"/>
    <dgm:cxn modelId="{09DA5DF2-4AA1-453D-BA78-ED57C15BC033}" type="presParOf" srcId="{FDF23296-2DA6-46CA-AB91-47AA238CD323}" destId="{E779EE93-56EF-4D74-9947-77A075CAE7B1}" srcOrd="0" destOrd="0" presId="urn:microsoft.com/office/officeart/2005/8/layout/chevronAccent+Icon"/>
    <dgm:cxn modelId="{D603753E-B581-43F8-9A91-69148695F57A}" type="presParOf" srcId="{FDF23296-2DA6-46CA-AB91-47AA238CD323}" destId="{99C48968-02B0-438F-A079-48C733B7F71A}" srcOrd="1" destOrd="0" presId="urn:microsoft.com/office/officeart/2005/8/layout/chevronAccent+Icon"/>
    <dgm:cxn modelId="{E61FC5E9-9F76-4B09-98DE-488C0FFB14DC}" type="presParOf" srcId="{FD0FF1BE-70F8-427D-A9B3-CF7CD9A4676E}" destId="{98EA1DA7-EA64-4F3D-9A74-B5009EED39C5}" srcOrd="3" destOrd="0" presId="urn:microsoft.com/office/officeart/2005/8/layout/chevronAccent+Icon"/>
    <dgm:cxn modelId="{138CB56F-8A0B-4347-A6E9-CB8602B3214F}" type="presParOf" srcId="{FD0FF1BE-70F8-427D-A9B3-CF7CD9A4676E}" destId="{3E22E5D6-BDE5-47A3-9179-D8A77BBCCBE7}" srcOrd="4" destOrd="0" presId="urn:microsoft.com/office/officeart/2005/8/layout/chevronAccent+Icon"/>
    <dgm:cxn modelId="{F4BE9A45-A6FE-4BFC-A954-CA0DDF701A3C}" type="presParOf" srcId="{3E22E5D6-BDE5-47A3-9179-D8A77BBCCBE7}" destId="{1896319B-86C8-476C-80FC-83051F821108}" srcOrd="0" destOrd="0" presId="urn:microsoft.com/office/officeart/2005/8/layout/chevronAccent+Icon"/>
    <dgm:cxn modelId="{A63F954C-3B0D-4C96-BDC4-903412AC8C57}" type="presParOf" srcId="{3E22E5D6-BDE5-47A3-9179-D8A77BBCCBE7}" destId="{BFC725D2-923D-4F44-B599-14D6B53C4822}" srcOrd="1" destOrd="0" presId="urn:microsoft.com/office/officeart/2005/8/layout/chevronAccent+Icon"/>
    <dgm:cxn modelId="{81F7B676-2C5C-4B2E-8B3E-640FAE9524A3}" type="presParOf" srcId="{FD0FF1BE-70F8-427D-A9B3-CF7CD9A4676E}" destId="{15303607-960D-4EC8-A2A9-8A8B26BE09FE}" srcOrd="5" destOrd="0" presId="urn:microsoft.com/office/officeart/2005/8/layout/chevronAccent+Icon"/>
    <dgm:cxn modelId="{49FFDED7-6A47-4B34-9102-A3C16897975A}" type="presParOf" srcId="{FD0FF1BE-70F8-427D-A9B3-CF7CD9A4676E}" destId="{CB803AE3-D9B7-415E-880C-92F9AEF8D646}" srcOrd="6" destOrd="0" presId="urn:microsoft.com/office/officeart/2005/8/layout/chevronAccent+Icon"/>
    <dgm:cxn modelId="{93233AFB-6FAE-4606-BD66-BC614875FE16}" type="presParOf" srcId="{CB803AE3-D9B7-415E-880C-92F9AEF8D646}" destId="{D57EBADB-4207-41F6-ADD3-0D4724B22ECA}" srcOrd="0" destOrd="0" presId="urn:microsoft.com/office/officeart/2005/8/layout/chevronAccent+Icon"/>
    <dgm:cxn modelId="{30129FC3-3A32-4908-AB01-1D7B5A9C7FFB}" type="presParOf" srcId="{CB803AE3-D9B7-415E-880C-92F9AEF8D646}" destId="{2D4D6D58-42D4-445B-8AFD-0159783E371B}" srcOrd="1" destOrd="0" presId="urn:microsoft.com/office/officeart/2005/8/layout/chevronAccent+Icon"/>
    <dgm:cxn modelId="{CBD801C7-DC67-4C38-949D-2D4469CDFBC2}" type="presParOf" srcId="{FD0FF1BE-70F8-427D-A9B3-CF7CD9A4676E}" destId="{DB971012-0603-439D-83DB-6FC5E493CABB}" srcOrd="7" destOrd="0" presId="urn:microsoft.com/office/officeart/2005/8/layout/chevronAccent+Icon"/>
    <dgm:cxn modelId="{3A33766B-99B6-4FFC-A597-CEF937538384}" type="presParOf" srcId="{FD0FF1BE-70F8-427D-A9B3-CF7CD9A4676E}" destId="{FEFF53FD-BBD6-4695-B1F8-5C67FA7F5718}" srcOrd="8" destOrd="0" presId="urn:microsoft.com/office/officeart/2005/8/layout/chevronAccent+Icon"/>
    <dgm:cxn modelId="{8BDC0FDF-CAC7-44C3-A914-0A9B433DDD86}" type="presParOf" srcId="{FEFF53FD-BBD6-4695-B1F8-5C67FA7F5718}" destId="{60E2042B-4DB8-40DC-B743-9884F280FA65}" srcOrd="0" destOrd="0" presId="urn:microsoft.com/office/officeart/2005/8/layout/chevronAccent+Icon"/>
    <dgm:cxn modelId="{7BD08C2C-33D4-4913-834E-3FAD310C1BAC}" type="presParOf" srcId="{FEFF53FD-BBD6-4695-B1F8-5C67FA7F5718}" destId="{851A5F7B-FDF9-4EFC-95F5-6BBA2E47D0D5}"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B2714-50FE-481E-8082-F7E130310EA6}">
      <dsp:nvSpPr>
        <dsp:cNvPr id="0" name=""/>
        <dsp:cNvSpPr/>
      </dsp:nvSpPr>
      <dsp:spPr>
        <a:xfrm>
          <a:off x="5840" y="2393210"/>
          <a:ext cx="2608869" cy="1007023"/>
        </a:xfrm>
        <a:prstGeom prst="chevron">
          <a:avLst>
            <a:gd name="adj" fmla="val 4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51B34A-64B1-40D7-891C-0839536F682E}">
      <dsp:nvSpPr>
        <dsp:cNvPr id="0" name=""/>
        <dsp:cNvSpPr/>
      </dsp:nvSpPr>
      <dsp:spPr>
        <a:xfrm>
          <a:off x="701539" y="2644966"/>
          <a:ext cx="2203045" cy="100702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Recopilar datos</a:t>
          </a:r>
          <a:endParaRPr lang="en-US" sz="2400" kern="1200" dirty="0"/>
        </a:p>
      </dsp:txBody>
      <dsp:txXfrm>
        <a:off x="731034" y="2674461"/>
        <a:ext cx="2144055" cy="948033"/>
      </dsp:txXfrm>
    </dsp:sp>
    <dsp:sp modelId="{E779EE93-56EF-4D74-9947-77A075CAE7B1}">
      <dsp:nvSpPr>
        <dsp:cNvPr id="0" name=""/>
        <dsp:cNvSpPr/>
      </dsp:nvSpPr>
      <dsp:spPr>
        <a:xfrm>
          <a:off x="2985749" y="2393210"/>
          <a:ext cx="2608869" cy="1007023"/>
        </a:xfrm>
        <a:prstGeom prst="chevron">
          <a:avLst>
            <a:gd name="adj" fmla="val 4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C48968-02B0-438F-A079-48C733B7F71A}">
      <dsp:nvSpPr>
        <dsp:cNvPr id="0" name=""/>
        <dsp:cNvSpPr/>
      </dsp:nvSpPr>
      <dsp:spPr>
        <a:xfrm>
          <a:off x="3347708" y="2644966"/>
          <a:ext cx="2870524" cy="100702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ES" sz="2400" kern="1200"/>
            <a:t>Preparación y transformación de datos</a:t>
          </a:r>
          <a:endParaRPr lang="ro-RO" sz="2400" kern="1200" dirty="0"/>
        </a:p>
      </dsp:txBody>
      <dsp:txXfrm>
        <a:off x="3377203" y="2674461"/>
        <a:ext cx="2811534" cy="948033"/>
      </dsp:txXfrm>
    </dsp:sp>
    <dsp:sp modelId="{1896319B-86C8-476C-80FC-83051F821108}">
      <dsp:nvSpPr>
        <dsp:cNvPr id="0" name=""/>
        <dsp:cNvSpPr/>
      </dsp:nvSpPr>
      <dsp:spPr>
        <a:xfrm>
          <a:off x="6299397" y="2393210"/>
          <a:ext cx="2608869" cy="1007023"/>
        </a:xfrm>
        <a:prstGeom prst="chevron">
          <a:avLst>
            <a:gd name="adj" fmla="val 4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C725D2-923D-4F44-B599-14D6B53C4822}">
      <dsp:nvSpPr>
        <dsp:cNvPr id="0" name=""/>
        <dsp:cNvSpPr/>
      </dsp:nvSpPr>
      <dsp:spPr>
        <a:xfrm>
          <a:off x="6995096" y="2644966"/>
          <a:ext cx="2203045" cy="100702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Datos del índice</a:t>
          </a:r>
          <a:endParaRPr lang="ro-RO" sz="2400" kern="1200" dirty="0"/>
        </a:p>
      </dsp:txBody>
      <dsp:txXfrm>
        <a:off x="7024591" y="2674461"/>
        <a:ext cx="2144055" cy="948033"/>
      </dsp:txXfrm>
    </dsp:sp>
    <dsp:sp modelId="{D57EBADB-4207-41F6-ADD3-0D4724B22ECA}">
      <dsp:nvSpPr>
        <dsp:cNvPr id="0" name=""/>
        <dsp:cNvSpPr/>
      </dsp:nvSpPr>
      <dsp:spPr>
        <a:xfrm>
          <a:off x="9279306" y="2393210"/>
          <a:ext cx="2608869" cy="1007023"/>
        </a:xfrm>
        <a:prstGeom prst="chevron">
          <a:avLst>
            <a:gd name="adj" fmla="val 4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4D6D58-42D4-445B-8AFD-0159783E371B}">
      <dsp:nvSpPr>
        <dsp:cNvPr id="0" name=""/>
        <dsp:cNvSpPr/>
      </dsp:nvSpPr>
      <dsp:spPr>
        <a:xfrm>
          <a:off x="9975005" y="2644966"/>
          <a:ext cx="2203045" cy="100702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Extracción de texto </a:t>
          </a:r>
          <a:endParaRPr lang="ro-RO" sz="2400" kern="1200" dirty="0"/>
        </a:p>
      </dsp:txBody>
      <dsp:txXfrm>
        <a:off x="10004500" y="2674461"/>
        <a:ext cx="2144055" cy="948033"/>
      </dsp:txXfrm>
    </dsp:sp>
    <dsp:sp modelId="{60E2042B-4DB8-40DC-B743-9884F280FA65}">
      <dsp:nvSpPr>
        <dsp:cNvPr id="0" name=""/>
        <dsp:cNvSpPr/>
      </dsp:nvSpPr>
      <dsp:spPr>
        <a:xfrm>
          <a:off x="12259215" y="2393210"/>
          <a:ext cx="2608869" cy="1007023"/>
        </a:xfrm>
        <a:prstGeom prst="chevron">
          <a:avLst>
            <a:gd name="adj" fmla="val 4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1A5F7B-FDF9-4EFC-95F5-6BBA2E47D0D5}">
      <dsp:nvSpPr>
        <dsp:cNvPr id="0" name=""/>
        <dsp:cNvSpPr/>
      </dsp:nvSpPr>
      <dsp:spPr>
        <a:xfrm>
          <a:off x="12954913" y="2644966"/>
          <a:ext cx="2203045" cy="100702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Analisis</a:t>
          </a:r>
          <a:endParaRPr lang="ro-RO" sz="2400" kern="1200" dirty="0"/>
        </a:p>
      </dsp:txBody>
      <dsp:txXfrm>
        <a:off x="12984408" y="2674461"/>
        <a:ext cx="2144055" cy="94803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5DB49047-82D5-47EC-98AB-0B3CF50D8AB0}" type="datetimeFigureOut">
              <a:rPr lang="ro-RO" smtClean="0"/>
              <a:t>19.04.2023</a:t>
            </a:fld>
            <a:endParaRPr lang="ro-RO"/>
          </a:p>
        </p:txBody>
      </p:sp>
      <p:sp>
        <p:nvSpPr>
          <p:cNvPr id="4" name="Slide Image Placehold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7CE15FBE-D496-4D07-B9B1-DA7BD5218B92}" type="slidenum">
              <a:rPr lang="ro-RO" smtClean="0"/>
              <a:t>‹Nº›</a:t>
            </a:fld>
            <a:endParaRPr lang="ro-RO"/>
          </a:p>
        </p:txBody>
      </p:sp>
    </p:spTree>
    <p:extLst>
      <p:ext uri="{BB962C8B-B14F-4D97-AF65-F5344CB8AC3E}">
        <p14:creationId xmlns:p14="http://schemas.microsoft.com/office/powerpoint/2010/main" val="3340324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5"/>
          </p:nvPr>
        </p:nvSpPr>
        <p:spPr/>
        <p:txBody>
          <a:bodyPr/>
          <a:lstStyle/>
          <a:p>
            <a:fld id="{7CE15FBE-D496-4D07-B9B1-DA7BD5218B92}" type="slidenum">
              <a:rPr lang="ro-RO" smtClean="0"/>
              <a:t>14</a:t>
            </a:fld>
            <a:endParaRPr lang="ro-RO"/>
          </a:p>
        </p:txBody>
      </p:sp>
    </p:spTree>
    <p:extLst>
      <p:ext uri="{BB962C8B-B14F-4D97-AF65-F5344CB8AC3E}">
        <p14:creationId xmlns:p14="http://schemas.microsoft.com/office/powerpoint/2010/main" val="1629517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6E277B-3B42-E4D1-B6A8-D724EB41D0B0}"/>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52ECCD-C0CA-93DB-151D-9581D1F5D82F}"/>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86486E2-D614-591E-B732-55E098029375}"/>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F0958C8-5AD5-7968-F14A-57C823D36F60}"/>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36875A1-4E83-D05B-BD13-B52DD04DB824}"/>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F75999A-F334-86AE-8EDD-EBC8A9A254F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8" name="Marcador de pie de página 7">
            <a:extLst>
              <a:ext uri="{FF2B5EF4-FFF2-40B4-BE49-F238E27FC236}">
                <a16:creationId xmlns:a16="http://schemas.microsoft.com/office/drawing/2014/main" id="{85E8ACF4-12E9-F6E7-34B8-95778505C172}"/>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9" name="Marcador de número de diapositiva 8">
            <a:extLst>
              <a:ext uri="{FF2B5EF4-FFF2-40B4-BE49-F238E27FC236}">
                <a16:creationId xmlns:a16="http://schemas.microsoft.com/office/drawing/2014/main" id="{75EE5675-1314-BF12-FD7D-55D17789920E}"/>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30247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E8C4E-13E0-55E6-0EBA-C4246DC4044B}"/>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CB973EB-B3BF-842B-EB0E-C1A8E529C07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4" name="Marcador de pie de página 3">
            <a:extLst>
              <a:ext uri="{FF2B5EF4-FFF2-40B4-BE49-F238E27FC236}">
                <a16:creationId xmlns:a16="http://schemas.microsoft.com/office/drawing/2014/main" id="{456AFE9B-4108-5EBE-F167-5CE993ECBFFB}"/>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5" name="Marcador de número de diapositiva 4">
            <a:extLst>
              <a:ext uri="{FF2B5EF4-FFF2-40B4-BE49-F238E27FC236}">
                <a16:creationId xmlns:a16="http://schemas.microsoft.com/office/drawing/2014/main" id="{2DF1E4D6-ABD8-8A8B-631F-5B12792878D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2532203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64C83C-4D93-15FB-524E-D13FECDDA741}"/>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3" name="Marcador de pie de página 2">
            <a:extLst>
              <a:ext uri="{FF2B5EF4-FFF2-40B4-BE49-F238E27FC236}">
                <a16:creationId xmlns:a16="http://schemas.microsoft.com/office/drawing/2014/main" id="{F863E5DC-7CCB-206F-C702-B3AF98751D39}"/>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4" name="Marcador de número de diapositiva 3">
            <a:extLst>
              <a:ext uri="{FF2B5EF4-FFF2-40B4-BE49-F238E27FC236}">
                <a16:creationId xmlns:a16="http://schemas.microsoft.com/office/drawing/2014/main" id="{B2954E89-459B-7734-DD24-1DC7BCEF2F4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103417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3E929-57BE-3B1B-0D0D-772F684CF6E2}"/>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0326571-F15E-0E7E-091F-AE85410BF368}"/>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AB602F4-5B77-6701-7AE4-44F61BC315E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D31B4A-CD75-3FA1-AE0E-AC69CFBDDAC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6" name="Marcador de pie de página 5">
            <a:extLst>
              <a:ext uri="{FF2B5EF4-FFF2-40B4-BE49-F238E27FC236}">
                <a16:creationId xmlns:a16="http://schemas.microsoft.com/office/drawing/2014/main" id="{9696BC9A-DA43-654D-00CA-E0DCB883DDE5}"/>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B39DA356-0527-E3EF-20E8-77F2EE427C0A}"/>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3350717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B2A0-1F99-4774-130B-DE435622296A}"/>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966F0D2-122F-2C80-3361-36097EED23F3}"/>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C97EF99-F8FC-1686-50A7-FC93F299B1DF}"/>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C49A95-6AE0-BE64-BAEB-437CE62325F6}"/>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6" name="Marcador de pie de página 5">
            <a:extLst>
              <a:ext uri="{FF2B5EF4-FFF2-40B4-BE49-F238E27FC236}">
                <a16:creationId xmlns:a16="http://schemas.microsoft.com/office/drawing/2014/main" id="{53206811-1782-0544-6A71-815DAF92B9D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0C35AC3D-2FC2-28BC-E6C9-F2E49B7B5936}"/>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3772221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92E2F-5791-BBDA-5B71-30E2CEB5C23E}"/>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8CF477-1A8A-EC9D-2CD9-CCB8974FE202}"/>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C911FE-1B5C-9C27-00BE-7F2861BF4359}"/>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5" name="Marcador de pie de página 4">
            <a:extLst>
              <a:ext uri="{FF2B5EF4-FFF2-40B4-BE49-F238E27FC236}">
                <a16:creationId xmlns:a16="http://schemas.microsoft.com/office/drawing/2014/main" id="{DC12B8E4-BA5C-4E23-039A-E664908E6DD1}"/>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E1BABD4-9480-4A03-1684-C22CF30C5B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2195221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A2ECEE-B169-17F0-F43C-842F42441CD1}"/>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7814F84-C46C-1D79-415C-C0784E2EFF15}"/>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130ED9D-41A2-AA0F-D943-39A44D49E5EF}"/>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5" name="Marcador de pie de página 4">
            <a:extLst>
              <a:ext uri="{FF2B5EF4-FFF2-40B4-BE49-F238E27FC236}">
                <a16:creationId xmlns:a16="http://schemas.microsoft.com/office/drawing/2014/main" id="{BCB69718-7114-6B06-E813-5A238201995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3164EEF-0569-7BCD-A4B1-DDE8123A2D7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415892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5" name="Marcador de pie de página 4">
            <a:extLst>
              <a:ext uri="{FF2B5EF4-FFF2-40B4-BE49-F238E27FC236}">
                <a16:creationId xmlns:a16="http://schemas.microsoft.com/office/drawing/2014/main"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171097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043A1-E8C1-010B-5D09-581CE51E25BA}"/>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E1B9B1-F63C-4DF2-3D12-A83AC454D3B8}"/>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5A3D775-921A-50C6-8661-8D81AE2AB737}"/>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5" name="Marcador de pie de página 4">
            <a:extLst>
              <a:ext uri="{FF2B5EF4-FFF2-40B4-BE49-F238E27FC236}">
                <a16:creationId xmlns:a16="http://schemas.microsoft.com/office/drawing/2014/main" id="{3093E7B2-15B0-09E0-C6FC-15F08AEBE00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14D349D4-0FFD-62D9-4865-6D7908E5F4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88689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D7E738-47FE-95EE-70B2-4463D1083853}"/>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95EC36A-F222-EC6F-9B4D-7271CF5760A8}"/>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2C40F4-E00B-4D7E-6D84-858834C9CBC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5" name="Marcador de pie de página 4">
            <a:extLst>
              <a:ext uri="{FF2B5EF4-FFF2-40B4-BE49-F238E27FC236}">
                <a16:creationId xmlns:a16="http://schemas.microsoft.com/office/drawing/2014/main" id="{285D561B-6E85-340F-4100-0E9C69E8927F}"/>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337B0910-8394-57CF-84B2-EEC8A0C03A83}"/>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104730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6F903-EF2D-E7C5-47C0-6F46DA77571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5151A5A-85BC-410F-42C5-7BF6AA5BC148}"/>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F0FA94C-9271-126F-650E-261B491CA642}"/>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E9EBFF4-D20E-792C-9CFC-B0C408AF47F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19/04/2023</a:t>
            </a:fld>
            <a:endParaRPr lang="es-ES"/>
          </a:p>
        </p:txBody>
      </p:sp>
      <p:sp>
        <p:nvSpPr>
          <p:cNvPr id="6" name="Marcador de pie de página 5">
            <a:extLst>
              <a:ext uri="{FF2B5EF4-FFF2-40B4-BE49-F238E27FC236}">
                <a16:creationId xmlns:a16="http://schemas.microsoft.com/office/drawing/2014/main" id="{A7C9D12F-3E17-2406-5A3F-9F2870F09F27}"/>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3889552A-DD63-D594-ABDB-AEBE8FA53B5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257906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id="{DA802E67-0748-2D2E-3F14-D254668597AB}"/>
              </a:ext>
            </a:extLst>
          </p:cNvPr>
          <p:cNvPicPr/>
          <p:nvPr userDrawn="1"/>
        </p:nvPicPr>
        <p:blipFill>
          <a:blip r:embed="rId7" cstate="print"/>
          <a:stretch>
            <a:fillRect/>
          </a:stretch>
        </p:blipFill>
        <p:spPr>
          <a:xfrm>
            <a:off x="1447800" y="9243313"/>
            <a:ext cx="3200399" cy="676274"/>
          </a:xfrm>
          <a:prstGeom prst="rect">
            <a:avLst/>
          </a:prstGeom>
        </p:spPr>
      </p:pic>
      <p:sp>
        <p:nvSpPr>
          <p:cNvPr id="8" name="object 3">
            <a:extLst>
              <a:ext uri="{FF2B5EF4-FFF2-40B4-BE49-F238E27FC236}">
                <a16:creationId xmlns:a16="http://schemas.microsoft.com/office/drawing/2014/main" id="{5755C00D-77FE-8975-9CB6-FD3EDDCC4CA5}"/>
              </a:ext>
            </a:extLst>
          </p:cNvPr>
          <p:cNvSpPr/>
          <p:nvPr userDrawn="1"/>
        </p:nvSpPr>
        <p:spPr>
          <a:xfrm>
            <a:off x="177057"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EBE1FC0C-33F3-5F92-1FEB-C1B4B5FFD70F}"/>
              </a:ext>
            </a:extLst>
          </p:cNvPr>
          <p:cNvSpPr/>
          <p:nvPr userDrawn="1"/>
        </p:nvSpPr>
        <p:spPr>
          <a:xfrm>
            <a:off x="177057"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1B192276-58A7-C71B-1D87-8FB1F92F3D4C}"/>
              </a:ext>
            </a:extLst>
          </p:cNvPr>
          <p:cNvSpPr/>
          <p:nvPr userDrawn="1"/>
        </p:nvSpPr>
        <p:spPr>
          <a:xfrm>
            <a:off x="187762"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DAEB0637-26CA-5155-2AD9-42AF2609ACA7}"/>
              </a:ext>
            </a:extLst>
          </p:cNvPr>
          <p:cNvSpPr/>
          <p:nvPr userDrawn="1"/>
        </p:nvSpPr>
        <p:spPr>
          <a:xfrm>
            <a:off x="177057"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F78179B-2511-C03D-E662-07AEAA86E42E}"/>
              </a:ext>
            </a:extLst>
          </p:cNvPr>
          <p:cNvSpPr/>
          <p:nvPr userDrawn="1"/>
        </p:nvSpPr>
        <p:spPr>
          <a:xfrm>
            <a:off x="177057"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CC585EAD-8078-9E92-9493-90F92CCB61BA}"/>
              </a:ext>
            </a:extLst>
          </p:cNvPr>
          <p:cNvSpPr/>
          <p:nvPr userDrawn="1"/>
        </p:nvSpPr>
        <p:spPr>
          <a:xfrm>
            <a:off x="187762"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7CE332CB-41FC-4074-C19E-3BDEBC4E8238}"/>
              </a:ext>
            </a:extLst>
          </p:cNvPr>
          <p:cNvSpPr/>
          <p:nvPr userDrawn="1"/>
        </p:nvSpPr>
        <p:spPr>
          <a:xfrm>
            <a:off x="177057"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1D63B0BA-2CA7-5508-D507-274C4C17A6DE}"/>
              </a:ext>
            </a:extLst>
          </p:cNvPr>
          <p:cNvSpPr/>
          <p:nvPr userDrawn="1"/>
        </p:nvSpPr>
        <p:spPr>
          <a:xfrm>
            <a:off x="177057"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52C5D37E-F8EC-5272-D7A3-E0C30F6F0EB8}"/>
              </a:ext>
            </a:extLst>
          </p:cNvPr>
          <p:cNvSpPr/>
          <p:nvPr userDrawn="1"/>
        </p:nvSpPr>
        <p:spPr>
          <a:xfrm>
            <a:off x="187762"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9E76F77F-6692-1CA4-98F5-4693E6F4FC13}"/>
              </a:ext>
            </a:extLst>
          </p:cNvPr>
          <p:cNvSpPr/>
          <p:nvPr userDrawn="1"/>
        </p:nvSpPr>
        <p:spPr>
          <a:xfrm>
            <a:off x="177057"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3BE22DC0-2D1B-079D-F944-4A177816C953}"/>
              </a:ext>
            </a:extLst>
          </p:cNvPr>
          <p:cNvSpPr/>
          <p:nvPr userDrawn="1"/>
        </p:nvSpPr>
        <p:spPr>
          <a:xfrm>
            <a:off x="177057"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EA425F25-F69F-8F5B-D60F-974156588B30}"/>
              </a:ext>
            </a:extLst>
          </p:cNvPr>
          <p:cNvPicPr/>
          <p:nvPr userDrawn="1"/>
        </p:nvPicPr>
        <p:blipFill>
          <a:blip r:embed="rId8" cstate="print"/>
          <a:stretch>
            <a:fillRect/>
          </a:stretch>
        </p:blipFill>
        <p:spPr>
          <a:xfrm>
            <a:off x="5797230" y="2851504"/>
            <a:ext cx="6741318" cy="2179240"/>
          </a:xfrm>
          <a:prstGeom prst="rect">
            <a:avLst/>
          </a:prstGeom>
        </p:spPr>
      </p:pic>
      <p:sp>
        <p:nvSpPr>
          <p:cNvPr id="20" name="object 15">
            <a:extLst>
              <a:ext uri="{FF2B5EF4-FFF2-40B4-BE49-F238E27FC236}">
                <a16:creationId xmlns:a16="http://schemas.microsoft.com/office/drawing/2014/main" id="{1A6B726B-5748-34C8-5362-2B72670AA269}"/>
              </a:ext>
            </a:extLst>
          </p:cNvPr>
          <p:cNvSpPr txBox="1"/>
          <p:nvPr userDrawn="1"/>
        </p:nvSpPr>
        <p:spPr>
          <a:xfrm>
            <a:off x="7539626" y="5470518"/>
            <a:ext cx="3209290" cy="377825"/>
          </a:xfrm>
          <a:prstGeom prst="rect">
            <a:avLst/>
          </a:prstGeom>
        </p:spPr>
        <p:txBody>
          <a:bodyPr vert="horz" wrap="square" lIns="0" tIns="13335" rIns="0" bIns="0" rtlCol="0">
            <a:spAutoFit/>
          </a:bodyPr>
          <a:lstStyle/>
          <a:p>
            <a:pPr marL="12700">
              <a:lnSpc>
                <a:spcPct val="100000"/>
              </a:lnSpc>
              <a:spcBef>
                <a:spcPts val="105"/>
              </a:spcBef>
            </a:pPr>
            <a:r>
              <a:rPr sz="2300" spc="140" dirty="0">
                <a:solidFill>
                  <a:srgbClr val="6B7C86"/>
                </a:solidFill>
                <a:latin typeface="Microsoft Sans Serif"/>
                <a:cs typeface="Microsoft Sans Serif"/>
              </a:rPr>
              <a:t>da</a:t>
            </a:r>
            <a:r>
              <a:rPr sz="2300" spc="165" dirty="0">
                <a:solidFill>
                  <a:srgbClr val="6B7C86"/>
                </a:solidFill>
                <a:latin typeface="Microsoft Sans Serif"/>
                <a:cs typeface="Microsoft Sans Serif"/>
              </a:rPr>
              <a:t>t</a:t>
            </a:r>
            <a:r>
              <a:rPr sz="2300" spc="140" dirty="0">
                <a:solidFill>
                  <a:srgbClr val="6B7C86"/>
                </a:solidFill>
                <a:latin typeface="Microsoft Sans Serif"/>
                <a:cs typeface="Microsoft Sans Serif"/>
              </a:rPr>
              <a:t>a</a:t>
            </a:r>
            <a:r>
              <a:rPr sz="2300" spc="15" dirty="0">
                <a:solidFill>
                  <a:srgbClr val="6B7C86"/>
                </a:solidFill>
                <a:latin typeface="Microsoft Sans Serif"/>
                <a:cs typeface="Microsoft Sans Serif"/>
              </a:rPr>
              <a:t>s</a:t>
            </a:r>
            <a:r>
              <a:rPr sz="2300" spc="120" dirty="0">
                <a:solidFill>
                  <a:srgbClr val="6B7C86"/>
                </a:solidFill>
                <a:latin typeface="Microsoft Sans Serif"/>
                <a:cs typeface="Microsoft Sans Serif"/>
              </a:rPr>
              <a:t>ci</a:t>
            </a:r>
            <a:r>
              <a:rPr sz="2300" spc="40" dirty="0">
                <a:solidFill>
                  <a:srgbClr val="6B7C86"/>
                </a:solidFill>
                <a:latin typeface="Microsoft Sans Serif"/>
                <a:cs typeface="Microsoft Sans Serif"/>
              </a:rPr>
              <a:t>e</a:t>
            </a:r>
            <a:r>
              <a:rPr sz="2300" dirty="0">
                <a:solidFill>
                  <a:srgbClr val="6B7C86"/>
                </a:solidFill>
                <a:latin typeface="Microsoft Sans Serif"/>
                <a:cs typeface="Microsoft Sans Serif"/>
              </a:rPr>
              <a:t>n</a:t>
            </a:r>
            <a:r>
              <a:rPr sz="2300" spc="120" dirty="0">
                <a:solidFill>
                  <a:srgbClr val="6B7C86"/>
                </a:solidFill>
                <a:latin typeface="Microsoft Sans Serif"/>
                <a:cs typeface="Microsoft Sans Serif"/>
              </a:rPr>
              <a:t>c</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a:t>
            </a:r>
            <a:r>
              <a:rPr sz="2300" spc="140" dirty="0">
                <a:solidFill>
                  <a:srgbClr val="6B7C86"/>
                </a:solidFill>
                <a:latin typeface="Microsoft Sans Serif"/>
                <a:cs typeface="Microsoft Sans Serif"/>
              </a:rPr>
              <a:t>p</a:t>
            </a:r>
            <a:r>
              <a:rPr sz="2300" spc="110" dirty="0">
                <a:solidFill>
                  <a:srgbClr val="6B7C86"/>
                </a:solidFill>
                <a:latin typeface="Microsoft Sans Serif"/>
                <a:cs typeface="Microsoft Sans Serif"/>
              </a:rPr>
              <a:t>r</a:t>
            </a:r>
            <a:r>
              <a:rPr sz="2300" spc="40" dirty="0">
                <a:solidFill>
                  <a:srgbClr val="6B7C86"/>
                </a:solidFill>
                <a:latin typeface="Microsoft Sans Serif"/>
                <a:cs typeface="Microsoft Sans Serif"/>
              </a:rPr>
              <a:t>o</a:t>
            </a:r>
            <a:r>
              <a:rPr sz="2300" spc="120" dirty="0">
                <a:solidFill>
                  <a:srgbClr val="6B7C86"/>
                </a:solidFill>
                <a:latin typeface="Microsoft Sans Serif"/>
                <a:cs typeface="Microsoft Sans Serif"/>
              </a:rPr>
              <a:t>j</a:t>
            </a:r>
            <a:r>
              <a:rPr sz="2300" spc="40" dirty="0">
                <a:solidFill>
                  <a:srgbClr val="6B7C86"/>
                </a:solidFill>
                <a:latin typeface="Microsoft Sans Serif"/>
                <a:cs typeface="Microsoft Sans Serif"/>
              </a:rPr>
              <a:t>e</a:t>
            </a:r>
            <a:r>
              <a:rPr sz="2300" spc="120" dirty="0">
                <a:solidFill>
                  <a:srgbClr val="6B7C86"/>
                </a:solidFill>
                <a:latin typeface="Microsoft Sans Serif"/>
                <a:cs typeface="Microsoft Sans Serif"/>
              </a:rPr>
              <a:t>c</a:t>
            </a:r>
            <a:r>
              <a:rPr sz="2300" spc="165" dirty="0">
                <a:solidFill>
                  <a:srgbClr val="6B7C86"/>
                </a:solidFill>
                <a:latin typeface="Microsoft Sans Serif"/>
                <a:cs typeface="Microsoft Sans Serif"/>
              </a:rPr>
              <a:t>t</a:t>
            </a:r>
            <a:r>
              <a:rPr sz="2300" spc="5" dirty="0">
                <a:solidFill>
                  <a:srgbClr val="6B7C86"/>
                </a:solidFill>
                <a:latin typeface="Microsoft Sans Serif"/>
                <a:cs typeface="Microsoft Sans Serif"/>
              </a:rPr>
              <a:t>.</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u</a:t>
            </a:r>
            <a:endParaRPr sz="2300">
              <a:latin typeface="Microsoft Sans Serif"/>
              <a:cs typeface="Microsoft Sans Serif"/>
            </a:endParaRPr>
          </a:p>
        </p:txBody>
      </p:sp>
      <p:sp>
        <p:nvSpPr>
          <p:cNvPr id="21" name="object 16">
            <a:extLst>
              <a:ext uri="{FF2B5EF4-FFF2-40B4-BE49-F238E27FC236}">
                <a16:creationId xmlns:a16="http://schemas.microsoft.com/office/drawing/2014/main" id="{8736A787-F2E2-0249-2B92-70DCD11FEB45}"/>
              </a:ext>
            </a:extLst>
          </p:cNvPr>
          <p:cNvSpPr/>
          <p:nvPr userDrawn="1"/>
        </p:nvSpPr>
        <p:spPr>
          <a:xfrm>
            <a:off x="17798045"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2" name="object 17">
            <a:extLst>
              <a:ext uri="{FF2B5EF4-FFF2-40B4-BE49-F238E27FC236}">
                <a16:creationId xmlns:a16="http://schemas.microsoft.com/office/drawing/2014/main" id="{3BECE133-F238-3E75-6586-6852EBBD7035}"/>
              </a:ext>
            </a:extLst>
          </p:cNvPr>
          <p:cNvSpPr/>
          <p:nvPr userDrawn="1"/>
        </p:nvSpPr>
        <p:spPr>
          <a:xfrm>
            <a:off x="17798045"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3" name="object 18">
            <a:extLst>
              <a:ext uri="{FF2B5EF4-FFF2-40B4-BE49-F238E27FC236}">
                <a16:creationId xmlns:a16="http://schemas.microsoft.com/office/drawing/2014/main" id="{EE7DBF95-E8F0-4EC7-A357-B813D6F3C116}"/>
              </a:ext>
            </a:extLst>
          </p:cNvPr>
          <p:cNvSpPr/>
          <p:nvPr userDrawn="1"/>
        </p:nvSpPr>
        <p:spPr>
          <a:xfrm>
            <a:off x="17808748"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4" name="object 19">
            <a:extLst>
              <a:ext uri="{FF2B5EF4-FFF2-40B4-BE49-F238E27FC236}">
                <a16:creationId xmlns:a16="http://schemas.microsoft.com/office/drawing/2014/main" id="{E7440B94-250D-7087-FA48-06DA05C26E53}"/>
              </a:ext>
            </a:extLst>
          </p:cNvPr>
          <p:cNvSpPr/>
          <p:nvPr userDrawn="1"/>
        </p:nvSpPr>
        <p:spPr>
          <a:xfrm>
            <a:off x="17798045"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5" name="object 20">
            <a:extLst>
              <a:ext uri="{FF2B5EF4-FFF2-40B4-BE49-F238E27FC236}">
                <a16:creationId xmlns:a16="http://schemas.microsoft.com/office/drawing/2014/main" id="{20FD4E03-045B-FC83-C335-A346D34EFA0F}"/>
              </a:ext>
            </a:extLst>
          </p:cNvPr>
          <p:cNvSpPr/>
          <p:nvPr userDrawn="1"/>
        </p:nvSpPr>
        <p:spPr>
          <a:xfrm>
            <a:off x="17798045"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6" name="object 21">
            <a:extLst>
              <a:ext uri="{FF2B5EF4-FFF2-40B4-BE49-F238E27FC236}">
                <a16:creationId xmlns:a16="http://schemas.microsoft.com/office/drawing/2014/main" id="{1F30AA6A-BFF5-5D93-DEDE-1DBB94413FCB}"/>
              </a:ext>
            </a:extLst>
          </p:cNvPr>
          <p:cNvSpPr/>
          <p:nvPr userDrawn="1"/>
        </p:nvSpPr>
        <p:spPr>
          <a:xfrm>
            <a:off x="17808748"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7" name="object 22">
            <a:extLst>
              <a:ext uri="{FF2B5EF4-FFF2-40B4-BE49-F238E27FC236}">
                <a16:creationId xmlns:a16="http://schemas.microsoft.com/office/drawing/2014/main" id="{8FDD1866-CD25-5BF8-347D-1393AB11A60D}"/>
              </a:ext>
            </a:extLst>
          </p:cNvPr>
          <p:cNvSpPr/>
          <p:nvPr userDrawn="1"/>
        </p:nvSpPr>
        <p:spPr>
          <a:xfrm>
            <a:off x="17798045"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8" name="object 23">
            <a:extLst>
              <a:ext uri="{FF2B5EF4-FFF2-40B4-BE49-F238E27FC236}">
                <a16:creationId xmlns:a16="http://schemas.microsoft.com/office/drawing/2014/main" id="{005E8A9B-D108-6CE4-D957-81B06AFEF150}"/>
              </a:ext>
            </a:extLst>
          </p:cNvPr>
          <p:cNvSpPr/>
          <p:nvPr userDrawn="1"/>
        </p:nvSpPr>
        <p:spPr>
          <a:xfrm>
            <a:off x="17798045"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9" name="object 24">
            <a:extLst>
              <a:ext uri="{FF2B5EF4-FFF2-40B4-BE49-F238E27FC236}">
                <a16:creationId xmlns:a16="http://schemas.microsoft.com/office/drawing/2014/main" id="{89CDC558-A324-5641-734B-5642CF178DE7}"/>
              </a:ext>
            </a:extLst>
          </p:cNvPr>
          <p:cNvSpPr/>
          <p:nvPr userDrawn="1"/>
        </p:nvSpPr>
        <p:spPr>
          <a:xfrm>
            <a:off x="17808748"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30" name="object 25">
            <a:extLst>
              <a:ext uri="{FF2B5EF4-FFF2-40B4-BE49-F238E27FC236}">
                <a16:creationId xmlns:a16="http://schemas.microsoft.com/office/drawing/2014/main" id="{8D9E1383-427A-61BD-B71A-8E2CB4E63645}"/>
              </a:ext>
            </a:extLst>
          </p:cNvPr>
          <p:cNvSpPr/>
          <p:nvPr userDrawn="1"/>
        </p:nvSpPr>
        <p:spPr>
          <a:xfrm>
            <a:off x="17798045"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31" name="object 26">
            <a:extLst>
              <a:ext uri="{FF2B5EF4-FFF2-40B4-BE49-F238E27FC236}">
                <a16:creationId xmlns:a16="http://schemas.microsoft.com/office/drawing/2014/main" id="{76CF06EF-2545-5250-3E4D-538961D386AA}"/>
              </a:ext>
            </a:extLst>
          </p:cNvPr>
          <p:cNvSpPr/>
          <p:nvPr userDrawn="1"/>
        </p:nvSpPr>
        <p:spPr>
          <a:xfrm>
            <a:off x="17798045"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4" name="CuadroTexto 3">
            <a:extLst>
              <a:ext uri="{FF2B5EF4-FFF2-40B4-BE49-F238E27FC236}">
                <a16:creationId xmlns:a16="http://schemas.microsoft.com/office/drawing/2014/main" id="{F5FA4E65-FCA8-8E2F-B048-324F8F6C7CF4}"/>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145D299E-C2A7-E77F-BA72-256A7D6F00CA}"/>
              </a:ext>
            </a:extLst>
          </p:cNvPr>
          <p:cNvSpPr/>
          <p:nvPr userDrawn="1"/>
        </p:nvSpPr>
        <p:spPr>
          <a:xfrm>
            <a:off x="177057" y="9847729"/>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BCFB7F2E-F53E-AF00-C8C3-80160DE71268}"/>
              </a:ext>
            </a:extLst>
          </p:cNvPr>
          <p:cNvSpPr/>
          <p:nvPr userDrawn="1"/>
        </p:nvSpPr>
        <p:spPr>
          <a:xfrm>
            <a:off x="177057" y="8847488"/>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92CBDF82-C7B5-0A47-2560-A379483FE578}"/>
              </a:ext>
            </a:extLst>
          </p:cNvPr>
          <p:cNvSpPr/>
          <p:nvPr userDrawn="1"/>
        </p:nvSpPr>
        <p:spPr>
          <a:xfrm>
            <a:off x="187762" y="7596451"/>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042BE1D7-E3DE-C108-4982-24B42CC0AA72}"/>
              </a:ext>
            </a:extLst>
          </p:cNvPr>
          <p:cNvSpPr/>
          <p:nvPr userDrawn="1"/>
        </p:nvSpPr>
        <p:spPr>
          <a:xfrm>
            <a:off x="177057" y="691965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C813F35-825C-1848-A863-909B5F67695E}"/>
              </a:ext>
            </a:extLst>
          </p:cNvPr>
          <p:cNvSpPr/>
          <p:nvPr userDrawn="1"/>
        </p:nvSpPr>
        <p:spPr>
          <a:xfrm>
            <a:off x="177057" y="591941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7B73987F-E123-E0AE-C30F-371187A1FAED}"/>
              </a:ext>
            </a:extLst>
          </p:cNvPr>
          <p:cNvSpPr/>
          <p:nvPr userDrawn="1"/>
        </p:nvSpPr>
        <p:spPr>
          <a:xfrm>
            <a:off x="187762" y="466837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13061DD6-597E-619A-36CD-4FF266D92162}"/>
              </a:ext>
            </a:extLst>
          </p:cNvPr>
          <p:cNvSpPr/>
          <p:nvPr userDrawn="1"/>
        </p:nvSpPr>
        <p:spPr>
          <a:xfrm>
            <a:off x="177057" y="399157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8F7BE249-6208-51C4-635A-8D78696B18FD}"/>
              </a:ext>
            </a:extLst>
          </p:cNvPr>
          <p:cNvSpPr/>
          <p:nvPr userDrawn="1"/>
        </p:nvSpPr>
        <p:spPr>
          <a:xfrm>
            <a:off x="177057" y="299133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E5319B48-C21F-A8FD-67E3-54791D42BE86}"/>
              </a:ext>
            </a:extLst>
          </p:cNvPr>
          <p:cNvSpPr/>
          <p:nvPr userDrawn="1"/>
        </p:nvSpPr>
        <p:spPr>
          <a:xfrm>
            <a:off x="187762" y="174029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357373C2-E0E3-30A7-BE50-012578B465F6}"/>
              </a:ext>
            </a:extLst>
          </p:cNvPr>
          <p:cNvSpPr/>
          <p:nvPr userDrawn="1"/>
        </p:nvSpPr>
        <p:spPr>
          <a:xfrm>
            <a:off x="177057" y="1063501"/>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0DD394F5-C0D3-3C38-7058-99BEC22A8532}"/>
              </a:ext>
            </a:extLst>
          </p:cNvPr>
          <p:cNvSpPr/>
          <p:nvPr userDrawn="1"/>
        </p:nvSpPr>
        <p:spPr>
          <a:xfrm>
            <a:off x="177057" y="6326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0504D18A-FD5D-32CE-C2CD-F46C2DCC578F}"/>
              </a:ext>
            </a:extLst>
          </p:cNvPr>
          <p:cNvPicPr/>
          <p:nvPr userDrawn="1"/>
        </p:nvPicPr>
        <p:blipFill>
          <a:blip r:embed="rId13" cstate="print"/>
          <a:stretch>
            <a:fillRect/>
          </a:stretch>
        </p:blipFill>
        <p:spPr>
          <a:xfrm>
            <a:off x="15011400" y="419100"/>
            <a:ext cx="2891670" cy="932139"/>
          </a:xfrm>
          <a:prstGeom prst="rect">
            <a:avLst/>
          </a:prstGeom>
        </p:spPr>
      </p:pic>
      <p:sp>
        <p:nvSpPr>
          <p:cNvPr id="23" name="CuadroTexto 22">
            <a:extLst>
              <a:ext uri="{FF2B5EF4-FFF2-40B4-BE49-F238E27FC236}">
                <a16:creationId xmlns:a16="http://schemas.microsoft.com/office/drawing/2014/main" id="{0B0702A4-442D-D72A-E87B-19EDD47A47ED}"/>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pic>
        <p:nvPicPr>
          <p:cNvPr id="24" name="object 2">
            <a:extLst>
              <a:ext uri="{FF2B5EF4-FFF2-40B4-BE49-F238E27FC236}">
                <a16:creationId xmlns:a16="http://schemas.microsoft.com/office/drawing/2014/main" id="{00B21A7A-BB50-16CD-B1C1-7D57EEA53685}"/>
              </a:ext>
            </a:extLst>
          </p:cNvPr>
          <p:cNvPicPr/>
          <p:nvPr userDrawn="1"/>
        </p:nvPicPr>
        <p:blipFill>
          <a:blip r:embed="rId14" cstate="print"/>
          <a:stretch>
            <a:fillRect/>
          </a:stretch>
        </p:blipFill>
        <p:spPr>
          <a:xfrm>
            <a:off x="1447800" y="9243313"/>
            <a:ext cx="3200399" cy="676274"/>
          </a:xfrm>
          <a:prstGeom prst="rect">
            <a:avLst/>
          </a:prstGeom>
        </p:spPr>
      </p:pic>
    </p:spTree>
    <p:extLst>
      <p:ext uri="{BB962C8B-B14F-4D97-AF65-F5344CB8AC3E}">
        <p14:creationId xmlns:p14="http://schemas.microsoft.com/office/powerpoint/2010/main" val="171533904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44E27C2-649F-F2B8-B7E1-2956CAAC7E77}"/>
              </a:ext>
            </a:extLst>
          </p:cNvPr>
          <p:cNvSpPr txBox="1"/>
          <p:nvPr/>
        </p:nvSpPr>
        <p:spPr>
          <a:xfrm>
            <a:off x="1733550" y="6591300"/>
            <a:ext cx="14820900" cy="1384995"/>
          </a:xfrm>
          <a:prstGeom prst="rect">
            <a:avLst/>
          </a:prstGeom>
          <a:noFill/>
        </p:spPr>
        <p:txBody>
          <a:bodyPr wrap="square">
            <a:spAutoFit/>
          </a:bodyPr>
          <a:lstStyle/>
          <a:p>
            <a:pPr lvl="0" algn="ctr">
              <a:spcBef>
                <a:spcPts val="5"/>
              </a:spcBef>
              <a:tabLst>
                <a:tab pos="1205230" algn="l"/>
                <a:tab pos="1926589" algn="l"/>
                <a:tab pos="2915920" algn="l"/>
                <a:tab pos="3444875" algn="l"/>
                <a:tab pos="4383405" algn="l"/>
                <a:tab pos="6796405" algn="l"/>
              </a:tabLst>
              <a:defRPr/>
            </a:pPr>
            <a:r>
              <a:rPr lang="en-US" sz="4800" b="1" spc="-114">
                <a:solidFill>
                  <a:srgbClr val="E7686A"/>
                </a:solidFill>
                <a:ea typeface="Microsoft Sans Serif" panose="020B0604020202020204" pitchFamily="34" charset="0"/>
                <a:cs typeface="Microsoft Sans Serif" panose="020B0604020202020204" pitchFamily="34" charset="0"/>
              </a:rPr>
              <a:t>Extracción de textos</a:t>
            </a:r>
            <a:endParaRPr lang="en-US" sz="4800" b="1" spc="-114" dirty="0">
              <a:solidFill>
                <a:srgbClr val="E7686A"/>
              </a:solidFill>
              <a:ea typeface="Microsoft Sans Serif" panose="020B0604020202020204" pitchFamily="34" charset="0"/>
              <a:cs typeface="Microsoft Sans Serif" panose="020B0604020202020204" pitchFamily="34" charset="0"/>
            </a:endParaRPr>
          </a:p>
          <a:p>
            <a:pPr lvl="0" algn="ctr">
              <a:spcBef>
                <a:spcPts val="5"/>
              </a:spcBef>
              <a:tabLst>
                <a:tab pos="1205230" algn="l"/>
                <a:tab pos="1926589" algn="l"/>
                <a:tab pos="2915920" algn="l"/>
                <a:tab pos="3444875" algn="l"/>
                <a:tab pos="4383405" algn="l"/>
                <a:tab pos="6796405" algn="l"/>
              </a:tabLst>
              <a:defRPr/>
            </a:pPr>
            <a:r>
              <a:rPr lang="en-US" sz="3600" b="1" spc="-114" dirty="0">
                <a:solidFill>
                  <a:srgbClr val="E7686A"/>
                </a:solidFill>
                <a:ea typeface="Microsoft Sans Serif" panose="020B0604020202020204" pitchFamily="34" charset="0"/>
                <a:cs typeface="Microsoft Sans Serif" panose="020B0604020202020204" pitchFamily="34" charset="0"/>
              </a:rPr>
              <a:t>By [partner]</a:t>
            </a:r>
            <a:endParaRPr lang="en-US" sz="3200" b="1" spc="-114" dirty="0">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5023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29540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600200" y="2270637"/>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Representación de texto</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574800" y="5805932"/>
            <a:ext cx="14706600" cy="3750707"/>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El objetivo de la representación de textos es construir una buena representación adecuada para </a:t>
            </a:r>
            <a:r>
              <a:rPr lang="es-ES" sz="3200" b="1">
                <a:ea typeface="Microsoft Sans Serif" panose="020B0604020202020204" pitchFamily="34" charset="0"/>
                <a:cs typeface="Microsoft Sans Serif" panose="020B0604020202020204" pitchFamily="34" charset="0"/>
              </a:rPr>
              <a:t>tareas específicas de procesamiento del lenguaje natural</a:t>
            </a:r>
            <a:r>
              <a:rPr lang="es-ES" sz="3200">
                <a:ea typeface="Microsoft Sans Serif" panose="020B0604020202020204" pitchFamily="34" charset="0"/>
                <a:cs typeface="Microsoft Sans Serif" panose="020B0604020202020204" pitchFamily="34" charset="0"/>
              </a:rPr>
              <a:t>:</a:t>
            </a:r>
            <a:endParaRPr lang="en-US" sz="3200" dirty="0">
              <a:ea typeface="Microsoft Sans Serif" panose="020B0604020202020204" pitchFamily="34" charset="0"/>
              <a:cs typeface="Microsoft Sans Serif" panose="020B0604020202020204" pitchFamily="34" charset="0"/>
            </a:endParaRPr>
          </a:p>
          <a:p>
            <a:pPr marL="342900" indent="-342900">
              <a:lnSpc>
                <a:spcPct val="107000"/>
              </a:lnSpc>
              <a:buFont typeface="Wingdings" panose="05000000000000000000" pitchFamily="2" charset="2"/>
              <a:buChar char="Ø"/>
            </a:pPr>
            <a:r>
              <a:rPr lang="es-ES" sz="3200"/>
              <a:t>Para la tarea de </a:t>
            </a:r>
            <a:r>
              <a:rPr lang="es-ES" sz="3200" b="1"/>
              <a:t>análisis de sentimientos</a:t>
            </a:r>
            <a:r>
              <a:rPr lang="es-ES" sz="3200"/>
              <a:t>, es necesario incorporar más atributos emocionales,</a:t>
            </a:r>
            <a:endParaRPr lang="it-IT" sz="3200" dirty="0"/>
          </a:p>
          <a:p>
            <a:pPr marL="342900" indent="-342900">
              <a:lnSpc>
                <a:spcPct val="107000"/>
              </a:lnSpc>
              <a:buFont typeface="Wingdings" panose="05000000000000000000" pitchFamily="2" charset="2"/>
              <a:buChar char="Ø"/>
            </a:pPr>
            <a:r>
              <a:rPr lang="es-ES" sz="3200"/>
              <a:t>Para las </a:t>
            </a:r>
            <a:r>
              <a:rPr lang="es-ES" sz="3200" b="1"/>
              <a:t>tareas de detección </a:t>
            </a:r>
            <a:r>
              <a:rPr lang="es-ES" sz="3200"/>
              <a:t>y seguimiento de temas, es necesario incorporar más información de descripción de eventos.</a:t>
            </a:r>
            <a:endParaRPr lang="en-US" sz="3200" dirty="0"/>
          </a:p>
          <a:p>
            <a:pPr marL="342900" indent="-342900">
              <a:lnSpc>
                <a:spcPct val="150000"/>
              </a:lnSpc>
              <a:buFont typeface="Wingdings" panose="05000000000000000000" pitchFamily="2" charset="2"/>
              <a:buChar char="Ø"/>
            </a:pPr>
            <a:endParaRPr lang="it-IT" sz="2400" dirty="0"/>
          </a:p>
        </p:txBody>
      </p:sp>
      <p:sp>
        <p:nvSpPr>
          <p:cNvPr id="6" name="CuadroTexto 6">
            <a:extLst>
              <a:ext uri="{FF2B5EF4-FFF2-40B4-BE49-F238E27FC236}">
                <a16:creationId xmlns:a16="http://schemas.microsoft.com/office/drawing/2014/main" id="{A04FD03E-B541-45D4-AB97-CFBA134C4D5B}"/>
              </a:ext>
            </a:extLst>
          </p:cNvPr>
          <p:cNvSpPr txBox="1"/>
          <p:nvPr/>
        </p:nvSpPr>
        <p:spPr>
          <a:xfrm>
            <a:off x="1447800" y="2614631"/>
            <a:ext cx="15468600" cy="3230628"/>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El objetivo del </a:t>
            </a:r>
            <a:r>
              <a:rPr lang="es-ES" sz="3200" b="1">
                <a:ea typeface="Microsoft Sans Serif" panose="020B0604020202020204" pitchFamily="34" charset="0"/>
                <a:cs typeface="Microsoft Sans Serif" panose="020B0604020202020204" pitchFamily="34" charset="0"/>
              </a:rPr>
              <a:t>aprendizaje profundo para la representación </a:t>
            </a:r>
            <a:r>
              <a:rPr lang="es-ES" sz="3200">
                <a:ea typeface="Microsoft Sans Serif" panose="020B0604020202020204" pitchFamily="34" charset="0"/>
                <a:cs typeface="Microsoft Sans Serif" panose="020B0604020202020204" pitchFamily="34" charset="0"/>
              </a:rPr>
              <a:t>de texto es aprender vectores densos de baja dimensión de texto en diferentes granularidades a través del aprendizaje automático.</a:t>
            </a:r>
            <a:endParaRPr lang="en-US" sz="3200" dirty="0">
              <a:ea typeface="Microsoft Sans Serif" panose="020B0604020202020204" pitchFamily="34" charset="0"/>
              <a:cs typeface="Microsoft Sans Serif" panose="020B0604020202020204" pitchFamily="34" charset="0"/>
            </a:endParaRPr>
          </a:p>
          <a:p>
            <a:pPr marL="457200" indent="-4572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El </a:t>
            </a:r>
            <a:r>
              <a:rPr lang="es-ES" sz="3200" b="1">
                <a:ea typeface="Microsoft Sans Serif" panose="020B0604020202020204" pitchFamily="34" charset="0"/>
                <a:cs typeface="Microsoft Sans Serif" panose="020B0604020202020204" pitchFamily="34" charset="0"/>
              </a:rPr>
              <a:t>modelo de bolsa de palabras </a:t>
            </a:r>
            <a:r>
              <a:rPr lang="es-ES" sz="3200">
                <a:ea typeface="Microsoft Sans Serif" panose="020B0604020202020204" pitchFamily="34" charset="0"/>
                <a:cs typeface="Microsoft Sans Serif" panose="020B0604020202020204" pitchFamily="34" charset="0"/>
              </a:rPr>
              <a:t>es el método de representación de texto más popular en tareas de extracción de datos de texto como la clasificación de textos y el análisis de sentimientos.</a:t>
            </a:r>
            <a:endParaRPr lang="en-US" sz="3200"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056759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17348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280178"/>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Clasificación de texto</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6" name="CuadroTexto 6">
            <a:extLst>
              <a:ext uri="{FF2B5EF4-FFF2-40B4-BE49-F238E27FC236}">
                <a16:creationId xmlns:a16="http://schemas.microsoft.com/office/drawing/2014/main" id="{F6E647F0-7AE4-4224-BE1B-FD90EFAD1CCE}"/>
              </a:ext>
            </a:extLst>
          </p:cNvPr>
          <p:cNvSpPr txBox="1"/>
          <p:nvPr/>
        </p:nvSpPr>
        <p:spPr>
          <a:xfrm>
            <a:off x="1447800" y="3106143"/>
            <a:ext cx="15163800" cy="2176750"/>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En la clasificación de textos, un documento debe representarse correcta y eficazmente para los algoritmos de clasificación.</a:t>
            </a:r>
            <a:endParaRPr lang="en-US" sz="3200" dirty="0">
              <a:ea typeface="Microsoft Sans Serif" panose="020B0604020202020204" pitchFamily="34" charset="0"/>
              <a:cs typeface="Microsoft Sans Serif" panose="020B0604020202020204" pitchFamily="34" charset="0"/>
            </a:endParaRPr>
          </a:p>
          <a:p>
            <a:pPr marL="457200" indent="-4572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La selección de un método de representación del texto depende de la elección del algoritmo de clasificación</a:t>
            </a:r>
            <a:r>
              <a:rPr lang="en-US" sz="3200">
                <a:ea typeface="Microsoft Sans Serif" panose="020B0604020202020204" pitchFamily="34" charset="0"/>
                <a:cs typeface="Microsoft Sans Serif" panose="020B0604020202020204" pitchFamily="34" charset="0"/>
              </a:rPr>
              <a:t>.</a:t>
            </a:r>
            <a:endParaRPr lang="en-US" sz="3200" dirty="0">
              <a:ea typeface="Microsoft Sans Serif" panose="020B0604020202020204" pitchFamily="34" charset="0"/>
              <a:cs typeface="Microsoft Sans Serif" panose="020B0604020202020204" pitchFamily="34" charset="0"/>
            </a:endParaRPr>
          </a:p>
        </p:txBody>
      </p:sp>
      <p:pic>
        <p:nvPicPr>
          <p:cNvPr id="3" name="Picture 2">
            <a:extLst>
              <a:ext uri="{FF2B5EF4-FFF2-40B4-BE49-F238E27FC236}">
                <a16:creationId xmlns:a16="http://schemas.microsoft.com/office/drawing/2014/main" id="{8B39671E-C6A5-4A28-BB03-2577D2A62C8A}"/>
              </a:ext>
            </a:extLst>
          </p:cNvPr>
          <p:cNvPicPr>
            <a:picLocks noChangeAspect="1"/>
          </p:cNvPicPr>
          <p:nvPr/>
        </p:nvPicPr>
        <p:blipFill>
          <a:blip r:embed="rId2"/>
          <a:stretch>
            <a:fillRect/>
          </a:stretch>
        </p:blipFill>
        <p:spPr>
          <a:xfrm>
            <a:off x="2819400" y="6108858"/>
            <a:ext cx="8383607" cy="1387287"/>
          </a:xfrm>
          <a:prstGeom prst="rect">
            <a:avLst/>
          </a:prstGeom>
        </p:spPr>
      </p:pic>
      <p:sp>
        <p:nvSpPr>
          <p:cNvPr id="7" name="TextBox 6">
            <a:extLst>
              <a:ext uri="{FF2B5EF4-FFF2-40B4-BE49-F238E27FC236}">
                <a16:creationId xmlns:a16="http://schemas.microsoft.com/office/drawing/2014/main" id="{53AC5615-375F-4875-B557-F2A60CE2A530}"/>
              </a:ext>
            </a:extLst>
          </p:cNvPr>
          <p:cNvSpPr txBox="1"/>
          <p:nvPr/>
        </p:nvSpPr>
        <p:spPr>
          <a:xfrm>
            <a:off x="2362200" y="7534245"/>
            <a:ext cx="11142025" cy="400110"/>
          </a:xfrm>
          <a:prstGeom prst="rect">
            <a:avLst/>
          </a:prstGeom>
          <a:noFill/>
        </p:spPr>
        <p:txBody>
          <a:bodyPr wrap="none" rtlCol="0">
            <a:spAutoFit/>
          </a:bodyPr>
          <a:lstStyle/>
          <a:p>
            <a:r>
              <a:rPr lang="es-ES" sz="2000"/>
              <a:t>Los principales componentes de la clasificación de textos basada en el aprendizaje automático tradicional</a:t>
            </a:r>
            <a:endParaRPr lang="ro-RO" sz="2000" dirty="0"/>
          </a:p>
        </p:txBody>
      </p:sp>
    </p:spTree>
    <p:extLst>
      <p:ext uri="{BB962C8B-B14F-4D97-AF65-F5344CB8AC3E}">
        <p14:creationId xmlns:p14="http://schemas.microsoft.com/office/powerpoint/2010/main" val="2699361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22400" y="1085507"/>
            <a:ext cx="121412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35100" y="1904081"/>
            <a:ext cx="13258800"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Algoritmos básicos de aprendizaje automático para la clasificación de textos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22400" y="2628900"/>
            <a:ext cx="16535400" cy="6227474"/>
          </a:xfrm>
          <a:prstGeom prst="rect">
            <a:avLst/>
          </a:prstGeom>
          <a:noFill/>
        </p:spPr>
        <p:txBody>
          <a:bodyPr wrap="square" rtlCol="0">
            <a:spAutoFit/>
          </a:bodyPr>
          <a:lstStyle/>
          <a:p>
            <a:pPr marL="342900" indent="-342900">
              <a:lnSpc>
                <a:spcPct val="107000"/>
              </a:lnSpc>
              <a:buFont typeface="Arial" panose="020B0604020202020204" pitchFamily="34" charset="0"/>
              <a:buChar char="•"/>
            </a:pPr>
            <a:r>
              <a:rPr lang="es-ES" sz="3000"/>
              <a:t>Algoritmos de clasificación de textos:</a:t>
            </a:r>
            <a:endParaRPr lang="it-IT" sz="3000" dirty="0"/>
          </a:p>
          <a:p>
            <a:pPr marL="800100" lvl="1" indent="-342900">
              <a:lnSpc>
                <a:spcPct val="107000"/>
              </a:lnSpc>
              <a:buFont typeface="Wingdings" panose="05000000000000000000" pitchFamily="2" charset="2"/>
              <a:buChar char="Ø"/>
            </a:pPr>
            <a:r>
              <a:rPr lang="es-ES" sz="3000" b="1"/>
              <a:t>Naive Bayes </a:t>
            </a:r>
            <a:r>
              <a:rPr lang="es-ES" sz="3000"/>
              <a:t>es un conjunto de clasificadores que funciona según los principios del teorema de Bayes. Naive Bayes modela la distribución conjunta p(x, y) de la observación x y su clase y.</a:t>
            </a:r>
            <a:endParaRPr lang="en-US" sz="3000" dirty="0"/>
          </a:p>
          <a:p>
            <a:pPr marL="800100" lvl="1" indent="-342900">
              <a:lnSpc>
                <a:spcPct val="107000"/>
              </a:lnSpc>
              <a:buFont typeface="Wingdings" panose="05000000000000000000" pitchFamily="2" charset="2"/>
              <a:buChar char="Ø"/>
            </a:pPr>
            <a:r>
              <a:rPr lang="es-ES" sz="3000" b="1"/>
              <a:t>La máxima entropía (ME) </a:t>
            </a:r>
            <a:r>
              <a:rPr lang="es-ES" sz="3000"/>
              <a:t>asigna la probabilidad conjunta a los pares de observación y etiqueta (x, y) basándose en un modelo log-lineal :</a:t>
            </a:r>
            <a:endParaRPr lang="en-US" sz="3000"/>
          </a:p>
          <a:p>
            <a:pPr lvl="5">
              <a:lnSpc>
                <a:spcPct val="107000"/>
              </a:lnSpc>
            </a:pPr>
            <a:endParaRPr lang="en-US" sz="3200"/>
          </a:p>
          <a:p>
            <a:pPr lvl="5">
              <a:lnSpc>
                <a:spcPct val="107000"/>
              </a:lnSpc>
            </a:pPr>
            <a:r>
              <a:rPr lang="es-ES" sz="3200"/>
              <a:t>donde: θ es un vector de pesos, f es una función que asigna pares (x, y) a un vector de características de valor binario</a:t>
            </a:r>
            <a:endParaRPr lang="en-US" sz="3200"/>
          </a:p>
          <a:p>
            <a:pPr marL="800100" lvl="1" indent="-342900">
              <a:lnSpc>
                <a:spcPct val="107000"/>
              </a:lnSpc>
              <a:buFont typeface="Wingdings" panose="05000000000000000000" pitchFamily="2" charset="2"/>
              <a:buChar char="Ø"/>
            </a:pPr>
            <a:r>
              <a:rPr lang="es-ES" sz="3200" b="1"/>
              <a:t>Las máquinas de vectores soporte (SVM)</a:t>
            </a:r>
            <a:r>
              <a:rPr lang="es-ES" sz="3200"/>
              <a:t> son un algoritmo de aprendizaje discriminativo supervisado para la clasificación binaria.</a:t>
            </a:r>
            <a:endParaRPr lang="en-US" sz="3200"/>
          </a:p>
          <a:p>
            <a:pPr marL="800100" lvl="1" indent="-342900">
              <a:lnSpc>
                <a:spcPct val="107000"/>
              </a:lnSpc>
              <a:buFont typeface="Wingdings" panose="05000000000000000000" pitchFamily="2" charset="2"/>
              <a:buChar char="Ø"/>
            </a:pPr>
            <a:r>
              <a:rPr lang="es-ES" sz="3200" b="1"/>
              <a:t>Los métodos ensemble </a:t>
            </a:r>
            <a:r>
              <a:rPr lang="es-ES" sz="3200"/>
              <a:t>combinan múltiples algoritmos de aprendizaje para obtener un mejor rendimiento predictivo que cualquiera de los algoritmos de aprendizaje base por sí solos.</a:t>
            </a:r>
            <a:endParaRPr lang="it-IT" sz="3200" dirty="0"/>
          </a:p>
        </p:txBody>
      </p:sp>
      <p:pic>
        <p:nvPicPr>
          <p:cNvPr id="3" name="Picture 2">
            <a:extLst>
              <a:ext uri="{FF2B5EF4-FFF2-40B4-BE49-F238E27FC236}">
                <a16:creationId xmlns:a16="http://schemas.microsoft.com/office/drawing/2014/main" id="{9875D393-0810-424C-A694-A40DD8D388C9}"/>
              </a:ext>
            </a:extLst>
          </p:cNvPr>
          <p:cNvPicPr>
            <a:picLocks noChangeAspect="1"/>
          </p:cNvPicPr>
          <p:nvPr/>
        </p:nvPicPr>
        <p:blipFill>
          <a:blip r:embed="rId2"/>
          <a:stretch>
            <a:fillRect/>
          </a:stretch>
        </p:blipFill>
        <p:spPr>
          <a:xfrm>
            <a:off x="8017934" y="4533900"/>
            <a:ext cx="5012266" cy="1127760"/>
          </a:xfrm>
          <a:prstGeom prst="rect">
            <a:avLst/>
          </a:prstGeom>
        </p:spPr>
      </p:pic>
    </p:spTree>
    <p:extLst>
      <p:ext uri="{BB962C8B-B14F-4D97-AF65-F5344CB8AC3E}">
        <p14:creationId xmlns:p14="http://schemas.microsoft.com/office/powerpoint/2010/main" val="2741394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371600" y="500512"/>
            <a:ext cx="129540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371600" y="1352784"/>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Introducción en modelos temáticos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965466" y="3865386"/>
            <a:ext cx="16941533" cy="5323765"/>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n-US" sz="2900"/>
              <a:t>Modelos </a:t>
            </a:r>
            <a:r>
              <a:rPr lang="en-US" sz="2900" b="1"/>
              <a:t>temáticos básicos</a:t>
            </a:r>
            <a:r>
              <a:rPr lang="en-US" sz="2900"/>
              <a:t>:</a:t>
            </a:r>
            <a:endParaRPr lang="en-US" sz="2900" dirty="0"/>
          </a:p>
          <a:p>
            <a:pPr marL="800100" lvl="1" indent="-342900">
              <a:lnSpc>
                <a:spcPct val="107000"/>
              </a:lnSpc>
              <a:buFont typeface="Wingdings" panose="05000000000000000000" pitchFamily="2" charset="2"/>
              <a:buChar char="Ø"/>
            </a:pPr>
            <a:r>
              <a:rPr lang="es-ES" sz="2900" b="1"/>
              <a:t>El Análisis Semántico Latente (LSA) </a:t>
            </a:r>
            <a:r>
              <a:rPr lang="es-ES" sz="2900"/>
              <a:t>representa un fragmento de texto mediante un conjunto de conceptos semánticos implícitos en lugar de los términos explícitos del modelo de espacio vectorial. El LSA reduce la dimensión de la representación del texto seleccionando temas latentes en lugar de términos explícitos como base para la representación del texto mediante la siguiente matriz de descomposición:</a:t>
            </a:r>
          </a:p>
          <a:p>
            <a:pPr marL="800100" lvl="1" indent="-342900">
              <a:lnSpc>
                <a:spcPct val="107000"/>
              </a:lnSpc>
              <a:buFont typeface="Wingdings" panose="05000000000000000000" pitchFamily="2" charset="2"/>
              <a:buChar char="Ø"/>
            </a:pPr>
            <a:endParaRPr lang="en-US" sz="2900" b="1"/>
          </a:p>
          <a:p>
            <a:pPr lvl="1">
              <a:lnSpc>
                <a:spcPct val="107000"/>
              </a:lnSpc>
            </a:pPr>
            <a:endParaRPr lang="en-US" sz="2900" b="1"/>
          </a:p>
          <a:p>
            <a:pPr lvl="1">
              <a:lnSpc>
                <a:spcPct val="107000"/>
              </a:lnSpc>
            </a:pPr>
            <a:endParaRPr lang="en-US" sz="2900" b="1"/>
          </a:p>
          <a:p>
            <a:pPr marL="800100" lvl="1" indent="-342900">
              <a:lnSpc>
                <a:spcPct val="107000"/>
              </a:lnSpc>
              <a:buFont typeface="Wingdings" panose="05000000000000000000" pitchFamily="2" charset="2"/>
              <a:buChar char="Ø"/>
            </a:pPr>
            <a:r>
              <a:rPr lang="es-ES" sz="2900"/>
              <a:t>El </a:t>
            </a:r>
            <a:r>
              <a:rPr lang="es-ES" sz="2900" b="1"/>
              <a:t>análisis semántico latente probabilístico (PLSA) </a:t>
            </a:r>
            <a:r>
              <a:rPr lang="es-ES" sz="2900"/>
              <a:t>amplía el marco para incluir la probabilidad.</a:t>
            </a:r>
            <a:endParaRPr lang="en-US" sz="2900"/>
          </a:p>
          <a:p>
            <a:pPr marL="800100" lvl="1" indent="-342900">
              <a:lnSpc>
                <a:spcPct val="107000"/>
              </a:lnSpc>
              <a:buFont typeface="Wingdings" panose="05000000000000000000" pitchFamily="2" charset="2"/>
              <a:buChar char="Ø"/>
            </a:pPr>
            <a:r>
              <a:rPr lang="es-ES" sz="2900" b="1"/>
              <a:t>La asignación de Dirichlet latente (LDA) </a:t>
            </a:r>
            <a:r>
              <a:rPr lang="es-ES" sz="2900"/>
              <a:t>introduce una distribución de Dirichlet en la distribución temática condicional del documento y en la distribución temática condicional del término.</a:t>
            </a:r>
            <a:endParaRPr lang="en-US" sz="2900" dirty="0"/>
          </a:p>
        </p:txBody>
      </p:sp>
      <p:sp>
        <p:nvSpPr>
          <p:cNvPr id="6" name="CuadroTexto 6">
            <a:extLst>
              <a:ext uri="{FF2B5EF4-FFF2-40B4-BE49-F238E27FC236}">
                <a16:creationId xmlns:a16="http://schemas.microsoft.com/office/drawing/2014/main" id="{8B56B4EA-7077-4C5F-8908-09FA0F78B6EC}"/>
              </a:ext>
            </a:extLst>
          </p:cNvPr>
          <p:cNvSpPr txBox="1"/>
          <p:nvPr/>
        </p:nvSpPr>
        <p:spPr>
          <a:xfrm>
            <a:off x="957153" y="1936728"/>
            <a:ext cx="16789935" cy="1877437"/>
          </a:xfrm>
          <a:prstGeom prst="rect">
            <a:avLst/>
          </a:prstGeom>
          <a:noFill/>
        </p:spPr>
        <p:txBody>
          <a:bodyPr wrap="square" rtlCol="0">
            <a:spAutoFit/>
          </a:bodyPr>
          <a:lstStyle/>
          <a:p>
            <a:pPr marL="457200" indent="-457200">
              <a:buFont typeface="Arial" panose="020B0604020202020204" pitchFamily="34" charset="0"/>
              <a:buChar char="•"/>
            </a:pPr>
            <a:r>
              <a:rPr lang="es-ES" sz="2900">
                <a:ea typeface="Microsoft Sans Serif" panose="020B0604020202020204" pitchFamily="34" charset="0"/>
                <a:cs typeface="Microsoft Sans Serif" panose="020B0604020202020204" pitchFamily="34" charset="0"/>
              </a:rPr>
              <a:t>Los </a:t>
            </a:r>
            <a:r>
              <a:rPr lang="es-ES" sz="2900" b="1">
                <a:ea typeface="Microsoft Sans Serif" panose="020B0604020202020204" pitchFamily="34" charset="0"/>
                <a:cs typeface="Microsoft Sans Serif" panose="020B0604020202020204" pitchFamily="34" charset="0"/>
              </a:rPr>
              <a:t>modelos temáticos </a:t>
            </a:r>
            <a:r>
              <a:rPr lang="es-ES" sz="2900">
                <a:ea typeface="Microsoft Sans Serif" panose="020B0604020202020204" pitchFamily="34" charset="0"/>
                <a:cs typeface="Microsoft Sans Serif" panose="020B0604020202020204" pitchFamily="34" charset="0"/>
              </a:rPr>
              <a:t>proporcionan un método de representación de conceptos que transforma los vectores dispersos de alta dimensión del modelo tradicional de espacio vectorial en vectores densos de baja dimensión para paliar la maldición de la dimensionalidad. Pueden captar mejor la polisemia y la sinonimia y extraer temas implícitos (también llamados conceptos) en los textos.</a:t>
            </a:r>
            <a:endParaRPr lang="en-US" sz="2900" dirty="0">
              <a:ea typeface="Microsoft Sans Serif" panose="020B0604020202020204" pitchFamily="34" charset="0"/>
              <a:cs typeface="Microsoft Sans Serif" panose="020B0604020202020204" pitchFamily="34" charset="0"/>
            </a:endParaRPr>
          </a:p>
        </p:txBody>
      </p:sp>
      <p:pic>
        <p:nvPicPr>
          <p:cNvPr id="3" name="Picture 2">
            <a:extLst>
              <a:ext uri="{FF2B5EF4-FFF2-40B4-BE49-F238E27FC236}">
                <a16:creationId xmlns:a16="http://schemas.microsoft.com/office/drawing/2014/main" id="{CBD802BE-EA05-465A-B2F3-97D3E7C65407}"/>
              </a:ext>
            </a:extLst>
          </p:cNvPr>
          <p:cNvPicPr>
            <a:picLocks noChangeAspect="1"/>
          </p:cNvPicPr>
          <p:nvPr/>
        </p:nvPicPr>
        <p:blipFill>
          <a:blip r:embed="rId2"/>
          <a:stretch>
            <a:fillRect/>
          </a:stretch>
        </p:blipFill>
        <p:spPr>
          <a:xfrm>
            <a:off x="13136124" y="6331486"/>
            <a:ext cx="4186410" cy="1250414"/>
          </a:xfrm>
          <a:prstGeom prst="rect">
            <a:avLst/>
          </a:prstGeom>
        </p:spPr>
      </p:pic>
    </p:spTree>
    <p:extLst>
      <p:ext uri="{BB962C8B-B14F-4D97-AF65-F5344CB8AC3E}">
        <p14:creationId xmlns:p14="http://schemas.microsoft.com/office/powerpoint/2010/main" val="224747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007295"/>
            <a:ext cx="131064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1825941"/>
            <a:ext cx="14439968" cy="523220"/>
          </a:xfrm>
          <a:prstGeom prst="rect">
            <a:avLst/>
          </a:prstGeom>
          <a:noFill/>
        </p:spPr>
        <p:txBody>
          <a:bodyPr wrap="square" rtlCol="0">
            <a:spAutoFit/>
          </a:bodyPr>
          <a:lstStyle/>
          <a:p>
            <a:r>
              <a:rPr lang="en-US" sz="2800" b="1" dirty="0">
                <a:solidFill>
                  <a:srgbClr val="238791"/>
                </a:solidFill>
                <a:ea typeface="Microsoft Sans Serif" panose="020B0604020202020204" pitchFamily="34" charset="0"/>
                <a:cs typeface="Microsoft Sans Serif" panose="020B0604020202020204" pitchFamily="34" charset="0"/>
              </a:rPr>
              <a:t>BERT</a:t>
            </a:r>
            <a:r>
              <a:rPr lang="en-US"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Representaciones bidireccionales del codificador a partir del transformador</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84849" y="3408781"/>
            <a:ext cx="16718302" cy="1077218"/>
          </a:xfrm>
          <a:prstGeom prst="rect">
            <a:avLst/>
          </a:prstGeom>
          <a:noFill/>
        </p:spPr>
        <p:txBody>
          <a:bodyPr wrap="square" rtlCol="0">
            <a:spAutoFit/>
          </a:bodyPr>
          <a:lstStyle/>
          <a:p>
            <a:pPr marL="342900" indent="-342900">
              <a:buFont typeface="Arial" panose="020B0604020202020204" pitchFamily="34" charset="0"/>
              <a:buChar char="•"/>
            </a:pPr>
            <a:r>
              <a:rPr lang="es-ES" sz="3200"/>
              <a:t>La representación de cada token de entrada</a:t>
            </a:r>
            <a:r>
              <a:rPr lang="en-US" sz="3200"/>
              <a:t> </a:t>
            </a:r>
            <a:r>
              <a:rPr lang="en-US" sz="3200" b="1" i="1" err="1"/>
              <a:t>h</a:t>
            </a:r>
            <a:r>
              <a:rPr lang="en-US" sz="3200" i="1" err="1"/>
              <a:t>j</a:t>
            </a:r>
            <a:r>
              <a:rPr lang="en-US" sz="3200" i="1"/>
              <a:t> </a:t>
            </a:r>
            <a:r>
              <a:rPr lang="en-US" sz="3200"/>
              <a:t>se aprende atendiendo tanto al contexto del lado izquierdo</a:t>
            </a:r>
            <a:r>
              <a:rPr lang="en-US" sz="3200" i="1"/>
              <a:t>, </a:t>
            </a:r>
            <a:r>
              <a:rPr lang="en-US" sz="3200" i="1" dirty="0"/>
              <a:t>x</a:t>
            </a:r>
            <a:r>
              <a:rPr lang="en-US" sz="3200" dirty="0"/>
              <a:t>1</a:t>
            </a:r>
            <a:r>
              <a:rPr lang="en-US" sz="3200" i="1" dirty="0"/>
              <a:t>, </a:t>
            </a:r>
            <a:r>
              <a:rPr lang="en-US" sz="3200" dirty="0"/>
              <a:t>· · · </a:t>
            </a:r>
            <a:r>
              <a:rPr lang="en-US" sz="3200" i="1" dirty="0"/>
              <a:t>, xj</a:t>
            </a:r>
            <a:r>
              <a:rPr lang="en-US" sz="3200" dirty="0"/>
              <a:t>−</a:t>
            </a:r>
            <a:r>
              <a:rPr lang="en-US" sz="3200"/>
              <a:t>1 como al contexto del lado derecho </a:t>
            </a:r>
            <a:r>
              <a:rPr lang="en-US" sz="3200" i="1" dirty="0"/>
              <a:t>xj</a:t>
            </a:r>
            <a:r>
              <a:rPr lang="en-US" sz="3200" dirty="0"/>
              <a:t>+1</a:t>
            </a:r>
            <a:r>
              <a:rPr lang="en-US" sz="3200" i="1" dirty="0"/>
              <a:t>, </a:t>
            </a:r>
            <a:r>
              <a:rPr lang="en-US" sz="3200" dirty="0"/>
              <a:t>· · · </a:t>
            </a:r>
            <a:r>
              <a:rPr lang="ro-RO" sz="3200" i="1" dirty="0"/>
              <a:t>, </a:t>
            </a:r>
            <a:r>
              <a:rPr lang="ro-RO" sz="3200" i="1" dirty="0" err="1"/>
              <a:t>xn</a:t>
            </a:r>
            <a:r>
              <a:rPr lang="ro-RO" sz="3200" dirty="0"/>
              <a:t>.</a:t>
            </a:r>
            <a:endParaRPr lang="en-US" sz="3200" dirty="0"/>
          </a:p>
        </p:txBody>
      </p:sp>
      <p:sp>
        <p:nvSpPr>
          <p:cNvPr id="6" name="CuadroTexto 6">
            <a:extLst>
              <a:ext uri="{FF2B5EF4-FFF2-40B4-BE49-F238E27FC236}">
                <a16:creationId xmlns:a16="http://schemas.microsoft.com/office/drawing/2014/main" id="{F6E647F0-7AE4-4224-BE1B-FD90EFAD1CCE}"/>
              </a:ext>
            </a:extLst>
          </p:cNvPr>
          <p:cNvSpPr txBox="1"/>
          <p:nvPr/>
        </p:nvSpPr>
        <p:spPr>
          <a:xfrm>
            <a:off x="762000" y="2765053"/>
            <a:ext cx="17145000" cy="584775"/>
          </a:xfrm>
          <a:prstGeom prst="rect">
            <a:avLst/>
          </a:prstGeom>
          <a:noFill/>
        </p:spPr>
        <p:txBody>
          <a:bodyPr wrap="square" rtlCol="0">
            <a:spAutoFit/>
          </a:bodyPr>
          <a:lstStyle/>
          <a:p>
            <a:pPr marL="457200" indent="-457200">
              <a:buFont typeface="Arial" panose="020B0604020202020204" pitchFamily="34" charset="0"/>
              <a:buChar char="•"/>
            </a:pPr>
            <a:r>
              <a:rPr lang="es-ES" sz="2900">
                <a:ea typeface="Microsoft Sans Serif" panose="020B0604020202020204" pitchFamily="34" charset="0"/>
                <a:cs typeface="Microsoft Sans Serif" panose="020B0604020202020204" pitchFamily="34" charset="0"/>
              </a:rPr>
              <a:t>BERT es un modelo de preentrenamiento y ajuste fino que emplea el codificador bidireccional de Transformer</a:t>
            </a:r>
            <a:r>
              <a:rPr lang="en-US" sz="3200">
                <a:ea typeface="Microsoft Sans Serif" panose="020B0604020202020204" pitchFamily="34" charset="0"/>
                <a:cs typeface="Microsoft Sans Serif" panose="020B0604020202020204" pitchFamily="34" charset="0"/>
              </a:rPr>
              <a:t>.</a:t>
            </a:r>
            <a:endParaRPr lang="en-US" sz="3200" dirty="0">
              <a:ea typeface="Microsoft Sans Serif" panose="020B0604020202020204" pitchFamily="34" charset="0"/>
              <a:cs typeface="Microsoft Sans Serif" panose="020B0604020202020204" pitchFamily="34" charset="0"/>
            </a:endParaRPr>
          </a:p>
        </p:txBody>
      </p:sp>
      <p:pic>
        <p:nvPicPr>
          <p:cNvPr id="3" name="Picture 2">
            <a:extLst>
              <a:ext uri="{FF2B5EF4-FFF2-40B4-BE49-F238E27FC236}">
                <a16:creationId xmlns:a16="http://schemas.microsoft.com/office/drawing/2014/main" id="{FFD3A911-2D9D-45F5-AF48-E1DF827170F9}"/>
              </a:ext>
            </a:extLst>
          </p:cNvPr>
          <p:cNvPicPr>
            <a:picLocks noChangeAspect="1"/>
          </p:cNvPicPr>
          <p:nvPr/>
        </p:nvPicPr>
        <p:blipFill>
          <a:blip r:embed="rId3"/>
          <a:stretch>
            <a:fillRect/>
          </a:stretch>
        </p:blipFill>
        <p:spPr>
          <a:xfrm>
            <a:off x="11239500" y="4673267"/>
            <a:ext cx="6629400" cy="3159814"/>
          </a:xfrm>
          <a:prstGeom prst="rect">
            <a:avLst/>
          </a:prstGeom>
        </p:spPr>
      </p:pic>
      <p:sp>
        <p:nvSpPr>
          <p:cNvPr id="7" name="TextBox 6">
            <a:extLst>
              <a:ext uri="{FF2B5EF4-FFF2-40B4-BE49-F238E27FC236}">
                <a16:creationId xmlns:a16="http://schemas.microsoft.com/office/drawing/2014/main" id="{67FCED89-F8FB-46C9-BA24-702EFE7A6047}"/>
              </a:ext>
            </a:extLst>
          </p:cNvPr>
          <p:cNvSpPr txBox="1"/>
          <p:nvPr/>
        </p:nvSpPr>
        <p:spPr>
          <a:xfrm>
            <a:off x="12039599" y="8401735"/>
            <a:ext cx="3729611" cy="523220"/>
          </a:xfrm>
          <a:prstGeom prst="rect">
            <a:avLst/>
          </a:prstGeom>
          <a:noFill/>
        </p:spPr>
        <p:txBody>
          <a:bodyPr wrap="none" rtlCol="0">
            <a:spAutoFit/>
          </a:bodyPr>
          <a:lstStyle/>
          <a:p>
            <a:r>
              <a:rPr lang="es-ES" sz="2800" b="1"/>
              <a:t>La arquitectura de </a:t>
            </a:r>
            <a:r>
              <a:rPr lang="ro-RO" sz="2800" b="1"/>
              <a:t>BERT</a:t>
            </a:r>
            <a:endParaRPr lang="ro-RO" sz="2800" b="1" dirty="0"/>
          </a:p>
        </p:txBody>
      </p:sp>
      <p:sp>
        <p:nvSpPr>
          <p:cNvPr id="8" name="TextBox 7">
            <a:extLst>
              <a:ext uri="{FF2B5EF4-FFF2-40B4-BE49-F238E27FC236}">
                <a16:creationId xmlns:a16="http://schemas.microsoft.com/office/drawing/2014/main" id="{EE7A85B3-0073-45E6-9BFD-5715D8213E84}"/>
              </a:ext>
            </a:extLst>
          </p:cNvPr>
          <p:cNvSpPr txBox="1"/>
          <p:nvPr/>
        </p:nvSpPr>
        <p:spPr>
          <a:xfrm>
            <a:off x="762000" y="4460599"/>
            <a:ext cx="10210800" cy="4832092"/>
          </a:xfrm>
          <a:prstGeom prst="rect">
            <a:avLst/>
          </a:prstGeom>
          <a:noFill/>
        </p:spPr>
        <p:txBody>
          <a:bodyPr wrap="square" rtlCol="0">
            <a:spAutoFit/>
          </a:bodyPr>
          <a:lstStyle/>
          <a:p>
            <a:pPr marL="342900" indent="-342900">
              <a:buFont typeface="Arial" panose="020B0604020202020204" pitchFamily="34" charset="0"/>
              <a:buChar char="•"/>
            </a:pPr>
            <a:r>
              <a:rPr lang="es-ES" sz="2800"/>
              <a:t>Los contextos bidireccionales son cruciales en tareas como el etiquetado secuencial y la respuesta a preguntas</a:t>
            </a:r>
            <a:r>
              <a:rPr lang="en-US" sz="2800"/>
              <a:t>.</a:t>
            </a:r>
            <a:endParaRPr lang="en-US" sz="2800" dirty="0"/>
          </a:p>
          <a:p>
            <a:pPr marL="342900" indent="-342900">
              <a:buFont typeface="Arial" panose="020B0604020202020204" pitchFamily="34" charset="0"/>
              <a:buChar char="•"/>
            </a:pPr>
            <a:r>
              <a:rPr lang="it-IT" sz="2800"/>
              <a:t>Las aportaciones de </a:t>
            </a:r>
            <a:r>
              <a:rPr lang="it-IT" sz="2800" dirty="0"/>
              <a:t>BERT:</a:t>
            </a:r>
          </a:p>
          <a:p>
            <a:pPr marL="800100" lvl="1" indent="-342900">
              <a:buFont typeface="Wingdings" panose="05000000000000000000" pitchFamily="2" charset="2"/>
              <a:buChar char="Ø"/>
            </a:pPr>
            <a:r>
              <a:rPr lang="en-US" sz="2800"/>
              <a:t>BERT </a:t>
            </a:r>
            <a:r>
              <a:rPr lang="es-ES" sz="2800"/>
              <a:t>emplea un modelo mucho más profundo que GPT, y el codificador bidireccional consta de hasta 24 capas con 340 millones de parámetros de red.</a:t>
            </a:r>
            <a:endParaRPr lang="en-US" sz="2800" dirty="0"/>
          </a:p>
          <a:p>
            <a:pPr marL="800100" lvl="1" indent="-342900">
              <a:buFont typeface="Wingdings" panose="05000000000000000000" pitchFamily="2" charset="2"/>
              <a:buChar char="Ø"/>
            </a:pPr>
            <a:r>
              <a:rPr lang="en-US" sz="2800"/>
              <a:t>BERT </a:t>
            </a:r>
            <a:r>
              <a:rPr lang="es-ES" sz="2800"/>
              <a:t>diseña dos funciones objetivo no supervisadas, que incluyen el modelo de lenguaje enmascarado y la predicción de la siguiente frase.</a:t>
            </a:r>
            <a:endParaRPr lang="en-US" sz="2800" dirty="0"/>
          </a:p>
          <a:p>
            <a:pPr marL="800100" lvl="1" indent="-342900">
              <a:buFont typeface="Wingdings" panose="05000000000000000000" pitchFamily="2" charset="2"/>
              <a:buChar char="Ø"/>
            </a:pPr>
            <a:r>
              <a:rPr lang="en-US" sz="2800"/>
              <a:t>BERT </a:t>
            </a:r>
            <a:r>
              <a:rPr lang="es-ES" sz="2800"/>
              <a:t>se entrena previamente en conjuntos de datos de texto aún mayores</a:t>
            </a:r>
            <a:r>
              <a:rPr lang="en-US" sz="2800"/>
              <a:t>.</a:t>
            </a:r>
            <a:endParaRPr lang="ro-RO" sz="2800" dirty="0"/>
          </a:p>
        </p:txBody>
      </p:sp>
    </p:spTree>
    <p:extLst>
      <p:ext uri="{BB962C8B-B14F-4D97-AF65-F5344CB8AC3E}">
        <p14:creationId xmlns:p14="http://schemas.microsoft.com/office/powerpoint/2010/main" val="1161321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14300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22400" y="231141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Análisis de sentimientos y extracción de opiniones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6" name="CuadroTexto 6">
            <a:extLst>
              <a:ext uri="{FF2B5EF4-FFF2-40B4-BE49-F238E27FC236}">
                <a16:creationId xmlns:a16="http://schemas.microsoft.com/office/drawing/2014/main" id="{F6E647F0-7AE4-4224-BE1B-FD90EFAD1CCE}"/>
              </a:ext>
            </a:extLst>
          </p:cNvPr>
          <p:cNvSpPr txBox="1"/>
          <p:nvPr/>
        </p:nvSpPr>
        <p:spPr>
          <a:xfrm>
            <a:off x="1422400" y="3390900"/>
            <a:ext cx="16154400" cy="5204117"/>
          </a:xfrm>
          <a:prstGeom prst="rect">
            <a:avLst/>
          </a:prstGeom>
          <a:noFill/>
        </p:spPr>
        <p:txBody>
          <a:bodyPr wrap="square" rtlCol="0">
            <a:spAutoFit/>
          </a:bodyPr>
          <a:lstStyle/>
          <a:p>
            <a:pPr marL="342900" indent="-3429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Las </a:t>
            </a:r>
            <a:r>
              <a:rPr lang="es-ES" sz="3200" b="1">
                <a:ea typeface="Microsoft Sans Serif" panose="020B0604020202020204" pitchFamily="34" charset="0"/>
                <a:cs typeface="Microsoft Sans Serif" panose="020B0604020202020204" pitchFamily="34" charset="0"/>
              </a:rPr>
              <a:t>principales tareas </a:t>
            </a:r>
            <a:r>
              <a:rPr lang="es-ES" sz="3200">
                <a:ea typeface="Microsoft Sans Serif" panose="020B0604020202020204" pitchFamily="34" charset="0"/>
                <a:cs typeface="Microsoft Sans Serif" panose="020B0604020202020204" pitchFamily="34" charset="0"/>
              </a:rPr>
              <a:t>del análisis de sentimientos y la extracción de opiniones incluyen la extracción, clasificación e inferencia de información subjetiva en textos, como sentimiento, opinión, actitud, emoción, postura.</a:t>
            </a:r>
            <a:endParaRPr lang="en-US" sz="3200" dirty="0">
              <a:ea typeface="Microsoft Sans Serif" panose="020B0604020202020204" pitchFamily="34" charset="0"/>
              <a:cs typeface="Microsoft Sans Serif" panose="020B0604020202020204" pitchFamily="34" charset="0"/>
            </a:endParaRPr>
          </a:p>
          <a:p>
            <a:pPr marL="342900" indent="-3429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Las técnicas de análisis de sentimientos se dividen naturalmente en dos </a:t>
            </a:r>
            <a:r>
              <a:rPr lang="es-ES" sz="3200" b="1">
                <a:ea typeface="Microsoft Sans Serif" panose="020B0604020202020204" pitchFamily="34" charset="0"/>
                <a:cs typeface="Microsoft Sans Serif" panose="020B0604020202020204" pitchFamily="34" charset="0"/>
              </a:rPr>
              <a:t>categorías</a:t>
            </a:r>
            <a:r>
              <a:rPr lang="es-ES" sz="3200">
                <a:ea typeface="Microsoft Sans Serif" panose="020B0604020202020204" pitchFamily="34" charset="0"/>
                <a:cs typeface="Microsoft Sans Serif" panose="020B0604020202020204" pitchFamily="34" charset="0"/>
              </a:rPr>
              <a:t>: </a:t>
            </a:r>
            <a:endParaRPr lang="en-US" sz="3200" dirty="0">
              <a:ea typeface="Microsoft Sans Serif" panose="020B0604020202020204" pitchFamily="34" charset="0"/>
              <a:cs typeface="Microsoft Sans Serif" panose="020B0604020202020204" pitchFamily="34" charset="0"/>
            </a:endParaRPr>
          </a:p>
          <a:p>
            <a:pPr marL="800100" lvl="1" indent="-342900">
              <a:lnSpc>
                <a:spcPct val="107000"/>
              </a:lnSpc>
              <a:buFont typeface="Wingdings" panose="05000000000000000000" pitchFamily="2" charset="2"/>
              <a:buChar char="Ø"/>
            </a:pPr>
            <a:r>
              <a:rPr lang="es-ES" sz="3200" b="1">
                <a:ea typeface="Microsoft Sans Serif" panose="020B0604020202020204" pitchFamily="34" charset="0"/>
                <a:cs typeface="Microsoft Sans Serif" panose="020B0604020202020204" pitchFamily="34" charset="0"/>
              </a:rPr>
              <a:t>Métodos basados en reglas</a:t>
            </a:r>
            <a:r>
              <a:rPr lang="es-ES" sz="3200">
                <a:ea typeface="Microsoft Sans Serif" panose="020B0604020202020204" pitchFamily="34" charset="0"/>
                <a:cs typeface="Microsoft Sans Serif" panose="020B0604020202020204" pitchFamily="34" charset="0"/>
              </a:rPr>
              <a:t>: realizan el análisis del sentimiento en distintas granularidades del texto basándose en la orientación del sentimiento de las palabras proporcionada por un léxico del sentimiento,</a:t>
            </a:r>
            <a:endParaRPr lang="en-US" sz="3200" dirty="0">
              <a:ea typeface="Microsoft Sans Serif" panose="020B0604020202020204" pitchFamily="34" charset="0"/>
              <a:cs typeface="Microsoft Sans Serif" panose="020B0604020202020204" pitchFamily="34" charset="0"/>
            </a:endParaRPr>
          </a:p>
          <a:p>
            <a:pPr marL="800100" lvl="1" indent="-342900">
              <a:lnSpc>
                <a:spcPct val="107000"/>
              </a:lnSpc>
              <a:buFont typeface="Wingdings" panose="05000000000000000000" pitchFamily="2" charset="2"/>
              <a:buChar char="Ø"/>
            </a:pPr>
            <a:r>
              <a:rPr lang="es-ES" sz="3200" b="1">
                <a:ea typeface="Microsoft Sans Serif" panose="020B0604020202020204" pitchFamily="34" charset="0"/>
                <a:cs typeface="Microsoft Sans Serif" panose="020B0604020202020204" pitchFamily="34" charset="0"/>
              </a:rPr>
              <a:t>Métodos basados en el aprendizaje automático</a:t>
            </a:r>
            <a:r>
              <a:rPr lang="es-ES" sz="3200">
                <a:ea typeface="Microsoft Sans Serif" panose="020B0604020202020204" pitchFamily="34" charset="0"/>
                <a:cs typeface="Microsoft Sans Serif" panose="020B0604020202020204" pitchFamily="34" charset="0"/>
              </a:rPr>
              <a:t>: se centran en la ingeniería eficaz de características para la representación del texto y el aprendizaje automático.</a:t>
            </a:r>
            <a:endParaRPr lang="en-US" sz="3200" dirty="0">
              <a:ea typeface="Microsoft Sans Serif" panose="020B0604020202020204" pitchFamily="34" charset="0"/>
              <a:cs typeface="Microsoft Sans Serif" panose="020B0604020202020204" pitchFamily="34" charset="0"/>
            </a:endParaRPr>
          </a:p>
          <a:p>
            <a:pPr lvl="1"/>
            <a:endParaRPr lang="en-US" sz="2400"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745213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92202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3</a:t>
            </a:r>
            <a:r>
              <a:rPr lang="es-ES" sz="4400" b="1">
                <a:solidFill>
                  <a:srgbClr val="E7686A"/>
                </a:solidFill>
                <a:ea typeface="Microsoft Sans Serif" panose="020B0604020202020204" pitchFamily="34" charset="0"/>
                <a:cs typeface="Microsoft Sans Serif" panose="020B0604020202020204" pitchFamily="34" charset="0"/>
              </a:rPr>
              <a:t>: Caso de estudio con </a:t>
            </a:r>
            <a:r>
              <a:rPr lang="es-ES" sz="4400" b="1" dirty="0">
                <a:solidFill>
                  <a:srgbClr val="E7686A"/>
                </a:solidFill>
                <a:ea typeface="Microsoft Sans Serif" panose="020B0604020202020204" pitchFamily="34" charset="0"/>
                <a:cs typeface="Microsoft Sans Serif" panose="020B0604020202020204" pitchFamily="34" charset="0"/>
              </a:rPr>
              <a:t>Python</a:t>
            </a: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3492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Bibliotecas comunes de Python para extracción de textos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295400" y="3771900"/>
            <a:ext cx="15697200" cy="3416320"/>
          </a:xfrm>
          <a:prstGeom prst="rect">
            <a:avLst/>
          </a:prstGeom>
          <a:noFill/>
        </p:spPr>
        <p:txBody>
          <a:bodyPr wrap="square" rtlCol="0">
            <a:spAutoFit/>
          </a:bodyPr>
          <a:lstStyle/>
          <a:p>
            <a:pPr marL="285750" indent="-285750">
              <a:buFont typeface="Wingdings" panose="05000000000000000000" pitchFamily="2" charset="2"/>
              <a:buChar char="Ø"/>
            </a:pPr>
            <a:r>
              <a:rPr lang="es-ES" sz="2400" b="1"/>
              <a:t>NLTK</a:t>
            </a:r>
            <a:r>
              <a:rPr lang="es-ES" sz="2400"/>
              <a:t> (Natural Language Toolkit) - incluye potentes bibliotecas para el procesamiento simbólico y estadístico del lenguaje natural que pueden funcionar con diferentes técnicas de ML</a:t>
            </a:r>
            <a:endParaRPr lang="it-IT" sz="2400" dirty="0"/>
          </a:p>
          <a:p>
            <a:pPr marL="285750" indent="-285750">
              <a:buFont typeface="Wingdings" panose="05000000000000000000" pitchFamily="2" charset="2"/>
              <a:buChar char="Ø"/>
            </a:pPr>
            <a:r>
              <a:rPr lang="it-IT" sz="2400" b="1" dirty="0"/>
              <a:t>SpaCy </a:t>
            </a:r>
            <a:r>
              <a:rPr lang="it-IT" sz="2400" b="1"/>
              <a:t>- </a:t>
            </a:r>
            <a:r>
              <a:rPr lang="es-ES" sz="2400"/>
              <a:t>biblioteca de código abierto para PLN en Python diseñada para la extracción de información o el procesamiento del lenguaje natural con fines generales</a:t>
            </a:r>
            <a:endParaRPr lang="it-IT" sz="2400"/>
          </a:p>
          <a:p>
            <a:pPr marL="285750" indent="-285750">
              <a:buFont typeface="Wingdings" panose="05000000000000000000" pitchFamily="2" charset="2"/>
              <a:buChar char="Ø"/>
            </a:pPr>
            <a:r>
              <a:rPr lang="it-IT" sz="2400" b="1"/>
              <a:t>TextBlob Library</a:t>
            </a:r>
            <a:r>
              <a:rPr lang="en-US" sz="2400" b="1"/>
              <a:t> </a:t>
            </a:r>
            <a:r>
              <a:rPr lang="es-ES" sz="2400"/>
              <a:t>proporciona una API sencilla para tareas de PLN como el etiquetado de parte del habla, la extracción de frases nominales, el análisis de sentimientos, la clasificación, la traducción, etc.</a:t>
            </a:r>
            <a:endParaRPr lang="it-IT" sz="2400"/>
          </a:p>
          <a:p>
            <a:pPr marL="285750" indent="-285750">
              <a:buFont typeface="Wingdings" panose="05000000000000000000" pitchFamily="2" charset="2"/>
              <a:buChar char="Ø"/>
            </a:pPr>
            <a:r>
              <a:rPr lang="it-IT" sz="2400" b="1"/>
              <a:t>Stanford NLP </a:t>
            </a:r>
            <a:r>
              <a:rPr lang="en-US" sz="2400" b="1"/>
              <a:t> </a:t>
            </a:r>
            <a:r>
              <a:rPr lang="es-ES" sz="2400"/>
              <a:t>contiene herramientas útiles para convertir una cadena de texto en lenguaje humano en listas de frases y palabras, generar formas base de esas palabras, sus partes de la oración y características morfológicas, y proporcionar un análisis sintáctico de dependencia de la estructura, diseñado para ser paralelo en más de 70 idiomas.</a:t>
            </a:r>
            <a:endParaRPr lang="it-IT" sz="2400" dirty="0"/>
          </a:p>
        </p:txBody>
      </p:sp>
    </p:spTree>
    <p:extLst>
      <p:ext uri="{BB962C8B-B14F-4D97-AF65-F5344CB8AC3E}">
        <p14:creationId xmlns:p14="http://schemas.microsoft.com/office/powerpoint/2010/main" val="610662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990600" y="1028460"/>
            <a:ext cx="92202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3</a:t>
            </a:r>
            <a:r>
              <a:rPr lang="es-ES" sz="4400" b="1">
                <a:solidFill>
                  <a:srgbClr val="E7686A"/>
                </a:solidFill>
                <a:ea typeface="Microsoft Sans Serif" panose="020B0604020202020204" pitchFamily="34" charset="0"/>
                <a:cs typeface="Microsoft Sans Serif" panose="020B0604020202020204" pitchFamily="34" charset="0"/>
              </a:rPr>
              <a:t>: Caso de estudio con </a:t>
            </a:r>
            <a:r>
              <a:rPr lang="es-ES" sz="4400" b="1" dirty="0">
                <a:solidFill>
                  <a:srgbClr val="E7686A"/>
                </a:solidFill>
                <a:ea typeface="Microsoft Sans Serif" panose="020B0604020202020204" pitchFamily="34" charset="0"/>
                <a:cs typeface="Microsoft Sans Serif" panose="020B0604020202020204" pitchFamily="34" charset="0"/>
              </a:rPr>
              <a:t>Python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990600" y="2060765"/>
            <a:ext cx="14249400" cy="523220"/>
          </a:xfrm>
          <a:prstGeom prst="rect">
            <a:avLst/>
          </a:prstGeom>
          <a:noFill/>
        </p:spPr>
        <p:txBody>
          <a:bodyPr wrap="square" rtlCol="0">
            <a:spAutoFit/>
          </a:bodyPr>
          <a:lstStyle/>
          <a:p>
            <a:r>
              <a:rPr lang="ro-RO" sz="2800" b="1" dirty="0">
                <a:solidFill>
                  <a:srgbClr val="238791"/>
                </a:solidFill>
                <a:ea typeface="Microsoft Sans Serif" panose="020B0604020202020204" pitchFamily="34" charset="0"/>
                <a:cs typeface="Microsoft Sans Serif" panose="020B0604020202020204" pitchFamily="34" charset="0"/>
              </a:rPr>
              <a:t>1</a:t>
            </a:r>
            <a:r>
              <a:rPr lang="ro-RO"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Uso de las bibliotecas NTLK para la extracción de textos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6" name="CuadroTexto 6">
            <a:extLst>
              <a:ext uri="{FF2B5EF4-FFF2-40B4-BE49-F238E27FC236}">
                <a16:creationId xmlns:a16="http://schemas.microsoft.com/office/drawing/2014/main" id="{F6E647F0-7AE4-4224-BE1B-FD90EFAD1CCE}"/>
              </a:ext>
            </a:extLst>
          </p:cNvPr>
          <p:cNvSpPr txBox="1"/>
          <p:nvPr/>
        </p:nvSpPr>
        <p:spPr>
          <a:xfrm>
            <a:off x="1447800" y="3106143"/>
            <a:ext cx="15163800" cy="461665"/>
          </a:xfrm>
          <a:prstGeom prst="rect">
            <a:avLst/>
          </a:prstGeom>
          <a:noFill/>
        </p:spPr>
        <p:txBody>
          <a:bodyPr wrap="square" rtlCol="0">
            <a:spAutoFit/>
          </a:bodyPr>
          <a:lstStyle/>
          <a:p>
            <a:endParaRPr lang="en-US" sz="2400" dirty="0">
              <a:ea typeface="Microsoft Sans Serif" panose="020B0604020202020204" pitchFamily="34" charset="0"/>
              <a:cs typeface="Microsoft Sans Serif" panose="020B0604020202020204" pitchFamily="34" charset="0"/>
            </a:endParaRPr>
          </a:p>
        </p:txBody>
      </p:sp>
      <p:sp>
        <p:nvSpPr>
          <p:cNvPr id="3" name="Rectangle 2">
            <a:extLst>
              <a:ext uri="{FF2B5EF4-FFF2-40B4-BE49-F238E27FC236}">
                <a16:creationId xmlns:a16="http://schemas.microsoft.com/office/drawing/2014/main" id="{C7EBE1A1-31F1-4D11-A53C-215432AD1A37}"/>
              </a:ext>
            </a:extLst>
          </p:cNvPr>
          <p:cNvSpPr/>
          <p:nvPr/>
        </p:nvSpPr>
        <p:spPr>
          <a:xfrm>
            <a:off x="1143000" y="3138601"/>
            <a:ext cx="9144000" cy="1200329"/>
          </a:xfrm>
          <a:prstGeom prst="rect">
            <a:avLst/>
          </a:prstGeom>
        </p:spPr>
        <p:txBody>
          <a:bodyPr>
            <a:spAutoFit/>
          </a:bodyPr>
          <a:lstStyle/>
          <a:p>
            <a:r>
              <a:rPr lang="en-US" dirty="0">
                <a:solidFill>
                  <a:srgbClr val="008000"/>
                </a:solidFill>
                <a:latin typeface="Courier New" panose="02070309020205020404" pitchFamily="49" charset="0"/>
              </a:rPr>
              <a:t># install library</a:t>
            </a:r>
            <a:endParaRPr lang="en-US" dirty="0">
              <a:solidFill>
                <a:srgbClr val="000000"/>
              </a:solidFill>
              <a:latin typeface="Courier New" panose="02070309020205020404" pitchFamily="49" charset="0"/>
            </a:endParaRPr>
          </a:p>
          <a:p>
            <a:r>
              <a:rPr lang="en-US" dirty="0">
                <a:solidFill>
                  <a:srgbClr val="0000FF"/>
                </a:solidFill>
                <a:latin typeface="Courier New" panose="02070309020205020404" pitchFamily="49" charset="0"/>
              </a:rPr>
              <a:t>!</a:t>
            </a:r>
            <a:r>
              <a:rPr lang="en-US" dirty="0">
                <a:solidFill>
                  <a:srgbClr val="000000"/>
                </a:solidFill>
                <a:latin typeface="Courier New" panose="02070309020205020404" pitchFamily="49" charset="0"/>
              </a:rPr>
              <a:t>pip install </a:t>
            </a:r>
            <a:r>
              <a:rPr lang="en-US" dirty="0" err="1">
                <a:solidFill>
                  <a:srgbClr val="000000"/>
                </a:solidFill>
                <a:latin typeface="Courier New" panose="02070309020205020404" pitchFamily="49" charset="0"/>
              </a:rPr>
              <a:t>nltk</a:t>
            </a:r>
            <a:endParaRPr lang="en-US" dirty="0">
              <a:solidFill>
                <a:srgbClr val="000000"/>
              </a:solidFill>
              <a:latin typeface="Courier New" panose="02070309020205020404" pitchFamily="49" charset="0"/>
            </a:endParaRPr>
          </a:p>
          <a:p>
            <a:r>
              <a:rPr lang="en-US" dirty="0">
                <a:solidFill>
                  <a:srgbClr val="AF00DB"/>
                </a:solidFill>
                <a:latin typeface="Courier New" panose="02070309020205020404" pitchFamily="49" charset="0"/>
              </a:rPr>
              <a:t>import</a:t>
            </a:r>
            <a:r>
              <a:rPr lang="en-US" dirty="0">
                <a:solidFill>
                  <a:srgbClr val="000000"/>
                </a:solidFill>
                <a:latin typeface="Courier New" panose="02070309020205020404" pitchFamily="49" charset="0"/>
              </a:rPr>
              <a:t> </a:t>
            </a:r>
            <a:r>
              <a:rPr lang="en-US" dirty="0" err="1">
                <a:solidFill>
                  <a:srgbClr val="000000"/>
                </a:solidFill>
                <a:latin typeface="Courier New" panose="02070309020205020404" pitchFamily="49" charset="0"/>
              </a:rPr>
              <a:t>nltk</a:t>
            </a:r>
            <a:endParaRPr lang="en-US" dirty="0">
              <a:solidFill>
                <a:srgbClr val="000000"/>
              </a:solidFill>
              <a:latin typeface="Courier New" panose="02070309020205020404" pitchFamily="49" charset="0"/>
            </a:endParaRPr>
          </a:p>
          <a:p>
            <a:r>
              <a:rPr lang="en-US" dirty="0" err="1">
                <a:solidFill>
                  <a:srgbClr val="000000"/>
                </a:solidFill>
                <a:latin typeface="Courier New" panose="02070309020205020404" pitchFamily="49" charset="0"/>
              </a:rPr>
              <a:t>nltk.download</a:t>
            </a:r>
            <a:r>
              <a:rPr lang="en-US" dirty="0">
                <a:solidFill>
                  <a:srgbClr val="000000"/>
                </a:solidFill>
                <a:latin typeface="Courier New" panose="02070309020205020404" pitchFamily="49" charset="0"/>
              </a:rPr>
              <a:t>() </a:t>
            </a:r>
            <a:r>
              <a:rPr lang="en-US" dirty="0">
                <a:solidFill>
                  <a:srgbClr val="008000"/>
                </a:solidFill>
                <a:latin typeface="Courier New" panose="02070309020205020404" pitchFamily="49" charset="0"/>
              </a:rPr>
              <a:t># install all models</a:t>
            </a:r>
            <a:endParaRPr lang="en-US" b="0" dirty="0">
              <a:solidFill>
                <a:srgbClr val="000000"/>
              </a:solidFill>
              <a:effectLst/>
              <a:latin typeface="Courier New" panose="02070309020205020404" pitchFamily="49" charset="0"/>
            </a:endParaRPr>
          </a:p>
        </p:txBody>
      </p:sp>
      <p:sp>
        <p:nvSpPr>
          <p:cNvPr id="7" name="Rectangle 6">
            <a:extLst>
              <a:ext uri="{FF2B5EF4-FFF2-40B4-BE49-F238E27FC236}">
                <a16:creationId xmlns:a16="http://schemas.microsoft.com/office/drawing/2014/main" id="{39C03B48-9553-461A-ADB4-311E5959575A}"/>
              </a:ext>
            </a:extLst>
          </p:cNvPr>
          <p:cNvSpPr/>
          <p:nvPr/>
        </p:nvSpPr>
        <p:spPr>
          <a:xfrm>
            <a:off x="1295400" y="4686300"/>
            <a:ext cx="9144000" cy="1477328"/>
          </a:xfrm>
          <a:prstGeom prst="rect">
            <a:avLst/>
          </a:prstGeom>
        </p:spPr>
        <p:txBody>
          <a:bodyPr>
            <a:spAutoFit/>
          </a:bodyPr>
          <a:lstStyle/>
          <a:p>
            <a:r>
              <a:rPr lang="en-US" dirty="0">
                <a:solidFill>
                  <a:srgbClr val="008000"/>
                </a:solidFill>
                <a:latin typeface="Courier New" panose="02070309020205020404" pitchFamily="49" charset="0"/>
              </a:rPr>
              <a:t># Count word frequency</a:t>
            </a:r>
            <a:endParaRPr lang="en-US" dirty="0">
              <a:solidFill>
                <a:srgbClr val="000000"/>
              </a:solidFill>
              <a:latin typeface="Courier New" panose="02070309020205020404" pitchFamily="49" charset="0"/>
            </a:endParaRPr>
          </a:p>
          <a:p>
            <a:r>
              <a:rPr lang="en-US" dirty="0">
                <a:solidFill>
                  <a:srgbClr val="000000"/>
                </a:solidFill>
                <a:latin typeface="Courier New" panose="02070309020205020404" pitchFamily="49" charset="0"/>
              </a:rPr>
              <a:t>text = </a:t>
            </a:r>
            <a:r>
              <a:rPr lang="en-US" dirty="0">
                <a:solidFill>
                  <a:srgbClr val="A31515"/>
                </a:solidFill>
                <a:latin typeface="Courier New" panose="02070309020205020404" pitchFamily="49" charset="0"/>
              </a:rPr>
              <a:t>"This text is process using </a:t>
            </a:r>
            <a:r>
              <a:rPr lang="en-US" dirty="0" err="1">
                <a:solidFill>
                  <a:srgbClr val="A31515"/>
                </a:solidFill>
                <a:latin typeface="Courier New" panose="02070309020205020404" pitchFamily="49" charset="0"/>
              </a:rPr>
              <a:t>ntlk</a:t>
            </a:r>
            <a:r>
              <a:rPr lang="en-US" dirty="0">
                <a:solidFill>
                  <a:srgbClr val="A31515"/>
                </a:solidFill>
                <a:latin typeface="Courier New" panose="02070309020205020404" pitchFamily="49" charset="0"/>
              </a:rPr>
              <a:t> libraries!"</a:t>
            </a:r>
            <a:endParaRPr lang="en-US" dirty="0">
              <a:solidFill>
                <a:srgbClr val="000000"/>
              </a:solidFill>
              <a:latin typeface="Courier New" panose="02070309020205020404" pitchFamily="49" charset="0"/>
            </a:endParaRPr>
          </a:p>
          <a:p>
            <a:r>
              <a:rPr lang="en-US" dirty="0">
                <a:solidFill>
                  <a:srgbClr val="000000"/>
                </a:solidFill>
                <a:latin typeface="Courier New" panose="02070309020205020404" pitchFamily="49" charset="0"/>
              </a:rPr>
              <a:t>tokens = [t </a:t>
            </a:r>
            <a:r>
              <a:rPr lang="en-US" dirty="0">
                <a:solidFill>
                  <a:srgbClr val="AF00DB"/>
                </a:solidFill>
                <a:latin typeface="Courier New" panose="02070309020205020404" pitchFamily="49" charset="0"/>
              </a:rPr>
              <a:t>for</a:t>
            </a:r>
            <a:r>
              <a:rPr lang="en-US" dirty="0">
                <a:solidFill>
                  <a:srgbClr val="000000"/>
                </a:solidFill>
                <a:latin typeface="Courier New" panose="02070309020205020404" pitchFamily="49" charset="0"/>
              </a:rPr>
              <a:t> t </a:t>
            </a:r>
            <a:r>
              <a:rPr lang="en-US" dirty="0">
                <a:solidFill>
                  <a:srgbClr val="0000FF"/>
                </a:solidFill>
                <a:latin typeface="Courier New" panose="02070309020205020404" pitchFamily="49" charset="0"/>
              </a:rPr>
              <a:t>in</a:t>
            </a:r>
            <a:r>
              <a:rPr lang="en-US" dirty="0">
                <a:solidFill>
                  <a:srgbClr val="000000"/>
                </a:solidFill>
                <a:latin typeface="Courier New" panose="02070309020205020404" pitchFamily="49" charset="0"/>
              </a:rPr>
              <a:t> </a:t>
            </a:r>
            <a:r>
              <a:rPr lang="en-US" dirty="0" err="1">
                <a:solidFill>
                  <a:srgbClr val="000000"/>
                </a:solidFill>
                <a:latin typeface="Courier New" panose="02070309020205020404" pitchFamily="49" charset="0"/>
              </a:rPr>
              <a:t>text.split</a:t>
            </a:r>
            <a:r>
              <a:rPr lang="en-US" dirty="0">
                <a:solidFill>
                  <a:srgbClr val="000000"/>
                </a:solidFill>
                <a:latin typeface="Courier New" panose="02070309020205020404" pitchFamily="49" charset="0"/>
              </a:rPr>
              <a:t>()]</a:t>
            </a:r>
          </a:p>
          <a:p>
            <a:r>
              <a:rPr lang="en-US" dirty="0" err="1">
                <a:solidFill>
                  <a:srgbClr val="000000"/>
                </a:solidFill>
                <a:latin typeface="Courier New" panose="02070309020205020404" pitchFamily="49" charset="0"/>
              </a:rPr>
              <a:t>freq</a:t>
            </a:r>
            <a:r>
              <a:rPr lang="en-US" dirty="0">
                <a:solidFill>
                  <a:srgbClr val="000000"/>
                </a:solidFill>
                <a:latin typeface="Courier New" panose="02070309020205020404" pitchFamily="49" charset="0"/>
              </a:rPr>
              <a:t> = </a:t>
            </a:r>
            <a:r>
              <a:rPr lang="en-US" dirty="0" err="1">
                <a:solidFill>
                  <a:srgbClr val="000000"/>
                </a:solidFill>
                <a:latin typeface="Courier New" panose="02070309020205020404" pitchFamily="49" charset="0"/>
              </a:rPr>
              <a:t>nltk.FreqDist</a:t>
            </a:r>
            <a:r>
              <a:rPr lang="en-US" dirty="0">
                <a:solidFill>
                  <a:srgbClr val="000000"/>
                </a:solidFill>
                <a:latin typeface="Courier New" panose="02070309020205020404" pitchFamily="49" charset="0"/>
              </a:rPr>
              <a:t>(tokens)</a:t>
            </a:r>
          </a:p>
          <a:p>
            <a:r>
              <a:rPr lang="en-US" dirty="0" err="1">
                <a:solidFill>
                  <a:srgbClr val="000000"/>
                </a:solidFill>
                <a:latin typeface="Courier New" panose="02070309020205020404" pitchFamily="49" charset="0"/>
              </a:rPr>
              <a:t>freq</a:t>
            </a:r>
            <a:endParaRPr lang="en-US" b="0" dirty="0">
              <a:solidFill>
                <a:srgbClr val="000000"/>
              </a:solidFill>
              <a:effectLst/>
              <a:latin typeface="Courier New" panose="02070309020205020404" pitchFamily="49" charset="0"/>
            </a:endParaRPr>
          </a:p>
        </p:txBody>
      </p:sp>
      <p:sp>
        <p:nvSpPr>
          <p:cNvPr id="8" name="Rectangle 7">
            <a:extLst>
              <a:ext uri="{FF2B5EF4-FFF2-40B4-BE49-F238E27FC236}">
                <a16:creationId xmlns:a16="http://schemas.microsoft.com/office/drawing/2014/main" id="{BC765EF3-900D-4139-AD0B-B31697FA6C22}"/>
              </a:ext>
            </a:extLst>
          </p:cNvPr>
          <p:cNvSpPr/>
          <p:nvPr/>
        </p:nvSpPr>
        <p:spPr>
          <a:xfrm>
            <a:off x="9144000" y="4991100"/>
            <a:ext cx="9144000" cy="646331"/>
          </a:xfrm>
          <a:prstGeom prst="rect">
            <a:avLst/>
          </a:prstGeom>
        </p:spPr>
        <p:txBody>
          <a:bodyPr>
            <a:spAutoFit/>
          </a:bodyPr>
          <a:lstStyle/>
          <a:p>
            <a:r>
              <a:rPr lang="ro-RO" dirty="0" err="1">
                <a:solidFill>
                  <a:srgbClr val="212121"/>
                </a:solidFill>
                <a:latin typeface="Courier New" panose="02070309020205020404" pitchFamily="49" charset="0"/>
              </a:rPr>
              <a:t>FreqDist</a:t>
            </a:r>
            <a:r>
              <a:rPr lang="ro-RO" dirty="0">
                <a:solidFill>
                  <a:srgbClr val="212121"/>
                </a:solidFill>
                <a:latin typeface="Courier New" panose="02070309020205020404" pitchFamily="49" charset="0"/>
              </a:rPr>
              <a:t>({'</a:t>
            </a:r>
            <a:r>
              <a:rPr lang="ro-RO" dirty="0" err="1">
                <a:solidFill>
                  <a:srgbClr val="212121"/>
                </a:solidFill>
                <a:latin typeface="Courier New" panose="02070309020205020404" pitchFamily="49" charset="0"/>
              </a:rPr>
              <a:t>This</a:t>
            </a:r>
            <a:r>
              <a:rPr lang="ro-RO" dirty="0">
                <a:solidFill>
                  <a:srgbClr val="212121"/>
                </a:solidFill>
                <a:latin typeface="Courier New" panose="02070309020205020404" pitchFamily="49" charset="0"/>
              </a:rPr>
              <a:t>': 1, 'text': 1, '</a:t>
            </a:r>
            <a:r>
              <a:rPr lang="ro-RO" dirty="0" err="1">
                <a:solidFill>
                  <a:srgbClr val="212121"/>
                </a:solidFill>
                <a:latin typeface="Courier New" panose="02070309020205020404" pitchFamily="49" charset="0"/>
              </a:rPr>
              <a:t>is</a:t>
            </a:r>
            <a:r>
              <a:rPr lang="ro-RO" dirty="0">
                <a:solidFill>
                  <a:srgbClr val="212121"/>
                </a:solidFill>
                <a:latin typeface="Courier New" panose="02070309020205020404" pitchFamily="49" charset="0"/>
              </a:rPr>
              <a:t>': 1, '</a:t>
            </a:r>
            <a:r>
              <a:rPr lang="ro-RO" dirty="0" err="1">
                <a:solidFill>
                  <a:srgbClr val="212121"/>
                </a:solidFill>
                <a:latin typeface="Courier New" panose="02070309020205020404" pitchFamily="49" charset="0"/>
              </a:rPr>
              <a:t>process</a:t>
            </a:r>
            <a:r>
              <a:rPr lang="ro-RO" dirty="0">
                <a:solidFill>
                  <a:srgbClr val="212121"/>
                </a:solidFill>
                <a:latin typeface="Courier New" panose="02070309020205020404" pitchFamily="49" charset="0"/>
              </a:rPr>
              <a:t>': 1, '</a:t>
            </a:r>
            <a:r>
              <a:rPr lang="ro-RO" dirty="0" err="1">
                <a:solidFill>
                  <a:srgbClr val="212121"/>
                </a:solidFill>
                <a:latin typeface="Courier New" panose="02070309020205020404" pitchFamily="49" charset="0"/>
              </a:rPr>
              <a:t>using</a:t>
            </a:r>
            <a:r>
              <a:rPr lang="ro-RO" dirty="0">
                <a:solidFill>
                  <a:srgbClr val="212121"/>
                </a:solidFill>
                <a:latin typeface="Courier New" panose="02070309020205020404" pitchFamily="49" charset="0"/>
              </a:rPr>
              <a:t>': 1, '</a:t>
            </a:r>
            <a:r>
              <a:rPr lang="ro-RO" dirty="0" err="1">
                <a:solidFill>
                  <a:srgbClr val="212121"/>
                </a:solidFill>
                <a:latin typeface="Courier New" panose="02070309020205020404" pitchFamily="49" charset="0"/>
              </a:rPr>
              <a:t>ntlk</a:t>
            </a:r>
            <a:r>
              <a:rPr lang="ro-RO" dirty="0">
                <a:solidFill>
                  <a:srgbClr val="212121"/>
                </a:solidFill>
                <a:latin typeface="Courier New" panose="02070309020205020404" pitchFamily="49" charset="0"/>
              </a:rPr>
              <a:t>': 1, '</a:t>
            </a:r>
            <a:r>
              <a:rPr lang="ro-RO" dirty="0" err="1">
                <a:solidFill>
                  <a:srgbClr val="212121"/>
                </a:solidFill>
                <a:latin typeface="Courier New" panose="02070309020205020404" pitchFamily="49" charset="0"/>
              </a:rPr>
              <a:t>libraries</a:t>
            </a:r>
            <a:r>
              <a:rPr lang="ro-RO" dirty="0">
                <a:solidFill>
                  <a:srgbClr val="212121"/>
                </a:solidFill>
                <a:latin typeface="Courier New" panose="02070309020205020404" pitchFamily="49" charset="0"/>
              </a:rPr>
              <a:t>!': 1})</a:t>
            </a:r>
            <a:endParaRPr lang="ro-RO" dirty="0"/>
          </a:p>
        </p:txBody>
      </p:sp>
      <p:sp>
        <p:nvSpPr>
          <p:cNvPr id="9" name="Arrow: Right 8">
            <a:extLst>
              <a:ext uri="{FF2B5EF4-FFF2-40B4-BE49-F238E27FC236}">
                <a16:creationId xmlns:a16="http://schemas.microsoft.com/office/drawing/2014/main" id="{3A8B3B19-7E08-48CE-BD3E-C1A500ED1E3F}"/>
              </a:ext>
            </a:extLst>
          </p:cNvPr>
          <p:cNvSpPr/>
          <p:nvPr/>
        </p:nvSpPr>
        <p:spPr>
          <a:xfrm>
            <a:off x="8191500" y="5279754"/>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0" name="Rectangle 9">
            <a:extLst>
              <a:ext uri="{FF2B5EF4-FFF2-40B4-BE49-F238E27FC236}">
                <a16:creationId xmlns:a16="http://schemas.microsoft.com/office/drawing/2014/main" id="{BC875FC4-567C-4FD0-9A24-256181CAA627}"/>
              </a:ext>
            </a:extLst>
          </p:cNvPr>
          <p:cNvSpPr/>
          <p:nvPr/>
        </p:nvSpPr>
        <p:spPr>
          <a:xfrm>
            <a:off x="1295400" y="6511157"/>
            <a:ext cx="9144000" cy="2031325"/>
          </a:xfrm>
          <a:prstGeom prst="rect">
            <a:avLst/>
          </a:prstGeom>
        </p:spPr>
        <p:txBody>
          <a:bodyPr>
            <a:spAutoFit/>
          </a:bodyPr>
          <a:lstStyle/>
          <a:p>
            <a:r>
              <a:rPr lang="ro-RO" dirty="0">
                <a:solidFill>
                  <a:srgbClr val="008000"/>
                </a:solidFill>
                <a:latin typeface="Courier New" panose="02070309020205020404" pitchFamily="49" charset="0"/>
              </a:rPr>
              <a:t># Import stop </a:t>
            </a:r>
            <a:r>
              <a:rPr lang="ro-RO" dirty="0" err="1">
                <a:solidFill>
                  <a:srgbClr val="008000"/>
                </a:solidFill>
                <a:latin typeface="Courier New" panose="02070309020205020404" pitchFamily="49" charset="0"/>
              </a:rPr>
              <a:t>words</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nltk.download</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stopwords</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AF00DB"/>
                </a:solidFill>
                <a:latin typeface="Courier New" panose="02070309020205020404" pitchFamily="49" charset="0"/>
              </a:rPr>
              <a:t>from</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nltk.corpus</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stopwords</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english_stopwords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stopwords.words</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english</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Remove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english</a:t>
            </a:r>
            <a:r>
              <a:rPr lang="ro-RO" dirty="0">
                <a:solidFill>
                  <a:srgbClr val="008000"/>
                </a:solidFill>
                <a:latin typeface="Courier New" panose="02070309020205020404" pitchFamily="49" charset="0"/>
              </a:rPr>
              <a:t> stop </a:t>
            </a:r>
            <a:r>
              <a:rPr lang="ro-RO" dirty="0" err="1">
                <a:solidFill>
                  <a:srgbClr val="008000"/>
                </a:solidFill>
                <a:latin typeface="Courier New" panose="02070309020205020404" pitchFamily="49" charset="0"/>
              </a:rPr>
              <a:t>words</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tokens</a:t>
            </a:r>
            <a:r>
              <a:rPr lang="ro-RO" dirty="0">
                <a:solidFill>
                  <a:srgbClr val="000000"/>
                </a:solidFill>
                <a:latin typeface="Courier New" panose="02070309020205020404" pitchFamily="49" charset="0"/>
              </a:rPr>
              <a:t> = [t </a:t>
            </a:r>
            <a:r>
              <a:rPr lang="ro-RO" dirty="0">
                <a:solidFill>
                  <a:srgbClr val="AF00DB"/>
                </a:solidFill>
                <a:latin typeface="Courier New" panose="02070309020205020404" pitchFamily="49" charset="0"/>
              </a:rPr>
              <a:t>for</a:t>
            </a:r>
            <a:r>
              <a:rPr lang="ro-RO" dirty="0">
                <a:solidFill>
                  <a:srgbClr val="000000"/>
                </a:solidFill>
                <a:latin typeface="Courier New" panose="02070309020205020404" pitchFamily="49" charset="0"/>
              </a:rPr>
              <a:t> t </a:t>
            </a:r>
            <a:r>
              <a:rPr lang="ro-RO" dirty="0">
                <a:solidFill>
                  <a:srgbClr val="0000FF"/>
                </a:solidFill>
                <a:latin typeface="Courier New" panose="02070309020205020404" pitchFamily="49" charset="0"/>
              </a:rPr>
              <a:t>in</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text.split</a:t>
            </a:r>
            <a:r>
              <a:rPr lang="ro-RO" dirty="0">
                <a:solidFill>
                  <a:srgbClr val="000000"/>
                </a:solidFill>
                <a:latin typeface="Courier New" panose="02070309020205020404" pitchFamily="49" charset="0"/>
              </a:rPr>
              <a:t>() </a:t>
            </a:r>
            <a:r>
              <a:rPr lang="ro-RO" dirty="0" err="1">
                <a:solidFill>
                  <a:srgbClr val="AF00DB"/>
                </a:solidFill>
                <a:latin typeface="Courier New" panose="02070309020205020404" pitchFamily="49" charset="0"/>
              </a:rPr>
              <a:t>if</a:t>
            </a:r>
            <a:r>
              <a:rPr lang="ro-RO" dirty="0">
                <a:solidFill>
                  <a:srgbClr val="000000"/>
                </a:solidFill>
                <a:latin typeface="Courier New" panose="02070309020205020404" pitchFamily="49" charset="0"/>
              </a:rPr>
              <a:t> t </a:t>
            </a:r>
            <a:r>
              <a:rPr lang="ro-RO" dirty="0" err="1">
                <a:solidFill>
                  <a:srgbClr val="0000FF"/>
                </a:solidFill>
                <a:latin typeface="Courier New" panose="02070309020205020404" pitchFamily="49" charset="0"/>
              </a:rPr>
              <a:t>not</a:t>
            </a:r>
            <a:r>
              <a:rPr lang="ro-RO" dirty="0">
                <a:solidFill>
                  <a:srgbClr val="000000"/>
                </a:solidFill>
                <a:latin typeface="Courier New" panose="02070309020205020404" pitchFamily="49" charset="0"/>
              </a:rPr>
              <a:t> </a:t>
            </a:r>
            <a:r>
              <a:rPr lang="ro-RO" dirty="0">
                <a:solidFill>
                  <a:srgbClr val="0000FF"/>
                </a:solidFill>
                <a:latin typeface="Courier New" panose="02070309020205020404" pitchFamily="49" charset="0"/>
              </a:rPr>
              <a:t>in</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english_stopwords</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tokens</a:t>
            </a:r>
            <a:endParaRPr lang="ro-RO" b="0" dirty="0">
              <a:solidFill>
                <a:srgbClr val="000000"/>
              </a:solidFill>
              <a:effectLst/>
              <a:latin typeface="Courier New" panose="02070309020205020404" pitchFamily="49" charset="0"/>
            </a:endParaRPr>
          </a:p>
        </p:txBody>
      </p:sp>
      <p:sp>
        <p:nvSpPr>
          <p:cNvPr id="11" name="Arrow: Right 10">
            <a:extLst>
              <a:ext uri="{FF2B5EF4-FFF2-40B4-BE49-F238E27FC236}">
                <a16:creationId xmlns:a16="http://schemas.microsoft.com/office/drawing/2014/main" id="{D96C6ECA-DB48-415C-9F67-2CBE8D5F04C4}"/>
              </a:ext>
            </a:extLst>
          </p:cNvPr>
          <p:cNvSpPr/>
          <p:nvPr/>
        </p:nvSpPr>
        <p:spPr>
          <a:xfrm>
            <a:off x="8261350" y="7358190"/>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7" name="Rectangle 4">
            <a:extLst>
              <a:ext uri="{FF2B5EF4-FFF2-40B4-BE49-F238E27FC236}">
                <a16:creationId xmlns:a16="http://schemas.microsoft.com/office/drawing/2014/main" id="{025E040B-6CC9-452B-9663-E91AC26A409F}"/>
              </a:ext>
            </a:extLst>
          </p:cNvPr>
          <p:cNvSpPr>
            <a:spLocks noChangeArrowheads="1"/>
          </p:cNvSpPr>
          <p:nvPr/>
        </p:nvSpPr>
        <p:spPr bwMode="auto">
          <a:xfrm>
            <a:off x="9188452" y="7220207"/>
            <a:ext cx="6629400"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nltk_data</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Downloading</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package</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stopwords</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to</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root</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nltk_data</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endParaRPr kumimoji="0" lang="ro-RO" altLang="ro-RO"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This</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'text',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process</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using</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ntlk</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 '</a:t>
            </a:r>
            <a:r>
              <a:rPr kumimoji="0" lang="ro-RO" altLang="ro-RO" b="0" i="0" u="none" strike="noStrike" cap="none" normalizeH="0" baseline="0" dirty="0" err="1">
                <a:ln>
                  <a:noFill/>
                </a:ln>
                <a:solidFill>
                  <a:srgbClr val="212121"/>
                </a:solidFill>
                <a:effectLst/>
                <a:latin typeface="var(--colab-code-font-family)"/>
                <a:cs typeface="Courier New" panose="02070309020205020404" pitchFamily="49" charset="0"/>
              </a:rPr>
              <a:t>libraries</a:t>
            </a:r>
            <a:r>
              <a:rPr kumimoji="0" lang="ro-RO" altLang="ro-RO" b="0" i="0" u="none" strike="noStrike" cap="none" normalizeH="0" baseline="0" dirty="0">
                <a:ln>
                  <a:noFill/>
                </a:ln>
                <a:solidFill>
                  <a:srgbClr val="212121"/>
                </a:solidFill>
                <a:effectLst/>
                <a:latin typeface="var(--colab-code-font-family)"/>
                <a:cs typeface="Courier New" panose="02070309020205020404" pitchFamily="49" charset="0"/>
              </a:rPr>
              <a:t>!']</a:t>
            </a:r>
            <a:endParaRPr kumimoji="0" lang="ro-RO" altLang="ro-RO"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8679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48E0DE-7F71-4E65-BDEB-DCA1C3221AA5}"/>
              </a:ext>
            </a:extLst>
          </p:cNvPr>
          <p:cNvSpPr/>
          <p:nvPr/>
        </p:nvSpPr>
        <p:spPr>
          <a:xfrm>
            <a:off x="716280" y="3086099"/>
            <a:ext cx="9144000" cy="923330"/>
          </a:xfrm>
          <a:prstGeom prst="rect">
            <a:avLst/>
          </a:prstGeom>
        </p:spPr>
        <p:txBody>
          <a:bodyPr>
            <a:spAutoFit/>
          </a:bodyPr>
          <a:lstStyle/>
          <a:p>
            <a:r>
              <a:rPr lang="en-US" dirty="0">
                <a:solidFill>
                  <a:srgbClr val="008000"/>
                </a:solidFill>
                <a:latin typeface="Courier New" panose="02070309020205020404" pitchFamily="49" charset="0"/>
              </a:rPr>
              <a:t># Tokenization</a:t>
            </a:r>
            <a:endParaRPr lang="en-US" dirty="0">
              <a:solidFill>
                <a:srgbClr val="000000"/>
              </a:solidFill>
              <a:latin typeface="Courier New" panose="02070309020205020404" pitchFamily="49" charset="0"/>
            </a:endParaRPr>
          </a:p>
          <a:p>
            <a:r>
              <a:rPr lang="en-US" dirty="0" err="1">
                <a:solidFill>
                  <a:srgbClr val="000000"/>
                </a:solidFill>
                <a:latin typeface="Courier New" panose="02070309020205020404" pitchFamily="49" charset="0"/>
              </a:rPr>
              <a:t>nltk.word_tokenize</a:t>
            </a:r>
            <a:r>
              <a:rPr lang="en-US" dirty="0">
                <a:solidFill>
                  <a:srgbClr val="000000"/>
                </a:solidFill>
                <a:latin typeface="Courier New" panose="02070309020205020404" pitchFamily="49" charset="0"/>
              </a:rPr>
              <a:t>(</a:t>
            </a:r>
            <a:r>
              <a:rPr lang="en-US" dirty="0">
                <a:solidFill>
                  <a:srgbClr val="A31515"/>
                </a:solidFill>
                <a:latin typeface="Courier New" panose="02070309020205020404" pitchFamily="49" charset="0"/>
              </a:rPr>
              <a:t>"This is a text processed with text mining methods. How is it"</a:t>
            </a:r>
            <a:r>
              <a:rPr lang="en-US" dirty="0">
                <a:solidFill>
                  <a:srgbClr val="000000"/>
                </a:solidFill>
                <a:latin typeface="Courier New" panose="02070309020205020404" pitchFamily="49" charset="0"/>
              </a:rPr>
              <a:t>)</a:t>
            </a:r>
            <a:endParaRPr lang="en-US" b="0" dirty="0">
              <a:solidFill>
                <a:srgbClr val="000000"/>
              </a:solidFill>
              <a:effectLst/>
              <a:latin typeface="Courier New" panose="02070309020205020404" pitchFamily="49" charset="0"/>
            </a:endParaRPr>
          </a:p>
        </p:txBody>
      </p:sp>
      <p:sp>
        <p:nvSpPr>
          <p:cNvPr id="5" name="CuadroTexto 3">
            <a:extLst>
              <a:ext uri="{FF2B5EF4-FFF2-40B4-BE49-F238E27FC236}">
                <a16:creationId xmlns:a16="http://schemas.microsoft.com/office/drawing/2014/main" id="{92D14CB1-8FB2-4682-80F8-4D1CB1EFB402}"/>
              </a:ext>
            </a:extLst>
          </p:cNvPr>
          <p:cNvSpPr txBox="1"/>
          <p:nvPr/>
        </p:nvSpPr>
        <p:spPr>
          <a:xfrm>
            <a:off x="990600" y="1028460"/>
            <a:ext cx="92202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3</a:t>
            </a:r>
            <a:r>
              <a:rPr lang="es-ES" sz="4400" b="1">
                <a:solidFill>
                  <a:srgbClr val="E7686A"/>
                </a:solidFill>
                <a:ea typeface="Microsoft Sans Serif" panose="020B0604020202020204" pitchFamily="34" charset="0"/>
                <a:cs typeface="Microsoft Sans Serif" panose="020B0604020202020204" pitchFamily="34" charset="0"/>
              </a:rPr>
              <a:t>: Caso de estudio con Python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6" name="CuadroTexto 4">
            <a:extLst>
              <a:ext uri="{FF2B5EF4-FFF2-40B4-BE49-F238E27FC236}">
                <a16:creationId xmlns:a16="http://schemas.microsoft.com/office/drawing/2014/main" id="{DF9DA463-746C-43B0-AF42-0C78BDEAC1E7}"/>
              </a:ext>
            </a:extLst>
          </p:cNvPr>
          <p:cNvSpPr txBox="1"/>
          <p:nvPr/>
        </p:nvSpPr>
        <p:spPr>
          <a:xfrm>
            <a:off x="990600" y="2060765"/>
            <a:ext cx="14249400" cy="523220"/>
          </a:xfrm>
          <a:prstGeom prst="rect">
            <a:avLst/>
          </a:prstGeom>
          <a:noFill/>
        </p:spPr>
        <p:txBody>
          <a:bodyPr wrap="square" rtlCol="0">
            <a:spAutoFit/>
          </a:bodyPr>
          <a:lstStyle/>
          <a:p>
            <a:r>
              <a:rPr lang="ro-RO" sz="2800" b="1" dirty="0">
                <a:solidFill>
                  <a:srgbClr val="238791"/>
                </a:solidFill>
                <a:ea typeface="Microsoft Sans Serif" panose="020B0604020202020204" pitchFamily="34" charset="0"/>
                <a:cs typeface="Microsoft Sans Serif" panose="020B0604020202020204" pitchFamily="34" charset="0"/>
              </a:rPr>
              <a:t>1</a:t>
            </a:r>
            <a:r>
              <a:rPr lang="ro-RO"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Uso de las bibliotecas NTLK para la extracción de textos</a:t>
            </a:r>
            <a:r>
              <a:rPr lang="en-US" sz="2800" b="1">
                <a:solidFill>
                  <a:srgbClr val="238791"/>
                </a:solidFill>
                <a:ea typeface="Microsoft Sans Serif" panose="020B0604020202020204" pitchFamily="34" charset="0"/>
                <a:cs typeface="Microsoft Sans Serif" panose="020B0604020202020204" pitchFamily="34" charset="0"/>
              </a:rPr>
              <a:t> </a:t>
            </a:r>
            <a:r>
              <a:rPr lang="en-US" sz="2800" b="1" dirty="0">
                <a:solidFill>
                  <a:srgbClr val="238791"/>
                </a:solidFill>
                <a:ea typeface="Microsoft Sans Serif" panose="020B0604020202020204" pitchFamily="34" charset="0"/>
                <a:cs typeface="Microsoft Sans Serif" panose="020B0604020202020204" pitchFamily="34" charset="0"/>
              </a:rPr>
              <a:t>(2)</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Rectangle 6">
            <a:extLst>
              <a:ext uri="{FF2B5EF4-FFF2-40B4-BE49-F238E27FC236}">
                <a16:creationId xmlns:a16="http://schemas.microsoft.com/office/drawing/2014/main" id="{95B26E03-292F-452C-9F53-A257B182C0A7}"/>
              </a:ext>
            </a:extLst>
          </p:cNvPr>
          <p:cNvSpPr/>
          <p:nvPr/>
        </p:nvSpPr>
        <p:spPr>
          <a:xfrm>
            <a:off x="11125200" y="3101084"/>
            <a:ext cx="6934200" cy="923330"/>
          </a:xfrm>
          <a:prstGeom prst="rect">
            <a:avLst/>
          </a:prstGeom>
        </p:spPr>
        <p:txBody>
          <a:bodyPr wrap="square">
            <a:spAutoFit/>
          </a:bodyPr>
          <a:lstStyle/>
          <a:p>
            <a:r>
              <a:rPr lang="ro-RO" dirty="0">
                <a:solidFill>
                  <a:srgbClr val="212121"/>
                </a:solidFill>
                <a:latin typeface="Courier New" panose="02070309020205020404" pitchFamily="49" charset="0"/>
              </a:rPr>
              <a:t>['</a:t>
            </a:r>
            <a:r>
              <a:rPr lang="ro-RO" dirty="0" err="1">
                <a:solidFill>
                  <a:srgbClr val="212121"/>
                </a:solidFill>
                <a:latin typeface="Courier New" panose="02070309020205020404" pitchFamily="49" charset="0"/>
              </a:rPr>
              <a:t>This</a:t>
            </a:r>
            <a:r>
              <a:rPr lang="ro-RO" dirty="0">
                <a:solidFill>
                  <a:srgbClr val="212121"/>
                </a:solidFill>
                <a:latin typeface="Courier New" panose="02070309020205020404" pitchFamily="49" charset="0"/>
              </a:rPr>
              <a:t>', '</a:t>
            </a:r>
            <a:r>
              <a:rPr lang="ro-RO" dirty="0" err="1">
                <a:solidFill>
                  <a:srgbClr val="212121"/>
                </a:solidFill>
                <a:latin typeface="Courier New" panose="02070309020205020404" pitchFamily="49" charset="0"/>
              </a:rPr>
              <a:t>is</a:t>
            </a:r>
            <a:r>
              <a:rPr lang="ro-RO" dirty="0">
                <a:solidFill>
                  <a:srgbClr val="212121"/>
                </a:solidFill>
                <a:latin typeface="Courier New" panose="02070309020205020404" pitchFamily="49" charset="0"/>
              </a:rPr>
              <a:t>', 'a', 'text', '</a:t>
            </a:r>
            <a:r>
              <a:rPr lang="ro-RO" dirty="0" err="1">
                <a:solidFill>
                  <a:srgbClr val="212121"/>
                </a:solidFill>
                <a:latin typeface="Courier New" panose="02070309020205020404" pitchFamily="49" charset="0"/>
              </a:rPr>
              <a:t>processed</a:t>
            </a:r>
            <a:r>
              <a:rPr lang="ro-RO" dirty="0">
                <a:solidFill>
                  <a:srgbClr val="212121"/>
                </a:solidFill>
                <a:latin typeface="Courier New" panose="02070309020205020404" pitchFamily="49" charset="0"/>
              </a:rPr>
              <a:t>', '</a:t>
            </a:r>
            <a:r>
              <a:rPr lang="ro-RO" dirty="0" err="1">
                <a:solidFill>
                  <a:srgbClr val="212121"/>
                </a:solidFill>
                <a:latin typeface="Courier New" panose="02070309020205020404" pitchFamily="49" charset="0"/>
              </a:rPr>
              <a:t>with</a:t>
            </a:r>
            <a:r>
              <a:rPr lang="ro-RO" dirty="0">
                <a:solidFill>
                  <a:srgbClr val="212121"/>
                </a:solidFill>
                <a:latin typeface="Courier New" panose="02070309020205020404" pitchFamily="49" charset="0"/>
              </a:rPr>
              <a:t>', 'text', '</a:t>
            </a:r>
            <a:r>
              <a:rPr lang="ro-RO" dirty="0" err="1">
                <a:solidFill>
                  <a:srgbClr val="212121"/>
                </a:solidFill>
                <a:latin typeface="Courier New" panose="02070309020205020404" pitchFamily="49" charset="0"/>
              </a:rPr>
              <a:t>mining</a:t>
            </a:r>
            <a:r>
              <a:rPr lang="ro-RO" dirty="0">
                <a:solidFill>
                  <a:srgbClr val="212121"/>
                </a:solidFill>
                <a:latin typeface="Courier New" panose="02070309020205020404" pitchFamily="49" charset="0"/>
              </a:rPr>
              <a:t>', '</a:t>
            </a:r>
            <a:r>
              <a:rPr lang="ro-RO" dirty="0" err="1">
                <a:solidFill>
                  <a:srgbClr val="212121"/>
                </a:solidFill>
                <a:latin typeface="Courier New" panose="02070309020205020404" pitchFamily="49" charset="0"/>
              </a:rPr>
              <a:t>methods</a:t>
            </a:r>
            <a:r>
              <a:rPr lang="ro-RO" dirty="0">
                <a:solidFill>
                  <a:srgbClr val="212121"/>
                </a:solidFill>
                <a:latin typeface="Courier New" panose="02070309020205020404" pitchFamily="49" charset="0"/>
              </a:rPr>
              <a:t>', '.', '</a:t>
            </a:r>
            <a:r>
              <a:rPr lang="ro-RO" dirty="0" err="1">
                <a:solidFill>
                  <a:srgbClr val="212121"/>
                </a:solidFill>
                <a:latin typeface="Courier New" panose="02070309020205020404" pitchFamily="49" charset="0"/>
              </a:rPr>
              <a:t>How</a:t>
            </a:r>
            <a:r>
              <a:rPr lang="ro-RO" dirty="0">
                <a:solidFill>
                  <a:srgbClr val="212121"/>
                </a:solidFill>
                <a:latin typeface="Courier New" panose="02070309020205020404" pitchFamily="49" charset="0"/>
              </a:rPr>
              <a:t>', '</a:t>
            </a:r>
            <a:r>
              <a:rPr lang="ro-RO" dirty="0" err="1">
                <a:solidFill>
                  <a:srgbClr val="212121"/>
                </a:solidFill>
                <a:latin typeface="Courier New" panose="02070309020205020404" pitchFamily="49" charset="0"/>
              </a:rPr>
              <a:t>is</a:t>
            </a:r>
            <a:r>
              <a:rPr lang="ro-RO" dirty="0">
                <a:solidFill>
                  <a:srgbClr val="212121"/>
                </a:solidFill>
                <a:latin typeface="Courier New" panose="02070309020205020404" pitchFamily="49" charset="0"/>
              </a:rPr>
              <a:t>', 'it']</a:t>
            </a:r>
            <a:endParaRPr lang="ro-RO" dirty="0"/>
          </a:p>
        </p:txBody>
      </p:sp>
      <p:sp>
        <p:nvSpPr>
          <p:cNvPr id="8" name="Arrow: Right 7">
            <a:extLst>
              <a:ext uri="{FF2B5EF4-FFF2-40B4-BE49-F238E27FC236}">
                <a16:creationId xmlns:a16="http://schemas.microsoft.com/office/drawing/2014/main" id="{BAA0AE46-B959-4EA1-B12B-E7C30C0FDA31}"/>
              </a:ext>
            </a:extLst>
          </p:cNvPr>
          <p:cNvSpPr/>
          <p:nvPr/>
        </p:nvSpPr>
        <p:spPr>
          <a:xfrm>
            <a:off x="9829800" y="3379135"/>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9" name="Rectangle 8">
            <a:extLst>
              <a:ext uri="{FF2B5EF4-FFF2-40B4-BE49-F238E27FC236}">
                <a16:creationId xmlns:a16="http://schemas.microsoft.com/office/drawing/2014/main" id="{4FF21C33-3BFB-404B-A9ED-46F33E111DA9}"/>
              </a:ext>
            </a:extLst>
          </p:cNvPr>
          <p:cNvSpPr/>
          <p:nvPr/>
        </p:nvSpPr>
        <p:spPr>
          <a:xfrm>
            <a:off x="716280" y="4302465"/>
            <a:ext cx="9144000" cy="646331"/>
          </a:xfrm>
          <a:prstGeom prst="rect">
            <a:avLst/>
          </a:prstGeom>
        </p:spPr>
        <p:txBody>
          <a:bodyPr>
            <a:spAutoFit/>
          </a:bodyPr>
          <a:lstStyle/>
          <a:p>
            <a:r>
              <a:rPr lang="en-US" dirty="0" err="1">
                <a:solidFill>
                  <a:srgbClr val="000000"/>
                </a:solidFill>
                <a:latin typeface="Courier New" panose="02070309020205020404" pitchFamily="49" charset="0"/>
              </a:rPr>
              <a:t>nltk.sent_tokenize</a:t>
            </a:r>
            <a:r>
              <a:rPr lang="en-US" dirty="0">
                <a:solidFill>
                  <a:srgbClr val="000000"/>
                </a:solidFill>
                <a:latin typeface="Courier New" panose="02070309020205020404" pitchFamily="49" charset="0"/>
              </a:rPr>
              <a:t>(</a:t>
            </a:r>
            <a:r>
              <a:rPr lang="en-US" dirty="0">
                <a:solidFill>
                  <a:srgbClr val="A31515"/>
                </a:solidFill>
                <a:latin typeface="Courier New" panose="02070309020205020404" pitchFamily="49" charset="0"/>
              </a:rPr>
              <a:t>"This is a text processed with text mining methods. How is it"</a:t>
            </a:r>
            <a:r>
              <a:rPr lang="en-US" dirty="0">
                <a:solidFill>
                  <a:srgbClr val="000000"/>
                </a:solidFill>
                <a:latin typeface="Courier New" panose="02070309020205020404" pitchFamily="49" charset="0"/>
              </a:rPr>
              <a:t>)</a:t>
            </a:r>
            <a:endParaRPr lang="en-US" b="0" dirty="0">
              <a:solidFill>
                <a:srgbClr val="000000"/>
              </a:solidFill>
              <a:effectLst/>
              <a:latin typeface="Courier New" panose="02070309020205020404" pitchFamily="49" charset="0"/>
            </a:endParaRPr>
          </a:p>
        </p:txBody>
      </p:sp>
      <p:sp>
        <p:nvSpPr>
          <p:cNvPr id="10" name="Arrow: Right 9">
            <a:extLst>
              <a:ext uri="{FF2B5EF4-FFF2-40B4-BE49-F238E27FC236}">
                <a16:creationId xmlns:a16="http://schemas.microsoft.com/office/drawing/2014/main" id="{789093D1-4598-46BF-AB45-6CDAC9563DD8}"/>
              </a:ext>
            </a:extLst>
          </p:cNvPr>
          <p:cNvSpPr/>
          <p:nvPr/>
        </p:nvSpPr>
        <p:spPr>
          <a:xfrm>
            <a:off x="9791700" y="4523627"/>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1" name="Rectangle 10">
            <a:extLst>
              <a:ext uri="{FF2B5EF4-FFF2-40B4-BE49-F238E27FC236}">
                <a16:creationId xmlns:a16="http://schemas.microsoft.com/office/drawing/2014/main" id="{C429AEE9-02F6-4F79-B01E-0613D1B98A12}"/>
              </a:ext>
            </a:extLst>
          </p:cNvPr>
          <p:cNvSpPr/>
          <p:nvPr/>
        </p:nvSpPr>
        <p:spPr>
          <a:xfrm>
            <a:off x="11277600" y="4312915"/>
            <a:ext cx="5692140" cy="646331"/>
          </a:xfrm>
          <a:prstGeom prst="rect">
            <a:avLst/>
          </a:prstGeom>
        </p:spPr>
        <p:txBody>
          <a:bodyPr wrap="square">
            <a:spAutoFit/>
          </a:bodyPr>
          <a:lstStyle/>
          <a:p>
            <a:r>
              <a:rPr lang="en-US" dirty="0">
                <a:solidFill>
                  <a:srgbClr val="212121"/>
                </a:solidFill>
                <a:latin typeface="Courier New" panose="02070309020205020404" pitchFamily="49" charset="0"/>
              </a:rPr>
              <a:t>['This is a text processed with text mining methods.', 'How is it']</a:t>
            </a:r>
            <a:endParaRPr lang="ro-RO" dirty="0"/>
          </a:p>
        </p:txBody>
      </p:sp>
      <p:sp>
        <p:nvSpPr>
          <p:cNvPr id="12" name="Rectangle 11">
            <a:extLst>
              <a:ext uri="{FF2B5EF4-FFF2-40B4-BE49-F238E27FC236}">
                <a16:creationId xmlns:a16="http://schemas.microsoft.com/office/drawing/2014/main" id="{FB1A0CD9-E310-4B8A-AD29-799118E75506}"/>
              </a:ext>
            </a:extLst>
          </p:cNvPr>
          <p:cNvSpPr/>
          <p:nvPr/>
        </p:nvSpPr>
        <p:spPr>
          <a:xfrm>
            <a:off x="914400" y="5294365"/>
            <a:ext cx="9144000" cy="923330"/>
          </a:xfrm>
          <a:prstGeom prst="rect">
            <a:avLst/>
          </a:prstGeom>
        </p:spPr>
        <p:txBody>
          <a:bodyPr>
            <a:spAutoFit/>
          </a:bodyPr>
          <a:lstStyle/>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Stemming</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and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Lemmatization</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porter_stemmer</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nltk.PorterStemmer</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porter_stemmer.stem</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machine</a:t>
            </a:r>
            <a:r>
              <a:rPr lang="ro-RO" dirty="0">
                <a:solidFill>
                  <a:srgbClr val="A31515"/>
                </a:solidFill>
                <a:latin typeface="Courier New" panose="02070309020205020404" pitchFamily="49" charset="0"/>
              </a:rPr>
              <a:t> </a:t>
            </a:r>
            <a:r>
              <a:rPr lang="ro-RO" dirty="0" err="1">
                <a:solidFill>
                  <a:srgbClr val="A31515"/>
                </a:solidFill>
                <a:latin typeface="Courier New" panose="02070309020205020404" pitchFamily="49" charset="0"/>
              </a:rPr>
              <a:t>learning</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endParaRPr lang="ro-RO" b="0" dirty="0">
              <a:solidFill>
                <a:srgbClr val="000000"/>
              </a:solidFill>
              <a:effectLst/>
              <a:latin typeface="Courier New" panose="02070309020205020404" pitchFamily="49" charset="0"/>
            </a:endParaRPr>
          </a:p>
        </p:txBody>
      </p:sp>
      <p:sp>
        <p:nvSpPr>
          <p:cNvPr id="13" name="Arrow: Right 12">
            <a:extLst>
              <a:ext uri="{FF2B5EF4-FFF2-40B4-BE49-F238E27FC236}">
                <a16:creationId xmlns:a16="http://schemas.microsoft.com/office/drawing/2014/main" id="{A22089A0-C18E-4F99-A264-40E2ACEEBFE4}"/>
              </a:ext>
            </a:extLst>
          </p:cNvPr>
          <p:cNvSpPr/>
          <p:nvPr/>
        </p:nvSpPr>
        <p:spPr>
          <a:xfrm>
            <a:off x="9860280" y="5668119"/>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4" name="Rectangle 13">
            <a:extLst>
              <a:ext uri="{FF2B5EF4-FFF2-40B4-BE49-F238E27FC236}">
                <a16:creationId xmlns:a16="http://schemas.microsoft.com/office/drawing/2014/main" id="{8E54C70D-1269-4556-BD41-9207DF9582A9}"/>
              </a:ext>
            </a:extLst>
          </p:cNvPr>
          <p:cNvSpPr/>
          <p:nvPr/>
        </p:nvSpPr>
        <p:spPr>
          <a:xfrm>
            <a:off x="11277600" y="5571364"/>
            <a:ext cx="1976823" cy="369332"/>
          </a:xfrm>
          <a:prstGeom prst="rect">
            <a:avLst/>
          </a:prstGeom>
        </p:spPr>
        <p:txBody>
          <a:bodyPr wrap="none">
            <a:spAutoFit/>
          </a:bodyPr>
          <a:lstStyle/>
          <a:p>
            <a:r>
              <a:rPr lang="ro-RO" dirty="0" err="1">
                <a:latin typeface="Courier New" panose="02070309020205020404" pitchFamily="49" charset="0"/>
                <a:cs typeface="Courier New" panose="02070309020205020404" pitchFamily="49" charset="0"/>
              </a:rPr>
              <a:t>machine</a:t>
            </a:r>
            <a:r>
              <a:rPr lang="ro-RO" dirty="0">
                <a:latin typeface="Courier New" panose="02070309020205020404" pitchFamily="49" charset="0"/>
                <a:cs typeface="Courier New" panose="02070309020205020404" pitchFamily="49" charset="0"/>
              </a:rPr>
              <a:t> </a:t>
            </a:r>
            <a:r>
              <a:rPr lang="ro-RO" dirty="0" err="1">
                <a:latin typeface="Courier New" panose="02070309020205020404" pitchFamily="49" charset="0"/>
                <a:cs typeface="Courier New" panose="02070309020205020404" pitchFamily="49" charset="0"/>
              </a:rPr>
              <a:t>learn</a:t>
            </a:r>
            <a:endParaRPr lang="ro-RO" dirty="0">
              <a:latin typeface="Courier New" panose="02070309020205020404" pitchFamily="49" charset="0"/>
              <a:cs typeface="Courier New" panose="02070309020205020404" pitchFamily="49" charset="0"/>
            </a:endParaRPr>
          </a:p>
        </p:txBody>
      </p:sp>
      <p:sp>
        <p:nvSpPr>
          <p:cNvPr id="15" name="Rectangle 14">
            <a:extLst>
              <a:ext uri="{FF2B5EF4-FFF2-40B4-BE49-F238E27FC236}">
                <a16:creationId xmlns:a16="http://schemas.microsoft.com/office/drawing/2014/main" id="{86946D75-CC4A-46E3-834C-E205084C6E48}"/>
              </a:ext>
            </a:extLst>
          </p:cNvPr>
          <p:cNvSpPr/>
          <p:nvPr/>
        </p:nvSpPr>
        <p:spPr>
          <a:xfrm>
            <a:off x="914400" y="6651175"/>
            <a:ext cx="9144000" cy="1200329"/>
          </a:xfrm>
          <a:prstGeom prst="rect">
            <a:avLst/>
          </a:prstGeom>
        </p:spPr>
        <p:txBody>
          <a:bodyPr>
            <a:spAutoFit/>
          </a:bodyPr>
          <a:lstStyle/>
          <a:p>
            <a:r>
              <a:rPr lang="en-US" dirty="0" err="1">
                <a:solidFill>
                  <a:srgbClr val="000000"/>
                </a:solidFill>
                <a:latin typeface="Courier New" panose="02070309020205020404" pitchFamily="49" charset="0"/>
              </a:rPr>
              <a:t>nltk.download</a:t>
            </a:r>
            <a:r>
              <a:rPr lang="en-US" dirty="0">
                <a:solidFill>
                  <a:srgbClr val="000000"/>
                </a:solidFill>
                <a:latin typeface="Courier New" panose="02070309020205020404" pitchFamily="49" charset="0"/>
              </a:rPr>
              <a:t>(</a:t>
            </a:r>
            <a:r>
              <a:rPr lang="en-US" dirty="0">
                <a:solidFill>
                  <a:srgbClr val="A31515"/>
                </a:solidFill>
                <a:latin typeface="Courier New" panose="02070309020205020404" pitchFamily="49" charset="0"/>
              </a:rPr>
              <a:t>'omw-1.4'</a:t>
            </a:r>
            <a:r>
              <a:rPr lang="en-US" dirty="0">
                <a:solidFill>
                  <a:srgbClr val="000000"/>
                </a:solidFill>
                <a:latin typeface="Courier New" panose="02070309020205020404" pitchFamily="49" charset="0"/>
              </a:rPr>
              <a:t>)</a:t>
            </a:r>
          </a:p>
          <a:p>
            <a:r>
              <a:rPr lang="en-US" dirty="0" err="1">
                <a:solidFill>
                  <a:srgbClr val="000000"/>
                </a:solidFill>
                <a:latin typeface="Courier New" panose="02070309020205020404" pitchFamily="49" charset="0"/>
              </a:rPr>
              <a:t>wl</a:t>
            </a:r>
            <a:r>
              <a:rPr lang="en-US" dirty="0">
                <a:solidFill>
                  <a:srgbClr val="000000"/>
                </a:solidFill>
                <a:latin typeface="Courier New" panose="02070309020205020404" pitchFamily="49" charset="0"/>
              </a:rPr>
              <a:t>=</a:t>
            </a:r>
            <a:r>
              <a:rPr lang="en-US" dirty="0" err="1">
                <a:solidFill>
                  <a:srgbClr val="000000"/>
                </a:solidFill>
                <a:latin typeface="Courier New" panose="02070309020205020404" pitchFamily="49" charset="0"/>
              </a:rPr>
              <a:t>nltk.WordNetLemmatizer</a:t>
            </a:r>
            <a:r>
              <a:rPr lang="en-US" dirty="0">
                <a:solidFill>
                  <a:srgbClr val="000000"/>
                </a:solidFill>
                <a:latin typeface="Courier New" panose="02070309020205020404" pitchFamily="49" charset="0"/>
              </a:rPr>
              <a:t>()</a:t>
            </a:r>
          </a:p>
          <a:p>
            <a:r>
              <a:rPr lang="en-US" dirty="0" err="1">
                <a:solidFill>
                  <a:srgbClr val="000000"/>
                </a:solidFill>
                <a:latin typeface="Courier New" panose="02070309020205020404" pitchFamily="49" charset="0"/>
              </a:rPr>
              <a:t>wl.lemmatize</a:t>
            </a:r>
            <a:r>
              <a:rPr lang="en-US" dirty="0">
                <a:solidFill>
                  <a:srgbClr val="000000"/>
                </a:solidFill>
                <a:latin typeface="Courier New" panose="02070309020205020404" pitchFamily="49" charset="0"/>
              </a:rPr>
              <a:t>(</a:t>
            </a:r>
            <a:r>
              <a:rPr lang="en-US" dirty="0">
                <a:solidFill>
                  <a:srgbClr val="A31515"/>
                </a:solidFill>
                <a:latin typeface="Courier New" panose="02070309020205020404" pitchFamily="49" charset="0"/>
              </a:rPr>
              <a:t>"This is a text processed with text mining methods. How is it?"</a:t>
            </a:r>
            <a:r>
              <a:rPr lang="en-US" dirty="0">
                <a:solidFill>
                  <a:srgbClr val="000000"/>
                </a:solidFill>
                <a:latin typeface="Courier New" panose="02070309020205020404" pitchFamily="49" charset="0"/>
              </a:rPr>
              <a:t>)</a:t>
            </a:r>
            <a:endParaRPr lang="en-US" b="0" dirty="0">
              <a:solidFill>
                <a:srgbClr val="000000"/>
              </a:solidFill>
              <a:effectLst/>
              <a:latin typeface="Courier New" panose="02070309020205020404" pitchFamily="49" charset="0"/>
            </a:endParaRPr>
          </a:p>
        </p:txBody>
      </p:sp>
      <p:sp>
        <p:nvSpPr>
          <p:cNvPr id="16" name="Arrow: Right 15">
            <a:extLst>
              <a:ext uri="{FF2B5EF4-FFF2-40B4-BE49-F238E27FC236}">
                <a16:creationId xmlns:a16="http://schemas.microsoft.com/office/drawing/2014/main" id="{246FEDCD-E4E0-4725-9304-E639E43CCE70}"/>
              </a:ext>
            </a:extLst>
          </p:cNvPr>
          <p:cNvSpPr/>
          <p:nvPr/>
        </p:nvSpPr>
        <p:spPr>
          <a:xfrm>
            <a:off x="9906000" y="7233195"/>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8" name="Rectangle 1">
            <a:extLst>
              <a:ext uri="{FF2B5EF4-FFF2-40B4-BE49-F238E27FC236}">
                <a16:creationId xmlns:a16="http://schemas.microsoft.com/office/drawing/2014/main" id="{F87084D0-ED74-41D5-A735-EA8EF9870214}"/>
              </a:ext>
            </a:extLst>
          </p:cNvPr>
          <p:cNvSpPr>
            <a:spLocks noChangeArrowheads="1"/>
          </p:cNvSpPr>
          <p:nvPr/>
        </p:nvSpPr>
        <p:spPr bwMode="auto">
          <a:xfrm>
            <a:off x="11277600" y="7020506"/>
            <a:ext cx="6629400"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sz="1000" b="0" i="0" u="none" strike="noStrike" cap="none" normalizeH="0" baseline="0" dirty="0">
                <a:ln>
                  <a:noFill/>
                </a:ln>
                <a:solidFill>
                  <a:srgbClr val="212121"/>
                </a:solidFill>
                <a:effectLst/>
                <a:latin typeface="Arial Unicode MS"/>
              </a:rPr>
              <a:t>[</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nltk_data</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Downloading</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package</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omw-1.4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to</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root</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nltk_data</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nltk_data</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Package</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omw-1.4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is</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already</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up</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to</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-date! </a:t>
            </a:r>
            <a:endParaRPr kumimoji="0" lang="ro-RO" altLang="ro-RO" sz="12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This</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is</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 text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processed</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with</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text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mining</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methods</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How</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a:t>
            </a:r>
            <a:r>
              <a:rPr kumimoji="0" lang="ro-RO" altLang="ro-RO" sz="1000" b="0" i="0" u="none" strike="noStrike" cap="none" normalizeH="0" baseline="0" dirty="0" err="1">
                <a:ln>
                  <a:noFill/>
                </a:ln>
                <a:solidFill>
                  <a:srgbClr val="212121"/>
                </a:solidFill>
                <a:effectLst/>
                <a:latin typeface="Courier New" panose="02070309020205020404" pitchFamily="49" charset="0"/>
                <a:cs typeface="Courier New" panose="02070309020205020404" pitchFamily="49" charset="0"/>
              </a:rPr>
              <a:t>is</a:t>
            </a:r>
            <a:r>
              <a:rPr kumimoji="0" lang="ro-RO" altLang="ro-RO" sz="1000" b="0" i="0" u="none" strike="noStrike" cap="none" normalizeH="0" baseline="0" dirty="0">
                <a:ln>
                  <a:noFill/>
                </a:ln>
                <a:solidFill>
                  <a:srgbClr val="212121"/>
                </a:solidFill>
                <a:effectLst/>
                <a:latin typeface="Courier New" panose="02070309020205020404" pitchFamily="49" charset="0"/>
                <a:cs typeface="Courier New" panose="02070309020205020404" pitchFamily="49" charset="0"/>
              </a:rPr>
              <a:t> it?</a:t>
            </a:r>
            <a:endParaRPr kumimoji="0" lang="ro-RO" altLang="ro-RO"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3014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344328" y="876300"/>
            <a:ext cx="92202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3</a:t>
            </a:r>
            <a:r>
              <a:rPr lang="es-ES" sz="4400" b="1">
                <a:solidFill>
                  <a:srgbClr val="E7686A"/>
                </a:solidFill>
                <a:ea typeface="Microsoft Sans Serif" panose="020B0604020202020204" pitchFamily="34" charset="0"/>
                <a:cs typeface="Microsoft Sans Serif" panose="020B0604020202020204" pitchFamily="34" charset="0"/>
              </a:rPr>
              <a:t>: Caso de estudio con Python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357162" y="1804600"/>
            <a:ext cx="15864038" cy="523220"/>
          </a:xfrm>
          <a:prstGeom prst="rect">
            <a:avLst/>
          </a:prstGeom>
          <a:noFill/>
        </p:spPr>
        <p:txBody>
          <a:bodyPr wrap="square" rtlCol="0">
            <a:spAutoFit/>
          </a:bodyPr>
          <a:lstStyle/>
          <a:p>
            <a:r>
              <a:rPr lang="ro-RO" sz="2800" b="1" dirty="0">
                <a:solidFill>
                  <a:srgbClr val="238791"/>
                </a:solidFill>
                <a:ea typeface="Microsoft Sans Serif" panose="020B0604020202020204" pitchFamily="34" charset="0"/>
                <a:cs typeface="Microsoft Sans Serif" panose="020B0604020202020204" pitchFamily="34" charset="0"/>
              </a:rPr>
              <a:t>2</a:t>
            </a:r>
            <a:r>
              <a:rPr lang="ro-RO"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Ejemplo de análisis de sentimientos mediante el método de la bolsa de palabras y la biblioteca NLTK</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3" name="Rectangle 2">
            <a:extLst>
              <a:ext uri="{FF2B5EF4-FFF2-40B4-BE49-F238E27FC236}">
                <a16:creationId xmlns:a16="http://schemas.microsoft.com/office/drawing/2014/main" id="{E833B119-6297-456E-B3A4-3DDA0D02F7D2}"/>
              </a:ext>
            </a:extLst>
          </p:cNvPr>
          <p:cNvSpPr/>
          <p:nvPr/>
        </p:nvSpPr>
        <p:spPr>
          <a:xfrm>
            <a:off x="1365985" y="2475048"/>
            <a:ext cx="9144000" cy="2862322"/>
          </a:xfrm>
          <a:prstGeom prst="rect">
            <a:avLst/>
          </a:prstGeom>
        </p:spPr>
        <p:txBody>
          <a:bodyPr>
            <a:spAutoFit/>
          </a:bodyPr>
          <a:lstStyle/>
          <a:p>
            <a:r>
              <a:rPr lang="ro-RO" dirty="0">
                <a:solidFill>
                  <a:srgbClr val="008000"/>
                </a:solidFill>
                <a:latin typeface="Courier New" panose="02070309020205020404" pitchFamily="49" charset="0"/>
              </a:rPr>
              <a:t>#VADER </a:t>
            </a:r>
            <a:r>
              <a:rPr lang="ro-RO" dirty="0" err="1">
                <a:solidFill>
                  <a:srgbClr val="008000"/>
                </a:solidFill>
                <a:latin typeface="Courier New" panose="02070309020205020404" pitchFamily="49" charset="0"/>
              </a:rPr>
              <a:t>Seniment</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Scoring</a:t>
            </a:r>
            <a:endParaRPr lang="ro-RO" dirty="0">
              <a:solidFill>
                <a:srgbClr val="000000"/>
              </a:solidFill>
              <a:latin typeface="Courier New" panose="02070309020205020404" pitchFamily="49" charset="0"/>
            </a:endParaRPr>
          </a:p>
          <a:p>
            <a:r>
              <a:rPr lang="ro-RO" dirty="0">
                <a:solidFill>
                  <a:srgbClr val="008000"/>
                </a:solidFill>
                <a:latin typeface="Courier New" panose="02070309020205020404" pitchFamily="49" charset="0"/>
              </a:rPr>
              <a:t>#</a:t>
            </a:r>
            <a:r>
              <a:rPr lang="ro-RO" dirty="0" err="1">
                <a:solidFill>
                  <a:srgbClr val="008000"/>
                </a:solidFill>
                <a:latin typeface="Courier New" panose="02070309020205020404" pitchFamily="49" charset="0"/>
              </a:rPr>
              <a:t>This</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uses</a:t>
            </a:r>
            <a:r>
              <a:rPr lang="ro-RO" dirty="0">
                <a:solidFill>
                  <a:srgbClr val="008000"/>
                </a:solidFill>
                <a:latin typeface="Courier New" panose="02070309020205020404" pitchFamily="49" charset="0"/>
              </a:rPr>
              <a:t> a "bag of </a:t>
            </a:r>
            <a:r>
              <a:rPr lang="ro-RO" dirty="0" err="1">
                <a:solidFill>
                  <a:srgbClr val="008000"/>
                </a:solidFill>
                <a:latin typeface="Courier New" panose="02070309020205020404" pitchFamily="49" charset="0"/>
              </a:rPr>
              <a:t>words</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approach</a:t>
            </a:r>
            <a:r>
              <a:rPr lang="ro-RO" dirty="0">
                <a:solidFill>
                  <a:srgbClr val="008000"/>
                </a:solidFill>
                <a:latin typeface="Courier New" panose="02070309020205020404" pitchFamily="49" charset="0"/>
              </a:rPr>
              <a:t>:</a:t>
            </a:r>
            <a:endParaRPr lang="ro-RO" dirty="0">
              <a:solidFill>
                <a:srgbClr val="000000"/>
              </a:solidFill>
              <a:latin typeface="Courier New" panose="02070309020205020404" pitchFamily="49" charset="0"/>
            </a:endParaRPr>
          </a:p>
          <a:p>
            <a:r>
              <a:rPr lang="ro-RO" dirty="0">
                <a:solidFill>
                  <a:srgbClr val="008000"/>
                </a:solidFill>
                <a:latin typeface="Courier New" panose="02070309020205020404" pitchFamily="49" charset="0"/>
              </a:rPr>
              <a:t>#Stop </a:t>
            </a:r>
            <a:r>
              <a:rPr lang="ro-RO" dirty="0" err="1">
                <a:solidFill>
                  <a:srgbClr val="008000"/>
                </a:solidFill>
                <a:latin typeface="Courier New" panose="02070309020205020404" pitchFamily="49" charset="0"/>
              </a:rPr>
              <a:t>words</a:t>
            </a:r>
            <a:r>
              <a:rPr lang="ro-RO" dirty="0">
                <a:solidFill>
                  <a:srgbClr val="008000"/>
                </a:solidFill>
                <a:latin typeface="Courier New" panose="02070309020205020404" pitchFamily="49" charset="0"/>
              </a:rPr>
              <a:t> are </a:t>
            </a:r>
            <a:r>
              <a:rPr lang="ro-RO" dirty="0" err="1">
                <a:solidFill>
                  <a:srgbClr val="008000"/>
                </a:solidFill>
                <a:latin typeface="Courier New" panose="02070309020205020404" pitchFamily="49" charset="0"/>
              </a:rPr>
              <a:t>removed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each</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word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is</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scored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and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combined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to</a:t>
            </a:r>
            <a:r>
              <a:rPr lang="ro-RO" dirty="0">
                <a:solidFill>
                  <a:srgbClr val="008000"/>
                </a:solidFill>
                <a:latin typeface="Courier New" panose="02070309020205020404" pitchFamily="49" charset="0"/>
              </a:rPr>
              <a:t> a total </a:t>
            </a:r>
            <a:r>
              <a:rPr lang="ro-RO" dirty="0" err="1">
                <a:solidFill>
                  <a:srgbClr val="008000"/>
                </a:solidFill>
                <a:latin typeface="Courier New" panose="02070309020205020404" pitchFamily="49" charset="0"/>
              </a:rPr>
              <a:t>score</a:t>
            </a:r>
            <a:r>
              <a:rPr lang="ro-RO" dirty="0">
                <a:solidFill>
                  <a:srgbClr val="008000"/>
                </a:solidFill>
                <a:latin typeface="Courier New" panose="02070309020205020404" pitchFamily="49" charset="0"/>
              </a:rPr>
              <a:t>.</a:t>
            </a:r>
            <a:endParaRPr lang="ro-RO" dirty="0">
              <a:solidFill>
                <a:srgbClr val="000000"/>
              </a:solidFill>
              <a:latin typeface="Courier New" panose="02070309020205020404" pitchFamily="49" charset="0"/>
            </a:endParaRPr>
          </a:p>
          <a:p>
            <a:r>
              <a:rPr lang="ro-RO" dirty="0" err="1">
                <a:solidFill>
                  <a:srgbClr val="AF00DB"/>
                </a:solidFill>
                <a:latin typeface="Courier New" panose="02070309020205020404" pitchFamily="49" charset="0"/>
              </a:rPr>
              <a:t>from</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nltk.sentiment</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SentimentIntensityAnalyzer</a:t>
            </a:r>
            <a:endParaRPr lang="ro-RO" dirty="0">
              <a:solidFill>
                <a:srgbClr val="000000"/>
              </a:solidFill>
              <a:latin typeface="Courier New" panose="02070309020205020404" pitchFamily="49" charset="0"/>
            </a:endParaRPr>
          </a:p>
          <a:p>
            <a:r>
              <a:rPr lang="ro-RO" dirty="0" err="1">
                <a:solidFill>
                  <a:srgbClr val="AF00DB"/>
                </a:solidFill>
                <a:latin typeface="Courier New" panose="02070309020205020404" pitchFamily="49" charset="0"/>
              </a:rPr>
              <a:t>from</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tqdm.notebook</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tqdm</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nltk.download</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vader_lexicon</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sia</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SentimentIntensityAnalyzer</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sia.polarity_scores</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This</a:t>
            </a:r>
            <a:r>
              <a:rPr lang="ro-RO" dirty="0">
                <a:solidFill>
                  <a:srgbClr val="A31515"/>
                </a:solidFill>
                <a:latin typeface="Courier New" panose="02070309020205020404" pitchFamily="49" charset="0"/>
              </a:rPr>
              <a:t> </a:t>
            </a:r>
            <a:r>
              <a:rPr lang="ro-RO" dirty="0" err="1">
                <a:solidFill>
                  <a:srgbClr val="A31515"/>
                </a:solidFill>
                <a:latin typeface="Courier New" panose="02070309020205020404" pitchFamily="49" charset="0"/>
              </a:rPr>
              <a:t>is</a:t>
            </a:r>
            <a:r>
              <a:rPr lang="ro-RO" dirty="0">
                <a:solidFill>
                  <a:srgbClr val="A31515"/>
                </a:solidFill>
                <a:latin typeface="Courier New" panose="02070309020205020404" pitchFamily="49" charset="0"/>
              </a:rPr>
              <a:t> </a:t>
            </a:r>
            <a:r>
              <a:rPr lang="ro-RO" dirty="0" err="1">
                <a:solidFill>
                  <a:srgbClr val="A31515"/>
                </a:solidFill>
                <a:latin typeface="Courier New" panose="02070309020205020404" pitchFamily="49" charset="0"/>
              </a:rPr>
              <a:t>the</a:t>
            </a:r>
            <a:r>
              <a:rPr lang="ro-RO" dirty="0">
                <a:solidFill>
                  <a:srgbClr val="A31515"/>
                </a:solidFill>
                <a:latin typeface="Courier New" panose="02070309020205020404" pitchFamily="49" charset="0"/>
              </a:rPr>
              <a:t> </a:t>
            </a:r>
            <a:r>
              <a:rPr lang="ro-RO" dirty="0" err="1">
                <a:solidFill>
                  <a:srgbClr val="A31515"/>
                </a:solidFill>
                <a:latin typeface="Courier New" panose="02070309020205020404" pitchFamily="49" charset="0"/>
              </a:rPr>
              <a:t>best</a:t>
            </a:r>
            <a:r>
              <a:rPr lang="ro-RO" dirty="0">
                <a:solidFill>
                  <a:srgbClr val="A31515"/>
                </a:solidFill>
                <a:latin typeface="Courier New" panose="02070309020205020404" pitchFamily="49" charset="0"/>
              </a:rPr>
              <a:t> text </a:t>
            </a:r>
            <a:r>
              <a:rPr lang="ro-RO" dirty="0" err="1">
                <a:solidFill>
                  <a:srgbClr val="A31515"/>
                </a:solidFill>
                <a:latin typeface="Courier New" panose="02070309020205020404" pitchFamily="49" charset="0"/>
              </a:rPr>
              <a:t>mining</a:t>
            </a:r>
            <a:r>
              <a:rPr lang="ro-RO" dirty="0">
                <a:solidFill>
                  <a:srgbClr val="A31515"/>
                </a:solidFill>
                <a:latin typeface="Courier New" panose="02070309020205020404" pitchFamily="49" charset="0"/>
              </a:rPr>
              <a:t> sentiment </a:t>
            </a:r>
            <a:r>
              <a:rPr lang="ro-RO" dirty="0" err="1">
                <a:solidFill>
                  <a:srgbClr val="A31515"/>
                </a:solidFill>
                <a:latin typeface="Courier New" panose="02070309020205020404" pitchFamily="49" charset="0"/>
              </a:rPr>
              <a:t>analysis</a:t>
            </a:r>
            <a:r>
              <a:rPr lang="ro-RO" dirty="0">
                <a:solidFill>
                  <a:srgbClr val="A31515"/>
                </a:solidFill>
                <a:latin typeface="Courier New" panose="02070309020205020404" pitchFamily="49" charset="0"/>
              </a:rPr>
              <a:t>. I am </a:t>
            </a:r>
            <a:r>
              <a:rPr lang="ro-RO" dirty="0" err="1">
                <a:solidFill>
                  <a:srgbClr val="A31515"/>
                </a:solidFill>
                <a:latin typeface="Courier New" panose="02070309020205020404" pitchFamily="49" charset="0"/>
              </a:rPr>
              <a:t>very</a:t>
            </a:r>
            <a:r>
              <a:rPr lang="ro-RO" dirty="0">
                <a:solidFill>
                  <a:srgbClr val="A31515"/>
                </a:solidFill>
                <a:latin typeface="Courier New" panose="02070309020205020404" pitchFamily="49" charset="0"/>
              </a:rPr>
              <a:t> happy!'</a:t>
            </a:r>
            <a:r>
              <a:rPr lang="ro-RO" dirty="0">
                <a:solidFill>
                  <a:srgbClr val="000000"/>
                </a:solidFill>
                <a:latin typeface="Courier New" panose="02070309020205020404" pitchFamily="49" charset="0"/>
              </a:rPr>
              <a:t>)</a:t>
            </a:r>
            <a:endParaRPr lang="ro-RO" b="0" dirty="0">
              <a:solidFill>
                <a:srgbClr val="000000"/>
              </a:solidFill>
              <a:effectLst/>
              <a:latin typeface="Courier New" panose="02070309020205020404" pitchFamily="49" charset="0"/>
            </a:endParaRPr>
          </a:p>
        </p:txBody>
      </p:sp>
      <p:sp>
        <p:nvSpPr>
          <p:cNvPr id="6" name="Rectangle 5">
            <a:extLst>
              <a:ext uri="{FF2B5EF4-FFF2-40B4-BE49-F238E27FC236}">
                <a16:creationId xmlns:a16="http://schemas.microsoft.com/office/drawing/2014/main" id="{474CBAFD-5321-4F47-BD70-FE0F2CBC39C3}"/>
              </a:ext>
            </a:extLst>
          </p:cNvPr>
          <p:cNvSpPr/>
          <p:nvPr/>
        </p:nvSpPr>
        <p:spPr>
          <a:xfrm>
            <a:off x="12268200" y="3583043"/>
            <a:ext cx="5636761" cy="646331"/>
          </a:xfrm>
          <a:prstGeom prst="rect">
            <a:avLst/>
          </a:prstGeom>
        </p:spPr>
        <p:txBody>
          <a:bodyPr wrap="square">
            <a:spAutoFit/>
          </a:bodyPr>
          <a:lstStyle/>
          <a:p>
            <a:r>
              <a:rPr lang="ro-RO" dirty="0">
                <a:solidFill>
                  <a:srgbClr val="212121"/>
                </a:solidFill>
                <a:latin typeface="Courier New" panose="02070309020205020404" pitchFamily="49" charset="0"/>
              </a:rPr>
              <a:t>{'neg': 0.0, '</a:t>
            </a:r>
            <a:r>
              <a:rPr lang="ro-RO" dirty="0" err="1">
                <a:solidFill>
                  <a:srgbClr val="212121"/>
                </a:solidFill>
                <a:latin typeface="Courier New" panose="02070309020205020404" pitchFamily="49" charset="0"/>
              </a:rPr>
              <a:t>neu</a:t>
            </a:r>
            <a:r>
              <a:rPr lang="ro-RO" dirty="0">
                <a:solidFill>
                  <a:srgbClr val="212121"/>
                </a:solidFill>
                <a:latin typeface="Courier New" panose="02070309020205020404" pitchFamily="49" charset="0"/>
              </a:rPr>
              <a:t>': 0.515, '</a:t>
            </a:r>
            <a:r>
              <a:rPr lang="ro-RO" dirty="0" err="1">
                <a:solidFill>
                  <a:srgbClr val="212121"/>
                </a:solidFill>
                <a:latin typeface="Courier New" panose="02070309020205020404" pitchFamily="49" charset="0"/>
              </a:rPr>
              <a:t>pos</a:t>
            </a:r>
            <a:r>
              <a:rPr lang="ro-RO" dirty="0">
                <a:solidFill>
                  <a:srgbClr val="212121"/>
                </a:solidFill>
                <a:latin typeface="Courier New" panose="02070309020205020404" pitchFamily="49" charset="0"/>
              </a:rPr>
              <a:t>': 0.485, 'compound': 0.8585}</a:t>
            </a:r>
            <a:endParaRPr lang="ro-RO" dirty="0"/>
          </a:p>
        </p:txBody>
      </p:sp>
      <p:sp>
        <p:nvSpPr>
          <p:cNvPr id="7" name="Arrow: Right 6">
            <a:extLst>
              <a:ext uri="{FF2B5EF4-FFF2-40B4-BE49-F238E27FC236}">
                <a16:creationId xmlns:a16="http://schemas.microsoft.com/office/drawing/2014/main" id="{D7E47A46-E649-4840-853B-87F9DC2487A5}"/>
              </a:ext>
            </a:extLst>
          </p:cNvPr>
          <p:cNvSpPr/>
          <p:nvPr/>
        </p:nvSpPr>
        <p:spPr>
          <a:xfrm>
            <a:off x="10820400" y="3737579"/>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 name="Rectangle 7">
            <a:extLst>
              <a:ext uri="{FF2B5EF4-FFF2-40B4-BE49-F238E27FC236}">
                <a16:creationId xmlns:a16="http://schemas.microsoft.com/office/drawing/2014/main" id="{8B825E42-C8A1-4137-99B4-0BBAE6141760}"/>
              </a:ext>
            </a:extLst>
          </p:cNvPr>
          <p:cNvSpPr/>
          <p:nvPr/>
        </p:nvSpPr>
        <p:spPr>
          <a:xfrm>
            <a:off x="1344328" y="5829300"/>
            <a:ext cx="6801862" cy="369332"/>
          </a:xfrm>
          <a:prstGeom prst="rect">
            <a:avLst/>
          </a:prstGeom>
        </p:spPr>
        <p:txBody>
          <a:bodyPr wrap="none">
            <a:spAutoFit/>
          </a:bodyPr>
          <a:lstStyle/>
          <a:p>
            <a:r>
              <a:rPr lang="en-US" dirty="0" err="1">
                <a:solidFill>
                  <a:srgbClr val="000000"/>
                </a:solidFill>
                <a:latin typeface="Courier New" panose="02070309020205020404" pitchFamily="49" charset="0"/>
              </a:rPr>
              <a:t>sia.polarity_scores</a:t>
            </a:r>
            <a:r>
              <a:rPr lang="en-US" dirty="0">
                <a:solidFill>
                  <a:srgbClr val="000000"/>
                </a:solidFill>
                <a:latin typeface="Courier New" panose="02070309020205020404" pitchFamily="49" charset="0"/>
              </a:rPr>
              <a:t>(</a:t>
            </a:r>
            <a:r>
              <a:rPr lang="en-US" dirty="0">
                <a:solidFill>
                  <a:srgbClr val="A31515"/>
                </a:solidFill>
                <a:latin typeface="Courier New" panose="02070309020205020404" pitchFamily="49" charset="0"/>
              </a:rPr>
              <a:t>'This is the worst result.'</a:t>
            </a:r>
            <a:r>
              <a:rPr lang="en-US" dirty="0">
                <a:solidFill>
                  <a:srgbClr val="000000"/>
                </a:solidFill>
                <a:latin typeface="Courier New" panose="02070309020205020404" pitchFamily="49" charset="0"/>
              </a:rPr>
              <a:t>)</a:t>
            </a:r>
            <a:endParaRPr lang="en-US" b="0" dirty="0">
              <a:solidFill>
                <a:srgbClr val="000000"/>
              </a:solidFill>
              <a:effectLst/>
              <a:latin typeface="Courier New" panose="02070309020205020404" pitchFamily="49" charset="0"/>
            </a:endParaRPr>
          </a:p>
        </p:txBody>
      </p:sp>
      <p:sp>
        <p:nvSpPr>
          <p:cNvPr id="9" name="Arrow: Right 8">
            <a:extLst>
              <a:ext uri="{FF2B5EF4-FFF2-40B4-BE49-F238E27FC236}">
                <a16:creationId xmlns:a16="http://schemas.microsoft.com/office/drawing/2014/main" id="{89DF834B-99C4-4812-83AC-5C91807D5C74}"/>
              </a:ext>
            </a:extLst>
          </p:cNvPr>
          <p:cNvSpPr/>
          <p:nvPr/>
        </p:nvSpPr>
        <p:spPr>
          <a:xfrm>
            <a:off x="10795000" y="5845337"/>
            <a:ext cx="838200" cy="337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0" name="Rectangle 9">
            <a:extLst>
              <a:ext uri="{FF2B5EF4-FFF2-40B4-BE49-F238E27FC236}">
                <a16:creationId xmlns:a16="http://schemas.microsoft.com/office/drawing/2014/main" id="{C5A363B2-04C7-41B1-A6FF-08C9A0CAA527}"/>
              </a:ext>
            </a:extLst>
          </p:cNvPr>
          <p:cNvSpPr/>
          <p:nvPr/>
        </p:nvSpPr>
        <p:spPr>
          <a:xfrm>
            <a:off x="12268200" y="5484597"/>
            <a:ext cx="5257800" cy="646331"/>
          </a:xfrm>
          <a:prstGeom prst="rect">
            <a:avLst/>
          </a:prstGeom>
        </p:spPr>
        <p:txBody>
          <a:bodyPr wrap="square">
            <a:spAutoFit/>
          </a:bodyPr>
          <a:lstStyle/>
          <a:p>
            <a:r>
              <a:rPr lang="ro-RO" dirty="0">
                <a:solidFill>
                  <a:srgbClr val="212121"/>
                </a:solidFill>
                <a:latin typeface="Courier New" panose="02070309020205020404" pitchFamily="49" charset="0"/>
              </a:rPr>
              <a:t>{'neg': 0.506, '</a:t>
            </a:r>
            <a:r>
              <a:rPr lang="ro-RO" dirty="0" err="1">
                <a:solidFill>
                  <a:srgbClr val="212121"/>
                </a:solidFill>
                <a:latin typeface="Courier New" panose="02070309020205020404" pitchFamily="49" charset="0"/>
              </a:rPr>
              <a:t>neu</a:t>
            </a:r>
            <a:r>
              <a:rPr lang="ro-RO" dirty="0">
                <a:solidFill>
                  <a:srgbClr val="212121"/>
                </a:solidFill>
                <a:latin typeface="Courier New" panose="02070309020205020404" pitchFamily="49" charset="0"/>
              </a:rPr>
              <a:t>': 0.494, '</a:t>
            </a:r>
            <a:r>
              <a:rPr lang="ro-RO" dirty="0" err="1">
                <a:solidFill>
                  <a:srgbClr val="212121"/>
                </a:solidFill>
                <a:latin typeface="Courier New" panose="02070309020205020404" pitchFamily="49" charset="0"/>
              </a:rPr>
              <a:t>pos</a:t>
            </a:r>
            <a:r>
              <a:rPr lang="ro-RO" dirty="0">
                <a:solidFill>
                  <a:srgbClr val="212121"/>
                </a:solidFill>
                <a:latin typeface="Courier New" panose="02070309020205020404" pitchFamily="49" charset="0"/>
              </a:rPr>
              <a:t>': 0.0, 'compound': -0.6249}</a:t>
            </a:r>
            <a:endParaRPr lang="ro-RO" dirty="0"/>
          </a:p>
        </p:txBody>
      </p:sp>
    </p:spTree>
    <p:extLst>
      <p:ext uri="{BB962C8B-B14F-4D97-AF65-F5344CB8AC3E}">
        <p14:creationId xmlns:p14="http://schemas.microsoft.com/office/powerpoint/2010/main" val="225012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Índice</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838200" y="5502617"/>
            <a:ext cx="4503420" cy="3170099"/>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Unidad </a:t>
            </a:r>
            <a:r>
              <a:rPr lang="en-US" sz="2800" b="1" dirty="0">
                <a:solidFill>
                  <a:srgbClr val="238791"/>
                </a:solidFill>
                <a:ea typeface="Microsoft Sans Serif" panose="020B0604020202020204" pitchFamily="34" charset="0"/>
                <a:cs typeface="Microsoft Sans Serif" panose="020B0604020202020204" pitchFamily="34" charset="0"/>
              </a:rPr>
              <a:t>1</a:t>
            </a:r>
            <a:r>
              <a:rPr lang="en-US" sz="2800" b="1">
                <a:solidFill>
                  <a:srgbClr val="238791"/>
                </a:solidFill>
                <a:ea typeface="Microsoft Sans Serif" panose="020B0604020202020204" pitchFamily="34" charset="0"/>
                <a:cs typeface="Microsoft Sans Serif" panose="020B0604020202020204" pitchFamily="34" charset="0"/>
              </a:rPr>
              <a:t>: Introducción</a:t>
            </a:r>
            <a:endParaRPr lang="en-U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es-ES" sz="2400"/>
              <a:t>Qué es la extracción de textos</a:t>
            </a:r>
            <a:r>
              <a:rPr lang="ro-RO" sz="2400"/>
              <a:t>?</a:t>
            </a:r>
            <a:endParaRPr lang="it-IT" sz="2400" dirty="0"/>
          </a:p>
          <a:p>
            <a:pPr marL="457200" indent="-457200" fontAlgn="base">
              <a:buAutoNum type="arabicPeriod"/>
            </a:pPr>
            <a:r>
              <a:rPr lang="es-ES" sz="2400"/>
              <a:t>Retos de la extracción de textos</a:t>
            </a:r>
            <a:endParaRPr lang="en-US" sz="2400" dirty="0"/>
          </a:p>
          <a:p>
            <a:pPr marL="457200" indent="-457200" fontAlgn="base">
              <a:buAutoNum type="arabicPeriod"/>
            </a:pPr>
            <a:r>
              <a:rPr lang="en-US" sz="2400"/>
              <a:t>Flujo de tratamiento de extracción de datos</a:t>
            </a:r>
            <a:endParaRPr lang="en-US" sz="2400" dirty="0"/>
          </a:p>
          <a:p>
            <a:pPr marL="457200" indent="-457200" fontAlgn="base">
              <a:buAutoNum type="arabicPeriod"/>
            </a:pPr>
            <a:endParaRPr lang="en-US" sz="2400" dirty="0"/>
          </a:p>
          <a:p>
            <a:endParaRPr lang="es-ES" sz="2800" dirty="0">
              <a:ea typeface="Microsoft Sans Serif" panose="020B0604020202020204" pitchFamily="34" charset="0"/>
              <a:cs typeface="Microsoft Sans Serif" panose="020B0604020202020204" pitchFamily="34" charset="0"/>
            </a:endParaRPr>
          </a:p>
        </p:txBody>
      </p:sp>
      <p:sp>
        <p:nvSpPr>
          <p:cNvPr id="4" name="Pergamena 1 3"/>
          <p:cNvSpPr/>
          <p:nvPr/>
        </p:nvSpPr>
        <p:spPr>
          <a:xfrm>
            <a:off x="2926080" y="2933700"/>
            <a:ext cx="1600200" cy="1800552"/>
          </a:xfrm>
          <a:prstGeom prst="verticalScroll">
            <a:avLst/>
          </a:prstGeom>
          <a:solidFill>
            <a:srgbClr val="238791"/>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umetto 3 4"/>
          <p:cNvSpPr/>
          <p:nvPr/>
        </p:nvSpPr>
        <p:spPr>
          <a:xfrm>
            <a:off x="8087360" y="3009900"/>
            <a:ext cx="2407920" cy="1695876"/>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tella a 5 punte 8"/>
          <p:cNvSpPr/>
          <p:nvPr/>
        </p:nvSpPr>
        <p:spPr>
          <a:xfrm>
            <a:off x="14056360" y="2552700"/>
            <a:ext cx="2133600" cy="2248540"/>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5486400" y="5189239"/>
            <a:ext cx="6187440" cy="4278094"/>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Unidad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Técnicas de extracción de textos</a:t>
            </a:r>
            <a:endParaRPr lang="en-U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es-ES" sz="2400"/>
              <a:t>Técnicas típicas de extracción de textos</a:t>
            </a:r>
            <a:endParaRPr lang="it-IT" sz="2400" dirty="0"/>
          </a:p>
          <a:p>
            <a:pPr marL="457200" indent="-457200" fontAlgn="base">
              <a:buAutoNum type="arabicPeriod"/>
            </a:pPr>
            <a:r>
              <a:rPr lang="en-US" sz="2400"/>
              <a:t>Técnicas de preparación y transformación de datos</a:t>
            </a:r>
            <a:endParaRPr lang="en-US" sz="2400" dirty="0"/>
          </a:p>
          <a:p>
            <a:pPr marL="457200" indent="-457200" fontAlgn="base">
              <a:buAutoNum type="arabicPeriod"/>
            </a:pPr>
            <a:r>
              <a:rPr lang="it-IT" sz="2400"/>
              <a:t>Representación de textos</a:t>
            </a:r>
            <a:endParaRPr lang="it-IT" sz="2400" dirty="0"/>
          </a:p>
          <a:p>
            <a:pPr marL="457200" indent="-457200" fontAlgn="base">
              <a:buAutoNum type="arabicPeriod"/>
            </a:pPr>
            <a:r>
              <a:rPr lang="it-IT" sz="2400"/>
              <a:t>Clasificación de textos</a:t>
            </a:r>
            <a:endParaRPr lang="it-IT" sz="2400" dirty="0"/>
          </a:p>
          <a:p>
            <a:pPr marL="457200" indent="-457200" fontAlgn="base">
              <a:buAutoNum type="arabicPeriod"/>
            </a:pPr>
            <a:r>
              <a:rPr lang="it-IT" sz="2400"/>
              <a:t>Introducción en modelos temáticos y BERT</a:t>
            </a:r>
            <a:endParaRPr lang="it-IT" sz="2400" dirty="0"/>
          </a:p>
          <a:p>
            <a:pPr marL="457200" indent="-457200" fontAlgn="base">
              <a:buAutoNum type="arabicPeriod"/>
            </a:pPr>
            <a:r>
              <a:rPr lang="en-US" sz="2400"/>
              <a:t>Análisis de sentimientos y extracción de opiniones</a:t>
            </a:r>
            <a:endParaRPr lang="en-US" sz="2400" dirty="0"/>
          </a:p>
          <a:p>
            <a:pPr marL="457200" indent="-457200" fontAlgn="base">
              <a:buAutoNum type="arabicPeriod"/>
            </a:pPr>
            <a:endParaRPr lang="it-IT" sz="2400" dirty="0"/>
          </a:p>
        </p:txBody>
      </p:sp>
      <p:sp>
        <p:nvSpPr>
          <p:cNvPr id="12" name="CasellaDiTesto 11"/>
          <p:cNvSpPr txBox="1"/>
          <p:nvPr/>
        </p:nvSpPr>
        <p:spPr>
          <a:xfrm>
            <a:off x="12031980" y="5133285"/>
            <a:ext cx="6027420" cy="3847207"/>
          </a:xfrm>
          <a:prstGeom prst="rect">
            <a:avLst/>
          </a:prstGeom>
          <a:noFill/>
        </p:spPr>
        <p:txBody>
          <a:bodyPr wrap="square" rtlCol="0">
            <a:spAutoFit/>
          </a:bodyPr>
          <a:lstStyle/>
          <a:p>
            <a:r>
              <a:rPr lang="it-IT" sz="2800" b="1">
                <a:solidFill>
                  <a:srgbClr val="238791"/>
                </a:solidFill>
              </a:rPr>
              <a:t>Unidad </a:t>
            </a:r>
            <a:r>
              <a:rPr lang="it-IT" sz="2800" b="1" dirty="0">
                <a:solidFill>
                  <a:srgbClr val="238791"/>
                </a:solidFill>
              </a:rPr>
              <a:t>3</a:t>
            </a:r>
            <a:r>
              <a:rPr lang="it-IT" sz="2800" b="1">
                <a:solidFill>
                  <a:srgbClr val="238791"/>
                </a:solidFill>
              </a:rPr>
              <a:t>: Caso de estudio con Python</a:t>
            </a:r>
            <a:endParaRPr lang="it-IT" sz="2800" b="1" dirty="0">
              <a:solidFill>
                <a:srgbClr val="238791"/>
              </a:solidFill>
            </a:endParaRPr>
          </a:p>
          <a:p>
            <a:pPr marL="457200" indent="-457200" fontAlgn="base">
              <a:buAutoNum type="arabicPeriod"/>
            </a:pPr>
            <a:r>
              <a:rPr lang="en-US" sz="2400"/>
              <a:t>Bibliotecas comunes de Python para tareas de extracción de textos</a:t>
            </a:r>
          </a:p>
          <a:p>
            <a:pPr marL="457200" indent="-457200" fontAlgn="base">
              <a:buAutoNum type="arabicPeriod"/>
            </a:pPr>
            <a:r>
              <a:rPr lang="es-ES" sz="2400"/>
              <a:t>Uso de la biblioteca NTLK para la extracción de textos</a:t>
            </a:r>
          </a:p>
          <a:p>
            <a:pPr marL="457200" indent="-457200" fontAlgn="base">
              <a:buAutoNum type="arabicPeriod"/>
            </a:pPr>
            <a:r>
              <a:rPr lang="es-ES" sz="2400"/>
              <a:t>Ejemplo de análisis de sentimientos mediante el método de la bolsa de palabras y la biblioteca NLTK</a:t>
            </a:r>
          </a:p>
          <a:p>
            <a:pPr marL="457200" indent="-457200" fontAlgn="base">
              <a:buAutoNum type="arabicPeriod"/>
            </a:pPr>
            <a:r>
              <a:rPr lang="en-US" sz="2400"/>
              <a:t>Clasificación de textos mediante base Naive</a:t>
            </a:r>
            <a:endParaRPr lang="it-IT" sz="2400" dirty="0"/>
          </a:p>
        </p:txBody>
      </p:sp>
      <p:sp>
        <p:nvSpPr>
          <p:cNvPr id="13" name="CasellaDiTesto 12"/>
          <p:cNvSpPr txBox="1"/>
          <p:nvPr/>
        </p:nvSpPr>
        <p:spPr>
          <a:xfrm>
            <a:off x="3535680" y="3372311"/>
            <a:ext cx="14478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1</a:t>
            </a:r>
          </a:p>
        </p:txBody>
      </p:sp>
      <p:sp>
        <p:nvSpPr>
          <p:cNvPr id="14" name="CasellaDiTesto 13"/>
          <p:cNvSpPr txBox="1"/>
          <p:nvPr/>
        </p:nvSpPr>
        <p:spPr>
          <a:xfrm>
            <a:off x="9024620" y="3463284"/>
            <a:ext cx="98552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2</a:t>
            </a:r>
          </a:p>
        </p:txBody>
      </p:sp>
      <p:sp>
        <p:nvSpPr>
          <p:cNvPr id="15" name="CasellaDiTesto 14"/>
          <p:cNvSpPr txBox="1"/>
          <p:nvPr/>
        </p:nvSpPr>
        <p:spPr>
          <a:xfrm>
            <a:off x="14833600" y="3313809"/>
            <a:ext cx="13716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3</a:t>
            </a:r>
          </a:p>
        </p:txBody>
      </p:sp>
    </p:spTree>
    <p:extLst>
      <p:ext uri="{BB962C8B-B14F-4D97-AF65-F5344CB8AC3E}">
        <p14:creationId xmlns:p14="http://schemas.microsoft.com/office/powerpoint/2010/main" val="424144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6629FE-5459-4245-9912-B61E1A7A360A}"/>
              </a:ext>
            </a:extLst>
          </p:cNvPr>
          <p:cNvSpPr/>
          <p:nvPr/>
        </p:nvSpPr>
        <p:spPr>
          <a:xfrm>
            <a:off x="1206500" y="2373510"/>
            <a:ext cx="9144000" cy="1200329"/>
          </a:xfrm>
          <a:prstGeom prst="rect">
            <a:avLst/>
          </a:prstGeom>
        </p:spPr>
        <p:txBody>
          <a:bodyPr>
            <a:spAutoFit/>
          </a:bodyPr>
          <a:lstStyle/>
          <a:p>
            <a:r>
              <a:rPr lang="en-US" dirty="0">
                <a:solidFill>
                  <a:srgbClr val="008000"/>
                </a:solidFill>
                <a:latin typeface="Courier New" panose="02070309020205020404" pitchFamily="49" charset="0"/>
              </a:rPr>
              <a:t># Import libraries </a:t>
            </a:r>
            <a:endParaRPr lang="en-US" dirty="0">
              <a:solidFill>
                <a:srgbClr val="000000"/>
              </a:solidFill>
              <a:latin typeface="Courier New" panose="02070309020205020404" pitchFamily="49" charset="0"/>
            </a:endParaRPr>
          </a:p>
          <a:p>
            <a:r>
              <a:rPr lang="en-US" dirty="0">
                <a:solidFill>
                  <a:srgbClr val="AF00DB"/>
                </a:solidFill>
                <a:latin typeface="Courier New" panose="02070309020205020404" pitchFamily="49" charset="0"/>
              </a:rPr>
              <a:t>import</a:t>
            </a:r>
            <a:r>
              <a:rPr lang="en-US" dirty="0">
                <a:solidFill>
                  <a:srgbClr val="000000"/>
                </a:solidFill>
                <a:latin typeface="Courier New" panose="02070309020205020404" pitchFamily="49" charset="0"/>
              </a:rPr>
              <a:t> pandas </a:t>
            </a:r>
            <a:r>
              <a:rPr lang="en-US" dirty="0">
                <a:solidFill>
                  <a:srgbClr val="AF00DB"/>
                </a:solidFill>
                <a:latin typeface="Courier New" panose="02070309020205020404" pitchFamily="49" charset="0"/>
              </a:rPr>
              <a:t>as</a:t>
            </a:r>
            <a:r>
              <a:rPr lang="en-US" dirty="0">
                <a:solidFill>
                  <a:srgbClr val="000000"/>
                </a:solidFill>
                <a:latin typeface="Courier New" panose="02070309020205020404" pitchFamily="49" charset="0"/>
              </a:rPr>
              <a:t> pd</a:t>
            </a:r>
          </a:p>
          <a:p>
            <a:r>
              <a:rPr lang="en-US" dirty="0">
                <a:solidFill>
                  <a:srgbClr val="AF00DB"/>
                </a:solidFill>
                <a:latin typeface="Courier New" panose="02070309020205020404" pitchFamily="49" charset="0"/>
              </a:rPr>
              <a:t>import</a:t>
            </a:r>
            <a:r>
              <a:rPr lang="en-US" dirty="0">
                <a:solidFill>
                  <a:srgbClr val="000000"/>
                </a:solidFill>
                <a:latin typeface="Courier New" panose="02070309020205020404" pitchFamily="49" charset="0"/>
              </a:rPr>
              <a:t> </a:t>
            </a:r>
            <a:r>
              <a:rPr lang="en-US" dirty="0" err="1">
                <a:solidFill>
                  <a:srgbClr val="000000"/>
                </a:solidFill>
                <a:latin typeface="Courier New" panose="02070309020205020404" pitchFamily="49" charset="0"/>
              </a:rPr>
              <a:t>numpy</a:t>
            </a:r>
            <a:r>
              <a:rPr lang="en-US" dirty="0">
                <a:solidFill>
                  <a:srgbClr val="000000"/>
                </a:solidFill>
                <a:latin typeface="Courier New" panose="02070309020205020404" pitchFamily="49" charset="0"/>
              </a:rPr>
              <a:t> </a:t>
            </a:r>
            <a:r>
              <a:rPr lang="en-US" dirty="0">
                <a:solidFill>
                  <a:srgbClr val="AF00DB"/>
                </a:solidFill>
                <a:latin typeface="Courier New" panose="02070309020205020404" pitchFamily="49" charset="0"/>
              </a:rPr>
              <a:t>as</a:t>
            </a:r>
            <a:r>
              <a:rPr lang="en-US" dirty="0">
                <a:solidFill>
                  <a:srgbClr val="000000"/>
                </a:solidFill>
                <a:latin typeface="Courier New" panose="02070309020205020404" pitchFamily="49" charset="0"/>
              </a:rPr>
              <a:t> np</a:t>
            </a:r>
          </a:p>
          <a:p>
            <a:r>
              <a:rPr lang="en-US" dirty="0">
                <a:solidFill>
                  <a:srgbClr val="AF00DB"/>
                </a:solidFill>
                <a:latin typeface="Courier New" panose="02070309020205020404" pitchFamily="49" charset="0"/>
              </a:rPr>
              <a:t>import</a:t>
            </a:r>
            <a:r>
              <a:rPr lang="en-US" dirty="0">
                <a:solidFill>
                  <a:srgbClr val="000000"/>
                </a:solidFill>
                <a:latin typeface="Courier New" panose="02070309020205020404" pitchFamily="49" charset="0"/>
              </a:rPr>
              <a:t> </a:t>
            </a:r>
            <a:r>
              <a:rPr lang="en-US" dirty="0" err="1">
                <a:solidFill>
                  <a:srgbClr val="000000"/>
                </a:solidFill>
                <a:latin typeface="Courier New" panose="02070309020205020404" pitchFamily="49" charset="0"/>
              </a:rPr>
              <a:t>nltk</a:t>
            </a:r>
            <a:endParaRPr lang="en-US" b="0" dirty="0">
              <a:solidFill>
                <a:srgbClr val="000000"/>
              </a:solidFill>
              <a:effectLst/>
              <a:latin typeface="Courier New" panose="02070309020205020404" pitchFamily="49" charset="0"/>
            </a:endParaRPr>
          </a:p>
        </p:txBody>
      </p:sp>
      <p:sp>
        <p:nvSpPr>
          <p:cNvPr id="5" name="Rectangle 4">
            <a:extLst>
              <a:ext uri="{FF2B5EF4-FFF2-40B4-BE49-F238E27FC236}">
                <a16:creationId xmlns:a16="http://schemas.microsoft.com/office/drawing/2014/main" id="{E6A756C9-CD74-40F6-9A9F-2232DF91A77E}"/>
              </a:ext>
            </a:extLst>
          </p:cNvPr>
          <p:cNvSpPr/>
          <p:nvPr/>
        </p:nvSpPr>
        <p:spPr>
          <a:xfrm>
            <a:off x="1219200" y="3726239"/>
            <a:ext cx="9144000" cy="923330"/>
          </a:xfrm>
          <a:prstGeom prst="rect">
            <a:avLst/>
          </a:prstGeom>
        </p:spPr>
        <p:txBody>
          <a:bodyPr>
            <a:spAutoFit/>
          </a:bodyPr>
          <a:lstStyle/>
          <a:p>
            <a:r>
              <a:rPr lang="en-US" dirty="0">
                <a:solidFill>
                  <a:srgbClr val="008000"/>
                </a:solidFill>
                <a:latin typeface="Courier New" panose="02070309020205020404" pitchFamily="49" charset="0"/>
              </a:rPr>
              <a:t># Read data from the CSV file</a:t>
            </a:r>
            <a:endParaRPr lang="en-US" dirty="0">
              <a:solidFill>
                <a:srgbClr val="000000"/>
              </a:solidFill>
              <a:latin typeface="Courier New" panose="02070309020205020404" pitchFamily="49" charset="0"/>
            </a:endParaRPr>
          </a:p>
          <a:p>
            <a:r>
              <a:rPr lang="en-US" dirty="0">
                <a:solidFill>
                  <a:srgbClr val="000000"/>
                </a:solidFill>
                <a:latin typeface="Courier New" panose="02070309020205020404" pitchFamily="49" charset="0"/>
              </a:rPr>
              <a:t>df = </a:t>
            </a:r>
            <a:r>
              <a:rPr lang="en-US" dirty="0" err="1">
                <a:solidFill>
                  <a:srgbClr val="000000"/>
                </a:solidFill>
                <a:latin typeface="Courier New" panose="02070309020205020404" pitchFamily="49" charset="0"/>
              </a:rPr>
              <a:t>pd.read_csv</a:t>
            </a:r>
            <a:r>
              <a:rPr lang="en-US" dirty="0">
                <a:solidFill>
                  <a:srgbClr val="000000"/>
                </a:solidFill>
                <a:latin typeface="Courier New" panose="02070309020205020404" pitchFamily="49" charset="0"/>
              </a:rPr>
              <a:t>(</a:t>
            </a:r>
            <a:r>
              <a:rPr lang="en-US" dirty="0">
                <a:solidFill>
                  <a:srgbClr val="A31515"/>
                </a:solidFill>
                <a:latin typeface="Courier New" panose="02070309020205020404" pitchFamily="49" charset="0"/>
              </a:rPr>
              <a:t>'Reviews.csv'</a:t>
            </a:r>
            <a:r>
              <a:rPr lang="en-US" dirty="0">
                <a:solidFill>
                  <a:srgbClr val="000000"/>
                </a:solidFill>
                <a:latin typeface="Courier New" panose="02070309020205020404" pitchFamily="49" charset="0"/>
              </a:rPr>
              <a:t>)</a:t>
            </a:r>
          </a:p>
          <a:p>
            <a:r>
              <a:rPr lang="en-US" dirty="0">
                <a:solidFill>
                  <a:srgbClr val="000000"/>
                </a:solidFill>
                <a:latin typeface="Courier New" panose="02070309020205020404" pitchFamily="49" charset="0"/>
              </a:rPr>
              <a:t>df = </a:t>
            </a:r>
            <a:r>
              <a:rPr lang="en-US" dirty="0" err="1">
                <a:solidFill>
                  <a:srgbClr val="000000"/>
                </a:solidFill>
                <a:latin typeface="Courier New" panose="02070309020205020404" pitchFamily="49" charset="0"/>
              </a:rPr>
              <a:t>df.head</a:t>
            </a:r>
            <a:r>
              <a:rPr lang="en-US" dirty="0">
                <a:solidFill>
                  <a:srgbClr val="000000"/>
                </a:solidFill>
                <a:latin typeface="Courier New" panose="02070309020205020404" pitchFamily="49" charset="0"/>
              </a:rPr>
              <a:t>(</a:t>
            </a:r>
            <a:r>
              <a:rPr lang="en-US" dirty="0">
                <a:solidFill>
                  <a:srgbClr val="098156"/>
                </a:solidFill>
                <a:latin typeface="Courier New" panose="02070309020205020404" pitchFamily="49" charset="0"/>
              </a:rPr>
              <a:t>500</a:t>
            </a:r>
            <a:r>
              <a:rPr lang="en-US" dirty="0">
                <a:solidFill>
                  <a:srgbClr val="000000"/>
                </a:solidFill>
                <a:latin typeface="Courier New" panose="02070309020205020404" pitchFamily="49" charset="0"/>
              </a:rPr>
              <a:t>)</a:t>
            </a:r>
            <a:endParaRPr lang="en-US" b="0" dirty="0">
              <a:solidFill>
                <a:srgbClr val="000000"/>
              </a:solidFill>
              <a:effectLst/>
              <a:latin typeface="Courier New" panose="02070309020205020404" pitchFamily="49" charset="0"/>
            </a:endParaRPr>
          </a:p>
        </p:txBody>
      </p:sp>
      <p:sp>
        <p:nvSpPr>
          <p:cNvPr id="6" name="Rectangle 5">
            <a:extLst>
              <a:ext uri="{FF2B5EF4-FFF2-40B4-BE49-F238E27FC236}">
                <a16:creationId xmlns:a16="http://schemas.microsoft.com/office/drawing/2014/main" id="{23E54627-B68A-4376-A868-84EFA6149A65}"/>
              </a:ext>
            </a:extLst>
          </p:cNvPr>
          <p:cNvSpPr/>
          <p:nvPr/>
        </p:nvSpPr>
        <p:spPr>
          <a:xfrm>
            <a:off x="1028700" y="4739115"/>
            <a:ext cx="9144000" cy="3139321"/>
          </a:xfrm>
          <a:prstGeom prst="rect">
            <a:avLst/>
          </a:prstGeom>
        </p:spPr>
        <p:txBody>
          <a:bodyPr>
            <a:spAutoFit/>
          </a:bodyPr>
          <a:lstStyle/>
          <a:p>
            <a:r>
              <a:rPr lang="ro-RO" dirty="0">
                <a:solidFill>
                  <a:srgbClr val="008000"/>
                </a:solidFill>
                <a:latin typeface="Courier New" panose="02070309020205020404" pitchFamily="49" charset="0"/>
              </a:rPr>
              <a:t>#</a:t>
            </a:r>
            <a:r>
              <a:rPr lang="ro-RO" dirty="0" err="1">
                <a:solidFill>
                  <a:srgbClr val="008000"/>
                </a:solidFill>
                <a:latin typeface="Courier New" panose="02070309020205020404" pitchFamily="49" charset="0"/>
              </a:rPr>
              <a:t>Tokenize</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nltk.download</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punkt</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nltk.download</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averaged_perceptron_tagger</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nltk.download</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maxent_ne_chunker</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nltk.download</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words</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example</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df</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'Text'</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50</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tokens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nltk.word_tokenize</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example</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tagged</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nltk.pos_tag</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tokens</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entities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nltk.chunk.ne_chunk</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tagged</a:t>
            </a:r>
            <a:r>
              <a:rPr lang="ro-RO" dirty="0">
                <a:solidFill>
                  <a:srgbClr val="000000"/>
                </a:solidFill>
                <a:latin typeface="Courier New" panose="02070309020205020404" pitchFamily="49" charset="0"/>
              </a:rPr>
              <a:t>)</a:t>
            </a:r>
          </a:p>
          <a:p>
            <a:br>
              <a:rPr lang="ro-RO" dirty="0">
                <a:solidFill>
                  <a:srgbClr val="000000"/>
                </a:solidFill>
                <a:latin typeface="Courier New" panose="02070309020205020404" pitchFamily="49" charset="0"/>
              </a:rPr>
            </a:br>
            <a:endParaRPr lang="ro-RO" b="0" dirty="0">
              <a:solidFill>
                <a:srgbClr val="000000"/>
              </a:solidFill>
              <a:effectLst/>
              <a:latin typeface="Courier New" panose="02070309020205020404" pitchFamily="49" charset="0"/>
            </a:endParaRPr>
          </a:p>
        </p:txBody>
      </p:sp>
      <p:sp>
        <p:nvSpPr>
          <p:cNvPr id="7" name="Rectangle 6">
            <a:extLst>
              <a:ext uri="{FF2B5EF4-FFF2-40B4-BE49-F238E27FC236}">
                <a16:creationId xmlns:a16="http://schemas.microsoft.com/office/drawing/2014/main" id="{5C8D9B7E-875F-4618-973C-58A4E9342351}"/>
              </a:ext>
            </a:extLst>
          </p:cNvPr>
          <p:cNvSpPr/>
          <p:nvPr/>
        </p:nvSpPr>
        <p:spPr>
          <a:xfrm>
            <a:off x="8153400" y="2343477"/>
            <a:ext cx="9144000" cy="2031325"/>
          </a:xfrm>
          <a:prstGeom prst="rect">
            <a:avLst/>
          </a:prstGeom>
        </p:spPr>
        <p:txBody>
          <a:bodyPr>
            <a:spAutoFit/>
          </a:bodyPr>
          <a:lstStyle/>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Run</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polarity</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score</a:t>
            </a:r>
            <a:r>
              <a:rPr lang="ro-RO" dirty="0">
                <a:solidFill>
                  <a:srgbClr val="008000"/>
                </a:solidFill>
                <a:latin typeface="Courier New" panose="02070309020205020404" pitchFamily="49" charset="0"/>
              </a:rPr>
              <a:t> on a </a:t>
            </a:r>
            <a:r>
              <a:rPr lang="ro-RO" dirty="0" err="1">
                <a:solidFill>
                  <a:srgbClr val="008000"/>
                </a:solidFill>
                <a:latin typeface="Courier New" panose="02070309020205020404" pitchFamily="49" charset="0"/>
              </a:rPr>
              <a:t>dataset</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with</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comments</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gathered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from</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Twitter</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and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read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from</a:t>
            </a:r>
            <a:r>
              <a:rPr lang="ro-RO" dirty="0">
                <a:solidFill>
                  <a:srgbClr val="008000"/>
                </a:solidFill>
                <a:latin typeface="Courier New" panose="02070309020205020404" pitchFamily="49" charset="0"/>
              </a:rPr>
              <a:t> a CSV file</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res</a:t>
            </a:r>
            <a:r>
              <a:rPr lang="ro-RO" dirty="0">
                <a:solidFill>
                  <a:srgbClr val="000000"/>
                </a:solidFill>
                <a:latin typeface="Courier New" panose="02070309020205020404" pitchFamily="49" charset="0"/>
              </a:rPr>
              <a:t> = {}</a:t>
            </a:r>
          </a:p>
          <a:p>
            <a:r>
              <a:rPr lang="ro-RO" dirty="0">
                <a:solidFill>
                  <a:srgbClr val="AF00DB"/>
                </a:solidFill>
                <a:latin typeface="Courier New" panose="02070309020205020404" pitchFamily="49" charset="0"/>
              </a:rPr>
              <a:t>for</a:t>
            </a:r>
            <a:r>
              <a:rPr lang="ro-RO" dirty="0">
                <a:solidFill>
                  <a:srgbClr val="000000"/>
                </a:solidFill>
                <a:latin typeface="Courier New" panose="02070309020205020404" pitchFamily="49" charset="0"/>
              </a:rPr>
              <a:t> i, </a:t>
            </a:r>
            <a:r>
              <a:rPr lang="ro-RO" dirty="0" err="1">
                <a:solidFill>
                  <a:srgbClr val="000000"/>
                </a:solidFill>
                <a:latin typeface="Courier New" panose="02070309020205020404" pitchFamily="49" charset="0"/>
              </a:rPr>
              <a:t>row</a:t>
            </a:r>
            <a:r>
              <a:rPr lang="ro-RO" dirty="0">
                <a:solidFill>
                  <a:srgbClr val="000000"/>
                </a:solidFill>
                <a:latin typeface="Courier New" panose="02070309020205020404" pitchFamily="49" charset="0"/>
              </a:rPr>
              <a:t> </a:t>
            </a:r>
            <a:r>
              <a:rPr lang="ro-RO" dirty="0">
                <a:solidFill>
                  <a:srgbClr val="0000FF"/>
                </a:solidFill>
                <a:latin typeface="Courier New" panose="02070309020205020404" pitchFamily="49" charset="0"/>
              </a:rPr>
              <a:t>in</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tqdm</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df.iterrows</a:t>
            </a:r>
            <a:r>
              <a:rPr lang="ro-RO" dirty="0">
                <a:solidFill>
                  <a:srgbClr val="000000"/>
                </a:solidFill>
                <a:latin typeface="Courier New" panose="02070309020205020404" pitchFamily="49" charset="0"/>
              </a:rPr>
              <a:t>(), total=</a:t>
            </a:r>
            <a:r>
              <a:rPr lang="ro-RO" dirty="0" err="1">
                <a:solidFill>
                  <a:srgbClr val="795E26"/>
                </a:solidFill>
                <a:latin typeface="Courier New" panose="02070309020205020404" pitchFamily="49" charset="0"/>
              </a:rPr>
              <a:t>len</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df</a:t>
            </a:r>
            <a:r>
              <a:rPr lang="ro-RO" dirty="0">
                <a:solidFill>
                  <a:srgbClr val="000000"/>
                </a:solidFill>
                <a:latin typeface="Courier New" panose="02070309020205020404" pitchFamily="49" charset="0"/>
              </a:rPr>
              <a:t>)):</a:t>
            </a:r>
          </a:p>
          <a:p>
            <a:r>
              <a:rPr lang="ro-RO" dirty="0">
                <a:solidFill>
                  <a:srgbClr val="000000"/>
                </a:solidFill>
                <a:latin typeface="Courier New" panose="02070309020205020404" pitchFamily="49" charset="0"/>
              </a:rPr>
              <a:t>    text = </a:t>
            </a:r>
            <a:r>
              <a:rPr lang="ro-RO" dirty="0" err="1">
                <a:solidFill>
                  <a:srgbClr val="000000"/>
                </a:solidFill>
                <a:latin typeface="Courier New" panose="02070309020205020404" pitchFamily="49" charset="0"/>
              </a:rPr>
              <a:t>row</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'Text'</a:t>
            </a:r>
            <a:r>
              <a:rPr lang="ro-RO" dirty="0">
                <a:solidFill>
                  <a:srgbClr val="000000"/>
                </a:solidFill>
                <a:latin typeface="Courier New" panose="02070309020205020404" pitchFamily="49" charset="0"/>
              </a:rPr>
              <a:t>]</a:t>
            </a:r>
          </a:p>
          <a:p>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myid</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row</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Id</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res</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myid</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sia.polarity_scores</a:t>
            </a:r>
            <a:r>
              <a:rPr lang="ro-RO" dirty="0">
                <a:solidFill>
                  <a:srgbClr val="000000"/>
                </a:solidFill>
                <a:latin typeface="Courier New" panose="02070309020205020404" pitchFamily="49" charset="0"/>
              </a:rPr>
              <a:t>(text)</a:t>
            </a:r>
            <a:endParaRPr lang="ro-RO" b="0" dirty="0">
              <a:solidFill>
                <a:srgbClr val="000000"/>
              </a:solidFill>
              <a:effectLst/>
              <a:latin typeface="Courier New" panose="02070309020205020404" pitchFamily="49" charset="0"/>
            </a:endParaRPr>
          </a:p>
        </p:txBody>
      </p:sp>
      <p:sp>
        <p:nvSpPr>
          <p:cNvPr id="8" name="Rectangle 7">
            <a:extLst>
              <a:ext uri="{FF2B5EF4-FFF2-40B4-BE49-F238E27FC236}">
                <a16:creationId xmlns:a16="http://schemas.microsoft.com/office/drawing/2014/main" id="{7A208A51-7830-4608-8384-77F1472CF701}"/>
              </a:ext>
            </a:extLst>
          </p:cNvPr>
          <p:cNvSpPr/>
          <p:nvPr/>
        </p:nvSpPr>
        <p:spPr>
          <a:xfrm>
            <a:off x="8115300" y="4404835"/>
            <a:ext cx="9144000" cy="923330"/>
          </a:xfrm>
          <a:prstGeom prst="rect">
            <a:avLst/>
          </a:prstGeom>
        </p:spPr>
        <p:txBody>
          <a:bodyPr>
            <a:spAutoFit/>
          </a:bodyPr>
          <a:lstStyle/>
          <a:p>
            <a:r>
              <a:rPr lang="ro-RO" dirty="0" err="1">
                <a:solidFill>
                  <a:srgbClr val="000000"/>
                </a:solidFill>
                <a:latin typeface="Courier New" panose="02070309020205020404" pitchFamily="49" charset="0"/>
              </a:rPr>
              <a:t>vaders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pd.DataFrame</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res</a:t>
            </a:r>
            <a:r>
              <a:rPr lang="ro-RO" dirty="0">
                <a:solidFill>
                  <a:srgbClr val="000000"/>
                </a:solidFill>
                <a:latin typeface="Courier New" panose="02070309020205020404" pitchFamily="49" charset="0"/>
              </a:rPr>
              <a:t>).T</a:t>
            </a:r>
          </a:p>
          <a:p>
            <a:r>
              <a:rPr lang="ro-RO" dirty="0" err="1">
                <a:solidFill>
                  <a:srgbClr val="000000"/>
                </a:solidFill>
                <a:latin typeface="Courier New" panose="02070309020205020404" pitchFamily="49" charset="0"/>
              </a:rPr>
              <a:t>vaders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vaders.reset_index</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rename</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columns</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'index'</a:t>
            </a:r>
            <a:r>
              <a:rPr lang="ro-RO" dirty="0">
                <a:solidFill>
                  <a:srgbClr val="000000"/>
                </a:solidFill>
                <a:latin typeface="Courier New" panose="02070309020205020404" pitchFamily="49" charset="0"/>
              </a:rPr>
              <a:t>: </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Id</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vaders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vaders.merge</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df</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how</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'left'</a:t>
            </a:r>
            <a:r>
              <a:rPr lang="ro-RO" dirty="0">
                <a:solidFill>
                  <a:srgbClr val="000000"/>
                </a:solidFill>
                <a:latin typeface="Courier New" panose="02070309020205020404" pitchFamily="49" charset="0"/>
              </a:rPr>
              <a:t>)</a:t>
            </a:r>
            <a:endParaRPr lang="ro-RO" b="0" dirty="0">
              <a:solidFill>
                <a:srgbClr val="000000"/>
              </a:solidFill>
              <a:effectLst/>
              <a:latin typeface="Courier New" panose="02070309020205020404" pitchFamily="49" charset="0"/>
            </a:endParaRPr>
          </a:p>
        </p:txBody>
      </p:sp>
      <p:sp>
        <p:nvSpPr>
          <p:cNvPr id="9" name="Rectangle 8">
            <a:extLst>
              <a:ext uri="{FF2B5EF4-FFF2-40B4-BE49-F238E27FC236}">
                <a16:creationId xmlns:a16="http://schemas.microsoft.com/office/drawing/2014/main" id="{F06BBA2A-FE19-42E4-8633-CEE744239D55}"/>
              </a:ext>
            </a:extLst>
          </p:cNvPr>
          <p:cNvSpPr/>
          <p:nvPr/>
        </p:nvSpPr>
        <p:spPr>
          <a:xfrm>
            <a:off x="8153400" y="5540078"/>
            <a:ext cx="9144000" cy="2031325"/>
          </a:xfrm>
          <a:prstGeom prst="rect">
            <a:avLst/>
          </a:prstGeom>
        </p:spPr>
        <p:txBody>
          <a:bodyPr>
            <a:spAutoFit/>
          </a:bodyPr>
          <a:lstStyle/>
          <a:p>
            <a:r>
              <a:rPr lang="ro-RO" dirty="0">
                <a:solidFill>
                  <a:srgbClr val="008000"/>
                </a:solidFill>
                <a:latin typeface="Courier New" panose="02070309020205020404" pitchFamily="49" charset="0"/>
              </a:rPr>
              <a:t># Plot </a:t>
            </a:r>
            <a:r>
              <a:rPr lang="ro-RO" dirty="0" err="1">
                <a:solidFill>
                  <a:srgbClr val="008000"/>
                </a:solidFill>
                <a:latin typeface="Courier New" panose="02070309020205020404" pitchFamily="49" charset="0"/>
              </a:rPr>
              <a:t>aggregated</a:t>
            </a:r>
            <a:r>
              <a:rPr lang="ro-RO" dirty="0">
                <a:solidFill>
                  <a:srgbClr val="008000"/>
                </a:solidFill>
                <a:latin typeface="Courier New" panose="02070309020205020404" pitchFamily="49" charset="0"/>
              </a:rPr>
              <a:t> sentiment </a:t>
            </a:r>
            <a:r>
              <a:rPr lang="ro-RO" dirty="0" err="1">
                <a:solidFill>
                  <a:srgbClr val="008000"/>
                </a:solidFill>
                <a:latin typeface="Courier New" panose="02070309020205020404" pitchFamily="49" charset="0"/>
              </a:rPr>
              <a:t>analysis</a:t>
            </a:r>
            <a:r>
              <a:rPr lang="ro-RO" dirty="0">
                <a:solidFill>
                  <a:srgbClr val="008000"/>
                </a:solidFill>
                <a:latin typeface="Courier New" panose="02070309020205020404" pitchFamily="49" charset="0"/>
              </a:rPr>
              <a:t> for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entire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dataset</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fig</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axs</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plt.subplots</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1</a:t>
            </a:r>
            <a:r>
              <a:rPr lang="ro-RO" dirty="0">
                <a:solidFill>
                  <a:srgbClr val="000000"/>
                </a:solidFill>
                <a:latin typeface="Courier New" panose="02070309020205020404" pitchFamily="49" charset="0"/>
              </a:rPr>
              <a:t>, </a:t>
            </a:r>
            <a:r>
              <a:rPr lang="ro-RO" dirty="0">
                <a:solidFill>
                  <a:srgbClr val="098156"/>
                </a:solidFill>
                <a:latin typeface="Courier New" panose="02070309020205020404" pitchFamily="49" charset="0"/>
              </a:rPr>
              <a:t>2</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figsize</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10</a:t>
            </a:r>
            <a:r>
              <a:rPr lang="ro-RO" dirty="0">
                <a:solidFill>
                  <a:srgbClr val="000000"/>
                </a:solidFill>
                <a:latin typeface="Courier New" panose="02070309020205020404" pitchFamily="49" charset="0"/>
              </a:rPr>
              <a:t>, </a:t>
            </a:r>
            <a:r>
              <a:rPr lang="ro-RO" dirty="0">
                <a:solidFill>
                  <a:srgbClr val="098156"/>
                </a:solidFill>
                <a:latin typeface="Courier New" panose="02070309020205020404" pitchFamily="49" charset="0"/>
              </a:rPr>
              <a:t>2</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sns.barplot</a:t>
            </a:r>
            <a:r>
              <a:rPr lang="ro-RO" dirty="0">
                <a:solidFill>
                  <a:srgbClr val="000000"/>
                </a:solidFill>
                <a:latin typeface="Courier New" panose="02070309020205020404" pitchFamily="49" charset="0"/>
              </a:rPr>
              <a:t>(data=</a:t>
            </a:r>
            <a:r>
              <a:rPr lang="ro-RO" dirty="0" err="1">
                <a:solidFill>
                  <a:srgbClr val="000000"/>
                </a:solidFill>
                <a:latin typeface="Courier New" panose="02070309020205020404" pitchFamily="49" charset="0"/>
              </a:rPr>
              <a:t>vaders</a:t>
            </a:r>
            <a:r>
              <a:rPr lang="ro-RO" dirty="0">
                <a:solidFill>
                  <a:srgbClr val="000000"/>
                </a:solidFill>
                <a:latin typeface="Courier New" panose="02070309020205020404" pitchFamily="49" charset="0"/>
              </a:rPr>
              <a:t>, x=</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Score</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 y=</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pos</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 ax=</a:t>
            </a:r>
            <a:r>
              <a:rPr lang="ro-RO" dirty="0" err="1">
                <a:solidFill>
                  <a:srgbClr val="000000"/>
                </a:solidFill>
                <a:latin typeface="Courier New" panose="02070309020205020404" pitchFamily="49" charset="0"/>
              </a:rPr>
              <a:t>axs</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0</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sns.barplot</a:t>
            </a:r>
            <a:r>
              <a:rPr lang="ro-RO" dirty="0">
                <a:solidFill>
                  <a:srgbClr val="000000"/>
                </a:solidFill>
                <a:latin typeface="Courier New" panose="02070309020205020404" pitchFamily="49" charset="0"/>
              </a:rPr>
              <a:t>(data=</a:t>
            </a:r>
            <a:r>
              <a:rPr lang="ro-RO" dirty="0" err="1">
                <a:solidFill>
                  <a:srgbClr val="000000"/>
                </a:solidFill>
                <a:latin typeface="Courier New" panose="02070309020205020404" pitchFamily="49" charset="0"/>
              </a:rPr>
              <a:t>vaders</a:t>
            </a:r>
            <a:r>
              <a:rPr lang="ro-RO" dirty="0">
                <a:solidFill>
                  <a:srgbClr val="000000"/>
                </a:solidFill>
                <a:latin typeface="Courier New" panose="02070309020205020404" pitchFamily="49" charset="0"/>
              </a:rPr>
              <a:t>, x=</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Score</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 y=</a:t>
            </a:r>
            <a:r>
              <a:rPr lang="ro-RO" dirty="0">
                <a:solidFill>
                  <a:srgbClr val="A31515"/>
                </a:solidFill>
                <a:latin typeface="Courier New" panose="02070309020205020404" pitchFamily="49" charset="0"/>
              </a:rPr>
              <a:t>'neg'</a:t>
            </a:r>
            <a:r>
              <a:rPr lang="ro-RO" dirty="0">
                <a:solidFill>
                  <a:srgbClr val="000000"/>
                </a:solidFill>
                <a:latin typeface="Courier New" panose="02070309020205020404" pitchFamily="49" charset="0"/>
              </a:rPr>
              <a:t>, ax=</a:t>
            </a:r>
            <a:r>
              <a:rPr lang="ro-RO" dirty="0" err="1">
                <a:solidFill>
                  <a:srgbClr val="000000"/>
                </a:solidFill>
                <a:latin typeface="Courier New" panose="02070309020205020404" pitchFamily="49" charset="0"/>
              </a:rPr>
              <a:t>axs</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1</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axs</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0</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set_title</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Positive</a:t>
            </a:r>
            <a:r>
              <a:rPr lang="ro-RO" dirty="0">
                <a:solidFill>
                  <a:srgbClr val="A31515"/>
                </a:solidFill>
                <a:latin typeface="Courier New" panose="02070309020205020404" pitchFamily="49" charset="0"/>
              </a:rPr>
              <a:t> sentiment'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axs</a:t>
            </a:r>
            <a:r>
              <a:rPr lang="ro-RO" dirty="0">
                <a:solidFill>
                  <a:srgbClr val="000000"/>
                </a:solidFill>
                <a:latin typeface="Courier New" panose="02070309020205020404" pitchFamily="49" charset="0"/>
              </a:rPr>
              <a:t>[</a:t>
            </a:r>
            <a:r>
              <a:rPr lang="ro-RO" dirty="0">
                <a:solidFill>
                  <a:srgbClr val="098156"/>
                </a:solidFill>
                <a:latin typeface="Courier New" panose="02070309020205020404" pitchFamily="49" charset="0"/>
              </a:rPr>
              <a:t>1</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set_title</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'Negative sentiment'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plt.show</a:t>
            </a:r>
            <a:r>
              <a:rPr lang="ro-RO" dirty="0">
                <a:solidFill>
                  <a:srgbClr val="000000"/>
                </a:solidFill>
                <a:latin typeface="Courier New" panose="02070309020205020404" pitchFamily="49" charset="0"/>
              </a:rPr>
              <a:t>()</a:t>
            </a:r>
            <a:endParaRPr lang="ro-RO" b="0" dirty="0">
              <a:solidFill>
                <a:srgbClr val="000000"/>
              </a:solidFill>
              <a:effectLst/>
              <a:latin typeface="Courier New" panose="02070309020205020404" pitchFamily="49" charset="0"/>
            </a:endParaRPr>
          </a:p>
        </p:txBody>
      </p:sp>
      <p:sp>
        <p:nvSpPr>
          <p:cNvPr id="10" name="CuadroTexto 3">
            <a:extLst>
              <a:ext uri="{FF2B5EF4-FFF2-40B4-BE49-F238E27FC236}">
                <a16:creationId xmlns:a16="http://schemas.microsoft.com/office/drawing/2014/main" id="{8250E8FB-B86A-48BB-8FD2-7D72A7BD91A7}"/>
              </a:ext>
            </a:extLst>
          </p:cNvPr>
          <p:cNvSpPr txBox="1"/>
          <p:nvPr/>
        </p:nvSpPr>
        <p:spPr>
          <a:xfrm>
            <a:off x="1357162" y="705325"/>
            <a:ext cx="92202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3</a:t>
            </a:r>
            <a:r>
              <a:rPr lang="es-ES" sz="4400" b="1">
                <a:solidFill>
                  <a:srgbClr val="E7686A"/>
                </a:solidFill>
                <a:ea typeface="Microsoft Sans Serif" panose="020B0604020202020204" pitchFamily="34" charset="0"/>
                <a:cs typeface="Microsoft Sans Serif" panose="020B0604020202020204" pitchFamily="34" charset="0"/>
              </a:rPr>
              <a:t>: Caso de estudio con Python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11" name="CuadroTexto 4">
            <a:extLst>
              <a:ext uri="{FF2B5EF4-FFF2-40B4-BE49-F238E27FC236}">
                <a16:creationId xmlns:a16="http://schemas.microsoft.com/office/drawing/2014/main" id="{3ECA429B-5A35-44BB-9008-4112C409E6F0}"/>
              </a:ext>
            </a:extLst>
          </p:cNvPr>
          <p:cNvSpPr txBox="1"/>
          <p:nvPr/>
        </p:nvSpPr>
        <p:spPr>
          <a:xfrm>
            <a:off x="1382562" y="1590169"/>
            <a:ext cx="15876738" cy="523220"/>
          </a:xfrm>
          <a:prstGeom prst="rect">
            <a:avLst/>
          </a:prstGeom>
          <a:noFill/>
        </p:spPr>
        <p:txBody>
          <a:bodyPr wrap="square" rtlCol="0">
            <a:spAutoFit/>
          </a:bodyPr>
          <a:lstStyle/>
          <a:p>
            <a:r>
              <a:rPr lang="ro-RO" sz="2800" b="1" dirty="0">
                <a:solidFill>
                  <a:srgbClr val="238791"/>
                </a:solidFill>
                <a:ea typeface="Microsoft Sans Serif" panose="020B0604020202020204" pitchFamily="34" charset="0"/>
                <a:cs typeface="Microsoft Sans Serif" panose="020B0604020202020204" pitchFamily="34" charset="0"/>
              </a:rPr>
              <a:t>2</a:t>
            </a:r>
            <a:r>
              <a:rPr lang="ro-RO"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Ejemplo de análisis de sentimientos mediante el método de la bolsa de palabras y la biblioteca NLTK</a:t>
            </a:r>
            <a:endParaRPr lang="es-ES" sz="2800" b="1" dirty="0">
              <a:solidFill>
                <a:srgbClr val="238791"/>
              </a:solidFill>
              <a:ea typeface="Microsoft Sans Serif" panose="020B0604020202020204" pitchFamily="34" charset="0"/>
              <a:cs typeface="Microsoft Sans Serif" panose="020B0604020202020204" pitchFamily="34" charset="0"/>
            </a:endParaRPr>
          </a:p>
        </p:txBody>
      </p:sp>
      <p:pic>
        <p:nvPicPr>
          <p:cNvPr id="1026" name="Picture 2">
            <a:extLst>
              <a:ext uri="{FF2B5EF4-FFF2-40B4-BE49-F238E27FC236}">
                <a16:creationId xmlns:a16="http://schemas.microsoft.com/office/drawing/2014/main" id="{9732B2A4-C2EB-462B-B1C8-CDC4D0A422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6362" y="7783316"/>
            <a:ext cx="5857875" cy="1619250"/>
          </a:xfrm>
          <a:prstGeom prst="rect">
            <a:avLst/>
          </a:prstGeom>
          <a:noFill/>
          <a:extLst>
            <a:ext uri="{909E8E84-426E-40DD-AFC4-6F175D3DCCD1}">
              <a14:hiddenFill xmlns:a14="http://schemas.microsoft.com/office/drawing/2010/main">
                <a:solidFill>
                  <a:srgbClr val="FFFFFF"/>
                </a:solidFill>
              </a14:hiddenFill>
            </a:ext>
          </a:extLst>
        </p:spPr>
      </p:pic>
      <p:sp>
        <p:nvSpPr>
          <p:cNvPr id="12" name="Arrow: Down 11">
            <a:extLst>
              <a:ext uri="{FF2B5EF4-FFF2-40B4-BE49-F238E27FC236}">
                <a16:creationId xmlns:a16="http://schemas.microsoft.com/office/drawing/2014/main" id="{5D69905F-2122-427E-996D-449BED7E7396}"/>
              </a:ext>
            </a:extLst>
          </p:cNvPr>
          <p:cNvSpPr/>
          <p:nvPr/>
        </p:nvSpPr>
        <p:spPr>
          <a:xfrm>
            <a:off x="7086600" y="6819900"/>
            <a:ext cx="609600" cy="10585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2561314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92202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3</a:t>
            </a:r>
            <a:r>
              <a:rPr lang="es-ES" sz="4400" b="1">
                <a:solidFill>
                  <a:srgbClr val="E7686A"/>
                </a:solidFill>
                <a:ea typeface="Microsoft Sans Serif" panose="020B0604020202020204" pitchFamily="34" charset="0"/>
                <a:cs typeface="Microsoft Sans Serif" panose="020B0604020202020204" pitchFamily="34" charset="0"/>
              </a:rPr>
              <a:t>: Caso de estudio con Python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4249400" cy="523220"/>
          </a:xfrm>
          <a:prstGeom prst="rect">
            <a:avLst/>
          </a:prstGeom>
          <a:noFill/>
        </p:spPr>
        <p:txBody>
          <a:bodyPr wrap="square" rtlCol="0">
            <a:spAutoFit/>
          </a:bodyPr>
          <a:lstStyle/>
          <a:p>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a:t>
            </a:r>
            <a:r>
              <a:rPr lang="es-ES" sz="2800" b="1">
                <a:solidFill>
                  <a:srgbClr val="238791"/>
                </a:solidFill>
                <a:ea typeface="Microsoft Sans Serif" panose="020B0604020202020204" pitchFamily="34" charset="0"/>
                <a:cs typeface="Microsoft Sans Serif" panose="020B0604020202020204" pitchFamily="34" charset="0"/>
              </a:rPr>
              <a:t>Clasificación de textos utilizando la base Naive</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3149678"/>
            <a:ext cx="16459200" cy="548740"/>
          </a:xfrm>
          <a:prstGeom prst="rect">
            <a:avLst/>
          </a:prstGeom>
          <a:noFill/>
        </p:spPr>
        <p:txBody>
          <a:bodyPr wrap="square" rtlCol="0">
            <a:spAutoFit/>
          </a:bodyPr>
          <a:lstStyle/>
          <a:p>
            <a:pPr>
              <a:lnSpc>
                <a:spcPct val="107000"/>
              </a:lnSpc>
            </a:pPr>
            <a:r>
              <a:rPr lang="es-ES" sz="2900"/>
              <a:t>Predecir el sentimiento de una crítica dada utilizando un modelo de aprendizaje automático Naive Bayes.</a:t>
            </a:r>
            <a:endParaRPr lang="it-IT" sz="2900" dirty="0"/>
          </a:p>
        </p:txBody>
      </p:sp>
      <p:sp>
        <p:nvSpPr>
          <p:cNvPr id="3" name="Rectangle 2">
            <a:extLst>
              <a:ext uri="{FF2B5EF4-FFF2-40B4-BE49-F238E27FC236}">
                <a16:creationId xmlns:a16="http://schemas.microsoft.com/office/drawing/2014/main" id="{BAA50F8C-51AB-4D18-A3B3-3333FA64188F}"/>
              </a:ext>
            </a:extLst>
          </p:cNvPr>
          <p:cNvSpPr/>
          <p:nvPr/>
        </p:nvSpPr>
        <p:spPr>
          <a:xfrm>
            <a:off x="1295400" y="3819368"/>
            <a:ext cx="9144000" cy="5078313"/>
          </a:xfrm>
          <a:prstGeom prst="rect">
            <a:avLst/>
          </a:prstGeom>
        </p:spPr>
        <p:txBody>
          <a:bodyPr>
            <a:spAutoFit/>
          </a:bodyPr>
          <a:lstStyle/>
          <a:p>
            <a:r>
              <a:rPr lang="ro-RO" dirty="0">
                <a:solidFill>
                  <a:srgbClr val="008000"/>
                </a:solidFill>
                <a:latin typeface="Courier New" panose="02070309020205020404" pitchFamily="49" charset="0"/>
              </a:rPr>
              <a:t># import </a:t>
            </a:r>
            <a:r>
              <a:rPr lang="ro-RO" dirty="0" err="1">
                <a:solidFill>
                  <a:srgbClr val="008000"/>
                </a:solidFill>
                <a:latin typeface="Courier New" panose="02070309020205020404" pitchFamily="49" charset="0"/>
              </a:rPr>
              <a:t>libraries</a:t>
            </a:r>
            <a:endParaRPr lang="ro-RO" dirty="0">
              <a:solidFill>
                <a:srgbClr val="000000"/>
              </a:solidFill>
              <a:latin typeface="Courier New" panose="02070309020205020404" pitchFamily="49" charset="0"/>
            </a:endParaRPr>
          </a:p>
          <a:p>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pandas</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as</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pd</a:t>
            </a:r>
            <a:endParaRPr lang="ro-RO" dirty="0">
              <a:solidFill>
                <a:srgbClr val="000000"/>
              </a:solidFill>
              <a:latin typeface="Courier New" panose="02070309020205020404" pitchFamily="49" charset="0"/>
            </a:endParaRPr>
          </a:p>
          <a:p>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numpy</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as</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np</a:t>
            </a:r>
            <a:endParaRPr lang="ro-RO" dirty="0">
              <a:solidFill>
                <a:srgbClr val="000000"/>
              </a:solidFill>
              <a:latin typeface="Courier New" panose="02070309020205020404" pitchFamily="49" charset="0"/>
            </a:endParaRPr>
          </a:p>
          <a:p>
            <a:r>
              <a:rPr lang="ro-RO" dirty="0" err="1">
                <a:solidFill>
                  <a:srgbClr val="AF00DB"/>
                </a:solidFill>
                <a:latin typeface="Courier New" panose="02070309020205020404" pitchFamily="49" charset="0"/>
              </a:rPr>
              <a:t>from</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sklearn.model_selection</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train_test_split</a:t>
            </a:r>
            <a:endParaRPr lang="ro-RO" dirty="0">
              <a:solidFill>
                <a:srgbClr val="000000"/>
              </a:solidFill>
              <a:latin typeface="Courier New" panose="02070309020205020404" pitchFamily="49" charset="0"/>
            </a:endParaRPr>
          </a:p>
          <a:p>
            <a:r>
              <a:rPr lang="ro-RO" dirty="0" err="1">
                <a:solidFill>
                  <a:srgbClr val="AF00DB"/>
                </a:solidFill>
                <a:latin typeface="Courier New" panose="02070309020205020404" pitchFamily="49" charset="0"/>
              </a:rPr>
              <a:t>from</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sklearn.feature_extraction.text</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TfidfVectorizer</a:t>
            </a:r>
            <a:endParaRPr lang="ro-RO" dirty="0">
              <a:solidFill>
                <a:srgbClr val="000000"/>
              </a:solidFill>
              <a:latin typeface="Courier New" panose="02070309020205020404" pitchFamily="49" charset="0"/>
            </a:endParaRPr>
          </a:p>
          <a:p>
            <a:r>
              <a:rPr lang="ro-RO" dirty="0" err="1">
                <a:solidFill>
                  <a:srgbClr val="AF00DB"/>
                </a:solidFill>
                <a:latin typeface="Courier New" panose="02070309020205020404" pitchFamily="49" charset="0"/>
              </a:rPr>
              <a:t>from</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sklearn.naive_bayes</a:t>
            </a:r>
            <a:r>
              <a:rPr lang="ro-RO" dirty="0">
                <a:solidFill>
                  <a:srgbClr val="000000"/>
                </a:solidFill>
                <a:latin typeface="Courier New" panose="02070309020205020404" pitchFamily="49" charset="0"/>
              </a:rPr>
              <a:t> </a:t>
            </a:r>
            <a:r>
              <a:rPr lang="ro-RO" dirty="0">
                <a:solidFill>
                  <a:srgbClr val="AF00DB"/>
                </a:solidFill>
                <a:latin typeface="Courier New" panose="02070309020205020404" pitchFamily="49" charset="0"/>
              </a:rPr>
              <a:t>import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MultinomialNB</a:t>
            </a:r>
            <a:endParaRPr lang="ro-RO" dirty="0">
              <a:solidFill>
                <a:srgbClr val="000000"/>
              </a:solidFill>
              <a:latin typeface="Courier New" panose="02070309020205020404" pitchFamily="49" charset="0"/>
            </a:endParaRPr>
          </a:p>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Read</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CSV File</a:t>
            </a:r>
            <a:endParaRPr lang="ro-RO" dirty="0">
              <a:solidFill>
                <a:srgbClr val="000000"/>
              </a:solidFill>
              <a:latin typeface="Courier New" panose="02070309020205020404" pitchFamily="49" charset="0"/>
            </a:endParaRPr>
          </a:p>
          <a:p>
            <a:r>
              <a:rPr lang="ro-RO" dirty="0">
                <a:solidFill>
                  <a:srgbClr val="000000"/>
                </a:solidFill>
                <a:latin typeface="Courier New" panose="02070309020205020404" pitchFamily="49" charset="0"/>
              </a:rPr>
              <a:t>data = </a:t>
            </a:r>
            <a:r>
              <a:rPr lang="ro-RO" dirty="0" err="1">
                <a:solidFill>
                  <a:srgbClr val="000000"/>
                </a:solidFill>
                <a:latin typeface="Courier New" panose="02070309020205020404" pitchFamily="49" charset="0"/>
              </a:rPr>
              <a:t>pd.read_csv</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"sentiment.csv"</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Splitting</a:t>
            </a:r>
            <a:r>
              <a:rPr lang="ro-RO" dirty="0">
                <a:solidFill>
                  <a:srgbClr val="008000"/>
                </a:solidFill>
                <a:latin typeface="Courier New" panose="02070309020205020404" pitchFamily="49" charset="0"/>
              </a:rPr>
              <a:t> Data </a:t>
            </a:r>
            <a:r>
              <a:rPr lang="ro-RO" dirty="0" err="1">
                <a:solidFill>
                  <a:srgbClr val="008000"/>
                </a:solidFill>
                <a:latin typeface="Courier New" panose="02070309020205020404" pitchFamily="49" charset="0"/>
              </a:rPr>
              <a:t>Into</a:t>
            </a:r>
            <a:r>
              <a:rPr lang="ro-RO" dirty="0">
                <a:solidFill>
                  <a:srgbClr val="008000"/>
                </a:solidFill>
                <a:latin typeface="Courier New" panose="02070309020205020404" pitchFamily="49" charset="0"/>
              </a:rPr>
              <a:t> Training &amp; </a:t>
            </a:r>
            <a:r>
              <a:rPr lang="ro-RO" dirty="0" err="1">
                <a:solidFill>
                  <a:srgbClr val="008000"/>
                </a:solidFill>
                <a:latin typeface="Courier New" panose="02070309020205020404" pitchFamily="49" charset="0"/>
              </a:rPr>
              <a:t>Testing</a:t>
            </a:r>
            <a:r>
              <a:rPr lang="ro-RO" dirty="0">
                <a:solidFill>
                  <a:srgbClr val="008000"/>
                </a:solidFill>
                <a:latin typeface="Courier New" panose="02070309020205020404" pitchFamily="49" charset="0"/>
              </a:rPr>
              <a:t> Data</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train</a:t>
            </a:r>
            <a:r>
              <a:rPr lang="ro-RO" dirty="0">
                <a:solidFill>
                  <a:srgbClr val="000000"/>
                </a:solidFill>
                <a:latin typeface="Courier New" panose="02070309020205020404" pitchFamily="49" charset="0"/>
              </a:rPr>
              <a:t>, test = </a:t>
            </a:r>
            <a:r>
              <a:rPr lang="ro-RO" dirty="0" err="1">
                <a:solidFill>
                  <a:srgbClr val="000000"/>
                </a:solidFill>
                <a:latin typeface="Courier New" panose="02070309020205020404" pitchFamily="49" charset="0"/>
              </a:rPr>
              <a:t>train_test_split</a:t>
            </a:r>
            <a:r>
              <a:rPr lang="ro-RO" dirty="0">
                <a:solidFill>
                  <a:srgbClr val="000000"/>
                </a:solidFill>
                <a:latin typeface="Courier New" panose="02070309020205020404" pitchFamily="49" charset="0"/>
              </a:rPr>
              <a:t>(data)</a:t>
            </a:r>
          </a:p>
          <a:p>
            <a:r>
              <a:rPr lang="ro-RO" dirty="0">
                <a:solidFill>
                  <a:srgbClr val="008000"/>
                </a:solidFill>
                <a:latin typeface="Courier New" panose="02070309020205020404" pitchFamily="49" charset="0"/>
              </a:rPr>
              <a:t>#</a:t>
            </a:r>
            <a:r>
              <a:rPr lang="ro-RO" dirty="0" err="1">
                <a:solidFill>
                  <a:srgbClr val="008000"/>
                </a:solidFill>
                <a:latin typeface="Courier New" panose="02070309020205020404" pitchFamily="49" charset="0"/>
              </a:rPr>
              <a:t>Initializing</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Tfidf</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Vectorizer</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object</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vectorizer</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TfidfVectorizer</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a:t>
            </a:r>
            <a:r>
              <a:rPr lang="ro-RO" dirty="0" err="1">
                <a:solidFill>
                  <a:srgbClr val="008000"/>
                </a:solidFill>
                <a:latin typeface="Courier New" panose="02070309020205020404" pitchFamily="49" charset="0"/>
              </a:rPr>
              <a:t>Vectorizing</a:t>
            </a:r>
            <a:r>
              <a:rPr lang="ro-RO" dirty="0">
                <a:solidFill>
                  <a:srgbClr val="008000"/>
                </a:solidFill>
                <a:latin typeface="Courier New" panose="02070309020205020404" pitchFamily="49" charset="0"/>
              </a:rPr>
              <a:t> training data &amp; </a:t>
            </a:r>
            <a:r>
              <a:rPr lang="ro-RO" dirty="0" err="1">
                <a:solidFill>
                  <a:srgbClr val="008000"/>
                </a:solidFill>
                <a:latin typeface="Courier New" panose="02070309020205020404" pitchFamily="49" charset="0"/>
              </a:rPr>
              <a:t>preparing</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x_train</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x_train</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vectorizer.fit_transform</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train</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review</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y_train</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train</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"sentiment"</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Initializing</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Naive </a:t>
            </a:r>
            <a:r>
              <a:rPr lang="ro-RO" dirty="0" err="1">
                <a:solidFill>
                  <a:srgbClr val="008000"/>
                </a:solidFill>
                <a:latin typeface="Courier New" panose="02070309020205020404" pitchFamily="49" charset="0"/>
              </a:rPr>
              <a:t>Bayes</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machine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learning</a:t>
            </a:r>
            <a:r>
              <a:rPr lang="ro-RO" dirty="0">
                <a:solidFill>
                  <a:srgbClr val="008000"/>
                </a:solidFill>
                <a:latin typeface="Courier New" panose="02070309020205020404" pitchFamily="49" charset="0"/>
              </a:rPr>
              <a:t> model</a:t>
            </a:r>
            <a:endParaRPr lang="ro-RO" dirty="0">
              <a:solidFill>
                <a:srgbClr val="000000"/>
              </a:solidFill>
              <a:latin typeface="Courier New" panose="02070309020205020404" pitchFamily="49" charset="0"/>
            </a:endParaRPr>
          </a:p>
          <a:p>
            <a:r>
              <a:rPr lang="ro-RO" dirty="0">
                <a:solidFill>
                  <a:srgbClr val="000000"/>
                </a:solidFill>
                <a:latin typeface="Courier New" panose="02070309020205020404" pitchFamily="49" charset="0"/>
              </a:rPr>
              <a:t>model =</a:t>
            </a:r>
            <a:r>
              <a:rPr lang="ro-RO" dirty="0" err="1">
                <a:solidFill>
                  <a:srgbClr val="000000"/>
                </a:solidFill>
                <a:latin typeface="Courier New" panose="02070309020205020404" pitchFamily="49" charset="0"/>
              </a:rPr>
              <a:t>MultinomialNB</a:t>
            </a:r>
            <a:r>
              <a:rPr lang="ro-RO" dirty="0">
                <a:solidFill>
                  <a:srgbClr val="000000"/>
                </a:solidFill>
                <a:latin typeface="Courier New" panose="02070309020205020404" pitchFamily="49" charset="0"/>
              </a:rPr>
              <a:t>()</a:t>
            </a:r>
          </a:p>
          <a:p>
            <a:endParaRPr lang="en-US" dirty="0">
              <a:solidFill>
                <a:srgbClr val="008000"/>
              </a:solidFill>
              <a:latin typeface="Courier New" panose="02070309020205020404" pitchFamily="49" charset="0"/>
            </a:endParaRPr>
          </a:p>
        </p:txBody>
      </p:sp>
      <p:sp>
        <p:nvSpPr>
          <p:cNvPr id="6" name="Rectangle 5">
            <a:extLst>
              <a:ext uri="{FF2B5EF4-FFF2-40B4-BE49-F238E27FC236}">
                <a16:creationId xmlns:a16="http://schemas.microsoft.com/office/drawing/2014/main" id="{CF3B303E-277F-42F6-9067-7424CE9E363F}"/>
              </a:ext>
            </a:extLst>
          </p:cNvPr>
          <p:cNvSpPr/>
          <p:nvPr/>
        </p:nvSpPr>
        <p:spPr>
          <a:xfrm>
            <a:off x="9829800" y="4000500"/>
            <a:ext cx="9144000" cy="3139321"/>
          </a:xfrm>
          <a:prstGeom prst="rect">
            <a:avLst/>
          </a:prstGeom>
        </p:spPr>
        <p:txBody>
          <a:bodyPr>
            <a:spAutoFit/>
          </a:bodyPr>
          <a:lstStyle/>
          <a:p>
            <a:r>
              <a:rPr lang="ro-RO" dirty="0">
                <a:solidFill>
                  <a:srgbClr val="008000"/>
                </a:solidFill>
                <a:latin typeface="Courier New" panose="02070309020205020404" pitchFamily="49" charset="0"/>
              </a:rPr>
              <a:t># training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model</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model.fit</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x_train</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y_train</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Evaluating</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trained</a:t>
            </a:r>
            <a:r>
              <a:rPr lang="ro-RO" dirty="0">
                <a:solidFill>
                  <a:srgbClr val="008000"/>
                </a:solidFill>
                <a:latin typeface="Courier New" panose="02070309020205020404" pitchFamily="49" charset="0"/>
              </a:rPr>
              <a:t> model</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x_test</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vectorizer.transform</a:t>
            </a:r>
            <a:r>
              <a:rPr lang="ro-RO" dirty="0">
                <a:solidFill>
                  <a:srgbClr val="000000"/>
                </a:solidFill>
                <a:latin typeface="Courier New" panose="02070309020205020404" pitchFamily="49" charset="0"/>
              </a:rPr>
              <a:t>(test[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review</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y_test</a:t>
            </a:r>
            <a:r>
              <a:rPr lang="ro-RO" dirty="0">
                <a:solidFill>
                  <a:srgbClr val="000000"/>
                </a:solidFill>
                <a:latin typeface="Courier New" panose="02070309020205020404" pitchFamily="49" charset="0"/>
              </a:rPr>
              <a:t> = test[</a:t>
            </a:r>
            <a:r>
              <a:rPr lang="ro-RO" dirty="0">
                <a:solidFill>
                  <a:srgbClr val="A31515"/>
                </a:solidFill>
                <a:latin typeface="Courier New" panose="02070309020205020404" pitchFamily="49" charset="0"/>
              </a:rPr>
              <a:t>"sentiment"</a:t>
            </a:r>
            <a:r>
              <a:rPr lang="ro-RO" dirty="0">
                <a:solidFill>
                  <a:srgbClr val="000000"/>
                </a:solidFill>
                <a:latin typeface="Courier New" panose="02070309020205020404" pitchFamily="49" charset="0"/>
              </a:rPr>
              <a:t>]</a:t>
            </a:r>
          </a:p>
          <a:p>
            <a:r>
              <a:rPr lang="ro-RO" dirty="0" err="1">
                <a:solidFill>
                  <a:srgbClr val="000000"/>
                </a:solidFill>
                <a:latin typeface="Courier New" panose="02070309020205020404" pitchFamily="49" charset="0"/>
              </a:rPr>
              <a:t>tc</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 evaluate model </a:t>
            </a:r>
            <a:r>
              <a:rPr lang="ro-RO" dirty="0" err="1">
                <a:solidFill>
                  <a:srgbClr val="008000"/>
                </a:solidFill>
                <a:latin typeface="Courier New" panose="02070309020205020404" pitchFamily="49" charset="0"/>
              </a:rPr>
              <a:t>score</a:t>
            </a:r>
            <a:endParaRPr lang="ro-RO" dirty="0">
              <a:solidFill>
                <a:srgbClr val="000000"/>
              </a:solidFill>
              <a:latin typeface="Courier New" panose="02070309020205020404" pitchFamily="49" charset="0"/>
            </a:endParaRPr>
          </a:p>
          <a:p>
            <a:r>
              <a:rPr lang="ro-RO" dirty="0">
                <a:solidFill>
                  <a:srgbClr val="795E26"/>
                </a:solidFill>
                <a:latin typeface="Courier New" panose="02070309020205020404" pitchFamily="49" charset="0"/>
              </a:rPr>
              <a:t>print</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accuracy</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model.score</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x_test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y_test</a:t>
            </a:r>
            <a:r>
              <a:rPr lang="ro-RO" dirty="0">
                <a:solidFill>
                  <a:srgbClr val="000000"/>
                </a:solidFill>
                <a:latin typeface="Courier New" panose="02070309020205020404" pitchFamily="49" charset="0"/>
              </a:rPr>
              <a:t>))</a:t>
            </a:r>
          </a:p>
          <a:p>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Using</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the</a:t>
            </a:r>
            <a:r>
              <a:rPr lang="ro-RO" dirty="0">
                <a:solidFill>
                  <a:srgbClr val="008000"/>
                </a:solidFill>
                <a:latin typeface="Courier New" panose="02070309020205020404" pitchFamily="49" charset="0"/>
              </a:rPr>
              <a:t> </a:t>
            </a:r>
            <a:r>
              <a:rPr lang="ro-RO" dirty="0" err="1">
                <a:solidFill>
                  <a:srgbClr val="008000"/>
                </a:solidFill>
                <a:latin typeface="Courier New" panose="02070309020205020404" pitchFamily="49" charset="0"/>
              </a:rPr>
              <a:t>trained</a:t>
            </a:r>
            <a:r>
              <a:rPr lang="ro-RO" dirty="0">
                <a:solidFill>
                  <a:srgbClr val="008000"/>
                </a:solidFill>
                <a:latin typeface="Courier New" panose="02070309020205020404" pitchFamily="49" charset="0"/>
              </a:rPr>
              <a:t> model</a:t>
            </a:r>
            <a:endParaRPr lang="ro-RO" dirty="0">
              <a:solidFill>
                <a:srgbClr val="000000"/>
              </a:solidFill>
              <a:latin typeface="Courier New" panose="02070309020205020404" pitchFamily="49" charset="0"/>
            </a:endParaRPr>
          </a:p>
          <a:p>
            <a:r>
              <a:rPr lang="ro-RO" dirty="0" err="1">
                <a:solidFill>
                  <a:srgbClr val="000000"/>
                </a:solidFill>
                <a:latin typeface="Courier New" panose="02070309020205020404" pitchFamily="49" charset="0"/>
              </a:rPr>
              <a:t>x_tc</a:t>
            </a:r>
            <a:r>
              <a:rPr lang="ro-RO" dirty="0">
                <a:solidFill>
                  <a:srgbClr val="000000"/>
                </a:solidFill>
                <a:latin typeface="Courier New" panose="02070309020205020404" pitchFamily="49" charset="0"/>
              </a:rPr>
              <a:t> = </a:t>
            </a:r>
            <a:r>
              <a:rPr lang="ro-RO" dirty="0" err="1">
                <a:solidFill>
                  <a:srgbClr val="000000"/>
                </a:solidFill>
                <a:latin typeface="Courier New" panose="02070309020205020404" pitchFamily="49" charset="0"/>
              </a:rPr>
              <a:t>vectorizer.transform</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tc</a:t>
            </a:r>
            <a:r>
              <a:rPr lang="ro-RO" dirty="0">
                <a:solidFill>
                  <a:srgbClr val="000000"/>
                </a:solidFill>
                <a:latin typeface="Courier New" panose="02070309020205020404" pitchFamily="49" charset="0"/>
              </a:rPr>
              <a:t>)</a:t>
            </a:r>
          </a:p>
          <a:p>
            <a:r>
              <a:rPr lang="ro-RO" dirty="0">
                <a:solidFill>
                  <a:srgbClr val="795E26"/>
                </a:solidFill>
                <a:latin typeface="Courier New" panose="02070309020205020404" pitchFamily="49" charset="0"/>
              </a:rPr>
              <a:t>print</a:t>
            </a:r>
            <a:r>
              <a:rPr lang="ro-RO" dirty="0">
                <a:solidFill>
                  <a:srgbClr val="000000"/>
                </a:solidFill>
                <a:latin typeface="Courier New" panose="02070309020205020404" pitchFamily="49" charset="0"/>
              </a:rPr>
              <a:t>(</a:t>
            </a:r>
            <a:r>
              <a:rPr lang="ro-RO" dirty="0">
                <a:solidFill>
                  <a:srgbClr val="A31515"/>
                </a:solidFill>
                <a:latin typeface="Courier New" panose="02070309020205020404" pitchFamily="49" charset="0"/>
              </a:rPr>
              <a:t>"</a:t>
            </a:r>
            <a:r>
              <a:rPr lang="ro-RO" dirty="0" err="1">
                <a:solidFill>
                  <a:srgbClr val="A31515"/>
                </a:solidFill>
                <a:latin typeface="Courier New" panose="02070309020205020404" pitchFamily="49" charset="0"/>
              </a:rPr>
              <a:t>predicted</a:t>
            </a:r>
            <a:r>
              <a:rPr lang="ro-RO" dirty="0">
                <a:solidFill>
                  <a:srgbClr val="A31515"/>
                </a:solidFill>
                <a:latin typeface="Courier New" panose="02070309020205020404" pitchFamily="49" charset="0"/>
              </a:rPr>
              <a:t>:"</a:t>
            </a:r>
            <a:r>
              <a:rPr lang="ro-RO" dirty="0">
                <a:solidFill>
                  <a:srgbClr val="000000"/>
                </a:solidFill>
                <a:latin typeface="Courier New" panose="02070309020205020404" pitchFamily="49" charset="0"/>
              </a:rPr>
              <a:t>, </a:t>
            </a:r>
            <a:r>
              <a:rPr lang="ro-RO" dirty="0" err="1">
                <a:solidFill>
                  <a:srgbClr val="000000"/>
                </a:solidFill>
                <a:latin typeface="Courier New" panose="02070309020205020404" pitchFamily="49" charset="0"/>
              </a:rPr>
              <a:t>model.predict</a:t>
            </a:r>
            <a:r>
              <a:rPr lang="ro-RO" dirty="0">
                <a:solidFill>
                  <a:srgbClr val="000000"/>
                </a:solidFill>
                <a:latin typeface="Courier New" panose="02070309020205020404" pitchFamily="49" charset="0"/>
              </a:rPr>
              <a:t>(</a:t>
            </a:r>
            <a:r>
              <a:rPr lang="ro-RO" dirty="0" err="1">
                <a:solidFill>
                  <a:srgbClr val="000000"/>
                </a:solidFill>
                <a:latin typeface="Courier New" panose="02070309020205020404" pitchFamily="49" charset="0"/>
              </a:rPr>
              <a:t>x_tc</a:t>
            </a:r>
            <a:r>
              <a:rPr lang="ro-RO" dirty="0">
                <a:solidFill>
                  <a:srgbClr val="000000"/>
                </a:solidFill>
                <a:latin typeface="Courier New" panose="02070309020205020404" pitchFamily="49" charset="0"/>
              </a:rPr>
              <a:t>))</a:t>
            </a:r>
          </a:p>
        </p:txBody>
      </p:sp>
      <p:sp>
        <p:nvSpPr>
          <p:cNvPr id="7" name="Rectangle 6">
            <a:extLst>
              <a:ext uri="{FF2B5EF4-FFF2-40B4-BE49-F238E27FC236}">
                <a16:creationId xmlns:a16="http://schemas.microsoft.com/office/drawing/2014/main" id="{A53D8FDA-A32F-42AA-95EA-9BE7988DDFE7}"/>
              </a:ext>
            </a:extLst>
          </p:cNvPr>
          <p:cNvSpPr/>
          <p:nvPr/>
        </p:nvSpPr>
        <p:spPr>
          <a:xfrm>
            <a:off x="9880600" y="8115300"/>
            <a:ext cx="4458272" cy="369332"/>
          </a:xfrm>
          <a:prstGeom prst="rect">
            <a:avLst/>
          </a:prstGeom>
        </p:spPr>
        <p:txBody>
          <a:bodyPr wrap="none">
            <a:spAutoFit/>
          </a:bodyPr>
          <a:lstStyle/>
          <a:p>
            <a:r>
              <a:rPr lang="ro-RO" dirty="0" err="1">
                <a:solidFill>
                  <a:srgbClr val="212121"/>
                </a:solidFill>
                <a:latin typeface="Courier New" panose="02070309020205020404" pitchFamily="49" charset="0"/>
              </a:rPr>
              <a:t>accuracy</a:t>
            </a:r>
            <a:r>
              <a:rPr lang="ro-RO" dirty="0">
                <a:solidFill>
                  <a:srgbClr val="212121"/>
                </a:solidFill>
                <a:latin typeface="Courier New" panose="02070309020205020404" pitchFamily="49" charset="0"/>
              </a:rPr>
              <a:t>: 0.8312 </a:t>
            </a:r>
            <a:r>
              <a:rPr lang="ro-RO" dirty="0" err="1">
                <a:solidFill>
                  <a:srgbClr val="212121"/>
                </a:solidFill>
                <a:latin typeface="Courier New" panose="02070309020205020404" pitchFamily="49" charset="0"/>
              </a:rPr>
              <a:t>predicted</a:t>
            </a:r>
            <a:r>
              <a:rPr lang="ro-RO" dirty="0">
                <a:solidFill>
                  <a:srgbClr val="212121"/>
                </a:solidFill>
                <a:latin typeface="Courier New" panose="02070309020205020404" pitchFamily="49" charset="0"/>
              </a:rPr>
              <a:t>: [1]</a:t>
            </a:r>
            <a:endParaRPr lang="ro-RO" dirty="0"/>
          </a:p>
        </p:txBody>
      </p:sp>
      <p:sp>
        <p:nvSpPr>
          <p:cNvPr id="8" name="Arrow: Down 7">
            <a:extLst>
              <a:ext uri="{FF2B5EF4-FFF2-40B4-BE49-F238E27FC236}">
                <a16:creationId xmlns:a16="http://schemas.microsoft.com/office/drawing/2014/main" id="{C36F9D90-22DF-475C-875B-52DE09EC686A}"/>
              </a:ext>
            </a:extLst>
          </p:cNvPr>
          <p:cNvSpPr/>
          <p:nvPr/>
        </p:nvSpPr>
        <p:spPr>
          <a:xfrm>
            <a:off x="10972800" y="7056764"/>
            <a:ext cx="609600" cy="10585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1435909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Resumen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grpSp>
        <p:nvGrpSpPr>
          <p:cNvPr id="8" name="Group 2">
            <a:extLst>
              <a:ext uri="{FF2B5EF4-FFF2-40B4-BE49-F238E27FC236}">
                <a16:creationId xmlns:a16="http://schemas.microsoft.com/office/drawing/2014/main" id="{D0A02A47-A1CD-4F4E-90F5-13415DC9934E}"/>
              </a:ext>
            </a:extLst>
          </p:cNvPr>
          <p:cNvGrpSpPr/>
          <p:nvPr/>
        </p:nvGrpSpPr>
        <p:grpSpPr>
          <a:xfrm>
            <a:off x="4419600" y="5193986"/>
            <a:ext cx="2880000" cy="3664800"/>
            <a:chOff x="4952225" y="6578009"/>
            <a:chExt cx="3994782" cy="4768098"/>
          </a:xfrm>
        </p:grpSpPr>
        <p:sp>
          <p:nvSpPr>
            <p:cNvPr id="9"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0"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1" name="Group 2">
            <a:extLst>
              <a:ext uri="{FF2B5EF4-FFF2-40B4-BE49-F238E27FC236}">
                <a16:creationId xmlns:a16="http://schemas.microsoft.com/office/drawing/2014/main" id="{D0A02A47-A1CD-4F4E-90F5-13415DC9934E}"/>
              </a:ext>
            </a:extLst>
          </p:cNvPr>
          <p:cNvGrpSpPr/>
          <p:nvPr/>
        </p:nvGrpSpPr>
        <p:grpSpPr>
          <a:xfrm>
            <a:off x="8566149" y="5193986"/>
            <a:ext cx="2839424" cy="3664800"/>
            <a:chOff x="4952225" y="6578009"/>
            <a:chExt cx="3994782" cy="4768098"/>
          </a:xfrm>
        </p:grpSpPr>
        <p:sp>
          <p:nvSpPr>
            <p:cNvPr id="12"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3"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7" name="Group 3">
            <a:extLst>
              <a:ext uri="{FF2B5EF4-FFF2-40B4-BE49-F238E27FC236}">
                <a16:creationId xmlns:a16="http://schemas.microsoft.com/office/drawing/2014/main" id="{B6328B0E-F578-F540-8798-AB59B2D47333}"/>
              </a:ext>
            </a:extLst>
          </p:cNvPr>
          <p:cNvGrpSpPr/>
          <p:nvPr/>
        </p:nvGrpSpPr>
        <p:grpSpPr>
          <a:xfrm>
            <a:off x="10603988" y="2464549"/>
            <a:ext cx="2880000" cy="3664800"/>
            <a:chOff x="7661040" y="2804681"/>
            <a:chExt cx="3994782" cy="4824044"/>
          </a:xfrm>
        </p:grpSpPr>
        <p:sp>
          <p:nvSpPr>
            <p:cNvPr id="18"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9"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0" name="Group 3">
            <a:extLst>
              <a:ext uri="{FF2B5EF4-FFF2-40B4-BE49-F238E27FC236}">
                <a16:creationId xmlns:a16="http://schemas.microsoft.com/office/drawing/2014/main" id="{B6328B0E-F578-F540-8798-AB59B2D47333}"/>
              </a:ext>
            </a:extLst>
          </p:cNvPr>
          <p:cNvGrpSpPr/>
          <p:nvPr/>
        </p:nvGrpSpPr>
        <p:grpSpPr>
          <a:xfrm>
            <a:off x="6495540" y="2464549"/>
            <a:ext cx="2880000" cy="3663092"/>
            <a:chOff x="7661040" y="2804681"/>
            <a:chExt cx="3994782" cy="4824044"/>
          </a:xfrm>
        </p:grpSpPr>
        <p:sp>
          <p:nvSpPr>
            <p:cNvPr id="21"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2"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3" name="Group 3">
            <a:extLst>
              <a:ext uri="{FF2B5EF4-FFF2-40B4-BE49-F238E27FC236}">
                <a16:creationId xmlns:a16="http://schemas.microsoft.com/office/drawing/2014/main" id="{B6328B0E-F578-F540-8798-AB59B2D47333}"/>
              </a:ext>
            </a:extLst>
          </p:cNvPr>
          <p:cNvGrpSpPr/>
          <p:nvPr/>
        </p:nvGrpSpPr>
        <p:grpSpPr>
          <a:xfrm>
            <a:off x="2313513" y="2506391"/>
            <a:ext cx="2880000" cy="3664800"/>
            <a:chOff x="7661040" y="2804681"/>
            <a:chExt cx="3994782" cy="4824044"/>
          </a:xfrm>
        </p:grpSpPr>
        <p:sp>
          <p:nvSpPr>
            <p:cNvPr id="24"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5"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6" name="CasellaDiTesto 5"/>
          <p:cNvSpPr txBox="1"/>
          <p:nvPr/>
        </p:nvSpPr>
        <p:spPr>
          <a:xfrm>
            <a:off x="2459728" y="3880946"/>
            <a:ext cx="2653231" cy="646331"/>
          </a:xfrm>
          <a:prstGeom prst="rect">
            <a:avLst/>
          </a:prstGeom>
          <a:noFill/>
        </p:spPr>
        <p:txBody>
          <a:bodyPr wrap="square" rtlCol="0">
            <a:spAutoFit/>
          </a:bodyPr>
          <a:lstStyle/>
          <a:p>
            <a:pPr algn="ctr"/>
            <a:r>
              <a:rPr lang="es-ES"/>
              <a:t>Preprocesar/limpiar los datos de texto</a:t>
            </a:r>
            <a:endParaRPr lang="it-IT" sz="2000" dirty="0"/>
          </a:p>
        </p:txBody>
      </p:sp>
      <p:sp>
        <p:nvSpPr>
          <p:cNvPr id="26" name="CasellaDiTesto 25"/>
          <p:cNvSpPr txBox="1"/>
          <p:nvPr/>
        </p:nvSpPr>
        <p:spPr>
          <a:xfrm>
            <a:off x="4457699" y="6705615"/>
            <a:ext cx="2814732" cy="400110"/>
          </a:xfrm>
          <a:prstGeom prst="rect">
            <a:avLst/>
          </a:prstGeom>
          <a:noFill/>
        </p:spPr>
        <p:txBody>
          <a:bodyPr wrap="square" rtlCol="0">
            <a:spAutoFit/>
          </a:bodyPr>
          <a:lstStyle/>
          <a:p>
            <a:pPr algn="ctr"/>
            <a:r>
              <a:rPr lang="en-US" sz="2000"/>
              <a:t>Representación de texto</a:t>
            </a:r>
            <a:endParaRPr lang="it-IT" sz="2000" dirty="0"/>
          </a:p>
        </p:txBody>
      </p:sp>
      <p:sp>
        <p:nvSpPr>
          <p:cNvPr id="27" name="CasellaDiTesto 26"/>
          <p:cNvSpPr txBox="1"/>
          <p:nvPr/>
        </p:nvSpPr>
        <p:spPr>
          <a:xfrm>
            <a:off x="6531777" y="3880946"/>
            <a:ext cx="2812575" cy="369332"/>
          </a:xfrm>
          <a:prstGeom prst="rect">
            <a:avLst/>
          </a:prstGeom>
          <a:noFill/>
        </p:spPr>
        <p:txBody>
          <a:bodyPr wrap="square" rtlCol="0">
            <a:spAutoFit/>
          </a:bodyPr>
          <a:lstStyle/>
          <a:p>
            <a:pPr algn="ctr"/>
            <a:r>
              <a:rPr lang="en-US"/>
              <a:t>Extracción de funciones</a:t>
            </a:r>
            <a:endParaRPr lang="it-IT" dirty="0"/>
          </a:p>
        </p:txBody>
      </p:sp>
      <p:sp>
        <p:nvSpPr>
          <p:cNvPr id="28" name="CasellaDiTesto 27"/>
          <p:cNvSpPr txBox="1"/>
          <p:nvPr/>
        </p:nvSpPr>
        <p:spPr>
          <a:xfrm>
            <a:off x="8565465" y="6769411"/>
            <a:ext cx="2654044" cy="400110"/>
          </a:xfrm>
          <a:prstGeom prst="rect">
            <a:avLst/>
          </a:prstGeom>
          <a:noFill/>
        </p:spPr>
        <p:txBody>
          <a:bodyPr wrap="square" rtlCol="0">
            <a:spAutoFit/>
          </a:bodyPr>
          <a:lstStyle/>
          <a:p>
            <a:pPr algn="ctr"/>
            <a:r>
              <a:rPr lang="en-US" sz="2000"/>
              <a:t>Extracción de texto</a:t>
            </a:r>
            <a:endParaRPr lang="en-GB" sz="2000" dirty="0"/>
          </a:p>
        </p:txBody>
      </p:sp>
      <p:sp>
        <p:nvSpPr>
          <p:cNvPr id="29" name="CasellaDiTesto 28"/>
          <p:cNvSpPr txBox="1"/>
          <p:nvPr/>
        </p:nvSpPr>
        <p:spPr>
          <a:xfrm>
            <a:off x="10788393" y="3874703"/>
            <a:ext cx="2511188" cy="400110"/>
          </a:xfrm>
          <a:prstGeom prst="rect">
            <a:avLst/>
          </a:prstGeom>
          <a:noFill/>
        </p:spPr>
        <p:txBody>
          <a:bodyPr wrap="square" rtlCol="0">
            <a:spAutoFit/>
          </a:bodyPr>
          <a:lstStyle/>
          <a:p>
            <a:pPr algn="ctr"/>
            <a:r>
              <a:rPr lang="en-US" sz="2000"/>
              <a:t>Previsión</a:t>
            </a:r>
            <a:endParaRPr lang="it-IT" sz="2000" dirty="0"/>
          </a:p>
        </p:txBody>
      </p:sp>
      <p:sp>
        <p:nvSpPr>
          <p:cNvPr id="30" name="Stella a 5 punte 29"/>
          <p:cNvSpPr/>
          <p:nvPr/>
        </p:nvSpPr>
        <p:spPr>
          <a:xfrm>
            <a:off x="11458189" y="2527652"/>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umetto 3 31"/>
          <p:cNvSpPr/>
          <p:nvPr/>
        </p:nvSpPr>
        <p:spPr>
          <a:xfrm>
            <a:off x="9539142" y="7844767"/>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umetto 3 32"/>
          <p:cNvSpPr/>
          <p:nvPr/>
        </p:nvSpPr>
        <p:spPr>
          <a:xfrm>
            <a:off x="7467600" y="2671975"/>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Pergamena 1 33"/>
          <p:cNvSpPr/>
          <p:nvPr/>
        </p:nvSpPr>
        <p:spPr>
          <a:xfrm>
            <a:off x="3348816" y="267197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Pergamena 1 34"/>
          <p:cNvSpPr/>
          <p:nvPr/>
        </p:nvSpPr>
        <p:spPr>
          <a:xfrm>
            <a:off x="5493003" y="776224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6" name="Group 2">
            <a:extLst>
              <a:ext uri="{FF2B5EF4-FFF2-40B4-BE49-F238E27FC236}">
                <a16:creationId xmlns:a16="http://schemas.microsoft.com/office/drawing/2014/main" id="{D0A02A47-A1CD-4F4E-90F5-13415DC9934E}"/>
              </a:ext>
            </a:extLst>
          </p:cNvPr>
          <p:cNvGrpSpPr/>
          <p:nvPr/>
        </p:nvGrpSpPr>
        <p:grpSpPr>
          <a:xfrm>
            <a:off x="12658134" y="5224566"/>
            <a:ext cx="2880000" cy="3664800"/>
            <a:chOff x="4952225" y="6578009"/>
            <a:chExt cx="3994782" cy="4768098"/>
          </a:xfrm>
        </p:grpSpPr>
        <p:sp>
          <p:nvSpPr>
            <p:cNvPr id="37"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38"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39" name="Stella a 5 punte 38"/>
          <p:cNvSpPr/>
          <p:nvPr/>
        </p:nvSpPr>
        <p:spPr>
          <a:xfrm>
            <a:off x="13524983" y="7671915"/>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2703564" y="6171191"/>
            <a:ext cx="2826477" cy="646331"/>
          </a:xfrm>
          <a:prstGeom prst="rect">
            <a:avLst/>
          </a:prstGeom>
          <a:noFill/>
        </p:spPr>
        <p:txBody>
          <a:bodyPr wrap="square" rtlCol="0">
            <a:spAutoFit/>
          </a:bodyPr>
          <a:lstStyle/>
          <a:p>
            <a:pPr algn="ctr"/>
            <a:r>
              <a:rPr lang="es-ES"/>
              <a:t>Mejorar el rendimiento del modelo</a:t>
            </a:r>
            <a:endParaRPr lang="it-IT" sz="2000" dirty="0"/>
          </a:p>
        </p:txBody>
      </p:sp>
    </p:spTree>
    <p:extLst>
      <p:ext uri="{BB962C8B-B14F-4D97-AF65-F5344CB8AC3E}">
        <p14:creationId xmlns:p14="http://schemas.microsoft.com/office/powerpoint/2010/main" val="1470835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Test de autoevaluación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029200" cy="6124754"/>
          </a:xfrm>
          <a:prstGeom prst="rect">
            <a:avLst/>
          </a:prstGeom>
          <a:noFill/>
        </p:spPr>
        <p:txBody>
          <a:bodyPr wrap="square" rtlCol="0">
            <a:spAutoFit/>
          </a:bodyPr>
          <a:lstStyle/>
          <a:p>
            <a:pPr marL="514350" indent="-514350">
              <a:buAutoNum type="arabicPeriod"/>
            </a:pPr>
            <a:r>
              <a:rPr lang="es-ES" sz="2800" b="1">
                <a:solidFill>
                  <a:srgbClr val="238791"/>
                </a:solidFill>
                <a:ea typeface="Microsoft Sans Serif" panose="020B0604020202020204" pitchFamily="34" charset="0"/>
                <a:cs typeface="Microsoft Sans Serif" panose="020B0604020202020204" pitchFamily="34" charset="0"/>
              </a:rPr>
              <a:t>Entre las tareas típicas de la extracción de textos se incluyen </a:t>
            </a:r>
            <a:r>
              <a:rPr lang="en-US" sz="2800" b="1">
                <a:solidFill>
                  <a:srgbClr val="238791"/>
                </a:solidFill>
                <a:ea typeface="Microsoft Sans Serif" panose="020B0604020202020204" pitchFamily="34" charset="0"/>
                <a:cs typeface="Microsoft Sans Serif" panose="020B0604020202020204" pitchFamily="34" charset="0"/>
              </a:rPr>
              <a:t>__________:</a:t>
            </a:r>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A Categorización de textos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Agrupación de textos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a:t>
            </a:r>
            <a:r>
              <a:rPr lang="es-ES" sz="2800">
                <a:ea typeface="Microsoft Sans Serif" panose="020B0604020202020204" pitchFamily="34" charset="0"/>
                <a:cs typeface="Microsoft Sans Serif" panose="020B0604020202020204" pitchFamily="34" charset="0"/>
              </a:rPr>
              <a:t>Modelización de la relación entre entidades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D  Todas las anteriores</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4871434" cy="5201424"/>
          </a:xfrm>
          <a:prstGeom prst="rect">
            <a:avLst/>
          </a:prstGeom>
          <a:noFill/>
        </p:spPr>
        <p:txBody>
          <a:bodyPr wrap="square" rtlCol="0">
            <a:spAutoFit/>
          </a:bodyPr>
          <a:lstStyle/>
          <a:p>
            <a:r>
              <a:rPr lang="it-IT" sz="2800" b="1" dirty="0">
                <a:solidFill>
                  <a:srgbClr val="1E737C"/>
                </a:solidFill>
              </a:rPr>
              <a:t>2</a:t>
            </a:r>
            <a:r>
              <a:rPr lang="it-IT" sz="2800" b="1">
                <a:solidFill>
                  <a:srgbClr val="1E737C"/>
                </a:solidFill>
              </a:rPr>
              <a:t>. </a:t>
            </a:r>
            <a:r>
              <a:rPr lang="es-ES" sz="2800" b="1">
                <a:solidFill>
                  <a:srgbClr val="1E737C"/>
                </a:solidFill>
              </a:rPr>
              <a:t>¿Se denomina raíz al proceso de separar los prefijos y sufijos de las palabras para obtener la forma y el significado de la palabra raíz?</a:t>
            </a:r>
          </a:p>
          <a:p>
            <a:endParaRPr lang="it-IT" sz="2800" b="1" dirty="0">
              <a:solidFill>
                <a:srgbClr val="1E737C"/>
              </a:solidFill>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A  VERDADERO</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FALSO</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VERDADERO O FALSO</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400" dirty="0">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343399" cy="5693866"/>
          </a:xfrm>
          <a:prstGeom prst="rect">
            <a:avLst/>
          </a:prstGeom>
          <a:noFill/>
        </p:spPr>
        <p:txBody>
          <a:bodyPr wrap="square" rtlCol="0">
            <a:spAutoFit/>
          </a:bodyPr>
          <a:lstStyle/>
          <a:p>
            <a:r>
              <a:rPr lang="it-IT" sz="2800" b="1" dirty="0">
                <a:solidFill>
                  <a:srgbClr val="1E737C"/>
                </a:solidFill>
              </a:rPr>
              <a:t>3</a:t>
            </a:r>
            <a:r>
              <a:rPr lang="it-IT" sz="2800" b="1">
                <a:solidFill>
                  <a:srgbClr val="1E737C"/>
                </a:solidFill>
              </a:rPr>
              <a:t>. </a:t>
            </a:r>
            <a:r>
              <a:rPr lang="es-ES" sz="2800" b="1">
                <a:solidFill>
                  <a:srgbClr val="1E737C"/>
                </a:solidFill>
              </a:rPr>
              <a:t>¿Cuál de las siguientes incrustaciones de palabras puede entrenarse de forma personalizada para un tema específico en PNL?</a:t>
            </a:r>
          </a:p>
          <a:p>
            <a:endParaRPr lang="it-IT" sz="2800" b="1" dirty="0">
              <a:solidFill>
                <a:srgbClr val="1E737C"/>
              </a:solidFill>
            </a:endParaRPr>
          </a:p>
          <a:p>
            <a:pPr marL="342900" indent="-342900">
              <a:buFont typeface="Wingdings" panose="05000000000000000000" pitchFamily="2" charset="2"/>
              <a:buChar char="q"/>
            </a:pPr>
            <a:r>
              <a:rPr lang="en-US" sz="2800" dirty="0">
                <a:ea typeface="Microsoft Sans Serif" panose="020B0604020202020204" pitchFamily="34" charset="0"/>
                <a:cs typeface="Microsoft Sans Serif" panose="020B0604020202020204" pitchFamily="34" charset="0"/>
              </a:rPr>
              <a:t>A  Word2Vec</a:t>
            </a: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panose="020B0604020202020204" pitchFamily="34" charset="0"/>
                <a:cs typeface="Microsoft Sans Serif" panose="020B0604020202020204" pitchFamily="34" charset="0"/>
              </a:rPr>
              <a:t>B  BERT</a:t>
            </a: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panose="020B0604020202020204" pitchFamily="34" charset="0"/>
                <a:cs typeface="Microsoft Sans Serif" panose="020B0604020202020204" pitchFamily="34" charset="0"/>
              </a:rPr>
              <a:t>C  </a:t>
            </a:r>
            <a:r>
              <a:rPr lang="en-US" sz="2800" dirty="0" err="1">
                <a:ea typeface="Microsoft Sans Serif" panose="020B0604020202020204" pitchFamily="34" charset="0"/>
                <a:cs typeface="Microsoft Sans Serif" panose="020B0604020202020204" pitchFamily="34" charset="0"/>
              </a:rPr>
              <a:t>GloVe</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D  Todas las ateriores</a:t>
            </a:r>
            <a:endParaRPr lang="en-US" sz="2400"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0565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80772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Test de autoevaluación : Respuestas</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6" name="CuadroTexto 5">
            <a:extLst>
              <a:ext uri="{FF2B5EF4-FFF2-40B4-BE49-F238E27FC236}">
                <a16:creationId xmlns:a16="http://schemas.microsoft.com/office/drawing/2014/main" id="{FA5CF4E6-410D-AA10-238C-6EEF0597368F}"/>
              </a:ext>
            </a:extLst>
          </p:cNvPr>
          <p:cNvSpPr txBox="1"/>
          <p:nvPr/>
        </p:nvSpPr>
        <p:spPr>
          <a:xfrm>
            <a:off x="1447800" y="3009900"/>
            <a:ext cx="5029200" cy="6124754"/>
          </a:xfrm>
          <a:prstGeom prst="rect">
            <a:avLst/>
          </a:prstGeom>
          <a:noFill/>
        </p:spPr>
        <p:txBody>
          <a:bodyPr wrap="square" rtlCol="0">
            <a:spAutoFit/>
          </a:bodyPr>
          <a:lstStyle/>
          <a:p>
            <a:pPr marL="514350" indent="-514350">
              <a:buAutoNum type="arabicPeriod"/>
            </a:pPr>
            <a:r>
              <a:rPr lang="es-ES" sz="2800" b="1">
                <a:solidFill>
                  <a:srgbClr val="238791"/>
                </a:solidFill>
                <a:ea typeface="Microsoft Sans Serif" panose="020B0604020202020204" pitchFamily="34" charset="0"/>
                <a:cs typeface="Microsoft Sans Serif" panose="020B0604020202020204" pitchFamily="34" charset="0"/>
              </a:rPr>
              <a:t>Entre las tareas típicas de la extracción de textos se incluyen </a:t>
            </a:r>
            <a:r>
              <a:rPr lang="en-US" sz="2800" b="1">
                <a:solidFill>
                  <a:srgbClr val="238791"/>
                </a:solidFill>
                <a:ea typeface="Microsoft Sans Serif" panose="020B0604020202020204" pitchFamily="34" charset="0"/>
                <a:cs typeface="Microsoft Sans Serif" panose="020B0604020202020204" pitchFamily="34" charset="0"/>
              </a:rPr>
              <a:t>__________:</a:t>
            </a:r>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A Categorización de textos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Agrupación de textos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a:t>
            </a:r>
            <a:r>
              <a:rPr lang="es-ES" sz="2800">
                <a:ea typeface="Microsoft Sans Serif" panose="020B0604020202020204" pitchFamily="34" charset="0"/>
                <a:cs typeface="Microsoft Sans Serif" panose="020B0604020202020204" pitchFamily="34" charset="0"/>
              </a:rPr>
              <a:t>Modelización de la relación entre entidades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solidFill>
                  <a:srgbClr val="FF0000"/>
                </a:solidFill>
                <a:ea typeface="Microsoft Sans Serif" panose="020B0604020202020204" pitchFamily="34" charset="0"/>
                <a:cs typeface="Microsoft Sans Serif" panose="020B0604020202020204" pitchFamily="34" charset="0"/>
              </a:rPr>
              <a:t>D  Todas las anteriores</a:t>
            </a:r>
            <a:endParaRPr lang="en-US" sz="2400" dirty="0">
              <a:solidFill>
                <a:srgbClr val="FF0000"/>
              </a:solidFill>
              <a:ea typeface="Microsoft Sans Serif" panose="020B0604020202020204" pitchFamily="34" charset="0"/>
              <a:cs typeface="Microsoft Sans Serif" panose="020B0604020202020204" pitchFamily="34" charset="0"/>
            </a:endParaRPr>
          </a:p>
        </p:txBody>
      </p:sp>
      <p:sp>
        <p:nvSpPr>
          <p:cNvPr id="7" name="CasellaDiTesto 1">
            <a:extLst>
              <a:ext uri="{FF2B5EF4-FFF2-40B4-BE49-F238E27FC236}">
                <a16:creationId xmlns:a16="http://schemas.microsoft.com/office/drawing/2014/main" id="{F9DA4EFE-59D4-6800-BB96-E147D8895053}"/>
              </a:ext>
            </a:extLst>
          </p:cNvPr>
          <p:cNvSpPr txBox="1"/>
          <p:nvPr/>
        </p:nvSpPr>
        <p:spPr>
          <a:xfrm>
            <a:off x="7015766" y="3009900"/>
            <a:ext cx="4871434" cy="5201424"/>
          </a:xfrm>
          <a:prstGeom prst="rect">
            <a:avLst/>
          </a:prstGeom>
          <a:noFill/>
        </p:spPr>
        <p:txBody>
          <a:bodyPr wrap="square" rtlCol="0">
            <a:spAutoFit/>
          </a:bodyPr>
          <a:lstStyle/>
          <a:p>
            <a:r>
              <a:rPr lang="it-IT" sz="2800" b="1" dirty="0">
                <a:solidFill>
                  <a:srgbClr val="1E737C"/>
                </a:solidFill>
              </a:rPr>
              <a:t>2</a:t>
            </a:r>
            <a:r>
              <a:rPr lang="it-IT" sz="2800" b="1">
                <a:solidFill>
                  <a:srgbClr val="1E737C"/>
                </a:solidFill>
              </a:rPr>
              <a:t>. </a:t>
            </a:r>
            <a:r>
              <a:rPr lang="es-ES" sz="2800" b="1">
                <a:solidFill>
                  <a:srgbClr val="1E737C"/>
                </a:solidFill>
              </a:rPr>
              <a:t>¿Se denomina raíz al proceso de separar los prefijos y sufijos de las palabras para obtener la forma y el significado de la palabra raíz?</a:t>
            </a:r>
          </a:p>
          <a:p>
            <a:endParaRPr lang="it-IT" sz="2800" b="1" dirty="0">
              <a:solidFill>
                <a:srgbClr val="1E737C"/>
              </a:solidFill>
            </a:endParaRPr>
          </a:p>
          <a:p>
            <a:pPr marL="342900" indent="-342900">
              <a:buFont typeface="Wingdings" panose="05000000000000000000" pitchFamily="2" charset="2"/>
              <a:buChar char="q"/>
            </a:pPr>
            <a:r>
              <a:rPr lang="en-US" sz="2800">
                <a:solidFill>
                  <a:srgbClr val="FF0000"/>
                </a:solidFill>
                <a:ea typeface="Microsoft Sans Serif" panose="020B0604020202020204" pitchFamily="34" charset="0"/>
                <a:cs typeface="Microsoft Sans Serif" panose="020B0604020202020204" pitchFamily="34" charset="0"/>
              </a:rPr>
              <a:t>A  VERDADERO</a:t>
            </a:r>
            <a:endParaRPr lang="en-US" sz="2800" dirty="0">
              <a:solidFill>
                <a:srgbClr val="FF0000"/>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FALSO</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VERDADERO O FALSO</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400" dirty="0">
              <a:ea typeface="Microsoft Sans Serif" panose="020B0604020202020204" pitchFamily="34" charset="0"/>
              <a:cs typeface="Microsoft Sans Serif" panose="020B0604020202020204" pitchFamily="34" charset="0"/>
            </a:endParaRPr>
          </a:p>
        </p:txBody>
      </p:sp>
      <p:sp>
        <p:nvSpPr>
          <p:cNvPr id="8" name="CasellaDiTesto 2">
            <a:extLst>
              <a:ext uri="{FF2B5EF4-FFF2-40B4-BE49-F238E27FC236}">
                <a16:creationId xmlns:a16="http://schemas.microsoft.com/office/drawing/2014/main" id="{7A06619E-3F58-1637-1B00-6E8C8785CAAF}"/>
              </a:ext>
            </a:extLst>
          </p:cNvPr>
          <p:cNvSpPr txBox="1"/>
          <p:nvPr/>
        </p:nvSpPr>
        <p:spPr>
          <a:xfrm>
            <a:off x="12420600" y="3009900"/>
            <a:ext cx="4343399" cy="5693866"/>
          </a:xfrm>
          <a:prstGeom prst="rect">
            <a:avLst/>
          </a:prstGeom>
          <a:noFill/>
        </p:spPr>
        <p:txBody>
          <a:bodyPr wrap="square" rtlCol="0">
            <a:spAutoFit/>
          </a:bodyPr>
          <a:lstStyle/>
          <a:p>
            <a:r>
              <a:rPr lang="it-IT" sz="2800" b="1" dirty="0">
                <a:solidFill>
                  <a:srgbClr val="1E737C"/>
                </a:solidFill>
              </a:rPr>
              <a:t>3</a:t>
            </a:r>
            <a:r>
              <a:rPr lang="it-IT" sz="2800" b="1">
                <a:solidFill>
                  <a:srgbClr val="1E737C"/>
                </a:solidFill>
              </a:rPr>
              <a:t>. </a:t>
            </a:r>
            <a:r>
              <a:rPr lang="es-ES" sz="2800" b="1">
                <a:solidFill>
                  <a:srgbClr val="1E737C"/>
                </a:solidFill>
              </a:rPr>
              <a:t>¿Cuál de las siguientes incrustaciones de palabras puede entrenarse de forma personalizada para un tema específico en PNL?</a:t>
            </a:r>
          </a:p>
          <a:p>
            <a:endParaRPr lang="it-IT" sz="2800" b="1" dirty="0">
              <a:solidFill>
                <a:srgbClr val="1E737C"/>
              </a:solidFill>
            </a:endParaRPr>
          </a:p>
          <a:p>
            <a:pPr marL="342900" indent="-342900">
              <a:buFont typeface="Wingdings" panose="05000000000000000000" pitchFamily="2" charset="2"/>
              <a:buChar char="q"/>
            </a:pPr>
            <a:r>
              <a:rPr lang="en-US" sz="2800" dirty="0">
                <a:ea typeface="Microsoft Sans Serif" panose="020B0604020202020204" pitchFamily="34" charset="0"/>
                <a:cs typeface="Microsoft Sans Serif" panose="020B0604020202020204" pitchFamily="34" charset="0"/>
              </a:rPr>
              <a:t>A  Word2Vec</a:t>
            </a: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solidFill>
                  <a:srgbClr val="FF0000"/>
                </a:solidFill>
                <a:ea typeface="Microsoft Sans Serif" panose="020B0604020202020204" pitchFamily="34" charset="0"/>
                <a:cs typeface="Microsoft Sans Serif" panose="020B0604020202020204" pitchFamily="34" charset="0"/>
              </a:rPr>
              <a:t>B  BERT</a:t>
            </a: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panose="020B0604020202020204" pitchFamily="34" charset="0"/>
                <a:cs typeface="Microsoft Sans Serif" panose="020B0604020202020204" pitchFamily="34" charset="0"/>
              </a:rPr>
              <a:t>C  </a:t>
            </a:r>
            <a:r>
              <a:rPr lang="en-US" sz="2800" dirty="0" err="1">
                <a:ea typeface="Microsoft Sans Serif" panose="020B0604020202020204" pitchFamily="34" charset="0"/>
                <a:cs typeface="Microsoft Sans Serif" panose="020B0604020202020204" pitchFamily="34" charset="0"/>
              </a:rPr>
              <a:t>GloVe</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D  Todas las ateriores</a:t>
            </a:r>
            <a:endParaRPr lang="en-US" sz="2400"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90035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34EE795-1C15-AB3C-763D-AD2740604F8B}"/>
              </a:ext>
            </a:extLst>
          </p:cNvPr>
          <p:cNvSpPr txBox="1"/>
          <p:nvPr/>
        </p:nvSpPr>
        <p:spPr>
          <a:xfrm>
            <a:off x="7258050" y="6591300"/>
            <a:ext cx="3771900" cy="1015663"/>
          </a:xfrm>
          <a:prstGeom prst="rect">
            <a:avLst/>
          </a:prstGeom>
          <a:noFill/>
        </p:spPr>
        <p:txBody>
          <a:bodyPr wrap="square" rtlCol="0">
            <a:spAutoFit/>
          </a:bodyPr>
          <a:lstStyle/>
          <a:p>
            <a:pPr algn="ctr"/>
            <a:r>
              <a:rPr lang="es-ES" sz="6000" b="1">
                <a:solidFill>
                  <a:srgbClr val="E7686A"/>
                </a:solidFill>
              </a:rPr>
              <a:t>Gracias!</a:t>
            </a:r>
            <a:endParaRPr lang="es-ES" sz="6000" b="1" dirty="0">
              <a:solidFill>
                <a:srgbClr val="E7686A"/>
              </a:solidFill>
            </a:endParaRPr>
          </a:p>
        </p:txBody>
      </p:sp>
    </p:spTree>
    <p:extLst>
      <p:ext uri="{BB962C8B-B14F-4D97-AF65-F5344CB8AC3E}">
        <p14:creationId xmlns:p14="http://schemas.microsoft.com/office/powerpoint/2010/main" val="116058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a:t>
            </a:r>
            <a:r>
              <a:rPr lang="es-ES" sz="4400" b="1">
                <a:solidFill>
                  <a:srgbClr val="E7686A"/>
                </a:solidFill>
                <a:ea typeface="Microsoft Sans Serif" panose="020B0604020202020204" pitchFamily="34" charset="0"/>
                <a:cs typeface="Microsoft Sans Serif" panose="020B0604020202020204" pitchFamily="34" charset="0"/>
              </a:rPr>
              <a:t>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a:t>
            </a:r>
            <a:r>
              <a:rPr lang="en-US" sz="4400" b="1">
                <a:solidFill>
                  <a:srgbClr val="E7686A"/>
                </a:solidFill>
                <a:ea typeface="Microsoft Sans Serif" panose="020B0604020202020204" pitchFamily="34" charset="0"/>
                <a:cs typeface="Microsoft Sans Serif" panose="020B0604020202020204" pitchFamily="34" charset="0"/>
              </a:rPr>
              <a:t>Introducción</a:t>
            </a:r>
            <a:endParaRPr lang="en-U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Qué es la extracción de textos</a:t>
            </a:r>
            <a:r>
              <a:rPr lang="en-US" sz="2800" b="1">
                <a:solidFill>
                  <a:srgbClr val="238791"/>
                </a:solidFill>
                <a:ea typeface="Microsoft Sans Serif" panose="020B0604020202020204" pitchFamily="34" charset="0"/>
                <a:cs typeface="Microsoft Sans Serif" panose="020B0604020202020204" pitchFamily="34" charset="0"/>
              </a:rPr>
              <a:t>?</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914400" y="3848100"/>
            <a:ext cx="17297400" cy="4765792"/>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s-ES" sz="3200"/>
              <a:t>La extracción de textos es una confluencia del procesamiento del lenguaje natural, la extracción de datos, el aprendizaje automático y la estadística utilizada para extraer conocimientos de textos no estructurados. </a:t>
            </a:r>
            <a:endParaRPr lang="en-US" sz="3200"/>
          </a:p>
          <a:p>
            <a:pPr marL="457200" indent="-457200">
              <a:lnSpc>
                <a:spcPct val="107000"/>
              </a:lnSpc>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En términos generales, la extracción de textos puede clasificarse en dos tipos:</a:t>
            </a:r>
          </a:p>
          <a:p>
            <a:pPr marL="457200" indent="-457200">
              <a:lnSpc>
                <a:spcPct val="107000"/>
              </a:lnSpc>
              <a:buFont typeface="Arial" panose="020B0604020202020204" pitchFamily="34" charset="0"/>
              <a:buChar char="•"/>
            </a:pPr>
            <a:endParaRPr lang="en-US" sz="3200">
              <a:ea typeface="Microsoft Sans Serif" panose="020B0604020202020204" pitchFamily="34" charset="0"/>
              <a:cs typeface="Microsoft Sans Serif" panose="020B0604020202020204" pitchFamily="34" charset="0"/>
            </a:endParaRPr>
          </a:p>
          <a:p>
            <a:pPr marL="914400" lvl="1" indent="-457200">
              <a:lnSpc>
                <a:spcPct val="107000"/>
              </a:lnSpc>
              <a:buFont typeface="Wingdings" panose="05000000000000000000" pitchFamily="2" charset="2"/>
              <a:buChar char="Ø"/>
            </a:pPr>
            <a:r>
              <a:rPr lang="es-ES" sz="3200">
                <a:ea typeface="Microsoft Sans Serif" panose="020B0604020202020204" pitchFamily="34" charset="0"/>
                <a:cs typeface="Microsoft Sans Serif" panose="020B0604020202020204" pitchFamily="34" charset="0"/>
              </a:rPr>
              <a:t>Las preguntas del usuario son muy claras y específicas, pero no conoce la respuesta a las mismas.</a:t>
            </a:r>
            <a:endParaRPr lang="en-US" sz="3200" dirty="0">
              <a:ea typeface="Microsoft Sans Serif" panose="020B0604020202020204" pitchFamily="34" charset="0"/>
              <a:cs typeface="Microsoft Sans Serif" panose="020B0604020202020204" pitchFamily="34" charset="0"/>
            </a:endParaRPr>
          </a:p>
          <a:p>
            <a:pPr marL="914400" lvl="1" indent="-457200">
              <a:lnSpc>
                <a:spcPct val="107000"/>
              </a:lnSpc>
              <a:buFont typeface="Wingdings" panose="05000000000000000000" pitchFamily="2" charset="2"/>
              <a:buChar char="Ø"/>
            </a:pPr>
            <a:r>
              <a:rPr lang="es-ES" sz="3200">
                <a:ea typeface="Microsoft Sans Serif" panose="020B0604020202020204" pitchFamily="34" charset="0"/>
                <a:cs typeface="Microsoft Sans Serif" panose="020B0604020202020204" pitchFamily="34" charset="0"/>
              </a:rPr>
              <a:t>El usuario sólo conoce el objetivo general, pero no tiene preguntas concretas y definidas.</a:t>
            </a:r>
            <a:endParaRPr lang="en-US" sz="3200" dirty="0">
              <a:ea typeface="Microsoft Sans Serif" panose="020B0604020202020204" pitchFamily="34" charset="0"/>
              <a:cs typeface="Microsoft Sans Serif" panose="020B0604020202020204" pitchFamily="34" charset="0"/>
            </a:endParaRPr>
          </a:p>
          <a:p>
            <a:endParaRPr lang="en-US" sz="3200"/>
          </a:p>
          <a:p>
            <a:endParaRPr lang="it-IT" sz="3200" dirty="0"/>
          </a:p>
        </p:txBody>
      </p:sp>
    </p:spTree>
    <p:extLst>
      <p:ext uri="{BB962C8B-B14F-4D97-AF65-F5344CB8AC3E}">
        <p14:creationId xmlns:p14="http://schemas.microsoft.com/office/powerpoint/2010/main" val="264485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47800" y="1235969"/>
            <a:ext cx="618744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Introducción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180015"/>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Retos de la extracción de textos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2865140"/>
            <a:ext cx="16687800" cy="7004995"/>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s-ES" sz="3000"/>
              <a:t>El texto en lenguaje natural no está estructurado.</a:t>
            </a:r>
            <a:endParaRPr lang="en-US" sz="3000" dirty="0"/>
          </a:p>
          <a:p>
            <a:pPr marL="457200" indent="-457200">
              <a:lnSpc>
                <a:spcPct val="107000"/>
              </a:lnSpc>
              <a:buFont typeface="Arial" panose="020B0604020202020204" pitchFamily="34" charset="0"/>
              <a:buChar char="•"/>
            </a:pPr>
            <a:r>
              <a:rPr lang="es-ES" sz="3000"/>
              <a:t>La mayoría de los métodos de extracción de datos manejan datos estructurados o semiestructurados=&gt; el análisis y modelado de texto de lenguaje natural no estructurado es todo un reto.</a:t>
            </a:r>
          </a:p>
          <a:p>
            <a:pPr marL="457200" indent="-457200">
              <a:lnSpc>
                <a:spcPct val="107000"/>
              </a:lnSpc>
              <a:buFont typeface="Arial" panose="020B0604020202020204" pitchFamily="34" charset="0"/>
              <a:buChar char="•"/>
            </a:pPr>
            <a:r>
              <a:rPr lang="es-ES" sz="3000"/>
              <a:t>La extracción de datos de texto es de hecho una tecnología integrada de procesamiento del lenguaje natural, clasificación de patrones y aprendizaje automático.</a:t>
            </a:r>
            <a:endParaRPr lang="en-US" sz="3000" dirty="0"/>
          </a:p>
          <a:p>
            <a:pPr marL="457200" indent="-457200">
              <a:lnSpc>
                <a:spcPct val="107000"/>
              </a:lnSpc>
              <a:buFont typeface="Arial" panose="020B0604020202020204" pitchFamily="34" charset="0"/>
              <a:buChar char="•"/>
            </a:pPr>
            <a:r>
              <a:rPr lang="es-ES" sz="3000"/>
              <a:t>El sistema teórico del procesamiento del lenguaje natural aún no se ha establecido por completo.</a:t>
            </a:r>
          </a:p>
          <a:p>
            <a:pPr marL="457200" indent="-457200">
              <a:lnSpc>
                <a:spcPct val="107000"/>
              </a:lnSpc>
              <a:buFont typeface="Arial" panose="020B0604020202020204" pitchFamily="34" charset="0"/>
              <a:buChar char="•"/>
            </a:pPr>
            <a:r>
              <a:rPr lang="es-ES" sz="3000"/>
              <a:t>Las </a:t>
            </a:r>
            <a:r>
              <a:rPr lang="es-ES" sz="3000" b="1"/>
              <a:t>principales dificultades </a:t>
            </a:r>
            <a:r>
              <a:rPr lang="es-ES" sz="3000"/>
              <a:t>a las que se enfrenta la extracción de textos vienen generadas por:</a:t>
            </a:r>
          </a:p>
          <a:p>
            <a:pPr>
              <a:lnSpc>
                <a:spcPct val="107000"/>
              </a:lnSpc>
            </a:pPr>
            <a:endParaRPr lang="en-US" sz="3000" dirty="0"/>
          </a:p>
          <a:p>
            <a:pPr marL="914400" lvl="1" indent="-457200">
              <a:lnSpc>
                <a:spcPct val="107000"/>
              </a:lnSpc>
              <a:buFont typeface="Wingdings" panose="05000000000000000000" pitchFamily="2" charset="2"/>
              <a:buChar char="Ø"/>
            </a:pPr>
            <a:r>
              <a:rPr lang="en-US" sz="3000"/>
              <a:t>La aparición de ruido o expresiones mal formadas</a:t>
            </a:r>
            <a:endParaRPr lang="en-US" sz="3000" dirty="0"/>
          </a:p>
          <a:p>
            <a:pPr marL="914400" lvl="1" indent="-457200">
              <a:lnSpc>
                <a:spcPct val="107000"/>
              </a:lnSpc>
              <a:buFont typeface="Wingdings" panose="05000000000000000000" pitchFamily="2" charset="2"/>
              <a:buChar char="Ø"/>
            </a:pPr>
            <a:r>
              <a:rPr lang="en-US" sz="3000"/>
              <a:t>Expresiones ambiguas en el texto</a:t>
            </a:r>
            <a:endParaRPr lang="en-US" sz="3000" dirty="0"/>
          </a:p>
          <a:p>
            <a:pPr marL="914400" lvl="1" indent="-457200">
              <a:lnSpc>
                <a:spcPct val="107000"/>
              </a:lnSpc>
              <a:buFont typeface="Wingdings" panose="05000000000000000000" pitchFamily="2" charset="2"/>
              <a:buChar char="Ø"/>
            </a:pPr>
            <a:r>
              <a:rPr lang="en-US" sz="3000"/>
              <a:t>Difícil recopilación y anotación de muestras para nutrir los métodos de aprendizaje automático</a:t>
            </a:r>
            <a:endParaRPr lang="en-US" sz="3000" dirty="0"/>
          </a:p>
          <a:p>
            <a:pPr marL="914400" lvl="1" indent="-457200">
              <a:lnSpc>
                <a:spcPct val="107000"/>
              </a:lnSpc>
              <a:buFont typeface="Wingdings" panose="05000000000000000000" pitchFamily="2" charset="2"/>
              <a:buChar char="Ø"/>
            </a:pPr>
            <a:r>
              <a:rPr lang="en-US" sz="3000"/>
              <a:t>D</a:t>
            </a:r>
            <a:r>
              <a:rPr lang="es-ES" sz="3000"/>
              <a:t>ificultad para expresar el propósito y los requisitos de la extracción de textos.</a:t>
            </a:r>
            <a:endParaRPr lang="en-US" sz="3000" dirty="0"/>
          </a:p>
          <a:p>
            <a:pPr marL="457200" indent="-457200">
              <a:buFont typeface="Arial" panose="020B0604020202020204" pitchFamily="34" charset="0"/>
              <a:buChar char="•"/>
            </a:pPr>
            <a:endParaRPr lang="en-US" sz="3200" dirty="0"/>
          </a:p>
          <a:p>
            <a:endParaRPr lang="it-IT" sz="3200" dirty="0"/>
          </a:p>
        </p:txBody>
      </p:sp>
    </p:spTree>
    <p:extLst>
      <p:ext uri="{BB962C8B-B14F-4D97-AF65-F5344CB8AC3E}">
        <p14:creationId xmlns:p14="http://schemas.microsoft.com/office/powerpoint/2010/main" val="178271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5">
            <a:extLst>
              <a:ext uri="{FF2B5EF4-FFF2-40B4-BE49-F238E27FC236}">
                <a16:creationId xmlns:a16="http://schemas.microsoft.com/office/drawing/2014/main" id="{7713C6F0-2648-4391-B5EF-D6C4CA0124B3}"/>
              </a:ext>
            </a:extLst>
          </p:cNvPr>
          <p:cNvSpPr txBox="1"/>
          <p:nvPr/>
        </p:nvSpPr>
        <p:spPr>
          <a:xfrm>
            <a:off x="1447800" y="1235969"/>
            <a:ext cx="618744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Introducción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6">
            <a:extLst>
              <a:ext uri="{FF2B5EF4-FFF2-40B4-BE49-F238E27FC236}">
                <a16:creationId xmlns:a16="http://schemas.microsoft.com/office/drawing/2014/main" id="{8B8977A3-F746-4674-9655-422FF907B800}"/>
              </a:ext>
            </a:extLst>
          </p:cNvPr>
          <p:cNvSpPr txBox="1"/>
          <p:nvPr/>
        </p:nvSpPr>
        <p:spPr>
          <a:xfrm>
            <a:off x="1447800" y="2180015"/>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Flujo del proceso de extracción de datos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6" name="CasellaDiTesto 1">
            <a:extLst>
              <a:ext uri="{FF2B5EF4-FFF2-40B4-BE49-F238E27FC236}">
                <a16:creationId xmlns:a16="http://schemas.microsoft.com/office/drawing/2014/main" id="{07DA4548-3BBF-4FC4-988F-9D621093240F}"/>
              </a:ext>
            </a:extLst>
          </p:cNvPr>
          <p:cNvSpPr txBox="1"/>
          <p:nvPr/>
        </p:nvSpPr>
        <p:spPr>
          <a:xfrm>
            <a:off x="1447800" y="2865140"/>
            <a:ext cx="16687800" cy="1638654"/>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en-US" sz="3200"/>
              <a:t>La extracción de textos realiza algunas tareas generales para extraer de forma eficaz textos, documentos, libros, comentarios:</a:t>
            </a:r>
            <a:endParaRPr lang="en-US" sz="3200" dirty="0"/>
          </a:p>
          <a:p>
            <a:endParaRPr lang="it-IT" sz="3200" dirty="0"/>
          </a:p>
        </p:txBody>
      </p:sp>
      <p:graphicFrame>
        <p:nvGraphicFramePr>
          <p:cNvPr id="7" name="Diagram 6">
            <a:extLst>
              <a:ext uri="{FF2B5EF4-FFF2-40B4-BE49-F238E27FC236}">
                <a16:creationId xmlns:a16="http://schemas.microsoft.com/office/drawing/2014/main" id="{14809A3E-DA3B-4D60-A87A-08C2736801CC}"/>
              </a:ext>
            </a:extLst>
          </p:cNvPr>
          <p:cNvGraphicFramePr/>
          <p:nvPr>
            <p:extLst>
              <p:ext uri="{D42A27DB-BD31-4B8C-83A1-F6EECF244321}">
                <p14:modId xmlns:p14="http://schemas.microsoft.com/office/powerpoint/2010/main" val="4137732633"/>
              </p:ext>
            </p:extLst>
          </p:nvPr>
        </p:nvGraphicFramePr>
        <p:xfrm>
          <a:off x="3048000" y="1079500"/>
          <a:ext cx="12192000" cy="812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a:extLst>
              <a:ext uri="{FF2B5EF4-FFF2-40B4-BE49-F238E27FC236}">
                <a16:creationId xmlns:a16="http://schemas.microsoft.com/office/drawing/2014/main" id="{BEB56B14-30FF-46FC-AE6A-A29EEA46BC49}"/>
              </a:ext>
            </a:extLst>
          </p:cNvPr>
          <p:cNvGraphicFramePr/>
          <p:nvPr>
            <p:extLst>
              <p:ext uri="{D42A27DB-BD31-4B8C-83A1-F6EECF244321}">
                <p14:modId xmlns:p14="http://schemas.microsoft.com/office/powerpoint/2010/main" val="388390962"/>
              </p:ext>
            </p:extLst>
          </p:nvPr>
        </p:nvGraphicFramePr>
        <p:xfrm>
          <a:off x="1562100" y="3005831"/>
          <a:ext cx="15163800" cy="6045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92566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13164" y="955637"/>
            <a:ext cx="137922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524000" y="1839233"/>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Técnicas tipicas de extracción de textos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295400" y="2552700"/>
            <a:ext cx="16611600" cy="6523709"/>
          </a:xfrm>
          <a:prstGeom prst="rect">
            <a:avLst/>
          </a:prstGeom>
          <a:noFill/>
        </p:spPr>
        <p:txBody>
          <a:bodyPr wrap="square" rtlCol="0">
            <a:spAutoFit/>
          </a:bodyPr>
          <a:lstStyle/>
          <a:p>
            <a:pPr>
              <a:lnSpc>
                <a:spcPct val="107000"/>
              </a:lnSpc>
            </a:pPr>
            <a:r>
              <a:rPr lang="es-ES" sz="3000">
                <a:ea typeface="Microsoft Sans Serif" panose="020B0604020202020204" pitchFamily="34" charset="0"/>
                <a:cs typeface="Microsoft Sans Serif" panose="020B0604020202020204" pitchFamily="34" charset="0"/>
              </a:rPr>
              <a:t>La extracción de textos es un campo de investigación en el que confluyen múltiples tecnologías y técnicas:</a:t>
            </a:r>
            <a:endParaRPr lang="en-US" sz="3000" dirty="0">
              <a:ea typeface="Microsoft Sans Serif" panose="020B0604020202020204" pitchFamily="34" charset="0"/>
              <a:cs typeface="Microsoft Sans Serif" panose="020B0604020202020204" pitchFamily="34" charset="0"/>
            </a:endParaRPr>
          </a:p>
          <a:p>
            <a:pPr marL="742950" lvl="1" indent="-285750">
              <a:lnSpc>
                <a:spcPct val="107000"/>
              </a:lnSpc>
              <a:buFont typeface="Wingdings" panose="05000000000000000000" pitchFamily="2" charset="2"/>
              <a:buChar char="Ø"/>
            </a:pPr>
            <a:r>
              <a:rPr lang="es-ES" sz="3000"/>
              <a:t>Los métodos de </a:t>
            </a:r>
            <a:r>
              <a:rPr lang="es-ES" sz="3000" b="1"/>
              <a:t>clasificación de textos </a:t>
            </a:r>
            <a:r>
              <a:rPr lang="es-ES" sz="3000"/>
              <a:t>dividen un texto dado en tipos de texto predefinidos.</a:t>
            </a:r>
            <a:endParaRPr lang="en-US" sz="3000" dirty="0"/>
          </a:p>
          <a:p>
            <a:pPr marL="742950" lvl="1" indent="-285750">
              <a:lnSpc>
                <a:spcPct val="107000"/>
              </a:lnSpc>
              <a:buFont typeface="Wingdings" panose="05000000000000000000" pitchFamily="2" charset="2"/>
              <a:buChar char="Ø"/>
            </a:pPr>
            <a:r>
              <a:rPr lang="es-ES" sz="3000"/>
              <a:t>Las técnicas de </a:t>
            </a:r>
            <a:r>
              <a:rPr lang="es-ES" sz="3000" b="1"/>
              <a:t>agrupación de textos </a:t>
            </a:r>
            <a:r>
              <a:rPr lang="es-ES" sz="3000"/>
              <a:t>dividen un texto dado en diferentes categorías.</a:t>
            </a:r>
            <a:endParaRPr lang="en-US" sz="3000" dirty="0"/>
          </a:p>
          <a:p>
            <a:pPr marL="742950" lvl="1" indent="-285750">
              <a:lnSpc>
                <a:spcPct val="107000"/>
              </a:lnSpc>
              <a:buFont typeface="Wingdings" panose="05000000000000000000" pitchFamily="2" charset="2"/>
              <a:buChar char="Ø"/>
            </a:pPr>
            <a:r>
              <a:rPr lang="es-ES" sz="3000" b="1"/>
              <a:t>Modelos temáticos </a:t>
            </a:r>
            <a:r>
              <a:rPr lang="es-ES" sz="3000"/>
              <a:t>= modelos estadísticos utilizados para extraer los temas y conceptos ocultos tras las palabras de un texto.</a:t>
            </a:r>
            <a:endParaRPr lang="en-US" sz="3000" dirty="0"/>
          </a:p>
          <a:p>
            <a:pPr marL="742950" lvl="1" indent="-285750">
              <a:lnSpc>
                <a:spcPct val="107000"/>
              </a:lnSpc>
              <a:buFont typeface="Wingdings" panose="05000000000000000000" pitchFamily="2" charset="2"/>
              <a:buChar char="Ø"/>
            </a:pPr>
            <a:r>
              <a:rPr lang="en-US" sz="3000" b="1"/>
              <a:t>Análisis de sentimiento de texto (extracción de opiniones de texto) </a:t>
            </a:r>
            <a:r>
              <a:rPr lang="es-ES" sz="3000"/>
              <a:t>revela la información subjetiva expresada por el autor de un texto, es decir, el punto de vista y la actitud del autor. El texto se clasifica en función de las actitudes expresadas en él o de los juicios sobre su polaridad positiva o negativa</a:t>
            </a:r>
            <a:r>
              <a:rPr lang="en-US" sz="3000"/>
              <a:t>.</a:t>
            </a:r>
          </a:p>
          <a:p>
            <a:pPr marL="742950" lvl="1" indent="-285750">
              <a:lnSpc>
                <a:spcPct val="107000"/>
              </a:lnSpc>
              <a:buFont typeface="Wingdings" panose="05000000000000000000" pitchFamily="2" charset="2"/>
              <a:buChar char="Ø"/>
            </a:pPr>
            <a:r>
              <a:rPr lang="en-US" sz="3000"/>
              <a:t> </a:t>
            </a:r>
            <a:r>
              <a:rPr lang="es-ES" sz="3000"/>
              <a:t>El </a:t>
            </a:r>
            <a:r>
              <a:rPr lang="es-ES" sz="3000" b="1"/>
              <a:t>análisis del sentimiento textual </a:t>
            </a:r>
            <a:r>
              <a:rPr lang="es-ES" sz="3000"/>
              <a:t>(extracción de opiniones de texto) revela la información subjetiva expresada por el autor de un texto, es decir, el punto de vista y la actitud del autor. El texto se clasifica en función de las actitudes expresadas en él o de los juicios sobre su polaridad positiva o negativa</a:t>
            </a:r>
            <a:r>
              <a:rPr lang="es-ES" sz="3200"/>
              <a:t>.</a:t>
            </a:r>
            <a:endParaRPr lang="en-US" sz="3200" dirty="0"/>
          </a:p>
        </p:txBody>
      </p:sp>
    </p:spTree>
    <p:extLst>
      <p:ext uri="{BB962C8B-B14F-4D97-AF65-F5344CB8AC3E}">
        <p14:creationId xmlns:p14="http://schemas.microsoft.com/office/powerpoint/2010/main" val="621991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18872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345664"/>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Técnicas tipicas de extracción de textos </a:t>
            </a:r>
            <a:r>
              <a:rPr lang="es-ES" sz="2800" b="1" dirty="0">
                <a:solidFill>
                  <a:srgbClr val="238791"/>
                </a:solidFill>
                <a:ea typeface="Microsoft Sans Serif" panose="020B0604020202020204" pitchFamily="34" charset="0"/>
                <a:cs typeface="Microsoft Sans Serif" panose="020B0604020202020204" pitchFamily="34" charset="0"/>
              </a:rPr>
              <a:t>(2)</a:t>
            </a:r>
          </a:p>
        </p:txBody>
      </p:sp>
      <p:sp>
        <p:nvSpPr>
          <p:cNvPr id="2" name="CasellaDiTesto 1"/>
          <p:cNvSpPr txBox="1"/>
          <p:nvPr/>
        </p:nvSpPr>
        <p:spPr>
          <a:xfrm>
            <a:off x="1219200" y="3238500"/>
            <a:ext cx="16459200" cy="4284506"/>
          </a:xfrm>
          <a:prstGeom prst="rect">
            <a:avLst/>
          </a:prstGeom>
          <a:noFill/>
        </p:spPr>
        <p:txBody>
          <a:bodyPr wrap="square" rtlCol="0">
            <a:spAutoFit/>
          </a:bodyPr>
          <a:lstStyle/>
          <a:p>
            <a:pPr marL="342900" indent="-342900">
              <a:lnSpc>
                <a:spcPct val="107000"/>
              </a:lnSpc>
              <a:buFont typeface="Wingdings" panose="05000000000000000000" pitchFamily="2" charset="2"/>
              <a:buChar char="Ø"/>
            </a:pPr>
            <a:r>
              <a:rPr lang="es-ES" sz="3200"/>
              <a:t>La </a:t>
            </a:r>
            <a:r>
              <a:rPr lang="es-ES" sz="3200" b="1"/>
              <a:t>detección de temas </a:t>
            </a:r>
            <a:r>
              <a:rPr lang="es-ES" sz="3200"/>
              <a:t>se refiere a la extracción y selección de temas de texto (temas candentes) fiables para el análisis de la opinión pública, la informática de medios sociales y los servicios de información personalizados</a:t>
            </a:r>
            <a:r>
              <a:rPr lang="es-ES" sz="3200" b="1"/>
              <a:t>.</a:t>
            </a:r>
          </a:p>
          <a:p>
            <a:pPr marL="342900" indent="-342900">
              <a:lnSpc>
                <a:spcPct val="107000"/>
              </a:lnSpc>
              <a:buFont typeface="Wingdings" panose="05000000000000000000" pitchFamily="2" charset="2"/>
              <a:buChar char="Ø"/>
            </a:pPr>
            <a:r>
              <a:rPr lang="es-ES" sz="3200"/>
              <a:t>La </a:t>
            </a:r>
            <a:r>
              <a:rPr lang="es-ES" sz="3200" b="1"/>
              <a:t>extracción de información se refiere</a:t>
            </a:r>
            <a:r>
              <a:rPr lang="es-ES" sz="3200"/>
              <a:t> a la extracción de información factual, como entidades, atributos de entidades, relaciones entre entidades y eventos, a partir de texto de lenguaje natural no estructurado y semiestructurado, que forma en la salida de datos estructurados.</a:t>
            </a:r>
            <a:endParaRPr lang="en-US" sz="3200" dirty="0"/>
          </a:p>
          <a:p>
            <a:pPr marL="342900" indent="-342900">
              <a:lnSpc>
                <a:spcPct val="107000"/>
              </a:lnSpc>
              <a:buFont typeface="Wingdings" panose="05000000000000000000" pitchFamily="2" charset="2"/>
              <a:buChar char="Ø"/>
            </a:pPr>
            <a:r>
              <a:rPr lang="en-US" sz="3200"/>
              <a:t>El </a:t>
            </a:r>
            <a:r>
              <a:rPr lang="en-US" sz="3200" b="1"/>
              <a:t>resumen automático de texto </a:t>
            </a:r>
            <a:r>
              <a:rPr lang="en-US" sz="3200"/>
              <a:t>genera resúmenes automáticamente utilizando métodos de procesamiento del lenguaje natural.</a:t>
            </a:r>
            <a:endParaRPr lang="it-IT" sz="3200" dirty="0"/>
          </a:p>
        </p:txBody>
      </p:sp>
    </p:spTree>
    <p:extLst>
      <p:ext uri="{BB962C8B-B14F-4D97-AF65-F5344CB8AC3E}">
        <p14:creationId xmlns:p14="http://schemas.microsoft.com/office/powerpoint/2010/main" val="193809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73200" y="1162625"/>
            <a:ext cx="123952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73200" y="2024400"/>
            <a:ext cx="14325600"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Técnicas de preparación y transformación de datos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219200" y="2738973"/>
            <a:ext cx="16840200" cy="6385402"/>
          </a:xfrm>
          <a:prstGeom prst="rect">
            <a:avLst/>
          </a:prstGeom>
          <a:noFill/>
        </p:spPr>
        <p:txBody>
          <a:bodyPr wrap="square" rtlCol="0">
            <a:spAutoFit/>
          </a:bodyPr>
          <a:lstStyle/>
          <a:p>
            <a:pPr marL="342900" indent="-342900">
              <a:lnSpc>
                <a:spcPct val="107000"/>
              </a:lnSpc>
              <a:buFont typeface="Arial" panose="020B0604020202020204" pitchFamily="34" charset="0"/>
              <a:buChar char="•"/>
            </a:pPr>
            <a:r>
              <a:rPr lang="es-ES" sz="3200"/>
              <a:t>La </a:t>
            </a:r>
            <a:r>
              <a:rPr lang="es-ES" sz="3200" b="1"/>
              <a:t>tokenización</a:t>
            </a:r>
            <a:r>
              <a:rPr lang="es-ES" sz="3200"/>
              <a:t> consiste en segmentar un texto en unidades léxicas</a:t>
            </a:r>
            <a:endParaRPr lang="it-IT" sz="3200" dirty="0"/>
          </a:p>
          <a:p>
            <a:pPr marL="342900" indent="-342900">
              <a:lnSpc>
                <a:spcPct val="107000"/>
              </a:lnSpc>
              <a:buFont typeface="Arial" panose="020B0604020202020204" pitchFamily="34" charset="0"/>
              <a:buChar char="•"/>
            </a:pPr>
            <a:r>
              <a:rPr lang="es-ES" sz="3200" b="1"/>
              <a:t>Eliminación de palabras vacías</a:t>
            </a:r>
            <a:r>
              <a:rPr lang="es-ES" sz="3200"/>
              <a:t>: Se trata principalmente de palabras funcionales, como palabras auxiliares, preposiciones, conjunciones, palabras modales y otras palabras de alta frecuencia.</a:t>
            </a:r>
            <a:endParaRPr lang="en-US" sz="3200" dirty="0"/>
          </a:p>
          <a:p>
            <a:pPr marL="342900" indent="-342900">
              <a:lnSpc>
                <a:spcPct val="107000"/>
              </a:lnSpc>
              <a:buFont typeface="Arial" panose="020B0604020202020204" pitchFamily="34" charset="0"/>
              <a:buChar char="•"/>
            </a:pPr>
            <a:r>
              <a:rPr lang="es-ES" sz="3200" b="1"/>
              <a:t>Normalización de la forma </a:t>
            </a:r>
            <a:r>
              <a:rPr lang="es-ES" sz="3200"/>
              <a:t>de las palabras para mejorar la eficacia del tratamiento de textos. La normalización de la forma de las palabras incluye dos conceptos básicos: </a:t>
            </a:r>
            <a:endParaRPr lang="en-US" sz="3200" dirty="0"/>
          </a:p>
          <a:p>
            <a:pPr marL="742950" lvl="1" indent="-285750">
              <a:lnSpc>
                <a:spcPct val="107000"/>
              </a:lnSpc>
              <a:buFont typeface="Wingdings" panose="05000000000000000000" pitchFamily="2" charset="2"/>
              <a:buChar char="Ø"/>
            </a:pPr>
            <a:r>
              <a:rPr lang="es-ES" sz="3200" b="1"/>
              <a:t>Lematización</a:t>
            </a:r>
            <a:r>
              <a:rPr lang="es-ES" sz="3200"/>
              <a:t>: restauración de palabras deformadas a su forma original para expresar la semántica completa,</a:t>
            </a:r>
            <a:endParaRPr lang="en-US" sz="3200" dirty="0"/>
          </a:p>
          <a:p>
            <a:pPr marL="742950" lvl="1" indent="-285750">
              <a:lnSpc>
                <a:spcPct val="107000"/>
              </a:lnSpc>
              <a:buFont typeface="Wingdings" panose="05000000000000000000" pitchFamily="2" charset="2"/>
              <a:buChar char="Ø"/>
            </a:pPr>
            <a:r>
              <a:rPr lang="en-US" sz="3200" b="1" dirty="0"/>
              <a:t>Stemming </a:t>
            </a:r>
            <a:r>
              <a:rPr lang="en-US" sz="3200"/>
              <a:t>- </a:t>
            </a:r>
            <a:r>
              <a:rPr lang="es-ES" sz="3200"/>
              <a:t>El proceso de eliminación de afijos para obtener raíces.</a:t>
            </a:r>
            <a:endParaRPr lang="en-US" sz="3200" dirty="0"/>
          </a:p>
          <a:p>
            <a:pPr marL="342900" indent="-342900">
              <a:lnSpc>
                <a:spcPct val="107000"/>
              </a:lnSpc>
              <a:buFont typeface="Arial" panose="020B0604020202020204" pitchFamily="34" charset="0"/>
              <a:buChar char="•"/>
            </a:pPr>
            <a:r>
              <a:rPr lang="es-ES" sz="3200"/>
              <a:t>La </a:t>
            </a:r>
            <a:r>
              <a:rPr lang="es-ES" sz="3200" b="1"/>
              <a:t>anotación de datos </a:t>
            </a:r>
            <a:r>
              <a:rPr lang="es-ES" sz="3200"/>
              <a:t>representa una etapa esencial de los métodos de aprendizaje </a:t>
            </a:r>
            <a:r>
              <a:rPr lang="es-ES" sz="3200" b="1"/>
              <a:t>automático supervisado</a:t>
            </a:r>
            <a:r>
              <a:rPr lang="es-ES" sz="3200"/>
              <a:t>. Si la escala de datos anotados es mayor, la calidad es más alta, y si la cobertura es más amplia, el rendimiento del modelo entrenado será mejor</a:t>
            </a:r>
            <a:endParaRPr lang="en-US" sz="3200" dirty="0"/>
          </a:p>
          <a:p>
            <a:pPr marL="342900" indent="-342900">
              <a:lnSpc>
                <a:spcPct val="150000"/>
              </a:lnSpc>
              <a:buFont typeface="Arial" panose="020B0604020202020204" pitchFamily="34" charset="0"/>
              <a:buChar char="•"/>
            </a:pPr>
            <a:endParaRPr lang="it-IT" sz="2400" dirty="0"/>
          </a:p>
        </p:txBody>
      </p:sp>
    </p:spTree>
    <p:extLst>
      <p:ext uri="{BB962C8B-B14F-4D97-AF65-F5344CB8AC3E}">
        <p14:creationId xmlns:p14="http://schemas.microsoft.com/office/powerpoint/2010/main" val="1421791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2801600" cy="1384995"/>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2</a:t>
            </a:r>
            <a:r>
              <a:rPr lang="es-ES" sz="4400" b="1">
                <a:solidFill>
                  <a:srgbClr val="E7686A"/>
                </a:solidFill>
                <a:ea typeface="Microsoft Sans Serif" panose="020B0604020202020204" pitchFamily="34" charset="0"/>
                <a:cs typeface="Microsoft Sans Serif" panose="020B0604020202020204" pitchFamily="34" charset="0"/>
              </a:rPr>
              <a:t>: Técnicas de extracción de textos</a:t>
            </a:r>
            <a:endParaRPr lang="es-ES" sz="4400" b="1" dirty="0">
              <a:solidFill>
                <a:srgbClr val="E7686A"/>
              </a:solidFill>
              <a:ea typeface="Microsoft Sans Serif" panose="020B0604020202020204" pitchFamily="34" charset="0"/>
              <a:cs typeface="Microsoft Sans Serif" panose="020B0604020202020204" pitchFamily="34" charset="0"/>
            </a:endParaRPr>
          </a:p>
          <a:p>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2720" y="2468604"/>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Conceptos básicos de la representación de textos</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2720" y="3937695"/>
            <a:ext cx="16074026" cy="3757567"/>
          </a:xfrm>
          <a:prstGeom prst="rect">
            <a:avLst/>
          </a:prstGeom>
          <a:noFill/>
        </p:spPr>
        <p:txBody>
          <a:bodyPr wrap="square" rtlCol="0">
            <a:spAutoFit/>
          </a:bodyPr>
          <a:lstStyle/>
          <a:p>
            <a:pPr marL="457200" indent="-457200">
              <a:lnSpc>
                <a:spcPct val="107000"/>
              </a:lnSpc>
              <a:buFont typeface="Arial" panose="020B0604020202020204" pitchFamily="34" charset="0"/>
              <a:buChar char="•"/>
            </a:pPr>
            <a:r>
              <a:rPr lang="it-IT" sz="3200" b="1"/>
              <a:t>Conceptos básicos </a:t>
            </a:r>
            <a:r>
              <a:rPr lang="it-IT" sz="3200"/>
              <a:t>relacionados:</a:t>
            </a:r>
            <a:endParaRPr lang="it-IT" sz="3200" dirty="0"/>
          </a:p>
          <a:p>
            <a:pPr marL="800100" lvl="1" indent="-342900">
              <a:lnSpc>
                <a:spcPct val="107000"/>
              </a:lnSpc>
              <a:buFont typeface="Wingdings" panose="05000000000000000000" pitchFamily="2" charset="2"/>
              <a:buChar char="Ø"/>
            </a:pPr>
            <a:r>
              <a:rPr lang="es-ES" sz="3200" b="1"/>
              <a:t>Texto</a:t>
            </a:r>
            <a:r>
              <a:rPr lang="es-ES" sz="3200"/>
              <a:t> es una secuencia de caracteres con cierta granularidad, como frases, oraciones, párrafos o un documento completo.</a:t>
            </a:r>
            <a:endParaRPr lang="en-US" sz="3200" dirty="0"/>
          </a:p>
          <a:p>
            <a:pPr marL="800100" lvl="1" indent="-342900">
              <a:lnSpc>
                <a:spcPct val="107000"/>
              </a:lnSpc>
              <a:buFont typeface="Wingdings" panose="05000000000000000000" pitchFamily="2" charset="2"/>
              <a:buChar char="Ø"/>
            </a:pPr>
            <a:r>
              <a:rPr lang="es-ES" sz="3200" b="1"/>
              <a:t>Término</a:t>
            </a:r>
            <a:r>
              <a:rPr lang="es-ES" sz="3200"/>
              <a:t> es la Unidad lingüística inseparable más pequeña que puede denotar caracteres, palabras, frases, etc</a:t>
            </a:r>
            <a:endParaRPr lang="en-US" sz="3200" dirty="0"/>
          </a:p>
          <a:p>
            <a:pPr marL="800100" lvl="1" indent="-342900">
              <a:lnSpc>
                <a:spcPct val="107000"/>
              </a:lnSpc>
              <a:buFont typeface="Wingdings" panose="05000000000000000000" pitchFamily="2" charset="2"/>
              <a:buChar char="Ø"/>
            </a:pPr>
            <a:r>
              <a:rPr lang="es-ES" sz="3200"/>
              <a:t>El </a:t>
            </a:r>
            <a:r>
              <a:rPr lang="es-ES" sz="3200" b="1"/>
              <a:t>peso del término </a:t>
            </a:r>
            <a:r>
              <a:rPr lang="es-ES" sz="3200"/>
              <a:t>es el peso asignado a un término según ciertos principios, que indica la importancia y relevancia de ese término en el texto.</a:t>
            </a:r>
            <a:endParaRPr lang="it-IT" sz="3200" dirty="0"/>
          </a:p>
        </p:txBody>
      </p:sp>
      <p:sp>
        <p:nvSpPr>
          <p:cNvPr id="9" name="CuadroTexto 6">
            <a:extLst>
              <a:ext uri="{FF2B5EF4-FFF2-40B4-BE49-F238E27FC236}">
                <a16:creationId xmlns:a16="http://schemas.microsoft.com/office/drawing/2014/main" id="{E65FC746-4E91-445E-B02A-A24D947CE4AB}"/>
              </a:ext>
            </a:extLst>
          </p:cNvPr>
          <p:cNvSpPr txBox="1"/>
          <p:nvPr/>
        </p:nvSpPr>
        <p:spPr>
          <a:xfrm>
            <a:off x="1417320" y="3279303"/>
            <a:ext cx="15163800" cy="584775"/>
          </a:xfrm>
          <a:prstGeom prst="rect">
            <a:avLst/>
          </a:prstGeom>
          <a:noFill/>
        </p:spPr>
        <p:txBody>
          <a:bodyPr wrap="square" rtlCol="0">
            <a:spAutoFit/>
          </a:bodyPr>
          <a:lstStyle/>
          <a:p>
            <a:pPr marL="457200" indent="-457200">
              <a:buFont typeface="Arial" panose="020B0604020202020204" pitchFamily="34" charset="0"/>
              <a:buChar char="•"/>
            </a:pPr>
            <a:r>
              <a:rPr lang="es-ES" sz="3200">
                <a:ea typeface="Microsoft Sans Serif" panose="020B0604020202020204" pitchFamily="34" charset="0"/>
                <a:cs typeface="Microsoft Sans Serif" panose="020B0604020202020204" pitchFamily="34" charset="0"/>
              </a:rPr>
              <a:t>El </a:t>
            </a:r>
            <a:r>
              <a:rPr lang="es-ES" sz="3200" b="1">
                <a:ea typeface="Microsoft Sans Serif" panose="020B0604020202020204" pitchFamily="34" charset="0"/>
                <a:cs typeface="Microsoft Sans Serif" panose="020B0604020202020204" pitchFamily="34" charset="0"/>
              </a:rPr>
              <a:t>modelo de espacio vectorial </a:t>
            </a:r>
            <a:r>
              <a:rPr lang="es-ES" sz="3200">
                <a:ea typeface="Microsoft Sans Serif" panose="020B0604020202020204" pitchFamily="34" charset="0"/>
                <a:cs typeface="Microsoft Sans Serif" panose="020B0604020202020204" pitchFamily="34" charset="0"/>
              </a:rPr>
              <a:t>es el método de representación de texto más sencillo</a:t>
            </a:r>
            <a:r>
              <a:rPr lang="es-ES" sz="3200" b="1">
                <a:ea typeface="Microsoft Sans Serif" panose="020B0604020202020204" pitchFamily="34" charset="0"/>
                <a:cs typeface="Microsoft Sans Serif" panose="020B0604020202020204" pitchFamily="34" charset="0"/>
              </a:rPr>
              <a:t>.</a:t>
            </a:r>
            <a:endParaRPr lang="en-US" sz="3200" dirty="0">
              <a:ea typeface="Microsoft Sans Serif" panose="020B0604020202020204" pitchFamily="34" charset="0"/>
              <a:cs typeface="Microsoft Sans Serif" panose="020B0604020202020204" pitchFamily="34" charset="0"/>
            </a:endParaRPr>
          </a:p>
        </p:txBody>
      </p:sp>
      <p:sp>
        <p:nvSpPr>
          <p:cNvPr id="10" name="TextBox 9">
            <a:extLst>
              <a:ext uri="{FF2B5EF4-FFF2-40B4-BE49-F238E27FC236}">
                <a16:creationId xmlns:a16="http://schemas.microsoft.com/office/drawing/2014/main" id="{E7B29E1B-5A89-475B-833D-E3E55C07F811}"/>
              </a:ext>
            </a:extLst>
          </p:cNvPr>
          <p:cNvSpPr txBox="1"/>
          <p:nvPr/>
        </p:nvSpPr>
        <p:spPr>
          <a:xfrm>
            <a:off x="1442720" y="7696200"/>
            <a:ext cx="15902836" cy="1077218"/>
          </a:xfrm>
          <a:prstGeom prst="rect">
            <a:avLst/>
          </a:prstGeom>
          <a:noFill/>
        </p:spPr>
        <p:txBody>
          <a:bodyPr wrap="square" rtlCol="0">
            <a:spAutoFit/>
          </a:bodyPr>
          <a:lstStyle/>
          <a:p>
            <a:pPr marL="457200" indent="-457200">
              <a:buFont typeface="Arial" panose="020B0604020202020204" pitchFamily="34" charset="0"/>
              <a:buChar char="•"/>
            </a:pPr>
            <a:r>
              <a:rPr lang="es-ES" sz="3200"/>
              <a:t>El modelo de espacio vectorial supone que un texto cumple los dos requisitos siguientes: (1) cada término es único, (2) los términos no tienen orden.</a:t>
            </a:r>
            <a:endParaRPr lang="ro-RO" sz="3200" dirty="0"/>
          </a:p>
        </p:txBody>
      </p:sp>
    </p:spTree>
    <p:extLst>
      <p:ext uri="{BB962C8B-B14F-4D97-AF65-F5344CB8AC3E}">
        <p14:creationId xmlns:p14="http://schemas.microsoft.com/office/powerpoint/2010/main" val="261214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3386</Words>
  <Application>Microsoft Office PowerPoint</Application>
  <PresentationFormat>Personalizado</PresentationFormat>
  <Paragraphs>313</Paragraphs>
  <Slides>25</Slides>
  <Notes>1</Notes>
  <HiddenSlides>0</HiddenSlides>
  <MMClips>0</MMClips>
  <ScaleCrop>false</ScaleCrop>
  <HeadingPairs>
    <vt:vector size="6" baseType="variant">
      <vt:variant>
        <vt:lpstr>Fuentes usadas</vt:lpstr>
      </vt:variant>
      <vt:variant>
        <vt:i4>9</vt:i4>
      </vt:variant>
      <vt:variant>
        <vt:lpstr>Tema</vt:lpstr>
      </vt:variant>
      <vt:variant>
        <vt:i4>2</vt:i4>
      </vt:variant>
      <vt:variant>
        <vt:lpstr>Títulos de diapositiva</vt:lpstr>
      </vt:variant>
      <vt:variant>
        <vt:i4>25</vt:i4>
      </vt:variant>
    </vt:vector>
  </HeadingPairs>
  <TitlesOfParts>
    <vt:vector size="36" baseType="lpstr">
      <vt:lpstr>Arial</vt:lpstr>
      <vt:lpstr>Arial Unicode MS</vt:lpstr>
      <vt:lpstr>Calibri</vt:lpstr>
      <vt:lpstr>Calibri Light</vt:lpstr>
      <vt:lpstr>Courier New</vt:lpstr>
      <vt:lpstr>Microsoft Sans Serif</vt:lpstr>
      <vt:lpstr>Oxygen</vt:lpstr>
      <vt:lpstr>var(--colab-code-font-family)</vt:lpstr>
      <vt:lpstr>Wingdings</vt:lpstr>
      <vt:lpstr>Office Theme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 PPT TEMPLATE</dc:title>
  <dc:creator>Monia Coppola</dc:creator>
  <cp:keywords>DAE_p32tqtE,BAEXurJiHZU</cp:keywords>
  <cp:lastModifiedBy>María del  Mar Castillo</cp:lastModifiedBy>
  <cp:revision>292</cp:revision>
  <dcterms:created xsi:type="dcterms:W3CDTF">2022-05-03T15:33:59Z</dcterms:created>
  <dcterms:modified xsi:type="dcterms:W3CDTF">2023-04-19T07:51:21Z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2022-05-03T00:00:00Z</vt:filetime>
  </property>
  <property fmtid="{D5CDD505-2E9C-101B-9397-08002B2CF9AE}" pid="3" name="Creator">
    <vt:lpwstr>Canva</vt:lpwstr>
  </property>
  <property fmtid="{D5CDD505-2E9C-101B-9397-08002B2CF9AE}" pid="4" name="LastSaved">
    <vt:filetime>2022-05-03T00:00:00Z</vt:filetime>
  </property>
</Properties>
</file>