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50"/>
  </p:notesMasterIdLst>
  <p:sldIdLst>
    <p:sldId id="258" r:id="rId3"/>
    <p:sldId id="332" r:id="rId4"/>
    <p:sldId id="333" r:id="rId5"/>
    <p:sldId id="259" r:id="rId6"/>
    <p:sldId id="297" r:id="rId7"/>
    <p:sldId id="294" r:id="rId8"/>
    <p:sldId id="274" r:id="rId9"/>
    <p:sldId id="265" r:id="rId10"/>
    <p:sldId id="281" r:id="rId11"/>
    <p:sldId id="283" r:id="rId12"/>
    <p:sldId id="284" r:id="rId13"/>
    <p:sldId id="285" r:id="rId14"/>
    <p:sldId id="286" r:id="rId15"/>
    <p:sldId id="278" r:id="rId16"/>
    <p:sldId id="287" r:id="rId17"/>
    <p:sldId id="300" r:id="rId18"/>
    <p:sldId id="299" r:id="rId19"/>
    <p:sldId id="301" r:id="rId20"/>
    <p:sldId id="302" r:id="rId21"/>
    <p:sldId id="303" r:id="rId22"/>
    <p:sldId id="328" r:id="rId23"/>
    <p:sldId id="329" r:id="rId24"/>
    <p:sldId id="330" r:id="rId25"/>
    <p:sldId id="331" r:id="rId26"/>
    <p:sldId id="327" r:id="rId27"/>
    <p:sldId id="306" r:id="rId28"/>
    <p:sldId id="311" r:id="rId29"/>
    <p:sldId id="312" r:id="rId30"/>
    <p:sldId id="314" r:id="rId31"/>
    <p:sldId id="315" r:id="rId32"/>
    <p:sldId id="316" r:id="rId33"/>
    <p:sldId id="317" r:id="rId34"/>
    <p:sldId id="318" r:id="rId35"/>
    <p:sldId id="319" r:id="rId36"/>
    <p:sldId id="320" r:id="rId37"/>
    <p:sldId id="321" r:id="rId38"/>
    <p:sldId id="313" r:id="rId39"/>
    <p:sldId id="322" r:id="rId40"/>
    <p:sldId id="323" r:id="rId41"/>
    <p:sldId id="324" r:id="rId42"/>
    <p:sldId id="334" r:id="rId43"/>
    <p:sldId id="325" r:id="rId44"/>
    <p:sldId id="326" r:id="rId45"/>
    <p:sldId id="335" r:id="rId46"/>
    <p:sldId id="275" r:id="rId47"/>
    <p:sldId id="273" r:id="rId48"/>
    <p:sldId id="262" r:id="rId49"/>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D40"/>
    <a:srgbClr val="1E737C"/>
    <a:srgbClr val="238791"/>
    <a:srgbClr val="E8676A"/>
    <a:srgbClr val="E7686A"/>
    <a:srgbClr val="697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34" autoAdjust="0"/>
  </p:normalViewPr>
  <p:slideViewPr>
    <p:cSldViewPr>
      <p:cViewPr varScale="1">
        <p:scale>
          <a:sx n="46" d="100"/>
          <a:sy n="46" d="100"/>
        </p:scale>
        <p:origin x="1190" y="43"/>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ADE41061-3ACF-4955-AC26-57384F60DCEE}" type="datetimeFigureOut">
              <a:rPr lang="en-US" smtClean="0"/>
              <a:t>4/20/2023</a:t>
            </a:fld>
            <a:endParaRPr lang="en-US"/>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CE38ECAE-18E0-462F-AAA1-752FA873BC6F}" type="slidenum">
              <a:rPr lang="en-US" smtClean="0"/>
              <a:t>‹Nº›</a:t>
            </a:fld>
            <a:endParaRPr lang="en-US"/>
          </a:p>
        </p:txBody>
      </p:sp>
    </p:spTree>
    <p:extLst>
      <p:ext uri="{BB962C8B-B14F-4D97-AF65-F5344CB8AC3E}">
        <p14:creationId xmlns:p14="http://schemas.microsoft.com/office/powerpoint/2010/main" val="312059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towardsdatascience.com/compas-case-study-fairness-of-a-machine-learning-model-f0f804108751"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https://pixabay.com/vectors/band-aid-first-aid-medical-adhesive-3116999/</a:t>
            </a: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21</a:t>
            </a:fld>
            <a:endParaRPr/>
          </a:p>
        </p:txBody>
      </p:sp>
    </p:spTree>
    <p:extLst>
      <p:ext uri="{BB962C8B-B14F-4D97-AF65-F5344CB8AC3E}">
        <p14:creationId xmlns:p14="http://schemas.microsoft.com/office/powerpoint/2010/main" val="2648997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dirty="0"/>
              <a:t>Percent of falsely predicted high risk out of true low risk is equal; and percent of falsely predicted</a:t>
            </a:r>
            <a:r>
              <a:rPr lang="de-DE" baseline="0" dirty="0"/>
              <a:t> low risk out of true high risk is equal</a:t>
            </a: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32</a:t>
            </a:fld>
            <a:endParaRPr/>
          </a:p>
        </p:txBody>
      </p:sp>
    </p:spTree>
    <p:extLst>
      <p:ext uri="{BB962C8B-B14F-4D97-AF65-F5344CB8AC3E}">
        <p14:creationId xmlns:p14="http://schemas.microsoft.com/office/powerpoint/2010/main" val="2905033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33</a:t>
            </a:fld>
            <a:endParaRPr/>
          </a:p>
        </p:txBody>
      </p:sp>
    </p:spTree>
    <p:extLst>
      <p:ext uri="{BB962C8B-B14F-4D97-AF65-F5344CB8AC3E}">
        <p14:creationId xmlns:p14="http://schemas.microsoft.com/office/powerpoint/2010/main" val="915802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34</a:t>
            </a:fld>
            <a:endParaRPr/>
          </a:p>
        </p:txBody>
      </p:sp>
    </p:spTree>
    <p:extLst>
      <p:ext uri="{BB962C8B-B14F-4D97-AF65-F5344CB8AC3E}">
        <p14:creationId xmlns:p14="http://schemas.microsoft.com/office/powerpoint/2010/main" val="319654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dirty="0"/>
              <a:t>From: </a:t>
            </a:r>
            <a:r>
              <a:rPr lang="en-US" sz="1200" b="0" i="0" kern="1200" dirty="0" err="1">
                <a:solidFill>
                  <a:schemeClr val="tx1"/>
                </a:solidFill>
                <a:effectLst/>
                <a:latin typeface="+mn-lt"/>
                <a:ea typeface="+mn-ea"/>
                <a:cs typeface="+mn-cs"/>
              </a:rPr>
              <a:t>Chouldechova</a:t>
            </a:r>
            <a:r>
              <a:rPr lang="en-US" sz="1200" b="0" i="0" kern="1200" dirty="0">
                <a:solidFill>
                  <a:schemeClr val="tx1"/>
                </a:solidFill>
                <a:effectLst/>
                <a:latin typeface="+mn-lt"/>
                <a:ea typeface="+mn-ea"/>
                <a:cs typeface="+mn-cs"/>
              </a:rPr>
              <a:t> A. Fair Prediction with Disparate Impact: A Study of Bias in Recidivism Prediction Instruments. Big Data. 2017 Jun;5(2):153-163.</a:t>
            </a: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35</a:t>
            </a:fld>
            <a:endParaRPr/>
          </a:p>
        </p:txBody>
      </p:sp>
    </p:spTree>
    <p:extLst>
      <p:ext uri="{BB962C8B-B14F-4D97-AF65-F5344CB8AC3E}">
        <p14:creationId xmlns:p14="http://schemas.microsoft.com/office/powerpoint/2010/main" val="2982389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36</a:t>
            </a:fld>
            <a:endParaRPr/>
          </a:p>
        </p:txBody>
      </p:sp>
    </p:spTree>
    <p:extLst>
      <p:ext uri="{BB962C8B-B14F-4D97-AF65-F5344CB8AC3E}">
        <p14:creationId xmlns:p14="http://schemas.microsoft.com/office/powerpoint/2010/main" val="154143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a:t>Always be aware of the data you have, and what is missing!</a:t>
            </a:r>
            <a:endParaRPr/>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37</a:t>
            </a:fld>
            <a:endParaRPr/>
          </a:p>
        </p:txBody>
      </p:sp>
    </p:spTree>
    <p:extLst>
      <p:ext uri="{BB962C8B-B14F-4D97-AF65-F5344CB8AC3E}">
        <p14:creationId xmlns:p14="http://schemas.microsoft.com/office/powerpoint/2010/main" val="2014654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dirty="0"/>
              <a:t>Northpointe says ... </a:t>
            </a:r>
            <a:r>
              <a:rPr lang="en-US" b="0" i="0" u="sng">
                <a:effectLst/>
                <a:latin typeface="Slack-Lato"/>
                <a:hlinkClick r:id="rId3"/>
              </a:rPr>
              <a:t>https://towardsdatascience.com/compas-case-study-fairness-of-a-machine-learning-model-f0f804108751</a:t>
            </a: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38</a:t>
            </a:fld>
            <a:endParaRPr/>
          </a:p>
        </p:txBody>
      </p:sp>
    </p:spTree>
    <p:extLst>
      <p:ext uri="{BB962C8B-B14F-4D97-AF65-F5344CB8AC3E}">
        <p14:creationId xmlns:p14="http://schemas.microsoft.com/office/powerpoint/2010/main" val="721765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dirty="0"/>
              <a:t>ProPublica</a:t>
            </a:r>
            <a:r>
              <a:rPr lang="de-DE" baseline="0" dirty="0"/>
              <a:t> says ...</a:t>
            </a: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39</a:t>
            </a:fld>
            <a:endParaRPr/>
          </a:p>
        </p:txBody>
      </p:sp>
    </p:spTree>
    <p:extLst>
      <p:ext uri="{BB962C8B-B14F-4D97-AF65-F5344CB8AC3E}">
        <p14:creationId xmlns:p14="http://schemas.microsoft.com/office/powerpoint/2010/main" val="2654446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40</a:t>
            </a:fld>
            <a:endParaRPr/>
          </a:p>
        </p:txBody>
      </p:sp>
    </p:spTree>
    <p:extLst>
      <p:ext uri="{BB962C8B-B14F-4D97-AF65-F5344CB8AC3E}">
        <p14:creationId xmlns:p14="http://schemas.microsoft.com/office/powerpoint/2010/main" val="2593319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41</a:t>
            </a:fld>
            <a:endParaRPr/>
          </a:p>
        </p:txBody>
      </p:sp>
    </p:spTree>
    <p:extLst>
      <p:ext uri="{BB962C8B-B14F-4D97-AF65-F5344CB8AC3E}">
        <p14:creationId xmlns:p14="http://schemas.microsoft.com/office/powerpoint/2010/main" val="1288413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22</a:t>
            </a:fld>
            <a:endParaRPr/>
          </a:p>
        </p:txBody>
      </p:sp>
    </p:spTree>
    <p:extLst>
      <p:ext uri="{BB962C8B-B14F-4D97-AF65-F5344CB8AC3E}">
        <p14:creationId xmlns:p14="http://schemas.microsoft.com/office/powerpoint/2010/main" val="2696288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42</a:t>
            </a:fld>
            <a:endParaRPr/>
          </a:p>
        </p:txBody>
      </p:sp>
    </p:spTree>
    <p:extLst>
      <p:ext uri="{BB962C8B-B14F-4D97-AF65-F5344CB8AC3E}">
        <p14:creationId xmlns:p14="http://schemas.microsoft.com/office/powerpoint/2010/main" val="3216454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43</a:t>
            </a:fld>
            <a:endParaRPr/>
          </a:p>
        </p:txBody>
      </p:sp>
    </p:spTree>
    <p:extLst>
      <p:ext uri="{BB962C8B-B14F-4D97-AF65-F5344CB8AC3E}">
        <p14:creationId xmlns:p14="http://schemas.microsoft.com/office/powerpoint/2010/main" val="2518528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44</a:t>
            </a:fld>
            <a:endParaRPr/>
          </a:p>
        </p:txBody>
      </p:sp>
    </p:spTree>
    <p:extLst>
      <p:ext uri="{BB962C8B-B14F-4D97-AF65-F5344CB8AC3E}">
        <p14:creationId xmlns:p14="http://schemas.microsoft.com/office/powerpoint/2010/main" val="273294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23</a:t>
            </a:fld>
            <a:endParaRPr/>
          </a:p>
        </p:txBody>
      </p:sp>
    </p:spTree>
    <p:extLst>
      <p:ext uri="{BB962C8B-B14F-4D97-AF65-F5344CB8AC3E}">
        <p14:creationId xmlns:p14="http://schemas.microsoft.com/office/powerpoint/2010/main" val="148599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https://pixabay.com/vectors/band-aid-first-aid-medical-adhesive-3116999/</a:t>
            </a: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24</a:t>
            </a:fld>
            <a:endParaRPr/>
          </a:p>
        </p:txBody>
      </p:sp>
    </p:spTree>
    <p:extLst>
      <p:ext uri="{BB962C8B-B14F-4D97-AF65-F5344CB8AC3E}">
        <p14:creationId xmlns:p14="http://schemas.microsoft.com/office/powerpoint/2010/main" val="4085944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27</a:t>
            </a:fld>
            <a:endParaRPr/>
          </a:p>
        </p:txBody>
      </p:sp>
    </p:spTree>
    <p:extLst>
      <p:ext uri="{BB962C8B-B14F-4D97-AF65-F5344CB8AC3E}">
        <p14:creationId xmlns:p14="http://schemas.microsoft.com/office/powerpoint/2010/main" val="85775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28</a:t>
            </a:fld>
            <a:endParaRPr/>
          </a:p>
        </p:txBody>
      </p:sp>
    </p:spTree>
    <p:extLst>
      <p:ext uri="{BB962C8B-B14F-4D97-AF65-F5344CB8AC3E}">
        <p14:creationId xmlns:p14="http://schemas.microsoft.com/office/powerpoint/2010/main" val="3278613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29</a:t>
            </a:fld>
            <a:endParaRPr/>
          </a:p>
        </p:txBody>
      </p:sp>
    </p:spTree>
    <p:extLst>
      <p:ext uri="{BB962C8B-B14F-4D97-AF65-F5344CB8AC3E}">
        <p14:creationId xmlns:p14="http://schemas.microsoft.com/office/powerpoint/2010/main" val="230918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24ff184ec_0_18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24ff184ec_0_180: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sz="1200" b="0" i="0" u="none" strike="noStrike" baseline="0" dirty="0">
                <a:latin typeface="Calibri"/>
              </a:rPr>
              <a:t>Sahil Verma, Julia Rubin: „</a:t>
            </a:r>
            <a:r>
              <a:rPr lang="en-US" sz="1200" b="1" i="0" u="none" strike="noStrike" baseline="0" dirty="0">
                <a:latin typeface="LinBiolinumTB"/>
              </a:rPr>
              <a:t>Fairness Definitions Explained”, </a:t>
            </a:r>
            <a:r>
              <a:rPr lang="en-US" sz="1200" b="0" i="0" u="none" strike="noStrike" cap="none" baseline="0" dirty="0">
                <a:solidFill>
                  <a:schemeClr val="dk1"/>
                </a:solidFill>
                <a:latin typeface="Calibri"/>
                <a:ea typeface="Calibri"/>
                <a:cs typeface="Calibri"/>
                <a:sym typeface="Calibri"/>
              </a:rPr>
              <a:t>2018 ACM/IEEE International Workshop on Software Fairness</a:t>
            </a:r>
            <a:endParaRPr dirty="0"/>
          </a:p>
        </p:txBody>
      </p:sp>
      <p:sp>
        <p:nvSpPr>
          <p:cNvPr id="73" name="Google Shape;73;g424ff184ec_0_180: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30</a:t>
            </a:fld>
            <a:endParaRPr/>
          </a:p>
        </p:txBody>
      </p:sp>
    </p:spTree>
    <p:extLst>
      <p:ext uri="{BB962C8B-B14F-4D97-AF65-F5344CB8AC3E}">
        <p14:creationId xmlns:p14="http://schemas.microsoft.com/office/powerpoint/2010/main" val="835235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43732d9eae_0_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43732d9eae_0_2:notes"/>
          <p:cNvSpPr txBox="1">
            <a:spLocks noGrp="1"/>
          </p:cNvSpPr>
          <p:nvPr>
            <p:ph type="body" idx="1"/>
          </p:nvPr>
        </p:nvSpPr>
        <p:spPr>
          <a:xfrm>
            <a:off x="679768" y="4715153"/>
            <a:ext cx="5438100" cy="4467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dirty="0"/>
              <a:t>Percent of true high risks out of all that are predicted to be high risk</a:t>
            </a:r>
            <a:endParaRPr dirty="0"/>
          </a:p>
        </p:txBody>
      </p:sp>
      <p:sp>
        <p:nvSpPr>
          <p:cNvPr id="82" name="Google Shape;82;g43732d9eae_0_2:notes"/>
          <p:cNvSpPr txBox="1">
            <a:spLocks noGrp="1"/>
          </p:cNvSpPr>
          <p:nvPr>
            <p:ph type="sldNum" idx="12"/>
          </p:nvPr>
        </p:nvSpPr>
        <p:spPr>
          <a:xfrm>
            <a:off x="3850443" y="9428583"/>
            <a:ext cx="29457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e-DE"/>
              <a:t>31</a:t>
            </a:fld>
            <a:endParaRPr/>
          </a:p>
        </p:txBody>
      </p:sp>
    </p:spTree>
    <p:extLst>
      <p:ext uri="{BB962C8B-B14F-4D97-AF65-F5344CB8AC3E}">
        <p14:creationId xmlns:p14="http://schemas.microsoft.com/office/powerpoint/2010/main" val="107590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6" name="Marcador de pie de página 5">
            <a:extLst>
              <a:ext uri="{FF2B5EF4-FFF2-40B4-BE49-F238E27FC236}">
                <a16:creationId xmlns:a16="http://schemas.microsoft.com/office/drawing/2014/main"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57906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8" name="Marcador de pie de página 7">
            <a:extLst>
              <a:ext uri="{FF2B5EF4-FFF2-40B4-BE49-F238E27FC236}">
                <a16:creationId xmlns:a16="http://schemas.microsoft.com/office/drawing/2014/main"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4" name="Marcador de pie de página 3">
            <a:extLst>
              <a:ext uri="{FF2B5EF4-FFF2-40B4-BE49-F238E27FC236}">
                <a16:creationId xmlns:a16="http://schemas.microsoft.com/office/drawing/2014/main"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3" name="Marcador de pie de página 2">
            <a:extLst>
              <a:ext uri="{FF2B5EF4-FFF2-40B4-BE49-F238E27FC236}">
                <a16:creationId xmlns:a16="http://schemas.microsoft.com/office/drawing/2014/main"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6" name="Marcador de pie de página 5">
            <a:extLst>
              <a:ext uri="{FF2B5EF4-FFF2-40B4-BE49-F238E27FC236}">
                <a16:creationId xmlns:a16="http://schemas.microsoft.com/office/drawing/2014/main"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6" name="Marcador de pie de página 5">
            <a:extLst>
              <a:ext uri="{FF2B5EF4-FFF2-40B4-BE49-F238E27FC236}">
                <a16:creationId xmlns:a16="http://schemas.microsoft.com/office/drawing/2014/main"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extfolie">
  <p:cSld name="Textfolie">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508000" y="2305050"/>
            <a:ext cx="17221200" cy="7341177"/>
          </a:xfrm>
          <a:prstGeom prst="rect">
            <a:avLst/>
          </a:prstGeom>
          <a:noFill/>
          <a:ln>
            <a:noFill/>
          </a:ln>
        </p:spPr>
        <p:txBody>
          <a:bodyPr spcFirstLastPara="1" wrap="square" lIns="91425" tIns="45700" rIns="91425" bIns="45700" anchor="t" anchorCtr="0"/>
          <a:lstStyle>
            <a:lvl1pPr marL="685800" marR="0" lvl="0" indent="-571500" algn="l" rtl="0">
              <a:spcBef>
                <a:spcPts val="0"/>
              </a:spcBef>
              <a:spcAft>
                <a:spcPts val="0"/>
              </a:spcAft>
              <a:buClr>
                <a:schemeClr val="dk1"/>
              </a:buClr>
              <a:buSzPts val="2400"/>
              <a:buFont typeface="Arial"/>
              <a:buChar char="•"/>
              <a:defRPr sz="3000" b="0" i="0" u="none" strike="noStrike" cap="none">
                <a:solidFill>
                  <a:schemeClr val="dk1"/>
                </a:solidFill>
                <a:latin typeface="Calibri"/>
                <a:ea typeface="Calibri"/>
                <a:cs typeface="Calibri"/>
                <a:sym typeface="Calibri"/>
              </a:defRPr>
            </a:lvl1pPr>
            <a:lvl2pPr marL="1371600" marR="0" lvl="1" indent="-514350" algn="l" rtl="0">
              <a:spcBef>
                <a:spcPts val="900"/>
              </a:spcBef>
              <a:spcAft>
                <a:spcPts val="0"/>
              </a:spcAft>
              <a:buClr>
                <a:schemeClr val="dk1"/>
              </a:buClr>
              <a:buSzPts val="1800"/>
              <a:buFont typeface="Courier New"/>
              <a:buChar char="o"/>
              <a:defRPr sz="2700" b="0" i="0" u="none" strike="noStrike" cap="none">
                <a:solidFill>
                  <a:schemeClr val="dk1"/>
                </a:solidFill>
                <a:latin typeface="Calibri"/>
                <a:ea typeface="Calibri"/>
                <a:cs typeface="Calibri"/>
                <a:sym typeface="Calibri"/>
              </a:defRPr>
            </a:lvl2pPr>
            <a:lvl3pPr marL="2057400" marR="0" lvl="2" indent="-495300" algn="l" rtl="0">
              <a:spcBef>
                <a:spcPts val="900"/>
              </a:spcBef>
              <a:spcAft>
                <a:spcPts val="0"/>
              </a:spcAft>
              <a:buClr>
                <a:schemeClr val="dk1"/>
              </a:buClr>
              <a:buSzPts val="1600"/>
              <a:buFont typeface="Noto Sans Symbols"/>
              <a:buChar char="−"/>
              <a:defRPr sz="2400" b="0" i="0" u="none" strike="noStrike" cap="none">
                <a:solidFill>
                  <a:schemeClr val="dk1"/>
                </a:solidFill>
                <a:latin typeface="Calibri"/>
                <a:ea typeface="Calibri"/>
                <a:cs typeface="Calibri"/>
                <a:sym typeface="Calibri"/>
              </a:defRPr>
            </a:lvl3pPr>
            <a:lvl4pPr marL="2743200" marR="0" lvl="3" indent="-495300" algn="l" rtl="0">
              <a:spcBef>
                <a:spcPts val="900"/>
              </a:spcBef>
              <a:spcAft>
                <a:spcPts val="0"/>
              </a:spcAft>
              <a:buClr>
                <a:schemeClr val="dk1"/>
              </a:buClr>
              <a:buSzPts val="1600"/>
              <a:buFont typeface="Merriweather Sans"/>
              <a:buChar char="-"/>
              <a:defRPr sz="2400" b="0" i="0" u="none" strike="noStrike" cap="none">
                <a:solidFill>
                  <a:schemeClr val="dk1"/>
                </a:solidFill>
                <a:latin typeface="Calibri"/>
                <a:ea typeface="Calibri"/>
                <a:cs typeface="Calibri"/>
                <a:sym typeface="Calibri"/>
              </a:defRPr>
            </a:lvl4pPr>
            <a:lvl5pPr marL="3429000" marR="0" lvl="4" indent="-495300" algn="l" rtl="0">
              <a:spcBef>
                <a:spcPts val="480"/>
              </a:spcBef>
              <a:spcAft>
                <a:spcPts val="0"/>
              </a:spcAft>
              <a:buClr>
                <a:schemeClr val="dk1"/>
              </a:buClr>
              <a:buSzPts val="1600"/>
              <a:buFont typeface="Arial"/>
              <a:buChar char="»"/>
              <a:defRPr sz="2400" b="0" i="0" u="none" strike="noStrike" cap="none">
                <a:solidFill>
                  <a:schemeClr val="dk1"/>
                </a:solidFill>
                <a:latin typeface="Calibri"/>
                <a:ea typeface="Calibri"/>
                <a:cs typeface="Calibri"/>
                <a:sym typeface="Calibri"/>
              </a:defRPr>
            </a:lvl5pPr>
            <a:lvl6pPr marL="4114800" marR="0" lvl="5" indent="-533400" algn="l" rtl="0">
              <a:spcBef>
                <a:spcPts val="600"/>
              </a:spcBef>
              <a:spcAft>
                <a:spcPts val="0"/>
              </a:spcAft>
              <a:buClr>
                <a:schemeClr val="dk1"/>
              </a:buClr>
              <a:buSzPts val="2000"/>
              <a:buFont typeface="Arial"/>
              <a:buChar char="•"/>
              <a:defRPr sz="3000" b="0" i="0" u="none" strike="noStrike" cap="none">
                <a:solidFill>
                  <a:schemeClr val="dk1"/>
                </a:solidFill>
                <a:latin typeface="Calibri"/>
                <a:ea typeface="Calibri"/>
                <a:cs typeface="Calibri"/>
                <a:sym typeface="Calibri"/>
              </a:defRPr>
            </a:lvl6pPr>
            <a:lvl7pPr marL="4800600" marR="0" lvl="6" indent="-533400" algn="l" rtl="0">
              <a:spcBef>
                <a:spcPts val="600"/>
              </a:spcBef>
              <a:spcAft>
                <a:spcPts val="0"/>
              </a:spcAft>
              <a:buClr>
                <a:schemeClr val="dk1"/>
              </a:buClr>
              <a:buSzPts val="2000"/>
              <a:buFont typeface="Arial"/>
              <a:buChar char="•"/>
              <a:defRPr sz="3000" b="0" i="0" u="none" strike="noStrike" cap="none">
                <a:solidFill>
                  <a:schemeClr val="dk1"/>
                </a:solidFill>
                <a:latin typeface="Calibri"/>
                <a:ea typeface="Calibri"/>
                <a:cs typeface="Calibri"/>
                <a:sym typeface="Calibri"/>
              </a:defRPr>
            </a:lvl7pPr>
            <a:lvl8pPr marL="5486400" marR="0" lvl="7" indent="-533400" algn="l" rtl="0">
              <a:spcBef>
                <a:spcPts val="600"/>
              </a:spcBef>
              <a:spcAft>
                <a:spcPts val="0"/>
              </a:spcAft>
              <a:buClr>
                <a:schemeClr val="dk1"/>
              </a:buClr>
              <a:buSzPts val="2000"/>
              <a:buFont typeface="Arial"/>
              <a:buChar char="•"/>
              <a:defRPr sz="3000" b="0" i="0" u="none" strike="noStrike" cap="none">
                <a:solidFill>
                  <a:schemeClr val="dk1"/>
                </a:solidFill>
                <a:latin typeface="Calibri"/>
                <a:ea typeface="Calibri"/>
                <a:cs typeface="Calibri"/>
                <a:sym typeface="Calibri"/>
              </a:defRPr>
            </a:lvl8pPr>
            <a:lvl9pPr marL="6172200" marR="0" lvl="8" indent="-533400" algn="l" rtl="0">
              <a:spcBef>
                <a:spcPts val="600"/>
              </a:spcBef>
              <a:spcAft>
                <a:spcPts val="0"/>
              </a:spcAft>
              <a:buClr>
                <a:schemeClr val="dk1"/>
              </a:buClr>
              <a:buSzPts val="2000"/>
              <a:buFont typeface="Arial"/>
              <a:buChar char="•"/>
              <a:defRPr sz="3000" b="0" i="0" u="none" strike="noStrike" cap="none">
                <a:solidFill>
                  <a:schemeClr val="dk1"/>
                </a:solidFill>
                <a:latin typeface="Calibri"/>
                <a:ea typeface="Calibri"/>
                <a:cs typeface="Calibri"/>
                <a:sym typeface="Calibri"/>
              </a:defRPr>
            </a:lvl9pPr>
          </a:lstStyle>
          <a:p>
            <a:endParaRPr/>
          </a:p>
        </p:txBody>
      </p:sp>
      <p:sp>
        <p:nvSpPr>
          <p:cNvPr id="16" name="Google Shape;16;p3"/>
          <p:cNvSpPr txBox="1">
            <a:spLocks noGrp="1"/>
          </p:cNvSpPr>
          <p:nvPr>
            <p:ph type="title"/>
          </p:nvPr>
        </p:nvSpPr>
        <p:spPr>
          <a:xfrm>
            <a:off x="508000" y="623888"/>
            <a:ext cx="17221200" cy="1376363"/>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dk1"/>
              </a:buClr>
              <a:buSzPts val="2800"/>
              <a:buFont typeface="Calibri"/>
              <a:buNone/>
              <a:defRPr sz="42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2700"/>
            </a:lvl2pPr>
            <a:lvl3pPr lvl="2">
              <a:spcBef>
                <a:spcPts val="0"/>
              </a:spcBef>
              <a:spcAft>
                <a:spcPts val="0"/>
              </a:spcAft>
              <a:buSzPts val="1400"/>
              <a:buNone/>
              <a:defRPr sz="2700"/>
            </a:lvl3pPr>
            <a:lvl4pPr lvl="3">
              <a:spcBef>
                <a:spcPts val="0"/>
              </a:spcBef>
              <a:spcAft>
                <a:spcPts val="0"/>
              </a:spcAft>
              <a:buSzPts val="1400"/>
              <a:buNone/>
              <a:defRPr sz="2700"/>
            </a:lvl4pPr>
            <a:lvl5pPr lvl="4">
              <a:spcBef>
                <a:spcPts val="0"/>
              </a:spcBef>
              <a:spcAft>
                <a:spcPts val="0"/>
              </a:spcAft>
              <a:buSzPts val="1400"/>
              <a:buNone/>
              <a:defRPr sz="2700"/>
            </a:lvl5pPr>
            <a:lvl6pPr lvl="5">
              <a:spcBef>
                <a:spcPts val="0"/>
              </a:spcBef>
              <a:spcAft>
                <a:spcPts val="0"/>
              </a:spcAft>
              <a:buSzPts val="1400"/>
              <a:buNone/>
              <a:defRPr sz="2700"/>
            </a:lvl6pPr>
            <a:lvl7pPr lvl="6">
              <a:spcBef>
                <a:spcPts val="0"/>
              </a:spcBef>
              <a:spcAft>
                <a:spcPts val="0"/>
              </a:spcAft>
              <a:buSzPts val="1400"/>
              <a:buNone/>
              <a:defRPr sz="2700"/>
            </a:lvl7pPr>
            <a:lvl8pPr lvl="7">
              <a:spcBef>
                <a:spcPts val="0"/>
              </a:spcBef>
              <a:spcAft>
                <a:spcPts val="0"/>
              </a:spcAft>
              <a:buSzPts val="1400"/>
              <a:buNone/>
              <a:defRPr sz="2700"/>
            </a:lvl8pPr>
            <a:lvl9pPr lvl="8">
              <a:spcBef>
                <a:spcPts val="0"/>
              </a:spcBef>
              <a:spcAft>
                <a:spcPts val="0"/>
              </a:spcAft>
              <a:buSzPts val="1400"/>
              <a:buNone/>
              <a:defRPr sz="2700"/>
            </a:lvl9pPr>
          </a:lstStyle>
          <a:p>
            <a:endParaRPr/>
          </a:p>
        </p:txBody>
      </p:sp>
    </p:spTree>
    <p:extLst>
      <p:ext uri="{BB962C8B-B14F-4D97-AF65-F5344CB8AC3E}">
        <p14:creationId xmlns:p14="http://schemas.microsoft.com/office/powerpoint/2010/main" val="113889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99193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20/04/2023</a:t>
            </a:fld>
            <a:endParaRPr lang="es-ES"/>
          </a:p>
        </p:txBody>
      </p:sp>
      <p:sp>
        <p:nvSpPr>
          <p:cNvPr id="5" name="Marcador de pie de página 4">
            <a:extLst>
              <a:ext uri="{FF2B5EF4-FFF2-40B4-BE49-F238E27FC236}">
                <a16:creationId xmlns:a16="http://schemas.microsoft.com/office/drawing/2014/main"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‹Nº›</a:t>
            </a:fld>
            <a:endParaRPr lang="es-ES"/>
          </a:p>
        </p:txBody>
      </p:sp>
    </p:spTree>
    <p:extLst>
      <p:ext uri="{BB962C8B-B14F-4D97-AF65-F5344CB8AC3E}">
        <p14:creationId xmlns:p14="http://schemas.microsoft.com/office/powerpoint/2010/main" val="104730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media/image1.png"/><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DA802E67-0748-2D2E-3F14-D254668597AB}"/>
              </a:ext>
            </a:extLst>
          </p:cNvPr>
          <p:cNvPicPr/>
          <p:nvPr userDrawn="1"/>
        </p:nvPicPr>
        <p:blipFill>
          <a:blip r:embed="rId8"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EA425F25-F69F-8F5B-D60F-974156588B30}"/>
              </a:ext>
            </a:extLst>
          </p:cNvPr>
          <p:cNvPicPr/>
          <p:nvPr userDrawn="1"/>
        </p:nvPicPr>
        <p:blipFill>
          <a:blip r:embed="rId9"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40" dirty="0">
                <a:solidFill>
                  <a:srgbClr val="6B7C86"/>
                </a:solidFill>
                <a:latin typeface="Microsoft Sans Serif"/>
                <a:cs typeface="Microsoft Sans Serif"/>
              </a:rPr>
              <a:t>da</a:t>
            </a:r>
            <a:r>
              <a:rPr sz="2300" spc="165" dirty="0">
                <a:solidFill>
                  <a:srgbClr val="6B7C86"/>
                </a:solidFill>
                <a:latin typeface="Microsoft Sans Serif"/>
                <a:cs typeface="Microsoft Sans Serif"/>
              </a:rPr>
              <a:t>t</a:t>
            </a:r>
            <a:r>
              <a:rPr sz="2300" spc="140" dirty="0">
                <a:solidFill>
                  <a:srgbClr val="6B7C86"/>
                </a:solidFill>
                <a:latin typeface="Microsoft Sans Serif"/>
                <a:cs typeface="Microsoft Sans Serif"/>
              </a:rPr>
              <a:t>a</a:t>
            </a:r>
            <a:r>
              <a:rPr sz="2300" spc="15" dirty="0">
                <a:solidFill>
                  <a:srgbClr val="6B7C86"/>
                </a:solidFill>
                <a:latin typeface="Microsoft Sans Serif"/>
                <a:cs typeface="Microsoft Sans Serif"/>
              </a:rPr>
              <a:t>s</a:t>
            </a:r>
            <a:r>
              <a:rPr sz="2300" spc="120" dirty="0">
                <a:solidFill>
                  <a:srgbClr val="6B7C86"/>
                </a:solidFill>
                <a:latin typeface="Microsoft Sans Serif"/>
                <a:cs typeface="Microsoft Sans Serif"/>
              </a:rPr>
              <a:t>ci</a:t>
            </a:r>
            <a:r>
              <a:rPr sz="2300" spc="40" dirty="0">
                <a:solidFill>
                  <a:srgbClr val="6B7C86"/>
                </a:solidFill>
                <a:latin typeface="Microsoft Sans Serif"/>
                <a:cs typeface="Microsoft Sans Serif"/>
              </a:rPr>
              <a:t>e</a:t>
            </a:r>
            <a:r>
              <a:rPr sz="2300" dirty="0">
                <a:solidFill>
                  <a:srgbClr val="6B7C86"/>
                </a:solidFill>
                <a:latin typeface="Microsoft Sans Serif"/>
                <a:cs typeface="Microsoft Sans Serif"/>
              </a:rPr>
              <a:t>n</a:t>
            </a:r>
            <a:r>
              <a:rPr sz="2300" spc="120" dirty="0">
                <a:solidFill>
                  <a:srgbClr val="6B7C86"/>
                </a:solidFill>
                <a:latin typeface="Microsoft Sans Serif"/>
                <a:cs typeface="Microsoft Sans Serif"/>
              </a:rPr>
              <a:t>c</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a:t>
            </a:r>
            <a:r>
              <a:rPr sz="2300" spc="140" dirty="0">
                <a:solidFill>
                  <a:srgbClr val="6B7C86"/>
                </a:solidFill>
                <a:latin typeface="Microsoft Sans Serif"/>
                <a:cs typeface="Microsoft Sans Serif"/>
              </a:rPr>
              <a:t>p</a:t>
            </a:r>
            <a:r>
              <a:rPr sz="2300" spc="110" dirty="0">
                <a:solidFill>
                  <a:srgbClr val="6B7C86"/>
                </a:solidFill>
                <a:latin typeface="Microsoft Sans Serif"/>
                <a:cs typeface="Microsoft Sans Serif"/>
              </a:rPr>
              <a:t>r</a:t>
            </a:r>
            <a:r>
              <a:rPr sz="2300" spc="40" dirty="0">
                <a:solidFill>
                  <a:srgbClr val="6B7C86"/>
                </a:solidFill>
                <a:latin typeface="Microsoft Sans Serif"/>
                <a:cs typeface="Microsoft Sans Serif"/>
              </a:rPr>
              <a:t>o</a:t>
            </a:r>
            <a:r>
              <a:rPr sz="2300" spc="120" dirty="0">
                <a:solidFill>
                  <a:srgbClr val="6B7C86"/>
                </a:solidFill>
                <a:latin typeface="Microsoft Sans Serif"/>
                <a:cs typeface="Microsoft Sans Serif"/>
              </a:rPr>
              <a:t>j</a:t>
            </a:r>
            <a:r>
              <a:rPr sz="2300" spc="40" dirty="0">
                <a:solidFill>
                  <a:srgbClr val="6B7C86"/>
                </a:solidFill>
                <a:latin typeface="Microsoft Sans Serif"/>
                <a:cs typeface="Microsoft Sans Serif"/>
              </a:rPr>
              <a:t>e</a:t>
            </a:r>
            <a:r>
              <a:rPr sz="2300" spc="120" dirty="0">
                <a:solidFill>
                  <a:srgbClr val="6B7C86"/>
                </a:solidFill>
                <a:latin typeface="Microsoft Sans Serif"/>
                <a:cs typeface="Microsoft Sans Serif"/>
              </a:rPr>
              <a:t>c</a:t>
            </a:r>
            <a:r>
              <a:rPr sz="2300" spc="165" dirty="0">
                <a:solidFill>
                  <a:srgbClr val="6B7C86"/>
                </a:solidFill>
                <a:latin typeface="Microsoft Sans Serif"/>
                <a:cs typeface="Microsoft Sans Serif"/>
              </a:rPr>
              <a:t>t</a:t>
            </a:r>
            <a:r>
              <a:rPr sz="2300" spc="5" dirty="0">
                <a:solidFill>
                  <a:srgbClr val="6B7C86"/>
                </a:solidFill>
                <a:latin typeface="Microsoft Sans Serif"/>
                <a:cs typeface="Microsoft Sans Serif"/>
              </a:rPr>
              <a:t>.</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u</a:t>
            </a:r>
            <a:endParaRPr sz="2300">
              <a:latin typeface="Microsoft Sans Serif"/>
              <a:cs typeface="Microsoft Sans Serif"/>
            </a:endParaRPr>
          </a:p>
        </p:txBody>
      </p:sp>
      <p:sp>
        <p:nvSpPr>
          <p:cNvPr id="21" name="object 16">
            <a:extLst>
              <a:ext uri="{FF2B5EF4-FFF2-40B4-BE49-F238E27FC236}">
                <a16:creationId xmlns:a16="http://schemas.microsoft.com/office/drawing/2014/main"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9"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0504D18A-FD5D-32CE-C2CD-F46C2DCC578F}"/>
              </a:ext>
            </a:extLst>
          </p:cNvPr>
          <p:cNvPicPr/>
          <p:nvPr userDrawn="1"/>
        </p:nvPicPr>
        <p:blipFill>
          <a:blip r:embed="rId14"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pic>
        <p:nvPicPr>
          <p:cNvPr id="24" name="object 2">
            <a:extLst>
              <a:ext uri="{FF2B5EF4-FFF2-40B4-BE49-F238E27FC236}">
                <a16:creationId xmlns:a16="http://schemas.microsoft.com/office/drawing/2014/main" id="{00B21A7A-BB50-16CD-B1C1-7D57EEA53685}"/>
              </a:ext>
            </a:extLst>
          </p:cNvPr>
          <p:cNvPicPr/>
          <p:nvPr userDrawn="1"/>
        </p:nvPicPr>
        <p:blipFill>
          <a:blip r:embed="rId15"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guardian.com/technology/2018/oct/10/amazon-hiring-ai-gender-bias-recruiting-engine" TargetMode="External"/><Relationship Id="rId2" Type="http://schemas.openxmlformats.org/officeDocument/2006/relationships/hyperlink" Target="https://science.sciencemag.org/content/366/6464/447" TargetMode="External"/><Relationship Id="rId1" Type="http://schemas.openxmlformats.org/officeDocument/2006/relationships/slideLayout" Target="../slideLayouts/slideLayout7.xml"/><Relationship Id="rId4" Type="http://schemas.openxmlformats.org/officeDocument/2006/relationships/hyperlink" Target="https://www.nytimes.com/2021/09/03/technology/facebook-ai-race-primate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not%20developing%20functionalities" TargetMode="External"/><Relationship Id="rId2" Type="http://schemas.openxmlformats.org/officeDocument/2006/relationships/hyperlink" Target="generating%20sexualised%20avatars" TargetMode="External"/><Relationship Id="rId1" Type="http://schemas.openxmlformats.org/officeDocument/2006/relationships/slideLayout" Target="../slideLayouts/slideLayout7.xml"/><Relationship Id="rId4" Type="http://schemas.openxmlformats.org/officeDocument/2006/relationships/hyperlink" Target="undermining%20gender%20identity"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stud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8" Type="http://schemas.openxmlformats.org/officeDocument/2006/relationships/hyperlink" Target="https://www.reuters.com/article/us-alphabet-google-ai-idUSKCN1RH00S" TargetMode="External"/><Relationship Id="rId3" Type="http://schemas.openxmlformats.org/officeDocument/2006/relationships/hyperlink" Target="https://www.oecd.ai/ai-principles" TargetMode="External"/><Relationship Id="rId7" Type="http://schemas.openxmlformats.org/officeDocument/2006/relationships/hyperlink" Target="https://www.microsoft.com/en-us/ai/responsible-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ec.europa.eu/info/publications/white-paper-artificial-intelligence-european-approach-excellence-and-trust_en" TargetMode="External"/><Relationship Id="rId5" Type="http://schemas.openxmlformats.org/officeDocument/2006/relationships/hyperlink" Target="https://www.unicef.org/globalinsight/reports/policy-guidance-ai-children" TargetMode="External"/><Relationship Id="rId4" Type="http://schemas.openxmlformats.org/officeDocument/2006/relationships/hyperlink" Target="https://en.unesco.org/news/unesco-launches-worldwide-online-public-consultation-ethics-artificial-intelligence" TargetMode="External"/><Relationship Id="rId9" Type="http://schemas.openxmlformats.org/officeDocument/2006/relationships/hyperlink" Target="https://www.partnershiponai.or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hyperlink" Target="https://www.washingtonpost.com/news/monkey-cage/wp/2016/10/17/can-an-algorithm-be-racist-our-analysis-is-more-cautious-than-propublicas/?noredirect=on&amp;utm_term=.24b3907c91d1" TargetMode="External"/><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echnologyreview.com/2021/10/26/1038643/ai-reinforcement-learning-digital-twins-can-solve-supply-chain-shortages-and-save-christmas/" TargetMode="External"/><Relationship Id="rId2" Type="http://schemas.openxmlformats.org/officeDocument/2006/relationships/hyperlink" Target="https://www.skillsfuture.gov.sg/AboutSkillsFuture" TargetMode="External"/><Relationship Id="rId1" Type="http://schemas.openxmlformats.org/officeDocument/2006/relationships/slideLayout" Target="../slideLayouts/slideLayout7.xml"/><Relationship Id="rId4" Type="http://schemas.openxmlformats.org/officeDocument/2006/relationships/hyperlink" Target="https://gpai.ai/projects/responsible-ai/environment/climate-change-and-ai.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ltana.ai/blog/illuminating-xinjiang-forced-labor-ecosystem" TargetMode="External"/><Relationship Id="rId2" Type="http://schemas.openxmlformats.org/officeDocument/2006/relationships/hyperlink" Target="https://ev.caltech.edu/info" TargetMode="External"/><Relationship Id="rId1" Type="http://schemas.openxmlformats.org/officeDocument/2006/relationships/slideLayout" Target="../slideLayouts/slideLayout7.xml"/><Relationship Id="rId4" Type="http://schemas.openxmlformats.org/officeDocument/2006/relationships/hyperlink" Target="https://www.deepmind.com/blog/machine-learning-can-boost-the-value-of-wind-energ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44E27C2-649F-F2B8-B7E1-2956CAAC7E77}"/>
              </a:ext>
            </a:extLst>
          </p:cNvPr>
          <p:cNvSpPr txBox="1"/>
          <p:nvPr/>
        </p:nvSpPr>
        <p:spPr>
          <a:xfrm>
            <a:off x="1733550" y="6591300"/>
            <a:ext cx="14820900" cy="2123658"/>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en-US" sz="4800" b="1" spc="-114">
                <a:solidFill>
                  <a:srgbClr val="E7686A"/>
                </a:solidFill>
                <a:ea typeface="Microsoft Sans Serif" panose="020B0604020202020204" pitchFamily="34" charset="0"/>
                <a:cs typeface="Microsoft Sans Serif" panose="020B0604020202020204" pitchFamily="34" charset="0"/>
              </a:rPr>
              <a:t>Ciencia de datos e impacto social: Conseguir resultados positivos</a:t>
            </a:r>
          </a:p>
          <a:p>
            <a:pPr lvl="0" algn="ctr">
              <a:spcBef>
                <a:spcPts val="5"/>
              </a:spcBef>
              <a:tabLst>
                <a:tab pos="1205230" algn="l"/>
                <a:tab pos="1926589" algn="l"/>
                <a:tab pos="2915920" algn="l"/>
                <a:tab pos="3444875" algn="l"/>
                <a:tab pos="4383405" algn="l"/>
                <a:tab pos="6796405" algn="l"/>
              </a:tabLst>
              <a:defRPr/>
            </a:pPr>
            <a:r>
              <a:rPr lang="en-US" sz="3600" b="1" spc="-114">
                <a:solidFill>
                  <a:srgbClr val="E7686A"/>
                </a:solidFill>
                <a:ea typeface="Microsoft Sans Serif" panose="020B0604020202020204" pitchFamily="34" charset="0"/>
                <a:cs typeface="Microsoft Sans Serif" panose="020B0604020202020204" pitchFamily="34" charset="0"/>
              </a:rPr>
              <a:t>Por </a:t>
            </a:r>
            <a:r>
              <a:rPr lang="en-US" sz="3600" b="1" spc="-114" dirty="0">
                <a:solidFill>
                  <a:srgbClr val="E7686A"/>
                </a:solidFill>
                <a:ea typeface="Microsoft Sans Serif" panose="020B0604020202020204" pitchFamily="34" charset="0"/>
                <a:cs typeface="Microsoft Sans Serif" panose="020B0604020202020204" pitchFamily="34" charset="0"/>
              </a:rPr>
              <a:t>Women in AI Austria</a:t>
            </a:r>
            <a:endParaRPr lang="en-US" sz="3200" b="1" spc="-114" dirty="0">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32588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s-ES" sz="2400" b="1" i="1">
                <a:solidFill>
                  <a:srgbClr val="FDBD40"/>
                </a:solidFill>
                <a:ea typeface="Microsoft Sans Serif" panose="020B0604020202020204" pitchFamily="34" charset="0"/>
                <a:cs typeface="Microsoft Sans Serif" panose="020B0604020202020204" pitchFamily="34" charset="0"/>
              </a:rPr>
              <a:t>Ejemplo: Elecciones al Parlamento Europeo 2019</a:t>
            </a:r>
            <a:endParaRPr lang="en-US" sz="2400" b="1" i="1" dirty="0">
              <a:solidFill>
                <a:srgbClr val="FDBD40"/>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4478000" cy="3359061"/>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s-ES" sz="2400"/>
              <a:t>Debido al gran volumen de comentarios, hubo que seleccionar qué fuentes de políticos evaluar.  Los criterios fueron: alcance de la actividad en los medios sociales, garantizando al mismo tiempo una representación de todos los partidos, todas las regiones y al menos una mujer/hombre por partido.  Como resultado, se evaluaron los feeds de 77 políticos.</a:t>
            </a:r>
          </a:p>
          <a:p>
            <a:pPr marL="285750" indent="-285750">
              <a:lnSpc>
                <a:spcPct val="150000"/>
              </a:lnSpc>
              <a:buFont typeface="Wingdings" panose="05000000000000000000" pitchFamily="2" charset="2"/>
              <a:buChar char="Ø"/>
            </a:pPr>
            <a:r>
              <a:rPr lang="es-ES" sz="2400"/>
              <a:t>El 80% de las publicaciones y una muestra aleatoria de 100.000 comentarios fueron etiquetados por 150 voluntarios de Amnistía Italia.</a:t>
            </a:r>
            <a:endParaRPr lang="en-US" sz="2400" dirty="0"/>
          </a:p>
        </p:txBody>
      </p:sp>
    </p:spTree>
    <p:extLst>
      <p:ext uri="{BB962C8B-B14F-4D97-AF65-F5344CB8AC3E}">
        <p14:creationId xmlns:p14="http://schemas.microsoft.com/office/powerpoint/2010/main" val="3251340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316822" y="2178423"/>
            <a:ext cx="11362037" cy="6965577"/>
          </a:xfrm>
        </p:spPr>
        <p:txBody>
          <a:bodyPr>
            <a:normAutofit/>
          </a:bodyPr>
          <a:lstStyle/>
          <a:p>
            <a:pPr marL="51435" indent="0">
              <a:lnSpc>
                <a:spcPct val="150000"/>
              </a:lnSpc>
              <a:buNone/>
            </a:pPr>
            <a:endParaRPr lang="de-DE" dirty="0"/>
          </a:p>
          <a:p>
            <a:pPr marL="51435" indent="0">
              <a:buNone/>
            </a:pPr>
            <a:endParaRPr lang="de-DE" dirty="0"/>
          </a:p>
          <a:p>
            <a:pPr marL="51435" indent="0">
              <a:buNone/>
            </a:pPr>
            <a:endParaRPr lang="en-US" dirty="0"/>
          </a:p>
        </p:txBody>
      </p:sp>
      <p:sp>
        <p:nvSpPr>
          <p:cNvPr id="3" name="Oval 2"/>
          <p:cNvSpPr/>
          <p:nvPr/>
        </p:nvSpPr>
        <p:spPr>
          <a:xfrm>
            <a:off x="4101353"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6" name="Oval 5"/>
          <p:cNvSpPr/>
          <p:nvPr/>
        </p:nvSpPr>
        <p:spPr>
          <a:xfrm>
            <a:off x="5813837"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7" name="Oval 6"/>
          <p:cNvSpPr/>
          <p:nvPr/>
        </p:nvSpPr>
        <p:spPr>
          <a:xfrm>
            <a:off x="4666900"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8" name="Oval 7"/>
          <p:cNvSpPr/>
          <p:nvPr/>
        </p:nvSpPr>
        <p:spPr>
          <a:xfrm>
            <a:off x="4787153" y="6656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9" name="Oval 8"/>
          <p:cNvSpPr/>
          <p:nvPr/>
        </p:nvSpPr>
        <p:spPr>
          <a:xfrm>
            <a:off x="5056094"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0" name="Oval 9"/>
          <p:cNvSpPr/>
          <p:nvPr/>
        </p:nvSpPr>
        <p:spPr>
          <a:xfrm>
            <a:off x="7746847" y="41416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1" name="Oval 10"/>
          <p:cNvSpPr/>
          <p:nvPr/>
        </p:nvSpPr>
        <p:spPr>
          <a:xfrm>
            <a:off x="5420089"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2" name="Oval 11"/>
          <p:cNvSpPr/>
          <p:nvPr/>
        </p:nvSpPr>
        <p:spPr>
          <a:xfrm>
            <a:off x="5614862" y="78530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3" name="Oval 12"/>
          <p:cNvSpPr/>
          <p:nvPr/>
        </p:nvSpPr>
        <p:spPr>
          <a:xfrm>
            <a:off x="4163207" y="5513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4" name="Oval 13"/>
          <p:cNvSpPr/>
          <p:nvPr/>
        </p:nvSpPr>
        <p:spPr>
          <a:xfrm>
            <a:off x="7545143" y="826321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5" name="Oval 14"/>
          <p:cNvSpPr/>
          <p:nvPr/>
        </p:nvSpPr>
        <p:spPr>
          <a:xfrm>
            <a:off x="6552751" y="5560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6" name="Oval 15"/>
          <p:cNvSpPr/>
          <p:nvPr/>
        </p:nvSpPr>
        <p:spPr>
          <a:xfrm>
            <a:off x="7126942" y="50829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7" name="Oval 16"/>
          <p:cNvSpPr/>
          <p:nvPr/>
        </p:nvSpPr>
        <p:spPr>
          <a:xfrm>
            <a:off x="6186038" y="65352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8" name="Oval 17"/>
          <p:cNvSpPr/>
          <p:nvPr/>
        </p:nvSpPr>
        <p:spPr>
          <a:xfrm>
            <a:off x="6790765" y="4370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9" name="Oval 18"/>
          <p:cNvSpPr/>
          <p:nvPr/>
        </p:nvSpPr>
        <p:spPr>
          <a:xfrm>
            <a:off x="6216571" y="834389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0" name="Oval 19"/>
          <p:cNvSpPr/>
          <p:nvPr/>
        </p:nvSpPr>
        <p:spPr>
          <a:xfrm>
            <a:off x="7503850" y="65957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1" name="Oval 20"/>
          <p:cNvSpPr/>
          <p:nvPr/>
        </p:nvSpPr>
        <p:spPr>
          <a:xfrm>
            <a:off x="8322386" y="47131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2" name="Oval 21"/>
          <p:cNvSpPr/>
          <p:nvPr/>
        </p:nvSpPr>
        <p:spPr>
          <a:xfrm>
            <a:off x="6722186" y="7449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3" name="Oval 22"/>
          <p:cNvSpPr/>
          <p:nvPr/>
        </p:nvSpPr>
        <p:spPr>
          <a:xfrm>
            <a:off x="8550986"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4" name="Oval 23"/>
          <p:cNvSpPr/>
          <p:nvPr/>
        </p:nvSpPr>
        <p:spPr>
          <a:xfrm>
            <a:off x="4245232" y="81959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5" name="Oval 24"/>
          <p:cNvSpPr/>
          <p:nvPr/>
        </p:nvSpPr>
        <p:spPr>
          <a:xfrm>
            <a:off x="8619565"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6" name="Oval 25"/>
          <p:cNvSpPr/>
          <p:nvPr/>
        </p:nvSpPr>
        <p:spPr>
          <a:xfrm>
            <a:off x="8736542" y="83976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8" name="Oval 27"/>
          <p:cNvSpPr/>
          <p:nvPr/>
        </p:nvSpPr>
        <p:spPr>
          <a:xfrm>
            <a:off x="8425253" y="6763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0" name="Oval 29"/>
          <p:cNvSpPr/>
          <p:nvPr/>
        </p:nvSpPr>
        <p:spPr>
          <a:xfrm>
            <a:off x="9630497" y="3334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1" name="Oval 30"/>
          <p:cNvSpPr/>
          <p:nvPr/>
        </p:nvSpPr>
        <p:spPr>
          <a:xfrm>
            <a:off x="9947173"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2" name="Oval 31"/>
          <p:cNvSpPr/>
          <p:nvPr/>
        </p:nvSpPr>
        <p:spPr>
          <a:xfrm>
            <a:off x="9758341" y="37113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3" name="Oval 32"/>
          <p:cNvSpPr/>
          <p:nvPr/>
        </p:nvSpPr>
        <p:spPr>
          <a:xfrm>
            <a:off x="9970417" y="352985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4" name="Oval 33"/>
          <p:cNvSpPr/>
          <p:nvPr/>
        </p:nvSpPr>
        <p:spPr>
          <a:xfrm>
            <a:off x="10451483"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5" name="Oval 34"/>
          <p:cNvSpPr/>
          <p:nvPr/>
        </p:nvSpPr>
        <p:spPr>
          <a:xfrm>
            <a:off x="10038995" y="388796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6" name="Oval 35"/>
          <p:cNvSpPr/>
          <p:nvPr/>
        </p:nvSpPr>
        <p:spPr>
          <a:xfrm>
            <a:off x="10986052" y="359213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7" name="Oval 36"/>
          <p:cNvSpPr/>
          <p:nvPr/>
        </p:nvSpPr>
        <p:spPr>
          <a:xfrm>
            <a:off x="9655084" y="406101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8" name="Oval 37"/>
          <p:cNvSpPr/>
          <p:nvPr/>
        </p:nvSpPr>
        <p:spPr>
          <a:xfrm>
            <a:off x="11123120" y="6306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9" name="Oval 38"/>
          <p:cNvSpPr/>
          <p:nvPr/>
        </p:nvSpPr>
        <p:spPr>
          <a:xfrm>
            <a:off x="11201495" y="610496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0" name="Oval 39"/>
          <p:cNvSpPr/>
          <p:nvPr/>
        </p:nvSpPr>
        <p:spPr>
          <a:xfrm>
            <a:off x="11528936" y="62259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1" name="Oval 40"/>
          <p:cNvSpPr/>
          <p:nvPr/>
        </p:nvSpPr>
        <p:spPr>
          <a:xfrm>
            <a:off x="11528936" y="584812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2" name="Oval 41"/>
          <p:cNvSpPr/>
          <p:nvPr/>
        </p:nvSpPr>
        <p:spPr>
          <a:xfrm>
            <a:off x="11043497"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3" name="Oval 42"/>
          <p:cNvSpPr/>
          <p:nvPr/>
        </p:nvSpPr>
        <p:spPr>
          <a:xfrm>
            <a:off x="13813876" y="346934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4" name="Oval 43"/>
          <p:cNvSpPr/>
          <p:nvPr/>
        </p:nvSpPr>
        <p:spPr>
          <a:xfrm>
            <a:off x="14042476"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5" name="Oval 44"/>
          <p:cNvSpPr/>
          <p:nvPr/>
        </p:nvSpPr>
        <p:spPr>
          <a:xfrm>
            <a:off x="12817450" y="7953935"/>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6" name="Oval 45"/>
          <p:cNvSpPr/>
          <p:nvPr/>
        </p:nvSpPr>
        <p:spPr>
          <a:xfrm>
            <a:off x="12861535" y="73420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7" name="Oval 46"/>
          <p:cNvSpPr/>
          <p:nvPr/>
        </p:nvSpPr>
        <p:spPr>
          <a:xfrm>
            <a:off x="13416374" y="767154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8" name="Oval 47"/>
          <p:cNvSpPr/>
          <p:nvPr/>
        </p:nvSpPr>
        <p:spPr>
          <a:xfrm>
            <a:off x="14133919"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9" name="Oval 48"/>
          <p:cNvSpPr/>
          <p:nvPr/>
        </p:nvSpPr>
        <p:spPr>
          <a:xfrm>
            <a:off x="13350199" y="72210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0" name="Oval 49"/>
          <p:cNvSpPr/>
          <p:nvPr/>
        </p:nvSpPr>
        <p:spPr>
          <a:xfrm>
            <a:off x="14202497"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1" name="Oval 50"/>
          <p:cNvSpPr/>
          <p:nvPr/>
        </p:nvSpPr>
        <p:spPr>
          <a:xfrm>
            <a:off x="14431097" y="81354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2" name="Oval 51"/>
          <p:cNvSpPr/>
          <p:nvPr/>
        </p:nvSpPr>
        <p:spPr>
          <a:xfrm>
            <a:off x="10004705" y="808840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nvGrpSpPr>
          <p:cNvPr id="53" name="Group 52"/>
          <p:cNvGrpSpPr/>
          <p:nvPr/>
        </p:nvGrpSpPr>
        <p:grpSpPr>
          <a:xfrm>
            <a:off x="3895639" y="3123672"/>
            <a:ext cx="10760049" cy="5516290"/>
            <a:chOff x="3918810" y="2705322"/>
            <a:chExt cx="10760049" cy="5903259"/>
          </a:xfrm>
        </p:grpSpPr>
        <p:sp>
          <p:nvSpPr>
            <p:cNvPr id="2" name="Rectangle 1"/>
            <p:cNvSpPr/>
            <p:nvPr/>
          </p:nvSpPr>
          <p:spPr>
            <a:xfrm>
              <a:off x="3918810"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9" name="Rectangle 28"/>
            <p:cNvSpPr/>
            <p:nvPr/>
          </p:nvSpPr>
          <p:spPr>
            <a:xfrm>
              <a:off x="9501742"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sp>
        <p:nvSpPr>
          <p:cNvPr id="54" name="TextBox 53"/>
          <p:cNvSpPr txBox="1"/>
          <p:nvPr/>
        </p:nvSpPr>
        <p:spPr>
          <a:xfrm>
            <a:off x="10992678" y="8638066"/>
            <a:ext cx="2902296" cy="507831"/>
          </a:xfrm>
          <a:prstGeom prst="rect">
            <a:avLst/>
          </a:prstGeom>
          <a:noFill/>
        </p:spPr>
        <p:txBody>
          <a:bodyPr wrap="square" rtlCol="0">
            <a:spAutoFit/>
          </a:bodyPr>
          <a:lstStyle/>
          <a:p>
            <a:r>
              <a:rPr lang="de-DE" sz="2700"/>
              <a:t>Agrupado</a:t>
            </a:r>
            <a:endParaRPr lang="en-US" sz="2700" dirty="0"/>
          </a:p>
        </p:txBody>
      </p:sp>
      <p:sp>
        <p:nvSpPr>
          <p:cNvPr id="56" name="TextBox 55"/>
          <p:cNvSpPr txBox="1"/>
          <p:nvPr/>
        </p:nvSpPr>
        <p:spPr>
          <a:xfrm>
            <a:off x="5454378" y="8610465"/>
            <a:ext cx="2902296" cy="507831"/>
          </a:xfrm>
          <a:prstGeom prst="rect">
            <a:avLst/>
          </a:prstGeom>
          <a:noFill/>
        </p:spPr>
        <p:txBody>
          <a:bodyPr wrap="square" rtlCol="0">
            <a:spAutoFit/>
          </a:bodyPr>
          <a:lstStyle/>
          <a:p>
            <a:r>
              <a:rPr lang="de-DE" sz="2700"/>
              <a:t>Aleatorio</a:t>
            </a:r>
            <a:endParaRPr lang="en-US" sz="2700" dirty="0"/>
          </a:p>
        </p:txBody>
      </p:sp>
      <p:sp>
        <p:nvSpPr>
          <p:cNvPr id="57" name="TextBox 56"/>
          <p:cNvSpPr txBox="1"/>
          <p:nvPr/>
        </p:nvSpPr>
        <p:spPr>
          <a:xfrm>
            <a:off x="1488765" y="1943100"/>
            <a:ext cx="15621555" cy="954107"/>
          </a:xfrm>
          <a:prstGeom prst="rect">
            <a:avLst/>
          </a:prstGeom>
          <a:noFill/>
        </p:spPr>
        <p:txBody>
          <a:bodyPr wrap="square" rtlCol="0">
            <a:spAutoFit/>
          </a:bodyPr>
          <a:lstStyle/>
          <a:p>
            <a:r>
              <a:rPr lang="es-ES" sz="2800" b="1" i="1">
                <a:solidFill>
                  <a:srgbClr val="943C83"/>
                </a:solidFill>
              </a:rPr>
              <a:t>El discurso del odio no está distribuido al azar: </a:t>
            </a:r>
            <a:r>
              <a:rPr lang="es-ES" sz="2800" b="1" i="1"/>
              <a:t>Cada rectángulo tiene exactamente el mismo número y tamaño de puntos azules</a:t>
            </a:r>
            <a:endParaRPr lang="en-US" sz="2700" b="1" i="1" dirty="0"/>
          </a:p>
        </p:txBody>
      </p:sp>
      <p:sp>
        <p:nvSpPr>
          <p:cNvPr id="58" name="CuadroTexto 3">
            <a:extLst>
              <a:ext uri="{FF2B5EF4-FFF2-40B4-BE49-F238E27FC236}">
                <a16:creationId xmlns:a16="http://schemas.microsoft.com/office/drawing/2014/main" id="{5B49A45C-DB62-51D8-86AE-29BDD6A61244}"/>
              </a:ext>
            </a:extLst>
          </p:cNvPr>
          <p:cNvSpPr txBox="1"/>
          <p:nvPr/>
        </p:nvSpPr>
        <p:spPr>
          <a:xfrm>
            <a:off x="1543322" y="458315"/>
            <a:ext cx="13315677"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9" name="CuadroTexto 4">
            <a:extLst>
              <a:ext uri="{FF2B5EF4-FFF2-40B4-BE49-F238E27FC236}">
                <a16:creationId xmlns:a16="http://schemas.microsoft.com/office/drawing/2014/main" id="{9FDC7C57-826D-5EA9-1BF2-8E3DC6D338FF}"/>
              </a:ext>
            </a:extLst>
          </p:cNvPr>
          <p:cNvSpPr txBox="1"/>
          <p:nvPr/>
        </p:nvSpPr>
        <p:spPr>
          <a:xfrm>
            <a:off x="1523445" y="1216869"/>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1280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316822" y="2178423"/>
            <a:ext cx="11362037" cy="6965577"/>
          </a:xfrm>
        </p:spPr>
        <p:txBody>
          <a:bodyPr>
            <a:normAutofit/>
          </a:bodyPr>
          <a:lstStyle/>
          <a:p>
            <a:pPr marL="51435" indent="0">
              <a:lnSpc>
                <a:spcPct val="150000"/>
              </a:lnSpc>
              <a:buNone/>
            </a:pPr>
            <a:endParaRPr lang="de-DE" dirty="0"/>
          </a:p>
          <a:p>
            <a:pPr marL="51435" indent="0">
              <a:buNone/>
            </a:pPr>
            <a:endParaRPr lang="de-DE" dirty="0"/>
          </a:p>
          <a:p>
            <a:pPr marL="51435" indent="0">
              <a:buNone/>
            </a:pPr>
            <a:endParaRPr lang="en-US" dirty="0"/>
          </a:p>
        </p:txBody>
      </p:sp>
      <p:sp>
        <p:nvSpPr>
          <p:cNvPr id="3" name="Oval 2"/>
          <p:cNvSpPr/>
          <p:nvPr/>
        </p:nvSpPr>
        <p:spPr>
          <a:xfrm>
            <a:off x="4101353"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6" name="Oval 5"/>
          <p:cNvSpPr/>
          <p:nvPr/>
        </p:nvSpPr>
        <p:spPr>
          <a:xfrm>
            <a:off x="5813837"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7" name="Oval 6"/>
          <p:cNvSpPr/>
          <p:nvPr/>
        </p:nvSpPr>
        <p:spPr>
          <a:xfrm>
            <a:off x="4666900"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8" name="Oval 7"/>
          <p:cNvSpPr/>
          <p:nvPr/>
        </p:nvSpPr>
        <p:spPr>
          <a:xfrm>
            <a:off x="4787153" y="6656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9" name="Oval 8"/>
          <p:cNvSpPr/>
          <p:nvPr/>
        </p:nvSpPr>
        <p:spPr>
          <a:xfrm>
            <a:off x="5056094"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0" name="Oval 9"/>
          <p:cNvSpPr/>
          <p:nvPr/>
        </p:nvSpPr>
        <p:spPr>
          <a:xfrm>
            <a:off x="7746847" y="41416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1" name="Oval 10"/>
          <p:cNvSpPr/>
          <p:nvPr/>
        </p:nvSpPr>
        <p:spPr>
          <a:xfrm>
            <a:off x="5420089"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2" name="Oval 11"/>
          <p:cNvSpPr/>
          <p:nvPr/>
        </p:nvSpPr>
        <p:spPr>
          <a:xfrm>
            <a:off x="5614862" y="78530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3" name="Oval 12"/>
          <p:cNvSpPr/>
          <p:nvPr/>
        </p:nvSpPr>
        <p:spPr>
          <a:xfrm>
            <a:off x="4163207" y="5513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4" name="Oval 13"/>
          <p:cNvSpPr/>
          <p:nvPr/>
        </p:nvSpPr>
        <p:spPr>
          <a:xfrm>
            <a:off x="7545143" y="826321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5" name="Oval 14"/>
          <p:cNvSpPr/>
          <p:nvPr/>
        </p:nvSpPr>
        <p:spPr>
          <a:xfrm>
            <a:off x="6552751" y="5560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6" name="Oval 15"/>
          <p:cNvSpPr/>
          <p:nvPr/>
        </p:nvSpPr>
        <p:spPr>
          <a:xfrm>
            <a:off x="7126942" y="50829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7" name="Oval 16"/>
          <p:cNvSpPr/>
          <p:nvPr/>
        </p:nvSpPr>
        <p:spPr>
          <a:xfrm>
            <a:off x="6186038" y="65352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8" name="Oval 17"/>
          <p:cNvSpPr/>
          <p:nvPr/>
        </p:nvSpPr>
        <p:spPr>
          <a:xfrm>
            <a:off x="6790765" y="4370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9" name="Oval 18"/>
          <p:cNvSpPr/>
          <p:nvPr/>
        </p:nvSpPr>
        <p:spPr>
          <a:xfrm>
            <a:off x="6216571" y="834389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0" name="Oval 19"/>
          <p:cNvSpPr/>
          <p:nvPr/>
        </p:nvSpPr>
        <p:spPr>
          <a:xfrm>
            <a:off x="7503850" y="65957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1" name="Oval 20"/>
          <p:cNvSpPr/>
          <p:nvPr/>
        </p:nvSpPr>
        <p:spPr>
          <a:xfrm>
            <a:off x="8322386" y="47131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2" name="Oval 21"/>
          <p:cNvSpPr/>
          <p:nvPr/>
        </p:nvSpPr>
        <p:spPr>
          <a:xfrm>
            <a:off x="6722186" y="7449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3" name="Oval 22"/>
          <p:cNvSpPr/>
          <p:nvPr/>
        </p:nvSpPr>
        <p:spPr>
          <a:xfrm>
            <a:off x="8550986"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4" name="Oval 23"/>
          <p:cNvSpPr/>
          <p:nvPr/>
        </p:nvSpPr>
        <p:spPr>
          <a:xfrm>
            <a:off x="4245232" y="81959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5" name="Oval 24"/>
          <p:cNvSpPr/>
          <p:nvPr/>
        </p:nvSpPr>
        <p:spPr>
          <a:xfrm>
            <a:off x="8619565"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6" name="Oval 25"/>
          <p:cNvSpPr/>
          <p:nvPr/>
        </p:nvSpPr>
        <p:spPr>
          <a:xfrm>
            <a:off x="8736542" y="83976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8" name="Oval 27"/>
          <p:cNvSpPr/>
          <p:nvPr/>
        </p:nvSpPr>
        <p:spPr>
          <a:xfrm>
            <a:off x="8425253" y="6763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0" name="Oval 29"/>
          <p:cNvSpPr/>
          <p:nvPr/>
        </p:nvSpPr>
        <p:spPr>
          <a:xfrm>
            <a:off x="9630497" y="3334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1" name="Oval 30"/>
          <p:cNvSpPr/>
          <p:nvPr/>
        </p:nvSpPr>
        <p:spPr>
          <a:xfrm>
            <a:off x="9947173"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2" name="Oval 31"/>
          <p:cNvSpPr/>
          <p:nvPr/>
        </p:nvSpPr>
        <p:spPr>
          <a:xfrm>
            <a:off x="9758341" y="37113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3" name="Oval 32"/>
          <p:cNvSpPr/>
          <p:nvPr/>
        </p:nvSpPr>
        <p:spPr>
          <a:xfrm>
            <a:off x="9970417" y="352985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4" name="Oval 33"/>
          <p:cNvSpPr/>
          <p:nvPr/>
        </p:nvSpPr>
        <p:spPr>
          <a:xfrm>
            <a:off x="10451483"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5" name="Oval 34"/>
          <p:cNvSpPr/>
          <p:nvPr/>
        </p:nvSpPr>
        <p:spPr>
          <a:xfrm>
            <a:off x="10038995" y="388796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6" name="Oval 35"/>
          <p:cNvSpPr/>
          <p:nvPr/>
        </p:nvSpPr>
        <p:spPr>
          <a:xfrm>
            <a:off x="10986052" y="359213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7" name="Oval 36"/>
          <p:cNvSpPr/>
          <p:nvPr/>
        </p:nvSpPr>
        <p:spPr>
          <a:xfrm>
            <a:off x="9655084" y="406101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8" name="Oval 37"/>
          <p:cNvSpPr/>
          <p:nvPr/>
        </p:nvSpPr>
        <p:spPr>
          <a:xfrm>
            <a:off x="11123120" y="6306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9" name="Oval 38"/>
          <p:cNvSpPr/>
          <p:nvPr/>
        </p:nvSpPr>
        <p:spPr>
          <a:xfrm>
            <a:off x="11201495" y="610496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0" name="Oval 39"/>
          <p:cNvSpPr/>
          <p:nvPr/>
        </p:nvSpPr>
        <p:spPr>
          <a:xfrm>
            <a:off x="11528936" y="62259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1" name="Oval 40"/>
          <p:cNvSpPr/>
          <p:nvPr/>
        </p:nvSpPr>
        <p:spPr>
          <a:xfrm>
            <a:off x="11528936" y="584812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2" name="Oval 41"/>
          <p:cNvSpPr/>
          <p:nvPr/>
        </p:nvSpPr>
        <p:spPr>
          <a:xfrm>
            <a:off x="11043497"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3" name="Oval 42"/>
          <p:cNvSpPr/>
          <p:nvPr/>
        </p:nvSpPr>
        <p:spPr>
          <a:xfrm>
            <a:off x="13813876" y="346934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4" name="Oval 43"/>
          <p:cNvSpPr/>
          <p:nvPr/>
        </p:nvSpPr>
        <p:spPr>
          <a:xfrm>
            <a:off x="14042476"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5" name="Oval 44"/>
          <p:cNvSpPr/>
          <p:nvPr/>
        </p:nvSpPr>
        <p:spPr>
          <a:xfrm>
            <a:off x="12817450" y="7953935"/>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6" name="Oval 45"/>
          <p:cNvSpPr/>
          <p:nvPr/>
        </p:nvSpPr>
        <p:spPr>
          <a:xfrm>
            <a:off x="12861535" y="73420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7" name="Oval 46"/>
          <p:cNvSpPr/>
          <p:nvPr/>
        </p:nvSpPr>
        <p:spPr>
          <a:xfrm>
            <a:off x="13416374" y="767154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8" name="Oval 47"/>
          <p:cNvSpPr/>
          <p:nvPr/>
        </p:nvSpPr>
        <p:spPr>
          <a:xfrm>
            <a:off x="14133919"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9" name="Oval 48"/>
          <p:cNvSpPr/>
          <p:nvPr/>
        </p:nvSpPr>
        <p:spPr>
          <a:xfrm>
            <a:off x="13350199" y="72210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0" name="Oval 49"/>
          <p:cNvSpPr/>
          <p:nvPr/>
        </p:nvSpPr>
        <p:spPr>
          <a:xfrm>
            <a:off x="14202497"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1" name="Oval 50"/>
          <p:cNvSpPr/>
          <p:nvPr/>
        </p:nvSpPr>
        <p:spPr>
          <a:xfrm>
            <a:off x="14431097" y="81354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2" name="Oval 51"/>
          <p:cNvSpPr/>
          <p:nvPr/>
        </p:nvSpPr>
        <p:spPr>
          <a:xfrm>
            <a:off x="10004705" y="808840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nvGrpSpPr>
          <p:cNvPr id="53" name="Group 52"/>
          <p:cNvGrpSpPr/>
          <p:nvPr/>
        </p:nvGrpSpPr>
        <p:grpSpPr>
          <a:xfrm>
            <a:off x="3895639" y="3123672"/>
            <a:ext cx="10760049" cy="5516290"/>
            <a:chOff x="3918810" y="2705322"/>
            <a:chExt cx="10760049" cy="5903259"/>
          </a:xfrm>
        </p:grpSpPr>
        <p:sp>
          <p:nvSpPr>
            <p:cNvPr id="2" name="Rectangle 1"/>
            <p:cNvSpPr/>
            <p:nvPr/>
          </p:nvSpPr>
          <p:spPr>
            <a:xfrm>
              <a:off x="3918810"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9" name="Rectangle 28"/>
            <p:cNvSpPr/>
            <p:nvPr/>
          </p:nvSpPr>
          <p:spPr>
            <a:xfrm>
              <a:off x="9501742"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sp>
        <p:nvSpPr>
          <p:cNvPr id="54" name="TextBox 53"/>
          <p:cNvSpPr txBox="1"/>
          <p:nvPr/>
        </p:nvSpPr>
        <p:spPr>
          <a:xfrm>
            <a:off x="10992678" y="8638066"/>
            <a:ext cx="2902296" cy="507831"/>
          </a:xfrm>
          <a:prstGeom prst="rect">
            <a:avLst/>
          </a:prstGeom>
          <a:noFill/>
        </p:spPr>
        <p:txBody>
          <a:bodyPr wrap="square" rtlCol="0">
            <a:spAutoFit/>
          </a:bodyPr>
          <a:lstStyle/>
          <a:p>
            <a:r>
              <a:rPr lang="de-DE" sz="2700"/>
              <a:t>Agrupado</a:t>
            </a:r>
            <a:endParaRPr lang="en-US" sz="2700" dirty="0"/>
          </a:p>
        </p:txBody>
      </p:sp>
      <p:sp>
        <p:nvSpPr>
          <p:cNvPr id="56" name="TextBox 55"/>
          <p:cNvSpPr txBox="1"/>
          <p:nvPr/>
        </p:nvSpPr>
        <p:spPr>
          <a:xfrm>
            <a:off x="5454378" y="8610465"/>
            <a:ext cx="2902296" cy="507831"/>
          </a:xfrm>
          <a:prstGeom prst="rect">
            <a:avLst/>
          </a:prstGeom>
          <a:noFill/>
        </p:spPr>
        <p:txBody>
          <a:bodyPr wrap="square" rtlCol="0">
            <a:spAutoFit/>
          </a:bodyPr>
          <a:lstStyle/>
          <a:p>
            <a:r>
              <a:rPr lang="de-DE" sz="2700"/>
              <a:t>Aleatorio	</a:t>
            </a:r>
            <a:endParaRPr lang="en-US" sz="2700" dirty="0"/>
          </a:p>
        </p:txBody>
      </p:sp>
      <p:sp>
        <p:nvSpPr>
          <p:cNvPr id="57" name="TextBox 56"/>
          <p:cNvSpPr txBox="1"/>
          <p:nvPr/>
        </p:nvSpPr>
        <p:spPr>
          <a:xfrm>
            <a:off x="1506880" y="1790700"/>
            <a:ext cx="15621555" cy="1384995"/>
          </a:xfrm>
          <a:prstGeom prst="rect">
            <a:avLst/>
          </a:prstGeom>
          <a:noFill/>
        </p:spPr>
        <p:txBody>
          <a:bodyPr wrap="square" rtlCol="0">
            <a:spAutoFit/>
          </a:bodyPr>
          <a:lstStyle/>
          <a:p>
            <a:r>
              <a:rPr lang="es-ES" sz="2800" b="1" i="1"/>
              <a:t>Según datos de Amnistía Italia, la prevalencia de la incitación al odio en Internet es de aproximadamente el 1%.  Pero tiende a centrarse en grupos y temas concretos.  Y, además, tiene picos de concentración en el tiempo</a:t>
            </a:r>
            <a:r>
              <a:rPr lang="de-DE" sz="2800" b="1" i="1"/>
              <a:t>. </a:t>
            </a:r>
            <a:endParaRPr lang="en-US" sz="2800" b="1" i="1" dirty="0"/>
          </a:p>
        </p:txBody>
      </p:sp>
      <p:sp>
        <p:nvSpPr>
          <p:cNvPr id="58" name="CuadroTexto 3">
            <a:extLst>
              <a:ext uri="{FF2B5EF4-FFF2-40B4-BE49-F238E27FC236}">
                <a16:creationId xmlns:a16="http://schemas.microsoft.com/office/drawing/2014/main" id="{5B49A45C-DB62-51D8-86AE-29BDD6A61244}"/>
              </a:ext>
            </a:extLst>
          </p:cNvPr>
          <p:cNvSpPr txBox="1"/>
          <p:nvPr/>
        </p:nvSpPr>
        <p:spPr>
          <a:xfrm>
            <a:off x="1543322" y="458315"/>
            <a:ext cx="13391877"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9" name="CuadroTexto 4">
            <a:extLst>
              <a:ext uri="{FF2B5EF4-FFF2-40B4-BE49-F238E27FC236}">
                <a16:creationId xmlns:a16="http://schemas.microsoft.com/office/drawing/2014/main" id="{9FDC7C57-826D-5EA9-1BF2-8E3DC6D338FF}"/>
              </a:ext>
            </a:extLst>
          </p:cNvPr>
          <p:cNvSpPr txBox="1"/>
          <p:nvPr/>
        </p:nvSpPr>
        <p:spPr>
          <a:xfrm>
            <a:off x="1523445" y="1216869"/>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72684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316822" y="2178423"/>
            <a:ext cx="11362037" cy="6965577"/>
          </a:xfrm>
        </p:spPr>
        <p:txBody>
          <a:bodyPr>
            <a:normAutofit/>
          </a:bodyPr>
          <a:lstStyle/>
          <a:p>
            <a:pPr marL="51435" indent="0">
              <a:lnSpc>
                <a:spcPct val="150000"/>
              </a:lnSpc>
              <a:buNone/>
            </a:pPr>
            <a:endParaRPr lang="de-DE" dirty="0"/>
          </a:p>
          <a:p>
            <a:pPr marL="51435" indent="0">
              <a:buNone/>
            </a:pPr>
            <a:endParaRPr lang="de-DE" dirty="0"/>
          </a:p>
          <a:p>
            <a:pPr marL="51435" indent="0">
              <a:buNone/>
            </a:pPr>
            <a:endParaRPr lang="en-US" dirty="0"/>
          </a:p>
        </p:txBody>
      </p:sp>
      <p:sp>
        <p:nvSpPr>
          <p:cNvPr id="3" name="Oval 2"/>
          <p:cNvSpPr/>
          <p:nvPr/>
        </p:nvSpPr>
        <p:spPr>
          <a:xfrm>
            <a:off x="4101353"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6" name="Oval 5"/>
          <p:cNvSpPr/>
          <p:nvPr/>
        </p:nvSpPr>
        <p:spPr>
          <a:xfrm>
            <a:off x="5813837"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7" name="Oval 6"/>
          <p:cNvSpPr/>
          <p:nvPr/>
        </p:nvSpPr>
        <p:spPr>
          <a:xfrm>
            <a:off x="4666900"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8" name="Oval 7"/>
          <p:cNvSpPr/>
          <p:nvPr/>
        </p:nvSpPr>
        <p:spPr>
          <a:xfrm>
            <a:off x="4787153" y="6656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9" name="Oval 8"/>
          <p:cNvSpPr/>
          <p:nvPr/>
        </p:nvSpPr>
        <p:spPr>
          <a:xfrm>
            <a:off x="5056094"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0" name="Oval 9"/>
          <p:cNvSpPr/>
          <p:nvPr/>
        </p:nvSpPr>
        <p:spPr>
          <a:xfrm>
            <a:off x="7746847" y="41416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1" name="Oval 10"/>
          <p:cNvSpPr/>
          <p:nvPr/>
        </p:nvSpPr>
        <p:spPr>
          <a:xfrm>
            <a:off x="5420089" y="4417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2" name="Oval 11"/>
          <p:cNvSpPr/>
          <p:nvPr/>
        </p:nvSpPr>
        <p:spPr>
          <a:xfrm>
            <a:off x="5614862" y="78530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3" name="Oval 12"/>
          <p:cNvSpPr/>
          <p:nvPr/>
        </p:nvSpPr>
        <p:spPr>
          <a:xfrm>
            <a:off x="4163207" y="5513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4" name="Oval 13"/>
          <p:cNvSpPr/>
          <p:nvPr/>
        </p:nvSpPr>
        <p:spPr>
          <a:xfrm>
            <a:off x="7545143" y="826321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5" name="Oval 14"/>
          <p:cNvSpPr/>
          <p:nvPr/>
        </p:nvSpPr>
        <p:spPr>
          <a:xfrm>
            <a:off x="6552751" y="556035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6" name="Oval 15"/>
          <p:cNvSpPr/>
          <p:nvPr/>
        </p:nvSpPr>
        <p:spPr>
          <a:xfrm>
            <a:off x="7126942" y="50829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7" name="Oval 16"/>
          <p:cNvSpPr/>
          <p:nvPr/>
        </p:nvSpPr>
        <p:spPr>
          <a:xfrm>
            <a:off x="6186038" y="65352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8" name="Oval 17"/>
          <p:cNvSpPr/>
          <p:nvPr/>
        </p:nvSpPr>
        <p:spPr>
          <a:xfrm>
            <a:off x="6790765" y="43702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9" name="Oval 18"/>
          <p:cNvSpPr/>
          <p:nvPr/>
        </p:nvSpPr>
        <p:spPr>
          <a:xfrm>
            <a:off x="6216571" y="834389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0" name="Oval 19"/>
          <p:cNvSpPr/>
          <p:nvPr/>
        </p:nvSpPr>
        <p:spPr>
          <a:xfrm>
            <a:off x="7503850" y="65957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1" name="Oval 20"/>
          <p:cNvSpPr/>
          <p:nvPr/>
        </p:nvSpPr>
        <p:spPr>
          <a:xfrm>
            <a:off x="8322386" y="47131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2" name="Oval 21"/>
          <p:cNvSpPr/>
          <p:nvPr/>
        </p:nvSpPr>
        <p:spPr>
          <a:xfrm>
            <a:off x="6722186" y="7449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3" name="Oval 22"/>
          <p:cNvSpPr/>
          <p:nvPr/>
        </p:nvSpPr>
        <p:spPr>
          <a:xfrm>
            <a:off x="8550986"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4" name="Oval 23"/>
          <p:cNvSpPr/>
          <p:nvPr/>
        </p:nvSpPr>
        <p:spPr>
          <a:xfrm>
            <a:off x="4245232" y="81959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5" name="Oval 24"/>
          <p:cNvSpPr/>
          <p:nvPr/>
        </p:nvSpPr>
        <p:spPr>
          <a:xfrm>
            <a:off x="8619565"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6" name="Oval 25"/>
          <p:cNvSpPr/>
          <p:nvPr/>
        </p:nvSpPr>
        <p:spPr>
          <a:xfrm>
            <a:off x="8736542" y="83976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8" name="Oval 27"/>
          <p:cNvSpPr/>
          <p:nvPr/>
        </p:nvSpPr>
        <p:spPr>
          <a:xfrm>
            <a:off x="8425253" y="6763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0" name="Oval 29"/>
          <p:cNvSpPr/>
          <p:nvPr/>
        </p:nvSpPr>
        <p:spPr>
          <a:xfrm>
            <a:off x="9630497" y="3334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1" name="Oval 30"/>
          <p:cNvSpPr/>
          <p:nvPr/>
        </p:nvSpPr>
        <p:spPr>
          <a:xfrm>
            <a:off x="9947173"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2" name="Oval 31"/>
          <p:cNvSpPr/>
          <p:nvPr/>
        </p:nvSpPr>
        <p:spPr>
          <a:xfrm>
            <a:off x="9758341" y="371138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3" name="Oval 32"/>
          <p:cNvSpPr/>
          <p:nvPr/>
        </p:nvSpPr>
        <p:spPr>
          <a:xfrm>
            <a:off x="9970417" y="352985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4" name="Oval 33"/>
          <p:cNvSpPr/>
          <p:nvPr/>
        </p:nvSpPr>
        <p:spPr>
          <a:xfrm>
            <a:off x="10451483" y="339538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5" name="Oval 34"/>
          <p:cNvSpPr/>
          <p:nvPr/>
        </p:nvSpPr>
        <p:spPr>
          <a:xfrm>
            <a:off x="10038995" y="3887969"/>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6" name="Oval 35"/>
          <p:cNvSpPr/>
          <p:nvPr/>
        </p:nvSpPr>
        <p:spPr>
          <a:xfrm>
            <a:off x="10986052" y="3592133"/>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7" name="Oval 36"/>
          <p:cNvSpPr/>
          <p:nvPr/>
        </p:nvSpPr>
        <p:spPr>
          <a:xfrm>
            <a:off x="9655084" y="4061012"/>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8" name="Oval 37"/>
          <p:cNvSpPr/>
          <p:nvPr/>
        </p:nvSpPr>
        <p:spPr>
          <a:xfrm>
            <a:off x="11123120" y="63066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9" name="Oval 38"/>
          <p:cNvSpPr/>
          <p:nvPr/>
        </p:nvSpPr>
        <p:spPr>
          <a:xfrm>
            <a:off x="11201495" y="610496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0" name="Oval 39"/>
          <p:cNvSpPr/>
          <p:nvPr/>
        </p:nvSpPr>
        <p:spPr>
          <a:xfrm>
            <a:off x="11528936" y="622598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1" name="Oval 40"/>
          <p:cNvSpPr/>
          <p:nvPr/>
        </p:nvSpPr>
        <p:spPr>
          <a:xfrm>
            <a:off x="11528936" y="584812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2" name="Oval 41"/>
          <p:cNvSpPr/>
          <p:nvPr/>
        </p:nvSpPr>
        <p:spPr>
          <a:xfrm>
            <a:off x="11043497" y="5580528"/>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3" name="Oval 42"/>
          <p:cNvSpPr/>
          <p:nvPr/>
        </p:nvSpPr>
        <p:spPr>
          <a:xfrm>
            <a:off x="13813876" y="346934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4" name="Oval 43"/>
          <p:cNvSpPr/>
          <p:nvPr/>
        </p:nvSpPr>
        <p:spPr>
          <a:xfrm>
            <a:off x="14042476" y="365087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5" name="Oval 44"/>
          <p:cNvSpPr/>
          <p:nvPr/>
        </p:nvSpPr>
        <p:spPr>
          <a:xfrm>
            <a:off x="12817450" y="7953935"/>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6" name="Oval 45"/>
          <p:cNvSpPr/>
          <p:nvPr/>
        </p:nvSpPr>
        <p:spPr>
          <a:xfrm>
            <a:off x="12861535" y="7342094"/>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7" name="Oval 46"/>
          <p:cNvSpPr/>
          <p:nvPr/>
        </p:nvSpPr>
        <p:spPr>
          <a:xfrm>
            <a:off x="13416374" y="7671546"/>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8" name="Oval 47"/>
          <p:cNvSpPr/>
          <p:nvPr/>
        </p:nvSpPr>
        <p:spPr>
          <a:xfrm>
            <a:off x="14133919" y="32205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9" name="Oval 48"/>
          <p:cNvSpPr/>
          <p:nvPr/>
        </p:nvSpPr>
        <p:spPr>
          <a:xfrm>
            <a:off x="13350199" y="72210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0" name="Oval 49"/>
          <p:cNvSpPr/>
          <p:nvPr/>
        </p:nvSpPr>
        <p:spPr>
          <a:xfrm>
            <a:off x="14202497" y="79068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1" name="Oval 50"/>
          <p:cNvSpPr/>
          <p:nvPr/>
        </p:nvSpPr>
        <p:spPr>
          <a:xfrm>
            <a:off x="14431097" y="8135471"/>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2" name="Oval 51"/>
          <p:cNvSpPr/>
          <p:nvPr/>
        </p:nvSpPr>
        <p:spPr>
          <a:xfrm>
            <a:off x="10004705" y="8088407"/>
            <a:ext cx="68579" cy="121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nvGrpSpPr>
          <p:cNvPr id="53" name="Group 52"/>
          <p:cNvGrpSpPr/>
          <p:nvPr/>
        </p:nvGrpSpPr>
        <p:grpSpPr>
          <a:xfrm>
            <a:off x="3895639" y="3123672"/>
            <a:ext cx="10760049" cy="5516290"/>
            <a:chOff x="3918810" y="2705322"/>
            <a:chExt cx="10760049" cy="5903259"/>
          </a:xfrm>
        </p:grpSpPr>
        <p:sp>
          <p:nvSpPr>
            <p:cNvPr id="2" name="Rectangle 1"/>
            <p:cNvSpPr/>
            <p:nvPr/>
          </p:nvSpPr>
          <p:spPr>
            <a:xfrm>
              <a:off x="3918810"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9" name="Rectangle 28"/>
            <p:cNvSpPr/>
            <p:nvPr/>
          </p:nvSpPr>
          <p:spPr>
            <a:xfrm>
              <a:off x="9501742" y="2705322"/>
              <a:ext cx="5177117" cy="5903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grpSp>
      <p:sp>
        <p:nvSpPr>
          <p:cNvPr id="54" name="TextBox 53"/>
          <p:cNvSpPr txBox="1"/>
          <p:nvPr/>
        </p:nvSpPr>
        <p:spPr>
          <a:xfrm>
            <a:off x="10992678" y="8638066"/>
            <a:ext cx="2902296" cy="507831"/>
          </a:xfrm>
          <a:prstGeom prst="rect">
            <a:avLst/>
          </a:prstGeom>
          <a:noFill/>
        </p:spPr>
        <p:txBody>
          <a:bodyPr wrap="square" rtlCol="0">
            <a:spAutoFit/>
          </a:bodyPr>
          <a:lstStyle/>
          <a:p>
            <a:r>
              <a:rPr lang="de-DE" sz="2700"/>
              <a:t>Agrupado</a:t>
            </a:r>
            <a:endParaRPr lang="en-US" sz="2700" dirty="0"/>
          </a:p>
        </p:txBody>
      </p:sp>
      <p:sp>
        <p:nvSpPr>
          <p:cNvPr id="56" name="TextBox 55"/>
          <p:cNvSpPr txBox="1"/>
          <p:nvPr/>
        </p:nvSpPr>
        <p:spPr>
          <a:xfrm>
            <a:off x="5454378" y="8610465"/>
            <a:ext cx="2902296" cy="507831"/>
          </a:xfrm>
          <a:prstGeom prst="rect">
            <a:avLst/>
          </a:prstGeom>
          <a:noFill/>
        </p:spPr>
        <p:txBody>
          <a:bodyPr wrap="square" rtlCol="0">
            <a:spAutoFit/>
          </a:bodyPr>
          <a:lstStyle/>
          <a:p>
            <a:r>
              <a:rPr lang="de-DE" sz="2700"/>
              <a:t>Aleatorio	</a:t>
            </a:r>
            <a:endParaRPr lang="en-US" sz="2700" dirty="0"/>
          </a:p>
        </p:txBody>
      </p:sp>
      <p:sp>
        <p:nvSpPr>
          <p:cNvPr id="57" name="TextBox 56"/>
          <p:cNvSpPr txBox="1"/>
          <p:nvPr/>
        </p:nvSpPr>
        <p:spPr>
          <a:xfrm>
            <a:off x="1506880" y="2165457"/>
            <a:ext cx="15621555" cy="954107"/>
          </a:xfrm>
          <a:prstGeom prst="rect">
            <a:avLst/>
          </a:prstGeom>
          <a:noFill/>
        </p:spPr>
        <p:txBody>
          <a:bodyPr wrap="square" rtlCol="0">
            <a:spAutoFit/>
          </a:bodyPr>
          <a:lstStyle/>
          <a:p>
            <a:r>
              <a:rPr lang="es-ES" sz="2800" b="1" i="1"/>
              <a:t>Temas candentes: Inmigración/Asilo/Refugiados; Romaníes; Minorías religiosas;Mujeres y derechos de la mujer, ...</a:t>
            </a:r>
            <a:endParaRPr lang="en-US" sz="2800" b="1" i="1" dirty="0"/>
          </a:p>
        </p:txBody>
      </p:sp>
      <p:sp>
        <p:nvSpPr>
          <p:cNvPr id="58" name="CuadroTexto 3">
            <a:extLst>
              <a:ext uri="{FF2B5EF4-FFF2-40B4-BE49-F238E27FC236}">
                <a16:creationId xmlns:a16="http://schemas.microsoft.com/office/drawing/2014/main" id="{5B49A45C-DB62-51D8-86AE-29BDD6A61244}"/>
              </a:ext>
            </a:extLst>
          </p:cNvPr>
          <p:cNvSpPr txBox="1"/>
          <p:nvPr/>
        </p:nvSpPr>
        <p:spPr>
          <a:xfrm>
            <a:off x="1543322" y="458315"/>
            <a:ext cx="13112365"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9" name="CuadroTexto 4">
            <a:extLst>
              <a:ext uri="{FF2B5EF4-FFF2-40B4-BE49-F238E27FC236}">
                <a16:creationId xmlns:a16="http://schemas.microsoft.com/office/drawing/2014/main" id="{9FDC7C57-826D-5EA9-1BF2-8E3DC6D338FF}"/>
              </a:ext>
            </a:extLst>
          </p:cNvPr>
          <p:cNvSpPr txBox="1"/>
          <p:nvPr/>
        </p:nvSpPr>
        <p:spPr>
          <a:xfrm>
            <a:off x="1523445" y="1216869"/>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06871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32588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s-ES" sz="2400" b="1" i="1">
                <a:solidFill>
                  <a:srgbClr val="FDBD40"/>
                </a:solidFill>
                <a:ea typeface="Microsoft Sans Serif" panose="020B0604020202020204" pitchFamily="34" charset="0"/>
                <a:cs typeface="Microsoft Sans Serif" panose="020B0604020202020204" pitchFamily="34" charset="0"/>
              </a:rPr>
              <a:t>El discurso ofensivo es:</a:t>
            </a:r>
            <a:endParaRPr lang="en-US" sz="2400" b="1" i="1" dirty="0">
              <a:solidFill>
                <a:srgbClr val="FDBD40"/>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4554200" cy="3913059"/>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s-ES" sz="2400"/>
              <a:t>Un catalizador para más discursos ofensivos</a:t>
            </a:r>
            <a:endParaRPr lang="en-US" sz="2400" dirty="0"/>
          </a:p>
          <a:p>
            <a:pPr marL="285750" indent="-285750">
              <a:lnSpc>
                <a:spcPct val="150000"/>
              </a:lnSpc>
              <a:buFont typeface="Wingdings" panose="05000000000000000000" pitchFamily="2" charset="2"/>
              <a:buChar char="Ø"/>
            </a:pPr>
            <a:r>
              <a:rPr lang="es-ES" sz="2400"/>
              <a:t>Más popular: de media, los posts ofensivos obtienen más interacciones, compartidos, respuestas</a:t>
            </a:r>
            <a:endParaRPr lang="en-US" sz="2400" dirty="0"/>
          </a:p>
          <a:p>
            <a:pPr marL="285750" indent="-285750">
              <a:lnSpc>
                <a:spcPct val="150000"/>
              </a:lnSpc>
              <a:buFont typeface="Wingdings" panose="05000000000000000000" pitchFamily="2" charset="2"/>
              <a:buChar char="Ø"/>
            </a:pPr>
            <a:r>
              <a:rPr lang="es-ES" sz="2400"/>
              <a:t>Un obstáculo para la libertad de expresión: durante el periodo de seguimiento (noviembre-diciembre de 2019) de la edición de "Sessismo da Tastiera", observamos que tres mujeres fueron atacadas y dos de ellas expulsadas de plataformas de medios sociales a través de campañas de odio </a:t>
            </a:r>
            <a:endParaRPr lang="en-US" sz="2400" dirty="0"/>
          </a:p>
          <a:p>
            <a:pPr marL="1200150" lvl="2" indent="-285750">
              <a:lnSpc>
                <a:spcPct val="150000"/>
              </a:lnSpc>
              <a:buFont typeface="Wingdings" panose="05000000000000000000" pitchFamily="2" charset="2"/>
              <a:buChar char="Ø"/>
            </a:pPr>
            <a:r>
              <a:rPr lang="en-US" sz="2400" dirty="0"/>
              <a:t>https://www.amnesty.it/barometro-dellodio-sessismo-da-tastiera/#sintesi</a:t>
            </a:r>
          </a:p>
          <a:p>
            <a:pPr marL="1200150" lvl="2" indent="-285750">
              <a:lnSpc>
                <a:spcPct val="150000"/>
              </a:lnSpc>
              <a:buFont typeface="Wingdings" panose="05000000000000000000" pitchFamily="2" charset="2"/>
              <a:buChar char="Ø"/>
            </a:pPr>
            <a:r>
              <a:rPr lang="en-US" sz="2400"/>
              <a:t>Informe, </a:t>
            </a:r>
            <a:r>
              <a:rPr lang="en-US" sz="2400" dirty="0"/>
              <a:t>p.20</a:t>
            </a:r>
          </a:p>
        </p:txBody>
      </p:sp>
    </p:spTree>
    <p:extLst>
      <p:ext uri="{BB962C8B-B14F-4D97-AF65-F5344CB8AC3E}">
        <p14:creationId xmlns:p14="http://schemas.microsoft.com/office/powerpoint/2010/main" val="16012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Prejuicios, discriminación, estereotipos …</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3487400" cy="4467057"/>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it-IT" sz="2400"/>
              <a:t>Ziad Obermeyer et al. Dissecting racial bias in an algorithm used to manage the health of populations. </a:t>
            </a:r>
            <a:r>
              <a:rPr lang="it-IT" sz="2400">
                <a:hlinkClick r:id="rId2"/>
              </a:rPr>
              <a:t>https://science.sciencemag.org/content/366/6464/447</a:t>
            </a:r>
            <a:endParaRPr lang="it-IT" sz="2400"/>
          </a:p>
          <a:p>
            <a:pPr marL="285750" indent="-285750">
              <a:lnSpc>
                <a:spcPct val="150000"/>
              </a:lnSpc>
              <a:buFont typeface="Wingdings" panose="05000000000000000000" pitchFamily="2" charset="2"/>
              <a:buChar char="Ø"/>
            </a:pPr>
            <a:r>
              <a:rPr lang="it-IT" sz="2400"/>
              <a:t>The Guardian, Amazon ditched AI recruiting tool that favored men for technical jobs, octubre, 2018. </a:t>
            </a:r>
            <a:r>
              <a:rPr lang="it-IT" sz="2400">
                <a:hlinkClick r:id="rId3"/>
              </a:rPr>
              <a:t>https://www.theguardian.com/technology/2018/oct/10/amazon-hiring-ai-gender-bias-recruiting-engine</a:t>
            </a:r>
            <a:endParaRPr lang="it-IT" sz="2400"/>
          </a:p>
          <a:p>
            <a:pPr marL="285750" indent="-285750">
              <a:lnSpc>
                <a:spcPct val="150000"/>
              </a:lnSpc>
              <a:buFont typeface="Wingdings" panose="05000000000000000000" pitchFamily="2" charset="2"/>
              <a:buChar char="Ø"/>
            </a:pPr>
            <a:r>
              <a:rPr lang="it-IT" sz="2400"/>
              <a:t>Después de los gorilas de Google vienen los primates de Facebook:  Facebook se disculpa después de que la inteligencia artificial pusiera la etiqueta "primates" en un vídeo de hombres negros, septiembre de 2021. </a:t>
            </a:r>
            <a:r>
              <a:rPr lang="it-IT" sz="2400">
                <a:hlinkClick r:id="rId4"/>
              </a:rPr>
              <a:t>https://www.nytimes.com/2021/09/03/technology/facebook-ai-race-primates.html</a:t>
            </a:r>
            <a:endParaRPr lang="it-IT" sz="2400"/>
          </a:p>
          <a:p>
            <a:pPr>
              <a:lnSpc>
                <a:spcPct val="150000"/>
              </a:lnSpc>
            </a:pPr>
            <a:endParaRPr lang="it-IT" sz="2400" dirty="0"/>
          </a:p>
        </p:txBody>
      </p:sp>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3655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La ciencia de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8"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1</a:t>
            </a:r>
            <a:r>
              <a:rPr lang="en-US" sz="2800" b="1">
                <a:solidFill>
                  <a:srgbClr val="238791"/>
                </a:solidFill>
                <a:ea typeface="Microsoft Sans Serif" panose="020B0604020202020204" pitchFamily="34" charset="0"/>
                <a:cs typeface="Microsoft Sans Serif" panose="020B0604020202020204" pitchFamily="34" charset="0"/>
              </a:rPr>
              <a:t>: Principales ejemplos conocidos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070898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s-ES" sz="2400">
                <a:ea typeface="Microsoft Sans Serif" panose="020B0604020202020204" pitchFamily="34" charset="0"/>
                <a:cs typeface="Microsoft Sans Serif" panose="020B0604020202020204" pitchFamily="34" charset="0"/>
              </a:rPr>
              <a:t>Prejuicios, discriminación, estereotipos... trabajo y medio ambiente</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00500"/>
            <a:ext cx="15621000" cy="507831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400" dirty="0" err="1"/>
              <a:t>Semuels</a:t>
            </a:r>
            <a:r>
              <a:rPr lang="en-US" sz="2400" dirty="0"/>
              <a:t>, A., The Internet Is Enabling a New Kind of Poorly Paid Hell, in The Atlantic, January 23, 2018.  https://www.theatlantic.com/business/archive/2018/01/amazon-mechanical-turk/551192/</a:t>
            </a:r>
          </a:p>
          <a:p>
            <a:pPr marL="285750" indent="-285750">
              <a:lnSpc>
                <a:spcPct val="150000"/>
              </a:lnSpc>
              <a:buFont typeface="Wingdings" panose="05000000000000000000" pitchFamily="2" charset="2"/>
              <a:buChar char="Ø"/>
            </a:pPr>
            <a:endParaRPr lang="en-US" sz="2400" dirty="0"/>
          </a:p>
          <a:p>
            <a:pPr marL="285750" indent="-285750">
              <a:lnSpc>
                <a:spcPct val="150000"/>
              </a:lnSpc>
              <a:buFont typeface="Wingdings" panose="05000000000000000000" pitchFamily="2" charset="2"/>
              <a:buChar char="Ø"/>
            </a:pPr>
            <a:r>
              <a:rPr lang="it-IT" sz="2400" dirty="0"/>
              <a:t>Geiger, G., Court Rules Deliveroo Used 'Discriminatory' Algorithm, Motherboard, January 2021. https://www.vice.com/en/article/7k9e4e/court-rules-deliveroo-used-discriminatory-algorithm</a:t>
            </a:r>
          </a:p>
          <a:p>
            <a:pPr>
              <a:lnSpc>
                <a:spcPct val="150000"/>
              </a:lnSpc>
            </a:pPr>
            <a:endParaRPr lang="en-US" sz="2400" dirty="0"/>
          </a:p>
          <a:p>
            <a:pPr marL="285750" indent="-285750">
              <a:lnSpc>
                <a:spcPct val="150000"/>
              </a:lnSpc>
              <a:buFont typeface="Wingdings" panose="05000000000000000000" pitchFamily="2" charset="2"/>
              <a:buChar char="Ø"/>
            </a:pPr>
            <a:r>
              <a:rPr lang="en-US" sz="2400" dirty="0" err="1"/>
              <a:t>Hao</a:t>
            </a:r>
            <a:r>
              <a:rPr lang="en-US" sz="2400" dirty="0"/>
              <a:t>, K., Training a single AI model can emit as much carbon as five cars in their lifetimes, in MIT Technology Review, June 6, 2019 https://www.technologyreview.com/s/613630/training-a-single-ai-model-can-emit-as-much-carbon-as-five-cars-in-their-lifetimes/</a:t>
            </a:r>
          </a:p>
        </p:txBody>
      </p:sp>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35026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a:t>
            </a:r>
            <a:r>
              <a:rPr lang="es-ES" sz="4400" b="1">
                <a:solidFill>
                  <a:srgbClr val="E7686A"/>
                </a:solidFill>
                <a:ea typeface="Microsoft Sans Serif" panose="020B0604020202020204" pitchFamily="34" charset="0"/>
                <a:cs typeface="Microsoft Sans Serif" panose="020B0604020202020204" pitchFamily="34" charset="0"/>
              </a:rPr>
              <a:t>La ciencia de los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8"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1</a:t>
            </a:r>
            <a:r>
              <a:rPr lang="en-US" sz="2800" b="1">
                <a:solidFill>
                  <a:srgbClr val="238791"/>
                </a:solidFill>
                <a:ea typeface="Microsoft Sans Serif" panose="020B0604020202020204" pitchFamily="34" charset="0"/>
                <a:cs typeface="Microsoft Sans Serif" panose="020B0604020202020204" pitchFamily="34" charset="0"/>
              </a:rPr>
              <a:t>: Principales ejemplos conocidos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225028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3274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a:t>
            </a:r>
            <a:r>
              <a:rPr lang="es-ES" sz="4400" b="1">
                <a:solidFill>
                  <a:srgbClr val="E7686A"/>
                </a:solidFill>
                <a:ea typeface="Microsoft Sans Serif" panose="020B0604020202020204" pitchFamily="34" charset="0"/>
                <a:cs typeface="Microsoft Sans Serif" panose="020B0604020202020204" pitchFamily="34" charset="0"/>
              </a:rPr>
              <a:t>La ciencia de los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1</a:t>
            </a:r>
            <a:r>
              <a:rPr lang="en-US" sz="2800" b="1">
                <a:solidFill>
                  <a:srgbClr val="238791"/>
                </a:solidFill>
                <a:ea typeface="Microsoft Sans Serif" panose="020B0604020202020204" pitchFamily="34" charset="0"/>
                <a:cs typeface="Microsoft Sans Serif" panose="020B0604020202020204" pitchFamily="34" charset="0"/>
              </a:rPr>
              <a:t>: Principales ejemplos conocidos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361372"/>
            <a:ext cx="12496800" cy="4555093"/>
          </a:xfrm>
          <a:prstGeom prst="rect">
            <a:avLst/>
          </a:prstGeom>
          <a:noFill/>
        </p:spPr>
        <p:txBody>
          <a:bodyPr wrap="square" rtlCol="0">
            <a:spAutoFit/>
          </a:bodyPr>
          <a:lstStyle/>
          <a:p>
            <a:r>
              <a:rPr lang="es-ES" sz="3200" b="1" i="1">
                <a:solidFill>
                  <a:srgbClr val="FDBD40"/>
                </a:solidFill>
              </a:rPr>
              <a:t>Ser una detective de prejuicios</a:t>
            </a:r>
            <a:endParaRPr lang="en-US" sz="3200" b="1" i="1" dirty="0">
              <a:solidFill>
                <a:srgbClr val="FDBD40"/>
              </a:solidFill>
            </a:endParaRPr>
          </a:p>
          <a:p>
            <a:endParaRPr lang="en-US" sz="2400" dirty="0">
              <a:solidFill>
                <a:prstClr val="black"/>
              </a:solidFill>
            </a:endParaRPr>
          </a:p>
          <a:p>
            <a:r>
              <a:rPr lang="es-ES" sz="2400">
                <a:solidFill>
                  <a:prstClr val="black"/>
                </a:solidFill>
              </a:rPr>
              <a:t>Sí, puedes hacer este experimento en casa.</a:t>
            </a:r>
          </a:p>
          <a:p>
            <a:r>
              <a:rPr lang="es-ES" sz="2400">
                <a:solidFill>
                  <a:prstClr val="black"/>
                </a:solidFill>
              </a:rPr>
              <a:t>Introduce el siguiente texto en Google Translate y tradúcelo del inglés al alemán:</a:t>
            </a:r>
          </a:p>
          <a:p>
            <a:endParaRPr lang="es-ES" sz="2400">
              <a:solidFill>
                <a:prstClr val="black"/>
              </a:solidFill>
            </a:endParaRPr>
          </a:p>
          <a:p>
            <a:r>
              <a:rPr lang="es-ES" sz="2400">
                <a:solidFill>
                  <a:prstClr val="black"/>
                </a:solidFill>
              </a:rPr>
              <a:t>Inglés:  Mi médico es inteligente. Inmediatamente encontró la solución</a:t>
            </a:r>
          </a:p>
          <a:p>
            <a:r>
              <a:rPr lang="es-ES" sz="2400">
                <a:solidFill>
                  <a:prstClr val="black"/>
                </a:solidFill>
              </a:rPr>
              <a:t>Google Deutsch:</a:t>
            </a:r>
          </a:p>
          <a:p>
            <a:r>
              <a:rPr lang="es-ES" sz="2400">
                <a:solidFill>
                  <a:prstClr val="black"/>
                </a:solidFill>
              </a:rPr>
              <a:t>Inglés:  Mi secretaria es inteligente. Inmediatamente encontró la solución</a:t>
            </a:r>
          </a:p>
          <a:p>
            <a:r>
              <a:rPr lang="es-ES" sz="2400">
                <a:solidFill>
                  <a:prstClr val="black"/>
                </a:solidFill>
              </a:rPr>
              <a:t>Google Deutsch:</a:t>
            </a:r>
            <a:endParaRPr lang="de-DE" sz="2400" dirty="0">
              <a:solidFill>
                <a:prstClr val="black">
                  <a:lumMod val="65000"/>
                  <a:lumOff val="35000"/>
                </a:prstClr>
              </a:solidFill>
            </a:endParaRPr>
          </a:p>
          <a:p>
            <a:endParaRPr lang="de-DE" sz="2400" dirty="0">
              <a:solidFill>
                <a:prstClr val="black">
                  <a:lumMod val="65000"/>
                  <a:lumOff val="35000"/>
                </a:prstClr>
              </a:solidFill>
            </a:endParaRPr>
          </a:p>
          <a:p>
            <a:endParaRPr lang="de-DE" sz="2400" dirty="0">
              <a:solidFill>
                <a:prstClr val="black">
                  <a:lumMod val="65000"/>
                  <a:lumOff val="35000"/>
                </a:prstClr>
              </a:solidFill>
            </a:endParaRPr>
          </a:p>
          <a:p>
            <a:r>
              <a:rPr lang="en-US" b="1" i="1" dirty="0">
                <a:solidFill>
                  <a:srgbClr val="C00000"/>
                </a:solidFill>
              </a:rPr>
              <a:t>*Hat tip </a:t>
            </a:r>
            <a:r>
              <a:rPr lang="en-US" b="1" i="1" dirty="0" err="1">
                <a:solidFill>
                  <a:srgbClr val="C00000"/>
                </a:solidFill>
              </a:rPr>
              <a:t>Liad</a:t>
            </a:r>
            <a:r>
              <a:rPr lang="en-US" b="1" i="1" dirty="0">
                <a:solidFill>
                  <a:srgbClr val="C00000"/>
                </a:solidFill>
              </a:rPr>
              <a:t> Magen for the idea</a:t>
            </a:r>
            <a:endParaRPr lang="de-DE" i="1" dirty="0">
              <a:solidFill>
                <a:prstClr val="black">
                  <a:lumMod val="65000"/>
                  <a:lumOff val="35000"/>
                </a:prstClr>
              </a:solidFill>
            </a:endParaRPr>
          </a:p>
        </p:txBody>
      </p:sp>
    </p:spTree>
    <p:extLst>
      <p:ext uri="{BB962C8B-B14F-4D97-AF65-F5344CB8AC3E}">
        <p14:creationId xmlns:p14="http://schemas.microsoft.com/office/powerpoint/2010/main" val="3278982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dirty="0">
                <a:ea typeface="Microsoft Sans Serif" panose="020B0604020202020204" pitchFamily="34" charset="0"/>
                <a:cs typeface="Microsoft Sans Serif" panose="020B0604020202020204" pitchFamily="34" charset="0"/>
              </a:rPr>
              <a:t>Data science applications are </a:t>
            </a:r>
            <a:r>
              <a:rPr lang="en-US" sz="2400" b="1" i="1" dirty="0">
                <a:solidFill>
                  <a:srgbClr val="FDBD40"/>
                </a:solidFill>
                <a:ea typeface="Microsoft Sans Serif" panose="020B0604020202020204" pitchFamily="34" charset="0"/>
                <a:cs typeface="Microsoft Sans Serif" panose="020B0604020202020204" pitchFamily="34" charset="0"/>
              </a:rPr>
              <a:t>neither objective, nor neutral</a:t>
            </a:r>
            <a:r>
              <a:rPr lang="en-US" sz="2400" dirty="0">
                <a:solidFill>
                  <a:srgbClr val="FDBD40"/>
                </a:solidFill>
                <a:ea typeface="Microsoft Sans Serif" panose="020B0604020202020204" pitchFamily="34" charset="0"/>
                <a:cs typeface="Microsoft Sans Serif" panose="020B0604020202020204" pitchFamily="34" charset="0"/>
              </a:rPr>
              <a:t>:</a:t>
            </a:r>
          </a:p>
        </p:txBody>
      </p:sp>
      <p:sp>
        <p:nvSpPr>
          <p:cNvPr id="2" name="CasellaDiTesto 1"/>
          <p:cNvSpPr txBox="1"/>
          <p:nvPr/>
        </p:nvSpPr>
        <p:spPr>
          <a:xfrm>
            <a:off x="1600200" y="4076700"/>
            <a:ext cx="15849600" cy="3359061"/>
          </a:xfrm>
          <a:prstGeom prst="rect">
            <a:avLst/>
          </a:prstGeom>
          <a:noFill/>
        </p:spPr>
        <p:txBody>
          <a:bodyPr wrap="square" lIns="91440" tIns="45720" rIns="91440" bIns="45720" rtlCol="0" anchor="t">
            <a:spAutoFit/>
          </a:bodyPr>
          <a:lstStyle/>
          <a:p>
            <a:pPr>
              <a:lnSpc>
                <a:spcPct val="150000"/>
              </a:lnSpc>
            </a:pPr>
            <a:r>
              <a:rPr lang="es-ES" sz="2400">
                <a:ea typeface="Calibri"/>
                <a:cs typeface="Calibri"/>
              </a:rPr>
              <a:t>Desde usar bots para  </a:t>
            </a:r>
            <a:r>
              <a:rPr lang="es-ES" sz="2400">
                <a:ea typeface="Calibri"/>
                <a:cs typeface="Calibri"/>
                <a:hlinkClick r:id="rId2" action="ppaction://hlinkfile"/>
              </a:rPr>
              <a:t>generar avatares sexualizados </a:t>
            </a:r>
            <a:r>
              <a:rPr lang="es-ES" sz="2400">
                <a:ea typeface="Calibri"/>
                <a:cs typeface="Calibri"/>
              </a:rPr>
              <a:t>de mujeres (pero no de hombres), </a:t>
            </a:r>
            <a:r>
              <a:rPr lang="es-ES" sz="2400">
                <a:ea typeface="Calibri"/>
                <a:cs typeface="Calibri"/>
                <a:hlinkClick r:id="rId3" action="ppaction://hlinkfile"/>
              </a:rPr>
              <a:t>no desarrollar funcionalidades </a:t>
            </a:r>
            <a:r>
              <a:rPr lang="es-ES" sz="2400">
                <a:ea typeface="Calibri"/>
                <a:cs typeface="Calibri"/>
              </a:rPr>
              <a:t>útiles para un grupo específico de personas o </a:t>
            </a:r>
            <a:r>
              <a:rPr lang="es-ES" sz="2400">
                <a:ea typeface="Calibri"/>
                <a:cs typeface="Calibri"/>
                <a:hlinkClick r:id="rId4" action="ppaction://hlinkfile"/>
              </a:rPr>
              <a:t>socavar la identidad de género </a:t>
            </a:r>
            <a:r>
              <a:rPr lang="es-ES" sz="2400">
                <a:ea typeface="Calibri"/>
                <a:cs typeface="Calibri"/>
              </a:rPr>
              <a:t>a través de la clasificación binaria, las aplicaciones de la ciencia de datos pueden causar daño.</a:t>
            </a:r>
          </a:p>
          <a:p>
            <a:pPr>
              <a:lnSpc>
                <a:spcPct val="150000"/>
              </a:lnSpc>
            </a:pPr>
            <a:endParaRPr lang="it-IT" sz="2400" dirty="0">
              <a:ea typeface="Calibri"/>
              <a:cs typeface="Calibri"/>
            </a:endParaRPr>
          </a:p>
          <a:p>
            <a:pPr marL="342900" indent="-342900">
              <a:lnSpc>
                <a:spcPct val="150000"/>
              </a:lnSpc>
              <a:buFont typeface="Wingdings"/>
              <a:buChar char="Ø"/>
            </a:pPr>
            <a:r>
              <a:rPr lang="es-ES" sz="2400" b="1">
                <a:ea typeface="Calibri" panose="020F0502020204030204"/>
                <a:cs typeface="Calibri" panose="020F0502020204030204"/>
              </a:rPr>
              <a:t>Reflexiona sobre lo que puede hacer tu aplicación, para qué se utiliza, a quién incluye/excluye y a quién puede afectar de distintas maneras: ¡las consecuencias pueden ser muy amplias!</a:t>
            </a:r>
            <a:endParaRPr lang="it-IT" sz="2400" b="1" dirty="0">
              <a:ea typeface="Calibri" panose="020F0502020204030204"/>
              <a:cs typeface="Calibri" panose="020F0502020204030204"/>
            </a:endParaRPr>
          </a:p>
        </p:txBody>
      </p:sp>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27406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a:t>
            </a:r>
            <a:r>
              <a:rPr lang="es-ES" sz="4400" b="1">
                <a:solidFill>
                  <a:srgbClr val="E7686A"/>
                </a:solidFill>
                <a:ea typeface="Microsoft Sans Serif" panose="020B0604020202020204" pitchFamily="34" charset="0"/>
                <a:cs typeface="Microsoft Sans Serif" panose="020B0604020202020204" pitchFamily="34" charset="0"/>
              </a:rPr>
              <a:t>La ciencia de los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8"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Principales ejemplos conocidos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707013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Las aplicaciones de la ciencia de datos </a:t>
            </a:r>
            <a:r>
              <a:rPr lang="en-US" sz="2400" b="1" i="1">
                <a:solidFill>
                  <a:srgbClr val="FDBD40"/>
                </a:solidFill>
                <a:ea typeface="Microsoft Sans Serif" panose="020B0604020202020204" pitchFamily="34" charset="0"/>
                <a:cs typeface="Microsoft Sans Serif" panose="020B0604020202020204" pitchFamily="34" charset="0"/>
              </a:rPr>
              <a:t>no son perfectas, y sus errores no se distribuyen aleatoriamente</a:t>
            </a:r>
            <a:endParaRPr lang="en-US" sz="2400" dirty="0">
              <a:solidFill>
                <a:srgbClr val="FDBD40"/>
              </a:solidFill>
              <a:ea typeface="Microsoft Sans Serif" panose="020B0604020202020204" pitchFamily="34" charset="0"/>
              <a:cs typeface="Microsoft Sans Serif" panose="020B0604020202020204" pitchFamily="34" charset="0"/>
            </a:endParaRPr>
          </a:p>
        </p:txBody>
      </p:sp>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37312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a:t>
            </a:r>
            <a:r>
              <a:rPr lang="es-ES" sz="4400" b="1">
                <a:solidFill>
                  <a:srgbClr val="E7686A"/>
                </a:solidFill>
                <a:ea typeface="Microsoft Sans Serif" panose="020B0604020202020204" pitchFamily="34" charset="0"/>
                <a:cs typeface="Microsoft Sans Serif" panose="020B0604020202020204" pitchFamily="34" charset="0"/>
              </a:rPr>
              <a:t>La ciencia de los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8"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Panorama de los principales riesgos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4" name="TextBox 3">
            <a:extLst>
              <a:ext uri="{FF2B5EF4-FFF2-40B4-BE49-F238E27FC236}">
                <a16:creationId xmlns:a16="http://schemas.microsoft.com/office/drawing/2014/main" id="{4725C967-4B28-ED4E-8411-A98200B04F96}"/>
              </a:ext>
            </a:extLst>
          </p:cNvPr>
          <p:cNvSpPr txBox="1"/>
          <p:nvPr/>
        </p:nvSpPr>
        <p:spPr>
          <a:xfrm>
            <a:off x="1422917" y="4105469"/>
            <a:ext cx="6554755"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400" b="1">
                <a:ea typeface="Calibri"/>
                <a:cs typeface="Calibri"/>
              </a:rPr>
              <a:t>Los algoritmos de clasificación por género </a:t>
            </a:r>
            <a:r>
              <a:rPr lang="es-ES" sz="2400">
                <a:ea typeface="Calibri"/>
                <a:cs typeface="Calibri"/>
              </a:rPr>
              <a:t>que utilizan el reconocimiento facial suelen clasificar erróneamente a las mujeres de piel más oscura con más frecuencia que a los hombres (y mujeres) de piel más clara. Esto se debe a que los conjuntos de datos en los que se entrenaron los dos modelos investigados por Joy Buolamwini y Timnit Gebru contienen una parte </a:t>
            </a:r>
            <a:r>
              <a:rPr lang="es-ES" sz="2400" b="1">
                <a:ea typeface="Calibri"/>
                <a:cs typeface="Calibri"/>
              </a:rPr>
              <a:t>desproporcionada de imágenes de mujeres de piel clara</a:t>
            </a:r>
            <a:r>
              <a:rPr lang="es-ES" sz="2400">
                <a:ea typeface="Calibri"/>
                <a:cs typeface="Calibri"/>
              </a:rPr>
              <a:t>. ¡Echa un vistazo al </a:t>
            </a:r>
            <a:r>
              <a:rPr lang="es-ES" sz="2400">
                <a:ea typeface="Calibri"/>
                <a:cs typeface="Calibri"/>
                <a:hlinkClick r:id="rId2" action="ppaction://hlinkfile"/>
              </a:rPr>
              <a:t>estudio</a:t>
            </a:r>
            <a:r>
              <a:rPr lang="es-ES" sz="2400">
                <a:ea typeface="Calibri"/>
                <a:cs typeface="Calibri"/>
              </a:rPr>
              <a:t> de 2018 de estos dos científicos de datos estrella del rock!</a:t>
            </a:r>
            <a:endParaRPr lang="en-GB" sz="2400" dirty="0">
              <a:ea typeface="Calibri"/>
              <a:cs typeface="Calibri"/>
            </a:endParaRPr>
          </a:p>
        </p:txBody>
      </p:sp>
      <p:sp>
        <p:nvSpPr>
          <p:cNvPr id="5" name="TextBox 4">
            <a:extLst>
              <a:ext uri="{FF2B5EF4-FFF2-40B4-BE49-F238E27FC236}">
                <a16:creationId xmlns:a16="http://schemas.microsoft.com/office/drawing/2014/main" id="{ED329A8D-5B7A-856E-A406-BD44977BA8D1}"/>
              </a:ext>
            </a:extLst>
          </p:cNvPr>
          <p:cNvSpPr txBox="1"/>
          <p:nvPr/>
        </p:nvSpPr>
        <p:spPr>
          <a:xfrm>
            <a:off x="9510181" y="4105469"/>
            <a:ext cx="6554755"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400">
                <a:cs typeface="Calibri"/>
              </a:rPr>
              <a:t>Los algoritmos utilizados para </a:t>
            </a:r>
            <a:r>
              <a:rPr lang="es-ES" sz="2400" b="1">
                <a:cs typeface="Calibri"/>
              </a:rPr>
              <a:t>detectar expresiones ofensivas</a:t>
            </a:r>
            <a:r>
              <a:rPr lang="es-ES" sz="2400">
                <a:cs typeface="Calibri"/>
              </a:rPr>
              <a:t> en plataformas en línea eran más propensos a clasificar como ofensivos patrones de expresión comunes entre los estadounidenses de raza negra, y los conjuntos de datos mostraban igualmente un sesgo generalizado contra el inglés afroamericano. Esto demuestra lo importante que es el </a:t>
            </a:r>
            <a:r>
              <a:rPr lang="es-ES" sz="2400" b="1">
                <a:cs typeface="Calibri"/>
              </a:rPr>
              <a:t>etiquetado del conjunto de datos</a:t>
            </a:r>
            <a:r>
              <a:rPr lang="es-ES" sz="2400">
                <a:cs typeface="Calibri"/>
              </a:rPr>
              <a:t>: si los datos se etiquetan de forma sesgada, los resultados también estarán sesgados. Consulta el artículo de 2019 y los dos estudios a los que enlaza.</a:t>
            </a:r>
            <a:endParaRPr lang="en-GB" sz="2400" dirty="0">
              <a:cs typeface="Calibri"/>
            </a:endParaRPr>
          </a:p>
        </p:txBody>
      </p:sp>
    </p:spTree>
    <p:extLst>
      <p:ext uri="{BB962C8B-B14F-4D97-AF65-F5344CB8AC3E}">
        <p14:creationId xmlns:p14="http://schemas.microsoft.com/office/powerpoint/2010/main" val="1328053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143000" y="1411535"/>
            <a:ext cx="15087600" cy="769441"/>
          </a:xfrm>
          <a:prstGeom prst="rect">
            <a:avLst/>
          </a:prstGeom>
          <a:noFill/>
        </p:spPr>
        <p:txBody>
          <a:bodyPr wrap="square" rtlCol="0">
            <a:spAutoFit/>
          </a:bodyPr>
          <a:lstStyle/>
          <a:p>
            <a:pPr lvl="0" algn="ctr">
              <a:spcBef>
                <a:spcPts val="5"/>
              </a:spcBef>
              <a:tabLst>
                <a:tab pos="1205230" algn="l"/>
                <a:tab pos="1926589" algn="l"/>
                <a:tab pos="2915920" algn="l"/>
                <a:tab pos="3444875" algn="l"/>
                <a:tab pos="4383405" algn="l"/>
                <a:tab pos="6796405" algn="l"/>
              </a:tabLst>
              <a:defRPr/>
            </a:pPr>
            <a:r>
              <a:rPr lang="en-US" sz="4400" b="1" spc="-114">
                <a:solidFill>
                  <a:srgbClr val="E7686A"/>
                </a:solidFill>
                <a:ea typeface="Microsoft Sans Serif" panose="020B0604020202020204" pitchFamily="34" charset="0"/>
                <a:cs typeface="Microsoft Sans Serif" panose="020B0604020202020204" pitchFamily="34" charset="0"/>
              </a:rPr>
              <a:t>Ciencia de datos e impacto social: Conseguir resultados positivos</a:t>
            </a:r>
            <a:endParaRPr lang="en-US" sz="4400" b="1" spc="-114"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Lo que puedes encontrar en este curso:</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695700"/>
            <a:ext cx="8001000" cy="5216813"/>
          </a:xfrm>
          <a:prstGeom prst="rect">
            <a:avLst/>
          </a:prstGeom>
          <a:noFill/>
        </p:spPr>
        <p:txBody>
          <a:bodyPr wrap="square" rtlCol="0">
            <a:spAutoFit/>
          </a:bodyPr>
          <a:lstStyle/>
          <a:p>
            <a:pPr marL="457200" indent="-457200">
              <a:spcBef>
                <a:spcPts val="900"/>
              </a:spcBef>
              <a:buFont typeface="Wingdings" panose="05000000000000000000" pitchFamily="2" charset="2"/>
              <a:buChar char="Ø"/>
            </a:pPr>
            <a:r>
              <a:rPr lang="en-US" sz="2400" i="1" dirty="0">
                <a:solidFill>
                  <a:srgbClr val="0000FF"/>
                </a:solidFill>
              </a:rPr>
              <a:t>1.</a:t>
            </a:r>
            <a:r>
              <a:rPr lang="en-US" sz="2400" i="1">
                <a:solidFill>
                  <a:srgbClr val="0000FF"/>
                </a:solidFill>
              </a:rPr>
              <a:t>	Algunos ejemplos de uso de la ciencia de datos para el bien social</a:t>
            </a:r>
          </a:p>
          <a:p>
            <a:pPr marL="1371600" lvl="2" indent="-457200">
              <a:spcBef>
                <a:spcPts val="900"/>
              </a:spcBef>
              <a:buFont typeface="Wingdings" panose="05000000000000000000" pitchFamily="2" charset="2"/>
              <a:buChar char="Ø"/>
            </a:pPr>
            <a:r>
              <a:rPr lang="de-DE" sz="2400" i="1">
                <a:solidFill>
                  <a:srgbClr val="0000FF"/>
                </a:solidFill>
              </a:rPr>
              <a:t>Profundización en la monitorización de redes sociales de Amnistía Internacional Italia</a:t>
            </a:r>
            <a:endParaRPr lang="en-US" sz="2400" i="1">
              <a:solidFill>
                <a:srgbClr val="0000FF"/>
              </a:solidFill>
            </a:endParaRPr>
          </a:p>
          <a:p>
            <a:pPr marL="457200" indent="-457200">
              <a:spcBef>
                <a:spcPts val="900"/>
              </a:spcBef>
              <a:buFont typeface="Wingdings" panose="05000000000000000000" pitchFamily="2" charset="2"/>
              <a:buChar char="Ø"/>
            </a:pPr>
            <a:r>
              <a:rPr lang="en-US" sz="2400" i="1">
                <a:solidFill>
                  <a:srgbClr val="0000FF"/>
                </a:solidFill>
              </a:rPr>
              <a:t>2.	Entender los principales riesgos de la tecnología</a:t>
            </a:r>
          </a:p>
          <a:p>
            <a:pPr marL="1371600" lvl="2" indent="-457200">
              <a:spcBef>
                <a:spcPts val="900"/>
              </a:spcBef>
              <a:buFont typeface="Wingdings" panose="05000000000000000000" pitchFamily="2" charset="2"/>
              <a:buChar char="Ø"/>
            </a:pPr>
            <a:r>
              <a:rPr lang="es-ES" sz="2400" i="1">
                <a:solidFill>
                  <a:srgbClr val="0000FF"/>
                </a:solidFill>
              </a:rPr>
              <a:t>Ejemplos de consecuencias negativas de las aplicaciones de la ciencia de datos</a:t>
            </a:r>
            <a:endParaRPr lang="en-US" sz="2400" i="1">
              <a:solidFill>
                <a:srgbClr val="0000FF"/>
              </a:solidFill>
            </a:endParaRPr>
          </a:p>
          <a:p>
            <a:pPr marL="457200" indent="-457200">
              <a:spcBef>
                <a:spcPts val="900"/>
              </a:spcBef>
              <a:buFont typeface="Wingdings" panose="05000000000000000000" pitchFamily="2" charset="2"/>
              <a:buChar char="Ø"/>
            </a:pPr>
            <a:r>
              <a:rPr lang="en-US" sz="2400" i="1">
                <a:solidFill>
                  <a:srgbClr val="0000FF"/>
                </a:solidFill>
              </a:rPr>
              <a:t>3.	Las características de la “IA de confianza“</a:t>
            </a:r>
          </a:p>
          <a:p>
            <a:pPr marL="457200" indent="-457200">
              <a:spcBef>
                <a:spcPts val="900"/>
              </a:spcBef>
              <a:buFont typeface="Wingdings" panose="05000000000000000000" pitchFamily="2" charset="2"/>
              <a:buChar char="Ø"/>
            </a:pPr>
            <a:r>
              <a:rPr lang="en-US" sz="2400" i="1">
                <a:solidFill>
                  <a:srgbClr val="0000FF"/>
                </a:solidFill>
              </a:rPr>
              <a:t>4.	Comprender los retos de la medición de la imparcialidad</a:t>
            </a:r>
          </a:p>
          <a:p>
            <a:pPr marL="1371600" lvl="2" indent="-457200">
              <a:spcBef>
                <a:spcPts val="900"/>
              </a:spcBef>
              <a:buFont typeface="Wingdings" panose="05000000000000000000" pitchFamily="2" charset="2"/>
              <a:buChar char="Ø"/>
            </a:pPr>
            <a:r>
              <a:rPr lang="de-DE" sz="2400" i="1">
                <a:solidFill>
                  <a:srgbClr val="0000FF"/>
                </a:solidFill>
              </a:rPr>
              <a:t>Debate sobre el algoritmo de riesgo de reincidencia COMPAS</a:t>
            </a:r>
            <a:endParaRPr lang="en-US" sz="2400" i="1" dirty="0">
              <a:solidFill>
                <a:srgbClr val="0000FF"/>
              </a:solidFill>
            </a:endParaRPr>
          </a:p>
        </p:txBody>
      </p:sp>
    </p:spTree>
    <p:extLst>
      <p:ext uri="{BB962C8B-B14F-4D97-AF65-F5344CB8AC3E}">
        <p14:creationId xmlns:p14="http://schemas.microsoft.com/office/powerpoint/2010/main" val="2885369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s-ES" sz="2400">
                <a:ea typeface="Microsoft Sans Serif" panose="020B0604020202020204" pitchFamily="34" charset="0"/>
                <a:cs typeface="Microsoft Sans Serif" panose="020B0604020202020204" pitchFamily="34" charset="0"/>
              </a:rPr>
              <a:t>Además, las aplicaciones de ciencia de datos pueden ser muy intensivas en datos, lo que conlleva problemas de</a:t>
            </a:r>
            <a:endParaRPr lang="en-US" sz="2400" dirty="0">
              <a:solidFill>
                <a:srgbClr val="FDBD40"/>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5849600" cy="1754326"/>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de-DE" sz="2400" b="1"/>
              <a:t>Privacidad </a:t>
            </a:r>
            <a:endParaRPr lang="en-GB" sz="2400" u="sng" dirty="0"/>
          </a:p>
          <a:p>
            <a:pPr marL="285750" indent="-285750">
              <a:lnSpc>
                <a:spcPct val="150000"/>
              </a:lnSpc>
              <a:buFont typeface="Wingdings" panose="05000000000000000000" pitchFamily="2" charset="2"/>
              <a:buChar char="Ø"/>
            </a:pPr>
            <a:r>
              <a:rPr lang="de-DE" sz="2400" b="1"/>
              <a:t>Protección de datos</a:t>
            </a:r>
            <a:endParaRPr lang="de-DE" sz="2400" b="1" dirty="0"/>
          </a:p>
          <a:p>
            <a:pPr marL="285750" indent="-285750">
              <a:lnSpc>
                <a:spcPct val="150000"/>
              </a:lnSpc>
              <a:buFont typeface="Wingdings" panose="05000000000000000000" pitchFamily="2" charset="2"/>
              <a:buChar char="Ø"/>
            </a:pPr>
            <a:r>
              <a:rPr lang="es-ES" sz="2400" b="1"/>
              <a:t>Datos de mala calidad: basura dentro, basura fuera</a:t>
            </a:r>
            <a:endParaRPr lang="it-IT" sz="2400" dirty="0"/>
          </a:p>
        </p:txBody>
      </p:sp>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30454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2</a:t>
            </a:r>
            <a:r>
              <a:rPr lang="en-US" sz="4400" b="1">
                <a:solidFill>
                  <a:srgbClr val="E7686A"/>
                </a:solidFill>
                <a:ea typeface="Microsoft Sans Serif" panose="020B0604020202020204" pitchFamily="34" charset="0"/>
                <a:cs typeface="Microsoft Sans Serif" panose="020B0604020202020204" pitchFamily="34" charset="0"/>
              </a:rPr>
              <a:t>: </a:t>
            </a:r>
            <a:r>
              <a:rPr lang="es-ES" sz="4400" b="1">
                <a:solidFill>
                  <a:srgbClr val="E7686A"/>
                </a:solidFill>
                <a:ea typeface="Microsoft Sans Serif" panose="020B0604020202020204" pitchFamily="34" charset="0"/>
                <a:cs typeface="Microsoft Sans Serif" panose="020B0604020202020204" pitchFamily="34" charset="0"/>
              </a:rPr>
              <a:t>La ciencia de los datos no siempre es buena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8"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Panorama de los principales riesgos</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048810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86050" y="2304863"/>
            <a:ext cx="12401550" cy="6191437"/>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lgn="ctr">
              <a:spcBef>
                <a:spcPts val="900"/>
              </a:spcBef>
              <a:spcAft>
                <a:spcPts val="900"/>
              </a:spcAft>
              <a:buNone/>
            </a:pPr>
            <a:r>
              <a:rPr lang="de-DE" sz="6000" b="1" i="1"/>
              <a:t>Directrices de ética al rescate!</a:t>
            </a:r>
            <a:endParaRPr lang="de-DE" sz="6000" b="1" i="1" dirty="0"/>
          </a:p>
        </p:txBody>
      </p:sp>
      <p:sp>
        <p:nvSpPr>
          <p:cNvPr id="76" name="Google Shape;76;p11"/>
          <p:cNvSpPr txBox="1">
            <a:spLocks noGrp="1"/>
          </p:cNvSpPr>
          <p:nvPr>
            <p:ph type="title"/>
          </p:nvPr>
        </p:nvSpPr>
        <p:spPr>
          <a:xfrm>
            <a:off x="533400" y="1296230"/>
            <a:ext cx="17221200" cy="1376363"/>
          </a:xfrm>
          <a:prstGeom prst="rect">
            <a:avLst/>
          </a:prstGeom>
          <a:solidFill>
            <a:srgbClr val="B6D7A8"/>
          </a:solidFill>
        </p:spPr>
        <p:txBody>
          <a:bodyPr spcFirstLastPara="1" wrap="square" lIns="137138" tIns="68550" rIns="137138" bIns="68550" anchor="t" anchorCtr="0">
            <a:noAutofit/>
          </a:bodyPr>
          <a:lstStyle/>
          <a:p>
            <a:pPr algn="ctr"/>
            <a:r>
              <a:rPr lang="de-DE" dirty="0">
                <a:solidFill>
                  <a:srgbClr val="45A858"/>
                </a:solidFill>
              </a:rPr>
              <a:t>... Oh no...</a:t>
            </a:r>
            <a:endParaRPr sz="2700" i="1" dirty="0">
              <a:solidFill>
                <a:srgbClr val="666666"/>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6593" y="2304863"/>
            <a:ext cx="10365607" cy="5182804"/>
          </a:xfrm>
          <a:prstGeom prst="rect">
            <a:avLst/>
          </a:prstGeom>
        </p:spPr>
      </p:pic>
    </p:spTree>
    <p:extLst>
      <p:ext uri="{BB962C8B-B14F-4D97-AF65-F5344CB8AC3E}">
        <p14:creationId xmlns:p14="http://schemas.microsoft.com/office/powerpoint/2010/main" val="42616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5">
                                            <p:txEl>
                                              <p:pRg st="9" end="9"/>
                                            </p:txEl>
                                          </p:spTgt>
                                        </p:tgtEl>
                                        <p:attrNameLst>
                                          <p:attrName>style.visibility</p:attrName>
                                        </p:attrNameLst>
                                      </p:cBhvr>
                                      <p:to>
                                        <p:strVal val="visible"/>
                                      </p:to>
                                    </p:set>
                                    <p:anim calcmode="lin" valueType="num">
                                      <p:cBhvr additive="base">
                                        <p:cTn id="7" dur="500" fill="hold"/>
                                        <p:tgtEl>
                                          <p:spTgt spid="75">
                                            <p:txEl>
                                              <p:pRg st="9" end="9"/>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67000" y="2189359"/>
            <a:ext cx="12649200" cy="6916541"/>
          </a:xfrm>
          <a:prstGeom prst="rect">
            <a:avLst/>
          </a:prstGeom>
        </p:spPr>
        <p:txBody>
          <a:bodyPr spcFirstLastPara="1" wrap="square" lIns="137138" tIns="68550" rIns="137138" bIns="68550" anchor="t" anchorCtr="0">
            <a:noAutofit/>
          </a:bodyPr>
          <a:lstStyle/>
          <a:p>
            <a:pPr marL="428625" indent="-428625">
              <a:spcBef>
                <a:spcPts val="900"/>
              </a:spcBef>
              <a:spcAft>
                <a:spcPts val="900"/>
              </a:spcAft>
            </a:pPr>
            <a:r>
              <a:rPr lang="de-DE" b="1" dirty="0"/>
              <a:t>OECD</a:t>
            </a:r>
            <a:r>
              <a:rPr lang="de-DE" dirty="0"/>
              <a:t> </a:t>
            </a:r>
            <a:r>
              <a:rPr lang="en-US" u="sng" dirty="0">
                <a:hlinkClick r:id="rId3"/>
              </a:rPr>
              <a:t>https://www.oecd.ai/ai-principles</a:t>
            </a:r>
            <a:endParaRPr lang="en-US" dirty="0"/>
          </a:p>
          <a:p>
            <a:pPr marL="428625" indent="-428625">
              <a:spcBef>
                <a:spcPts val="900"/>
              </a:spcBef>
              <a:spcAft>
                <a:spcPts val="900"/>
              </a:spcAft>
            </a:pPr>
            <a:r>
              <a:rPr lang="de-AT" b="1" dirty="0"/>
              <a:t>UNESCO:</a:t>
            </a:r>
            <a:r>
              <a:rPr lang="de-AT" dirty="0"/>
              <a:t>  </a:t>
            </a:r>
            <a:r>
              <a:rPr lang="en-US" u="sng" dirty="0">
                <a:hlinkClick r:id="rId4"/>
              </a:rPr>
              <a:t>https://en.unesco.org/news/unesco-launches-worldwide-online-public-consultation-ethics-artificial-intelligence</a:t>
            </a:r>
            <a:endParaRPr lang="en-US" dirty="0"/>
          </a:p>
          <a:p>
            <a:pPr marL="428625" indent="-428625">
              <a:spcBef>
                <a:spcPts val="900"/>
              </a:spcBef>
              <a:spcAft>
                <a:spcPts val="900"/>
              </a:spcAft>
            </a:pPr>
            <a:r>
              <a:rPr lang="en-US" b="1" dirty="0"/>
              <a:t>UNICEF:</a:t>
            </a:r>
            <a:r>
              <a:rPr lang="en-US" dirty="0"/>
              <a:t>  </a:t>
            </a:r>
            <a:r>
              <a:rPr lang="en-US" dirty="0">
                <a:hlinkClick r:id="rId5"/>
              </a:rPr>
              <a:t>https://www.unicef.org/globalinsight/reports/policy-guidance-ai-children</a:t>
            </a:r>
            <a:endParaRPr lang="en-US" dirty="0"/>
          </a:p>
          <a:p>
            <a:pPr marL="428625" indent="-428625">
              <a:spcBef>
                <a:spcPts val="900"/>
              </a:spcBef>
              <a:spcAft>
                <a:spcPts val="900"/>
              </a:spcAft>
            </a:pPr>
            <a:r>
              <a:rPr lang="en-US" b="1" dirty="0"/>
              <a:t>EU:</a:t>
            </a:r>
            <a:r>
              <a:rPr lang="en-US" dirty="0"/>
              <a:t>  </a:t>
            </a:r>
            <a:r>
              <a:rPr lang="en-US" u="sng" dirty="0">
                <a:hlinkClick r:id="rId6"/>
              </a:rPr>
              <a:t>https://ec.europa.eu/info/publications/white-paper-artificial-intelligence-european-approach-excellence-and-trust_en</a:t>
            </a:r>
            <a:endParaRPr lang="en-US" dirty="0"/>
          </a:p>
          <a:p>
            <a:pPr marL="514350" indent="-514350">
              <a:spcBef>
                <a:spcPts val="900"/>
              </a:spcBef>
              <a:spcAft>
                <a:spcPts val="900"/>
              </a:spcAft>
            </a:pPr>
            <a:r>
              <a:rPr lang="de-DE" b="1" dirty="0"/>
              <a:t>Microsoft AETHER:  </a:t>
            </a:r>
            <a:r>
              <a:rPr lang="en-US" dirty="0">
                <a:hlinkClick r:id="rId7"/>
              </a:rPr>
              <a:t>https://www.microsoft.com/en-us/ai/responsible-ai</a:t>
            </a:r>
            <a:endParaRPr lang="en-US" dirty="0"/>
          </a:p>
          <a:p>
            <a:pPr marL="514350" indent="-514350">
              <a:spcBef>
                <a:spcPts val="900"/>
              </a:spcBef>
              <a:spcAft>
                <a:spcPts val="900"/>
              </a:spcAft>
            </a:pPr>
            <a:r>
              <a:rPr lang="en-US" b="1" dirty="0"/>
              <a:t>Google</a:t>
            </a:r>
            <a:r>
              <a:rPr lang="en-US" dirty="0"/>
              <a:t>’s (former) Ethics Committee:  </a:t>
            </a:r>
            <a:r>
              <a:rPr lang="en-US" dirty="0">
                <a:hlinkClick r:id="rId8"/>
              </a:rPr>
              <a:t>https://www.reuters.com/article/us-alphabet-google-ai-idUSKCN1RH00S</a:t>
            </a:r>
            <a:r>
              <a:rPr lang="en-US" dirty="0"/>
              <a:t> </a:t>
            </a:r>
            <a:endParaRPr lang="de-DE" i="1" dirty="0"/>
          </a:p>
          <a:p>
            <a:pPr marL="514350" indent="-514350">
              <a:spcBef>
                <a:spcPts val="900"/>
              </a:spcBef>
              <a:spcAft>
                <a:spcPts val="900"/>
              </a:spcAft>
            </a:pPr>
            <a:r>
              <a:rPr lang="de-DE" b="1" dirty="0"/>
              <a:t>Partnership on AI:  </a:t>
            </a:r>
            <a:r>
              <a:rPr lang="de-DE" i="1" dirty="0">
                <a:hlinkClick r:id="rId9"/>
              </a:rPr>
              <a:t>https://www.partnershiponai.org/</a:t>
            </a:r>
            <a:endParaRPr lang="de-DE" i="1" dirty="0"/>
          </a:p>
          <a:p>
            <a:pPr marL="514350" indent="-514350">
              <a:spcBef>
                <a:spcPts val="900"/>
              </a:spcBef>
              <a:spcAft>
                <a:spcPts val="900"/>
              </a:spcAft>
            </a:pPr>
            <a:r>
              <a:rPr lang="de-DE" i="1"/>
              <a:t>... </a:t>
            </a:r>
            <a:r>
              <a:rPr lang="es-ES" i="1"/>
              <a:t>en la actualidad existen más de 80 directrices éticas</a:t>
            </a:r>
            <a:endParaRPr lang="de-DE" i="1" dirty="0"/>
          </a:p>
          <a:p>
            <a:pPr marL="0" indent="0">
              <a:spcBef>
                <a:spcPts val="900"/>
              </a:spcBef>
              <a:spcAft>
                <a:spcPts val="900"/>
              </a:spcAft>
              <a:buNone/>
            </a:pPr>
            <a:endParaRPr lang="de-DE" i="1" dirty="0"/>
          </a:p>
        </p:txBody>
      </p:sp>
      <p:sp>
        <p:nvSpPr>
          <p:cNvPr id="76" name="Google Shape;76;p11"/>
          <p:cNvSpPr txBox="1">
            <a:spLocks noGrp="1"/>
          </p:cNvSpPr>
          <p:nvPr>
            <p:ph type="title"/>
          </p:nvPr>
        </p:nvSpPr>
        <p:spPr>
          <a:prstGeom prst="rect">
            <a:avLst/>
          </a:prstGeom>
          <a:solidFill>
            <a:srgbClr val="B6D7A8"/>
          </a:solidFill>
        </p:spPr>
        <p:txBody>
          <a:bodyPr spcFirstLastPara="1" wrap="square" lIns="137138" tIns="68550" rIns="137138" bIns="68550" anchor="t" anchorCtr="0">
            <a:noAutofit/>
          </a:bodyPr>
          <a:lstStyle/>
          <a:p>
            <a:pPr algn="ctr"/>
            <a:r>
              <a:rPr lang="de-DE">
                <a:solidFill>
                  <a:srgbClr val="45A858"/>
                </a:solidFill>
              </a:rPr>
              <a:t>Éticas – Directrices</a:t>
            </a:r>
            <a:endParaRPr sz="2700" i="1" dirty="0">
              <a:solidFill>
                <a:srgbClr val="666666"/>
              </a:solidFill>
            </a:endParaRPr>
          </a:p>
        </p:txBody>
      </p:sp>
    </p:spTree>
    <p:extLst>
      <p:ext uri="{BB962C8B-B14F-4D97-AF65-F5344CB8AC3E}">
        <p14:creationId xmlns:p14="http://schemas.microsoft.com/office/powerpoint/2010/main" val="1384125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67000" y="2189359"/>
            <a:ext cx="12915900" cy="7484030"/>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lgn="ctr">
              <a:spcBef>
                <a:spcPts val="900"/>
              </a:spcBef>
              <a:spcAft>
                <a:spcPts val="900"/>
              </a:spcAft>
              <a:buNone/>
            </a:pPr>
            <a:r>
              <a:rPr lang="es-ES" sz="6600" i="1"/>
              <a:t>Bonito, pero hablemos cuando se conviertan en vinculantes...</a:t>
            </a:r>
            <a:endParaRPr lang="de-DE" sz="6600" i="1" dirty="0"/>
          </a:p>
        </p:txBody>
      </p:sp>
      <p:sp>
        <p:nvSpPr>
          <p:cNvPr id="76" name="Google Shape;76;p11"/>
          <p:cNvSpPr txBox="1">
            <a:spLocks noGrp="1"/>
          </p:cNvSpPr>
          <p:nvPr>
            <p:ph type="title"/>
          </p:nvPr>
        </p:nvSpPr>
        <p:spPr>
          <a:prstGeom prst="rect">
            <a:avLst/>
          </a:prstGeom>
          <a:solidFill>
            <a:srgbClr val="B6D7A8"/>
          </a:solidFill>
        </p:spPr>
        <p:txBody>
          <a:bodyPr spcFirstLastPara="1" wrap="square" lIns="137138" tIns="68550" rIns="137138" bIns="68550" anchor="t" anchorCtr="0">
            <a:noAutofit/>
          </a:bodyPr>
          <a:lstStyle/>
          <a:p>
            <a:pPr algn="ctr"/>
            <a:r>
              <a:rPr lang="de-DE">
                <a:solidFill>
                  <a:srgbClr val="45A858"/>
                </a:solidFill>
              </a:rPr>
              <a:t>Éticas – ¿Directrices o lavado?</a:t>
            </a:r>
            <a:endParaRPr sz="2700" i="1" dirty="0">
              <a:solidFill>
                <a:srgbClr val="666666"/>
              </a:solidFill>
            </a:endParaRPr>
          </a:p>
        </p:txBody>
      </p:sp>
    </p:spTree>
    <p:extLst>
      <p:ext uri="{BB962C8B-B14F-4D97-AF65-F5344CB8AC3E}">
        <p14:creationId xmlns:p14="http://schemas.microsoft.com/office/powerpoint/2010/main" val="208287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4190999" y="2304863"/>
            <a:ext cx="10591801" cy="4057837"/>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spcBef>
                <a:spcPts val="900"/>
              </a:spcBef>
              <a:spcAft>
                <a:spcPts val="900"/>
              </a:spcAft>
              <a:buNone/>
            </a:pPr>
            <a:endParaRPr lang="de-DE" sz="2700" i="1" dirty="0"/>
          </a:p>
          <a:p>
            <a:pPr marL="0" indent="0" algn="ctr">
              <a:spcBef>
                <a:spcPts val="900"/>
              </a:spcBef>
              <a:spcAft>
                <a:spcPts val="900"/>
              </a:spcAft>
              <a:buNone/>
            </a:pPr>
            <a:endParaRPr lang="de-DE" sz="2700" i="1" dirty="0"/>
          </a:p>
          <a:p>
            <a:pPr marL="0" indent="0" algn="ctr">
              <a:spcBef>
                <a:spcPts val="900"/>
              </a:spcBef>
              <a:spcAft>
                <a:spcPts val="900"/>
              </a:spcAft>
              <a:buNone/>
            </a:pPr>
            <a:r>
              <a:rPr lang="de-DE" sz="5400" b="1" i="1"/>
              <a:t>La normativa de la UE al rescate!</a:t>
            </a:r>
            <a:endParaRPr lang="de-DE" sz="5400" b="1" i="1" dirty="0"/>
          </a:p>
        </p:txBody>
      </p:sp>
      <p:sp>
        <p:nvSpPr>
          <p:cNvPr id="76" name="Google Shape;76;p11"/>
          <p:cNvSpPr txBox="1">
            <a:spLocks noGrp="1"/>
          </p:cNvSpPr>
          <p:nvPr>
            <p:ph type="title"/>
          </p:nvPr>
        </p:nvSpPr>
        <p:spPr>
          <a:prstGeom prst="rect">
            <a:avLst/>
          </a:prstGeom>
          <a:solidFill>
            <a:srgbClr val="B6D7A8"/>
          </a:solidFill>
        </p:spPr>
        <p:txBody>
          <a:bodyPr spcFirstLastPara="1" wrap="square" lIns="137138" tIns="68550" rIns="137138" bIns="68550" anchor="t" anchorCtr="0">
            <a:noAutofit/>
          </a:bodyPr>
          <a:lstStyle/>
          <a:p>
            <a:pPr algn="ctr"/>
            <a:r>
              <a:rPr lang="de-DE" dirty="0">
                <a:solidFill>
                  <a:srgbClr val="45A858"/>
                </a:solidFill>
              </a:rPr>
              <a:t>... Oh no...</a:t>
            </a:r>
            <a:endParaRPr sz="2700" i="1" dirty="0">
              <a:solidFill>
                <a:srgbClr val="666666"/>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6593" y="2304863"/>
            <a:ext cx="10799546" cy="539977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65123">
            <a:off x="3655193" y="2533463"/>
            <a:ext cx="10799546" cy="5399774"/>
          </a:xfrm>
          <a:prstGeom prst="rect">
            <a:avLst/>
          </a:prstGeom>
        </p:spPr>
      </p:pic>
    </p:spTree>
    <p:extLst>
      <p:ext uri="{BB962C8B-B14F-4D97-AF65-F5344CB8AC3E}">
        <p14:creationId xmlns:p14="http://schemas.microsoft.com/office/powerpoint/2010/main" val="354302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75">
                                            <p:txEl>
                                              <p:pRg st="10" end="10"/>
                                            </p:txEl>
                                          </p:spTgt>
                                        </p:tgtEl>
                                        <p:attrNameLst>
                                          <p:attrName>style.visibility</p:attrName>
                                        </p:attrNameLst>
                                      </p:cBhvr>
                                      <p:to>
                                        <p:strVal val="visible"/>
                                      </p:to>
                                    </p:set>
                                    <p:anim calcmode="lin" valueType="num">
                                      <p:cBhvr additive="base">
                                        <p:cTn id="12" dur="500" fill="hold"/>
                                        <p:tgtEl>
                                          <p:spTgt spid="75">
                                            <p:txEl>
                                              <p:pRg st="10" end="1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2">
            <a:extLst>
              <a:ext uri="{FF2B5EF4-FFF2-40B4-BE49-F238E27FC236}">
                <a16:creationId xmlns:a16="http://schemas.microsoft.com/office/drawing/2014/main" id="{2FE3F0F7-AE95-4A41-A168-3CCEC749520C}"/>
              </a:ext>
            </a:extLst>
          </p:cNvPr>
          <p:cNvSpPr txBox="1">
            <a:spLocks/>
          </p:cNvSpPr>
          <p:nvPr/>
        </p:nvSpPr>
        <p:spPr>
          <a:xfrm>
            <a:off x="1295400" y="2171700"/>
            <a:ext cx="14706600" cy="6979025"/>
          </a:xfrm>
          <a:prstGeom prst="rect">
            <a:avLst/>
          </a:prstGeom>
        </p:spPr>
        <p:txBody>
          <a:bodyPr vert="horz" lIns="111443" tIns="55722" rIns="111443" bIns="55722"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r>
              <a:rPr lang="es-ES" sz="3413" b="1">
                <a:solidFill>
                  <a:srgbClr val="C00000"/>
                </a:solidFill>
                <a:latin typeface="Ubuntu" panose="020B0504030602030204" pitchFamily="34" charset="0"/>
              </a:rPr>
              <a:t>El HLEG de la UE ha establecido las siguientes características de un sistema de IA digno de confianza, basado en la Carta de los Derechos Fundamentales de la UE:</a:t>
            </a:r>
            <a:endParaRPr lang="de-DE" sz="1463" dirty="0">
              <a:solidFill>
                <a:srgbClr val="C00000"/>
              </a:solidFill>
              <a:latin typeface="Ubuntu" panose="020B0504030602030204" pitchFamily="34" charset="0"/>
            </a:endParaRPr>
          </a:p>
          <a:p>
            <a:pPr algn="l">
              <a:lnSpc>
                <a:spcPct val="120000"/>
              </a:lnSpc>
            </a:pPr>
            <a:r>
              <a:rPr lang="de-DE" sz="3170" b="1" dirty="0">
                <a:latin typeface="Ubuntu" panose="020B0504030602030204" pitchFamily="34" charset="0"/>
              </a:rPr>
              <a:t>	</a:t>
            </a:r>
            <a:r>
              <a:rPr lang="de-DE" sz="3170" dirty="0">
                <a:latin typeface="Ubuntu" panose="020B0504030602030204" pitchFamily="34" charset="0"/>
              </a:rPr>
              <a:t>(1</a:t>
            </a:r>
            <a:r>
              <a:rPr lang="de-DE" sz="3170">
                <a:latin typeface="Ubuntu" panose="020B0504030602030204" pitchFamily="34" charset="0"/>
              </a:rPr>
              <a:t>) agencia humana y supervisión,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(2</a:t>
            </a:r>
            <a:r>
              <a:rPr lang="de-DE" sz="3170">
                <a:latin typeface="Ubuntu" panose="020B0504030602030204" pitchFamily="34" charset="0"/>
              </a:rPr>
              <a:t>) solidez técnica y seguridad,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(3</a:t>
            </a:r>
            <a:r>
              <a:rPr lang="de-DE" sz="3170">
                <a:latin typeface="Ubuntu" panose="020B0504030602030204" pitchFamily="34" charset="0"/>
              </a:rPr>
              <a:t>) privacidad y gobernanza de datos,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(4</a:t>
            </a:r>
            <a:r>
              <a:rPr lang="de-DE" sz="3170">
                <a:latin typeface="Ubuntu" panose="020B0504030602030204" pitchFamily="34" charset="0"/>
              </a:rPr>
              <a:t>) transparencia,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(5</a:t>
            </a:r>
            <a:r>
              <a:rPr lang="de-DE" sz="3170">
                <a:latin typeface="Ubuntu" panose="020B0504030602030204" pitchFamily="34" charset="0"/>
              </a:rPr>
              <a:t>) diversidad, no discriminación y equidad,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(6</a:t>
            </a:r>
            <a:r>
              <a:rPr lang="de-DE" sz="3170">
                <a:latin typeface="Ubuntu" panose="020B0504030602030204" pitchFamily="34" charset="0"/>
              </a:rPr>
              <a:t>) bienestar medioambiental and social </a:t>
            </a:r>
            <a:endParaRPr lang="de-DE" sz="3170" dirty="0">
              <a:latin typeface="Ubuntu" panose="020B0504030602030204" pitchFamily="34" charset="0"/>
            </a:endParaRPr>
          </a:p>
          <a:p>
            <a:pPr algn="l">
              <a:lnSpc>
                <a:spcPct val="120000"/>
              </a:lnSpc>
            </a:pPr>
            <a:r>
              <a:rPr lang="de-DE" sz="3170" dirty="0">
                <a:latin typeface="Ubuntu" panose="020B0504030602030204" pitchFamily="34" charset="0"/>
              </a:rPr>
              <a:t>	(7</a:t>
            </a:r>
            <a:r>
              <a:rPr lang="de-DE" sz="3170">
                <a:latin typeface="Ubuntu" panose="020B0504030602030204" pitchFamily="34" charset="0"/>
              </a:rPr>
              <a:t>) responsabilidad</a:t>
            </a:r>
            <a:endParaRPr lang="de-DE" sz="3170" dirty="0">
              <a:latin typeface="Ubuntu" panose="020B0504030602030204" pitchFamily="34" charset="0"/>
            </a:endParaRPr>
          </a:p>
          <a:p>
            <a:pPr algn="l">
              <a:lnSpc>
                <a:spcPct val="120000"/>
              </a:lnSpc>
            </a:pPr>
            <a:endParaRPr lang="de-DE" sz="3413" b="1" dirty="0">
              <a:highlight>
                <a:srgbClr val="FFFF00"/>
              </a:highlight>
              <a:latin typeface="Ubuntu" panose="020B0504030602030204" pitchFamily="34" charset="0"/>
            </a:endParaRPr>
          </a:p>
        </p:txBody>
      </p:sp>
      <p:sp>
        <p:nvSpPr>
          <p:cNvPr id="8" name="CuadroTexto 5">
            <a:extLst>
              <a:ext uri="{FF2B5EF4-FFF2-40B4-BE49-F238E27FC236}">
                <a16:creationId xmlns:a16="http://schemas.microsoft.com/office/drawing/2014/main" id="{632B427A-9881-CC7B-B876-E25D95F4B2D1}"/>
              </a:ext>
            </a:extLst>
          </p:cNvPr>
          <p:cNvSpPr txBox="1"/>
          <p:nvPr/>
        </p:nvSpPr>
        <p:spPr>
          <a:xfrm>
            <a:off x="1308652" y="647700"/>
            <a:ext cx="97688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3</a:t>
            </a:r>
            <a:r>
              <a:rPr lang="en-US" sz="4400" b="1">
                <a:solidFill>
                  <a:srgbClr val="E7686A"/>
                </a:solidFill>
                <a:ea typeface="Microsoft Sans Serif" panose="020B0604020202020204" pitchFamily="34" charset="0"/>
                <a:cs typeface="Microsoft Sans Serif" panose="020B0604020202020204" pitchFamily="34" charset="0"/>
              </a:rPr>
              <a:t>: IA de confianza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10" name="CuadroTexto 6">
            <a:extLst>
              <a:ext uri="{FF2B5EF4-FFF2-40B4-BE49-F238E27FC236}">
                <a16:creationId xmlns:a16="http://schemas.microsoft.com/office/drawing/2014/main" id="{AA75B982-8563-0653-57EB-D817027F3CF1}"/>
              </a:ext>
            </a:extLst>
          </p:cNvPr>
          <p:cNvSpPr txBox="1"/>
          <p:nvPr/>
        </p:nvSpPr>
        <p:spPr>
          <a:xfrm>
            <a:off x="1308652" y="1425424"/>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1</a:t>
            </a:r>
            <a:r>
              <a:rPr lang="en-US" sz="2800" b="1">
                <a:solidFill>
                  <a:srgbClr val="238791"/>
                </a:solidFill>
                <a:ea typeface="Microsoft Sans Serif" panose="020B0604020202020204" pitchFamily="34" charset="0"/>
                <a:cs typeface="Microsoft Sans Serif" panose="020B0604020202020204" pitchFamily="34" charset="0"/>
              </a:rPr>
              <a:t>: IA de confianza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881017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97688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3</a:t>
            </a:r>
            <a:r>
              <a:rPr lang="en-US" sz="4400" b="1">
                <a:solidFill>
                  <a:srgbClr val="E7686A"/>
                </a:solidFill>
                <a:ea typeface="Microsoft Sans Serif" panose="020B0604020202020204" pitchFamily="34" charset="0"/>
                <a:cs typeface="Microsoft Sans Serif" panose="020B0604020202020204" pitchFamily="34" charset="0"/>
              </a:rPr>
              <a:t>: IA de confianza</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Prejuicios, equidad, no discriminación</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361372"/>
            <a:ext cx="14401800" cy="2585323"/>
          </a:xfrm>
          <a:prstGeom prst="rect">
            <a:avLst/>
          </a:prstGeom>
          <a:noFill/>
        </p:spPr>
        <p:txBody>
          <a:bodyPr wrap="square" rtlCol="0">
            <a:spAutoFit/>
          </a:bodyPr>
          <a:lstStyle/>
          <a:p>
            <a:pPr marL="342900" indent="-342900">
              <a:buFont typeface="Wingdings" panose="05000000000000000000" pitchFamily="2" charset="2"/>
              <a:buChar char="Ø"/>
            </a:pPr>
            <a:r>
              <a:rPr lang="en-US" sz="2400">
                <a:ea typeface="Microsoft Sans Serif" panose="020B0604020202020204" pitchFamily="34" charset="0"/>
                <a:cs typeface="Microsoft Sans Serif" panose="020B0604020202020204" pitchFamily="34" charset="0"/>
              </a:rPr>
              <a:t>¿Qué son los prejuicios?  </a:t>
            </a:r>
            <a:endParaRPr lang="en-US" sz="2400" dirty="0">
              <a:ea typeface="Microsoft Sans Serif" panose="020B0604020202020204" pitchFamily="34" charset="0"/>
              <a:cs typeface="Microsoft Sans Serif" panose="020B0604020202020204" pitchFamily="34" charset="0"/>
            </a:endParaRPr>
          </a:p>
          <a:p>
            <a:pPr lvl="1"/>
            <a:r>
              <a:rPr lang="es-ES" sz="2400">
                <a:ea typeface="Microsoft Sans Serif" panose="020B0604020202020204" pitchFamily="34" charset="0"/>
                <a:cs typeface="Microsoft Sans Serif" panose="020B0604020202020204" pitchFamily="34" charset="0"/>
              </a:rPr>
              <a:t>En el contexto de la ciencia de datos y el aprendizaje automático en general, chocan muchas definiciones diferentes de sesgo (uso coloquial vs. Estadística vs. aprendizaje profundo).En el contexto de la IA fiable, consideraremos </a:t>
            </a:r>
            <a:r>
              <a:rPr lang="es-ES" sz="2400" b="1">
                <a:ea typeface="Microsoft Sans Serif" panose="020B0604020202020204" pitchFamily="34" charset="0"/>
                <a:cs typeface="Microsoft Sans Serif" panose="020B0604020202020204" pitchFamily="34" charset="0"/>
              </a:rPr>
              <a:t>sesgo</a:t>
            </a:r>
            <a:r>
              <a:rPr lang="es-ES" sz="2400">
                <a:ea typeface="Microsoft Sans Serif" panose="020B0604020202020204" pitchFamily="34" charset="0"/>
                <a:cs typeface="Microsoft Sans Serif" panose="020B0604020202020204" pitchFamily="34" charset="0"/>
              </a:rPr>
              <a:t> un </a:t>
            </a:r>
            <a:r>
              <a:rPr lang="es-ES" sz="2400" b="1">
                <a:ea typeface="Microsoft Sans Serif" panose="020B0604020202020204" pitchFamily="34" charset="0"/>
                <a:cs typeface="Microsoft Sans Serif" panose="020B0604020202020204" pitchFamily="34" charset="0"/>
              </a:rPr>
              <a:t>prejuicio</a:t>
            </a:r>
            <a:r>
              <a:rPr lang="es-ES" sz="2400">
                <a:ea typeface="Microsoft Sans Serif" panose="020B0604020202020204" pitchFamily="34" charset="0"/>
                <a:cs typeface="Microsoft Sans Serif" panose="020B0604020202020204" pitchFamily="34" charset="0"/>
              </a:rPr>
              <a:t> que favorece a un grupo en detrimento de otro.</a:t>
            </a:r>
          </a:p>
          <a:p>
            <a:pPr lvl="1"/>
            <a:endParaRPr lang="en-US" sz="24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Ø"/>
            </a:pPr>
            <a:r>
              <a:rPr lang="es-ES" sz="2400">
                <a:ea typeface="Microsoft Sans Serif" panose="020B0604020202020204" pitchFamily="34" charset="0"/>
                <a:cs typeface="Microsoft Sans Serif" panose="020B0604020202020204" pitchFamily="34" charset="0"/>
              </a:rPr>
              <a:t>¿Qué es la equidad?</a:t>
            </a:r>
            <a:endParaRPr lang="en-US" sz="2400" dirty="0">
              <a:ea typeface="Microsoft Sans Serif" panose="020B0604020202020204" pitchFamily="34" charset="0"/>
              <a:cs typeface="Microsoft Sans Serif" panose="020B0604020202020204" pitchFamily="34" charset="0"/>
            </a:endParaRPr>
          </a:p>
          <a:p>
            <a:pPr lvl="1"/>
            <a:endParaRPr lang="it-IT" dirty="0"/>
          </a:p>
        </p:txBody>
      </p:sp>
    </p:spTree>
    <p:extLst>
      <p:ext uri="{BB962C8B-B14F-4D97-AF65-F5344CB8AC3E}">
        <p14:creationId xmlns:p14="http://schemas.microsoft.com/office/powerpoint/2010/main" val="2075131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838200" y="2552700"/>
            <a:ext cx="13563600" cy="5715000"/>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r>
              <a:rPr lang="de-DE" sz="2400"/>
              <a:t>Prejuicios sociales</a:t>
            </a:r>
            <a:endParaRPr lang="de-DE" sz="2400" dirty="0"/>
          </a:p>
          <a:p>
            <a:pPr marL="0" indent="0">
              <a:spcBef>
                <a:spcPts val="900"/>
              </a:spcBef>
              <a:spcAft>
                <a:spcPts val="900"/>
              </a:spcAft>
              <a:buNone/>
            </a:pPr>
            <a:r>
              <a:rPr lang="de-DE" sz="2400"/>
              <a:t>	Sesgo de confirmación</a:t>
            </a:r>
            <a:endParaRPr lang="de-DE" sz="2400" dirty="0"/>
          </a:p>
          <a:p>
            <a:pPr marL="0" indent="0">
              <a:spcBef>
                <a:spcPts val="900"/>
              </a:spcBef>
              <a:spcAft>
                <a:spcPts val="900"/>
              </a:spcAft>
              <a:buNone/>
            </a:pPr>
            <a:r>
              <a:rPr lang="de-DE" sz="2400" dirty="0"/>
              <a:t>	</a:t>
            </a:r>
            <a:r>
              <a:rPr lang="de-DE" sz="2400"/>
              <a:t>	Sesgo dentro del grupo</a:t>
            </a:r>
            <a:endParaRPr lang="de-DE" sz="2400" dirty="0"/>
          </a:p>
          <a:p>
            <a:pPr marL="0" indent="0">
              <a:spcBef>
                <a:spcPts val="900"/>
              </a:spcBef>
              <a:spcAft>
                <a:spcPts val="900"/>
              </a:spcAft>
              <a:buNone/>
            </a:pPr>
            <a:r>
              <a:rPr lang="de-DE" sz="2400" dirty="0"/>
              <a:t>		</a:t>
            </a:r>
            <a:r>
              <a:rPr lang="de-DE" sz="2400"/>
              <a:t>	Sesgo de automatización</a:t>
            </a:r>
            <a:endParaRPr lang="de-DE" sz="2400" dirty="0"/>
          </a:p>
          <a:p>
            <a:pPr marL="0" indent="0">
              <a:spcBef>
                <a:spcPts val="900"/>
              </a:spcBef>
              <a:spcAft>
                <a:spcPts val="900"/>
              </a:spcAft>
              <a:buNone/>
            </a:pPr>
            <a:r>
              <a:rPr lang="de-DE" sz="2400" dirty="0"/>
              <a:t>			</a:t>
            </a:r>
            <a:r>
              <a:rPr lang="de-DE" sz="2400"/>
              <a:t>	Sesgo temporal</a:t>
            </a:r>
            <a:endParaRPr lang="de-DE" sz="2400" dirty="0"/>
          </a:p>
          <a:p>
            <a:pPr marL="0" indent="0">
              <a:spcBef>
                <a:spcPts val="900"/>
              </a:spcBef>
              <a:spcAft>
                <a:spcPts val="900"/>
              </a:spcAft>
              <a:buNone/>
            </a:pPr>
            <a:r>
              <a:rPr lang="de-DE" sz="2400" dirty="0"/>
              <a:t>			</a:t>
            </a:r>
            <a:r>
              <a:rPr lang="de-DE" sz="2400"/>
              <a:t>	Sesgo variable omitida</a:t>
            </a:r>
            <a:endParaRPr lang="de-DE" sz="2400" dirty="0"/>
          </a:p>
          <a:p>
            <a:pPr marL="0" indent="0">
              <a:spcBef>
                <a:spcPts val="900"/>
              </a:spcBef>
              <a:spcAft>
                <a:spcPts val="900"/>
              </a:spcAft>
              <a:buNone/>
            </a:pPr>
            <a:r>
              <a:rPr lang="de-DE" sz="2400" dirty="0"/>
              <a:t>		</a:t>
            </a:r>
            <a:r>
              <a:rPr lang="de-DE" sz="2400"/>
              <a:t>	Sesgo de muestreo</a:t>
            </a:r>
            <a:endParaRPr lang="de-DE" sz="2400" dirty="0"/>
          </a:p>
          <a:p>
            <a:pPr marL="0" indent="0">
              <a:spcBef>
                <a:spcPts val="900"/>
              </a:spcBef>
              <a:spcAft>
                <a:spcPts val="900"/>
              </a:spcAft>
              <a:buNone/>
            </a:pPr>
            <a:r>
              <a:rPr lang="de-DE" sz="2400" dirty="0"/>
              <a:t>	</a:t>
            </a:r>
            <a:r>
              <a:rPr lang="de-DE" sz="2400"/>
              <a:t>	Sesgo de representación</a:t>
            </a:r>
            <a:endParaRPr lang="de-DE" sz="2400" dirty="0"/>
          </a:p>
          <a:p>
            <a:pPr marL="0" indent="0">
              <a:spcBef>
                <a:spcPts val="900"/>
              </a:spcBef>
              <a:spcAft>
                <a:spcPts val="900"/>
              </a:spcAft>
              <a:buNone/>
            </a:pPr>
            <a:r>
              <a:rPr lang="de-DE" sz="2400"/>
              <a:t>	Sesgo de mediación</a:t>
            </a:r>
            <a:endParaRPr lang="de-DE" sz="2400" dirty="0"/>
          </a:p>
          <a:p>
            <a:pPr marL="0" indent="0">
              <a:spcBef>
                <a:spcPts val="900"/>
              </a:spcBef>
              <a:spcAft>
                <a:spcPts val="900"/>
              </a:spcAft>
              <a:buNone/>
            </a:pPr>
            <a:r>
              <a:rPr lang="de-DE" sz="2400"/>
              <a:t>Sesgo de evaluación </a:t>
            </a:r>
            <a:r>
              <a:rPr lang="de-DE" sz="2400" dirty="0"/>
              <a:t>									</a:t>
            </a:r>
            <a:r>
              <a:rPr lang="de-DE" sz="2400" b="1" i="1"/>
              <a:t>... Y mucho más </a:t>
            </a:r>
            <a:r>
              <a:rPr lang="de-DE" sz="2400" b="1" i="1" dirty="0"/>
              <a:t>...</a:t>
            </a: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p:txBody>
      </p:sp>
      <p:sp>
        <p:nvSpPr>
          <p:cNvPr id="2" name="Title 1"/>
          <p:cNvSpPr>
            <a:spLocks noGrp="1"/>
          </p:cNvSpPr>
          <p:nvPr>
            <p:ph type="title"/>
          </p:nvPr>
        </p:nvSpPr>
        <p:spPr>
          <a:xfrm>
            <a:off x="508000" y="623889"/>
            <a:ext cx="6273800" cy="7858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a:t>
            </a:r>
            <a:r>
              <a:rPr lang="en-US" sz="4000" b="1">
                <a:solidFill>
                  <a:srgbClr val="E7686A"/>
                </a:solidFill>
                <a:ea typeface="Microsoft Sans Serif" panose="020B0604020202020204" pitchFamily="34" charset="0"/>
                <a:cs typeface="Microsoft Sans Serif" panose="020B0604020202020204" pitchFamily="34" charset="0"/>
              </a:rPr>
              <a:t>IA de confianza</a:t>
            </a:r>
            <a:endParaRPr lang="en-US" sz="4000"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6">
            <a:extLst>
              <a:ext uri="{FF2B5EF4-FFF2-40B4-BE49-F238E27FC236}">
                <a16:creationId xmlns:a16="http://schemas.microsoft.com/office/drawing/2014/main" id="{AA75B982-8563-0653-57EB-D817027F3CF1}"/>
              </a:ext>
            </a:extLst>
          </p:cNvPr>
          <p:cNvSpPr txBox="1"/>
          <p:nvPr/>
        </p:nvSpPr>
        <p:spPr>
          <a:xfrm>
            <a:off x="478183" y="171959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Prejuicios, equidad, no discriminación</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6692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114300" indent="0" fontAlgn="base">
              <a:buNone/>
            </a:pPr>
            <a:endParaRPr lang="de-DE" b="1" dirty="0"/>
          </a:p>
          <a:p>
            <a:pPr marL="0" indent="0">
              <a:spcBef>
                <a:spcPts val="900"/>
              </a:spcBef>
              <a:spcAft>
                <a:spcPts val="900"/>
              </a:spcAft>
              <a:buNone/>
            </a:pPr>
            <a:r>
              <a:rPr lang="es-ES" sz="4200" b="1"/>
              <a:t>¿Cómo detectar y medir todo este sesgo?</a:t>
            </a:r>
          </a:p>
          <a:p>
            <a:pPr marL="0" indent="0">
              <a:spcBef>
                <a:spcPts val="900"/>
              </a:spcBef>
              <a:spcAft>
                <a:spcPts val="900"/>
              </a:spcAft>
              <a:buNone/>
            </a:pPr>
            <a:endParaRPr lang="de-DE" sz="4200" b="1" dirty="0"/>
          </a:p>
          <a:p>
            <a:pPr marL="0" indent="0">
              <a:spcBef>
                <a:spcPts val="900"/>
              </a:spcBef>
              <a:spcAft>
                <a:spcPts val="900"/>
              </a:spcAft>
              <a:buNone/>
            </a:pPr>
            <a:r>
              <a:rPr lang="de-DE" sz="4200" b="1"/>
              <a:t>En primer lugar, comprueba la calidad de tus datos</a:t>
            </a:r>
            <a:endParaRPr lang="de-DE" sz="4200" b="1" dirty="0"/>
          </a:p>
          <a:p>
            <a:pPr marL="0" indent="0">
              <a:spcBef>
                <a:spcPts val="900"/>
              </a:spcBef>
              <a:spcAft>
                <a:spcPts val="900"/>
              </a:spcAft>
              <a:buNone/>
            </a:pPr>
            <a:endParaRPr lang="de-DE" sz="4200" b="1" dirty="0"/>
          </a:p>
          <a:p>
            <a:pPr marL="0" indent="0">
              <a:spcBef>
                <a:spcPts val="900"/>
              </a:spcBef>
              <a:spcAft>
                <a:spcPts val="900"/>
              </a:spcAft>
              <a:buNone/>
            </a:pPr>
            <a:r>
              <a:rPr lang="de-DE" sz="4200" b="1"/>
              <a:t>Y entonces…</a:t>
            </a:r>
            <a:endParaRPr lang="de-DE" sz="4200" b="1" dirty="0"/>
          </a:p>
          <a:p>
            <a:pPr marL="0" indent="0">
              <a:spcBef>
                <a:spcPts val="900"/>
              </a:spcBef>
              <a:spcAft>
                <a:spcPts val="900"/>
              </a:spcAft>
              <a:buNone/>
            </a:pP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p:txBody>
      </p:sp>
      <p:sp>
        <p:nvSpPr>
          <p:cNvPr id="2" name="Title 1"/>
          <p:cNvSpPr>
            <a:spLocks noGrp="1"/>
          </p:cNvSpPr>
          <p:nvPr>
            <p:ph type="title"/>
          </p:nvPr>
        </p:nvSpPr>
        <p:spPr>
          <a:xfrm>
            <a:off x="508000" y="623889"/>
            <a:ext cx="7874000" cy="785812"/>
          </a:xfrm>
        </p:spPr>
        <p:txBody>
          <a:bodyPr/>
          <a:lstStyle/>
          <a:p>
            <a:r>
              <a:rPr lang="en-US" sz="4400">
                <a:solidFill>
                  <a:srgbClr val="E7686A"/>
                </a:solidFill>
                <a:ea typeface="Microsoft Sans Serif" panose="020B0604020202020204" pitchFamily="34" charset="0"/>
                <a:cs typeface="Microsoft Sans Serif" panose="020B0604020202020204" pitchFamily="34" charset="0"/>
              </a:rPr>
              <a:t>Unidad </a:t>
            </a:r>
            <a:r>
              <a:rPr lang="en-US" sz="4400" dirty="0">
                <a:solidFill>
                  <a:srgbClr val="E7686A"/>
                </a:solidFill>
                <a:ea typeface="Microsoft Sans Serif" panose="020B0604020202020204" pitchFamily="34" charset="0"/>
                <a:cs typeface="Microsoft Sans Serif" panose="020B0604020202020204" pitchFamily="34" charset="0"/>
              </a:rPr>
              <a:t>3</a:t>
            </a:r>
            <a:r>
              <a:rPr lang="en-US" sz="44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478183" y="171959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Prejuicios, equidad, no discriminación</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411491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114300" indent="0" fontAlgn="base">
              <a:buNone/>
            </a:pPr>
            <a:endParaRPr lang="de-DE" b="1" dirty="0"/>
          </a:p>
          <a:p>
            <a:pPr marL="0" indent="0">
              <a:spcBef>
                <a:spcPts val="900"/>
              </a:spcBef>
              <a:spcAft>
                <a:spcPts val="900"/>
              </a:spcAft>
              <a:buNone/>
            </a:pPr>
            <a:r>
              <a:rPr lang="es-ES" sz="4200" b="1"/>
              <a:t>... en realidad, normalmente sólo podemos detectar su efecto en el resultado del modelo</a:t>
            </a:r>
          </a:p>
          <a:p>
            <a:pPr marL="0" indent="0">
              <a:spcBef>
                <a:spcPts val="900"/>
              </a:spcBef>
              <a:spcAft>
                <a:spcPts val="900"/>
              </a:spcAft>
              <a:buNone/>
            </a:pPr>
            <a:endParaRPr lang="de-DE" sz="4200" b="1" dirty="0"/>
          </a:p>
          <a:p>
            <a:pPr marL="0" indent="0">
              <a:spcBef>
                <a:spcPts val="900"/>
              </a:spcBef>
              <a:spcAft>
                <a:spcPts val="900"/>
              </a:spcAft>
              <a:buNone/>
            </a:pPr>
            <a:r>
              <a:rPr lang="de-DE" sz="4200" b="1"/>
              <a:t>Midiéndolo con una </a:t>
            </a:r>
            <a:r>
              <a:rPr lang="de-DE" sz="4200" b="1" i="1">
                <a:solidFill>
                  <a:srgbClr val="0070C0"/>
                </a:solidFill>
              </a:rPr>
              <a:t>Métrica de equidad!</a:t>
            </a:r>
            <a:endParaRPr lang="de-DE" sz="4200" b="1" i="1" dirty="0">
              <a:solidFill>
                <a:srgbClr val="0070C0"/>
              </a:solidFill>
            </a:endParaRPr>
          </a:p>
          <a:p>
            <a:pPr marL="0" indent="0">
              <a:spcBef>
                <a:spcPts val="900"/>
              </a:spcBef>
              <a:spcAft>
                <a:spcPts val="900"/>
              </a:spcAft>
              <a:buNone/>
            </a:pP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a:p>
            <a:pPr marL="0" indent="0">
              <a:spcBef>
                <a:spcPts val="900"/>
              </a:spcBef>
              <a:spcAft>
                <a:spcPts val="900"/>
              </a:spcAft>
              <a:buNone/>
            </a:pPr>
            <a:endParaRPr lang="de-DE" dirty="0"/>
          </a:p>
        </p:txBody>
      </p:sp>
      <p:sp>
        <p:nvSpPr>
          <p:cNvPr id="2" name="Title 1"/>
          <p:cNvSpPr>
            <a:spLocks noGrp="1"/>
          </p:cNvSpPr>
          <p:nvPr>
            <p:ph type="title"/>
          </p:nvPr>
        </p:nvSpPr>
        <p:spPr>
          <a:xfrm>
            <a:off x="508000" y="623889"/>
            <a:ext cx="8636000" cy="709612"/>
          </a:xfrm>
        </p:spPr>
        <p:txBody>
          <a:bodyPr/>
          <a:lstStyle/>
          <a:p>
            <a:r>
              <a:rPr lang="en-US" sz="4400">
                <a:solidFill>
                  <a:srgbClr val="E7686A"/>
                </a:solidFill>
                <a:ea typeface="Microsoft Sans Serif" panose="020B0604020202020204" pitchFamily="34" charset="0"/>
                <a:cs typeface="Microsoft Sans Serif" panose="020B0604020202020204" pitchFamily="34" charset="0"/>
              </a:rPr>
              <a:t>Unidad </a:t>
            </a:r>
            <a:r>
              <a:rPr lang="en-US" sz="4400" dirty="0">
                <a:solidFill>
                  <a:srgbClr val="E7686A"/>
                </a:solidFill>
                <a:ea typeface="Microsoft Sans Serif" panose="020B0604020202020204" pitchFamily="34" charset="0"/>
                <a:cs typeface="Microsoft Sans Serif" panose="020B0604020202020204" pitchFamily="34" charset="0"/>
              </a:rPr>
              <a:t>3</a:t>
            </a:r>
            <a:r>
              <a:rPr lang="en-US" sz="44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Prejuicios, equidad, no discriminación</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88732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457200" y="1473369"/>
            <a:ext cx="15544800" cy="769441"/>
          </a:xfrm>
          <a:prstGeom prst="rect">
            <a:avLst/>
          </a:prstGeom>
          <a:noFill/>
        </p:spPr>
        <p:txBody>
          <a:bodyPr wrap="square" rtlCol="0">
            <a:spAutoFit/>
          </a:bodyPr>
          <a:lstStyle/>
          <a:p>
            <a:pPr lvl="0" algn="ctr">
              <a:spcBef>
                <a:spcPts val="5"/>
              </a:spcBef>
              <a:tabLst>
                <a:tab pos="1205230" algn="l"/>
                <a:tab pos="1926589" algn="l"/>
                <a:tab pos="2915920" algn="l"/>
                <a:tab pos="3444875" algn="l"/>
                <a:tab pos="4383405" algn="l"/>
                <a:tab pos="6796405" algn="l"/>
              </a:tabLst>
              <a:defRPr/>
            </a:pPr>
            <a:r>
              <a:rPr lang="en-US" sz="4400" b="1" spc="-114">
                <a:solidFill>
                  <a:srgbClr val="E7686A"/>
                </a:solidFill>
                <a:ea typeface="Microsoft Sans Serif" panose="020B0604020202020204" pitchFamily="34" charset="0"/>
                <a:cs typeface="Microsoft Sans Serif" panose="020B0604020202020204" pitchFamily="34" charset="0"/>
              </a:rPr>
              <a:t>Ciencia de datos e impacto social: Conseguir resultados positivos</a:t>
            </a:r>
            <a:endParaRPr lang="en-US" sz="4400" b="1" spc="-114"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Por qué deberías aprender esto:</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695700"/>
            <a:ext cx="12039600" cy="3785652"/>
          </a:xfrm>
          <a:prstGeom prst="rect">
            <a:avLst/>
          </a:prstGeom>
          <a:noFill/>
        </p:spPr>
        <p:txBody>
          <a:bodyPr wrap="square" rtlCol="0">
            <a:spAutoFit/>
          </a:bodyPr>
          <a:lstStyle/>
          <a:p>
            <a:r>
              <a:rPr lang="es-ES" sz="2400"/>
              <a:t>La ciencia de datos y la IA tienen una enorme variedad de aplicaciones con impacto social positivo. Por ejemplo, la ciencia de datos es útil para investigar el impacto de las redes sociales en los derechos humanos. Por otro lado, las aplicaciones de la ciencia de datos y la IA también conllevan riesgos para la salud, la seguridad, el medio ambiente y los derechos humanos. Los prejuicios y la discriminación, los problemas de privacidad y los impactos medioambientales perjudiciales son sólo algunos de los posibles efectos. </a:t>
            </a:r>
          </a:p>
          <a:p>
            <a:endParaRPr lang="es-ES" sz="2400"/>
          </a:p>
          <a:p>
            <a:r>
              <a:rPr lang="es-ES" sz="2400"/>
              <a:t>Para garantizar que las aplicaciones de la ciencia de datos beneficien a las personas y al planeta, es necesario comprender tanto sus capacidades como sus riesgos.  En este curso, se te presentarán ambas cosas, así como algunos métodos para hacer frente a los riesgos.</a:t>
            </a:r>
            <a:endParaRPr lang="en-US" sz="2400" dirty="0"/>
          </a:p>
        </p:txBody>
      </p:sp>
    </p:spTree>
    <p:extLst>
      <p:ext uri="{BB962C8B-B14F-4D97-AF65-F5344CB8AC3E}">
        <p14:creationId xmlns:p14="http://schemas.microsoft.com/office/powerpoint/2010/main" val="2480552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1"/>
          <p:cNvSpPr txBox="1">
            <a:spLocks noGrp="1"/>
          </p:cNvSpPr>
          <p:nvPr>
            <p:ph type="body" idx="1"/>
          </p:nvPr>
        </p:nvSpPr>
        <p:spPr>
          <a:xfrm>
            <a:off x="2667000" y="3009900"/>
            <a:ext cx="12915900" cy="5658037"/>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r>
              <a:rPr lang="de-DE" sz="2400"/>
              <a:t>Equidad de grupo</a:t>
            </a:r>
            <a:endParaRPr lang="de-DE" sz="2400" dirty="0"/>
          </a:p>
          <a:p>
            <a:pPr marL="0" indent="0">
              <a:spcBef>
                <a:spcPts val="900"/>
              </a:spcBef>
              <a:spcAft>
                <a:spcPts val="900"/>
              </a:spcAft>
              <a:buNone/>
            </a:pPr>
            <a:r>
              <a:rPr lang="de-DE" sz="2400"/>
              <a:t>	Paridad estadística condicional</a:t>
            </a:r>
            <a:endParaRPr lang="de-DE" sz="2400" dirty="0"/>
          </a:p>
          <a:p>
            <a:pPr marL="0" indent="0">
              <a:spcBef>
                <a:spcPts val="900"/>
              </a:spcBef>
              <a:spcAft>
                <a:spcPts val="900"/>
              </a:spcAft>
              <a:buNone/>
            </a:pPr>
            <a:r>
              <a:rPr lang="de-DE" sz="2400" dirty="0"/>
              <a:t>	</a:t>
            </a:r>
            <a:r>
              <a:rPr lang="de-DE" sz="2400"/>
              <a:t>	Balanza de la tasa de errores falsos positivos</a:t>
            </a:r>
            <a:endParaRPr lang="de-DE" sz="2400" dirty="0"/>
          </a:p>
          <a:p>
            <a:pPr marL="0" indent="0">
              <a:spcBef>
                <a:spcPts val="900"/>
              </a:spcBef>
              <a:spcAft>
                <a:spcPts val="900"/>
              </a:spcAft>
              <a:buNone/>
            </a:pPr>
            <a:r>
              <a:rPr lang="de-DE" sz="2400" dirty="0"/>
              <a:t>		</a:t>
            </a:r>
            <a:r>
              <a:rPr lang="de-DE" sz="2400"/>
              <a:t>	Equilibrio de la tasa de errores falsos negativos</a:t>
            </a:r>
            <a:endParaRPr lang="de-DE" sz="2400" dirty="0"/>
          </a:p>
          <a:p>
            <a:pPr marL="0" indent="0">
              <a:spcBef>
                <a:spcPts val="900"/>
              </a:spcBef>
              <a:spcAft>
                <a:spcPts val="900"/>
              </a:spcAft>
              <a:buNone/>
            </a:pPr>
            <a:r>
              <a:rPr lang="de-DE" sz="2400" dirty="0"/>
              <a:t>			</a:t>
            </a:r>
            <a:r>
              <a:rPr lang="de-DE" sz="2400"/>
              <a:t>	Igualdad de precisión de uso condicional</a:t>
            </a:r>
            <a:endParaRPr lang="de-DE" sz="2400" dirty="0"/>
          </a:p>
          <a:p>
            <a:pPr marL="0" indent="0">
              <a:spcBef>
                <a:spcPts val="900"/>
              </a:spcBef>
              <a:spcAft>
                <a:spcPts val="900"/>
              </a:spcAft>
              <a:buNone/>
            </a:pPr>
            <a:r>
              <a:rPr lang="de-DE" sz="2400" dirty="0"/>
              <a:t>			</a:t>
            </a:r>
            <a:r>
              <a:rPr lang="de-DE" sz="2400"/>
              <a:t>	Igualdad de precisión global</a:t>
            </a:r>
            <a:endParaRPr lang="de-DE" sz="2400" dirty="0"/>
          </a:p>
          <a:p>
            <a:pPr marL="0" indent="0">
              <a:spcBef>
                <a:spcPts val="900"/>
              </a:spcBef>
              <a:spcAft>
                <a:spcPts val="900"/>
              </a:spcAft>
              <a:buNone/>
            </a:pPr>
            <a:r>
              <a:rPr lang="de-DE" sz="2400" dirty="0"/>
              <a:t>		</a:t>
            </a:r>
            <a:r>
              <a:rPr lang="de-DE" sz="2400"/>
              <a:t>	Equidad de las pruebas</a:t>
            </a:r>
            <a:endParaRPr lang="de-DE" sz="2400" dirty="0"/>
          </a:p>
          <a:p>
            <a:pPr marL="0" indent="0">
              <a:spcBef>
                <a:spcPts val="900"/>
              </a:spcBef>
              <a:spcAft>
                <a:spcPts val="900"/>
              </a:spcAft>
              <a:buNone/>
            </a:pPr>
            <a:r>
              <a:rPr lang="de-DE" sz="2400" dirty="0"/>
              <a:t>	</a:t>
            </a:r>
            <a:r>
              <a:rPr lang="de-DE" sz="2400"/>
              <a:t>	Bien calibrado</a:t>
            </a:r>
            <a:endParaRPr lang="de-DE" sz="2400" dirty="0"/>
          </a:p>
          <a:p>
            <a:pPr marL="0" indent="0">
              <a:spcBef>
                <a:spcPts val="900"/>
              </a:spcBef>
              <a:spcAft>
                <a:spcPts val="900"/>
              </a:spcAft>
              <a:buNone/>
            </a:pPr>
            <a:r>
              <a:rPr lang="de-DE" sz="2400"/>
              <a:t>	Equidad por desconocimiento</a:t>
            </a:r>
            <a:endParaRPr lang="de-DE" sz="2400" dirty="0"/>
          </a:p>
          <a:p>
            <a:pPr marL="0" indent="0">
              <a:spcBef>
                <a:spcPts val="900"/>
              </a:spcBef>
              <a:spcAft>
                <a:spcPts val="900"/>
              </a:spcAft>
              <a:buNone/>
            </a:pPr>
            <a:r>
              <a:rPr lang="de-DE" sz="2400"/>
              <a:t>Equidad contrafáctica </a:t>
            </a:r>
            <a:r>
              <a:rPr lang="de-DE" sz="2400" dirty="0"/>
              <a:t>					</a:t>
            </a:r>
            <a:r>
              <a:rPr lang="de-DE" sz="2400" b="1"/>
              <a:t>... </a:t>
            </a:r>
            <a:r>
              <a:rPr lang="de-DE" sz="2400" b="1" i="1"/>
              <a:t>Y mucho más </a:t>
            </a:r>
            <a:r>
              <a:rPr lang="de-DE" sz="2400" b="1" i="1" dirty="0"/>
              <a:t>...</a:t>
            </a:r>
          </a:p>
        </p:txBody>
      </p:sp>
      <p:sp>
        <p:nvSpPr>
          <p:cNvPr id="2" name="Title 1"/>
          <p:cNvSpPr>
            <a:spLocks noGrp="1"/>
          </p:cNvSpPr>
          <p:nvPr>
            <p:ph type="title"/>
          </p:nvPr>
        </p:nvSpPr>
        <p:spPr>
          <a:xfrm>
            <a:off x="508000" y="623889"/>
            <a:ext cx="9245600" cy="633412"/>
          </a:xfrm>
        </p:spPr>
        <p:txBody>
          <a:bodyPr/>
          <a:lstStyle/>
          <a:p>
            <a:r>
              <a:rPr lang="en-US" sz="4400">
                <a:solidFill>
                  <a:srgbClr val="E7686A"/>
                </a:solidFill>
                <a:ea typeface="Microsoft Sans Serif" panose="020B0604020202020204" pitchFamily="34" charset="0"/>
                <a:cs typeface="Microsoft Sans Serif" panose="020B0604020202020204" pitchFamily="34" charset="0"/>
              </a:rPr>
              <a:t>Unidad </a:t>
            </a:r>
            <a:r>
              <a:rPr lang="en-US" sz="4400" dirty="0">
                <a:solidFill>
                  <a:srgbClr val="E7686A"/>
                </a:solidFill>
                <a:ea typeface="Microsoft Sans Serif" panose="020B0604020202020204" pitchFamily="34" charset="0"/>
                <a:cs typeface="Microsoft Sans Serif" panose="020B0604020202020204" pitchFamily="34" charset="0"/>
              </a:rPr>
              <a:t>3</a:t>
            </a:r>
            <a:r>
              <a:rPr lang="en-US" sz="44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620193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b="1">
                <a:solidFill>
                  <a:srgbClr val="002060"/>
                </a:solidFill>
              </a:rPr>
              <a:t>La proporción de predicciones correctas de alto riesgo es la misma con independencia del grupo demográfico.</a:t>
            </a:r>
          </a:p>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de-DE" sz="6000" b="1" i="1">
                <a:solidFill>
                  <a:schemeClr val="accent6"/>
                </a:solidFill>
              </a:rPr>
              <a:t>Paridad predictiva</a:t>
            </a:r>
            <a:endParaRPr lang="de-DE" sz="6000" b="1" i="1" dirty="0">
              <a:solidFill>
                <a:schemeClr val="accent6"/>
              </a:solidFill>
            </a:endParaRPr>
          </a:p>
          <a:p>
            <a:pPr marL="0" indent="0" algn="ctr">
              <a:spcBef>
                <a:spcPts val="900"/>
              </a:spcBef>
              <a:spcAft>
                <a:spcPts val="900"/>
              </a:spcAft>
              <a:buNone/>
            </a:pPr>
            <a:r>
              <a:rPr lang="de-DE" sz="2700" b="1">
                <a:solidFill>
                  <a:srgbClr val="002060"/>
                </a:solidFill>
              </a:rPr>
              <a:t>(Todos los grupos tienen el mismo VPP)</a:t>
            </a:r>
            <a:endParaRPr lang="de-DE" sz="2700" b="1" dirty="0">
              <a:solidFill>
                <a:srgbClr val="002060"/>
              </a:solidFill>
            </a:endParaRPr>
          </a:p>
          <a:p>
            <a:pPr marL="0" indent="0" algn="ctr">
              <a:spcBef>
                <a:spcPts val="900"/>
              </a:spcBef>
              <a:spcAft>
                <a:spcPts val="900"/>
              </a:spcAft>
              <a:buNone/>
            </a:pPr>
            <a:endParaRPr lang="de-DE" sz="4200" b="1" i="1" dirty="0">
              <a:solidFill>
                <a:schemeClr val="accent6"/>
              </a:solidFill>
            </a:endParaRPr>
          </a:p>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endParaRPr lang="de-DE" sz="5400" b="1" i="1" dirty="0">
              <a:solidFill>
                <a:srgbClr val="002060"/>
              </a:solidFill>
            </a:endParaRPr>
          </a:p>
        </p:txBody>
      </p:sp>
      <p:sp>
        <p:nvSpPr>
          <p:cNvPr id="2" name="Title 1"/>
          <p:cNvSpPr>
            <a:spLocks noGrp="1"/>
          </p:cNvSpPr>
          <p:nvPr>
            <p:ph type="title"/>
          </p:nvPr>
        </p:nvSpPr>
        <p:spPr>
          <a:xfrm>
            <a:off x="508000" y="623889"/>
            <a:ext cx="71882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30994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b="1">
                <a:solidFill>
                  <a:srgbClr val="002060"/>
                </a:solidFill>
              </a:rPr>
              <a:t>Dentro de cada categoría de riesgo verdadero, el porcentaje de predicciones falsas es igual para cada grupo demográfico</a:t>
            </a:r>
            <a:endParaRPr lang="de-DE" sz="6000" b="1" dirty="0">
              <a:solidFill>
                <a:srgbClr val="002060"/>
              </a:solidFill>
            </a:endParaRPr>
          </a:p>
          <a:p>
            <a:pPr marL="0" indent="0" algn="ctr">
              <a:spcBef>
                <a:spcPts val="900"/>
              </a:spcBef>
              <a:spcAft>
                <a:spcPts val="900"/>
              </a:spcAft>
              <a:buNone/>
            </a:pPr>
            <a:r>
              <a:rPr lang="de-DE" sz="6000" b="1" i="1">
                <a:solidFill>
                  <a:schemeClr val="accent6"/>
                </a:solidFill>
              </a:rPr>
              <a:t>Igualdad de probabilidades</a:t>
            </a:r>
            <a:endParaRPr lang="de-DE" sz="6000" b="1" i="1" dirty="0">
              <a:solidFill>
                <a:schemeClr val="accent6"/>
              </a:solidFill>
            </a:endParaRPr>
          </a:p>
          <a:p>
            <a:pPr marL="0" indent="0" algn="ctr">
              <a:spcBef>
                <a:spcPts val="900"/>
              </a:spcBef>
              <a:spcAft>
                <a:spcPts val="900"/>
              </a:spcAft>
              <a:buNone/>
            </a:pPr>
            <a:r>
              <a:rPr lang="de-DE" sz="2700" b="1">
                <a:solidFill>
                  <a:srgbClr val="002060"/>
                </a:solidFill>
              </a:rPr>
              <a:t>(</a:t>
            </a:r>
            <a:r>
              <a:rPr lang="es-ES" sz="2700" b="1">
                <a:solidFill>
                  <a:srgbClr val="002060"/>
                </a:solidFill>
              </a:rPr>
              <a:t>Todos los grupos tienen igual FNR e igual FPR</a:t>
            </a:r>
            <a:r>
              <a:rPr lang="de-DE" sz="2700" b="1">
                <a:solidFill>
                  <a:srgbClr val="002060"/>
                </a:solidFill>
              </a:rPr>
              <a:t>)</a:t>
            </a:r>
            <a:endParaRPr lang="de-DE" sz="2700" b="1" dirty="0">
              <a:solidFill>
                <a:srgbClr val="002060"/>
              </a:solidFill>
            </a:endParaRPr>
          </a:p>
          <a:p>
            <a:pPr marL="0" indent="0" algn="ctr">
              <a:spcBef>
                <a:spcPts val="900"/>
              </a:spcBef>
              <a:spcAft>
                <a:spcPts val="900"/>
              </a:spcAft>
              <a:buNone/>
            </a:pPr>
            <a:endParaRPr lang="de-DE" sz="2700" b="1" i="1" dirty="0">
              <a:solidFill>
                <a:schemeClr val="accent6"/>
              </a:solidFill>
            </a:endParaRPr>
          </a:p>
          <a:p>
            <a:pPr marL="0" indent="0" algn="ctr">
              <a:spcBef>
                <a:spcPts val="900"/>
              </a:spcBef>
              <a:spcAft>
                <a:spcPts val="900"/>
              </a:spcAft>
              <a:buNone/>
            </a:pPr>
            <a:endParaRPr sz="4200" b="1" dirty="0">
              <a:solidFill>
                <a:srgbClr val="002060"/>
              </a:solidFill>
            </a:endParaRPr>
          </a:p>
        </p:txBody>
      </p:sp>
      <p:sp>
        <p:nvSpPr>
          <p:cNvPr id="2" name="Title 1"/>
          <p:cNvSpPr>
            <a:spLocks noGrp="1"/>
          </p:cNvSpPr>
          <p:nvPr>
            <p:ph type="title"/>
          </p:nvPr>
        </p:nvSpPr>
        <p:spPr>
          <a:xfrm>
            <a:off x="508000" y="623889"/>
            <a:ext cx="73406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59409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de-DE" sz="6000" b="1">
                <a:solidFill>
                  <a:srgbClr val="002060"/>
                </a:solidFill>
              </a:rPr>
              <a:t>¿Qué definición considerarías justa?</a:t>
            </a:r>
            <a:endParaRPr sz="4200" b="1" dirty="0">
              <a:solidFill>
                <a:srgbClr val="002060"/>
              </a:solidFill>
            </a:endParaRPr>
          </a:p>
        </p:txBody>
      </p:sp>
      <p:sp>
        <p:nvSpPr>
          <p:cNvPr id="2" name="Title 1"/>
          <p:cNvSpPr>
            <a:spLocks noGrp="1"/>
          </p:cNvSpPr>
          <p:nvPr>
            <p:ph type="title"/>
          </p:nvPr>
        </p:nvSpPr>
        <p:spPr>
          <a:xfrm>
            <a:off x="508000" y="623889"/>
            <a:ext cx="7112000" cy="7096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16034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b="1">
                <a:solidFill>
                  <a:srgbClr val="002060"/>
                </a:solidFill>
              </a:rPr>
              <a:t>¿Qué ocurre cuando la prevalencia del alto riesgo es mayor en un grupo que en otro?</a:t>
            </a:r>
            <a:endParaRPr sz="4200" b="1" dirty="0">
              <a:solidFill>
                <a:srgbClr val="002060"/>
              </a:solidFill>
            </a:endParaRPr>
          </a:p>
        </p:txBody>
      </p:sp>
      <p:sp>
        <p:nvSpPr>
          <p:cNvPr id="2" name="Title 1"/>
          <p:cNvSpPr>
            <a:spLocks noGrp="1"/>
          </p:cNvSpPr>
          <p:nvPr>
            <p:ph type="title"/>
          </p:nvPr>
        </p:nvSpPr>
        <p:spPr>
          <a:xfrm>
            <a:off x="508000" y="623889"/>
            <a:ext cx="6959600" cy="5572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4242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r>
              <a:rPr lang="es-ES" sz="3600" b="1">
                <a:solidFill>
                  <a:srgbClr val="002060"/>
                </a:solidFill>
              </a:rPr>
              <a:t>Si p es la proporción de individuos de alto riesgo en una población:</a:t>
            </a:r>
          </a:p>
          <a:p>
            <a:pPr marL="0" indent="0">
              <a:spcBef>
                <a:spcPts val="900"/>
              </a:spcBef>
              <a:spcAft>
                <a:spcPts val="900"/>
              </a:spcAft>
              <a:buNone/>
            </a:pPr>
            <a:endParaRPr lang="de-DE" sz="6000" b="1" dirty="0">
              <a:solidFill>
                <a:srgbClr val="002060"/>
              </a:solidFill>
            </a:endParaRPr>
          </a:p>
          <a:p>
            <a:pPr marL="0" indent="0">
              <a:spcBef>
                <a:spcPts val="900"/>
              </a:spcBef>
              <a:spcAft>
                <a:spcPts val="900"/>
              </a:spcAft>
              <a:buNone/>
            </a:pPr>
            <a:r>
              <a:rPr lang="de-DE" sz="7200" b="1" dirty="0">
                <a:solidFill>
                  <a:srgbClr val="002060"/>
                </a:solidFill>
              </a:rPr>
              <a:t>FPR  =  (1 – FNR)</a:t>
            </a:r>
          </a:p>
          <a:p>
            <a:pPr marL="0" indent="0">
              <a:spcBef>
                <a:spcPts val="900"/>
              </a:spcBef>
              <a:spcAft>
                <a:spcPts val="900"/>
              </a:spcAft>
              <a:buNone/>
            </a:pPr>
            <a:endParaRPr lang="de-DE" sz="7200" b="1" dirty="0">
              <a:solidFill>
                <a:srgbClr val="002060"/>
              </a:solidFill>
            </a:endParaRPr>
          </a:p>
          <a:p>
            <a:pPr marL="0" indent="0" algn="ctr">
              <a:spcBef>
                <a:spcPts val="900"/>
              </a:spcBef>
              <a:spcAft>
                <a:spcPts val="900"/>
              </a:spcAft>
              <a:buNone/>
            </a:pPr>
            <a:r>
              <a:rPr lang="de-DE" sz="3600" b="1">
                <a:solidFill>
                  <a:srgbClr val="002060"/>
                </a:solidFill>
              </a:rPr>
              <a:t>... entonces esta fórmula nos dice que no podemos tener tanto Probabilidades Igualadas como Paridad Predictiva</a:t>
            </a:r>
          </a:p>
          <a:p>
            <a:pPr marL="0" indent="0" algn="ctr">
              <a:spcBef>
                <a:spcPts val="900"/>
              </a:spcBef>
              <a:spcAft>
                <a:spcPts val="900"/>
              </a:spcAft>
              <a:buNone/>
            </a:pPr>
            <a:r>
              <a:rPr lang="es-ES" sz="2100" b="1">
                <a:solidFill>
                  <a:srgbClr val="C00000"/>
                </a:solidFill>
              </a:rPr>
              <a:t>Para ver por qué, supongamos que se cumplen tanto las probabilidades igualadas como la paridad predictiva. Introduce la fórmula y un poco de álgebra te mostrará que entonces la prevalencia p también tiene que ser la misma para ambas poblaciones...</a:t>
            </a:r>
            <a:endParaRPr sz="2100" b="1" dirty="0">
              <a:solidFill>
                <a:srgbClr val="C00000"/>
              </a:solidFill>
            </a:endParaRPr>
          </a:p>
        </p:txBody>
      </p:sp>
      <p:sp>
        <p:nvSpPr>
          <p:cNvPr id="2" name="TextBox 1"/>
          <p:cNvSpPr txBox="1"/>
          <p:nvPr/>
        </p:nvSpPr>
        <p:spPr>
          <a:xfrm>
            <a:off x="9448800" y="4358670"/>
            <a:ext cx="4836695" cy="1569660"/>
          </a:xfrm>
          <a:prstGeom prst="rect">
            <a:avLst/>
          </a:prstGeom>
          <a:noFill/>
        </p:spPr>
        <p:txBody>
          <a:bodyPr wrap="square" rtlCol="0">
            <a:spAutoFit/>
          </a:bodyPr>
          <a:lstStyle/>
          <a:p>
            <a:r>
              <a:rPr lang="de-DE" sz="4800" b="1" u="sng" dirty="0">
                <a:solidFill>
                  <a:srgbClr val="002060"/>
                </a:solidFill>
              </a:rPr>
              <a:t>  p  </a:t>
            </a:r>
            <a:r>
              <a:rPr lang="de-DE" sz="4800" b="1" dirty="0">
                <a:solidFill>
                  <a:srgbClr val="002060"/>
                </a:solidFill>
              </a:rPr>
              <a:t>.</a:t>
            </a:r>
            <a:r>
              <a:rPr lang="de-DE" sz="4800" b="1" u="sng" dirty="0">
                <a:solidFill>
                  <a:srgbClr val="002060"/>
                </a:solidFill>
              </a:rPr>
              <a:t>1 - PPV</a:t>
            </a:r>
          </a:p>
          <a:p>
            <a:r>
              <a:rPr lang="de-DE" sz="4800" b="1">
                <a:solidFill>
                  <a:srgbClr val="002060"/>
                </a:solidFill>
              </a:rPr>
              <a:t> 1-p    </a:t>
            </a:r>
            <a:r>
              <a:rPr lang="de-DE" sz="4800" b="1" dirty="0">
                <a:solidFill>
                  <a:srgbClr val="002060"/>
                </a:solidFill>
              </a:rPr>
              <a:t>PPV</a:t>
            </a:r>
            <a:endParaRPr lang="en-US" sz="4800" b="1" u="sng" dirty="0">
              <a:solidFill>
                <a:srgbClr val="002060"/>
              </a:solidFill>
            </a:endParaRPr>
          </a:p>
        </p:txBody>
      </p:sp>
      <p:sp>
        <p:nvSpPr>
          <p:cNvPr id="3" name="Title 2"/>
          <p:cNvSpPr>
            <a:spLocks noGrp="1"/>
          </p:cNvSpPr>
          <p:nvPr>
            <p:ph type="title"/>
          </p:nvPr>
        </p:nvSpPr>
        <p:spPr>
          <a:xfrm>
            <a:off x="508000" y="623889"/>
            <a:ext cx="7188200" cy="7096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a:t>
            </a:r>
            <a:r>
              <a:rPr lang="en-US" sz="4400">
                <a:solidFill>
                  <a:srgbClr val="E7686A"/>
                </a:solidFill>
                <a:ea typeface="Microsoft Sans Serif" panose="020B0604020202020204" pitchFamily="34" charset="0"/>
                <a:cs typeface="Microsoft Sans Serif" panose="020B0604020202020204" pitchFamily="34" charset="0"/>
              </a:rPr>
              <a:t>IA de confianza</a:t>
            </a:r>
            <a:endParaRPr lang="en-US" dirty="0"/>
          </a:p>
        </p:txBody>
      </p:sp>
      <p:sp>
        <p:nvSpPr>
          <p:cNvPr id="5"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4246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1943100"/>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r>
              <a:rPr lang="de-DE" sz="5400" b="1" i="1">
                <a:solidFill>
                  <a:srgbClr val="002060"/>
                </a:solidFill>
              </a:rPr>
              <a:t>Recordemos un ejemplo muy discutido:</a:t>
            </a:r>
            <a:endParaRPr lang="de-DE" sz="5400" b="1" i="1" dirty="0">
              <a:solidFill>
                <a:srgbClr val="002060"/>
              </a:solidFill>
            </a:endParaRPr>
          </a:p>
          <a:p>
            <a:pPr marL="0" indent="0">
              <a:spcBef>
                <a:spcPts val="900"/>
              </a:spcBef>
              <a:spcAft>
                <a:spcPts val="900"/>
              </a:spcAft>
              <a:buNone/>
            </a:pPr>
            <a:r>
              <a:rPr lang="es-ES"/>
              <a:t>En mayo de 2016, ProPublica publicó un artículo que indicaba que las predicciones de un modelo de modelización de la reincidencia muy utilizado (COMPAS), estaban sesgadas:</a:t>
            </a:r>
          </a:p>
          <a:p>
            <a:pPr marL="0" indent="0">
              <a:spcBef>
                <a:spcPts val="900"/>
              </a:spcBef>
              <a:spcAft>
                <a:spcPts val="900"/>
              </a:spcAft>
              <a:buNone/>
            </a:pPr>
            <a:r>
              <a:rPr lang="en-US"/>
              <a:t>https</a:t>
            </a:r>
            <a:r>
              <a:rPr lang="en-US" dirty="0"/>
              <a:t>://www.propublica.org/article/machine-bias-risk-assessments-in-criminal-sentencing</a:t>
            </a:r>
          </a:p>
          <a:p>
            <a:pPr marL="114300" indent="0">
              <a:buNone/>
            </a:pPr>
            <a:endParaRPr lang="en-US" dirty="0"/>
          </a:p>
          <a:p>
            <a:pPr marL="114300" indent="0">
              <a:buNone/>
            </a:pPr>
            <a:r>
              <a:rPr lang="de-DE"/>
              <a:t>Para una buena explicación, consulta:</a:t>
            </a:r>
            <a:endParaRPr lang="de-DE" b="1" i="1" dirty="0">
              <a:solidFill>
                <a:srgbClr val="002060"/>
              </a:solidFill>
            </a:endParaRPr>
          </a:p>
          <a:p>
            <a:pPr marL="514350" indent="-514350">
              <a:spcBef>
                <a:spcPts val="900"/>
              </a:spcBef>
              <a:spcAft>
                <a:spcPts val="900"/>
              </a:spcAft>
            </a:pPr>
            <a:r>
              <a:rPr lang="en-US" u="sng" dirty="0">
                <a:hlinkClick r:id="rId3"/>
              </a:rPr>
              <a:t>https://www.washingtonpost.com/news/monkey-cage/wp/2016/10/17/can-an-algorithm-be-racist-our-analysis-is-more-cautious-than-propublicas/?noredirect=on&amp;utm_term=.24b3907c91d1</a:t>
            </a:r>
            <a:endParaRPr lang="en-US" u="sng" dirty="0"/>
          </a:p>
          <a:p>
            <a:r>
              <a:rPr lang="en-US" dirty="0"/>
              <a:t>Julia </a:t>
            </a:r>
            <a:r>
              <a:rPr lang="en-US" dirty="0" err="1"/>
              <a:t>Dressel</a:t>
            </a:r>
            <a:r>
              <a:rPr lang="en-US" dirty="0"/>
              <a:t> and Hany </a:t>
            </a:r>
            <a:r>
              <a:rPr lang="en-US" dirty="0" err="1"/>
              <a:t>Farid</a:t>
            </a:r>
            <a:r>
              <a:rPr lang="en-US" dirty="0"/>
              <a:t>, </a:t>
            </a:r>
            <a:r>
              <a:rPr lang="en-US" i="1" dirty="0"/>
              <a:t>The accuracy, fairness, and limits of predicting recidivism, </a:t>
            </a:r>
            <a:r>
              <a:rPr lang="en-US" dirty="0"/>
              <a:t>Science Advances</a:t>
            </a:r>
            <a:r>
              <a:rPr lang="en-US" i="1" dirty="0"/>
              <a:t>,</a:t>
            </a:r>
            <a:r>
              <a:rPr lang="en-US" dirty="0"/>
              <a:t> 17 Jan 2018: Vol. 4, no. 1. https://advances.sciencemag.org/content/4/1/eaao5580.full</a:t>
            </a:r>
            <a:endParaRPr lang="en-US" u="sng" dirty="0"/>
          </a:p>
          <a:p>
            <a:pPr marL="514350" indent="-514350">
              <a:spcBef>
                <a:spcPts val="900"/>
              </a:spcBef>
              <a:spcAft>
                <a:spcPts val="900"/>
              </a:spcAft>
            </a:pPr>
            <a:endParaRPr lang="de-DE" u="sng" dirty="0"/>
          </a:p>
          <a:p>
            <a:pPr marL="514350" indent="-514350">
              <a:spcBef>
                <a:spcPts val="900"/>
              </a:spcBef>
              <a:spcAft>
                <a:spcPts val="900"/>
              </a:spcAft>
            </a:pPr>
            <a:endParaRPr lang="en-US" dirty="0"/>
          </a:p>
          <a:p>
            <a:pPr marL="0" indent="0" algn="ctr">
              <a:spcBef>
                <a:spcPts val="900"/>
              </a:spcBef>
              <a:spcAft>
                <a:spcPts val="900"/>
              </a:spcAft>
              <a:buNone/>
            </a:pPr>
            <a:endParaRPr lang="de-DE" sz="5400" b="1" i="1" dirty="0">
              <a:solidFill>
                <a:srgbClr val="002060"/>
              </a:solidFill>
            </a:endParaRPr>
          </a:p>
        </p:txBody>
      </p:sp>
      <p:sp>
        <p:nvSpPr>
          <p:cNvPr id="2" name="Title 1"/>
          <p:cNvSpPr>
            <a:spLocks noGrp="1"/>
          </p:cNvSpPr>
          <p:nvPr>
            <p:ph type="title"/>
          </p:nvPr>
        </p:nvSpPr>
        <p:spPr>
          <a:xfrm>
            <a:off x="508000" y="623889"/>
            <a:ext cx="7569200" cy="7096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10962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1887165"/>
            <a:ext cx="12915900" cy="7341300"/>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endParaRPr dirty="0"/>
          </a:p>
        </p:txBody>
      </p:sp>
      <p:sp>
        <p:nvSpPr>
          <p:cNvPr id="2" name="Cube 1"/>
          <p:cNvSpPr/>
          <p:nvPr/>
        </p:nvSpPr>
        <p:spPr>
          <a:xfrm>
            <a:off x="6458553" y="3912672"/>
            <a:ext cx="3638349" cy="3465093"/>
          </a:xfrm>
          <a:prstGeom prst="cub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4" name="Right Arrow 3"/>
          <p:cNvSpPr/>
          <p:nvPr/>
        </p:nvSpPr>
        <p:spPr>
          <a:xfrm rot="20573604">
            <a:off x="10176660" y="4370584"/>
            <a:ext cx="2266749" cy="332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5" name="Right Arrow 4"/>
          <p:cNvSpPr/>
          <p:nvPr/>
        </p:nvSpPr>
        <p:spPr>
          <a:xfrm rot="1207479">
            <a:off x="10144994" y="6254156"/>
            <a:ext cx="2266749" cy="40426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6" name="TextBox 5"/>
          <p:cNvSpPr txBox="1"/>
          <p:nvPr/>
        </p:nvSpPr>
        <p:spPr>
          <a:xfrm>
            <a:off x="4006004" y="5403044"/>
            <a:ext cx="2050182" cy="830997"/>
          </a:xfrm>
          <a:prstGeom prst="rect">
            <a:avLst/>
          </a:prstGeom>
          <a:noFill/>
        </p:spPr>
        <p:txBody>
          <a:bodyPr wrap="square" rtlCol="0">
            <a:spAutoFit/>
          </a:bodyPr>
          <a:lstStyle/>
          <a:p>
            <a:r>
              <a:rPr lang="de-DE" sz="4800" b="1"/>
              <a:t>DATOS</a:t>
            </a:r>
            <a:endParaRPr lang="en-US" sz="4800" b="1" dirty="0"/>
          </a:p>
        </p:txBody>
      </p:sp>
      <p:sp>
        <p:nvSpPr>
          <p:cNvPr id="7" name="TextBox 6"/>
          <p:cNvSpPr txBox="1"/>
          <p:nvPr/>
        </p:nvSpPr>
        <p:spPr>
          <a:xfrm>
            <a:off x="10313467" y="3417084"/>
            <a:ext cx="4158116" cy="507831"/>
          </a:xfrm>
          <a:prstGeom prst="rect">
            <a:avLst/>
          </a:prstGeom>
          <a:noFill/>
        </p:spPr>
        <p:txBody>
          <a:bodyPr wrap="square" rtlCol="0">
            <a:spAutoFit/>
          </a:bodyPr>
          <a:lstStyle/>
          <a:p>
            <a:r>
              <a:rPr lang="de-DE" sz="2700" b="1">
                <a:solidFill>
                  <a:schemeClr val="accent1"/>
                </a:solidFill>
              </a:rPr>
              <a:t>BAJO RIESGO PREVISTO</a:t>
            </a:r>
            <a:endParaRPr lang="en-US" sz="2700" b="1" dirty="0">
              <a:solidFill>
                <a:schemeClr val="accent1"/>
              </a:solidFill>
            </a:endParaRPr>
          </a:p>
        </p:txBody>
      </p:sp>
      <p:sp>
        <p:nvSpPr>
          <p:cNvPr id="14" name="TextBox 13"/>
          <p:cNvSpPr txBox="1"/>
          <p:nvPr/>
        </p:nvSpPr>
        <p:spPr>
          <a:xfrm>
            <a:off x="10096903" y="7036028"/>
            <a:ext cx="4533500" cy="507831"/>
          </a:xfrm>
          <a:prstGeom prst="rect">
            <a:avLst/>
          </a:prstGeom>
          <a:noFill/>
        </p:spPr>
        <p:txBody>
          <a:bodyPr wrap="square" rtlCol="0">
            <a:spAutoFit/>
          </a:bodyPr>
          <a:lstStyle/>
          <a:p>
            <a:r>
              <a:rPr lang="de-DE" sz="2700" b="1">
                <a:solidFill>
                  <a:srgbClr val="FF0000"/>
                </a:solidFill>
              </a:rPr>
              <a:t>ALTO RIESGO PREVISTO</a:t>
            </a:r>
            <a:endParaRPr lang="en-US" sz="2700" b="1" dirty="0">
              <a:solidFill>
                <a:srgbClr val="FF0000"/>
              </a:solidFill>
            </a:endParaRPr>
          </a:p>
        </p:txBody>
      </p:sp>
      <p:sp>
        <p:nvSpPr>
          <p:cNvPr id="8" name="TextBox 7"/>
          <p:cNvSpPr txBox="1"/>
          <p:nvPr/>
        </p:nvSpPr>
        <p:spPr>
          <a:xfrm>
            <a:off x="6761749" y="5340605"/>
            <a:ext cx="2208998" cy="738664"/>
          </a:xfrm>
          <a:prstGeom prst="rect">
            <a:avLst/>
          </a:prstGeom>
          <a:noFill/>
        </p:spPr>
        <p:txBody>
          <a:bodyPr wrap="square" rtlCol="0">
            <a:spAutoFit/>
          </a:bodyPr>
          <a:lstStyle/>
          <a:p>
            <a:r>
              <a:rPr lang="de-DE" sz="4200" b="1">
                <a:solidFill>
                  <a:schemeClr val="accent6">
                    <a:lumMod val="50000"/>
                  </a:schemeClr>
                </a:solidFill>
              </a:rPr>
              <a:t>MODELO</a:t>
            </a:r>
            <a:endParaRPr lang="en-US" sz="4200" b="1" dirty="0">
              <a:solidFill>
                <a:schemeClr val="accent6">
                  <a:lumMod val="50000"/>
                </a:schemeClr>
              </a:solidFill>
            </a:endParaRPr>
          </a:p>
        </p:txBody>
      </p:sp>
      <p:sp>
        <p:nvSpPr>
          <p:cNvPr id="17" name="Right Arrow 16"/>
          <p:cNvSpPr/>
          <p:nvPr/>
        </p:nvSpPr>
        <p:spPr>
          <a:xfrm rot="19553759">
            <a:off x="4222466" y="6726154"/>
            <a:ext cx="2266749" cy="40426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8" name="TextBox 17"/>
          <p:cNvSpPr txBox="1"/>
          <p:nvPr/>
        </p:nvSpPr>
        <p:spPr>
          <a:xfrm>
            <a:off x="3262209" y="7758746"/>
            <a:ext cx="3196344" cy="507831"/>
          </a:xfrm>
          <a:prstGeom prst="rect">
            <a:avLst/>
          </a:prstGeom>
          <a:noFill/>
        </p:spPr>
        <p:txBody>
          <a:bodyPr wrap="square" rtlCol="0">
            <a:spAutoFit/>
          </a:bodyPr>
          <a:lstStyle/>
          <a:p>
            <a:r>
              <a:rPr lang="de-DE" sz="2700" b="1">
                <a:solidFill>
                  <a:srgbClr val="FF0000"/>
                </a:solidFill>
              </a:rPr>
              <a:t>ALTO RIESGO REAL</a:t>
            </a:r>
            <a:endParaRPr lang="en-US" sz="2700" b="1" dirty="0">
              <a:solidFill>
                <a:srgbClr val="FF0000"/>
              </a:solidFill>
            </a:endParaRPr>
          </a:p>
        </p:txBody>
      </p:sp>
      <p:sp>
        <p:nvSpPr>
          <p:cNvPr id="19" name="Right Arrow 18"/>
          <p:cNvSpPr/>
          <p:nvPr/>
        </p:nvSpPr>
        <p:spPr>
          <a:xfrm rot="1887971">
            <a:off x="4224054" y="4658542"/>
            <a:ext cx="2266749" cy="332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0" name="TextBox 19"/>
          <p:cNvSpPr txBox="1"/>
          <p:nvPr/>
        </p:nvSpPr>
        <p:spPr>
          <a:xfrm>
            <a:off x="10313468" y="4986422"/>
            <a:ext cx="4394690" cy="830997"/>
          </a:xfrm>
          <a:prstGeom prst="rect">
            <a:avLst/>
          </a:prstGeom>
          <a:noFill/>
        </p:spPr>
        <p:txBody>
          <a:bodyPr wrap="square" rtlCol="0">
            <a:spAutoFit/>
          </a:bodyPr>
          <a:lstStyle/>
          <a:p>
            <a:r>
              <a:rPr lang="de-DE" sz="4800" b="1"/>
              <a:t>PREDICCIÓN</a:t>
            </a:r>
            <a:endParaRPr lang="en-US" sz="4800" b="1" dirty="0"/>
          </a:p>
        </p:txBody>
      </p:sp>
      <p:sp>
        <p:nvSpPr>
          <p:cNvPr id="21" name="TextBox 20"/>
          <p:cNvSpPr txBox="1"/>
          <p:nvPr/>
        </p:nvSpPr>
        <p:spPr>
          <a:xfrm>
            <a:off x="3298711" y="3576954"/>
            <a:ext cx="3159842" cy="507831"/>
          </a:xfrm>
          <a:prstGeom prst="rect">
            <a:avLst/>
          </a:prstGeom>
          <a:noFill/>
        </p:spPr>
        <p:txBody>
          <a:bodyPr wrap="square" rtlCol="0">
            <a:spAutoFit/>
          </a:bodyPr>
          <a:lstStyle/>
          <a:p>
            <a:r>
              <a:rPr lang="de-DE" sz="2700" b="1">
                <a:solidFill>
                  <a:schemeClr val="accent1"/>
                </a:solidFill>
              </a:rPr>
              <a:t>BAJO RIESGO REAL</a:t>
            </a:r>
            <a:endParaRPr lang="en-US" sz="2700" b="1" dirty="0">
              <a:solidFill>
                <a:schemeClr val="accent1"/>
              </a:solidFill>
            </a:endParaRPr>
          </a:p>
        </p:txBody>
      </p:sp>
      <p:sp>
        <p:nvSpPr>
          <p:cNvPr id="3" name="Title 2"/>
          <p:cNvSpPr>
            <a:spLocks noGrp="1"/>
          </p:cNvSpPr>
          <p:nvPr>
            <p:ph type="title"/>
          </p:nvPr>
        </p:nvSpPr>
        <p:spPr>
          <a:xfrm>
            <a:off x="508000" y="623889"/>
            <a:ext cx="7416800" cy="557212"/>
          </a:xfrm>
        </p:spPr>
        <p:txBody>
          <a:bodyPr/>
          <a:lstStyle/>
          <a:p>
            <a:r>
              <a:rPr lang="en-US" sz="4400">
                <a:solidFill>
                  <a:srgbClr val="E7686A"/>
                </a:solidFill>
                <a:ea typeface="Microsoft Sans Serif" panose="020B0604020202020204" pitchFamily="34" charset="0"/>
                <a:cs typeface="Microsoft Sans Serif" panose="020B0604020202020204" pitchFamily="34" charset="0"/>
              </a:rPr>
              <a:t>Unidad </a:t>
            </a:r>
            <a:r>
              <a:rPr lang="en-US" sz="4400" dirty="0">
                <a:solidFill>
                  <a:srgbClr val="E7686A"/>
                </a:solidFill>
                <a:ea typeface="Microsoft Sans Serif" panose="020B0604020202020204" pitchFamily="34" charset="0"/>
                <a:cs typeface="Microsoft Sans Serif" panose="020B0604020202020204" pitchFamily="34" charset="0"/>
              </a:rPr>
              <a:t>3</a:t>
            </a:r>
            <a:r>
              <a:rPr lang="en-US" sz="44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16"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70849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1905000" y="2247900"/>
            <a:ext cx="14687550" cy="6420037"/>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r>
              <a:rPr lang="de-DE" sz="6000" b="1">
                <a:solidFill>
                  <a:srgbClr val="002060"/>
                </a:solidFill>
              </a:rPr>
              <a:t>PARIDAD PREDICTIVA</a:t>
            </a:r>
            <a:endParaRPr lang="de-DE" sz="6000" b="1" dirty="0">
              <a:solidFill>
                <a:srgbClr val="002060"/>
              </a:solidFill>
            </a:endParaRPr>
          </a:p>
          <a:p>
            <a:pPr marL="0" indent="0" algn="ctr">
              <a:spcBef>
                <a:spcPts val="900"/>
              </a:spcBef>
              <a:spcAft>
                <a:spcPts val="900"/>
              </a:spcAft>
              <a:buNone/>
            </a:pPr>
            <a:r>
              <a:rPr lang="es-ES" sz="2700" b="1" i="1">
                <a:solidFill>
                  <a:srgbClr val="002060"/>
                </a:solidFill>
              </a:rPr>
              <a:t>La proporción de predicciones correctas de alto riesgo es la misma con independencia del grupo demográfico.</a:t>
            </a:r>
            <a:endParaRPr lang="de-DE" sz="6000" b="1">
              <a:solidFill>
                <a:srgbClr val="002060"/>
              </a:solidFill>
            </a:endParaRPr>
          </a:p>
          <a:p>
            <a:pPr marL="0" indent="0" algn="ctr">
              <a:spcBef>
                <a:spcPts val="900"/>
              </a:spcBef>
              <a:spcAft>
                <a:spcPts val="900"/>
              </a:spcAft>
              <a:buNone/>
            </a:pPr>
            <a:r>
              <a:rPr lang="de-DE" sz="4800" b="1">
                <a:solidFill>
                  <a:srgbClr val="002060"/>
                </a:solidFill>
              </a:rPr>
              <a:t>Todos los grupos tienen el mismo VPP</a:t>
            </a:r>
          </a:p>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4200" b="1">
                <a:solidFill>
                  <a:schemeClr val="tx1"/>
                </a:solidFill>
              </a:rPr>
              <a:t>Northpointe dice </a:t>
            </a:r>
            <a:r>
              <a:rPr lang="es-ES" sz="4200">
                <a:solidFill>
                  <a:schemeClr val="tx1"/>
                </a:solidFill>
              </a:rPr>
              <a:t>... es justo, porque dentro de cada categoría de riesgo, la proporción de acusados que reinciden es aproximadamente la misma independientemente de la raza</a:t>
            </a:r>
            <a:endParaRPr lang="de-DE" sz="4200" i="1" dirty="0">
              <a:solidFill>
                <a:schemeClr val="tx1"/>
              </a:solidFill>
            </a:endParaRPr>
          </a:p>
        </p:txBody>
      </p:sp>
      <p:sp>
        <p:nvSpPr>
          <p:cNvPr id="2" name="Title 1"/>
          <p:cNvSpPr>
            <a:spLocks noGrp="1"/>
          </p:cNvSpPr>
          <p:nvPr>
            <p:ph type="title"/>
          </p:nvPr>
        </p:nvSpPr>
        <p:spPr>
          <a:xfrm>
            <a:off x="508000" y="623889"/>
            <a:ext cx="6883400" cy="5572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8696037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4382750" cy="7182037"/>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r>
              <a:rPr lang="de-DE" sz="6000" b="1">
                <a:solidFill>
                  <a:srgbClr val="002060"/>
                </a:solidFill>
              </a:rPr>
              <a:t>PROBABILIDADES EQUIPARADAS</a:t>
            </a:r>
            <a:endParaRPr lang="de-DE" sz="6000" b="1" dirty="0">
              <a:solidFill>
                <a:srgbClr val="002060"/>
              </a:solidFill>
            </a:endParaRPr>
          </a:p>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b="1">
                <a:solidFill>
                  <a:srgbClr val="002060"/>
                </a:solidFill>
              </a:rPr>
              <a:t>Todos los grupos tienen igual FNR e igual FPR</a:t>
            </a:r>
            <a:endParaRPr lang="de-DE" sz="1800" b="1" dirty="0">
              <a:solidFill>
                <a:srgbClr val="002060"/>
              </a:solidFill>
            </a:endParaRPr>
          </a:p>
          <a:p>
            <a:pPr marL="0" indent="0" algn="ctr">
              <a:spcBef>
                <a:spcPts val="900"/>
              </a:spcBef>
              <a:spcAft>
                <a:spcPts val="900"/>
              </a:spcAft>
              <a:buNone/>
            </a:pPr>
            <a:r>
              <a:rPr lang="es-ES" sz="4200" b="1"/>
              <a:t>ProPublica afirma que ... es injusto, </a:t>
            </a:r>
            <a:r>
              <a:rPr lang="es-ES" sz="4200"/>
              <a:t>porque entre los acusados que finalmente no reincidieron, los negros tenían más del doble de probabilidades que los blancos de ser clasificados como de riesgo medio o alto (42% frente a 22%).</a:t>
            </a:r>
            <a:endParaRPr sz="4200" dirty="0">
              <a:solidFill>
                <a:srgbClr val="002060"/>
              </a:solidFill>
            </a:endParaRPr>
          </a:p>
        </p:txBody>
      </p:sp>
      <p:sp>
        <p:nvSpPr>
          <p:cNvPr id="2" name="Title 1"/>
          <p:cNvSpPr>
            <a:spLocks noGrp="1"/>
          </p:cNvSpPr>
          <p:nvPr>
            <p:ph type="title"/>
          </p:nvPr>
        </p:nvSpPr>
        <p:spPr>
          <a:xfrm>
            <a:off x="508000" y="623889"/>
            <a:ext cx="68072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a:t>
            </a:r>
            <a:r>
              <a:rPr lang="en-US" sz="4400">
                <a:solidFill>
                  <a:srgbClr val="E7686A"/>
                </a:solidFill>
                <a:ea typeface="Microsoft Sans Serif" panose="020B0604020202020204" pitchFamily="34" charset="0"/>
                <a:cs typeface="Microsoft Sans Serif" panose="020B0604020202020204" pitchFamily="34" charset="0"/>
              </a:rPr>
              <a:t>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16673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Índice</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2122170" y="5829057"/>
            <a:ext cx="4274820" cy="2800767"/>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Utilizar la ciencia de datos para el bien social</a:t>
            </a:r>
            <a:endParaRPr lang="it-IT" sz="2400" dirty="0"/>
          </a:p>
          <a:p>
            <a:pPr marL="457200" indent="-457200" fontAlgn="base">
              <a:buFontTx/>
              <a:buAutoNum type="arabicPeriod"/>
            </a:pPr>
            <a:r>
              <a:rPr lang="it-IT" sz="2400">
                <a:solidFill>
                  <a:srgbClr val="000000"/>
                </a:solidFill>
                <a:effectLst/>
                <a:latin typeface="Calibri" panose="020F0502020204030204" pitchFamily="34" charset="0"/>
                <a:ea typeface="Calibri" panose="020F0502020204030204" pitchFamily="34" charset="0"/>
                <a:cs typeface="Calibri" panose="020F0502020204030204" pitchFamily="34" charset="0"/>
              </a:rPr>
              <a:t>Visión general de la ciencia de datos para posibles casos de buen uso </a:t>
            </a:r>
            <a:endParaRPr lang="it-IT" sz="2400"/>
          </a:p>
          <a:p>
            <a:pPr marL="457200" indent="-457200" fontAlgn="base">
              <a:buAutoNum type="arabicPeriod"/>
            </a:pPr>
            <a:r>
              <a:rPr lang="it-IT" sz="2400"/>
              <a:t>Caso de uso de Amnistía Italia</a:t>
            </a:r>
            <a:endParaRPr lang="it-IT" sz="2400" dirty="0"/>
          </a:p>
        </p:txBody>
      </p:sp>
      <p:sp>
        <p:nvSpPr>
          <p:cNvPr id="4" name="Pergamena 1 3"/>
          <p:cNvSpPr/>
          <p:nvPr/>
        </p:nvSpPr>
        <p:spPr>
          <a:xfrm>
            <a:off x="2926080" y="349569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umetto 3 4"/>
          <p:cNvSpPr/>
          <p:nvPr/>
        </p:nvSpPr>
        <p:spPr>
          <a:xfrm>
            <a:off x="8087360" y="3582586"/>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tella a 5 punte 8"/>
          <p:cNvSpPr/>
          <p:nvPr/>
        </p:nvSpPr>
        <p:spPr>
          <a:xfrm>
            <a:off x="14056360" y="3271696"/>
            <a:ext cx="2133600" cy="2248540"/>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8338820" y="5829057"/>
            <a:ext cx="3091180" cy="2862322"/>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La ciencia de datos no siempre es buena</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it-IT" sz="2400"/>
              <a:t>Principales ejemplos conocidos</a:t>
            </a:r>
            <a:endParaRPr lang="it-IT" sz="2400" dirty="0"/>
          </a:p>
          <a:p>
            <a:pPr marL="457200" indent="-457200" fontAlgn="base">
              <a:buAutoNum type="arabicPeriod"/>
            </a:pPr>
            <a:r>
              <a:rPr lang="it-IT" sz="2400"/>
              <a:t>Panorama de los principales riesgos</a:t>
            </a:r>
            <a:endParaRPr lang="it-IT" sz="2400" dirty="0"/>
          </a:p>
        </p:txBody>
      </p:sp>
      <p:sp>
        <p:nvSpPr>
          <p:cNvPr id="12" name="CasellaDiTesto 11"/>
          <p:cNvSpPr txBox="1"/>
          <p:nvPr/>
        </p:nvSpPr>
        <p:spPr>
          <a:xfrm>
            <a:off x="14170660" y="5829057"/>
            <a:ext cx="2898140" cy="2739211"/>
          </a:xfrm>
          <a:prstGeom prst="rect">
            <a:avLst/>
          </a:prstGeom>
          <a:noFill/>
        </p:spPr>
        <p:txBody>
          <a:bodyPr wrap="square" rtlCol="0">
            <a:spAutoFit/>
          </a:bodyPr>
          <a:lstStyle/>
          <a:p>
            <a:r>
              <a:rPr lang="it-IT" sz="2800" b="1">
                <a:solidFill>
                  <a:srgbClr val="238791"/>
                </a:solidFill>
              </a:rPr>
              <a:t>IA de confianza</a:t>
            </a:r>
            <a:endParaRPr lang="it-IT" sz="2800" b="1" dirty="0">
              <a:solidFill>
                <a:srgbClr val="238791"/>
              </a:solidFill>
            </a:endParaRPr>
          </a:p>
          <a:p>
            <a:pPr marL="457200" indent="-457200" fontAlgn="base">
              <a:buAutoNum type="arabicPeriod"/>
            </a:pPr>
            <a:r>
              <a:rPr lang="it-IT" sz="2400"/>
              <a:t>Caracterización  HLEG de la UE</a:t>
            </a:r>
            <a:endParaRPr lang="it-IT" sz="2400" dirty="0"/>
          </a:p>
          <a:p>
            <a:pPr marL="457200" indent="-457200" fontAlgn="base">
              <a:buAutoNum type="arabicPeriod"/>
            </a:pPr>
            <a:r>
              <a:rPr lang="it-IT" sz="2400"/>
              <a:t>Prejuicios y discriminación</a:t>
            </a:r>
            <a:endParaRPr lang="it-IT" sz="2400" dirty="0"/>
          </a:p>
          <a:p>
            <a:pPr marL="457200" indent="-457200" fontAlgn="base">
              <a:buAutoNum type="arabicPeriod"/>
            </a:pPr>
            <a:r>
              <a:rPr lang="it-IT" sz="2400"/>
              <a:t>Métricas de equidad</a:t>
            </a:r>
            <a:endParaRPr lang="it-IT" sz="2400" dirty="0"/>
          </a:p>
        </p:txBody>
      </p:sp>
      <p:sp>
        <p:nvSpPr>
          <p:cNvPr id="13" name="CasellaDiTesto 12"/>
          <p:cNvSpPr txBox="1"/>
          <p:nvPr/>
        </p:nvSpPr>
        <p:spPr>
          <a:xfrm>
            <a:off x="3535680" y="3934301"/>
            <a:ext cx="14478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1</a:t>
            </a:r>
          </a:p>
        </p:txBody>
      </p:sp>
      <p:sp>
        <p:nvSpPr>
          <p:cNvPr id="14" name="CasellaDiTesto 13"/>
          <p:cNvSpPr txBox="1"/>
          <p:nvPr/>
        </p:nvSpPr>
        <p:spPr>
          <a:xfrm>
            <a:off x="9024620" y="4035970"/>
            <a:ext cx="98552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2</a:t>
            </a:r>
          </a:p>
        </p:txBody>
      </p:sp>
      <p:sp>
        <p:nvSpPr>
          <p:cNvPr id="15" name="CasellaDiTesto 14"/>
          <p:cNvSpPr txBox="1"/>
          <p:nvPr/>
        </p:nvSpPr>
        <p:spPr>
          <a:xfrm>
            <a:off x="14833600" y="4032805"/>
            <a:ext cx="13716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42414482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a:t>La tasa global de reincidencia de los acusados negros es superior a la de los acusados blancos (52% frente a 39%).</a:t>
            </a:r>
            <a:endParaRPr sz="3600" b="1" dirty="0">
              <a:solidFill>
                <a:srgbClr val="002060"/>
              </a:solidFill>
            </a:endParaRPr>
          </a:p>
        </p:txBody>
      </p:sp>
      <p:sp>
        <p:nvSpPr>
          <p:cNvPr id="2" name="Title 1"/>
          <p:cNvSpPr>
            <a:spLocks noGrp="1"/>
          </p:cNvSpPr>
          <p:nvPr>
            <p:ph type="title"/>
          </p:nvPr>
        </p:nvSpPr>
        <p:spPr>
          <a:xfrm>
            <a:off x="508000" y="623889"/>
            <a:ext cx="76454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87080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4000"/>
              <a:t>La tasa global de reincidencia de los acusados negros es superior a la de los acusados blancos (52% frente a 39%).</a:t>
            </a:r>
          </a:p>
          <a:p>
            <a:pPr marL="0" indent="0" algn="ctr">
              <a:spcBef>
                <a:spcPts val="900"/>
              </a:spcBef>
              <a:spcAft>
                <a:spcPts val="900"/>
              </a:spcAft>
              <a:buNone/>
            </a:pPr>
            <a:r>
              <a:rPr lang="es-ES" sz="4000"/>
              <a:t>Y, como hemos visto antes, cuando dos poblaciones tienen prevalencias diferentes, no pueden cumplirse tanto Probabilidades equiparadas como Paridad predictiva.</a:t>
            </a:r>
            <a:endParaRPr sz="3600" b="1" dirty="0">
              <a:solidFill>
                <a:srgbClr val="002060"/>
              </a:solidFill>
            </a:endParaRPr>
          </a:p>
        </p:txBody>
      </p:sp>
      <p:sp>
        <p:nvSpPr>
          <p:cNvPr id="2" name="Title 1"/>
          <p:cNvSpPr>
            <a:spLocks noGrp="1"/>
          </p:cNvSpPr>
          <p:nvPr>
            <p:ph type="title"/>
          </p:nvPr>
        </p:nvSpPr>
        <p:spPr>
          <a:xfrm>
            <a:off x="508000" y="623889"/>
            <a:ext cx="82550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562550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endParaRPr lang="de-DE" sz="6000" b="1" dirty="0">
              <a:solidFill>
                <a:srgbClr val="002060"/>
              </a:solidFill>
            </a:endParaRPr>
          </a:p>
          <a:p>
            <a:pPr marL="0" indent="0" algn="ctr">
              <a:spcBef>
                <a:spcPts val="900"/>
              </a:spcBef>
              <a:spcAft>
                <a:spcPts val="900"/>
              </a:spcAft>
              <a:buNone/>
            </a:pPr>
            <a:r>
              <a:rPr lang="es-ES" sz="6000"/>
              <a:t>Entonces, ¿qué definición de justo es justa?</a:t>
            </a:r>
            <a:endParaRPr sz="3600" b="1" dirty="0">
              <a:solidFill>
                <a:srgbClr val="002060"/>
              </a:solidFill>
            </a:endParaRPr>
          </a:p>
        </p:txBody>
      </p:sp>
      <p:sp>
        <p:nvSpPr>
          <p:cNvPr id="2" name="Title 1"/>
          <p:cNvSpPr>
            <a:spLocks noGrp="1"/>
          </p:cNvSpPr>
          <p:nvPr>
            <p:ph type="title"/>
          </p:nvPr>
        </p:nvSpPr>
        <p:spPr>
          <a:xfrm>
            <a:off x="508000" y="623889"/>
            <a:ext cx="8102600" cy="6334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3: </a:t>
            </a:r>
            <a:r>
              <a:rPr lang="en-US" sz="4400">
                <a:solidFill>
                  <a:srgbClr val="E7686A"/>
                </a:solidFill>
                <a:ea typeface="Microsoft Sans Serif" panose="020B0604020202020204" pitchFamily="34" charset="0"/>
                <a:cs typeface="Microsoft Sans Serif" panose="020B0604020202020204" pitchFamily="34" charset="0"/>
              </a:rPr>
              <a:t>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2935116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lgn="ctr">
              <a:spcBef>
                <a:spcPts val="900"/>
              </a:spcBef>
              <a:spcAft>
                <a:spcPts val="900"/>
              </a:spcAft>
              <a:buNone/>
            </a:pPr>
            <a:r>
              <a:rPr lang="es-ES" sz="4000" b="1">
                <a:solidFill>
                  <a:srgbClr val="002060"/>
                </a:solidFill>
              </a:rPr>
              <a:t>El problema ...</a:t>
            </a:r>
          </a:p>
          <a:p>
            <a:pPr marL="0" indent="0" algn="ctr">
              <a:spcBef>
                <a:spcPts val="900"/>
              </a:spcBef>
              <a:spcAft>
                <a:spcPts val="900"/>
              </a:spcAft>
              <a:buNone/>
            </a:pPr>
            <a:r>
              <a:rPr lang="es-ES" sz="4000">
                <a:solidFill>
                  <a:schemeClr val="tx1"/>
                </a:solidFill>
              </a:rPr>
              <a:t>El índice general de reincidencia de los acusados negros es mayor que el de los blancos (52% frente a 39%)</a:t>
            </a:r>
          </a:p>
          <a:p>
            <a:pPr marL="0" indent="0" algn="ctr">
              <a:spcBef>
                <a:spcPts val="900"/>
              </a:spcBef>
              <a:spcAft>
                <a:spcPts val="900"/>
              </a:spcAft>
              <a:buNone/>
            </a:pPr>
            <a:r>
              <a:rPr lang="es-ES" sz="4000" b="1">
                <a:solidFill>
                  <a:srgbClr val="002060"/>
                </a:solidFill>
              </a:rPr>
              <a:t>.... es un sesgo sistémico</a:t>
            </a:r>
            <a:endParaRPr lang="de-DE" sz="4000" b="1">
              <a:solidFill>
                <a:srgbClr val="002060"/>
              </a:solidFill>
            </a:endParaRPr>
          </a:p>
          <a:p>
            <a:pPr marL="0" indent="0">
              <a:spcBef>
                <a:spcPts val="900"/>
              </a:spcBef>
              <a:spcAft>
                <a:spcPts val="900"/>
              </a:spcAft>
              <a:buNone/>
            </a:pPr>
            <a:endParaRPr lang="de-DE" sz="4400" b="1">
              <a:solidFill>
                <a:srgbClr val="002060"/>
              </a:solidFill>
            </a:endParaRPr>
          </a:p>
          <a:p>
            <a:pPr marL="0" indent="0">
              <a:spcBef>
                <a:spcPts val="900"/>
              </a:spcBef>
              <a:spcAft>
                <a:spcPts val="900"/>
              </a:spcAft>
              <a:buNone/>
            </a:pPr>
            <a:r>
              <a:rPr lang="es-ES" sz="4000">
                <a:solidFill>
                  <a:srgbClr val="002060"/>
                </a:solidFill>
              </a:rPr>
              <a:t>Puede ser peligroso desplegar sistemas automatizados para tomar o apoyar decisiones en contextos sociales en los que los prejuicios están profundamente arraigados.</a:t>
            </a:r>
            <a:endParaRPr sz="4000" dirty="0">
              <a:solidFill>
                <a:srgbClr val="002060"/>
              </a:solidFill>
            </a:endParaRPr>
          </a:p>
        </p:txBody>
      </p:sp>
      <p:sp>
        <p:nvSpPr>
          <p:cNvPr id="2" name="Title 1"/>
          <p:cNvSpPr>
            <a:spLocks noGrp="1"/>
          </p:cNvSpPr>
          <p:nvPr>
            <p:ph type="title"/>
          </p:nvPr>
        </p:nvSpPr>
        <p:spPr>
          <a:xfrm>
            <a:off x="508000" y="623889"/>
            <a:ext cx="7950200" cy="8620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5274924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2"/>
          <p:cNvSpPr txBox="1">
            <a:spLocks noGrp="1"/>
          </p:cNvSpPr>
          <p:nvPr>
            <p:ph type="body" idx="1"/>
          </p:nvPr>
        </p:nvSpPr>
        <p:spPr>
          <a:xfrm>
            <a:off x="2686050" y="2304863"/>
            <a:ext cx="12915900" cy="7341300"/>
          </a:xfrm>
          <a:prstGeom prst="rect">
            <a:avLst/>
          </a:prstGeom>
        </p:spPr>
        <p:txBody>
          <a:bodyPr spcFirstLastPara="1" wrap="square" lIns="137138" tIns="68550" rIns="137138" bIns="68550" anchor="t" anchorCtr="0">
            <a:noAutofit/>
          </a:bodyPr>
          <a:lstStyle/>
          <a:p>
            <a:pPr marL="0" indent="0">
              <a:spcBef>
                <a:spcPts val="900"/>
              </a:spcBef>
              <a:spcAft>
                <a:spcPts val="900"/>
              </a:spcAft>
              <a:buNone/>
            </a:pPr>
            <a:endParaRPr lang="de-DE" sz="4000" dirty="0">
              <a:solidFill>
                <a:srgbClr val="002060"/>
              </a:solidFill>
            </a:endParaRPr>
          </a:p>
          <a:p>
            <a:pPr marL="0" indent="0">
              <a:spcBef>
                <a:spcPts val="900"/>
              </a:spcBef>
              <a:spcAft>
                <a:spcPts val="900"/>
              </a:spcAft>
              <a:buNone/>
            </a:pPr>
            <a:r>
              <a:rPr lang="es-ES" sz="4000">
                <a:solidFill>
                  <a:srgbClr val="002060"/>
                </a:solidFill>
              </a:rPr>
              <a:t>Es vital implicar a las distintas partes interesadas y a expertos de diferentes campos en la decisión de qué métrica de imparcialidad considerar.</a:t>
            </a:r>
          </a:p>
          <a:p>
            <a:pPr marL="0" indent="0">
              <a:spcBef>
                <a:spcPts val="900"/>
              </a:spcBef>
              <a:spcAft>
                <a:spcPts val="900"/>
              </a:spcAft>
              <a:buNone/>
            </a:pPr>
            <a:r>
              <a:rPr lang="es-ES" sz="4000">
                <a:solidFill>
                  <a:srgbClr val="002060"/>
                </a:solidFill>
              </a:rPr>
              <a:t>Y, por último, ten en cuenta que, a veces, la ciencia de datos puede no ser siempre el enfoque adecuado...</a:t>
            </a:r>
            <a:endParaRPr sz="4000" dirty="0">
              <a:solidFill>
                <a:srgbClr val="002060"/>
              </a:solidFill>
            </a:endParaRPr>
          </a:p>
        </p:txBody>
      </p:sp>
      <p:sp>
        <p:nvSpPr>
          <p:cNvPr id="2" name="Title 1"/>
          <p:cNvSpPr>
            <a:spLocks noGrp="1"/>
          </p:cNvSpPr>
          <p:nvPr>
            <p:ph type="title"/>
          </p:nvPr>
        </p:nvSpPr>
        <p:spPr>
          <a:xfrm>
            <a:off x="508000" y="623889"/>
            <a:ext cx="7112000" cy="862012"/>
          </a:xfrm>
        </p:spPr>
        <p:txBody>
          <a:bodyPr/>
          <a:lstStyle/>
          <a:p>
            <a:r>
              <a:rPr lang="en-US" sz="4000">
                <a:solidFill>
                  <a:srgbClr val="E7686A"/>
                </a:solidFill>
                <a:ea typeface="Microsoft Sans Serif" panose="020B0604020202020204" pitchFamily="34" charset="0"/>
                <a:cs typeface="Microsoft Sans Serif" panose="020B0604020202020204" pitchFamily="34" charset="0"/>
              </a:rPr>
              <a:t>Unidad </a:t>
            </a:r>
            <a:r>
              <a:rPr lang="en-US" sz="4000" dirty="0">
                <a:solidFill>
                  <a:srgbClr val="E7686A"/>
                </a:solidFill>
                <a:ea typeface="Microsoft Sans Serif" panose="020B0604020202020204" pitchFamily="34" charset="0"/>
                <a:cs typeface="Microsoft Sans Serif" panose="020B0604020202020204" pitchFamily="34" charset="0"/>
              </a:rPr>
              <a:t>3</a:t>
            </a:r>
            <a:r>
              <a:rPr lang="en-US" sz="4000">
                <a:solidFill>
                  <a:srgbClr val="E7686A"/>
                </a:solidFill>
                <a:ea typeface="Microsoft Sans Serif" panose="020B0604020202020204" pitchFamily="34" charset="0"/>
                <a:cs typeface="Microsoft Sans Serif" panose="020B0604020202020204" pitchFamily="34" charset="0"/>
              </a:rPr>
              <a:t>: IA de confianza</a:t>
            </a:r>
            <a:endParaRPr lang="en-US" dirty="0"/>
          </a:p>
        </p:txBody>
      </p:sp>
      <p:sp>
        <p:nvSpPr>
          <p:cNvPr id="4" name="CuadroTexto 6">
            <a:extLst>
              <a:ext uri="{FF2B5EF4-FFF2-40B4-BE49-F238E27FC236}">
                <a16:creationId xmlns:a16="http://schemas.microsoft.com/office/drawing/2014/main" id="{AA75B982-8563-0653-57EB-D817027F3CF1}"/>
              </a:ext>
            </a:extLst>
          </p:cNvPr>
          <p:cNvSpPr txBox="1"/>
          <p:nvPr/>
        </p:nvSpPr>
        <p:spPr>
          <a:xfrm>
            <a:off x="508000" y="1557572"/>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3</a:t>
            </a:r>
            <a:r>
              <a:rPr lang="en-US" sz="2800" b="1">
                <a:solidFill>
                  <a:srgbClr val="238791"/>
                </a:solidFill>
                <a:ea typeface="Microsoft Sans Serif" panose="020B0604020202020204" pitchFamily="34" charset="0"/>
                <a:cs typeface="Microsoft Sans Serif" panose="020B0604020202020204" pitchFamily="34" charset="0"/>
              </a:rPr>
              <a:t>: Métricas de equidad</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407625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Resumen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grpSp>
        <p:nvGrpSpPr>
          <p:cNvPr id="8" name="Group 2">
            <a:extLst>
              <a:ext uri="{FF2B5EF4-FFF2-40B4-BE49-F238E27FC236}">
                <a16:creationId xmlns:a16="http://schemas.microsoft.com/office/drawing/2014/main" id="{D0A02A47-A1CD-4F4E-90F5-13415DC9934E}"/>
              </a:ext>
            </a:extLst>
          </p:cNvPr>
          <p:cNvGrpSpPr/>
          <p:nvPr/>
        </p:nvGrpSpPr>
        <p:grpSpPr>
          <a:xfrm>
            <a:off x="44196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id="{D0A02A47-A1CD-4F4E-90F5-13415DC9934E}"/>
              </a:ext>
            </a:extLst>
          </p:cNvPr>
          <p:cNvGrpSpPr/>
          <p:nvPr/>
        </p:nvGrpSpPr>
        <p:grpSpPr>
          <a:xfrm>
            <a:off x="8534399" y="5224566"/>
            <a:ext cx="2923789" cy="3728934"/>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6" name="CasellaDiTesto 5"/>
          <p:cNvSpPr txBox="1"/>
          <p:nvPr/>
        </p:nvSpPr>
        <p:spPr>
          <a:xfrm>
            <a:off x="2459728" y="3880946"/>
            <a:ext cx="2653231" cy="1631216"/>
          </a:xfrm>
          <a:prstGeom prst="rect">
            <a:avLst/>
          </a:prstGeom>
          <a:noFill/>
        </p:spPr>
        <p:txBody>
          <a:bodyPr wrap="square" rtlCol="0">
            <a:spAutoFit/>
          </a:bodyPr>
          <a:lstStyle/>
          <a:p>
            <a:pPr algn="ctr"/>
            <a:r>
              <a:rPr lang="es-ES" sz="2000"/>
              <a:t>La ciencia de datos puede utilizarse en muchas aplicaciones con impacto social positivo</a:t>
            </a:r>
            <a:endParaRPr lang="it-IT" sz="2000" dirty="0"/>
          </a:p>
        </p:txBody>
      </p:sp>
      <p:sp>
        <p:nvSpPr>
          <p:cNvPr id="26" name="CasellaDiTesto 25"/>
          <p:cNvSpPr txBox="1"/>
          <p:nvPr/>
        </p:nvSpPr>
        <p:spPr>
          <a:xfrm>
            <a:off x="4473950" y="6040235"/>
            <a:ext cx="2814732" cy="1631216"/>
          </a:xfrm>
          <a:prstGeom prst="rect">
            <a:avLst/>
          </a:prstGeom>
          <a:noFill/>
        </p:spPr>
        <p:txBody>
          <a:bodyPr wrap="square" rtlCol="0">
            <a:spAutoFit/>
          </a:bodyPr>
          <a:lstStyle/>
          <a:p>
            <a:pPr algn="ctr"/>
            <a:r>
              <a:rPr lang="es-ES" sz="2000"/>
              <a:t>Por ejemplo, la ciencia de datos es útil para investigar el impacto de las redes sociales en los derechos humanos.</a:t>
            </a:r>
            <a:endParaRPr lang="it-IT" sz="2000" dirty="0"/>
          </a:p>
        </p:txBody>
      </p:sp>
      <p:sp>
        <p:nvSpPr>
          <p:cNvPr id="27" name="CasellaDiTesto 26"/>
          <p:cNvSpPr txBox="1"/>
          <p:nvPr/>
        </p:nvSpPr>
        <p:spPr>
          <a:xfrm>
            <a:off x="6531777" y="3880946"/>
            <a:ext cx="2812575" cy="1477328"/>
          </a:xfrm>
          <a:prstGeom prst="rect">
            <a:avLst/>
          </a:prstGeom>
          <a:noFill/>
        </p:spPr>
        <p:txBody>
          <a:bodyPr wrap="square" rtlCol="0">
            <a:spAutoFit/>
          </a:bodyPr>
          <a:lstStyle/>
          <a:p>
            <a:pPr algn="ctr"/>
            <a:r>
              <a:rPr lang="es-ES"/>
              <a:t>Las aplicaciones de la ciencia de datos y la IA también conllevan riesgos para la salud, la seguridad y los derechos humanos</a:t>
            </a:r>
            <a:endParaRPr lang="it-IT" dirty="0"/>
          </a:p>
        </p:txBody>
      </p:sp>
      <p:sp>
        <p:nvSpPr>
          <p:cNvPr id="28" name="CasellaDiTesto 27"/>
          <p:cNvSpPr txBox="1"/>
          <p:nvPr/>
        </p:nvSpPr>
        <p:spPr>
          <a:xfrm>
            <a:off x="8648491" y="5621049"/>
            <a:ext cx="2654044" cy="2031325"/>
          </a:xfrm>
          <a:prstGeom prst="rect">
            <a:avLst/>
          </a:prstGeom>
          <a:noFill/>
        </p:spPr>
        <p:txBody>
          <a:bodyPr wrap="square" rtlCol="0">
            <a:spAutoFit/>
          </a:bodyPr>
          <a:lstStyle/>
          <a:p>
            <a:pPr algn="ctr"/>
            <a:r>
              <a:rPr lang="es-ES"/>
              <a:t>Los prejuicios y la discriminación, los problemas de privacidad y los efectos perjudiciales para el medio ambiente son sólo algunos de los posibles efectos.</a:t>
            </a:r>
            <a:endParaRPr lang="it-IT" dirty="0"/>
          </a:p>
        </p:txBody>
      </p:sp>
      <p:sp>
        <p:nvSpPr>
          <p:cNvPr id="29" name="CasellaDiTesto 28"/>
          <p:cNvSpPr txBox="1"/>
          <p:nvPr/>
        </p:nvSpPr>
        <p:spPr>
          <a:xfrm>
            <a:off x="12897662" y="5885784"/>
            <a:ext cx="2511188" cy="1323439"/>
          </a:xfrm>
          <a:prstGeom prst="rect">
            <a:avLst/>
          </a:prstGeom>
          <a:noFill/>
        </p:spPr>
        <p:txBody>
          <a:bodyPr wrap="square" rtlCol="0">
            <a:spAutoFit/>
          </a:bodyPr>
          <a:lstStyle/>
          <a:p>
            <a:pPr algn="ctr"/>
            <a:r>
              <a:rPr lang="es-ES" sz="2000"/>
              <a:t>Crear aplicaciones de IA fiables requiere una intensa colaboración interdisciplinar</a:t>
            </a:r>
            <a:endParaRPr lang="it-IT" sz="2000" dirty="0"/>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0630748" y="3828281"/>
            <a:ext cx="2826477" cy="1938992"/>
          </a:xfrm>
          <a:prstGeom prst="rect">
            <a:avLst/>
          </a:prstGeom>
          <a:noFill/>
        </p:spPr>
        <p:txBody>
          <a:bodyPr wrap="square" rtlCol="0">
            <a:spAutoFit/>
          </a:bodyPr>
          <a:lstStyle/>
          <a:p>
            <a:pPr algn="ctr"/>
            <a:r>
              <a:rPr lang="es-ES" sz="2000"/>
              <a:t>La equidad de los resultados en las aplicaciones de la ciencia de datos y la IA puede medirse de muchas maneras diferentes.</a:t>
            </a:r>
            <a:endParaRPr lang="it-IT" sz="2000" dirty="0"/>
          </a:p>
        </p:txBody>
      </p:sp>
    </p:spTree>
    <p:extLst>
      <p:ext uri="{BB962C8B-B14F-4D97-AF65-F5344CB8AC3E}">
        <p14:creationId xmlns:p14="http://schemas.microsoft.com/office/powerpoint/2010/main" val="1470835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Test de autoevaluación</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181600" cy="4832092"/>
          </a:xfrm>
          <a:prstGeom prst="rect">
            <a:avLst/>
          </a:prstGeom>
          <a:noFill/>
        </p:spPr>
        <p:txBody>
          <a:bodyPr wrap="square" rtlCol="0">
            <a:spAutoFit/>
          </a:bodyPr>
          <a:lstStyle/>
          <a:p>
            <a:pPr marL="514350" indent="-514350">
              <a:buAutoNum type="arabicPeriod"/>
            </a:pPr>
            <a:r>
              <a:rPr lang="es-ES" sz="2800" b="1">
                <a:solidFill>
                  <a:srgbClr val="238791"/>
                </a:solidFill>
                <a:ea typeface="Microsoft Sans Serif" panose="020B0604020202020204" pitchFamily="34" charset="0"/>
                <a:cs typeface="Microsoft Sans Serif" panose="020B0604020202020204" pitchFamily="34" charset="0"/>
              </a:rPr>
              <a:t>Nombra tres ejemplos diferentes de uso de la ciencia de datos para el bien</a:t>
            </a:r>
            <a:endParaRPr lang="en-US" sz="2800" b="1">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Tarificación adaptativa</a:t>
            </a: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Adecuación de competencias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Vigilancia de las repercusiones de las redes sociales en los derechos humanos</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4871434" cy="3970318"/>
          </a:xfrm>
          <a:prstGeom prst="rect">
            <a:avLst/>
          </a:prstGeom>
          <a:noFill/>
        </p:spPr>
        <p:txBody>
          <a:bodyPr wrap="square" rtlCol="0">
            <a:spAutoFit/>
          </a:bodyPr>
          <a:lstStyle/>
          <a:p>
            <a:r>
              <a:rPr lang="it-IT" sz="2800" b="1" dirty="0">
                <a:solidFill>
                  <a:srgbClr val="1E737C"/>
                </a:solidFill>
              </a:rPr>
              <a:t>2</a:t>
            </a:r>
            <a:r>
              <a:rPr lang="it-IT" sz="2800" b="1">
                <a:solidFill>
                  <a:srgbClr val="1E737C"/>
                </a:solidFill>
              </a:rPr>
              <a:t>. </a:t>
            </a:r>
            <a:r>
              <a:rPr lang="es-ES" sz="2800" b="1">
                <a:solidFill>
                  <a:srgbClr val="1E737C"/>
                </a:solidFill>
              </a:rPr>
              <a:t>¿Cuál de los siguientes no es uno de los principios de la IA fiable?</a:t>
            </a:r>
          </a:p>
          <a:p>
            <a:endParaRPr lang="it-IT" sz="2800" b="1" dirty="0">
              <a:solidFill>
                <a:srgbClr val="1E737C"/>
              </a:solidFill>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Robustez</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Reproducibilidad</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Transparencia</a:t>
            </a:r>
            <a:endParaRPr lang="en-US" sz="2400"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343399" cy="4832092"/>
          </a:xfrm>
          <a:prstGeom prst="rect">
            <a:avLst/>
          </a:prstGeom>
          <a:noFill/>
        </p:spPr>
        <p:txBody>
          <a:bodyPr wrap="square" rtlCol="0">
            <a:spAutoFit/>
          </a:bodyPr>
          <a:lstStyle/>
          <a:p>
            <a:r>
              <a:rPr lang="it-IT" sz="2800" b="1" dirty="0">
                <a:solidFill>
                  <a:srgbClr val="1E737C"/>
                </a:solidFill>
              </a:rPr>
              <a:t>3</a:t>
            </a:r>
            <a:r>
              <a:rPr lang="it-IT" sz="2800" b="1">
                <a:solidFill>
                  <a:srgbClr val="1E737C"/>
                </a:solidFill>
              </a:rPr>
              <a:t>. La métrica de equidad Equalized Odds exige que</a:t>
            </a:r>
          </a:p>
          <a:p>
            <a:endParaRPr lang="it-IT" sz="2800" b="1" dirty="0">
              <a:solidFill>
                <a:srgbClr val="1E737C"/>
              </a:solidFill>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A </a:t>
            </a:r>
            <a:r>
              <a:rPr lang="es-ES" sz="2800">
                <a:ea typeface="Microsoft Sans Serif" panose="020B0604020202020204" pitchFamily="34" charset="0"/>
                <a:cs typeface="Microsoft Sans Serif" panose="020B0604020202020204" pitchFamily="34" charset="0"/>
              </a:rPr>
              <a:t>La RPT es la misma para todos los grupos demográficos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B </a:t>
            </a:r>
            <a:r>
              <a:rPr lang="es-ES" sz="2800">
                <a:ea typeface="Microsoft Sans Serif" panose="020B0604020202020204" pitchFamily="34" charset="0"/>
                <a:cs typeface="Microsoft Sans Serif" panose="020B0604020202020204" pitchFamily="34" charset="0"/>
              </a:rPr>
              <a:t>El FPR es el mismo para todos los grupos demográficos</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 Todas las anteriores</a:t>
            </a:r>
            <a:endParaRPr lang="en-US" sz="2400"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0565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34EE795-1C15-AB3C-763D-AD2740604F8B}"/>
              </a:ext>
            </a:extLst>
          </p:cNvPr>
          <p:cNvSpPr txBox="1"/>
          <p:nvPr/>
        </p:nvSpPr>
        <p:spPr>
          <a:xfrm>
            <a:off x="7258050" y="6591300"/>
            <a:ext cx="3771900" cy="1015663"/>
          </a:xfrm>
          <a:prstGeom prst="rect">
            <a:avLst/>
          </a:prstGeom>
          <a:noFill/>
        </p:spPr>
        <p:txBody>
          <a:bodyPr wrap="square" rtlCol="0">
            <a:spAutoFit/>
          </a:bodyPr>
          <a:lstStyle/>
          <a:p>
            <a:pPr algn="ctr"/>
            <a:r>
              <a:rPr lang="es-ES" sz="6000" b="1">
                <a:solidFill>
                  <a:srgbClr val="E7686A"/>
                </a:solidFill>
              </a:rPr>
              <a:t>Gracias!</a:t>
            </a:r>
            <a:endParaRPr lang="es-ES" sz="6000" b="1" dirty="0">
              <a:solidFill>
                <a:srgbClr val="E7686A"/>
              </a:solidFill>
            </a:endParaRPr>
          </a:p>
        </p:txBody>
      </p:sp>
    </p:spTree>
    <p:extLst>
      <p:ext uri="{BB962C8B-B14F-4D97-AF65-F5344CB8AC3E}">
        <p14:creationId xmlns:p14="http://schemas.microsoft.com/office/powerpoint/2010/main" val="116058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34112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a:t>
            </a:r>
            <a:r>
              <a:rPr lang="en-US" sz="4400" b="1">
                <a:solidFill>
                  <a:srgbClr val="E7686A"/>
                </a:solidFill>
                <a:ea typeface="Microsoft Sans Serif" panose="020B0604020202020204" pitchFamily="34" charset="0"/>
                <a:cs typeface="Microsoft Sans Serif" panose="020B0604020202020204" pitchFamily="34" charset="0"/>
              </a:rPr>
              <a:t>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3411200"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1: Visión general de la ciencia de datos para posibles casos de buen uso </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Ejemplos de la industria</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5849600" cy="3970318"/>
          </a:xfrm>
          <a:prstGeom prst="rect">
            <a:avLst/>
          </a:prstGeom>
          <a:noFill/>
        </p:spPr>
        <p:txBody>
          <a:bodyPr wrap="square" rtlCol="0">
            <a:spAutoFit/>
          </a:bodyPr>
          <a:lstStyle/>
          <a:p>
            <a:pPr marL="342900" indent="-342900">
              <a:lnSpc>
                <a:spcPct val="120000"/>
              </a:lnSpc>
              <a:buFont typeface="Arial" panose="020B0604020202020204" pitchFamily="34" charset="0"/>
              <a:buChar char="•"/>
            </a:pPr>
            <a:r>
              <a:rPr lang="es-ES" sz="2400"/>
              <a:t>Detección de competencias adyacentes y formación específica de las competencias que faltan: SkillsFuture Singapur, </a:t>
            </a:r>
            <a:r>
              <a:rPr lang="en-US" sz="2400">
                <a:hlinkClick r:id="rId2"/>
              </a:rPr>
              <a:t>https</a:t>
            </a:r>
            <a:r>
              <a:rPr lang="en-US" sz="2400" dirty="0">
                <a:hlinkClick r:id="rId2"/>
              </a:rPr>
              <a:t>://www.skillsfuture.gov.sg/AboutSkillsFuture</a:t>
            </a:r>
            <a:endParaRPr lang="en-US" sz="2400" dirty="0"/>
          </a:p>
          <a:p>
            <a:pPr>
              <a:lnSpc>
                <a:spcPct val="120000"/>
              </a:lnSpc>
            </a:pPr>
            <a:endParaRPr lang="de-DE" sz="900" dirty="0"/>
          </a:p>
          <a:p>
            <a:pPr marL="342900" indent="-342900">
              <a:lnSpc>
                <a:spcPct val="120000"/>
              </a:lnSpc>
              <a:buFont typeface="Arial" panose="020B0604020202020204" pitchFamily="34" charset="0"/>
              <a:buChar char="•"/>
            </a:pPr>
            <a:r>
              <a:rPr lang="es-ES" sz="2400"/>
              <a:t>IA y gemelos digitales: simulación y práctica de la resistencia en la cadena de suministro </a:t>
            </a:r>
            <a:r>
              <a:rPr lang="de-DE" sz="2400"/>
              <a:t>: </a:t>
            </a:r>
            <a:r>
              <a:rPr lang="de-DE" sz="2400" dirty="0">
                <a:hlinkClick r:id="rId3"/>
              </a:rPr>
              <a:t>https://www.technologyreview.com/2021/10/26/1038643/ai-reinforcement-learning-digital-twins-can-solve-supply-chain-shortages-and-save-christmas/</a:t>
            </a:r>
            <a:endParaRPr lang="de-DE" sz="2400" dirty="0"/>
          </a:p>
          <a:p>
            <a:pPr>
              <a:lnSpc>
                <a:spcPct val="120000"/>
              </a:lnSpc>
            </a:pPr>
            <a:endParaRPr lang="de-DE" sz="900" dirty="0"/>
          </a:p>
          <a:p>
            <a:pPr marL="342900" indent="-342900">
              <a:lnSpc>
                <a:spcPct val="120000"/>
              </a:lnSpc>
              <a:buFont typeface="Arial" panose="020B0604020202020204" pitchFamily="34" charset="0"/>
              <a:buChar char="•"/>
            </a:pPr>
            <a:r>
              <a:rPr lang="es-ES" sz="2400"/>
              <a:t>Reducción de la huella del acero reciclado: Fero Labs utiliza la IA para ayudar a los fabricantes de acero a reducir el uso de ingredientes extraídos hasta en un 34%, evitando unas 450.000 toneladas de emisiones de CO2 al año:</a:t>
            </a:r>
            <a:r>
              <a:rPr lang="en-US" sz="2400"/>
              <a:t> </a:t>
            </a:r>
            <a:r>
              <a:rPr lang="en-US" sz="2400" dirty="0">
                <a:hlinkClick r:id="rId4"/>
              </a:rPr>
              <a:t>https://gpai.ai/projects/responsible-ai/environment/climate-change-and-ai.pdf</a:t>
            </a:r>
            <a:endParaRPr lang="en-US" sz="2400" dirty="0"/>
          </a:p>
        </p:txBody>
      </p:sp>
    </p:spTree>
    <p:extLst>
      <p:ext uri="{BB962C8B-B14F-4D97-AF65-F5344CB8AC3E}">
        <p14:creationId xmlns:p14="http://schemas.microsoft.com/office/powerpoint/2010/main" val="756722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36398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a:t>
            </a:r>
            <a:r>
              <a:rPr lang="en-US" sz="4400" b="1">
                <a:solidFill>
                  <a:srgbClr val="E7686A"/>
                </a:solidFill>
                <a:ea typeface="Microsoft Sans Serif" panose="020B0604020202020204" pitchFamily="34" charset="0"/>
                <a:cs typeface="Microsoft Sans Serif" panose="020B0604020202020204" pitchFamily="34" charset="0"/>
              </a:rPr>
              <a:t>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3258800"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1</a:t>
            </a:r>
            <a:r>
              <a:rPr lang="es-ES" sz="2800" b="1">
                <a:solidFill>
                  <a:srgbClr val="238791"/>
                </a:solidFill>
                <a:ea typeface="Microsoft Sans Serif" panose="020B0604020202020204" pitchFamily="34" charset="0"/>
                <a:cs typeface="Microsoft Sans Serif" panose="020B0604020202020204" pitchFamily="34" charset="0"/>
              </a:rPr>
              <a:t>: Visión general de la ciencia de datos para posibles casos de buen uso</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dirty="0">
                <a:ea typeface="Microsoft Sans Serif" panose="020B0604020202020204" pitchFamily="34" charset="0"/>
                <a:cs typeface="Microsoft Sans Serif" panose="020B0604020202020204" pitchFamily="34" charset="0"/>
              </a:rPr>
              <a:t>More industry examples</a:t>
            </a:r>
          </a:p>
        </p:txBody>
      </p:sp>
      <p:sp>
        <p:nvSpPr>
          <p:cNvPr id="2" name="CasellaDiTesto 1"/>
          <p:cNvSpPr txBox="1"/>
          <p:nvPr/>
        </p:nvSpPr>
        <p:spPr>
          <a:xfrm>
            <a:off x="1600200" y="4076700"/>
            <a:ext cx="14859000" cy="3083921"/>
          </a:xfrm>
          <a:prstGeom prst="rect">
            <a:avLst/>
          </a:prstGeom>
          <a:noFill/>
        </p:spPr>
        <p:txBody>
          <a:bodyPr wrap="square" rtlCol="0">
            <a:spAutoFit/>
          </a:bodyPr>
          <a:lstStyle/>
          <a:p>
            <a:pPr marL="342900" indent="-342900">
              <a:lnSpc>
                <a:spcPct val="120000"/>
              </a:lnSpc>
              <a:buFont typeface="Arial" panose="020B0604020202020204" pitchFamily="34" charset="0"/>
              <a:buChar char="•"/>
            </a:pPr>
            <a:r>
              <a:rPr lang="de-DE" sz="2400" dirty="0"/>
              <a:t>Adaptive charging breaks down barriers to electric vehicle adoption. Bi-directional charging &amp; Vehicle to Grid technologies need smart scheduling algorithms. </a:t>
            </a:r>
            <a:r>
              <a:rPr lang="de-DE" sz="2400" dirty="0">
                <a:hlinkClick r:id="rId2"/>
              </a:rPr>
              <a:t>https://ev.caltech.edu/info</a:t>
            </a:r>
            <a:endParaRPr lang="de-DE" sz="2400" dirty="0"/>
          </a:p>
          <a:p>
            <a:pPr>
              <a:lnSpc>
                <a:spcPct val="120000"/>
              </a:lnSpc>
            </a:pPr>
            <a:endParaRPr lang="de-DE" sz="900" dirty="0"/>
          </a:p>
          <a:p>
            <a:pPr marL="342900" indent="-342900">
              <a:lnSpc>
                <a:spcPct val="120000"/>
              </a:lnSpc>
              <a:buFont typeface="Arial" panose="020B0604020202020204" pitchFamily="34" charset="0"/>
              <a:buChar char="•"/>
            </a:pPr>
            <a:r>
              <a:rPr lang="de-DE" sz="2400" dirty="0"/>
              <a:t>Using AI to detect forced labor in the supply chain:  </a:t>
            </a:r>
            <a:r>
              <a:rPr lang="de-DE" sz="2400" dirty="0">
                <a:hlinkClick r:id="rId3"/>
              </a:rPr>
              <a:t>https://www.altana.ai/blog/illuminating-xinjiang-forced-labor-ecosystem</a:t>
            </a:r>
            <a:endParaRPr lang="de-DE" sz="2400" dirty="0"/>
          </a:p>
          <a:p>
            <a:pPr>
              <a:lnSpc>
                <a:spcPct val="120000"/>
              </a:lnSpc>
            </a:pPr>
            <a:endParaRPr lang="de-DE" sz="900" dirty="0"/>
          </a:p>
          <a:p>
            <a:pPr marL="342900" indent="-342900">
              <a:lnSpc>
                <a:spcPct val="120000"/>
              </a:lnSpc>
              <a:buFont typeface="Arial" panose="020B0604020202020204" pitchFamily="34" charset="0"/>
              <a:buChar char="•"/>
            </a:pPr>
            <a:r>
              <a:rPr lang="en-US" sz="2400" dirty="0"/>
              <a:t>Machine learning can boost the value of wind energy: </a:t>
            </a:r>
            <a:r>
              <a:rPr lang="en-US" sz="2400" dirty="0">
                <a:hlinkClick r:id="rId4"/>
              </a:rPr>
              <a:t>https://www.deepmind.com/blog/machine-learning-can-boost-the-value-of-wind-energy</a:t>
            </a:r>
            <a:endParaRPr lang="en-US" sz="2400" dirty="0"/>
          </a:p>
        </p:txBody>
      </p:sp>
    </p:spTree>
    <p:extLst>
      <p:ext uri="{BB962C8B-B14F-4D97-AF65-F5344CB8AC3E}">
        <p14:creationId xmlns:p14="http://schemas.microsoft.com/office/powerpoint/2010/main" val="2127508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141884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Unidad </a:t>
            </a:r>
            <a:r>
              <a:rPr lang="en-US" sz="4400" b="1" dirty="0">
                <a:solidFill>
                  <a:srgbClr val="E7686A"/>
                </a:solidFill>
                <a:ea typeface="Microsoft Sans Serif" panose="020B0604020202020204" pitchFamily="34" charset="0"/>
                <a:cs typeface="Microsoft Sans Serif" panose="020B0604020202020204" pitchFamily="34" charset="0"/>
              </a:rPr>
              <a:t>1</a:t>
            </a:r>
            <a:r>
              <a:rPr lang="en-US" sz="4400" b="1">
                <a:solidFill>
                  <a:srgbClr val="E7686A"/>
                </a:solidFill>
                <a:ea typeface="Microsoft Sans Serif" panose="020B0604020202020204" pitchFamily="34" charset="0"/>
                <a:cs typeface="Microsoft Sans Serif" panose="020B0604020202020204" pitchFamily="34" charset="0"/>
              </a:rPr>
              <a:t>: Utilizar la ciencia de datos para el bien social</a:t>
            </a:r>
            <a:endParaRPr lang="en-US" sz="44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n-US" sz="2800" b="1">
                <a:solidFill>
                  <a:srgbClr val="238791"/>
                </a:solidFill>
                <a:ea typeface="Microsoft Sans Serif" panose="020B0604020202020204" pitchFamily="34" charset="0"/>
                <a:cs typeface="Microsoft Sans Serif" panose="020B0604020202020204" pitchFamily="34" charset="0"/>
              </a:rPr>
              <a:t>Sección </a:t>
            </a:r>
            <a:r>
              <a:rPr lang="en-US" sz="2800" b="1" dirty="0">
                <a:solidFill>
                  <a:srgbClr val="238791"/>
                </a:solidFill>
                <a:ea typeface="Microsoft Sans Serif" panose="020B0604020202020204" pitchFamily="34" charset="0"/>
                <a:cs typeface="Microsoft Sans Serif" panose="020B0604020202020204" pitchFamily="34" charset="0"/>
              </a:rPr>
              <a:t>2</a:t>
            </a:r>
            <a:r>
              <a:rPr lang="en-US" sz="2800" b="1">
                <a:solidFill>
                  <a:srgbClr val="238791"/>
                </a:solidFill>
                <a:ea typeface="Microsoft Sans Serif" panose="020B0604020202020204" pitchFamily="34" charset="0"/>
                <a:cs typeface="Microsoft Sans Serif" panose="020B0604020202020204" pitchFamily="34" charset="0"/>
              </a:rPr>
              <a:t>: 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7800" y="3361372"/>
            <a:ext cx="12801600" cy="3447098"/>
          </a:xfrm>
          <a:prstGeom prst="rect">
            <a:avLst/>
          </a:prstGeom>
          <a:noFill/>
        </p:spPr>
        <p:txBody>
          <a:bodyPr wrap="square" rtlCol="0">
            <a:spAutoFit/>
          </a:bodyPr>
          <a:lstStyle/>
          <a:p>
            <a:r>
              <a:rPr lang="es-ES" sz="2800" b="1">
                <a:solidFill>
                  <a:srgbClr val="002060"/>
                </a:solidFill>
              </a:rPr>
              <a:t>Barometro dell'Odio:  Campañas anuales de monitorización de redes sociales desde 2018.</a:t>
            </a:r>
          </a:p>
          <a:p>
            <a:endParaRPr lang="de-DE" sz="2400" dirty="0"/>
          </a:p>
          <a:p>
            <a:pPr marL="411480" lvl="2" indent="0">
              <a:buNone/>
            </a:pPr>
            <a:r>
              <a:rPr lang="es-ES" sz="2400"/>
              <a:t>¿Cuál es el tono del discurso on line, en particular de los debates políticos y sobre derechos humanos? ¿Hasta qué punto la intolerancia y la discriminación configuran el panorama de las redes sociales, y cuál es su impacto en los grupos desfavorecidos?</a:t>
            </a:r>
          </a:p>
          <a:p>
            <a:pPr marL="411480" lvl="2" indent="0">
              <a:buNone/>
            </a:pPr>
            <a:endParaRPr lang="es-ES" sz="2400"/>
          </a:p>
          <a:p>
            <a:pPr marL="411480" lvl="2" indent="0">
              <a:buNone/>
            </a:pPr>
            <a:r>
              <a:rPr lang="es-ES" sz="2400"/>
              <a:t>La ciencia de datos al servicio de la evaluación del impacto en los derechos humanos.</a:t>
            </a:r>
            <a:endParaRPr lang="de-DE" sz="2400"/>
          </a:p>
          <a:p>
            <a:pPr marL="411480" lvl="2" indent="0">
              <a:buNone/>
            </a:pPr>
            <a:endParaRPr lang="it-IT" dirty="0"/>
          </a:p>
        </p:txBody>
      </p:sp>
    </p:spTree>
    <p:extLst>
      <p:ext uri="{BB962C8B-B14F-4D97-AF65-F5344CB8AC3E}">
        <p14:creationId xmlns:p14="http://schemas.microsoft.com/office/powerpoint/2010/main" val="178271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33350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a:t>
            </a:r>
            <a:r>
              <a:rPr lang="en-US" sz="4400" b="1">
                <a:solidFill>
                  <a:srgbClr val="E7686A"/>
                </a:solidFill>
                <a:ea typeface="Microsoft Sans Serif" panose="020B0604020202020204" pitchFamily="34" charset="0"/>
                <a:cs typeface="Microsoft Sans Serif" panose="020B0604020202020204" pitchFamily="34" charset="0"/>
              </a:rPr>
              <a:t>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a:t>
            </a:r>
            <a:r>
              <a:rPr lang="en-US" sz="2800" b="1">
                <a:solidFill>
                  <a:srgbClr val="238791"/>
                </a:solidFill>
                <a:ea typeface="Microsoft Sans Serif" panose="020B0604020202020204" pitchFamily="34" charset="0"/>
                <a:cs typeface="Microsoft Sans Serif" panose="020B0604020202020204" pitchFamily="34" charset="0"/>
              </a:rPr>
              <a:t>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Modalidades:</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00500"/>
            <a:ext cx="14859000" cy="502105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400"/>
              <a:t>Contenido público descargado a través de la API de Twitter y Facebook</a:t>
            </a:r>
            <a:endParaRPr lang="en-US" sz="2400" dirty="0"/>
          </a:p>
          <a:p>
            <a:pPr marL="285750" indent="-285750">
              <a:lnSpc>
                <a:spcPct val="150000"/>
              </a:lnSpc>
              <a:buFont typeface="Wingdings" panose="05000000000000000000" pitchFamily="2" charset="2"/>
              <a:buChar char="Ø"/>
            </a:pPr>
            <a:r>
              <a:rPr lang="es-ES" sz="2400"/>
              <a:t>Recogidos de una lista de cuentas/perfiles públicos determinada por Amnistía Italia</a:t>
            </a:r>
            <a:endParaRPr lang="en-US" sz="2400" dirty="0"/>
          </a:p>
          <a:p>
            <a:pPr marL="285750" indent="-285750">
              <a:lnSpc>
                <a:spcPct val="150000"/>
              </a:lnSpc>
              <a:buFont typeface="Wingdings" panose="05000000000000000000" pitchFamily="2" charset="2"/>
              <a:buChar char="Ø"/>
            </a:pPr>
            <a:r>
              <a:rPr lang="es-ES" sz="2400"/>
              <a:t>4-8 semanas de seguimiento (excepción: 2021 16 semanas de seguimiento)</a:t>
            </a:r>
            <a:endParaRPr lang="en-US" sz="2400" dirty="0"/>
          </a:p>
          <a:p>
            <a:pPr marL="285750" indent="-285750">
              <a:lnSpc>
                <a:spcPct val="150000"/>
              </a:lnSpc>
              <a:buFont typeface="Wingdings" panose="05000000000000000000" pitchFamily="2" charset="2"/>
              <a:buChar char="Ø"/>
            </a:pPr>
            <a:r>
              <a:rPr lang="es-ES" sz="2400"/>
              <a:t>Muestreo aleatorio de los comentarios de las cuentas más activas</a:t>
            </a:r>
            <a:endParaRPr lang="en-US" sz="2400" dirty="0"/>
          </a:p>
          <a:p>
            <a:pPr marL="285750" indent="-285750">
              <a:lnSpc>
                <a:spcPct val="150000"/>
              </a:lnSpc>
              <a:buFont typeface="Wingdings" panose="05000000000000000000" pitchFamily="2" charset="2"/>
              <a:buChar char="Ø"/>
            </a:pPr>
            <a:r>
              <a:rPr lang="en-US" sz="2400"/>
              <a:t>Entre 30 - 100 mil comentarios seleccionados de esta manera</a:t>
            </a:r>
            <a:endParaRPr lang="en-US" sz="2400" dirty="0"/>
          </a:p>
          <a:p>
            <a:pPr marL="285750" indent="-285750">
              <a:lnSpc>
                <a:spcPct val="150000"/>
              </a:lnSpc>
              <a:buFont typeface="Wingdings" panose="05000000000000000000" pitchFamily="2" charset="2"/>
              <a:buChar char="Ø"/>
            </a:pPr>
            <a:r>
              <a:rPr lang="es-ES" sz="2400"/>
              <a:t>Etiquetado manual por entre 50 y 150 voluntarios de Amnistía formados: tema y nivel de ofensa</a:t>
            </a:r>
            <a:endParaRPr lang="en-US" sz="2400" dirty="0"/>
          </a:p>
          <a:p>
            <a:pPr marL="285750" indent="-285750">
              <a:lnSpc>
                <a:spcPct val="150000"/>
              </a:lnSpc>
              <a:buFont typeface="Wingdings" panose="05000000000000000000" pitchFamily="2" charset="2"/>
              <a:buChar char="Ø"/>
            </a:pPr>
            <a:r>
              <a:rPr lang="es-ES" sz="2400"/>
              <a:t>Comprobación cruzada (el mismo comentario etiquetado por 2-3 voluntarios) de todos los comentarios</a:t>
            </a:r>
            <a:endParaRPr lang="en-US" sz="2400" dirty="0"/>
          </a:p>
          <a:p>
            <a:pPr marL="285750" indent="-285750">
              <a:lnSpc>
                <a:spcPct val="150000"/>
              </a:lnSpc>
              <a:buFont typeface="Wingdings" panose="05000000000000000000" pitchFamily="2" charset="2"/>
              <a:buChar char="Ø"/>
            </a:pPr>
            <a:r>
              <a:rPr lang="es-ES" sz="2400"/>
              <a:t>Resolución de incoherencias en el etiquetado y determinación del objetivo y el tipo de delito: por expertos de Amnistía ("Tavolo dell'Odio")</a:t>
            </a:r>
            <a:endParaRPr lang="en-US" sz="2400" dirty="0"/>
          </a:p>
        </p:txBody>
      </p:sp>
    </p:spTree>
    <p:extLst>
      <p:ext uri="{BB962C8B-B14F-4D97-AF65-F5344CB8AC3E}">
        <p14:creationId xmlns:p14="http://schemas.microsoft.com/office/powerpoint/2010/main" val="1421791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11535"/>
            <a:ext cx="1470660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Unidad </a:t>
            </a:r>
            <a:r>
              <a:rPr lang="es-ES" sz="4400" b="1" dirty="0">
                <a:solidFill>
                  <a:srgbClr val="E7686A"/>
                </a:solidFill>
                <a:ea typeface="Microsoft Sans Serif" panose="020B0604020202020204" pitchFamily="34" charset="0"/>
                <a:cs typeface="Microsoft Sans Serif" panose="020B0604020202020204" pitchFamily="34" charset="0"/>
              </a:rPr>
              <a:t>1</a:t>
            </a:r>
            <a:r>
              <a:rPr lang="es-ES" sz="4400" b="1">
                <a:solidFill>
                  <a:srgbClr val="E7686A"/>
                </a:solidFill>
                <a:ea typeface="Microsoft Sans Serif" panose="020B0604020202020204" pitchFamily="34" charset="0"/>
                <a:cs typeface="Microsoft Sans Serif" panose="020B0604020202020204" pitchFamily="34" charset="0"/>
              </a:rPr>
              <a:t>: </a:t>
            </a:r>
            <a:r>
              <a:rPr lang="en-US" sz="4400" b="1">
                <a:solidFill>
                  <a:srgbClr val="E7686A"/>
                </a:solidFill>
                <a:ea typeface="Microsoft Sans Serif" panose="020B0604020202020204" pitchFamily="34" charset="0"/>
                <a:cs typeface="Microsoft Sans Serif" panose="020B0604020202020204" pitchFamily="34" charset="0"/>
              </a:rPr>
              <a:t>Utilizar la ciencia de datos para el bien social</a:t>
            </a:r>
            <a:endParaRPr lang="es-ES" sz="4400" b="1" dirty="0">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Sección </a:t>
            </a:r>
            <a:r>
              <a:rPr lang="es-ES" sz="2800" b="1" dirty="0">
                <a:solidFill>
                  <a:srgbClr val="238791"/>
                </a:solidFill>
                <a:ea typeface="Microsoft Sans Serif" panose="020B0604020202020204" pitchFamily="34" charset="0"/>
                <a:cs typeface="Microsoft Sans Serif" panose="020B0604020202020204" pitchFamily="34" charset="0"/>
              </a:rPr>
              <a:t>2</a:t>
            </a:r>
            <a:r>
              <a:rPr lang="es-ES" sz="2800" b="1">
                <a:solidFill>
                  <a:srgbClr val="238791"/>
                </a:solidFill>
                <a:ea typeface="Microsoft Sans Serif" panose="020B0604020202020204" pitchFamily="34" charset="0"/>
                <a:cs typeface="Microsoft Sans Serif" panose="020B0604020202020204" pitchFamily="34" charset="0"/>
              </a:rPr>
              <a:t>: </a:t>
            </a:r>
            <a:r>
              <a:rPr lang="en-US" sz="2800" b="1">
                <a:solidFill>
                  <a:srgbClr val="238791"/>
                </a:solidFill>
                <a:ea typeface="Microsoft Sans Serif" panose="020B0604020202020204" pitchFamily="34" charset="0"/>
                <a:cs typeface="Microsoft Sans Serif" panose="020B0604020202020204" pitchFamily="34" charset="0"/>
              </a:rPr>
              <a:t>Caso práctico de Amnistía Italia</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s-ES" sz="2400" b="1" i="1">
                <a:solidFill>
                  <a:srgbClr val="FDBD40"/>
                </a:solidFill>
                <a:ea typeface="Microsoft Sans Serif" panose="020B0604020202020204" pitchFamily="34" charset="0"/>
                <a:cs typeface="Microsoft Sans Serif" panose="020B0604020202020204" pitchFamily="34" charset="0"/>
              </a:rPr>
              <a:t>Ejemplo: Elecciones al Parlamento Europeo 2019</a:t>
            </a:r>
            <a:endParaRPr lang="en-US" sz="2400" b="1" i="1" dirty="0">
              <a:solidFill>
                <a:srgbClr val="FDBD40"/>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4076700"/>
            <a:ext cx="13411200" cy="2805063"/>
          </a:xfrm>
          <a:prstGeom prst="rect">
            <a:avLst/>
          </a:prstGeom>
          <a:noFill/>
        </p:spPr>
        <p:txBody>
          <a:bodyPr wrap="square" rtlCol="0">
            <a:spAutoFit/>
          </a:bodyPr>
          <a:lstStyle/>
          <a:p>
            <a:pPr>
              <a:lnSpc>
                <a:spcPct val="150000"/>
              </a:lnSpc>
            </a:pPr>
            <a:r>
              <a:rPr lang="es-ES" sz="2400"/>
              <a:t>Se vigilaron los perfiles públicos en Twitter y Facebook de 461 candidatos, además de la dirección del partido.</a:t>
            </a:r>
            <a:endParaRPr lang="en-US" sz="2400" dirty="0"/>
          </a:p>
          <a:p>
            <a:pPr>
              <a:lnSpc>
                <a:spcPct val="150000"/>
              </a:lnSpc>
            </a:pPr>
            <a:endParaRPr lang="en-US" sz="2400" dirty="0"/>
          </a:p>
          <a:p>
            <a:pPr marL="285750" indent="-285750">
              <a:lnSpc>
                <a:spcPct val="150000"/>
              </a:lnSpc>
              <a:buFont typeface="Wingdings" panose="05000000000000000000" pitchFamily="2" charset="2"/>
              <a:buChar char="Ø"/>
            </a:pPr>
            <a:r>
              <a:rPr lang="es-ES" sz="2400"/>
              <a:t>6 semanas (del 15 de abril al 24 de mayo de 2019)</a:t>
            </a:r>
          </a:p>
          <a:p>
            <a:pPr marL="285750" indent="-285750">
              <a:lnSpc>
                <a:spcPct val="150000"/>
              </a:lnSpc>
              <a:buFont typeface="Wingdings" panose="05000000000000000000" pitchFamily="2" charset="2"/>
              <a:buChar char="Ø"/>
            </a:pPr>
            <a:r>
              <a:rPr lang="es-ES" sz="2400"/>
              <a:t>Se recopilaron más de 27 mil publicaciones y 4 millones de comentarios</a:t>
            </a:r>
            <a:endParaRPr lang="en-US" sz="2400" dirty="0"/>
          </a:p>
        </p:txBody>
      </p:sp>
    </p:spTree>
    <p:extLst>
      <p:ext uri="{BB962C8B-B14F-4D97-AF65-F5344CB8AC3E}">
        <p14:creationId xmlns:p14="http://schemas.microsoft.com/office/powerpoint/2010/main" val="840696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3756</Words>
  <Application>Microsoft Office PowerPoint</Application>
  <PresentationFormat>Personalizado</PresentationFormat>
  <Paragraphs>391</Paragraphs>
  <Slides>47</Slides>
  <Notes>22</Notes>
  <HiddenSlides>0</HiddenSlides>
  <MMClips>0</MMClips>
  <ScaleCrop>false</ScaleCrop>
  <HeadingPairs>
    <vt:vector size="6" baseType="variant">
      <vt:variant>
        <vt:lpstr>Fuentes usadas</vt:lpstr>
      </vt:variant>
      <vt:variant>
        <vt:i4>12</vt:i4>
      </vt:variant>
      <vt:variant>
        <vt:lpstr>Tema</vt:lpstr>
      </vt:variant>
      <vt:variant>
        <vt:i4>2</vt:i4>
      </vt:variant>
      <vt:variant>
        <vt:lpstr>Títulos de diapositiva</vt:lpstr>
      </vt:variant>
      <vt:variant>
        <vt:i4>47</vt:i4>
      </vt:variant>
    </vt:vector>
  </HeadingPairs>
  <TitlesOfParts>
    <vt:vector size="61" baseType="lpstr">
      <vt:lpstr>Arial</vt:lpstr>
      <vt:lpstr>Calibri</vt:lpstr>
      <vt:lpstr>Calibri Light</vt:lpstr>
      <vt:lpstr>Courier New</vt:lpstr>
      <vt:lpstr>LinBiolinumTB</vt:lpstr>
      <vt:lpstr>Merriweather Sans</vt:lpstr>
      <vt:lpstr>Microsoft Sans Serif</vt:lpstr>
      <vt:lpstr>Noto Sans Symbols</vt:lpstr>
      <vt:lpstr>Oxygen</vt:lpstr>
      <vt:lpstr>Slack-Lato</vt:lpstr>
      <vt:lpstr>Ubuntu</vt:lpstr>
      <vt:lpstr>Wingdings</vt:lpstr>
      <vt:lpstr>Office Theme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Oh no...</vt:lpstr>
      <vt:lpstr>Éticas – Directrices</vt:lpstr>
      <vt:lpstr>Éticas – ¿Directrices o lavado?</vt:lpstr>
      <vt:lpstr>... Oh no...</vt:lpstr>
      <vt:lpstr>Presentación de PowerPoint</vt:lpstr>
      <vt:lpstr>Presentación de PowerPoint</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Unidad 3: IA de confianza</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 PPT TEMPLATE</dc:title>
  <dc:creator>Monia Coppola</dc:creator>
  <cp:keywords>DAE_p32tqtE,BAEXurJiHZU</cp:keywords>
  <cp:lastModifiedBy>María del  Mar Castillo</cp:lastModifiedBy>
  <cp:revision>368</cp:revision>
  <dcterms:created xsi:type="dcterms:W3CDTF">2022-05-03T15:33:59Z</dcterms:created>
  <dcterms:modified xsi:type="dcterms:W3CDTF">2023-04-20T08:56:41Z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ies>
</file>