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Lst>
  <p:notesMasterIdLst>
    <p:notesMasterId r:id="rId33"/>
  </p:notesMasterIdLst>
  <p:sldIdLst>
    <p:sldId id="258" r:id="rId6"/>
    <p:sldId id="259" r:id="rId7"/>
    <p:sldId id="274"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2" r:id="rId24"/>
    <p:sldId id="293" r:id="rId25"/>
    <p:sldId id="294" r:id="rId26"/>
    <p:sldId id="295" r:id="rId27"/>
    <p:sldId id="296" r:id="rId28"/>
    <p:sldId id="275" r:id="rId29"/>
    <p:sldId id="273" r:id="rId30"/>
    <p:sldId id="298" r:id="rId31"/>
    <p:sldId id="262" r:id="rId32"/>
  </p:sldIdLst>
  <p:sldSz cx="18288000" cy="10287000"/>
  <p:notesSz cx="18288000" cy="10287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7CEF86-3BF0-892A-D6BC-EE155CC8A7E7}" name="Valerie Hafez" initials="VH" userId="S::valerieh@womeninai.at::c67ebde3-4e6d-4576-bbd2-2f75cdc8c3e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ania Wazir" initials="RW" lastIdx="1" clrIdx="0">
    <p:extLst>
      <p:ext uri="{19B8F6BF-5375-455C-9EA6-DF929625EA0E}">
        <p15:presenceInfo xmlns:p15="http://schemas.microsoft.com/office/powerpoint/2012/main" userId="Rania Wazi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686A"/>
    <a:srgbClr val="1E737C"/>
    <a:srgbClr val="FDBD40"/>
    <a:srgbClr val="238791"/>
    <a:srgbClr val="E8676A"/>
    <a:srgbClr val="6970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F3EAC7-EFD2-41E0-9A12-B42F647F505F}" v="602" dt="2023-06-30T12:07:32.506"/>
    <p1510:client id="{343DF621-E173-8273-B449-479AF2AD2BB3}" v="12" dt="2023-03-19T12:43:15.066"/>
    <p1510:client id="{958BAB2C-5FB8-0937-BE36-DAF30C0DDD42}" v="55" dt="2023-07-02T08:55:18.318"/>
    <p1510:client id="{BF268068-EFD6-40D3-B14C-6C2F2330A2F5}" v="8" dt="2023-03-19T20:06:31.668"/>
    <p1510:client id="{EE278A91-9518-5669-3684-D21ED15E1D63}" v="24" dt="2023-07-02T09:10:58.98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327" autoAdjust="0"/>
    <p:restoredTop sz="94444" autoAdjust="0"/>
  </p:normalViewPr>
  <p:slideViewPr>
    <p:cSldViewPr>
      <p:cViewPr varScale="1">
        <p:scale>
          <a:sx n="36" d="100"/>
          <a:sy n="36" d="100"/>
        </p:scale>
        <p:origin x="64" y="43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40"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rie Hafez" userId="S::valerieh@womeninai.at::c67ebde3-4e6d-4576-bbd2-2f75cdc8c3ed" providerId="AD" clId="Web-{10F3EAC7-EFD2-41E0-9A12-B42F647F505F}"/>
    <pc:docChg chg="addSld delSld modSld">
      <pc:chgData name="Valerie Hafez" userId="S::valerieh@womeninai.at::c67ebde3-4e6d-4576-bbd2-2f75cdc8c3ed" providerId="AD" clId="Web-{10F3EAC7-EFD2-41E0-9A12-B42F647F505F}" dt="2023-06-30T12:07:32.506" v="401"/>
      <pc:docMkLst>
        <pc:docMk/>
      </pc:docMkLst>
      <pc:sldChg chg="modSp delCm">
        <pc:chgData name="Valerie Hafez" userId="S::valerieh@womeninai.at::c67ebde3-4e6d-4576-bbd2-2f75cdc8c3ed" providerId="AD" clId="Web-{10F3EAC7-EFD2-41E0-9A12-B42F647F505F}" dt="2023-06-30T11:35:57.581" v="34" actId="1076"/>
        <pc:sldMkLst>
          <pc:docMk/>
          <pc:sldMk cId="4241448238" sldId="259"/>
        </pc:sldMkLst>
        <pc:spChg chg="mod">
          <ac:chgData name="Valerie Hafez" userId="S::valerieh@womeninai.at::c67ebde3-4e6d-4576-bbd2-2f75cdc8c3ed" providerId="AD" clId="Web-{10F3EAC7-EFD2-41E0-9A12-B42F647F505F}" dt="2023-06-30T11:35:45.190" v="31" actId="20577"/>
          <ac:spMkLst>
            <pc:docMk/>
            <pc:sldMk cId="4241448238" sldId="259"/>
            <ac:spMk id="7" creationId="{AA75B982-8563-0653-57EB-D817027F3CF1}"/>
          </ac:spMkLst>
        </pc:spChg>
        <pc:spChg chg="mod">
          <ac:chgData name="Valerie Hafez" userId="S::valerieh@womeninai.at::c67ebde3-4e6d-4576-bbd2-2f75cdc8c3ed" providerId="AD" clId="Web-{10F3EAC7-EFD2-41E0-9A12-B42F647F505F}" dt="2023-06-30T11:35:25.111" v="24" actId="1076"/>
          <ac:spMkLst>
            <pc:docMk/>
            <pc:sldMk cId="4241448238" sldId="259"/>
            <ac:spMk id="11" creationId="{00000000-0000-0000-0000-000000000000}"/>
          </ac:spMkLst>
        </pc:spChg>
        <pc:spChg chg="mod">
          <ac:chgData name="Valerie Hafez" userId="S::valerieh@womeninai.at::c67ebde3-4e6d-4576-bbd2-2f75cdc8c3ed" providerId="AD" clId="Web-{10F3EAC7-EFD2-41E0-9A12-B42F647F505F}" dt="2023-06-30T11:35:57.581" v="34" actId="1076"/>
          <ac:spMkLst>
            <pc:docMk/>
            <pc:sldMk cId="4241448238" sldId="259"/>
            <ac:spMk id="12" creationId="{00000000-0000-0000-0000-000000000000}"/>
          </ac:spMkLst>
        </pc:spChg>
        <pc:extLst>
          <p:ext xmlns:p="http://schemas.openxmlformats.org/presentationml/2006/main" uri="{D6D511B9-2390-475A-947B-AFAB55BFBCF1}">
            <pc226:cmChg xmlns:pc226="http://schemas.microsoft.com/office/powerpoint/2022/06/main/command" chg="del">
              <pc226:chgData name="Valerie Hafez" userId="S::valerieh@womeninai.at::c67ebde3-4e6d-4576-bbd2-2f75cdc8c3ed" providerId="AD" clId="Web-{10F3EAC7-EFD2-41E0-9A12-B42F647F505F}" dt="2023-06-30T11:34:29.281" v="1"/>
              <pc2:cmMkLst xmlns:pc2="http://schemas.microsoft.com/office/powerpoint/2019/9/main/command">
                <pc:docMk/>
                <pc:sldMk cId="4241448238" sldId="259"/>
                <pc2:cmMk id="{00EBAC2A-A3CF-4331-8F4E-4941968646CC}"/>
              </pc2:cmMkLst>
            </pc226:cmChg>
            <pc226:cmChg xmlns:pc226="http://schemas.microsoft.com/office/powerpoint/2022/06/main/command" chg="del">
              <pc226:chgData name="Valerie Hafez" userId="S::valerieh@womeninai.at::c67ebde3-4e6d-4576-bbd2-2f75cdc8c3ed" providerId="AD" clId="Web-{10F3EAC7-EFD2-41E0-9A12-B42F647F505F}" dt="2023-06-30T11:34:18.234" v="0"/>
              <pc2:cmMkLst xmlns:pc2="http://schemas.microsoft.com/office/powerpoint/2019/9/main/command">
                <pc:docMk/>
                <pc:sldMk cId="4241448238" sldId="259"/>
                <pc2:cmMk id="{64C64D58-D3B7-40F3-A713-9721F074F4E2}"/>
              </pc2:cmMkLst>
            </pc226:cmChg>
          </p:ext>
        </pc:extLst>
      </pc:sldChg>
      <pc:sldChg chg="modSp">
        <pc:chgData name="Valerie Hafez" userId="S::valerieh@womeninai.at::c67ebde3-4e6d-4576-bbd2-2f75cdc8c3ed" providerId="AD" clId="Web-{10F3EAC7-EFD2-41E0-9A12-B42F647F505F}" dt="2023-06-30T12:06:47.505" v="394" actId="20577"/>
        <pc:sldMkLst>
          <pc:docMk/>
          <pc:sldMk cId="2350565814" sldId="273"/>
        </pc:sldMkLst>
        <pc:spChg chg="mod">
          <ac:chgData name="Valerie Hafez" userId="S::valerieh@womeninai.at::c67ebde3-4e6d-4576-bbd2-2f75cdc8c3ed" providerId="AD" clId="Web-{10F3EAC7-EFD2-41E0-9A12-B42F647F505F}" dt="2023-06-30T12:06:20.176" v="370" actId="20577"/>
          <ac:spMkLst>
            <pc:docMk/>
            <pc:sldMk cId="2350565814" sldId="273"/>
            <ac:spMk id="2" creationId="{00000000-0000-0000-0000-000000000000}"/>
          </ac:spMkLst>
        </pc:spChg>
        <pc:spChg chg="mod">
          <ac:chgData name="Valerie Hafez" userId="S::valerieh@womeninai.at::c67ebde3-4e6d-4576-bbd2-2f75cdc8c3ed" providerId="AD" clId="Web-{10F3EAC7-EFD2-41E0-9A12-B42F647F505F}" dt="2023-06-30T12:06:47.505" v="394" actId="20577"/>
          <ac:spMkLst>
            <pc:docMk/>
            <pc:sldMk cId="2350565814" sldId="273"/>
            <ac:spMk id="3" creationId="{00000000-0000-0000-0000-000000000000}"/>
          </ac:spMkLst>
        </pc:spChg>
        <pc:spChg chg="mod">
          <ac:chgData name="Valerie Hafez" userId="S::valerieh@womeninai.at::c67ebde3-4e6d-4576-bbd2-2f75cdc8c3ed" providerId="AD" clId="Web-{10F3EAC7-EFD2-41E0-9A12-B42F647F505F}" dt="2023-06-30T12:05:26.268" v="366" actId="20577"/>
          <ac:spMkLst>
            <pc:docMk/>
            <pc:sldMk cId="2350565814" sldId="273"/>
            <ac:spMk id="5" creationId="{9FDC7C57-826D-5EA9-1BF2-8E3DC6D338FF}"/>
          </ac:spMkLst>
        </pc:spChg>
      </pc:sldChg>
      <pc:sldChg chg="modSp delCm modCm">
        <pc:chgData name="Valerie Hafez" userId="S::valerieh@womeninai.at::c67ebde3-4e6d-4576-bbd2-2f75cdc8c3ed" providerId="AD" clId="Web-{10F3EAC7-EFD2-41E0-9A12-B42F647F505F}" dt="2023-06-30T11:36:31.238" v="39"/>
        <pc:sldMkLst>
          <pc:docMk/>
          <pc:sldMk cId="1782711483" sldId="274"/>
        </pc:sldMkLst>
        <pc:spChg chg="mod">
          <ac:chgData name="Valerie Hafez" userId="S::valerieh@womeninai.at::c67ebde3-4e6d-4576-bbd2-2f75cdc8c3ed" providerId="AD" clId="Web-{10F3EAC7-EFD2-41E0-9A12-B42F647F505F}" dt="2023-06-30T11:36:16.690" v="37" actId="20577"/>
          <ac:spMkLst>
            <pc:docMk/>
            <pc:sldMk cId="1782711483" sldId="274"/>
            <ac:spMk id="7" creationId="{AA75B982-8563-0653-57EB-D817027F3CF1}"/>
          </ac:spMkLst>
        </pc:spChg>
        <pc:extLst>
          <p:ext xmlns:p="http://schemas.openxmlformats.org/presentationml/2006/main" uri="{D6D511B9-2390-475A-947B-AFAB55BFBCF1}">
            <pc226:cmChg xmlns:pc226="http://schemas.microsoft.com/office/powerpoint/2022/06/main/command" chg="del">
              <pc226:chgData name="Valerie Hafez" userId="S::valerieh@womeninai.at::c67ebde3-4e6d-4576-bbd2-2f75cdc8c3ed" providerId="AD" clId="Web-{10F3EAC7-EFD2-41E0-9A12-B42F647F505F}" dt="2023-06-30T11:36:16.909" v="38"/>
              <pc2:cmMkLst xmlns:pc2="http://schemas.microsoft.com/office/powerpoint/2019/9/main/command">
                <pc:docMk/>
                <pc:sldMk cId="1782711483" sldId="274"/>
                <pc2:cmMk id="{8FAB12A5-DC76-4276-9463-CA2CE44DD4EE}"/>
              </pc2:cmMkLst>
            </pc226:cmChg>
            <pc226:cmChg xmlns:pc226="http://schemas.microsoft.com/office/powerpoint/2022/06/main/command" chg="del mod">
              <pc226:chgData name="Valerie Hafez" userId="S::valerieh@womeninai.at::c67ebde3-4e6d-4576-bbd2-2f75cdc8c3ed" providerId="AD" clId="Web-{10F3EAC7-EFD2-41E0-9A12-B42F647F505F}" dt="2023-06-30T11:36:31.238" v="39"/>
              <pc2:cmMkLst xmlns:pc2="http://schemas.microsoft.com/office/powerpoint/2019/9/main/command">
                <pc:docMk/>
                <pc:sldMk cId="1782711483" sldId="274"/>
                <pc2:cmMk id="{D91280CE-C3D6-456B-A0E8-1F5220E218B2}"/>
              </pc2:cmMkLst>
            </pc226:cmChg>
          </p:ext>
        </pc:extLst>
      </pc:sldChg>
      <pc:sldChg chg="modSp">
        <pc:chgData name="Valerie Hafez" userId="S::valerieh@womeninai.at::c67ebde3-4e6d-4576-bbd2-2f75cdc8c3ed" providerId="AD" clId="Web-{10F3EAC7-EFD2-41E0-9A12-B42F647F505F}" dt="2023-06-30T12:01:03.402" v="363" actId="20577"/>
        <pc:sldMkLst>
          <pc:docMk/>
          <pc:sldMk cId="1470835587" sldId="275"/>
        </pc:sldMkLst>
        <pc:spChg chg="mod">
          <ac:chgData name="Valerie Hafez" userId="S::valerieh@womeninai.at::c67ebde3-4e6d-4576-bbd2-2f75cdc8c3ed" providerId="AD" clId="Web-{10F3EAC7-EFD2-41E0-9A12-B42F647F505F}" dt="2023-06-30T12:00:45.682" v="346" actId="20577"/>
          <ac:spMkLst>
            <pc:docMk/>
            <pc:sldMk cId="1470835587" sldId="275"/>
            <ac:spMk id="6" creationId="{00000000-0000-0000-0000-000000000000}"/>
          </ac:spMkLst>
        </pc:spChg>
        <pc:spChg chg="mod">
          <ac:chgData name="Valerie Hafez" userId="S::valerieh@womeninai.at::c67ebde3-4e6d-4576-bbd2-2f75cdc8c3ed" providerId="AD" clId="Web-{10F3EAC7-EFD2-41E0-9A12-B42F647F505F}" dt="2023-06-30T12:01:03.402" v="363" actId="20577"/>
          <ac:spMkLst>
            <pc:docMk/>
            <pc:sldMk cId="1470835587" sldId="275"/>
            <ac:spMk id="26" creationId="{00000000-0000-0000-0000-000000000000}"/>
          </ac:spMkLst>
        </pc:spChg>
        <pc:spChg chg="mod">
          <ac:chgData name="Valerie Hafez" userId="S::valerieh@womeninai.at::c67ebde3-4e6d-4576-bbd2-2f75cdc8c3ed" providerId="AD" clId="Web-{10F3EAC7-EFD2-41E0-9A12-B42F647F505F}" dt="2023-06-30T12:00:51.308" v="350" actId="20577"/>
          <ac:spMkLst>
            <pc:docMk/>
            <pc:sldMk cId="1470835587" sldId="275"/>
            <ac:spMk id="27" creationId="{00000000-0000-0000-0000-000000000000}"/>
          </ac:spMkLst>
        </pc:spChg>
      </pc:sldChg>
      <pc:sldChg chg="modSp">
        <pc:chgData name="Valerie Hafez" userId="S::valerieh@womeninai.at::c67ebde3-4e6d-4576-bbd2-2f75cdc8c3ed" providerId="AD" clId="Web-{10F3EAC7-EFD2-41E0-9A12-B42F647F505F}" dt="2023-06-30T11:36:38.629" v="41" actId="20577"/>
        <pc:sldMkLst>
          <pc:docMk/>
          <pc:sldMk cId="317297372" sldId="276"/>
        </pc:sldMkLst>
        <pc:spChg chg="mod">
          <ac:chgData name="Valerie Hafez" userId="S::valerieh@womeninai.at::c67ebde3-4e6d-4576-bbd2-2f75cdc8c3ed" providerId="AD" clId="Web-{10F3EAC7-EFD2-41E0-9A12-B42F647F505F}" dt="2023-06-30T11:36:38.629" v="41" actId="20577"/>
          <ac:spMkLst>
            <pc:docMk/>
            <pc:sldMk cId="317297372" sldId="276"/>
            <ac:spMk id="3" creationId="{20EA3548-4476-9086-CB0E-EB006DDDC9AC}"/>
          </ac:spMkLst>
        </pc:spChg>
      </pc:sldChg>
      <pc:sldChg chg="modSp delCm modCm">
        <pc:chgData name="Valerie Hafez" userId="S::valerieh@womeninai.at::c67ebde3-4e6d-4576-bbd2-2f75cdc8c3ed" providerId="AD" clId="Web-{10F3EAC7-EFD2-41E0-9A12-B42F647F505F}" dt="2023-06-30T11:41:42.762" v="143"/>
        <pc:sldMkLst>
          <pc:docMk/>
          <pc:sldMk cId="2665485223" sldId="277"/>
        </pc:sldMkLst>
        <pc:spChg chg="mod">
          <ac:chgData name="Valerie Hafez" userId="S::valerieh@womeninai.at::c67ebde3-4e6d-4576-bbd2-2f75cdc8c3ed" providerId="AD" clId="Web-{10F3EAC7-EFD2-41E0-9A12-B42F647F505F}" dt="2023-06-30T11:36:54.832" v="45" actId="20577"/>
          <ac:spMkLst>
            <pc:docMk/>
            <pc:sldMk cId="2665485223" sldId="277"/>
            <ac:spMk id="3" creationId="{5DCB02C7-3234-BEB4-DD89-CD64A0175CA6}"/>
          </ac:spMkLst>
        </pc:spChg>
        <pc:spChg chg="mod">
          <ac:chgData name="Valerie Hafez" userId="S::valerieh@womeninai.at::c67ebde3-4e6d-4576-bbd2-2f75cdc8c3ed" providerId="AD" clId="Web-{10F3EAC7-EFD2-41E0-9A12-B42F647F505F}" dt="2023-06-30T11:41:42.543" v="142" actId="20577"/>
          <ac:spMkLst>
            <pc:docMk/>
            <pc:sldMk cId="2665485223" sldId="277"/>
            <ac:spMk id="4" creationId="{FB6F9883-AE89-DFDD-14A8-65FC514EFDE7}"/>
          </ac:spMkLst>
        </pc:spChg>
        <pc:extLst>
          <p:ext xmlns:p="http://schemas.openxmlformats.org/presentationml/2006/main" uri="{D6D511B9-2390-475A-947B-AFAB55BFBCF1}">
            <pc226:cmChg xmlns:pc226="http://schemas.microsoft.com/office/powerpoint/2022/06/main/command" chg="del mod">
              <pc226:chgData name="Valerie Hafez" userId="S::valerieh@womeninai.at::c67ebde3-4e6d-4576-bbd2-2f75cdc8c3ed" providerId="AD" clId="Web-{10F3EAC7-EFD2-41E0-9A12-B42F647F505F}" dt="2023-06-30T11:41:42.762" v="143"/>
              <pc2:cmMkLst xmlns:pc2="http://schemas.microsoft.com/office/powerpoint/2019/9/main/command">
                <pc:docMk/>
                <pc:sldMk cId="2665485223" sldId="277"/>
                <pc2:cmMk id="{C1961AFE-AB6D-447B-804E-EA5AC8A786AE}"/>
              </pc2:cmMkLst>
            </pc226:cmChg>
          </p:ext>
        </pc:extLst>
      </pc:sldChg>
      <pc:sldChg chg="delCm">
        <pc:chgData name="Valerie Hafez" userId="S::valerieh@womeninai.at::c67ebde3-4e6d-4576-bbd2-2f75cdc8c3ed" providerId="AD" clId="Web-{10F3EAC7-EFD2-41E0-9A12-B42F647F505F}" dt="2023-06-30T11:42:17.200" v="144"/>
        <pc:sldMkLst>
          <pc:docMk/>
          <pc:sldMk cId="235110602" sldId="278"/>
        </pc:sldMkLst>
        <pc:extLst>
          <p:ext xmlns:p="http://schemas.openxmlformats.org/presentationml/2006/main" uri="{D6D511B9-2390-475A-947B-AFAB55BFBCF1}">
            <pc226:cmChg xmlns:pc226="http://schemas.microsoft.com/office/powerpoint/2022/06/main/command" chg="del">
              <pc226:chgData name="Valerie Hafez" userId="S::valerieh@womeninai.at::c67ebde3-4e6d-4576-bbd2-2f75cdc8c3ed" providerId="AD" clId="Web-{10F3EAC7-EFD2-41E0-9A12-B42F647F505F}" dt="2023-06-30T11:42:17.200" v="144"/>
              <pc2:cmMkLst xmlns:pc2="http://schemas.microsoft.com/office/powerpoint/2019/9/main/command">
                <pc:docMk/>
                <pc:sldMk cId="235110602" sldId="278"/>
                <pc2:cmMk id="{3CE38D82-290D-44D2-93D7-13E4D0931EA2}"/>
              </pc2:cmMkLst>
            </pc226:cmChg>
          </p:ext>
        </pc:extLst>
      </pc:sldChg>
      <pc:sldChg chg="modSp delCm modCm">
        <pc:chgData name="Valerie Hafez" userId="S::valerieh@womeninai.at::c67ebde3-4e6d-4576-bbd2-2f75cdc8c3ed" providerId="AD" clId="Web-{10F3EAC7-EFD2-41E0-9A12-B42F647F505F}" dt="2023-06-30T11:43:51.265" v="157"/>
        <pc:sldMkLst>
          <pc:docMk/>
          <pc:sldMk cId="2590522692" sldId="279"/>
        </pc:sldMkLst>
        <pc:spChg chg="mod">
          <ac:chgData name="Valerie Hafez" userId="S::valerieh@womeninai.at::c67ebde3-4e6d-4576-bbd2-2f75cdc8c3ed" providerId="AD" clId="Web-{10F3EAC7-EFD2-41E0-9A12-B42F647F505F}" dt="2023-06-30T11:43:51.062" v="156" actId="20577"/>
          <ac:spMkLst>
            <pc:docMk/>
            <pc:sldMk cId="2590522692" sldId="279"/>
            <ac:spMk id="4" creationId="{4EE6191B-D949-A071-6297-AD7538F03E61}"/>
          </ac:spMkLst>
        </pc:spChg>
        <pc:extLst>
          <p:ext xmlns:p="http://schemas.openxmlformats.org/presentationml/2006/main" uri="{D6D511B9-2390-475A-947B-AFAB55BFBCF1}">
            <pc226:cmChg xmlns:pc226="http://schemas.microsoft.com/office/powerpoint/2022/06/main/command" chg="del mod">
              <pc226:chgData name="Valerie Hafez" userId="S::valerieh@womeninai.at::c67ebde3-4e6d-4576-bbd2-2f75cdc8c3ed" providerId="AD" clId="Web-{10F3EAC7-EFD2-41E0-9A12-B42F647F505F}" dt="2023-06-30T11:43:51.265" v="157"/>
              <pc2:cmMkLst xmlns:pc2="http://schemas.microsoft.com/office/powerpoint/2019/9/main/command">
                <pc:docMk/>
                <pc:sldMk cId="2590522692" sldId="279"/>
                <pc2:cmMk id="{A3848B17-C525-4343-A847-4075279308E2}"/>
              </pc2:cmMkLst>
            </pc226:cmChg>
            <pc226:cmChg xmlns:pc226="http://schemas.microsoft.com/office/powerpoint/2022/06/main/command" chg="del">
              <pc226:chgData name="Valerie Hafez" userId="S::valerieh@womeninai.at::c67ebde3-4e6d-4576-bbd2-2f75cdc8c3ed" providerId="AD" clId="Web-{10F3EAC7-EFD2-41E0-9A12-B42F647F505F}" dt="2023-06-30T11:42:22.388" v="145"/>
              <pc2:cmMkLst xmlns:pc2="http://schemas.microsoft.com/office/powerpoint/2019/9/main/command">
                <pc:docMk/>
                <pc:sldMk cId="2590522692" sldId="279"/>
                <pc2:cmMk id="{865939C0-6CC1-4898-891E-8027C28D9234}"/>
              </pc2:cmMkLst>
            </pc226:cmChg>
          </p:ext>
        </pc:extLst>
      </pc:sldChg>
      <pc:sldChg chg="modSp">
        <pc:chgData name="Valerie Hafez" userId="S::valerieh@womeninai.at::c67ebde3-4e6d-4576-bbd2-2f75cdc8c3ed" providerId="AD" clId="Web-{10F3EAC7-EFD2-41E0-9A12-B42F647F505F}" dt="2023-06-30T11:46:04.722" v="159" actId="20577"/>
        <pc:sldMkLst>
          <pc:docMk/>
          <pc:sldMk cId="4200407984" sldId="280"/>
        </pc:sldMkLst>
        <pc:spChg chg="mod">
          <ac:chgData name="Valerie Hafez" userId="S::valerieh@womeninai.at::c67ebde3-4e6d-4576-bbd2-2f75cdc8c3ed" providerId="AD" clId="Web-{10F3EAC7-EFD2-41E0-9A12-B42F647F505F}" dt="2023-06-30T11:46:04.722" v="159" actId="20577"/>
          <ac:spMkLst>
            <pc:docMk/>
            <pc:sldMk cId="4200407984" sldId="280"/>
            <ac:spMk id="4" creationId="{2A7C67B6-F6DC-E1CE-5410-742ACBBD05E0}"/>
          </ac:spMkLst>
        </pc:spChg>
      </pc:sldChg>
      <pc:sldChg chg="modSp">
        <pc:chgData name="Valerie Hafez" userId="S::valerieh@womeninai.at::c67ebde3-4e6d-4576-bbd2-2f75cdc8c3ed" providerId="AD" clId="Web-{10F3EAC7-EFD2-41E0-9A12-B42F647F505F}" dt="2023-06-30T11:47:21.958" v="164" actId="20577"/>
        <pc:sldMkLst>
          <pc:docMk/>
          <pc:sldMk cId="2526933343" sldId="281"/>
        </pc:sldMkLst>
        <pc:spChg chg="mod">
          <ac:chgData name="Valerie Hafez" userId="S::valerieh@womeninai.at::c67ebde3-4e6d-4576-bbd2-2f75cdc8c3ed" providerId="AD" clId="Web-{10F3EAC7-EFD2-41E0-9A12-B42F647F505F}" dt="2023-06-30T11:47:21.958" v="164" actId="20577"/>
          <ac:spMkLst>
            <pc:docMk/>
            <pc:sldMk cId="2526933343" sldId="281"/>
            <ac:spMk id="5" creationId="{A2B0A10B-87D6-DE6C-7D31-4AE03222FEB8}"/>
          </ac:spMkLst>
        </pc:spChg>
      </pc:sldChg>
      <pc:sldChg chg="modSp delCm modCm">
        <pc:chgData name="Valerie Hafez" userId="S::valerieh@womeninai.at::c67ebde3-4e6d-4576-bbd2-2f75cdc8c3ed" providerId="AD" clId="Web-{10F3EAC7-EFD2-41E0-9A12-B42F647F505F}" dt="2023-06-30T11:49:41.196" v="184"/>
        <pc:sldMkLst>
          <pc:docMk/>
          <pc:sldMk cId="3009790164" sldId="282"/>
        </pc:sldMkLst>
        <pc:spChg chg="mod">
          <ac:chgData name="Valerie Hafez" userId="S::valerieh@womeninai.at::c67ebde3-4e6d-4576-bbd2-2f75cdc8c3ed" providerId="AD" clId="Web-{10F3EAC7-EFD2-41E0-9A12-B42F647F505F}" dt="2023-06-30T11:49:40.993" v="183" actId="20577"/>
          <ac:spMkLst>
            <pc:docMk/>
            <pc:sldMk cId="3009790164" sldId="282"/>
            <ac:spMk id="5" creationId="{823F44A0-7CB3-D909-0AEF-98D41F6552A7}"/>
          </ac:spMkLst>
        </pc:spChg>
        <pc:extLst>
          <p:ext xmlns:p="http://schemas.openxmlformats.org/presentationml/2006/main" uri="{D6D511B9-2390-475A-947B-AFAB55BFBCF1}">
            <pc226:cmChg xmlns:pc226="http://schemas.microsoft.com/office/powerpoint/2022/06/main/command" chg="del mod">
              <pc226:chgData name="Valerie Hafez" userId="S::valerieh@womeninai.at::c67ebde3-4e6d-4576-bbd2-2f75cdc8c3ed" providerId="AD" clId="Web-{10F3EAC7-EFD2-41E0-9A12-B42F647F505F}" dt="2023-06-30T11:49:41.196" v="184"/>
              <pc2:cmMkLst xmlns:pc2="http://schemas.microsoft.com/office/powerpoint/2019/9/main/command">
                <pc:docMk/>
                <pc:sldMk cId="3009790164" sldId="282"/>
                <pc2:cmMk id="{9A297139-3FF9-42E7-BE33-9CFFB339D641}"/>
              </pc2:cmMkLst>
            </pc226:cmChg>
          </p:ext>
        </pc:extLst>
      </pc:sldChg>
      <pc:sldChg chg="delCm">
        <pc:chgData name="Valerie Hafez" userId="S::valerieh@womeninai.at::c67ebde3-4e6d-4576-bbd2-2f75cdc8c3ed" providerId="AD" clId="Web-{10F3EAC7-EFD2-41E0-9A12-B42F647F505F}" dt="2023-06-30T11:49:49.853" v="185"/>
        <pc:sldMkLst>
          <pc:docMk/>
          <pc:sldMk cId="1528352270" sldId="283"/>
        </pc:sldMkLst>
        <pc:extLst>
          <p:ext xmlns:p="http://schemas.openxmlformats.org/presentationml/2006/main" uri="{D6D511B9-2390-475A-947B-AFAB55BFBCF1}">
            <pc226:cmChg xmlns:pc226="http://schemas.microsoft.com/office/powerpoint/2022/06/main/command" chg="del">
              <pc226:chgData name="Valerie Hafez" userId="S::valerieh@womeninai.at::c67ebde3-4e6d-4576-bbd2-2f75cdc8c3ed" providerId="AD" clId="Web-{10F3EAC7-EFD2-41E0-9A12-B42F647F505F}" dt="2023-06-30T11:49:49.853" v="185"/>
              <pc2:cmMkLst xmlns:pc2="http://schemas.microsoft.com/office/powerpoint/2019/9/main/command">
                <pc:docMk/>
                <pc:sldMk cId="1528352270" sldId="283"/>
                <pc2:cmMk id="{BCE7D8CE-0256-4FB7-97C7-016800A1AFD2}"/>
              </pc2:cmMkLst>
            </pc226:cmChg>
          </p:ext>
        </pc:extLst>
      </pc:sldChg>
      <pc:sldChg chg="modSp">
        <pc:chgData name="Valerie Hafez" userId="S::valerieh@womeninai.at::c67ebde3-4e6d-4576-bbd2-2f75cdc8c3ed" providerId="AD" clId="Web-{10F3EAC7-EFD2-41E0-9A12-B42F647F505F}" dt="2023-06-30T11:52:16.997" v="190" actId="20577"/>
        <pc:sldMkLst>
          <pc:docMk/>
          <pc:sldMk cId="1209745215" sldId="285"/>
        </pc:sldMkLst>
        <pc:spChg chg="mod">
          <ac:chgData name="Valerie Hafez" userId="S::valerieh@womeninai.at::c67ebde3-4e6d-4576-bbd2-2f75cdc8c3ed" providerId="AD" clId="Web-{10F3EAC7-EFD2-41E0-9A12-B42F647F505F}" dt="2023-06-30T11:52:16.997" v="190" actId="20577"/>
          <ac:spMkLst>
            <pc:docMk/>
            <pc:sldMk cId="1209745215" sldId="285"/>
            <ac:spMk id="4" creationId="{4F87D080-6520-6B31-75CF-2644705CC810}"/>
          </ac:spMkLst>
        </pc:spChg>
      </pc:sldChg>
      <pc:sldChg chg="modSp delCm">
        <pc:chgData name="Valerie Hafez" userId="S::valerieh@womeninai.at::c67ebde3-4e6d-4576-bbd2-2f75cdc8c3ed" providerId="AD" clId="Web-{10F3EAC7-EFD2-41E0-9A12-B42F647F505F}" dt="2023-06-30T11:52:33.779" v="192" actId="1076"/>
        <pc:sldMkLst>
          <pc:docMk/>
          <pc:sldMk cId="3816551712" sldId="286"/>
        </pc:sldMkLst>
        <pc:spChg chg="mod">
          <ac:chgData name="Valerie Hafez" userId="S::valerieh@womeninai.at::c67ebde3-4e6d-4576-bbd2-2f75cdc8c3ed" providerId="AD" clId="Web-{10F3EAC7-EFD2-41E0-9A12-B42F647F505F}" dt="2023-06-30T11:52:33.779" v="192" actId="1076"/>
          <ac:spMkLst>
            <pc:docMk/>
            <pc:sldMk cId="3816551712" sldId="286"/>
            <ac:spMk id="6" creationId="{FBD3BA3A-E69E-81D1-A266-82768F568D47}"/>
          </ac:spMkLst>
        </pc:spChg>
        <pc:extLst>
          <p:ext xmlns:p="http://schemas.openxmlformats.org/presentationml/2006/main" uri="{D6D511B9-2390-475A-947B-AFAB55BFBCF1}">
            <pc226:cmChg xmlns:pc226="http://schemas.microsoft.com/office/powerpoint/2022/06/main/command" chg="del">
              <pc226:chgData name="Valerie Hafez" userId="S::valerieh@womeninai.at::c67ebde3-4e6d-4576-bbd2-2f75cdc8c3ed" providerId="AD" clId="Web-{10F3EAC7-EFD2-41E0-9A12-B42F647F505F}" dt="2023-06-30T11:52:25.216" v="191"/>
              <pc2:cmMkLst xmlns:pc2="http://schemas.microsoft.com/office/powerpoint/2019/9/main/command">
                <pc:docMk/>
                <pc:sldMk cId="3816551712" sldId="286"/>
                <pc2:cmMk id="{7E84037A-6320-4C80-AE59-41E2C19EB0A5}"/>
              </pc2:cmMkLst>
            </pc226:cmChg>
          </p:ext>
        </pc:extLst>
      </pc:sldChg>
      <pc:sldChg chg="modSp">
        <pc:chgData name="Valerie Hafez" userId="S::valerieh@womeninai.at::c67ebde3-4e6d-4576-bbd2-2f75cdc8c3ed" providerId="AD" clId="Web-{10F3EAC7-EFD2-41E0-9A12-B42F647F505F}" dt="2023-06-30T11:55:17.830" v="224" actId="20577"/>
        <pc:sldMkLst>
          <pc:docMk/>
          <pc:sldMk cId="760634941" sldId="287"/>
        </pc:sldMkLst>
        <pc:spChg chg="mod">
          <ac:chgData name="Valerie Hafez" userId="S::valerieh@womeninai.at::c67ebde3-4e6d-4576-bbd2-2f75cdc8c3ed" providerId="AD" clId="Web-{10F3EAC7-EFD2-41E0-9A12-B42F647F505F}" dt="2023-06-30T11:55:17.830" v="224" actId="20577"/>
          <ac:spMkLst>
            <pc:docMk/>
            <pc:sldMk cId="760634941" sldId="287"/>
            <ac:spMk id="4" creationId="{2815C91D-2D2D-097A-ADAB-6AF636624A8D}"/>
          </ac:spMkLst>
        </pc:spChg>
      </pc:sldChg>
      <pc:sldChg chg="modSp delCm modCm">
        <pc:chgData name="Valerie Hafez" userId="S::valerieh@womeninai.at::c67ebde3-4e6d-4576-bbd2-2f75cdc8c3ed" providerId="AD" clId="Web-{10F3EAC7-EFD2-41E0-9A12-B42F647F505F}" dt="2023-06-30T11:54:56.501" v="212"/>
        <pc:sldMkLst>
          <pc:docMk/>
          <pc:sldMk cId="3203559827" sldId="288"/>
        </pc:sldMkLst>
        <pc:spChg chg="mod">
          <ac:chgData name="Valerie Hafez" userId="S::valerieh@womeninai.at::c67ebde3-4e6d-4576-bbd2-2f75cdc8c3ed" providerId="AD" clId="Web-{10F3EAC7-EFD2-41E0-9A12-B42F647F505F}" dt="2023-06-30T11:54:56.236" v="211" actId="20577"/>
          <ac:spMkLst>
            <pc:docMk/>
            <pc:sldMk cId="3203559827" sldId="288"/>
            <ac:spMk id="5" creationId="{9C55FC62-6714-B003-E9D9-729D57C47D35}"/>
          </ac:spMkLst>
        </pc:spChg>
        <pc:extLst>
          <p:ext xmlns:p="http://schemas.openxmlformats.org/presentationml/2006/main" uri="{D6D511B9-2390-475A-947B-AFAB55BFBCF1}">
            <pc226:cmChg xmlns:pc226="http://schemas.microsoft.com/office/powerpoint/2022/06/main/command" chg="del mod">
              <pc226:chgData name="Valerie Hafez" userId="S::valerieh@womeninai.at::c67ebde3-4e6d-4576-bbd2-2f75cdc8c3ed" providerId="AD" clId="Web-{10F3EAC7-EFD2-41E0-9A12-B42F647F505F}" dt="2023-06-30T11:54:56.501" v="212"/>
              <pc2:cmMkLst xmlns:pc2="http://schemas.microsoft.com/office/powerpoint/2019/9/main/command">
                <pc:docMk/>
                <pc:sldMk cId="3203559827" sldId="288"/>
                <pc2:cmMk id="{E584BA5A-046F-4AC3-820C-BDF4B88DF9D6}"/>
              </pc2:cmMkLst>
            </pc226:cmChg>
          </p:ext>
        </pc:extLst>
      </pc:sldChg>
      <pc:sldChg chg="modSp delCm">
        <pc:chgData name="Valerie Hafez" userId="S::valerieh@womeninai.at::c67ebde3-4e6d-4576-bbd2-2f75cdc8c3ed" providerId="AD" clId="Web-{10F3EAC7-EFD2-41E0-9A12-B42F647F505F}" dt="2023-06-30T11:55:06.564" v="216"/>
        <pc:sldMkLst>
          <pc:docMk/>
          <pc:sldMk cId="560071302" sldId="289"/>
        </pc:sldMkLst>
        <pc:spChg chg="mod">
          <ac:chgData name="Valerie Hafez" userId="S::valerieh@womeninai.at::c67ebde3-4e6d-4576-bbd2-2f75cdc8c3ed" providerId="AD" clId="Web-{10F3EAC7-EFD2-41E0-9A12-B42F647F505F}" dt="2023-06-30T11:55:06.408" v="215" actId="20577"/>
          <ac:spMkLst>
            <pc:docMk/>
            <pc:sldMk cId="560071302" sldId="289"/>
            <ac:spMk id="8" creationId="{C576F4F9-E157-4519-E607-1261CC0413C0}"/>
          </ac:spMkLst>
        </pc:spChg>
        <pc:extLst>
          <p:ext xmlns:p="http://schemas.openxmlformats.org/presentationml/2006/main" uri="{D6D511B9-2390-475A-947B-AFAB55BFBCF1}">
            <pc226:cmChg xmlns:pc226="http://schemas.microsoft.com/office/powerpoint/2022/06/main/command" chg="del">
              <pc226:chgData name="Valerie Hafez" userId="S::valerieh@womeninai.at::c67ebde3-4e6d-4576-bbd2-2f75cdc8c3ed" providerId="AD" clId="Web-{10F3EAC7-EFD2-41E0-9A12-B42F647F505F}" dt="2023-06-30T11:55:06.564" v="216"/>
              <pc2:cmMkLst xmlns:pc2="http://schemas.microsoft.com/office/powerpoint/2019/9/main/command">
                <pc:docMk/>
                <pc:sldMk cId="560071302" sldId="289"/>
                <pc2:cmMk id="{67C32803-DDA2-4D7C-8B44-B3C2FD5BFC58}"/>
              </pc2:cmMkLst>
            </pc226:cmChg>
          </p:ext>
        </pc:extLst>
      </pc:sldChg>
      <pc:sldChg chg="modSp">
        <pc:chgData name="Valerie Hafez" userId="S::valerieh@womeninai.at::c67ebde3-4e6d-4576-bbd2-2f75cdc8c3ed" providerId="AD" clId="Web-{10F3EAC7-EFD2-41E0-9A12-B42F647F505F}" dt="2023-06-30T11:55:51.706" v="256" actId="20577"/>
        <pc:sldMkLst>
          <pc:docMk/>
          <pc:sldMk cId="2487247441" sldId="290"/>
        </pc:sldMkLst>
        <pc:spChg chg="mod">
          <ac:chgData name="Valerie Hafez" userId="S::valerieh@womeninai.at::c67ebde3-4e6d-4576-bbd2-2f75cdc8c3ed" providerId="AD" clId="Web-{10F3EAC7-EFD2-41E0-9A12-B42F647F505F}" dt="2023-06-30T11:55:51.706" v="256" actId="20577"/>
          <ac:spMkLst>
            <pc:docMk/>
            <pc:sldMk cId="2487247441" sldId="290"/>
            <ac:spMk id="12" creationId="{9943F49F-16F6-697C-75D3-E1F97F129D3B}"/>
          </ac:spMkLst>
        </pc:spChg>
      </pc:sldChg>
      <pc:sldChg chg="modSp delCm modCm">
        <pc:chgData name="Valerie Hafez" userId="S::valerieh@womeninai.at::c67ebde3-4e6d-4576-bbd2-2f75cdc8c3ed" providerId="AD" clId="Web-{10F3EAC7-EFD2-41E0-9A12-B42F647F505F}" dt="2023-06-30T11:58:38.617" v="313"/>
        <pc:sldMkLst>
          <pc:docMk/>
          <pc:sldMk cId="3604134921" sldId="292"/>
        </pc:sldMkLst>
        <pc:spChg chg="mod">
          <ac:chgData name="Valerie Hafez" userId="S::valerieh@womeninai.at::c67ebde3-4e6d-4576-bbd2-2f75cdc8c3ed" providerId="AD" clId="Web-{10F3EAC7-EFD2-41E0-9A12-B42F647F505F}" dt="2023-06-30T11:57:07.770" v="271" actId="20577"/>
          <ac:spMkLst>
            <pc:docMk/>
            <pc:sldMk cId="3604134921" sldId="292"/>
            <ac:spMk id="10" creationId="{B14CCA95-40C6-AF04-7410-33CF078080EF}"/>
          </ac:spMkLst>
        </pc:spChg>
        <pc:spChg chg="mod">
          <ac:chgData name="Valerie Hafez" userId="S::valerieh@womeninai.at::c67ebde3-4e6d-4576-bbd2-2f75cdc8c3ed" providerId="AD" clId="Web-{10F3EAC7-EFD2-41E0-9A12-B42F647F505F}" dt="2023-06-30T11:58:38.398" v="312" actId="20577"/>
          <ac:spMkLst>
            <pc:docMk/>
            <pc:sldMk cId="3604134921" sldId="292"/>
            <ac:spMk id="11" creationId="{57B2A379-D023-B034-CCCD-8C5239C9AFBE}"/>
          </ac:spMkLst>
        </pc:spChg>
        <pc:extLst>
          <p:ext xmlns:p="http://schemas.openxmlformats.org/presentationml/2006/main" uri="{D6D511B9-2390-475A-947B-AFAB55BFBCF1}">
            <pc226:cmChg xmlns:pc226="http://schemas.microsoft.com/office/powerpoint/2022/06/main/command" chg="del mod">
              <pc226:chgData name="Valerie Hafez" userId="S::valerieh@womeninai.at::c67ebde3-4e6d-4576-bbd2-2f75cdc8c3ed" providerId="AD" clId="Web-{10F3EAC7-EFD2-41E0-9A12-B42F647F505F}" dt="2023-06-30T11:58:38.617" v="313"/>
              <pc2:cmMkLst xmlns:pc2="http://schemas.microsoft.com/office/powerpoint/2019/9/main/command">
                <pc:docMk/>
                <pc:sldMk cId="3604134921" sldId="292"/>
                <pc2:cmMk id="{7B648A2B-3744-45AF-BC32-90A5AD7A8D8C}"/>
              </pc2:cmMkLst>
            </pc226:cmChg>
            <pc226:cmChg xmlns:pc226="http://schemas.microsoft.com/office/powerpoint/2022/06/main/command" chg="del mod">
              <pc226:chgData name="Valerie Hafez" userId="S::valerieh@womeninai.at::c67ebde3-4e6d-4576-bbd2-2f75cdc8c3ed" providerId="AD" clId="Web-{10F3EAC7-EFD2-41E0-9A12-B42F647F505F}" dt="2023-06-30T11:57:08.036" v="272"/>
              <pc2:cmMkLst xmlns:pc2="http://schemas.microsoft.com/office/powerpoint/2019/9/main/command">
                <pc:docMk/>
                <pc:sldMk cId="3604134921" sldId="292"/>
                <pc2:cmMk id="{EFEA1DB5-24D5-409F-9DC3-31585986DB00}"/>
              </pc2:cmMkLst>
            </pc226:cmChg>
          </p:ext>
        </pc:extLst>
      </pc:sldChg>
      <pc:sldChg chg="modSp delCm">
        <pc:chgData name="Valerie Hafez" userId="S::valerieh@womeninai.at::c67ebde3-4e6d-4576-bbd2-2f75cdc8c3ed" providerId="AD" clId="Web-{10F3EAC7-EFD2-41E0-9A12-B42F647F505F}" dt="2023-06-30T11:59:01.086" v="329"/>
        <pc:sldMkLst>
          <pc:docMk/>
          <pc:sldMk cId="1728385933" sldId="293"/>
        </pc:sldMkLst>
        <pc:spChg chg="mod">
          <ac:chgData name="Valerie Hafez" userId="S::valerieh@womeninai.at::c67ebde3-4e6d-4576-bbd2-2f75cdc8c3ed" providerId="AD" clId="Web-{10F3EAC7-EFD2-41E0-9A12-B42F647F505F}" dt="2023-06-30T11:58:58.351" v="327" actId="20577"/>
          <ac:spMkLst>
            <pc:docMk/>
            <pc:sldMk cId="1728385933" sldId="293"/>
            <ac:spMk id="12" creationId="{3C7BB65C-44CC-7269-2228-7AAD16ACD37B}"/>
          </ac:spMkLst>
        </pc:spChg>
        <pc:extLst>
          <p:ext xmlns:p="http://schemas.openxmlformats.org/presentationml/2006/main" uri="{D6D511B9-2390-475A-947B-AFAB55BFBCF1}">
            <pc226:cmChg xmlns:pc226="http://schemas.microsoft.com/office/powerpoint/2022/06/main/command" chg="del">
              <pc226:chgData name="Valerie Hafez" userId="S::valerieh@womeninai.at::c67ebde3-4e6d-4576-bbd2-2f75cdc8c3ed" providerId="AD" clId="Web-{10F3EAC7-EFD2-41E0-9A12-B42F647F505F}" dt="2023-06-30T11:59:01.086" v="329"/>
              <pc2:cmMkLst xmlns:pc2="http://schemas.microsoft.com/office/powerpoint/2019/9/main/command">
                <pc:docMk/>
                <pc:sldMk cId="1728385933" sldId="293"/>
                <pc2:cmMk id="{E5533208-CE5C-4E68-A982-8D3C83264BA2}"/>
              </pc2:cmMkLst>
            </pc226:cmChg>
            <pc226:cmChg xmlns:pc226="http://schemas.microsoft.com/office/powerpoint/2022/06/main/command" chg="del">
              <pc226:chgData name="Valerie Hafez" userId="S::valerieh@womeninai.at::c67ebde3-4e6d-4576-bbd2-2f75cdc8c3ed" providerId="AD" clId="Web-{10F3EAC7-EFD2-41E0-9A12-B42F647F505F}" dt="2023-06-30T11:58:58.539" v="328"/>
              <pc2:cmMkLst xmlns:pc2="http://schemas.microsoft.com/office/powerpoint/2019/9/main/command">
                <pc:docMk/>
                <pc:sldMk cId="1728385933" sldId="293"/>
                <pc2:cmMk id="{C8ACDFD8-5BA9-4CB3-A94E-07DD01CC2BB0}"/>
              </pc2:cmMkLst>
            </pc226:cmChg>
          </p:ext>
        </pc:extLst>
      </pc:sldChg>
      <pc:sldChg chg="modSp">
        <pc:chgData name="Valerie Hafez" userId="S::valerieh@womeninai.at::c67ebde3-4e6d-4576-bbd2-2f75cdc8c3ed" providerId="AD" clId="Web-{10F3EAC7-EFD2-41E0-9A12-B42F647F505F}" dt="2023-06-30T11:59:34.243" v="335" actId="20577"/>
        <pc:sldMkLst>
          <pc:docMk/>
          <pc:sldMk cId="1427405339" sldId="294"/>
        </pc:sldMkLst>
        <pc:spChg chg="mod">
          <ac:chgData name="Valerie Hafez" userId="S::valerieh@womeninai.at::c67ebde3-4e6d-4576-bbd2-2f75cdc8c3ed" providerId="AD" clId="Web-{10F3EAC7-EFD2-41E0-9A12-B42F647F505F}" dt="2023-06-30T11:59:34.243" v="335" actId="20577"/>
          <ac:spMkLst>
            <pc:docMk/>
            <pc:sldMk cId="1427405339" sldId="294"/>
            <ac:spMk id="21" creationId="{3D818BD1-C31C-790C-25A7-EA0198964C17}"/>
          </ac:spMkLst>
        </pc:spChg>
      </pc:sldChg>
      <pc:sldChg chg="delCm">
        <pc:chgData name="Valerie Hafez" userId="S::valerieh@womeninai.at::c67ebde3-4e6d-4576-bbd2-2f75cdc8c3ed" providerId="AD" clId="Web-{10F3EAC7-EFD2-41E0-9A12-B42F647F505F}" dt="2023-06-30T11:59:53.275" v="336"/>
        <pc:sldMkLst>
          <pc:docMk/>
          <pc:sldMk cId="1547670287" sldId="295"/>
        </pc:sldMkLst>
        <pc:extLst>
          <p:ext xmlns:p="http://schemas.openxmlformats.org/presentationml/2006/main" uri="{D6D511B9-2390-475A-947B-AFAB55BFBCF1}">
            <pc226:cmChg xmlns:pc226="http://schemas.microsoft.com/office/powerpoint/2022/06/main/command" chg="del">
              <pc226:chgData name="Valerie Hafez" userId="S::valerieh@womeninai.at::c67ebde3-4e6d-4576-bbd2-2f75cdc8c3ed" providerId="AD" clId="Web-{10F3EAC7-EFD2-41E0-9A12-B42F647F505F}" dt="2023-06-30T11:59:53.275" v="336"/>
              <pc2:cmMkLst xmlns:pc2="http://schemas.microsoft.com/office/powerpoint/2019/9/main/command">
                <pc:docMk/>
                <pc:sldMk cId="1547670287" sldId="295"/>
                <pc2:cmMk id="{D3C94DA4-5587-4E12-8F36-3E823C166645}"/>
              </pc2:cmMkLst>
            </pc226:cmChg>
          </p:ext>
        </pc:extLst>
      </pc:sldChg>
      <pc:sldChg chg="modSp">
        <pc:chgData name="Valerie Hafez" userId="S::valerieh@womeninai.at::c67ebde3-4e6d-4576-bbd2-2f75cdc8c3ed" providerId="AD" clId="Web-{10F3EAC7-EFD2-41E0-9A12-B42F647F505F}" dt="2023-06-30T12:00:36.979" v="344" actId="1076"/>
        <pc:sldMkLst>
          <pc:docMk/>
          <pc:sldMk cId="3487264901" sldId="296"/>
        </pc:sldMkLst>
        <pc:spChg chg="mod">
          <ac:chgData name="Valerie Hafez" userId="S::valerieh@womeninai.at::c67ebde3-4e6d-4576-bbd2-2f75cdc8c3ed" providerId="AD" clId="Web-{10F3EAC7-EFD2-41E0-9A12-B42F647F505F}" dt="2023-06-30T12:00:30.776" v="342" actId="1076"/>
          <ac:spMkLst>
            <pc:docMk/>
            <pc:sldMk cId="3487264901" sldId="296"/>
            <ac:spMk id="16" creationId="{9EDB2DA2-64EF-D228-0557-83C7300674DF}"/>
          </ac:spMkLst>
        </pc:spChg>
        <pc:picChg chg="mod">
          <ac:chgData name="Valerie Hafez" userId="S::valerieh@womeninai.at::c67ebde3-4e6d-4576-bbd2-2f75cdc8c3ed" providerId="AD" clId="Web-{10F3EAC7-EFD2-41E0-9A12-B42F647F505F}" dt="2023-06-30T12:00:36.979" v="344" actId="1076"/>
          <ac:picMkLst>
            <pc:docMk/>
            <pc:sldMk cId="3487264901" sldId="296"/>
            <ac:picMk id="5" creationId="{ABBFBFC8-0C92-4FF0-3153-1E675835098A}"/>
          </ac:picMkLst>
        </pc:picChg>
      </pc:sldChg>
      <pc:sldChg chg="del">
        <pc:chgData name="Valerie Hafez" userId="S::valerieh@womeninai.at::c67ebde3-4e6d-4576-bbd2-2f75cdc8c3ed" providerId="AD" clId="Web-{10F3EAC7-EFD2-41E0-9A12-B42F647F505F}" dt="2023-06-30T12:07:32.506" v="401"/>
        <pc:sldMkLst>
          <pc:docMk/>
          <pc:sldMk cId="2349060731" sldId="297"/>
        </pc:sldMkLst>
      </pc:sldChg>
      <pc:sldChg chg="modSp add replId">
        <pc:chgData name="Valerie Hafez" userId="S::valerieh@womeninai.at::c67ebde3-4e6d-4576-bbd2-2f75cdc8c3ed" providerId="AD" clId="Web-{10F3EAC7-EFD2-41E0-9A12-B42F647F505F}" dt="2023-06-30T12:07:30.256" v="400" actId="20577"/>
        <pc:sldMkLst>
          <pc:docMk/>
          <pc:sldMk cId="1178607688" sldId="298"/>
        </pc:sldMkLst>
        <pc:spChg chg="mod">
          <ac:chgData name="Valerie Hafez" userId="S::valerieh@womeninai.at::c67ebde3-4e6d-4576-bbd2-2f75cdc8c3ed" providerId="AD" clId="Web-{10F3EAC7-EFD2-41E0-9A12-B42F647F505F}" dt="2023-06-30T12:07:24.880" v="398" actId="20577"/>
          <ac:spMkLst>
            <pc:docMk/>
            <pc:sldMk cId="1178607688" sldId="298"/>
            <ac:spMk id="2" creationId="{00000000-0000-0000-0000-000000000000}"/>
          </ac:spMkLst>
        </pc:spChg>
        <pc:spChg chg="mod">
          <ac:chgData name="Valerie Hafez" userId="S::valerieh@womeninai.at::c67ebde3-4e6d-4576-bbd2-2f75cdc8c3ed" providerId="AD" clId="Web-{10F3EAC7-EFD2-41E0-9A12-B42F647F505F}" dt="2023-06-30T12:07:30.256" v="400" actId="20577"/>
          <ac:spMkLst>
            <pc:docMk/>
            <pc:sldMk cId="1178607688" sldId="298"/>
            <ac:spMk id="3" creationId="{00000000-0000-0000-0000-000000000000}"/>
          </ac:spMkLst>
        </pc:spChg>
        <pc:spChg chg="mod">
          <ac:chgData name="Valerie Hafez" userId="S::valerieh@womeninai.at::c67ebde3-4e6d-4576-bbd2-2f75cdc8c3ed" providerId="AD" clId="Web-{10F3EAC7-EFD2-41E0-9A12-B42F647F505F}" dt="2023-06-30T12:06:59.599" v="397" actId="20577"/>
          <ac:spMkLst>
            <pc:docMk/>
            <pc:sldMk cId="1178607688" sldId="298"/>
            <ac:spMk id="5" creationId="{9FDC7C57-826D-5EA9-1BF2-8E3DC6D338FF}"/>
          </ac:spMkLst>
        </pc:spChg>
      </pc:sldChg>
    </pc:docChg>
  </pc:docChgLst>
  <pc:docChgLst>
    <pc:chgData name="Valerie Hafez" userId="S::valerieh@womeninai.at::c67ebde3-4e6d-4576-bbd2-2f75cdc8c3ed" providerId="AD" clId="Web-{343DF621-E173-8273-B449-479AF2AD2BB3}"/>
    <pc:docChg chg="mod">
      <pc:chgData name="Valerie Hafez" userId="S::valerieh@womeninai.at::c67ebde3-4e6d-4576-bbd2-2f75cdc8c3ed" providerId="AD" clId="Web-{343DF621-E173-8273-B449-479AF2AD2BB3}" dt="2023-03-19T12:43:15.066" v="11"/>
      <pc:docMkLst>
        <pc:docMk/>
      </pc:docMkLst>
      <pc:sldChg chg="addCm">
        <pc:chgData name="Valerie Hafez" userId="S::valerieh@womeninai.at::c67ebde3-4e6d-4576-bbd2-2f75cdc8c3ed" providerId="AD" clId="Web-{343DF621-E173-8273-B449-479AF2AD2BB3}" dt="2023-03-19T12:15:28.293" v="2"/>
        <pc:sldMkLst>
          <pc:docMk/>
          <pc:sldMk cId="4241448238" sldId="259"/>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343DF621-E173-8273-B449-479AF2AD2BB3}" dt="2023-03-19T12:15:28.293" v="2"/>
              <pc2:cmMkLst xmlns:pc2="http://schemas.microsoft.com/office/powerpoint/2019/9/main/command">
                <pc:docMk/>
                <pc:sldMk cId="4241448238" sldId="259"/>
                <pc2:cmMk id="{00EBAC2A-A3CF-4331-8F4E-4941968646CC}"/>
              </pc2:cmMkLst>
            </pc226:cmChg>
            <pc226:cmChg xmlns:pc226="http://schemas.microsoft.com/office/powerpoint/2022/06/main/command" chg="add">
              <pc226:chgData name="Valerie Hafez" userId="S::valerieh@womeninai.at::c67ebde3-4e6d-4576-bbd2-2f75cdc8c3ed" providerId="AD" clId="Web-{343DF621-E173-8273-B449-479AF2AD2BB3}" dt="2023-03-19T12:14:52.464" v="1"/>
              <pc2:cmMkLst xmlns:pc2="http://schemas.microsoft.com/office/powerpoint/2019/9/main/command">
                <pc:docMk/>
                <pc:sldMk cId="4241448238" sldId="259"/>
                <pc2:cmMk id="{64C64D58-D3B7-40F3-A713-9721F074F4E2}"/>
              </pc2:cmMkLst>
            </pc226:cmChg>
          </p:ext>
        </pc:extLst>
      </pc:sldChg>
      <pc:sldChg chg="addCm">
        <pc:chgData name="Valerie Hafez" userId="S::valerieh@womeninai.at::c67ebde3-4e6d-4576-bbd2-2f75cdc8c3ed" providerId="AD" clId="Web-{343DF621-E173-8273-B449-479AF2AD2BB3}" dt="2023-03-19T12:16:33.279" v="4"/>
        <pc:sldMkLst>
          <pc:docMk/>
          <pc:sldMk cId="1782711483" sldId="274"/>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343DF621-E173-8273-B449-479AF2AD2BB3}" dt="2023-03-19T12:16:33.279" v="4"/>
              <pc2:cmMkLst xmlns:pc2="http://schemas.microsoft.com/office/powerpoint/2019/9/main/command">
                <pc:docMk/>
                <pc:sldMk cId="1782711483" sldId="274"/>
                <pc2:cmMk id="{8FAB12A5-DC76-4276-9463-CA2CE44DD4EE}"/>
              </pc2:cmMkLst>
            </pc226:cmChg>
            <pc226:cmChg xmlns:pc226="http://schemas.microsoft.com/office/powerpoint/2022/06/main/command" chg="add">
              <pc226:chgData name="Valerie Hafez" userId="S::valerieh@womeninai.at::c67ebde3-4e6d-4576-bbd2-2f75cdc8c3ed" providerId="AD" clId="Web-{343DF621-E173-8273-B449-479AF2AD2BB3}" dt="2023-03-19T12:15:57.935" v="3"/>
              <pc2:cmMkLst xmlns:pc2="http://schemas.microsoft.com/office/powerpoint/2019/9/main/command">
                <pc:docMk/>
                <pc:sldMk cId="1782711483" sldId="274"/>
                <pc2:cmMk id="{D91280CE-C3D6-456B-A0E8-1F5220E218B2}"/>
              </pc2:cmMkLst>
            </pc226:cmChg>
          </p:ext>
        </pc:extLst>
      </pc:sldChg>
      <pc:sldChg chg="addCm modCm">
        <pc:chgData name="Valerie Hafez" userId="S::valerieh@womeninai.at::c67ebde3-4e6d-4576-bbd2-2f75cdc8c3ed" providerId="AD" clId="Web-{343DF621-E173-8273-B449-479AF2AD2BB3}" dt="2023-03-19T12:20:55.035" v="6"/>
        <pc:sldMkLst>
          <pc:docMk/>
          <pc:sldMk cId="2665485223" sldId="277"/>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343DF621-E173-8273-B449-479AF2AD2BB3}" dt="2023-03-19T12:20:55.035" v="6"/>
              <pc2:cmMkLst xmlns:pc2="http://schemas.microsoft.com/office/powerpoint/2019/9/main/command">
                <pc:docMk/>
                <pc:sldMk cId="2665485223" sldId="277"/>
                <pc2:cmMk id="{C1961AFE-AB6D-447B-804E-EA5AC8A786AE}"/>
              </pc2:cmMkLst>
              <pc226:cmRplyChg chg="add">
                <pc226:chgData name="Valerie Hafez" userId="S::valerieh@womeninai.at::c67ebde3-4e6d-4576-bbd2-2f75cdc8c3ed" providerId="AD" clId="Web-{343DF621-E173-8273-B449-479AF2AD2BB3}" dt="2023-03-19T12:20:55.035" v="6"/>
                <pc2:cmRplyMkLst xmlns:pc2="http://schemas.microsoft.com/office/powerpoint/2019/9/main/command">
                  <pc:docMk/>
                  <pc:sldMk cId="2665485223" sldId="277"/>
                  <pc2:cmMk id="{C1961AFE-AB6D-447B-804E-EA5AC8A786AE}"/>
                  <pc2:cmRplyMk id="{580E42B7-1B84-4873-B042-A9D0F123E68B}"/>
                </pc2:cmRplyMkLst>
              </pc226:cmRplyChg>
            </pc226:cmChg>
          </p:ext>
        </pc:extLst>
      </pc:sldChg>
      <pc:sldChg chg="addCm">
        <pc:chgData name="Valerie Hafez" userId="S::valerieh@womeninai.at::c67ebde3-4e6d-4576-bbd2-2f75cdc8c3ed" providerId="AD" clId="Web-{343DF621-E173-8273-B449-479AF2AD2BB3}" dt="2023-03-19T12:23:49.321" v="7"/>
        <pc:sldMkLst>
          <pc:docMk/>
          <pc:sldMk cId="235110602" sldId="278"/>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343DF621-E173-8273-B449-479AF2AD2BB3}" dt="2023-03-19T12:23:49.321" v="7"/>
              <pc2:cmMkLst xmlns:pc2="http://schemas.microsoft.com/office/powerpoint/2019/9/main/command">
                <pc:docMk/>
                <pc:sldMk cId="235110602" sldId="278"/>
                <pc2:cmMk id="{3CE38D82-290D-44D2-93D7-13E4D0931EA2}"/>
              </pc2:cmMkLst>
            </pc226:cmChg>
          </p:ext>
        </pc:extLst>
      </pc:sldChg>
      <pc:sldChg chg="addCm">
        <pc:chgData name="Valerie Hafez" userId="S::valerieh@womeninai.at::c67ebde3-4e6d-4576-bbd2-2f75cdc8c3ed" providerId="AD" clId="Web-{343DF621-E173-8273-B449-479AF2AD2BB3}" dt="2023-03-19T12:26:40.981" v="9"/>
        <pc:sldMkLst>
          <pc:docMk/>
          <pc:sldMk cId="2590522692" sldId="279"/>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343DF621-E173-8273-B449-479AF2AD2BB3}" dt="2023-03-19T12:26:40.981" v="9"/>
              <pc2:cmMkLst xmlns:pc2="http://schemas.microsoft.com/office/powerpoint/2019/9/main/command">
                <pc:docMk/>
                <pc:sldMk cId="2590522692" sldId="279"/>
                <pc2:cmMk id="{A3848B17-C525-4343-A847-4075279308E2}"/>
              </pc2:cmMkLst>
            </pc226:cmChg>
            <pc226:cmChg xmlns:pc226="http://schemas.microsoft.com/office/powerpoint/2022/06/main/command" chg="add">
              <pc226:chgData name="Valerie Hafez" userId="S::valerieh@womeninai.at::c67ebde3-4e6d-4576-bbd2-2f75cdc8c3ed" providerId="AD" clId="Web-{343DF621-E173-8273-B449-479AF2AD2BB3}" dt="2023-03-19T12:24:10.305" v="8"/>
              <pc2:cmMkLst xmlns:pc2="http://schemas.microsoft.com/office/powerpoint/2019/9/main/command">
                <pc:docMk/>
                <pc:sldMk cId="2590522692" sldId="279"/>
                <pc2:cmMk id="{865939C0-6CC1-4898-891E-8027C28D9234}"/>
              </pc2:cmMkLst>
            </pc226:cmChg>
          </p:ext>
        </pc:extLst>
      </pc:sldChg>
      <pc:sldChg chg="addCm">
        <pc:chgData name="Valerie Hafez" userId="S::valerieh@womeninai.at::c67ebde3-4e6d-4576-bbd2-2f75cdc8c3ed" providerId="AD" clId="Web-{343DF621-E173-8273-B449-479AF2AD2BB3}" dt="2023-03-19T12:28:41.390" v="10"/>
        <pc:sldMkLst>
          <pc:docMk/>
          <pc:sldMk cId="3009790164" sldId="282"/>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343DF621-E173-8273-B449-479AF2AD2BB3}" dt="2023-03-19T12:28:41.390" v="10"/>
              <pc2:cmMkLst xmlns:pc2="http://schemas.microsoft.com/office/powerpoint/2019/9/main/command">
                <pc:docMk/>
                <pc:sldMk cId="3009790164" sldId="282"/>
                <pc2:cmMk id="{9A297139-3FF9-42E7-BE33-9CFFB339D641}"/>
              </pc2:cmMkLst>
            </pc226:cmChg>
          </p:ext>
        </pc:extLst>
      </pc:sldChg>
      <pc:sldChg chg="addCm">
        <pc:chgData name="Valerie Hafez" userId="S::valerieh@womeninai.at::c67ebde3-4e6d-4576-bbd2-2f75cdc8c3ed" providerId="AD" clId="Web-{343DF621-E173-8273-B449-479AF2AD2BB3}" dt="2023-03-19T12:43:15.066" v="11"/>
        <pc:sldMkLst>
          <pc:docMk/>
          <pc:sldMk cId="1528352270" sldId="283"/>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343DF621-E173-8273-B449-479AF2AD2BB3}" dt="2023-03-19T12:43:15.066" v="11"/>
              <pc2:cmMkLst xmlns:pc2="http://schemas.microsoft.com/office/powerpoint/2019/9/main/command">
                <pc:docMk/>
                <pc:sldMk cId="1528352270" sldId="283"/>
                <pc2:cmMk id="{BCE7D8CE-0256-4FB7-97C7-016800A1AFD2}"/>
              </pc2:cmMkLst>
            </pc226:cmChg>
          </p:ext>
        </pc:extLst>
      </pc:sldChg>
    </pc:docChg>
  </pc:docChgLst>
  <pc:docChgLst>
    <pc:chgData name="Valerie Hafez" userId="S::valerieh@womeninai.at::c67ebde3-4e6d-4576-bbd2-2f75cdc8c3ed" providerId="AD" clId="Web-{958BAB2C-5FB8-0937-BE36-DAF30C0DDD42}"/>
    <pc:docChg chg="modSld">
      <pc:chgData name="Valerie Hafez" userId="S::valerieh@womeninai.at::c67ebde3-4e6d-4576-bbd2-2f75cdc8c3ed" providerId="AD" clId="Web-{958BAB2C-5FB8-0937-BE36-DAF30C0DDD42}" dt="2023-07-02T08:55:14.537" v="25" actId="20577"/>
      <pc:docMkLst>
        <pc:docMk/>
      </pc:docMkLst>
      <pc:sldChg chg="modSp">
        <pc:chgData name="Valerie Hafez" userId="S::valerieh@womeninai.at::c67ebde3-4e6d-4576-bbd2-2f75cdc8c3ed" providerId="AD" clId="Web-{958BAB2C-5FB8-0937-BE36-DAF30C0DDD42}" dt="2023-07-02T08:55:14.537" v="25" actId="20577"/>
        <pc:sldMkLst>
          <pc:docMk/>
          <pc:sldMk cId="2350565814" sldId="273"/>
        </pc:sldMkLst>
        <pc:spChg chg="mod">
          <ac:chgData name="Valerie Hafez" userId="S::valerieh@womeninai.at::c67ebde3-4e6d-4576-bbd2-2f75cdc8c3ed" providerId="AD" clId="Web-{958BAB2C-5FB8-0937-BE36-DAF30C0DDD42}" dt="2023-07-02T08:55:14.537" v="25" actId="20577"/>
          <ac:spMkLst>
            <pc:docMk/>
            <pc:sldMk cId="2350565814" sldId="273"/>
            <ac:spMk id="5" creationId="{9FDC7C57-826D-5EA9-1BF2-8E3DC6D338FF}"/>
          </ac:spMkLst>
        </pc:spChg>
      </pc:sldChg>
      <pc:sldChg chg="modSp">
        <pc:chgData name="Valerie Hafez" userId="S::valerieh@womeninai.at::c67ebde3-4e6d-4576-bbd2-2f75cdc8c3ed" providerId="AD" clId="Web-{958BAB2C-5FB8-0937-BE36-DAF30C0DDD42}" dt="2023-07-02T08:55:03.162" v="14" actId="20577"/>
        <pc:sldMkLst>
          <pc:docMk/>
          <pc:sldMk cId="1178607688" sldId="298"/>
        </pc:sldMkLst>
        <pc:spChg chg="mod">
          <ac:chgData name="Valerie Hafez" userId="S::valerieh@womeninai.at::c67ebde3-4e6d-4576-bbd2-2f75cdc8c3ed" providerId="AD" clId="Web-{958BAB2C-5FB8-0937-BE36-DAF30C0DDD42}" dt="2023-07-02T08:55:03.162" v="14" actId="20577"/>
          <ac:spMkLst>
            <pc:docMk/>
            <pc:sldMk cId="1178607688" sldId="298"/>
            <ac:spMk id="5" creationId="{9FDC7C57-826D-5EA9-1BF2-8E3DC6D338FF}"/>
          </ac:spMkLst>
        </pc:spChg>
      </pc:sldChg>
    </pc:docChg>
  </pc:docChgLst>
  <pc:docChgLst>
    <pc:chgData name="Valerie Hafez" userId="S::valerieh@womeninai.at::c67ebde3-4e6d-4576-bbd2-2f75cdc8c3ed" providerId="AD" clId="Web-{BF268068-EFD6-40D3-B14C-6C2F2330A2F5}"/>
    <pc:docChg chg="">
      <pc:chgData name="Valerie Hafez" userId="S::valerieh@womeninai.at::c67ebde3-4e6d-4576-bbd2-2f75cdc8c3ed" providerId="AD" clId="Web-{BF268068-EFD6-40D3-B14C-6C2F2330A2F5}" dt="2023-03-19T20:06:31.668" v="7"/>
      <pc:docMkLst>
        <pc:docMk/>
      </pc:docMkLst>
      <pc:sldChg chg="addCm">
        <pc:chgData name="Valerie Hafez" userId="S::valerieh@womeninai.at::c67ebde3-4e6d-4576-bbd2-2f75cdc8c3ed" providerId="AD" clId="Web-{BF268068-EFD6-40D3-B14C-6C2F2330A2F5}" dt="2023-03-19T19:54:20.920" v="0"/>
        <pc:sldMkLst>
          <pc:docMk/>
          <pc:sldMk cId="3816551712" sldId="286"/>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BF268068-EFD6-40D3-B14C-6C2F2330A2F5}" dt="2023-03-19T19:54:20.920" v="0"/>
              <pc2:cmMkLst xmlns:pc2="http://schemas.microsoft.com/office/powerpoint/2019/9/main/command">
                <pc:docMk/>
                <pc:sldMk cId="3816551712" sldId="286"/>
                <pc2:cmMk id="{7E84037A-6320-4C80-AE59-41E2C19EB0A5}"/>
              </pc2:cmMkLst>
            </pc226:cmChg>
          </p:ext>
        </pc:extLst>
      </pc:sldChg>
      <pc:sldChg chg="addCm">
        <pc:chgData name="Valerie Hafez" userId="S::valerieh@womeninai.at::c67ebde3-4e6d-4576-bbd2-2f75cdc8c3ed" providerId="AD" clId="Web-{BF268068-EFD6-40D3-B14C-6C2F2330A2F5}" dt="2023-03-19T19:55:23.296" v="1"/>
        <pc:sldMkLst>
          <pc:docMk/>
          <pc:sldMk cId="3203559827" sldId="288"/>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BF268068-EFD6-40D3-B14C-6C2F2330A2F5}" dt="2023-03-19T19:55:23.296" v="1"/>
              <pc2:cmMkLst xmlns:pc2="http://schemas.microsoft.com/office/powerpoint/2019/9/main/command">
                <pc:docMk/>
                <pc:sldMk cId="3203559827" sldId="288"/>
                <pc2:cmMk id="{E584BA5A-046F-4AC3-820C-BDF4B88DF9D6}"/>
              </pc2:cmMkLst>
            </pc226:cmChg>
          </p:ext>
        </pc:extLst>
      </pc:sldChg>
      <pc:sldChg chg="addCm">
        <pc:chgData name="Valerie Hafez" userId="S::valerieh@womeninai.at::c67ebde3-4e6d-4576-bbd2-2f75cdc8c3ed" providerId="AD" clId="Web-{BF268068-EFD6-40D3-B14C-6C2F2330A2F5}" dt="2023-03-19T19:56:01.094" v="2"/>
        <pc:sldMkLst>
          <pc:docMk/>
          <pc:sldMk cId="560071302" sldId="289"/>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BF268068-EFD6-40D3-B14C-6C2F2330A2F5}" dt="2023-03-19T19:56:01.094" v="2"/>
              <pc2:cmMkLst xmlns:pc2="http://schemas.microsoft.com/office/powerpoint/2019/9/main/command">
                <pc:docMk/>
                <pc:sldMk cId="560071302" sldId="289"/>
                <pc2:cmMk id="{67C32803-DDA2-4D7C-8B44-B3C2FD5BFC58}"/>
              </pc2:cmMkLst>
            </pc226:cmChg>
          </p:ext>
        </pc:extLst>
      </pc:sldChg>
      <pc:sldChg chg="addCm">
        <pc:chgData name="Valerie Hafez" userId="S::valerieh@womeninai.at::c67ebde3-4e6d-4576-bbd2-2f75cdc8c3ed" providerId="AD" clId="Web-{BF268068-EFD6-40D3-B14C-6C2F2330A2F5}" dt="2023-03-19T19:58:09.707" v="4"/>
        <pc:sldMkLst>
          <pc:docMk/>
          <pc:sldMk cId="3604134921" sldId="292"/>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BF268068-EFD6-40D3-B14C-6C2F2330A2F5}" dt="2023-03-19T19:58:09.707" v="4"/>
              <pc2:cmMkLst xmlns:pc2="http://schemas.microsoft.com/office/powerpoint/2019/9/main/command">
                <pc:docMk/>
                <pc:sldMk cId="3604134921" sldId="292"/>
                <pc2:cmMk id="{7B648A2B-3744-45AF-BC32-90A5AD7A8D8C}"/>
              </pc2:cmMkLst>
            </pc226:cmChg>
            <pc226:cmChg xmlns:pc226="http://schemas.microsoft.com/office/powerpoint/2022/06/main/command" chg="add">
              <pc226:chgData name="Valerie Hafez" userId="S::valerieh@womeninai.at::c67ebde3-4e6d-4576-bbd2-2f75cdc8c3ed" providerId="AD" clId="Web-{BF268068-EFD6-40D3-B14C-6C2F2330A2F5}" dt="2023-03-19T19:57:07.158" v="3"/>
              <pc2:cmMkLst xmlns:pc2="http://schemas.microsoft.com/office/powerpoint/2019/9/main/command">
                <pc:docMk/>
                <pc:sldMk cId="3604134921" sldId="292"/>
                <pc2:cmMk id="{EFEA1DB5-24D5-409F-9DC3-31585986DB00}"/>
              </pc2:cmMkLst>
            </pc226:cmChg>
          </p:ext>
        </pc:extLst>
      </pc:sldChg>
      <pc:sldChg chg="addCm">
        <pc:chgData name="Valerie Hafez" userId="S::valerieh@womeninai.at::c67ebde3-4e6d-4576-bbd2-2f75cdc8c3ed" providerId="AD" clId="Web-{BF268068-EFD6-40D3-B14C-6C2F2330A2F5}" dt="2023-03-19T19:59:07.739" v="6"/>
        <pc:sldMkLst>
          <pc:docMk/>
          <pc:sldMk cId="1728385933" sldId="293"/>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BF268068-EFD6-40D3-B14C-6C2F2330A2F5}" dt="2023-03-19T19:58:36.426" v="5"/>
              <pc2:cmMkLst xmlns:pc2="http://schemas.microsoft.com/office/powerpoint/2019/9/main/command">
                <pc:docMk/>
                <pc:sldMk cId="1728385933" sldId="293"/>
                <pc2:cmMk id="{E5533208-CE5C-4E68-A982-8D3C83264BA2}"/>
              </pc2:cmMkLst>
            </pc226:cmChg>
            <pc226:cmChg xmlns:pc226="http://schemas.microsoft.com/office/powerpoint/2022/06/main/command" chg="add">
              <pc226:chgData name="Valerie Hafez" userId="S::valerieh@womeninai.at::c67ebde3-4e6d-4576-bbd2-2f75cdc8c3ed" providerId="AD" clId="Web-{BF268068-EFD6-40D3-B14C-6C2F2330A2F5}" dt="2023-03-19T19:59:07.739" v="6"/>
              <pc2:cmMkLst xmlns:pc2="http://schemas.microsoft.com/office/powerpoint/2019/9/main/command">
                <pc:docMk/>
                <pc:sldMk cId="1728385933" sldId="293"/>
                <pc2:cmMk id="{C8ACDFD8-5BA9-4CB3-A94E-07DD01CC2BB0}"/>
              </pc2:cmMkLst>
            </pc226:cmChg>
          </p:ext>
        </pc:extLst>
      </pc:sldChg>
      <pc:sldChg chg="addCm">
        <pc:chgData name="Valerie Hafez" userId="S::valerieh@womeninai.at::c67ebde3-4e6d-4576-bbd2-2f75cdc8c3ed" providerId="AD" clId="Web-{BF268068-EFD6-40D3-B14C-6C2F2330A2F5}" dt="2023-03-19T20:06:31.668" v="7"/>
        <pc:sldMkLst>
          <pc:docMk/>
          <pc:sldMk cId="1547670287" sldId="295"/>
        </pc:sldMkLst>
        <pc:extLst>
          <p:ext xmlns:p="http://schemas.openxmlformats.org/presentationml/2006/main" uri="{D6D511B9-2390-475A-947B-AFAB55BFBCF1}">
            <pc226:cmChg xmlns:pc226="http://schemas.microsoft.com/office/powerpoint/2022/06/main/command" chg="add">
              <pc226:chgData name="Valerie Hafez" userId="S::valerieh@womeninai.at::c67ebde3-4e6d-4576-bbd2-2f75cdc8c3ed" providerId="AD" clId="Web-{BF268068-EFD6-40D3-B14C-6C2F2330A2F5}" dt="2023-03-19T20:06:31.668" v="7"/>
              <pc2:cmMkLst xmlns:pc2="http://schemas.microsoft.com/office/powerpoint/2019/9/main/command">
                <pc:docMk/>
                <pc:sldMk cId="1547670287" sldId="295"/>
                <pc2:cmMk id="{D3C94DA4-5587-4E12-8F36-3E823C166645}"/>
              </pc2:cmMkLst>
            </pc226:cmChg>
          </p:ext>
        </pc:extLst>
      </pc:sldChg>
    </pc:docChg>
  </pc:docChgLst>
  <pc:docChgLst>
    <pc:chgData name="Valerie Hafez" userId="S::valerieh@womeninai.at::c67ebde3-4e6d-4576-bbd2-2f75cdc8c3ed" providerId="AD" clId="Web-{EE278A91-9518-5669-3684-D21ED15E1D63}"/>
    <pc:docChg chg="modSld">
      <pc:chgData name="Valerie Hafez" userId="S::valerieh@womeninai.at::c67ebde3-4e6d-4576-bbd2-2f75cdc8c3ed" providerId="AD" clId="Web-{EE278A91-9518-5669-3684-D21ED15E1D63}" dt="2023-07-02T09:10:58.988" v="12" actId="20577"/>
      <pc:docMkLst>
        <pc:docMk/>
      </pc:docMkLst>
      <pc:sldChg chg="modSp">
        <pc:chgData name="Valerie Hafez" userId="S::valerieh@womeninai.at::c67ebde3-4e6d-4576-bbd2-2f75cdc8c3ed" providerId="AD" clId="Web-{EE278A91-9518-5669-3684-D21ED15E1D63}" dt="2023-07-02T09:10:50.832" v="7" actId="20577"/>
        <pc:sldMkLst>
          <pc:docMk/>
          <pc:sldMk cId="2350565814" sldId="273"/>
        </pc:sldMkLst>
        <pc:spChg chg="mod">
          <ac:chgData name="Valerie Hafez" userId="S::valerieh@womeninai.at::c67ebde3-4e6d-4576-bbd2-2f75cdc8c3ed" providerId="AD" clId="Web-{EE278A91-9518-5669-3684-D21ED15E1D63}" dt="2023-07-02T09:10:50.832" v="7" actId="20577"/>
          <ac:spMkLst>
            <pc:docMk/>
            <pc:sldMk cId="2350565814" sldId="273"/>
            <ac:spMk id="4" creationId="{5B49A45C-DB62-51D8-86AE-29BDD6A61244}"/>
          </ac:spMkLst>
        </pc:spChg>
      </pc:sldChg>
      <pc:sldChg chg="modSp">
        <pc:chgData name="Valerie Hafez" userId="S::valerieh@womeninai.at::c67ebde3-4e6d-4576-bbd2-2f75cdc8c3ed" providerId="AD" clId="Web-{EE278A91-9518-5669-3684-D21ED15E1D63}" dt="2023-07-02T09:10:58.988" v="12" actId="20577"/>
        <pc:sldMkLst>
          <pc:docMk/>
          <pc:sldMk cId="1178607688" sldId="298"/>
        </pc:sldMkLst>
        <pc:spChg chg="mod">
          <ac:chgData name="Valerie Hafez" userId="S::valerieh@womeninai.at::c67ebde3-4e6d-4576-bbd2-2f75cdc8c3ed" providerId="AD" clId="Web-{EE278A91-9518-5669-3684-D21ED15E1D63}" dt="2023-07-02T09:10:58.988" v="12" actId="20577"/>
          <ac:spMkLst>
            <pc:docMk/>
            <pc:sldMk cId="1178607688" sldId="298"/>
            <ac:spMk id="4" creationId="{5B49A45C-DB62-51D8-86AE-29BDD6A61244}"/>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3-07-15T14:04:40.197" idx="1">
    <p:pos x="10726" y="4180"/>
    <p:text>This has to be entweder oder, because both things result in the same matrix</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B436CF77-FAF4-4962-A140-15F9A33D5685}" type="datetimeFigureOut">
              <a:rPr lang="it-IT" smtClean="0"/>
              <a:t>15/07/2023</a:t>
            </a:fld>
            <a:endParaRPr lang="it-IT"/>
          </a:p>
        </p:txBody>
      </p:sp>
      <p:sp>
        <p:nvSpPr>
          <p:cNvPr id="4" name="Segnaposto immagine diapositiva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0DA1A808-102D-43A0-B199-F0EF4B0D2707}" type="slidenum">
              <a:rPr lang="it-IT" smtClean="0"/>
              <a:t>‹#›</a:t>
            </a:fld>
            <a:endParaRPr lang="it-IT"/>
          </a:p>
        </p:txBody>
      </p:sp>
    </p:spTree>
    <p:extLst>
      <p:ext uri="{BB962C8B-B14F-4D97-AF65-F5344CB8AC3E}">
        <p14:creationId xmlns:p14="http://schemas.microsoft.com/office/powerpoint/2010/main" val="641683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36E277B-3B42-E4D1-B6A8-D724EB41D0B0}"/>
              </a:ext>
            </a:extLst>
          </p:cNvPr>
          <p:cNvSpPr>
            <a:spLocks noGrp="1"/>
          </p:cNvSpPr>
          <p:nvPr>
            <p:ph type="title"/>
          </p:nvPr>
        </p:nvSpPr>
        <p:spPr>
          <a:xfrm>
            <a:off x="1260475" y="547688"/>
            <a:ext cx="15773400" cy="1989137"/>
          </a:xfrm>
          <a:prstGeom prst="rect">
            <a:avLst/>
          </a:prstGeo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6552ECCD-C0CA-93DB-151D-9581D1F5D82F}"/>
              </a:ext>
            </a:extLst>
          </p:cNvPr>
          <p:cNvSpPr>
            <a:spLocks noGrp="1"/>
          </p:cNvSpPr>
          <p:nvPr>
            <p:ph type="body" idx="1"/>
          </p:nvPr>
        </p:nvSpPr>
        <p:spPr>
          <a:xfrm>
            <a:off x="1260475" y="2522538"/>
            <a:ext cx="7735888"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386486E2-D614-591E-B732-55E098029375}"/>
              </a:ext>
            </a:extLst>
          </p:cNvPr>
          <p:cNvSpPr>
            <a:spLocks noGrp="1"/>
          </p:cNvSpPr>
          <p:nvPr>
            <p:ph sz="half" idx="2"/>
          </p:nvPr>
        </p:nvSpPr>
        <p:spPr>
          <a:xfrm>
            <a:off x="1260475" y="3757613"/>
            <a:ext cx="7735888"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xmlns="" id="{7F0958C8-5AD5-7968-F14A-57C823D36F60}"/>
              </a:ext>
            </a:extLst>
          </p:cNvPr>
          <p:cNvSpPr>
            <a:spLocks noGrp="1"/>
          </p:cNvSpPr>
          <p:nvPr>
            <p:ph type="body" sz="quarter" idx="3"/>
          </p:nvPr>
        </p:nvSpPr>
        <p:spPr>
          <a:xfrm>
            <a:off x="9258300" y="2522538"/>
            <a:ext cx="7775575"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D36875A1-4E83-D05B-BD13-B52DD04DB824}"/>
              </a:ext>
            </a:extLst>
          </p:cNvPr>
          <p:cNvSpPr>
            <a:spLocks noGrp="1"/>
          </p:cNvSpPr>
          <p:nvPr>
            <p:ph sz="quarter" idx="4"/>
          </p:nvPr>
        </p:nvSpPr>
        <p:spPr>
          <a:xfrm>
            <a:off x="9258300" y="3757613"/>
            <a:ext cx="7775575"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xmlns="" id="{0F75999A-F334-86AE-8EDD-EBC8A9A254F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8" name="Marcador de pie de página 7">
            <a:extLst>
              <a:ext uri="{FF2B5EF4-FFF2-40B4-BE49-F238E27FC236}">
                <a16:creationId xmlns:a16="http://schemas.microsoft.com/office/drawing/2014/main" xmlns="" id="{85E8ACF4-12E9-F6E7-34B8-95778505C172}"/>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9" name="Marcador de número de diapositiva 8">
            <a:extLst>
              <a:ext uri="{FF2B5EF4-FFF2-40B4-BE49-F238E27FC236}">
                <a16:creationId xmlns:a16="http://schemas.microsoft.com/office/drawing/2014/main" xmlns="" id="{75EE5675-1314-BF12-FD7D-55D17789920E}"/>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02476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DDE8C4E-13E0-55E6-0EBA-C4246DC4044B}"/>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xmlns="" id="{7CB973EB-B3BF-842B-EB0E-C1A8E529C07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4" name="Marcador de pie de página 3">
            <a:extLst>
              <a:ext uri="{FF2B5EF4-FFF2-40B4-BE49-F238E27FC236}">
                <a16:creationId xmlns:a16="http://schemas.microsoft.com/office/drawing/2014/main" xmlns="" id="{456AFE9B-4108-5EBE-F167-5CE993ECBFFB}"/>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5" name="Marcador de número de diapositiva 4">
            <a:extLst>
              <a:ext uri="{FF2B5EF4-FFF2-40B4-BE49-F238E27FC236}">
                <a16:creationId xmlns:a16="http://schemas.microsoft.com/office/drawing/2014/main" xmlns="" id="{2DF1E4D6-ABD8-8A8B-631F-5B12792878D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532203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8064C83C-4D93-15FB-524E-D13FECDDA741}"/>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3" name="Marcador de pie de página 2">
            <a:extLst>
              <a:ext uri="{FF2B5EF4-FFF2-40B4-BE49-F238E27FC236}">
                <a16:creationId xmlns:a16="http://schemas.microsoft.com/office/drawing/2014/main" xmlns="" id="{F863E5DC-7CCB-206F-C702-B3AF98751D39}"/>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4" name="Marcador de número de diapositiva 3">
            <a:extLst>
              <a:ext uri="{FF2B5EF4-FFF2-40B4-BE49-F238E27FC236}">
                <a16:creationId xmlns:a16="http://schemas.microsoft.com/office/drawing/2014/main" xmlns="" id="{B2954E89-459B-7734-DD24-1DC7BCEF2F4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034177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273E929-57BE-3B1B-0D0D-772F684CF6E2}"/>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B0326571-F15E-0E7E-091F-AE85410BF368}"/>
              </a:ext>
            </a:extLst>
          </p:cNvPr>
          <p:cNvSpPr>
            <a:spLocks noGrp="1"/>
          </p:cNvSpPr>
          <p:nvPr>
            <p:ph idx="1"/>
          </p:nvPr>
        </p:nvSpPr>
        <p:spPr>
          <a:xfrm>
            <a:off x="7775575" y="1481138"/>
            <a:ext cx="9258300" cy="7310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xmlns="" id="{EAB602F4-5B77-6701-7AE4-44F61BC315E3}"/>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A0D31B4A-CD75-3FA1-AE0E-AC69CFBDDAC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6" name="Marcador de pie de página 5">
            <a:extLst>
              <a:ext uri="{FF2B5EF4-FFF2-40B4-BE49-F238E27FC236}">
                <a16:creationId xmlns:a16="http://schemas.microsoft.com/office/drawing/2014/main" xmlns="" id="{9696BC9A-DA43-654D-00CA-E0DCB883DDE5}"/>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xmlns="" id="{B39DA356-0527-E3EF-20E8-77F2EE427C0A}"/>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350717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CEBB2A0-1F99-4774-130B-DE435622296A}"/>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xmlns="" id="{D966F0D2-122F-2C80-3361-36097EED23F3}"/>
              </a:ext>
            </a:extLst>
          </p:cNvPr>
          <p:cNvSpPr>
            <a:spLocks noGrp="1"/>
          </p:cNvSpPr>
          <p:nvPr>
            <p:ph type="pic" idx="1"/>
          </p:nvPr>
        </p:nvSpPr>
        <p:spPr>
          <a:xfrm>
            <a:off x="7775575" y="1481138"/>
            <a:ext cx="9258300" cy="73104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xmlns="" id="{8C97EF99-F8FC-1686-50A7-FC93F299B1DF}"/>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31C49A95-6AE0-BE64-BAEB-437CE62325F6}"/>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6" name="Marcador de pie de página 5">
            <a:extLst>
              <a:ext uri="{FF2B5EF4-FFF2-40B4-BE49-F238E27FC236}">
                <a16:creationId xmlns:a16="http://schemas.microsoft.com/office/drawing/2014/main" xmlns="" id="{53206811-1782-0544-6A71-815DAF92B9D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xmlns="" id="{0C35AC3D-2FC2-28BC-E6C9-F2E49B7B5936}"/>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772221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D392E2F-5791-BBDA-5B71-30E2CEB5C23E}"/>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5E8CF477-1A8A-EC9D-2CD9-CCB8974FE202}"/>
              </a:ext>
            </a:extLst>
          </p:cNvPr>
          <p:cNvSpPr>
            <a:spLocks noGrp="1"/>
          </p:cNvSpPr>
          <p:nvPr>
            <p:ph type="body" orient="vert" idx="1"/>
          </p:nvPr>
        </p:nvSpPr>
        <p:spPr>
          <a:xfrm>
            <a:off x="1257300" y="2738438"/>
            <a:ext cx="15773400" cy="652780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BFC911FE-1B5C-9C27-00BE-7F2861BF4359}"/>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5" name="Marcador de pie de página 4">
            <a:extLst>
              <a:ext uri="{FF2B5EF4-FFF2-40B4-BE49-F238E27FC236}">
                <a16:creationId xmlns:a16="http://schemas.microsoft.com/office/drawing/2014/main" xmlns="" id="{DC12B8E4-BA5C-4E23-039A-E664908E6DD1}"/>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xmlns="" id="{8E1BABD4-9480-4A03-1684-C22CF30C5B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195221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C5A2ECEE-B169-17F0-F43C-842F42441CD1}"/>
              </a:ext>
            </a:extLst>
          </p:cNvPr>
          <p:cNvSpPr>
            <a:spLocks noGrp="1"/>
          </p:cNvSpPr>
          <p:nvPr>
            <p:ph type="title" orient="vert"/>
          </p:nvPr>
        </p:nvSpPr>
        <p:spPr>
          <a:xfrm>
            <a:off x="13087350" y="547688"/>
            <a:ext cx="3943350" cy="8718550"/>
          </a:xfrm>
          <a:prstGeom prst="rect">
            <a:avLst/>
          </a:prstGeo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47814F84-C46C-1D79-415C-C0784E2EFF15}"/>
              </a:ext>
            </a:extLst>
          </p:cNvPr>
          <p:cNvSpPr>
            <a:spLocks noGrp="1"/>
          </p:cNvSpPr>
          <p:nvPr>
            <p:ph type="body" orient="vert" idx="1"/>
          </p:nvPr>
        </p:nvSpPr>
        <p:spPr>
          <a:xfrm>
            <a:off x="1257300" y="547688"/>
            <a:ext cx="11677650" cy="871855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D130ED9D-41A2-AA0F-D943-39A44D49E5EF}"/>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5" name="Marcador de pie de página 4">
            <a:extLst>
              <a:ext uri="{FF2B5EF4-FFF2-40B4-BE49-F238E27FC236}">
                <a16:creationId xmlns:a16="http://schemas.microsoft.com/office/drawing/2014/main" xmlns="" id="{BCB69718-7114-6B06-E813-5A238201995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xmlns="" id="{83164EEF-0569-7BCD-A4B1-DDE8123A2D7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4158920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lIns="0" tIns="0" rIns="0" bIns="0"/>
          <a:lstStyle>
            <a:lvl1pPr>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C39072C-7E47-B70E-B79E-10E0F2EA6FC5}"/>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xmlns="" id="{61434A50-EB7E-272A-7A77-276077D9210F}"/>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xmlns="" id="{DE3EBBF7-0D82-F25A-82B9-EE7FFE2DA312}"/>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5" name="Marcador de pie de página 4">
            <a:extLst>
              <a:ext uri="{FF2B5EF4-FFF2-40B4-BE49-F238E27FC236}">
                <a16:creationId xmlns:a16="http://schemas.microsoft.com/office/drawing/2014/main" xmlns="" id="{1A8BF46F-BB9A-D741-571A-4CC74EE9E80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xmlns="" id="{4C0EB782-AE44-A5D9-FDF4-9E510D87E809}"/>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71097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89043A1-E8C1-010B-5D09-581CE51E25BA}"/>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9FE1B9B1-F63C-4DF2-3D12-A83AC454D3B8}"/>
              </a:ext>
            </a:extLst>
          </p:cNvPr>
          <p:cNvSpPr>
            <a:spLocks noGrp="1"/>
          </p:cNvSpPr>
          <p:nvPr>
            <p:ph idx="1"/>
          </p:nvPr>
        </p:nvSpPr>
        <p:spPr>
          <a:xfrm>
            <a:off x="1257300" y="2738438"/>
            <a:ext cx="157734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65A3D775-921A-50C6-8661-8D81AE2AB737}"/>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5" name="Marcador de pie de página 4">
            <a:extLst>
              <a:ext uri="{FF2B5EF4-FFF2-40B4-BE49-F238E27FC236}">
                <a16:creationId xmlns:a16="http://schemas.microsoft.com/office/drawing/2014/main" xmlns="" id="{3093E7B2-15B0-09E0-C6FC-15F08AEBE00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xmlns="" id="{14D349D4-0FFD-62D9-4865-6D7908E5F4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886895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8D7E738-47FE-95EE-70B2-4463D1083853}"/>
              </a:ext>
            </a:extLst>
          </p:cNvPr>
          <p:cNvSpPr>
            <a:spLocks noGrp="1"/>
          </p:cNvSpPr>
          <p:nvPr>
            <p:ph type="title"/>
          </p:nvPr>
        </p:nvSpPr>
        <p:spPr>
          <a:xfrm>
            <a:off x="1247775" y="2565400"/>
            <a:ext cx="15773400" cy="4278313"/>
          </a:xfrm>
          <a:prstGeom prst="rect">
            <a:avLst/>
          </a:prstGeo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C95EC36A-F222-EC6F-9B4D-7271CF5760A8}"/>
              </a:ext>
            </a:extLst>
          </p:cNvPr>
          <p:cNvSpPr>
            <a:spLocks noGrp="1"/>
          </p:cNvSpPr>
          <p:nvPr>
            <p:ph type="body" idx="1"/>
          </p:nvPr>
        </p:nvSpPr>
        <p:spPr>
          <a:xfrm>
            <a:off x="1247775" y="6884988"/>
            <a:ext cx="15773400" cy="22494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052C40F4-E00B-4D7E-6D84-858834C9CBC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5" name="Marcador de pie de página 4">
            <a:extLst>
              <a:ext uri="{FF2B5EF4-FFF2-40B4-BE49-F238E27FC236}">
                <a16:creationId xmlns:a16="http://schemas.microsoft.com/office/drawing/2014/main" xmlns="" id="{285D561B-6E85-340F-4100-0E9C69E8927F}"/>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xmlns="" id="{337B0910-8394-57CF-84B2-EEC8A0C03A83}"/>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04730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DE6F903-EF2D-E7C5-47C0-6F46DA775711}"/>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95151A5A-85BC-410F-42C5-7BF6AA5BC148}"/>
              </a:ext>
            </a:extLst>
          </p:cNvPr>
          <p:cNvSpPr>
            <a:spLocks noGrp="1"/>
          </p:cNvSpPr>
          <p:nvPr>
            <p:ph sz="half" idx="1"/>
          </p:nvPr>
        </p:nvSpPr>
        <p:spPr>
          <a:xfrm>
            <a:off x="12573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xmlns="" id="{AF0FA94C-9271-126F-650E-261B491CA642}"/>
              </a:ext>
            </a:extLst>
          </p:cNvPr>
          <p:cNvSpPr>
            <a:spLocks noGrp="1"/>
          </p:cNvSpPr>
          <p:nvPr>
            <p:ph sz="half" idx="2"/>
          </p:nvPr>
        </p:nvSpPr>
        <p:spPr>
          <a:xfrm>
            <a:off x="92202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xmlns="" id="{3E9EBFF4-D20E-792C-9CFC-B0C408AF47F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15/07/2023</a:t>
            </a:fld>
            <a:endParaRPr lang="es-ES"/>
          </a:p>
        </p:txBody>
      </p:sp>
      <p:sp>
        <p:nvSpPr>
          <p:cNvPr id="6" name="Marcador de pie de página 5">
            <a:extLst>
              <a:ext uri="{FF2B5EF4-FFF2-40B4-BE49-F238E27FC236}">
                <a16:creationId xmlns:a16="http://schemas.microsoft.com/office/drawing/2014/main" xmlns="" id="{A7C9D12F-3E17-2406-5A3F-9F2870F09F27}"/>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xmlns="" id="{3889552A-DD63-D594-ABDB-AEBE8FA53B5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57906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jp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object 2">
            <a:extLst>
              <a:ext uri="{FF2B5EF4-FFF2-40B4-BE49-F238E27FC236}">
                <a16:creationId xmlns:a16="http://schemas.microsoft.com/office/drawing/2014/main" xmlns="" id="{DA802E67-0748-2D2E-3F14-D254668597AB}"/>
              </a:ext>
            </a:extLst>
          </p:cNvPr>
          <p:cNvPicPr/>
          <p:nvPr userDrawn="1"/>
        </p:nvPicPr>
        <p:blipFill>
          <a:blip r:embed="rId7" cstate="print"/>
          <a:stretch>
            <a:fillRect/>
          </a:stretch>
        </p:blipFill>
        <p:spPr>
          <a:xfrm>
            <a:off x="1447800" y="9243313"/>
            <a:ext cx="3200399" cy="676274"/>
          </a:xfrm>
          <a:prstGeom prst="rect">
            <a:avLst/>
          </a:prstGeom>
        </p:spPr>
      </p:pic>
      <p:sp>
        <p:nvSpPr>
          <p:cNvPr id="8" name="object 3">
            <a:extLst>
              <a:ext uri="{FF2B5EF4-FFF2-40B4-BE49-F238E27FC236}">
                <a16:creationId xmlns:a16="http://schemas.microsoft.com/office/drawing/2014/main" xmlns="" id="{5755C00D-77FE-8975-9CB6-FD3EDDCC4CA5}"/>
              </a:ext>
            </a:extLst>
          </p:cNvPr>
          <p:cNvSpPr/>
          <p:nvPr userDrawn="1"/>
        </p:nvSpPr>
        <p:spPr>
          <a:xfrm>
            <a:off x="177057"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xmlns="" id="{EBE1FC0C-33F3-5F92-1FEB-C1B4B5FFD70F}"/>
              </a:ext>
            </a:extLst>
          </p:cNvPr>
          <p:cNvSpPr/>
          <p:nvPr userDrawn="1"/>
        </p:nvSpPr>
        <p:spPr>
          <a:xfrm>
            <a:off x="177057"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xmlns="" id="{1B192276-58A7-C71B-1D87-8FB1F92F3D4C}"/>
              </a:ext>
            </a:extLst>
          </p:cNvPr>
          <p:cNvSpPr/>
          <p:nvPr userDrawn="1"/>
        </p:nvSpPr>
        <p:spPr>
          <a:xfrm>
            <a:off x="187762"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xmlns="" id="{DAEB0637-26CA-5155-2AD9-42AF2609ACA7}"/>
              </a:ext>
            </a:extLst>
          </p:cNvPr>
          <p:cNvSpPr/>
          <p:nvPr userDrawn="1"/>
        </p:nvSpPr>
        <p:spPr>
          <a:xfrm>
            <a:off x="177057"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xmlns="" id="{7F78179B-2511-C03D-E662-07AEAA86E42E}"/>
              </a:ext>
            </a:extLst>
          </p:cNvPr>
          <p:cNvSpPr/>
          <p:nvPr userDrawn="1"/>
        </p:nvSpPr>
        <p:spPr>
          <a:xfrm>
            <a:off x="177057"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xmlns="" id="{CC585EAD-8078-9E92-9493-90F92CCB61BA}"/>
              </a:ext>
            </a:extLst>
          </p:cNvPr>
          <p:cNvSpPr/>
          <p:nvPr userDrawn="1"/>
        </p:nvSpPr>
        <p:spPr>
          <a:xfrm>
            <a:off x="187762"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xmlns="" id="{7CE332CB-41FC-4074-C19E-3BDEBC4E8238}"/>
              </a:ext>
            </a:extLst>
          </p:cNvPr>
          <p:cNvSpPr/>
          <p:nvPr userDrawn="1"/>
        </p:nvSpPr>
        <p:spPr>
          <a:xfrm>
            <a:off x="177057"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xmlns="" id="{1D63B0BA-2CA7-5508-D507-274C4C17A6DE}"/>
              </a:ext>
            </a:extLst>
          </p:cNvPr>
          <p:cNvSpPr/>
          <p:nvPr userDrawn="1"/>
        </p:nvSpPr>
        <p:spPr>
          <a:xfrm>
            <a:off x="177057"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xmlns="" id="{52C5D37E-F8EC-5272-D7A3-E0C30F6F0EB8}"/>
              </a:ext>
            </a:extLst>
          </p:cNvPr>
          <p:cNvSpPr/>
          <p:nvPr userDrawn="1"/>
        </p:nvSpPr>
        <p:spPr>
          <a:xfrm>
            <a:off x="187762"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xmlns="" id="{9E76F77F-6692-1CA4-98F5-4693E6F4FC13}"/>
              </a:ext>
            </a:extLst>
          </p:cNvPr>
          <p:cNvSpPr/>
          <p:nvPr userDrawn="1"/>
        </p:nvSpPr>
        <p:spPr>
          <a:xfrm>
            <a:off x="177057"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xmlns="" id="{3BE22DC0-2D1B-079D-F944-4A177816C953}"/>
              </a:ext>
            </a:extLst>
          </p:cNvPr>
          <p:cNvSpPr/>
          <p:nvPr userDrawn="1"/>
        </p:nvSpPr>
        <p:spPr>
          <a:xfrm>
            <a:off x="177057"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xmlns="" id="{EA425F25-F69F-8F5B-D60F-974156588B30}"/>
              </a:ext>
            </a:extLst>
          </p:cNvPr>
          <p:cNvPicPr/>
          <p:nvPr userDrawn="1"/>
        </p:nvPicPr>
        <p:blipFill>
          <a:blip r:embed="rId8" cstate="print"/>
          <a:stretch>
            <a:fillRect/>
          </a:stretch>
        </p:blipFill>
        <p:spPr>
          <a:xfrm>
            <a:off x="5797230" y="2851504"/>
            <a:ext cx="6741318" cy="2179240"/>
          </a:xfrm>
          <a:prstGeom prst="rect">
            <a:avLst/>
          </a:prstGeom>
        </p:spPr>
      </p:pic>
      <p:sp>
        <p:nvSpPr>
          <p:cNvPr id="20" name="object 15">
            <a:extLst>
              <a:ext uri="{FF2B5EF4-FFF2-40B4-BE49-F238E27FC236}">
                <a16:creationId xmlns:a16="http://schemas.microsoft.com/office/drawing/2014/main" xmlns="" id="{1A6B726B-5748-34C8-5362-2B72670AA269}"/>
              </a:ext>
            </a:extLst>
          </p:cNvPr>
          <p:cNvSpPr txBox="1"/>
          <p:nvPr userDrawn="1"/>
        </p:nvSpPr>
        <p:spPr>
          <a:xfrm>
            <a:off x="7539626" y="5470518"/>
            <a:ext cx="3209290" cy="377825"/>
          </a:xfrm>
          <a:prstGeom prst="rect">
            <a:avLst/>
          </a:prstGeom>
        </p:spPr>
        <p:txBody>
          <a:bodyPr vert="horz" wrap="square" lIns="0" tIns="13335" rIns="0" bIns="0" rtlCol="0">
            <a:spAutoFit/>
          </a:bodyPr>
          <a:lstStyle/>
          <a:p>
            <a:pPr marL="12700">
              <a:lnSpc>
                <a:spcPct val="100000"/>
              </a:lnSpc>
              <a:spcBef>
                <a:spcPts val="105"/>
              </a:spcBef>
            </a:pPr>
            <a:r>
              <a:rPr sz="2300" spc="165" dirty="0">
                <a:solidFill>
                  <a:srgbClr val="6B7C86"/>
                </a:solidFill>
                <a:latin typeface="Microsoft Sans Serif"/>
                <a:cs typeface="Microsoft Sans Serif"/>
              </a:rPr>
              <a:t>datascience-project</a:t>
            </a:r>
            <a:r>
              <a:rPr sz="2300" spc="5" dirty="0">
                <a:solidFill>
                  <a:srgbClr val="6B7C86"/>
                </a:solidFill>
                <a:latin typeface="Microsoft Sans Serif"/>
                <a:cs typeface="Microsoft Sans Serif"/>
              </a:rPr>
              <a:t>.</a:t>
            </a:r>
            <a:r>
              <a:rPr sz="2300" spc="15" dirty="0">
                <a:solidFill>
                  <a:srgbClr val="6B7C86"/>
                </a:solidFill>
                <a:latin typeface="Microsoft Sans Serif"/>
                <a:cs typeface="Microsoft Sans Serif"/>
              </a:rPr>
              <a:t>eu</a:t>
            </a:r>
            <a:endParaRPr sz="2300">
              <a:latin typeface="Microsoft Sans Serif"/>
              <a:cs typeface="Microsoft Sans Serif"/>
            </a:endParaRPr>
          </a:p>
        </p:txBody>
      </p:sp>
      <p:sp>
        <p:nvSpPr>
          <p:cNvPr id="21" name="object 16">
            <a:extLst>
              <a:ext uri="{FF2B5EF4-FFF2-40B4-BE49-F238E27FC236}">
                <a16:creationId xmlns:a16="http://schemas.microsoft.com/office/drawing/2014/main" xmlns="" id="{8736A787-F2E2-0249-2B92-70DCD11FEB45}"/>
              </a:ext>
            </a:extLst>
          </p:cNvPr>
          <p:cNvSpPr/>
          <p:nvPr userDrawn="1"/>
        </p:nvSpPr>
        <p:spPr>
          <a:xfrm>
            <a:off x="17798045"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2" name="object 17">
            <a:extLst>
              <a:ext uri="{FF2B5EF4-FFF2-40B4-BE49-F238E27FC236}">
                <a16:creationId xmlns:a16="http://schemas.microsoft.com/office/drawing/2014/main" xmlns="" id="{3BECE133-F238-3E75-6586-6852EBBD7035}"/>
              </a:ext>
            </a:extLst>
          </p:cNvPr>
          <p:cNvSpPr/>
          <p:nvPr userDrawn="1"/>
        </p:nvSpPr>
        <p:spPr>
          <a:xfrm>
            <a:off x="17798045"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3" name="object 18">
            <a:extLst>
              <a:ext uri="{FF2B5EF4-FFF2-40B4-BE49-F238E27FC236}">
                <a16:creationId xmlns:a16="http://schemas.microsoft.com/office/drawing/2014/main" xmlns="" id="{EE7DBF95-E8F0-4EC7-A357-B813D6F3C116}"/>
              </a:ext>
            </a:extLst>
          </p:cNvPr>
          <p:cNvSpPr/>
          <p:nvPr userDrawn="1"/>
        </p:nvSpPr>
        <p:spPr>
          <a:xfrm>
            <a:off x="17808748"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4" name="object 19">
            <a:extLst>
              <a:ext uri="{FF2B5EF4-FFF2-40B4-BE49-F238E27FC236}">
                <a16:creationId xmlns:a16="http://schemas.microsoft.com/office/drawing/2014/main" xmlns="" id="{E7440B94-250D-7087-FA48-06DA05C26E53}"/>
              </a:ext>
            </a:extLst>
          </p:cNvPr>
          <p:cNvSpPr/>
          <p:nvPr userDrawn="1"/>
        </p:nvSpPr>
        <p:spPr>
          <a:xfrm>
            <a:off x="17798045"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5" name="object 20">
            <a:extLst>
              <a:ext uri="{FF2B5EF4-FFF2-40B4-BE49-F238E27FC236}">
                <a16:creationId xmlns:a16="http://schemas.microsoft.com/office/drawing/2014/main" xmlns="" id="{20FD4E03-045B-FC83-C335-A346D34EFA0F}"/>
              </a:ext>
            </a:extLst>
          </p:cNvPr>
          <p:cNvSpPr/>
          <p:nvPr userDrawn="1"/>
        </p:nvSpPr>
        <p:spPr>
          <a:xfrm>
            <a:off x="17798045"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6" name="object 21">
            <a:extLst>
              <a:ext uri="{FF2B5EF4-FFF2-40B4-BE49-F238E27FC236}">
                <a16:creationId xmlns:a16="http://schemas.microsoft.com/office/drawing/2014/main" xmlns="" id="{1F30AA6A-BFF5-5D93-DEDE-1DBB94413FCB}"/>
              </a:ext>
            </a:extLst>
          </p:cNvPr>
          <p:cNvSpPr/>
          <p:nvPr userDrawn="1"/>
        </p:nvSpPr>
        <p:spPr>
          <a:xfrm>
            <a:off x="17808748"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7" name="object 22">
            <a:extLst>
              <a:ext uri="{FF2B5EF4-FFF2-40B4-BE49-F238E27FC236}">
                <a16:creationId xmlns:a16="http://schemas.microsoft.com/office/drawing/2014/main" xmlns="" id="{8FDD1866-CD25-5BF8-347D-1393AB11A60D}"/>
              </a:ext>
            </a:extLst>
          </p:cNvPr>
          <p:cNvSpPr/>
          <p:nvPr userDrawn="1"/>
        </p:nvSpPr>
        <p:spPr>
          <a:xfrm>
            <a:off x="17798045"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8" name="object 23">
            <a:extLst>
              <a:ext uri="{FF2B5EF4-FFF2-40B4-BE49-F238E27FC236}">
                <a16:creationId xmlns:a16="http://schemas.microsoft.com/office/drawing/2014/main" xmlns="" id="{005E8A9B-D108-6CE4-D957-81B06AFEF150}"/>
              </a:ext>
            </a:extLst>
          </p:cNvPr>
          <p:cNvSpPr/>
          <p:nvPr userDrawn="1"/>
        </p:nvSpPr>
        <p:spPr>
          <a:xfrm>
            <a:off x="17798045"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9" name="object 24">
            <a:extLst>
              <a:ext uri="{FF2B5EF4-FFF2-40B4-BE49-F238E27FC236}">
                <a16:creationId xmlns:a16="http://schemas.microsoft.com/office/drawing/2014/main" xmlns="" id="{89CDC558-A324-5641-734B-5642CF178DE7}"/>
              </a:ext>
            </a:extLst>
          </p:cNvPr>
          <p:cNvSpPr/>
          <p:nvPr userDrawn="1"/>
        </p:nvSpPr>
        <p:spPr>
          <a:xfrm>
            <a:off x="17808748"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30" name="object 25">
            <a:extLst>
              <a:ext uri="{FF2B5EF4-FFF2-40B4-BE49-F238E27FC236}">
                <a16:creationId xmlns:a16="http://schemas.microsoft.com/office/drawing/2014/main" xmlns="" id="{8D9E1383-427A-61BD-B71A-8E2CB4E63645}"/>
              </a:ext>
            </a:extLst>
          </p:cNvPr>
          <p:cNvSpPr/>
          <p:nvPr userDrawn="1"/>
        </p:nvSpPr>
        <p:spPr>
          <a:xfrm>
            <a:off x="17798045"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31" name="object 26">
            <a:extLst>
              <a:ext uri="{FF2B5EF4-FFF2-40B4-BE49-F238E27FC236}">
                <a16:creationId xmlns:a16="http://schemas.microsoft.com/office/drawing/2014/main" xmlns="" id="{76CF06EF-2545-5250-3E4D-538961D386AA}"/>
              </a:ext>
            </a:extLst>
          </p:cNvPr>
          <p:cNvSpPr/>
          <p:nvPr userDrawn="1"/>
        </p:nvSpPr>
        <p:spPr>
          <a:xfrm>
            <a:off x="17798045"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4" name="CuadroTexto 3">
            <a:extLst>
              <a:ext uri="{FF2B5EF4-FFF2-40B4-BE49-F238E27FC236}">
                <a16:creationId xmlns:a16="http://schemas.microsoft.com/office/drawing/2014/main" xmlns="" id="{F5FA4E65-FCA8-8E2F-B048-324F8F6C7CF4}"/>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"Die Unterstützung der Europäischen Kommission für die Erstellung dieser Veröffentlichung stellt keine Billigung des Inhalts dar, der ausschließlich die Meinung der Autoren wiedergibt, und die Kommission kann nicht für die Verwendung der darin enthaltenen Informationen verantwortlich gemacht </a:t>
            </a:r>
            <a:r>
              <a:rPr lang="en-US" sz="1400" spc="10" dirty="0">
                <a:latin typeface="Arial" panose="020B0604020202020204" pitchFamily="34" charset="0"/>
                <a:cs typeface="Arial" panose="020B0604020202020204" pitchFamily="34" charset="0"/>
              </a:rPr>
              <a:t>werden</a:t>
            </a:r>
            <a:r>
              <a:rPr lang="en-US" sz="1400" spc="5" dirty="0">
                <a:latin typeface="Arial" panose="020B0604020202020204" pitchFamily="34" charset="0"/>
                <a:cs typeface="Arial" panose="020B0604020202020204" pitchFamily="34" charset="0"/>
              </a:rPr>
              <a:t>."</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xmlns="" id="{145D299E-C2A7-E77F-BA72-256A7D6F00CA}"/>
              </a:ext>
            </a:extLst>
          </p:cNvPr>
          <p:cNvSpPr/>
          <p:nvPr userDrawn="1"/>
        </p:nvSpPr>
        <p:spPr>
          <a:xfrm>
            <a:off x="177057" y="9847729"/>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xmlns="" id="{BCFB7F2E-F53E-AF00-C8C3-80160DE71268}"/>
              </a:ext>
            </a:extLst>
          </p:cNvPr>
          <p:cNvSpPr/>
          <p:nvPr userDrawn="1"/>
        </p:nvSpPr>
        <p:spPr>
          <a:xfrm>
            <a:off x="177057" y="8847488"/>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xmlns="" id="{92CBDF82-C7B5-0A47-2560-A379483FE578}"/>
              </a:ext>
            </a:extLst>
          </p:cNvPr>
          <p:cNvSpPr/>
          <p:nvPr userDrawn="1"/>
        </p:nvSpPr>
        <p:spPr>
          <a:xfrm>
            <a:off x="187762" y="7596451"/>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xmlns="" id="{042BE1D7-E3DE-C108-4982-24B42CC0AA72}"/>
              </a:ext>
            </a:extLst>
          </p:cNvPr>
          <p:cNvSpPr/>
          <p:nvPr userDrawn="1"/>
        </p:nvSpPr>
        <p:spPr>
          <a:xfrm>
            <a:off x="177057" y="691965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xmlns="" id="{7C813F35-825C-1848-A863-909B5F67695E}"/>
              </a:ext>
            </a:extLst>
          </p:cNvPr>
          <p:cNvSpPr/>
          <p:nvPr userDrawn="1"/>
        </p:nvSpPr>
        <p:spPr>
          <a:xfrm>
            <a:off x="177057" y="591941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xmlns="" id="{7B73987F-E123-E0AE-C30F-371187A1FAED}"/>
              </a:ext>
            </a:extLst>
          </p:cNvPr>
          <p:cNvSpPr/>
          <p:nvPr userDrawn="1"/>
        </p:nvSpPr>
        <p:spPr>
          <a:xfrm>
            <a:off x="187762" y="466837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xmlns="" id="{13061DD6-597E-619A-36CD-4FF266D92162}"/>
              </a:ext>
            </a:extLst>
          </p:cNvPr>
          <p:cNvSpPr/>
          <p:nvPr userDrawn="1"/>
        </p:nvSpPr>
        <p:spPr>
          <a:xfrm>
            <a:off x="177057" y="399157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xmlns="" id="{8F7BE249-6208-51C4-635A-8D78696B18FD}"/>
              </a:ext>
            </a:extLst>
          </p:cNvPr>
          <p:cNvSpPr/>
          <p:nvPr userDrawn="1"/>
        </p:nvSpPr>
        <p:spPr>
          <a:xfrm>
            <a:off x="177057" y="299133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xmlns="" id="{E5319B48-C21F-A8FD-67E3-54791D42BE86}"/>
              </a:ext>
            </a:extLst>
          </p:cNvPr>
          <p:cNvSpPr/>
          <p:nvPr userDrawn="1"/>
        </p:nvSpPr>
        <p:spPr>
          <a:xfrm>
            <a:off x="187762" y="174029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xmlns="" id="{357373C2-E0E3-30A7-BE50-012578B465F6}"/>
              </a:ext>
            </a:extLst>
          </p:cNvPr>
          <p:cNvSpPr/>
          <p:nvPr userDrawn="1"/>
        </p:nvSpPr>
        <p:spPr>
          <a:xfrm>
            <a:off x="177057" y="1063501"/>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xmlns="" id="{0DD394F5-C0D3-3C38-7058-99BEC22A8532}"/>
              </a:ext>
            </a:extLst>
          </p:cNvPr>
          <p:cNvSpPr/>
          <p:nvPr userDrawn="1"/>
        </p:nvSpPr>
        <p:spPr>
          <a:xfrm>
            <a:off x="177057" y="6326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xmlns="" id="{0504D18A-FD5D-32CE-C2CD-F46C2DCC578F}"/>
              </a:ext>
            </a:extLst>
          </p:cNvPr>
          <p:cNvPicPr/>
          <p:nvPr userDrawn="1"/>
        </p:nvPicPr>
        <p:blipFill>
          <a:blip r:embed="rId13" cstate="print"/>
          <a:stretch>
            <a:fillRect/>
          </a:stretch>
        </p:blipFill>
        <p:spPr>
          <a:xfrm>
            <a:off x="15011400" y="419100"/>
            <a:ext cx="2891670" cy="932139"/>
          </a:xfrm>
          <a:prstGeom prst="rect">
            <a:avLst/>
          </a:prstGeom>
        </p:spPr>
      </p:pic>
      <p:sp>
        <p:nvSpPr>
          <p:cNvPr id="23" name="CuadroTexto 22">
            <a:extLst>
              <a:ext uri="{FF2B5EF4-FFF2-40B4-BE49-F238E27FC236}">
                <a16:creationId xmlns:a16="http://schemas.microsoft.com/office/drawing/2014/main" xmlns="" id="{0B0702A4-442D-D72A-E87B-19EDD47A47ED}"/>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"Die Unterstützung der Europäischen Kommission für die Erstellung dieser Veröffentlichung stellt keine Billigung des Inhalts dar, der ausschließlich die Meinung der Autoren widerspiegelt, und die Kommission kann nicht für die Verwendung der darin enthaltenen Informationen verantwortlich gemacht </a:t>
            </a:r>
            <a:r>
              <a:rPr lang="en-US" sz="1400" spc="10" dirty="0">
                <a:latin typeface="Arial" panose="020B0604020202020204" pitchFamily="34" charset="0"/>
                <a:cs typeface="Arial" panose="020B0604020202020204" pitchFamily="34" charset="0"/>
              </a:rPr>
              <a:t>werden</a:t>
            </a:r>
            <a:r>
              <a:rPr lang="en-US" sz="1400" spc="5" dirty="0">
                <a:latin typeface="Arial" panose="020B0604020202020204" pitchFamily="34" charset="0"/>
                <a:cs typeface="Arial" panose="020B0604020202020204" pitchFamily="34" charset="0"/>
              </a:rPr>
              <a:t>."</a:t>
            </a:r>
          </a:p>
        </p:txBody>
      </p:sp>
      <p:pic>
        <p:nvPicPr>
          <p:cNvPr id="24" name="object 2">
            <a:extLst>
              <a:ext uri="{FF2B5EF4-FFF2-40B4-BE49-F238E27FC236}">
                <a16:creationId xmlns:a16="http://schemas.microsoft.com/office/drawing/2014/main" xmlns="" id="{00B21A7A-BB50-16CD-B1C1-7D57EEA53685}"/>
              </a:ext>
            </a:extLst>
          </p:cNvPr>
          <p:cNvPicPr/>
          <p:nvPr userDrawn="1"/>
        </p:nvPicPr>
        <p:blipFill>
          <a:blip r:embed="rId14" cstate="print"/>
          <a:stretch>
            <a:fillRect/>
          </a:stretch>
        </p:blipFill>
        <p:spPr>
          <a:xfrm>
            <a:off x="1447800" y="9243313"/>
            <a:ext cx="3200399" cy="676274"/>
          </a:xfrm>
          <a:prstGeom prst="rect">
            <a:avLst/>
          </a:prstGeom>
        </p:spPr>
      </p:pic>
    </p:spTree>
    <p:extLst>
      <p:ext uri="{BB962C8B-B14F-4D97-AF65-F5344CB8AC3E}">
        <p14:creationId xmlns:p14="http://schemas.microsoft.com/office/powerpoint/2010/main" val="171533904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5" Type="http://schemas.openxmlformats.org/officeDocument/2006/relationships/image" Target="../media/image20.png"/></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xmlns="" id="{E44E27C2-649F-F2B8-B7E1-2956CAAC7E77}"/>
              </a:ext>
            </a:extLst>
          </p:cNvPr>
          <p:cNvSpPr txBox="1"/>
          <p:nvPr/>
        </p:nvSpPr>
        <p:spPr>
          <a:xfrm>
            <a:off x="1733550" y="6591300"/>
            <a:ext cx="14820900" cy="1384995"/>
          </a:xfrm>
          <a:prstGeom prst="rect">
            <a:avLst/>
          </a:prstGeom>
          <a:noFill/>
        </p:spPr>
        <p:txBody>
          <a:bodyPr wrap="square">
            <a:spAutoFit/>
          </a:bodyPr>
          <a:lstStyle/>
          <a:p>
            <a:pPr lvl="0" algn="ctr">
              <a:spcBef>
                <a:spcPts val="5"/>
              </a:spcBef>
              <a:tabLst>
                <a:tab pos="1205230" algn="l"/>
                <a:tab pos="1926589" algn="l"/>
                <a:tab pos="2915920" algn="l"/>
                <a:tab pos="3444875" algn="l"/>
                <a:tab pos="4383405" algn="l"/>
                <a:tab pos="6796405" algn="l"/>
              </a:tabLst>
              <a:defRPr/>
            </a:pPr>
            <a:r>
              <a:rPr lang="en-US" sz="4800" b="1" spc="-114" dirty="0" err="1">
                <a:solidFill>
                  <a:srgbClr val="E7686A"/>
                </a:solidFill>
                <a:ea typeface="Microsoft Sans Serif" panose="020B0604020202020204" pitchFamily="34" charset="0"/>
                <a:cs typeface="Microsoft Sans Serif" panose="020B0604020202020204" pitchFamily="34" charset="0"/>
              </a:rPr>
              <a:t>Korrespondenzanalyse</a:t>
            </a:r>
            <a:endParaRPr lang="en-US" sz="4800" b="1" spc="-114" dirty="0">
              <a:solidFill>
                <a:srgbClr val="E7686A"/>
              </a:solidFill>
              <a:ea typeface="Microsoft Sans Serif" panose="020B0604020202020204" pitchFamily="34" charset="0"/>
              <a:cs typeface="Microsoft Sans Serif" panose="020B0604020202020204" pitchFamily="34" charset="0"/>
            </a:endParaRPr>
          </a:p>
          <a:p>
            <a:pPr lvl="0" algn="ctr">
              <a:spcBef>
                <a:spcPts val="5"/>
              </a:spcBef>
              <a:tabLst>
                <a:tab pos="1205230" algn="l"/>
                <a:tab pos="1926589" algn="l"/>
                <a:tab pos="2915920" algn="l"/>
                <a:tab pos="3444875" algn="l"/>
                <a:tab pos="4383405" algn="l"/>
                <a:tab pos="6796405" algn="l"/>
              </a:tabLst>
              <a:defRPr/>
            </a:pPr>
            <a:r>
              <a:rPr lang="en-US" sz="3600" b="1" spc="-114" dirty="0">
                <a:solidFill>
                  <a:srgbClr val="E7686A"/>
                </a:solidFill>
                <a:ea typeface="Microsoft Sans Serif" panose="020B0604020202020204" pitchFamily="34" charset="0"/>
                <a:cs typeface="Microsoft Sans Serif" panose="020B0604020202020204" pitchFamily="34" charset="0"/>
              </a:rPr>
              <a:t>Von [UNISALENTO]</a:t>
            </a:r>
            <a:endParaRPr lang="en-US" sz="3200" b="1" spc="-114" dirty="0">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450231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C10E83A-ECCD-03DB-AE5C-686143880E33}"/>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1: </a:t>
            </a:r>
            <a:r>
              <a:rPr lang="es-ES" b="1" dirty="0" err="1">
                <a:solidFill>
                  <a:srgbClr val="E7686A"/>
                </a:solidFill>
                <a:ea typeface="Microsoft Sans Serif" panose="020B0604020202020204" pitchFamily="34" charset="0"/>
                <a:cs typeface="Microsoft Sans Serif" panose="020B0604020202020204" pitchFamily="34" charset="0"/>
              </a:rPr>
              <a:t>Einführung</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xmlns="" id="{88E302CA-D489-B2B3-6748-BA6D6E074972}"/>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3: Die Annahme der Korrespondenzanalyse
</a:t>
            </a:r>
            <a:endParaRPr lang="it-IT" dirty="0"/>
          </a:p>
        </p:txBody>
      </p:sp>
      <p:sp>
        <p:nvSpPr>
          <p:cNvPr id="5" name="CasellaDiTesto 4">
            <a:extLst>
              <a:ext uri="{FF2B5EF4-FFF2-40B4-BE49-F238E27FC236}">
                <a16:creationId xmlns:a16="http://schemas.microsoft.com/office/drawing/2014/main" xmlns="" id="{823F44A0-7CB3-D909-0AEF-98D41F6552A7}"/>
              </a:ext>
            </a:extLst>
          </p:cNvPr>
          <p:cNvSpPr txBox="1"/>
          <p:nvPr/>
        </p:nvSpPr>
        <p:spPr>
          <a:xfrm>
            <a:off x="914400" y="4397732"/>
            <a:ext cx="16459200" cy="3834768"/>
          </a:xfrm>
          <a:prstGeom prst="rect">
            <a:avLst/>
          </a:prstGeom>
          <a:noFill/>
        </p:spPr>
        <p:txBody>
          <a:bodyPr wrap="square" lIns="91440" tIns="45720" rIns="91440" bIns="45720" rtlCol="0" anchor="t">
            <a:spAutoFit/>
          </a:bodyPr>
          <a:lstStyle/>
          <a:p>
            <a:pPr algn="ctr">
              <a:lnSpc>
                <a:spcPct val="107000"/>
              </a:lnSpc>
              <a:spcAft>
                <a:spcPts val="800"/>
              </a:spcAft>
            </a:pPr>
            <a:r>
              <a:rPr lang="en-US" sz="3200" b="1" dirty="0">
                <a:ea typeface="+mn-lt"/>
                <a:cs typeface="+mn-lt"/>
              </a:rPr>
              <a:t>Der Test </a:t>
            </a:r>
            <a:r>
              <a:rPr lang="en-US" sz="3200" b="1" dirty="0" err="1">
                <a:ea typeface="+mn-lt"/>
                <a:cs typeface="+mn-lt"/>
              </a:rPr>
              <a:t>beginnt</a:t>
            </a:r>
            <a:r>
              <a:rPr lang="en-US" sz="3200" b="1" dirty="0">
                <a:ea typeface="+mn-lt"/>
                <a:cs typeface="+mn-lt"/>
              </a:rPr>
              <a:t> </a:t>
            </a:r>
            <a:r>
              <a:rPr lang="en-US" sz="3200" b="1" dirty="0" err="1">
                <a:ea typeface="+mn-lt"/>
                <a:cs typeface="+mn-lt"/>
              </a:rPr>
              <a:t>mit</a:t>
            </a:r>
            <a:r>
              <a:rPr lang="en-US" sz="3200" b="1" dirty="0">
                <a:ea typeface="+mn-lt"/>
                <a:cs typeface="+mn-lt"/>
              </a:rPr>
              <a:t> der </a:t>
            </a:r>
            <a:r>
              <a:rPr lang="en-US" sz="3200" b="1" dirty="0" err="1">
                <a:ea typeface="+mn-lt"/>
                <a:cs typeface="+mn-lt"/>
              </a:rPr>
              <a:t>Nullhypothese</a:t>
            </a:r>
            <a:r>
              <a:rPr lang="en-US" sz="3200" b="1" dirty="0">
                <a:ea typeface="+mn-lt"/>
                <a:cs typeface="+mn-lt"/>
              </a:rPr>
              <a:t>, </a:t>
            </a:r>
            <a:r>
              <a:rPr lang="en-US" sz="3200" b="1" dirty="0" err="1">
                <a:ea typeface="+mn-lt"/>
                <a:cs typeface="+mn-lt"/>
              </a:rPr>
              <a:t>wonach</a:t>
            </a:r>
            <a:r>
              <a:rPr lang="en-US" sz="3200" b="1" dirty="0">
                <a:ea typeface="+mn-lt"/>
                <a:cs typeface="+mn-lt"/>
              </a:rPr>
              <a:t> die </a:t>
            </a:r>
            <a:r>
              <a:rPr lang="en-US" sz="3200" b="1" dirty="0" err="1">
                <a:ea typeface="+mn-lt"/>
                <a:cs typeface="+mn-lt"/>
              </a:rPr>
              <a:t>beiden</a:t>
            </a:r>
            <a:r>
              <a:rPr lang="en-US" sz="3200" b="1" dirty="0">
                <a:ea typeface="+mn-lt"/>
                <a:cs typeface="+mn-lt"/>
              </a:rPr>
              <a:t> </a:t>
            </a:r>
            <a:r>
              <a:rPr lang="en-US" sz="3200" b="1" dirty="0" err="1">
                <a:ea typeface="+mn-lt"/>
                <a:cs typeface="+mn-lt"/>
              </a:rPr>
              <a:t>Variablen</a:t>
            </a:r>
            <a:r>
              <a:rPr lang="en-US" sz="3200" b="1" dirty="0">
                <a:ea typeface="+mn-lt"/>
                <a:cs typeface="+mn-lt"/>
              </a:rPr>
              <a:t> </a:t>
            </a:r>
            <a:r>
              <a:rPr lang="en-US" sz="3200" b="1" dirty="0" err="1">
                <a:ea typeface="+mn-lt"/>
                <a:cs typeface="+mn-lt"/>
              </a:rPr>
              <a:t>unabhängig</a:t>
            </a:r>
            <a:r>
              <a:rPr lang="en-US" sz="3200" b="1" dirty="0">
                <a:ea typeface="+mn-lt"/>
                <a:cs typeface="+mn-lt"/>
              </a:rPr>
              <a:t> </a:t>
            </a:r>
            <a:r>
              <a:rPr lang="en-US" sz="3200" b="1" dirty="0" err="1">
                <a:ea typeface="+mn-lt"/>
                <a:cs typeface="+mn-lt"/>
              </a:rPr>
              <a:t>sind</a:t>
            </a:r>
            <a:r>
              <a:rPr lang="en-US" sz="3200" b="1" dirty="0">
                <a:ea typeface="+mn-lt"/>
                <a:cs typeface="+mn-lt"/>
              </a:rPr>
              <a:t>. Die </a:t>
            </a:r>
            <a:r>
              <a:rPr lang="en-US" sz="3200" b="1" dirty="0" err="1">
                <a:ea typeface="+mn-lt"/>
                <a:cs typeface="+mn-lt"/>
              </a:rPr>
              <a:t>Alternativhypothese</a:t>
            </a:r>
            <a:r>
              <a:rPr lang="en-US" sz="3200" b="1" dirty="0">
                <a:ea typeface="+mn-lt"/>
                <a:cs typeface="+mn-lt"/>
              </a:rPr>
              <a:t> </a:t>
            </a:r>
            <a:r>
              <a:rPr lang="en-US" sz="3200" b="1" dirty="0" err="1">
                <a:ea typeface="+mn-lt"/>
                <a:cs typeface="+mn-lt"/>
              </a:rPr>
              <a:t>lautet</a:t>
            </a:r>
            <a:r>
              <a:rPr lang="en-US" sz="3200" b="1" dirty="0">
                <a:ea typeface="+mn-lt"/>
                <a:cs typeface="+mn-lt"/>
              </a:rPr>
              <a:t>, </a:t>
            </a:r>
            <a:r>
              <a:rPr lang="en-US" sz="3200" b="1" dirty="0" err="1">
                <a:ea typeface="+mn-lt"/>
                <a:cs typeface="+mn-lt"/>
              </a:rPr>
              <a:t>dass</a:t>
            </a:r>
            <a:r>
              <a:rPr lang="en-US" sz="3200" b="1" dirty="0">
                <a:ea typeface="+mn-lt"/>
                <a:cs typeface="+mn-lt"/>
              </a:rPr>
              <a:t> die </a:t>
            </a:r>
            <a:r>
              <a:rPr lang="en-US" sz="3200" b="1" dirty="0" err="1">
                <a:ea typeface="+mn-lt"/>
                <a:cs typeface="+mn-lt"/>
              </a:rPr>
              <a:t>beiden</a:t>
            </a:r>
            <a:r>
              <a:rPr lang="en-US" sz="3200" b="1" dirty="0">
                <a:ea typeface="+mn-lt"/>
                <a:cs typeface="+mn-lt"/>
              </a:rPr>
              <a:t> </a:t>
            </a:r>
            <a:r>
              <a:rPr lang="en-US" sz="3200" b="1" dirty="0" err="1">
                <a:ea typeface="+mn-lt"/>
                <a:cs typeface="+mn-lt"/>
              </a:rPr>
              <a:t>Variablen</a:t>
            </a:r>
            <a:r>
              <a:rPr lang="en-US" sz="3200" b="1" dirty="0">
                <a:ea typeface="+mn-lt"/>
                <a:cs typeface="+mn-lt"/>
              </a:rPr>
              <a:t> </a:t>
            </a:r>
            <a:r>
              <a:rPr lang="en-US" sz="3200" b="1" dirty="0" err="1">
                <a:ea typeface="+mn-lt"/>
                <a:cs typeface="+mn-lt"/>
              </a:rPr>
              <a:t>einen</a:t>
            </a:r>
            <a:r>
              <a:rPr lang="en-US" sz="3200" b="1" dirty="0">
                <a:ea typeface="+mn-lt"/>
                <a:cs typeface="+mn-lt"/>
              </a:rPr>
              <a:t> </a:t>
            </a:r>
            <a:r>
              <a:rPr lang="en-US" sz="3200" b="1" dirty="0" err="1">
                <a:ea typeface="+mn-lt"/>
                <a:cs typeface="+mn-lt"/>
              </a:rPr>
              <a:t>gewissen</a:t>
            </a:r>
            <a:r>
              <a:rPr lang="en-US" sz="3200" b="1" dirty="0">
                <a:ea typeface="+mn-lt"/>
                <a:cs typeface="+mn-lt"/>
              </a:rPr>
              <a:t> Grad an </a:t>
            </a:r>
            <a:r>
              <a:rPr lang="en-US" sz="3200" b="1" dirty="0" err="1">
                <a:ea typeface="+mn-lt"/>
                <a:cs typeface="+mn-lt"/>
              </a:rPr>
              <a:t>Interdependenz</a:t>
            </a:r>
            <a:r>
              <a:rPr lang="en-US" sz="3200" b="1" dirty="0">
                <a:ea typeface="+mn-lt"/>
                <a:cs typeface="+mn-lt"/>
              </a:rPr>
              <a:t> </a:t>
            </a:r>
            <a:r>
              <a:rPr lang="en-US" sz="3200" b="1" dirty="0" err="1">
                <a:ea typeface="+mn-lt"/>
                <a:cs typeface="+mn-lt"/>
              </a:rPr>
              <a:t>aufweisen</a:t>
            </a:r>
            <a:r>
              <a:rPr lang="en-US" sz="3200" b="1" dirty="0">
                <a:ea typeface="+mn-lt"/>
                <a:cs typeface="+mn-lt"/>
              </a:rPr>
              <a:t>.</a:t>
            </a:r>
            <a:endParaRPr lang="en-US" dirty="0"/>
          </a:p>
          <a:p>
            <a:pPr algn="ctr">
              <a:lnSpc>
                <a:spcPct val="107000"/>
              </a:lnSpc>
              <a:spcAft>
                <a:spcPts val="800"/>
              </a:spcAft>
            </a:pPr>
            <a:endParaRPr lang="en-US"/>
          </a:p>
          <a:p>
            <a:pPr algn="ctr">
              <a:lnSpc>
                <a:spcPct val="107000"/>
              </a:lnSpc>
              <a:spcAft>
                <a:spcPts val="800"/>
              </a:spcAft>
            </a:pPr>
            <a:r>
              <a:rPr lang="en-US" sz="3200" b="1" dirty="0">
                <a:ea typeface="+mn-lt"/>
                <a:cs typeface="+mn-lt"/>
              </a:rPr>
              <a:t>Wenn die </a:t>
            </a:r>
            <a:r>
              <a:rPr lang="en-US" sz="3200" b="1" dirty="0" err="1">
                <a:ea typeface="+mn-lt"/>
                <a:cs typeface="+mn-lt"/>
              </a:rPr>
              <a:t>Testergebnisse</a:t>
            </a:r>
            <a:r>
              <a:rPr lang="en-US" sz="3200" b="1" dirty="0">
                <a:ea typeface="+mn-lt"/>
                <a:cs typeface="+mn-lt"/>
              </a:rPr>
              <a:t> </a:t>
            </a:r>
            <a:r>
              <a:rPr lang="en-US" sz="3200" b="1" dirty="0" err="1">
                <a:ea typeface="+mn-lt"/>
                <a:cs typeface="+mn-lt"/>
              </a:rPr>
              <a:t>einen</a:t>
            </a:r>
            <a:r>
              <a:rPr lang="en-US" sz="3200" b="1" dirty="0">
                <a:ea typeface="+mn-lt"/>
                <a:cs typeface="+mn-lt"/>
              </a:rPr>
              <a:t> p-Wert &lt; 0,05 </a:t>
            </a:r>
            <a:r>
              <a:rPr lang="en-US" sz="3200" b="1" dirty="0" err="1">
                <a:ea typeface="+mn-lt"/>
                <a:cs typeface="+mn-lt"/>
              </a:rPr>
              <a:t>ergeben</a:t>
            </a:r>
            <a:r>
              <a:rPr lang="en-US" sz="3200" b="1" dirty="0">
                <a:ea typeface="+mn-lt"/>
                <a:cs typeface="+mn-lt"/>
              </a:rPr>
              <a:t>, </a:t>
            </a:r>
            <a:r>
              <a:rPr lang="en-US" sz="3200" b="1" dirty="0" err="1">
                <a:ea typeface="+mn-lt"/>
                <a:cs typeface="+mn-lt"/>
              </a:rPr>
              <a:t>kann</a:t>
            </a:r>
            <a:r>
              <a:rPr lang="en-US" sz="3200" b="1" dirty="0">
                <a:ea typeface="+mn-lt"/>
                <a:cs typeface="+mn-lt"/>
              </a:rPr>
              <a:t> die </a:t>
            </a:r>
            <a:r>
              <a:rPr lang="en-US" sz="3200" b="1" dirty="0" err="1">
                <a:ea typeface="+mn-lt"/>
                <a:cs typeface="+mn-lt"/>
              </a:rPr>
              <a:t>Nullhypothese</a:t>
            </a:r>
            <a:r>
              <a:rPr lang="en-US" sz="3200" b="1" dirty="0">
                <a:ea typeface="+mn-lt"/>
                <a:cs typeface="+mn-lt"/>
              </a:rPr>
              <a:t> </a:t>
            </a:r>
            <a:r>
              <a:rPr lang="en-US" sz="3200" b="1" dirty="0" err="1">
                <a:ea typeface="+mn-lt"/>
                <a:cs typeface="+mn-lt"/>
              </a:rPr>
              <a:t>verworfen</a:t>
            </a:r>
            <a:r>
              <a:rPr lang="en-US" sz="3200" b="1" dirty="0">
                <a:ea typeface="+mn-lt"/>
                <a:cs typeface="+mn-lt"/>
              </a:rPr>
              <a:t> </a:t>
            </a:r>
            <a:r>
              <a:rPr lang="en-US" sz="3200" b="1" dirty="0" err="1">
                <a:ea typeface="+mn-lt"/>
                <a:cs typeface="+mn-lt"/>
              </a:rPr>
              <a:t>werden</a:t>
            </a:r>
            <a:r>
              <a:rPr lang="en-US" sz="3200" b="1" dirty="0">
                <a:ea typeface="+mn-lt"/>
                <a:cs typeface="+mn-lt"/>
              </a:rPr>
              <a:t> und die </a:t>
            </a:r>
            <a:r>
              <a:rPr lang="en-US" sz="3200" b="1" dirty="0" err="1">
                <a:ea typeface="+mn-lt"/>
                <a:cs typeface="+mn-lt"/>
              </a:rPr>
              <a:t>beiden</a:t>
            </a:r>
            <a:r>
              <a:rPr lang="en-US" sz="3200" b="1" dirty="0">
                <a:ea typeface="+mn-lt"/>
                <a:cs typeface="+mn-lt"/>
              </a:rPr>
              <a:t> </a:t>
            </a:r>
            <a:r>
              <a:rPr lang="en-US" sz="3200" b="1" dirty="0" err="1">
                <a:ea typeface="+mn-lt"/>
                <a:cs typeface="+mn-lt"/>
              </a:rPr>
              <a:t>Variablen</a:t>
            </a:r>
            <a:r>
              <a:rPr lang="en-US" sz="3200" b="1" dirty="0">
                <a:ea typeface="+mn-lt"/>
                <a:cs typeface="+mn-lt"/>
              </a:rPr>
              <a:t> </a:t>
            </a:r>
            <a:r>
              <a:rPr lang="en-US" sz="3200" b="1" dirty="0" err="1">
                <a:ea typeface="+mn-lt"/>
                <a:cs typeface="+mn-lt"/>
              </a:rPr>
              <a:t>werden</a:t>
            </a:r>
            <a:r>
              <a:rPr lang="en-US" sz="3200" b="1" dirty="0">
                <a:ea typeface="+mn-lt"/>
                <a:cs typeface="+mn-lt"/>
              </a:rPr>
              <a:t> </a:t>
            </a:r>
            <a:r>
              <a:rPr lang="en-US" sz="3200" b="1" dirty="0" err="1">
                <a:ea typeface="+mn-lt"/>
                <a:cs typeface="+mn-lt"/>
              </a:rPr>
              <a:t>als</a:t>
            </a:r>
            <a:r>
              <a:rPr lang="en-US" sz="3200" b="1" dirty="0">
                <a:ea typeface="+mn-lt"/>
                <a:cs typeface="+mn-lt"/>
              </a:rPr>
              <a:t> </a:t>
            </a:r>
            <a:r>
              <a:rPr lang="en-US" sz="3200" b="1" dirty="0" err="1">
                <a:ea typeface="+mn-lt"/>
                <a:cs typeface="+mn-lt"/>
              </a:rPr>
              <a:t>voneinander</a:t>
            </a:r>
            <a:r>
              <a:rPr lang="en-US" sz="3200" b="1" dirty="0">
                <a:ea typeface="+mn-lt"/>
                <a:cs typeface="+mn-lt"/>
              </a:rPr>
              <a:t> </a:t>
            </a:r>
            <a:r>
              <a:rPr lang="en-US" sz="3200" b="1" dirty="0" err="1">
                <a:ea typeface="+mn-lt"/>
                <a:cs typeface="+mn-lt"/>
              </a:rPr>
              <a:t>abhängig</a:t>
            </a:r>
            <a:r>
              <a:rPr lang="en-US" sz="3200" b="1" dirty="0">
                <a:ea typeface="+mn-lt"/>
                <a:cs typeface="+mn-lt"/>
              </a:rPr>
              <a:t> </a:t>
            </a:r>
            <a:r>
              <a:rPr lang="en-US" sz="3200" b="1" dirty="0" err="1">
                <a:ea typeface="+mn-lt"/>
                <a:cs typeface="+mn-lt"/>
              </a:rPr>
              <a:t>betrachtet</a:t>
            </a:r>
            <a:r>
              <a:rPr lang="en-US" sz="3200" b="1" dirty="0">
                <a:ea typeface="+mn-lt"/>
                <a:cs typeface="+mn-lt"/>
              </a:rPr>
              <a:t>. </a:t>
            </a:r>
            <a:endParaRPr lang="it-IT" dirty="0">
              <a:ea typeface="+mn-lt"/>
              <a:cs typeface="+mn-lt"/>
            </a:endParaRPr>
          </a:p>
          <a:p>
            <a:pPr algn="ctr">
              <a:lnSpc>
                <a:spcPct val="107000"/>
              </a:lnSpc>
              <a:spcAft>
                <a:spcPts val="800"/>
              </a:spcAft>
            </a:pPr>
            <a:r>
              <a:rPr lang="en-US" sz="3200" b="1" dirty="0">
                <a:ea typeface="+mn-lt"/>
                <a:cs typeface="+mn-lt"/>
              </a:rPr>
              <a:t>Wir </a:t>
            </a:r>
            <a:r>
              <a:rPr lang="en-US" sz="3200" b="1" dirty="0" err="1">
                <a:ea typeface="+mn-lt"/>
                <a:cs typeface="+mn-lt"/>
              </a:rPr>
              <a:t>können</a:t>
            </a:r>
            <a:r>
              <a:rPr lang="en-US" sz="3200" b="1" dirty="0">
                <a:ea typeface="+mn-lt"/>
                <a:cs typeface="+mn-lt"/>
              </a:rPr>
              <a:t> </a:t>
            </a:r>
            <a:r>
              <a:rPr lang="en-US" sz="3200" b="1" dirty="0" err="1">
                <a:ea typeface="+mn-lt"/>
                <a:cs typeface="+mn-lt"/>
              </a:rPr>
              <a:t>daher</a:t>
            </a:r>
            <a:r>
              <a:rPr lang="en-US" sz="3200" b="1" dirty="0">
                <a:ea typeface="+mn-lt"/>
                <a:cs typeface="+mn-lt"/>
              </a:rPr>
              <a:t> </a:t>
            </a:r>
            <a:r>
              <a:rPr lang="en-US" sz="3200" b="1" dirty="0" err="1">
                <a:ea typeface="+mn-lt"/>
                <a:cs typeface="+mn-lt"/>
              </a:rPr>
              <a:t>mit</a:t>
            </a:r>
            <a:r>
              <a:rPr lang="en-US" sz="3200" b="1" dirty="0">
                <a:ea typeface="+mn-lt"/>
                <a:cs typeface="+mn-lt"/>
              </a:rPr>
              <a:t> der </a:t>
            </a:r>
            <a:r>
              <a:rPr lang="en-US" sz="3200" b="1" dirty="0" err="1">
                <a:ea typeface="+mn-lt"/>
                <a:cs typeface="+mn-lt"/>
              </a:rPr>
              <a:t>Korrespondenzanalyse</a:t>
            </a:r>
            <a:r>
              <a:rPr lang="en-US" sz="3200" b="1" dirty="0">
                <a:ea typeface="+mn-lt"/>
                <a:cs typeface="+mn-lt"/>
              </a:rPr>
              <a:t> </a:t>
            </a:r>
            <a:r>
              <a:rPr lang="en-US" sz="3200" b="1" dirty="0" err="1">
                <a:ea typeface="+mn-lt"/>
                <a:cs typeface="+mn-lt"/>
              </a:rPr>
              <a:t>fortfahren</a:t>
            </a:r>
            <a:r>
              <a:rPr lang="en-US" sz="3200" b="1" dirty="0">
                <a:ea typeface="+mn-lt"/>
                <a:cs typeface="+mn-lt"/>
              </a:rPr>
              <a:t>.</a:t>
            </a:r>
            <a:endParaRPr lang="en-US" sz="3200" b="1" dirty="0">
              <a:cs typeface="Calibri"/>
            </a:endParaRPr>
          </a:p>
        </p:txBody>
      </p:sp>
    </p:spTree>
    <p:extLst>
      <p:ext uri="{BB962C8B-B14F-4D97-AF65-F5344CB8AC3E}">
        <p14:creationId xmlns:p14="http://schemas.microsoft.com/office/powerpoint/2010/main" val="3009790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F00A4FC-962D-2AF6-83E8-505DF3C98459}"/>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2: Korrespondenzanalyse 
</a:t>
            </a:r>
            <a:endParaRPr lang="it-IT" dirty="0"/>
          </a:p>
        </p:txBody>
      </p:sp>
      <p:sp>
        <p:nvSpPr>
          <p:cNvPr id="3" name="Segnaposto contenuto 2">
            <a:extLst>
              <a:ext uri="{FF2B5EF4-FFF2-40B4-BE49-F238E27FC236}">
                <a16:creationId xmlns:a16="http://schemas.microsoft.com/office/drawing/2014/main" xmlns="" id="{D5967D21-C93A-BA34-AE2B-2EE8765F75C9}"/>
              </a:ext>
            </a:extLst>
          </p:cNvPr>
          <p:cNvSpPr>
            <a:spLocks noGrp="1"/>
          </p:cNvSpPr>
          <p:nvPr>
            <p:ph idx="1"/>
          </p:nvPr>
        </p:nvSpPr>
        <p:spPr>
          <a:xfrm>
            <a:off x="1257300" y="2738438"/>
            <a:ext cx="15773400" cy="500062"/>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1: Kontingenztabellen
</a:t>
            </a:r>
            <a:endParaRPr lang="it-IT" dirty="0"/>
          </a:p>
        </p:txBody>
      </p:sp>
      <p:sp>
        <p:nvSpPr>
          <p:cNvPr id="4" name="CasellaDiTesto 3">
            <a:extLst>
              <a:ext uri="{FF2B5EF4-FFF2-40B4-BE49-F238E27FC236}">
                <a16:creationId xmlns:a16="http://schemas.microsoft.com/office/drawing/2014/main" xmlns="" id="{7B237D22-8035-27FF-E557-A85DE3485A81}"/>
              </a:ext>
            </a:extLst>
          </p:cNvPr>
          <p:cNvSpPr txBox="1"/>
          <p:nvPr/>
        </p:nvSpPr>
        <p:spPr>
          <a:xfrm>
            <a:off x="1066800" y="4220170"/>
            <a:ext cx="16154400" cy="2062103"/>
          </a:xfrm>
          <a:prstGeom prst="rect">
            <a:avLst/>
          </a:prstGeom>
          <a:noFill/>
        </p:spPr>
        <p:txBody>
          <a:bodyPr wrap="square" rtlCol="0">
            <a:spAutoFit/>
          </a:bodyPr>
          <a:lstStyle/>
          <a:p>
            <a:pPr algn="ctr"/>
            <a:r>
              <a:rPr lang="en-US" sz="3200" b="1" dirty="0">
                <a:latin typeface="Calibri" panose="020F0502020204030204" pitchFamily="34" charset="0"/>
                <a:ea typeface="Calibri" panose="020F0502020204030204" pitchFamily="34" charset="0"/>
                <a:cs typeface="Times New Roman" panose="02020603050405020304" pitchFamily="18" charset="0"/>
              </a:rPr>
              <a:t>Die Kontingenztabellen enthalten die gemeinsamen Häufigkeiten der </a:t>
            </a:r>
            <a:r>
              <a:rPr lang="en-US" sz="3200" b="1" dirty="0" err="1" smtClean="0">
                <a:latin typeface="Calibri" panose="020F0502020204030204" pitchFamily="34" charset="0"/>
                <a:ea typeface="Calibri" panose="020F0502020204030204" pitchFamily="34" charset="0"/>
                <a:cs typeface="Times New Roman" panose="02020603050405020304" pitchFamily="18" charset="0"/>
              </a:rPr>
              <a:t>Variablenwerte</a:t>
            </a:r>
            <a:r>
              <a:rPr lang="en-US" sz="3200" b="1" dirty="0" smtClean="0">
                <a:latin typeface="Calibri" panose="020F0502020204030204" pitchFamily="34" charset="0"/>
                <a:ea typeface="Calibri" panose="020F0502020204030204" pitchFamily="34" charset="0"/>
                <a:cs typeface="Times New Roman" panose="02020603050405020304" pitchFamily="18" charset="0"/>
              </a:rPr>
              <a:t>. </a:t>
            </a:r>
            <a:r>
              <a:rPr lang="en-US" sz="3200" b="1" dirty="0">
                <a:latin typeface="Calibri" panose="020F0502020204030204" pitchFamily="34" charset="0"/>
                <a:ea typeface="Calibri" panose="020F0502020204030204" pitchFamily="34" charset="0"/>
                <a:cs typeface="Times New Roman" panose="02020603050405020304" pitchFamily="18" charset="0"/>
              </a:rPr>
              <a:t>Bei zwei qualitativen Variablen X und Y enthält die entsprechende Kontingenztabelle, wie oft ein bestimmter Modus der Variablen X mit einem bestimmten Modus der Variablen Y auftritt.
</a:t>
            </a:r>
            <a:endParaRPr lang="it-IT" dirty="0"/>
          </a:p>
        </p:txBody>
      </p:sp>
    </p:spTree>
    <p:extLst>
      <p:ext uri="{BB962C8B-B14F-4D97-AF65-F5344CB8AC3E}">
        <p14:creationId xmlns:p14="http://schemas.microsoft.com/office/powerpoint/2010/main" val="1528352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A245D9C-459F-B54A-96A4-E94B3131DE61}"/>
              </a:ext>
            </a:extLst>
          </p:cNvPr>
          <p:cNvSpPr>
            <a:spLocks noGrp="1"/>
          </p:cNvSpPr>
          <p:nvPr>
            <p:ph type="title"/>
          </p:nvPr>
        </p:nvSpPr>
        <p:spPr>
          <a:xfrm>
            <a:off x="1254842"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2: Korrespondenzanalyse 
</a:t>
            </a:r>
            <a:endParaRPr lang="it-IT" dirty="0"/>
          </a:p>
        </p:txBody>
      </p:sp>
      <p:sp>
        <p:nvSpPr>
          <p:cNvPr id="3" name="Segnaposto contenuto 2">
            <a:extLst>
              <a:ext uri="{FF2B5EF4-FFF2-40B4-BE49-F238E27FC236}">
                <a16:creationId xmlns:a16="http://schemas.microsoft.com/office/drawing/2014/main" xmlns="" id="{B627497D-3277-9841-F88C-18A8694BD568}"/>
              </a:ext>
            </a:extLst>
          </p:cNvPr>
          <p:cNvSpPr>
            <a:spLocks noGrp="1"/>
          </p:cNvSpPr>
          <p:nvPr>
            <p:ph idx="1"/>
          </p:nvPr>
        </p:nvSpPr>
        <p:spPr>
          <a:xfrm>
            <a:off x="1257300" y="2738438"/>
            <a:ext cx="15773400" cy="500062"/>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1: Kontingenztabellen
</a:t>
            </a:r>
            <a:endParaRPr lang="it-IT" dirty="0"/>
          </a:p>
        </p:txBody>
      </p:sp>
      <p:pic>
        <p:nvPicPr>
          <p:cNvPr id="5" name="Segnaposto contenuto 3" descr="Immagine che contiene tavolo&#10;&#10;Descrizione generata automaticamente">
            <a:extLst>
              <a:ext uri="{FF2B5EF4-FFF2-40B4-BE49-F238E27FC236}">
                <a16:creationId xmlns:a16="http://schemas.microsoft.com/office/drawing/2014/main" xmlns="" id="{CC37A830-7B27-3923-3998-6019E91859F0}"/>
              </a:ext>
            </a:extLst>
          </p:cNvPr>
          <p:cNvPicPr>
            <a:picLocks noChangeAspect="1"/>
          </p:cNvPicPr>
          <p:nvPr/>
        </p:nvPicPr>
        <p:blipFill>
          <a:blip r:embed="rId2"/>
          <a:stretch>
            <a:fillRect/>
          </a:stretch>
        </p:blipFill>
        <p:spPr>
          <a:xfrm>
            <a:off x="1676400" y="3733006"/>
            <a:ext cx="4538437" cy="2820989"/>
          </a:xfrm>
          <a:prstGeom prst="rect">
            <a:avLst/>
          </a:prstGeom>
        </p:spPr>
      </p:pic>
      <mc:AlternateContent xmlns:mc="http://schemas.openxmlformats.org/markup-compatibility/2006">
        <mc:Choice xmlns:a14="http://schemas.microsoft.com/office/drawing/2010/main" Requires="a14">
          <p:sp>
            <p:nvSpPr>
              <p:cNvPr id="6" name="CasellaDiTesto 5">
                <a:extLst>
                  <a:ext uri="{FF2B5EF4-FFF2-40B4-BE49-F238E27FC236}">
                    <a16:creationId xmlns:a16="http://schemas.microsoft.com/office/drawing/2014/main" xmlns="" id="{F816A7B3-81BE-A2B9-1E58-592B55840A86}"/>
                  </a:ext>
                </a:extLst>
              </p:cNvPr>
              <p:cNvSpPr txBox="1"/>
              <p:nvPr/>
            </p:nvSpPr>
            <p:spPr>
              <a:xfrm>
                <a:off x="6629400" y="3619500"/>
                <a:ext cx="11353800" cy="5044458"/>
              </a:xfrm>
              <a:prstGeom prst="rect">
                <a:avLst/>
              </a:prstGeom>
              <a:noFill/>
            </p:spPr>
            <p:txBody>
              <a:bodyPr wrap="square" rtlCol="0">
                <a:spAutoFit/>
              </a:bodyPr>
              <a:lstStyle/>
              <a:p>
                <a:pPr>
                  <a:lnSpc>
                    <a:spcPct val="107000"/>
                  </a:lnSpc>
                  <a:spcAft>
                    <a:spcPts val="800"/>
                  </a:spcAft>
                </a:pPr>
                <a:r>
                  <a:rPr lang="it-IT" sz="2400" b="1" dirty="0">
                    <a:effectLst/>
                    <a:ea typeface="Calibri" panose="020F0502020204030204" pitchFamily="34" charset="0"/>
                    <a:cs typeface="Times New Roman" panose="02020603050405020304" pitchFamily="18" charset="0"/>
                  </a:rPr>
                  <a:t>X, Y sind die qualitativen </a:t>
                </a:r>
                <a:r>
                  <a:rPr lang="it-IT" sz="2400" b="1" dirty="0" err="1">
                    <a:effectLst/>
                    <a:ea typeface="Calibri" panose="020F0502020204030204" pitchFamily="34" charset="0"/>
                    <a:cs typeface="Times New Roman" panose="02020603050405020304" pitchFamily="18" charset="0"/>
                  </a:rPr>
                  <a:t>Variablen</a:t>
                </a:r>
                <a:r>
                  <a:rPr lang="it-IT" sz="2400" b="1" dirty="0">
                    <a:effectLst/>
                    <a:ea typeface="Calibri" panose="020F0502020204030204" pitchFamily="34" charset="0"/>
                    <a:cs typeface="Times New Roman" panose="02020603050405020304" pitchFamily="18" charset="0"/>
                  </a:rPr>
                  <a:t>. </a:t>
                </a:r>
              </a:p>
              <a:p>
                <a:pPr>
                  <a:lnSpc>
                    <a:spcPct val="107000"/>
                  </a:lnSpc>
                  <a:spcAft>
                    <a:spcPts val="800"/>
                  </a:spcAft>
                </a:pPr>
                <a14:m>
                  <m:oMath xmlns:m="http://schemas.openxmlformats.org/officeDocument/2006/math">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𝒙</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𝟏</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𝒙</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𝟐</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 </m:t>
                    </m:r>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𝒙</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𝟑</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m:t>
                    </m:r>
                  </m:oMath>
                </a14:m>
                <a:r>
                  <a:rPr lang="it-IT" sz="2400" b="1" dirty="0">
                    <a:effectLst/>
                    <a:ea typeface="Calibri" panose="020F0502020204030204" pitchFamily="34" charset="0"/>
                    <a:cs typeface="Times New Roman" panose="02020603050405020304" pitchFamily="18" charset="0"/>
                  </a:rPr>
                  <a:t>: </a:t>
                </a:r>
                <a:r>
                  <a:rPr lang="it-IT" sz="2400" b="1" dirty="0">
                    <a:ea typeface="Calibri" panose="020F0502020204030204" pitchFamily="34" charset="0"/>
                    <a:cs typeface="Times New Roman" panose="02020603050405020304" pitchFamily="18" charset="0"/>
                  </a:rPr>
                  <a:t>sind die </a:t>
                </a:r>
                <a:r>
                  <a:rPr lang="it-IT" sz="2400" b="1" dirty="0" smtClean="0">
                    <a:ea typeface="Calibri" panose="020F0502020204030204" pitchFamily="34" charset="0"/>
                    <a:cs typeface="Times New Roman" panose="02020603050405020304" pitchFamily="18" charset="0"/>
                  </a:rPr>
                  <a:t>Werte </a:t>
                </a:r>
                <a:r>
                  <a:rPr lang="it-IT" sz="2400" b="1" dirty="0">
                    <a:ea typeface="Calibri" panose="020F0502020204030204" pitchFamily="34" charset="0"/>
                    <a:cs typeface="Times New Roman" panose="02020603050405020304" pitchFamily="18" charset="0"/>
                  </a:rPr>
                  <a:t>der Variablen </a:t>
                </a:r>
                <a:r>
                  <a:rPr lang="it-IT" sz="2400" b="1" dirty="0">
                    <a:effectLst/>
                    <a:ea typeface="Calibri" panose="020F0502020204030204" pitchFamily="34" charset="0"/>
                    <a:cs typeface="Times New Roman" panose="02020603050405020304" pitchFamily="18" charset="0"/>
                  </a:rPr>
                  <a:t>X</a:t>
                </a:r>
              </a:p>
              <a:p>
                <a:pPr>
                  <a:lnSpc>
                    <a:spcPct val="107000"/>
                  </a:lnSpc>
                  <a:spcAft>
                    <a:spcPts val="800"/>
                  </a:spcAft>
                </a:pPr>
                <a14:m>
                  <m:oMath xmlns:m="http://schemas.openxmlformats.org/officeDocument/2006/math">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𝒚</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𝟏</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𝒚</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𝟐</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 </m:t>
                    </m:r>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𝒚</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𝟑</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m:t>
                    </m:r>
                  </m:oMath>
                </a14:m>
                <a:r>
                  <a:rPr lang="it-IT" sz="2400" b="1" dirty="0">
                    <a:effectLst/>
                    <a:ea typeface="Calibri" panose="020F0502020204030204" pitchFamily="34" charset="0"/>
                    <a:cs typeface="Times New Roman" panose="02020603050405020304" pitchFamily="18" charset="0"/>
                  </a:rPr>
                  <a:t>: : </a:t>
                </a:r>
                <a:r>
                  <a:rPr lang="it-IT" sz="2400" b="1" dirty="0">
                    <a:ea typeface="Calibri" panose="020F0502020204030204" pitchFamily="34" charset="0"/>
                    <a:cs typeface="Times New Roman" panose="02020603050405020304" pitchFamily="18" charset="0"/>
                  </a:rPr>
                  <a:t>sind die </a:t>
                </a:r>
                <a:r>
                  <a:rPr lang="it-IT" sz="2400" b="1" dirty="0" smtClean="0">
                    <a:ea typeface="Calibri" panose="020F0502020204030204" pitchFamily="34" charset="0"/>
                    <a:cs typeface="Times New Roman" panose="02020603050405020304" pitchFamily="18" charset="0"/>
                  </a:rPr>
                  <a:t>Werte </a:t>
                </a:r>
                <a:r>
                  <a:rPr lang="it-IT" sz="2400" b="1" dirty="0">
                    <a:ea typeface="Calibri" panose="020F0502020204030204" pitchFamily="34" charset="0"/>
                    <a:cs typeface="Times New Roman" panose="02020603050405020304" pitchFamily="18" charset="0"/>
                  </a:rPr>
                  <a:t>der Variablen </a:t>
                </a:r>
                <a:r>
                  <a:rPr lang="it-IT" sz="2400" b="1" dirty="0">
                    <a:effectLst/>
                    <a:ea typeface="Calibri" panose="020F0502020204030204" pitchFamily="34" charset="0"/>
                    <a:cs typeface="Times New Roman" panose="02020603050405020304" pitchFamily="18" charset="0"/>
                  </a:rPr>
                  <a:t>Y </a:t>
                </a:r>
              </a:p>
              <a:p>
                <a:pPr>
                  <a:lnSpc>
                    <a:spcPct val="107000"/>
                  </a:lnSpc>
                  <a:spcAft>
                    <a:spcPts val="800"/>
                  </a:spcAft>
                </a:pPr>
                <a:r>
                  <a:rPr lang="it-IT" sz="2400" b="1" dirty="0">
                    <a:effectLst/>
                    <a:ea typeface="Calibri" panose="020F0502020204030204" pitchFamily="34" charset="0"/>
                    <a:cs typeface="Times New Roman" panose="02020603050405020304" pitchFamily="18" charset="0"/>
                  </a:rPr>
                  <a:t> </a:t>
                </a:r>
                <a14:m>
                  <m:oMath xmlns:m="http://schemas.openxmlformats.org/officeDocument/2006/math">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𝒏</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𝒊</m:t>
                        </m:r>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m:t>
                        </m:r>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𝒋</m:t>
                        </m:r>
                      </m:sub>
                    </m:sSub>
                    <m:r>
                      <a:rPr lang="it-IT" sz="2400" b="1" i="0" smtClean="0">
                        <a:effectLst/>
                        <a:latin typeface="Cambria Math" panose="02040503050406030204" pitchFamily="18" charset="0"/>
                        <a:ea typeface="Calibri" panose="020F0502020204030204" pitchFamily="34" charset="0"/>
                        <a:cs typeface="Times New Roman" panose="02020603050405020304" pitchFamily="18" charset="0"/>
                      </a:rPr>
                      <m:t>:</m:t>
                    </m:r>
                  </m:oMath>
                </a14:m>
                <a:r>
                  <a:rPr lang="it-IT" sz="2400" b="1" dirty="0">
                    <a:effectLst/>
                    <a:ea typeface="Calibri" panose="020F0502020204030204" pitchFamily="34" charset="0"/>
                    <a:cs typeface="Times New Roman" panose="02020603050405020304" pitchFamily="18" charset="0"/>
                  </a:rPr>
                  <a:t> sind die </a:t>
                </a:r>
                <a:r>
                  <a:rPr lang="it-IT" sz="2400" b="1" dirty="0" err="1">
                    <a:effectLst/>
                    <a:ea typeface="Calibri" panose="020F0502020204030204" pitchFamily="34" charset="0"/>
                    <a:cs typeface="Times New Roman" panose="02020603050405020304" pitchFamily="18" charset="0"/>
                  </a:rPr>
                  <a:t>absoluten </a:t>
                </a:r>
                <a:r>
                  <a:rPr lang="it-IT" sz="2400" b="1" dirty="0">
                    <a:effectLst/>
                    <a:ea typeface="Calibri" panose="020F0502020204030204" pitchFamily="34" charset="0"/>
                    <a:cs typeface="Times New Roman" panose="02020603050405020304" pitchFamily="18" charset="0"/>
                  </a:rPr>
                  <a:t>gemeinsamen Häufigkeiten, d</a:t>
                </a:r>
                <a:r>
                  <a:rPr lang="it-IT" sz="2400" b="1" dirty="0" err="1">
                    <a:effectLst/>
                    <a:ea typeface="Calibri" panose="020F0502020204030204" pitchFamily="34" charset="0"/>
                    <a:cs typeface="Times New Roman" panose="02020603050405020304" pitchFamily="18" charset="0"/>
                  </a:rPr>
                  <a:t>.h. </a:t>
                </a:r>
                <a:r>
                  <a:rPr lang="it-IT" sz="2400" b="1" dirty="0">
                    <a:effectLst/>
                    <a:ea typeface="Calibri" panose="020F0502020204030204" pitchFamily="34" charset="0"/>
                    <a:cs typeface="Times New Roman" panose="02020603050405020304" pitchFamily="18" charset="0"/>
                  </a:rPr>
                  <a:t>die Häufigkeiten der </a:t>
                </a:r>
                <a:r>
                  <a:rPr lang="it-IT" sz="2400" b="1" dirty="0" err="1">
                    <a:effectLst/>
                    <a:ea typeface="Calibri" panose="020F0502020204030204" pitchFamily="34" charset="0"/>
                    <a:cs typeface="Times New Roman" panose="02020603050405020304" pitchFamily="18" charset="0"/>
                  </a:rPr>
                  <a:t>Paare</a:t>
                </a:r>
                <a:r>
                  <a:rPr lang="it-IT" sz="2400" b="1" dirty="0">
                    <a:effectLst/>
                    <a:ea typeface="Calibri" panose="020F0502020204030204" pitchFamily="34" charset="0"/>
                    <a:cs typeface="Times New Roman" panose="02020603050405020304" pitchFamily="18" charset="0"/>
                  </a:rPr>
                  <a:t>, </a:t>
                </a:r>
                <a:r>
                  <a:rPr lang="it-IT" sz="2400" b="1" dirty="0" err="1">
                    <a:effectLst/>
                    <a:ea typeface="Calibri" panose="020F0502020204030204" pitchFamily="34" charset="0"/>
                    <a:cs typeface="Times New Roman" panose="02020603050405020304" pitchFamily="18" charset="0"/>
                  </a:rPr>
                  <a:t>Beispiel </a:t>
                </a:r>
                <a14:m>
                  <m:oMath xmlns:m="http://schemas.openxmlformats.org/officeDocument/2006/math">
                    <m:sSub>
                      <m:sSubPr>
                        <m:ctrlPr>
                          <a:rPr lang="it-IT" sz="2400" b="1" i="1">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a:latin typeface="Cambria Math" panose="02040503050406030204" pitchFamily="18" charset="0"/>
                            <a:ea typeface="Calibri" panose="020F0502020204030204" pitchFamily="34" charset="0"/>
                            <a:cs typeface="Times New Roman" panose="02020603050405020304" pitchFamily="18" charset="0"/>
                          </a:rPr>
                          <m:t>𝒏</m:t>
                        </m:r>
                      </m:e>
                      <m:sub>
                        <m:r>
                          <a:rPr lang="it-IT" sz="2400" b="1" i="1">
                            <a:latin typeface="Cambria Math" panose="02040503050406030204" pitchFamily="18" charset="0"/>
                            <a:ea typeface="Calibri" panose="020F0502020204030204" pitchFamily="34" charset="0"/>
                            <a:cs typeface="Times New Roman" panose="02020603050405020304" pitchFamily="18" charset="0"/>
                          </a:rPr>
                          <m:t>𝟏</m:t>
                        </m:r>
                        <m:r>
                          <a:rPr lang="it-IT" sz="2400" b="1" i="1">
                            <a:latin typeface="Cambria Math" panose="02040503050406030204" pitchFamily="18" charset="0"/>
                            <a:ea typeface="Calibri" panose="020F0502020204030204" pitchFamily="34" charset="0"/>
                            <a:cs typeface="Times New Roman" panose="02020603050405020304" pitchFamily="18" charset="0"/>
                          </a:rPr>
                          <m:t>,</m:t>
                        </m:r>
                        <m:r>
                          <a:rPr lang="it-IT" sz="2400" b="1" i="1">
                            <a:latin typeface="Cambria Math" panose="02040503050406030204" pitchFamily="18" charset="0"/>
                            <a:ea typeface="Calibri" panose="020F0502020204030204" pitchFamily="34" charset="0"/>
                            <a:cs typeface="Times New Roman" panose="02020603050405020304" pitchFamily="18" charset="0"/>
                          </a:rPr>
                          <m:t>𝟏</m:t>
                        </m:r>
                      </m:sub>
                    </m:sSub>
                    <m:r>
                      <a:rPr lang="it-IT" sz="2400" b="1" i="1">
                        <a:latin typeface="Cambria Math" panose="02040503050406030204" pitchFamily="18" charset="0"/>
                        <a:ea typeface="Calibri" panose="020F0502020204030204" pitchFamily="34" charset="0"/>
                        <a:cs typeface="Times New Roman" panose="02020603050405020304" pitchFamily="18" charset="0"/>
                      </a:rPr>
                      <m:t>: </m:t>
                    </m:r>
                    <m:sSub>
                      <m:sSubPr>
                        <m:ctrlPr>
                          <a:rPr lang="it-IT" sz="2400" b="1" i="1">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a:latin typeface="Cambria Math" panose="02040503050406030204" pitchFamily="18" charset="0"/>
                            <a:ea typeface="Calibri" panose="020F0502020204030204" pitchFamily="34" charset="0"/>
                            <a:cs typeface="Times New Roman" panose="02020603050405020304" pitchFamily="18" charset="0"/>
                          </a:rPr>
                          <m:t>𝑿</m:t>
                        </m:r>
                        <m:r>
                          <a:rPr lang="it-IT" sz="2400" b="1" i="1">
                            <a:latin typeface="Cambria Math" panose="02040503050406030204" pitchFamily="18" charset="0"/>
                            <a:ea typeface="Calibri" panose="020F0502020204030204" pitchFamily="34" charset="0"/>
                            <a:cs typeface="Times New Roman" panose="02020603050405020304" pitchFamily="18" charset="0"/>
                          </a:rPr>
                          <m:t>=</m:t>
                        </m:r>
                        <m:r>
                          <a:rPr lang="it-IT" sz="2400" b="1" i="1">
                            <a:latin typeface="Cambria Math" panose="02040503050406030204" pitchFamily="18" charset="0"/>
                            <a:ea typeface="Calibri" panose="020F0502020204030204" pitchFamily="34" charset="0"/>
                            <a:cs typeface="Times New Roman" panose="02020603050405020304" pitchFamily="18" charset="0"/>
                          </a:rPr>
                          <m:t>𝒙</m:t>
                        </m:r>
                      </m:e>
                      <m:sub>
                        <m:r>
                          <a:rPr lang="it-IT" sz="2400" b="1" i="1">
                            <a:latin typeface="Cambria Math" panose="02040503050406030204" pitchFamily="18" charset="0"/>
                            <a:ea typeface="Calibri" panose="020F0502020204030204" pitchFamily="34" charset="0"/>
                            <a:cs typeface="Times New Roman" panose="02020603050405020304" pitchFamily="18" charset="0"/>
                          </a:rPr>
                          <m:t>𝟏</m:t>
                        </m:r>
                      </m:sub>
                    </m:sSub>
                    <m:r>
                      <a:rPr lang="it-IT" sz="2400" b="1" i="1">
                        <a:latin typeface="Cambria Math" panose="02040503050406030204" pitchFamily="18" charset="0"/>
                        <a:ea typeface="Calibri" panose="020F0502020204030204" pitchFamily="34" charset="0"/>
                        <a:cs typeface="Times New Roman" panose="02020603050405020304" pitchFamily="18" charset="0"/>
                      </a:rPr>
                      <m:t>;</m:t>
                    </m:r>
                    <m:r>
                      <a:rPr lang="it-IT" sz="2400" b="1" i="1">
                        <a:latin typeface="Cambria Math" panose="02040503050406030204" pitchFamily="18" charset="0"/>
                        <a:ea typeface="Calibri" panose="020F0502020204030204" pitchFamily="34" charset="0"/>
                        <a:cs typeface="Times New Roman" panose="02020603050405020304" pitchFamily="18" charset="0"/>
                      </a:rPr>
                      <m:t>𝒀</m:t>
                    </m:r>
                    <m:r>
                      <a:rPr lang="it-IT" sz="2400" b="1" i="1">
                        <a:latin typeface="Cambria Math" panose="02040503050406030204" pitchFamily="18" charset="0"/>
                        <a:ea typeface="Calibri" panose="020F0502020204030204" pitchFamily="34" charset="0"/>
                        <a:cs typeface="Times New Roman" panose="02020603050405020304" pitchFamily="18" charset="0"/>
                      </a:rPr>
                      <m:t>= </m:t>
                    </m:r>
                    <m:sSub>
                      <m:sSubPr>
                        <m:ctrlPr>
                          <a:rPr lang="it-IT" sz="2400" b="1" i="1">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a:latin typeface="Cambria Math" panose="02040503050406030204" pitchFamily="18" charset="0"/>
                            <a:ea typeface="Calibri" panose="020F0502020204030204" pitchFamily="34" charset="0"/>
                            <a:cs typeface="Times New Roman" panose="02020603050405020304" pitchFamily="18" charset="0"/>
                          </a:rPr>
                          <m:t>𝒚</m:t>
                        </m:r>
                      </m:e>
                      <m:sub>
                        <m:r>
                          <a:rPr lang="it-IT" sz="2400" b="1" i="1">
                            <a:latin typeface="Cambria Math" panose="02040503050406030204" pitchFamily="18" charset="0"/>
                            <a:ea typeface="Calibri" panose="020F0502020204030204" pitchFamily="34" charset="0"/>
                            <a:cs typeface="Times New Roman" panose="02020603050405020304" pitchFamily="18" charset="0"/>
                          </a:rPr>
                          <m:t>𝟏</m:t>
                        </m:r>
                      </m:sub>
                    </m:sSub>
                  </m:oMath>
                </a14:m>
                <a:r>
                  <a:rPr lang="it-IT" sz="2400" b="1" dirty="0">
                    <a:ea typeface="Calibri" panose="020F0502020204030204" pitchFamily="34" charset="0"/>
                    <a:cs typeface="Times New Roman" panose="02020603050405020304" pitchFamily="18" charset="0"/>
                  </a:rPr>
                  <a:t> </a:t>
                </a:r>
                <a:endParaRPr lang="it-IT" sz="2400" b="1" dirty="0" err="1">
                  <a:effectLst/>
                  <a:ea typeface="Calibri" panose="020F0502020204030204" pitchFamily="34" charset="0"/>
                  <a:cs typeface="Times New Roman" panose="02020603050405020304" pitchFamily="18" charset="0"/>
                </a:endParaRPr>
              </a:p>
              <a:p>
                <a:pPr>
                  <a:lnSpc>
                    <a:spcPct val="107000"/>
                  </a:lnSpc>
                  <a:spcAft>
                    <a:spcPts val="800"/>
                  </a:spcAft>
                </a:pPr>
                <a14:m>
                  <m:oMath xmlns:m="http://schemas.openxmlformats.org/officeDocument/2006/math">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𝒏</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𝒊</m:t>
                        </m:r>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m:t>
                        </m:r>
                      </m:sub>
                    </m:sSub>
                  </m:oMath>
                </a14:m>
                <a:r>
                  <a:rPr lang="it-IT" sz="2400" b="1" dirty="0">
                    <a:effectLst/>
                    <a:ea typeface="Calibri" panose="020F0502020204030204" pitchFamily="34" charset="0"/>
                    <a:cs typeface="Times New Roman" panose="02020603050405020304" pitchFamily="18" charset="0"/>
                  </a:rPr>
                  <a:t>: </a:t>
                </a:r>
                <a:r>
                  <a:rPr lang="it-IT" sz="2400" b="1" dirty="0">
                    <a:ea typeface="Calibri" panose="020F0502020204030204" pitchFamily="34" charset="0"/>
                    <a:cs typeface="Times New Roman" panose="02020603050405020304" pitchFamily="18" charset="0"/>
                  </a:rPr>
                  <a:t>sind die </a:t>
                </a:r>
                <a:r>
                  <a:rPr lang="it-IT" sz="2400" b="1" dirty="0" smtClean="0">
                    <a:ea typeface="Calibri" panose="020F0502020204030204" pitchFamily="34" charset="0"/>
                    <a:cs typeface="Times New Roman" panose="02020603050405020304" pitchFamily="18" charset="0"/>
                  </a:rPr>
                  <a:t>Randhäufigkeiten </a:t>
                </a:r>
                <a:r>
                  <a:rPr lang="it-IT" sz="2400" b="1" dirty="0">
                    <a:ea typeface="Calibri" panose="020F0502020204030204" pitchFamily="34" charset="0"/>
                    <a:cs typeface="Times New Roman" panose="02020603050405020304" pitchFamily="18" charset="0"/>
                  </a:rPr>
                  <a:t>der Zeile </a:t>
                </a:r>
                <a:r>
                  <a:rPr lang="it-IT" sz="2400" b="1" dirty="0" smtClean="0">
                    <a:ea typeface="Calibri" panose="020F0502020204030204" pitchFamily="34" charset="0"/>
                    <a:cs typeface="Times New Roman" panose="02020603050405020304" pitchFamily="18" charset="0"/>
                  </a:rPr>
                  <a:t>i</a:t>
                </a:r>
                <a:r>
                  <a:rPr lang="it-IT" sz="2400" b="1" dirty="0" smtClean="0">
                    <a:effectLst/>
                    <a:ea typeface="Calibri" panose="020F0502020204030204" pitchFamily="34" charset="0"/>
                    <a:cs typeface="Times New Roman" panose="02020603050405020304" pitchFamily="18" charset="0"/>
                  </a:rPr>
                  <a:t>;</a:t>
                </a:r>
                <a:r>
                  <a:rPr lang="it-IT" sz="2400" b="1" dirty="0" smtClean="0">
                    <a:ea typeface="Calibri" panose="020F0502020204030204" pitchFamily="34" charset="0"/>
                    <a:cs typeface="Times New Roman" panose="02020603050405020304" pitchFamily="18" charset="0"/>
                  </a:rPr>
                  <a:t> </a:t>
                </a:r>
                <a14:m>
                  <m:oMath xmlns:m="http://schemas.openxmlformats.org/officeDocument/2006/math">
                    <m:sSub>
                      <m:sSubPr>
                        <m:ctrlPr>
                          <a:rPr lang="it-IT" sz="2400" b="1" i="1">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a:latin typeface="Cambria Math" panose="02040503050406030204" pitchFamily="18" charset="0"/>
                            <a:ea typeface="Calibri" panose="020F0502020204030204" pitchFamily="34" charset="0"/>
                            <a:cs typeface="Times New Roman" panose="02020603050405020304" pitchFamily="18" charset="0"/>
                          </a:rPr>
                          <m:t>𝒏</m:t>
                        </m:r>
                      </m:e>
                      <m:sub>
                        <m:r>
                          <a:rPr lang="it-IT" sz="2400" b="1" i="1">
                            <a:latin typeface="Cambria Math" panose="02040503050406030204" pitchFamily="18" charset="0"/>
                            <a:ea typeface="Calibri" panose="020F0502020204030204" pitchFamily="34" charset="0"/>
                            <a:cs typeface="Times New Roman" panose="02020603050405020304" pitchFamily="18" charset="0"/>
                          </a:rPr>
                          <m:t>·</m:t>
                        </m:r>
                        <m:r>
                          <a:rPr lang="it-IT" sz="2400" b="1" i="1">
                            <a:latin typeface="Cambria Math" panose="02040503050406030204" pitchFamily="18" charset="0"/>
                            <a:ea typeface="Calibri" panose="020F0502020204030204" pitchFamily="34" charset="0"/>
                            <a:cs typeface="Times New Roman" panose="02020603050405020304" pitchFamily="18" charset="0"/>
                          </a:rPr>
                          <m:t>𝒋</m:t>
                        </m:r>
                      </m:sub>
                    </m:sSub>
                    <m:r>
                      <a:rPr lang="it-IT" sz="2400" b="1" i="1">
                        <a:latin typeface="Cambria Math" panose="02040503050406030204" pitchFamily="18" charset="0"/>
                        <a:ea typeface="Calibri" panose="020F0502020204030204" pitchFamily="34" charset="0"/>
                        <a:cs typeface="Times New Roman" panose="02020603050405020304" pitchFamily="18" charset="0"/>
                      </a:rPr>
                      <m:t> </m:t>
                    </m:r>
                  </m:oMath>
                </a14:m>
                <a:r>
                  <a:rPr lang="it-IT" sz="2400" b="1" dirty="0">
                    <a:ea typeface="Calibri" panose="020F0502020204030204" pitchFamily="34" charset="0"/>
                    <a:cs typeface="Times New Roman" panose="02020603050405020304" pitchFamily="18" charset="0"/>
                  </a:rPr>
                  <a:t>: sind die </a:t>
                </a:r>
                <a:r>
                  <a:rPr lang="it-IT" sz="2400" b="1" dirty="0" smtClean="0">
                    <a:ea typeface="Calibri" panose="020F0502020204030204" pitchFamily="34" charset="0"/>
                    <a:cs typeface="Times New Roman" panose="02020603050405020304" pitchFamily="18" charset="0"/>
                  </a:rPr>
                  <a:t>Randhäufigkeiten </a:t>
                </a:r>
                <a:r>
                  <a:rPr lang="it-IT" sz="2400" b="1" dirty="0">
                    <a:ea typeface="Calibri" panose="020F0502020204030204" pitchFamily="34" charset="0"/>
                    <a:cs typeface="Times New Roman" panose="02020603050405020304" pitchFamily="18" charset="0"/>
                  </a:rPr>
                  <a:t>der </a:t>
                </a:r>
                <a:r>
                  <a:rPr lang="it-IT" sz="2400" b="1" dirty="0" smtClean="0">
                    <a:effectLst/>
                    <a:ea typeface="Calibri" panose="020F0502020204030204" pitchFamily="34" charset="0"/>
                    <a:cs typeface="Times New Roman" panose="02020603050405020304" pitchFamily="18" charset="0"/>
                  </a:rPr>
                  <a:t>Spalte j. </a:t>
                </a:r>
                <a:r>
                  <a:rPr lang="it-IT" sz="2400" b="1" dirty="0">
                    <a:effectLst/>
                    <a:ea typeface="Calibri" panose="020F0502020204030204" pitchFamily="34" charset="0"/>
                    <a:cs typeface="Times New Roman" panose="02020603050405020304" pitchFamily="18" charset="0"/>
                  </a:rPr>
                  <a:t>Es handelt sich um die Summe der fixierten Zeile (oder Spalte) der gemeinsamen Häufigkeiten der </a:t>
                </a:r>
                <a:r>
                  <a:rPr lang="it-IT" sz="2400" b="1" dirty="0" smtClean="0">
                    <a:effectLst/>
                    <a:ea typeface="Calibri" panose="020F0502020204030204" pitchFamily="34" charset="0"/>
                    <a:cs typeface="Times New Roman" panose="02020603050405020304" pitchFamily="18" charset="0"/>
                  </a:rPr>
                  <a:t>Werte </a:t>
                </a:r>
                <a:r>
                  <a:rPr lang="it-IT" sz="2400" b="1" dirty="0">
                    <a:effectLst/>
                    <a:ea typeface="Calibri" panose="020F0502020204030204" pitchFamily="34" charset="0"/>
                    <a:cs typeface="Times New Roman" panose="02020603050405020304" pitchFamily="18" charset="0"/>
                  </a:rPr>
                  <a:t>von Y (für die Spalten der </a:t>
                </a:r>
                <a:r>
                  <a:rPr lang="it-IT" sz="2400" b="1" dirty="0" smtClean="0">
                    <a:effectLst/>
                    <a:ea typeface="Calibri" panose="020F0502020204030204" pitchFamily="34" charset="0"/>
                    <a:cs typeface="Times New Roman" panose="02020603050405020304" pitchFamily="18" charset="0"/>
                  </a:rPr>
                  <a:t>Werte </a:t>
                </a:r>
                <a:r>
                  <a:rPr lang="it-IT" sz="2400" b="1" dirty="0">
                    <a:effectLst/>
                    <a:ea typeface="Calibri" panose="020F0502020204030204" pitchFamily="34" charset="0"/>
                    <a:cs typeface="Times New Roman" panose="02020603050405020304" pitchFamily="18" charset="0"/>
                  </a:rPr>
                  <a:t>von X).</a:t>
                </a:r>
              </a:p>
              <a:p>
                <a:pPr>
                  <a:lnSpc>
                    <a:spcPct val="107000"/>
                  </a:lnSpc>
                  <a:spcAft>
                    <a:spcPts val="800"/>
                  </a:spcAft>
                </a:pPr>
                <a:r>
                  <a:rPr lang="it-IT" sz="2400" b="1" dirty="0">
                    <a:effectLst/>
                    <a:ea typeface="Calibri" panose="020F0502020204030204" pitchFamily="34" charset="0"/>
                    <a:cs typeface="Times New Roman" panose="02020603050405020304" pitchFamily="18" charset="0"/>
                  </a:rPr>
                  <a:t>n = ist die Stichprobenzahl, die auf verschiedene Weise ermittelt werden kann: durch Addition der </a:t>
                </a:r>
                <a:r>
                  <a:rPr lang="it-IT" sz="2400" b="1" dirty="0" smtClean="0">
                    <a:effectLst/>
                    <a:ea typeface="Calibri" panose="020F0502020204030204" pitchFamily="34" charset="0"/>
                    <a:cs typeface="Times New Roman" panose="02020603050405020304" pitchFamily="18" charset="0"/>
                  </a:rPr>
                  <a:t>Randhäufigkeiten </a:t>
                </a:r>
                <a:r>
                  <a:rPr lang="it-IT" sz="2400" b="1" dirty="0">
                    <a:effectLst/>
                    <a:ea typeface="Calibri" panose="020F0502020204030204" pitchFamily="34" charset="0"/>
                    <a:cs typeface="Times New Roman" panose="02020603050405020304" pitchFamily="18" charset="0"/>
                  </a:rPr>
                  <a:t>der Zeilen oder Spalten oder durch Addition der absoluten gemeinsamen Häufigkeiten. </a:t>
                </a:r>
                <a:endParaRPr lang="it-IT" dirty="0"/>
              </a:p>
            </p:txBody>
          </p:sp>
        </mc:Choice>
        <mc:Fallback>
          <p:sp>
            <p:nvSpPr>
              <p:cNvPr id="6" name="CasellaDiTesto 5">
                <a:extLst>
                  <a:ext uri="{FF2B5EF4-FFF2-40B4-BE49-F238E27FC236}">
                    <a16:creationId xmlns:a16="http://schemas.microsoft.com/office/drawing/2014/main" xmlns:a14="http://schemas.microsoft.com/office/drawing/2010/main" xmlns="" id="{F816A7B3-81BE-A2B9-1E58-592B55840A86}"/>
                  </a:ext>
                </a:extLst>
              </p:cNvPr>
              <p:cNvSpPr txBox="1">
                <a:spLocks noRot="1" noChangeAspect="1" noMove="1" noResize="1" noEditPoints="1" noAdjustHandles="1" noChangeArrowheads="1" noChangeShapeType="1" noTextEdit="1"/>
              </p:cNvSpPr>
              <p:nvPr/>
            </p:nvSpPr>
            <p:spPr>
              <a:xfrm>
                <a:off x="6629400" y="3619500"/>
                <a:ext cx="11353800" cy="5044458"/>
              </a:xfrm>
              <a:prstGeom prst="rect">
                <a:avLst/>
              </a:prstGeom>
              <a:blipFill rotWithShape="0">
                <a:blip r:embed="rId3"/>
                <a:stretch>
                  <a:fillRect l="-859" t="-846" b="-1451"/>
                </a:stretch>
              </a:blipFill>
            </p:spPr>
            <p:txBody>
              <a:bodyPr/>
              <a:lstStyle/>
              <a:p>
                <a:r>
                  <a:rPr lang="en-US">
                    <a:noFill/>
                  </a:rPr>
                  <a:t> </a:t>
                </a:r>
              </a:p>
            </p:txBody>
          </p:sp>
        </mc:Fallback>
      </mc:AlternateContent>
    </p:spTree>
    <p:extLst>
      <p:ext uri="{BB962C8B-B14F-4D97-AF65-F5344CB8AC3E}">
        <p14:creationId xmlns:p14="http://schemas.microsoft.com/office/powerpoint/2010/main" val="2275549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10CF4AF-3012-EF48-1DE9-E83BC9B15CC6}"/>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2: Korrespondenzanalyse 
</a:t>
            </a:r>
            <a:endParaRPr lang="it-IT" dirty="0"/>
          </a:p>
        </p:txBody>
      </p:sp>
      <p:sp>
        <p:nvSpPr>
          <p:cNvPr id="3" name="Segnaposto contenuto 2">
            <a:extLst>
              <a:ext uri="{FF2B5EF4-FFF2-40B4-BE49-F238E27FC236}">
                <a16:creationId xmlns:a16="http://schemas.microsoft.com/office/drawing/2014/main" xmlns="" id="{8683EE10-A17D-00A6-1647-4EFFE4E6184F}"/>
              </a:ext>
            </a:extLst>
          </p:cNvPr>
          <p:cNvSpPr>
            <a:spLocks noGrp="1"/>
          </p:cNvSpPr>
          <p:nvPr>
            <p:ph idx="1"/>
          </p:nvPr>
        </p:nvSpPr>
        <p:spPr>
          <a:xfrm>
            <a:off x="1257300" y="2738438"/>
            <a:ext cx="15773400" cy="500062"/>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1: Kontingenztabellen
</a:t>
            </a:r>
            <a:endParaRPr lang="it-IT" dirty="0"/>
          </a:p>
        </p:txBody>
      </p:sp>
      <p:sp>
        <p:nvSpPr>
          <p:cNvPr id="4" name="CasellaDiTesto 3">
            <a:extLst>
              <a:ext uri="{FF2B5EF4-FFF2-40B4-BE49-F238E27FC236}">
                <a16:creationId xmlns:a16="http://schemas.microsoft.com/office/drawing/2014/main" xmlns="" id="{4F87D080-6520-6B31-75CF-2644705CC810}"/>
              </a:ext>
            </a:extLst>
          </p:cNvPr>
          <p:cNvSpPr txBox="1"/>
          <p:nvPr/>
        </p:nvSpPr>
        <p:spPr>
          <a:xfrm>
            <a:off x="933450" y="4212219"/>
            <a:ext cx="16421100" cy="5245154"/>
          </a:xfrm>
          <a:prstGeom prst="rect">
            <a:avLst/>
          </a:prstGeom>
          <a:noFill/>
        </p:spPr>
        <p:txBody>
          <a:bodyPr wrap="square" lIns="91440" tIns="45720" rIns="91440" bIns="45720" rtlCol="0" anchor="t">
            <a:spAutoFit/>
          </a:bodyPr>
          <a:lstStyle/>
          <a:p>
            <a:pPr algn="ctr">
              <a:lnSpc>
                <a:spcPct val="107000"/>
              </a:lnSpc>
              <a:spcAft>
                <a:spcPts val="800"/>
              </a:spcAft>
            </a:pPr>
            <a:r>
              <a:rPr lang="en-US" sz="3200" b="1" dirty="0">
                <a:latin typeface="Calibri"/>
                <a:ea typeface="Calibri" panose="020F0502020204030204" pitchFamily="34" charset="0"/>
                <a:cs typeface="Times New Roman"/>
              </a:rPr>
              <a:t>Die Korrespondenzanalyse ermöglicht es, das Phänomen sowohl im Raum der Zeilen als </a:t>
            </a:r>
            <a:r>
              <a:rPr lang="en-US" sz="3200" b="1" dirty="0" err="1">
                <a:latin typeface="Calibri"/>
                <a:ea typeface="Calibri" panose="020F0502020204030204" pitchFamily="34" charset="0"/>
                <a:cs typeface="Times New Roman"/>
              </a:rPr>
              <a:t>auch</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im</a:t>
            </a:r>
            <a:r>
              <a:rPr lang="en-US" sz="3200" b="1" dirty="0">
                <a:latin typeface="Calibri"/>
                <a:ea typeface="Calibri" panose="020F0502020204030204" pitchFamily="34" charset="0"/>
                <a:cs typeface="Times New Roman"/>
              </a:rPr>
              <a:t> Raum der </a:t>
            </a:r>
            <a:r>
              <a:rPr lang="en-US" sz="3200" b="1" dirty="0" err="1">
                <a:latin typeface="Calibri"/>
                <a:ea typeface="Calibri" panose="020F0502020204030204" pitchFamily="34" charset="0"/>
                <a:cs typeface="Times New Roman"/>
              </a:rPr>
              <a:t>Spalten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darzustellen</a:t>
            </a:r>
            <a:r>
              <a:rPr lang="en-US" sz="3200" b="1" dirty="0">
                <a:latin typeface="Calibri"/>
                <a:ea typeface="Calibri" panose="020F0502020204030204" pitchFamily="34" charset="0"/>
                <a:cs typeface="Times New Roman"/>
              </a:rPr>
              <a:t>.</a:t>
            </a:r>
          </a:p>
          <a:p>
            <a:pPr algn="ctr">
              <a:lnSpc>
                <a:spcPct val="107000"/>
              </a:lnSpc>
              <a:spcAft>
                <a:spcPts val="800"/>
              </a:spcAft>
            </a:pPr>
            <a:r>
              <a:rPr lang="en-US" sz="3200" b="1" dirty="0">
                <a:latin typeface="Calibri"/>
                <a:ea typeface="Calibri" panose="020F0502020204030204" pitchFamily="34" charset="0"/>
                <a:cs typeface="Times New Roman"/>
              </a:rPr>
              <a:t>
Zu </a:t>
            </a:r>
            <a:r>
              <a:rPr lang="en-US" sz="3200" b="1" dirty="0" err="1">
                <a:latin typeface="Calibri"/>
                <a:ea typeface="Calibri" panose="020F0502020204030204" pitchFamily="34" charset="0"/>
                <a:cs typeface="Times New Roman"/>
              </a:rPr>
              <a:t>diesem</a:t>
            </a:r>
            <a:r>
              <a:rPr lang="en-US" sz="3200" b="1" dirty="0">
                <a:latin typeface="Calibri"/>
                <a:ea typeface="Calibri" panose="020F0502020204030204" pitchFamily="34" charset="0"/>
                <a:cs typeface="Times New Roman"/>
              </a:rPr>
              <a:t> Zweck </a:t>
            </a:r>
            <a:r>
              <a:rPr lang="en-US" sz="3200" b="1" dirty="0" err="1">
                <a:latin typeface="Calibri"/>
                <a:ea typeface="Calibri" panose="020F0502020204030204" pitchFamily="34" charset="0"/>
                <a:cs typeface="Times New Roman"/>
              </a:rPr>
              <a:t>müssen</a:t>
            </a:r>
            <a:r>
              <a:rPr lang="en-US" sz="3200" b="1" dirty="0">
                <a:latin typeface="Calibri"/>
                <a:ea typeface="Calibri" panose="020F0502020204030204" pitchFamily="34" charset="0"/>
                <a:cs typeface="Times New Roman"/>
              </a:rPr>
              <a:t> die </a:t>
            </a:r>
            <a:r>
              <a:rPr lang="en-US" sz="3200" b="1" dirty="0" err="1">
                <a:latin typeface="Calibri"/>
                <a:ea typeface="Calibri" panose="020F0502020204030204" pitchFamily="34" charset="0"/>
                <a:cs typeface="Times New Roman"/>
              </a:rPr>
              <a:t>Zeilen</a:t>
            </a:r>
            <a:r>
              <a:rPr lang="en-US" sz="3200" b="1" dirty="0">
                <a:latin typeface="Calibri"/>
                <a:ea typeface="Calibri" panose="020F0502020204030204" pitchFamily="34" charset="0"/>
                <a:cs typeface="Times New Roman"/>
              </a:rPr>
              <a:t>- und </a:t>
            </a:r>
            <a:r>
              <a:rPr lang="en-US" sz="3200" b="1" dirty="0" err="1">
                <a:latin typeface="Calibri"/>
                <a:ea typeface="Calibri" panose="020F0502020204030204" pitchFamily="34" charset="0"/>
                <a:cs typeface="Times New Roman"/>
              </a:rPr>
              <a:t>Spaltenprofilmatrizen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konstruiert</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werden</a:t>
            </a:r>
            <a:r>
              <a:rPr lang="en-US" sz="3200" b="1" dirty="0">
                <a:latin typeface="Calibri"/>
                <a:ea typeface="Calibri" panose="020F0502020204030204" pitchFamily="34" charset="0"/>
                <a:cs typeface="Times New Roman"/>
              </a:rPr>
              <a:t>:
- </a:t>
            </a:r>
            <a:r>
              <a:rPr lang="en-US" sz="3200" b="1" dirty="0" err="1" smtClean="0">
                <a:latin typeface="Calibri"/>
                <a:ea typeface="Calibri" panose="020F0502020204030204" pitchFamily="34" charset="0"/>
                <a:cs typeface="Times New Roman"/>
              </a:rPr>
              <a:t>Entweder</a:t>
            </a:r>
            <a:r>
              <a:rPr lang="en-US" sz="3200" b="1" dirty="0" smtClean="0">
                <a:latin typeface="Calibri"/>
                <a:ea typeface="Calibri" panose="020F0502020204030204" pitchFamily="34" charset="0"/>
                <a:cs typeface="Times New Roman"/>
              </a:rPr>
              <a:t>: Division </a:t>
            </a:r>
            <a:r>
              <a:rPr lang="en-US" sz="3200" b="1" dirty="0">
                <a:latin typeface="Calibri"/>
                <a:ea typeface="Calibri" panose="020F0502020204030204" pitchFamily="34" charset="0"/>
                <a:cs typeface="Times New Roman"/>
              </a:rPr>
              <a:t>der absoluten Häufigkeiten durch die </a:t>
            </a:r>
            <a:r>
              <a:rPr lang="en-US" sz="3200" b="1" dirty="0" err="1">
                <a:latin typeface="Calibri"/>
                <a:ea typeface="Calibri" panose="020F0502020204030204" pitchFamily="34" charset="0"/>
                <a:cs typeface="Times New Roman"/>
              </a:rPr>
              <a:t>entsprechenden</a:t>
            </a:r>
            <a:r>
              <a:rPr lang="en-US" sz="3200" b="1" dirty="0">
                <a:latin typeface="Calibri"/>
                <a:ea typeface="Calibri" panose="020F0502020204030204" pitchFamily="34" charset="0"/>
                <a:cs typeface="Times New Roman"/>
              </a:rPr>
              <a:t> </a:t>
            </a:r>
            <a:r>
              <a:rPr lang="en-US" sz="3200" b="1" dirty="0" err="1" smtClean="0">
                <a:latin typeface="Calibri"/>
                <a:ea typeface="Calibri" panose="020F0502020204030204" pitchFamily="34" charset="0"/>
                <a:cs typeface="Times New Roman"/>
              </a:rPr>
              <a:t>Randhäufigkeiten</a:t>
            </a:r>
            <a:r>
              <a:rPr lang="en-US" sz="3200" b="1" dirty="0" smtClean="0">
                <a:latin typeface="Calibri"/>
                <a:ea typeface="Calibri" panose="020F0502020204030204" pitchFamily="34" charset="0"/>
                <a:cs typeface="Times New Roman"/>
              </a:rPr>
              <a:t> der </a:t>
            </a:r>
            <a:r>
              <a:rPr lang="en-US" sz="3200" b="1" dirty="0" err="1">
                <a:latin typeface="Calibri"/>
                <a:ea typeface="Calibri" panose="020F0502020204030204" pitchFamily="34" charset="0"/>
                <a:cs typeface="Times New Roman"/>
              </a:rPr>
              <a:t>Z</a:t>
            </a:r>
            <a:r>
              <a:rPr lang="en-US" sz="3200" b="1" dirty="0" err="1" smtClean="0">
                <a:latin typeface="Calibri"/>
                <a:ea typeface="Calibri" panose="020F0502020204030204" pitchFamily="34" charset="0"/>
                <a:cs typeface="Times New Roman"/>
              </a:rPr>
              <a:t>eilen</a:t>
            </a:r>
            <a:r>
              <a:rPr lang="en-US" sz="3200" b="1" dirty="0" smtClean="0">
                <a:latin typeface="Calibri"/>
                <a:ea typeface="Calibri" panose="020F0502020204030204" pitchFamily="34" charset="0"/>
                <a:cs typeface="Times New Roman"/>
              </a:rPr>
              <a:t> </a:t>
            </a:r>
            <a:r>
              <a:rPr lang="en-US" sz="3200" b="1" dirty="0" err="1" smtClean="0">
                <a:latin typeface="Calibri"/>
                <a:ea typeface="Calibri" panose="020F0502020204030204" pitchFamily="34" charset="0"/>
                <a:cs typeface="Times New Roman"/>
              </a:rPr>
              <a:t>bzw</a:t>
            </a:r>
            <a:r>
              <a:rPr lang="en-US" sz="3200" b="1" dirty="0" smtClean="0">
                <a:latin typeface="Calibri"/>
                <a:ea typeface="Calibri" panose="020F0502020204030204" pitchFamily="34" charset="0"/>
                <a:cs typeface="Times New Roman"/>
              </a:rPr>
              <a:t>. </a:t>
            </a:r>
            <a:r>
              <a:rPr lang="en-US" sz="3200" b="1" dirty="0" err="1" smtClean="0">
                <a:latin typeface="Calibri"/>
                <a:ea typeface="Calibri" panose="020F0502020204030204" pitchFamily="34" charset="0"/>
                <a:cs typeface="Times New Roman"/>
              </a:rPr>
              <a:t>S</a:t>
            </a:r>
            <a:r>
              <a:rPr lang="en-US" sz="3200" b="1" dirty="0" err="1" smtClean="0">
                <a:latin typeface="Calibri"/>
                <a:ea typeface="Calibri" panose="020F0502020204030204" pitchFamily="34" charset="0"/>
                <a:cs typeface="Times New Roman"/>
              </a:rPr>
              <a:t>palten</a:t>
            </a:r>
            <a:r>
              <a:rPr lang="en-US" sz="3200" b="1" dirty="0" smtClean="0">
                <a:latin typeface="Calibri"/>
                <a:ea typeface="Calibri" panose="020F0502020204030204" pitchFamily="34" charset="0"/>
                <a:cs typeface="Times New Roman"/>
              </a:rPr>
              <a:t>;</a:t>
            </a:r>
            <a:r>
              <a:rPr lang="en-US" sz="3200" b="1" dirty="0">
                <a:latin typeface="Calibri"/>
                <a:ea typeface="Calibri" panose="020F0502020204030204" pitchFamily="34" charset="0"/>
                <a:cs typeface="Times New Roman"/>
              </a:rPr>
              <a:t>
- </a:t>
            </a:r>
            <a:r>
              <a:rPr lang="en-US" sz="3200" b="1" dirty="0" smtClean="0">
                <a:latin typeface="Calibri"/>
                <a:ea typeface="Calibri" panose="020F0502020204030204" pitchFamily="34" charset="0"/>
                <a:cs typeface="Times New Roman"/>
              </a:rPr>
              <a:t>Oder: Division </a:t>
            </a:r>
            <a:r>
              <a:rPr lang="en-US" sz="3200" b="1" dirty="0">
                <a:latin typeface="Calibri"/>
                <a:ea typeface="Calibri" panose="020F0502020204030204" pitchFamily="34" charset="0"/>
                <a:cs typeface="Times New Roman"/>
              </a:rPr>
              <a:t>der relativen Häufigkeiten (d. h. der absoluten </a:t>
            </a:r>
            <a:r>
              <a:rPr lang="en-US" sz="3200" b="1" dirty="0" err="1">
                <a:latin typeface="Calibri"/>
                <a:ea typeface="Calibri" panose="020F0502020204030204" pitchFamily="34" charset="0"/>
                <a:cs typeface="Times New Roman"/>
              </a:rPr>
              <a:t>Häufigkeiten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geteilt</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durch</a:t>
            </a:r>
            <a:r>
              <a:rPr lang="en-US" sz="3200" b="1" dirty="0">
                <a:latin typeface="Calibri"/>
                <a:ea typeface="Calibri" panose="020F0502020204030204" pitchFamily="34" charset="0"/>
                <a:cs typeface="Times New Roman"/>
              </a:rPr>
              <a:t> die </a:t>
            </a:r>
            <a:r>
              <a:rPr lang="en-US" sz="3200" b="1" dirty="0" err="1">
                <a:latin typeface="Calibri"/>
                <a:ea typeface="Calibri" panose="020F0502020204030204" pitchFamily="34" charset="0"/>
                <a:cs typeface="Times New Roman"/>
              </a:rPr>
              <a:t>Gesamtzahl</a:t>
            </a:r>
            <a:r>
              <a:rPr lang="en-US" sz="3200" b="1" dirty="0">
                <a:latin typeface="Calibri"/>
                <a:ea typeface="Calibri" panose="020F0502020204030204" pitchFamily="34" charset="0"/>
                <a:cs typeface="Times New Roman"/>
              </a:rPr>
              <a:t> der </a:t>
            </a:r>
            <a:r>
              <a:rPr lang="en-US" sz="3200" b="1" dirty="0" err="1">
                <a:latin typeface="Calibri"/>
                <a:ea typeface="Calibri" panose="020F0502020204030204" pitchFamily="34" charset="0"/>
                <a:cs typeface="Times New Roman"/>
              </a:rPr>
              <a:t>Stichprobe</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durch</a:t>
            </a:r>
            <a:r>
              <a:rPr lang="en-US" sz="3200" b="1" dirty="0">
                <a:latin typeface="Calibri"/>
                <a:ea typeface="Calibri" panose="020F0502020204030204" pitchFamily="34" charset="0"/>
                <a:cs typeface="Times New Roman"/>
              </a:rPr>
              <a:t> die </a:t>
            </a:r>
            <a:r>
              <a:rPr lang="en-US" sz="3200" b="1" dirty="0" err="1">
                <a:ea typeface="Calibri" panose="020F0502020204030204" pitchFamily="34" charset="0"/>
                <a:cs typeface="Times New Roman"/>
              </a:rPr>
              <a:t>entsprechenden</a:t>
            </a:r>
            <a:r>
              <a:rPr lang="en-US" sz="3200" b="1" dirty="0">
                <a:ea typeface="Calibri" panose="020F0502020204030204" pitchFamily="34" charset="0"/>
                <a:cs typeface="Times New Roman"/>
              </a:rPr>
              <a:t> </a:t>
            </a:r>
            <a:r>
              <a:rPr lang="en-US" sz="3200" b="1" dirty="0" err="1" smtClean="0">
                <a:ea typeface="Calibri" panose="020F0502020204030204" pitchFamily="34" charset="0"/>
                <a:cs typeface="Times New Roman"/>
              </a:rPr>
              <a:t>relativen</a:t>
            </a:r>
            <a:r>
              <a:rPr lang="en-US" sz="3200" b="1" dirty="0" smtClean="0">
                <a:ea typeface="Calibri" panose="020F0502020204030204" pitchFamily="34" charset="0"/>
                <a:cs typeface="Times New Roman"/>
              </a:rPr>
              <a:t> </a:t>
            </a:r>
            <a:r>
              <a:rPr lang="en-US" sz="3200" b="1" dirty="0" err="1" smtClean="0">
                <a:ea typeface="Calibri" panose="020F0502020204030204" pitchFamily="34" charset="0"/>
                <a:cs typeface="Times New Roman"/>
              </a:rPr>
              <a:t>Randhäufigkeiten</a:t>
            </a:r>
            <a:r>
              <a:rPr lang="en-US" sz="3200" b="1" dirty="0" smtClean="0">
                <a:ea typeface="Calibri" panose="020F0502020204030204" pitchFamily="34" charset="0"/>
                <a:cs typeface="Times New Roman"/>
              </a:rPr>
              <a:t> </a:t>
            </a:r>
            <a:r>
              <a:rPr lang="en-US" sz="3200" b="1" dirty="0">
                <a:ea typeface="Calibri" panose="020F0502020204030204" pitchFamily="34" charset="0"/>
                <a:cs typeface="Times New Roman"/>
              </a:rPr>
              <a:t>der </a:t>
            </a:r>
            <a:r>
              <a:rPr lang="en-US" sz="3200" b="1" dirty="0" err="1">
                <a:ea typeface="Calibri" panose="020F0502020204030204" pitchFamily="34" charset="0"/>
                <a:cs typeface="Times New Roman"/>
              </a:rPr>
              <a:t>Zeilen</a:t>
            </a:r>
            <a:r>
              <a:rPr lang="en-US" sz="3200" b="1" dirty="0">
                <a:ea typeface="Calibri" panose="020F0502020204030204" pitchFamily="34" charset="0"/>
                <a:cs typeface="Times New Roman"/>
              </a:rPr>
              <a:t> </a:t>
            </a:r>
            <a:r>
              <a:rPr lang="en-US" sz="3200" b="1" dirty="0" err="1">
                <a:ea typeface="Calibri" panose="020F0502020204030204" pitchFamily="34" charset="0"/>
                <a:cs typeface="Times New Roman"/>
              </a:rPr>
              <a:t>bzw</a:t>
            </a:r>
            <a:r>
              <a:rPr lang="en-US" sz="3200" b="1" dirty="0">
                <a:ea typeface="Calibri" panose="020F0502020204030204" pitchFamily="34" charset="0"/>
                <a:cs typeface="Times New Roman"/>
              </a:rPr>
              <a:t>. </a:t>
            </a:r>
            <a:r>
              <a:rPr lang="en-US" sz="3200" b="1" dirty="0" err="1" smtClean="0">
                <a:ea typeface="Calibri" panose="020F0502020204030204" pitchFamily="34" charset="0"/>
                <a:cs typeface="Times New Roman"/>
              </a:rPr>
              <a:t>Spalten</a:t>
            </a:r>
            <a:r>
              <a:rPr lang="en-US" sz="3200" b="1" dirty="0" smtClean="0">
                <a:ea typeface="Calibri" panose="020F0502020204030204" pitchFamily="34" charset="0"/>
                <a:cs typeface="Times New Roman"/>
              </a:rPr>
              <a:t>.</a:t>
            </a:r>
            <a:endParaRPr lang="en-US" sz="3200" b="1" dirty="0">
              <a:latin typeface="Calibri"/>
              <a:cs typeface="Times New Roman"/>
            </a:endParaRPr>
          </a:p>
        </p:txBody>
      </p:sp>
    </p:spTree>
    <p:extLst>
      <p:ext uri="{BB962C8B-B14F-4D97-AF65-F5344CB8AC3E}">
        <p14:creationId xmlns:p14="http://schemas.microsoft.com/office/powerpoint/2010/main" val="120974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9C6B561-5CF7-A2D0-BD7D-FF38B7E4921E}"/>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2: Korrespondenzanalyse 
</a:t>
            </a:r>
            <a:endParaRPr lang="it-IT" dirty="0"/>
          </a:p>
        </p:txBody>
      </p:sp>
      <p:sp>
        <p:nvSpPr>
          <p:cNvPr id="3" name="Segnaposto contenuto 2">
            <a:extLst>
              <a:ext uri="{FF2B5EF4-FFF2-40B4-BE49-F238E27FC236}">
                <a16:creationId xmlns:a16="http://schemas.microsoft.com/office/drawing/2014/main" xmlns="" id="{F6C682E8-CC72-AC5C-25C4-A88539BCDBE8}"/>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1: Kontingenztabellen
</a:t>
            </a:r>
            <a:endParaRPr lang="it-IT" dirty="0"/>
          </a:p>
        </p:txBody>
      </p:sp>
      <p:sp>
        <p:nvSpPr>
          <p:cNvPr id="6" name="CasellaDiTesto 5">
            <a:extLst>
              <a:ext uri="{FF2B5EF4-FFF2-40B4-BE49-F238E27FC236}">
                <a16:creationId xmlns:a16="http://schemas.microsoft.com/office/drawing/2014/main" xmlns="" id="{FBD3BA3A-E69E-81D1-A266-82768F568D47}"/>
              </a:ext>
            </a:extLst>
          </p:cNvPr>
          <p:cNvSpPr txBox="1"/>
          <p:nvPr/>
        </p:nvSpPr>
        <p:spPr>
          <a:xfrm>
            <a:off x="1573440" y="3722307"/>
            <a:ext cx="8610600" cy="3016210"/>
          </a:xfrm>
          <a:prstGeom prst="rect">
            <a:avLst/>
          </a:prstGeom>
          <a:noFill/>
        </p:spPr>
        <p:txBody>
          <a:bodyPr wrap="square" rtlCol="0">
            <a:spAutoFit/>
          </a:bodyPr>
          <a:lstStyle/>
          <a:p>
            <a:r>
              <a:rPr lang="it-IT" sz="3200" b="1" dirty="0" err="1"/>
              <a:t>Zeilenprofilmatrix</a:t>
            </a:r>
            <a:r>
              <a:rPr lang="it-IT" sz="3200" b="1" dirty="0"/>
              <a:t>
</a:t>
            </a:r>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pic>
        <p:nvPicPr>
          <p:cNvPr id="7" name="Immagine 6" descr="Immagine che contiene testo&#10;&#10;Descrizione generata automaticamente">
            <a:extLst>
              <a:ext uri="{FF2B5EF4-FFF2-40B4-BE49-F238E27FC236}">
                <a16:creationId xmlns:a16="http://schemas.microsoft.com/office/drawing/2014/main" xmlns="" id="{FD04A38D-CBF4-1169-343D-097CE8F6BA1E}"/>
              </a:ext>
            </a:extLst>
          </p:cNvPr>
          <p:cNvPicPr>
            <a:picLocks noChangeAspect="1"/>
          </p:cNvPicPr>
          <p:nvPr/>
        </p:nvPicPr>
        <p:blipFill>
          <a:blip r:embed="rId2"/>
          <a:stretch>
            <a:fillRect/>
          </a:stretch>
        </p:blipFill>
        <p:spPr>
          <a:xfrm>
            <a:off x="1752600" y="4897470"/>
            <a:ext cx="5020686" cy="2962592"/>
          </a:xfrm>
          <a:prstGeom prst="rect">
            <a:avLst/>
          </a:prstGeom>
        </p:spPr>
      </p:pic>
      <p:sp>
        <p:nvSpPr>
          <p:cNvPr id="8" name="CasellaDiTesto 7">
            <a:extLst>
              <a:ext uri="{FF2B5EF4-FFF2-40B4-BE49-F238E27FC236}">
                <a16:creationId xmlns:a16="http://schemas.microsoft.com/office/drawing/2014/main" xmlns="" id="{762AB2BF-E35D-1057-6781-3680732551E9}"/>
              </a:ext>
            </a:extLst>
          </p:cNvPr>
          <p:cNvSpPr txBox="1"/>
          <p:nvPr/>
        </p:nvSpPr>
        <p:spPr>
          <a:xfrm>
            <a:off x="10774311" y="3733006"/>
            <a:ext cx="5105400" cy="1077218"/>
          </a:xfrm>
          <a:prstGeom prst="rect">
            <a:avLst/>
          </a:prstGeom>
          <a:noFill/>
        </p:spPr>
        <p:txBody>
          <a:bodyPr wrap="square" rtlCol="0">
            <a:spAutoFit/>
          </a:bodyPr>
          <a:lstStyle/>
          <a:p>
            <a:r>
              <a:rPr lang="it-IT" sz="3200" b="1" dirty="0" smtClean="0"/>
              <a:t>Spaltenprofilmatrix</a:t>
            </a:r>
            <a:r>
              <a:rPr lang="it-IT" sz="3200" b="1" dirty="0"/>
              <a:t>
</a:t>
            </a:r>
          </a:p>
        </p:txBody>
      </p:sp>
      <p:pic>
        <p:nvPicPr>
          <p:cNvPr id="9" name="Immagine 8">
            <a:extLst>
              <a:ext uri="{FF2B5EF4-FFF2-40B4-BE49-F238E27FC236}">
                <a16:creationId xmlns:a16="http://schemas.microsoft.com/office/drawing/2014/main" xmlns="" id="{170B3A7F-FB3F-422C-21F6-DD251E4384DE}"/>
              </a:ext>
            </a:extLst>
          </p:cNvPr>
          <p:cNvPicPr>
            <a:picLocks noChangeAspect="1"/>
          </p:cNvPicPr>
          <p:nvPr/>
        </p:nvPicPr>
        <p:blipFill>
          <a:blip r:embed="rId3"/>
          <a:stretch>
            <a:fillRect/>
          </a:stretch>
        </p:blipFill>
        <p:spPr>
          <a:xfrm>
            <a:off x="10774311" y="4933112"/>
            <a:ext cx="5989689" cy="3133019"/>
          </a:xfrm>
          <a:prstGeom prst="rect">
            <a:avLst/>
          </a:prstGeom>
        </p:spPr>
      </p:pic>
    </p:spTree>
    <p:extLst>
      <p:ext uri="{BB962C8B-B14F-4D97-AF65-F5344CB8AC3E}">
        <p14:creationId xmlns:p14="http://schemas.microsoft.com/office/powerpoint/2010/main" val="3816551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4A773E6-59F4-B909-0FC5-EC77CBC7C84C}"/>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2: Korrespondenzanalyse 
</a:t>
            </a:r>
            <a:endParaRPr lang="it-IT" dirty="0"/>
          </a:p>
        </p:txBody>
      </p:sp>
      <p:sp>
        <p:nvSpPr>
          <p:cNvPr id="3" name="Segnaposto contenuto 2">
            <a:extLst>
              <a:ext uri="{FF2B5EF4-FFF2-40B4-BE49-F238E27FC236}">
                <a16:creationId xmlns:a16="http://schemas.microsoft.com/office/drawing/2014/main" xmlns="" id="{FB44F5DE-A187-C397-3C27-8123A9F1CE1F}"/>
              </a:ext>
            </a:extLst>
          </p:cNvPr>
          <p:cNvSpPr>
            <a:spLocks noGrp="1"/>
          </p:cNvSpPr>
          <p:nvPr>
            <p:ph idx="1"/>
          </p:nvPr>
        </p:nvSpPr>
        <p:spPr>
          <a:xfrm>
            <a:off x="1257300" y="2738438"/>
            <a:ext cx="15773400" cy="576262"/>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2: Abstände zwischen Profilen
</a:t>
            </a:r>
            <a:endParaRPr lang="it-IT" dirty="0"/>
          </a:p>
        </p:txBody>
      </p:sp>
      <p:sp>
        <p:nvSpPr>
          <p:cNvPr id="4" name="CasellaDiTesto 3">
            <a:extLst>
              <a:ext uri="{FF2B5EF4-FFF2-40B4-BE49-F238E27FC236}">
                <a16:creationId xmlns:a16="http://schemas.microsoft.com/office/drawing/2014/main" xmlns="" id="{2815C91D-2D2D-097A-ADAB-6AF636624A8D}"/>
              </a:ext>
            </a:extLst>
          </p:cNvPr>
          <p:cNvSpPr txBox="1"/>
          <p:nvPr/>
        </p:nvSpPr>
        <p:spPr>
          <a:xfrm>
            <a:off x="1257300" y="4220170"/>
            <a:ext cx="15773400" cy="3046988"/>
          </a:xfrm>
          <a:prstGeom prst="rect">
            <a:avLst/>
          </a:prstGeom>
          <a:noFill/>
        </p:spPr>
        <p:txBody>
          <a:bodyPr wrap="square" lIns="91440" tIns="45720" rIns="91440" bIns="45720" rtlCol="0" anchor="t">
            <a:spAutoFit/>
          </a:bodyPr>
          <a:lstStyle/>
          <a:p>
            <a:pPr algn="ctr"/>
            <a:r>
              <a:rPr lang="en-US" sz="3200" b="1" dirty="0" err="1">
                <a:latin typeface="Calibri"/>
                <a:ea typeface="Calibri" panose="020F0502020204030204" pitchFamily="34" charset="0"/>
                <a:cs typeface="Times New Roman"/>
              </a:rPr>
              <a:t>Schließlich</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werden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wir</a:t>
            </a:r>
            <a:r>
              <a:rPr lang="en-US" sz="3200" b="1" dirty="0">
                <a:latin typeface="Calibri"/>
                <a:ea typeface="Calibri" panose="020F0502020204030204" pitchFamily="34" charset="0"/>
                <a:cs typeface="Times New Roman"/>
              </a:rPr>
              <a:t> die </a:t>
            </a:r>
            <a:r>
              <a:rPr lang="en-US" sz="3200" b="1" dirty="0" err="1">
                <a:latin typeface="Calibri"/>
                <a:ea typeface="Calibri" panose="020F0502020204030204" pitchFamily="34" charset="0"/>
                <a:cs typeface="Times New Roman"/>
              </a:rPr>
              <a:t>Abstände</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zwischen</a:t>
            </a:r>
            <a:r>
              <a:rPr lang="en-US" sz="3200" b="1" dirty="0">
                <a:latin typeface="Calibri"/>
                <a:ea typeface="Calibri" panose="020F0502020204030204" pitchFamily="34" charset="0"/>
                <a:cs typeface="Times New Roman"/>
              </a:rPr>
              <a:t> den </a:t>
            </a:r>
            <a:r>
              <a:rPr lang="en-US" sz="3200" b="1" dirty="0" err="1">
                <a:latin typeface="Calibri"/>
                <a:ea typeface="Calibri" panose="020F0502020204030204" pitchFamily="34" charset="0"/>
                <a:cs typeface="Times New Roman"/>
              </a:rPr>
              <a:t>Profilen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berechnen</a:t>
            </a:r>
            <a:r>
              <a:rPr lang="en-US" sz="3200" b="1" dirty="0">
                <a:latin typeface="Calibri"/>
                <a:ea typeface="Calibri" panose="020F0502020204030204" pitchFamily="34" charset="0"/>
                <a:cs typeface="Times New Roman"/>
              </a:rPr>
              <a:t>, um </a:t>
            </a:r>
            <a:r>
              <a:rPr lang="en-US" sz="3200" b="1" dirty="0" err="1">
                <a:latin typeface="Calibri"/>
                <a:ea typeface="Calibri" panose="020F0502020204030204" pitchFamily="34" charset="0"/>
                <a:cs typeface="Times New Roman"/>
              </a:rPr>
              <a:t>festzustellen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ob</a:t>
            </a:r>
            <a:r>
              <a:rPr lang="en-US" sz="3200" b="1" dirty="0">
                <a:latin typeface="Calibri"/>
                <a:ea typeface="Calibri" panose="020F0502020204030204" pitchFamily="34" charset="0"/>
                <a:cs typeface="Times New Roman"/>
              </a:rPr>
              <a:t> die </a:t>
            </a:r>
            <a:r>
              <a:rPr lang="en-US" sz="3200" b="1" dirty="0" err="1">
                <a:latin typeface="Calibri"/>
                <a:ea typeface="Calibri" panose="020F0502020204030204" pitchFamily="34" charset="0"/>
                <a:cs typeface="Times New Roman"/>
              </a:rPr>
              <a:t>Modalitäten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ähnlich</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sind</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oder</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nicht</a:t>
            </a:r>
            <a:r>
              <a:rPr lang="en-US" sz="3200" b="1" dirty="0">
                <a:latin typeface="Calibri"/>
                <a:ea typeface="Calibri" panose="020F0502020204030204" pitchFamily="34" charset="0"/>
                <a:cs typeface="Times New Roman"/>
              </a:rPr>
              <a:t>, und </a:t>
            </a:r>
            <a:r>
              <a:rPr lang="en-US" sz="3200" b="1" dirty="0" err="1">
                <a:latin typeface="Calibri"/>
                <a:ea typeface="Calibri" panose="020F0502020204030204" pitchFamily="34" charset="0"/>
                <a:cs typeface="Times New Roman"/>
              </a:rPr>
              <a:t>ob</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sie</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voneinander</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entfernt</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sind</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oder</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nicht</a:t>
            </a:r>
            <a:r>
              <a:rPr lang="en-US" sz="3200" b="1" dirty="0">
                <a:latin typeface="Calibri"/>
                <a:ea typeface="Calibri" panose="020F0502020204030204" pitchFamily="34" charset="0"/>
                <a:cs typeface="Times New Roman"/>
              </a:rPr>
              <a:t>, d. h. </a:t>
            </a:r>
            <a:r>
              <a:rPr lang="en-US" sz="3200" b="1" dirty="0" err="1">
                <a:latin typeface="Calibri"/>
                <a:ea typeface="Calibri" panose="020F0502020204030204" pitchFamily="34" charset="0"/>
                <a:cs typeface="Times New Roman"/>
              </a:rPr>
              <a:t>ob</a:t>
            </a:r>
            <a:r>
              <a:rPr lang="en-US" sz="3200" b="1" dirty="0">
                <a:latin typeface="Calibri"/>
                <a:ea typeface="Calibri" panose="020F0502020204030204" pitchFamily="34" charset="0"/>
                <a:cs typeface="Times New Roman"/>
              </a:rPr>
              <a:t> die Profile </a:t>
            </a:r>
            <a:r>
              <a:rPr lang="en-US" sz="3200" b="1" dirty="0" err="1">
                <a:latin typeface="Calibri"/>
                <a:ea typeface="Calibri" panose="020F0502020204030204" pitchFamily="34" charset="0"/>
                <a:cs typeface="Times New Roman"/>
              </a:rPr>
              <a:t>einander</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ähneln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oder</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nicht</a:t>
            </a:r>
            <a:r>
              <a:rPr lang="en-US" sz="3200" b="1" dirty="0">
                <a:latin typeface="Calibri"/>
                <a:ea typeface="Calibri" panose="020F0502020204030204" pitchFamily="34" charset="0"/>
                <a:cs typeface="Times New Roman"/>
              </a:rPr>
              <a:t>. </a:t>
            </a:r>
            <a:endParaRPr lang="it-IT" dirty="0">
              <a:latin typeface="Calibri"/>
              <a:ea typeface="Calibri" panose="020F0502020204030204" pitchFamily="34" charset="0"/>
              <a:cs typeface="Times New Roman"/>
            </a:endParaRPr>
          </a:p>
          <a:p>
            <a:pPr algn="ctr"/>
            <a:r>
              <a:rPr lang="en-US" sz="3200" b="1" dirty="0">
                <a:latin typeface="Calibri"/>
                <a:ea typeface="Calibri" panose="020F0502020204030204" pitchFamily="34" charset="0"/>
                <a:cs typeface="Times New Roman"/>
              </a:rPr>
              <a:t>
Es </a:t>
            </a:r>
            <a:r>
              <a:rPr lang="en-US" sz="3200" b="1" dirty="0" err="1">
                <a:latin typeface="Calibri"/>
                <a:ea typeface="Calibri" panose="020F0502020204030204" pitchFamily="34" charset="0"/>
                <a:cs typeface="Times New Roman"/>
              </a:rPr>
              <a:t>gibt</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zwei</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Arten</a:t>
            </a:r>
            <a:r>
              <a:rPr lang="en-US" sz="3200" b="1" dirty="0">
                <a:latin typeface="Calibri"/>
                <a:ea typeface="Calibri" panose="020F0502020204030204" pitchFamily="34" charset="0"/>
                <a:cs typeface="Times New Roman"/>
              </a:rPr>
              <a:t> von </a:t>
            </a:r>
            <a:r>
              <a:rPr lang="en-US" sz="3200" b="1" dirty="0" err="1">
                <a:latin typeface="Calibri"/>
                <a:ea typeface="Calibri" panose="020F0502020204030204" pitchFamily="34" charset="0"/>
                <a:cs typeface="Times New Roman"/>
              </a:rPr>
              <a:t>Abständen</a:t>
            </a:r>
            <a:r>
              <a:rPr lang="en-US" sz="3200" b="1" dirty="0">
                <a:latin typeface="Calibri"/>
                <a:ea typeface="Calibri" panose="020F0502020204030204" pitchFamily="34" charset="0"/>
                <a:cs typeface="Times New Roman"/>
              </a:rPr>
              <a:t>: den </a:t>
            </a:r>
            <a:r>
              <a:rPr lang="en-US" sz="3200" b="1" dirty="0" err="1">
                <a:latin typeface="Calibri"/>
                <a:ea typeface="Calibri" panose="020F0502020204030204" pitchFamily="34" charset="0"/>
                <a:cs typeface="Times New Roman"/>
              </a:rPr>
              <a:t>euklidischen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Abstand</a:t>
            </a:r>
            <a:r>
              <a:rPr lang="en-US" sz="3200" b="1" dirty="0">
                <a:latin typeface="Calibri"/>
                <a:ea typeface="Calibri" panose="020F0502020204030204" pitchFamily="34" charset="0"/>
                <a:cs typeface="Times New Roman"/>
              </a:rPr>
              <a:t> und den Chi-Quadrat-</a:t>
            </a:r>
            <a:r>
              <a:rPr lang="en-US" sz="3200" b="1" dirty="0" err="1">
                <a:latin typeface="Calibri"/>
                <a:ea typeface="Calibri" panose="020F0502020204030204" pitchFamily="34" charset="0"/>
                <a:cs typeface="Times New Roman"/>
              </a:rPr>
              <a:t>Abstand</a:t>
            </a:r>
            <a:r>
              <a:rPr lang="en-US" sz="3200" b="1" dirty="0">
                <a:latin typeface="Calibri"/>
                <a:ea typeface="Calibri" panose="020F0502020204030204" pitchFamily="34" charset="0"/>
                <a:cs typeface="Times New Roman"/>
              </a:rPr>
              <a:t>. 
</a:t>
            </a:r>
            <a:endParaRPr lang="it-IT">
              <a:latin typeface="Calibri"/>
              <a:cs typeface="Times New Roman"/>
            </a:endParaRPr>
          </a:p>
        </p:txBody>
      </p:sp>
    </p:spTree>
    <p:extLst>
      <p:ext uri="{BB962C8B-B14F-4D97-AF65-F5344CB8AC3E}">
        <p14:creationId xmlns:p14="http://schemas.microsoft.com/office/powerpoint/2010/main" val="760634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00A365B-B33F-5479-B063-2A9ACFAA0016}"/>
              </a:ext>
            </a:extLst>
          </p:cNvPr>
          <p:cNvSpPr>
            <a:spLocks noGrp="1"/>
          </p:cNvSpPr>
          <p:nvPr>
            <p:ph type="title"/>
          </p:nvPr>
        </p:nvSpPr>
        <p:spPr>
          <a:xfrm>
            <a:off x="124501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2: Korrespondenzanalyse 
</a:t>
            </a:r>
            <a:endParaRPr lang="it-IT" dirty="0"/>
          </a:p>
        </p:txBody>
      </p:sp>
      <p:sp>
        <p:nvSpPr>
          <p:cNvPr id="3" name="Segnaposto contenuto 2">
            <a:extLst>
              <a:ext uri="{FF2B5EF4-FFF2-40B4-BE49-F238E27FC236}">
                <a16:creationId xmlns:a16="http://schemas.microsoft.com/office/drawing/2014/main" xmlns="" id="{03BF0856-D39A-7538-A71B-374BB883612A}"/>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2: Abstände zwischen Profilen
</a:t>
            </a:r>
            <a:endParaRPr lang="it-IT" dirty="0"/>
          </a:p>
        </p:txBody>
      </p:sp>
      <p:sp>
        <p:nvSpPr>
          <p:cNvPr id="5" name="CasellaDiTesto 4">
            <a:extLst>
              <a:ext uri="{FF2B5EF4-FFF2-40B4-BE49-F238E27FC236}">
                <a16:creationId xmlns:a16="http://schemas.microsoft.com/office/drawing/2014/main" xmlns="" id="{9C55FC62-6714-B003-E9D9-729D57C47D35}"/>
              </a:ext>
            </a:extLst>
          </p:cNvPr>
          <p:cNvSpPr txBox="1"/>
          <p:nvPr/>
        </p:nvSpPr>
        <p:spPr>
          <a:xfrm>
            <a:off x="1269590" y="3467100"/>
            <a:ext cx="15748820" cy="3816429"/>
          </a:xfrm>
          <a:prstGeom prst="rect">
            <a:avLst/>
          </a:prstGeom>
          <a:noFill/>
        </p:spPr>
        <p:txBody>
          <a:bodyPr wrap="square" lIns="91440" tIns="45720" rIns="91440" bIns="45720" rtlCol="0" anchor="t">
            <a:spAutoFit/>
          </a:bodyPr>
          <a:lstStyle/>
          <a:p>
            <a:pPr algn="ctr"/>
            <a:r>
              <a:rPr lang="en-US" sz="3200" b="1" dirty="0">
                <a:latin typeface="Calibri"/>
                <a:ea typeface="Calibri" panose="020F0502020204030204" pitchFamily="34" charset="0"/>
                <a:cs typeface="Times New Roman"/>
              </a:rPr>
              <a:t>Der </a:t>
            </a:r>
            <a:r>
              <a:rPr lang="en-US" sz="3200" b="1" dirty="0" err="1">
                <a:latin typeface="Calibri"/>
                <a:ea typeface="Calibri" panose="020F0502020204030204" pitchFamily="34" charset="0"/>
                <a:cs typeface="Times New Roman"/>
              </a:rPr>
              <a:t>euklidische</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Abstand</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begünstigt</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größere</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Abstände</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über</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kleinere</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Abstände</a:t>
            </a:r>
            <a:r>
              <a:rPr lang="en-US" sz="3200" b="1" dirty="0">
                <a:latin typeface="Calibri"/>
                <a:ea typeface="Calibri" panose="020F0502020204030204" pitchFamily="34" charset="0"/>
                <a:cs typeface="Times New Roman"/>
              </a:rPr>
              <a:t> und </a:t>
            </a:r>
            <a:r>
              <a:rPr lang="en-US" sz="3200" b="1" dirty="0" err="1">
                <a:latin typeface="Calibri"/>
                <a:ea typeface="Calibri" panose="020F0502020204030204" pitchFamily="34" charset="0"/>
                <a:cs typeface="Times New Roman"/>
              </a:rPr>
              <a:t>wird</a:t>
            </a:r>
            <a:r>
              <a:rPr lang="en-US" sz="3200" b="1" dirty="0">
                <a:latin typeface="Calibri"/>
                <a:ea typeface="Calibri" panose="020F0502020204030204" pitchFamily="34" charset="0"/>
                <a:cs typeface="Times New Roman"/>
              </a:rPr>
              <a:t> berechnet, indem die Differenz zwischen den relativen Häufigkeiten gebildet und dann quadriert wird. </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ctr">
              <a:buFontTx/>
              <a:buChar char="-"/>
            </a:pP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pic>
        <p:nvPicPr>
          <p:cNvPr id="6" name="Immagine 5">
            <a:extLst>
              <a:ext uri="{FF2B5EF4-FFF2-40B4-BE49-F238E27FC236}">
                <a16:creationId xmlns:a16="http://schemas.microsoft.com/office/drawing/2014/main" xmlns="" id="{E8B7FBBF-74C5-8F35-6648-921E1C5C05C2}"/>
              </a:ext>
            </a:extLst>
          </p:cNvPr>
          <p:cNvPicPr>
            <a:picLocks noChangeAspect="1"/>
          </p:cNvPicPr>
          <p:nvPr/>
        </p:nvPicPr>
        <p:blipFill>
          <a:blip r:embed="rId2"/>
          <a:stretch>
            <a:fillRect/>
          </a:stretch>
        </p:blipFill>
        <p:spPr>
          <a:xfrm>
            <a:off x="2819400" y="5375314"/>
            <a:ext cx="5257194" cy="1446934"/>
          </a:xfrm>
          <a:prstGeom prst="rect">
            <a:avLst/>
          </a:prstGeom>
        </p:spPr>
      </p:pic>
      <p:pic>
        <p:nvPicPr>
          <p:cNvPr id="7" name="Immagine 6">
            <a:extLst>
              <a:ext uri="{FF2B5EF4-FFF2-40B4-BE49-F238E27FC236}">
                <a16:creationId xmlns:a16="http://schemas.microsoft.com/office/drawing/2014/main" xmlns="" id="{EB6BA3AE-0DA2-AA18-487F-4A4435445511}"/>
              </a:ext>
            </a:extLst>
          </p:cNvPr>
          <p:cNvPicPr>
            <a:picLocks noChangeAspect="1"/>
          </p:cNvPicPr>
          <p:nvPr/>
        </p:nvPicPr>
        <p:blipFill>
          <a:blip r:embed="rId3"/>
          <a:stretch>
            <a:fillRect/>
          </a:stretch>
        </p:blipFill>
        <p:spPr>
          <a:xfrm>
            <a:off x="10248279" y="5470131"/>
            <a:ext cx="4729163" cy="1257300"/>
          </a:xfrm>
          <a:prstGeom prst="rect">
            <a:avLst/>
          </a:prstGeom>
        </p:spPr>
      </p:pic>
    </p:spTree>
    <p:extLst>
      <p:ext uri="{BB962C8B-B14F-4D97-AF65-F5344CB8AC3E}">
        <p14:creationId xmlns:p14="http://schemas.microsoft.com/office/powerpoint/2010/main" val="3203559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4525C19-7C80-D8A5-FBF0-8C5CFAA92D0A}"/>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2: Korrespondenzanalyse 
</a:t>
            </a:r>
            <a:endParaRPr lang="it-IT" dirty="0"/>
          </a:p>
        </p:txBody>
      </p:sp>
      <p:sp>
        <p:nvSpPr>
          <p:cNvPr id="3" name="Segnaposto contenuto 2">
            <a:extLst>
              <a:ext uri="{FF2B5EF4-FFF2-40B4-BE49-F238E27FC236}">
                <a16:creationId xmlns:a16="http://schemas.microsoft.com/office/drawing/2014/main" xmlns="" id="{3CA5C1AA-1CB9-FBA3-E15F-38ED997FBE0C}"/>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2: </a:t>
            </a:r>
            <a:r>
              <a:rPr lang="en-US" b="1" dirty="0" err="1">
                <a:solidFill>
                  <a:srgbClr val="238791"/>
                </a:solidFill>
                <a:ea typeface="Microsoft Sans Serif" panose="020B0604020202020204" pitchFamily="34" charset="0"/>
                <a:cs typeface="Microsoft Sans Serif" panose="020B0604020202020204" pitchFamily="34" charset="0"/>
              </a:rPr>
              <a:t>Abstände</a:t>
            </a:r>
            <a:r>
              <a:rPr lang="en-US" b="1">
                <a:solidFill>
                  <a:srgbClr val="238791"/>
                </a:solidFill>
                <a:ea typeface="Microsoft Sans Serif" panose="020B0604020202020204" pitchFamily="34" charset="0"/>
                <a:cs typeface="Microsoft Sans Serif" panose="020B0604020202020204" pitchFamily="34" charset="0"/>
              </a:rPr>
              <a:t> </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8" name="CasellaDiTesto 7">
            <a:extLst>
              <a:ext uri="{FF2B5EF4-FFF2-40B4-BE49-F238E27FC236}">
                <a16:creationId xmlns:a16="http://schemas.microsoft.com/office/drawing/2014/main" xmlns="" id="{C576F4F9-E157-4519-E607-1261CC0413C0}"/>
              </a:ext>
            </a:extLst>
          </p:cNvPr>
          <p:cNvSpPr txBox="1"/>
          <p:nvPr/>
        </p:nvSpPr>
        <p:spPr>
          <a:xfrm>
            <a:off x="1257300" y="3467100"/>
            <a:ext cx="16497300" cy="5293757"/>
          </a:xfrm>
          <a:prstGeom prst="rect">
            <a:avLst/>
          </a:prstGeom>
          <a:noFill/>
        </p:spPr>
        <p:txBody>
          <a:bodyPr wrap="square" lIns="91440" tIns="45720" rIns="91440" bIns="45720" rtlCol="0" anchor="t">
            <a:spAutoFit/>
          </a:bodyPr>
          <a:lstStyle/>
          <a:p>
            <a:pPr algn="ctr"/>
            <a:r>
              <a:rPr lang="en-US" sz="3200" b="1" dirty="0">
                <a:latin typeface="Calibri"/>
                <a:ea typeface="Calibri" panose="020F0502020204030204" pitchFamily="34" charset="0"/>
                <a:cs typeface="Times New Roman"/>
              </a:rPr>
              <a:t>Der Chi-Quadrat-</a:t>
            </a:r>
            <a:r>
              <a:rPr lang="en-US" sz="3200" b="1" dirty="0" err="1">
                <a:latin typeface="Calibri"/>
                <a:ea typeface="Calibri" panose="020F0502020204030204" pitchFamily="34" charset="0"/>
                <a:cs typeface="Times New Roman"/>
              </a:rPr>
              <a:t>Abstand</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bevorzugt</a:t>
            </a:r>
            <a:r>
              <a:rPr lang="en-US" sz="3200" b="1" dirty="0">
                <a:latin typeface="Calibri"/>
                <a:ea typeface="Calibri" panose="020F0502020204030204" pitchFamily="34" charset="0"/>
                <a:cs typeface="Times New Roman"/>
              </a:rPr>
              <a:t> die </a:t>
            </a:r>
            <a:r>
              <a:rPr lang="en-US" sz="3200" b="1" dirty="0" err="1">
                <a:latin typeface="Calibri"/>
                <a:ea typeface="Calibri" panose="020F0502020204030204" pitchFamily="34" charset="0"/>
                <a:cs typeface="Times New Roman"/>
              </a:rPr>
              <a:t>geringsten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Abstände</a:t>
            </a:r>
            <a:r>
              <a:rPr lang="en-US" sz="3200" b="1" dirty="0">
                <a:latin typeface="Calibri"/>
                <a:ea typeface="Calibri" panose="020F0502020204030204" pitchFamily="34" charset="0"/>
                <a:cs typeface="Times New Roman"/>
              </a:rPr>
              <a:t>, da er die Anzahl der Zeilen berücksichtigt. Er wird berechnet, indem die Differenz der Häufigkeiten in Bezug auf den Rahmen mit dem Kehrwert des Randes der Zeile (oder Spalte) gewichtet wird.
</a:t>
            </a:r>
            <a:endParaRPr lang="it-IT" sz="3200" b="1" dirty="0">
              <a:latin typeface="Calibri"/>
              <a:ea typeface="Calibri" panose="020F0502020204030204" pitchFamily="34" charset="0"/>
              <a:cs typeface="Times New Roman"/>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pic>
        <p:nvPicPr>
          <p:cNvPr id="9" name="Immagine 8">
            <a:extLst>
              <a:ext uri="{FF2B5EF4-FFF2-40B4-BE49-F238E27FC236}">
                <a16:creationId xmlns:a16="http://schemas.microsoft.com/office/drawing/2014/main" xmlns="" id="{49CB3F78-7179-42EF-4499-C825AFF19C84}"/>
              </a:ext>
            </a:extLst>
          </p:cNvPr>
          <p:cNvPicPr>
            <a:picLocks noChangeAspect="1"/>
          </p:cNvPicPr>
          <p:nvPr/>
        </p:nvPicPr>
        <p:blipFill>
          <a:blip r:embed="rId2"/>
          <a:stretch>
            <a:fillRect/>
          </a:stretch>
        </p:blipFill>
        <p:spPr>
          <a:xfrm>
            <a:off x="2286000" y="6002338"/>
            <a:ext cx="4932420" cy="1462520"/>
          </a:xfrm>
          <a:prstGeom prst="rect">
            <a:avLst/>
          </a:prstGeom>
        </p:spPr>
      </p:pic>
      <p:pic>
        <p:nvPicPr>
          <p:cNvPr id="10" name="Immagine 9">
            <a:extLst>
              <a:ext uri="{FF2B5EF4-FFF2-40B4-BE49-F238E27FC236}">
                <a16:creationId xmlns:a16="http://schemas.microsoft.com/office/drawing/2014/main" xmlns="" id="{240C3ADF-334E-3395-FF74-0441E347DF5C}"/>
              </a:ext>
            </a:extLst>
          </p:cNvPr>
          <p:cNvPicPr>
            <a:picLocks noChangeAspect="1"/>
          </p:cNvPicPr>
          <p:nvPr/>
        </p:nvPicPr>
        <p:blipFill>
          <a:blip r:embed="rId3"/>
          <a:stretch>
            <a:fillRect/>
          </a:stretch>
        </p:blipFill>
        <p:spPr>
          <a:xfrm>
            <a:off x="10820400" y="6075507"/>
            <a:ext cx="4660355" cy="1316181"/>
          </a:xfrm>
          <a:prstGeom prst="rect">
            <a:avLst/>
          </a:prstGeom>
        </p:spPr>
      </p:pic>
    </p:spTree>
    <p:extLst>
      <p:ext uri="{BB962C8B-B14F-4D97-AF65-F5344CB8AC3E}">
        <p14:creationId xmlns:p14="http://schemas.microsoft.com/office/powerpoint/2010/main" val="560071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A762D73-3826-BB11-92E7-1FC53169B72E}"/>
              </a:ext>
            </a:extLst>
          </p:cNvPr>
          <p:cNvSpPr>
            <a:spLocks noGrp="1"/>
          </p:cNvSpPr>
          <p:nvPr>
            <p:ph type="title"/>
          </p:nvPr>
        </p:nvSpPr>
        <p:spPr>
          <a:xfrm>
            <a:off x="1257300" y="1602835"/>
            <a:ext cx="15773400" cy="1989137"/>
          </a:xfrm>
        </p:spPr>
        <p:txBody>
          <a:bodyPr/>
          <a:lstStyle/>
          <a:p>
            <a:r>
              <a:rPr lang="en-US" b="1" dirty="0">
                <a:solidFill>
                  <a:srgbClr val="E7686A"/>
                </a:solidFill>
              </a:rPr>
              <a:t>Einheit 3: Eine Fallstudie
</a:t>
            </a:r>
            <a:endParaRPr lang="it-IT" b="1" dirty="0">
              <a:solidFill>
                <a:srgbClr val="E7686A"/>
              </a:solidFill>
            </a:endParaRPr>
          </a:p>
        </p:txBody>
      </p:sp>
      <p:pic>
        <p:nvPicPr>
          <p:cNvPr id="5" name="Segnaposto contenuto 4">
            <a:extLst>
              <a:ext uri="{FF2B5EF4-FFF2-40B4-BE49-F238E27FC236}">
                <a16:creationId xmlns:a16="http://schemas.microsoft.com/office/drawing/2014/main" xmlns="" id="{BE11897F-70E7-661B-15DC-89DBC7218CB5}"/>
              </a:ext>
            </a:extLst>
          </p:cNvPr>
          <p:cNvPicPr>
            <a:picLocks noGrp="1" noChangeAspect="1"/>
          </p:cNvPicPr>
          <p:nvPr>
            <p:ph idx="1"/>
          </p:nvPr>
        </p:nvPicPr>
        <p:blipFill>
          <a:blip r:embed="rId2"/>
          <a:stretch>
            <a:fillRect/>
          </a:stretch>
        </p:blipFill>
        <p:spPr>
          <a:xfrm>
            <a:off x="10513949" y="3116826"/>
            <a:ext cx="7191686" cy="6017711"/>
          </a:xfrm>
        </p:spPr>
      </p:pic>
      <p:pic>
        <p:nvPicPr>
          <p:cNvPr id="6" name="Immagine 5">
            <a:extLst>
              <a:ext uri="{FF2B5EF4-FFF2-40B4-BE49-F238E27FC236}">
                <a16:creationId xmlns:a16="http://schemas.microsoft.com/office/drawing/2014/main" xmlns="" id="{1565F640-1312-8529-0ED1-5671DE0938DE}"/>
              </a:ext>
            </a:extLst>
          </p:cNvPr>
          <p:cNvPicPr>
            <a:picLocks noChangeAspect="1"/>
          </p:cNvPicPr>
          <p:nvPr/>
        </p:nvPicPr>
        <p:blipFill>
          <a:blip r:embed="rId3"/>
          <a:stretch>
            <a:fillRect/>
          </a:stretch>
        </p:blipFill>
        <p:spPr>
          <a:xfrm>
            <a:off x="1555551" y="4644164"/>
            <a:ext cx="8387723" cy="2895600"/>
          </a:xfrm>
          <a:prstGeom prst="rect">
            <a:avLst/>
          </a:prstGeom>
        </p:spPr>
      </p:pic>
      <p:cxnSp>
        <p:nvCxnSpPr>
          <p:cNvPr id="9" name="Connettore 2 8">
            <a:extLst>
              <a:ext uri="{FF2B5EF4-FFF2-40B4-BE49-F238E27FC236}">
                <a16:creationId xmlns:a16="http://schemas.microsoft.com/office/drawing/2014/main" xmlns="" id="{A3BA2E68-FA65-9BDB-3812-5D70A196FC68}"/>
              </a:ext>
            </a:extLst>
          </p:cNvPr>
          <p:cNvCxnSpPr>
            <a:cxnSpLocks/>
          </p:cNvCxnSpPr>
          <p:nvPr/>
        </p:nvCxnSpPr>
        <p:spPr>
          <a:xfrm flipH="1" flipV="1">
            <a:off x="3881688" y="5431988"/>
            <a:ext cx="1447800" cy="1600200"/>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1" name="Rettangolo 10">
            <a:extLst>
              <a:ext uri="{FF2B5EF4-FFF2-40B4-BE49-F238E27FC236}">
                <a16:creationId xmlns:a16="http://schemas.microsoft.com/office/drawing/2014/main" xmlns="" id="{8B53D239-70AC-1AEB-B67A-DD9950B74EA8}"/>
              </a:ext>
            </a:extLst>
          </p:cNvPr>
          <p:cNvSpPr/>
          <p:nvPr/>
        </p:nvSpPr>
        <p:spPr>
          <a:xfrm>
            <a:off x="2438400" y="5011941"/>
            <a:ext cx="1676400" cy="304800"/>
          </a:xfrm>
          <a:prstGeom prst="rect">
            <a:avLst/>
          </a:prstGeom>
          <a:noFill/>
          <a:ln>
            <a:solidFill>
              <a:srgbClr val="FF0000"/>
            </a:solidFill>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2" name="CasellaDiTesto 11">
            <a:extLst>
              <a:ext uri="{FF2B5EF4-FFF2-40B4-BE49-F238E27FC236}">
                <a16:creationId xmlns:a16="http://schemas.microsoft.com/office/drawing/2014/main" xmlns="" id="{9943F49F-16F6-697C-75D3-E1F97F129D3B}"/>
              </a:ext>
            </a:extLst>
          </p:cNvPr>
          <p:cNvSpPr txBox="1"/>
          <p:nvPr/>
        </p:nvSpPr>
        <p:spPr>
          <a:xfrm>
            <a:off x="3161474" y="6986714"/>
            <a:ext cx="6781800" cy="1200329"/>
          </a:xfrm>
          <a:prstGeom prst="rect">
            <a:avLst/>
          </a:prstGeom>
          <a:noFill/>
        </p:spPr>
        <p:txBody>
          <a:bodyPr wrap="square" lIns="91440" tIns="45720" rIns="91440" bIns="45720" rtlCol="0" anchor="t">
            <a:spAutoFit/>
          </a:bodyPr>
          <a:lstStyle/>
          <a:p>
            <a:pPr algn="ctr"/>
            <a:r>
              <a:rPr lang="en-US" sz="2400" b="1" dirty="0"/>
              <a:t>Wir </a:t>
            </a:r>
            <a:r>
              <a:rPr lang="en-US" sz="2400" b="1" dirty="0" err="1"/>
              <a:t>klicken</a:t>
            </a:r>
            <a:r>
              <a:rPr lang="en-US" sz="2400" b="1" dirty="0"/>
              <a:t> auf "</a:t>
            </a:r>
            <a:r>
              <a:rPr lang="en-US" sz="2400" b="1" dirty="0" err="1"/>
              <a:t>Textdatei</a:t>
            </a:r>
            <a:r>
              <a:rPr lang="en-US" sz="2400" b="1" dirty="0"/>
              <a:t>" und </a:t>
            </a:r>
            <a:r>
              <a:rPr lang="en-US" sz="2400" b="1" dirty="0" err="1"/>
              <a:t>wählen</a:t>
            </a:r>
            <a:r>
              <a:rPr lang="en-US" sz="2400" b="1" dirty="0"/>
              <a:t> </a:t>
            </a:r>
            <a:r>
              <a:rPr lang="en-US" sz="2400" b="1" dirty="0" err="1"/>
              <a:t>dann</a:t>
            </a:r>
            <a:r>
              <a:rPr lang="en-US" sz="2400" b="1" dirty="0"/>
              <a:t> das </a:t>
            </a:r>
            <a:r>
              <a:rPr lang="en-US" sz="2400" b="1" dirty="0" err="1"/>
              <a:t>Verzeichnis</a:t>
            </a:r>
            <a:r>
              <a:rPr lang="en-US" sz="2400" b="1" dirty="0"/>
              <a:t> und die </a:t>
            </a:r>
            <a:r>
              <a:rPr lang="en-US" sz="2400" b="1" dirty="0" err="1"/>
              <a:t>Datei</a:t>
            </a:r>
            <a:r>
              <a:rPr lang="en-US" sz="2400" b="1" dirty="0"/>
              <a:t>
</a:t>
            </a:r>
            <a:endParaRPr lang="it-IT" dirty="0"/>
          </a:p>
        </p:txBody>
      </p:sp>
      <p:sp>
        <p:nvSpPr>
          <p:cNvPr id="13" name="Rettangolo 12">
            <a:extLst>
              <a:ext uri="{FF2B5EF4-FFF2-40B4-BE49-F238E27FC236}">
                <a16:creationId xmlns:a16="http://schemas.microsoft.com/office/drawing/2014/main" xmlns="" id="{6E2AA321-12B1-36B0-16B7-1D9B28912641}"/>
              </a:ext>
            </a:extLst>
          </p:cNvPr>
          <p:cNvSpPr/>
          <p:nvPr/>
        </p:nvSpPr>
        <p:spPr>
          <a:xfrm>
            <a:off x="10571291" y="5080470"/>
            <a:ext cx="2411783" cy="194536"/>
          </a:xfrm>
          <a:prstGeom prst="rect">
            <a:avLst/>
          </a:prstGeom>
          <a:noFill/>
          <a:ln>
            <a:solidFill>
              <a:srgbClr val="FF0000"/>
            </a:solidFill>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4" name="Rettangolo 13">
            <a:extLst>
              <a:ext uri="{FF2B5EF4-FFF2-40B4-BE49-F238E27FC236}">
                <a16:creationId xmlns:a16="http://schemas.microsoft.com/office/drawing/2014/main" xmlns="" id="{6CDB97F6-3DE1-5ADA-4DB9-618D4ED87455}"/>
              </a:ext>
            </a:extLst>
          </p:cNvPr>
          <p:cNvSpPr/>
          <p:nvPr/>
        </p:nvSpPr>
        <p:spPr>
          <a:xfrm>
            <a:off x="10618416" y="4644164"/>
            <a:ext cx="2411783" cy="194536"/>
          </a:xfrm>
          <a:prstGeom prst="rect">
            <a:avLst/>
          </a:prstGeom>
          <a:noFill/>
          <a:ln>
            <a:solidFill>
              <a:srgbClr val="FF0000"/>
            </a:solidFill>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5" name="Rettangolo 14">
            <a:extLst>
              <a:ext uri="{FF2B5EF4-FFF2-40B4-BE49-F238E27FC236}">
                <a16:creationId xmlns:a16="http://schemas.microsoft.com/office/drawing/2014/main" xmlns="" id="{94A8522A-0D8E-69C3-FB31-A7104ACD6BA4}"/>
              </a:ext>
            </a:extLst>
          </p:cNvPr>
          <p:cNvSpPr/>
          <p:nvPr/>
        </p:nvSpPr>
        <p:spPr>
          <a:xfrm>
            <a:off x="15621000" y="8646980"/>
            <a:ext cx="1260550" cy="478094"/>
          </a:xfrm>
          <a:prstGeom prst="rect">
            <a:avLst/>
          </a:prstGeom>
          <a:noFill/>
          <a:ln>
            <a:solidFill>
              <a:srgbClr val="FF0000"/>
            </a:solidFill>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6" name="CasellaDiTesto 15">
            <a:extLst>
              <a:ext uri="{FF2B5EF4-FFF2-40B4-BE49-F238E27FC236}">
                <a16:creationId xmlns:a16="http://schemas.microsoft.com/office/drawing/2014/main" xmlns="" id="{1D7A235F-EC0B-3368-9EA7-58B62315837C}"/>
              </a:ext>
            </a:extLst>
          </p:cNvPr>
          <p:cNvSpPr txBox="1"/>
          <p:nvPr/>
        </p:nvSpPr>
        <p:spPr>
          <a:xfrm>
            <a:off x="1254842" y="2836941"/>
            <a:ext cx="8906796" cy="1077218"/>
          </a:xfrm>
          <a:prstGeom prst="rect">
            <a:avLst/>
          </a:prstGeom>
          <a:noFill/>
        </p:spPr>
        <p:txBody>
          <a:bodyPr wrap="square" rtlCol="0">
            <a:spAutoFit/>
          </a:bodyPr>
          <a:lstStyle/>
          <a:p>
            <a:r>
              <a:rPr lang="en-US" sz="3200" b="1" dirty="0">
                <a:solidFill>
                  <a:srgbClr val="238791"/>
                </a:solidFill>
                <a:ea typeface="Microsoft Sans Serif" panose="020B0604020202020204" pitchFamily="34" charset="0"/>
                <a:cs typeface="Microsoft Sans Serif" panose="020B0604020202020204" pitchFamily="34" charset="0"/>
              </a:rPr>
              <a:t>Abschnitt 1: Importieren des Datensatzes
</a:t>
            </a:r>
            <a:endParaRPr lang="it-IT" sz="3200" b="1" dirty="0"/>
          </a:p>
        </p:txBody>
      </p:sp>
    </p:spTree>
    <p:extLst>
      <p:ext uri="{BB962C8B-B14F-4D97-AF65-F5344CB8AC3E}">
        <p14:creationId xmlns:p14="http://schemas.microsoft.com/office/powerpoint/2010/main" val="2487247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04EA9A2-A1FC-378C-DC50-BC5E960861F8}"/>
              </a:ext>
            </a:extLst>
          </p:cNvPr>
          <p:cNvSpPr>
            <a:spLocks noGrp="1"/>
          </p:cNvSpPr>
          <p:nvPr>
            <p:ph type="title"/>
          </p:nvPr>
        </p:nvSpPr>
        <p:spPr>
          <a:xfrm>
            <a:off x="1257300" y="1743869"/>
            <a:ext cx="15773400" cy="1989137"/>
          </a:xfrm>
        </p:spPr>
        <p:txBody>
          <a:bodyPr/>
          <a:lstStyle/>
          <a:p>
            <a:r>
              <a:rPr lang="en-US" b="1" dirty="0">
                <a:solidFill>
                  <a:srgbClr val="E7686A"/>
                </a:solidFill>
              </a:rPr>
              <a:t>Einheit 3: Eine Fallstudie
</a:t>
            </a:r>
            <a:endParaRPr lang="it-IT" dirty="0"/>
          </a:p>
        </p:txBody>
      </p:sp>
      <p:sp>
        <p:nvSpPr>
          <p:cNvPr id="3" name="Segnaposto contenuto 2">
            <a:extLst>
              <a:ext uri="{FF2B5EF4-FFF2-40B4-BE49-F238E27FC236}">
                <a16:creationId xmlns:a16="http://schemas.microsoft.com/office/drawing/2014/main" xmlns="" id="{854030B7-C34C-33AF-FCD2-8BA6A305B091}"/>
              </a:ext>
            </a:extLst>
          </p:cNvPr>
          <p:cNvSpPr>
            <a:spLocks noGrp="1"/>
          </p:cNvSpPr>
          <p:nvPr>
            <p:ph idx="1"/>
          </p:nvPr>
        </p:nvSpPr>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2: Chi-Quadrat-Test
</a:t>
            </a:r>
            <a:endParaRPr lang="it-IT" dirty="0"/>
          </a:p>
        </p:txBody>
      </p:sp>
      <p:pic>
        <p:nvPicPr>
          <p:cNvPr id="4" name="Segnaposto contenuto 4">
            <a:extLst>
              <a:ext uri="{FF2B5EF4-FFF2-40B4-BE49-F238E27FC236}">
                <a16:creationId xmlns:a16="http://schemas.microsoft.com/office/drawing/2014/main" xmlns="" id="{96B32995-7694-4424-8BFE-EE2C77657AB9}"/>
              </a:ext>
            </a:extLst>
          </p:cNvPr>
          <p:cNvPicPr>
            <a:picLocks noChangeAspect="1"/>
          </p:cNvPicPr>
          <p:nvPr/>
        </p:nvPicPr>
        <p:blipFill>
          <a:blip r:embed="rId2"/>
          <a:stretch>
            <a:fillRect/>
          </a:stretch>
        </p:blipFill>
        <p:spPr>
          <a:xfrm>
            <a:off x="1257300" y="3733006"/>
            <a:ext cx="11706225" cy="3478625"/>
          </a:xfrm>
          <a:prstGeom prst="rect">
            <a:avLst/>
          </a:prstGeom>
        </p:spPr>
      </p:pic>
      <p:sp>
        <p:nvSpPr>
          <p:cNvPr id="5" name="Rettangolo 4">
            <a:extLst>
              <a:ext uri="{FF2B5EF4-FFF2-40B4-BE49-F238E27FC236}">
                <a16:creationId xmlns:a16="http://schemas.microsoft.com/office/drawing/2014/main" xmlns="" id="{3F854850-690E-5EAE-DB7A-E988D27DA8D2}"/>
              </a:ext>
            </a:extLst>
          </p:cNvPr>
          <p:cNvSpPr/>
          <p:nvPr/>
        </p:nvSpPr>
        <p:spPr>
          <a:xfrm>
            <a:off x="5257800" y="6667500"/>
            <a:ext cx="2133600" cy="45720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cxnSp>
        <p:nvCxnSpPr>
          <p:cNvPr id="7" name="Connettore 2 6">
            <a:extLst>
              <a:ext uri="{FF2B5EF4-FFF2-40B4-BE49-F238E27FC236}">
                <a16:creationId xmlns:a16="http://schemas.microsoft.com/office/drawing/2014/main" xmlns="" id="{116AE663-2D73-72CC-DD56-FA696A0403B7}"/>
              </a:ext>
            </a:extLst>
          </p:cNvPr>
          <p:cNvCxnSpPr>
            <a:cxnSpLocks/>
          </p:cNvCxnSpPr>
          <p:nvPr/>
        </p:nvCxnSpPr>
        <p:spPr>
          <a:xfrm flipH="1">
            <a:off x="7620000" y="6840794"/>
            <a:ext cx="1828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xmlns="" id="{B14CCA95-40C6-AF04-7410-33CF078080EF}"/>
              </a:ext>
            </a:extLst>
          </p:cNvPr>
          <p:cNvSpPr txBox="1"/>
          <p:nvPr/>
        </p:nvSpPr>
        <p:spPr>
          <a:xfrm>
            <a:off x="8086725" y="2608044"/>
            <a:ext cx="9753600" cy="1938992"/>
          </a:xfrm>
          <a:prstGeom prst="rect">
            <a:avLst/>
          </a:prstGeom>
          <a:noFill/>
        </p:spPr>
        <p:txBody>
          <a:bodyPr wrap="square" lIns="91440" tIns="45720" rIns="91440" bIns="45720" rtlCol="0" anchor="t">
            <a:spAutoFit/>
          </a:bodyPr>
          <a:lstStyle/>
          <a:p>
            <a:pPr algn="ctr"/>
            <a:r>
              <a:rPr lang="en-US" sz="2400" b="1" dirty="0"/>
              <a:t>Der Chi-Quadro-Test ist </a:t>
            </a:r>
            <a:r>
              <a:rPr lang="en-US" sz="2400" b="1" dirty="0" err="1"/>
              <a:t>notwendig</a:t>
            </a:r>
            <a:r>
              <a:rPr lang="en-US" sz="2400" b="1" dirty="0"/>
              <a:t>, um </a:t>
            </a:r>
            <a:r>
              <a:rPr lang="en-US" sz="2400" b="1" dirty="0" err="1"/>
              <a:t>zu</a:t>
            </a:r>
            <a:r>
              <a:rPr lang="en-US" sz="2400" b="1" dirty="0"/>
              <a:t> </a:t>
            </a:r>
            <a:r>
              <a:rPr lang="en-US" sz="2400" b="1" dirty="0" err="1"/>
              <a:t>überprüfen</a:t>
            </a:r>
            <a:r>
              <a:rPr lang="en-US" sz="2400" b="1" dirty="0"/>
              <a:t>, </a:t>
            </a:r>
            <a:r>
              <a:rPr lang="en-US" sz="2400" b="1" dirty="0" err="1"/>
              <a:t>ob</a:t>
            </a:r>
            <a:r>
              <a:rPr lang="en-US" sz="2400" b="1" dirty="0"/>
              <a:t> die </a:t>
            </a:r>
            <a:r>
              <a:rPr lang="en-US" sz="2400" b="1" dirty="0" err="1"/>
              <a:t>Variablen</a:t>
            </a:r>
            <a:r>
              <a:rPr lang="en-US" sz="2400" b="1" dirty="0"/>
              <a:t> </a:t>
            </a:r>
            <a:r>
              <a:rPr lang="en-US" sz="2400" b="1" dirty="0" err="1"/>
              <a:t>nicht</a:t>
            </a:r>
            <a:r>
              <a:rPr lang="en-US" sz="2400" b="1" dirty="0"/>
              <a:t> </a:t>
            </a:r>
            <a:r>
              <a:rPr lang="en-US" sz="2400" b="1" dirty="0" err="1"/>
              <a:t>unabhängig</a:t>
            </a:r>
            <a:r>
              <a:rPr lang="en-US" sz="2400" b="1" dirty="0"/>
              <a:t> </a:t>
            </a:r>
            <a:r>
              <a:rPr lang="en-US" sz="2400" b="1" dirty="0" err="1"/>
              <a:t>sind</a:t>
            </a:r>
            <a:r>
              <a:rPr lang="en-US" sz="2400" b="1" dirty="0"/>
              <a:t>. In </a:t>
            </a:r>
            <a:r>
              <a:rPr lang="en-US" sz="2400" b="1" dirty="0" err="1"/>
              <a:t>diesem</a:t>
            </a:r>
            <a:r>
              <a:rPr lang="en-US" sz="2400" b="1" dirty="0"/>
              <a:t> Fall </a:t>
            </a:r>
            <a:r>
              <a:rPr lang="en-US" sz="2400" b="1" dirty="0" err="1"/>
              <a:t>sind</a:t>
            </a:r>
            <a:r>
              <a:rPr lang="en-US" sz="2400" b="1" dirty="0"/>
              <a:t> die </a:t>
            </a:r>
            <a:r>
              <a:rPr lang="en-US" sz="2400" b="1" dirty="0" err="1"/>
              <a:t>italienischen</a:t>
            </a:r>
            <a:r>
              <a:rPr lang="en-US" sz="2400" b="1" dirty="0"/>
              <a:t> Regionen und die in </a:t>
            </a:r>
            <a:r>
              <a:rPr lang="en-US" sz="2400" b="1" dirty="0" err="1"/>
              <a:t>Italien</a:t>
            </a:r>
            <a:r>
              <a:rPr lang="en-US" sz="2400" b="1" dirty="0"/>
              <a:t> </a:t>
            </a:r>
            <a:r>
              <a:rPr lang="en-US" sz="2400" b="1" dirty="0" err="1"/>
              <a:t>begangenen</a:t>
            </a:r>
            <a:r>
              <a:rPr lang="en-US" sz="2400" b="1" dirty="0"/>
              <a:t> </a:t>
            </a:r>
            <a:r>
              <a:rPr lang="en-US" sz="2400" b="1" dirty="0" err="1"/>
              <a:t>Straftaten</a:t>
            </a:r>
            <a:r>
              <a:rPr lang="en-US" sz="2400" b="1" dirty="0"/>
              <a:t> </a:t>
            </a:r>
            <a:r>
              <a:rPr lang="en-US" sz="2400" b="1" dirty="0" err="1"/>
              <a:t>unsere</a:t>
            </a:r>
            <a:r>
              <a:rPr lang="en-US" sz="2400" b="1" dirty="0"/>
              <a:t> </a:t>
            </a:r>
            <a:r>
              <a:rPr lang="en-US" sz="2400" b="1" dirty="0" err="1"/>
              <a:t>Variablen</a:t>
            </a:r>
            <a:r>
              <a:rPr lang="en-US" sz="2400" b="1" dirty="0"/>
              <a:t>.
Die Nullhypothese des Tests lautet: ''Die Variablen sind unabhängig''
</a:t>
            </a:r>
            <a:endParaRPr lang="it-IT" sz="2400" b="1" dirty="0"/>
          </a:p>
        </p:txBody>
      </p:sp>
      <p:sp>
        <p:nvSpPr>
          <p:cNvPr id="11" name="CasellaDiTesto 10">
            <a:extLst>
              <a:ext uri="{FF2B5EF4-FFF2-40B4-BE49-F238E27FC236}">
                <a16:creationId xmlns:a16="http://schemas.microsoft.com/office/drawing/2014/main" xmlns="" id="{57B2A379-D023-B034-CCCD-8C5239C9AFBE}"/>
              </a:ext>
            </a:extLst>
          </p:cNvPr>
          <p:cNvSpPr txBox="1"/>
          <p:nvPr/>
        </p:nvSpPr>
        <p:spPr>
          <a:xfrm>
            <a:off x="9448800" y="6259067"/>
            <a:ext cx="8153400" cy="2677656"/>
          </a:xfrm>
          <a:prstGeom prst="rect">
            <a:avLst/>
          </a:prstGeom>
          <a:noFill/>
        </p:spPr>
        <p:txBody>
          <a:bodyPr wrap="square" lIns="91440" tIns="45720" rIns="91440" bIns="45720" rtlCol="0" anchor="t">
            <a:spAutoFit/>
          </a:bodyPr>
          <a:lstStyle/>
          <a:p>
            <a:pPr algn="ctr"/>
            <a:r>
              <a:rPr lang="en-US" sz="2400" b="1" dirty="0"/>
              <a:t>Der p-Wert </a:t>
            </a:r>
            <a:r>
              <a:rPr lang="en-US" sz="2400" b="1" dirty="0" err="1"/>
              <a:t>hilft</a:t>
            </a:r>
            <a:r>
              <a:rPr lang="en-US" sz="2400" b="1" dirty="0"/>
              <a:t> </a:t>
            </a:r>
            <a:r>
              <a:rPr lang="en-US" sz="2400" b="1" dirty="0" err="1"/>
              <a:t>uns</a:t>
            </a:r>
            <a:r>
              <a:rPr lang="en-US" sz="2400" b="1" dirty="0"/>
              <a:t> </a:t>
            </a:r>
            <a:r>
              <a:rPr lang="en-US" sz="2400" b="1" dirty="0" err="1"/>
              <a:t>dabei</a:t>
            </a:r>
            <a:r>
              <a:rPr lang="en-US" sz="2400" b="1" dirty="0"/>
              <a:t>, die </a:t>
            </a:r>
            <a:r>
              <a:rPr lang="en-US" sz="2400" b="1" dirty="0" err="1"/>
              <a:t>Nullhypothese</a:t>
            </a:r>
            <a:r>
              <a:rPr lang="en-US" sz="2400" b="1" dirty="0"/>
              <a:t> </a:t>
            </a:r>
            <a:r>
              <a:rPr lang="en-US" sz="2400" b="1" dirty="0" err="1"/>
              <a:t>zurückzuweisen</a:t>
            </a:r>
            <a:r>
              <a:rPr lang="en-US" sz="2400" b="1" dirty="0"/>
              <a:t> </a:t>
            </a:r>
            <a:r>
              <a:rPr lang="en-US" sz="2400" b="1" dirty="0" err="1"/>
              <a:t>oder</a:t>
            </a:r>
            <a:r>
              <a:rPr lang="en-US" sz="2400" b="1" dirty="0"/>
              <a:t> </a:t>
            </a:r>
            <a:r>
              <a:rPr lang="en-US" sz="2400" b="1" dirty="0" err="1"/>
              <a:t>nicht</a:t>
            </a:r>
            <a:r>
              <a:rPr lang="en-US" sz="2400" b="1" dirty="0"/>
              <a:t> </a:t>
            </a:r>
            <a:r>
              <a:rPr lang="en-US" sz="2400" b="1" dirty="0" err="1"/>
              <a:t>zurückzuweisen</a:t>
            </a:r>
            <a:r>
              <a:rPr lang="en-US" sz="2400" b="1" dirty="0"/>
              <a:t>.
Bei </a:t>
            </a:r>
            <a:r>
              <a:rPr lang="en-US" sz="2400" b="1" dirty="0" err="1"/>
              <a:t>einem</a:t>
            </a:r>
            <a:r>
              <a:rPr lang="en-US" sz="2400" b="1" dirty="0"/>
              <a:t> Alpha= 5% </a:t>
            </a:r>
            <a:r>
              <a:rPr lang="en-US" sz="2400" b="1" dirty="0" err="1"/>
              <a:t>ist</a:t>
            </a:r>
            <a:r>
              <a:rPr lang="en-US" sz="2400" b="1" dirty="0"/>
              <a:t> der p-Wert: 2,2e-16. 
Da der p-Wert </a:t>
            </a:r>
            <a:r>
              <a:rPr lang="en-US" sz="2400" b="1" dirty="0" err="1"/>
              <a:t>unter</a:t>
            </a:r>
            <a:r>
              <a:rPr lang="en-US" sz="2400" b="1" dirty="0"/>
              <a:t> 5%, d. h. </a:t>
            </a:r>
            <a:r>
              <a:rPr lang="en-US" sz="2400" b="1" dirty="0" err="1"/>
              <a:t>bei</a:t>
            </a:r>
            <a:r>
              <a:rPr lang="en-US" sz="2400" b="1" dirty="0"/>
              <a:t> 0,05, </a:t>
            </a:r>
            <a:r>
              <a:rPr lang="en-US" sz="2400" b="1" dirty="0" err="1"/>
              <a:t>liegt</a:t>
            </a:r>
            <a:r>
              <a:rPr lang="en-US" sz="2400" b="1" dirty="0"/>
              <a:t>, </a:t>
            </a:r>
            <a:r>
              <a:rPr lang="en-US" sz="2400" b="1" dirty="0" err="1"/>
              <a:t>wird</a:t>
            </a:r>
            <a:r>
              <a:rPr lang="en-US" sz="2400" b="1" dirty="0"/>
              <a:t> die </a:t>
            </a:r>
            <a:r>
              <a:rPr lang="en-US" sz="2400" b="1" dirty="0" err="1"/>
              <a:t>Nullhypothese</a:t>
            </a:r>
            <a:r>
              <a:rPr lang="en-US" sz="2400" b="1" dirty="0"/>
              <a:t> </a:t>
            </a:r>
            <a:r>
              <a:rPr lang="en-US" sz="2400" b="1" dirty="0" err="1"/>
              <a:t>abgelehnt</a:t>
            </a:r>
            <a:r>
              <a:rPr lang="en-US" sz="2400" b="1" dirty="0"/>
              <a:t>, so </a:t>
            </a:r>
            <a:r>
              <a:rPr lang="en-US" sz="2400" b="1" dirty="0" err="1"/>
              <a:t>dass</a:t>
            </a:r>
            <a:r>
              <a:rPr lang="en-US" sz="2400" b="1" dirty="0"/>
              <a:t> die beiden Variablen als in gewissem Maße voneinander abhängig angesehen werden. 
</a:t>
            </a:r>
            <a:endParaRPr lang="it-IT" dirty="0"/>
          </a:p>
        </p:txBody>
      </p:sp>
    </p:spTree>
    <p:extLst>
      <p:ext uri="{BB962C8B-B14F-4D97-AF65-F5344CB8AC3E}">
        <p14:creationId xmlns:p14="http://schemas.microsoft.com/office/powerpoint/2010/main" val="3604134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xmlns="" id="{632B427A-9881-CC7B-B876-E25D95F4B2D1}"/>
              </a:ext>
            </a:extLst>
          </p:cNvPr>
          <p:cNvSpPr txBox="1"/>
          <p:nvPr/>
        </p:nvSpPr>
        <p:spPr>
          <a:xfrm>
            <a:off x="1432560" y="1496219"/>
            <a:ext cx="6187440" cy="1446550"/>
          </a:xfrm>
          <a:prstGeom prst="rect">
            <a:avLst/>
          </a:prstGeom>
          <a:noFill/>
        </p:spPr>
        <p:txBody>
          <a:bodyPr wrap="square" rtlCol="0">
            <a:spAutoFit/>
          </a:bodyPr>
          <a:lstStyle/>
          <a:p>
            <a:r>
              <a:rPr lang="es-ES" sz="4400" b="1" dirty="0" err="1">
                <a:solidFill>
                  <a:srgbClr val="E7686A"/>
                </a:solidFill>
                <a:ea typeface="Microsoft Sans Serif" panose="020B0604020202020204" pitchFamily="34" charset="0"/>
                <a:cs typeface="Microsoft Sans Serif" panose="020B0604020202020204" pitchFamily="34" charset="0"/>
              </a:rPr>
              <a:t>Index</a:t>
            </a:r>
            <a:r>
              <a:rPr lang="es-ES" sz="4400" b="1" dirty="0">
                <a:solidFill>
                  <a:srgbClr val="E7686A"/>
                </a:solidFill>
                <a:ea typeface="Microsoft Sans Serif" panose="020B0604020202020204" pitchFamily="34" charset="0"/>
                <a:cs typeface="Microsoft Sans Serif" panose="020B0604020202020204" pitchFamily="34" charset="0"/>
              </a:rPr>
              <a:t>
</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xmlns="" id="{AA75B982-8563-0653-57EB-D817027F3CF1}"/>
              </a:ext>
            </a:extLst>
          </p:cNvPr>
          <p:cNvSpPr txBox="1"/>
          <p:nvPr/>
        </p:nvSpPr>
        <p:spPr>
          <a:xfrm>
            <a:off x="2735580" y="5829057"/>
            <a:ext cx="3888069" cy="3231654"/>
          </a:xfrm>
          <a:prstGeom prst="rect">
            <a:avLst/>
          </a:prstGeom>
          <a:noFill/>
        </p:spPr>
        <p:txBody>
          <a:bodyPr wrap="square" lIns="91440" tIns="45720" rIns="91440" bIns="45720" rtlCol="0" anchor="t">
            <a:spAutoFit/>
          </a:bodyPr>
          <a:lstStyle/>
          <a:p>
            <a:r>
              <a:rPr lang="en-US" sz="2800" b="1" dirty="0">
                <a:solidFill>
                  <a:srgbClr val="238791"/>
                </a:solidFill>
                <a:ea typeface="Microsoft Sans Serif"/>
                <a:cs typeface="Microsoft Sans Serif"/>
              </a:rPr>
              <a:t>Einheit 1: </a:t>
            </a:r>
            <a:endParaRPr lang="en-US" dirty="0"/>
          </a:p>
          <a:p>
            <a:r>
              <a:rPr lang="en-US" sz="2800" b="1" dirty="0" err="1">
                <a:solidFill>
                  <a:srgbClr val="238791"/>
                </a:solidFill>
                <a:ea typeface="Microsoft Sans Serif"/>
                <a:cs typeface="Microsoft Sans Serif"/>
              </a:rPr>
              <a:t>Einführung</a:t>
            </a:r>
            <a:endParaRPr lang="en-US" dirty="0" err="1"/>
          </a:p>
          <a:p>
            <a:pPr marL="457200" indent="-457200" fontAlgn="base">
              <a:buAutoNum type="arabicPeriod"/>
            </a:pPr>
            <a:r>
              <a:rPr lang="it-IT" sz="2400" dirty="0" err="1"/>
              <a:t>Korrespondenzanalyse</a:t>
            </a:r>
            <a:r>
              <a:rPr lang="it-IT" sz="2400" dirty="0"/>
              <a:t> (CA)</a:t>
            </a:r>
            <a:endParaRPr lang="it-IT" sz="2400" dirty="0">
              <a:cs typeface="Calibri"/>
            </a:endParaRPr>
          </a:p>
          <a:p>
            <a:pPr marL="457200" indent="-457200" fontAlgn="base">
              <a:buAutoNum type="arabicPeriod"/>
            </a:pPr>
            <a:r>
              <a:rPr lang="it-IT" sz="2400" dirty="0" err="1"/>
              <a:t>Ziele</a:t>
            </a:r>
            <a:endParaRPr lang="it-IT" sz="2400" dirty="0" err="1">
              <a:cs typeface="Calibri"/>
            </a:endParaRPr>
          </a:p>
          <a:p>
            <a:pPr marL="457200" indent="-457200" fontAlgn="base">
              <a:buFontTx/>
              <a:buAutoNum type="arabicPeriod"/>
            </a:pPr>
            <a:r>
              <a:rPr lang="it-IT" sz="2400" dirty="0" err="1"/>
              <a:t>Annahmen</a:t>
            </a:r>
            <a:endParaRPr lang="it-IT" sz="2400"/>
          </a:p>
          <a:p>
            <a:pPr marL="457200" indent="-457200" fontAlgn="base">
              <a:buAutoNum type="arabicPeriod"/>
            </a:pPr>
            <a:endParaRPr lang="it-IT" sz="2400" dirty="0"/>
          </a:p>
          <a:p>
            <a:endParaRPr lang="es-ES" sz="2800" dirty="0">
              <a:ea typeface="Microsoft Sans Serif" panose="020B0604020202020204" pitchFamily="34" charset="0"/>
              <a:cs typeface="Microsoft Sans Serif" panose="020B0604020202020204" pitchFamily="34" charset="0"/>
            </a:endParaRPr>
          </a:p>
        </p:txBody>
      </p:sp>
      <p:sp>
        <p:nvSpPr>
          <p:cNvPr id="4" name="Pergamena 1 3"/>
          <p:cNvSpPr/>
          <p:nvPr/>
        </p:nvSpPr>
        <p:spPr>
          <a:xfrm>
            <a:off x="2926080" y="3495690"/>
            <a:ext cx="1600200" cy="1800552"/>
          </a:xfrm>
          <a:prstGeom prst="verticalScroll">
            <a:avLst/>
          </a:prstGeom>
          <a:solidFill>
            <a:srgbClr val="238791"/>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umetto 3 4"/>
          <p:cNvSpPr/>
          <p:nvPr/>
        </p:nvSpPr>
        <p:spPr>
          <a:xfrm>
            <a:off x="8087360" y="3582586"/>
            <a:ext cx="2407920" cy="1695876"/>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tella a 5 punte 8"/>
          <p:cNvSpPr/>
          <p:nvPr/>
        </p:nvSpPr>
        <p:spPr>
          <a:xfrm>
            <a:off x="14056360" y="3271696"/>
            <a:ext cx="2133600" cy="2248540"/>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8080028" y="5829057"/>
            <a:ext cx="3776980" cy="2062103"/>
          </a:xfrm>
          <a:prstGeom prst="rect">
            <a:avLst/>
          </a:prstGeom>
          <a:noFill/>
        </p:spPr>
        <p:txBody>
          <a:bodyPr wrap="square" rtlCol="0">
            <a:spAutoFit/>
          </a:bodyPr>
          <a:lstStyle/>
          <a:p>
            <a:r>
              <a:rPr lang="en-US" sz="2800" b="1" dirty="0">
                <a:solidFill>
                  <a:srgbClr val="238791"/>
                </a:solidFill>
                <a:ea typeface="Microsoft Sans Serif" panose="020B0604020202020204" pitchFamily="34" charset="0"/>
                <a:cs typeface="Microsoft Sans Serif" panose="020B0604020202020204" pitchFamily="34" charset="0"/>
              </a:rPr>
              <a:t>Einheit 2: Korrespondenzanalyse</a:t>
            </a:r>
          </a:p>
          <a:p>
            <a:pPr marL="457200" indent="-457200" fontAlgn="base">
              <a:buAutoNum type="arabicPeriod"/>
            </a:pPr>
            <a:r>
              <a:rPr lang="it-IT" sz="2400" dirty="0" err="1"/>
              <a:t>Kontingenztabellen</a:t>
            </a:r>
            <a:endParaRPr lang="it-IT" sz="2400" dirty="0"/>
          </a:p>
          <a:p>
            <a:pPr marL="457200" indent="-457200" fontAlgn="base">
              <a:buAutoNum type="arabicPeriod"/>
            </a:pPr>
            <a:r>
              <a:rPr lang="it-IT" sz="2400" dirty="0" err="1"/>
              <a:t>Abstände zwischen den Profilen</a:t>
            </a:r>
            <a:endParaRPr lang="it-IT" sz="2400" dirty="0"/>
          </a:p>
        </p:txBody>
      </p:sp>
      <p:sp>
        <p:nvSpPr>
          <p:cNvPr id="12" name="CasellaDiTesto 11"/>
          <p:cNvSpPr txBox="1"/>
          <p:nvPr/>
        </p:nvSpPr>
        <p:spPr>
          <a:xfrm>
            <a:off x="13782471" y="5829057"/>
            <a:ext cx="4060596" cy="2431435"/>
          </a:xfrm>
          <a:prstGeom prst="rect">
            <a:avLst/>
          </a:prstGeom>
          <a:noFill/>
        </p:spPr>
        <p:txBody>
          <a:bodyPr wrap="square" lIns="91440" tIns="45720" rIns="91440" bIns="45720" rtlCol="0" anchor="t">
            <a:spAutoFit/>
          </a:bodyPr>
          <a:lstStyle/>
          <a:p>
            <a:r>
              <a:rPr lang="it-IT" sz="2800" b="1" err="1">
                <a:solidFill>
                  <a:srgbClr val="238791"/>
                </a:solidFill>
              </a:rPr>
              <a:t>Einheit</a:t>
            </a:r>
            <a:r>
              <a:rPr lang="it-IT" sz="2800" b="1" dirty="0">
                <a:solidFill>
                  <a:srgbClr val="238791"/>
                </a:solidFill>
              </a:rPr>
              <a:t> 3: </a:t>
            </a:r>
            <a:endParaRPr lang="it-IT" sz="2800" b="1" dirty="0" err="1">
              <a:solidFill>
                <a:srgbClr val="238791"/>
              </a:solidFill>
            </a:endParaRPr>
          </a:p>
          <a:p>
            <a:r>
              <a:rPr lang="it-IT" sz="2800" b="1" dirty="0" err="1">
                <a:solidFill>
                  <a:srgbClr val="238791"/>
                </a:solidFill>
              </a:rPr>
              <a:t>Fallstudie</a:t>
            </a:r>
            <a:r>
              <a:rPr lang="it-IT" sz="2800" b="1" dirty="0">
                <a:solidFill>
                  <a:srgbClr val="238791"/>
                </a:solidFill>
              </a:rPr>
              <a:t> in </a:t>
            </a:r>
            <a:r>
              <a:rPr lang="it-IT" sz="2800" b="1" dirty="0" err="1">
                <a:solidFill>
                  <a:srgbClr val="238791"/>
                </a:solidFill>
              </a:rPr>
              <a:t>RStudio</a:t>
            </a:r>
            <a:endParaRPr lang="it-IT" sz="2800" b="1">
              <a:solidFill>
                <a:srgbClr val="238791"/>
              </a:solidFill>
              <a:cs typeface="Calibri"/>
            </a:endParaRPr>
          </a:p>
          <a:p>
            <a:pPr marL="457200" indent="-457200" fontAlgn="base">
              <a:buAutoNum type="arabicPeriod"/>
            </a:pPr>
            <a:r>
              <a:rPr lang="it-IT" sz="2400" dirty="0" err="1"/>
              <a:t>Importieren</a:t>
            </a:r>
            <a:r>
              <a:rPr lang="it-IT" sz="2400" dirty="0"/>
              <a:t> </a:t>
            </a:r>
            <a:r>
              <a:rPr lang="it-IT" sz="2400" dirty="0" err="1"/>
              <a:t>des</a:t>
            </a:r>
            <a:r>
              <a:rPr lang="it-IT" sz="2400" dirty="0"/>
              <a:t> </a:t>
            </a:r>
            <a:r>
              <a:rPr lang="it-IT" sz="2400" dirty="0" err="1"/>
              <a:t>Datensatzes</a:t>
            </a:r>
            <a:endParaRPr lang="it-IT" sz="2400" dirty="0"/>
          </a:p>
          <a:p>
            <a:pPr marL="457200" indent="-457200" fontAlgn="base">
              <a:buAutoNum type="arabicPeriod"/>
            </a:pPr>
            <a:r>
              <a:rPr lang="it-IT" sz="2400" dirty="0"/>
              <a:t>Chi-Quadrat-Test</a:t>
            </a:r>
          </a:p>
          <a:p>
            <a:pPr marL="457200" indent="-457200" fontAlgn="base">
              <a:buAutoNum type="arabicPeriod"/>
            </a:pPr>
            <a:r>
              <a:rPr lang="it-IT" sz="2400" dirty="0">
                <a:effectLst/>
              </a:rPr>
              <a:t>Korrespondenzanalyse in R</a:t>
            </a:r>
            <a:endParaRPr lang="it-IT" sz="2400" dirty="0"/>
          </a:p>
        </p:txBody>
      </p:sp>
      <p:sp>
        <p:nvSpPr>
          <p:cNvPr id="13" name="CasellaDiTesto 12"/>
          <p:cNvSpPr txBox="1"/>
          <p:nvPr/>
        </p:nvSpPr>
        <p:spPr>
          <a:xfrm>
            <a:off x="3535680" y="3934301"/>
            <a:ext cx="144780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1</a:t>
            </a:r>
          </a:p>
        </p:txBody>
      </p:sp>
      <p:sp>
        <p:nvSpPr>
          <p:cNvPr id="14" name="CasellaDiTesto 13"/>
          <p:cNvSpPr txBox="1"/>
          <p:nvPr/>
        </p:nvSpPr>
        <p:spPr>
          <a:xfrm>
            <a:off x="9024620" y="4035970"/>
            <a:ext cx="98552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2</a:t>
            </a:r>
          </a:p>
        </p:txBody>
      </p:sp>
      <p:sp>
        <p:nvSpPr>
          <p:cNvPr id="15" name="CasellaDiTesto 14"/>
          <p:cNvSpPr txBox="1"/>
          <p:nvPr/>
        </p:nvSpPr>
        <p:spPr>
          <a:xfrm>
            <a:off x="14833600" y="4032805"/>
            <a:ext cx="1371600" cy="923330"/>
          </a:xfrm>
          <a:prstGeom prst="rect">
            <a:avLst/>
          </a:prstGeom>
          <a:noFill/>
        </p:spPr>
        <p:txBody>
          <a:bodyPr wrap="square" rtlCol="0">
            <a:spAutoFit/>
          </a:bodyPr>
          <a:lstStyle/>
          <a:p>
            <a:r>
              <a:rPr lang="it-IT" sz="5400" dirty="0">
                <a:solidFill>
                  <a:schemeClr val="bg1"/>
                </a:solidFill>
                <a:effectLst>
                  <a:outerShdw blurRad="38100" dist="38100" dir="2700000" algn="tl">
                    <a:srgbClr val="000000">
                      <a:alpha val="43137"/>
                    </a:srgbClr>
                  </a:outerShdw>
                </a:effectLst>
              </a:rPr>
              <a:t>3</a:t>
            </a:r>
          </a:p>
        </p:txBody>
      </p:sp>
    </p:spTree>
    <p:extLst>
      <p:ext uri="{BB962C8B-B14F-4D97-AF65-F5344CB8AC3E}">
        <p14:creationId xmlns:p14="http://schemas.microsoft.com/office/powerpoint/2010/main" val="4241448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1FB2168-6F72-FD78-D979-CB5363860798}"/>
              </a:ext>
            </a:extLst>
          </p:cNvPr>
          <p:cNvSpPr>
            <a:spLocks noGrp="1"/>
          </p:cNvSpPr>
          <p:nvPr>
            <p:ph type="title"/>
          </p:nvPr>
        </p:nvSpPr>
        <p:spPr>
          <a:xfrm>
            <a:off x="1257300" y="1743869"/>
            <a:ext cx="15773400" cy="1989137"/>
          </a:xfrm>
        </p:spPr>
        <p:txBody>
          <a:bodyPr/>
          <a:lstStyle/>
          <a:p>
            <a:r>
              <a:rPr lang="en-US" b="1" dirty="0">
                <a:solidFill>
                  <a:srgbClr val="E7686A"/>
                </a:solidFill>
              </a:rPr>
              <a:t>Einheit 3: Eine Fallstudie
</a:t>
            </a:r>
            <a:endParaRPr lang="it-IT" dirty="0"/>
          </a:p>
        </p:txBody>
      </p:sp>
      <p:sp>
        <p:nvSpPr>
          <p:cNvPr id="3" name="Segnaposto contenuto 2">
            <a:extLst>
              <a:ext uri="{FF2B5EF4-FFF2-40B4-BE49-F238E27FC236}">
                <a16:creationId xmlns:a16="http://schemas.microsoft.com/office/drawing/2014/main" xmlns="" id="{F03E5EE1-B1E2-4FA2-3EF3-6CDDF9E48ED9}"/>
              </a:ext>
            </a:extLst>
          </p:cNvPr>
          <p:cNvSpPr>
            <a:spLocks noGrp="1"/>
          </p:cNvSpPr>
          <p:nvPr>
            <p:ph idx="1"/>
          </p:nvPr>
        </p:nvSpPr>
        <p:spPr/>
        <p:txBody>
          <a:bodyPr/>
          <a:lstStyle/>
          <a:p>
            <a:pPr marL="0" indent="0">
              <a:buNone/>
            </a:pPr>
            <a:r>
              <a:rPr lang="en-US" sz="2800" b="1" dirty="0">
                <a:solidFill>
                  <a:srgbClr val="238791"/>
                </a:solidFill>
                <a:ea typeface="Microsoft Sans Serif" panose="020B0604020202020204" pitchFamily="34" charset="0"/>
                <a:cs typeface="Microsoft Sans Serif" panose="020B0604020202020204" pitchFamily="34" charset="0"/>
              </a:rPr>
              <a:t>Abschnitt 3: Korrespondenzanalyse in </a:t>
            </a:r>
            <a:r>
              <a:rPr lang="en-US" b="1" dirty="0">
                <a:solidFill>
                  <a:srgbClr val="238791"/>
                </a:solidFill>
                <a:ea typeface="Microsoft Sans Serif" panose="020B0604020202020204" pitchFamily="34" charset="0"/>
                <a:cs typeface="Microsoft Sans Serif" panose="020B0604020202020204" pitchFamily="34" charset="0"/>
              </a:rPr>
              <a:t>R</a:t>
            </a:r>
            <a:endParaRPr lang="es-ES" sz="2800" b="1" dirty="0">
              <a:solidFill>
                <a:srgbClr val="238791"/>
              </a:solidFill>
              <a:ea typeface="Microsoft Sans Serif" panose="020B0604020202020204" pitchFamily="34" charset="0"/>
              <a:cs typeface="Microsoft Sans Serif" panose="020B0604020202020204" pitchFamily="34" charset="0"/>
            </a:endParaRPr>
          </a:p>
          <a:p>
            <a:endParaRPr lang="it-IT" dirty="0"/>
          </a:p>
        </p:txBody>
      </p:sp>
      <p:pic>
        <p:nvPicPr>
          <p:cNvPr id="5" name="Immagine 4">
            <a:extLst>
              <a:ext uri="{FF2B5EF4-FFF2-40B4-BE49-F238E27FC236}">
                <a16:creationId xmlns:a16="http://schemas.microsoft.com/office/drawing/2014/main" xmlns="" id="{73FD2C32-21E9-CAA7-27B9-3D76A0C31217}"/>
              </a:ext>
            </a:extLst>
          </p:cNvPr>
          <p:cNvPicPr>
            <a:picLocks noChangeAspect="1"/>
          </p:cNvPicPr>
          <p:nvPr/>
        </p:nvPicPr>
        <p:blipFill>
          <a:blip r:embed="rId2"/>
          <a:stretch>
            <a:fillRect/>
          </a:stretch>
        </p:blipFill>
        <p:spPr>
          <a:xfrm>
            <a:off x="2057400" y="4727575"/>
            <a:ext cx="7643567" cy="4230789"/>
          </a:xfrm>
          <a:prstGeom prst="rect">
            <a:avLst/>
          </a:prstGeom>
        </p:spPr>
      </p:pic>
      <p:pic>
        <p:nvPicPr>
          <p:cNvPr id="7" name="Immagine 6">
            <a:extLst>
              <a:ext uri="{FF2B5EF4-FFF2-40B4-BE49-F238E27FC236}">
                <a16:creationId xmlns:a16="http://schemas.microsoft.com/office/drawing/2014/main" xmlns="" id="{E53F25D1-D55E-89F0-680E-4D9AEDE49E70}"/>
              </a:ext>
            </a:extLst>
          </p:cNvPr>
          <p:cNvPicPr>
            <a:picLocks noChangeAspect="1"/>
          </p:cNvPicPr>
          <p:nvPr/>
        </p:nvPicPr>
        <p:blipFill>
          <a:blip r:embed="rId3"/>
          <a:stretch>
            <a:fillRect/>
          </a:stretch>
        </p:blipFill>
        <p:spPr>
          <a:xfrm>
            <a:off x="11280058" y="5229964"/>
            <a:ext cx="5257800" cy="3658064"/>
          </a:xfrm>
          <a:prstGeom prst="rect">
            <a:avLst/>
          </a:prstGeom>
        </p:spPr>
      </p:pic>
      <p:sp>
        <p:nvSpPr>
          <p:cNvPr id="8" name="Rettangolo 7">
            <a:extLst>
              <a:ext uri="{FF2B5EF4-FFF2-40B4-BE49-F238E27FC236}">
                <a16:creationId xmlns:a16="http://schemas.microsoft.com/office/drawing/2014/main" xmlns="" id="{051C788C-7670-C67B-F35E-1C29D24CB833}"/>
              </a:ext>
            </a:extLst>
          </p:cNvPr>
          <p:cNvSpPr/>
          <p:nvPr/>
        </p:nvSpPr>
        <p:spPr>
          <a:xfrm>
            <a:off x="2971800" y="4727575"/>
            <a:ext cx="838200" cy="44613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9" name="Rettangolo 8">
            <a:extLst>
              <a:ext uri="{FF2B5EF4-FFF2-40B4-BE49-F238E27FC236}">
                <a16:creationId xmlns:a16="http://schemas.microsoft.com/office/drawing/2014/main" xmlns="" id="{7687A727-CBE1-6D87-214B-D6C6DC5442BE}"/>
              </a:ext>
            </a:extLst>
          </p:cNvPr>
          <p:cNvSpPr/>
          <p:nvPr/>
        </p:nvSpPr>
        <p:spPr>
          <a:xfrm>
            <a:off x="11430000" y="6754196"/>
            <a:ext cx="1524000" cy="30480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0" name="Rettangolo 9">
            <a:extLst>
              <a:ext uri="{FF2B5EF4-FFF2-40B4-BE49-F238E27FC236}">
                <a16:creationId xmlns:a16="http://schemas.microsoft.com/office/drawing/2014/main" xmlns="" id="{74DE6767-993E-9DD5-4B73-A121B42CB51D}"/>
              </a:ext>
            </a:extLst>
          </p:cNvPr>
          <p:cNvSpPr/>
          <p:nvPr/>
        </p:nvSpPr>
        <p:spPr>
          <a:xfrm>
            <a:off x="13951974" y="8420100"/>
            <a:ext cx="1524000" cy="467928"/>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it-IT" dirty="0"/>
              <a:t> </a:t>
            </a:r>
          </a:p>
        </p:txBody>
      </p:sp>
      <p:sp>
        <p:nvSpPr>
          <p:cNvPr id="12" name="CasellaDiTesto 11">
            <a:extLst>
              <a:ext uri="{FF2B5EF4-FFF2-40B4-BE49-F238E27FC236}">
                <a16:creationId xmlns:a16="http://schemas.microsoft.com/office/drawing/2014/main" xmlns="" id="{3C7BB65C-44CC-7269-2228-7AAD16ACD37B}"/>
              </a:ext>
            </a:extLst>
          </p:cNvPr>
          <p:cNvSpPr txBox="1"/>
          <p:nvPr/>
        </p:nvSpPr>
        <p:spPr>
          <a:xfrm>
            <a:off x="1447800" y="3484784"/>
            <a:ext cx="15582900" cy="1015663"/>
          </a:xfrm>
          <a:prstGeom prst="rect">
            <a:avLst/>
          </a:prstGeom>
          <a:noFill/>
        </p:spPr>
        <p:txBody>
          <a:bodyPr wrap="square" lIns="91440" tIns="45720" rIns="91440" bIns="45720" rtlCol="0" anchor="t">
            <a:spAutoFit/>
          </a:bodyPr>
          <a:lstStyle/>
          <a:p>
            <a:pPr algn="ctr"/>
            <a:r>
              <a:rPr lang="en-US" sz="3000" b="1" dirty="0"/>
              <a:t>Für die CA </a:t>
            </a:r>
            <a:r>
              <a:rPr lang="en-US" sz="3000" b="1" dirty="0" err="1"/>
              <a:t>bietet</a:t>
            </a:r>
            <a:r>
              <a:rPr lang="en-US" sz="3000" b="1" dirty="0"/>
              <a:t> R </a:t>
            </a:r>
            <a:r>
              <a:rPr lang="en-US" sz="3000" b="1" dirty="0" err="1"/>
              <a:t>ein</a:t>
            </a:r>
            <a:r>
              <a:rPr lang="en-US" sz="3000" b="1" dirty="0"/>
              <a:t> Paket </a:t>
            </a:r>
            <a:r>
              <a:rPr lang="en-US" sz="3000" b="1" dirty="0" err="1"/>
              <a:t>namens</a:t>
            </a:r>
            <a:r>
              <a:rPr lang="en-US" sz="3000" b="1" dirty="0"/>
              <a:t> </a:t>
            </a:r>
            <a:r>
              <a:rPr lang="en-US" sz="3000" b="1" dirty="0" err="1"/>
              <a:t>FactoMineR</a:t>
            </a:r>
            <a:r>
              <a:rPr lang="en-US" sz="3000" b="1" dirty="0"/>
              <a:t>.
</a:t>
            </a:r>
            <a:r>
              <a:rPr lang="en-US" sz="3000" b="1" dirty="0" err="1"/>
              <a:t>Zuerst</a:t>
            </a:r>
            <a:r>
              <a:rPr lang="en-US" sz="3000" b="1" dirty="0"/>
              <a:t> </a:t>
            </a:r>
            <a:r>
              <a:rPr lang="en-US" sz="3000" b="1" dirty="0" err="1"/>
              <a:t>müssen</a:t>
            </a:r>
            <a:r>
              <a:rPr lang="en-US" sz="3000" b="1" dirty="0"/>
              <a:t> </a:t>
            </a:r>
            <a:r>
              <a:rPr lang="en-US" sz="3000" b="1" dirty="0" err="1"/>
              <a:t>wir</a:t>
            </a:r>
            <a:r>
              <a:rPr lang="en-US" sz="3000" b="1" dirty="0"/>
              <a:t> das FactoMineR-Paket </a:t>
            </a:r>
            <a:r>
              <a:rPr lang="en-US" sz="3000" b="1" dirty="0" err="1"/>
              <a:t>installieren</a:t>
            </a:r>
            <a:r>
              <a:rPr lang="it-IT" b="1" dirty="0"/>
              <a:t>.</a:t>
            </a:r>
          </a:p>
        </p:txBody>
      </p:sp>
    </p:spTree>
    <p:extLst>
      <p:ext uri="{BB962C8B-B14F-4D97-AF65-F5344CB8AC3E}">
        <p14:creationId xmlns:p14="http://schemas.microsoft.com/office/powerpoint/2010/main" val="1728385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34B9CA7-2D3A-691D-33F0-118EA04C149A}"/>
              </a:ext>
            </a:extLst>
          </p:cNvPr>
          <p:cNvSpPr>
            <a:spLocks noGrp="1"/>
          </p:cNvSpPr>
          <p:nvPr>
            <p:ph type="title"/>
          </p:nvPr>
        </p:nvSpPr>
        <p:spPr>
          <a:xfrm>
            <a:off x="1257300" y="1743869"/>
            <a:ext cx="15773400" cy="1989137"/>
          </a:xfrm>
        </p:spPr>
        <p:txBody>
          <a:bodyPr/>
          <a:lstStyle/>
          <a:p>
            <a:r>
              <a:rPr lang="en-US" b="1" dirty="0">
                <a:solidFill>
                  <a:srgbClr val="E7686A"/>
                </a:solidFill>
              </a:rPr>
              <a:t>Einheit 3: Eine Fallstudie
</a:t>
            </a:r>
            <a:endParaRPr lang="it-IT" dirty="0"/>
          </a:p>
        </p:txBody>
      </p:sp>
      <p:sp>
        <p:nvSpPr>
          <p:cNvPr id="3" name="Segnaposto contenuto 2">
            <a:extLst>
              <a:ext uri="{FF2B5EF4-FFF2-40B4-BE49-F238E27FC236}">
                <a16:creationId xmlns:a16="http://schemas.microsoft.com/office/drawing/2014/main" xmlns="" id="{F8A813C3-F982-3DA8-2E7E-4B3AB3499CCF}"/>
              </a:ext>
            </a:extLst>
          </p:cNvPr>
          <p:cNvSpPr>
            <a:spLocks noGrp="1"/>
          </p:cNvSpPr>
          <p:nvPr>
            <p:ph idx="1"/>
          </p:nvPr>
        </p:nvSpPr>
        <p:spPr/>
        <p:txBody>
          <a:bodyPr/>
          <a:lstStyle/>
          <a:p>
            <a:pPr marL="0" indent="0">
              <a:buNone/>
            </a:pPr>
            <a:r>
              <a:rPr lang="en-US" sz="2800" b="1" dirty="0">
                <a:solidFill>
                  <a:srgbClr val="238791"/>
                </a:solidFill>
                <a:ea typeface="Microsoft Sans Serif" panose="020B0604020202020204" pitchFamily="34" charset="0"/>
                <a:cs typeface="Microsoft Sans Serif" panose="020B0604020202020204" pitchFamily="34" charset="0"/>
              </a:rPr>
              <a:t>Abschnitt 3: Korrespondenzanalyse in </a:t>
            </a:r>
            <a:r>
              <a:rPr lang="en-US" b="1" dirty="0">
                <a:solidFill>
                  <a:srgbClr val="238791"/>
                </a:solidFill>
                <a:ea typeface="Microsoft Sans Serif" panose="020B0604020202020204" pitchFamily="34" charset="0"/>
                <a:cs typeface="Microsoft Sans Serif" panose="020B0604020202020204" pitchFamily="34" charset="0"/>
              </a:rPr>
              <a:t>R</a:t>
            </a:r>
            <a:endParaRPr lang="es-ES" sz="2800" b="1" dirty="0">
              <a:solidFill>
                <a:srgbClr val="238791"/>
              </a:solidFill>
              <a:ea typeface="Microsoft Sans Serif" panose="020B0604020202020204" pitchFamily="34" charset="0"/>
              <a:cs typeface="Microsoft Sans Serif" panose="020B0604020202020204" pitchFamily="34" charset="0"/>
            </a:endParaRPr>
          </a:p>
          <a:p>
            <a:pPr marL="0" indent="0">
              <a:buNone/>
            </a:pPr>
            <a:endParaRPr lang="it-IT" dirty="0"/>
          </a:p>
        </p:txBody>
      </p:sp>
      <p:pic>
        <p:nvPicPr>
          <p:cNvPr id="5" name="Immagine 4">
            <a:extLst>
              <a:ext uri="{FF2B5EF4-FFF2-40B4-BE49-F238E27FC236}">
                <a16:creationId xmlns:a16="http://schemas.microsoft.com/office/drawing/2014/main" xmlns="" id="{5FD60218-6F3E-32AA-3C70-146E7494CF20}"/>
              </a:ext>
            </a:extLst>
          </p:cNvPr>
          <p:cNvPicPr>
            <a:picLocks noChangeAspect="1"/>
          </p:cNvPicPr>
          <p:nvPr/>
        </p:nvPicPr>
        <p:blipFill>
          <a:blip r:embed="rId2"/>
          <a:stretch>
            <a:fillRect/>
          </a:stretch>
        </p:blipFill>
        <p:spPr>
          <a:xfrm>
            <a:off x="1257300" y="3632200"/>
            <a:ext cx="12063412" cy="2190750"/>
          </a:xfrm>
          <a:prstGeom prst="rect">
            <a:avLst/>
          </a:prstGeom>
        </p:spPr>
      </p:pic>
      <p:sp>
        <p:nvSpPr>
          <p:cNvPr id="6" name="Rettangolo 5">
            <a:extLst>
              <a:ext uri="{FF2B5EF4-FFF2-40B4-BE49-F238E27FC236}">
                <a16:creationId xmlns:a16="http://schemas.microsoft.com/office/drawing/2014/main" xmlns="" id="{DE8B1B1D-5BB3-6D21-528E-14E5DBEB4F1F}"/>
              </a:ext>
            </a:extLst>
          </p:cNvPr>
          <p:cNvSpPr/>
          <p:nvPr/>
        </p:nvSpPr>
        <p:spPr>
          <a:xfrm>
            <a:off x="1342488" y="4053512"/>
            <a:ext cx="2743200" cy="363014"/>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it-IT"/>
          </a:p>
        </p:txBody>
      </p:sp>
      <p:cxnSp>
        <p:nvCxnSpPr>
          <p:cNvPr id="8" name="Connettore 2 7">
            <a:extLst>
              <a:ext uri="{FF2B5EF4-FFF2-40B4-BE49-F238E27FC236}">
                <a16:creationId xmlns:a16="http://schemas.microsoft.com/office/drawing/2014/main" xmlns="" id="{BE741172-087D-C84F-5B73-4DE91AA99B14}"/>
              </a:ext>
            </a:extLst>
          </p:cNvPr>
          <p:cNvCxnSpPr/>
          <p:nvPr/>
        </p:nvCxnSpPr>
        <p:spPr>
          <a:xfrm flipH="1">
            <a:off x="4419600" y="4225413"/>
            <a:ext cx="1447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xmlns="" id="{6D11A597-AA72-295E-C5F1-9882CC1289F5}"/>
              </a:ext>
            </a:extLst>
          </p:cNvPr>
          <p:cNvSpPr txBox="1"/>
          <p:nvPr/>
        </p:nvSpPr>
        <p:spPr>
          <a:xfrm>
            <a:off x="5705398" y="3974600"/>
            <a:ext cx="8915400" cy="830997"/>
          </a:xfrm>
          <a:prstGeom prst="rect">
            <a:avLst/>
          </a:prstGeom>
          <a:noFill/>
        </p:spPr>
        <p:txBody>
          <a:bodyPr wrap="square" rtlCol="0">
            <a:spAutoFit/>
          </a:bodyPr>
          <a:lstStyle/>
          <a:p>
            <a:pPr algn="ctr"/>
            <a:r>
              <a:rPr lang="en-US" sz="2400" b="1" dirty="0"/>
              <a:t>Wir rufen das heruntergeladene Paket mit dem </a:t>
            </a:r>
            <a:r>
              <a:rPr lang="en-US" sz="2400" b="1" dirty="0" err="1"/>
              <a:t>Befehl</a:t>
            </a:r>
            <a:r>
              <a:rPr lang="en-US" sz="2400" b="1" dirty="0"/>
              <a:t> library auf
</a:t>
            </a:r>
            <a:endParaRPr lang="it-IT" sz="2400" b="1" dirty="0"/>
          </a:p>
        </p:txBody>
      </p:sp>
      <p:cxnSp>
        <p:nvCxnSpPr>
          <p:cNvPr id="10" name="Connettore 2 9">
            <a:extLst>
              <a:ext uri="{FF2B5EF4-FFF2-40B4-BE49-F238E27FC236}">
                <a16:creationId xmlns:a16="http://schemas.microsoft.com/office/drawing/2014/main" xmlns="" id="{78767F8C-FC71-DFE9-241F-ABC1F9E05792}"/>
              </a:ext>
            </a:extLst>
          </p:cNvPr>
          <p:cNvCxnSpPr/>
          <p:nvPr/>
        </p:nvCxnSpPr>
        <p:spPr>
          <a:xfrm flipH="1">
            <a:off x="4419600" y="4610100"/>
            <a:ext cx="1447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xmlns="" id="{2E2737D8-88E3-CB50-5121-816C29303F96}"/>
              </a:ext>
            </a:extLst>
          </p:cNvPr>
          <p:cNvSpPr txBox="1"/>
          <p:nvPr/>
        </p:nvSpPr>
        <p:spPr>
          <a:xfrm>
            <a:off x="4933950" y="4365565"/>
            <a:ext cx="8305800" cy="830997"/>
          </a:xfrm>
          <a:prstGeom prst="rect">
            <a:avLst/>
          </a:prstGeom>
          <a:noFill/>
        </p:spPr>
        <p:txBody>
          <a:bodyPr wrap="square" rtlCol="0">
            <a:spAutoFit/>
          </a:bodyPr>
          <a:lstStyle/>
          <a:p>
            <a:pPr algn="ctr"/>
            <a:r>
              <a:rPr lang="en-US" sz="2400" b="1" dirty="0"/>
              <a:t>Der Einfachheit halber nennen wir unsere Matrix X
</a:t>
            </a:r>
            <a:endParaRPr lang="it-IT" sz="2400" b="1" dirty="0"/>
          </a:p>
        </p:txBody>
      </p:sp>
      <p:sp>
        <p:nvSpPr>
          <p:cNvPr id="12" name="Rettangolo 11">
            <a:extLst>
              <a:ext uri="{FF2B5EF4-FFF2-40B4-BE49-F238E27FC236}">
                <a16:creationId xmlns:a16="http://schemas.microsoft.com/office/drawing/2014/main" xmlns="" id="{C98AB589-7083-4E5D-FF48-A3440EEDCF2F}"/>
              </a:ext>
            </a:extLst>
          </p:cNvPr>
          <p:cNvSpPr/>
          <p:nvPr/>
        </p:nvSpPr>
        <p:spPr>
          <a:xfrm flipV="1">
            <a:off x="1342488" y="4727573"/>
            <a:ext cx="1629312" cy="363011"/>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it-IT"/>
          </a:p>
        </p:txBody>
      </p:sp>
      <p:cxnSp>
        <p:nvCxnSpPr>
          <p:cNvPr id="13" name="Connettore 2 12">
            <a:extLst>
              <a:ext uri="{FF2B5EF4-FFF2-40B4-BE49-F238E27FC236}">
                <a16:creationId xmlns:a16="http://schemas.microsoft.com/office/drawing/2014/main" xmlns="" id="{70D37D47-D950-F414-D816-9D7B1A87F252}"/>
              </a:ext>
            </a:extLst>
          </p:cNvPr>
          <p:cNvCxnSpPr/>
          <p:nvPr/>
        </p:nvCxnSpPr>
        <p:spPr>
          <a:xfrm flipH="1">
            <a:off x="3361788" y="4991100"/>
            <a:ext cx="1447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xmlns="" id="{D524FE2F-5C06-A5EF-661C-421138F69D1E}"/>
              </a:ext>
            </a:extLst>
          </p:cNvPr>
          <p:cNvSpPr txBox="1"/>
          <p:nvPr/>
        </p:nvSpPr>
        <p:spPr>
          <a:xfrm>
            <a:off x="5114003" y="4686126"/>
            <a:ext cx="9054972" cy="830997"/>
          </a:xfrm>
          <a:prstGeom prst="rect">
            <a:avLst/>
          </a:prstGeom>
          <a:noFill/>
        </p:spPr>
        <p:txBody>
          <a:bodyPr wrap="square" rtlCol="0">
            <a:spAutoFit/>
          </a:bodyPr>
          <a:lstStyle/>
          <a:p>
            <a:pPr algn="ctr"/>
            <a:r>
              <a:rPr lang="en-US" sz="2400" b="1" dirty="0"/>
              <a:t>Wir führen die Korrespondenzanalyse mit dem CA-</a:t>
            </a:r>
            <a:r>
              <a:rPr lang="en-US" sz="2400" b="1" dirty="0" err="1"/>
              <a:t>Befehl</a:t>
            </a:r>
            <a:r>
              <a:rPr lang="en-US" sz="2400" b="1" dirty="0"/>
              <a:t> </a:t>
            </a:r>
            <a:r>
              <a:rPr lang="en-US" sz="2400" b="1" dirty="0" err="1"/>
              <a:t>aus</a:t>
            </a:r>
            <a:r>
              <a:rPr lang="en-US" sz="2400" b="1" dirty="0"/>
              <a:t>
</a:t>
            </a:r>
            <a:endParaRPr lang="it-IT" sz="2400" b="1" dirty="0"/>
          </a:p>
        </p:txBody>
      </p:sp>
      <p:cxnSp>
        <p:nvCxnSpPr>
          <p:cNvPr id="15" name="Connettore 2 14">
            <a:extLst>
              <a:ext uri="{FF2B5EF4-FFF2-40B4-BE49-F238E27FC236}">
                <a16:creationId xmlns:a16="http://schemas.microsoft.com/office/drawing/2014/main" xmlns="" id="{B67A81B5-C0F3-4636-FD8E-389F6789A315}"/>
              </a:ext>
            </a:extLst>
          </p:cNvPr>
          <p:cNvCxnSpPr/>
          <p:nvPr/>
        </p:nvCxnSpPr>
        <p:spPr>
          <a:xfrm flipH="1">
            <a:off x="3581400" y="5223817"/>
            <a:ext cx="1447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xmlns="" id="{AA8334F3-622A-0764-5176-F4D2CDE0C281}"/>
              </a:ext>
            </a:extLst>
          </p:cNvPr>
          <p:cNvSpPr txBox="1"/>
          <p:nvPr/>
        </p:nvSpPr>
        <p:spPr>
          <a:xfrm>
            <a:off x="5029200" y="5006391"/>
            <a:ext cx="8534400" cy="830997"/>
          </a:xfrm>
          <a:prstGeom prst="rect">
            <a:avLst/>
          </a:prstGeom>
          <a:noFill/>
        </p:spPr>
        <p:txBody>
          <a:bodyPr wrap="square" rtlCol="0">
            <a:spAutoFit/>
          </a:bodyPr>
          <a:lstStyle/>
          <a:p>
            <a:pPr algn="ctr"/>
            <a:r>
              <a:rPr lang="en-US" sz="2400" b="1" dirty="0"/>
              <a:t>Der Befehl summary zeigt die Ergebnisse der Analyse an
</a:t>
            </a:r>
            <a:endParaRPr lang="it-IT" sz="2400" b="1" dirty="0"/>
          </a:p>
        </p:txBody>
      </p:sp>
      <p:pic>
        <p:nvPicPr>
          <p:cNvPr id="18" name="Immagine 17">
            <a:extLst>
              <a:ext uri="{FF2B5EF4-FFF2-40B4-BE49-F238E27FC236}">
                <a16:creationId xmlns:a16="http://schemas.microsoft.com/office/drawing/2014/main" xmlns="" id="{6E250471-3C71-E7A5-8367-59060020B935}"/>
              </a:ext>
            </a:extLst>
          </p:cNvPr>
          <p:cNvPicPr>
            <a:picLocks noChangeAspect="1"/>
          </p:cNvPicPr>
          <p:nvPr/>
        </p:nvPicPr>
        <p:blipFill>
          <a:blip r:embed="rId3"/>
          <a:stretch>
            <a:fillRect/>
          </a:stretch>
        </p:blipFill>
        <p:spPr>
          <a:xfrm>
            <a:off x="1066800" y="6224532"/>
            <a:ext cx="9096298" cy="1688715"/>
          </a:xfrm>
          <a:prstGeom prst="rect">
            <a:avLst/>
          </a:prstGeom>
        </p:spPr>
      </p:pic>
      <p:sp>
        <p:nvSpPr>
          <p:cNvPr id="19" name="Rettangolo 18">
            <a:extLst>
              <a:ext uri="{FF2B5EF4-FFF2-40B4-BE49-F238E27FC236}">
                <a16:creationId xmlns:a16="http://schemas.microsoft.com/office/drawing/2014/main" xmlns="" id="{3C323965-B77F-91A1-CE75-BDAA55A152C1}"/>
              </a:ext>
            </a:extLst>
          </p:cNvPr>
          <p:cNvSpPr/>
          <p:nvPr/>
        </p:nvSpPr>
        <p:spPr>
          <a:xfrm>
            <a:off x="1066800" y="7378785"/>
            <a:ext cx="8991600" cy="35551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21" name="CasellaDiTesto 20">
            <a:extLst>
              <a:ext uri="{FF2B5EF4-FFF2-40B4-BE49-F238E27FC236}">
                <a16:creationId xmlns:a16="http://schemas.microsoft.com/office/drawing/2014/main" xmlns="" id="{3D818BD1-C31C-790C-25A7-EA0198964C17}"/>
              </a:ext>
            </a:extLst>
          </p:cNvPr>
          <p:cNvSpPr txBox="1"/>
          <p:nvPr/>
        </p:nvSpPr>
        <p:spPr>
          <a:xfrm>
            <a:off x="10744200" y="6072811"/>
            <a:ext cx="7315200" cy="3108543"/>
          </a:xfrm>
          <a:prstGeom prst="rect">
            <a:avLst/>
          </a:prstGeom>
          <a:noFill/>
        </p:spPr>
        <p:txBody>
          <a:bodyPr wrap="square" lIns="91440" tIns="45720" rIns="91440" bIns="45720" rtlCol="0" anchor="t">
            <a:spAutoFit/>
          </a:bodyPr>
          <a:lstStyle/>
          <a:p>
            <a:pPr algn="ctr"/>
            <a:r>
              <a:rPr lang="en-US" sz="2800" b="1" dirty="0"/>
              <a:t>In Anbetracht des Ziels der </a:t>
            </a:r>
            <a:r>
              <a:rPr lang="en-US" sz="2800" b="1" dirty="0" err="1"/>
              <a:t>Korrespondenzanalyse</a:t>
            </a:r>
            <a:r>
              <a:rPr lang="en-US" sz="2800" b="1" dirty="0"/>
              <a:t>, die </a:t>
            </a:r>
            <a:r>
              <a:rPr lang="en-US" sz="2800" b="1" dirty="0" err="1"/>
              <a:t>erklärte</a:t>
            </a:r>
            <a:r>
              <a:rPr lang="en-US" sz="2800" b="1" dirty="0"/>
              <a:t> </a:t>
            </a:r>
            <a:r>
              <a:rPr lang="en-US" sz="2800" b="1" dirty="0" err="1"/>
              <a:t>Trägheit</a:t>
            </a:r>
            <a:r>
              <a:rPr lang="en-US" sz="2800" b="1" dirty="0"/>
              <a:t> </a:t>
            </a:r>
            <a:r>
              <a:rPr lang="en-US" sz="2800" b="1" dirty="0" err="1"/>
              <a:t>zu</a:t>
            </a:r>
            <a:r>
              <a:rPr lang="en-US" sz="2800" b="1" dirty="0"/>
              <a:t> </a:t>
            </a:r>
            <a:r>
              <a:rPr lang="en-US" sz="2800" b="1" dirty="0" err="1"/>
              <a:t>beobachten</a:t>
            </a:r>
            <a:r>
              <a:rPr lang="en-US" sz="2800" b="1" dirty="0"/>
              <a:t>, </a:t>
            </a:r>
            <a:r>
              <a:rPr lang="en-US" sz="2800" b="1" dirty="0" err="1"/>
              <a:t>können</a:t>
            </a:r>
            <a:r>
              <a:rPr lang="en-US" sz="2800" b="1" dirty="0"/>
              <a:t> </a:t>
            </a:r>
            <a:r>
              <a:rPr lang="en-US" sz="2800" b="1" dirty="0" err="1"/>
              <a:t>wir</a:t>
            </a:r>
            <a:r>
              <a:rPr lang="en-US" sz="2800" b="1" dirty="0"/>
              <a:t> </a:t>
            </a:r>
            <a:r>
              <a:rPr lang="en-US" sz="2800" b="1" dirty="0" err="1"/>
              <a:t>sehen</a:t>
            </a:r>
            <a:r>
              <a:rPr lang="en-US" sz="2800" b="1" dirty="0"/>
              <a:t>, auf </a:t>
            </a:r>
            <a:r>
              <a:rPr lang="en-US" sz="2800" b="1" dirty="0" err="1"/>
              <a:t>welche</a:t>
            </a:r>
            <a:r>
              <a:rPr lang="en-US" sz="2800" b="1" dirty="0"/>
              <a:t> </a:t>
            </a:r>
            <a:r>
              <a:rPr lang="en-US" sz="2800" b="1" dirty="0" err="1"/>
              <a:t>Größe</a:t>
            </a:r>
            <a:r>
              <a:rPr lang="en-US" sz="2800" b="1" dirty="0"/>
              <a:t> das </a:t>
            </a:r>
            <a:r>
              <a:rPr lang="en-US" sz="2800" b="1" dirty="0" err="1"/>
              <a:t>Phänomen</a:t>
            </a:r>
            <a:r>
              <a:rPr lang="en-US" sz="2800" b="1" dirty="0"/>
              <a:t> </a:t>
            </a:r>
            <a:r>
              <a:rPr lang="en-US" sz="2800" b="1" dirty="0" err="1"/>
              <a:t>reduziert</a:t>
            </a:r>
            <a:r>
              <a:rPr lang="en-US" sz="2800" b="1" dirty="0"/>
              <a:t> </a:t>
            </a:r>
            <a:r>
              <a:rPr lang="en-US" sz="2800" b="1" dirty="0" err="1"/>
              <a:t>wird</a:t>
            </a:r>
            <a:r>
              <a:rPr lang="en-US" sz="2800" b="1" dirty="0"/>
              <a:t>.
Wir sehen, dass die erste Dimension allein etwa 60 % der Gesamtvariabilität der Daten erklärt.
</a:t>
            </a:r>
            <a:endParaRPr lang="it-IT" sz="2800" b="1" dirty="0"/>
          </a:p>
        </p:txBody>
      </p:sp>
    </p:spTree>
    <p:extLst>
      <p:ext uri="{BB962C8B-B14F-4D97-AF65-F5344CB8AC3E}">
        <p14:creationId xmlns:p14="http://schemas.microsoft.com/office/powerpoint/2010/main" val="1427405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DCD3477-416D-5FE2-36E1-2C25C389AED5}"/>
              </a:ext>
            </a:extLst>
          </p:cNvPr>
          <p:cNvSpPr>
            <a:spLocks noGrp="1"/>
          </p:cNvSpPr>
          <p:nvPr>
            <p:ph type="title"/>
          </p:nvPr>
        </p:nvSpPr>
        <p:spPr>
          <a:xfrm>
            <a:off x="1257300" y="800811"/>
            <a:ext cx="15773400" cy="1989137"/>
          </a:xfrm>
        </p:spPr>
        <p:txBody>
          <a:bodyPr/>
          <a:lstStyle/>
          <a:p>
            <a:r>
              <a:rPr lang="en-US" b="1" dirty="0">
                <a:solidFill>
                  <a:srgbClr val="E7686A"/>
                </a:solidFill>
              </a:rPr>
              <a:t>Einheit 3: Eine Fallstudie
</a:t>
            </a:r>
            <a:endParaRPr lang="it-IT" dirty="0"/>
          </a:p>
        </p:txBody>
      </p:sp>
      <p:sp>
        <p:nvSpPr>
          <p:cNvPr id="3" name="Segnaposto contenuto 2">
            <a:extLst>
              <a:ext uri="{FF2B5EF4-FFF2-40B4-BE49-F238E27FC236}">
                <a16:creationId xmlns:a16="http://schemas.microsoft.com/office/drawing/2014/main" xmlns="" id="{0C903686-5F64-C0F8-06B2-91FC1233C152}"/>
              </a:ext>
            </a:extLst>
          </p:cNvPr>
          <p:cNvSpPr>
            <a:spLocks noGrp="1"/>
          </p:cNvSpPr>
          <p:nvPr>
            <p:ph idx="1"/>
          </p:nvPr>
        </p:nvSpPr>
        <p:spPr>
          <a:xfrm>
            <a:off x="1395412" y="1879600"/>
            <a:ext cx="15773400" cy="6527800"/>
          </a:xfrm>
        </p:spPr>
        <p:txBody>
          <a:bodyPr/>
          <a:lstStyle/>
          <a:p>
            <a:pPr marL="0" indent="0">
              <a:buNone/>
            </a:pPr>
            <a:r>
              <a:rPr lang="en-US" sz="2800" b="1" dirty="0">
                <a:solidFill>
                  <a:srgbClr val="238791"/>
                </a:solidFill>
                <a:ea typeface="Microsoft Sans Serif" panose="020B0604020202020204" pitchFamily="34" charset="0"/>
                <a:cs typeface="Microsoft Sans Serif" panose="020B0604020202020204" pitchFamily="34" charset="0"/>
              </a:rPr>
              <a:t>Abschnitt 3: Korrespondenzanalyse in </a:t>
            </a:r>
            <a:r>
              <a:rPr lang="en-US" b="1" dirty="0">
                <a:solidFill>
                  <a:srgbClr val="238791"/>
                </a:solidFill>
                <a:ea typeface="Microsoft Sans Serif" panose="020B0604020202020204" pitchFamily="34" charset="0"/>
                <a:cs typeface="Microsoft Sans Serif" panose="020B0604020202020204" pitchFamily="34" charset="0"/>
              </a:rPr>
              <a:t>R</a:t>
            </a:r>
            <a:endParaRPr lang="es-ES" sz="2800" b="1" dirty="0">
              <a:solidFill>
                <a:srgbClr val="238791"/>
              </a:solidFill>
              <a:ea typeface="Microsoft Sans Serif" panose="020B0604020202020204" pitchFamily="34" charset="0"/>
              <a:cs typeface="Microsoft Sans Serif" panose="020B0604020202020204" pitchFamily="34" charset="0"/>
            </a:endParaRPr>
          </a:p>
          <a:p>
            <a:endParaRPr lang="it-IT" dirty="0"/>
          </a:p>
        </p:txBody>
      </p:sp>
      <p:pic>
        <p:nvPicPr>
          <p:cNvPr id="5" name="Immagine 4">
            <a:extLst>
              <a:ext uri="{FF2B5EF4-FFF2-40B4-BE49-F238E27FC236}">
                <a16:creationId xmlns:a16="http://schemas.microsoft.com/office/drawing/2014/main" xmlns="" id="{48071DC0-1DB1-7ED4-57EF-13FA5FEBA26F}"/>
              </a:ext>
            </a:extLst>
          </p:cNvPr>
          <p:cNvPicPr>
            <a:picLocks noChangeAspect="1"/>
          </p:cNvPicPr>
          <p:nvPr/>
        </p:nvPicPr>
        <p:blipFill>
          <a:blip r:embed="rId2"/>
          <a:stretch>
            <a:fillRect/>
          </a:stretch>
        </p:blipFill>
        <p:spPr>
          <a:xfrm>
            <a:off x="1257676" y="4465216"/>
            <a:ext cx="7696200" cy="4352925"/>
          </a:xfrm>
          <a:prstGeom prst="rect">
            <a:avLst/>
          </a:prstGeom>
        </p:spPr>
      </p:pic>
      <p:pic>
        <p:nvPicPr>
          <p:cNvPr id="7" name="Immagine 6">
            <a:extLst>
              <a:ext uri="{FF2B5EF4-FFF2-40B4-BE49-F238E27FC236}">
                <a16:creationId xmlns:a16="http://schemas.microsoft.com/office/drawing/2014/main" xmlns="" id="{79F931BE-EF4F-C6B6-5139-D9997BAA2F1B}"/>
              </a:ext>
            </a:extLst>
          </p:cNvPr>
          <p:cNvPicPr>
            <a:picLocks noChangeAspect="1"/>
          </p:cNvPicPr>
          <p:nvPr/>
        </p:nvPicPr>
        <p:blipFill>
          <a:blip r:embed="rId3"/>
          <a:stretch>
            <a:fillRect/>
          </a:stretch>
        </p:blipFill>
        <p:spPr>
          <a:xfrm>
            <a:off x="9367837" y="4377533"/>
            <a:ext cx="7800975" cy="4352924"/>
          </a:xfrm>
          <a:prstGeom prst="rect">
            <a:avLst/>
          </a:prstGeom>
        </p:spPr>
      </p:pic>
      <p:sp>
        <p:nvSpPr>
          <p:cNvPr id="8" name="Rettangolo 7">
            <a:extLst>
              <a:ext uri="{FF2B5EF4-FFF2-40B4-BE49-F238E27FC236}">
                <a16:creationId xmlns:a16="http://schemas.microsoft.com/office/drawing/2014/main" xmlns="" id="{B5E2048D-B0E4-B0C0-2DCB-2B731AC279C3}"/>
              </a:ext>
            </a:extLst>
          </p:cNvPr>
          <p:cNvSpPr/>
          <p:nvPr/>
        </p:nvSpPr>
        <p:spPr>
          <a:xfrm>
            <a:off x="1285492" y="4354911"/>
            <a:ext cx="2019300"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9" name="Rettangolo 8">
            <a:extLst>
              <a:ext uri="{FF2B5EF4-FFF2-40B4-BE49-F238E27FC236}">
                <a16:creationId xmlns:a16="http://schemas.microsoft.com/office/drawing/2014/main" xmlns="" id="{3363625D-C98F-7DB6-0AC0-1D012162CB93}"/>
              </a:ext>
            </a:extLst>
          </p:cNvPr>
          <p:cNvSpPr/>
          <p:nvPr/>
        </p:nvSpPr>
        <p:spPr>
          <a:xfrm>
            <a:off x="5334000" y="4522538"/>
            <a:ext cx="669324"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10" name="Rettangolo 9">
            <a:extLst>
              <a:ext uri="{FF2B5EF4-FFF2-40B4-BE49-F238E27FC236}">
                <a16:creationId xmlns:a16="http://schemas.microsoft.com/office/drawing/2014/main" xmlns="" id="{4619864F-92A7-6D24-01C3-CF80B2F1AFBD}"/>
              </a:ext>
            </a:extLst>
          </p:cNvPr>
          <p:cNvSpPr/>
          <p:nvPr/>
        </p:nvSpPr>
        <p:spPr>
          <a:xfrm>
            <a:off x="6146352" y="4560685"/>
            <a:ext cx="522953"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11" name="Rettangolo 10">
            <a:extLst>
              <a:ext uri="{FF2B5EF4-FFF2-40B4-BE49-F238E27FC236}">
                <a16:creationId xmlns:a16="http://schemas.microsoft.com/office/drawing/2014/main" xmlns="" id="{B211AAA2-2518-5D8D-5142-641CC4A05CB3}"/>
              </a:ext>
            </a:extLst>
          </p:cNvPr>
          <p:cNvSpPr/>
          <p:nvPr/>
        </p:nvSpPr>
        <p:spPr>
          <a:xfrm>
            <a:off x="9334502" y="4450954"/>
            <a:ext cx="2019300"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12" name="Rettangolo 11">
            <a:extLst>
              <a:ext uri="{FF2B5EF4-FFF2-40B4-BE49-F238E27FC236}">
                <a16:creationId xmlns:a16="http://schemas.microsoft.com/office/drawing/2014/main" xmlns="" id="{844A5190-ACE6-B94A-C5E9-00D7A2F946D9}"/>
              </a:ext>
            </a:extLst>
          </p:cNvPr>
          <p:cNvSpPr/>
          <p:nvPr/>
        </p:nvSpPr>
        <p:spPr>
          <a:xfrm>
            <a:off x="13474554" y="4643878"/>
            <a:ext cx="669324"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13" name="Rettangolo 12">
            <a:extLst>
              <a:ext uri="{FF2B5EF4-FFF2-40B4-BE49-F238E27FC236}">
                <a16:creationId xmlns:a16="http://schemas.microsoft.com/office/drawing/2014/main" xmlns="" id="{A05F26E5-EB1F-E885-462F-3F220A9E70F5}"/>
              </a:ext>
            </a:extLst>
          </p:cNvPr>
          <p:cNvSpPr/>
          <p:nvPr/>
        </p:nvSpPr>
        <p:spPr>
          <a:xfrm>
            <a:off x="14169337" y="4643878"/>
            <a:ext cx="522953"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cxnSp>
        <p:nvCxnSpPr>
          <p:cNvPr id="15" name="Connettore 2 14">
            <a:extLst>
              <a:ext uri="{FF2B5EF4-FFF2-40B4-BE49-F238E27FC236}">
                <a16:creationId xmlns:a16="http://schemas.microsoft.com/office/drawing/2014/main" xmlns="" id="{84B4E293-93DA-0643-2FDB-99961251D695}"/>
              </a:ext>
            </a:extLst>
          </p:cNvPr>
          <p:cNvCxnSpPr>
            <a:cxnSpLocks/>
          </p:cNvCxnSpPr>
          <p:nvPr/>
        </p:nvCxnSpPr>
        <p:spPr>
          <a:xfrm>
            <a:off x="4572000" y="4076700"/>
            <a:ext cx="762000" cy="3742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CasellaDiTesto 16">
            <a:extLst>
              <a:ext uri="{FF2B5EF4-FFF2-40B4-BE49-F238E27FC236}">
                <a16:creationId xmlns:a16="http://schemas.microsoft.com/office/drawing/2014/main" xmlns="" id="{CCEC06E2-539B-84D9-6F22-F566A2FC1471}"/>
              </a:ext>
            </a:extLst>
          </p:cNvPr>
          <p:cNvSpPr txBox="1"/>
          <p:nvPr/>
        </p:nvSpPr>
        <p:spPr>
          <a:xfrm>
            <a:off x="1395412" y="2371930"/>
            <a:ext cx="5486400" cy="2246769"/>
          </a:xfrm>
          <a:prstGeom prst="rect">
            <a:avLst/>
          </a:prstGeom>
          <a:noFill/>
        </p:spPr>
        <p:txBody>
          <a:bodyPr wrap="square" rtlCol="0">
            <a:spAutoFit/>
          </a:bodyPr>
          <a:lstStyle/>
          <a:p>
            <a:r>
              <a:rPr lang="en-US" sz="2800" b="1" dirty="0"/>
              <a:t>CTR sind die absoluten Beiträge und zeigen auf, wie stark ein Modus die Erstellung der faktoriellen Achse beeinflusst.
</a:t>
            </a:r>
            <a:endParaRPr lang="it-IT" sz="2000" b="1" dirty="0"/>
          </a:p>
        </p:txBody>
      </p:sp>
      <p:cxnSp>
        <p:nvCxnSpPr>
          <p:cNvPr id="18" name="Connettore 2 17">
            <a:extLst>
              <a:ext uri="{FF2B5EF4-FFF2-40B4-BE49-F238E27FC236}">
                <a16:creationId xmlns:a16="http://schemas.microsoft.com/office/drawing/2014/main" xmlns="" id="{985F95B8-884B-EBD0-7109-8F3923D7C9AE}"/>
              </a:ext>
            </a:extLst>
          </p:cNvPr>
          <p:cNvCxnSpPr>
            <a:cxnSpLocks/>
          </p:cNvCxnSpPr>
          <p:nvPr/>
        </p:nvCxnSpPr>
        <p:spPr>
          <a:xfrm flipH="1">
            <a:off x="6841538" y="3922089"/>
            <a:ext cx="1947187" cy="56492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CasellaDiTesto 20">
                <a:extLst>
                  <a:ext uri="{FF2B5EF4-FFF2-40B4-BE49-F238E27FC236}">
                    <a16:creationId xmlns:a16="http://schemas.microsoft.com/office/drawing/2014/main" xmlns="" id="{94AEB314-6ED5-70BF-CD61-80F97F0E1B91}"/>
                  </a:ext>
                </a:extLst>
              </p:cNvPr>
              <p:cNvSpPr txBox="1"/>
              <p:nvPr/>
            </p:nvSpPr>
            <p:spPr>
              <a:xfrm>
                <a:off x="8926461" y="2951397"/>
                <a:ext cx="7114456" cy="963854"/>
              </a:xfrm>
              <a:prstGeom prst="rect">
                <a:avLst/>
              </a:prstGeom>
              <a:noFill/>
            </p:spPr>
            <p:txBody>
              <a:bodyPr wrap="square" rtlCol="0">
                <a:spAutoFit/>
              </a:bodyPr>
              <a:lstStyle/>
              <a:p>
                <a14:m>
                  <m:oMath xmlns:m="http://schemas.openxmlformats.org/officeDocument/2006/math">
                    <m:sSup>
                      <m:sSupPr>
                        <m:ctrlPr>
                          <a:rPr lang="it-IT" sz="2800" b="1" i="1" smtClean="0">
                            <a:latin typeface="Cambria Math" panose="02040503050406030204" pitchFamily="18" charset="0"/>
                          </a:rPr>
                        </m:ctrlPr>
                      </m:sSupPr>
                      <m:e>
                        <m:r>
                          <a:rPr lang="it-IT" sz="2800" b="1" i="1" smtClean="0">
                            <a:latin typeface="Cambria Math" panose="02040503050406030204" pitchFamily="18" charset="0"/>
                          </a:rPr>
                          <m:t>𝒄𝒐𝒔</m:t>
                        </m:r>
                      </m:e>
                      <m:sup>
                        <m:r>
                          <a:rPr lang="it-IT" sz="2800" b="1" i="1" smtClean="0">
                            <a:latin typeface="Cambria Math" panose="02040503050406030204" pitchFamily="18" charset="0"/>
                          </a:rPr>
                          <m:t>𝟐</m:t>
                        </m:r>
                      </m:sup>
                    </m:sSup>
                    <m:r>
                      <a:rPr lang="it-IT" sz="2800" b="1" i="1" smtClean="0">
                        <a:latin typeface="Cambria Math" panose="02040503050406030204" pitchFamily="18" charset="0"/>
                      </a:rPr>
                      <m:t> </m:t>
                    </m:r>
                  </m:oMath>
                </a14:m>
                <a:r>
                  <a:rPr lang="en-US" sz="2800" b="1" dirty="0"/>
                  <a:t>sind die relativen Beiträge und geben die Qualität der Darstellung an.</a:t>
                </a:r>
                <a:endParaRPr lang="it-IT" sz="2800" b="1" dirty="0"/>
              </a:p>
            </p:txBody>
          </p:sp>
        </mc:Choice>
        <mc:Fallback xmlns="">
          <p:sp>
            <p:nvSpPr>
              <p:cNvPr id="21" name="CasellaDiTesto 20">
                <a:extLst>
                  <a:ext uri="{FF2B5EF4-FFF2-40B4-BE49-F238E27FC236}">
                    <a16:creationId xmlns:a16="http://schemas.microsoft.com/office/drawing/2014/main" id="{94AEB314-6ED5-70BF-CD61-80F97F0E1B91}"/>
                  </a:ext>
                </a:extLst>
              </p:cNvPr>
              <p:cNvSpPr txBox="1">
                <a:spLocks noRot="1" noChangeAspect="1" noMove="1" noResize="1" noEditPoints="1" noAdjustHandles="1" noChangeArrowheads="1" noChangeShapeType="1" noTextEdit="1"/>
              </p:cNvSpPr>
              <p:nvPr/>
            </p:nvSpPr>
            <p:spPr>
              <a:xfrm>
                <a:off x="8926461" y="2951397"/>
                <a:ext cx="7114456" cy="963854"/>
              </a:xfrm>
              <a:prstGeom prst="rect">
                <a:avLst/>
              </a:prstGeom>
              <a:blipFill>
                <a:blip r:embed="rId5"/>
                <a:stretch>
                  <a:fillRect l="-1783" t="-5195" r="-1604" b="-16883"/>
                </a:stretch>
              </a:blipFill>
            </p:spPr>
            <p:txBody>
              <a:bodyPr/>
              <a:lstStyle/>
              <a:p>
                <a:r>
                  <a:rPr lang="de-DE">
                    <a:noFill/>
                  </a:rPr>
                  <a:t> </a:t>
                </a:r>
              </a:p>
            </p:txBody>
          </p:sp>
        </mc:Fallback>
      </mc:AlternateContent>
      <p:sp>
        <p:nvSpPr>
          <p:cNvPr id="23" name="Rettangolo 22">
            <a:extLst>
              <a:ext uri="{FF2B5EF4-FFF2-40B4-BE49-F238E27FC236}">
                <a16:creationId xmlns:a16="http://schemas.microsoft.com/office/drawing/2014/main" xmlns="" id="{A94C22D5-FD1C-58FF-F9CC-5240E8013B00}"/>
              </a:ext>
            </a:extLst>
          </p:cNvPr>
          <p:cNvSpPr/>
          <p:nvPr/>
        </p:nvSpPr>
        <p:spPr>
          <a:xfrm>
            <a:off x="5334000" y="4955139"/>
            <a:ext cx="669324" cy="3549211"/>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24" name="Rettangolo 23">
            <a:extLst>
              <a:ext uri="{FF2B5EF4-FFF2-40B4-BE49-F238E27FC236}">
                <a16:creationId xmlns:a16="http://schemas.microsoft.com/office/drawing/2014/main" xmlns="" id="{25FD4628-5933-A4CD-6BB0-645E242E3C85}"/>
              </a:ext>
            </a:extLst>
          </p:cNvPr>
          <p:cNvSpPr/>
          <p:nvPr/>
        </p:nvSpPr>
        <p:spPr>
          <a:xfrm>
            <a:off x="6082623" y="4955139"/>
            <a:ext cx="669324" cy="3549211"/>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26" name="Rettangolo 25">
            <a:extLst>
              <a:ext uri="{FF2B5EF4-FFF2-40B4-BE49-F238E27FC236}">
                <a16:creationId xmlns:a16="http://schemas.microsoft.com/office/drawing/2014/main" xmlns="" id="{3825D662-0CC6-24C1-3A7B-2FFAF9C90677}"/>
              </a:ext>
            </a:extLst>
          </p:cNvPr>
          <p:cNvSpPr/>
          <p:nvPr/>
        </p:nvSpPr>
        <p:spPr>
          <a:xfrm>
            <a:off x="13449973" y="5087583"/>
            <a:ext cx="669324" cy="3455548"/>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27" name="Rettangolo 26">
            <a:extLst>
              <a:ext uri="{FF2B5EF4-FFF2-40B4-BE49-F238E27FC236}">
                <a16:creationId xmlns:a16="http://schemas.microsoft.com/office/drawing/2014/main" xmlns="" id="{059D0AF4-2B39-C12E-28A3-8110C2D82E60}"/>
              </a:ext>
            </a:extLst>
          </p:cNvPr>
          <p:cNvSpPr/>
          <p:nvPr/>
        </p:nvSpPr>
        <p:spPr>
          <a:xfrm>
            <a:off x="14154697" y="5087584"/>
            <a:ext cx="669324" cy="3416158"/>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1547670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083DE8F-8198-2F4F-4696-9E9EB7D663E5}"/>
              </a:ext>
            </a:extLst>
          </p:cNvPr>
          <p:cNvSpPr>
            <a:spLocks noGrp="1"/>
          </p:cNvSpPr>
          <p:nvPr>
            <p:ph type="title"/>
          </p:nvPr>
        </p:nvSpPr>
        <p:spPr>
          <a:xfrm>
            <a:off x="1276965" y="1743869"/>
            <a:ext cx="15773400" cy="1989137"/>
          </a:xfrm>
        </p:spPr>
        <p:txBody>
          <a:bodyPr/>
          <a:lstStyle/>
          <a:p>
            <a:r>
              <a:rPr lang="en-US" b="1" dirty="0">
                <a:solidFill>
                  <a:srgbClr val="E7686A"/>
                </a:solidFill>
              </a:rPr>
              <a:t>Einheit 3: Eine Fallstudie
</a:t>
            </a:r>
            <a:endParaRPr lang="it-IT" dirty="0"/>
          </a:p>
        </p:txBody>
      </p:sp>
      <p:sp>
        <p:nvSpPr>
          <p:cNvPr id="3" name="Segnaposto contenuto 2">
            <a:extLst>
              <a:ext uri="{FF2B5EF4-FFF2-40B4-BE49-F238E27FC236}">
                <a16:creationId xmlns:a16="http://schemas.microsoft.com/office/drawing/2014/main" xmlns="" id="{BDBBCF14-673B-D950-82E2-E5DB08304989}"/>
              </a:ext>
            </a:extLst>
          </p:cNvPr>
          <p:cNvSpPr>
            <a:spLocks noGrp="1"/>
          </p:cNvSpPr>
          <p:nvPr>
            <p:ph idx="1"/>
          </p:nvPr>
        </p:nvSpPr>
        <p:spPr>
          <a:xfrm>
            <a:off x="1276965" y="2737208"/>
            <a:ext cx="15773400" cy="6527800"/>
          </a:xfrm>
        </p:spPr>
        <p:txBody>
          <a:bodyPr/>
          <a:lstStyle/>
          <a:p>
            <a:pPr marL="0" indent="0">
              <a:buNone/>
            </a:pPr>
            <a:r>
              <a:rPr lang="en-US" sz="2800" b="1" dirty="0">
                <a:solidFill>
                  <a:srgbClr val="238791"/>
                </a:solidFill>
                <a:ea typeface="Microsoft Sans Serif" panose="020B0604020202020204" pitchFamily="34" charset="0"/>
                <a:cs typeface="Microsoft Sans Serif" panose="020B0604020202020204" pitchFamily="34" charset="0"/>
              </a:rPr>
              <a:t>Abschnitt 3: Korrespondenzanalyse in </a:t>
            </a:r>
            <a:r>
              <a:rPr lang="en-US" b="1" dirty="0">
                <a:solidFill>
                  <a:srgbClr val="238791"/>
                </a:solidFill>
                <a:ea typeface="Microsoft Sans Serif" panose="020B0604020202020204" pitchFamily="34" charset="0"/>
                <a:cs typeface="Microsoft Sans Serif" panose="020B0604020202020204" pitchFamily="34" charset="0"/>
              </a:rPr>
              <a:t>R</a:t>
            </a:r>
            <a:endParaRPr lang="es-ES" sz="2800" b="1" dirty="0">
              <a:solidFill>
                <a:srgbClr val="238791"/>
              </a:solidFill>
              <a:ea typeface="Microsoft Sans Serif" panose="020B0604020202020204" pitchFamily="34" charset="0"/>
              <a:cs typeface="Microsoft Sans Serif" panose="020B0604020202020204" pitchFamily="34" charset="0"/>
            </a:endParaRPr>
          </a:p>
          <a:p>
            <a:pPr marL="0" indent="0">
              <a:buNone/>
            </a:pPr>
            <a:endParaRPr lang="it-IT" dirty="0"/>
          </a:p>
        </p:txBody>
      </p:sp>
      <p:pic>
        <p:nvPicPr>
          <p:cNvPr id="5" name="Immagine 4">
            <a:extLst>
              <a:ext uri="{FF2B5EF4-FFF2-40B4-BE49-F238E27FC236}">
                <a16:creationId xmlns:a16="http://schemas.microsoft.com/office/drawing/2014/main" xmlns="" id="{ABBFBFC8-0C92-4FF0-3153-1E675835098A}"/>
              </a:ext>
            </a:extLst>
          </p:cNvPr>
          <p:cNvPicPr>
            <a:picLocks noChangeAspect="1"/>
          </p:cNvPicPr>
          <p:nvPr/>
        </p:nvPicPr>
        <p:blipFill>
          <a:blip r:embed="rId2"/>
          <a:stretch>
            <a:fillRect/>
          </a:stretch>
        </p:blipFill>
        <p:spPr>
          <a:xfrm>
            <a:off x="9217325" y="1698685"/>
            <a:ext cx="9079661" cy="6874174"/>
          </a:xfrm>
          <a:prstGeom prst="rect">
            <a:avLst/>
          </a:prstGeom>
        </p:spPr>
      </p:pic>
      <p:sp>
        <p:nvSpPr>
          <p:cNvPr id="16" name="CasellaDiTesto 15">
            <a:extLst>
              <a:ext uri="{FF2B5EF4-FFF2-40B4-BE49-F238E27FC236}">
                <a16:creationId xmlns:a16="http://schemas.microsoft.com/office/drawing/2014/main" xmlns="" id="{9EDB2DA2-64EF-D228-0557-83C7300674DF}"/>
              </a:ext>
            </a:extLst>
          </p:cNvPr>
          <p:cNvSpPr txBox="1"/>
          <p:nvPr/>
        </p:nvSpPr>
        <p:spPr>
          <a:xfrm>
            <a:off x="1270147" y="4303746"/>
            <a:ext cx="7785594" cy="2677656"/>
          </a:xfrm>
          <a:prstGeom prst="rect">
            <a:avLst/>
          </a:prstGeom>
          <a:noFill/>
        </p:spPr>
        <p:txBody>
          <a:bodyPr wrap="square" lIns="91440" tIns="45720" rIns="91440" bIns="45720" rtlCol="0" anchor="t">
            <a:spAutoFit/>
          </a:bodyPr>
          <a:lstStyle/>
          <a:p>
            <a:pPr algn="ctr"/>
            <a:r>
              <a:rPr lang="en-US" sz="2800" b="1" dirty="0"/>
              <a:t>Das </a:t>
            </a:r>
            <a:r>
              <a:rPr lang="en-US" sz="2800" b="1" dirty="0" err="1"/>
              <a:t>gemeinsame</a:t>
            </a:r>
            <a:r>
              <a:rPr lang="en-US" sz="2800" b="1" dirty="0"/>
              <a:t> </a:t>
            </a:r>
            <a:r>
              <a:rPr lang="en-US" sz="2800" b="1" dirty="0" err="1"/>
              <a:t>zweidimensionale</a:t>
            </a:r>
            <a:r>
              <a:rPr lang="en-US" sz="2800" b="1" dirty="0"/>
              <a:t> </a:t>
            </a:r>
            <a:r>
              <a:rPr lang="en-US" sz="2800" b="1" dirty="0" err="1"/>
              <a:t>Diagramm</a:t>
            </a:r>
            <a:r>
              <a:rPr lang="en-US" sz="2800" b="1" dirty="0"/>
              <a:t> der </a:t>
            </a:r>
            <a:r>
              <a:rPr lang="en-US" sz="2800" b="1" dirty="0" err="1">
                <a:highlight>
                  <a:srgbClr val="FFFF00"/>
                </a:highlight>
              </a:rPr>
              <a:t>Einzelvariablen</a:t>
            </a:r>
            <a:r>
              <a:rPr lang="en-US" sz="2800" b="1" dirty="0"/>
              <a:t> </a:t>
            </a:r>
            <a:r>
              <a:rPr lang="en-US" sz="2800" b="1" dirty="0" err="1"/>
              <a:t>stellt</a:t>
            </a:r>
            <a:r>
              <a:rPr lang="en-US" sz="2800" b="1" dirty="0"/>
              <a:t> </a:t>
            </a:r>
            <a:r>
              <a:rPr lang="en-US" sz="2800" b="1" dirty="0" err="1"/>
              <a:t>grafisch</a:t>
            </a:r>
            <a:r>
              <a:rPr lang="en-US" sz="2800" b="1" dirty="0"/>
              <a:t> </a:t>
            </a:r>
            <a:r>
              <a:rPr lang="en-US" sz="2800" b="1" dirty="0" err="1"/>
              <a:t>dar</a:t>
            </a:r>
            <a:r>
              <a:rPr lang="en-US" sz="2800" b="1" dirty="0"/>
              <a:t>, wie die </a:t>
            </a:r>
            <a:r>
              <a:rPr lang="en-US" sz="2800" b="1" dirty="0" err="1" smtClean="0"/>
              <a:t>Werte</a:t>
            </a:r>
            <a:r>
              <a:rPr lang="en-US" sz="2800" b="1" dirty="0" smtClean="0"/>
              <a:t> </a:t>
            </a:r>
            <a:r>
              <a:rPr lang="en-US" sz="2800" b="1" dirty="0"/>
              <a:t>der beiden Variablen entlang der durch die neu extrahierten Dimensionen geschaffenen Achsen angeordnet sind.
</a:t>
            </a:r>
            <a:endParaRPr lang="it-IT" sz="2800" b="1" dirty="0"/>
          </a:p>
        </p:txBody>
      </p:sp>
    </p:spTree>
    <p:extLst>
      <p:ext uri="{BB962C8B-B14F-4D97-AF65-F5344CB8AC3E}">
        <p14:creationId xmlns:p14="http://schemas.microsoft.com/office/powerpoint/2010/main" val="3487264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5B49A45C-DB62-51D8-86AE-29BDD6A61244}"/>
              </a:ext>
            </a:extLst>
          </p:cNvPr>
          <p:cNvSpPr txBox="1"/>
          <p:nvPr/>
        </p:nvSpPr>
        <p:spPr>
          <a:xfrm>
            <a:off x="1447800" y="1573291"/>
            <a:ext cx="6019800" cy="707886"/>
          </a:xfrm>
          <a:prstGeom prst="rect">
            <a:avLst/>
          </a:prstGeom>
          <a:noFill/>
        </p:spPr>
        <p:txBody>
          <a:bodyPr wrap="square" rtlCol="0">
            <a:spAutoFit/>
          </a:bodyPr>
          <a:lstStyle/>
          <a:p>
            <a:r>
              <a:rPr lang="es-ES" sz="4000" b="1" dirty="0" err="1">
                <a:solidFill>
                  <a:srgbClr val="E7686A"/>
                </a:solidFill>
                <a:ea typeface="Microsoft Sans Serif" panose="020B0604020202020204" pitchFamily="34" charset="0"/>
                <a:cs typeface="Microsoft Sans Serif" panose="020B0604020202020204" pitchFamily="34" charset="0"/>
              </a:rPr>
              <a:t>Zusammenfassend</a:t>
            </a:r>
            <a:endParaRPr lang="es-ES" sz="4000" b="1" dirty="0">
              <a:solidFill>
                <a:srgbClr val="E7686A"/>
              </a:solidFill>
              <a:ea typeface="Microsoft Sans Serif" panose="020B0604020202020204" pitchFamily="34" charset="0"/>
              <a:cs typeface="Microsoft Sans Serif" panose="020B0604020202020204" pitchFamily="34" charset="0"/>
            </a:endParaRPr>
          </a:p>
        </p:txBody>
      </p:sp>
      <p:grpSp>
        <p:nvGrpSpPr>
          <p:cNvPr id="8" name="Group 2">
            <a:extLst>
              <a:ext uri="{FF2B5EF4-FFF2-40B4-BE49-F238E27FC236}">
                <a16:creationId xmlns:a16="http://schemas.microsoft.com/office/drawing/2014/main" xmlns="" id="{D0A02A47-A1CD-4F4E-90F5-13415DC9934E}"/>
              </a:ext>
            </a:extLst>
          </p:cNvPr>
          <p:cNvGrpSpPr/>
          <p:nvPr/>
        </p:nvGrpSpPr>
        <p:grpSpPr>
          <a:xfrm>
            <a:off x="4457700" y="5193986"/>
            <a:ext cx="2880000" cy="3664800"/>
            <a:chOff x="4952225" y="6578009"/>
            <a:chExt cx="3994782" cy="4768098"/>
          </a:xfrm>
        </p:grpSpPr>
        <p:sp>
          <p:nvSpPr>
            <p:cNvPr id="9"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0"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1" name="Group 2">
            <a:extLst>
              <a:ext uri="{FF2B5EF4-FFF2-40B4-BE49-F238E27FC236}">
                <a16:creationId xmlns:a16="http://schemas.microsoft.com/office/drawing/2014/main" xmlns="" id="{D0A02A47-A1CD-4F4E-90F5-13415DC9934E}"/>
              </a:ext>
            </a:extLst>
          </p:cNvPr>
          <p:cNvGrpSpPr/>
          <p:nvPr/>
        </p:nvGrpSpPr>
        <p:grpSpPr>
          <a:xfrm>
            <a:off x="8566149" y="5193986"/>
            <a:ext cx="2880000" cy="3664800"/>
            <a:chOff x="4952225" y="6578009"/>
            <a:chExt cx="3994782" cy="4768098"/>
          </a:xfrm>
        </p:grpSpPr>
        <p:sp>
          <p:nvSpPr>
            <p:cNvPr id="12"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3"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7" name="Group 3">
            <a:extLst>
              <a:ext uri="{FF2B5EF4-FFF2-40B4-BE49-F238E27FC236}">
                <a16:creationId xmlns:a16="http://schemas.microsoft.com/office/drawing/2014/main" xmlns="" id="{B6328B0E-F578-F540-8798-AB59B2D47333}"/>
              </a:ext>
            </a:extLst>
          </p:cNvPr>
          <p:cNvGrpSpPr/>
          <p:nvPr/>
        </p:nvGrpSpPr>
        <p:grpSpPr>
          <a:xfrm>
            <a:off x="10603988" y="2464549"/>
            <a:ext cx="2880000" cy="3664800"/>
            <a:chOff x="7661040" y="2804681"/>
            <a:chExt cx="3994782" cy="4824044"/>
          </a:xfrm>
        </p:grpSpPr>
        <p:sp>
          <p:nvSpPr>
            <p:cNvPr id="18"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9"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0" name="Group 3">
            <a:extLst>
              <a:ext uri="{FF2B5EF4-FFF2-40B4-BE49-F238E27FC236}">
                <a16:creationId xmlns:a16="http://schemas.microsoft.com/office/drawing/2014/main" xmlns="" id="{B6328B0E-F578-F540-8798-AB59B2D47333}"/>
              </a:ext>
            </a:extLst>
          </p:cNvPr>
          <p:cNvGrpSpPr/>
          <p:nvPr/>
        </p:nvGrpSpPr>
        <p:grpSpPr>
          <a:xfrm>
            <a:off x="6495540" y="2464549"/>
            <a:ext cx="2880000" cy="3663092"/>
            <a:chOff x="7661040" y="2804681"/>
            <a:chExt cx="3994782" cy="4824044"/>
          </a:xfrm>
        </p:grpSpPr>
        <p:sp>
          <p:nvSpPr>
            <p:cNvPr id="21"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2"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3" name="Group 3">
            <a:extLst>
              <a:ext uri="{FF2B5EF4-FFF2-40B4-BE49-F238E27FC236}">
                <a16:creationId xmlns:a16="http://schemas.microsoft.com/office/drawing/2014/main" xmlns="" id="{B6328B0E-F578-F540-8798-AB59B2D47333}"/>
              </a:ext>
            </a:extLst>
          </p:cNvPr>
          <p:cNvGrpSpPr/>
          <p:nvPr/>
        </p:nvGrpSpPr>
        <p:grpSpPr>
          <a:xfrm>
            <a:off x="2313513" y="2506391"/>
            <a:ext cx="2880000" cy="3664800"/>
            <a:chOff x="7661040" y="2804681"/>
            <a:chExt cx="3994782" cy="4824044"/>
          </a:xfrm>
        </p:grpSpPr>
        <p:sp>
          <p:nvSpPr>
            <p:cNvPr id="24"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5"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6" name="CasellaDiTesto 5"/>
          <p:cNvSpPr txBox="1"/>
          <p:nvPr/>
        </p:nvSpPr>
        <p:spPr>
          <a:xfrm>
            <a:off x="2459728" y="3880946"/>
            <a:ext cx="2653231" cy="1569660"/>
          </a:xfrm>
          <a:prstGeom prst="rect">
            <a:avLst/>
          </a:prstGeom>
          <a:noFill/>
        </p:spPr>
        <p:txBody>
          <a:bodyPr wrap="square" lIns="91440" tIns="45720" rIns="91440" bIns="45720" rtlCol="0" anchor="t">
            <a:spAutoFit/>
          </a:bodyPr>
          <a:lstStyle/>
          <a:p>
            <a:pPr algn="ctr"/>
            <a:r>
              <a:rPr lang="it-IT" sz="2400" b="1" dirty="0" err="1"/>
              <a:t>Ziel</a:t>
            </a:r>
            <a:r>
              <a:rPr lang="it-IT" sz="2400" b="1" dirty="0"/>
              <a:t> </a:t>
            </a:r>
            <a:r>
              <a:rPr lang="it-IT" sz="2400" b="1" dirty="0" err="1"/>
              <a:t>der</a:t>
            </a:r>
            <a:r>
              <a:rPr lang="it-IT" sz="2400" b="1" dirty="0"/>
              <a:t> </a:t>
            </a:r>
            <a:r>
              <a:rPr lang="it-IT" sz="2400" b="1" dirty="0" err="1"/>
              <a:t>Korrespondenz-analyse</a:t>
            </a:r>
            <a:r>
              <a:rPr lang="it-IT" sz="2400" b="1" dirty="0"/>
              <a:t>
</a:t>
            </a:r>
          </a:p>
        </p:txBody>
      </p:sp>
      <p:sp>
        <p:nvSpPr>
          <p:cNvPr id="26" name="CasellaDiTesto 25"/>
          <p:cNvSpPr txBox="1"/>
          <p:nvPr/>
        </p:nvSpPr>
        <p:spPr>
          <a:xfrm>
            <a:off x="4473950" y="6040235"/>
            <a:ext cx="2814732" cy="1569660"/>
          </a:xfrm>
          <a:prstGeom prst="rect">
            <a:avLst/>
          </a:prstGeom>
          <a:noFill/>
        </p:spPr>
        <p:txBody>
          <a:bodyPr wrap="square" lIns="91440" tIns="45720" rIns="91440" bIns="45720" rtlCol="0" anchor="t">
            <a:spAutoFit/>
          </a:bodyPr>
          <a:lstStyle/>
          <a:p>
            <a:pPr algn="ctr"/>
            <a:r>
              <a:rPr lang="en-US" sz="2400" b="1" dirty="0" err="1"/>
              <a:t>Welche</a:t>
            </a:r>
            <a:r>
              <a:rPr lang="en-US" sz="2400" b="1" dirty="0"/>
              <a:t> </a:t>
            </a:r>
            <a:r>
              <a:rPr lang="en-US" sz="2400" b="1" dirty="0" err="1"/>
              <a:t>Variablen</a:t>
            </a:r>
            <a:r>
              <a:rPr lang="en-US" sz="2400" b="1" dirty="0"/>
              <a:t> </a:t>
            </a:r>
            <a:r>
              <a:rPr lang="en-US" sz="2400" b="1" dirty="0" err="1"/>
              <a:t>wir</a:t>
            </a:r>
            <a:r>
              <a:rPr lang="en-US" sz="2400" b="1" dirty="0"/>
              <a:t> </a:t>
            </a:r>
            <a:r>
              <a:rPr lang="en-US" sz="2400" b="1" dirty="0" err="1"/>
              <a:t>verwenden</a:t>
            </a:r>
            <a:r>
              <a:rPr lang="en-US" sz="2400" b="1" dirty="0"/>
              <a:t> </a:t>
            </a:r>
            <a:r>
              <a:rPr lang="en-US" sz="2400" b="1" dirty="0" err="1"/>
              <a:t>können</a:t>
            </a:r>
            <a:r>
              <a:rPr lang="en-US" sz="2400" b="1" dirty="0"/>
              <a:t>
</a:t>
            </a:r>
            <a:endParaRPr lang="it-IT" sz="2400" b="1" dirty="0"/>
          </a:p>
        </p:txBody>
      </p:sp>
      <p:sp>
        <p:nvSpPr>
          <p:cNvPr id="27" name="CasellaDiTesto 26"/>
          <p:cNvSpPr txBox="1"/>
          <p:nvPr/>
        </p:nvSpPr>
        <p:spPr>
          <a:xfrm>
            <a:off x="6531777" y="3880946"/>
            <a:ext cx="2812575" cy="1200329"/>
          </a:xfrm>
          <a:prstGeom prst="rect">
            <a:avLst/>
          </a:prstGeom>
          <a:noFill/>
        </p:spPr>
        <p:txBody>
          <a:bodyPr wrap="square" lIns="91440" tIns="45720" rIns="91440" bIns="45720" rtlCol="0" anchor="t">
            <a:spAutoFit/>
          </a:bodyPr>
          <a:lstStyle/>
          <a:p>
            <a:pPr algn="ctr"/>
            <a:r>
              <a:rPr lang="it-IT" sz="2400" b="1" dirty="0" err="1"/>
              <a:t>Kontingenz</a:t>
            </a:r>
            <a:r>
              <a:rPr lang="it-IT" sz="2400" b="1" dirty="0"/>
              <a:t>-</a:t>
            </a:r>
            <a:endParaRPr lang="en-US" dirty="0"/>
          </a:p>
          <a:p>
            <a:pPr algn="ctr"/>
            <a:r>
              <a:rPr lang="it-IT" sz="2400" b="1" dirty="0" err="1"/>
              <a:t>tabellen</a:t>
            </a:r>
            <a:r>
              <a:rPr lang="it-IT" sz="2400" b="1" dirty="0"/>
              <a:t>
</a:t>
            </a:r>
            <a:endParaRPr lang="it-IT" sz="2400" b="1" dirty="0">
              <a:cs typeface="Calibri"/>
            </a:endParaRPr>
          </a:p>
        </p:txBody>
      </p:sp>
      <p:sp>
        <p:nvSpPr>
          <p:cNvPr id="28" name="CasellaDiTesto 27"/>
          <p:cNvSpPr txBox="1"/>
          <p:nvPr/>
        </p:nvSpPr>
        <p:spPr>
          <a:xfrm>
            <a:off x="8679126" y="6133377"/>
            <a:ext cx="2654044" cy="1200329"/>
          </a:xfrm>
          <a:prstGeom prst="rect">
            <a:avLst/>
          </a:prstGeom>
          <a:noFill/>
        </p:spPr>
        <p:txBody>
          <a:bodyPr wrap="square" rtlCol="0">
            <a:spAutoFit/>
          </a:bodyPr>
          <a:lstStyle/>
          <a:p>
            <a:pPr algn="ctr"/>
            <a:r>
              <a:rPr lang="it-IT" sz="2400" b="1" dirty="0" err="1"/>
              <a:t>Zeilenprofilmatrix </a:t>
            </a:r>
            <a:r>
              <a:rPr lang="it-IT" sz="2400" b="1" dirty="0"/>
              <a:t>und </a:t>
            </a:r>
            <a:r>
              <a:rPr lang="it-IT" sz="2400" b="1" dirty="0" err="1"/>
              <a:t>Spaltenprofilmatrix</a:t>
            </a:r>
            <a:endParaRPr lang="it-IT" sz="2400" b="1" dirty="0"/>
          </a:p>
        </p:txBody>
      </p:sp>
      <p:sp>
        <p:nvSpPr>
          <p:cNvPr id="29" name="CasellaDiTesto 28"/>
          <p:cNvSpPr txBox="1"/>
          <p:nvPr/>
        </p:nvSpPr>
        <p:spPr>
          <a:xfrm>
            <a:off x="10788393" y="3874703"/>
            <a:ext cx="2511188" cy="1200329"/>
          </a:xfrm>
          <a:prstGeom prst="rect">
            <a:avLst/>
          </a:prstGeom>
          <a:noFill/>
        </p:spPr>
        <p:txBody>
          <a:bodyPr wrap="square" rtlCol="0">
            <a:spAutoFit/>
          </a:bodyPr>
          <a:lstStyle/>
          <a:p>
            <a:pPr algn="ctr"/>
            <a:r>
              <a:rPr lang="it-IT" sz="2400" b="1" dirty="0" err="1"/>
              <a:t>Abstand zwischen den Profilen</a:t>
            </a:r>
            <a:r>
              <a:rPr lang="it-IT" sz="2400" b="1" dirty="0"/>
              <a:t>
</a:t>
            </a:r>
          </a:p>
        </p:txBody>
      </p:sp>
      <p:sp>
        <p:nvSpPr>
          <p:cNvPr id="30" name="Stella a 5 punte 29"/>
          <p:cNvSpPr/>
          <p:nvPr/>
        </p:nvSpPr>
        <p:spPr>
          <a:xfrm>
            <a:off x="11458189" y="2527652"/>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umetto 3 31"/>
          <p:cNvSpPr/>
          <p:nvPr/>
        </p:nvSpPr>
        <p:spPr>
          <a:xfrm>
            <a:off x="9539142" y="7844767"/>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Fumetto 3 32"/>
          <p:cNvSpPr/>
          <p:nvPr/>
        </p:nvSpPr>
        <p:spPr>
          <a:xfrm>
            <a:off x="7467600" y="2671975"/>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Pergamena 1 33"/>
          <p:cNvSpPr/>
          <p:nvPr/>
        </p:nvSpPr>
        <p:spPr>
          <a:xfrm>
            <a:off x="3348816" y="267197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Pergamena 1 34"/>
          <p:cNvSpPr/>
          <p:nvPr/>
        </p:nvSpPr>
        <p:spPr>
          <a:xfrm>
            <a:off x="5493003" y="776224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36" name="Group 2">
            <a:extLst>
              <a:ext uri="{FF2B5EF4-FFF2-40B4-BE49-F238E27FC236}">
                <a16:creationId xmlns:a16="http://schemas.microsoft.com/office/drawing/2014/main" xmlns="" id="{D0A02A47-A1CD-4F4E-90F5-13415DC9934E}"/>
              </a:ext>
            </a:extLst>
          </p:cNvPr>
          <p:cNvGrpSpPr/>
          <p:nvPr/>
        </p:nvGrpSpPr>
        <p:grpSpPr>
          <a:xfrm>
            <a:off x="12658134" y="5224566"/>
            <a:ext cx="2880000" cy="3664800"/>
            <a:chOff x="4952225" y="6578009"/>
            <a:chExt cx="3994782" cy="4768098"/>
          </a:xfrm>
        </p:grpSpPr>
        <p:sp>
          <p:nvSpPr>
            <p:cNvPr id="37"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38"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39" name="Stella a 5 punte 38"/>
          <p:cNvSpPr/>
          <p:nvPr/>
        </p:nvSpPr>
        <p:spPr>
          <a:xfrm>
            <a:off x="13524983" y="7671915"/>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12703564" y="6171191"/>
            <a:ext cx="2826477" cy="830997"/>
          </a:xfrm>
          <a:prstGeom prst="rect">
            <a:avLst/>
          </a:prstGeom>
          <a:noFill/>
        </p:spPr>
        <p:txBody>
          <a:bodyPr wrap="square" rtlCol="0">
            <a:spAutoFit/>
          </a:bodyPr>
          <a:lstStyle/>
          <a:p>
            <a:pPr algn="ctr"/>
            <a:r>
              <a:rPr lang="it-IT" sz="2400" b="1" dirty="0"/>
              <a:t>Chi-Quadrat-Test
</a:t>
            </a:r>
          </a:p>
        </p:txBody>
      </p:sp>
    </p:spTree>
    <p:extLst>
      <p:ext uri="{BB962C8B-B14F-4D97-AF65-F5344CB8AC3E}">
        <p14:creationId xmlns:p14="http://schemas.microsoft.com/office/powerpoint/2010/main" val="1470835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5B49A45C-DB62-51D8-86AE-29BDD6A61244}"/>
              </a:ext>
            </a:extLst>
          </p:cNvPr>
          <p:cNvSpPr txBox="1"/>
          <p:nvPr/>
        </p:nvSpPr>
        <p:spPr>
          <a:xfrm>
            <a:off x="1447800" y="1573291"/>
            <a:ext cx="6019800" cy="707886"/>
          </a:xfrm>
          <a:prstGeom prst="rect">
            <a:avLst/>
          </a:prstGeom>
          <a:noFill/>
        </p:spPr>
        <p:txBody>
          <a:bodyPr wrap="square" lIns="91440" tIns="45720" rIns="91440" bIns="45720" rtlCol="0" anchor="t">
            <a:spAutoFit/>
          </a:bodyPr>
          <a:lstStyle/>
          <a:p>
            <a:r>
              <a:rPr lang="es-ES" sz="4000" b="1" dirty="0" err="1">
                <a:solidFill>
                  <a:srgbClr val="E7686A"/>
                </a:solidFill>
                <a:ea typeface="Microsoft Sans Serif"/>
                <a:cs typeface="Microsoft Sans Serif"/>
              </a:rPr>
              <a:t>Verständnisfragen</a:t>
            </a:r>
            <a:endParaRPr lang="en-US" dirty="0" err="1"/>
          </a:p>
        </p:txBody>
      </p:sp>
      <p:sp>
        <p:nvSpPr>
          <p:cNvPr id="5" name="CuadroTexto 4">
            <a:extLst>
              <a:ext uri="{FF2B5EF4-FFF2-40B4-BE49-F238E27FC236}">
                <a16:creationId xmlns:a16="http://schemas.microsoft.com/office/drawing/2014/main" xmlns="" id="{9FDC7C57-826D-5EA9-1BF2-8E3DC6D338FF}"/>
              </a:ext>
            </a:extLst>
          </p:cNvPr>
          <p:cNvSpPr txBox="1"/>
          <p:nvPr/>
        </p:nvSpPr>
        <p:spPr>
          <a:xfrm>
            <a:off x="1447800" y="3009900"/>
            <a:ext cx="5029200" cy="4832092"/>
          </a:xfrm>
          <a:prstGeom prst="rect">
            <a:avLst/>
          </a:prstGeom>
          <a:noFill/>
        </p:spPr>
        <p:txBody>
          <a:bodyPr wrap="square" lIns="91440" tIns="45720" rIns="91440" bIns="45720" rtlCol="0" anchor="t">
            <a:spAutoFit/>
          </a:bodyPr>
          <a:lstStyle/>
          <a:p>
            <a:pPr marL="514350" indent="-514350">
              <a:buAutoNum type="arabicPeriod"/>
            </a:pPr>
            <a:r>
              <a:rPr lang="en-US" sz="2800" b="1" dirty="0">
                <a:solidFill>
                  <a:srgbClr val="238791"/>
                </a:solidFill>
                <a:ea typeface="Microsoft Sans Serif" panose="020B0604020202020204" pitchFamily="34" charset="0"/>
                <a:cs typeface="Microsoft Sans Serif" panose="020B0604020202020204" pitchFamily="34" charset="0"/>
              </a:rPr>
              <a:t>Was ist das Ziel der Korrespondenzanalyse?</a:t>
            </a:r>
          </a:p>
          <a:p>
            <a:endParaRPr lang="en-US" sz="2800" b="1" dirty="0">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a:cs typeface="Microsoft Sans Serif"/>
              </a:rPr>
              <a:t>A) </a:t>
            </a:r>
            <a:r>
              <a:rPr lang="it-IT" sz="2800" b="1" dirty="0" err="1">
                <a:solidFill>
                  <a:srgbClr val="202124"/>
                </a:solidFill>
              </a:rPr>
              <a:t>Maximierung</a:t>
            </a:r>
            <a:r>
              <a:rPr lang="it-IT" sz="2800" b="1" dirty="0">
                <a:solidFill>
                  <a:srgbClr val="202124"/>
                </a:solidFill>
              </a:rPr>
              <a:t> </a:t>
            </a:r>
            <a:r>
              <a:rPr lang="it-IT" sz="2800" b="1" dirty="0" err="1">
                <a:solidFill>
                  <a:srgbClr val="202124"/>
                </a:solidFill>
              </a:rPr>
              <a:t>der</a:t>
            </a:r>
            <a:r>
              <a:rPr lang="it-IT" sz="2800" b="1" dirty="0">
                <a:solidFill>
                  <a:srgbClr val="202124"/>
                </a:solidFill>
              </a:rPr>
              <a:t> </a:t>
            </a:r>
            <a:r>
              <a:rPr lang="it-IT" sz="2800" b="1" dirty="0" err="1">
                <a:solidFill>
                  <a:srgbClr val="202124"/>
                </a:solidFill>
              </a:rPr>
              <a:t>erklärten</a:t>
            </a:r>
            <a:r>
              <a:rPr lang="it-IT" sz="2800" b="1" dirty="0">
                <a:solidFill>
                  <a:srgbClr val="202124"/>
                </a:solidFill>
              </a:rPr>
              <a:t> </a:t>
            </a:r>
            <a:r>
              <a:rPr lang="it-IT" sz="2800" b="1" dirty="0" err="1">
                <a:solidFill>
                  <a:srgbClr val="202124"/>
                </a:solidFill>
              </a:rPr>
              <a:t>Variabilität</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highlight>
                  <a:srgbClr val="FFFF00"/>
                </a:highlight>
                <a:ea typeface="Microsoft Sans Serif"/>
                <a:cs typeface="Microsoft Sans Serif"/>
              </a:rPr>
              <a:t>B) </a:t>
            </a:r>
            <a:r>
              <a:rPr lang="it-IT" sz="2800" b="1" dirty="0">
                <a:solidFill>
                  <a:srgbClr val="202124"/>
                </a:solidFill>
                <a:highlight>
                  <a:srgbClr val="FFFF00"/>
                </a:highlight>
              </a:rPr>
              <a:t>Maximierung der erklärten Trägheit</a:t>
            </a:r>
            <a:endParaRPr lang="en-US" sz="2800" b="1" dirty="0">
              <a:highlight>
                <a:srgbClr val="FFFF00"/>
              </a:highlight>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highlight>
                <a:srgbClr val="FFFF00"/>
              </a:highlight>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highlight>
                  <a:srgbClr val="FFFF00"/>
                </a:highlight>
                <a:ea typeface="Microsoft Sans Serif"/>
                <a:cs typeface="Microsoft Sans Serif"/>
              </a:rPr>
              <a:t>C) </a:t>
            </a:r>
            <a:r>
              <a:rPr lang="en-US" sz="2800" b="1" dirty="0" err="1">
                <a:solidFill>
                  <a:srgbClr val="000000"/>
                </a:solidFill>
                <a:highlight>
                  <a:srgbClr val="FFFF00"/>
                </a:highlight>
                <a:ea typeface="Microsoft Sans Serif"/>
                <a:cs typeface="Microsoft Sans Serif"/>
              </a:rPr>
              <a:t>Minimierung</a:t>
            </a:r>
            <a:r>
              <a:rPr lang="en-US" sz="2800" b="1" dirty="0">
                <a:solidFill>
                  <a:srgbClr val="000000"/>
                </a:solidFill>
                <a:highlight>
                  <a:srgbClr val="FFFF00"/>
                </a:highlight>
                <a:ea typeface="Microsoft Sans Serif"/>
                <a:cs typeface="Microsoft Sans Serif"/>
              </a:rPr>
              <a:t> der e</a:t>
            </a:r>
            <a:r>
              <a:rPr lang="it-IT" sz="2800" b="1" dirty="0" err="1">
                <a:solidFill>
                  <a:srgbClr val="202124"/>
                </a:solidFill>
                <a:highlight>
                  <a:srgbClr val="FFFF00"/>
                </a:highlight>
              </a:rPr>
              <a:t>rklärten</a:t>
            </a:r>
            <a:r>
              <a:rPr lang="it-IT" sz="2800" b="1" dirty="0">
                <a:solidFill>
                  <a:srgbClr val="202124"/>
                </a:solidFill>
                <a:highlight>
                  <a:srgbClr val="FFFF00"/>
                </a:highlight>
              </a:rPr>
              <a:t> </a:t>
            </a:r>
            <a:r>
              <a:rPr lang="it-IT" sz="2800" b="1" dirty="0" err="1">
                <a:solidFill>
                  <a:srgbClr val="202124"/>
                </a:solidFill>
                <a:highlight>
                  <a:srgbClr val="FFFF00"/>
                </a:highlight>
              </a:rPr>
              <a:t>Trägheit</a:t>
            </a:r>
            <a:endParaRPr lang="it-IT" sz="2800" b="1" dirty="0" err="1">
              <a:solidFill>
                <a:srgbClr val="202124"/>
              </a:solidFill>
              <a:highlight>
                <a:srgbClr val="FFFF00"/>
              </a:highlight>
              <a:ea typeface="Microsoft Sans Serif" panose="020B0604020202020204" pitchFamily="34" charset="0"/>
              <a:cs typeface="Calibri"/>
            </a:endParaRPr>
          </a:p>
        </p:txBody>
      </p:sp>
      <p:sp>
        <p:nvSpPr>
          <p:cNvPr id="2" name="CasellaDiTesto 1"/>
          <p:cNvSpPr txBox="1"/>
          <p:nvPr/>
        </p:nvSpPr>
        <p:spPr>
          <a:xfrm>
            <a:off x="7015766" y="3009900"/>
            <a:ext cx="4871434" cy="3539430"/>
          </a:xfrm>
          <a:prstGeom prst="rect">
            <a:avLst/>
          </a:prstGeom>
          <a:noFill/>
        </p:spPr>
        <p:txBody>
          <a:bodyPr wrap="square" lIns="91440" tIns="45720" rIns="91440" bIns="45720" rtlCol="0" anchor="t">
            <a:spAutoFit/>
          </a:bodyPr>
          <a:lstStyle/>
          <a:p>
            <a:r>
              <a:rPr lang="en-US" sz="2800" b="1" dirty="0">
                <a:solidFill>
                  <a:srgbClr val="1E737C"/>
                </a:solidFill>
              </a:rPr>
              <a:t>2. Die Korrespondenzanalyse arbeitet mit:
</a:t>
            </a:r>
            <a:endParaRPr lang="it-IT" sz="2800" b="1" dirty="0">
              <a:solidFill>
                <a:srgbClr val="1E737C"/>
              </a:solidFill>
            </a:endParaRPr>
          </a:p>
          <a:p>
            <a:pPr marL="342900" indent="-342900">
              <a:buFont typeface="Wingdings" panose="05000000000000000000" pitchFamily="2" charset="2"/>
              <a:buChar char="q"/>
            </a:pPr>
            <a:r>
              <a:rPr lang="en-US" sz="2800" b="1" dirty="0" smtClean="0">
                <a:ea typeface="Microsoft Sans Serif" panose="020B0604020202020204" pitchFamily="34" charset="0"/>
                <a:cs typeface="Microsoft Sans Serif" panose="020B0604020202020204" pitchFamily="34" charset="0"/>
              </a:rPr>
              <a:t>A) </a:t>
            </a:r>
            <a:r>
              <a:rPr lang="en-US" sz="2800" b="1" dirty="0">
                <a:ea typeface="Microsoft Sans Serif" panose="020B0604020202020204" pitchFamily="34" charset="0"/>
                <a:cs typeface="Microsoft Sans Serif" panose="020B0604020202020204" pitchFamily="34" charset="0"/>
              </a:rPr>
              <a:t>Kontingenztabellen</a:t>
            </a: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B) </a:t>
            </a:r>
            <a:r>
              <a:rPr lang="it-IT" sz="2800" b="1" dirty="0" err="1">
                <a:solidFill>
                  <a:srgbClr val="202124"/>
                </a:solidFill>
              </a:rPr>
              <a:t>Korrelationstabellen</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highlight>
                  <a:srgbClr val="FFFF00"/>
                </a:highlight>
                <a:ea typeface="Microsoft Sans Serif"/>
                <a:cs typeface="Microsoft Sans Serif"/>
              </a:rPr>
              <a:t>C) </a:t>
            </a:r>
            <a:r>
              <a:rPr lang="it-IT" sz="2800" b="1" dirty="0">
                <a:solidFill>
                  <a:srgbClr val="202124"/>
                </a:solidFill>
                <a:highlight>
                  <a:srgbClr val="FFFF00"/>
                </a:highlight>
              </a:rPr>
              <a:t>Einfachen Einsätzen</a:t>
            </a:r>
            <a:endParaRPr lang="en-US" sz="2800" b="1" dirty="0">
              <a:highlight>
                <a:srgbClr val="FFFF00"/>
              </a:highlight>
              <a:ea typeface="Microsoft Sans Serif" panose="020B0604020202020204" pitchFamily="34" charset="0"/>
              <a:cs typeface="Microsoft Sans Serif" panose="020B0604020202020204" pitchFamily="34" charset="0"/>
            </a:endParaRPr>
          </a:p>
        </p:txBody>
      </p:sp>
      <p:sp>
        <p:nvSpPr>
          <p:cNvPr id="3" name="CasellaDiTesto 2"/>
          <p:cNvSpPr txBox="1"/>
          <p:nvPr/>
        </p:nvSpPr>
        <p:spPr>
          <a:xfrm>
            <a:off x="12420600" y="3009900"/>
            <a:ext cx="4724400" cy="5262979"/>
          </a:xfrm>
          <a:prstGeom prst="rect">
            <a:avLst/>
          </a:prstGeom>
          <a:noFill/>
        </p:spPr>
        <p:txBody>
          <a:bodyPr wrap="square" lIns="91440" tIns="45720" rIns="91440" bIns="45720" rtlCol="0" anchor="t">
            <a:spAutoFit/>
          </a:bodyPr>
          <a:lstStyle/>
          <a:p>
            <a:r>
              <a:rPr lang="it-IT" sz="2800" b="1" dirty="0">
                <a:solidFill>
                  <a:srgbClr val="1E737C"/>
                </a:solidFill>
              </a:rPr>
              <a:t>3. </a:t>
            </a:r>
            <a:r>
              <a:rPr lang="en-US" sz="2800" b="1" dirty="0">
                <a:solidFill>
                  <a:srgbClr val="1E737C"/>
                </a:solidFill>
              </a:rPr>
              <a:t>Warum wird der Chi-Quadrat-Test durchgeführt?
</a:t>
            </a:r>
            <a:endParaRPr lang="it-IT" sz="2800" b="1" dirty="0">
              <a:solidFill>
                <a:srgbClr val="1E737C"/>
              </a:solidFill>
            </a:endParaRPr>
          </a:p>
          <a:p>
            <a:pPr marL="342900" indent="-342900">
              <a:buFont typeface="Wingdings" panose="05000000000000000000" pitchFamily="2" charset="2"/>
              <a:buChar char="q"/>
            </a:pPr>
            <a:r>
              <a:rPr lang="en-US" sz="2800" b="1" dirty="0">
                <a:ea typeface="Microsoft Sans Serif"/>
                <a:cs typeface="Microsoft Sans Serif"/>
              </a:rPr>
              <a:t>A) </a:t>
            </a:r>
            <a:r>
              <a:rPr lang="en-US" sz="2800" b="1" dirty="0">
                <a:solidFill>
                  <a:srgbClr val="000000"/>
                </a:solidFill>
                <a:ea typeface="Microsoft Sans Serif"/>
                <a:cs typeface="Microsoft Sans Serif"/>
              </a:rPr>
              <a:t>Um </a:t>
            </a:r>
            <a:r>
              <a:rPr lang="en-US" sz="2800" b="1" dirty="0" err="1">
                <a:solidFill>
                  <a:srgbClr val="000000"/>
                </a:solidFill>
                <a:ea typeface="Microsoft Sans Serif"/>
                <a:cs typeface="Microsoft Sans Serif"/>
              </a:rPr>
              <a:t>zu</a:t>
            </a:r>
            <a:r>
              <a:rPr lang="en-US" sz="2800" b="1" dirty="0">
                <a:solidFill>
                  <a:srgbClr val="000000"/>
                </a:solidFill>
                <a:ea typeface="Microsoft Sans Serif"/>
                <a:cs typeface="Microsoft Sans Serif"/>
              </a:rPr>
              <a:t> </a:t>
            </a:r>
            <a:r>
              <a:rPr lang="en-US" sz="2800" b="1" dirty="0" err="1">
                <a:solidFill>
                  <a:srgbClr val="000000"/>
                </a:solidFill>
                <a:ea typeface="Microsoft Sans Serif"/>
                <a:cs typeface="Microsoft Sans Serif"/>
              </a:rPr>
              <a:t>p</a:t>
            </a:r>
            <a:r>
              <a:rPr lang="en-US" sz="2800" b="1" dirty="0" err="1">
                <a:solidFill>
                  <a:srgbClr val="202124"/>
                </a:solidFill>
              </a:rPr>
              <a:t>rüfen</a:t>
            </a:r>
            <a:r>
              <a:rPr lang="en-US" sz="2800" b="1" dirty="0">
                <a:solidFill>
                  <a:srgbClr val="202124"/>
                </a:solidFill>
              </a:rPr>
              <a:t>, </a:t>
            </a:r>
            <a:r>
              <a:rPr lang="en-US" sz="2800" b="1" dirty="0" err="1">
                <a:solidFill>
                  <a:srgbClr val="202124"/>
                </a:solidFill>
              </a:rPr>
              <a:t>ob</a:t>
            </a:r>
            <a:r>
              <a:rPr lang="en-US" sz="2800" b="1" dirty="0">
                <a:solidFill>
                  <a:srgbClr val="202124"/>
                </a:solidFill>
              </a:rPr>
              <a:t> die </a:t>
            </a:r>
            <a:r>
              <a:rPr lang="en-US" sz="2800" b="1" dirty="0" err="1">
                <a:solidFill>
                  <a:srgbClr val="202124"/>
                </a:solidFill>
              </a:rPr>
              <a:t>Variablen</a:t>
            </a:r>
            <a:r>
              <a:rPr lang="en-US" sz="2800" b="1" dirty="0">
                <a:solidFill>
                  <a:srgbClr val="202124"/>
                </a:solidFill>
              </a:rPr>
              <a:t> </a:t>
            </a:r>
            <a:r>
              <a:rPr lang="en-US" sz="2800" b="1" dirty="0" err="1">
                <a:solidFill>
                  <a:srgbClr val="202124"/>
                </a:solidFill>
              </a:rPr>
              <a:t>qualitativ</a:t>
            </a:r>
            <a:r>
              <a:rPr lang="en-US" sz="2800" b="1" dirty="0">
                <a:solidFill>
                  <a:srgbClr val="202124"/>
                </a:solidFill>
              </a:rPr>
              <a:t> </a:t>
            </a:r>
            <a:r>
              <a:rPr lang="en-US" sz="2800" b="1" dirty="0" err="1">
                <a:solidFill>
                  <a:srgbClr val="202124"/>
                </a:solidFill>
              </a:rPr>
              <a:t>sind</a:t>
            </a: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a:cs typeface="Microsoft Sans Serif"/>
              </a:rPr>
              <a:t>B) </a:t>
            </a:r>
            <a:r>
              <a:rPr lang="en-US" sz="2800" b="1" dirty="0">
                <a:solidFill>
                  <a:srgbClr val="000000"/>
                </a:solidFill>
                <a:ea typeface="Microsoft Sans Serif"/>
                <a:cs typeface="Microsoft Sans Serif"/>
              </a:rPr>
              <a:t>Um </a:t>
            </a:r>
            <a:r>
              <a:rPr lang="en-US" sz="2800" b="1" dirty="0" err="1">
                <a:solidFill>
                  <a:srgbClr val="000000"/>
                </a:solidFill>
                <a:ea typeface="Microsoft Sans Serif"/>
                <a:cs typeface="Microsoft Sans Serif"/>
              </a:rPr>
              <a:t>zu</a:t>
            </a:r>
            <a:r>
              <a:rPr lang="en-US" sz="2800" b="1" dirty="0">
                <a:solidFill>
                  <a:srgbClr val="000000"/>
                </a:solidFill>
                <a:ea typeface="Microsoft Sans Serif"/>
                <a:cs typeface="Microsoft Sans Serif"/>
              </a:rPr>
              <a:t> </a:t>
            </a:r>
            <a:r>
              <a:rPr lang="en-US" sz="2800" b="1" dirty="0" err="1">
                <a:solidFill>
                  <a:srgbClr val="000000"/>
                </a:solidFill>
                <a:ea typeface="Microsoft Sans Serif"/>
                <a:cs typeface="Microsoft Sans Serif"/>
              </a:rPr>
              <a:t>p</a:t>
            </a:r>
            <a:r>
              <a:rPr lang="en-US" sz="2800" b="1" dirty="0" err="1">
                <a:solidFill>
                  <a:srgbClr val="202124"/>
                </a:solidFill>
              </a:rPr>
              <a:t>rüfen</a:t>
            </a:r>
            <a:r>
              <a:rPr lang="en-US" sz="2800" b="1" dirty="0">
                <a:solidFill>
                  <a:srgbClr val="202124"/>
                </a:solidFill>
              </a:rPr>
              <a:t>, </a:t>
            </a:r>
            <a:r>
              <a:rPr lang="en-US" sz="2800" b="1" dirty="0" err="1">
                <a:solidFill>
                  <a:srgbClr val="202124"/>
                </a:solidFill>
              </a:rPr>
              <a:t>ob</a:t>
            </a:r>
            <a:r>
              <a:rPr lang="en-US" sz="2800" b="1" dirty="0">
                <a:solidFill>
                  <a:srgbClr val="202124"/>
                </a:solidFill>
              </a:rPr>
              <a:t> die </a:t>
            </a:r>
            <a:r>
              <a:rPr lang="en-US" sz="2800" b="1" dirty="0" err="1">
                <a:solidFill>
                  <a:srgbClr val="202124"/>
                </a:solidFill>
              </a:rPr>
              <a:t>Variablen</a:t>
            </a:r>
            <a:r>
              <a:rPr lang="en-US" sz="2800" b="1" dirty="0">
                <a:solidFill>
                  <a:srgbClr val="202124"/>
                </a:solidFill>
              </a:rPr>
              <a:t> </a:t>
            </a:r>
            <a:r>
              <a:rPr lang="en-US" sz="2800" b="1" dirty="0" err="1">
                <a:solidFill>
                  <a:srgbClr val="202124"/>
                </a:solidFill>
              </a:rPr>
              <a:t>quantitativ</a:t>
            </a:r>
            <a:r>
              <a:rPr lang="en-US" sz="2800" b="1" dirty="0">
                <a:solidFill>
                  <a:srgbClr val="202124"/>
                </a:solidFill>
              </a:rPr>
              <a:t> </a:t>
            </a:r>
            <a:r>
              <a:rPr lang="en-US" sz="2800" b="1" dirty="0" err="1">
                <a:solidFill>
                  <a:srgbClr val="202124"/>
                </a:solidFill>
              </a:rPr>
              <a:t>sind</a:t>
            </a: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a:cs typeface="Microsoft Sans Serif"/>
              </a:rPr>
              <a:t>C) </a:t>
            </a:r>
            <a:r>
              <a:rPr lang="en-US" sz="2800" b="1" dirty="0">
                <a:solidFill>
                  <a:srgbClr val="000000"/>
                </a:solidFill>
                <a:ea typeface="Microsoft Sans Serif"/>
                <a:cs typeface="Microsoft Sans Serif"/>
              </a:rPr>
              <a:t>Um die</a:t>
            </a:r>
            <a:r>
              <a:rPr lang="en-US" sz="2800" b="1" dirty="0">
                <a:solidFill>
                  <a:srgbClr val="202124"/>
                </a:solidFill>
              </a:rPr>
              <a:t> </a:t>
            </a:r>
            <a:r>
              <a:rPr lang="en-US" sz="2800" b="1" dirty="0" err="1">
                <a:solidFill>
                  <a:srgbClr val="202124"/>
                </a:solidFill>
              </a:rPr>
              <a:t>Interdependenz</a:t>
            </a:r>
            <a:r>
              <a:rPr lang="en-US" sz="2800" b="1" dirty="0">
                <a:solidFill>
                  <a:srgbClr val="202124"/>
                </a:solidFill>
              </a:rPr>
              <a:t> </a:t>
            </a:r>
            <a:r>
              <a:rPr lang="en-US" sz="2800" b="1" dirty="0" err="1">
                <a:solidFill>
                  <a:srgbClr val="202124"/>
                </a:solidFill>
              </a:rPr>
              <a:t>zwischen</a:t>
            </a:r>
            <a:r>
              <a:rPr lang="en-US" sz="2800" b="1" dirty="0">
                <a:solidFill>
                  <a:srgbClr val="202124"/>
                </a:solidFill>
              </a:rPr>
              <a:t> den </a:t>
            </a:r>
            <a:r>
              <a:rPr lang="en-US" sz="2800" b="1" dirty="0" err="1">
                <a:solidFill>
                  <a:srgbClr val="202124"/>
                </a:solidFill>
              </a:rPr>
              <a:t>beiden</a:t>
            </a:r>
            <a:r>
              <a:rPr lang="en-US" sz="2800" b="1" dirty="0">
                <a:solidFill>
                  <a:srgbClr val="202124"/>
                </a:solidFill>
              </a:rPr>
              <a:t> </a:t>
            </a:r>
            <a:r>
              <a:rPr lang="en-US" sz="2800" b="1" dirty="0" err="1">
                <a:solidFill>
                  <a:srgbClr val="202124"/>
                </a:solidFill>
              </a:rPr>
              <a:t>Variablen</a:t>
            </a:r>
            <a:r>
              <a:rPr lang="en-US" sz="2800" b="1" dirty="0">
                <a:solidFill>
                  <a:srgbClr val="202124"/>
                </a:solidFill>
              </a:rPr>
              <a:t> </a:t>
            </a:r>
            <a:r>
              <a:rPr lang="en-US" sz="2800" b="1" dirty="0" err="1">
                <a:solidFill>
                  <a:srgbClr val="202124"/>
                </a:solidFill>
              </a:rPr>
              <a:t>zu</a:t>
            </a:r>
            <a:r>
              <a:rPr lang="en-US" sz="2800" b="1" dirty="0">
                <a:solidFill>
                  <a:srgbClr val="202124"/>
                </a:solidFill>
              </a:rPr>
              <a:t> </a:t>
            </a:r>
            <a:r>
              <a:rPr lang="en-US" sz="2800" b="1" dirty="0" err="1">
                <a:solidFill>
                  <a:srgbClr val="202124"/>
                </a:solidFill>
              </a:rPr>
              <a:t>analysieren</a:t>
            </a:r>
            <a:endParaRPr lang="en-US" sz="2800" b="1" dirty="0" err="1">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50565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5B49A45C-DB62-51D8-86AE-29BDD6A61244}"/>
              </a:ext>
            </a:extLst>
          </p:cNvPr>
          <p:cNvSpPr txBox="1"/>
          <p:nvPr/>
        </p:nvSpPr>
        <p:spPr>
          <a:xfrm>
            <a:off x="1447800" y="1573291"/>
            <a:ext cx="6019800" cy="707886"/>
          </a:xfrm>
          <a:prstGeom prst="rect">
            <a:avLst/>
          </a:prstGeom>
          <a:noFill/>
        </p:spPr>
        <p:txBody>
          <a:bodyPr wrap="square" lIns="91440" tIns="45720" rIns="91440" bIns="45720" rtlCol="0" anchor="t">
            <a:spAutoFit/>
          </a:bodyPr>
          <a:lstStyle/>
          <a:p>
            <a:r>
              <a:rPr lang="es-ES" sz="4000" b="1" dirty="0" err="1">
                <a:solidFill>
                  <a:srgbClr val="E7686A"/>
                </a:solidFill>
                <a:ea typeface="+mn-lt"/>
                <a:cs typeface="+mn-lt"/>
              </a:rPr>
              <a:t>Verständnisfragen</a:t>
            </a:r>
            <a:endParaRPr lang="en-US" sz="4000">
              <a:solidFill>
                <a:srgbClr val="E7686A"/>
              </a:solidFill>
              <a:ea typeface="+mn-lt"/>
              <a:cs typeface="+mn-lt"/>
            </a:endParaRPr>
          </a:p>
        </p:txBody>
      </p:sp>
      <p:sp>
        <p:nvSpPr>
          <p:cNvPr id="5" name="CuadroTexto 4">
            <a:extLst>
              <a:ext uri="{FF2B5EF4-FFF2-40B4-BE49-F238E27FC236}">
                <a16:creationId xmlns:a16="http://schemas.microsoft.com/office/drawing/2014/main" xmlns="" id="{9FDC7C57-826D-5EA9-1BF2-8E3DC6D338FF}"/>
              </a:ext>
            </a:extLst>
          </p:cNvPr>
          <p:cNvSpPr txBox="1"/>
          <p:nvPr/>
        </p:nvSpPr>
        <p:spPr>
          <a:xfrm>
            <a:off x="1447800" y="3009900"/>
            <a:ext cx="5029200" cy="4832092"/>
          </a:xfrm>
          <a:prstGeom prst="rect">
            <a:avLst/>
          </a:prstGeom>
          <a:noFill/>
        </p:spPr>
        <p:txBody>
          <a:bodyPr wrap="square" lIns="91440" tIns="45720" rIns="91440" bIns="45720" rtlCol="0" anchor="t">
            <a:spAutoFit/>
          </a:bodyPr>
          <a:lstStyle/>
          <a:p>
            <a:pPr marL="514350" indent="-514350">
              <a:buAutoNum type="arabicPeriod"/>
            </a:pPr>
            <a:r>
              <a:rPr lang="en-US" sz="2800" b="1" dirty="0">
                <a:solidFill>
                  <a:srgbClr val="238791"/>
                </a:solidFill>
                <a:ea typeface="Microsoft Sans Serif" panose="020B0604020202020204" pitchFamily="34" charset="0"/>
                <a:cs typeface="Microsoft Sans Serif" panose="020B0604020202020204" pitchFamily="34" charset="0"/>
              </a:rPr>
              <a:t>Was ist das Ziel der Korrespondenzanalyse?</a:t>
            </a:r>
          </a:p>
          <a:p>
            <a:endParaRPr lang="en-US" sz="2800" b="1" dirty="0">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a:cs typeface="Microsoft Sans Serif"/>
              </a:rPr>
              <a:t>A) </a:t>
            </a:r>
            <a:r>
              <a:rPr lang="it-IT" sz="2800" b="1" dirty="0" err="1">
                <a:solidFill>
                  <a:srgbClr val="202124"/>
                </a:solidFill>
              </a:rPr>
              <a:t>Maximierung</a:t>
            </a:r>
            <a:r>
              <a:rPr lang="it-IT" sz="2800" b="1" dirty="0">
                <a:solidFill>
                  <a:srgbClr val="202124"/>
                </a:solidFill>
              </a:rPr>
              <a:t> </a:t>
            </a:r>
            <a:r>
              <a:rPr lang="it-IT" sz="2800" b="1" dirty="0" err="1">
                <a:solidFill>
                  <a:srgbClr val="202124"/>
                </a:solidFill>
              </a:rPr>
              <a:t>der</a:t>
            </a:r>
            <a:r>
              <a:rPr lang="it-IT" sz="2800" b="1" dirty="0">
                <a:solidFill>
                  <a:srgbClr val="202124"/>
                </a:solidFill>
              </a:rPr>
              <a:t> </a:t>
            </a:r>
            <a:r>
              <a:rPr lang="it-IT" sz="2800" b="1" dirty="0" err="1">
                <a:solidFill>
                  <a:srgbClr val="202124"/>
                </a:solidFill>
              </a:rPr>
              <a:t>erklärten</a:t>
            </a:r>
            <a:r>
              <a:rPr lang="it-IT" sz="2800" b="1" dirty="0">
                <a:solidFill>
                  <a:srgbClr val="202124"/>
                </a:solidFill>
              </a:rPr>
              <a:t> </a:t>
            </a:r>
            <a:r>
              <a:rPr lang="it-IT" sz="2800" b="1" dirty="0" err="1">
                <a:solidFill>
                  <a:srgbClr val="202124"/>
                </a:solidFill>
              </a:rPr>
              <a:t>Variabilität</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solidFill>
                  <a:srgbClr val="FF0000"/>
                </a:solidFill>
                <a:highlight>
                  <a:srgbClr val="FFFF00"/>
                </a:highlight>
                <a:ea typeface="Microsoft Sans Serif"/>
                <a:cs typeface="Microsoft Sans Serif"/>
              </a:rPr>
              <a:t>B) </a:t>
            </a:r>
            <a:r>
              <a:rPr lang="it-IT" sz="2800" b="1" err="1">
                <a:solidFill>
                  <a:srgbClr val="FF0000"/>
                </a:solidFill>
                <a:highlight>
                  <a:srgbClr val="FFFF00"/>
                </a:highlight>
              </a:rPr>
              <a:t>Maximierung</a:t>
            </a:r>
            <a:r>
              <a:rPr lang="it-IT" sz="2800" b="1" dirty="0">
                <a:solidFill>
                  <a:srgbClr val="FF0000"/>
                </a:solidFill>
                <a:highlight>
                  <a:srgbClr val="FFFF00"/>
                </a:highlight>
              </a:rPr>
              <a:t> </a:t>
            </a:r>
            <a:r>
              <a:rPr lang="it-IT" sz="2800" b="1" err="1">
                <a:solidFill>
                  <a:srgbClr val="FF0000"/>
                </a:solidFill>
                <a:highlight>
                  <a:srgbClr val="FFFF00"/>
                </a:highlight>
              </a:rPr>
              <a:t>der</a:t>
            </a:r>
            <a:r>
              <a:rPr lang="it-IT" sz="2800" b="1" dirty="0">
                <a:solidFill>
                  <a:srgbClr val="FF0000"/>
                </a:solidFill>
                <a:highlight>
                  <a:srgbClr val="FFFF00"/>
                </a:highlight>
              </a:rPr>
              <a:t> </a:t>
            </a:r>
            <a:r>
              <a:rPr lang="it-IT" sz="2800" b="1" err="1">
                <a:solidFill>
                  <a:srgbClr val="FF0000"/>
                </a:solidFill>
                <a:highlight>
                  <a:srgbClr val="FFFF00"/>
                </a:highlight>
              </a:rPr>
              <a:t>erklärten</a:t>
            </a:r>
            <a:r>
              <a:rPr lang="it-IT" sz="2800" b="1" dirty="0">
                <a:solidFill>
                  <a:srgbClr val="FF0000"/>
                </a:solidFill>
                <a:highlight>
                  <a:srgbClr val="FFFF00"/>
                </a:highlight>
              </a:rPr>
              <a:t> </a:t>
            </a:r>
            <a:r>
              <a:rPr lang="it-IT" sz="2800" b="1" err="1">
                <a:solidFill>
                  <a:srgbClr val="FF0000"/>
                </a:solidFill>
                <a:highlight>
                  <a:srgbClr val="FFFF00"/>
                </a:highlight>
              </a:rPr>
              <a:t>Trägheit</a:t>
            </a:r>
            <a:endParaRPr lang="en-US" sz="2800" b="1">
              <a:solidFill>
                <a:srgbClr val="FF0000"/>
              </a:solidFill>
              <a:highlight>
                <a:srgbClr val="FFFF00"/>
              </a:highlight>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highlight>
                <a:srgbClr val="FFFF00"/>
              </a:highlight>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highlight>
                  <a:srgbClr val="FFFF00"/>
                </a:highlight>
                <a:ea typeface="Microsoft Sans Serif"/>
                <a:cs typeface="Microsoft Sans Serif"/>
              </a:rPr>
              <a:t>C) </a:t>
            </a:r>
            <a:r>
              <a:rPr lang="en-US" sz="2800" b="1" dirty="0" err="1">
                <a:solidFill>
                  <a:srgbClr val="000000"/>
                </a:solidFill>
                <a:highlight>
                  <a:srgbClr val="FFFF00"/>
                </a:highlight>
                <a:ea typeface="Microsoft Sans Serif"/>
                <a:cs typeface="Microsoft Sans Serif"/>
              </a:rPr>
              <a:t>Minimierung</a:t>
            </a:r>
            <a:r>
              <a:rPr lang="en-US" sz="2800" b="1" dirty="0">
                <a:solidFill>
                  <a:srgbClr val="000000"/>
                </a:solidFill>
                <a:highlight>
                  <a:srgbClr val="FFFF00"/>
                </a:highlight>
                <a:ea typeface="Microsoft Sans Serif"/>
                <a:cs typeface="Microsoft Sans Serif"/>
              </a:rPr>
              <a:t> der e</a:t>
            </a:r>
            <a:r>
              <a:rPr lang="it-IT" sz="2800" b="1" dirty="0" err="1">
                <a:solidFill>
                  <a:srgbClr val="202124"/>
                </a:solidFill>
                <a:highlight>
                  <a:srgbClr val="FFFF00"/>
                </a:highlight>
              </a:rPr>
              <a:t>rklärten</a:t>
            </a:r>
            <a:r>
              <a:rPr lang="it-IT" sz="2800" b="1" dirty="0">
                <a:solidFill>
                  <a:srgbClr val="202124"/>
                </a:solidFill>
                <a:highlight>
                  <a:srgbClr val="FFFF00"/>
                </a:highlight>
              </a:rPr>
              <a:t> </a:t>
            </a:r>
            <a:r>
              <a:rPr lang="it-IT" sz="2800" b="1" dirty="0" err="1">
                <a:solidFill>
                  <a:srgbClr val="202124"/>
                </a:solidFill>
                <a:highlight>
                  <a:srgbClr val="FFFF00"/>
                </a:highlight>
              </a:rPr>
              <a:t>Trägheit</a:t>
            </a:r>
            <a:r>
              <a:rPr lang="it-IT" sz="2800" b="1" dirty="0">
                <a:solidFill>
                  <a:srgbClr val="202124"/>
                </a:solidFill>
                <a:highlight>
                  <a:srgbClr val="FFFF00"/>
                </a:highlight>
              </a:rPr>
              <a:t> </a:t>
            </a:r>
            <a:endParaRPr lang="it-IT" sz="2800" b="1" dirty="0">
              <a:solidFill>
                <a:srgbClr val="202124"/>
              </a:solidFill>
              <a:highlight>
                <a:srgbClr val="FFFF00"/>
              </a:highlight>
              <a:ea typeface="Microsoft Sans Serif" panose="020B0604020202020204" pitchFamily="34" charset="0"/>
              <a:cs typeface="Calibri"/>
            </a:endParaRPr>
          </a:p>
        </p:txBody>
      </p:sp>
      <p:sp>
        <p:nvSpPr>
          <p:cNvPr id="2" name="CasellaDiTesto 1"/>
          <p:cNvSpPr txBox="1"/>
          <p:nvPr/>
        </p:nvSpPr>
        <p:spPr>
          <a:xfrm>
            <a:off x="7015766" y="3009900"/>
            <a:ext cx="4871434" cy="3539430"/>
          </a:xfrm>
          <a:prstGeom prst="rect">
            <a:avLst/>
          </a:prstGeom>
          <a:noFill/>
        </p:spPr>
        <p:txBody>
          <a:bodyPr wrap="square" lIns="91440" tIns="45720" rIns="91440" bIns="45720" rtlCol="0" anchor="t">
            <a:spAutoFit/>
          </a:bodyPr>
          <a:lstStyle/>
          <a:p>
            <a:r>
              <a:rPr lang="en-US" sz="2800" b="1" dirty="0">
                <a:solidFill>
                  <a:srgbClr val="1E737C"/>
                </a:solidFill>
              </a:rPr>
              <a:t>2. Die Korrespondenzanalyse arbeitet mit:
</a:t>
            </a:r>
            <a:endParaRPr lang="it-IT" sz="2800" b="1" dirty="0">
              <a:solidFill>
                <a:srgbClr val="1E737C"/>
              </a:solidFill>
            </a:endParaRPr>
          </a:p>
          <a:p>
            <a:pPr marL="342900" indent="-342900">
              <a:buFont typeface="Wingdings" panose="05000000000000000000" pitchFamily="2" charset="2"/>
              <a:buChar char="q"/>
            </a:pPr>
            <a:r>
              <a:rPr lang="en-US" sz="2800" b="1" dirty="0" smtClean="0">
                <a:solidFill>
                  <a:srgbClr val="FF0000"/>
                </a:solidFill>
                <a:ea typeface="Microsoft Sans Serif"/>
                <a:cs typeface="Microsoft Sans Serif"/>
              </a:rPr>
              <a:t>A) </a:t>
            </a:r>
            <a:r>
              <a:rPr lang="en-US" sz="2800" b="1" dirty="0">
                <a:solidFill>
                  <a:srgbClr val="FF0000"/>
                </a:solidFill>
                <a:ea typeface="Microsoft Sans Serif"/>
                <a:cs typeface="Microsoft Sans Serif"/>
              </a:rPr>
              <a:t>Kontingenztabellen</a:t>
            </a: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panose="020B0604020202020204" pitchFamily="34" charset="0"/>
                <a:cs typeface="Microsoft Sans Serif" panose="020B0604020202020204" pitchFamily="34" charset="0"/>
              </a:rPr>
              <a:t>B) </a:t>
            </a:r>
            <a:r>
              <a:rPr lang="it-IT" sz="2800" b="1" dirty="0" err="1">
                <a:solidFill>
                  <a:srgbClr val="202124"/>
                </a:solidFill>
              </a:rPr>
              <a:t>Korrelationstabellen</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highlight>
                  <a:srgbClr val="FFFF00"/>
                </a:highlight>
                <a:ea typeface="Microsoft Sans Serif"/>
                <a:cs typeface="Microsoft Sans Serif"/>
              </a:rPr>
              <a:t>C) </a:t>
            </a:r>
            <a:r>
              <a:rPr lang="it-IT" sz="2800" b="1" dirty="0">
                <a:solidFill>
                  <a:srgbClr val="202124"/>
                </a:solidFill>
                <a:highlight>
                  <a:srgbClr val="FFFF00"/>
                </a:highlight>
              </a:rPr>
              <a:t>Einfachen Einsätzen</a:t>
            </a:r>
            <a:endParaRPr lang="en-US" sz="2800" b="1" dirty="0">
              <a:highlight>
                <a:srgbClr val="FFFF00"/>
              </a:highlight>
              <a:ea typeface="Microsoft Sans Serif" panose="020B0604020202020204" pitchFamily="34" charset="0"/>
              <a:cs typeface="Microsoft Sans Serif" panose="020B0604020202020204" pitchFamily="34" charset="0"/>
            </a:endParaRPr>
          </a:p>
        </p:txBody>
      </p:sp>
      <p:sp>
        <p:nvSpPr>
          <p:cNvPr id="3" name="CasellaDiTesto 2"/>
          <p:cNvSpPr txBox="1"/>
          <p:nvPr/>
        </p:nvSpPr>
        <p:spPr>
          <a:xfrm>
            <a:off x="12420600" y="3009900"/>
            <a:ext cx="4724400" cy="5262979"/>
          </a:xfrm>
          <a:prstGeom prst="rect">
            <a:avLst/>
          </a:prstGeom>
          <a:noFill/>
        </p:spPr>
        <p:txBody>
          <a:bodyPr wrap="square" lIns="91440" tIns="45720" rIns="91440" bIns="45720" rtlCol="0" anchor="t">
            <a:spAutoFit/>
          </a:bodyPr>
          <a:lstStyle/>
          <a:p>
            <a:r>
              <a:rPr lang="it-IT" sz="2800" b="1" dirty="0">
                <a:solidFill>
                  <a:srgbClr val="1E737C"/>
                </a:solidFill>
              </a:rPr>
              <a:t>3. </a:t>
            </a:r>
            <a:r>
              <a:rPr lang="en-US" sz="2800" b="1" dirty="0">
                <a:solidFill>
                  <a:srgbClr val="1E737C"/>
                </a:solidFill>
              </a:rPr>
              <a:t>Warum wird der Chi-Quadrat-Test durchgeführt?
</a:t>
            </a:r>
            <a:endParaRPr lang="it-IT" sz="2800" b="1" dirty="0">
              <a:solidFill>
                <a:srgbClr val="1E737C"/>
              </a:solidFill>
            </a:endParaRPr>
          </a:p>
          <a:p>
            <a:pPr marL="342900" indent="-342900">
              <a:buFont typeface="Wingdings" panose="05000000000000000000" pitchFamily="2" charset="2"/>
              <a:buChar char="q"/>
            </a:pPr>
            <a:r>
              <a:rPr lang="en-US" sz="2800" b="1" dirty="0">
                <a:ea typeface="Microsoft Sans Serif"/>
                <a:cs typeface="Microsoft Sans Serif"/>
              </a:rPr>
              <a:t>A) </a:t>
            </a:r>
            <a:r>
              <a:rPr lang="en-US" sz="2800" b="1" dirty="0">
                <a:solidFill>
                  <a:srgbClr val="000000"/>
                </a:solidFill>
                <a:ea typeface="Microsoft Sans Serif"/>
                <a:cs typeface="Microsoft Sans Serif"/>
              </a:rPr>
              <a:t>Um </a:t>
            </a:r>
            <a:r>
              <a:rPr lang="en-US" sz="2800" b="1" dirty="0" err="1">
                <a:solidFill>
                  <a:srgbClr val="000000"/>
                </a:solidFill>
                <a:ea typeface="Microsoft Sans Serif"/>
                <a:cs typeface="Microsoft Sans Serif"/>
              </a:rPr>
              <a:t>zu</a:t>
            </a:r>
            <a:r>
              <a:rPr lang="en-US" sz="2800" b="1" dirty="0">
                <a:solidFill>
                  <a:srgbClr val="000000"/>
                </a:solidFill>
                <a:ea typeface="Microsoft Sans Serif"/>
                <a:cs typeface="Microsoft Sans Serif"/>
              </a:rPr>
              <a:t> </a:t>
            </a:r>
            <a:r>
              <a:rPr lang="en-US" sz="2800" b="1" dirty="0" err="1">
                <a:solidFill>
                  <a:srgbClr val="000000"/>
                </a:solidFill>
                <a:ea typeface="Microsoft Sans Serif"/>
                <a:cs typeface="Microsoft Sans Serif"/>
              </a:rPr>
              <a:t>p</a:t>
            </a:r>
            <a:r>
              <a:rPr lang="en-US" sz="2800" b="1" dirty="0" err="1">
                <a:solidFill>
                  <a:srgbClr val="202124"/>
                </a:solidFill>
              </a:rPr>
              <a:t>rüfen</a:t>
            </a:r>
            <a:r>
              <a:rPr lang="en-US" sz="2800" b="1" dirty="0">
                <a:solidFill>
                  <a:srgbClr val="202124"/>
                </a:solidFill>
              </a:rPr>
              <a:t>, </a:t>
            </a:r>
            <a:r>
              <a:rPr lang="en-US" sz="2800" b="1" dirty="0" err="1">
                <a:solidFill>
                  <a:srgbClr val="202124"/>
                </a:solidFill>
              </a:rPr>
              <a:t>ob</a:t>
            </a:r>
            <a:r>
              <a:rPr lang="en-US" sz="2800" b="1" dirty="0">
                <a:solidFill>
                  <a:srgbClr val="202124"/>
                </a:solidFill>
              </a:rPr>
              <a:t> die </a:t>
            </a:r>
            <a:r>
              <a:rPr lang="en-US" sz="2800" b="1" dirty="0" err="1">
                <a:solidFill>
                  <a:srgbClr val="202124"/>
                </a:solidFill>
              </a:rPr>
              <a:t>Variablen</a:t>
            </a:r>
            <a:r>
              <a:rPr lang="en-US" sz="2800" b="1" dirty="0">
                <a:solidFill>
                  <a:srgbClr val="202124"/>
                </a:solidFill>
              </a:rPr>
              <a:t> </a:t>
            </a:r>
            <a:r>
              <a:rPr lang="en-US" sz="2800" b="1" dirty="0" err="1">
                <a:solidFill>
                  <a:srgbClr val="202124"/>
                </a:solidFill>
              </a:rPr>
              <a:t>qualitativ</a:t>
            </a:r>
            <a:r>
              <a:rPr lang="en-US" sz="2800" b="1" dirty="0">
                <a:solidFill>
                  <a:srgbClr val="202124"/>
                </a:solidFill>
              </a:rPr>
              <a:t> </a:t>
            </a:r>
            <a:r>
              <a:rPr lang="en-US" sz="2800" b="1" dirty="0" err="1">
                <a:solidFill>
                  <a:srgbClr val="202124"/>
                </a:solidFill>
              </a:rPr>
              <a:t>sind</a:t>
            </a:r>
            <a:endParaRPr lang="en-US" sz="2800" b="1">
              <a:solidFill>
                <a:srgbClr val="202124"/>
              </a:solidFill>
              <a:cs typeface="Calibri"/>
            </a:endParaRP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ea typeface="Microsoft Sans Serif"/>
                <a:cs typeface="Microsoft Sans Serif"/>
              </a:rPr>
              <a:t>B) </a:t>
            </a:r>
            <a:r>
              <a:rPr lang="en-US" sz="2800" b="1" dirty="0">
                <a:solidFill>
                  <a:srgbClr val="000000"/>
                </a:solidFill>
                <a:ea typeface="Microsoft Sans Serif"/>
                <a:cs typeface="Microsoft Sans Serif"/>
              </a:rPr>
              <a:t>Um </a:t>
            </a:r>
            <a:r>
              <a:rPr lang="en-US" sz="2800" b="1" dirty="0" err="1">
                <a:solidFill>
                  <a:srgbClr val="000000"/>
                </a:solidFill>
                <a:ea typeface="Microsoft Sans Serif"/>
                <a:cs typeface="Microsoft Sans Serif"/>
              </a:rPr>
              <a:t>zu</a:t>
            </a:r>
            <a:r>
              <a:rPr lang="en-US" sz="2800" b="1" dirty="0">
                <a:solidFill>
                  <a:srgbClr val="000000"/>
                </a:solidFill>
                <a:ea typeface="Microsoft Sans Serif"/>
                <a:cs typeface="Microsoft Sans Serif"/>
              </a:rPr>
              <a:t> </a:t>
            </a:r>
            <a:r>
              <a:rPr lang="en-US" sz="2800" b="1" dirty="0" err="1">
                <a:solidFill>
                  <a:srgbClr val="000000"/>
                </a:solidFill>
                <a:ea typeface="Microsoft Sans Serif"/>
                <a:cs typeface="Microsoft Sans Serif"/>
              </a:rPr>
              <a:t>p</a:t>
            </a:r>
            <a:r>
              <a:rPr lang="en-US" sz="2800" b="1" dirty="0" err="1">
                <a:solidFill>
                  <a:srgbClr val="202124"/>
                </a:solidFill>
              </a:rPr>
              <a:t>rüfen</a:t>
            </a:r>
            <a:r>
              <a:rPr lang="en-US" sz="2800" b="1" dirty="0">
                <a:solidFill>
                  <a:srgbClr val="202124"/>
                </a:solidFill>
              </a:rPr>
              <a:t>, </a:t>
            </a:r>
            <a:r>
              <a:rPr lang="en-US" sz="2800" b="1" dirty="0" err="1">
                <a:solidFill>
                  <a:srgbClr val="202124"/>
                </a:solidFill>
              </a:rPr>
              <a:t>ob</a:t>
            </a:r>
            <a:r>
              <a:rPr lang="en-US" sz="2800" b="1" dirty="0">
                <a:solidFill>
                  <a:srgbClr val="202124"/>
                </a:solidFill>
              </a:rPr>
              <a:t> die </a:t>
            </a:r>
            <a:r>
              <a:rPr lang="en-US" sz="2800" b="1" dirty="0" err="1">
                <a:solidFill>
                  <a:srgbClr val="202124"/>
                </a:solidFill>
              </a:rPr>
              <a:t>Variablen</a:t>
            </a:r>
            <a:r>
              <a:rPr lang="en-US" sz="2800" b="1" dirty="0">
                <a:solidFill>
                  <a:srgbClr val="202124"/>
                </a:solidFill>
              </a:rPr>
              <a:t> </a:t>
            </a:r>
            <a:r>
              <a:rPr lang="en-US" sz="2800" b="1" dirty="0" err="1">
                <a:solidFill>
                  <a:srgbClr val="202124"/>
                </a:solidFill>
              </a:rPr>
              <a:t>quantitativ</a:t>
            </a:r>
            <a:r>
              <a:rPr lang="en-US" sz="2800" b="1" dirty="0">
                <a:solidFill>
                  <a:srgbClr val="202124"/>
                </a:solidFill>
              </a:rPr>
              <a:t> </a:t>
            </a:r>
            <a:r>
              <a:rPr lang="en-US" sz="2800" b="1" dirty="0" err="1">
                <a:solidFill>
                  <a:srgbClr val="202124"/>
                </a:solidFill>
              </a:rPr>
              <a:t>sind</a:t>
            </a:r>
            <a:endParaRPr lang="en-US" sz="2800" b="1">
              <a:solidFill>
                <a:srgbClr val="202124"/>
              </a:solidFill>
              <a:cs typeface="Calibri"/>
            </a:endParaRP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b="1" dirty="0">
                <a:solidFill>
                  <a:srgbClr val="FF0000"/>
                </a:solidFill>
                <a:ea typeface="Microsoft Sans Serif"/>
                <a:cs typeface="Microsoft Sans Serif"/>
              </a:rPr>
              <a:t>C) Um die</a:t>
            </a:r>
            <a:r>
              <a:rPr lang="en-US" sz="2800" b="1" dirty="0">
                <a:solidFill>
                  <a:srgbClr val="FF0000"/>
                </a:solidFill>
              </a:rPr>
              <a:t> </a:t>
            </a:r>
            <a:r>
              <a:rPr lang="en-US" sz="2800" b="1" err="1">
                <a:solidFill>
                  <a:srgbClr val="FF0000"/>
                </a:solidFill>
              </a:rPr>
              <a:t>Interdependenz</a:t>
            </a:r>
            <a:r>
              <a:rPr lang="en-US" sz="2800" b="1" dirty="0">
                <a:solidFill>
                  <a:srgbClr val="FF0000"/>
                </a:solidFill>
              </a:rPr>
              <a:t> </a:t>
            </a:r>
            <a:r>
              <a:rPr lang="en-US" sz="2800" b="1" err="1">
                <a:solidFill>
                  <a:srgbClr val="FF0000"/>
                </a:solidFill>
              </a:rPr>
              <a:t>zwischen</a:t>
            </a:r>
            <a:r>
              <a:rPr lang="en-US" sz="2800" b="1" dirty="0">
                <a:solidFill>
                  <a:srgbClr val="FF0000"/>
                </a:solidFill>
              </a:rPr>
              <a:t> den </a:t>
            </a:r>
            <a:r>
              <a:rPr lang="en-US" sz="2800" b="1" err="1">
                <a:solidFill>
                  <a:srgbClr val="FF0000"/>
                </a:solidFill>
              </a:rPr>
              <a:t>beiden</a:t>
            </a:r>
            <a:r>
              <a:rPr lang="en-US" sz="2800" b="1" dirty="0">
                <a:solidFill>
                  <a:srgbClr val="FF0000"/>
                </a:solidFill>
              </a:rPr>
              <a:t> </a:t>
            </a:r>
            <a:r>
              <a:rPr lang="en-US" sz="2800" b="1" err="1">
                <a:solidFill>
                  <a:srgbClr val="FF0000"/>
                </a:solidFill>
              </a:rPr>
              <a:t>Variablen</a:t>
            </a:r>
            <a:r>
              <a:rPr lang="en-US" sz="2800" b="1" dirty="0">
                <a:solidFill>
                  <a:srgbClr val="FF0000"/>
                </a:solidFill>
              </a:rPr>
              <a:t> </a:t>
            </a:r>
            <a:r>
              <a:rPr lang="en-US" sz="2800" b="1" err="1">
                <a:solidFill>
                  <a:srgbClr val="FF0000"/>
                </a:solidFill>
              </a:rPr>
              <a:t>zu</a:t>
            </a:r>
            <a:r>
              <a:rPr lang="en-US" sz="2800" b="1" dirty="0">
                <a:solidFill>
                  <a:srgbClr val="FF0000"/>
                </a:solidFill>
              </a:rPr>
              <a:t> </a:t>
            </a:r>
            <a:r>
              <a:rPr lang="en-US" sz="2800" b="1" err="1">
                <a:solidFill>
                  <a:srgbClr val="FF0000"/>
                </a:solidFill>
              </a:rPr>
              <a:t>analysieren</a:t>
            </a:r>
            <a:endParaRPr lang="en-US" sz="2800" b="1" err="1">
              <a:solidFill>
                <a:srgbClr val="FF0000"/>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178607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434EE795-1C15-AB3C-763D-AD2740604F8B}"/>
              </a:ext>
            </a:extLst>
          </p:cNvPr>
          <p:cNvSpPr txBox="1"/>
          <p:nvPr/>
        </p:nvSpPr>
        <p:spPr>
          <a:xfrm>
            <a:off x="7258050" y="6591300"/>
            <a:ext cx="3771900" cy="1938992"/>
          </a:xfrm>
          <a:prstGeom prst="rect">
            <a:avLst/>
          </a:prstGeom>
          <a:noFill/>
        </p:spPr>
        <p:txBody>
          <a:bodyPr wrap="square" rtlCol="0">
            <a:spAutoFit/>
          </a:bodyPr>
          <a:lstStyle/>
          <a:p>
            <a:pPr algn="ctr"/>
            <a:r>
              <a:rPr lang="es-ES" sz="6000" b="1" dirty="0" err="1">
                <a:solidFill>
                  <a:srgbClr val="E7686A"/>
                </a:solidFill>
              </a:rPr>
              <a:t>Vielen</a:t>
            </a:r>
            <a:r>
              <a:rPr lang="es-ES" sz="6000" b="1" dirty="0">
                <a:solidFill>
                  <a:srgbClr val="E7686A"/>
                </a:solidFill>
              </a:rPr>
              <a:t> </a:t>
            </a:r>
            <a:r>
              <a:rPr lang="es-ES" sz="6000" b="1" dirty="0" err="1">
                <a:solidFill>
                  <a:srgbClr val="E7686A"/>
                </a:solidFill>
              </a:rPr>
              <a:t>Dank</a:t>
            </a:r>
            <a:r>
              <a:rPr lang="es-ES" sz="6000" b="1" dirty="0">
                <a:solidFill>
                  <a:srgbClr val="E7686A"/>
                </a:solidFill>
              </a:rPr>
              <a:t>!</a:t>
            </a:r>
          </a:p>
        </p:txBody>
      </p:sp>
    </p:spTree>
    <p:extLst>
      <p:ext uri="{BB962C8B-B14F-4D97-AF65-F5344CB8AC3E}">
        <p14:creationId xmlns:p14="http://schemas.microsoft.com/office/powerpoint/2010/main" val="116058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xmlns="" id="{632B427A-9881-CC7B-B876-E25D95F4B2D1}"/>
              </a:ext>
            </a:extLst>
          </p:cNvPr>
          <p:cNvSpPr txBox="1"/>
          <p:nvPr/>
        </p:nvSpPr>
        <p:spPr>
          <a:xfrm>
            <a:off x="1432560" y="1496219"/>
            <a:ext cx="6187440" cy="1446550"/>
          </a:xfrm>
          <a:prstGeom prst="rect">
            <a:avLst/>
          </a:prstGeom>
          <a:noFill/>
        </p:spPr>
        <p:txBody>
          <a:bodyPr wrap="square" rtlCol="0">
            <a:spAutoFit/>
          </a:bodyPr>
          <a:lstStyle/>
          <a:p>
            <a:r>
              <a:rPr lang="es-ES" sz="4400" b="1" dirty="0" err="1">
                <a:solidFill>
                  <a:srgbClr val="E7686A"/>
                </a:solidFill>
                <a:ea typeface="Microsoft Sans Serif" panose="020B0604020202020204" pitchFamily="34" charset="0"/>
                <a:cs typeface="Microsoft Sans Serif" panose="020B0604020202020204" pitchFamily="34" charset="0"/>
              </a:rPr>
              <a:t>Einheit </a:t>
            </a:r>
            <a:r>
              <a:rPr lang="es-ES" sz="4400" b="1" dirty="0">
                <a:solidFill>
                  <a:srgbClr val="E7686A"/>
                </a:solidFill>
                <a:ea typeface="Microsoft Sans Serif" panose="020B0604020202020204" pitchFamily="34" charset="0"/>
                <a:cs typeface="Microsoft Sans Serif" panose="020B0604020202020204" pitchFamily="34" charset="0"/>
              </a:rPr>
              <a:t>1: </a:t>
            </a:r>
            <a:r>
              <a:rPr lang="es-ES" sz="4400" b="1" dirty="0" err="1">
                <a:solidFill>
                  <a:srgbClr val="E7686A"/>
                </a:solidFill>
                <a:ea typeface="Microsoft Sans Serif" panose="020B0604020202020204" pitchFamily="34" charset="0"/>
                <a:cs typeface="Microsoft Sans Serif" panose="020B0604020202020204" pitchFamily="34" charset="0"/>
              </a:rPr>
              <a:t>Einführung</a:t>
            </a:r>
            <a:r>
              <a:rPr lang="es-ES" sz="4400" b="1" dirty="0">
                <a:solidFill>
                  <a:srgbClr val="E7686A"/>
                </a:solidFill>
                <a:ea typeface="Microsoft Sans Serif" panose="020B0604020202020204" pitchFamily="34" charset="0"/>
                <a:cs typeface="Microsoft Sans Serif" panose="020B0604020202020204" pitchFamily="34" charset="0"/>
              </a:rPr>
              <a:t>
</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xmlns="" id="{AA75B982-8563-0653-57EB-D817027F3CF1}"/>
              </a:ext>
            </a:extLst>
          </p:cNvPr>
          <p:cNvSpPr txBox="1"/>
          <p:nvPr/>
        </p:nvSpPr>
        <p:spPr>
          <a:xfrm>
            <a:off x="1447800" y="2552700"/>
            <a:ext cx="10040186" cy="954107"/>
          </a:xfrm>
          <a:prstGeom prst="rect">
            <a:avLst/>
          </a:prstGeom>
          <a:noFill/>
        </p:spPr>
        <p:txBody>
          <a:bodyPr wrap="square" lIns="91440" tIns="45720" rIns="91440" bIns="45720" rtlCol="0" anchor="t">
            <a:spAutoFit/>
          </a:bodyPr>
          <a:lstStyle/>
          <a:p>
            <a:r>
              <a:rPr lang="fr-FR" sz="2800" b="1" dirty="0" err="1">
                <a:solidFill>
                  <a:srgbClr val="238791"/>
                </a:solidFill>
                <a:ea typeface="Microsoft Sans Serif"/>
                <a:cs typeface="Microsoft Sans Serif"/>
              </a:rPr>
              <a:t>Abschnitt</a:t>
            </a:r>
            <a:r>
              <a:rPr lang="fr-FR" sz="2800" b="1" dirty="0">
                <a:solidFill>
                  <a:srgbClr val="238791"/>
                </a:solidFill>
                <a:ea typeface="Microsoft Sans Serif"/>
                <a:cs typeface="Microsoft Sans Serif"/>
              </a:rPr>
              <a:t> 1: </a:t>
            </a:r>
            <a:r>
              <a:rPr lang="fr-FR" sz="2800" b="1" dirty="0" err="1">
                <a:solidFill>
                  <a:srgbClr val="238791"/>
                </a:solidFill>
                <a:ea typeface="Microsoft Sans Serif"/>
                <a:cs typeface="Microsoft Sans Serif"/>
              </a:rPr>
              <a:t>Korrespondenzanalyse</a:t>
            </a:r>
            <a:r>
              <a:rPr lang="fr-FR" sz="2800" b="1" dirty="0">
                <a:solidFill>
                  <a:srgbClr val="238791"/>
                </a:solidFill>
                <a:ea typeface="Microsoft Sans Serif"/>
                <a:cs typeface="Microsoft Sans Serif"/>
              </a:rPr>
              <a:t> (CA)
</a:t>
            </a:r>
            <a:endParaRPr lang="es-ES" sz="2800" b="1" dirty="0">
              <a:solidFill>
                <a:srgbClr val="238791"/>
              </a:solidFill>
              <a:ea typeface="Microsoft Sans Serif"/>
              <a:cs typeface="Microsoft Sans Serif"/>
            </a:endParaRPr>
          </a:p>
        </p:txBody>
      </p:sp>
      <p:sp>
        <p:nvSpPr>
          <p:cNvPr id="2" name="CasellaDiTesto 1"/>
          <p:cNvSpPr txBox="1"/>
          <p:nvPr/>
        </p:nvSpPr>
        <p:spPr>
          <a:xfrm>
            <a:off x="2781300" y="4318594"/>
            <a:ext cx="12725400" cy="2279342"/>
          </a:xfrm>
          <a:prstGeom prst="rect">
            <a:avLst/>
          </a:prstGeom>
          <a:noFill/>
        </p:spPr>
        <p:txBody>
          <a:bodyPr wrap="square" rtlCol="0">
            <a:spAutoFit/>
          </a:bodyPr>
          <a:lstStyle/>
          <a:p>
            <a:pPr algn="ctr">
              <a:lnSpc>
                <a:spcPct val="107000"/>
              </a:lnSpc>
              <a:spcAft>
                <a:spcPts val="800"/>
              </a:spcAft>
            </a:pPr>
            <a:r>
              <a:rPr lang="en-US" sz="3200" b="1" dirty="0">
                <a:ea typeface="Calibri" panose="020F0502020204030204" pitchFamily="34" charset="0"/>
                <a:cs typeface="Times New Roman" panose="02020603050405020304" pitchFamily="18" charset="0"/>
              </a:rPr>
              <a:t>Die </a:t>
            </a:r>
            <a:r>
              <a:rPr lang="en-US" sz="3200" b="1" dirty="0" err="1">
                <a:ea typeface="Calibri" panose="020F0502020204030204" pitchFamily="34" charset="0"/>
                <a:cs typeface="Times New Roman" panose="02020603050405020304" pitchFamily="18" charset="0"/>
              </a:rPr>
              <a:t>Korrespondenzanalyse</a:t>
            </a:r>
            <a:r>
              <a:rPr lang="en-US" sz="3200" b="1" dirty="0">
                <a:ea typeface="Calibri" panose="020F0502020204030204" pitchFamily="34" charset="0"/>
                <a:cs typeface="Times New Roman" panose="02020603050405020304" pitchFamily="18" charset="0"/>
              </a:rPr>
              <a:t> (CA) ist ein statistisches Verfahren zur Analyse mehrdimensionaler Daten. Es handelt sich um eine multivariate Technik, die Assoziationsmuster zwischen qualitativen Variablen analysiert. 
</a:t>
            </a:r>
            <a:endParaRPr lang="it-IT" sz="32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2711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7392890-9C56-F2E3-7DEF-6B5346FD31D7}"/>
              </a:ext>
            </a:extLst>
          </p:cNvPr>
          <p:cNvSpPr>
            <a:spLocks noGrp="1"/>
          </p:cNvSpPr>
          <p:nvPr>
            <p:ph type="title"/>
          </p:nvPr>
        </p:nvSpPr>
        <p:spPr>
          <a:xfrm>
            <a:off x="10668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1: </a:t>
            </a:r>
            <a:r>
              <a:rPr lang="es-ES" b="1" dirty="0" err="1">
                <a:solidFill>
                  <a:srgbClr val="E7686A"/>
                </a:solidFill>
                <a:ea typeface="Microsoft Sans Serif" panose="020B0604020202020204" pitchFamily="34" charset="0"/>
                <a:cs typeface="Microsoft Sans Serif" panose="020B0604020202020204" pitchFamily="34" charset="0"/>
              </a:rPr>
              <a:t>Einführung</a:t>
            </a:r>
            <a:r>
              <a:rPr lang="es-ES" b="1" dirty="0">
                <a:solidFill>
                  <a:srgbClr val="E7686A"/>
                </a:solidFill>
                <a:ea typeface="Microsoft Sans Serif" panose="020B0604020202020204" pitchFamily="34" charset="0"/>
                <a:cs typeface="Microsoft Sans Serif" panose="020B0604020202020204" pitchFamily="34" charset="0"/>
              </a:rPr>
              <a:t/>
            </a:r>
            <a:br>
              <a:rPr lang="es-ES" b="1" dirty="0">
                <a:solidFill>
                  <a:srgbClr val="E7686A"/>
                </a:solidFill>
                <a:ea typeface="Microsoft Sans Serif" panose="020B0604020202020204" pitchFamily="34" charset="0"/>
                <a:cs typeface="Microsoft Sans Serif" panose="020B0604020202020204" pitchFamily="34" charset="0"/>
              </a:rPr>
            </a:b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xmlns="" id="{20EA3548-4476-9086-CB0E-EB006DDDC9AC}"/>
              </a:ext>
            </a:extLst>
          </p:cNvPr>
          <p:cNvSpPr>
            <a:spLocks noGrp="1"/>
          </p:cNvSpPr>
          <p:nvPr>
            <p:ph idx="1"/>
          </p:nvPr>
        </p:nvSpPr>
        <p:spPr>
          <a:xfrm>
            <a:off x="1066800" y="2732292"/>
            <a:ext cx="15773400" cy="461963"/>
          </a:xfrm>
        </p:spPr>
        <p:txBody>
          <a:bodyPr lIns="91440" tIns="45720" rIns="91440" bIns="45720" anchor="t"/>
          <a:lstStyle/>
          <a:p>
            <a:pPr marL="0" indent="0">
              <a:buNone/>
            </a:pPr>
            <a:r>
              <a:rPr lang="fr-FR" b="1" dirty="0" err="1">
                <a:solidFill>
                  <a:srgbClr val="238791"/>
                </a:solidFill>
                <a:ea typeface="Microsoft Sans Serif"/>
                <a:cs typeface="Microsoft Sans Serif"/>
              </a:rPr>
              <a:t>Abschnitt</a:t>
            </a:r>
            <a:r>
              <a:rPr lang="fr-FR" b="1" dirty="0">
                <a:solidFill>
                  <a:srgbClr val="238791"/>
                </a:solidFill>
                <a:ea typeface="Microsoft Sans Serif"/>
                <a:cs typeface="Microsoft Sans Serif"/>
              </a:rPr>
              <a:t> 1: </a:t>
            </a:r>
            <a:r>
              <a:rPr lang="fr-FR" b="1" dirty="0" err="1">
                <a:solidFill>
                  <a:srgbClr val="238791"/>
                </a:solidFill>
                <a:ea typeface="Microsoft Sans Serif"/>
                <a:cs typeface="Microsoft Sans Serif"/>
              </a:rPr>
              <a:t>Korrespondenzanalyse</a:t>
            </a:r>
            <a:r>
              <a:rPr lang="fr-FR" b="1" dirty="0">
                <a:solidFill>
                  <a:srgbClr val="238791"/>
                </a:solidFill>
                <a:ea typeface="Microsoft Sans Serif"/>
                <a:cs typeface="Microsoft Sans Serif"/>
              </a:rPr>
              <a:t> (CA)
</a:t>
            </a:r>
            <a:endParaRPr lang="it-IT" dirty="0">
              <a:ea typeface="Microsoft Sans Serif"/>
              <a:cs typeface="Microsoft Sans Serif"/>
            </a:endParaRPr>
          </a:p>
        </p:txBody>
      </p:sp>
      <p:sp>
        <p:nvSpPr>
          <p:cNvPr id="4" name="CasellaDiTesto 3">
            <a:extLst>
              <a:ext uri="{FF2B5EF4-FFF2-40B4-BE49-F238E27FC236}">
                <a16:creationId xmlns:a16="http://schemas.microsoft.com/office/drawing/2014/main" xmlns="" id="{0C75CA89-60AF-55B6-C54A-643DA3E9D138}"/>
              </a:ext>
            </a:extLst>
          </p:cNvPr>
          <p:cNvSpPr txBox="1"/>
          <p:nvPr/>
        </p:nvSpPr>
        <p:spPr>
          <a:xfrm>
            <a:off x="1066800" y="4707910"/>
            <a:ext cx="16306800" cy="1569660"/>
          </a:xfrm>
          <a:prstGeom prst="rect">
            <a:avLst/>
          </a:prstGeom>
          <a:noFill/>
        </p:spPr>
        <p:txBody>
          <a:bodyPr wrap="square" rtlCol="0">
            <a:spAutoFit/>
          </a:bodyPr>
          <a:lstStyle/>
          <a:p>
            <a:pPr algn="ctr"/>
            <a:r>
              <a:rPr lang="en-US" sz="3200" b="1" dirty="0">
                <a:latin typeface="Calibri" panose="020F0502020204030204" pitchFamily="34" charset="0"/>
                <a:ea typeface="Calibri" panose="020F0502020204030204" pitchFamily="34" charset="0"/>
                <a:cs typeface="Times New Roman" panose="02020603050405020304" pitchFamily="18" charset="0"/>
              </a:rPr>
              <a:t>Qualitative Variablen sind Variablen, die nicht durch Zahlen, sondern durch Modalitäten dargestellt werden, z. B.: Geschlecht, Bildungsniveau, Familienstand usw.
</a:t>
            </a:r>
            <a:endParaRPr lang="it-IT" sz="3200" dirty="0"/>
          </a:p>
        </p:txBody>
      </p:sp>
    </p:spTree>
    <p:extLst>
      <p:ext uri="{BB962C8B-B14F-4D97-AF65-F5344CB8AC3E}">
        <p14:creationId xmlns:p14="http://schemas.microsoft.com/office/powerpoint/2010/main" val="317297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83DED3A-3816-2F4B-50F1-032883EFA6FD}"/>
              </a:ext>
            </a:extLst>
          </p:cNvPr>
          <p:cNvSpPr>
            <a:spLocks noGrp="1"/>
          </p:cNvSpPr>
          <p:nvPr>
            <p:ph type="title"/>
          </p:nvPr>
        </p:nvSpPr>
        <p:spPr>
          <a:xfrm>
            <a:off x="1257300" y="1638300"/>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1: </a:t>
            </a:r>
            <a:r>
              <a:rPr lang="es-ES" b="1" dirty="0" err="1">
                <a:solidFill>
                  <a:srgbClr val="E7686A"/>
                </a:solidFill>
                <a:ea typeface="Microsoft Sans Serif" panose="020B0604020202020204" pitchFamily="34" charset="0"/>
                <a:cs typeface="Microsoft Sans Serif" panose="020B0604020202020204" pitchFamily="34" charset="0"/>
              </a:rPr>
              <a:t>Einführung</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xmlns="" id="{5DCB02C7-3234-BEB4-DD89-CD64A0175CA6}"/>
              </a:ext>
            </a:extLst>
          </p:cNvPr>
          <p:cNvSpPr>
            <a:spLocks noGrp="1"/>
          </p:cNvSpPr>
          <p:nvPr>
            <p:ph idx="1"/>
          </p:nvPr>
        </p:nvSpPr>
        <p:spPr>
          <a:xfrm>
            <a:off x="1257300" y="2705100"/>
            <a:ext cx="15773400" cy="657532"/>
          </a:xfrm>
        </p:spPr>
        <p:txBody>
          <a:bodyPr lIns="91440" tIns="45720" rIns="91440" bIns="45720" anchor="t"/>
          <a:lstStyle/>
          <a:p>
            <a:pPr marL="0" indent="0">
              <a:buNone/>
            </a:pPr>
            <a:r>
              <a:rPr lang="fr-FR" b="1" dirty="0" err="1">
                <a:solidFill>
                  <a:srgbClr val="238791"/>
                </a:solidFill>
                <a:ea typeface="Microsoft Sans Serif"/>
                <a:cs typeface="Microsoft Sans Serif"/>
              </a:rPr>
              <a:t>Abschnitt</a:t>
            </a:r>
            <a:r>
              <a:rPr lang="fr-FR" b="1" dirty="0">
                <a:solidFill>
                  <a:srgbClr val="238791"/>
                </a:solidFill>
                <a:ea typeface="Microsoft Sans Serif"/>
                <a:cs typeface="Microsoft Sans Serif"/>
              </a:rPr>
              <a:t> 1: </a:t>
            </a:r>
            <a:r>
              <a:rPr lang="fr-FR" b="1" dirty="0" err="1">
                <a:solidFill>
                  <a:srgbClr val="238791"/>
                </a:solidFill>
                <a:ea typeface="Microsoft Sans Serif"/>
                <a:cs typeface="Microsoft Sans Serif"/>
              </a:rPr>
              <a:t>Korrespondenzanalyse</a:t>
            </a:r>
            <a:r>
              <a:rPr lang="fr-FR" b="1" dirty="0">
                <a:solidFill>
                  <a:srgbClr val="238791"/>
                </a:solidFill>
                <a:ea typeface="Microsoft Sans Serif"/>
                <a:cs typeface="Microsoft Sans Serif"/>
              </a:rPr>
              <a:t> (CA)
</a:t>
            </a:r>
            <a:endParaRPr lang="it-IT" dirty="0">
              <a:ea typeface="Microsoft Sans Serif"/>
              <a:cs typeface="Microsoft Sans Serif"/>
            </a:endParaRPr>
          </a:p>
        </p:txBody>
      </p:sp>
      <p:sp>
        <p:nvSpPr>
          <p:cNvPr id="4" name="CasellaDiTesto 3">
            <a:extLst>
              <a:ext uri="{FF2B5EF4-FFF2-40B4-BE49-F238E27FC236}">
                <a16:creationId xmlns:a16="http://schemas.microsoft.com/office/drawing/2014/main" xmlns="" id="{FB6F9883-AE89-DFDD-14A8-65FC514EFDE7}"/>
              </a:ext>
            </a:extLst>
          </p:cNvPr>
          <p:cNvSpPr txBox="1"/>
          <p:nvPr/>
        </p:nvSpPr>
        <p:spPr>
          <a:xfrm>
            <a:off x="1524000" y="4220170"/>
            <a:ext cx="15240000" cy="3046988"/>
          </a:xfrm>
          <a:prstGeom prst="rect">
            <a:avLst/>
          </a:prstGeom>
          <a:noFill/>
        </p:spPr>
        <p:txBody>
          <a:bodyPr wrap="square" lIns="91440" tIns="45720" rIns="91440" bIns="45720" rtlCol="0" anchor="t">
            <a:spAutoFit/>
          </a:bodyPr>
          <a:lstStyle/>
          <a:p>
            <a:pPr algn="ctr"/>
            <a:r>
              <a:rPr lang="en-US" sz="3200" b="1" dirty="0">
                <a:ea typeface="Calibri" panose="020F0502020204030204" pitchFamily="34" charset="0"/>
                <a:cs typeface="Times New Roman"/>
              </a:rPr>
              <a:t>Da in der </a:t>
            </a:r>
            <a:r>
              <a:rPr lang="fr-FR" sz="3200" b="1" err="1">
                <a:cs typeface="Times New Roman"/>
              </a:rPr>
              <a:t>Korrespondenzanalyse</a:t>
            </a:r>
            <a:r>
              <a:rPr lang="en-US" sz="3200" b="1" dirty="0">
                <a:cs typeface="Times New Roman"/>
              </a:rPr>
              <a:t> q</a:t>
            </a:r>
            <a:r>
              <a:rPr lang="en-US" sz="3200" b="1" dirty="0">
                <a:ea typeface="Calibri" panose="020F0502020204030204" pitchFamily="34" charset="0"/>
                <a:cs typeface="Times New Roman"/>
              </a:rPr>
              <a:t>ualitative </a:t>
            </a:r>
            <a:r>
              <a:rPr lang="en-US" sz="3200" b="1" err="1">
                <a:ea typeface="Calibri" panose="020F0502020204030204" pitchFamily="34" charset="0"/>
                <a:cs typeface="Times New Roman"/>
              </a:rPr>
              <a:t>Variablen</a:t>
            </a:r>
            <a:r>
              <a:rPr lang="en-US" sz="3200" b="1" dirty="0">
                <a:ea typeface="Calibri" panose="020F0502020204030204" pitchFamily="34" charset="0"/>
                <a:cs typeface="Times New Roman"/>
              </a:rPr>
              <a:t> </a:t>
            </a:r>
            <a:r>
              <a:rPr lang="en-US" sz="3200" b="1" err="1">
                <a:ea typeface="Calibri" panose="020F0502020204030204" pitchFamily="34" charset="0"/>
                <a:cs typeface="Times New Roman"/>
              </a:rPr>
              <a:t>verwendet</a:t>
            </a:r>
            <a:r>
              <a:rPr lang="en-US" sz="3200" b="1" dirty="0">
                <a:ea typeface="Calibri" panose="020F0502020204030204" pitchFamily="34" charset="0"/>
                <a:cs typeface="Times New Roman"/>
              </a:rPr>
              <a:t> </a:t>
            </a:r>
            <a:r>
              <a:rPr lang="en-US" sz="3200" b="1" err="1">
                <a:ea typeface="Calibri" panose="020F0502020204030204" pitchFamily="34" charset="0"/>
                <a:cs typeface="Times New Roman"/>
              </a:rPr>
              <a:t>werden</a:t>
            </a:r>
            <a:r>
              <a:rPr lang="en-US" sz="3200" b="1" dirty="0">
                <a:ea typeface="Calibri" panose="020F0502020204030204" pitchFamily="34" charset="0"/>
                <a:cs typeface="Times New Roman"/>
              </a:rPr>
              <a:t>, </a:t>
            </a:r>
            <a:r>
              <a:rPr lang="en-US" sz="3200" b="1" err="1">
                <a:ea typeface="Calibri" panose="020F0502020204030204" pitchFamily="34" charset="0"/>
                <a:cs typeface="Times New Roman"/>
              </a:rPr>
              <a:t>müssen</a:t>
            </a:r>
            <a:r>
              <a:rPr lang="en-US" sz="3200" b="1" dirty="0">
                <a:ea typeface="Calibri" panose="020F0502020204030204" pitchFamily="34" charset="0"/>
                <a:cs typeface="Times New Roman"/>
              </a:rPr>
              <a:t> </a:t>
            </a:r>
            <a:r>
              <a:rPr lang="en-US" sz="3200" b="1" err="1">
                <a:ea typeface="Calibri" panose="020F0502020204030204" pitchFamily="34" charset="0"/>
                <a:cs typeface="Times New Roman"/>
              </a:rPr>
              <a:t>wir</a:t>
            </a:r>
            <a:r>
              <a:rPr lang="en-US" sz="3200" b="1" dirty="0">
                <a:ea typeface="Calibri" panose="020F0502020204030204" pitchFamily="34" charset="0"/>
                <a:cs typeface="Times New Roman"/>
              </a:rPr>
              <a:t> </a:t>
            </a:r>
            <a:r>
              <a:rPr lang="en-US" sz="3200" b="1" err="1">
                <a:ea typeface="Calibri" panose="020F0502020204030204" pitchFamily="34" charset="0"/>
                <a:cs typeface="Times New Roman"/>
              </a:rPr>
              <a:t>zuerst</a:t>
            </a:r>
            <a:r>
              <a:rPr lang="en-US" sz="3200" b="1" dirty="0">
                <a:ea typeface="Calibri" panose="020F0502020204030204" pitchFamily="34" charset="0"/>
                <a:cs typeface="Times New Roman"/>
              </a:rPr>
              <a:t> </a:t>
            </a:r>
            <a:r>
              <a:rPr lang="en-US" sz="3200" b="1" err="1">
                <a:ea typeface="Calibri" panose="020F0502020204030204" pitchFamily="34" charset="0"/>
                <a:cs typeface="Times New Roman"/>
              </a:rPr>
              <a:t>Kontingenzmatrizen</a:t>
            </a:r>
            <a:r>
              <a:rPr lang="en-US" sz="3200" b="1" dirty="0">
                <a:ea typeface="Calibri" panose="020F0502020204030204" pitchFamily="34" charset="0"/>
                <a:cs typeface="Times New Roman"/>
              </a:rPr>
              <a:t> </a:t>
            </a:r>
            <a:r>
              <a:rPr lang="en-US" sz="3200" b="1" err="1">
                <a:ea typeface="Calibri" panose="020F0502020204030204" pitchFamily="34" charset="0"/>
                <a:cs typeface="Times New Roman"/>
              </a:rPr>
              <a:t>erstellt</a:t>
            </a:r>
            <a:r>
              <a:rPr lang="en-US" sz="3200" b="1" dirty="0">
                <a:ea typeface="Calibri" panose="020F0502020204030204" pitchFamily="34" charset="0"/>
                <a:cs typeface="Times New Roman"/>
              </a:rPr>
              <a:t> </a:t>
            </a:r>
            <a:r>
              <a:rPr lang="en-US" sz="3200" b="1" err="1">
                <a:ea typeface="Calibri" panose="020F0502020204030204" pitchFamily="34" charset="0"/>
                <a:cs typeface="Times New Roman"/>
              </a:rPr>
              <a:t>werden</a:t>
            </a:r>
            <a:r>
              <a:rPr lang="en-US" sz="3200" b="1" dirty="0">
                <a:ea typeface="Calibri" panose="020F0502020204030204" pitchFamily="34" charset="0"/>
                <a:cs typeface="Times New Roman"/>
              </a:rPr>
              <a:t>. </a:t>
            </a:r>
            <a:endParaRPr lang="it-IT" dirty="0">
              <a:ea typeface="Calibri" panose="020F0502020204030204" pitchFamily="34" charset="0"/>
              <a:cs typeface="Times New Roman"/>
            </a:endParaRPr>
          </a:p>
          <a:p>
            <a:pPr algn="ctr"/>
            <a:endParaRPr lang="en-US" sz="3200" b="1" dirty="0">
              <a:ea typeface="Calibri" panose="020F0502020204030204" pitchFamily="34" charset="0"/>
              <a:cs typeface="Times New Roman"/>
            </a:endParaRPr>
          </a:p>
          <a:p>
            <a:pPr algn="ctr"/>
            <a:r>
              <a:rPr lang="en-US" sz="3200" b="1" dirty="0">
                <a:ea typeface="+mn-lt"/>
                <a:cs typeface="+mn-lt"/>
              </a:rPr>
              <a:t>Die </a:t>
            </a:r>
            <a:r>
              <a:rPr lang="en-US" sz="3200" b="1" dirty="0" err="1">
                <a:ea typeface="+mn-lt"/>
                <a:cs typeface="+mn-lt"/>
              </a:rPr>
              <a:t>Elemente</a:t>
            </a:r>
            <a:r>
              <a:rPr lang="en-US" sz="3200" b="1" dirty="0">
                <a:ea typeface="+mn-lt"/>
                <a:cs typeface="+mn-lt"/>
              </a:rPr>
              <a:t> der </a:t>
            </a:r>
            <a:r>
              <a:rPr lang="en-US" sz="3200" b="1" dirty="0" err="1">
                <a:ea typeface="+mn-lt"/>
                <a:cs typeface="+mn-lt"/>
              </a:rPr>
              <a:t>Kontingenzmatrix</a:t>
            </a:r>
            <a:r>
              <a:rPr lang="en-US" sz="3200" b="1" dirty="0">
                <a:ea typeface="+mn-lt"/>
                <a:cs typeface="+mn-lt"/>
              </a:rPr>
              <a:t> </a:t>
            </a:r>
            <a:r>
              <a:rPr lang="en-US" sz="3200" b="1" dirty="0" err="1">
                <a:ea typeface="+mn-lt"/>
                <a:cs typeface="+mn-lt"/>
              </a:rPr>
              <a:t>geben</a:t>
            </a:r>
            <a:r>
              <a:rPr lang="en-US" sz="3200" b="1" dirty="0">
                <a:ea typeface="+mn-lt"/>
                <a:cs typeface="+mn-lt"/>
              </a:rPr>
              <a:t> an, </a:t>
            </a:r>
            <a:r>
              <a:rPr lang="en-US" sz="3200" b="1" dirty="0" err="1">
                <a:ea typeface="+mn-lt"/>
                <a:cs typeface="+mn-lt"/>
              </a:rPr>
              <a:t>wie</a:t>
            </a:r>
            <a:r>
              <a:rPr lang="en-US" sz="3200" b="1" dirty="0">
                <a:ea typeface="+mn-lt"/>
                <a:cs typeface="+mn-lt"/>
              </a:rPr>
              <a:t> </a:t>
            </a:r>
            <a:r>
              <a:rPr lang="en-US" sz="3200" b="1" dirty="0" err="1">
                <a:ea typeface="+mn-lt"/>
                <a:cs typeface="+mn-lt"/>
              </a:rPr>
              <a:t>häufig</a:t>
            </a:r>
            <a:r>
              <a:rPr lang="en-US" sz="3200" b="1" dirty="0">
                <a:ea typeface="+mn-lt"/>
                <a:cs typeface="+mn-lt"/>
              </a:rPr>
              <a:t> die </a:t>
            </a:r>
            <a:r>
              <a:rPr lang="en-US" sz="3200" b="1" dirty="0" err="1">
                <a:ea typeface="+mn-lt"/>
                <a:cs typeface="+mn-lt"/>
              </a:rPr>
              <a:t>Merkmale</a:t>
            </a:r>
            <a:r>
              <a:rPr lang="en-US" sz="3200" b="1" dirty="0">
                <a:ea typeface="+mn-lt"/>
                <a:cs typeface="+mn-lt"/>
              </a:rPr>
              <a:t> </a:t>
            </a:r>
            <a:r>
              <a:rPr lang="en-US" sz="3200" b="1" dirty="0" err="1">
                <a:ea typeface="+mn-lt"/>
                <a:cs typeface="+mn-lt"/>
              </a:rPr>
              <a:t>zweier</a:t>
            </a:r>
            <a:r>
              <a:rPr lang="en-US" sz="3200" b="1" dirty="0">
                <a:ea typeface="+mn-lt"/>
                <a:cs typeface="+mn-lt"/>
              </a:rPr>
              <a:t> </a:t>
            </a:r>
            <a:r>
              <a:rPr lang="en-US" sz="3200" b="1" dirty="0" err="1">
                <a:ea typeface="+mn-lt"/>
                <a:cs typeface="+mn-lt"/>
              </a:rPr>
              <a:t>unterschiedlicher</a:t>
            </a:r>
            <a:r>
              <a:rPr lang="en-US" sz="3200" b="1" dirty="0">
                <a:ea typeface="+mn-lt"/>
                <a:cs typeface="+mn-lt"/>
              </a:rPr>
              <a:t> </a:t>
            </a:r>
            <a:r>
              <a:rPr lang="en-US" sz="3200" b="1" dirty="0" err="1">
                <a:ea typeface="+mn-lt"/>
                <a:cs typeface="+mn-lt"/>
              </a:rPr>
              <a:t>Größen</a:t>
            </a:r>
            <a:r>
              <a:rPr lang="en-US" sz="3200" b="1" dirty="0">
                <a:ea typeface="+mn-lt"/>
                <a:cs typeface="+mn-lt"/>
              </a:rPr>
              <a:t> </a:t>
            </a:r>
            <a:r>
              <a:rPr lang="en-US" sz="3200" b="1" dirty="0" err="1">
                <a:ea typeface="+mn-lt"/>
                <a:cs typeface="+mn-lt"/>
              </a:rPr>
              <a:t>gleichzeitig</a:t>
            </a:r>
            <a:r>
              <a:rPr lang="en-US" sz="3200" b="1" dirty="0">
                <a:ea typeface="+mn-lt"/>
                <a:cs typeface="+mn-lt"/>
              </a:rPr>
              <a:t> </a:t>
            </a:r>
            <a:r>
              <a:rPr lang="en-US" sz="3200" b="1" dirty="0" err="1">
                <a:ea typeface="+mn-lt"/>
                <a:cs typeface="+mn-lt"/>
              </a:rPr>
              <a:t>auftreten</a:t>
            </a:r>
            <a:r>
              <a:rPr lang="en-US" sz="3200" b="1" dirty="0">
                <a:ea typeface="+mn-lt"/>
                <a:cs typeface="+mn-lt"/>
              </a:rPr>
              <a:t>. </a:t>
            </a:r>
            <a:r>
              <a:rPr lang="en-US" sz="3200" b="1" dirty="0">
                <a:ea typeface="Calibri" panose="020F0502020204030204" pitchFamily="34" charset="0"/>
                <a:cs typeface="Times New Roman"/>
              </a:rPr>
              <a:t>
</a:t>
            </a:r>
            <a:endParaRPr lang="it-IT">
              <a:cs typeface="Times New Roman"/>
            </a:endParaRPr>
          </a:p>
        </p:txBody>
      </p:sp>
    </p:spTree>
    <p:extLst>
      <p:ext uri="{BB962C8B-B14F-4D97-AF65-F5344CB8AC3E}">
        <p14:creationId xmlns:p14="http://schemas.microsoft.com/office/powerpoint/2010/main" val="266548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1D9F6E7-D13D-6C46-A0A9-E25BAB1128A4}"/>
              </a:ext>
            </a:extLst>
          </p:cNvPr>
          <p:cNvSpPr>
            <a:spLocks noGrp="1"/>
          </p:cNvSpPr>
          <p:nvPr>
            <p:ph type="title"/>
          </p:nvPr>
        </p:nvSpPr>
        <p:spPr>
          <a:xfrm>
            <a:off x="1257300" y="1562100"/>
            <a:ext cx="15773400" cy="862012"/>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1: </a:t>
            </a:r>
            <a:r>
              <a:rPr lang="es-ES" b="1" dirty="0" err="1">
                <a:solidFill>
                  <a:srgbClr val="E7686A"/>
                </a:solidFill>
                <a:ea typeface="Microsoft Sans Serif" panose="020B0604020202020204" pitchFamily="34" charset="0"/>
                <a:cs typeface="Microsoft Sans Serif" panose="020B0604020202020204" pitchFamily="34" charset="0"/>
              </a:rPr>
              <a:t>Einführung</a:t>
            </a:r>
            <a:r>
              <a:rPr lang="es-ES" b="1" dirty="0">
                <a:solidFill>
                  <a:srgbClr val="E7686A"/>
                </a:solidFill>
                <a:ea typeface="Microsoft Sans Serif" panose="020B0604020202020204" pitchFamily="34" charset="0"/>
                <a:cs typeface="Microsoft Sans Serif" panose="020B0604020202020204" pitchFamily="34" charset="0"/>
              </a:rPr>
              <a:t/>
            </a:r>
            <a:br>
              <a:rPr lang="es-ES" b="1" dirty="0">
                <a:solidFill>
                  <a:srgbClr val="E7686A"/>
                </a:solidFill>
                <a:ea typeface="Microsoft Sans Serif" panose="020B0604020202020204" pitchFamily="34" charset="0"/>
                <a:cs typeface="Microsoft Sans Serif" panose="020B0604020202020204" pitchFamily="34" charset="0"/>
              </a:rPr>
            </a:b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xmlns="" id="{3489F303-6EAD-1154-6C49-200C6F8C4D2B}"/>
              </a:ext>
            </a:extLst>
          </p:cNvPr>
          <p:cNvSpPr>
            <a:spLocks noGrp="1"/>
          </p:cNvSpPr>
          <p:nvPr>
            <p:ph idx="1"/>
          </p:nvPr>
        </p:nvSpPr>
        <p:spPr>
          <a:xfrm>
            <a:off x="1257300" y="2738438"/>
            <a:ext cx="15773400" cy="500062"/>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2: Ziel der Korrespondenzanalyse
</a:t>
            </a:r>
            <a:endParaRPr lang="it-IT" dirty="0"/>
          </a:p>
        </p:txBody>
      </p:sp>
      <p:sp>
        <p:nvSpPr>
          <p:cNvPr id="4" name="CasellaDiTesto 3">
            <a:extLst>
              <a:ext uri="{FF2B5EF4-FFF2-40B4-BE49-F238E27FC236}">
                <a16:creationId xmlns:a16="http://schemas.microsoft.com/office/drawing/2014/main" xmlns="" id="{D2D5D88B-E615-D73D-BE4D-679BC2226805}"/>
              </a:ext>
            </a:extLst>
          </p:cNvPr>
          <p:cNvSpPr txBox="1"/>
          <p:nvPr/>
        </p:nvSpPr>
        <p:spPr>
          <a:xfrm>
            <a:off x="1276965" y="4112448"/>
            <a:ext cx="15773400" cy="3046988"/>
          </a:xfrm>
          <a:prstGeom prst="rect">
            <a:avLst/>
          </a:prstGeom>
          <a:noFill/>
        </p:spPr>
        <p:txBody>
          <a:bodyPr wrap="square" rtlCol="0">
            <a:spAutoFit/>
          </a:bodyPr>
          <a:lstStyle/>
          <a:p>
            <a:pPr algn="ctr"/>
            <a:r>
              <a:rPr lang="en-US" sz="3200" b="1" dirty="0">
                <a:solidFill>
                  <a:srgbClr val="000000"/>
                </a:solidFill>
                <a:ea typeface="Calibri" panose="020F0502020204030204" pitchFamily="34" charset="0"/>
              </a:rPr>
              <a:t>Das Hauptziel der </a:t>
            </a:r>
            <a:r>
              <a:rPr lang="fr-FR" sz="3200" b="1" dirty="0" err="1">
                <a:cs typeface="Times New Roman" panose="02020603050405020304" pitchFamily="18" charset="0"/>
              </a:rPr>
              <a:t>Korrespondenzanalyse</a:t>
            </a:r>
            <a:r>
              <a:rPr lang="en-US" sz="3200" b="1" dirty="0">
                <a:solidFill>
                  <a:srgbClr val="000000"/>
                </a:solidFill>
                <a:ea typeface="Calibri" panose="020F0502020204030204" pitchFamily="34" charset="0"/>
              </a:rPr>
              <a:t> ist die Analyse der Beziehungen zwischen einer Reihe von qualitativen Variablen, die an einem Kollektiv von statistischen Einheiten beobachtet werden. Dies geschieht durch die Identifizierung eines "optimalen" Raums, d. h. einer kleinen Dimension, die die Synthese der in den ursprünglichen Daten enthaltenen Strukturinformationen darstellt.
</a:t>
            </a:r>
            <a:endParaRPr lang="it-IT" sz="3200" b="1" dirty="0"/>
          </a:p>
        </p:txBody>
      </p:sp>
    </p:spTree>
    <p:extLst>
      <p:ext uri="{BB962C8B-B14F-4D97-AF65-F5344CB8AC3E}">
        <p14:creationId xmlns:p14="http://schemas.microsoft.com/office/powerpoint/2010/main" val="235110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703207E-6B16-6114-E0E8-B43787F93892}"/>
              </a:ext>
            </a:extLst>
          </p:cNvPr>
          <p:cNvSpPr>
            <a:spLocks noGrp="1"/>
          </p:cNvSpPr>
          <p:nvPr>
            <p:ph type="title"/>
          </p:nvPr>
        </p:nvSpPr>
        <p:spPr>
          <a:xfrm>
            <a:off x="1257300" y="1485900"/>
            <a:ext cx="15773400" cy="1014412"/>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1: </a:t>
            </a:r>
            <a:r>
              <a:rPr lang="es-ES" b="1" dirty="0" err="1">
                <a:solidFill>
                  <a:srgbClr val="E7686A"/>
                </a:solidFill>
                <a:ea typeface="Microsoft Sans Serif" panose="020B0604020202020204" pitchFamily="34" charset="0"/>
                <a:cs typeface="Microsoft Sans Serif" panose="020B0604020202020204" pitchFamily="34" charset="0"/>
              </a:rPr>
              <a:t>Einführung</a:t>
            </a:r>
            <a:r>
              <a:rPr lang="es-ES" b="1" dirty="0">
                <a:solidFill>
                  <a:srgbClr val="E7686A"/>
                </a:solidFill>
                <a:ea typeface="Microsoft Sans Serif" panose="020B0604020202020204" pitchFamily="34" charset="0"/>
                <a:cs typeface="Microsoft Sans Serif" panose="020B0604020202020204" pitchFamily="34" charset="0"/>
              </a:rPr>
              <a:t/>
            </a:r>
            <a:br>
              <a:rPr lang="es-ES" b="1" dirty="0">
                <a:solidFill>
                  <a:srgbClr val="E7686A"/>
                </a:solidFill>
                <a:ea typeface="Microsoft Sans Serif" panose="020B0604020202020204" pitchFamily="34" charset="0"/>
                <a:cs typeface="Microsoft Sans Serif" panose="020B0604020202020204" pitchFamily="34" charset="0"/>
              </a:rPr>
            </a:b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xmlns="" id="{FFDD50FF-E836-C713-7DAB-F51DF09589AE}"/>
              </a:ext>
            </a:extLst>
          </p:cNvPr>
          <p:cNvSpPr>
            <a:spLocks noGrp="1"/>
          </p:cNvSpPr>
          <p:nvPr>
            <p:ph idx="1"/>
          </p:nvPr>
        </p:nvSpPr>
        <p:spPr>
          <a:xfrm>
            <a:off x="1257300" y="2738438"/>
            <a:ext cx="15773400" cy="500062"/>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2: Ziel der Korrespondenzanalyse
</a:t>
            </a:r>
            <a:endParaRPr lang="it-IT" dirty="0"/>
          </a:p>
        </p:txBody>
      </p:sp>
      <p:sp>
        <p:nvSpPr>
          <p:cNvPr id="4" name="CasellaDiTesto 3">
            <a:extLst>
              <a:ext uri="{FF2B5EF4-FFF2-40B4-BE49-F238E27FC236}">
                <a16:creationId xmlns:a16="http://schemas.microsoft.com/office/drawing/2014/main" xmlns="" id="{4EE6191B-D949-A071-6297-AD7538F03E61}"/>
              </a:ext>
            </a:extLst>
          </p:cNvPr>
          <p:cNvSpPr txBox="1"/>
          <p:nvPr/>
        </p:nvSpPr>
        <p:spPr>
          <a:xfrm>
            <a:off x="1230261" y="4220170"/>
            <a:ext cx="16725900" cy="2062103"/>
          </a:xfrm>
          <a:prstGeom prst="rect">
            <a:avLst/>
          </a:prstGeom>
          <a:noFill/>
        </p:spPr>
        <p:txBody>
          <a:bodyPr wrap="square" lIns="91440" tIns="45720" rIns="91440" bIns="45720" rtlCol="0" anchor="t">
            <a:spAutoFit/>
          </a:bodyPr>
          <a:lstStyle/>
          <a:p>
            <a:pPr algn="ctr"/>
            <a:r>
              <a:rPr lang="en-US" sz="3200" b="1" dirty="0" err="1">
                <a:ea typeface="+mn-lt"/>
                <a:cs typeface="+mn-lt"/>
              </a:rPr>
              <a:t>Im</a:t>
            </a:r>
            <a:r>
              <a:rPr lang="en-US" sz="3200" b="1" dirty="0">
                <a:ea typeface="+mn-lt"/>
                <a:cs typeface="+mn-lt"/>
              </a:rPr>
              <a:t> </a:t>
            </a:r>
            <a:r>
              <a:rPr lang="en-US" sz="3200" b="1" dirty="0" err="1">
                <a:ea typeface="+mn-lt"/>
                <a:cs typeface="+mn-lt"/>
              </a:rPr>
              <a:t>Wesentlichen</a:t>
            </a:r>
            <a:r>
              <a:rPr lang="en-US" sz="3200" b="1" dirty="0">
                <a:ea typeface="+mn-lt"/>
                <a:cs typeface="+mn-lt"/>
              </a:rPr>
              <a:t> </a:t>
            </a:r>
            <a:r>
              <a:rPr lang="en-US" sz="3200" b="1" dirty="0" err="1">
                <a:ea typeface="+mn-lt"/>
                <a:cs typeface="+mn-lt"/>
              </a:rPr>
              <a:t>werden</a:t>
            </a:r>
            <a:r>
              <a:rPr lang="en-US" sz="3200" b="1" dirty="0">
                <a:ea typeface="+mn-lt"/>
                <a:cs typeface="+mn-lt"/>
              </a:rPr>
              <a:t> </a:t>
            </a:r>
            <a:r>
              <a:rPr lang="en-US" sz="3200" b="1" dirty="0" err="1">
                <a:ea typeface="+mn-lt"/>
                <a:cs typeface="+mn-lt"/>
              </a:rPr>
              <a:t>wir</a:t>
            </a:r>
            <a:r>
              <a:rPr lang="en-US" sz="3200" b="1" dirty="0">
                <a:ea typeface="+mn-lt"/>
                <a:cs typeface="+mn-lt"/>
              </a:rPr>
              <a:t> </a:t>
            </a:r>
            <a:r>
              <a:rPr lang="en-US" sz="3200" b="1" dirty="0" err="1">
                <a:ea typeface="+mn-lt"/>
                <a:cs typeface="+mn-lt"/>
              </a:rPr>
              <a:t>eine</a:t>
            </a:r>
            <a:r>
              <a:rPr lang="en-US" sz="3200" b="1" dirty="0">
                <a:ea typeface="+mn-lt"/>
                <a:cs typeface="+mn-lt"/>
              </a:rPr>
              <a:t> Reihe von </a:t>
            </a:r>
            <a:r>
              <a:rPr lang="en-US" sz="3200" b="1" dirty="0" err="1">
                <a:ea typeface="+mn-lt"/>
                <a:cs typeface="+mn-lt"/>
              </a:rPr>
              <a:t>latenten</a:t>
            </a:r>
            <a:r>
              <a:rPr lang="en-US" sz="3200" b="1" dirty="0">
                <a:ea typeface="+mn-lt"/>
                <a:cs typeface="+mn-lt"/>
              </a:rPr>
              <a:t> </a:t>
            </a:r>
            <a:r>
              <a:rPr lang="en-US" sz="3200" b="1" dirty="0" err="1">
                <a:ea typeface="+mn-lt"/>
                <a:cs typeface="+mn-lt"/>
              </a:rPr>
              <a:t>Variablen</a:t>
            </a:r>
            <a:r>
              <a:rPr lang="en-US" sz="3200" b="1" dirty="0">
                <a:ea typeface="+mn-lt"/>
                <a:cs typeface="+mn-lt"/>
              </a:rPr>
              <a:t> (</a:t>
            </a:r>
            <a:r>
              <a:rPr lang="en-US" sz="3200" b="1" dirty="0" err="1">
                <a:ea typeface="+mn-lt"/>
                <a:cs typeface="+mn-lt"/>
              </a:rPr>
              <a:t>oder</a:t>
            </a:r>
            <a:r>
              <a:rPr lang="en-US" sz="3200" b="1" dirty="0">
                <a:ea typeface="+mn-lt"/>
                <a:cs typeface="+mn-lt"/>
              </a:rPr>
              <a:t> </a:t>
            </a:r>
            <a:r>
              <a:rPr lang="en-US" sz="3200" b="1" dirty="0" err="1">
                <a:ea typeface="+mn-lt"/>
                <a:cs typeface="+mn-lt"/>
              </a:rPr>
              <a:t>Faktoren</a:t>
            </a:r>
            <a:r>
              <a:rPr lang="en-US" sz="3200" b="1" dirty="0">
                <a:ea typeface="+mn-lt"/>
                <a:cs typeface="+mn-lt"/>
              </a:rPr>
              <a:t>) </a:t>
            </a:r>
            <a:r>
              <a:rPr lang="en-US" sz="3200" b="1" dirty="0" err="1">
                <a:ea typeface="+mn-lt"/>
                <a:cs typeface="+mn-lt"/>
              </a:rPr>
              <a:t>ermitteln</a:t>
            </a:r>
            <a:r>
              <a:rPr lang="en-US" sz="3200" b="1" dirty="0">
                <a:ea typeface="+mn-lt"/>
                <a:cs typeface="+mn-lt"/>
              </a:rPr>
              <a:t>. </a:t>
            </a:r>
            <a:r>
              <a:rPr lang="en-US" sz="3200" b="1" dirty="0" err="1">
                <a:ea typeface="+mn-lt"/>
                <a:cs typeface="+mn-lt"/>
              </a:rPr>
              <a:t>Diese</a:t>
            </a:r>
            <a:r>
              <a:rPr lang="en-US" sz="3200" b="1" dirty="0">
                <a:ea typeface="+mn-lt"/>
                <a:cs typeface="+mn-lt"/>
              </a:rPr>
              <a:t> </a:t>
            </a:r>
            <a:r>
              <a:rPr lang="en-US" sz="3200" b="1" dirty="0" err="1">
                <a:ea typeface="+mn-lt"/>
                <a:cs typeface="+mn-lt"/>
              </a:rPr>
              <a:t>latenten</a:t>
            </a:r>
            <a:r>
              <a:rPr lang="en-US" sz="3200" b="1" dirty="0">
                <a:ea typeface="+mn-lt"/>
                <a:cs typeface="+mn-lt"/>
              </a:rPr>
              <a:t> </a:t>
            </a:r>
            <a:r>
              <a:rPr lang="en-US" sz="3200" b="1" dirty="0" err="1">
                <a:ea typeface="+mn-lt"/>
                <a:cs typeface="+mn-lt"/>
              </a:rPr>
              <a:t>Variablen</a:t>
            </a:r>
            <a:r>
              <a:rPr lang="en-US" sz="3200" b="1" dirty="0">
                <a:ea typeface="+mn-lt"/>
                <a:cs typeface="+mn-lt"/>
              </a:rPr>
              <a:t> </a:t>
            </a:r>
            <a:r>
              <a:rPr lang="en-US" sz="3200" b="1" dirty="0" err="1">
                <a:ea typeface="+mn-lt"/>
                <a:cs typeface="+mn-lt"/>
              </a:rPr>
              <a:t>sind</a:t>
            </a:r>
            <a:r>
              <a:rPr lang="en-US" sz="3200" b="1" dirty="0">
                <a:ea typeface="+mn-lt"/>
                <a:cs typeface="+mn-lt"/>
              </a:rPr>
              <a:t> </a:t>
            </a:r>
            <a:r>
              <a:rPr lang="en-US" sz="3200" b="1" dirty="0" err="1">
                <a:ea typeface="+mn-lt"/>
                <a:cs typeface="+mn-lt"/>
              </a:rPr>
              <a:t>eine</a:t>
            </a:r>
            <a:r>
              <a:rPr lang="en-US" sz="3200" b="1" dirty="0">
                <a:ea typeface="+mn-lt"/>
                <a:cs typeface="+mn-lt"/>
              </a:rPr>
              <a:t> </a:t>
            </a:r>
            <a:r>
              <a:rPr lang="en-US" sz="3200" b="1" dirty="0" err="1">
                <a:ea typeface="+mn-lt"/>
                <a:cs typeface="+mn-lt"/>
              </a:rPr>
              <a:t>Kombination</a:t>
            </a:r>
            <a:r>
              <a:rPr lang="en-US" sz="3200" b="1" dirty="0">
                <a:ea typeface="+mn-lt"/>
                <a:cs typeface="+mn-lt"/>
              </a:rPr>
              <a:t> </a:t>
            </a:r>
            <a:r>
              <a:rPr lang="en-US" sz="3200" b="1" dirty="0" err="1">
                <a:ea typeface="+mn-lt"/>
                <a:cs typeface="+mn-lt"/>
              </a:rPr>
              <a:t>aus</a:t>
            </a:r>
            <a:r>
              <a:rPr lang="en-US" sz="3200" b="1" dirty="0">
                <a:ea typeface="+mn-lt"/>
                <a:cs typeface="+mn-lt"/>
              </a:rPr>
              <a:t> den </a:t>
            </a:r>
            <a:r>
              <a:rPr lang="en-US" sz="3200" b="1" dirty="0" err="1">
                <a:ea typeface="+mn-lt"/>
                <a:cs typeface="+mn-lt"/>
              </a:rPr>
              <a:t>ursprünglichen</a:t>
            </a:r>
            <a:r>
              <a:rPr lang="en-US" sz="3200" b="1" dirty="0">
                <a:ea typeface="+mn-lt"/>
                <a:cs typeface="+mn-lt"/>
              </a:rPr>
              <a:t> </a:t>
            </a:r>
            <a:r>
              <a:rPr lang="en-US" sz="3200" b="1" dirty="0" err="1">
                <a:ea typeface="+mn-lt"/>
                <a:cs typeface="+mn-lt"/>
              </a:rPr>
              <a:t>Variablen</a:t>
            </a:r>
            <a:r>
              <a:rPr lang="en-US" sz="3200" b="1" dirty="0">
                <a:ea typeface="+mn-lt"/>
                <a:cs typeface="+mn-lt"/>
              </a:rPr>
              <a:t> und </a:t>
            </a:r>
            <a:r>
              <a:rPr lang="en-US" sz="3200" b="1" dirty="0" err="1">
                <a:ea typeface="+mn-lt"/>
                <a:cs typeface="+mn-lt"/>
              </a:rPr>
              <a:t>drücken</a:t>
            </a:r>
            <a:r>
              <a:rPr lang="en-US" sz="3200" b="1" dirty="0">
                <a:ea typeface="+mn-lt"/>
                <a:cs typeface="+mn-lt"/>
              </a:rPr>
              <a:t> </a:t>
            </a:r>
            <a:r>
              <a:rPr lang="en-US" sz="3200" b="1" dirty="0" err="1">
                <a:ea typeface="+mn-lt"/>
                <a:cs typeface="+mn-lt"/>
              </a:rPr>
              <a:t>einige</a:t>
            </a:r>
            <a:r>
              <a:rPr lang="en-US" sz="3200" b="1" dirty="0">
                <a:ea typeface="+mn-lt"/>
                <a:cs typeface="+mn-lt"/>
              </a:rPr>
              <a:t> </a:t>
            </a:r>
            <a:r>
              <a:rPr lang="en-US" sz="3200" b="1" dirty="0" err="1">
                <a:ea typeface="+mn-lt"/>
                <a:cs typeface="+mn-lt"/>
              </a:rPr>
              <a:t>Konzepte</a:t>
            </a:r>
            <a:r>
              <a:rPr lang="en-US" sz="3200" b="1" dirty="0">
                <a:ea typeface="+mn-lt"/>
                <a:cs typeface="+mn-lt"/>
              </a:rPr>
              <a:t> </a:t>
            </a:r>
            <a:r>
              <a:rPr lang="en-US" sz="3200" b="1" dirty="0" err="1">
                <a:ea typeface="+mn-lt"/>
                <a:cs typeface="+mn-lt"/>
              </a:rPr>
              <a:t>aus</a:t>
            </a:r>
            <a:r>
              <a:rPr lang="en-US" sz="3200" b="1" dirty="0">
                <a:ea typeface="+mn-lt"/>
                <a:cs typeface="+mn-lt"/>
              </a:rPr>
              <a:t>, die in der </a:t>
            </a:r>
            <a:r>
              <a:rPr lang="en-US" sz="3200" b="1" dirty="0" err="1">
                <a:ea typeface="+mn-lt"/>
                <a:cs typeface="+mn-lt"/>
              </a:rPr>
              <a:t>Realität</a:t>
            </a:r>
            <a:r>
              <a:rPr lang="en-US" sz="3200" b="1" dirty="0">
                <a:ea typeface="+mn-lt"/>
                <a:cs typeface="+mn-lt"/>
              </a:rPr>
              <a:t> </a:t>
            </a:r>
            <a:r>
              <a:rPr lang="en-US" sz="3200" b="1" dirty="0" err="1">
                <a:ea typeface="+mn-lt"/>
                <a:cs typeface="+mn-lt"/>
              </a:rPr>
              <a:t>nicht</a:t>
            </a:r>
            <a:r>
              <a:rPr lang="en-US" sz="3200" b="1" dirty="0">
                <a:ea typeface="+mn-lt"/>
                <a:cs typeface="+mn-lt"/>
              </a:rPr>
              <a:t> </a:t>
            </a:r>
            <a:r>
              <a:rPr lang="en-US" sz="3200" b="1" dirty="0" err="1">
                <a:ea typeface="+mn-lt"/>
                <a:cs typeface="+mn-lt"/>
              </a:rPr>
              <a:t>direkt</a:t>
            </a:r>
            <a:r>
              <a:rPr lang="en-US" sz="3200" b="1" dirty="0">
                <a:ea typeface="+mn-lt"/>
                <a:cs typeface="+mn-lt"/>
              </a:rPr>
              <a:t> </a:t>
            </a:r>
            <a:r>
              <a:rPr lang="en-US" sz="3200" b="1" dirty="0" err="1">
                <a:ea typeface="+mn-lt"/>
                <a:cs typeface="+mn-lt"/>
              </a:rPr>
              <a:t>beobachtbar</a:t>
            </a:r>
            <a:r>
              <a:rPr lang="en-US" sz="3200" b="1" dirty="0">
                <a:ea typeface="+mn-lt"/>
                <a:cs typeface="+mn-lt"/>
              </a:rPr>
              <a:t> </a:t>
            </a:r>
            <a:r>
              <a:rPr lang="en-US" sz="3200" b="1" dirty="0" err="1">
                <a:ea typeface="+mn-lt"/>
                <a:cs typeface="+mn-lt"/>
              </a:rPr>
              <a:t>sind</a:t>
            </a:r>
            <a:r>
              <a:rPr lang="en-US" sz="3200" b="1" dirty="0">
                <a:ea typeface="+mn-lt"/>
                <a:cs typeface="+mn-lt"/>
              </a:rPr>
              <a:t>, </a:t>
            </a:r>
            <a:r>
              <a:rPr lang="en-US" sz="3200" b="1" dirty="0" err="1">
                <a:ea typeface="+mn-lt"/>
                <a:cs typeface="+mn-lt"/>
              </a:rPr>
              <a:t>sondern</a:t>
            </a:r>
            <a:r>
              <a:rPr lang="en-US" sz="3200" b="1" dirty="0">
                <a:ea typeface="+mn-lt"/>
                <a:cs typeface="+mn-lt"/>
              </a:rPr>
              <a:t> das </a:t>
            </a:r>
            <a:r>
              <a:rPr lang="en-US" sz="3200" b="1" dirty="0" err="1">
                <a:ea typeface="+mn-lt"/>
                <a:cs typeface="+mn-lt"/>
              </a:rPr>
              <a:t>Ergebnis</a:t>
            </a:r>
            <a:r>
              <a:rPr lang="en-US" sz="3200" b="1" dirty="0">
                <a:ea typeface="+mn-lt"/>
                <a:cs typeface="+mn-lt"/>
              </a:rPr>
              <a:t> der </a:t>
            </a:r>
            <a:r>
              <a:rPr lang="en-US" sz="3200" b="1" dirty="0" err="1">
                <a:ea typeface="+mn-lt"/>
                <a:cs typeface="+mn-lt"/>
              </a:rPr>
              <a:t>Messung</a:t>
            </a:r>
            <a:r>
              <a:rPr lang="en-US" sz="3200" b="1" dirty="0">
                <a:ea typeface="+mn-lt"/>
                <a:cs typeface="+mn-lt"/>
              </a:rPr>
              <a:t> </a:t>
            </a:r>
            <a:r>
              <a:rPr lang="en-US" sz="3200" b="1" dirty="0" err="1">
                <a:ea typeface="+mn-lt"/>
                <a:cs typeface="+mn-lt"/>
              </a:rPr>
              <a:t>einer</a:t>
            </a:r>
            <a:r>
              <a:rPr lang="en-US" sz="3200" b="1" dirty="0">
                <a:ea typeface="+mn-lt"/>
                <a:cs typeface="+mn-lt"/>
              </a:rPr>
              <a:t> Reihe von </a:t>
            </a:r>
            <a:r>
              <a:rPr lang="en-US" sz="3200" b="1" dirty="0" err="1">
                <a:ea typeface="+mn-lt"/>
                <a:cs typeface="+mn-lt"/>
              </a:rPr>
              <a:t>Variablen</a:t>
            </a:r>
            <a:r>
              <a:rPr lang="en-US" sz="3200" b="1" dirty="0">
                <a:ea typeface="+mn-lt"/>
                <a:cs typeface="+mn-lt"/>
              </a:rPr>
              <a:t> </a:t>
            </a:r>
            <a:r>
              <a:rPr lang="en-US" sz="3200" b="1" dirty="0" err="1">
                <a:ea typeface="+mn-lt"/>
                <a:cs typeface="+mn-lt"/>
              </a:rPr>
              <a:t>sind</a:t>
            </a:r>
            <a:r>
              <a:rPr lang="en-US" sz="3200" b="1" dirty="0">
                <a:ea typeface="+mn-lt"/>
                <a:cs typeface="+mn-lt"/>
              </a:rPr>
              <a:t>.</a:t>
            </a:r>
            <a:endParaRPr lang="en-US" dirty="0"/>
          </a:p>
        </p:txBody>
      </p:sp>
    </p:spTree>
    <p:extLst>
      <p:ext uri="{BB962C8B-B14F-4D97-AF65-F5344CB8AC3E}">
        <p14:creationId xmlns:p14="http://schemas.microsoft.com/office/powerpoint/2010/main" val="2590522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06BD12E-1126-C7AE-DA59-DDD539D28DEF}"/>
              </a:ext>
            </a:extLst>
          </p:cNvPr>
          <p:cNvSpPr>
            <a:spLocks noGrp="1"/>
          </p:cNvSpPr>
          <p:nvPr>
            <p:ph type="title"/>
          </p:nvPr>
        </p:nvSpPr>
        <p:spPr>
          <a:xfrm>
            <a:off x="1257300" y="1638300"/>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1: </a:t>
            </a:r>
            <a:r>
              <a:rPr lang="es-ES" b="1" dirty="0" err="1">
                <a:solidFill>
                  <a:srgbClr val="E7686A"/>
                </a:solidFill>
                <a:ea typeface="Microsoft Sans Serif" panose="020B0604020202020204" pitchFamily="34" charset="0"/>
                <a:cs typeface="Microsoft Sans Serif" panose="020B0604020202020204" pitchFamily="34" charset="0"/>
              </a:rPr>
              <a:t>Einführung</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xmlns="" id="{6016EFE2-E14F-4EF0-646E-62C260E339DB}"/>
              </a:ext>
            </a:extLst>
          </p:cNvPr>
          <p:cNvSpPr>
            <a:spLocks noGrp="1"/>
          </p:cNvSpPr>
          <p:nvPr>
            <p:ph idx="1"/>
          </p:nvPr>
        </p:nvSpPr>
        <p:spPr>
          <a:xfrm>
            <a:off x="1257300" y="2738438"/>
            <a:ext cx="15773400" cy="500062"/>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3: Die Annahme der Korrespondenzanalyse
</a:t>
            </a:r>
            <a:endParaRPr lang="it-IT" dirty="0"/>
          </a:p>
        </p:txBody>
      </p:sp>
      <p:sp>
        <p:nvSpPr>
          <p:cNvPr id="4" name="CasellaDiTesto 3">
            <a:extLst>
              <a:ext uri="{FF2B5EF4-FFF2-40B4-BE49-F238E27FC236}">
                <a16:creationId xmlns:a16="http://schemas.microsoft.com/office/drawing/2014/main" xmlns="" id="{2A7C67B6-F6DC-E1CE-5410-742ACBBD05E0}"/>
              </a:ext>
            </a:extLst>
          </p:cNvPr>
          <p:cNvSpPr txBox="1"/>
          <p:nvPr/>
        </p:nvSpPr>
        <p:spPr>
          <a:xfrm>
            <a:off x="1085850" y="4466391"/>
            <a:ext cx="16116300" cy="1569660"/>
          </a:xfrm>
          <a:prstGeom prst="rect">
            <a:avLst/>
          </a:prstGeom>
          <a:noFill/>
        </p:spPr>
        <p:txBody>
          <a:bodyPr wrap="square" lIns="91440" tIns="45720" rIns="91440" bIns="45720" rtlCol="0" anchor="t">
            <a:spAutoFit/>
          </a:bodyPr>
          <a:lstStyle/>
          <a:p>
            <a:pPr algn="ctr"/>
            <a:r>
              <a:rPr lang="en-US" sz="3200" b="1" dirty="0">
                <a:latin typeface="Calibri"/>
                <a:ea typeface="Calibri" panose="020F0502020204030204" pitchFamily="34" charset="0"/>
                <a:cs typeface="Times New Roman"/>
              </a:rPr>
              <a:t>Bei der </a:t>
            </a:r>
            <a:r>
              <a:rPr lang="en-US" sz="3200" b="1" dirty="0" err="1">
                <a:latin typeface="Calibri"/>
                <a:ea typeface="Calibri" panose="020F0502020204030204" pitchFamily="34" charset="0"/>
                <a:cs typeface="Times New Roman"/>
              </a:rPr>
              <a:t>Korrespondenzanalyse</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dürfen</a:t>
            </a:r>
            <a:r>
              <a:rPr lang="en-US" sz="3200" b="1" dirty="0">
                <a:latin typeface="Calibri"/>
                <a:ea typeface="Calibri" panose="020F0502020204030204" pitchFamily="34" charset="0"/>
                <a:cs typeface="Times New Roman"/>
              </a:rPr>
              <a:t> die </a:t>
            </a:r>
            <a:r>
              <a:rPr lang="en-US" sz="3200" b="1" dirty="0" err="1">
                <a:latin typeface="Calibri"/>
                <a:ea typeface="Calibri" panose="020F0502020204030204" pitchFamily="34" charset="0"/>
                <a:cs typeface="Times New Roman"/>
              </a:rPr>
              <a:t>verwendeten</a:t>
            </a:r>
            <a:r>
              <a:rPr lang="en-US" sz="3200" b="1" dirty="0">
                <a:latin typeface="Calibri"/>
                <a:ea typeface="Calibri" panose="020F0502020204030204" pitchFamily="34" charset="0"/>
                <a:cs typeface="Times New Roman"/>
              </a:rPr>
              <a:t> Variablen </a:t>
            </a:r>
            <a:r>
              <a:rPr lang="en-US" sz="3200" b="1" u="sng" dirty="0">
                <a:latin typeface="Calibri"/>
                <a:ea typeface="Calibri" panose="020F0502020204030204" pitchFamily="34" charset="0"/>
                <a:cs typeface="Times New Roman"/>
              </a:rPr>
              <a:t>nicht unabhängig sein</a:t>
            </a:r>
            <a:r>
              <a:rPr lang="en-US" sz="3200" b="1" dirty="0">
                <a:latin typeface="Calibri"/>
                <a:ea typeface="Calibri" panose="020F0502020204030204" pitchFamily="34" charset="0"/>
                <a:cs typeface="Times New Roman"/>
              </a:rPr>
              <a:t>, d. h. die </a:t>
            </a:r>
            <a:r>
              <a:rPr lang="en-US" sz="3200" b="1" dirty="0" err="1" smtClean="0">
                <a:latin typeface="Calibri"/>
                <a:ea typeface="Calibri" panose="020F0502020204030204" pitchFamily="34" charset="0"/>
                <a:cs typeface="Times New Roman"/>
              </a:rPr>
              <a:t>Werte</a:t>
            </a:r>
            <a:r>
              <a:rPr lang="en-US" sz="3200" b="1" dirty="0" smtClean="0">
                <a:latin typeface="Calibri"/>
                <a:ea typeface="Calibri" panose="020F0502020204030204" pitchFamily="34" charset="0"/>
                <a:cs typeface="Times New Roman"/>
              </a:rPr>
              <a:t> </a:t>
            </a:r>
            <a:r>
              <a:rPr lang="en-US" sz="3200" b="1" dirty="0">
                <a:latin typeface="Calibri"/>
                <a:ea typeface="Calibri" panose="020F0502020204030204" pitchFamily="34" charset="0"/>
                <a:cs typeface="Times New Roman"/>
              </a:rPr>
              <a:t>der </a:t>
            </a:r>
            <a:r>
              <a:rPr lang="en-US" sz="3200" b="1" dirty="0" err="1">
                <a:latin typeface="Calibri"/>
                <a:ea typeface="Calibri" panose="020F0502020204030204" pitchFamily="34" charset="0"/>
                <a:cs typeface="Times New Roman"/>
              </a:rPr>
              <a:t>einen</a:t>
            </a:r>
            <a:r>
              <a:rPr lang="en-US" sz="3200" b="1" dirty="0">
                <a:latin typeface="Calibri"/>
                <a:ea typeface="Calibri" panose="020F0502020204030204" pitchFamily="34" charset="0"/>
                <a:cs typeface="Times New Roman"/>
              </a:rPr>
              <a:t> Variable </a:t>
            </a:r>
            <a:r>
              <a:rPr lang="en-US" sz="3200" b="1" dirty="0" err="1">
                <a:latin typeface="Calibri"/>
                <a:ea typeface="Calibri" panose="020F0502020204030204" pitchFamily="34" charset="0"/>
                <a:cs typeface="Times New Roman"/>
              </a:rPr>
              <a:t>müssen</a:t>
            </a:r>
            <a:r>
              <a:rPr lang="en-US" sz="3200" b="1" dirty="0">
                <a:latin typeface="Calibri"/>
                <a:ea typeface="Calibri" panose="020F0502020204030204" pitchFamily="34" charset="0"/>
                <a:cs typeface="Times New Roman"/>
              </a:rPr>
              <a:t> die </a:t>
            </a:r>
            <a:r>
              <a:rPr lang="en-US" sz="3200" b="1" dirty="0" err="1" smtClean="0">
                <a:latin typeface="Calibri"/>
                <a:ea typeface="Calibri" panose="020F0502020204030204" pitchFamily="34" charset="0"/>
                <a:cs typeface="Times New Roman"/>
              </a:rPr>
              <a:t>Werte</a:t>
            </a:r>
            <a:r>
              <a:rPr lang="en-US" sz="3200" b="1" dirty="0" smtClean="0">
                <a:latin typeface="Calibri"/>
                <a:ea typeface="Calibri" panose="020F0502020204030204" pitchFamily="34" charset="0"/>
                <a:cs typeface="Times New Roman"/>
              </a:rPr>
              <a:t> </a:t>
            </a:r>
            <a:r>
              <a:rPr lang="en-US" sz="3200" b="1" dirty="0">
                <a:latin typeface="Calibri"/>
                <a:ea typeface="Calibri" panose="020F0502020204030204" pitchFamily="34" charset="0"/>
                <a:cs typeface="Times New Roman"/>
              </a:rPr>
              <a:t>der </a:t>
            </a:r>
            <a:r>
              <a:rPr lang="en-US" sz="3200" b="1" dirty="0" err="1">
                <a:latin typeface="Calibri"/>
                <a:ea typeface="Calibri" panose="020F0502020204030204" pitchFamily="34" charset="0"/>
                <a:cs typeface="Times New Roman"/>
              </a:rPr>
              <a:t>anderen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beeinflussen</a:t>
            </a:r>
            <a:r>
              <a:rPr lang="en-US" sz="3200" b="1" dirty="0">
                <a:latin typeface="Calibri"/>
                <a:ea typeface="Calibri" panose="020F0502020204030204" pitchFamily="34" charset="0"/>
                <a:cs typeface="Times New Roman"/>
              </a:rPr>
              <a:t>. 
</a:t>
            </a:r>
            <a:endParaRPr lang="it-IT" dirty="0">
              <a:latin typeface="Calibri"/>
              <a:cs typeface="Times New Roman"/>
            </a:endParaRPr>
          </a:p>
        </p:txBody>
      </p:sp>
    </p:spTree>
    <p:extLst>
      <p:ext uri="{BB962C8B-B14F-4D97-AF65-F5344CB8AC3E}">
        <p14:creationId xmlns:p14="http://schemas.microsoft.com/office/powerpoint/2010/main" val="4200407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AEDFB1B-9967-A334-5E40-922F032EAB1F}"/>
              </a:ext>
            </a:extLst>
          </p:cNvPr>
          <p:cNvSpPr>
            <a:spLocks noGrp="1"/>
          </p:cNvSpPr>
          <p:nvPr>
            <p:ph type="title"/>
          </p:nvPr>
        </p:nvSpPr>
        <p:spPr>
          <a:xfrm>
            <a:off x="1257300" y="1743869"/>
            <a:ext cx="15773400" cy="1989137"/>
          </a:xfrm>
        </p:spPr>
        <p:txBody>
          <a:bodyPr/>
          <a:lstStyle/>
          <a:p>
            <a:r>
              <a:rPr lang="es-ES" b="1" dirty="0" err="1">
                <a:solidFill>
                  <a:srgbClr val="E7686A"/>
                </a:solidFill>
                <a:ea typeface="Microsoft Sans Serif" panose="020B0604020202020204" pitchFamily="34" charset="0"/>
                <a:cs typeface="Microsoft Sans Serif" panose="020B0604020202020204" pitchFamily="34" charset="0"/>
              </a:rPr>
              <a:t>Einheit </a:t>
            </a:r>
            <a:r>
              <a:rPr lang="es-ES" b="1" dirty="0">
                <a:solidFill>
                  <a:srgbClr val="E7686A"/>
                </a:solidFill>
                <a:ea typeface="Microsoft Sans Serif" panose="020B0604020202020204" pitchFamily="34" charset="0"/>
                <a:cs typeface="Microsoft Sans Serif" panose="020B0604020202020204" pitchFamily="34" charset="0"/>
              </a:rPr>
              <a:t>1: </a:t>
            </a:r>
            <a:r>
              <a:rPr lang="es-ES" b="1" dirty="0" err="1">
                <a:solidFill>
                  <a:srgbClr val="E7686A"/>
                </a:solidFill>
                <a:ea typeface="Microsoft Sans Serif" panose="020B0604020202020204" pitchFamily="34" charset="0"/>
                <a:cs typeface="Microsoft Sans Serif" panose="020B0604020202020204" pitchFamily="34" charset="0"/>
              </a:rPr>
              <a:t>Einführung</a:t>
            </a:r>
            <a:r>
              <a:rPr lang="es-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xmlns="" id="{7646DC50-24D7-B038-4BDD-14525999D5FD}"/>
              </a:ext>
            </a:extLst>
          </p:cNvPr>
          <p:cNvSpPr>
            <a:spLocks noGrp="1"/>
          </p:cNvSpPr>
          <p:nvPr>
            <p:ph idx="1"/>
          </p:nvPr>
        </p:nvSpPr>
        <p:spPr>
          <a:xfrm>
            <a:off x="1257300" y="2738438"/>
            <a:ext cx="15773400" cy="576262"/>
          </a:xfrm>
        </p:spPr>
        <p:txBody>
          <a:bodyPr/>
          <a:lstStyle/>
          <a:p>
            <a:pPr marL="0" indent="0">
              <a:buNone/>
            </a:pPr>
            <a:r>
              <a:rPr lang="en-US" b="1" dirty="0">
                <a:solidFill>
                  <a:srgbClr val="238791"/>
                </a:solidFill>
                <a:ea typeface="Microsoft Sans Serif" panose="020B0604020202020204" pitchFamily="34" charset="0"/>
                <a:cs typeface="Microsoft Sans Serif" panose="020B0604020202020204" pitchFamily="34" charset="0"/>
              </a:rPr>
              <a:t>Abschnitt 3: Die Annahme der Korrespondenzanalyse
</a:t>
            </a:r>
            <a:endParaRPr lang="it-IT" dirty="0"/>
          </a:p>
        </p:txBody>
      </p:sp>
      <p:sp>
        <p:nvSpPr>
          <p:cNvPr id="5" name="CasellaDiTesto 4">
            <a:extLst>
              <a:ext uri="{FF2B5EF4-FFF2-40B4-BE49-F238E27FC236}">
                <a16:creationId xmlns:a16="http://schemas.microsoft.com/office/drawing/2014/main" xmlns="" id="{A2B0A10B-87D6-DE6C-7D31-4AE03222FEB8}"/>
              </a:ext>
            </a:extLst>
          </p:cNvPr>
          <p:cNvSpPr txBox="1"/>
          <p:nvPr/>
        </p:nvSpPr>
        <p:spPr>
          <a:xfrm>
            <a:off x="1257300" y="4229100"/>
            <a:ext cx="15773400" cy="3736151"/>
          </a:xfrm>
          <a:prstGeom prst="rect">
            <a:avLst/>
          </a:prstGeom>
          <a:noFill/>
        </p:spPr>
        <p:txBody>
          <a:bodyPr wrap="square" lIns="91440" tIns="45720" rIns="91440" bIns="45720" rtlCol="0" anchor="t">
            <a:spAutoFit/>
          </a:bodyPr>
          <a:lstStyle/>
          <a:p>
            <a:pPr algn="ctr">
              <a:lnSpc>
                <a:spcPct val="107000"/>
              </a:lnSpc>
              <a:spcAft>
                <a:spcPts val="800"/>
              </a:spcAft>
            </a:pPr>
            <a:r>
              <a:rPr lang="en-US" sz="3200" b="1" dirty="0">
                <a:latin typeface="Calibri"/>
                <a:ea typeface="Calibri" panose="020F0502020204030204" pitchFamily="34" charset="0"/>
                <a:cs typeface="Times New Roman"/>
              </a:rPr>
              <a:t>Vor der Durchführung einer Korrespondenzanalyse ist es notwendig, den Grad der </a:t>
            </a:r>
            <a:r>
              <a:rPr lang="en-US" sz="3200" b="1" dirty="0" err="1">
                <a:latin typeface="Calibri"/>
                <a:ea typeface="Calibri" panose="020F0502020204030204" pitchFamily="34" charset="0"/>
                <a:cs typeface="Times New Roman"/>
              </a:rPr>
              <a:t>gegenseitigen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Abhängigkeit</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zwischen</a:t>
            </a:r>
            <a:r>
              <a:rPr lang="en-US" sz="3200" b="1" dirty="0">
                <a:latin typeface="Calibri"/>
                <a:ea typeface="Calibri" panose="020F0502020204030204" pitchFamily="34" charset="0"/>
                <a:cs typeface="Times New Roman"/>
              </a:rPr>
              <a:t> den </a:t>
            </a:r>
            <a:r>
              <a:rPr lang="en-US" sz="3200" b="1" dirty="0" err="1">
                <a:latin typeface="Calibri"/>
                <a:ea typeface="Calibri" panose="020F0502020204030204" pitchFamily="34" charset="0"/>
                <a:cs typeface="Times New Roman"/>
              </a:rPr>
              <a:t>betrachteten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Merkmalen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festzustellen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wenn</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sie</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unabhängig</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sind</a:t>
            </a:r>
            <a:r>
              <a:rPr lang="en-US" sz="3200" b="1" dirty="0">
                <a:latin typeface="Calibri"/>
                <a:ea typeface="Calibri" panose="020F0502020204030204" pitchFamily="34" charset="0"/>
                <a:cs typeface="Times New Roman"/>
              </a:rPr>
              <a:t>, </a:t>
            </a:r>
            <a:r>
              <a:rPr lang="en-US" sz="3200" b="1" dirty="0" err="1">
                <a:latin typeface="Calibri"/>
                <a:ea typeface="Calibri" panose="020F0502020204030204" pitchFamily="34" charset="0"/>
                <a:cs typeface="Times New Roman"/>
              </a:rPr>
              <a:t>ist</a:t>
            </a:r>
            <a:r>
              <a:rPr lang="en-US" sz="3200" b="1" dirty="0">
                <a:latin typeface="Calibri"/>
                <a:ea typeface="Calibri" panose="020F0502020204030204" pitchFamily="34" charset="0"/>
                <a:cs typeface="Times New Roman"/>
              </a:rPr>
              <a:t> es möglicherweise nicht sinnvoll, nach den Korrespondenzen zwischen ihnen zu suchen. 
</a:t>
            </a:r>
            <a:r>
              <a:rPr lang="en-US" sz="3200" b="1" dirty="0">
                <a:effectLst/>
                <a:latin typeface="Calibri"/>
                <a:ea typeface="Calibri" panose="020F0502020204030204" pitchFamily="34" charset="0"/>
                <a:cs typeface="Times New Roman"/>
              </a:rPr>
              <a:t>Zu diesem Zweck ist es notwendig, den Chi-Quadrat-Test anzuwenden, mit dem </a:t>
            </a:r>
            <a:r>
              <a:rPr lang="en-US" sz="3200" b="1" dirty="0" err="1">
                <a:effectLst/>
                <a:latin typeface="Calibri"/>
                <a:ea typeface="Calibri" panose="020F0502020204030204" pitchFamily="34" charset="0"/>
                <a:cs typeface="Times New Roman"/>
              </a:rPr>
              <a:t>eventuelle</a:t>
            </a:r>
            <a:r>
              <a:rPr lang="en-US" sz="3200" b="1" dirty="0">
                <a:effectLst/>
                <a:latin typeface="Calibri"/>
                <a:ea typeface="Calibri" panose="020F0502020204030204" pitchFamily="34" charset="0"/>
                <a:cs typeface="Times New Roman"/>
              </a:rPr>
              <a:t> </a:t>
            </a:r>
            <a:r>
              <a:rPr lang="en-US" sz="3200" b="1" dirty="0" err="1">
                <a:effectLst/>
                <a:latin typeface="Calibri"/>
                <a:ea typeface="Calibri" panose="020F0502020204030204" pitchFamily="34" charset="0"/>
                <a:cs typeface="Times New Roman"/>
              </a:rPr>
              <a:t>Abhängigkeitsbeziehungen</a:t>
            </a:r>
            <a:r>
              <a:rPr lang="en-US" sz="3200" b="1" dirty="0">
                <a:effectLst/>
                <a:latin typeface="Calibri"/>
                <a:ea typeface="Calibri" panose="020F0502020204030204" pitchFamily="34" charset="0"/>
                <a:cs typeface="Times New Roman"/>
              </a:rPr>
              <a:t> </a:t>
            </a:r>
            <a:r>
              <a:rPr lang="en-US" sz="3200" b="1" dirty="0" err="1">
                <a:effectLst/>
                <a:latin typeface="Calibri"/>
                <a:ea typeface="Calibri" panose="020F0502020204030204" pitchFamily="34" charset="0"/>
                <a:cs typeface="Times New Roman"/>
              </a:rPr>
              <a:t>zwischen</a:t>
            </a:r>
            <a:r>
              <a:rPr lang="en-US" sz="3200" b="1" dirty="0">
                <a:effectLst/>
                <a:latin typeface="Calibri"/>
                <a:ea typeface="Calibri" panose="020F0502020204030204" pitchFamily="34" charset="0"/>
                <a:cs typeface="Times New Roman"/>
              </a:rPr>
              <a:t> den </a:t>
            </a:r>
            <a:r>
              <a:rPr lang="en-US" sz="3200" b="1" dirty="0" err="1">
                <a:effectLst/>
                <a:latin typeface="Calibri"/>
                <a:ea typeface="Calibri" panose="020F0502020204030204" pitchFamily="34" charset="0"/>
                <a:cs typeface="Times New Roman"/>
              </a:rPr>
              <a:t>qualitativen</a:t>
            </a:r>
            <a:r>
              <a:rPr lang="en-US" sz="3200" b="1" dirty="0">
                <a:effectLst/>
                <a:latin typeface="Calibri"/>
                <a:ea typeface="Calibri" panose="020F0502020204030204" pitchFamily="34" charset="0"/>
                <a:cs typeface="Times New Roman"/>
              </a:rPr>
              <a:t> </a:t>
            </a:r>
            <a:r>
              <a:rPr lang="en-US" sz="3200" b="1" dirty="0" err="1">
                <a:effectLst/>
                <a:latin typeface="Calibri"/>
                <a:ea typeface="Calibri" panose="020F0502020204030204" pitchFamily="34" charset="0"/>
                <a:cs typeface="Times New Roman"/>
              </a:rPr>
              <a:t>Variablen</a:t>
            </a:r>
            <a:r>
              <a:rPr lang="en-US" sz="3200" b="1" dirty="0">
                <a:effectLst/>
                <a:latin typeface="Calibri"/>
                <a:ea typeface="Calibri" panose="020F0502020204030204" pitchFamily="34" charset="0"/>
                <a:cs typeface="Times New Roman"/>
              </a:rPr>
              <a:t> </a:t>
            </a:r>
            <a:r>
              <a:rPr lang="en-US" sz="3200" b="1" dirty="0" err="1">
                <a:effectLst/>
                <a:latin typeface="Calibri"/>
                <a:ea typeface="Calibri" panose="020F0502020204030204" pitchFamily="34" charset="0"/>
                <a:cs typeface="Times New Roman"/>
              </a:rPr>
              <a:t>bewertet</a:t>
            </a:r>
            <a:r>
              <a:rPr lang="en-US" sz="3200" b="1" dirty="0">
                <a:effectLst/>
                <a:latin typeface="Calibri"/>
                <a:ea typeface="Calibri" panose="020F0502020204030204" pitchFamily="34" charset="0"/>
                <a:cs typeface="Times New Roman"/>
              </a:rPr>
              <a:t> </a:t>
            </a:r>
            <a:r>
              <a:rPr lang="en-US" sz="3200" b="1" dirty="0" err="1">
                <a:effectLst/>
                <a:latin typeface="Calibri"/>
                <a:ea typeface="Calibri" panose="020F0502020204030204" pitchFamily="34" charset="0"/>
                <a:cs typeface="Times New Roman"/>
              </a:rPr>
              <a:t>werden</a:t>
            </a:r>
            <a:r>
              <a:rPr lang="en-US" sz="3200" b="1" dirty="0">
                <a:latin typeface="Calibri"/>
                <a:ea typeface="Calibri" panose="020F0502020204030204" pitchFamily="34" charset="0"/>
                <a:cs typeface="Times New Roman"/>
              </a:rPr>
              <a:t>.</a:t>
            </a:r>
            <a:endParaRPr lang="it-IT" sz="3200" b="1" dirty="0">
              <a:effectLst/>
              <a:latin typeface="Calibri"/>
              <a:ea typeface="Calibri" panose="020F0502020204030204" pitchFamily="34" charset="0"/>
              <a:cs typeface="Times New Roman"/>
            </a:endParaRPr>
          </a:p>
          <a:p>
            <a:endParaRPr lang="it-IT" dirty="0"/>
          </a:p>
        </p:txBody>
      </p:sp>
    </p:spTree>
    <p:extLst>
      <p:ext uri="{BB962C8B-B14F-4D97-AF65-F5344CB8AC3E}">
        <p14:creationId xmlns:p14="http://schemas.microsoft.com/office/powerpoint/2010/main" val="2526933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6efbe09-657a-4a33-af1f-6926acd14423">
      <Terms xmlns="http://schemas.microsoft.com/office/infopath/2007/PartnerControls"/>
    </lcf76f155ced4ddcb4097134ff3c332f>
    <TaxCatchAll xmlns="67cf6156-b4f3-4cc3-8804-83f001e9d3c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BA70C69BED3724697D2FD679F55D5AA" ma:contentTypeVersion="15" ma:contentTypeDescription="Ein neues Dokument erstellen." ma:contentTypeScope="" ma:versionID="8b9b4db190f9a730e404a89a9b75cc12">
  <xsd:schema xmlns:xsd="http://www.w3.org/2001/XMLSchema" xmlns:xs="http://www.w3.org/2001/XMLSchema" xmlns:p="http://schemas.microsoft.com/office/2006/metadata/properties" xmlns:ns2="86efbe09-657a-4a33-af1f-6926acd14423" xmlns:ns3="67cf6156-b4f3-4cc3-8804-83f001e9d3c3" targetNamespace="http://schemas.microsoft.com/office/2006/metadata/properties" ma:root="true" ma:fieldsID="61516090d7d98cbdf1de6639780cf410" ns2:_="" ns3:_="">
    <xsd:import namespace="86efbe09-657a-4a33-af1f-6926acd14423"/>
    <xsd:import namespace="67cf6156-b4f3-4cc3-8804-83f001e9d3c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efbe09-657a-4a33-af1f-6926acd144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31856e1-5c54-4057-b86b-2b55a59a68a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7cf6156-b4f3-4cc3-8804-83f001e9d3c3" elementFormDefault="qualified">
    <xsd:import namespace="http://schemas.microsoft.com/office/2006/documentManagement/types"/>
    <xsd:import namespace="http://schemas.microsoft.com/office/infopath/2007/PartnerControls"/>
    <xsd:element name="SharedWithUsers" ma:index="1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e2029df-5bb2-40ff-91f7-c449ef362c54}" ma:internalName="TaxCatchAll" ma:showField="CatchAllData" ma:web="67cf6156-b4f3-4cc3-8804-83f001e9d3c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33F42E-4B9C-4548-95AA-59A6D9A6EF3D}">
  <ds:schemaRefs>
    <ds:schemaRef ds:uri="http://purl.org/dc/terms/"/>
    <ds:schemaRef ds:uri="http://schemas.microsoft.com/office/2006/documentManagement/types"/>
    <ds:schemaRef ds:uri="http://www.w3.org/XML/1998/namespace"/>
    <ds:schemaRef ds:uri="http://purl.org/dc/dcmitype/"/>
    <ds:schemaRef ds:uri="67cf6156-b4f3-4cc3-8804-83f001e9d3c3"/>
    <ds:schemaRef ds:uri="http://schemas.microsoft.com/office/infopath/2007/PartnerControls"/>
    <ds:schemaRef ds:uri="http://schemas.openxmlformats.org/package/2006/metadata/core-properties"/>
    <ds:schemaRef ds:uri="http://purl.org/dc/elements/1.1/"/>
    <ds:schemaRef ds:uri="86efbe09-657a-4a33-af1f-6926acd14423"/>
    <ds:schemaRef ds:uri="http://schemas.microsoft.com/office/2006/metadata/properties"/>
  </ds:schemaRefs>
</ds:datastoreItem>
</file>

<file path=customXml/itemProps2.xml><?xml version="1.0" encoding="utf-8"?>
<ds:datastoreItem xmlns:ds="http://schemas.openxmlformats.org/officeDocument/2006/customXml" ds:itemID="{E9706405-FAA1-461A-A1E1-56ABCB435B33}">
  <ds:schemaRefs>
    <ds:schemaRef ds:uri="http://schemas.microsoft.com/sharepoint/v3/contenttype/forms"/>
  </ds:schemaRefs>
</ds:datastoreItem>
</file>

<file path=customXml/itemProps3.xml><?xml version="1.0" encoding="utf-8"?>
<ds:datastoreItem xmlns:ds="http://schemas.openxmlformats.org/officeDocument/2006/customXml" ds:itemID="{053EFF10-93CA-43FD-B466-ECF957B6BA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efbe09-657a-4a33-af1f-6926acd14423"/>
    <ds:schemaRef ds:uri="67cf6156-b4f3-4cc3-8804-83f001e9d3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54</TotalTime>
  <Words>1011</Words>
  <Application>Microsoft Office PowerPoint</Application>
  <PresentationFormat>Custom</PresentationFormat>
  <Paragraphs>164</Paragraphs>
  <Slides>27</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27</vt:i4>
      </vt:variant>
    </vt:vector>
  </HeadingPairs>
  <TitlesOfParts>
    <vt:vector size="37" baseType="lpstr">
      <vt:lpstr>Arial</vt:lpstr>
      <vt:lpstr>Calibri</vt:lpstr>
      <vt:lpstr>Calibri Light</vt:lpstr>
      <vt:lpstr>Cambria Math</vt:lpstr>
      <vt:lpstr>Microsoft Sans Serif</vt:lpstr>
      <vt:lpstr>Oxygen</vt:lpstr>
      <vt:lpstr>Times New Roman</vt:lpstr>
      <vt:lpstr>Wingdings</vt:lpstr>
      <vt:lpstr>Office Theme</vt:lpstr>
      <vt:lpstr>Diseño personalizado</vt:lpstr>
      <vt:lpstr>PowerPoint Presentation</vt:lpstr>
      <vt:lpstr>PowerPoint Presentation</vt:lpstr>
      <vt:lpstr>PowerPoint Presentation</vt:lpstr>
      <vt:lpstr>Einheit 1: Einführung 
</vt:lpstr>
      <vt:lpstr>Einheit 1: Einführung
</vt:lpstr>
      <vt:lpstr>Einheit 1: Einführung 
</vt:lpstr>
      <vt:lpstr>Einheit 1: Einführung 
</vt:lpstr>
      <vt:lpstr>Einheit 1: Einführung
</vt:lpstr>
      <vt:lpstr>Einheit 1: Einführung
</vt:lpstr>
      <vt:lpstr>Einheit 1: Einführung
</vt:lpstr>
      <vt:lpstr>Einheit 2: Korrespondenzanalyse 
</vt:lpstr>
      <vt:lpstr>Einheit 2: Korrespondenzanalyse 
</vt:lpstr>
      <vt:lpstr>Einheit 2: Korrespondenzanalyse 
</vt:lpstr>
      <vt:lpstr>Einheit 2: Korrespondenzanalyse 
</vt:lpstr>
      <vt:lpstr>Einheit 2: Korrespondenzanalyse 
</vt:lpstr>
      <vt:lpstr>Einheit 2: Korrespondenzanalyse 
</vt:lpstr>
      <vt:lpstr>Einheit 2: Korrespondenzanalyse 
</vt:lpstr>
      <vt:lpstr>Einheit 3: Eine Fallstudie
</vt:lpstr>
      <vt:lpstr>Einheit 3: Eine Fallstudie
</vt:lpstr>
      <vt:lpstr>Einheit 3: Eine Fallstudie
</vt:lpstr>
      <vt:lpstr>Einheit 3: Eine Fallstudie
</vt:lpstr>
      <vt:lpstr>Einheit 3: Eine Fallstudie
</vt:lpstr>
      <vt:lpstr>Einheit 3: Eine Fallstudie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SCIENCE - PPT TEMPLATE</dc:title>
  <dc:creator>Monia Coppola</dc:creator>
  <cp:keywords>DAE_p32tqtE,BAEXurJiHZU, docId:DE762E3BF1DC97CEACD15489FEC6124E</cp:keywords>
  <cp:lastModifiedBy>Rania Wazir</cp:lastModifiedBy>
  <cp:revision>245</cp:revision>
  <dcterms:created xsi:type="dcterms:W3CDTF">2022-05-03T15:33:59Z</dcterms:created>
  <dcterms:modified xsi:type="dcterms:W3CDTF">2023-07-15T12:07:05Z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2022-05-03T00:00:00Z</vt:filetime>
  </property>
  <property fmtid="{D5CDD505-2E9C-101B-9397-08002B2CF9AE}" pid="3" name="Creator">
    <vt:lpwstr>Canva</vt:lpwstr>
  </property>
  <property fmtid="{D5CDD505-2E9C-101B-9397-08002B2CF9AE}" pid="4" name="LastSaved">
    <vt:filetime>2022-05-03T00:00:00Z</vt:filetime>
  </property>
  <property fmtid="{D5CDD505-2E9C-101B-9397-08002B2CF9AE}" pid="5" name="ContentTypeId">
    <vt:lpwstr>0x0101008BA70C69BED3724697D2FD679F55D5AA</vt:lpwstr>
  </property>
  <property fmtid="{D5CDD505-2E9C-101B-9397-08002B2CF9AE}" pid="6" name="MediaServiceImageTags">
    <vt:lpwstr/>
  </property>
</Properties>
</file>