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33"/>
  </p:notesMasterIdLst>
  <p:sldIdLst>
    <p:sldId id="258" r:id="rId6"/>
    <p:sldId id="259" r:id="rId7"/>
    <p:sldId id="274"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2" r:id="rId24"/>
    <p:sldId id="293" r:id="rId25"/>
    <p:sldId id="294" r:id="rId26"/>
    <p:sldId id="295" r:id="rId27"/>
    <p:sldId id="296" r:id="rId28"/>
    <p:sldId id="275" r:id="rId29"/>
    <p:sldId id="273" r:id="rId30"/>
    <p:sldId id="298" r:id="rId31"/>
    <p:sldId id="262" r:id="rId3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7CEF86-3BF0-892A-D6BC-EE155CC8A7E7}" name="Valerie Hafez" initials="VH" userId="S::valerieh@womeninai.at::c67ebde3-4e6d-4576-bbd2-2f75cdc8c3e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nia Wazir" initials="RW" lastIdx="1" clrIdx="0">
    <p:extLst>
      <p:ext uri="{19B8F6BF-5375-455C-9EA6-DF929625EA0E}">
        <p15:presenceInfo xmlns:p15="http://schemas.microsoft.com/office/powerpoint/2012/main" userId="Rania Wazi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86A"/>
    <a:srgbClr val="1E737C"/>
    <a:srgbClr val="FDBD40"/>
    <a:srgbClr val="238791"/>
    <a:srgbClr val="E867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F3EAC7-EFD2-41E0-9A12-B42F647F505F}" v="602" dt="2023-06-30T12:07:32.506"/>
    <p1510:client id="{343DF621-E173-8273-B449-479AF2AD2BB3}" v="12" dt="2023-03-19T12:43:15.066"/>
    <p1510:client id="{958BAB2C-5FB8-0937-BE36-DAF30C0DDD42}" v="55" dt="2023-07-02T08:55:18.318"/>
    <p1510:client id="{BF268068-EFD6-40D3-B14C-6C2F2330A2F5}" v="8" dt="2023-03-19T20:06:31.668"/>
    <p1510:client id="{EE278A91-9518-5669-3684-D21ED15E1D63}" v="24" dt="2023-07-02T09:10:58.98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27" autoAdjust="0"/>
    <p:restoredTop sz="94444" autoAdjust="0"/>
  </p:normalViewPr>
  <p:slideViewPr>
    <p:cSldViewPr>
      <p:cViewPr varScale="1">
        <p:scale>
          <a:sx n="36" d="100"/>
          <a:sy n="36" d="100"/>
        </p:scale>
        <p:origin x="64" y="43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rie Hafez" userId="S::valerieh@womeninai.at::c67ebde3-4e6d-4576-bbd2-2f75cdc8c3ed" providerId="AD" clId="Web-{10F3EAC7-EFD2-41E0-9A12-B42F647F505F}"/>
    <pc:docChg chg="addSld delSld modSld">
      <pc:chgData name="Valerie Hafez" userId="S::valerieh@womeninai.at::c67ebde3-4e6d-4576-bbd2-2f75cdc8c3ed" providerId="AD" clId="Web-{10F3EAC7-EFD2-41E0-9A12-B42F647F505F}" dt="2023-06-30T12:07:32.506" v="401"/>
      <pc:docMkLst>
        <pc:docMk/>
      </pc:docMkLst>
      <pc:sldChg chg="modSp delCm">
        <pc:chgData name="Valerie Hafez" userId="S::valerieh@womeninai.at::c67ebde3-4e6d-4576-bbd2-2f75cdc8c3ed" providerId="AD" clId="Web-{10F3EAC7-EFD2-41E0-9A12-B42F647F505F}" dt="2023-06-30T11:35:57.581" v="34" actId="1076"/>
        <pc:sldMkLst>
          <pc:docMk/>
          <pc:sldMk cId="4241448238" sldId="259"/>
        </pc:sldMkLst>
        <pc:spChg chg="mod">
          <ac:chgData name="Valerie Hafez" userId="S::valerieh@womeninai.at::c67ebde3-4e6d-4576-bbd2-2f75cdc8c3ed" providerId="AD" clId="Web-{10F3EAC7-EFD2-41E0-9A12-B42F647F505F}" dt="2023-06-30T11:35:45.190" v="31" actId="20577"/>
          <ac:spMkLst>
            <pc:docMk/>
            <pc:sldMk cId="4241448238" sldId="259"/>
            <ac:spMk id="7" creationId="{AA75B982-8563-0653-57EB-D817027F3CF1}"/>
          </ac:spMkLst>
        </pc:spChg>
        <pc:spChg chg="mod">
          <ac:chgData name="Valerie Hafez" userId="S::valerieh@womeninai.at::c67ebde3-4e6d-4576-bbd2-2f75cdc8c3ed" providerId="AD" clId="Web-{10F3EAC7-EFD2-41E0-9A12-B42F647F505F}" dt="2023-06-30T11:35:25.111" v="24" actId="1076"/>
          <ac:spMkLst>
            <pc:docMk/>
            <pc:sldMk cId="4241448238" sldId="259"/>
            <ac:spMk id="11" creationId="{00000000-0000-0000-0000-000000000000}"/>
          </ac:spMkLst>
        </pc:spChg>
        <pc:spChg chg="mod">
          <ac:chgData name="Valerie Hafez" userId="S::valerieh@womeninai.at::c67ebde3-4e6d-4576-bbd2-2f75cdc8c3ed" providerId="AD" clId="Web-{10F3EAC7-EFD2-41E0-9A12-B42F647F505F}" dt="2023-06-30T11:35:57.581" v="34" actId="1076"/>
          <ac:spMkLst>
            <pc:docMk/>
            <pc:sldMk cId="4241448238" sldId="259"/>
            <ac:spMk id="12" creationId="{00000000-0000-0000-0000-000000000000}"/>
          </ac:spMkLst>
        </pc:spChg>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34:29.281" v="1"/>
              <pc2:cmMkLst xmlns:pc2="http://schemas.microsoft.com/office/powerpoint/2019/9/main/command">
                <pc:docMk/>
                <pc:sldMk cId="4241448238" sldId="259"/>
                <pc2:cmMk id="{00EBAC2A-A3CF-4331-8F4E-4941968646CC}"/>
              </pc2:cmMkLst>
            </pc226:cmChg>
            <pc226:cmChg xmlns:pc226="http://schemas.microsoft.com/office/powerpoint/2022/06/main/command" chg="del">
              <pc226:chgData name="Valerie Hafez" userId="S::valerieh@womeninai.at::c67ebde3-4e6d-4576-bbd2-2f75cdc8c3ed" providerId="AD" clId="Web-{10F3EAC7-EFD2-41E0-9A12-B42F647F505F}" dt="2023-06-30T11:34:18.234" v="0"/>
              <pc2:cmMkLst xmlns:pc2="http://schemas.microsoft.com/office/powerpoint/2019/9/main/command">
                <pc:docMk/>
                <pc:sldMk cId="4241448238" sldId="259"/>
                <pc2:cmMk id="{64C64D58-D3B7-40F3-A713-9721F074F4E2}"/>
              </pc2:cmMkLst>
            </pc226:cmChg>
          </p:ext>
        </pc:extLst>
      </pc:sldChg>
      <pc:sldChg chg="modSp">
        <pc:chgData name="Valerie Hafez" userId="S::valerieh@womeninai.at::c67ebde3-4e6d-4576-bbd2-2f75cdc8c3ed" providerId="AD" clId="Web-{10F3EAC7-EFD2-41E0-9A12-B42F647F505F}" dt="2023-06-30T12:06:47.505" v="394" actId="20577"/>
        <pc:sldMkLst>
          <pc:docMk/>
          <pc:sldMk cId="2350565814" sldId="273"/>
        </pc:sldMkLst>
        <pc:spChg chg="mod">
          <ac:chgData name="Valerie Hafez" userId="S::valerieh@womeninai.at::c67ebde3-4e6d-4576-bbd2-2f75cdc8c3ed" providerId="AD" clId="Web-{10F3EAC7-EFD2-41E0-9A12-B42F647F505F}" dt="2023-06-30T12:06:20.176" v="370" actId="20577"/>
          <ac:spMkLst>
            <pc:docMk/>
            <pc:sldMk cId="2350565814" sldId="273"/>
            <ac:spMk id="2" creationId="{00000000-0000-0000-0000-000000000000}"/>
          </ac:spMkLst>
        </pc:spChg>
        <pc:spChg chg="mod">
          <ac:chgData name="Valerie Hafez" userId="S::valerieh@womeninai.at::c67ebde3-4e6d-4576-bbd2-2f75cdc8c3ed" providerId="AD" clId="Web-{10F3EAC7-EFD2-41E0-9A12-B42F647F505F}" dt="2023-06-30T12:06:47.505" v="394" actId="20577"/>
          <ac:spMkLst>
            <pc:docMk/>
            <pc:sldMk cId="2350565814" sldId="273"/>
            <ac:spMk id="3" creationId="{00000000-0000-0000-0000-000000000000}"/>
          </ac:spMkLst>
        </pc:spChg>
        <pc:spChg chg="mod">
          <ac:chgData name="Valerie Hafez" userId="S::valerieh@womeninai.at::c67ebde3-4e6d-4576-bbd2-2f75cdc8c3ed" providerId="AD" clId="Web-{10F3EAC7-EFD2-41E0-9A12-B42F647F505F}" dt="2023-06-30T12:05:26.268" v="366" actId="20577"/>
          <ac:spMkLst>
            <pc:docMk/>
            <pc:sldMk cId="2350565814" sldId="273"/>
            <ac:spMk id="5" creationId="{9FDC7C57-826D-5EA9-1BF2-8E3DC6D338FF}"/>
          </ac:spMkLst>
        </pc:spChg>
      </pc:sldChg>
      <pc:sldChg chg="modSp delCm modCm">
        <pc:chgData name="Valerie Hafez" userId="S::valerieh@womeninai.at::c67ebde3-4e6d-4576-bbd2-2f75cdc8c3ed" providerId="AD" clId="Web-{10F3EAC7-EFD2-41E0-9A12-B42F647F505F}" dt="2023-06-30T11:36:31.238" v="39"/>
        <pc:sldMkLst>
          <pc:docMk/>
          <pc:sldMk cId="1782711483" sldId="274"/>
        </pc:sldMkLst>
        <pc:spChg chg="mod">
          <ac:chgData name="Valerie Hafez" userId="S::valerieh@womeninai.at::c67ebde3-4e6d-4576-bbd2-2f75cdc8c3ed" providerId="AD" clId="Web-{10F3EAC7-EFD2-41E0-9A12-B42F647F505F}" dt="2023-06-30T11:36:16.690" v="37" actId="20577"/>
          <ac:spMkLst>
            <pc:docMk/>
            <pc:sldMk cId="1782711483" sldId="274"/>
            <ac:spMk id="7" creationId="{AA75B982-8563-0653-57EB-D817027F3CF1}"/>
          </ac:spMkLst>
        </pc:spChg>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36:16.909" v="38"/>
              <pc2:cmMkLst xmlns:pc2="http://schemas.microsoft.com/office/powerpoint/2019/9/main/command">
                <pc:docMk/>
                <pc:sldMk cId="1782711483" sldId="274"/>
                <pc2:cmMk id="{8FAB12A5-DC76-4276-9463-CA2CE44DD4EE}"/>
              </pc2:cmMkLst>
            </pc226:cmChg>
            <pc226:cmChg xmlns:pc226="http://schemas.microsoft.com/office/powerpoint/2022/06/main/command" chg="del mod">
              <pc226:chgData name="Valerie Hafez" userId="S::valerieh@womeninai.at::c67ebde3-4e6d-4576-bbd2-2f75cdc8c3ed" providerId="AD" clId="Web-{10F3EAC7-EFD2-41E0-9A12-B42F647F505F}" dt="2023-06-30T11:36:31.238" v="39"/>
              <pc2:cmMkLst xmlns:pc2="http://schemas.microsoft.com/office/powerpoint/2019/9/main/command">
                <pc:docMk/>
                <pc:sldMk cId="1782711483" sldId="274"/>
                <pc2:cmMk id="{D91280CE-C3D6-456B-A0E8-1F5220E218B2}"/>
              </pc2:cmMkLst>
            </pc226:cmChg>
          </p:ext>
        </pc:extLst>
      </pc:sldChg>
      <pc:sldChg chg="modSp">
        <pc:chgData name="Valerie Hafez" userId="S::valerieh@womeninai.at::c67ebde3-4e6d-4576-bbd2-2f75cdc8c3ed" providerId="AD" clId="Web-{10F3EAC7-EFD2-41E0-9A12-B42F647F505F}" dt="2023-06-30T12:01:03.402" v="363" actId="20577"/>
        <pc:sldMkLst>
          <pc:docMk/>
          <pc:sldMk cId="1470835587" sldId="275"/>
        </pc:sldMkLst>
        <pc:spChg chg="mod">
          <ac:chgData name="Valerie Hafez" userId="S::valerieh@womeninai.at::c67ebde3-4e6d-4576-bbd2-2f75cdc8c3ed" providerId="AD" clId="Web-{10F3EAC7-EFD2-41E0-9A12-B42F647F505F}" dt="2023-06-30T12:00:45.682" v="346" actId="20577"/>
          <ac:spMkLst>
            <pc:docMk/>
            <pc:sldMk cId="1470835587" sldId="275"/>
            <ac:spMk id="6" creationId="{00000000-0000-0000-0000-000000000000}"/>
          </ac:spMkLst>
        </pc:spChg>
        <pc:spChg chg="mod">
          <ac:chgData name="Valerie Hafez" userId="S::valerieh@womeninai.at::c67ebde3-4e6d-4576-bbd2-2f75cdc8c3ed" providerId="AD" clId="Web-{10F3EAC7-EFD2-41E0-9A12-B42F647F505F}" dt="2023-06-30T12:01:03.402" v="363" actId="20577"/>
          <ac:spMkLst>
            <pc:docMk/>
            <pc:sldMk cId="1470835587" sldId="275"/>
            <ac:spMk id="26" creationId="{00000000-0000-0000-0000-000000000000}"/>
          </ac:spMkLst>
        </pc:spChg>
        <pc:spChg chg="mod">
          <ac:chgData name="Valerie Hafez" userId="S::valerieh@womeninai.at::c67ebde3-4e6d-4576-bbd2-2f75cdc8c3ed" providerId="AD" clId="Web-{10F3EAC7-EFD2-41E0-9A12-B42F647F505F}" dt="2023-06-30T12:00:51.308" v="350" actId="20577"/>
          <ac:spMkLst>
            <pc:docMk/>
            <pc:sldMk cId="1470835587" sldId="275"/>
            <ac:spMk id="27" creationId="{00000000-0000-0000-0000-000000000000}"/>
          </ac:spMkLst>
        </pc:spChg>
      </pc:sldChg>
      <pc:sldChg chg="modSp">
        <pc:chgData name="Valerie Hafez" userId="S::valerieh@womeninai.at::c67ebde3-4e6d-4576-bbd2-2f75cdc8c3ed" providerId="AD" clId="Web-{10F3EAC7-EFD2-41E0-9A12-B42F647F505F}" dt="2023-06-30T11:36:38.629" v="41" actId="20577"/>
        <pc:sldMkLst>
          <pc:docMk/>
          <pc:sldMk cId="317297372" sldId="276"/>
        </pc:sldMkLst>
        <pc:spChg chg="mod">
          <ac:chgData name="Valerie Hafez" userId="S::valerieh@womeninai.at::c67ebde3-4e6d-4576-bbd2-2f75cdc8c3ed" providerId="AD" clId="Web-{10F3EAC7-EFD2-41E0-9A12-B42F647F505F}" dt="2023-06-30T11:36:38.629" v="41" actId="20577"/>
          <ac:spMkLst>
            <pc:docMk/>
            <pc:sldMk cId="317297372" sldId="276"/>
            <ac:spMk id="3" creationId="{20EA3548-4476-9086-CB0E-EB006DDDC9AC}"/>
          </ac:spMkLst>
        </pc:spChg>
      </pc:sldChg>
      <pc:sldChg chg="modSp delCm modCm">
        <pc:chgData name="Valerie Hafez" userId="S::valerieh@womeninai.at::c67ebde3-4e6d-4576-bbd2-2f75cdc8c3ed" providerId="AD" clId="Web-{10F3EAC7-EFD2-41E0-9A12-B42F647F505F}" dt="2023-06-30T11:41:42.762" v="143"/>
        <pc:sldMkLst>
          <pc:docMk/>
          <pc:sldMk cId="2665485223" sldId="277"/>
        </pc:sldMkLst>
        <pc:spChg chg="mod">
          <ac:chgData name="Valerie Hafez" userId="S::valerieh@womeninai.at::c67ebde3-4e6d-4576-bbd2-2f75cdc8c3ed" providerId="AD" clId="Web-{10F3EAC7-EFD2-41E0-9A12-B42F647F505F}" dt="2023-06-30T11:36:54.832" v="45" actId="20577"/>
          <ac:spMkLst>
            <pc:docMk/>
            <pc:sldMk cId="2665485223" sldId="277"/>
            <ac:spMk id="3" creationId="{5DCB02C7-3234-BEB4-DD89-CD64A0175CA6}"/>
          </ac:spMkLst>
        </pc:spChg>
        <pc:spChg chg="mod">
          <ac:chgData name="Valerie Hafez" userId="S::valerieh@womeninai.at::c67ebde3-4e6d-4576-bbd2-2f75cdc8c3ed" providerId="AD" clId="Web-{10F3EAC7-EFD2-41E0-9A12-B42F647F505F}" dt="2023-06-30T11:41:42.543" v="142" actId="20577"/>
          <ac:spMkLst>
            <pc:docMk/>
            <pc:sldMk cId="2665485223" sldId="277"/>
            <ac:spMk id="4" creationId="{FB6F9883-AE89-DFDD-14A8-65FC514EFDE7}"/>
          </ac:spMkLst>
        </pc:spChg>
        <pc:extLst>
          <p:ext xmlns:p="http://schemas.openxmlformats.org/presentationml/2006/main" uri="{D6D511B9-2390-475A-947B-AFAB55BFBCF1}">
            <pc226:cmChg xmlns:pc226="http://schemas.microsoft.com/office/powerpoint/2022/06/main/command" chg="del mod">
              <pc226:chgData name="Valerie Hafez" userId="S::valerieh@womeninai.at::c67ebde3-4e6d-4576-bbd2-2f75cdc8c3ed" providerId="AD" clId="Web-{10F3EAC7-EFD2-41E0-9A12-B42F647F505F}" dt="2023-06-30T11:41:42.762" v="143"/>
              <pc2:cmMkLst xmlns:pc2="http://schemas.microsoft.com/office/powerpoint/2019/9/main/command">
                <pc:docMk/>
                <pc:sldMk cId="2665485223" sldId="277"/>
                <pc2:cmMk id="{C1961AFE-AB6D-447B-804E-EA5AC8A786AE}"/>
              </pc2:cmMkLst>
            </pc226:cmChg>
          </p:ext>
        </pc:extLst>
      </pc:sldChg>
      <pc:sldChg chg="delCm">
        <pc:chgData name="Valerie Hafez" userId="S::valerieh@womeninai.at::c67ebde3-4e6d-4576-bbd2-2f75cdc8c3ed" providerId="AD" clId="Web-{10F3EAC7-EFD2-41E0-9A12-B42F647F505F}" dt="2023-06-30T11:42:17.200" v="144"/>
        <pc:sldMkLst>
          <pc:docMk/>
          <pc:sldMk cId="235110602" sldId="278"/>
        </pc:sldMkLst>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42:17.200" v="144"/>
              <pc2:cmMkLst xmlns:pc2="http://schemas.microsoft.com/office/powerpoint/2019/9/main/command">
                <pc:docMk/>
                <pc:sldMk cId="235110602" sldId="278"/>
                <pc2:cmMk id="{3CE38D82-290D-44D2-93D7-13E4D0931EA2}"/>
              </pc2:cmMkLst>
            </pc226:cmChg>
          </p:ext>
        </pc:extLst>
      </pc:sldChg>
      <pc:sldChg chg="modSp delCm modCm">
        <pc:chgData name="Valerie Hafez" userId="S::valerieh@womeninai.at::c67ebde3-4e6d-4576-bbd2-2f75cdc8c3ed" providerId="AD" clId="Web-{10F3EAC7-EFD2-41E0-9A12-B42F647F505F}" dt="2023-06-30T11:43:51.265" v="157"/>
        <pc:sldMkLst>
          <pc:docMk/>
          <pc:sldMk cId="2590522692" sldId="279"/>
        </pc:sldMkLst>
        <pc:spChg chg="mod">
          <ac:chgData name="Valerie Hafez" userId="S::valerieh@womeninai.at::c67ebde3-4e6d-4576-bbd2-2f75cdc8c3ed" providerId="AD" clId="Web-{10F3EAC7-EFD2-41E0-9A12-B42F647F505F}" dt="2023-06-30T11:43:51.062" v="156" actId="20577"/>
          <ac:spMkLst>
            <pc:docMk/>
            <pc:sldMk cId="2590522692" sldId="279"/>
            <ac:spMk id="4" creationId="{4EE6191B-D949-A071-6297-AD7538F03E61}"/>
          </ac:spMkLst>
        </pc:spChg>
        <pc:extLst>
          <p:ext xmlns:p="http://schemas.openxmlformats.org/presentationml/2006/main" uri="{D6D511B9-2390-475A-947B-AFAB55BFBCF1}">
            <pc226:cmChg xmlns:pc226="http://schemas.microsoft.com/office/powerpoint/2022/06/main/command" chg="del mod">
              <pc226:chgData name="Valerie Hafez" userId="S::valerieh@womeninai.at::c67ebde3-4e6d-4576-bbd2-2f75cdc8c3ed" providerId="AD" clId="Web-{10F3EAC7-EFD2-41E0-9A12-B42F647F505F}" dt="2023-06-30T11:43:51.265" v="157"/>
              <pc2:cmMkLst xmlns:pc2="http://schemas.microsoft.com/office/powerpoint/2019/9/main/command">
                <pc:docMk/>
                <pc:sldMk cId="2590522692" sldId="279"/>
                <pc2:cmMk id="{A3848B17-C525-4343-A847-4075279308E2}"/>
              </pc2:cmMkLst>
            </pc226:cmChg>
            <pc226:cmChg xmlns:pc226="http://schemas.microsoft.com/office/powerpoint/2022/06/main/command" chg="del">
              <pc226:chgData name="Valerie Hafez" userId="S::valerieh@womeninai.at::c67ebde3-4e6d-4576-bbd2-2f75cdc8c3ed" providerId="AD" clId="Web-{10F3EAC7-EFD2-41E0-9A12-B42F647F505F}" dt="2023-06-30T11:42:22.388" v="145"/>
              <pc2:cmMkLst xmlns:pc2="http://schemas.microsoft.com/office/powerpoint/2019/9/main/command">
                <pc:docMk/>
                <pc:sldMk cId="2590522692" sldId="279"/>
                <pc2:cmMk id="{865939C0-6CC1-4898-891E-8027C28D9234}"/>
              </pc2:cmMkLst>
            </pc226:cmChg>
          </p:ext>
        </pc:extLst>
      </pc:sldChg>
      <pc:sldChg chg="modSp">
        <pc:chgData name="Valerie Hafez" userId="S::valerieh@womeninai.at::c67ebde3-4e6d-4576-bbd2-2f75cdc8c3ed" providerId="AD" clId="Web-{10F3EAC7-EFD2-41E0-9A12-B42F647F505F}" dt="2023-06-30T11:46:04.722" v="159" actId="20577"/>
        <pc:sldMkLst>
          <pc:docMk/>
          <pc:sldMk cId="4200407984" sldId="280"/>
        </pc:sldMkLst>
        <pc:spChg chg="mod">
          <ac:chgData name="Valerie Hafez" userId="S::valerieh@womeninai.at::c67ebde3-4e6d-4576-bbd2-2f75cdc8c3ed" providerId="AD" clId="Web-{10F3EAC7-EFD2-41E0-9A12-B42F647F505F}" dt="2023-06-30T11:46:04.722" v="159" actId="20577"/>
          <ac:spMkLst>
            <pc:docMk/>
            <pc:sldMk cId="4200407984" sldId="280"/>
            <ac:spMk id="4" creationId="{2A7C67B6-F6DC-E1CE-5410-742ACBBD05E0}"/>
          </ac:spMkLst>
        </pc:spChg>
      </pc:sldChg>
      <pc:sldChg chg="modSp">
        <pc:chgData name="Valerie Hafez" userId="S::valerieh@womeninai.at::c67ebde3-4e6d-4576-bbd2-2f75cdc8c3ed" providerId="AD" clId="Web-{10F3EAC7-EFD2-41E0-9A12-B42F647F505F}" dt="2023-06-30T11:47:21.958" v="164" actId="20577"/>
        <pc:sldMkLst>
          <pc:docMk/>
          <pc:sldMk cId="2526933343" sldId="281"/>
        </pc:sldMkLst>
        <pc:spChg chg="mod">
          <ac:chgData name="Valerie Hafez" userId="S::valerieh@womeninai.at::c67ebde3-4e6d-4576-bbd2-2f75cdc8c3ed" providerId="AD" clId="Web-{10F3EAC7-EFD2-41E0-9A12-B42F647F505F}" dt="2023-06-30T11:47:21.958" v="164" actId="20577"/>
          <ac:spMkLst>
            <pc:docMk/>
            <pc:sldMk cId="2526933343" sldId="281"/>
            <ac:spMk id="5" creationId="{A2B0A10B-87D6-DE6C-7D31-4AE03222FEB8}"/>
          </ac:spMkLst>
        </pc:spChg>
      </pc:sldChg>
      <pc:sldChg chg="modSp delCm modCm">
        <pc:chgData name="Valerie Hafez" userId="S::valerieh@womeninai.at::c67ebde3-4e6d-4576-bbd2-2f75cdc8c3ed" providerId="AD" clId="Web-{10F3EAC7-EFD2-41E0-9A12-B42F647F505F}" dt="2023-06-30T11:49:41.196" v="184"/>
        <pc:sldMkLst>
          <pc:docMk/>
          <pc:sldMk cId="3009790164" sldId="282"/>
        </pc:sldMkLst>
        <pc:spChg chg="mod">
          <ac:chgData name="Valerie Hafez" userId="S::valerieh@womeninai.at::c67ebde3-4e6d-4576-bbd2-2f75cdc8c3ed" providerId="AD" clId="Web-{10F3EAC7-EFD2-41E0-9A12-B42F647F505F}" dt="2023-06-30T11:49:40.993" v="183" actId="20577"/>
          <ac:spMkLst>
            <pc:docMk/>
            <pc:sldMk cId="3009790164" sldId="282"/>
            <ac:spMk id="5" creationId="{823F44A0-7CB3-D909-0AEF-98D41F6552A7}"/>
          </ac:spMkLst>
        </pc:spChg>
        <pc:extLst>
          <p:ext xmlns:p="http://schemas.openxmlformats.org/presentationml/2006/main" uri="{D6D511B9-2390-475A-947B-AFAB55BFBCF1}">
            <pc226:cmChg xmlns:pc226="http://schemas.microsoft.com/office/powerpoint/2022/06/main/command" chg="del mod">
              <pc226:chgData name="Valerie Hafez" userId="S::valerieh@womeninai.at::c67ebde3-4e6d-4576-bbd2-2f75cdc8c3ed" providerId="AD" clId="Web-{10F3EAC7-EFD2-41E0-9A12-B42F647F505F}" dt="2023-06-30T11:49:41.196" v="184"/>
              <pc2:cmMkLst xmlns:pc2="http://schemas.microsoft.com/office/powerpoint/2019/9/main/command">
                <pc:docMk/>
                <pc:sldMk cId="3009790164" sldId="282"/>
                <pc2:cmMk id="{9A297139-3FF9-42E7-BE33-9CFFB339D641}"/>
              </pc2:cmMkLst>
            </pc226:cmChg>
          </p:ext>
        </pc:extLst>
      </pc:sldChg>
      <pc:sldChg chg="delCm">
        <pc:chgData name="Valerie Hafez" userId="S::valerieh@womeninai.at::c67ebde3-4e6d-4576-bbd2-2f75cdc8c3ed" providerId="AD" clId="Web-{10F3EAC7-EFD2-41E0-9A12-B42F647F505F}" dt="2023-06-30T11:49:49.853" v="185"/>
        <pc:sldMkLst>
          <pc:docMk/>
          <pc:sldMk cId="1528352270" sldId="283"/>
        </pc:sldMkLst>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49:49.853" v="185"/>
              <pc2:cmMkLst xmlns:pc2="http://schemas.microsoft.com/office/powerpoint/2019/9/main/command">
                <pc:docMk/>
                <pc:sldMk cId="1528352270" sldId="283"/>
                <pc2:cmMk id="{BCE7D8CE-0256-4FB7-97C7-016800A1AFD2}"/>
              </pc2:cmMkLst>
            </pc226:cmChg>
          </p:ext>
        </pc:extLst>
      </pc:sldChg>
      <pc:sldChg chg="modSp">
        <pc:chgData name="Valerie Hafez" userId="S::valerieh@womeninai.at::c67ebde3-4e6d-4576-bbd2-2f75cdc8c3ed" providerId="AD" clId="Web-{10F3EAC7-EFD2-41E0-9A12-B42F647F505F}" dt="2023-06-30T11:52:16.997" v="190" actId="20577"/>
        <pc:sldMkLst>
          <pc:docMk/>
          <pc:sldMk cId="1209745215" sldId="285"/>
        </pc:sldMkLst>
        <pc:spChg chg="mod">
          <ac:chgData name="Valerie Hafez" userId="S::valerieh@womeninai.at::c67ebde3-4e6d-4576-bbd2-2f75cdc8c3ed" providerId="AD" clId="Web-{10F3EAC7-EFD2-41E0-9A12-B42F647F505F}" dt="2023-06-30T11:52:16.997" v="190" actId="20577"/>
          <ac:spMkLst>
            <pc:docMk/>
            <pc:sldMk cId="1209745215" sldId="285"/>
            <ac:spMk id="4" creationId="{4F87D080-6520-6B31-75CF-2644705CC810}"/>
          </ac:spMkLst>
        </pc:spChg>
      </pc:sldChg>
      <pc:sldChg chg="modSp delCm">
        <pc:chgData name="Valerie Hafez" userId="S::valerieh@womeninai.at::c67ebde3-4e6d-4576-bbd2-2f75cdc8c3ed" providerId="AD" clId="Web-{10F3EAC7-EFD2-41E0-9A12-B42F647F505F}" dt="2023-06-30T11:52:33.779" v="192" actId="1076"/>
        <pc:sldMkLst>
          <pc:docMk/>
          <pc:sldMk cId="3816551712" sldId="286"/>
        </pc:sldMkLst>
        <pc:spChg chg="mod">
          <ac:chgData name="Valerie Hafez" userId="S::valerieh@womeninai.at::c67ebde3-4e6d-4576-bbd2-2f75cdc8c3ed" providerId="AD" clId="Web-{10F3EAC7-EFD2-41E0-9A12-B42F647F505F}" dt="2023-06-30T11:52:33.779" v="192" actId="1076"/>
          <ac:spMkLst>
            <pc:docMk/>
            <pc:sldMk cId="3816551712" sldId="286"/>
            <ac:spMk id="6" creationId="{FBD3BA3A-E69E-81D1-A266-82768F568D47}"/>
          </ac:spMkLst>
        </pc:spChg>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52:25.216" v="191"/>
              <pc2:cmMkLst xmlns:pc2="http://schemas.microsoft.com/office/powerpoint/2019/9/main/command">
                <pc:docMk/>
                <pc:sldMk cId="3816551712" sldId="286"/>
                <pc2:cmMk id="{7E84037A-6320-4C80-AE59-41E2C19EB0A5}"/>
              </pc2:cmMkLst>
            </pc226:cmChg>
          </p:ext>
        </pc:extLst>
      </pc:sldChg>
      <pc:sldChg chg="modSp">
        <pc:chgData name="Valerie Hafez" userId="S::valerieh@womeninai.at::c67ebde3-4e6d-4576-bbd2-2f75cdc8c3ed" providerId="AD" clId="Web-{10F3EAC7-EFD2-41E0-9A12-B42F647F505F}" dt="2023-06-30T11:55:17.830" v="224" actId="20577"/>
        <pc:sldMkLst>
          <pc:docMk/>
          <pc:sldMk cId="760634941" sldId="287"/>
        </pc:sldMkLst>
        <pc:spChg chg="mod">
          <ac:chgData name="Valerie Hafez" userId="S::valerieh@womeninai.at::c67ebde3-4e6d-4576-bbd2-2f75cdc8c3ed" providerId="AD" clId="Web-{10F3EAC7-EFD2-41E0-9A12-B42F647F505F}" dt="2023-06-30T11:55:17.830" v="224" actId="20577"/>
          <ac:spMkLst>
            <pc:docMk/>
            <pc:sldMk cId="760634941" sldId="287"/>
            <ac:spMk id="4" creationId="{2815C91D-2D2D-097A-ADAB-6AF636624A8D}"/>
          </ac:spMkLst>
        </pc:spChg>
      </pc:sldChg>
      <pc:sldChg chg="modSp delCm modCm">
        <pc:chgData name="Valerie Hafez" userId="S::valerieh@womeninai.at::c67ebde3-4e6d-4576-bbd2-2f75cdc8c3ed" providerId="AD" clId="Web-{10F3EAC7-EFD2-41E0-9A12-B42F647F505F}" dt="2023-06-30T11:54:56.501" v="212"/>
        <pc:sldMkLst>
          <pc:docMk/>
          <pc:sldMk cId="3203559827" sldId="288"/>
        </pc:sldMkLst>
        <pc:spChg chg="mod">
          <ac:chgData name="Valerie Hafez" userId="S::valerieh@womeninai.at::c67ebde3-4e6d-4576-bbd2-2f75cdc8c3ed" providerId="AD" clId="Web-{10F3EAC7-EFD2-41E0-9A12-B42F647F505F}" dt="2023-06-30T11:54:56.236" v="211" actId="20577"/>
          <ac:spMkLst>
            <pc:docMk/>
            <pc:sldMk cId="3203559827" sldId="288"/>
            <ac:spMk id="5" creationId="{9C55FC62-6714-B003-E9D9-729D57C47D35}"/>
          </ac:spMkLst>
        </pc:spChg>
        <pc:extLst>
          <p:ext xmlns:p="http://schemas.openxmlformats.org/presentationml/2006/main" uri="{D6D511B9-2390-475A-947B-AFAB55BFBCF1}">
            <pc226:cmChg xmlns:pc226="http://schemas.microsoft.com/office/powerpoint/2022/06/main/command" chg="del mod">
              <pc226:chgData name="Valerie Hafez" userId="S::valerieh@womeninai.at::c67ebde3-4e6d-4576-bbd2-2f75cdc8c3ed" providerId="AD" clId="Web-{10F3EAC7-EFD2-41E0-9A12-B42F647F505F}" dt="2023-06-30T11:54:56.501" v="212"/>
              <pc2:cmMkLst xmlns:pc2="http://schemas.microsoft.com/office/powerpoint/2019/9/main/command">
                <pc:docMk/>
                <pc:sldMk cId="3203559827" sldId="288"/>
                <pc2:cmMk id="{E584BA5A-046F-4AC3-820C-BDF4B88DF9D6}"/>
              </pc2:cmMkLst>
            </pc226:cmChg>
          </p:ext>
        </pc:extLst>
      </pc:sldChg>
      <pc:sldChg chg="modSp delCm">
        <pc:chgData name="Valerie Hafez" userId="S::valerieh@womeninai.at::c67ebde3-4e6d-4576-bbd2-2f75cdc8c3ed" providerId="AD" clId="Web-{10F3EAC7-EFD2-41E0-9A12-B42F647F505F}" dt="2023-06-30T11:55:06.564" v="216"/>
        <pc:sldMkLst>
          <pc:docMk/>
          <pc:sldMk cId="560071302" sldId="289"/>
        </pc:sldMkLst>
        <pc:spChg chg="mod">
          <ac:chgData name="Valerie Hafez" userId="S::valerieh@womeninai.at::c67ebde3-4e6d-4576-bbd2-2f75cdc8c3ed" providerId="AD" clId="Web-{10F3EAC7-EFD2-41E0-9A12-B42F647F505F}" dt="2023-06-30T11:55:06.408" v="215" actId="20577"/>
          <ac:spMkLst>
            <pc:docMk/>
            <pc:sldMk cId="560071302" sldId="289"/>
            <ac:spMk id="8" creationId="{C576F4F9-E157-4519-E607-1261CC0413C0}"/>
          </ac:spMkLst>
        </pc:spChg>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55:06.564" v="216"/>
              <pc2:cmMkLst xmlns:pc2="http://schemas.microsoft.com/office/powerpoint/2019/9/main/command">
                <pc:docMk/>
                <pc:sldMk cId="560071302" sldId="289"/>
                <pc2:cmMk id="{67C32803-DDA2-4D7C-8B44-B3C2FD5BFC58}"/>
              </pc2:cmMkLst>
            </pc226:cmChg>
          </p:ext>
        </pc:extLst>
      </pc:sldChg>
      <pc:sldChg chg="modSp">
        <pc:chgData name="Valerie Hafez" userId="S::valerieh@womeninai.at::c67ebde3-4e6d-4576-bbd2-2f75cdc8c3ed" providerId="AD" clId="Web-{10F3EAC7-EFD2-41E0-9A12-B42F647F505F}" dt="2023-06-30T11:55:51.706" v="256" actId="20577"/>
        <pc:sldMkLst>
          <pc:docMk/>
          <pc:sldMk cId="2487247441" sldId="290"/>
        </pc:sldMkLst>
        <pc:spChg chg="mod">
          <ac:chgData name="Valerie Hafez" userId="S::valerieh@womeninai.at::c67ebde3-4e6d-4576-bbd2-2f75cdc8c3ed" providerId="AD" clId="Web-{10F3EAC7-EFD2-41E0-9A12-B42F647F505F}" dt="2023-06-30T11:55:51.706" v="256" actId="20577"/>
          <ac:spMkLst>
            <pc:docMk/>
            <pc:sldMk cId="2487247441" sldId="290"/>
            <ac:spMk id="12" creationId="{9943F49F-16F6-697C-75D3-E1F97F129D3B}"/>
          </ac:spMkLst>
        </pc:spChg>
      </pc:sldChg>
      <pc:sldChg chg="modSp delCm modCm">
        <pc:chgData name="Valerie Hafez" userId="S::valerieh@womeninai.at::c67ebde3-4e6d-4576-bbd2-2f75cdc8c3ed" providerId="AD" clId="Web-{10F3EAC7-EFD2-41E0-9A12-B42F647F505F}" dt="2023-06-30T11:58:38.617" v="313"/>
        <pc:sldMkLst>
          <pc:docMk/>
          <pc:sldMk cId="3604134921" sldId="292"/>
        </pc:sldMkLst>
        <pc:spChg chg="mod">
          <ac:chgData name="Valerie Hafez" userId="S::valerieh@womeninai.at::c67ebde3-4e6d-4576-bbd2-2f75cdc8c3ed" providerId="AD" clId="Web-{10F3EAC7-EFD2-41E0-9A12-B42F647F505F}" dt="2023-06-30T11:57:07.770" v="271" actId="20577"/>
          <ac:spMkLst>
            <pc:docMk/>
            <pc:sldMk cId="3604134921" sldId="292"/>
            <ac:spMk id="10" creationId="{B14CCA95-40C6-AF04-7410-33CF078080EF}"/>
          </ac:spMkLst>
        </pc:spChg>
        <pc:spChg chg="mod">
          <ac:chgData name="Valerie Hafez" userId="S::valerieh@womeninai.at::c67ebde3-4e6d-4576-bbd2-2f75cdc8c3ed" providerId="AD" clId="Web-{10F3EAC7-EFD2-41E0-9A12-B42F647F505F}" dt="2023-06-30T11:58:38.398" v="312" actId="20577"/>
          <ac:spMkLst>
            <pc:docMk/>
            <pc:sldMk cId="3604134921" sldId="292"/>
            <ac:spMk id="11" creationId="{57B2A379-D023-B034-CCCD-8C5239C9AFBE}"/>
          </ac:spMkLst>
        </pc:spChg>
        <pc:extLst>
          <p:ext xmlns:p="http://schemas.openxmlformats.org/presentationml/2006/main" uri="{D6D511B9-2390-475A-947B-AFAB55BFBCF1}">
            <pc226:cmChg xmlns:pc226="http://schemas.microsoft.com/office/powerpoint/2022/06/main/command" chg="del mod">
              <pc226:chgData name="Valerie Hafez" userId="S::valerieh@womeninai.at::c67ebde3-4e6d-4576-bbd2-2f75cdc8c3ed" providerId="AD" clId="Web-{10F3EAC7-EFD2-41E0-9A12-B42F647F505F}" dt="2023-06-30T11:58:38.617" v="313"/>
              <pc2:cmMkLst xmlns:pc2="http://schemas.microsoft.com/office/powerpoint/2019/9/main/command">
                <pc:docMk/>
                <pc:sldMk cId="3604134921" sldId="292"/>
                <pc2:cmMk id="{7B648A2B-3744-45AF-BC32-90A5AD7A8D8C}"/>
              </pc2:cmMkLst>
            </pc226:cmChg>
            <pc226:cmChg xmlns:pc226="http://schemas.microsoft.com/office/powerpoint/2022/06/main/command" chg="del mod">
              <pc226:chgData name="Valerie Hafez" userId="S::valerieh@womeninai.at::c67ebde3-4e6d-4576-bbd2-2f75cdc8c3ed" providerId="AD" clId="Web-{10F3EAC7-EFD2-41E0-9A12-B42F647F505F}" dt="2023-06-30T11:57:08.036" v="272"/>
              <pc2:cmMkLst xmlns:pc2="http://schemas.microsoft.com/office/powerpoint/2019/9/main/command">
                <pc:docMk/>
                <pc:sldMk cId="3604134921" sldId="292"/>
                <pc2:cmMk id="{EFEA1DB5-24D5-409F-9DC3-31585986DB00}"/>
              </pc2:cmMkLst>
            </pc226:cmChg>
          </p:ext>
        </pc:extLst>
      </pc:sldChg>
      <pc:sldChg chg="modSp delCm">
        <pc:chgData name="Valerie Hafez" userId="S::valerieh@womeninai.at::c67ebde3-4e6d-4576-bbd2-2f75cdc8c3ed" providerId="AD" clId="Web-{10F3EAC7-EFD2-41E0-9A12-B42F647F505F}" dt="2023-06-30T11:59:01.086" v="329"/>
        <pc:sldMkLst>
          <pc:docMk/>
          <pc:sldMk cId="1728385933" sldId="293"/>
        </pc:sldMkLst>
        <pc:spChg chg="mod">
          <ac:chgData name="Valerie Hafez" userId="S::valerieh@womeninai.at::c67ebde3-4e6d-4576-bbd2-2f75cdc8c3ed" providerId="AD" clId="Web-{10F3EAC7-EFD2-41E0-9A12-B42F647F505F}" dt="2023-06-30T11:58:58.351" v="327" actId="20577"/>
          <ac:spMkLst>
            <pc:docMk/>
            <pc:sldMk cId="1728385933" sldId="293"/>
            <ac:spMk id="12" creationId="{3C7BB65C-44CC-7269-2228-7AAD16ACD37B}"/>
          </ac:spMkLst>
        </pc:spChg>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59:01.086" v="329"/>
              <pc2:cmMkLst xmlns:pc2="http://schemas.microsoft.com/office/powerpoint/2019/9/main/command">
                <pc:docMk/>
                <pc:sldMk cId="1728385933" sldId="293"/>
                <pc2:cmMk id="{E5533208-CE5C-4E68-A982-8D3C83264BA2}"/>
              </pc2:cmMkLst>
            </pc226:cmChg>
            <pc226:cmChg xmlns:pc226="http://schemas.microsoft.com/office/powerpoint/2022/06/main/command" chg="del">
              <pc226:chgData name="Valerie Hafez" userId="S::valerieh@womeninai.at::c67ebde3-4e6d-4576-bbd2-2f75cdc8c3ed" providerId="AD" clId="Web-{10F3EAC7-EFD2-41E0-9A12-B42F647F505F}" dt="2023-06-30T11:58:58.539" v="328"/>
              <pc2:cmMkLst xmlns:pc2="http://schemas.microsoft.com/office/powerpoint/2019/9/main/command">
                <pc:docMk/>
                <pc:sldMk cId="1728385933" sldId="293"/>
                <pc2:cmMk id="{C8ACDFD8-5BA9-4CB3-A94E-07DD01CC2BB0}"/>
              </pc2:cmMkLst>
            </pc226:cmChg>
          </p:ext>
        </pc:extLst>
      </pc:sldChg>
      <pc:sldChg chg="modSp">
        <pc:chgData name="Valerie Hafez" userId="S::valerieh@womeninai.at::c67ebde3-4e6d-4576-bbd2-2f75cdc8c3ed" providerId="AD" clId="Web-{10F3EAC7-EFD2-41E0-9A12-B42F647F505F}" dt="2023-06-30T11:59:34.243" v="335" actId="20577"/>
        <pc:sldMkLst>
          <pc:docMk/>
          <pc:sldMk cId="1427405339" sldId="294"/>
        </pc:sldMkLst>
        <pc:spChg chg="mod">
          <ac:chgData name="Valerie Hafez" userId="S::valerieh@womeninai.at::c67ebde3-4e6d-4576-bbd2-2f75cdc8c3ed" providerId="AD" clId="Web-{10F3EAC7-EFD2-41E0-9A12-B42F647F505F}" dt="2023-06-30T11:59:34.243" v="335" actId="20577"/>
          <ac:spMkLst>
            <pc:docMk/>
            <pc:sldMk cId="1427405339" sldId="294"/>
            <ac:spMk id="21" creationId="{3D818BD1-C31C-790C-25A7-EA0198964C17}"/>
          </ac:spMkLst>
        </pc:spChg>
      </pc:sldChg>
      <pc:sldChg chg="delCm">
        <pc:chgData name="Valerie Hafez" userId="S::valerieh@womeninai.at::c67ebde3-4e6d-4576-bbd2-2f75cdc8c3ed" providerId="AD" clId="Web-{10F3EAC7-EFD2-41E0-9A12-B42F647F505F}" dt="2023-06-30T11:59:53.275" v="336"/>
        <pc:sldMkLst>
          <pc:docMk/>
          <pc:sldMk cId="1547670287" sldId="295"/>
        </pc:sldMkLst>
        <pc:extLst>
          <p:ext xmlns:p="http://schemas.openxmlformats.org/presentationml/2006/main" uri="{D6D511B9-2390-475A-947B-AFAB55BFBCF1}">
            <pc226:cmChg xmlns:pc226="http://schemas.microsoft.com/office/powerpoint/2022/06/main/command" chg="del">
              <pc226:chgData name="Valerie Hafez" userId="S::valerieh@womeninai.at::c67ebde3-4e6d-4576-bbd2-2f75cdc8c3ed" providerId="AD" clId="Web-{10F3EAC7-EFD2-41E0-9A12-B42F647F505F}" dt="2023-06-30T11:59:53.275" v="336"/>
              <pc2:cmMkLst xmlns:pc2="http://schemas.microsoft.com/office/powerpoint/2019/9/main/command">
                <pc:docMk/>
                <pc:sldMk cId="1547670287" sldId="295"/>
                <pc2:cmMk id="{D3C94DA4-5587-4E12-8F36-3E823C166645}"/>
              </pc2:cmMkLst>
            </pc226:cmChg>
          </p:ext>
        </pc:extLst>
      </pc:sldChg>
      <pc:sldChg chg="modSp">
        <pc:chgData name="Valerie Hafez" userId="S::valerieh@womeninai.at::c67ebde3-4e6d-4576-bbd2-2f75cdc8c3ed" providerId="AD" clId="Web-{10F3EAC7-EFD2-41E0-9A12-B42F647F505F}" dt="2023-06-30T12:00:36.979" v="344" actId="1076"/>
        <pc:sldMkLst>
          <pc:docMk/>
          <pc:sldMk cId="3487264901" sldId="296"/>
        </pc:sldMkLst>
        <pc:spChg chg="mod">
          <ac:chgData name="Valerie Hafez" userId="S::valerieh@womeninai.at::c67ebde3-4e6d-4576-bbd2-2f75cdc8c3ed" providerId="AD" clId="Web-{10F3EAC7-EFD2-41E0-9A12-B42F647F505F}" dt="2023-06-30T12:00:30.776" v="342" actId="1076"/>
          <ac:spMkLst>
            <pc:docMk/>
            <pc:sldMk cId="3487264901" sldId="296"/>
            <ac:spMk id="16" creationId="{9EDB2DA2-64EF-D228-0557-83C7300674DF}"/>
          </ac:spMkLst>
        </pc:spChg>
        <pc:picChg chg="mod">
          <ac:chgData name="Valerie Hafez" userId="S::valerieh@womeninai.at::c67ebde3-4e6d-4576-bbd2-2f75cdc8c3ed" providerId="AD" clId="Web-{10F3EAC7-EFD2-41E0-9A12-B42F647F505F}" dt="2023-06-30T12:00:36.979" v="344" actId="1076"/>
          <ac:picMkLst>
            <pc:docMk/>
            <pc:sldMk cId="3487264901" sldId="296"/>
            <ac:picMk id="5" creationId="{ABBFBFC8-0C92-4FF0-3153-1E675835098A}"/>
          </ac:picMkLst>
        </pc:picChg>
      </pc:sldChg>
      <pc:sldChg chg="del">
        <pc:chgData name="Valerie Hafez" userId="S::valerieh@womeninai.at::c67ebde3-4e6d-4576-bbd2-2f75cdc8c3ed" providerId="AD" clId="Web-{10F3EAC7-EFD2-41E0-9A12-B42F647F505F}" dt="2023-06-30T12:07:32.506" v="401"/>
        <pc:sldMkLst>
          <pc:docMk/>
          <pc:sldMk cId="2349060731" sldId="297"/>
        </pc:sldMkLst>
      </pc:sldChg>
      <pc:sldChg chg="modSp add replId">
        <pc:chgData name="Valerie Hafez" userId="S::valerieh@womeninai.at::c67ebde3-4e6d-4576-bbd2-2f75cdc8c3ed" providerId="AD" clId="Web-{10F3EAC7-EFD2-41E0-9A12-B42F647F505F}" dt="2023-06-30T12:07:30.256" v="400" actId="20577"/>
        <pc:sldMkLst>
          <pc:docMk/>
          <pc:sldMk cId="1178607688" sldId="298"/>
        </pc:sldMkLst>
        <pc:spChg chg="mod">
          <ac:chgData name="Valerie Hafez" userId="S::valerieh@womeninai.at::c67ebde3-4e6d-4576-bbd2-2f75cdc8c3ed" providerId="AD" clId="Web-{10F3EAC7-EFD2-41E0-9A12-B42F647F505F}" dt="2023-06-30T12:07:24.880" v="398" actId="20577"/>
          <ac:spMkLst>
            <pc:docMk/>
            <pc:sldMk cId="1178607688" sldId="298"/>
            <ac:spMk id="2" creationId="{00000000-0000-0000-0000-000000000000}"/>
          </ac:spMkLst>
        </pc:spChg>
        <pc:spChg chg="mod">
          <ac:chgData name="Valerie Hafez" userId="S::valerieh@womeninai.at::c67ebde3-4e6d-4576-bbd2-2f75cdc8c3ed" providerId="AD" clId="Web-{10F3EAC7-EFD2-41E0-9A12-B42F647F505F}" dt="2023-06-30T12:07:30.256" v="400" actId="20577"/>
          <ac:spMkLst>
            <pc:docMk/>
            <pc:sldMk cId="1178607688" sldId="298"/>
            <ac:spMk id="3" creationId="{00000000-0000-0000-0000-000000000000}"/>
          </ac:spMkLst>
        </pc:spChg>
        <pc:spChg chg="mod">
          <ac:chgData name="Valerie Hafez" userId="S::valerieh@womeninai.at::c67ebde3-4e6d-4576-bbd2-2f75cdc8c3ed" providerId="AD" clId="Web-{10F3EAC7-EFD2-41E0-9A12-B42F647F505F}" dt="2023-06-30T12:06:59.599" v="397" actId="20577"/>
          <ac:spMkLst>
            <pc:docMk/>
            <pc:sldMk cId="1178607688" sldId="298"/>
            <ac:spMk id="5" creationId="{9FDC7C57-826D-5EA9-1BF2-8E3DC6D338FF}"/>
          </ac:spMkLst>
        </pc:spChg>
      </pc:sldChg>
    </pc:docChg>
  </pc:docChgLst>
  <pc:docChgLst>
    <pc:chgData name="Valerie Hafez" userId="S::valerieh@womeninai.at::c67ebde3-4e6d-4576-bbd2-2f75cdc8c3ed" providerId="AD" clId="Web-{343DF621-E173-8273-B449-479AF2AD2BB3}"/>
    <pc:docChg chg="mod">
      <pc:chgData name="Valerie Hafez" userId="S::valerieh@womeninai.at::c67ebde3-4e6d-4576-bbd2-2f75cdc8c3ed" providerId="AD" clId="Web-{343DF621-E173-8273-B449-479AF2AD2BB3}" dt="2023-03-19T12:43:15.066" v="11"/>
      <pc:docMkLst>
        <pc:docMk/>
      </pc:docMkLst>
      <pc:sldChg chg="addCm">
        <pc:chgData name="Valerie Hafez" userId="S::valerieh@womeninai.at::c67ebde3-4e6d-4576-bbd2-2f75cdc8c3ed" providerId="AD" clId="Web-{343DF621-E173-8273-B449-479AF2AD2BB3}" dt="2023-03-19T12:15:28.293" v="2"/>
        <pc:sldMkLst>
          <pc:docMk/>
          <pc:sldMk cId="4241448238" sldId="259"/>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15:28.293" v="2"/>
              <pc2:cmMkLst xmlns:pc2="http://schemas.microsoft.com/office/powerpoint/2019/9/main/command">
                <pc:docMk/>
                <pc:sldMk cId="4241448238" sldId="259"/>
                <pc2:cmMk id="{00EBAC2A-A3CF-4331-8F4E-4941968646CC}"/>
              </pc2:cmMkLst>
            </pc226:cmChg>
            <pc226:cmChg xmlns:pc226="http://schemas.microsoft.com/office/powerpoint/2022/06/main/command" chg="add">
              <pc226:chgData name="Valerie Hafez" userId="S::valerieh@womeninai.at::c67ebde3-4e6d-4576-bbd2-2f75cdc8c3ed" providerId="AD" clId="Web-{343DF621-E173-8273-B449-479AF2AD2BB3}" dt="2023-03-19T12:14:52.464" v="1"/>
              <pc2:cmMkLst xmlns:pc2="http://schemas.microsoft.com/office/powerpoint/2019/9/main/command">
                <pc:docMk/>
                <pc:sldMk cId="4241448238" sldId="259"/>
                <pc2:cmMk id="{64C64D58-D3B7-40F3-A713-9721F074F4E2}"/>
              </pc2:cmMkLst>
            </pc226:cmChg>
          </p:ext>
        </pc:extLst>
      </pc:sldChg>
      <pc:sldChg chg="addCm">
        <pc:chgData name="Valerie Hafez" userId="S::valerieh@womeninai.at::c67ebde3-4e6d-4576-bbd2-2f75cdc8c3ed" providerId="AD" clId="Web-{343DF621-E173-8273-B449-479AF2AD2BB3}" dt="2023-03-19T12:16:33.279" v="4"/>
        <pc:sldMkLst>
          <pc:docMk/>
          <pc:sldMk cId="1782711483" sldId="274"/>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16:33.279" v="4"/>
              <pc2:cmMkLst xmlns:pc2="http://schemas.microsoft.com/office/powerpoint/2019/9/main/command">
                <pc:docMk/>
                <pc:sldMk cId="1782711483" sldId="274"/>
                <pc2:cmMk id="{8FAB12A5-DC76-4276-9463-CA2CE44DD4EE}"/>
              </pc2:cmMkLst>
            </pc226:cmChg>
            <pc226:cmChg xmlns:pc226="http://schemas.microsoft.com/office/powerpoint/2022/06/main/command" chg="add">
              <pc226:chgData name="Valerie Hafez" userId="S::valerieh@womeninai.at::c67ebde3-4e6d-4576-bbd2-2f75cdc8c3ed" providerId="AD" clId="Web-{343DF621-E173-8273-B449-479AF2AD2BB3}" dt="2023-03-19T12:15:57.935" v="3"/>
              <pc2:cmMkLst xmlns:pc2="http://schemas.microsoft.com/office/powerpoint/2019/9/main/command">
                <pc:docMk/>
                <pc:sldMk cId="1782711483" sldId="274"/>
                <pc2:cmMk id="{D91280CE-C3D6-456B-A0E8-1F5220E218B2}"/>
              </pc2:cmMkLst>
            </pc226:cmChg>
          </p:ext>
        </pc:extLst>
      </pc:sldChg>
      <pc:sldChg chg="addCm modCm">
        <pc:chgData name="Valerie Hafez" userId="S::valerieh@womeninai.at::c67ebde3-4e6d-4576-bbd2-2f75cdc8c3ed" providerId="AD" clId="Web-{343DF621-E173-8273-B449-479AF2AD2BB3}" dt="2023-03-19T12:20:55.035" v="6"/>
        <pc:sldMkLst>
          <pc:docMk/>
          <pc:sldMk cId="2665485223" sldId="277"/>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20:55.035" v="6"/>
              <pc2:cmMkLst xmlns:pc2="http://schemas.microsoft.com/office/powerpoint/2019/9/main/command">
                <pc:docMk/>
                <pc:sldMk cId="2665485223" sldId="277"/>
                <pc2:cmMk id="{C1961AFE-AB6D-447B-804E-EA5AC8A786AE}"/>
              </pc2:cmMkLst>
              <pc226:cmRplyChg chg="add">
                <pc226:chgData name="Valerie Hafez" userId="S::valerieh@womeninai.at::c67ebde3-4e6d-4576-bbd2-2f75cdc8c3ed" providerId="AD" clId="Web-{343DF621-E173-8273-B449-479AF2AD2BB3}" dt="2023-03-19T12:20:55.035" v="6"/>
                <pc2:cmRplyMkLst xmlns:pc2="http://schemas.microsoft.com/office/powerpoint/2019/9/main/command">
                  <pc:docMk/>
                  <pc:sldMk cId="2665485223" sldId="277"/>
                  <pc2:cmMk id="{C1961AFE-AB6D-447B-804E-EA5AC8A786AE}"/>
                  <pc2:cmRplyMk id="{580E42B7-1B84-4873-B042-A9D0F123E68B}"/>
                </pc2:cmRplyMkLst>
              </pc226:cmRplyChg>
            </pc226:cmChg>
          </p:ext>
        </pc:extLst>
      </pc:sldChg>
      <pc:sldChg chg="addCm">
        <pc:chgData name="Valerie Hafez" userId="S::valerieh@womeninai.at::c67ebde3-4e6d-4576-bbd2-2f75cdc8c3ed" providerId="AD" clId="Web-{343DF621-E173-8273-B449-479AF2AD2BB3}" dt="2023-03-19T12:23:49.321" v="7"/>
        <pc:sldMkLst>
          <pc:docMk/>
          <pc:sldMk cId="235110602" sldId="278"/>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23:49.321" v="7"/>
              <pc2:cmMkLst xmlns:pc2="http://schemas.microsoft.com/office/powerpoint/2019/9/main/command">
                <pc:docMk/>
                <pc:sldMk cId="235110602" sldId="278"/>
                <pc2:cmMk id="{3CE38D82-290D-44D2-93D7-13E4D0931EA2}"/>
              </pc2:cmMkLst>
            </pc226:cmChg>
          </p:ext>
        </pc:extLst>
      </pc:sldChg>
      <pc:sldChg chg="addCm">
        <pc:chgData name="Valerie Hafez" userId="S::valerieh@womeninai.at::c67ebde3-4e6d-4576-bbd2-2f75cdc8c3ed" providerId="AD" clId="Web-{343DF621-E173-8273-B449-479AF2AD2BB3}" dt="2023-03-19T12:26:40.981" v="9"/>
        <pc:sldMkLst>
          <pc:docMk/>
          <pc:sldMk cId="2590522692" sldId="279"/>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26:40.981" v="9"/>
              <pc2:cmMkLst xmlns:pc2="http://schemas.microsoft.com/office/powerpoint/2019/9/main/command">
                <pc:docMk/>
                <pc:sldMk cId="2590522692" sldId="279"/>
                <pc2:cmMk id="{A3848B17-C525-4343-A847-4075279308E2}"/>
              </pc2:cmMkLst>
            </pc226:cmChg>
            <pc226:cmChg xmlns:pc226="http://schemas.microsoft.com/office/powerpoint/2022/06/main/command" chg="add">
              <pc226:chgData name="Valerie Hafez" userId="S::valerieh@womeninai.at::c67ebde3-4e6d-4576-bbd2-2f75cdc8c3ed" providerId="AD" clId="Web-{343DF621-E173-8273-B449-479AF2AD2BB3}" dt="2023-03-19T12:24:10.305" v="8"/>
              <pc2:cmMkLst xmlns:pc2="http://schemas.microsoft.com/office/powerpoint/2019/9/main/command">
                <pc:docMk/>
                <pc:sldMk cId="2590522692" sldId="279"/>
                <pc2:cmMk id="{865939C0-6CC1-4898-891E-8027C28D9234}"/>
              </pc2:cmMkLst>
            </pc226:cmChg>
          </p:ext>
        </pc:extLst>
      </pc:sldChg>
      <pc:sldChg chg="addCm">
        <pc:chgData name="Valerie Hafez" userId="S::valerieh@womeninai.at::c67ebde3-4e6d-4576-bbd2-2f75cdc8c3ed" providerId="AD" clId="Web-{343DF621-E173-8273-B449-479AF2AD2BB3}" dt="2023-03-19T12:28:41.390" v="10"/>
        <pc:sldMkLst>
          <pc:docMk/>
          <pc:sldMk cId="3009790164" sldId="282"/>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28:41.390" v="10"/>
              <pc2:cmMkLst xmlns:pc2="http://schemas.microsoft.com/office/powerpoint/2019/9/main/command">
                <pc:docMk/>
                <pc:sldMk cId="3009790164" sldId="282"/>
                <pc2:cmMk id="{9A297139-3FF9-42E7-BE33-9CFFB339D641}"/>
              </pc2:cmMkLst>
            </pc226:cmChg>
          </p:ext>
        </pc:extLst>
      </pc:sldChg>
      <pc:sldChg chg="addCm">
        <pc:chgData name="Valerie Hafez" userId="S::valerieh@womeninai.at::c67ebde3-4e6d-4576-bbd2-2f75cdc8c3ed" providerId="AD" clId="Web-{343DF621-E173-8273-B449-479AF2AD2BB3}" dt="2023-03-19T12:43:15.066" v="11"/>
        <pc:sldMkLst>
          <pc:docMk/>
          <pc:sldMk cId="1528352270" sldId="283"/>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343DF621-E173-8273-B449-479AF2AD2BB3}" dt="2023-03-19T12:43:15.066" v="11"/>
              <pc2:cmMkLst xmlns:pc2="http://schemas.microsoft.com/office/powerpoint/2019/9/main/command">
                <pc:docMk/>
                <pc:sldMk cId="1528352270" sldId="283"/>
                <pc2:cmMk id="{BCE7D8CE-0256-4FB7-97C7-016800A1AFD2}"/>
              </pc2:cmMkLst>
            </pc226:cmChg>
          </p:ext>
        </pc:extLst>
      </pc:sldChg>
    </pc:docChg>
  </pc:docChgLst>
  <pc:docChgLst>
    <pc:chgData name="Valerie Hafez" userId="S::valerieh@womeninai.at::c67ebde3-4e6d-4576-bbd2-2f75cdc8c3ed" providerId="AD" clId="Web-{958BAB2C-5FB8-0937-BE36-DAF30C0DDD42}"/>
    <pc:docChg chg="modSld">
      <pc:chgData name="Valerie Hafez" userId="S::valerieh@womeninai.at::c67ebde3-4e6d-4576-bbd2-2f75cdc8c3ed" providerId="AD" clId="Web-{958BAB2C-5FB8-0937-BE36-DAF30C0DDD42}" dt="2023-07-02T08:55:14.537" v="25" actId="20577"/>
      <pc:docMkLst>
        <pc:docMk/>
      </pc:docMkLst>
      <pc:sldChg chg="modSp">
        <pc:chgData name="Valerie Hafez" userId="S::valerieh@womeninai.at::c67ebde3-4e6d-4576-bbd2-2f75cdc8c3ed" providerId="AD" clId="Web-{958BAB2C-5FB8-0937-BE36-DAF30C0DDD42}" dt="2023-07-02T08:55:14.537" v="25" actId="20577"/>
        <pc:sldMkLst>
          <pc:docMk/>
          <pc:sldMk cId="2350565814" sldId="273"/>
        </pc:sldMkLst>
        <pc:spChg chg="mod">
          <ac:chgData name="Valerie Hafez" userId="S::valerieh@womeninai.at::c67ebde3-4e6d-4576-bbd2-2f75cdc8c3ed" providerId="AD" clId="Web-{958BAB2C-5FB8-0937-BE36-DAF30C0DDD42}" dt="2023-07-02T08:55:14.537" v="25" actId="20577"/>
          <ac:spMkLst>
            <pc:docMk/>
            <pc:sldMk cId="2350565814" sldId="273"/>
            <ac:spMk id="5" creationId="{9FDC7C57-826D-5EA9-1BF2-8E3DC6D338FF}"/>
          </ac:spMkLst>
        </pc:spChg>
      </pc:sldChg>
      <pc:sldChg chg="modSp">
        <pc:chgData name="Valerie Hafez" userId="S::valerieh@womeninai.at::c67ebde3-4e6d-4576-bbd2-2f75cdc8c3ed" providerId="AD" clId="Web-{958BAB2C-5FB8-0937-BE36-DAF30C0DDD42}" dt="2023-07-02T08:55:03.162" v="14" actId="20577"/>
        <pc:sldMkLst>
          <pc:docMk/>
          <pc:sldMk cId="1178607688" sldId="298"/>
        </pc:sldMkLst>
        <pc:spChg chg="mod">
          <ac:chgData name="Valerie Hafez" userId="S::valerieh@womeninai.at::c67ebde3-4e6d-4576-bbd2-2f75cdc8c3ed" providerId="AD" clId="Web-{958BAB2C-5FB8-0937-BE36-DAF30C0DDD42}" dt="2023-07-02T08:55:03.162" v="14" actId="20577"/>
          <ac:spMkLst>
            <pc:docMk/>
            <pc:sldMk cId="1178607688" sldId="298"/>
            <ac:spMk id="5" creationId="{9FDC7C57-826D-5EA9-1BF2-8E3DC6D338FF}"/>
          </ac:spMkLst>
        </pc:spChg>
      </pc:sldChg>
    </pc:docChg>
  </pc:docChgLst>
  <pc:docChgLst>
    <pc:chgData name="Valerie Hafez" userId="S::valerieh@womeninai.at::c67ebde3-4e6d-4576-bbd2-2f75cdc8c3ed" providerId="AD" clId="Web-{BF268068-EFD6-40D3-B14C-6C2F2330A2F5}"/>
    <pc:docChg chg="">
      <pc:chgData name="Valerie Hafez" userId="S::valerieh@womeninai.at::c67ebde3-4e6d-4576-bbd2-2f75cdc8c3ed" providerId="AD" clId="Web-{BF268068-EFD6-40D3-B14C-6C2F2330A2F5}" dt="2023-03-19T20:06:31.668" v="7"/>
      <pc:docMkLst>
        <pc:docMk/>
      </pc:docMkLst>
      <pc:sldChg chg="addCm">
        <pc:chgData name="Valerie Hafez" userId="S::valerieh@womeninai.at::c67ebde3-4e6d-4576-bbd2-2f75cdc8c3ed" providerId="AD" clId="Web-{BF268068-EFD6-40D3-B14C-6C2F2330A2F5}" dt="2023-03-19T19:54:20.920" v="0"/>
        <pc:sldMkLst>
          <pc:docMk/>
          <pc:sldMk cId="3816551712" sldId="286"/>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19:54:20.920" v="0"/>
              <pc2:cmMkLst xmlns:pc2="http://schemas.microsoft.com/office/powerpoint/2019/9/main/command">
                <pc:docMk/>
                <pc:sldMk cId="3816551712" sldId="286"/>
                <pc2:cmMk id="{7E84037A-6320-4C80-AE59-41E2C19EB0A5}"/>
              </pc2:cmMkLst>
            </pc226:cmChg>
          </p:ext>
        </pc:extLst>
      </pc:sldChg>
      <pc:sldChg chg="addCm">
        <pc:chgData name="Valerie Hafez" userId="S::valerieh@womeninai.at::c67ebde3-4e6d-4576-bbd2-2f75cdc8c3ed" providerId="AD" clId="Web-{BF268068-EFD6-40D3-B14C-6C2F2330A2F5}" dt="2023-03-19T19:55:23.296" v="1"/>
        <pc:sldMkLst>
          <pc:docMk/>
          <pc:sldMk cId="3203559827" sldId="288"/>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19:55:23.296" v="1"/>
              <pc2:cmMkLst xmlns:pc2="http://schemas.microsoft.com/office/powerpoint/2019/9/main/command">
                <pc:docMk/>
                <pc:sldMk cId="3203559827" sldId="288"/>
                <pc2:cmMk id="{E584BA5A-046F-4AC3-820C-BDF4B88DF9D6}"/>
              </pc2:cmMkLst>
            </pc226:cmChg>
          </p:ext>
        </pc:extLst>
      </pc:sldChg>
      <pc:sldChg chg="addCm">
        <pc:chgData name="Valerie Hafez" userId="S::valerieh@womeninai.at::c67ebde3-4e6d-4576-bbd2-2f75cdc8c3ed" providerId="AD" clId="Web-{BF268068-EFD6-40D3-B14C-6C2F2330A2F5}" dt="2023-03-19T19:56:01.094" v="2"/>
        <pc:sldMkLst>
          <pc:docMk/>
          <pc:sldMk cId="560071302" sldId="289"/>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19:56:01.094" v="2"/>
              <pc2:cmMkLst xmlns:pc2="http://schemas.microsoft.com/office/powerpoint/2019/9/main/command">
                <pc:docMk/>
                <pc:sldMk cId="560071302" sldId="289"/>
                <pc2:cmMk id="{67C32803-DDA2-4D7C-8B44-B3C2FD5BFC58}"/>
              </pc2:cmMkLst>
            </pc226:cmChg>
          </p:ext>
        </pc:extLst>
      </pc:sldChg>
      <pc:sldChg chg="addCm">
        <pc:chgData name="Valerie Hafez" userId="S::valerieh@womeninai.at::c67ebde3-4e6d-4576-bbd2-2f75cdc8c3ed" providerId="AD" clId="Web-{BF268068-EFD6-40D3-B14C-6C2F2330A2F5}" dt="2023-03-19T19:58:09.707" v="4"/>
        <pc:sldMkLst>
          <pc:docMk/>
          <pc:sldMk cId="3604134921" sldId="292"/>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19:58:09.707" v="4"/>
              <pc2:cmMkLst xmlns:pc2="http://schemas.microsoft.com/office/powerpoint/2019/9/main/command">
                <pc:docMk/>
                <pc:sldMk cId="3604134921" sldId="292"/>
                <pc2:cmMk id="{7B648A2B-3744-45AF-BC32-90A5AD7A8D8C}"/>
              </pc2:cmMkLst>
            </pc226:cmChg>
            <pc226:cmChg xmlns:pc226="http://schemas.microsoft.com/office/powerpoint/2022/06/main/command" chg="add">
              <pc226:chgData name="Valerie Hafez" userId="S::valerieh@womeninai.at::c67ebde3-4e6d-4576-bbd2-2f75cdc8c3ed" providerId="AD" clId="Web-{BF268068-EFD6-40D3-B14C-6C2F2330A2F5}" dt="2023-03-19T19:57:07.158" v="3"/>
              <pc2:cmMkLst xmlns:pc2="http://schemas.microsoft.com/office/powerpoint/2019/9/main/command">
                <pc:docMk/>
                <pc:sldMk cId="3604134921" sldId="292"/>
                <pc2:cmMk id="{EFEA1DB5-24D5-409F-9DC3-31585986DB00}"/>
              </pc2:cmMkLst>
            </pc226:cmChg>
          </p:ext>
        </pc:extLst>
      </pc:sldChg>
      <pc:sldChg chg="addCm">
        <pc:chgData name="Valerie Hafez" userId="S::valerieh@womeninai.at::c67ebde3-4e6d-4576-bbd2-2f75cdc8c3ed" providerId="AD" clId="Web-{BF268068-EFD6-40D3-B14C-6C2F2330A2F5}" dt="2023-03-19T19:59:07.739" v="6"/>
        <pc:sldMkLst>
          <pc:docMk/>
          <pc:sldMk cId="1728385933" sldId="293"/>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19:58:36.426" v="5"/>
              <pc2:cmMkLst xmlns:pc2="http://schemas.microsoft.com/office/powerpoint/2019/9/main/command">
                <pc:docMk/>
                <pc:sldMk cId="1728385933" sldId="293"/>
                <pc2:cmMk id="{E5533208-CE5C-4E68-A982-8D3C83264BA2}"/>
              </pc2:cmMkLst>
            </pc226:cmChg>
            <pc226:cmChg xmlns:pc226="http://schemas.microsoft.com/office/powerpoint/2022/06/main/command" chg="add">
              <pc226:chgData name="Valerie Hafez" userId="S::valerieh@womeninai.at::c67ebde3-4e6d-4576-bbd2-2f75cdc8c3ed" providerId="AD" clId="Web-{BF268068-EFD6-40D3-B14C-6C2F2330A2F5}" dt="2023-03-19T19:59:07.739" v="6"/>
              <pc2:cmMkLst xmlns:pc2="http://schemas.microsoft.com/office/powerpoint/2019/9/main/command">
                <pc:docMk/>
                <pc:sldMk cId="1728385933" sldId="293"/>
                <pc2:cmMk id="{C8ACDFD8-5BA9-4CB3-A94E-07DD01CC2BB0}"/>
              </pc2:cmMkLst>
            </pc226:cmChg>
          </p:ext>
        </pc:extLst>
      </pc:sldChg>
      <pc:sldChg chg="addCm">
        <pc:chgData name="Valerie Hafez" userId="S::valerieh@womeninai.at::c67ebde3-4e6d-4576-bbd2-2f75cdc8c3ed" providerId="AD" clId="Web-{BF268068-EFD6-40D3-B14C-6C2F2330A2F5}" dt="2023-03-19T20:06:31.668" v="7"/>
        <pc:sldMkLst>
          <pc:docMk/>
          <pc:sldMk cId="1547670287" sldId="295"/>
        </pc:sldMkLst>
        <pc:extLst>
          <p:ext xmlns:p="http://schemas.openxmlformats.org/presentationml/2006/main" uri="{D6D511B9-2390-475A-947B-AFAB55BFBCF1}">
            <pc226:cmChg xmlns:pc226="http://schemas.microsoft.com/office/powerpoint/2022/06/main/command" chg="add">
              <pc226:chgData name="Valerie Hafez" userId="S::valerieh@womeninai.at::c67ebde3-4e6d-4576-bbd2-2f75cdc8c3ed" providerId="AD" clId="Web-{BF268068-EFD6-40D3-B14C-6C2F2330A2F5}" dt="2023-03-19T20:06:31.668" v="7"/>
              <pc2:cmMkLst xmlns:pc2="http://schemas.microsoft.com/office/powerpoint/2019/9/main/command">
                <pc:docMk/>
                <pc:sldMk cId="1547670287" sldId="295"/>
                <pc2:cmMk id="{D3C94DA4-5587-4E12-8F36-3E823C166645}"/>
              </pc2:cmMkLst>
            </pc226:cmChg>
          </p:ext>
        </pc:extLst>
      </pc:sldChg>
    </pc:docChg>
  </pc:docChgLst>
  <pc:docChgLst>
    <pc:chgData name="Valerie Hafez" userId="S::valerieh@womeninai.at::c67ebde3-4e6d-4576-bbd2-2f75cdc8c3ed" providerId="AD" clId="Web-{EE278A91-9518-5669-3684-D21ED15E1D63}"/>
    <pc:docChg chg="modSld">
      <pc:chgData name="Valerie Hafez" userId="S::valerieh@womeninai.at::c67ebde3-4e6d-4576-bbd2-2f75cdc8c3ed" providerId="AD" clId="Web-{EE278A91-9518-5669-3684-D21ED15E1D63}" dt="2023-07-02T09:10:58.988" v="12" actId="20577"/>
      <pc:docMkLst>
        <pc:docMk/>
      </pc:docMkLst>
      <pc:sldChg chg="modSp">
        <pc:chgData name="Valerie Hafez" userId="S::valerieh@womeninai.at::c67ebde3-4e6d-4576-bbd2-2f75cdc8c3ed" providerId="AD" clId="Web-{EE278A91-9518-5669-3684-D21ED15E1D63}" dt="2023-07-02T09:10:50.832" v="7" actId="20577"/>
        <pc:sldMkLst>
          <pc:docMk/>
          <pc:sldMk cId="2350565814" sldId="273"/>
        </pc:sldMkLst>
        <pc:spChg chg="mod">
          <ac:chgData name="Valerie Hafez" userId="S::valerieh@womeninai.at::c67ebde3-4e6d-4576-bbd2-2f75cdc8c3ed" providerId="AD" clId="Web-{EE278A91-9518-5669-3684-D21ED15E1D63}" dt="2023-07-02T09:10:50.832" v="7" actId="20577"/>
          <ac:spMkLst>
            <pc:docMk/>
            <pc:sldMk cId="2350565814" sldId="273"/>
            <ac:spMk id="4" creationId="{5B49A45C-DB62-51D8-86AE-29BDD6A61244}"/>
          </ac:spMkLst>
        </pc:spChg>
      </pc:sldChg>
      <pc:sldChg chg="modSp">
        <pc:chgData name="Valerie Hafez" userId="S::valerieh@womeninai.at::c67ebde3-4e6d-4576-bbd2-2f75cdc8c3ed" providerId="AD" clId="Web-{EE278A91-9518-5669-3684-D21ED15E1D63}" dt="2023-07-02T09:10:58.988" v="12" actId="20577"/>
        <pc:sldMkLst>
          <pc:docMk/>
          <pc:sldMk cId="1178607688" sldId="298"/>
        </pc:sldMkLst>
        <pc:spChg chg="mod">
          <ac:chgData name="Valerie Hafez" userId="S::valerieh@womeninai.at::c67ebde3-4e6d-4576-bbd2-2f75cdc8c3ed" providerId="AD" clId="Web-{EE278A91-9518-5669-3684-D21ED15E1D63}" dt="2023-07-02T09:10:58.988" v="12" actId="20577"/>
          <ac:spMkLst>
            <pc:docMk/>
            <pc:sldMk cId="1178607688" sldId="298"/>
            <ac:spMk id="4" creationId="{5B49A45C-DB62-51D8-86AE-29BDD6A61244}"/>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7-15T14:04:40.197" idx="1">
    <p:pos x="10726" y="4180"/>
    <p:text>This has to be entweder oder, because both things result in the same matrix</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436CF77-FAF4-4962-A140-15F9A33D5685}" type="datetimeFigureOut">
              <a:rPr lang="it-IT" smtClean="0"/>
              <a:t>15/07/2023</a:t>
            </a:fld>
            <a:endParaRPr lang="it-IT"/>
          </a:p>
        </p:txBody>
      </p:sp>
      <p:sp>
        <p:nvSpPr>
          <p:cNvPr id="4" name="Segnaposto immagin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0DA1A808-102D-43A0-B199-F0EF4B0D2707}" type="slidenum">
              <a:rPr lang="it-IT" smtClean="0"/>
              <a:t>‹#›</a:t>
            </a:fld>
            <a:endParaRPr lang="it-IT"/>
          </a:p>
        </p:txBody>
      </p:sp>
    </p:spTree>
    <p:extLst>
      <p:ext uri="{BB962C8B-B14F-4D97-AF65-F5344CB8AC3E}">
        <p14:creationId xmlns:p14="http://schemas.microsoft.com/office/powerpoint/2010/main" val="64168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8" name="Marcador de pie de página 7">
            <a:extLst>
              <a:ext uri="{FF2B5EF4-FFF2-40B4-BE49-F238E27FC236}">
                <a16:creationId xmlns:a16="http://schemas.microsoft.com/office/drawing/2014/main" xmlns=""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xmlns=""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4" name="Marcador de pie de página 3">
            <a:extLst>
              <a:ext uri="{FF2B5EF4-FFF2-40B4-BE49-F238E27FC236}">
                <a16:creationId xmlns:a16="http://schemas.microsoft.com/office/drawing/2014/main" xmlns=""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xmlns=""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3" name="Marcador de pie de página 2">
            <a:extLst>
              <a:ext uri="{FF2B5EF4-FFF2-40B4-BE49-F238E27FC236}">
                <a16:creationId xmlns:a16="http://schemas.microsoft.com/office/drawing/2014/main" xmlns=""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xmlns=""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6" name="Marcador de pie de página 5">
            <a:extLst>
              <a:ext uri="{FF2B5EF4-FFF2-40B4-BE49-F238E27FC236}">
                <a16:creationId xmlns:a16="http://schemas.microsoft.com/office/drawing/2014/main" xmlns=""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xmlns=""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6" name="Marcador de pie de página 5">
            <a:extLst>
              <a:ext uri="{FF2B5EF4-FFF2-40B4-BE49-F238E27FC236}">
                <a16:creationId xmlns:a16="http://schemas.microsoft.com/office/drawing/2014/main" xmlns=""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xmlns=""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5" name="Marcador de pie de página 4">
            <a:extLst>
              <a:ext uri="{FF2B5EF4-FFF2-40B4-BE49-F238E27FC236}">
                <a16:creationId xmlns:a16="http://schemas.microsoft.com/office/drawing/2014/main" xmlns=""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xmlns=""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5" name="Marcador de pie de página 4">
            <a:extLst>
              <a:ext uri="{FF2B5EF4-FFF2-40B4-BE49-F238E27FC236}">
                <a16:creationId xmlns:a16="http://schemas.microsoft.com/office/drawing/2014/main" xmlns=""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xmlns=""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5" name="Marcador de pie de página 4">
            <a:extLst>
              <a:ext uri="{FF2B5EF4-FFF2-40B4-BE49-F238E27FC236}">
                <a16:creationId xmlns:a16="http://schemas.microsoft.com/office/drawing/2014/main" xmlns=""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xmlns=""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5" name="Marcador de pie de página 4">
            <a:extLst>
              <a:ext uri="{FF2B5EF4-FFF2-40B4-BE49-F238E27FC236}">
                <a16:creationId xmlns:a16="http://schemas.microsoft.com/office/drawing/2014/main" xmlns=""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xmlns=""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5" name="Marcador de pie de página 4">
            <a:extLst>
              <a:ext uri="{FF2B5EF4-FFF2-40B4-BE49-F238E27FC236}">
                <a16:creationId xmlns:a16="http://schemas.microsoft.com/office/drawing/2014/main" xmlns=""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xmlns=""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15/07/2023</a:t>
            </a:fld>
            <a:endParaRPr lang="es-ES"/>
          </a:p>
        </p:txBody>
      </p:sp>
      <p:sp>
        <p:nvSpPr>
          <p:cNvPr id="6" name="Marcador de pie de página 5">
            <a:extLst>
              <a:ext uri="{FF2B5EF4-FFF2-40B4-BE49-F238E27FC236}">
                <a16:creationId xmlns:a16="http://schemas.microsoft.com/office/drawing/2014/main" xmlns=""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xmlns=""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xmlns=""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xmlns=""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xmlns=""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xmlns=""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xmlns=""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xmlns=""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xmlns=""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xmlns=""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xmlns=""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xmlns=""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xmlns=""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xmlns=""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xmlns=""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xmlns=""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65" dirty="0">
                <a:solidFill>
                  <a:srgbClr val="6B7C86"/>
                </a:solidFill>
                <a:latin typeface="Microsoft Sans Serif"/>
                <a:cs typeface="Microsoft Sans Serif"/>
              </a:rPr>
              <a:t>datascience-project</a:t>
            </a:r>
            <a:r>
              <a:rPr sz="2300" spc="5" dirty="0">
                <a:solidFill>
                  <a:srgbClr val="6B7C86"/>
                </a:solidFill>
                <a:latin typeface="Microsoft Sans Serif"/>
                <a:cs typeface="Microsoft Sans Serif"/>
              </a:rPr>
              <a:t>.</a:t>
            </a:r>
            <a:r>
              <a:rPr sz="2300" spc="15" dirty="0">
                <a:solidFill>
                  <a:srgbClr val="6B7C86"/>
                </a:solidFill>
                <a:latin typeface="Microsoft Sans Serif"/>
                <a:cs typeface="Microsoft Sans Serif"/>
              </a:rPr>
              <a:t>eu</a:t>
            </a:r>
            <a:endParaRPr sz="2300">
              <a:latin typeface="Microsoft Sans Serif"/>
              <a:cs typeface="Microsoft Sans Serif"/>
            </a:endParaRPr>
          </a:p>
        </p:txBody>
      </p:sp>
      <p:sp>
        <p:nvSpPr>
          <p:cNvPr id="21" name="object 16">
            <a:extLst>
              <a:ext uri="{FF2B5EF4-FFF2-40B4-BE49-F238E27FC236}">
                <a16:creationId xmlns:a16="http://schemas.microsoft.com/office/drawing/2014/main" xmlns=""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xmlns=""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xmlns=""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xmlns=""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xmlns=""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xmlns=""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xmlns=""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xmlns=""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xmlns=""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xmlns=""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xmlns=""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xmlns=""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"Die Unterstützung der Europäischen Kommission für die Erstellung dieser Veröffentlichung stellt keine Billigung des Inhalts dar, der ausschließlich die Meinung der Autoren wiedergibt, und die Kommission kann nicht für die Verwendung der darin enthaltenen Informationen verantwortlich gemacht </a:t>
            </a:r>
            <a:r>
              <a:rPr lang="en-US" sz="1400" spc="10" dirty="0">
                <a:latin typeface="Arial" panose="020B0604020202020204" pitchFamily="34" charset="0"/>
                <a:cs typeface="Arial" panose="020B0604020202020204" pitchFamily="34" charset="0"/>
              </a:rPr>
              <a:t>werden</a:t>
            </a:r>
            <a:r>
              <a:rPr lang="en-US" sz="1400" spc="5" dirty="0">
                <a:latin typeface="Arial" panose="020B0604020202020204" pitchFamily="34" charset="0"/>
                <a:cs typeface="Arial" panose="020B0604020202020204" pitchFamily="34" charset="0"/>
              </a:rPr>
              <a: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xmlns=""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xmlns=""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xmlns=""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xmlns=""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xmlns=""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xmlns=""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xmlns=""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xmlns=""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xmlns=""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xmlns=""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xmlns=""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xmlns=""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xmlns=""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a:t>
            </a:r>
            <a:r>
              <a:rPr lang="en-US" sz="1400" spc="10" dirty="0">
                <a:latin typeface="Arial" panose="020B0604020202020204" pitchFamily="34" charset="0"/>
                <a:cs typeface="Arial" panose="020B0604020202020204" pitchFamily="34" charset="0"/>
              </a:rPr>
              <a:t>werden</a:t>
            </a:r>
            <a:r>
              <a:rPr lang="en-US" sz="1400" spc="5" dirty="0">
                <a:latin typeface="Arial" panose="020B0604020202020204" pitchFamily="34" charset="0"/>
                <a:cs typeface="Arial" panose="020B0604020202020204" pitchFamily="34" charset="0"/>
              </a:rPr>
              <a:t>."</a:t>
            </a:r>
          </a:p>
        </p:txBody>
      </p:sp>
      <p:pic>
        <p:nvPicPr>
          <p:cNvPr id="24" name="object 2">
            <a:extLst>
              <a:ext uri="{FF2B5EF4-FFF2-40B4-BE49-F238E27FC236}">
                <a16:creationId xmlns:a16="http://schemas.microsoft.com/office/drawing/2014/main" xmlns=""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0.png"/></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dirty="0" err="1">
                <a:solidFill>
                  <a:srgbClr val="E7686A"/>
                </a:solidFill>
                <a:ea typeface="Microsoft Sans Serif" panose="020B0604020202020204" pitchFamily="34" charset="0"/>
                <a:cs typeface="Microsoft Sans Serif" panose="020B0604020202020204" pitchFamily="34" charset="0"/>
              </a:rPr>
              <a:t>Korrespondenzanalyse</a:t>
            </a:r>
            <a:endParaRPr lang="en-US" sz="4800" b="1" spc="-114" dirty="0">
              <a:solidFill>
                <a:srgbClr val="E7686A"/>
              </a:solidFill>
              <a:ea typeface="Microsoft Sans Serif" panose="020B0604020202020204" pitchFamily="34" charset="0"/>
              <a:cs typeface="Microsoft Sans Serif" panose="020B0604020202020204" pitchFamily="34" charset="0"/>
            </a:endParaRP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Von [UNISALENTO]</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C10E83A-ECCD-03DB-AE5C-686143880E33}"/>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88E302CA-D489-B2B3-6748-BA6D6E074972}"/>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3: Die Annahme der Korrespondenzanalyse
</a:t>
            </a:r>
            <a:endParaRPr lang="it-IT" dirty="0"/>
          </a:p>
        </p:txBody>
      </p:sp>
      <p:sp>
        <p:nvSpPr>
          <p:cNvPr id="5" name="CasellaDiTesto 4">
            <a:extLst>
              <a:ext uri="{FF2B5EF4-FFF2-40B4-BE49-F238E27FC236}">
                <a16:creationId xmlns:a16="http://schemas.microsoft.com/office/drawing/2014/main" xmlns="" id="{823F44A0-7CB3-D909-0AEF-98D41F6552A7}"/>
              </a:ext>
            </a:extLst>
          </p:cNvPr>
          <p:cNvSpPr txBox="1"/>
          <p:nvPr/>
        </p:nvSpPr>
        <p:spPr>
          <a:xfrm>
            <a:off x="914400" y="4397732"/>
            <a:ext cx="16459200" cy="3834768"/>
          </a:xfrm>
          <a:prstGeom prst="rect">
            <a:avLst/>
          </a:prstGeom>
          <a:noFill/>
        </p:spPr>
        <p:txBody>
          <a:bodyPr wrap="square" lIns="91440" tIns="45720" rIns="91440" bIns="45720" rtlCol="0" anchor="t">
            <a:spAutoFit/>
          </a:bodyPr>
          <a:lstStyle/>
          <a:p>
            <a:pPr algn="ctr">
              <a:lnSpc>
                <a:spcPct val="107000"/>
              </a:lnSpc>
              <a:spcAft>
                <a:spcPts val="800"/>
              </a:spcAft>
            </a:pPr>
            <a:r>
              <a:rPr lang="en-US" sz="3200" b="1" dirty="0">
                <a:ea typeface="+mn-lt"/>
                <a:cs typeface="+mn-lt"/>
              </a:rPr>
              <a:t>Der Test </a:t>
            </a:r>
            <a:r>
              <a:rPr lang="en-US" sz="3200" b="1" dirty="0" err="1">
                <a:ea typeface="+mn-lt"/>
                <a:cs typeface="+mn-lt"/>
              </a:rPr>
              <a:t>beginnt</a:t>
            </a:r>
            <a:r>
              <a:rPr lang="en-US" sz="3200" b="1" dirty="0">
                <a:ea typeface="+mn-lt"/>
                <a:cs typeface="+mn-lt"/>
              </a:rPr>
              <a:t> </a:t>
            </a:r>
            <a:r>
              <a:rPr lang="en-US" sz="3200" b="1" dirty="0" err="1">
                <a:ea typeface="+mn-lt"/>
                <a:cs typeface="+mn-lt"/>
              </a:rPr>
              <a:t>mit</a:t>
            </a:r>
            <a:r>
              <a:rPr lang="en-US" sz="3200" b="1" dirty="0">
                <a:ea typeface="+mn-lt"/>
                <a:cs typeface="+mn-lt"/>
              </a:rPr>
              <a:t> der </a:t>
            </a:r>
            <a:r>
              <a:rPr lang="en-US" sz="3200" b="1" dirty="0" err="1">
                <a:ea typeface="+mn-lt"/>
                <a:cs typeface="+mn-lt"/>
              </a:rPr>
              <a:t>Nullhypothese</a:t>
            </a:r>
            <a:r>
              <a:rPr lang="en-US" sz="3200" b="1" dirty="0">
                <a:ea typeface="+mn-lt"/>
                <a:cs typeface="+mn-lt"/>
              </a:rPr>
              <a:t>, </a:t>
            </a:r>
            <a:r>
              <a:rPr lang="en-US" sz="3200" b="1" dirty="0" err="1">
                <a:ea typeface="+mn-lt"/>
                <a:cs typeface="+mn-lt"/>
              </a:rPr>
              <a:t>wonach</a:t>
            </a:r>
            <a:r>
              <a:rPr lang="en-US" sz="3200" b="1" dirty="0">
                <a:ea typeface="+mn-lt"/>
                <a:cs typeface="+mn-lt"/>
              </a:rPr>
              <a:t> die </a:t>
            </a:r>
            <a:r>
              <a:rPr lang="en-US" sz="3200" b="1" dirty="0" err="1">
                <a:ea typeface="+mn-lt"/>
                <a:cs typeface="+mn-lt"/>
              </a:rPr>
              <a:t>beiden</a:t>
            </a:r>
            <a:r>
              <a:rPr lang="en-US" sz="3200" b="1" dirty="0">
                <a:ea typeface="+mn-lt"/>
                <a:cs typeface="+mn-lt"/>
              </a:rPr>
              <a:t> </a:t>
            </a:r>
            <a:r>
              <a:rPr lang="en-US" sz="3200" b="1" dirty="0" err="1">
                <a:ea typeface="+mn-lt"/>
                <a:cs typeface="+mn-lt"/>
              </a:rPr>
              <a:t>Variablen</a:t>
            </a:r>
            <a:r>
              <a:rPr lang="en-US" sz="3200" b="1" dirty="0">
                <a:ea typeface="+mn-lt"/>
                <a:cs typeface="+mn-lt"/>
              </a:rPr>
              <a:t> </a:t>
            </a:r>
            <a:r>
              <a:rPr lang="en-US" sz="3200" b="1" dirty="0" err="1">
                <a:ea typeface="+mn-lt"/>
                <a:cs typeface="+mn-lt"/>
              </a:rPr>
              <a:t>unabhängig</a:t>
            </a:r>
            <a:r>
              <a:rPr lang="en-US" sz="3200" b="1" dirty="0">
                <a:ea typeface="+mn-lt"/>
                <a:cs typeface="+mn-lt"/>
              </a:rPr>
              <a:t> </a:t>
            </a:r>
            <a:r>
              <a:rPr lang="en-US" sz="3200" b="1" dirty="0" err="1">
                <a:ea typeface="+mn-lt"/>
                <a:cs typeface="+mn-lt"/>
              </a:rPr>
              <a:t>sind</a:t>
            </a:r>
            <a:r>
              <a:rPr lang="en-US" sz="3200" b="1" dirty="0">
                <a:ea typeface="+mn-lt"/>
                <a:cs typeface="+mn-lt"/>
              </a:rPr>
              <a:t>. Die </a:t>
            </a:r>
            <a:r>
              <a:rPr lang="en-US" sz="3200" b="1" dirty="0" err="1">
                <a:ea typeface="+mn-lt"/>
                <a:cs typeface="+mn-lt"/>
              </a:rPr>
              <a:t>Alternativhypothese</a:t>
            </a:r>
            <a:r>
              <a:rPr lang="en-US" sz="3200" b="1" dirty="0">
                <a:ea typeface="+mn-lt"/>
                <a:cs typeface="+mn-lt"/>
              </a:rPr>
              <a:t> </a:t>
            </a:r>
            <a:r>
              <a:rPr lang="en-US" sz="3200" b="1" dirty="0" err="1">
                <a:ea typeface="+mn-lt"/>
                <a:cs typeface="+mn-lt"/>
              </a:rPr>
              <a:t>lautet</a:t>
            </a:r>
            <a:r>
              <a:rPr lang="en-US" sz="3200" b="1" dirty="0">
                <a:ea typeface="+mn-lt"/>
                <a:cs typeface="+mn-lt"/>
              </a:rPr>
              <a:t>, </a:t>
            </a:r>
            <a:r>
              <a:rPr lang="en-US" sz="3200" b="1" dirty="0" err="1">
                <a:ea typeface="+mn-lt"/>
                <a:cs typeface="+mn-lt"/>
              </a:rPr>
              <a:t>dass</a:t>
            </a:r>
            <a:r>
              <a:rPr lang="en-US" sz="3200" b="1" dirty="0">
                <a:ea typeface="+mn-lt"/>
                <a:cs typeface="+mn-lt"/>
              </a:rPr>
              <a:t> die </a:t>
            </a:r>
            <a:r>
              <a:rPr lang="en-US" sz="3200" b="1" dirty="0" err="1">
                <a:ea typeface="+mn-lt"/>
                <a:cs typeface="+mn-lt"/>
              </a:rPr>
              <a:t>beiden</a:t>
            </a:r>
            <a:r>
              <a:rPr lang="en-US" sz="3200" b="1" dirty="0">
                <a:ea typeface="+mn-lt"/>
                <a:cs typeface="+mn-lt"/>
              </a:rPr>
              <a:t> </a:t>
            </a:r>
            <a:r>
              <a:rPr lang="en-US" sz="3200" b="1" dirty="0" err="1">
                <a:ea typeface="+mn-lt"/>
                <a:cs typeface="+mn-lt"/>
              </a:rPr>
              <a:t>Variablen</a:t>
            </a:r>
            <a:r>
              <a:rPr lang="en-US" sz="3200" b="1" dirty="0">
                <a:ea typeface="+mn-lt"/>
                <a:cs typeface="+mn-lt"/>
              </a:rPr>
              <a:t> </a:t>
            </a:r>
            <a:r>
              <a:rPr lang="en-US" sz="3200" b="1" dirty="0" err="1">
                <a:ea typeface="+mn-lt"/>
                <a:cs typeface="+mn-lt"/>
              </a:rPr>
              <a:t>einen</a:t>
            </a:r>
            <a:r>
              <a:rPr lang="en-US" sz="3200" b="1" dirty="0">
                <a:ea typeface="+mn-lt"/>
                <a:cs typeface="+mn-lt"/>
              </a:rPr>
              <a:t> </a:t>
            </a:r>
            <a:r>
              <a:rPr lang="en-US" sz="3200" b="1" dirty="0" err="1">
                <a:ea typeface="+mn-lt"/>
                <a:cs typeface="+mn-lt"/>
              </a:rPr>
              <a:t>gewissen</a:t>
            </a:r>
            <a:r>
              <a:rPr lang="en-US" sz="3200" b="1" dirty="0">
                <a:ea typeface="+mn-lt"/>
                <a:cs typeface="+mn-lt"/>
              </a:rPr>
              <a:t> Grad an </a:t>
            </a:r>
            <a:r>
              <a:rPr lang="en-US" sz="3200" b="1" dirty="0" err="1">
                <a:ea typeface="+mn-lt"/>
                <a:cs typeface="+mn-lt"/>
              </a:rPr>
              <a:t>Interdependenz</a:t>
            </a:r>
            <a:r>
              <a:rPr lang="en-US" sz="3200" b="1" dirty="0">
                <a:ea typeface="+mn-lt"/>
                <a:cs typeface="+mn-lt"/>
              </a:rPr>
              <a:t> </a:t>
            </a:r>
            <a:r>
              <a:rPr lang="en-US" sz="3200" b="1" dirty="0" err="1">
                <a:ea typeface="+mn-lt"/>
                <a:cs typeface="+mn-lt"/>
              </a:rPr>
              <a:t>aufweisen</a:t>
            </a:r>
            <a:r>
              <a:rPr lang="en-US" sz="3200" b="1" dirty="0">
                <a:ea typeface="+mn-lt"/>
                <a:cs typeface="+mn-lt"/>
              </a:rPr>
              <a:t>.</a:t>
            </a:r>
            <a:endParaRPr lang="en-US" dirty="0"/>
          </a:p>
          <a:p>
            <a:pPr algn="ctr">
              <a:lnSpc>
                <a:spcPct val="107000"/>
              </a:lnSpc>
              <a:spcAft>
                <a:spcPts val="800"/>
              </a:spcAft>
            </a:pPr>
            <a:endParaRPr lang="en-US"/>
          </a:p>
          <a:p>
            <a:pPr algn="ctr">
              <a:lnSpc>
                <a:spcPct val="107000"/>
              </a:lnSpc>
              <a:spcAft>
                <a:spcPts val="800"/>
              </a:spcAft>
            </a:pPr>
            <a:r>
              <a:rPr lang="en-US" sz="3200" b="1" dirty="0">
                <a:ea typeface="+mn-lt"/>
                <a:cs typeface="+mn-lt"/>
              </a:rPr>
              <a:t>Wenn die </a:t>
            </a:r>
            <a:r>
              <a:rPr lang="en-US" sz="3200" b="1" dirty="0" err="1">
                <a:ea typeface="+mn-lt"/>
                <a:cs typeface="+mn-lt"/>
              </a:rPr>
              <a:t>Testergebnisse</a:t>
            </a:r>
            <a:r>
              <a:rPr lang="en-US" sz="3200" b="1" dirty="0">
                <a:ea typeface="+mn-lt"/>
                <a:cs typeface="+mn-lt"/>
              </a:rPr>
              <a:t> </a:t>
            </a:r>
            <a:r>
              <a:rPr lang="en-US" sz="3200" b="1" dirty="0" err="1">
                <a:ea typeface="+mn-lt"/>
                <a:cs typeface="+mn-lt"/>
              </a:rPr>
              <a:t>einen</a:t>
            </a:r>
            <a:r>
              <a:rPr lang="en-US" sz="3200" b="1" dirty="0">
                <a:ea typeface="+mn-lt"/>
                <a:cs typeface="+mn-lt"/>
              </a:rPr>
              <a:t> p-Wert &lt; 0,05 </a:t>
            </a:r>
            <a:r>
              <a:rPr lang="en-US" sz="3200" b="1" dirty="0" err="1">
                <a:ea typeface="+mn-lt"/>
                <a:cs typeface="+mn-lt"/>
              </a:rPr>
              <a:t>ergeben</a:t>
            </a:r>
            <a:r>
              <a:rPr lang="en-US" sz="3200" b="1" dirty="0">
                <a:ea typeface="+mn-lt"/>
                <a:cs typeface="+mn-lt"/>
              </a:rPr>
              <a:t>, </a:t>
            </a:r>
            <a:r>
              <a:rPr lang="en-US" sz="3200" b="1" dirty="0" err="1">
                <a:ea typeface="+mn-lt"/>
                <a:cs typeface="+mn-lt"/>
              </a:rPr>
              <a:t>kann</a:t>
            </a:r>
            <a:r>
              <a:rPr lang="en-US" sz="3200" b="1" dirty="0">
                <a:ea typeface="+mn-lt"/>
                <a:cs typeface="+mn-lt"/>
              </a:rPr>
              <a:t> die </a:t>
            </a:r>
            <a:r>
              <a:rPr lang="en-US" sz="3200" b="1" dirty="0" err="1">
                <a:ea typeface="+mn-lt"/>
                <a:cs typeface="+mn-lt"/>
              </a:rPr>
              <a:t>Nullhypothese</a:t>
            </a:r>
            <a:r>
              <a:rPr lang="en-US" sz="3200" b="1" dirty="0">
                <a:ea typeface="+mn-lt"/>
                <a:cs typeface="+mn-lt"/>
              </a:rPr>
              <a:t> </a:t>
            </a:r>
            <a:r>
              <a:rPr lang="en-US" sz="3200" b="1" dirty="0" err="1">
                <a:ea typeface="+mn-lt"/>
                <a:cs typeface="+mn-lt"/>
              </a:rPr>
              <a:t>verworfen</a:t>
            </a:r>
            <a:r>
              <a:rPr lang="en-US" sz="3200" b="1" dirty="0">
                <a:ea typeface="+mn-lt"/>
                <a:cs typeface="+mn-lt"/>
              </a:rPr>
              <a:t> </a:t>
            </a:r>
            <a:r>
              <a:rPr lang="en-US" sz="3200" b="1" dirty="0" err="1">
                <a:ea typeface="+mn-lt"/>
                <a:cs typeface="+mn-lt"/>
              </a:rPr>
              <a:t>werden</a:t>
            </a:r>
            <a:r>
              <a:rPr lang="en-US" sz="3200" b="1" dirty="0">
                <a:ea typeface="+mn-lt"/>
                <a:cs typeface="+mn-lt"/>
              </a:rPr>
              <a:t> und die </a:t>
            </a:r>
            <a:r>
              <a:rPr lang="en-US" sz="3200" b="1" dirty="0" err="1">
                <a:ea typeface="+mn-lt"/>
                <a:cs typeface="+mn-lt"/>
              </a:rPr>
              <a:t>beiden</a:t>
            </a:r>
            <a:r>
              <a:rPr lang="en-US" sz="3200" b="1" dirty="0">
                <a:ea typeface="+mn-lt"/>
                <a:cs typeface="+mn-lt"/>
              </a:rPr>
              <a:t> </a:t>
            </a:r>
            <a:r>
              <a:rPr lang="en-US" sz="3200" b="1" dirty="0" err="1">
                <a:ea typeface="+mn-lt"/>
                <a:cs typeface="+mn-lt"/>
              </a:rPr>
              <a:t>Variablen</a:t>
            </a:r>
            <a:r>
              <a:rPr lang="en-US" sz="3200" b="1" dirty="0">
                <a:ea typeface="+mn-lt"/>
                <a:cs typeface="+mn-lt"/>
              </a:rPr>
              <a:t> </a:t>
            </a:r>
            <a:r>
              <a:rPr lang="en-US" sz="3200" b="1" dirty="0" err="1">
                <a:ea typeface="+mn-lt"/>
                <a:cs typeface="+mn-lt"/>
              </a:rPr>
              <a:t>werden</a:t>
            </a:r>
            <a:r>
              <a:rPr lang="en-US" sz="3200" b="1" dirty="0">
                <a:ea typeface="+mn-lt"/>
                <a:cs typeface="+mn-lt"/>
              </a:rPr>
              <a:t> </a:t>
            </a:r>
            <a:r>
              <a:rPr lang="en-US" sz="3200" b="1" dirty="0" err="1">
                <a:ea typeface="+mn-lt"/>
                <a:cs typeface="+mn-lt"/>
              </a:rPr>
              <a:t>als</a:t>
            </a:r>
            <a:r>
              <a:rPr lang="en-US" sz="3200" b="1" dirty="0">
                <a:ea typeface="+mn-lt"/>
                <a:cs typeface="+mn-lt"/>
              </a:rPr>
              <a:t> </a:t>
            </a:r>
            <a:r>
              <a:rPr lang="en-US" sz="3200" b="1" dirty="0" err="1">
                <a:ea typeface="+mn-lt"/>
                <a:cs typeface="+mn-lt"/>
              </a:rPr>
              <a:t>voneinander</a:t>
            </a:r>
            <a:r>
              <a:rPr lang="en-US" sz="3200" b="1" dirty="0">
                <a:ea typeface="+mn-lt"/>
                <a:cs typeface="+mn-lt"/>
              </a:rPr>
              <a:t> </a:t>
            </a:r>
            <a:r>
              <a:rPr lang="en-US" sz="3200" b="1" dirty="0" err="1">
                <a:ea typeface="+mn-lt"/>
                <a:cs typeface="+mn-lt"/>
              </a:rPr>
              <a:t>abhängig</a:t>
            </a:r>
            <a:r>
              <a:rPr lang="en-US" sz="3200" b="1" dirty="0">
                <a:ea typeface="+mn-lt"/>
                <a:cs typeface="+mn-lt"/>
              </a:rPr>
              <a:t> </a:t>
            </a:r>
            <a:r>
              <a:rPr lang="en-US" sz="3200" b="1" dirty="0" err="1">
                <a:ea typeface="+mn-lt"/>
                <a:cs typeface="+mn-lt"/>
              </a:rPr>
              <a:t>betrachtet</a:t>
            </a:r>
            <a:r>
              <a:rPr lang="en-US" sz="3200" b="1" dirty="0">
                <a:ea typeface="+mn-lt"/>
                <a:cs typeface="+mn-lt"/>
              </a:rPr>
              <a:t>. </a:t>
            </a:r>
            <a:endParaRPr lang="it-IT" dirty="0">
              <a:ea typeface="+mn-lt"/>
              <a:cs typeface="+mn-lt"/>
            </a:endParaRPr>
          </a:p>
          <a:p>
            <a:pPr algn="ctr">
              <a:lnSpc>
                <a:spcPct val="107000"/>
              </a:lnSpc>
              <a:spcAft>
                <a:spcPts val="800"/>
              </a:spcAft>
            </a:pPr>
            <a:r>
              <a:rPr lang="en-US" sz="3200" b="1" dirty="0">
                <a:ea typeface="+mn-lt"/>
                <a:cs typeface="+mn-lt"/>
              </a:rPr>
              <a:t>Wir </a:t>
            </a:r>
            <a:r>
              <a:rPr lang="en-US" sz="3200" b="1" dirty="0" err="1">
                <a:ea typeface="+mn-lt"/>
                <a:cs typeface="+mn-lt"/>
              </a:rPr>
              <a:t>können</a:t>
            </a:r>
            <a:r>
              <a:rPr lang="en-US" sz="3200" b="1" dirty="0">
                <a:ea typeface="+mn-lt"/>
                <a:cs typeface="+mn-lt"/>
              </a:rPr>
              <a:t> </a:t>
            </a:r>
            <a:r>
              <a:rPr lang="en-US" sz="3200" b="1" dirty="0" err="1">
                <a:ea typeface="+mn-lt"/>
                <a:cs typeface="+mn-lt"/>
              </a:rPr>
              <a:t>daher</a:t>
            </a:r>
            <a:r>
              <a:rPr lang="en-US" sz="3200" b="1" dirty="0">
                <a:ea typeface="+mn-lt"/>
                <a:cs typeface="+mn-lt"/>
              </a:rPr>
              <a:t> </a:t>
            </a:r>
            <a:r>
              <a:rPr lang="en-US" sz="3200" b="1" dirty="0" err="1">
                <a:ea typeface="+mn-lt"/>
                <a:cs typeface="+mn-lt"/>
              </a:rPr>
              <a:t>mit</a:t>
            </a:r>
            <a:r>
              <a:rPr lang="en-US" sz="3200" b="1" dirty="0">
                <a:ea typeface="+mn-lt"/>
                <a:cs typeface="+mn-lt"/>
              </a:rPr>
              <a:t> der </a:t>
            </a:r>
            <a:r>
              <a:rPr lang="en-US" sz="3200" b="1" dirty="0" err="1">
                <a:ea typeface="+mn-lt"/>
                <a:cs typeface="+mn-lt"/>
              </a:rPr>
              <a:t>Korrespondenzanalyse</a:t>
            </a:r>
            <a:r>
              <a:rPr lang="en-US" sz="3200" b="1" dirty="0">
                <a:ea typeface="+mn-lt"/>
                <a:cs typeface="+mn-lt"/>
              </a:rPr>
              <a:t> </a:t>
            </a:r>
            <a:r>
              <a:rPr lang="en-US" sz="3200" b="1" dirty="0" err="1">
                <a:ea typeface="+mn-lt"/>
                <a:cs typeface="+mn-lt"/>
              </a:rPr>
              <a:t>fortfahren</a:t>
            </a:r>
            <a:r>
              <a:rPr lang="en-US" sz="3200" b="1" dirty="0">
                <a:ea typeface="+mn-lt"/>
                <a:cs typeface="+mn-lt"/>
              </a:rPr>
              <a:t>.</a:t>
            </a:r>
            <a:endParaRPr lang="en-US" sz="3200" b="1" dirty="0">
              <a:cs typeface="Calibri"/>
            </a:endParaRPr>
          </a:p>
        </p:txBody>
      </p:sp>
    </p:spTree>
    <p:extLst>
      <p:ext uri="{BB962C8B-B14F-4D97-AF65-F5344CB8AC3E}">
        <p14:creationId xmlns:p14="http://schemas.microsoft.com/office/powerpoint/2010/main" val="300979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F00A4FC-962D-2AF6-83E8-505DF3C98459}"/>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D5967D21-C93A-BA34-AE2B-2EE8765F75C9}"/>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1: Kontingenztabellen
</a:t>
            </a:r>
            <a:endParaRPr lang="it-IT" dirty="0"/>
          </a:p>
        </p:txBody>
      </p:sp>
      <p:sp>
        <p:nvSpPr>
          <p:cNvPr id="4" name="CasellaDiTesto 3">
            <a:extLst>
              <a:ext uri="{FF2B5EF4-FFF2-40B4-BE49-F238E27FC236}">
                <a16:creationId xmlns:a16="http://schemas.microsoft.com/office/drawing/2014/main" xmlns="" id="{7B237D22-8035-27FF-E557-A85DE3485A81}"/>
              </a:ext>
            </a:extLst>
          </p:cNvPr>
          <p:cNvSpPr txBox="1"/>
          <p:nvPr/>
        </p:nvSpPr>
        <p:spPr>
          <a:xfrm>
            <a:off x="1066800" y="4220170"/>
            <a:ext cx="16154400" cy="2062103"/>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Die Kontingenztabellen enthalten die gemeinsamen Häufigkeiten der </a:t>
            </a:r>
            <a:r>
              <a:rPr lang="en-US" sz="3200" b="1" dirty="0" err="1" smtClean="0">
                <a:latin typeface="Calibri" panose="020F0502020204030204" pitchFamily="34" charset="0"/>
                <a:ea typeface="Calibri" panose="020F0502020204030204" pitchFamily="34" charset="0"/>
                <a:cs typeface="Times New Roman" panose="02020603050405020304" pitchFamily="18" charset="0"/>
              </a:rPr>
              <a:t>Variablenwerte</a:t>
            </a:r>
            <a:r>
              <a:rPr lang="en-US" sz="3200" b="1" dirty="0" smtClean="0">
                <a:latin typeface="Calibri" panose="020F0502020204030204" pitchFamily="34" charset="0"/>
                <a:ea typeface="Calibri" panose="020F0502020204030204" pitchFamily="34" charset="0"/>
                <a:cs typeface="Times New Roman" panose="02020603050405020304" pitchFamily="18" charset="0"/>
              </a:rPr>
              <a:t>. </a:t>
            </a:r>
            <a:r>
              <a:rPr lang="en-US" sz="3200" b="1" dirty="0">
                <a:latin typeface="Calibri" panose="020F0502020204030204" pitchFamily="34" charset="0"/>
                <a:ea typeface="Calibri" panose="020F0502020204030204" pitchFamily="34" charset="0"/>
                <a:cs typeface="Times New Roman" panose="02020603050405020304" pitchFamily="18" charset="0"/>
              </a:rPr>
              <a:t>Bei zwei qualitativen Variablen X und Y enthält die entsprechende Kontingenztabelle, wie oft ein bestimmter Modus der Variablen X mit einem bestimmten Modus der Variablen Y auftritt.
</a:t>
            </a:r>
            <a:endParaRPr lang="it-IT" dirty="0"/>
          </a:p>
        </p:txBody>
      </p:sp>
    </p:spTree>
    <p:extLst>
      <p:ext uri="{BB962C8B-B14F-4D97-AF65-F5344CB8AC3E}">
        <p14:creationId xmlns:p14="http://schemas.microsoft.com/office/powerpoint/2010/main" val="152835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245D9C-459F-B54A-96A4-E94B3131DE61}"/>
              </a:ext>
            </a:extLst>
          </p:cNvPr>
          <p:cNvSpPr>
            <a:spLocks noGrp="1"/>
          </p:cNvSpPr>
          <p:nvPr>
            <p:ph type="title"/>
          </p:nvPr>
        </p:nvSpPr>
        <p:spPr>
          <a:xfrm>
            <a:off x="1254842"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B627497D-3277-9841-F88C-18A8694BD568}"/>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1: Kontingenztabellen
</a:t>
            </a:r>
            <a:endParaRPr lang="it-IT" dirty="0"/>
          </a:p>
        </p:txBody>
      </p:sp>
      <p:pic>
        <p:nvPicPr>
          <p:cNvPr id="5" name="Segnaposto contenuto 3" descr="Immagine che contiene tavolo&#10;&#10;Descrizione generata automaticamente">
            <a:extLst>
              <a:ext uri="{FF2B5EF4-FFF2-40B4-BE49-F238E27FC236}">
                <a16:creationId xmlns:a16="http://schemas.microsoft.com/office/drawing/2014/main" xmlns="" id="{CC37A830-7B27-3923-3998-6019E91859F0}"/>
              </a:ext>
            </a:extLst>
          </p:cNvPr>
          <p:cNvPicPr>
            <a:picLocks noChangeAspect="1"/>
          </p:cNvPicPr>
          <p:nvPr/>
        </p:nvPicPr>
        <p:blipFill>
          <a:blip r:embed="rId2"/>
          <a:stretch>
            <a:fillRect/>
          </a:stretch>
        </p:blipFill>
        <p:spPr>
          <a:xfrm>
            <a:off x="1676400" y="3733006"/>
            <a:ext cx="4538437" cy="2820989"/>
          </a:xfrm>
          <a:prstGeom prst="rect">
            <a:avLst/>
          </a:prstGeom>
        </p:spPr>
      </p:pic>
      <mc:AlternateContent xmlns:mc="http://schemas.openxmlformats.org/markup-compatibility/2006">
        <mc:Choice xmlns:a14="http://schemas.microsoft.com/office/drawing/2010/main" Requires="a14">
          <p:sp>
            <p:nvSpPr>
              <p:cNvPr id="6" name="CasellaDiTesto 5">
                <a:extLst>
                  <a:ext uri="{FF2B5EF4-FFF2-40B4-BE49-F238E27FC236}">
                    <a16:creationId xmlns:a16="http://schemas.microsoft.com/office/drawing/2014/main" xmlns="" id="{F816A7B3-81BE-A2B9-1E58-592B55840A86}"/>
                  </a:ext>
                </a:extLst>
              </p:cNvPr>
              <p:cNvSpPr txBox="1"/>
              <p:nvPr/>
            </p:nvSpPr>
            <p:spPr>
              <a:xfrm>
                <a:off x="6629400" y="3619500"/>
                <a:ext cx="11353800" cy="5044458"/>
              </a:xfrm>
              <a:prstGeom prst="rect">
                <a:avLst/>
              </a:prstGeom>
              <a:noFill/>
            </p:spPr>
            <p:txBody>
              <a:bodyPr wrap="square" rtlCol="0">
                <a:spAutoFit/>
              </a:bodyPr>
              <a:lstStyle/>
              <a:p>
                <a:pPr>
                  <a:lnSpc>
                    <a:spcPct val="107000"/>
                  </a:lnSpc>
                  <a:spcAft>
                    <a:spcPts val="800"/>
                  </a:spcAft>
                </a:pPr>
                <a:r>
                  <a:rPr lang="it-IT" sz="2400" b="1" dirty="0">
                    <a:effectLst/>
                    <a:ea typeface="Calibri" panose="020F0502020204030204" pitchFamily="34" charset="0"/>
                    <a:cs typeface="Times New Roman" panose="02020603050405020304" pitchFamily="18" charset="0"/>
                  </a:rPr>
                  <a:t>X, Y sind die qualitativen </a:t>
                </a:r>
                <a:r>
                  <a:rPr lang="it-IT" sz="2400" b="1" dirty="0" err="1">
                    <a:effectLst/>
                    <a:ea typeface="Calibri" panose="020F0502020204030204" pitchFamily="34" charset="0"/>
                    <a:cs typeface="Times New Roman" panose="02020603050405020304" pitchFamily="18" charset="0"/>
                  </a:rPr>
                  <a:t>Variablen</a:t>
                </a:r>
                <a:r>
                  <a:rPr lang="it-IT" sz="2400" b="1" dirty="0">
                    <a:effectLst/>
                    <a:ea typeface="Calibri" panose="020F0502020204030204" pitchFamily="34" charset="0"/>
                    <a:cs typeface="Times New Roman" panose="02020603050405020304" pitchFamily="18" charset="0"/>
                  </a:rPr>
                  <a:t>. </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sind die </a:t>
                </a:r>
                <a:r>
                  <a:rPr lang="it-IT" sz="2400" b="1" dirty="0" smtClean="0">
                    <a:ea typeface="Calibri" panose="020F0502020204030204" pitchFamily="34" charset="0"/>
                    <a:cs typeface="Times New Roman" panose="02020603050405020304" pitchFamily="18" charset="0"/>
                  </a:rPr>
                  <a:t>Werte </a:t>
                </a:r>
                <a:r>
                  <a:rPr lang="it-IT" sz="2400" b="1" dirty="0">
                    <a:ea typeface="Calibri" panose="020F0502020204030204" pitchFamily="34" charset="0"/>
                    <a:cs typeface="Times New Roman" panose="02020603050405020304" pitchFamily="18" charset="0"/>
                  </a:rPr>
                  <a:t>der Variablen </a:t>
                </a:r>
                <a:r>
                  <a:rPr lang="it-IT" sz="2400" b="1" dirty="0">
                    <a:effectLst/>
                    <a:ea typeface="Calibri" panose="020F0502020204030204" pitchFamily="34" charset="0"/>
                    <a:cs typeface="Times New Roman" panose="02020603050405020304" pitchFamily="18" charset="0"/>
                  </a:rPr>
                  <a:t>X</a:t>
                </a: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𝟐</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𝟑</m:t>
                        </m:r>
                      </m:sub>
                    </m:s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it-IT" sz="2400" b="1" dirty="0">
                    <a:effectLst/>
                    <a:ea typeface="Calibri" panose="020F0502020204030204" pitchFamily="34" charset="0"/>
                    <a:cs typeface="Times New Roman" panose="02020603050405020304" pitchFamily="18" charset="0"/>
                  </a:rPr>
                  <a:t>: : </a:t>
                </a:r>
                <a:r>
                  <a:rPr lang="it-IT" sz="2400" b="1" dirty="0">
                    <a:ea typeface="Calibri" panose="020F0502020204030204" pitchFamily="34" charset="0"/>
                    <a:cs typeface="Times New Roman" panose="02020603050405020304" pitchFamily="18" charset="0"/>
                  </a:rPr>
                  <a:t>sind die </a:t>
                </a:r>
                <a:r>
                  <a:rPr lang="it-IT" sz="2400" b="1" dirty="0" smtClean="0">
                    <a:ea typeface="Calibri" panose="020F0502020204030204" pitchFamily="34" charset="0"/>
                    <a:cs typeface="Times New Roman" panose="02020603050405020304" pitchFamily="18" charset="0"/>
                  </a:rPr>
                  <a:t>Werte </a:t>
                </a:r>
                <a:r>
                  <a:rPr lang="it-IT" sz="2400" b="1" dirty="0">
                    <a:ea typeface="Calibri" panose="020F0502020204030204" pitchFamily="34" charset="0"/>
                    <a:cs typeface="Times New Roman" panose="02020603050405020304" pitchFamily="18" charset="0"/>
                  </a:rPr>
                  <a:t>der Variablen </a:t>
                </a:r>
                <a:r>
                  <a:rPr lang="it-IT" sz="2400" b="1" dirty="0">
                    <a:effectLst/>
                    <a:ea typeface="Calibri" panose="020F0502020204030204" pitchFamily="34" charset="0"/>
                    <a:cs typeface="Times New Roman" panose="02020603050405020304" pitchFamily="18" charset="0"/>
                  </a:rPr>
                  <a:t>Y </a:t>
                </a:r>
              </a:p>
              <a:p>
                <a:pPr>
                  <a:lnSpc>
                    <a:spcPct val="107000"/>
                  </a:lnSpc>
                  <a:spcAft>
                    <a:spcPts val="800"/>
                  </a:spcAft>
                </a:pPr>
                <a:r>
                  <a:rPr lang="it-IT" sz="2400" b="1" dirty="0">
                    <a:effectLst/>
                    <a:ea typeface="Calibri" panose="020F0502020204030204" pitchFamily="34" charset="0"/>
                    <a:cs typeface="Times New Roman" panose="02020603050405020304" pitchFamily="18" charset="0"/>
                  </a:rPr>
                  <a:t> </a:t>
                </a: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𝒋</m:t>
                        </m:r>
                      </m:sub>
                    </m:sSub>
                    <m:r>
                      <a:rPr lang="it-IT" sz="2400" b="1" i="0" smtClean="0">
                        <a:effectLst/>
                        <a:latin typeface="Cambria Math" panose="02040503050406030204" pitchFamily="18" charset="0"/>
                        <a:ea typeface="Calibri" panose="020F0502020204030204" pitchFamily="34" charset="0"/>
                        <a:cs typeface="Times New Roman" panose="02020603050405020304" pitchFamily="18" charset="0"/>
                      </a:rPr>
                      <m:t>:</m:t>
                    </m:r>
                  </m:oMath>
                </a14:m>
                <a:r>
                  <a:rPr lang="it-IT" sz="2400" b="1" dirty="0">
                    <a:effectLst/>
                    <a:ea typeface="Calibri" panose="020F0502020204030204" pitchFamily="34" charset="0"/>
                    <a:cs typeface="Times New Roman" panose="02020603050405020304" pitchFamily="18" charset="0"/>
                  </a:rPr>
                  <a:t> sind die </a:t>
                </a:r>
                <a:r>
                  <a:rPr lang="it-IT" sz="2400" b="1" dirty="0" err="1">
                    <a:effectLst/>
                    <a:ea typeface="Calibri" panose="020F0502020204030204" pitchFamily="34" charset="0"/>
                    <a:cs typeface="Times New Roman" panose="02020603050405020304" pitchFamily="18" charset="0"/>
                  </a:rPr>
                  <a:t>absoluten </a:t>
                </a:r>
                <a:r>
                  <a:rPr lang="it-IT" sz="2400" b="1" dirty="0">
                    <a:effectLst/>
                    <a:ea typeface="Calibri" panose="020F0502020204030204" pitchFamily="34" charset="0"/>
                    <a:cs typeface="Times New Roman" panose="02020603050405020304" pitchFamily="18" charset="0"/>
                  </a:rPr>
                  <a:t>gemeinsamen Häufigkeiten, d</a:t>
                </a:r>
                <a:r>
                  <a:rPr lang="it-IT" sz="2400" b="1" dirty="0" err="1">
                    <a:effectLst/>
                    <a:ea typeface="Calibri" panose="020F0502020204030204" pitchFamily="34" charset="0"/>
                    <a:cs typeface="Times New Roman" panose="02020603050405020304" pitchFamily="18" charset="0"/>
                  </a:rPr>
                  <a:t>.h. </a:t>
                </a:r>
                <a:r>
                  <a:rPr lang="it-IT" sz="2400" b="1" dirty="0">
                    <a:effectLst/>
                    <a:ea typeface="Calibri" panose="020F0502020204030204" pitchFamily="34" charset="0"/>
                    <a:cs typeface="Times New Roman" panose="02020603050405020304" pitchFamily="18" charset="0"/>
                  </a:rPr>
                  <a:t>die Häufigkeiten der </a:t>
                </a:r>
                <a:r>
                  <a:rPr lang="it-IT" sz="2400" b="1" dirty="0" err="1">
                    <a:effectLst/>
                    <a:ea typeface="Calibri" panose="020F0502020204030204" pitchFamily="34" charset="0"/>
                    <a:cs typeface="Times New Roman" panose="02020603050405020304" pitchFamily="18" charset="0"/>
                  </a:rPr>
                  <a:t>Paare</a:t>
                </a:r>
                <a:r>
                  <a:rPr lang="it-IT" sz="2400" b="1" dirty="0">
                    <a:effectLst/>
                    <a:ea typeface="Calibri" panose="020F0502020204030204" pitchFamily="34" charset="0"/>
                    <a:cs typeface="Times New Roman" panose="02020603050405020304" pitchFamily="18" charset="0"/>
                  </a:rPr>
                  <a:t>, </a:t>
                </a:r>
                <a:r>
                  <a:rPr lang="it-IT" sz="2400" b="1" dirty="0" err="1">
                    <a:effectLst/>
                    <a:ea typeface="Calibri" panose="020F0502020204030204" pitchFamily="34" charset="0"/>
                    <a:cs typeface="Times New Roman" panose="02020603050405020304" pitchFamily="18" charset="0"/>
                  </a:rPr>
                  <a:t>Beispiel </a:t>
                </a:r>
                <a14:m>
                  <m:oMath xmlns:m="http://schemas.openxmlformats.org/officeDocument/2006/math">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a:latin typeface="Cambria Math" panose="02040503050406030204" pitchFamily="18" charset="0"/>
                            <a:ea typeface="Calibri" panose="020F0502020204030204" pitchFamily="34" charset="0"/>
                            <a:cs typeface="Times New Roman" panose="02020603050405020304" pitchFamily="18" charset="0"/>
                          </a:rPr>
                          <m:t>𝟏</m:t>
                        </m:r>
                        <m:r>
                          <a:rPr lang="it-IT" sz="2400" b="1" i="1">
                            <a:latin typeface="Cambria Math" panose="02040503050406030204" pitchFamily="18" charset="0"/>
                            <a:ea typeface="Calibri" panose="020F0502020204030204" pitchFamily="34" charset="0"/>
                            <a:cs typeface="Times New Roman" panose="02020603050405020304" pitchFamily="18" charset="0"/>
                          </a:rPr>
                          <m:t>,</m:t>
                        </m:r>
                        <m:r>
                          <a:rPr lang="it-IT" sz="2400" b="1" i="1">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a:latin typeface="Cambria Math" panose="02040503050406030204" pitchFamily="18" charset="0"/>
                            <a:ea typeface="Calibri" panose="020F0502020204030204" pitchFamily="34" charset="0"/>
                            <a:cs typeface="Times New Roman" panose="02020603050405020304" pitchFamily="18" charset="0"/>
                          </a:rPr>
                          <m:t>𝑿</m:t>
                        </m:r>
                        <m:r>
                          <a:rPr lang="it-IT" sz="2400" b="1" i="1">
                            <a:latin typeface="Cambria Math" panose="02040503050406030204" pitchFamily="18" charset="0"/>
                            <a:ea typeface="Calibri" panose="020F0502020204030204" pitchFamily="34" charset="0"/>
                            <a:cs typeface="Times New Roman" panose="02020603050405020304" pitchFamily="18" charset="0"/>
                          </a:rPr>
                          <m:t>=</m:t>
                        </m:r>
                        <m:r>
                          <a:rPr lang="it-IT" sz="2400" b="1" i="1">
                            <a:latin typeface="Cambria Math" panose="02040503050406030204" pitchFamily="18" charset="0"/>
                            <a:ea typeface="Calibri" panose="020F0502020204030204" pitchFamily="34" charset="0"/>
                            <a:cs typeface="Times New Roman" panose="02020603050405020304" pitchFamily="18" charset="0"/>
                          </a:rPr>
                          <m:t>𝒙</m:t>
                        </m:r>
                      </m:e>
                      <m:sub>
                        <m:r>
                          <a:rPr lang="it-IT" sz="2400" b="1" i="1">
                            <a:latin typeface="Cambria Math" panose="02040503050406030204" pitchFamily="18" charset="0"/>
                            <a:ea typeface="Calibri" panose="020F0502020204030204" pitchFamily="34" charset="0"/>
                            <a:cs typeface="Times New Roman" panose="02020603050405020304" pitchFamily="18" charset="0"/>
                          </a:rPr>
                          <m:t>𝟏</m:t>
                        </m:r>
                      </m:sub>
                    </m:sSub>
                    <m:r>
                      <a:rPr lang="it-IT" sz="2400" b="1" i="1">
                        <a:latin typeface="Cambria Math" panose="02040503050406030204" pitchFamily="18" charset="0"/>
                        <a:ea typeface="Calibri" panose="020F0502020204030204" pitchFamily="34" charset="0"/>
                        <a:cs typeface="Times New Roman" panose="02020603050405020304" pitchFamily="18" charset="0"/>
                      </a:rPr>
                      <m:t>;</m:t>
                    </m:r>
                    <m:r>
                      <a:rPr lang="it-IT" sz="2400" b="1" i="1">
                        <a:latin typeface="Cambria Math" panose="02040503050406030204" pitchFamily="18" charset="0"/>
                        <a:ea typeface="Calibri" panose="020F0502020204030204" pitchFamily="34" charset="0"/>
                        <a:cs typeface="Times New Roman" panose="02020603050405020304" pitchFamily="18" charset="0"/>
                      </a:rPr>
                      <m:t>𝒀</m:t>
                    </m:r>
                    <m:r>
                      <a:rPr lang="it-IT" sz="2400" b="1" i="1">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a:latin typeface="Cambria Math" panose="02040503050406030204" pitchFamily="18" charset="0"/>
                            <a:ea typeface="Calibri" panose="020F0502020204030204" pitchFamily="34" charset="0"/>
                            <a:cs typeface="Times New Roman" panose="02020603050405020304" pitchFamily="18" charset="0"/>
                          </a:rPr>
                          <m:t>𝒚</m:t>
                        </m:r>
                      </m:e>
                      <m:sub>
                        <m:r>
                          <a:rPr lang="it-IT" sz="2400" b="1" i="1">
                            <a:latin typeface="Cambria Math" panose="02040503050406030204" pitchFamily="18" charset="0"/>
                            <a:ea typeface="Calibri" panose="020F0502020204030204" pitchFamily="34" charset="0"/>
                            <a:cs typeface="Times New Roman" panose="02020603050405020304" pitchFamily="18" charset="0"/>
                          </a:rPr>
                          <m:t>𝟏</m:t>
                        </m:r>
                      </m:sub>
                    </m:sSub>
                  </m:oMath>
                </a14:m>
                <a:r>
                  <a:rPr lang="it-IT" sz="2400" b="1" dirty="0">
                    <a:ea typeface="Calibri" panose="020F0502020204030204" pitchFamily="34" charset="0"/>
                    <a:cs typeface="Times New Roman" panose="02020603050405020304" pitchFamily="18" charset="0"/>
                  </a:rPr>
                  <a:t> </a:t>
                </a:r>
                <a:endParaRPr lang="it-IT" sz="2400" b="1" dirty="0" err="1">
                  <a:effectLst/>
                  <a:ea typeface="Calibri" panose="020F0502020204030204" pitchFamily="34" charset="0"/>
                  <a:cs typeface="Times New Roman" panose="02020603050405020304" pitchFamily="18" charset="0"/>
                </a:endParaRPr>
              </a:p>
              <a:p>
                <a:pPr>
                  <a:lnSpc>
                    <a:spcPct val="107000"/>
                  </a:lnSpc>
                  <a:spcAft>
                    <a:spcPts val="800"/>
                  </a:spcAft>
                </a:pPr>
                <a14:m>
                  <m:oMath xmlns:m="http://schemas.openxmlformats.org/officeDocument/2006/math">
                    <m:sSub>
                      <m:sSubPr>
                        <m:ctrlP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𝒊</m:t>
                        </m:r>
                        <m:r>
                          <a:rPr lang="it-IT" sz="2400" b="1" i="1" smtClean="0">
                            <a:effectLst/>
                            <a:latin typeface="Cambria Math" panose="02040503050406030204" pitchFamily="18" charset="0"/>
                            <a:ea typeface="Calibri" panose="020F0502020204030204" pitchFamily="34" charset="0"/>
                            <a:cs typeface="Times New Roman" panose="02020603050405020304" pitchFamily="18" charset="0"/>
                          </a:rPr>
                          <m:t>·</m:t>
                        </m:r>
                      </m:sub>
                    </m:sSub>
                  </m:oMath>
                </a14:m>
                <a:r>
                  <a:rPr lang="it-IT" sz="2400" b="1" dirty="0">
                    <a:effectLst/>
                    <a:ea typeface="Calibri" panose="020F0502020204030204" pitchFamily="34" charset="0"/>
                    <a:cs typeface="Times New Roman" panose="02020603050405020304" pitchFamily="18" charset="0"/>
                  </a:rPr>
                  <a:t>: </a:t>
                </a:r>
                <a:r>
                  <a:rPr lang="it-IT" sz="2400" b="1" dirty="0">
                    <a:ea typeface="Calibri" panose="020F0502020204030204" pitchFamily="34" charset="0"/>
                    <a:cs typeface="Times New Roman" panose="02020603050405020304" pitchFamily="18" charset="0"/>
                  </a:rPr>
                  <a:t>sind die </a:t>
                </a:r>
                <a:r>
                  <a:rPr lang="it-IT" sz="2400" b="1" dirty="0" smtClean="0">
                    <a:ea typeface="Calibri" panose="020F0502020204030204" pitchFamily="34" charset="0"/>
                    <a:cs typeface="Times New Roman" panose="02020603050405020304" pitchFamily="18" charset="0"/>
                  </a:rPr>
                  <a:t>Randhäufigkeiten </a:t>
                </a:r>
                <a:r>
                  <a:rPr lang="it-IT" sz="2400" b="1" dirty="0">
                    <a:ea typeface="Calibri" panose="020F0502020204030204" pitchFamily="34" charset="0"/>
                    <a:cs typeface="Times New Roman" panose="02020603050405020304" pitchFamily="18" charset="0"/>
                  </a:rPr>
                  <a:t>der Zeile </a:t>
                </a:r>
                <a:r>
                  <a:rPr lang="it-IT" sz="2400" b="1" dirty="0" smtClean="0">
                    <a:ea typeface="Calibri" panose="020F0502020204030204" pitchFamily="34" charset="0"/>
                    <a:cs typeface="Times New Roman" panose="02020603050405020304" pitchFamily="18" charset="0"/>
                  </a:rPr>
                  <a:t>i</a:t>
                </a:r>
                <a:r>
                  <a:rPr lang="it-IT" sz="2400" b="1" dirty="0" smtClean="0">
                    <a:effectLst/>
                    <a:ea typeface="Calibri" panose="020F0502020204030204" pitchFamily="34" charset="0"/>
                    <a:cs typeface="Times New Roman" panose="02020603050405020304" pitchFamily="18" charset="0"/>
                  </a:rPr>
                  <a:t>;</a:t>
                </a:r>
                <a:r>
                  <a:rPr lang="it-IT" sz="2400" b="1" dirty="0" smtClean="0">
                    <a:ea typeface="Calibri" panose="020F0502020204030204" pitchFamily="34" charset="0"/>
                    <a:cs typeface="Times New Roman" panose="02020603050405020304" pitchFamily="18" charset="0"/>
                  </a:rPr>
                  <a:t> </a:t>
                </a:r>
                <a14:m>
                  <m:oMath xmlns:m="http://schemas.openxmlformats.org/officeDocument/2006/math">
                    <m:sSub>
                      <m:sSubPr>
                        <m:ctrlPr>
                          <a:rPr lang="it-IT" sz="2400" b="1" i="1">
                            <a:latin typeface="Cambria Math" panose="02040503050406030204" pitchFamily="18" charset="0"/>
                            <a:ea typeface="Calibri" panose="020F0502020204030204" pitchFamily="34" charset="0"/>
                            <a:cs typeface="Times New Roman" panose="02020603050405020304" pitchFamily="18" charset="0"/>
                          </a:rPr>
                        </m:ctrlPr>
                      </m:sSubPr>
                      <m:e>
                        <m:r>
                          <a:rPr lang="it-IT" sz="2400" b="1" i="1">
                            <a:latin typeface="Cambria Math" panose="02040503050406030204" pitchFamily="18" charset="0"/>
                            <a:ea typeface="Calibri" panose="020F0502020204030204" pitchFamily="34" charset="0"/>
                            <a:cs typeface="Times New Roman" panose="02020603050405020304" pitchFamily="18" charset="0"/>
                          </a:rPr>
                          <m:t>𝒏</m:t>
                        </m:r>
                      </m:e>
                      <m:sub>
                        <m:r>
                          <a:rPr lang="it-IT" sz="2400" b="1" i="1">
                            <a:latin typeface="Cambria Math" panose="02040503050406030204" pitchFamily="18" charset="0"/>
                            <a:ea typeface="Calibri" panose="020F0502020204030204" pitchFamily="34" charset="0"/>
                            <a:cs typeface="Times New Roman" panose="02020603050405020304" pitchFamily="18" charset="0"/>
                          </a:rPr>
                          <m:t>·</m:t>
                        </m:r>
                        <m:r>
                          <a:rPr lang="it-IT" sz="2400" b="1" i="1">
                            <a:latin typeface="Cambria Math" panose="02040503050406030204" pitchFamily="18" charset="0"/>
                            <a:ea typeface="Calibri" panose="020F0502020204030204" pitchFamily="34" charset="0"/>
                            <a:cs typeface="Times New Roman" panose="02020603050405020304" pitchFamily="18" charset="0"/>
                          </a:rPr>
                          <m:t>𝒋</m:t>
                        </m:r>
                      </m:sub>
                    </m:sSub>
                    <m:r>
                      <a:rPr lang="it-IT" sz="2400" b="1" i="1">
                        <a:latin typeface="Cambria Math" panose="02040503050406030204" pitchFamily="18" charset="0"/>
                        <a:ea typeface="Calibri" panose="020F0502020204030204" pitchFamily="34" charset="0"/>
                        <a:cs typeface="Times New Roman" panose="02020603050405020304" pitchFamily="18" charset="0"/>
                      </a:rPr>
                      <m:t> </m:t>
                    </m:r>
                  </m:oMath>
                </a14:m>
                <a:r>
                  <a:rPr lang="it-IT" sz="2400" b="1" dirty="0">
                    <a:ea typeface="Calibri" panose="020F0502020204030204" pitchFamily="34" charset="0"/>
                    <a:cs typeface="Times New Roman" panose="02020603050405020304" pitchFamily="18" charset="0"/>
                  </a:rPr>
                  <a:t>: sind die </a:t>
                </a:r>
                <a:r>
                  <a:rPr lang="it-IT" sz="2400" b="1" dirty="0" smtClean="0">
                    <a:ea typeface="Calibri" panose="020F0502020204030204" pitchFamily="34" charset="0"/>
                    <a:cs typeface="Times New Roman" panose="02020603050405020304" pitchFamily="18" charset="0"/>
                  </a:rPr>
                  <a:t>Randhäufigkeiten </a:t>
                </a:r>
                <a:r>
                  <a:rPr lang="it-IT" sz="2400" b="1" dirty="0">
                    <a:ea typeface="Calibri" panose="020F0502020204030204" pitchFamily="34" charset="0"/>
                    <a:cs typeface="Times New Roman" panose="02020603050405020304" pitchFamily="18" charset="0"/>
                  </a:rPr>
                  <a:t>der </a:t>
                </a:r>
                <a:r>
                  <a:rPr lang="it-IT" sz="2400" b="1" dirty="0" smtClean="0">
                    <a:effectLst/>
                    <a:ea typeface="Calibri" panose="020F0502020204030204" pitchFamily="34" charset="0"/>
                    <a:cs typeface="Times New Roman" panose="02020603050405020304" pitchFamily="18" charset="0"/>
                  </a:rPr>
                  <a:t>Spalte j. </a:t>
                </a:r>
                <a:r>
                  <a:rPr lang="it-IT" sz="2400" b="1" dirty="0">
                    <a:effectLst/>
                    <a:ea typeface="Calibri" panose="020F0502020204030204" pitchFamily="34" charset="0"/>
                    <a:cs typeface="Times New Roman" panose="02020603050405020304" pitchFamily="18" charset="0"/>
                  </a:rPr>
                  <a:t>Es handelt sich um die Summe der fixierten Zeile (oder Spalte) der gemeinsamen Häufigkeiten der </a:t>
                </a:r>
                <a:r>
                  <a:rPr lang="it-IT" sz="2400" b="1" dirty="0" smtClean="0">
                    <a:effectLst/>
                    <a:ea typeface="Calibri" panose="020F0502020204030204" pitchFamily="34" charset="0"/>
                    <a:cs typeface="Times New Roman" panose="02020603050405020304" pitchFamily="18" charset="0"/>
                  </a:rPr>
                  <a:t>Werte </a:t>
                </a:r>
                <a:r>
                  <a:rPr lang="it-IT" sz="2400" b="1" dirty="0">
                    <a:effectLst/>
                    <a:ea typeface="Calibri" panose="020F0502020204030204" pitchFamily="34" charset="0"/>
                    <a:cs typeface="Times New Roman" panose="02020603050405020304" pitchFamily="18" charset="0"/>
                  </a:rPr>
                  <a:t>von Y (für die Spalten der </a:t>
                </a:r>
                <a:r>
                  <a:rPr lang="it-IT" sz="2400" b="1" dirty="0" smtClean="0">
                    <a:effectLst/>
                    <a:ea typeface="Calibri" panose="020F0502020204030204" pitchFamily="34" charset="0"/>
                    <a:cs typeface="Times New Roman" panose="02020603050405020304" pitchFamily="18" charset="0"/>
                  </a:rPr>
                  <a:t>Werte </a:t>
                </a:r>
                <a:r>
                  <a:rPr lang="it-IT" sz="2400" b="1" dirty="0">
                    <a:effectLst/>
                    <a:ea typeface="Calibri" panose="020F0502020204030204" pitchFamily="34" charset="0"/>
                    <a:cs typeface="Times New Roman" panose="02020603050405020304" pitchFamily="18" charset="0"/>
                  </a:rPr>
                  <a:t>von X).</a:t>
                </a:r>
              </a:p>
              <a:p>
                <a:pPr>
                  <a:lnSpc>
                    <a:spcPct val="107000"/>
                  </a:lnSpc>
                  <a:spcAft>
                    <a:spcPts val="800"/>
                  </a:spcAft>
                </a:pPr>
                <a:r>
                  <a:rPr lang="it-IT" sz="2400" b="1" dirty="0">
                    <a:effectLst/>
                    <a:ea typeface="Calibri" panose="020F0502020204030204" pitchFamily="34" charset="0"/>
                    <a:cs typeface="Times New Roman" panose="02020603050405020304" pitchFamily="18" charset="0"/>
                  </a:rPr>
                  <a:t>n = ist die Stichprobenzahl, die auf verschiedene Weise ermittelt werden kann: durch Addition der </a:t>
                </a:r>
                <a:r>
                  <a:rPr lang="it-IT" sz="2400" b="1" dirty="0" smtClean="0">
                    <a:effectLst/>
                    <a:ea typeface="Calibri" panose="020F0502020204030204" pitchFamily="34" charset="0"/>
                    <a:cs typeface="Times New Roman" panose="02020603050405020304" pitchFamily="18" charset="0"/>
                  </a:rPr>
                  <a:t>Randhäufigkeiten </a:t>
                </a:r>
                <a:r>
                  <a:rPr lang="it-IT" sz="2400" b="1" dirty="0">
                    <a:effectLst/>
                    <a:ea typeface="Calibri" panose="020F0502020204030204" pitchFamily="34" charset="0"/>
                    <a:cs typeface="Times New Roman" panose="02020603050405020304" pitchFamily="18" charset="0"/>
                  </a:rPr>
                  <a:t>der Zeilen oder Spalten oder durch Addition der absoluten gemeinsamen Häufigkeiten. </a:t>
                </a:r>
                <a:endParaRPr lang="it-IT" dirty="0"/>
              </a:p>
            </p:txBody>
          </p:sp>
        </mc:Choice>
        <mc:Fallback>
          <p:sp>
            <p:nvSpPr>
              <p:cNvPr id="6" name="CasellaDiTesto 5">
                <a:extLst>
                  <a:ext uri="{FF2B5EF4-FFF2-40B4-BE49-F238E27FC236}">
                    <a16:creationId xmlns:a16="http://schemas.microsoft.com/office/drawing/2014/main" xmlns:a14="http://schemas.microsoft.com/office/drawing/2010/main" xmlns="" id="{F816A7B3-81BE-A2B9-1E58-592B55840A86}"/>
                  </a:ext>
                </a:extLst>
              </p:cNvPr>
              <p:cNvSpPr txBox="1">
                <a:spLocks noRot="1" noChangeAspect="1" noMove="1" noResize="1" noEditPoints="1" noAdjustHandles="1" noChangeArrowheads="1" noChangeShapeType="1" noTextEdit="1"/>
              </p:cNvSpPr>
              <p:nvPr/>
            </p:nvSpPr>
            <p:spPr>
              <a:xfrm>
                <a:off x="6629400" y="3619500"/>
                <a:ext cx="11353800" cy="5044458"/>
              </a:xfrm>
              <a:prstGeom prst="rect">
                <a:avLst/>
              </a:prstGeom>
              <a:blipFill rotWithShape="0">
                <a:blip r:embed="rId3"/>
                <a:stretch>
                  <a:fillRect l="-859" t="-846" b="-1451"/>
                </a:stretch>
              </a:blipFill>
            </p:spPr>
            <p:txBody>
              <a:bodyPr/>
              <a:lstStyle/>
              <a:p>
                <a:r>
                  <a:rPr lang="en-US">
                    <a:noFill/>
                  </a:rPr>
                  <a:t> </a:t>
                </a:r>
              </a:p>
            </p:txBody>
          </p:sp>
        </mc:Fallback>
      </mc:AlternateContent>
    </p:spTree>
    <p:extLst>
      <p:ext uri="{BB962C8B-B14F-4D97-AF65-F5344CB8AC3E}">
        <p14:creationId xmlns:p14="http://schemas.microsoft.com/office/powerpoint/2010/main" val="2275549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0CF4AF-3012-EF48-1DE9-E83BC9B15CC6}"/>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8683EE10-A17D-00A6-1647-4EFFE4E6184F}"/>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1: Kontingenztabellen
</a:t>
            </a:r>
            <a:endParaRPr lang="it-IT" dirty="0"/>
          </a:p>
        </p:txBody>
      </p:sp>
      <p:sp>
        <p:nvSpPr>
          <p:cNvPr id="4" name="CasellaDiTesto 3">
            <a:extLst>
              <a:ext uri="{FF2B5EF4-FFF2-40B4-BE49-F238E27FC236}">
                <a16:creationId xmlns:a16="http://schemas.microsoft.com/office/drawing/2014/main" xmlns="" id="{4F87D080-6520-6B31-75CF-2644705CC810}"/>
              </a:ext>
            </a:extLst>
          </p:cNvPr>
          <p:cNvSpPr txBox="1"/>
          <p:nvPr/>
        </p:nvSpPr>
        <p:spPr>
          <a:xfrm>
            <a:off x="933450" y="4212219"/>
            <a:ext cx="16421100" cy="5245154"/>
          </a:xfrm>
          <a:prstGeom prst="rect">
            <a:avLst/>
          </a:prstGeom>
          <a:noFill/>
        </p:spPr>
        <p:txBody>
          <a:bodyPr wrap="square" lIns="91440" tIns="45720" rIns="91440" bIns="45720" rtlCol="0" anchor="t">
            <a:spAutoFit/>
          </a:bodyPr>
          <a:lstStyle/>
          <a:p>
            <a:pPr algn="ctr">
              <a:lnSpc>
                <a:spcPct val="107000"/>
              </a:lnSpc>
              <a:spcAft>
                <a:spcPts val="800"/>
              </a:spcAft>
            </a:pPr>
            <a:r>
              <a:rPr lang="en-US" sz="3200" b="1" dirty="0">
                <a:latin typeface="Calibri"/>
                <a:ea typeface="Calibri" panose="020F0502020204030204" pitchFamily="34" charset="0"/>
                <a:cs typeface="Times New Roman"/>
              </a:rPr>
              <a:t>Die Korrespondenzanalyse ermöglicht es, das Phänomen sowohl im Raum der Zeilen als </a:t>
            </a:r>
            <a:r>
              <a:rPr lang="en-US" sz="3200" b="1" dirty="0" err="1">
                <a:latin typeface="Calibri"/>
                <a:ea typeface="Calibri" panose="020F0502020204030204" pitchFamily="34" charset="0"/>
                <a:cs typeface="Times New Roman"/>
              </a:rPr>
              <a:t>auch</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im</a:t>
            </a:r>
            <a:r>
              <a:rPr lang="en-US" sz="3200" b="1" dirty="0">
                <a:latin typeface="Calibri"/>
                <a:ea typeface="Calibri" panose="020F0502020204030204" pitchFamily="34" charset="0"/>
                <a:cs typeface="Times New Roman"/>
              </a:rPr>
              <a:t> Raum der </a:t>
            </a:r>
            <a:r>
              <a:rPr lang="en-US" sz="3200" b="1" dirty="0" err="1">
                <a:latin typeface="Calibri"/>
                <a:ea typeface="Calibri" panose="020F0502020204030204" pitchFamily="34" charset="0"/>
                <a:cs typeface="Times New Roman"/>
              </a:rPr>
              <a:t>Spalten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darzustellen</a:t>
            </a:r>
            <a:r>
              <a:rPr lang="en-US" sz="3200" b="1" dirty="0">
                <a:latin typeface="Calibri"/>
                <a:ea typeface="Calibri" panose="020F0502020204030204" pitchFamily="34" charset="0"/>
                <a:cs typeface="Times New Roman"/>
              </a:rPr>
              <a:t>.</a:t>
            </a:r>
          </a:p>
          <a:p>
            <a:pPr algn="ctr">
              <a:lnSpc>
                <a:spcPct val="107000"/>
              </a:lnSpc>
              <a:spcAft>
                <a:spcPts val="800"/>
              </a:spcAft>
            </a:pPr>
            <a:r>
              <a:rPr lang="en-US" sz="3200" b="1" dirty="0">
                <a:latin typeface="Calibri"/>
                <a:ea typeface="Calibri" panose="020F0502020204030204" pitchFamily="34" charset="0"/>
                <a:cs typeface="Times New Roman"/>
              </a:rPr>
              <a:t>
Zu </a:t>
            </a:r>
            <a:r>
              <a:rPr lang="en-US" sz="3200" b="1" dirty="0" err="1">
                <a:latin typeface="Calibri"/>
                <a:ea typeface="Calibri" panose="020F0502020204030204" pitchFamily="34" charset="0"/>
                <a:cs typeface="Times New Roman"/>
              </a:rPr>
              <a:t>diesem</a:t>
            </a:r>
            <a:r>
              <a:rPr lang="en-US" sz="3200" b="1" dirty="0">
                <a:latin typeface="Calibri"/>
                <a:ea typeface="Calibri" panose="020F0502020204030204" pitchFamily="34" charset="0"/>
                <a:cs typeface="Times New Roman"/>
              </a:rPr>
              <a:t> Zweck </a:t>
            </a:r>
            <a:r>
              <a:rPr lang="en-US" sz="3200" b="1" dirty="0" err="1">
                <a:latin typeface="Calibri"/>
                <a:ea typeface="Calibri" panose="020F0502020204030204" pitchFamily="34" charset="0"/>
                <a:cs typeface="Times New Roman"/>
              </a:rPr>
              <a:t>müssen</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Zeilen</a:t>
            </a:r>
            <a:r>
              <a:rPr lang="en-US" sz="3200" b="1" dirty="0">
                <a:latin typeface="Calibri"/>
                <a:ea typeface="Calibri" panose="020F0502020204030204" pitchFamily="34" charset="0"/>
                <a:cs typeface="Times New Roman"/>
              </a:rPr>
              <a:t>- und </a:t>
            </a:r>
            <a:r>
              <a:rPr lang="en-US" sz="3200" b="1" dirty="0" err="1">
                <a:latin typeface="Calibri"/>
                <a:ea typeface="Calibri" panose="020F0502020204030204" pitchFamily="34" charset="0"/>
                <a:cs typeface="Times New Roman"/>
              </a:rPr>
              <a:t>Spaltenprofilmatrizen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konstruiert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werden</a:t>
            </a:r>
            <a:r>
              <a:rPr lang="en-US" sz="3200" b="1" dirty="0">
                <a:latin typeface="Calibri"/>
                <a:ea typeface="Calibri" panose="020F0502020204030204" pitchFamily="34" charset="0"/>
                <a:cs typeface="Times New Roman"/>
              </a:rPr>
              <a:t>:
- </a:t>
            </a:r>
            <a:r>
              <a:rPr lang="en-US" sz="3200" b="1" dirty="0" err="1" smtClean="0">
                <a:latin typeface="Calibri"/>
                <a:ea typeface="Calibri" panose="020F0502020204030204" pitchFamily="34" charset="0"/>
                <a:cs typeface="Times New Roman"/>
              </a:rPr>
              <a:t>Entweder</a:t>
            </a:r>
            <a:r>
              <a:rPr lang="en-US" sz="3200" b="1" dirty="0" smtClean="0">
                <a:latin typeface="Calibri"/>
                <a:ea typeface="Calibri" panose="020F0502020204030204" pitchFamily="34" charset="0"/>
                <a:cs typeface="Times New Roman"/>
              </a:rPr>
              <a:t>: Division </a:t>
            </a:r>
            <a:r>
              <a:rPr lang="en-US" sz="3200" b="1" dirty="0">
                <a:latin typeface="Calibri"/>
                <a:ea typeface="Calibri" panose="020F0502020204030204" pitchFamily="34" charset="0"/>
                <a:cs typeface="Times New Roman"/>
              </a:rPr>
              <a:t>der absoluten Häufigkeiten durch die </a:t>
            </a:r>
            <a:r>
              <a:rPr lang="en-US" sz="3200" b="1" dirty="0" err="1">
                <a:latin typeface="Calibri"/>
                <a:ea typeface="Calibri" panose="020F0502020204030204" pitchFamily="34" charset="0"/>
                <a:cs typeface="Times New Roman"/>
              </a:rPr>
              <a:t>entsprechenden</a:t>
            </a:r>
            <a:r>
              <a:rPr lang="en-US" sz="3200" b="1" dirty="0">
                <a:latin typeface="Calibri"/>
                <a:ea typeface="Calibri" panose="020F0502020204030204" pitchFamily="34" charset="0"/>
                <a:cs typeface="Times New Roman"/>
              </a:rPr>
              <a:t> </a:t>
            </a:r>
            <a:r>
              <a:rPr lang="en-US" sz="3200" b="1" dirty="0" err="1" smtClean="0">
                <a:latin typeface="Calibri"/>
                <a:ea typeface="Calibri" panose="020F0502020204030204" pitchFamily="34" charset="0"/>
                <a:cs typeface="Times New Roman"/>
              </a:rPr>
              <a:t>Randhäufigkeiten</a:t>
            </a:r>
            <a:r>
              <a:rPr lang="en-US" sz="3200" b="1" dirty="0" smtClean="0">
                <a:latin typeface="Calibri"/>
                <a:ea typeface="Calibri" panose="020F0502020204030204" pitchFamily="34" charset="0"/>
                <a:cs typeface="Times New Roman"/>
              </a:rPr>
              <a:t> der </a:t>
            </a:r>
            <a:r>
              <a:rPr lang="en-US" sz="3200" b="1" dirty="0" err="1">
                <a:latin typeface="Calibri"/>
                <a:ea typeface="Calibri" panose="020F0502020204030204" pitchFamily="34" charset="0"/>
                <a:cs typeface="Times New Roman"/>
              </a:rPr>
              <a:t>Z</a:t>
            </a:r>
            <a:r>
              <a:rPr lang="en-US" sz="3200" b="1" dirty="0" err="1" smtClean="0">
                <a:latin typeface="Calibri"/>
                <a:ea typeface="Calibri" panose="020F0502020204030204" pitchFamily="34" charset="0"/>
                <a:cs typeface="Times New Roman"/>
              </a:rPr>
              <a:t>eilen</a:t>
            </a:r>
            <a:r>
              <a:rPr lang="en-US" sz="3200" b="1" dirty="0" smtClean="0">
                <a:latin typeface="Calibri"/>
                <a:ea typeface="Calibri" panose="020F0502020204030204" pitchFamily="34" charset="0"/>
                <a:cs typeface="Times New Roman"/>
              </a:rPr>
              <a:t> </a:t>
            </a:r>
            <a:r>
              <a:rPr lang="en-US" sz="3200" b="1" dirty="0" err="1" smtClean="0">
                <a:latin typeface="Calibri"/>
                <a:ea typeface="Calibri" panose="020F0502020204030204" pitchFamily="34" charset="0"/>
                <a:cs typeface="Times New Roman"/>
              </a:rPr>
              <a:t>bzw</a:t>
            </a:r>
            <a:r>
              <a:rPr lang="en-US" sz="3200" b="1" dirty="0" smtClean="0">
                <a:latin typeface="Calibri"/>
                <a:ea typeface="Calibri" panose="020F0502020204030204" pitchFamily="34" charset="0"/>
                <a:cs typeface="Times New Roman"/>
              </a:rPr>
              <a:t>. </a:t>
            </a:r>
            <a:r>
              <a:rPr lang="en-US" sz="3200" b="1" dirty="0" err="1" smtClean="0">
                <a:latin typeface="Calibri"/>
                <a:ea typeface="Calibri" panose="020F0502020204030204" pitchFamily="34" charset="0"/>
                <a:cs typeface="Times New Roman"/>
              </a:rPr>
              <a:t>S</a:t>
            </a:r>
            <a:r>
              <a:rPr lang="en-US" sz="3200" b="1" dirty="0" err="1" smtClean="0">
                <a:latin typeface="Calibri"/>
                <a:ea typeface="Calibri" panose="020F0502020204030204" pitchFamily="34" charset="0"/>
                <a:cs typeface="Times New Roman"/>
              </a:rPr>
              <a:t>palten</a:t>
            </a:r>
            <a:r>
              <a:rPr lang="en-US" sz="3200" b="1" dirty="0" smtClean="0">
                <a:latin typeface="Calibri"/>
                <a:ea typeface="Calibri" panose="020F0502020204030204" pitchFamily="34" charset="0"/>
                <a:cs typeface="Times New Roman"/>
              </a:rPr>
              <a:t>;</a:t>
            </a:r>
            <a:r>
              <a:rPr lang="en-US" sz="3200" b="1" dirty="0">
                <a:latin typeface="Calibri"/>
                <a:ea typeface="Calibri" panose="020F0502020204030204" pitchFamily="34" charset="0"/>
                <a:cs typeface="Times New Roman"/>
              </a:rPr>
              <a:t>
- </a:t>
            </a:r>
            <a:r>
              <a:rPr lang="en-US" sz="3200" b="1" dirty="0" smtClean="0">
                <a:latin typeface="Calibri"/>
                <a:ea typeface="Calibri" panose="020F0502020204030204" pitchFamily="34" charset="0"/>
                <a:cs typeface="Times New Roman"/>
              </a:rPr>
              <a:t>Oder: Division </a:t>
            </a:r>
            <a:r>
              <a:rPr lang="en-US" sz="3200" b="1" dirty="0">
                <a:latin typeface="Calibri"/>
                <a:ea typeface="Calibri" panose="020F0502020204030204" pitchFamily="34" charset="0"/>
                <a:cs typeface="Times New Roman"/>
              </a:rPr>
              <a:t>der relativen Häufigkeiten (d. h. der absoluten </a:t>
            </a:r>
            <a:r>
              <a:rPr lang="en-US" sz="3200" b="1" dirty="0" err="1">
                <a:latin typeface="Calibri"/>
                <a:ea typeface="Calibri" panose="020F0502020204030204" pitchFamily="34" charset="0"/>
                <a:cs typeface="Times New Roman"/>
              </a:rPr>
              <a:t>Häufigkeiten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geteilt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durch</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Gesamtzahl</a:t>
            </a:r>
            <a:r>
              <a:rPr lang="en-US" sz="3200" b="1" dirty="0">
                <a:latin typeface="Calibri"/>
                <a:ea typeface="Calibri" panose="020F0502020204030204" pitchFamily="34" charset="0"/>
                <a:cs typeface="Times New Roman"/>
              </a:rPr>
              <a:t> der </a:t>
            </a:r>
            <a:r>
              <a:rPr lang="en-US" sz="3200" b="1" dirty="0" err="1">
                <a:latin typeface="Calibri"/>
                <a:ea typeface="Calibri" panose="020F0502020204030204" pitchFamily="34" charset="0"/>
                <a:cs typeface="Times New Roman"/>
              </a:rPr>
              <a:t>Stichprobe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durch</a:t>
            </a:r>
            <a:r>
              <a:rPr lang="en-US" sz="3200" b="1" dirty="0">
                <a:latin typeface="Calibri"/>
                <a:ea typeface="Calibri" panose="020F0502020204030204" pitchFamily="34" charset="0"/>
                <a:cs typeface="Times New Roman"/>
              </a:rPr>
              <a:t> die </a:t>
            </a:r>
            <a:r>
              <a:rPr lang="en-US" sz="3200" b="1" dirty="0" err="1">
                <a:ea typeface="Calibri" panose="020F0502020204030204" pitchFamily="34" charset="0"/>
                <a:cs typeface="Times New Roman"/>
              </a:rPr>
              <a:t>entsprechenden</a:t>
            </a:r>
            <a:r>
              <a:rPr lang="en-US" sz="3200" b="1" dirty="0">
                <a:ea typeface="Calibri" panose="020F0502020204030204" pitchFamily="34" charset="0"/>
                <a:cs typeface="Times New Roman"/>
              </a:rPr>
              <a:t> </a:t>
            </a:r>
            <a:r>
              <a:rPr lang="en-US" sz="3200" b="1" dirty="0" err="1" smtClean="0">
                <a:ea typeface="Calibri" panose="020F0502020204030204" pitchFamily="34" charset="0"/>
                <a:cs typeface="Times New Roman"/>
              </a:rPr>
              <a:t>relativen</a:t>
            </a:r>
            <a:r>
              <a:rPr lang="en-US" sz="3200" b="1" dirty="0" smtClean="0">
                <a:ea typeface="Calibri" panose="020F0502020204030204" pitchFamily="34" charset="0"/>
                <a:cs typeface="Times New Roman"/>
              </a:rPr>
              <a:t> </a:t>
            </a:r>
            <a:r>
              <a:rPr lang="en-US" sz="3200" b="1" dirty="0" err="1" smtClean="0">
                <a:ea typeface="Calibri" panose="020F0502020204030204" pitchFamily="34" charset="0"/>
                <a:cs typeface="Times New Roman"/>
              </a:rPr>
              <a:t>Randhäufigkeiten</a:t>
            </a:r>
            <a:r>
              <a:rPr lang="en-US" sz="3200" b="1" dirty="0" smtClean="0">
                <a:ea typeface="Calibri" panose="020F0502020204030204" pitchFamily="34" charset="0"/>
                <a:cs typeface="Times New Roman"/>
              </a:rPr>
              <a:t> </a:t>
            </a:r>
            <a:r>
              <a:rPr lang="en-US" sz="3200" b="1" dirty="0">
                <a:ea typeface="Calibri" panose="020F0502020204030204" pitchFamily="34" charset="0"/>
                <a:cs typeface="Times New Roman"/>
              </a:rPr>
              <a:t>der </a:t>
            </a:r>
            <a:r>
              <a:rPr lang="en-US" sz="3200" b="1" dirty="0" err="1">
                <a:ea typeface="Calibri" panose="020F0502020204030204" pitchFamily="34" charset="0"/>
                <a:cs typeface="Times New Roman"/>
              </a:rPr>
              <a:t>Zeilen</a:t>
            </a:r>
            <a:r>
              <a:rPr lang="en-US" sz="3200" b="1" dirty="0">
                <a:ea typeface="Calibri" panose="020F0502020204030204" pitchFamily="34" charset="0"/>
                <a:cs typeface="Times New Roman"/>
              </a:rPr>
              <a:t> </a:t>
            </a:r>
            <a:r>
              <a:rPr lang="en-US" sz="3200" b="1" dirty="0" err="1">
                <a:ea typeface="Calibri" panose="020F0502020204030204" pitchFamily="34" charset="0"/>
                <a:cs typeface="Times New Roman"/>
              </a:rPr>
              <a:t>bzw</a:t>
            </a:r>
            <a:r>
              <a:rPr lang="en-US" sz="3200" b="1" dirty="0">
                <a:ea typeface="Calibri" panose="020F0502020204030204" pitchFamily="34" charset="0"/>
                <a:cs typeface="Times New Roman"/>
              </a:rPr>
              <a:t>. </a:t>
            </a:r>
            <a:r>
              <a:rPr lang="en-US" sz="3200" b="1" dirty="0" err="1" smtClean="0">
                <a:ea typeface="Calibri" panose="020F0502020204030204" pitchFamily="34" charset="0"/>
                <a:cs typeface="Times New Roman"/>
              </a:rPr>
              <a:t>Spalten</a:t>
            </a:r>
            <a:r>
              <a:rPr lang="en-US" sz="3200" b="1" dirty="0" smtClean="0">
                <a:ea typeface="Calibri" panose="020F0502020204030204" pitchFamily="34" charset="0"/>
                <a:cs typeface="Times New Roman"/>
              </a:rPr>
              <a:t>.</a:t>
            </a:r>
            <a:endParaRPr lang="en-US" sz="3200" b="1" dirty="0">
              <a:latin typeface="Calibri"/>
              <a:cs typeface="Times New Roman"/>
            </a:endParaRPr>
          </a:p>
        </p:txBody>
      </p:sp>
    </p:spTree>
    <p:extLst>
      <p:ext uri="{BB962C8B-B14F-4D97-AF65-F5344CB8AC3E}">
        <p14:creationId xmlns:p14="http://schemas.microsoft.com/office/powerpoint/2010/main" val="120974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9C6B561-5CF7-A2D0-BD7D-FF38B7E4921E}"/>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F6C682E8-CC72-AC5C-25C4-A88539BCDBE8}"/>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1: Kontingenztabellen
</a:t>
            </a:r>
            <a:endParaRPr lang="it-IT" dirty="0"/>
          </a:p>
        </p:txBody>
      </p:sp>
      <p:sp>
        <p:nvSpPr>
          <p:cNvPr id="6" name="CasellaDiTesto 5">
            <a:extLst>
              <a:ext uri="{FF2B5EF4-FFF2-40B4-BE49-F238E27FC236}">
                <a16:creationId xmlns:a16="http://schemas.microsoft.com/office/drawing/2014/main" xmlns="" id="{FBD3BA3A-E69E-81D1-A266-82768F568D47}"/>
              </a:ext>
            </a:extLst>
          </p:cNvPr>
          <p:cNvSpPr txBox="1"/>
          <p:nvPr/>
        </p:nvSpPr>
        <p:spPr>
          <a:xfrm>
            <a:off x="1573440" y="3722307"/>
            <a:ext cx="8610600" cy="3016210"/>
          </a:xfrm>
          <a:prstGeom prst="rect">
            <a:avLst/>
          </a:prstGeom>
          <a:noFill/>
        </p:spPr>
        <p:txBody>
          <a:bodyPr wrap="square" rtlCol="0">
            <a:spAutoFit/>
          </a:bodyPr>
          <a:lstStyle/>
          <a:p>
            <a:r>
              <a:rPr lang="it-IT" sz="3200" b="1" dirty="0" err="1"/>
              <a:t>Zeilenprofilmatrix</a:t>
            </a:r>
            <a:r>
              <a:rPr lang="it-IT" sz="3200" b="1" dirty="0"/>
              <a:t>
</a:t>
            </a:r>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7" name="Immagine 6" descr="Immagine che contiene testo&#10;&#10;Descrizione generata automaticamente">
            <a:extLst>
              <a:ext uri="{FF2B5EF4-FFF2-40B4-BE49-F238E27FC236}">
                <a16:creationId xmlns:a16="http://schemas.microsoft.com/office/drawing/2014/main" xmlns="" id="{FD04A38D-CBF4-1169-343D-097CE8F6BA1E}"/>
              </a:ext>
            </a:extLst>
          </p:cNvPr>
          <p:cNvPicPr>
            <a:picLocks noChangeAspect="1"/>
          </p:cNvPicPr>
          <p:nvPr/>
        </p:nvPicPr>
        <p:blipFill>
          <a:blip r:embed="rId2"/>
          <a:stretch>
            <a:fillRect/>
          </a:stretch>
        </p:blipFill>
        <p:spPr>
          <a:xfrm>
            <a:off x="1752600" y="4897470"/>
            <a:ext cx="5020686" cy="2962592"/>
          </a:xfrm>
          <a:prstGeom prst="rect">
            <a:avLst/>
          </a:prstGeom>
        </p:spPr>
      </p:pic>
      <p:sp>
        <p:nvSpPr>
          <p:cNvPr id="8" name="CasellaDiTesto 7">
            <a:extLst>
              <a:ext uri="{FF2B5EF4-FFF2-40B4-BE49-F238E27FC236}">
                <a16:creationId xmlns:a16="http://schemas.microsoft.com/office/drawing/2014/main" xmlns="" id="{762AB2BF-E35D-1057-6781-3680732551E9}"/>
              </a:ext>
            </a:extLst>
          </p:cNvPr>
          <p:cNvSpPr txBox="1"/>
          <p:nvPr/>
        </p:nvSpPr>
        <p:spPr>
          <a:xfrm>
            <a:off x="10774311" y="3733006"/>
            <a:ext cx="5105400" cy="1077218"/>
          </a:xfrm>
          <a:prstGeom prst="rect">
            <a:avLst/>
          </a:prstGeom>
          <a:noFill/>
        </p:spPr>
        <p:txBody>
          <a:bodyPr wrap="square" rtlCol="0">
            <a:spAutoFit/>
          </a:bodyPr>
          <a:lstStyle/>
          <a:p>
            <a:r>
              <a:rPr lang="it-IT" sz="3200" b="1" dirty="0" smtClean="0"/>
              <a:t>Spaltenprofilmatrix</a:t>
            </a:r>
            <a:r>
              <a:rPr lang="it-IT" sz="3200" b="1" dirty="0"/>
              <a:t>
</a:t>
            </a:r>
          </a:p>
        </p:txBody>
      </p:sp>
      <p:pic>
        <p:nvPicPr>
          <p:cNvPr id="9" name="Immagine 8">
            <a:extLst>
              <a:ext uri="{FF2B5EF4-FFF2-40B4-BE49-F238E27FC236}">
                <a16:creationId xmlns:a16="http://schemas.microsoft.com/office/drawing/2014/main" xmlns="" id="{170B3A7F-FB3F-422C-21F6-DD251E4384DE}"/>
              </a:ext>
            </a:extLst>
          </p:cNvPr>
          <p:cNvPicPr>
            <a:picLocks noChangeAspect="1"/>
          </p:cNvPicPr>
          <p:nvPr/>
        </p:nvPicPr>
        <p:blipFill>
          <a:blip r:embed="rId3"/>
          <a:stretch>
            <a:fillRect/>
          </a:stretch>
        </p:blipFill>
        <p:spPr>
          <a:xfrm>
            <a:off x="10774311" y="4933112"/>
            <a:ext cx="5989689" cy="3133019"/>
          </a:xfrm>
          <a:prstGeom prst="rect">
            <a:avLst/>
          </a:prstGeom>
        </p:spPr>
      </p:pic>
    </p:spTree>
    <p:extLst>
      <p:ext uri="{BB962C8B-B14F-4D97-AF65-F5344CB8AC3E}">
        <p14:creationId xmlns:p14="http://schemas.microsoft.com/office/powerpoint/2010/main" val="381655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A773E6-59F4-B909-0FC5-EC77CBC7C84C}"/>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FB44F5DE-A187-C397-3C27-8123A9F1CE1F}"/>
              </a:ext>
            </a:extLst>
          </p:cNvPr>
          <p:cNvSpPr>
            <a:spLocks noGrp="1"/>
          </p:cNvSpPr>
          <p:nvPr>
            <p:ph idx="1"/>
          </p:nvPr>
        </p:nvSpPr>
        <p:spPr>
          <a:xfrm>
            <a:off x="1257300" y="2738438"/>
            <a:ext cx="15773400" cy="5762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Abstände zwischen Profilen
</a:t>
            </a:r>
            <a:endParaRPr lang="it-IT" dirty="0"/>
          </a:p>
        </p:txBody>
      </p:sp>
      <p:sp>
        <p:nvSpPr>
          <p:cNvPr id="4" name="CasellaDiTesto 3">
            <a:extLst>
              <a:ext uri="{FF2B5EF4-FFF2-40B4-BE49-F238E27FC236}">
                <a16:creationId xmlns:a16="http://schemas.microsoft.com/office/drawing/2014/main" xmlns="" id="{2815C91D-2D2D-097A-ADAB-6AF636624A8D}"/>
              </a:ext>
            </a:extLst>
          </p:cNvPr>
          <p:cNvSpPr txBox="1"/>
          <p:nvPr/>
        </p:nvSpPr>
        <p:spPr>
          <a:xfrm>
            <a:off x="1257300" y="4220170"/>
            <a:ext cx="15773400" cy="3046988"/>
          </a:xfrm>
          <a:prstGeom prst="rect">
            <a:avLst/>
          </a:prstGeom>
          <a:noFill/>
        </p:spPr>
        <p:txBody>
          <a:bodyPr wrap="square" lIns="91440" tIns="45720" rIns="91440" bIns="45720" rtlCol="0" anchor="t">
            <a:spAutoFit/>
          </a:bodyPr>
          <a:lstStyle/>
          <a:p>
            <a:pPr algn="ctr"/>
            <a:r>
              <a:rPr lang="en-US" sz="3200" b="1" dirty="0" err="1">
                <a:latin typeface="Calibri"/>
                <a:ea typeface="Calibri" panose="020F0502020204030204" pitchFamily="34" charset="0"/>
                <a:cs typeface="Times New Roman"/>
              </a:rPr>
              <a:t>Schließlich</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werden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wir</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Abstände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zwischen</a:t>
            </a:r>
            <a:r>
              <a:rPr lang="en-US" sz="3200" b="1" dirty="0">
                <a:latin typeface="Calibri"/>
                <a:ea typeface="Calibri" panose="020F0502020204030204" pitchFamily="34" charset="0"/>
                <a:cs typeface="Times New Roman"/>
              </a:rPr>
              <a:t> den </a:t>
            </a:r>
            <a:r>
              <a:rPr lang="en-US" sz="3200" b="1" dirty="0" err="1">
                <a:latin typeface="Calibri"/>
                <a:ea typeface="Calibri" panose="020F0502020204030204" pitchFamily="34" charset="0"/>
                <a:cs typeface="Times New Roman"/>
              </a:rPr>
              <a:t>Profilen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berechnen</a:t>
            </a:r>
            <a:r>
              <a:rPr lang="en-US" sz="3200" b="1" dirty="0">
                <a:latin typeface="Calibri"/>
                <a:ea typeface="Calibri" panose="020F0502020204030204" pitchFamily="34" charset="0"/>
                <a:cs typeface="Times New Roman"/>
              </a:rPr>
              <a:t>, um </a:t>
            </a:r>
            <a:r>
              <a:rPr lang="en-US" sz="3200" b="1" dirty="0" err="1">
                <a:latin typeface="Calibri"/>
                <a:ea typeface="Calibri" panose="020F0502020204030204" pitchFamily="34" charset="0"/>
                <a:cs typeface="Times New Roman"/>
              </a:rPr>
              <a:t>festzustellen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ob</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Modalitäten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ähnlich</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sind</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oder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nicht</a:t>
            </a:r>
            <a:r>
              <a:rPr lang="en-US" sz="3200" b="1" dirty="0">
                <a:latin typeface="Calibri"/>
                <a:ea typeface="Calibri" panose="020F0502020204030204" pitchFamily="34" charset="0"/>
                <a:cs typeface="Times New Roman"/>
              </a:rPr>
              <a:t>, und </a:t>
            </a:r>
            <a:r>
              <a:rPr lang="en-US" sz="3200" b="1" dirty="0" err="1">
                <a:latin typeface="Calibri"/>
                <a:ea typeface="Calibri" panose="020F0502020204030204" pitchFamily="34" charset="0"/>
                <a:cs typeface="Times New Roman"/>
              </a:rPr>
              <a:t>ob</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sie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voneinander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entfernt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sind</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oder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nicht</a:t>
            </a:r>
            <a:r>
              <a:rPr lang="en-US" sz="3200" b="1" dirty="0">
                <a:latin typeface="Calibri"/>
                <a:ea typeface="Calibri" panose="020F0502020204030204" pitchFamily="34" charset="0"/>
                <a:cs typeface="Times New Roman"/>
              </a:rPr>
              <a:t>, d. h. </a:t>
            </a:r>
            <a:r>
              <a:rPr lang="en-US" sz="3200" b="1" dirty="0" err="1">
                <a:latin typeface="Calibri"/>
                <a:ea typeface="Calibri" panose="020F0502020204030204" pitchFamily="34" charset="0"/>
                <a:cs typeface="Times New Roman"/>
              </a:rPr>
              <a:t>ob</a:t>
            </a:r>
            <a:r>
              <a:rPr lang="en-US" sz="3200" b="1" dirty="0">
                <a:latin typeface="Calibri"/>
                <a:ea typeface="Calibri" panose="020F0502020204030204" pitchFamily="34" charset="0"/>
                <a:cs typeface="Times New Roman"/>
              </a:rPr>
              <a:t> die Profile </a:t>
            </a:r>
            <a:r>
              <a:rPr lang="en-US" sz="3200" b="1" dirty="0" err="1">
                <a:latin typeface="Calibri"/>
                <a:ea typeface="Calibri" panose="020F0502020204030204" pitchFamily="34" charset="0"/>
                <a:cs typeface="Times New Roman"/>
              </a:rPr>
              <a:t>einander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ähneln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oder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nicht</a:t>
            </a:r>
            <a:r>
              <a:rPr lang="en-US" sz="3200" b="1" dirty="0">
                <a:latin typeface="Calibri"/>
                <a:ea typeface="Calibri" panose="020F0502020204030204" pitchFamily="34" charset="0"/>
                <a:cs typeface="Times New Roman"/>
              </a:rPr>
              <a:t>. </a:t>
            </a:r>
            <a:endParaRPr lang="it-IT" dirty="0">
              <a:latin typeface="Calibri"/>
              <a:ea typeface="Calibri" panose="020F0502020204030204" pitchFamily="34" charset="0"/>
              <a:cs typeface="Times New Roman"/>
            </a:endParaRPr>
          </a:p>
          <a:p>
            <a:pPr algn="ctr"/>
            <a:r>
              <a:rPr lang="en-US" sz="3200" b="1" dirty="0">
                <a:latin typeface="Calibri"/>
                <a:ea typeface="Calibri" panose="020F0502020204030204" pitchFamily="34" charset="0"/>
                <a:cs typeface="Times New Roman"/>
              </a:rPr>
              <a:t>
Es </a:t>
            </a:r>
            <a:r>
              <a:rPr lang="en-US" sz="3200" b="1" dirty="0" err="1">
                <a:latin typeface="Calibri"/>
                <a:ea typeface="Calibri" panose="020F0502020204030204" pitchFamily="34" charset="0"/>
                <a:cs typeface="Times New Roman"/>
              </a:rPr>
              <a:t>gibt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zwei</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Arten</a:t>
            </a:r>
            <a:r>
              <a:rPr lang="en-US" sz="3200" b="1" dirty="0">
                <a:latin typeface="Calibri"/>
                <a:ea typeface="Calibri" panose="020F0502020204030204" pitchFamily="34" charset="0"/>
                <a:cs typeface="Times New Roman"/>
              </a:rPr>
              <a:t> von </a:t>
            </a:r>
            <a:r>
              <a:rPr lang="en-US" sz="3200" b="1" dirty="0" err="1">
                <a:latin typeface="Calibri"/>
                <a:ea typeface="Calibri" panose="020F0502020204030204" pitchFamily="34" charset="0"/>
                <a:cs typeface="Times New Roman"/>
              </a:rPr>
              <a:t>Abständen</a:t>
            </a:r>
            <a:r>
              <a:rPr lang="en-US" sz="3200" b="1" dirty="0">
                <a:latin typeface="Calibri"/>
                <a:ea typeface="Calibri" panose="020F0502020204030204" pitchFamily="34" charset="0"/>
                <a:cs typeface="Times New Roman"/>
              </a:rPr>
              <a:t>: den </a:t>
            </a:r>
            <a:r>
              <a:rPr lang="en-US" sz="3200" b="1" dirty="0" err="1">
                <a:latin typeface="Calibri"/>
                <a:ea typeface="Calibri" panose="020F0502020204030204" pitchFamily="34" charset="0"/>
                <a:cs typeface="Times New Roman"/>
              </a:rPr>
              <a:t>euklidischen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Abstand</a:t>
            </a:r>
            <a:r>
              <a:rPr lang="en-US" sz="3200" b="1" dirty="0">
                <a:latin typeface="Calibri"/>
                <a:ea typeface="Calibri" panose="020F0502020204030204" pitchFamily="34" charset="0"/>
                <a:cs typeface="Times New Roman"/>
              </a:rPr>
              <a:t> und den Chi-Quadrat-</a:t>
            </a:r>
            <a:r>
              <a:rPr lang="en-US" sz="3200" b="1" dirty="0" err="1">
                <a:latin typeface="Calibri"/>
                <a:ea typeface="Calibri" panose="020F0502020204030204" pitchFamily="34" charset="0"/>
                <a:cs typeface="Times New Roman"/>
              </a:rPr>
              <a:t>Abstand</a:t>
            </a:r>
            <a:r>
              <a:rPr lang="en-US" sz="3200" b="1" dirty="0">
                <a:latin typeface="Calibri"/>
                <a:ea typeface="Calibri" panose="020F0502020204030204" pitchFamily="34" charset="0"/>
                <a:cs typeface="Times New Roman"/>
              </a:rPr>
              <a:t>. 
</a:t>
            </a:r>
            <a:endParaRPr lang="it-IT">
              <a:latin typeface="Calibri"/>
              <a:cs typeface="Times New Roman"/>
            </a:endParaRPr>
          </a:p>
        </p:txBody>
      </p:sp>
    </p:spTree>
    <p:extLst>
      <p:ext uri="{BB962C8B-B14F-4D97-AF65-F5344CB8AC3E}">
        <p14:creationId xmlns:p14="http://schemas.microsoft.com/office/powerpoint/2010/main" val="76063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00A365B-B33F-5479-B063-2A9ACFAA0016}"/>
              </a:ext>
            </a:extLst>
          </p:cNvPr>
          <p:cNvSpPr>
            <a:spLocks noGrp="1"/>
          </p:cNvSpPr>
          <p:nvPr>
            <p:ph type="title"/>
          </p:nvPr>
        </p:nvSpPr>
        <p:spPr>
          <a:xfrm>
            <a:off x="124501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03BF0856-D39A-7538-A71B-374BB883612A}"/>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Abstände zwischen Profilen
</a:t>
            </a:r>
            <a:endParaRPr lang="it-IT" dirty="0"/>
          </a:p>
        </p:txBody>
      </p:sp>
      <p:sp>
        <p:nvSpPr>
          <p:cNvPr id="5" name="CasellaDiTesto 4">
            <a:extLst>
              <a:ext uri="{FF2B5EF4-FFF2-40B4-BE49-F238E27FC236}">
                <a16:creationId xmlns:a16="http://schemas.microsoft.com/office/drawing/2014/main" xmlns="" id="{9C55FC62-6714-B003-E9D9-729D57C47D35}"/>
              </a:ext>
            </a:extLst>
          </p:cNvPr>
          <p:cNvSpPr txBox="1"/>
          <p:nvPr/>
        </p:nvSpPr>
        <p:spPr>
          <a:xfrm>
            <a:off x="1269590" y="3467100"/>
            <a:ext cx="15748820" cy="3816429"/>
          </a:xfrm>
          <a:prstGeom prst="rect">
            <a:avLst/>
          </a:prstGeom>
          <a:noFill/>
        </p:spPr>
        <p:txBody>
          <a:bodyPr wrap="square" lIns="91440" tIns="45720" rIns="91440" bIns="45720" rtlCol="0" anchor="t">
            <a:spAutoFit/>
          </a:bodyPr>
          <a:lstStyle/>
          <a:p>
            <a:pPr algn="ctr"/>
            <a:r>
              <a:rPr lang="en-US" sz="3200" b="1" dirty="0">
                <a:latin typeface="Calibri"/>
                <a:ea typeface="Calibri" panose="020F0502020204030204" pitchFamily="34" charset="0"/>
                <a:cs typeface="Times New Roman"/>
              </a:rPr>
              <a:t>Der </a:t>
            </a:r>
            <a:r>
              <a:rPr lang="en-US" sz="3200" b="1" dirty="0" err="1">
                <a:latin typeface="Calibri"/>
                <a:ea typeface="Calibri" panose="020F0502020204030204" pitchFamily="34" charset="0"/>
                <a:cs typeface="Times New Roman"/>
              </a:rPr>
              <a:t>euklidische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Abstand</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begünstigt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größere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Abstände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über</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kleinere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Abstände</a:t>
            </a:r>
            <a:r>
              <a:rPr lang="en-US" sz="3200" b="1" dirty="0">
                <a:latin typeface="Calibri"/>
                <a:ea typeface="Calibri" panose="020F0502020204030204" pitchFamily="34" charset="0"/>
                <a:cs typeface="Times New Roman"/>
              </a:rPr>
              <a:t> und </a:t>
            </a:r>
            <a:r>
              <a:rPr lang="en-US" sz="3200" b="1" dirty="0" err="1">
                <a:latin typeface="Calibri"/>
                <a:ea typeface="Calibri" panose="020F0502020204030204" pitchFamily="34" charset="0"/>
                <a:cs typeface="Times New Roman"/>
              </a:rPr>
              <a:t>wird</a:t>
            </a:r>
            <a:r>
              <a:rPr lang="en-US" sz="3200" b="1" dirty="0">
                <a:latin typeface="Calibri"/>
                <a:ea typeface="Calibri" panose="020F0502020204030204" pitchFamily="34" charset="0"/>
                <a:cs typeface="Times New Roman"/>
              </a:rPr>
              <a:t> berechnet, indem die Differenz zwischen den relativen Häufigkeiten gebildet und dann quadriert wird. </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ctr">
              <a:buFontTx/>
              <a:buChar char="-"/>
            </a:pP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6" name="Immagine 5">
            <a:extLst>
              <a:ext uri="{FF2B5EF4-FFF2-40B4-BE49-F238E27FC236}">
                <a16:creationId xmlns:a16="http://schemas.microsoft.com/office/drawing/2014/main" xmlns="" id="{E8B7FBBF-74C5-8F35-6648-921E1C5C05C2}"/>
              </a:ext>
            </a:extLst>
          </p:cNvPr>
          <p:cNvPicPr>
            <a:picLocks noChangeAspect="1"/>
          </p:cNvPicPr>
          <p:nvPr/>
        </p:nvPicPr>
        <p:blipFill>
          <a:blip r:embed="rId2"/>
          <a:stretch>
            <a:fillRect/>
          </a:stretch>
        </p:blipFill>
        <p:spPr>
          <a:xfrm>
            <a:off x="2819400" y="5375314"/>
            <a:ext cx="5257194" cy="1446934"/>
          </a:xfrm>
          <a:prstGeom prst="rect">
            <a:avLst/>
          </a:prstGeom>
        </p:spPr>
      </p:pic>
      <p:pic>
        <p:nvPicPr>
          <p:cNvPr id="7" name="Immagine 6">
            <a:extLst>
              <a:ext uri="{FF2B5EF4-FFF2-40B4-BE49-F238E27FC236}">
                <a16:creationId xmlns:a16="http://schemas.microsoft.com/office/drawing/2014/main" xmlns="" id="{EB6BA3AE-0DA2-AA18-487F-4A4435445511}"/>
              </a:ext>
            </a:extLst>
          </p:cNvPr>
          <p:cNvPicPr>
            <a:picLocks noChangeAspect="1"/>
          </p:cNvPicPr>
          <p:nvPr/>
        </p:nvPicPr>
        <p:blipFill>
          <a:blip r:embed="rId3"/>
          <a:stretch>
            <a:fillRect/>
          </a:stretch>
        </p:blipFill>
        <p:spPr>
          <a:xfrm>
            <a:off x="10248279" y="5470131"/>
            <a:ext cx="4729163" cy="1257300"/>
          </a:xfrm>
          <a:prstGeom prst="rect">
            <a:avLst/>
          </a:prstGeom>
        </p:spPr>
      </p:pic>
    </p:spTree>
    <p:extLst>
      <p:ext uri="{BB962C8B-B14F-4D97-AF65-F5344CB8AC3E}">
        <p14:creationId xmlns:p14="http://schemas.microsoft.com/office/powerpoint/2010/main" val="320355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4525C19-7C80-D8A5-FBF0-8C5CFAA92D0A}"/>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2: Korrespondenzanalyse 
</a:t>
            </a:r>
            <a:endParaRPr lang="it-IT" dirty="0"/>
          </a:p>
        </p:txBody>
      </p:sp>
      <p:sp>
        <p:nvSpPr>
          <p:cNvPr id="3" name="Segnaposto contenuto 2">
            <a:extLst>
              <a:ext uri="{FF2B5EF4-FFF2-40B4-BE49-F238E27FC236}">
                <a16:creationId xmlns:a16="http://schemas.microsoft.com/office/drawing/2014/main" xmlns="" id="{3CA5C1AA-1CB9-FBA3-E15F-38ED997FBE0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a:t>
            </a:r>
            <a:r>
              <a:rPr lang="en-US" b="1" dirty="0" err="1">
                <a:solidFill>
                  <a:srgbClr val="238791"/>
                </a:solidFill>
                <a:ea typeface="Microsoft Sans Serif" panose="020B0604020202020204" pitchFamily="34" charset="0"/>
                <a:cs typeface="Microsoft Sans Serif" panose="020B0604020202020204" pitchFamily="34" charset="0"/>
              </a:rPr>
              <a:t>Abstände</a:t>
            </a:r>
            <a:r>
              <a:rPr lang="en-US" b="1">
                <a:solidFill>
                  <a:srgbClr val="238791"/>
                </a:solidFill>
                <a:ea typeface="Microsoft Sans Serif" panose="020B0604020202020204" pitchFamily="34" charset="0"/>
                <a:cs typeface="Microsoft Sans Serif" panose="020B0604020202020204" pitchFamily="34" charset="0"/>
              </a:rPr>
              <a:t> </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8" name="CasellaDiTesto 7">
            <a:extLst>
              <a:ext uri="{FF2B5EF4-FFF2-40B4-BE49-F238E27FC236}">
                <a16:creationId xmlns:a16="http://schemas.microsoft.com/office/drawing/2014/main" xmlns="" id="{C576F4F9-E157-4519-E607-1261CC0413C0}"/>
              </a:ext>
            </a:extLst>
          </p:cNvPr>
          <p:cNvSpPr txBox="1"/>
          <p:nvPr/>
        </p:nvSpPr>
        <p:spPr>
          <a:xfrm>
            <a:off x="1257300" y="3467100"/>
            <a:ext cx="16497300" cy="5293757"/>
          </a:xfrm>
          <a:prstGeom prst="rect">
            <a:avLst/>
          </a:prstGeom>
          <a:noFill/>
        </p:spPr>
        <p:txBody>
          <a:bodyPr wrap="square" lIns="91440" tIns="45720" rIns="91440" bIns="45720" rtlCol="0" anchor="t">
            <a:spAutoFit/>
          </a:bodyPr>
          <a:lstStyle/>
          <a:p>
            <a:pPr algn="ctr"/>
            <a:r>
              <a:rPr lang="en-US" sz="3200" b="1" dirty="0">
                <a:latin typeface="Calibri"/>
                <a:ea typeface="Calibri" panose="020F0502020204030204" pitchFamily="34" charset="0"/>
                <a:cs typeface="Times New Roman"/>
              </a:rPr>
              <a:t>Der Chi-Quadrat-</a:t>
            </a:r>
            <a:r>
              <a:rPr lang="en-US" sz="3200" b="1" dirty="0" err="1">
                <a:latin typeface="Calibri"/>
                <a:ea typeface="Calibri" panose="020F0502020204030204" pitchFamily="34" charset="0"/>
                <a:cs typeface="Times New Roman"/>
              </a:rPr>
              <a:t>Abstand</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bevorzugt</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geringsten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Abstände</a:t>
            </a:r>
            <a:r>
              <a:rPr lang="en-US" sz="3200" b="1" dirty="0">
                <a:latin typeface="Calibri"/>
                <a:ea typeface="Calibri" panose="020F0502020204030204" pitchFamily="34" charset="0"/>
                <a:cs typeface="Times New Roman"/>
              </a:rPr>
              <a:t>, da er die Anzahl der Zeilen berücksichtigt. Er wird berechnet, indem die Differenz der Häufigkeiten in Bezug auf den Rahmen mit dem Kehrwert des Randes der Zeile (oder Spalte) gewichtet wird.
</a:t>
            </a:r>
            <a:endParaRPr lang="it-IT" sz="3200" b="1" dirty="0">
              <a:latin typeface="Calibri"/>
              <a:ea typeface="Calibri" panose="020F0502020204030204" pitchFamily="34" charset="0"/>
              <a:cs typeface="Times New Roman"/>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9" name="Immagine 8">
            <a:extLst>
              <a:ext uri="{FF2B5EF4-FFF2-40B4-BE49-F238E27FC236}">
                <a16:creationId xmlns:a16="http://schemas.microsoft.com/office/drawing/2014/main" xmlns="" id="{49CB3F78-7179-42EF-4499-C825AFF19C84}"/>
              </a:ext>
            </a:extLst>
          </p:cNvPr>
          <p:cNvPicPr>
            <a:picLocks noChangeAspect="1"/>
          </p:cNvPicPr>
          <p:nvPr/>
        </p:nvPicPr>
        <p:blipFill>
          <a:blip r:embed="rId2"/>
          <a:stretch>
            <a:fillRect/>
          </a:stretch>
        </p:blipFill>
        <p:spPr>
          <a:xfrm>
            <a:off x="2286000" y="6002338"/>
            <a:ext cx="4932420" cy="1462520"/>
          </a:xfrm>
          <a:prstGeom prst="rect">
            <a:avLst/>
          </a:prstGeom>
        </p:spPr>
      </p:pic>
      <p:pic>
        <p:nvPicPr>
          <p:cNvPr id="10" name="Immagine 9">
            <a:extLst>
              <a:ext uri="{FF2B5EF4-FFF2-40B4-BE49-F238E27FC236}">
                <a16:creationId xmlns:a16="http://schemas.microsoft.com/office/drawing/2014/main" xmlns="" id="{240C3ADF-334E-3395-FF74-0441E347DF5C}"/>
              </a:ext>
            </a:extLst>
          </p:cNvPr>
          <p:cNvPicPr>
            <a:picLocks noChangeAspect="1"/>
          </p:cNvPicPr>
          <p:nvPr/>
        </p:nvPicPr>
        <p:blipFill>
          <a:blip r:embed="rId3"/>
          <a:stretch>
            <a:fillRect/>
          </a:stretch>
        </p:blipFill>
        <p:spPr>
          <a:xfrm>
            <a:off x="10820400" y="6075507"/>
            <a:ext cx="4660355" cy="1316181"/>
          </a:xfrm>
          <a:prstGeom prst="rect">
            <a:avLst/>
          </a:prstGeom>
        </p:spPr>
      </p:pic>
    </p:spTree>
    <p:extLst>
      <p:ext uri="{BB962C8B-B14F-4D97-AF65-F5344CB8AC3E}">
        <p14:creationId xmlns:p14="http://schemas.microsoft.com/office/powerpoint/2010/main" val="560071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A762D73-3826-BB11-92E7-1FC53169B72E}"/>
              </a:ext>
            </a:extLst>
          </p:cNvPr>
          <p:cNvSpPr>
            <a:spLocks noGrp="1"/>
          </p:cNvSpPr>
          <p:nvPr>
            <p:ph type="title"/>
          </p:nvPr>
        </p:nvSpPr>
        <p:spPr>
          <a:xfrm>
            <a:off x="1257300" y="1602835"/>
            <a:ext cx="15773400" cy="1989137"/>
          </a:xfrm>
        </p:spPr>
        <p:txBody>
          <a:bodyPr/>
          <a:lstStyle/>
          <a:p>
            <a:r>
              <a:rPr lang="en-US" b="1" dirty="0">
                <a:solidFill>
                  <a:srgbClr val="E7686A"/>
                </a:solidFill>
              </a:rPr>
              <a:t>Einheit 3: Eine Fallstudie
</a:t>
            </a:r>
            <a:endParaRPr lang="it-IT" b="1" dirty="0">
              <a:solidFill>
                <a:srgbClr val="E7686A"/>
              </a:solidFill>
            </a:endParaRPr>
          </a:p>
        </p:txBody>
      </p:sp>
      <p:pic>
        <p:nvPicPr>
          <p:cNvPr id="5" name="Segnaposto contenuto 4">
            <a:extLst>
              <a:ext uri="{FF2B5EF4-FFF2-40B4-BE49-F238E27FC236}">
                <a16:creationId xmlns:a16="http://schemas.microsoft.com/office/drawing/2014/main" xmlns="" id="{BE11897F-70E7-661B-15DC-89DBC7218CB5}"/>
              </a:ext>
            </a:extLst>
          </p:cNvPr>
          <p:cNvPicPr>
            <a:picLocks noGrp="1" noChangeAspect="1"/>
          </p:cNvPicPr>
          <p:nvPr>
            <p:ph idx="1"/>
          </p:nvPr>
        </p:nvPicPr>
        <p:blipFill>
          <a:blip r:embed="rId2"/>
          <a:stretch>
            <a:fillRect/>
          </a:stretch>
        </p:blipFill>
        <p:spPr>
          <a:xfrm>
            <a:off x="10513949" y="3116826"/>
            <a:ext cx="7191686" cy="6017711"/>
          </a:xfrm>
        </p:spPr>
      </p:pic>
      <p:pic>
        <p:nvPicPr>
          <p:cNvPr id="6" name="Immagine 5">
            <a:extLst>
              <a:ext uri="{FF2B5EF4-FFF2-40B4-BE49-F238E27FC236}">
                <a16:creationId xmlns:a16="http://schemas.microsoft.com/office/drawing/2014/main" xmlns="" id="{1565F640-1312-8529-0ED1-5671DE0938DE}"/>
              </a:ext>
            </a:extLst>
          </p:cNvPr>
          <p:cNvPicPr>
            <a:picLocks noChangeAspect="1"/>
          </p:cNvPicPr>
          <p:nvPr/>
        </p:nvPicPr>
        <p:blipFill>
          <a:blip r:embed="rId3"/>
          <a:stretch>
            <a:fillRect/>
          </a:stretch>
        </p:blipFill>
        <p:spPr>
          <a:xfrm>
            <a:off x="1555551" y="4644164"/>
            <a:ext cx="8387723" cy="2895600"/>
          </a:xfrm>
          <a:prstGeom prst="rect">
            <a:avLst/>
          </a:prstGeom>
        </p:spPr>
      </p:pic>
      <p:cxnSp>
        <p:nvCxnSpPr>
          <p:cNvPr id="9" name="Connettore 2 8">
            <a:extLst>
              <a:ext uri="{FF2B5EF4-FFF2-40B4-BE49-F238E27FC236}">
                <a16:creationId xmlns:a16="http://schemas.microsoft.com/office/drawing/2014/main" xmlns="" id="{A3BA2E68-FA65-9BDB-3812-5D70A196FC68}"/>
              </a:ext>
            </a:extLst>
          </p:cNvPr>
          <p:cNvCxnSpPr>
            <a:cxnSpLocks/>
          </p:cNvCxnSpPr>
          <p:nvPr/>
        </p:nvCxnSpPr>
        <p:spPr>
          <a:xfrm flipH="1" flipV="1">
            <a:off x="3881688" y="5431988"/>
            <a:ext cx="1447800" cy="160020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1" name="Rettangolo 10">
            <a:extLst>
              <a:ext uri="{FF2B5EF4-FFF2-40B4-BE49-F238E27FC236}">
                <a16:creationId xmlns:a16="http://schemas.microsoft.com/office/drawing/2014/main" xmlns="" id="{8B53D239-70AC-1AEB-B67A-DD9950B74EA8}"/>
              </a:ext>
            </a:extLst>
          </p:cNvPr>
          <p:cNvSpPr/>
          <p:nvPr/>
        </p:nvSpPr>
        <p:spPr>
          <a:xfrm>
            <a:off x="2438400" y="5011941"/>
            <a:ext cx="1676400" cy="304800"/>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2" name="CasellaDiTesto 11">
            <a:extLst>
              <a:ext uri="{FF2B5EF4-FFF2-40B4-BE49-F238E27FC236}">
                <a16:creationId xmlns:a16="http://schemas.microsoft.com/office/drawing/2014/main" xmlns="" id="{9943F49F-16F6-697C-75D3-E1F97F129D3B}"/>
              </a:ext>
            </a:extLst>
          </p:cNvPr>
          <p:cNvSpPr txBox="1"/>
          <p:nvPr/>
        </p:nvSpPr>
        <p:spPr>
          <a:xfrm>
            <a:off x="3161474" y="6986714"/>
            <a:ext cx="6781800" cy="1200329"/>
          </a:xfrm>
          <a:prstGeom prst="rect">
            <a:avLst/>
          </a:prstGeom>
          <a:noFill/>
        </p:spPr>
        <p:txBody>
          <a:bodyPr wrap="square" lIns="91440" tIns="45720" rIns="91440" bIns="45720" rtlCol="0" anchor="t">
            <a:spAutoFit/>
          </a:bodyPr>
          <a:lstStyle/>
          <a:p>
            <a:pPr algn="ctr"/>
            <a:r>
              <a:rPr lang="en-US" sz="2400" b="1" dirty="0"/>
              <a:t>Wir </a:t>
            </a:r>
            <a:r>
              <a:rPr lang="en-US" sz="2400" b="1" dirty="0" err="1"/>
              <a:t>klicken</a:t>
            </a:r>
            <a:r>
              <a:rPr lang="en-US" sz="2400" b="1" dirty="0"/>
              <a:t> auf "</a:t>
            </a:r>
            <a:r>
              <a:rPr lang="en-US" sz="2400" b="1" dirty="0" err="1"/>
              <a:t>Textdatei</a:t>
            </a:r>
            <a:r>
              <a:rPr lang="en-US" sz="2400" b="1" dirty="0"/>
              <a:t>" und </a:t>
            </a:r>
            <a:r>
              <a:rPr lang="en-US" sz="2400" b="1" dirty="0" err="1"/>
              <a:t>wählen</a:t>
            </a:r>
            <a:r>
              <a:rPr lang="en-US" sz="2400" b="1" dirty="0"/>
              <a:t> </a:t>
            </a:r>
            <a:r>
              <a:rPr lang="en-US" sz="2400" b="1" dirty="0" err="1"/>
              <a:t>dann</a:t>
            </a:r>
            <a:r>
              <a:rPr lang="en-US" sz="2400" b="1" dirty="0"/>
              <a:t> das </a:t>
            </a:r>
            <a:r>
              <a:rPr lang="en-US" sz="2400" b="1" dirty="0" err="1"/>
              <a:t>Verzeichnis</a:t>
            </a:r>
            <a:r>
              <a:rPr lang="en-US" sz="2400" b="1" dirty="0"/>
              <a:t> und die </a:t>
            </a:r>
            <a:r>
              <a:rPr lang="en-US" sz="2400" b="1" dirty="0" err="1"/>
              <a:t>Datei</a:t>
            </a:r>
            <a:r>
              <a:rPr lang="en-US" sz="2400" b="1" dirty="0"/>
              <a:t>
</a:t>
            </a:r>
            <a:endParaRPr lang="it-IT" dirty="0"/>
          </a:p>
        </p:txBody>
      </p:sp>
      <p:sp>
        <p:nvSpPr>
          <p:cNvPr id="13" name="Rettangolo 12">
            <a:extLst>
              <a:ext uri="{FF2B5EF4-FFF2-40B4-BE49-F238E27FC236}">
                <a16:creationId xmlns:a16="http://schemas.microsoft.com/office/drawing/2014/main" xmlns="" id="{6E2AA321-12B1-36B0-16B7-1D9B28912641}"/>
              </a:ext>
            </a:extLst>
          </p:cNvPr>
          <p:cNvSpPr/>
          <p:nvPr/>
        </p:nvSpPr>
        <p:spPr>
          <a:xfrm>
            <a:off x="10571291" y="5080470"/>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4" name="Rettangolo 13">
            <a:extLst>
              <a:ext uri="{FF2B5EF4-FFF2-40B4-BE49-F238E27FC236}">
                <a16:creationId xmlns:a16="http://schemas.microsoft.com/office/drawing/2014/main" xmlns="" id="{6CDB97F6-3DE1-5ADA-4DB9-618D4ED87455}"/>
              </a:ext>
            </a:extLst>
          </p:cNvPr>
          <p:cNvSpPr/>
          <p:nvPr/>
        </p:nvSpPr>
        <p:spPr>
          <a:xfrm>
            <a:off x="10618416" y="4644164"/>
            <a:ext cx="2411783" cy="194536"/>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5" name="Rettangolo 14">
            <a:extLst>
              <a:ext uri="{FF2B5EF4-FFF2-40B4-BE49-F238E27FC236}">
                <a16:creationId xmlns:a16="http://schemas.microsoft.com/office/drawing/2014/main" xmlns="" id="{94A8522A-0D8E-69C3-FB31-A7104ACD6BA4}"/>
              </a:ext>
            </a:extLst>
          </p:cNvPr>
          <p:cNvSpPr/>
          <p:nvPr/>
        </p:nvSpPr>
        <p:spPr>
          <a:xfrm>
            <a:off x="15621000" y="8646980"/>
            <a:ext cx="1260550" cy="478094"/>
          </a:xfrm>
          <a:prstGeom prst="rect">
            <a:avLst/>
          </a:prstGeom>
          <a:noFill/>
          <a:ln>
            <a:solidFill>
              <a:srgbClr val="FF0000"/>
            </a:solidFill>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6" name="CasellaDiTesto 15">
            <a:extLst>
              <a:ext uri="{FF2B5EF4-FFF2-40B4-BE49-F238E27FC236}">
                <a16:creationId xmlns:a16="http://schemas.microsoft.com/office/drawing/2014/main" xmlns="" id="{1D7A235F-EC0B-3368-9EA7-58B62315837C}"/>
              </a:ext>
            </a:extLst>
          </p:cNvPr>
          <p:cNvSpPr txBox="1"/>
          <p:nvPr/>
        </p:nvSpPr>
        <p:spPr>
          <a:xfrm>
            <a:off x="1254842" y="2836941"/>
            <a:ext cx="8906796" cy="1077218"/>
          </a:xfrm>
          <a:prstGeom prst="rect">
            <a:avLst/>
          </a:prstGeom>
          <a:noFill/>
        </p:spPr>
        <p:txBody>
          <a:bodyPr wrap="square" rtlCol="0">
            <a:spAutoFit/>
          </a:bodyPr>
          <a:lstStyle/>
          <a:p>
            <a:r>
              <a:rPr lang="en-US" sz="3200" b="1" dirty="0">
                <a:solidFill>
                  <a:srgbClr val="238791"/>
                </a:solidFill>
                <a:ea typeface="Microsoft Sans Serif" panose="020B0604020202020204" pitchFamily="34" charset="0"/>
                <a:cs typeface="Microsoft Sans Serif" panose="020B0604020202020204" pitchFamily="34" charset="0"/>
              </a:rPr>
              <a:t>Abschnitt 1: Importieren des Datensatzes
</a:t>
            </a:r>
            <a:endParaRPr lang="it-IT" sz="3200" b="1" dirty="0"/>
          </a:p>
        </p:txBody>
      </p:sp>
    </p:spTree>
    <p:extLst>
      <p:ext uri="{BB962C8B-B14F-4D97-AF65-F5344CB8AC3E}">
        <p14:creationId xmlns:p14="http://schemas.microsoft.com/office/powerpoint/2010/main" val="2487247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04EA9A2-A1FC-378C-DC50-BC5E960861F8}"/>
              </a:ext>
            </a:extLst>
          </p:cNvPr>
          <p:cNvSpPr>
            <a:spLocks noGrp="1"/>
          </p:cNvSpPr>
          <p:nvPr>
            <p:ph type="title"/>
          </p:nvPr>
        </p:nvSpPr>
        <p:spPr>
          <a:xfrm>
            <a:off x="1257300" y="1743869"/>
            <a:ext cx="15773400" cy="1989137"/>
          </a:xfrm>
        </p:spPr>
        <p:txBody>
          <a:bodyPr/>
          <a:lstStyle/>
          <a:p>
            <a:r>
              <a:rPr lang="en-US" b="1" dirty="0">
                <a:solidFill>
                  <a:srgbClr val="E7686A"/>
                </a:solidFill>
              </a:rPr>
              <a:t>Einheit 3: Eine Fallstudie
</a:t>
            </a:r>
            <a:endParaRPr lang="it-IT" dirty="0"/>
          </a:p>
        </p:txBody>
      </p:sp>
      <p:sp>
        <p:nvSpPr>
          <p:cNvPr id="3" name="Segnaposto contenuto 2">
            <a:extLst>
              <a:ext uri="{FF2B5EF4-FFF2-40B4-BE49-F238E27FC236}">
                <a16:creationId xmlns:a16="http://schemas.microsoft.com/office/drawing/2014/main" xmlns="" id="{854030B7-C34C-33AF-FCD2-8BA6A305B091}"/>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Chi-Quadrat-Test
</a:t>
            </a:r>
            <a:endParaRPr lang="it-IT" dirty="0"/>
          </a:p>
        </p:txBody>
      </p:sp>
      <p:pic>
        <p:nvPicPr>
          <p:cNvPr id="4" name="Segnaposto contenuto 4">
            <a:extLst>
              <a:ext uri="{FF2B5EF4-FFF2-40B4-BE49-F238E27FC236}">
                <a16:creationId xmlns:a16="http://schemas.microsoft.com/office/drawing/2014/main" xmlns="" id="{96B32995-7694-4424-8BFE-EE2C77657AB9}"/>
              </a:ext>
            </a:extLst>
          </p:cNvPr>
          <p:cNvPicPr>
            <a:picLocks noChangeAspect="1"/>
          </p:cNvPicPr>
          <p:nvPr/>
        </p:nvPicPr>
        <p:blipFill>
          <a:blip r:embed="rId2"/>
          <a:stretch>
            <a:fillRect/>
          </a:stretch>
        </p:blipFill>
        <p:spPr>
          <a:xfrm>
            <a:off x="1257300" y="3733006"/>
            <a:ext cx="11706225" cy="3478625"/>
          </a:xfrm>
          <a:prstGeom prst="rect">
            <a:avLst/>
          </a:prstGeom>
        </p:spPr>
      </p:pic>
      <p:sp>
        <p:nvSpPr>
          <p:cNvPr id="5" name="Rettangolo 4">
            <a:extLst>
              <a:ext uri="{FF2B5EF4-FFF2-40B4-BE49-F238E27FC236}">
                <a16:creationId xmlns:a16="http://schemas.microsoft.com/office/drawing/2014/main" xmlns="" id="{3F854850-690E-5EAE-DB7A-E988D27DA8D2}"/>
              </a:ext>
            </a:extLst>
          </p:cNvPr>
          <p:cNvSpPr/>
          <p:nvPr/>
        </p:nvSpPr>
        <p:spPr>
          <a:xfrm>
            <a:off x="5257800" y="6667500"/>
            <a:ext cx="2133600" cy="4572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7" name="Connettore 2 6">
            <a:extLst>
              <a:ext uri="{FF2B5EF4-FFF2-40B4-BE49-F238E27FC236}">
                <a16:creationId xmlns:a16="http://schemas.microsoft.com/office/drawing/2014/main" xmlns="" id="{116AE663-2D73-72CC-DD56-FA696A0403B7}"/>
              </a:ext>
            </a:extLst>
          </p:cNvPr>
          <p:cNvCxnSpPr>
            <a:cxnSpLocks/>
          </p:cNvCxnSpPr>
          <p:nvPr/>
        </p:nvCxnSpPr>
        <p:spPr>
          <a:xfrm flipH="1">
            <a:off x="7620000" y="6840794"/>
            <a:ext cx="1828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xmlns="" id="{B14CCA95-40C6-AF04-7410-33CF078080EF}"/>
              </a:ext>
            </a:extLst>
          </p:cNvPr>
          <p:cNvSpPr txBox="1"/>
          <p:nvPr/>
        </p:nvSpPr>
        <p:spPr>
          <a:xfrm>
            <a:off x="8086725" y="2608044"/>
            <a:ext cx="9753600" cy="1938992"/>
          </a:xfrm>
          <a:prstGeom prst="rect">
            <a:avLst/>
          </a:prstGeom>
          <a:noFill/>
        </p:spPr>
        <p:txBody>
          <a:bodyPr wrap="square" lIns="91440" tIns="45720" rIns="91440" bIns="45720" rtlCol="0" anchor="t">
            <a:spAutoFit/>
          </a:bodyPr>
          <a:lstStyle/>
          <a:p>
            <a:pPr algn="ctr"/>
            <a:r>
              <a:rPr lang="en-US" sz="2400" b="1" dirty="0"/>
              <a:t>Der Chi-Quadro-Test ist </a:t>
            </a:r>
            <a:r>
              <a:rPr lang="en-US" sz="2400" b="1" dirty="0" err="1"/>
              <a:t>notwendig</a:t>
            </a:r>
            <a:r>
              <a:rPr lang="en-US" sz="2400" b="1" dirty="0"/>
              <a:t>, um </a:t>
            </a:r>
            <a:r>
              <a:rPr lang="en-US" sz="2400" b="1" dirty="0" err="1"/>
              <a:t>zu</a:t>
            </a:r>
            <a:r>
              <a:rPr lang="en-US" sz="2400" b="1" dirty="0"/>
              <a:t> </a:t>
            </a:r>
            <a:r>
              <a:rPr lang="en-US" sz="2400" b="1" dirty="0" err="1"/>
              <a:t>überprüfen</a:t>
            </a:r>
            <a:r>
              <a:rPr lang="en-US" sz="2400" b="1" dirty="0"/>
              <a:t>, </a:t>
            </a:r>
            <a:r>
              <a:rPr lang="en-US" sz="2400" b="1" dirty="0" err="1"/>
              <a:t>ob</a:t>
            </a:r>
            <a:r>
              <a:rPr lang="en-US" sz="2400" b="1" dirty="0"/>
              <a:t> die </a:t>
            </a:r>
            <a:r>
              <a:rPr lang="en-US" sz="2400" b="1" dirty="0" err="1"/>
              <a:t>Variablen</a:t>
            </a:r>
            <a:r>
              <a:rPr lang="en-US" sz="2400" b="1" dirty="0"/>
              <a:t> </a:t>
            </a:r>
            <a:r>
              <a:rPr lang="en-US" sz="2400" b="1" dirty="0" err="1"/>
              <a:t>nicht</a:t>
            </a:r>
            <a:r>
              <a:rPr lang="en-US" sz="2400" b="1" dirty="0"/>
              <a:t> </a:t>
            </a:r>
            <a:r>
              <a:rPr lang="en-US" sz="2400" b="1" dirty="0" err="1"/>
              <a:t>unabhängig</a:t>
            </a:r>
            <a:r>
              <a:rPr lang="en-US" sz="2400" b="1" dirty="0"/>
              <a:t> </a:t>
            </a:r>
            <a:r>
              <a:rPr lang="en-US" sz="2400" b="1" dirty="0" err="1"/>
              <a:t>sind</a:t>
            </a:r>
            <a:r>
              <a:rPr lang="en-US" sz="2400" b="1" dirty="0"/>
              <a:t>. In </a:t>
            </a:r>
            <a:r>
              <a:rPr lang="en-US" sz="2400" b="1" dirty="0" err="1"/>
              <a:t>diesem</a:t>
            </a:r>
            <a:r>
              <a:rPr lang="en-US" sz="2400" b="1" dirty="0"/>
              <a:t> Fall </a:t>
            </a:r>
            <a:r>
              <a:rPr lang="en-US" sz="2400" b="1" dirty="0" err="1"/>
              <a:t>sind</a:t>
            </a:r>
            <a:r>
              <a:rPr lang="en-US" sz="2400" b="1" dirty="0"/>
              <a:t> die </a:t>
            </a:r>
            <a:r>
              <a:rPr lang="en-US" sz="2400" b="1" dirty="0" err="1"/>
              <a:t>italienischen</a:t>
            </a:r>
            <a:r>
              <a:rPr lang="en-US" sz="2400" b="1" dirty="0"/>
              <a:t> Regionen und die in </a:t>
            </a:r>
            <a:r>
              <a:rPr lang="en-US" sz="2400" b="1" dirty="0" err="1"/>
              <a:t>Italien</a:t>
            </a:r>
            <a:r>
              <a:rPr lang="en-US" sz="2400" b="1" dirty="0"/>
              <a:t> </a:t>
            </a:r>
            <a:r>
              <a:rPr lang="en-US" sz="2400" b="1" dirty="0" err="1"/>
              <a:t>begangenen</a:t>
            </a:r>
            <a:r>
              <a:rPr lang="en-US" sz="2400" b="1" dirty="0"/>
              <a:t> </a:t>
            </a:r>
            <a:r>
              <a:rPr lang="en-US" sz="2400" b="1" dirty="0" err="1"/>
              <a:t>Straftaten</a:t>
            </a:r>
            <a:r>
              <a:rPr lang="en-US" sz="2400" b="1" dirty="0"/>
              <a:t> </a:t>
            </a:r>
            <a:r>
              <a:rPr lang="en-US" sz="2400" b="1" dirty="0" err="1"/>
              <a:t>unsere</a:t>
            </a:r>
            <a:r>
              <a:rPr lang="en-US" sz="2400" b="1" dirty="0"/>
              <a:t> </a:t>
            </a:r>
            <a:r>
              <a:rPr lang="en-US" sz="2400" b="1" dirty="0" err="1"/>
              <a:t>Variablen</a:t>
            </a:r>
            <a:r>
              <a:rPr lang="en-US" sz="2400" b="1" dirty="0"/>
              <a:t>.
Die Nullhypothese des Tests lautet: ''Die Variablen sind unabhängig''
</a:t>
            </a:r>
            <a:endParaRPr lang="it-IT" sz="2400" b="1" dirty="0"/>
          </a:p>
        </p:txBody>
      </p:sp>
      <p:sp>
        <p:nvSpPr>
          <p:cNvPr id="11" name="CasellaDiTesto 10">
            <a:extLst>
              <a:ext uri="{FF2B5EF4-FFF2-40B4-BE49-F238E27FC236}">
                <a16:creationId xmlns:a16="http://schemas.microsoft.com/office/drawing/2014/main" xmlns="" id="{57B2A379-D023-B034-CCCD-8C5239C9AFBE}"/>
              </a:ext>
            </a:extLst>
          </p:cNvPr>
          <p:cNvSpPr txBox="1"/>
          <p:nvPr/>
        </p:nvSpPr>
        <p:spPr>
          <a:xfrm>
            <a:off x="9448800" y="6259067"/>
            <a:ext cx="8153400" cy="2677656"/>
          </a:xfrm>
          <a:prstGeom prst="rect">
            <a:avLst/>
          </a:prstGeom>
          <a:noFill/>
        </p:spPr>
        <p:txBody>
          <a:bodyPr wrap="square" lIns="91440" tIns="45720" rIns="91440" bIns="45720" rtlCol="0" anchor="t">
            <a:spAutoFit/>
          </a:bodyPr>
          <a:lstStyle/>
          <a:p>
            <a:pPr algn="ctr"/>
            <a:r>
              <a:rPr lang="en-US" sz="2400" b="1" dirty="0"/>
              <a:t>Der p-Wert </a:t>
            </a:r>
            <a:r>
              <a:rPr lang="en-US" sz="2400" b="1" dirty="0" err="1"/>
              <a:t>hilft</a:t>
            </a:r>
            <a:r>
              <a:rPr lang="en-US" sz="2400" b="1" dirty="0"/>
              <a:t> </a:t>
            </a:r>
            <a:r>
              <a:rPr lang="en-US" sz="2400" b="1" dirty="0" err="1"/>
              <a:t>uns</a:t>
            </a:r>
            <a:r>
              <a:rPr lang="en-US" sz="2400" b="1" dirty="0"/>
              <a:t> </a:t>
            </a:r>
            <a:r>
              <a:rPr lang="en-US" sz="2400" b="1" dirty="0" err="1"/>
              <a:t>dabei</a:t>
            </a:r>
            <a:r>
              <a:rPr lang="en-US" sz="2400" b="1" dirty="0"/>
              <a:t>, die </a:t>
            </a:r>
            <a:r>
              <a:rPr lang="en-US" sz="2400" b="1" dirty="0" err="1"/>
              <a:t>Nullhypothese</a:t>
            </a:r>
            <a:r>
              <a:rPr lang="en-US" sz="2400" b="1" dirty="0"/>
              <a:t> </a:t>
            </a:r>
            <a:r>
              <a:rPr lang="en-US" sz="2400" b="1" dirty="0" err="1"/>
              <a:t>zurückzuweisen</a:t>
            </a:r>
            <a:r>
              <a:rPr lang="en-US" sz="2400" b="1" dirty="0"/>
              <a:t> </a:t>
            </a:r>
            <a:r>
              <a:rPr lang="en-US" sz="2400" b="1" dirty="0" err="1"/>
              <a:t>oder</a:t>
            </a:r>
            <a:r>
              <a:rPr lang="en-US" sz="2400" b="1" dirty="0"/>
              <a:t> </a:t>
            </a:r>
            <a:r>
              <a:rPr lang="en-US" sz="2400" b="1" dirty="0" err="1"/>
              <a:t>nicht</a:t>
            </a:r>
            <a:r>
              <a:rPr lang="en-US" sz="2400" b="1" dirty="0"/>
              <a:t> </a:t>
            </a:r>
            <a:r>
              <a:rPr lang="en-US" sz="2400" b="1" dirty="0" err="1"/>
              <a:t>zurückzuweisen</a:t>
            </a:r>
            <a:r>
              <a:rPr lang="en-US" sz="2400" b="1" dirty="0"/>
              <a:t>.
Bei </a:t>
            </a:r>
            <a:r>
              <a:rPr lang="en-US" sz="2400" b="1" dirty="0" err="1"/>
              <a:t>einem</a:t>
            </a:r>
            <a:r>
              <a:rPr lang="en-US" sz="2400" b="1" dirty="0"/>
              <a:t> Alpha= 5% </a:t>
            </a:r>
            <a:r>
              <a:rPr lang="en-US" sz="2400" b="1" dirty="0" err="1"/>
              <a:t>ist</a:t>
            </a:r>
            <a:r>
              <a:rPr lang="en-US" sz="2400" b="1" dirty="0"/>
              <a:t> der p-Wert: 2,2e-16. 
Da der p-Wert </a:t>
            </a:r>
            <a:r>
              <a:rPr lang="en-US" sz="2400" b="1" dirty="0" err="1"/>
              <a:t>unter</a:t>
            </a:r>
            <a:r>
              <a:rPr lang="en-US" sz="2400" b="1" dirty="0"/>
              <a:t> 5%, d. h. </a:t>
            </a:r>
            <a:r>
              <a:rPr lang="en-US" sz="2400" b="1" dirty="0" err="1"/>
              <a:t>bei</a:t>
            </a:r>
            <a:r>
              <a:rPr lang="en-US" sz="2400" b="1" dirty="0"/>
              <a:t> 0,05, </a:t>
            </a:r>
            <a:r>
              <a:rPr lang="en-US" sz="2400" b="1" dirty="0" err="1"/>
              <a:t>liegt</a:t>
            </a:r>
            <a:r>
              <a:rPr lang="en-US" sz="2400" b="1" dirty="0"/>
              <a:t>, </a:t>
            </a:r>
            <a:r>
              <a:rPr lang="en-US" sz="2400" b="1" dirty="0" err="1"/>
              <a:t>wird</a:t>
            </a:r>
            <a:r>
              <a:rPr lang="en-US" sz="2400" b="1" dirty="0"/>
              <a:t> die </a:t>
            </a:r>
            <a:r>
              <a:rPr lang="en-US" sz="2400" b="1" dirty="0" err="1"/>
              <a:t>Nullhypothese</a:t>
            </a:r>
            <a:r>
              <a:rPr lang="en-US" sz="2400" b="1" dirty="0"/>
              <a:t> </a:t>
            </a:r>
            <a:r>
              <a:rPr lang="en-US" sz="2400" b="1" dirty="0" err="1"/>
              <a:t>abgelehnt</a:t>
            </a:r>
            <a:r>
              <a:rPr lang="en-US" sz="2400" b="1" dirty="0"/>
              <a:t>, so </a:t>
            </a:r>
            <a:r>
              <a:rPr lang="en-US" sz="2400" b="1" dirty="0" err="1"/>
              <a:t>dass</a:t>
            </a:r>
            <a:r>
              <a:rPr lang="en-US" sz="2400" b="1" dirty="0"/>
              <a:t> die beiden Variablen als in gewissem Maße voneinander abhängig angesehen werden. 
</a:t>
            </a:r>
            <a:endParaRPr lang="it-IT" dirty="0"/>
          </a:p>
        </p:txBody>
      </p:sp>
    </p:spTree>
    <p:extLst>
      <p:ext uri="{BB962C8B-B14F-4D97-AF65-F5344CB8AC3E}">
        <p14:creationId xmlns:p14="http://schemas.microsoft.com/office/powerpoint/2010/main" val="360413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Index</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AA75B982-8563-0653-57EB-D817027F3CF1}"/>
              </a:ext>
            </a:extLst>
          </p:cNvPr>
          <p:cNvSpPr txBox="1"/>
          <p:nvPr/>
        </p:nvSpPr>
        <p:spPr>
          <a:xfrm>
            <a:off x="2735580" y="5829057"/>
            <a:ext cx="3888069" cy="3231654"/>
          </a:xfrm>
          <a:prstGeom prst="rect">
            <a:avLst/>
          </a:prstGeom>
          <a:noFill/>
        </p:spPr>
        <p:txBody>
          <a:bodyPr wrap="square" lIns="91440" tIns="45720" rIns="91440" bIns="45720" rtlCol="0" anchor="t">
            <a:spAutoFit/>
          </a:bodyPr>
          <a:lstStyle/>
          <a:p>
            <a:r>
              <a:rPr lang="en-US" sz="2800" b="1" dirty="0">
                <a:solidFill>
                  <a:srgbClr val="238791"/>
                </a:solidFill>
                <a:ea typeface="Microsoft Sans Serif"/>
                <a:cs typeface="Microsoft Sans Serif"/>
              </a:rPr>
              <a:t>Einheit 1: </a:t>
            </a:r>
            <a:endParaRPr lang="en-US" dirty="0"/>
          </a:p>
          <a:p>
            <a:r>
              <a:rPr lang="en-US" sz="2800" b="1" dirty="0" err="1">
                <a:solidFill>
                  <a:srgbClr val="238791"/>
                </a:solidFill>
                <a:ea typeface="Microsoft Sans Serif"/>
                <a:cs typeface="Microsoft Sans Serif"/>
              </a:rPr>
              <a:t>Einführung</a:t>
            </a:r>
            <a:endParaRPr lang="en-US" dirty="0" err="1"/>
          </a:p>
          <a:p>
            <a:pPr marL="457200" indent="-457200" fontAlgn="base">
              <a:buAutoNum type="arabicPeriod"/>
            </a:pPr>
            <a:r>
              <a:rPr lang="it-IT" sz="2400" dirty="0" err="1"/>
              <a:t>Korrespondenzanalyse</a:t>
            </a:r>
            <a:r>
              <a:rPr lang="it-IT" sz="2400" dirty="0"/>
              <a:t> (CA)</a:t>
            </a:r>
            <a:endParaRPr lang="it-IT" sz="2400" dirty="0">
              <a:cs typeface="Calibri"/>
            </a:endParaRPr>
          </a:p>
          <a:p>
            <a:pPr marL="457200" indent="-457200" fontAlgn="base">
              <a:buAutoNum type="arabicPeriod"/>
            </a:pPr>
            <a:r>
              <a:rPr lang="it-IT" sz="2400" dirty="0" err="1"/>
              <a:t>Ziele</a:t>
            </a:r>
            <a:endParaRPr lang="it-IT" sz="2400" dirty="0" err="1">
              <a:cs typeface="Calibri"/>
            </a:endParaRPr>
          </a:p>
          <a:p>
            <a:pPr marL="457200" indent="-457200" fontAlgn="base">
              <a:buFontTx/>
              <a:buAutoNum type="arabicPeriod"/>
            </a:pPr>
            <a:r>
              <a:rPr lang="it-IT" sz="2400" dirty="0" err="1"/>
              <a:t>Annahmen</a:t>
            </a:r>
            <a:endParaRPr lang="it-IT" sz="2400"/>
          </a:p>
          <a:p>
            <a:pPr marL="457200" indent="-457200" fontAlgn="base">
              <a:buAutoNum type="arabicPeriod"/>
            </a:pPr>
            <a:endParaRPr lang="it-IT"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080028" y="5829057"/>
            <a:ext cx="3776980" cy="2062103"/>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Einheit 2: Korrespondenzanalyse</a:t>
            </a:r>
          </a:p>
          <a:p>
            <a:pPr marL="457200" indent="-457200" fontAlgn="base">
              <a:buAutoNum type="arabicPeriod"/>
            </a:pPr>
            <a:r>
              <a:rPr lang="it-IT" sz="2400" dirty="0" err="1"/>
              <a:t>Kontingenztabellen</a:t>
            </a:r>
            <a:endParaRPr lang="it-IT" sz="2400" dirty="0"/>
          </a:p>
          <a:p>
            <a:pPr marL="457200" indent="-457200" fontAlgn="base">
              <a:buAutoNum type="arabicPeriod"/>
            </a:pPr>
            <a:r>
              <a:rPr lang="it-IT" sz="2400" dirty="0" err="1"/>
              <a:t>Abstände zwischen den Profilen</a:t>
            </a:r>
            <a:endParaRPr lang="it-IT" sz="2400" dirty="0"/>
          </a:p>
        </p:txBody>
      </p:sp>
      <p:sp>
        <p:nvSpPr>
          <p:cNvPr id="12" name="CasellaDiTesto 11"/>
          <p:cNvSpPr txBox="1"/>
          <p:nvPr/>
        </p:nvSpPr>
        <p:spPr>
          <a:xfrm>
            <a:off x="13782471" y="5829057"/>
            <a:ext cx="4060596" cy="2431435"/>
          </a:xfrm>
          <a:prstGeom prst="rect">
            <a:avLst/>
          </a:prstGeom>
          <a:noFill/>
        </p:spPr>
        <p:txBody>
          <a:bodyPr wrap="square" lIns="91440" tIns="45720" rIns="91440" bIns="45720" rtlCol="0" anchor="t">
            <a:spAutoFit/>
          </a:bodyPr>
          <a:lstStyle/>
          <a:p>
            <a:r>
              <a:rPr lang="it-IT" sz="2800" b="1" err="1">
                <a:solidFill>
                  <a:srgbClr val="238791"/>
                </a:solidFill>
              </a:rPr>
              <a:t>Einheit</a:t>
            </a:r>
            <a:r>
              <a:rPr lang="it-IT" sz="2800" b="1" dirty="0">
                <a:solidFill>
                  <a:srgbClr val="238791"/>
                </a:solidFill>
              </a:rPr>
              <a:t> 3: </a:t>
            </a:r>
            <a:endParaRPr lang="it-IT" sz="2800" b="1" dirty="0" err="1">
              <a:solidFill>
                <a:srgbClr val="238791"/>
              </a:solidFill>
            </a:endParaRPr>
          </a:p>
          <a:p>
            <a:r>
              <a:rPr lang="it-IT" sz="2800" b="1" dirty="0" err="1">
                <a:solidFill>
                  <a:srgbClr val="238791"/>
                </a:solidFill>
              </a:rPr>
              <a:t>Fallstudie</a:t>
            </a:r>
            <a:r>
              <a:rPr lang="it-IT" sz="2800" b="1" dirty="0">
                <a:solidFill>
                  <a:srgbClr val="238791"/>
                </a:solidFill>
              </a:rPr>
              <a:t> in </a:t>
            </a:r>
            <a:r>
              <a:rPr lang="it-IT" sz="2800" b="1" dirty="0" err="1">
                <a:solidFill>
                  <a:srgbClr val="238791"/>
                </a:solidFill>
              </a:rPr>
              <a:t>RStudio</a:t>
            </a:r>
            <a:endParaRPr lang="it-IT" sz="2800" b="1">
              <a:solidFill>
                <a:srgbClr val="238791"/>
              </a:solidFill>
              <a:cs typeface="Calibri"/>
            </a:endParaRPr>
          </a:p>
          <a:p>
            <a:pPr marL="457200" indent="-457200" fontAlgn="base">
              <a:buAutoNum type="arabicPeriod"/>
            </a:pPr>
            <a:r>
              <a:rPr lang="it-IT" sz="2400" dirty="0" err="1"/>
              <a:t>Importieren</a:t>
            </a:r>
            <a:r>
              <a:rPr lang="it-IT" sz="2400" dirty="0"/>
              <a:t> </a:t>
            </a:r>
            <a:r>
              <a:rPr lang="it-IT" sz="2400" dirty="0" err="1"/>
              <a:t>des</a:t>
            </a:r>
            <a:r>
              <a:rPr lang="it-IT" sz="2400" dirty="0"/>
              <a:t> </a:t>
            </a:r>
            <a:r>
              <a:rPr lang="it-IT" sz="2400" dirty="0" err="1"/>
              <a:t>Datensatzes</a:t>
            </a:r>
            <a:endParaRPr lang="it-IT" sz="2400" dirty="0"/>
          </a:p>
          <a:p>
            <a:pPr marL="457200" indent="-457200" fontAlgn="base">
              <a:buAutoNum type="arabicPeriod"/>
            </a:pPr>
            <a:r>
              <a:rPr lang="it-IT" sz="2400" dirty="0"/>
              <a:t>Chi-Quadrat-Test</a:t>
            </a:r>
          </a:p>
          <a:p>
            <a:pPr marL="457200" indent="-457200" fontAlgn="base">
              <a:buAutoNum type="arabicPeriod"/>
            </a:pPr>
            <a:r>
              <a:rPr lang="it-IT" sz="2400" dirty="0">
                <a:effectLst/>
              </a:rPr>
              <a:t>Korrespondenzanalyse in R</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1FB2168-6F72-FD78-D979-CB5363860798}"/>
              </a:ext>
            </a:extLst>
          </p:cNvPr>
          <p:cNvSpPr>
            <a:spLocks noGrp="1"/>
          </p:cNvSpPr>
          <p:nvPr>
            <p:ph type="title"/>
          </p:nvPr>
        </p:nvSpPr>
        <p:spPr>
          <a:xfrm>
            <a:off x="1257300" y="1743869"/>
            <a:ext cx="15773400" cy="1989137"/>
          </a:xfrm>
        </p:spPr>
        <p:txBody>
          <a:bodyPr/>
          <a:lstStyle/>
          <a:p>
            <a:r>
              <a:rPr lang="en-US" b="1" dirty="0">
                <a:solidFill>
                  <a:srgbClr val="E7686A"/>
                </a:solidFill>
              </a:rPr>
              <a:t>Einheit 3: Eine Fallstudie
</a:t>
            </a:r>
            <a:endParaRPr lang="it-IT" dirty="0"/>
          </a:p>
        </p:txBody>
      </p:sp>
      <p:sp>
        <p:nvSpPr>
          <p:cNvPr id="3" name="Segnaposto contenuto 2">
            <a:extLst>
              <a:ext uri="{FF2B5EF4-FFF2-40B4-BE49-F238E27FC236}">
                <a16:creationId xmlns:a16="http://schemas.microsoft.com/office/drawing/2014/main" xmlns="" id="{F03E5EE1-B1E2-4FA2-3EF3-6CDDF9E48ED9}"/>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Abschnitt 3: Korrespondenzanalyse in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xmlns="" id="{73FD2C32-21E9-CAA7-27B9-3D76A0C31217}"/>
              </a:ext>
            </a:extLst>
          </p:cNvPr>
          <p:cNvPicPr>
            <a:picLocks noChangeAspect="1"/>
          </p:cNvPicPr>
          <p:nvPr/>
        </p:nvPicPr>
        <p:blipFill>
          <a:blip r:embed="rId2"/>
          <a:stretch>
            <a:fillRect/>
          </a:stretch>
        </p:blipFill>
        <p:spPr>
          <a:xfrm>
            <a:off x="2057400" y="4727575"/>
            <a:ext cx="7643567" cy="4230789"/>
          </a:xfrm>
          <a:prstGeom prst="rect">
            <a:avLst/>
          </a:prstGeom>
        </p:spPr>
      </p:pic>
      <p:pic>
        <p:nvPicPr>
          <p:cNvPr id="7" name="Immagine 6">
            <a:extLst>
              <a:ext uri="{FF2B5EF4-FFF2-40B4-BE49-F238E27FC236}">
                <a16:creationId xmlns:a16="http://schemas.microsoft.com/office/drawing/2014/main" xmlns="" id="{E53F25D1-D55E-89F0-680E-4D9AEDE49E70}"/>
              </a:ext>
            </a:extLst>
          </p:cNvPr>
          <p:cNvPicPr>
            <a:picLocks noChangeAspect="1"/>
          </p:cNvPicPr>
          <p:nvPr/>
        </p:nvPicPr>
        <p:blipFill>
          <a:blip r:embed="rId3"/>
          <a:stretch>
            <a:fillRect/>
          </a:stretch>
        </p:blipFill>
        <p:spPr>
          <a:xfrm>
            <a:off x="11280058" y="5229964"/>
            <a:ext cx="5257800" cy="3658064"/>
          </a:xfrm>
          <a:prstGeom prst="rect">
            <a:avLst/>
          </a:prstGeom>
        </p:spPr>
      </p:pic>
      <p:sp>
        <p:nvSpPr>
          <p:cNvPr id="8" name="Rettangolo 7">
            <a:extLst>
              <a:ext uri="{FF2B5EF4-FFF2-40B4-BE49-F238E27FC236}">
                <a16:creationId xmlns:a16="http://schemas.microsoft.com/office/drawing/2014/main" xmlns="" id="{051C788C-7670-C67B-F35E-1C29D24CB833}"/>
              </a:ext>
            </a:extLst>
          </p:cNvPr>
          <p:cNvSpPr/>
          <p:nvPr/>
        </p:nvSpPr>
        <p:spPr>
          <a:xfrm>
            <a:off x="2971800" y="4727575"/>
            <a:ext cx="838200" cy="44613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xmlns="" id="{7687A727-CBE1-6D87-214B-D6C6DC5442BE}"/>
              </a:ext>
            </a:extLst>
          </p:cNvPr>
          <p:cNvSpPr/>
          <p:nvPr/>
        </p:nvSpPr>
        <p:spPr>
          <a:xfrm>
            <a:off x="11430000" y="6754196"/>
            <a:ext cx="1524000"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
        <p:nvSpPr>
          <p:cNvPr id="10" name="Rettangolo 9">
            <a:extLst>
              <a:ext uri="{FF2B5EF4-FFF2-40B4-BE49-F238E27FC236}">
                <a16:creationId xmlns:a16="http://schemas.microsoft.com/office/drawing/2014/main" xmlns="" id="{74DE6767-993E-9DD5-4B73-A121B42CB51D}"/>
              </a:ext>
            </a:extLst>
          </p:cNvPr>
          <p:cNvSpPr/>
          <p:nvPr/>
        </p:nvSpPr>
        <p:spPr>
          <a:xfrm>
            <a:off x="13951974" y="8420100"/>
            <a:ext cx="1524000" cy="46792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it-IT" dirty="0"/>
              <a:t> </a:t>
            </a:r>
          </a:p>
        </p:txBody>
      </p:sp>
      <p:sp>
        <p:nvSpPr>
          <p:cNvPr id="12" name="CasellaDiTesto 11">
            <a:extLst>
              <a:ext uri="{FF2B5EF4-FFF2-40B4-BE49-F238E27FC236}">
                <a16:creationId xmlns:a16="http://schemas.microsoft.com/office/drawing/2014/main" xmlns="" id="{3C7BB65C-44CC-7269-2228-7AAD16ACD37B}"/>
              </a:ext>
            </a:extLst>
          </p:cNvPr>
          <p:cNvSpPr txBox="1"/>
          <p:nvPr/>
        </p:nvSpPr>
        <p:spPr>
          <a:xfrm>
            <a:off x="1447800" y="3484784"/>
            <a:ext cx="15582900" cy="1015663"/>
          </a:xfrm>
          <a:prstGeom prst="rect">
            <a:avLst/>
          </a:prstGeom>
          <a:noFill/>
        </p:spPr>
        <p:txBody>
          <a:bodyPr wrap="square" lIns="91440" tIns="45720" rIns="91440" bIns="45720" rtlCol="0" anchor="t">
            <a:spAutoFit/>
          </a:bodyPr>
          <a:lstStyle/>
          <a:p>
            <a:pPr algn="ctr"/>
            <a:r>
              <a:rPr lang="en-US" sz="3000" b="1" dirty="0"/>
              <a:t>Für die CA </a:t>
            </a:r>
            <a:r>
              <a:rPr lang="en-US" sz="3000" b="1" dirty="0" err="1"/>
              <a:t>bietet</a:t>
            </a:r>
            <a:r>
              <a:rPr lang="en-US" sz="3000" b="1" dirty="0"/>
              <a:t> R </a:t>
            </a:r>
            <a:r>
              <a:rPr lang="en-US" sz="3000" b="1" dirty="0" err="1"/>
              <a:t>ein</a:t>
            </a:r>
            <a:r>
              <a:rPr lang="en-US" sz="3000" b="1" dirty="0"/>
              <a:t> Paket </a:t>
            </a:r>
            <a:r>
              <a:rPr lang="en-US" sz="3000" b="1" dirty="0" err="1"/>
              <a:t>namens</a:t>
            </a:r>
            <a:r>
              <a:rPr lang="en-US" sz="3000" b="1" dirty="0"/>
              <a:t> </a:t>
            </a:r>
            <a:r>
              <a:rPr lang="en-US" sz="3000" b="1" dirty="0" err="1"/>
              <a:t>FactoMineR</a:t>
            </a:r>
            <a:r>
              <a:rPr lang="en-US" sz="3000" b="1" dirty="0"/>
              <a:t>.
</a:t>
            </a:r>
            <a:r>
              <a:rPr lang="en-US" sz="3000" b="1" dirty="0" err="1"/>
              <a:t>Zuerst</a:t>
            </a:r>
            <a:r>
              <a:rPr lang="en-US" sz="3000" b="1" dirty="0"/>
              <a:t> </a:t>
            </a:r>
            <a:r>
              <a:rPr lang="en-US" sz="3000" b="1" dirty="0" err="1"/>
              <a:t>müssen</a:t>
            </a:r>
            <a:r>
              <a:rPr lang="en-US" sz="3000" b="1" dirty="0"/>
              <a:t> </a:t>
            </a:r>
            <a:r>
              <a:rPr lang="en-US" sz="3000" b="1" dirty="0" err="1"/>
              <a:t>wir</a:t>
            </a:r>
            <a:r>
              <a:rPr lang="en-US" sz="3000" b="1" dirty="0"/>
              <a:t> das FactoMineR-Paket </a:t>
            </a:r>
            <a:r>
              <a:rPr lang="en-US" sz="3000" b="1" dirty="0" err="1"/>
              <a:t>installieren</a:t>
            </a:r>
            <a:r>
              <a:rPr lang="it-IT" b="1" dirty="0"/>
              <a:t>.</a:t>
            </a:r>
          </a:p>
        </p:txBody>
      </p:sp>
    </p:spTree>
    <p:extLst>
      <p:ext uri="{BB962C8B-B14F-4D97-AF65-F5344CB8AC3E}">
        <p14:creationId xmlns:p14="http://schemas.microsoft.com/office/powerpoint/2010/main" val="1728385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34B9CA7-2D3A-691D-33F0-118EA04C149A}"/>
              </a:ext>
            </a:extLst>
          </p:cNvPr>
          <p:cNvSpPr>
            <a:spLocks noGrp="1"/>
          </p:cNvSpPr>
          <p:nvPr>
            <p:ph type="title"/>
          </p:nvPr>
        </p:nvSpPr>
        <p:spPr>
          <a:xfrm>
            <a:off x="1257300" y="1743869"/>
            <a:ext cx="15773400" cy="1989137"/>
          </a:xfrm>
        </p:spPr>
        <p:txBody>
          <a:bodyPr/>
          <a:lstStyle/>
          <a:p>
            <a:r>
              <a:rPr lang="en-US" b="1" dirty="0">
                <a:solidFill>
                  <a:srgbClr val="E7686A"/>
                </a:solidFill>
              </a:rPr>
              <a:t>Einheit 3: Eine Fallstudie
</a:t>
            </a:r>
            <a:endParaRPr lang="it-IT" dirty="0"/>
          </a:p>
        </p:txBody>
      </p:sp>
      <p:sp>
        <p:nvSpPr>
          <p:cNvPr id="3" name="Segnaposto contenuto 2">
            <a:extLst>
              <a:ext uri="{FF2B5EF4-FFF2-40B4-BE49-F238E27FC236}">
                <a16:creationId xmlns:a16="http://schemas.microsoft.com/office/drawing/2014/main" xmlns="" id="{F8A813C3-F982-3DA8-2E7E-4B3AB3499CCF}"/>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Abschnitt 3: Korrespondenzanalyse in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xmlns="" id="{5FD60218-6F3E-32AA-3C70-146E7494CF20}"/>
              </a:ext>
            </a:extLst>
          </p:cNvPr>
          <p:cNvPicPr>
            <a:picLocks noChangeAspect="1"/>
          </p:cNvPicPr>
          <p:nvPr/>
        </p:nvPicPr>
        <p:blipFill>
          <a:blip r:embed="rId2"/>
          <a:stretch>
            <a:fillRect/>
          </a:stretch>
        </p:blipFill>
        <p:spPr>
          <a:xfrm>
            <a:off x="1257300" y="3632200"/>
            <a:ext cx="12063412" cy="2190750"/>
          </a:xfrm>
          <a:prstGeom prst="rect">
            <a:avLst/>
          </a:prstGeom>
        </p:spPr>
      </p:pic>
      <p:sp>
        <p:nvSpPr>
          <p:cNvPr id="6" name="Rettangolo 5">
            <a:extLst>
              <a:ext uri="{FF2B5EF4-FFF2-40B4-BE49-F238E27FC236}">
                <a16:creationId xmlns:a16="http://schemas.microsoft.com/office/drawing/2014/main" xmlns="" id="{DE8B1B1D-5BB3-6D21-528E-14E5DBEB4F1F}"/>
              </a:ext>
            </a:extLst>
          </p:cNvPr>
          <p:cNvSpPr/>
          <p:nvPr/>
        </p:nvSpPr>
        <p:spPr>
          <a:xfrm>
            <a:off x="1342488" y="4053512"/>
            <a:ext cx="2743200" cy="36301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8" name="Connettore 2 7">
            <a:extLst>
              <a:ext uri="{FF2B5EF4-FFF2-40B4-BE49-F238E27FC236}">
                <a16:creationId xmlns:a16="http://schemas.microsoft.com/office/drawing/2014/main" xmlns="" id="{BE741172-087D-C84F-5B73-4DE91AA99B14}"/>
              </a:ext>
            </a:extLst>
          </p:cNvPr>
          <p:cNvCxnSpPr/>
          <p:nvPr/>
        </p:nvCxnSpPr>
        <p:spPr>
          <a:xfrm flipH="1">
            <a:off x="4419600" y="4225413"/>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xmlns="" id="{6D11A597-AA72-295E-C5F1-9882CC1289F5}"/>
              </a:ext>
            </a:extLst>
          </p:cNvPr>
          <p:cNvSpPr txBox="1"/>
          <p:nvPr/>
        </p:nvSpPr>
        <p:spPr>
          <a:xfrm>
            <a:off x="5705398" y="3974600"/>
            <a:ext cx="8915400" cy="830997"/>
          </a:xfrm>
          <a:prstGeom prst="rect">
            <a:avLst/>
          </a:prstGeom>
          <a:noFill/>
        </p:spPr>
        <p:txBody>
          <a:bodyPr wrap="square" rtlCol="0">
            <a:spAutoFit/>
          </a:bodyPr>
          <a:lstStyle/>
          <a:p>
            <a:pPr algn="ctr"/>
            <a:r>
              <a:rPr lang="en-US" sz="2400" b="1" dirty="0"/>
              <a:t>Wir rufen das heruntergeladene Paket mit dem </a:t>
            </a:r>
            <a:r>
              <a:rPr lang="en-US" sz="2400" b="1" dirty="0" err="1"/>
              <a:t>Befehl</a:t>
            </a:r>
            <a:r>
              <a:rPr lang="en-US" sz="2400" b="1" dirty="0"/>
              <a:t> library auf
</a:t>
            </a:r>
            <a:endParaRPr lang="it-IT" sz="2400" b="1" dirty="0"/>
          </a:p>
        </p:txBody>
      </p:sp>
      <p:cxnSp>
        <p:nvCxnSpPr>
          <p:cNvPr id="10" name="Connettore 2 9">
            <a:extLst>
              <a:ext uri="{FF2B5EF4-FFF2-40B4-BE49-F238E27FC236}">
                <a16:creationId xmlns:a16="http://schemas.microsoft.com/office/drawing/2014/main" xmlns="" id="{78767F8C-FC71-DFE9-241F-ABC1F9E05792}"/>
              </a:ext>
            </a:extLst>
          </p:cNvPr>
          <p:cNvCxnSpPr/>
          <p:nvPr/>
        </p:nvCxnSpPr>
        <p:spPr>
          <a:xfrm flipH="1">
            <a:off x="4419600" y="4610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xmlns="" id="{2E2737D8-88E3-CB50-5121-816C29303F96}"/>
              </a:ext>
            </a:extLst>
          </p:cNvPr>
          <p:cNvSpPr txBox="1"/>
          <p:nvPr/>
        </p:nvSpPr>
        <p:spPr>
          <a:xfrm>
            <a:off x="4933950" y="4365565"/>
            <a:ext cx="8305800" cy="830997"/>
          </a:xfrm>
          <a:prstGeom prst="rect">
            <a:avLst/>
          </a:prstGeom>
          <a:noFill/>
        </p:spPr>
        <p:txBody>
          <a:bodyPr wrap="square" rtlCol="0">
            <a:spAutoFit/>
          </a:bodyPr>
          <a:lstStyle/>
          <a:p>
            <a:pPr algn="ctr"/>
            <a:r>
              <a:rPr lang="en-US" sz="2400" b="1" dirty="0"/>
              <a:t>Der Einfachheit halber nennen wir unsere Matrix X
</a:t>
            </a:r>
            <a:endParaRPr lang="it-IT" sz="2400" b="1" dirty="0"/>
          </a:p>
        </p:txBody>
      </p:sp>
      <p:sp>
        <p:nvSpPr>
          <p:cNvPr id="12" name="Rettangolo 11">
            <a:extLst>
              <a:ext uri="{FF2B5EF4-FFF2-40B4-BE49-F238E27FC236}">
                <a16:creationId xmlns:a16="http://schemas.microsoft.com/office/drawing/2014/main" xmlns="" id="{C98AB589-7083-4E5D-FF48-A3440EEDCF2F}"/>
              </a:ext>
            </a:extLst>
          </p:cNvPr>
          <p:cNvSpPr/>
          <p:nvPr/>
        </p:nvSpPr>
        <p:spPr>
          <a:xfrm flipV="1">
            <a:off x="1342488" y="4727573"/>
            <a:ext cx="1629312" cy="3630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it-IT"/>
          </a:p>
        </p:txBody>
      </p:sp>
      <p:cxnSp>
        <p:nvCxnSpPr>
          <p:cNvPr id="13" name="Connettore 2 12">
            <a:extLst>
              <a:ext uri="{FF2B5EF4-FFF2-40B4-BE49-F238E27FC236}">
                <a16:creationId xmlns:a16="http://schemas.microsoft.com/office/drawing/2014/main" xmlns="" id="{70D37D47-D950-F414-D816-9D7B1A87F252}"/>
              </a:ext>
            </a:extLst>
          </p:cNvPr>
          <p:cNvCxnSpPr/>
          <p:nvPr/>
        </p:nvCxnSpPr>
        <p:spPr>
          <a:xfrm flipH="1">
            <a:off x="3361788" y="4991100"/>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xmlns="" id="{D524FE2F-5C06-A5EF-661C-421138F69D1E}"/>
              </a:ext>
            </a:extLst>
          </p:cNvPr>
          <p:cNvSpPr txBox="1"/>
          <p:nvPr/>
        </p:nvSpPr>
        <p:spPr>
          <a:xfrm>
            <a:off x="5114003" y="4686126"/>
            <a:ext cx="9054972" cy="830997"/>
          </a:xfrm>
          <a:prstGeom prst="rect">
            <a:avLst/>
          </a:prstGeom>
          <a:noFill/>
        </p:spPr>
        <p:txBody>
          <a:bodyPr wrap="square" rtlCol="0">
            <a:spAutoFit/>
          </a:bodyPr>
          <a:lstStyle/>
          <a:p>
            <a:pPr algn="ctr"/>
            <a:r>
              <a:rPr lang="en-US" sz="2400" b="1" dirty="0"/>
              <a:t>Wir führen die Korrespondenzanalyse mit dem CA-</a:t>
            </a:r>
            <a:r>
              <a:rPr lang="en-US" sz="2400" b="1" dirty="0" err="1"/>
              <a:t>Befehl</a:t>
            </a:r>
            <a:r>
              <a:rPr lang="en-US" sz="2400" b="1" dirty="0"/>
              <a:t> </a:t>
            </a:r>
            <a:r>
              <a:rPr lang="en-US" sz="2400" b="1" dirty="0" err="1"/>
              <a:t>aus</a:t>
            </a:r>
            <a:r>
              <a:rPr lang="en-US" sz="2400" b="1" dirty="0"/>
              <a:t>
</a:t>
            </a:r>
            <a:endParaRPr lang="it-IT" sz="2400" b="1" dirty="0"/>
          </a:p>
        </p:txBody>
      </p:sp>
      <p:cxnSp>
        <p:nvCxnSpPr>
          <p:cNvPr id="15" name="Connettore 2 14">
            <a:extLst>
              <a:ext uri="{FF2B5EF4-FFF2-40B4-BE49-F238E27FC236}">
                <a16:creationId xmlns:a16="http://schemas.microsoft.com/office/drawing/2014/main" xmlns="" id="{B67A81B5-C0F3-4636-FD8E-389F6789A315}"/>
              </a:ext>
            </a:extLst>
          </p:cNvPr>
          <p:cNvCxnSpPr/>
          <p:nvPr/>
        </p:nvCxnSpPr>
        <p:spPr>
          <a:xfrm flipH="1">
            <a:off x="3581400" y="5223817"/>
            <a:ext cx="14478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xmlns="" id="{AA8334F3-622A-0764-5176-F4D2CDE0C281}"/>
              </a:ext>
            </a:extLst>
          </p:cNvPr>
          <p:cNvSpPr txBox="1"/>
          <p:nvPr/>
        </p:nvSpPr>
        <p:spPr>
          <a:xfrm>
            <a:off x="5029200" y="5006391"/>
            <a:ext cx="8534400" cy="830997"/>
          </a:xfrm>
          <a:prstGeom prst="rect">
            <a:avLst/>
          </a:prstGeom>
          <a:noFill/>
        </p:spPr>
        <p:txBody>
          <a:bodyPr wrap="square" rtlCol="0">
            <a:spAutoFit/>
          </a:bodyPr>
          <a:lstStyle/>
          <a:p>
            <a:pPr algn="ctr"/>
            <a:r>
              <a:rPr lang="en-US" sz="2400" b="1" dirty="0"/>
              <a:t>Der Befehl summary zeigt die Ergebnisse der Analyse an
</a:t>
            </a:r>
            <a:endParaRPr lang="it-IT" sz="2400" b="1" dirty="0"/>
          </a:p>
        </p:txBody>
      </p:sp>
      <p:pic>
        <p:nvPicPr>
          <p:cNvPr id="18" name="Immagine 17">
            <a:extLst>
              <a:ext uri="{FF2B5EF4-FFF2-40B4-BE49-F238E27FC236}">
                <a16:creationId xmlns:a16="http://schemas.microsoft.com/office/drawing/2014/main" xmlns="" id="{6E250471-3C71-E7A5-8367-59060020B935}"/>
              </a:ext>
            </a:extLst>
          </p:cNvPr>
          <p:cNvPicPr>
            <a:picLocks noChangeAspect="1"/>
          </p:cNvPicPr>
          <p:nvPr/>
        </p:nvPicPr>
        <p:blipFill>
          <a:blip r:embed="rId3"/>
          <a:stretch>
            <a:fillRect/>
          </a:stretch>
        </p:blipFill>
        <p:spPr>
          <a:xfrm>
            <a:off x="1066800" y="6224532"/>
            <a:ext cx="9096298" cy="1688715"/>
          </a:xfrm>
          <a:prstGeom prst="rect">
            <a:avLst/>
          </a:prstGeom>
        </p:spPr>
      </p:pic>
      <p:sp>
        <p:nvSpPr>
          <p:cNvPr id="19" name="Rettangolo 18">
            <a:extLst>
              <a:ext uri="{FF2B5EF4-FFF2-40B4-BE49-F238E27FC236}">
                <a16:creationId xmlns:a16="http://schemas.microsoft.com/office/drawing/2014/main" xmlns="" id="{3C323965-B77F-91A1-CE75-BDAA55A152C1}"/>
              </a:ext>
            </a:extLst>
          </p:cNvPr>
          <p:cNvSpPr/>
          <p:nvPr/>
        </p:nvSpPr>
        <p:spPr>
          <a:xfrm>
            <a:off x="1066800" y="7378785"/>
            <a:ext cx="8991600" cy="35551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1" name="CasellaDiTesto 20">
            <a:extLst>
              <a:ext uri="{FF2B5EF4-FFF2-40B4-BE49-F238E27FC236}">
                <a16:creationId xmlns:a16="http://schemas.microsoft.com/office/drawing/2014/main" xmlns="" id="{3D818BD1-C31C-790C-25A7-EA0198964C17}"/>
              </a:ext>
            </a:extLst>
          </p:cNvPr>
          <p:cNvSpPr txBox="1"/>
          <p:nvPr/>
        </p:nvSpPr>
        <p:spPr>
          <a:xfrm>
            <a:off x="10744200" y="6072811"/>
            <a:ext cx="7315200" cy="3108543"/>
          </a:xfrm>
          <a:prstGeom prst="rect">
            <a:avLst/>
          </a:prstGeom>
          <a:noFill/>
        </p:spPr>
        <p:txBody>
          <a:bodyPr wrap="square" lIns="91440" tIns="45720" rIns="91440" bIns="45720" rtlCol="0" anchor="t">
            <a:spAutoFit/>
          </a:bodyPr>
          <a:lstStyle/>
          <a:p>
            <a:pPr algn="ctr"/>
            <a:r>
              <a:rPr lang="en-US" sz="2800" b="1" dirty="0"/>
              <a:t>In Anbetracht des Ziels der </a:t>
            </a:r>
            <a:r>
              <a:rPr lang="en-US" sz="2800" b="1" dirty="0" err="1"/>
              <a:t>Korrespondenzanalyse</a:t>
            </a:r>
            <a:r>
              <a:rPr lang="en-US" sz="2800" b="1" dirty="0"/>
              <a:t>, die </a:t>
            </a:r>
            <a:r>
              <a:rPr lang="en-US" sz="2800" b="1" dirty="0" err="1"/>
              <a:t>erklärte</a:t>
            </a:r>
            <a:r>
              <a:rPr lang="en-US" sz="2800" b="1" dirty="0"/>
              <a:t> </a:t>
            </a:r>
            <a:r>
              <a:rPr lang="en-US" sz="2800" b="1" dirty="0" err="1"/>
              <a:t>Trägheit</a:t>
            </a:r>
            <a:r>
              <a:rPr lang="en-US" sz="2800" b="1" dirty="0"/>
              <a:t> </a:t>
            </a:r>
            <a:r>
              <a:rPr lang="en-US" sz="2800" b="1" dirty="0" err="1"/>
              <a:t>zu</a:t>
            </a:r>
            <a:r>
              <a:rPr lang="en-US" sz="2800" b="1" dirty="0"/>
              <a:t> </a:t>
            </a:r>
            <a:r>
              <a:rPr lang="en-US" sz="2800" b="1" dirty="0" err="1"/>
              <a:t>beobachten</a:t>
            </a:r>
            <a:r>
              <a:rPr lang="en-US" sz="2800" b="1" dirty="0"/>
              <a:t>, </a:t>
            </a:r>
            <a:r>
              <a:rPr lang="en-US" sz="2800" b="1" dirty="0" err="1"/>
              <a:t>können</a:t>
            </a:r>
            <a:r>
              <a:rPr lang="en-US" sz="2800" b="1" dirty="0"/>
              <a:t> </a:t>
            </a:r>
            <a:r>
              <a:rPr lang="en-US" sz="2800" b="1" dirty="0" err="1"/>
              <a:t>wir</a:t>
            </a:r>
            <a:r>
              <a:rPr lang="en-US" sz="2800" b="1" dirty="0"/>
              <a:t> </a:t>
            </a:r>
            <a:r>
              <a:rPr lang="en-US" sz="2800" b="1" dirty="0" err="1"/>
              <a:t>sehen</a:t>
            </a:r>
            <a:r>
              <a:rPr lang="en-US" sz="2800" b="1" dirty="0"/>
              <a:t>, auf </a:t>
            </a:r>
            <a:r>
              <a:rPr lang="en-US" sz="2800" b="1" dirty="0" err="1"/>
              <a:t>welche</a:t>
            </a:r>
            <a:r>
              <a:rPr lang="en-US" sz="2800" b="1" dirty="0"/>
              <a:t> </a:t>
            </a:r>
            <a:r>
              <a:rPr lang="en-US" sz="2800" b="1" dirty="0" err="1"/>
              <a:t>Größe</a:t>
            </a:r>
            <a:r>
              <a:rPr lang="en-US" sz="2800" b="1" dirty="0"/>
              <a:t> das </a:t>
            </a:r>
            <a:r>
              <a:rPr lang="en-US" sz="2800" b="1" dirty="0" err="1"/>
              <a:t>Phänomen</a:t>
            </a:r>
            <a:r>
              <a:rPr lang="en-US" sz="2800" b="1" dirty="0"/>
              <a:t> </a:t>
            </a:r>
            <a:r>
              <a:rPr lang="en-US" sz="2800" b="1" dirty="0" err="1"/>
              <a:t>reduziert</a:t>
            </a:r>
            <a:r>
              <a:rPr lang="en-US" sz="2800" b="1" dirty="0"/>
              <a:t> </a:t>
            </a:r>
            <a:r>
              <a:rPr lang="en-US" sz="2800" b="1" dirty="0" err="1"/>
              <a:t>wird</a:t>
            </a:r>
            <a:r>
              <a:rPr lang="en-US" sz="2800" b="1" dirty="0"/>
              <a:t>.
Wir sehen, dass die erste Dimension allein etwa 60 % der Gesamtvariabilität der Daten erklärt.
</a:t>
            </a:r>
            <a:endParaRPr lang="it-IT" sz="2800" b="1" dirty="0"/>
          </a:p>
        </p:txBody>
      </p:sp>
    </p:spTree>
    <p:extLst>
      <p:ext uri="{BB962C8B-B14F-4D97-AF65-F5344CB8AC3E}">
        <p14:creationId xmlns:p14="http://schemas.microsoft.com/office/powerpoint/2010/main" val="1427405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DCD3477-416D-5FE2-36E1-2C25C389AED5}"/>
              </a:ext>
            </a:extLst>
          </p:cNvPr>
          <p:cNvSpPr>
            <a:spLocks noGrp="1"/>
          </p:cNvSpPr>
          <p:nvPr>
            <p:ph type="title"/>
          </p:nvPr>
        </p:nvSpPr>
        <p:spPr>
          <a:xfrm>
            <a:off x="1257300" y="800811"/>
            <a:ext cx="15773400" cy="1989137"/>
          </a:xfrm>
        </p:spPr>
        <p:txBody>
          <a:bodyPr/>
          <a:lstStyle/>
          <a:p>
            <a:r>
              <a:rPr lang="en-US" b="1" dirty="0">
                <a:solidFill>
                  <a:srgbClr val="E7686A"/>
                </a:solidFill>
              </a:rPr>
              <a:t>Einheit 3: Eine Fallstudie
</a:t>
            </a:r>
            <a:endParaRPr lang="it-IT" dirty="0"/>
          </a:p>
        </p:txBody>
      </p:sp>
      <p:sp>
        <p:nvSpPr>
          <p:cNvPr id="3" name="Segnaposto contenuto 2">
            <a:extLst>
              <a:ext uri="{FF2B5EF4-FFF2-40B4-BE49-F238E27FC236}">
                <a16:creationId xmlns:a16="http://schemas.microsoft.com/office/drawing/2014/main" xmlns="" id="{0C903686-5F64-C0F8-06B2-91FC1233C152}"/>
              </a:ext>
            </a:extLst>
          </p:cNvPr>
          <p:cNvSpPr>
            <a:spLocks noGrp="1"/>
          </p:cNvSpPr>
          <p:nvPr>
            <p:ph idx="1"/>
          </p:nvPr>
        </p:nvSpPr>
        <p:spPr>
          <a:xfrm>
            <a:off x="1395412" y="1879600"/>
            <a:ext cx="15773400" cy="6527800"/>
          </a:xfrm>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Abschnitt 3: Korrespondenzanalyse in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pic>
        <p:nvPicPr>
          <p:cNvPr id="5" name="Immagine 4">
            <a:extLst>
              <a:ext uri="{FF2B5EF4-FFF2-40B4-BE49-F238E27FC236}">
                <a16:creationId xmlns:a16="http://schemas.microsoft.com/office/drawing/2014/main" xmlns="" id="{48071DC0-1DB1-7ED4-57EF-13FA5FEBA26F}"/>
              </a:ext>
            </a:extLst>
          </p:cNvPr>
          <p:cNvPicPr>
            <a:picLocks noChangeAspect="1"/>
          </p:cNvPicPr>
          <p:nvPr/>
        </p:nvPicPr>
        <p:blipFill>
          <a:blip r:embed="rId2"/>
          <a:stretch>
            <a:fillRect/>
          </a:stretch>
        </p:blipFill>
        <p:spPr>
          <a:xfrm>
            <a:off x="1257676" y="4465216"/>
            <a:ext cx="7696200" cy="4352925"/>
          </a:xfrm>
          <a:prstGeom prst="rect">
            <a:avLst/>
          </a:prstGeom>
        </p:spPr>
      </p:pic>
      <p:pic>
        <p:nvPicPr>
          <p:cNvPr id="7" name="Immagine 6">
            <a:extLst>
              <a:ext uri="{FF2B5EF4-FFF2-40B4-BE49-F238E27FC236}">
                <a16:creationId xmlns:a16="http://schemas.microsoft.com/office/drawing/2014/main" xmlns="" id="{79F931BE-EF4F-C6B6-5139-D9997BAA2F1B}"/>
              </a:ext>
            </a:extLst>
          </p:cNvPr>
          <p:cNvPicPr>
            <a:picLocks noChangeAspect="1"/>
          </p:cNvPicPr>
          <p:nvPr/>
        </p:nvPicPr>
        <p:blipFill>
          <a:blip r:embed="rId3"/>
          <a:stretch>
            <a:fillRect/>
          </a:stretch>
        </p:blipFill>
        <p:spPr>
          <a:xfrm>
            <a:off x="9367837" y="4377533"/>
            <a:ext cx="7800975" cy="4352924"/>
          </a:xfrm>
          <a:prstGeom prst="rect">
            <a:avLst/>
          </a:prstGeom>
        </p:spPr>
      </p:pic>
      <p:sp>
        <p:nvSpPr>
          <p:cNvPr id="8" name="Rettangolo 7">
            <a:extLst>
              <a:ext uri="{FF2B5EF4-FFF2-40B4-BE49-F238E27FC236}">
                <a16:creationId xmlns:a16="http://schemas.microsoft.com/office/drawing/2014/main" xmlns="" id="{B5E2048D-B0E4-B0C0-2DCB-2B731AC279C3}"/>
              </a:ext>
            </a:extLst>
          </p:cNvPr>
          <p:cNvSpPr/>
          <p:nvPr/>
        </p:nvSpPr>
        <p:spPr>
          <a:xfrm>
            <a:off x="1285492" y="4354911"/>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9" name="Rettangolo 8">
            <a:extLst>
              <a:ext uri="{FF2B5EF4-FFF2-40B4-BE49-F238E27FC236}">
                <a16:creationId xmlns:a16="http://schemas.microsoft.com/office/drawing/2014/main" xmlns="" id="{3363625D-C98F-7DB6-0AC0-1D012162CB93}"/>
              </a:ext>
            </a:extLst>
          </p:cNvPr>
          <p:cNvSpPr/>
          <p:nvPr/>
        </p:nvSpPr>
        <p:spPr>
          <a:xfrm>
            <a:off x="5334000" y="452253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0" name="Rettangolo 9">
            <a:extLst>
              <a:ext uri="{FF2B5EF4-FFF2-40B4-BE49-F238E27FC236}">
                <a16:creationId xmlns:a16="http://schemas.microsoft.com/office/drawing/2014/main" xmlns="" id="{4619864F-92A7-6D24-01C3-CF80B2F1AFBD}"/>
              </a:ext>
            </a:extLst>
          </p:cNvPr>
          <p:cNvSpPr/>
          <p:nvPr/>
        </p:nvSpPr>
        <p:spPr>
          <a:xfrm>
            <a:off x="6146352" y="4560685"/>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B211AAA2-2518-5D8D-5142-641CC4A05CB3}"/>
              </a:ext>
            </a:extLst>
          </p:cNvPr>
          <p:cNvSpPr/>
          <p:nvPr/>
        </p:nvSpPr>
        <p:spPr>
          <a:xfrm>
            <a:off x="9334502" y="4450954"/>
            <a:ext cx="2019300"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2" name="Rettangolo 11">
            <a:extLst>
              <a:ext uri="{FF2B5EF4-FFF2-40B4-BE49-F238E27FC236}">
                <a16:creationId xmlns:a16="http://schemas.microsoft.com/office/drawing/2014/main" xmlns="" id="{844A5190-ACE6-B94A-C5E9-00D7A2F946D9}"/>
              </a:ext>
            </a:extLst>
          </p:cNvPr>
          <p:cNvSpPr/>
          <p:nvPr/>
        </p:nvSpPr>
        <p:spPr>
          <a:xfrm>
            <a:off x="13474554" y="4643878"/>
            <a:ext cx="669324"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3" name="Rettangolo 12">
            <a:extLst>
              <a:ext uri="{FF2B5EF4-FFF2-40B4-BE49-F238E27FC236}">
                <a16:creationId xmlns:a16="http://schemas.microsoft.com/office/drawing/2014/main" xmlns="" id="{A05F26E5-EB1F-E885-462F-3F220A9E70F5}"/>
              </a:ext>
            </a:extLst>
          </p:cNvPr>
          <p:cNvSpPr/>
          <p:nvPr/>
        </p:nvSpPr>
        <p:spPr>
          <a:xfrm>
            <a:off x="14169337" y="4643878"/>
            <a:ext cx="522953" cy="350042"/>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cxnSp>
        <p:nvCxnSpPr>
          <p:cNvPr id="15" name="Connettore 2 14">
            <a:extLst>
              <a:ext uri="{FF2B5EF4-FFF2-40B4-BE49-F238E27FC236}">
                <a16:creationId xmlns:a16="http://schemas.microsoft.com/office/drawing/2014/main" xmlns="" id="{84B4E293-93DA-0643-2FDB-99961251D695}"/>
              </a:ext>
            </a:extLst>
          </p:cNvPr>
          <p:cNvCxnSpPr>
            <a:cxnSpLocks/>
          </p:cNvCxnSpPr>
          <p:nvPr/>
        </p:nvCxnSpPr>
        <p:spPr>
          <a:xfrm>
            <a:off x="4572000" y="4076700"/>
            <a:ext cx="762000" cy="3742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xmlns="" id="{CCEC06E2-539B-84D9-6F22-F566A2FC1471}"/>
              </a:ext>
            </a:extLst>
          </p:cNvPr>
          <p:cNvSpPr txBox="1"/>
          <p:nvPr/>
        </p:nvSpPr>
        <p:spPr>
          <a:xfrm>
            <a:off x="1395412" y="2371930"/>
            <a:ext cx="5486400" cy="2246769"/>
          </a:xfrm>
          <a:prstGeom prst="rect">
            <a:avLst/>
          </a:prstGeom>
          <a:noFill/>
        </p:spPr>
        <p:txBody>
          <a:bodyPr wrap="square" rtlCol="0">
            <a:spAutoFit/>
          </a:bodyPr>
          <a:lstStyle/>
          <a:p>
            <a:r>
              <a:rPr lang="en-US" sz="2800" b="1" dirty="0"/>
              <a:t>CTR sind die absoluten Beiträge und zeigen auf, wie stark ein Modus die Erstellung der faktoriellen Achse beeinflusst.
</a:t>
            </a:r>
            <a:endParaRPr lang="it-IT" sz="2000" b="1" dirty="0"/>
          </a:p>
        </p:txBody>
      </p:sp>
      <p:cxnSp>
        <p:nvCxnSpPr>
          <p:cNvPr id="18" name="Connettore 2 17">
            <a:extLst>
              <a:ext uri="{FF2B5EF4-FFF2-40B4-BE49-F238E27FC236}">
                <a16:creationId xmlns:a16="http://schemas.microsoft.com/office/drawing/2014/main" xmlns="" id="{985F95B8-884B-EBD0-7109-8F3923D7C9AE}"/>
              </a:ext>
            </a:extLst>
          </p:cNvPr>
          <p:cNvCxnSpPr>
            <a:cxnSpLocks/>
          </p:cNvCxnSpPr>
          <p:nvPr/>
        </p:nvCxnSpPr>
        <p:spPr>
          <a:xfrm flipH="1">
            <a:off x="6841538" y="3922089"/>
            <a:ext cx="1947187" cy="564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asellaDiTesto 20">
                <a:extLst>
                  <a:ext uri="{FF2B5EF4-FFF2-40B4-BE49-F238E27FC236}">
                    <a16:creationId xmlns:a16="http://schemas.microsoft.com/office/drawing/2014/main" xmlns="" id="{94AEB314-6ED5-70BF-CD61-80F97F0E1B91}"/>
                  </a:ext>
                </a:extLst>
              </p:cNvPr>
              <p:cNvSpPr txBox="1"/>
              <p:nvPr/>
            </p:nvSpPr>
            <p:spPr>
              <a:xfrm>
                <a:off x="8926461" y="2951397"/>
                <a:ext cx="7114456" cy="963854"/>
              </a:xfrm>
              <a:prstGeom prst="rect">
                <a:avLst/>
              </a:prstGeom>
              <a:noFill/>
            </p:spPr>
            <p:txBody>
              <a:bodyPr wrap="square" rtlCol="0">
                <a:spAutoFit/>
              </a:bodyPr>
              <a:lstStyle/>
              <a:p>
                <a14:m>
                  <m:oMath xmlns:m="http://schemas.openxmlformats.org/officeDocument/2006/math">
                    <m:sSup>
                      <m:sSupPr>
                        <m:ctrlPr>
                          <a:rPr lang="it-IT" sz="2800" b="1" i="1" smtClean="0">
                            <a:latin typeface="Cambria Math" panose="02040503050406030204" pitchFamily="18" charset="0"/>
                          </a:rPr>
                        </m:ctrlPr>
                      </m:sSupPr>
                      <m:e>
                        <m:r>
                          <a:rPr lang="it-IT" sz="2800" b="1" i="1" smtClean="0">
                            <a:latin typeface="Cambria Math" panose="02040503050406030204" pitchFamily="18" charset="0"/>
                          </a:rPr>
                          <m:t>𝒄𝒐𝒔</m:t>
                        </m:r>
                      </m:e>
                      <m:sup>
                        <m:r>
                          <a:rPr lang="it-IT" sz="2800" b="1" i="1" smtClean="0">
                            <a:latin typeface="Cambria Math" panose="02040503050406030204" pitchFamily="18" charset="0"/>
                          </a:rPr>
                          <m:t>𝟐</m:t>
                        </m:r>
                      </m:sup>
                    </m:sSup>
                    <m:r>
                      <a:rPr lang="it-IT" sz="2800" b="1" i="1" smtClean="0">
                        <a:latin typeface="Cambria Math" panose="02040503050406030204" pitchFamily="18" charset="0"/>
                      </a:rPr>
                      <m:t> </m:t>
                    </m:r>
                  </m:oMath>
                </a14:m>
                <a:r>
                  <a:rPr lang="en-US" sz="2800" b="1" dirty="0"/>
                  <a:t>sind die relativen Beiträge und geben die Qualität der Darstellung an.</a:t>
                </a:r>
                <a:endParaRPr lang="it-IT" sz="2800" b="1" dirty="0"/>
              </a:p>
            </p:txBody>
          </p:sp>
        </mc:Choice>
        <mc:Fallback xmlns="">
          <p:sp>
            <p:nvSpPr>
              <p:cNvPr id="21" name="CasellaDiTesto 20">
                <a:extLst>
                  <a:ext uri="{FF2B5EF4-FFF2-40B4-BE49-F238E27FC236}">
                    <a16:creationId xmlns:a16="http://schemas.microsoft.com/office/drawing/2014/main" id="{94AEB314-6ED5-70BF-CD61-80F97F0E1B91}"/>
                  </a:ext>
                </a:extLst>
              </p:cNvPr>
              <p:cNvSpPr txBox="1">
                <a:spLocks noRot="1" noChangeAspect="1" noMove="1" noResize="1" noEditPoints="1" noAdjustHandles="1" noChangeArrowheads="1" noChangeShapeType="1" noTextEdit="1"/>
              </p:cNvSpPr>
              <p:nvPr/>
            </p:nvSpPr>
            <p:spPr>
              <a:xfrm>
                <a:off x="8926461" y="2951397"/>
                <a:ext cx="7114456" cy="963854"/>
              </a:xfrm>
              <a:prstGeom prst="rect">
                <a:avLst/>
              </a:prstGeom>
              <a:blipFill>
                <a:blip r:embed="rId5"/>
                <a:stretch>
                  <a:fillRect l="-1783" t="-5195" r="-1604" b="-16883"/>
                </a:stretch>
              </a:blipFill>
            </p:spPr>
            <p:txBody>
              <a:bodyPr/>
              <a:lstStyle/>
              <a:p>
                <a:r>
                  <a:rPr lang="de-DE">
                    <a:noFill/>
                  </a:rPr>
                  <a:t> </a:t>
                </a:r>
              </a:p>
            </p:txBody>
          </p:sp>
        </mc:Fallback>
      </mc:AlternateContent>
      <p:sp>
        <p:nvSpPr>
          <p:cNvPr id="23" name="Rettangolo 22">
            <a:extLst>
              <a:ext uri="{FF2B5EF4-FFF2-40B4-BE49-F238E27FC236}">
                <a16:creationId xmlns:a16="http://schemas.microsoft.com/office/drawing/2014/main" xmlns="" id="{A94C22D5-FD1C-58FF-F9CC-5240E8013B00}"/>
              </a:ext>
            </a:extLst>
          </p:cNvPr>
          <p:cNvSpPr/>
          <p:nvPr/>
        </p:nvSpPr>
        <p:spPr>
          <a:xfrm>
            <a:off x="5334000"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4" name="Rettangolo 23">
            <a:extLst>
              <a:ext uri="{FF2B5EF4-FFF2-40B4-BE49-F238E27FC236}">
                <a16:creationId xmlns:a16="http://schemas.microsoft.com/office/drawing/2014/main" xmlns="" id="{25FD4628-5933-A4CD-6BB0-645E242E3C85}"/>
              </a:ext>
            </a:extLst>
          </p:cNvPr>
          <p:cNvSpPr/>
          <p:nvPr/>
        </p:nvSpPr>
        <p:spPr>
          <a:xfrm>
            <a:off x="6082623" y="4955139"/>
            <a:ext cx="669324" cy="3549211"/>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3825D662-0CC6-24C1-3A7B-2FFAF9C90677}"/>
              </a:ext>
            </a:extLst>
          </p:cNvPr>
          <p:cNvSpPr/>
          <p:nvPr/>
        </p:nvSpPr>
        <p:spPr>
          <a:xfrm>
            <a:off x="13449973" y="5087583"/>
            <a:ext cx="669324" cy="345554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27" name="Rettangolo 26">
            <a:extLst>
              <a:ext uri="{FF2B5EF4-FFF2-40B4-BE49-F238E27FC236}">
                <a16:creationId xmlns:a16="http://schemas.microsoft.com/office/drawing/2014/main" xmlns="" id="{059D0AF4-2B39-C12E-28A3-8110C2D82E60}"/>
              </a:ext>
            </a:extLst>
          </p:cNvPr>
          <p:cNvSpPr/>
          <p:nvPr/>
        </p:nvSpPr>
        <p:spPr>
          <a:xfrm>
            <a:off x="14154697" y="5087584"/>
            <a:ext cx="669324" cy="3416158"/>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54767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083DE8F-8198-2F4F-4696-9E9EB7D663E5}"/>
              </a:ext>
            </a:extLst>
          </p:cNvPr>
          <p:cNvSpPr>
            <a:spLocks noGrp="1"/>
          </p:cNvSpPr>
          <p:nvPr>
            <p:ph type="title"/>
          </p:nvPr>
        </p:nvSpPr>
        <p:spPr>
          <a:xfrm>
            <a:off x="1276965" y="1743869"/>
            <a:ext cx="15773400" cy="1989137"/>
          </a:xfrm>
        </p:spPr>
        <p:txBody>
          <a:bodyPr/>
          <a:lstStyle/>
          <a:p>
            <a:r>
              <a:rPr lang="en-US" b="1" dirty="0">
                <a:solidFill>
                  <a:srgbClr val="E7686A"/>
                </a:solidFill>
              </a:rPr>
              <a:t>Einheit 3: Eine Fallstudie
</a:t>
            </a:r>
            <a:endParaRPr lang="it-IT" dirty="0"/>
          </a:p>
        </p:txBody>
      </p:sp>
      <p:sp>
        <p:nvSpPr>
          <p:cNvPr id="3" name="Segnaposto contenuto 2">
            <a:extLst>
              <a:ext uri="{FF2B5EF4-FFF2-40B4-BE49-F238E27FC236}">
                <a16:creationId xmlns:a16="http://schemas.microsoft.com/office/drawing/2014/main" xmlns="" id="{BDBBCF14-673B-D950-82E2-E5DB08304989}"/>
              </a:ext>
            </a:extLst>
          </p:cNvPr>
          <p:cNvSpPr>
            <a:spLocks noGrp="1"/>
          </p:cNvSpPr>
          <p:nvPr>
            <p:ph idx="1"/>
          </p:nvPr>
        </p:nvSpPr>
        <p:spPr>
          <a:xfrm>
            <a:off x="1276965" y="2737208"/>
            <a:ext cx="15773400" cy="6527800"/>
          </a:xfrm>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Abschnitt 3: Korrespondenzanalyse in </a:t>
            </a:r>
            <a:r>
              <a:rPr lang="en-US" b="1" dirty="0">
                <a:solidFill>
                  <a:srgbClr val="238791"/>
                </a:solidFill>
                <a:ea typeface="Microsoft Sans Serif" panose="020B0604020202020204" pitchFamily="34" charset="0"/>
                <a:cs typeface="Microsoft Sans Serif" panose="020B0604020202020204" pitchFamily="34" charset="0"/>
              </a:rPr>
              <a:t>R</a:t>
            </a:r>
            <a:endParaRPr lang="es-ES" sz="2800" b="1" dirty="0">
              <a:solidFill>
                <a:srgbClr val="238791"/>
              </a:solidFill>
              <a:ea typeface="Microsoft Sans Serif" panose="020B0604020202020204" pitchFamily="34" charset="0"/>
              <a:cs typeface="Microsoft Sans Serif" panose="020B0604020202020204" pitchFamily="34" charset="0"/>
            </a:endParaRPr>
          </a:p>
          <a:p>
            <a:pPr marL="0" indent="0">
              <a:buNone/>
            </a:pPr>
            <a:endParaRPr lang="it-IT" dirty="0"/>
          </a:p>
        </p:txBody>
      </p:sp>
      <p:pic>
        <p:nvPicPr>
          <p:cNvPr id="5" name="Immagine 4">
            <a:extLst>
              <a:ext uri="{FF2B5EF4-FFF2-40B4-BE49-F238E27FC236}">
                <a16:creationId xmlns:a16="http://schemas.microsoft.com/office/drawing/2014/main" xmlns="" id="{ABBFBFC8-0C92-4FF0-3153-1E675835098A}"/>
              </a:ext>
            </a:extLst>
          </p:cNvPr>
          <p:cNvPicPr>
            <a:picLocks noChangeAspect="1"/>
          </p:cNvPicPr>
          <p:nvPr/>
        </p:nvPicPr>
        <p:blipFill>
          <a:blip r:embed="rId2"/>
          <a:stretch>
            <a:fillRect/>
          </a:stretch>
        </p:blipFill>
        <p:spPr>
          <a:xfrm>
            <a:off x="9217325" y="1698685"/>
            <a:ext cx="9079661" cy="6874174"/>
          </a:xfrm>
          <a:prstGeom prst="rect">
            <a:avLst/>
          </a:prstGeom>
        </p:spPr>
      </p:pic>
      <p:sp>
        <p:nvSpPr>
          <p:cNvPr id="16" name="CasellaDiTesto 15">
            <a:extLst>
              <a:ext uri="{FF2B5EF4-FFF2-40B4-BE49-F238E27FC236}">
                <a16:creationId xmlns:a16="http://schemas.microsoft.com/office/drawing/2014/main" xmlns="" id="{9EDB2DA2-64EF-D228-0557-83C7300674DF}"/>
              </a:ext>
            </a:extLst>
          </p:cNvPr>
          <p:cNvSpPr txBox="1"/>
          <p:nvPr/>
        </p:nvSpPr>
        <p:spPr>
          <a:xfrm>
            <a:off x="1270147" y="4303746"/>
            <a:ext cx="7785594" cy="2677656"/>
          </a:xfrm>
          <a:prstGeom prst="rect">
            <a:avLst/>
          </a:prstGeom>
          <a:noFill/>
        </p:spPr>
        <p:txBody>
          <a:bodyPr wrap="square" lIns="91440" tIns="45720" rIns="91440" bIns="45720" rtlCol="0" anchor="t">
            <a:spAutoFit/>
          </a:bodyPr>
          <a:lstStyle/>
          <a:p>
            <a:pPr algn="ctr"/>
            <a:r>
              <a:rPr lang="en-US" sz="2800" b="1" dirty="0"/>
              <a:t>Das </a:t>
            </a:r>
            <a:r>
              <a:rPr lang="en-US" sz="2800" b="1" dirty="0" err="1"/>
              <a:t>gemeinsame</a:t>
            </a:r>
            <a:r>
              <a:rPr lang="en-US" sz="2800" b="1" dirty="0"/>
              <a:t> </a:t>
            </a:r>
            <a:r>
              <a:rPr lang="en-US" sz="2800" b="1" dirty="0" err="1"/>
              <a:t>zweidimensionale</a:t>
            </a:r>
            <a:r>
              <a:rPr lang="en-US" sz="2800" b="1" dirty="0"/>
              <a:t> </a:t>
            </a:r>
            <a:r>
              <a:rPr lang="en-US" sz="2800" b="1" dirty="0" err="1"/>
              <a:t>Diagramm</a:t>
            </a:r>
            <a:r>
              <a:rPr lang="en-US" sz="2800" b="1" dirty="0"/>
              <a:t> der </a:t>
            </a:r>
            <a:r>
              <a:rPr lang="en-US" sz="2800" b="1" dirty="0" err="1">
                <a:highlight>
                  <a:srgbClr val="FFFF00"/>
                </a:highlight>
              </a:rPr>
              <a:t>Einzelvariablen</a:t>
            </a:r>
            <a:r>
              <a:rPr lang="en-US" sz="2800" b="1" dirty="0"/>
              <a:t> </a:t>
            </a:r>
            <a:r>
              <a:rPr lang="en-US" sz="2800" b="1" dirty="0" err="1"/>
              <a:t>stellt</a:t>
            </a:r>
            <a:r>
              <a:rPr lang="en-US" sz="2800" b="1" dirty="0"/>
              <a:t> </a:t>
            </a:r>
            <a:r>
              <a:rPr lang="en-US" sz="2800" b="1" dirty="0" err="1"/>
              <a:t>grafisch</a:t>
            </a:r>
            <a:r>
              <a:rPr lang="en-US" sz="2800" b="1" dirty="0"/>
              <a:t> </a:t>
            </a:r>
            <a:r>
              <a:rPr lang="en-US" sz="2800" b="1" dirty="0" err="1"/>
              <a:t>dar</a:t>
            </a:r>
            <a:r>
              <a:rPr lang="en-US" sz="2800" b="1" dirty="0"/>
              <a:t>, wie die </a:t>
            </a:r>
            <a:r>
              <a:rPr lang="en-US" sz="2800" b="1" dirty="0" err="1" smtClean="0"/>
              <a:t>Werte</a:t>
            </a:r>
            <a:r>
              <a:rPr lang="en-US" sz="2800" b="1" dirty="0" smtClean="0"/>
              <a:t> </a:t>
            </a:r>
            <a:r>
              <a:rPr lang="en-US" sz="2800" b="1" dirty="0"/>
              <a:t>der beiden Variablen entlang der durch die neu extrahierten Dimensionen geschaffenen Achsen angeordnet sind.
</a:t>
            </a:r>
            <a:endParaRPr lang="it-IT" sz="2800" b="1" dirty="0"/>
          </a:p>
        </p:txBody>
      </p:sp>
    </p:spTree>
    <p:extLst>
      <p:ext uri="{BB962C8B-B14F-4D97-AF65-F5344CB8AC3E}">
        <p14:creationId xmlns:p14="http://schemas.microsoft.com/office/powerpoint/2010/main" val="3487264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Zusammenfassend</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xmlns="" id="{D0A02A47-A1CD-4F4E-90F5-13415DC9934E}"/>
              </a:ext>
            </a:extLst>
          </p:cNvPr>
          <p:cNvGrpSpPr/>
          <p:nvPr/>
        </p:nvGrpSpPr>
        <p:grpSpPr>
          <a:xfrm>
            <a:off x="44577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xmlns="" id="{D0A02A47-A1CD-4F4E-90F5-13415DC9934E}"/>
              </a:ext>
            </a:extLst>
          </p:cNvPr>
          <p:cNvGrpSpPr/>
          <p:nvPr/>
        </p:nvGrpSpPr>
        <p:grpSpPr>
          <a:xfrm>
            <a:off x="8566149" y="5193986"/>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xmlns=""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xmlns=""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xmlns=""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569660"/>
          </a:xfrm>
          <a:prstGeom prst="rect">
            <a:avLst/>
          </a:prstGeom>
          <a:noFill/>
        </p:spPr>
        <p:txBody>
          <a:bodyPr wrap="square" lIns="91440" tIns="45720" rIns="91440" bIns="45720" rtlCol="0" anchor="t">
            <a:spAutoFit/>
          </a:bodyPr>
          <a:lstStyle/>
          <a:p>
            <a:pPr algn="ctr"/>
            <a:r>
              <a:rPr lang="it-IT" sz="2400" b="1" dirty="0" err="1"/>
              <a:t>Ziel</a:t>
            </a:r>
            <a:r>
              <a:rPr lang="it-IT" sz="2400" b="1" dirty="0"/>
              <a:t> </a:t>
            </a:r>
            <a:r>
              <a:rPr lang="it-IT" sz="2400" b="1" dirty="0" err="1"/>
              <a:t>der</a:t>
            </a:r>
            <a:r>
              <a:rPr lang="it-IT" sz="2400" b="1" dirty="0"/>
              <a:t> </a:t>
            </a:r>
            <a:r>
              <a:rPr lang="it-IT" sz="2400" b="1" dirty="0" err="1"/>
              <a:t>Korrespondenz-analyse</a:t>
            </a:r>
            <a:r>
              <a:rPr lang="it-IT" sz="2400" b="1" dirty="0"/>
              <a:t>
</a:t>
            </a:r>
          </a:p>
        </p:txBody>
      </p:sp>
      <p:sp>
        <p:nvSpPr>
          <p:cNvPr id="26" name="CasellaDiTesto 25"/>
          <p:cNvSpPr txBox="1"/>
          <p:nvPr/>
        </p:nvSpPr>
        <p:spPr>
          <a:xfrm>
            <a:off x="4473950" y="6040235"/>
            <a:ext cx="2814732" cy="1569660"/>
          </a:xfrm>
          <a:prstGeom prst="rect">
            <a:avLst/>
          </a:prstGeom>
          <a:noFill/>
        </p:spPr>
        <p:txBody>
          <a:bodyPr wrap="square" lIns="91440" tIns="45720" rIns="91440" bIns="45720" rtlCol="0" anchor="t">
            <a:spAutoFit/>
          </a:bodyPr>
          <a:lstStyle/>
          <a:p>
            <a:pPr algn="ctr"/>
            <a:r>
              <a:rPr lang="en-US" sz="2400" b="1" dirty="0" err="1"/>
              <a:t>Welche</a:t>
            </a:r>
            <a:r>
              <a:rPr lang="en-US" sz="2400" b="1" dirty="0"/>
              <a:t> </a:t>
            </a:r>
            <a:r>
              <a:rPr lang="en-US" sz="2400" b="1" dirty="0" err="1"/>
              <a:t>Variablen</a:t>
            </a:r>
            <a:r>
              <a:rPr lang="en-US" sz="2400" b="1" dirty="0"/>
              <a:t> </a:t>
            </a:r>
            <a:r>
              <a:rPr lang="en-US" sz="2400" b="1" dirty="0" err="1"/>
              <a:t>wir</a:t>
            </a:r>
            <a:r>
              <a:rPr lang="en-US" sz="2400" b="1" dirty="0"/>
              <a:t> </a:t>
            </a:r>
            <a:r>
              <a:rPr lang="en-US" sz="2400" b="1" dirty="0" err="1"/>
              <a:t>verwenden</a:t>
            </a:r>
            <a:r>
              <a:rPr lang="en-US" sz="2400" b="1" dirty="0"/>
              <a:t> </a:t>
            </a:r>
            <a:r>
              <a:rPr lang="en-US" sz="2400" b="1" dirty="0" err="1"/>
              <a:t>können</a:t>
            </a:r>
            <a:r>
              <a:rPr lang="en-US" sz="2400" b="1" dirty="0"/>
              <a:t>
</a:t>
            </a:r>
            <a:endParaRPr lang="it-IT" sz="2400" b="1" dirty="0"/>
          </a:p>
        </p:txBody>
      </p:sp>
      <p:sp>
        <p:nvSpPr>
          <p:cNvPr id="27" name="CasellaDiTesto 26"/>
          <p:cNvSpPr txBox="1"/>
          <p:nvPr/>
        </p:nvSpPr>
        <p:spPr>
          <a:xfrm>
            <a:off x="6531777" y="3880946"/>
            <a:ext cx="2812575" cy="1200329"/>
          </a:xfrm>
          <a:prstGeom prst="rect">
            <a:avLst/>
          </a:prstGeom>
          <a:noFill/>
        </p:spPr>
        <p:txBody>
          <a:bodyPr wrap="square" lIns="91440" tIns="45720" rIns="91440" bIns="45720" rtlCol="0" anchor="t">
            <a:spAutoFit/>
          </a:bodyPr>
          <a:lstStyle/>
          <a:p>
            <a:pPr algn="ctr"/>
            <a:r>
              <a:rPr lang="it-IT" sz="2400" b="1" dirty="0" err="1"/>
              <a:t>Kontingenz</a:t>
            </a:r>
            <a:r>
              <a:rPr lang="it-IT" sz="2400" b="1" dirty="0"/>
              <a:t>-</a:t>
            </a:r>
            <a:endParaRPr lang="en-US" dirty="0"/>
          </a:p>
          <a:p>
            <a:pPr algn="ctr"/>
            <a:r>
              <a:rPr lang="it-IT" sz="2400" b="1" dirty="0" err="1"/>
              <a:t>tabellen</a:t>
            </a:r>
            <a:r>
              <a:rPr lang="it-IT" sz="2400" b="1" dirty="0"/>
              <a:t>
</a:t>
            </a:r>
            <a:endParaRPr lang="it-IT" sz="2400" b="1" dirty="0">
              <a:cs typeface="Calibri"/>
            </a:endParaRPr>
          </a:p>
        </p:txBody>
      </p:sp>
      <p:sp>
        <p:nvSpPr>
          <p:cNvPr id="28" name="CasellaDiTesto 27"/>
          <p:cNvSpPr txBox="1"/>
          <p:nvPr/>
        </p:nvSpPr>
        <p:spPr>
          <a:xfrm>
            <a:off x="8679126" y="6133377"/>
            <a:ext cx="2654044" cy="1200329"/>
          </a:xfrm>
          <a:prstGeom prst="rect">
            <a:avLst/>
          </a:prstGeom>
          <a:noFill/>
        </p:spPr>
        <p:txBody>
          <a:bodyPr wrap="square" rtlCol="0">
            <a:spAutoFit/>
          </a:bodyPr>
          <a:lstStyle/>
          <a:p>
            <a:pPr algn="ctr"/>
            <a:r>
              <a:rPr lang="it-IT" sz="2400" b="1" dirty="0" err="1"/>
              <a:t>Zeilenprofilmatrix </a:t>
            </a:r>
            <a:r>
              <a:rPr lang="it-IT" sz="2400" b="1" dirty="0"/>
              <a:t>und </a:t>
            </a:r>
            <a:r>
              <a:rPr lang="it-IT" sz="2400" b="1" dirty="0" err="1"/>
              <a:t>Spaltenprofilmatrix</a:t>
            </a:r>
            <a:endParaRPr lang="it-IT" sz="2400" b="1" dirty="0"/>
          </a:p>
        </p:txBody>
      </p:sp>
      <p:sp>
        <p:nvSpPr>
          <p:cNvPr id="29" name="CasellaDiTesto 28"/>
          <p:cNvSpPr txBox="1"/>
          <p:nvPr/>
        </p:nvSpPr>
        <p:spPr>
          <a:xfrm>
            <a:off x="10788393" y="3874703"/>
            <a:ext cx="2511188" cy="1200329"/>
          </a:xfrm>
          <a:prstGeom prst="rect">
            <a:avLst/>
          </a:prstGeom>
          <a:noFill/>
        </p:spPr>
        <p:txBody>
          <a:bodyPr wrap="square" rtlCol="0">
            <a:spAutoFit/>
          </a:bodyPr>
          <a:lstStyle/>
          <a:p>
            <a:pPr algn="ctr"/>
            <a:r>
              <a:rPr lang="it-IT" sz="2400" b="1" dirty="0" err="1"/>
              <a:t>Abstand zwischen den Profilen</a:t>
            </a:r>
            <a:r>
              <a:rPr lang="it-IT" sz="2400" b="1" dirty="0"/>
              <a:t>
</a:t>
            </a:r>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xmlns=""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830997"/>
          </a:xfrm>
          <a:prstGeom prst="rect">
            <a:avLst/>
          </a:prstGeom>
          <a:noFill/>
        </p:spPr>
        <p:txBody>
          <a:bodyPr wrap="square" rtlCol="0">
            <a:spAutoFit/>
          </a:bodyPr>
          <a:lstStyle/>
          <a:p>
            <a:pPr algn="ctr"/>
            <a:r>
              <a:rPr lang="it-IT" sz="2400" b="1" dirty="0"/>
              <a:t>Chi-Quadrat-Test
</a:t>
            </a:r>
          </a:p>
        </p:txBody>
      </p:sp>
    </p:spTree>
    <p:extLst>
      <p:ext uri="{BB962C8B-B14F-4D97-AF65-F5344CB8AC3E}">
        <p14:creationId xmlns:p14="http://schemas.microsoft.com/office/powerpoint/2010/main" val="147083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5B49A45C-DB62-51D8-86AE-29BDD6A61244}"/>
              </a:ext>
            </a:extLst>
          </p:cNvPr>
          <p:cNvSpPr txBox="1"/>
          <p:nvPr/>
        </p:nvSpPr>
        <p:spPr>
          <a:xfrm>
            <a:off x="1447800" y="1573291"/>
            <a:ext cx="6019800" cy="707886"/>
          </a:xfrm>
          <a:prstGeom prst="rect">
            <a:avLst/>
          </a:prstGeom>
          <a:noFill/>
        </p:spPr>
        <p:txBody>
          <a:bodyPr wrap="square" lIns="91440" tIns="45720" rIns="91440" bIns="45720" rtlCol="0" anchor="t">
            <a:spAutoFit/>
          </a:bodyPr>
          <a:lstStyle/>
          <a:p>
            <a:r>
              <a:rPr lang="es-ES" sz="4000" b="1" dirty="0" err="1">
                <a:solidFill>
                  <a:srgbClr val="E7686A"/>
                </a:solidFill>
                <a:ea typeface="Microsoft Sans Serif"/>
                <a:cs typeface="Microsoft Sans Serif"/>
              </a:rPr>
              <a:t>Verständnisfragen</a:t>
            </a:r>
            <a:endParaRPr lang="en-US" dirty="0" err="1"/>
          </a:p>
        </p:txBody>
      </p:sp>
      <p:sp>
        <p:nvSpPr>
          <p:cNvPr id="5" name="CuadroTexto 4">
            <a:extLst>
              <a:ext uri="{FF2B5EF4-FFF2-40B4-BE49-F238E27FC236}">
                <a16:creationId xmlns:a16="http://schemas.microsoft.com/office/drawing/2014/main" xmlns="" id="{9FDC7C57-826D-5EA9-1BF2-8E3DC6D338FF}"/>
              </a:ext>
            </a:extLst>
          </p:cNvPr>
          <p:cNvSpPr txBox="1"/>
          <p:nvPr/>
        </p:nvSpPr>
        <p:spPr>
          <a:xfrm>
            <a:off x="1447800" y="3009900"/>
            <a:ext cx="5029200" cy="4832092"/>
          </a:xfrm>
          <a:prstGeom prst="rect">
            <a:avLst/>
          </a:prstGeom>
          <a:noFill/>
        </p:spPr>
        <p:txBody>
          <a:bodyPr wrap="square" lIns="91440" tIns="45720" rIns="91440" bIns="45720" rtlCol="0" anchor="t">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Was ist das Ziel der Korrespondenzanalyse?</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a:cs typeface="Microsoft Sans Serif"/>
              </a:rPr>
              <a:t>A) </a:t>
            </a:r>
            <a:r>
              <a:rPr lang="it-IT" sz="2800" b="1" dirty="0" err="1">
                <a:solidFill>
                  <a:srgbClr val="202124"/>
                </a:solidFill>
              </a:rPr>
              <a:t>Maximierung</a:t>
            </a:r>
            <a:r>
              <a:rPr lang="it-IT" sz="2800" b="1" dirty="0">
                <a:solidFill>
                  <a:srgbClr val="202124"/>
                </a:solidFill>
              </a:rPr>
              <a:t> </a:t>
            </a:r>
            <a:r>
              <a:rPr lang="it-IT" sz="2800" b="1" dirty="0" err="1">
                <a:solidFill>
                  <a:srgbClr val="202124"/>
                </a:solidFill>
              </a:rPr>
              <a:t>der</a:t>
            </a:r>
            <a:r>
              <a:rPr lang="it-IT" sz="2800" b="1" dirty="0">
                <a:solidFill>
                  <a:srgbClr val="202124"/>
                </a:solidFill>
              </a:rPr>
              <a:t> </a:t>
            </a:r>
            <a:r>
              <a:rPr lang="it-IT" sz="2800" b="1" dirty="0" err="1">
                <a:solidFill>
                  <a:srgbClr val="202124"/>
                </a:solidFill>
              </a:rPr>
              <a:t>erklärten</a:t>
            </a:r>
            <a:r>
              <a:rPr lang="it-IT" sz="2800" b="1" dirty="0">
                <a:solidFill>
                  <a:srgbClr val="202124"/>
                </a:solidFill>
              </a:rPr>
              <a:t> </a:t>
            </a:r>
            <a:r>
              <a:rPr lang="it-IT" sz="2800" b="1" dirty="0" err="1">
                <a:solidFill>
                  <a:srgbClr val="202124"/>
                </a:solidFill>
              </a:rPr>
              <a:t>Variabilität</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highlight>
                  <a:srgbClr val="FFFF00"/>
                </a:highlight>
                <a:ea typeface="Microsoft Sans Serif"/>
                <a:cs typeface="Microsoft Sans Serif"/>
              </a:rPr>
              <a:t>B) </a:t>
            </a:r>
            <a:r>
              <a:rPr lang="it-IT" sz="2800" b="1" dirty="0">
                <a:solidFill>
                  <a:srgbClr val="202124"/>
                </a:solidFill>
                <a:highlight>
                  <a:srgbClr val="FFFF00"/>
                </a:highlight>
              </a:rPr>
              <a:t>Maximierung der erklärten Trägheit</a:t>
            </a:r>
            <a:endParaRPr lang="en-US" sz="2800" b="1" dirty="0">
              <a:highlight>
                <a:srgbClr val="FFFF00"/>
              </a:highlight>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highlight>
                <a:srgbClr val="FFFF00"/>
              </a:highlight>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highlight>
                  <a:srgbClr val="FFFF00"/>
                </a:highlight>
                <a:ea typeface="Microsoft Sans Serif"/>
                <a:cs typeface="Microsoft Sans Serif"/>
              </a:rPr>
              <a:t>C) </a:t>
            </a:r>
            <a:r>
              <a:rPr lang="en-US" sz="2800" b="1" dirty="0" err="1">
                <a:solidFill>
                  <a:srgbClr val="000000"/>
                </a:solidFill>
                <a:highlight>
                  <a:srgbClr val="FFFF00"/>
                </a:highlight>
                <a:ea typeface="Microsoft Sans Serif"/>
                <a:cs typeface="Microsoft Sans Serif"/>
              </a:rPr>
              <a:t>Minimierung</a:t>
            </a:r>
            <a:r>
              <a:rPr lang="en-US" sz="2800" b="1" dirty="0">
                <a:solidFill>
                  <a:srgbClr val="000000"/>
                </a:solidFill>
                <a:highlight>
                  <a:srgbClr val="FFFF00"/>
                </a:highlight>
                <a:ea typeface="Microsoft Sans Serif"/>
                <a:cs typeface="Microsoft Sans Serif"/>
              </a:rPr>
              <a:t> der e</a:t>
            </a:r>
            <a:r>
              <a:rPr lang="it-IT" sz="2800" b="1" dirty="0" err="1">
                <a:solidFill>
                  <a:srgbClr val="202124"/>
                </a:solidFill>
                <a:highlight>
                  <a:srgbClr val="FFFF00"/>
                </a:highlight>
              </a:rPr>
              <a:t>rklärten</a:t>
            </a:r>
            <a:r>
              <a:rPr lang="it-IT" sz="2800" b="1" dirty="0">
                <a:solidFill>
                  <a:srgbClr val="202124"/>
                </a:solidFill>
                <a:highlight>
                  <a:srgbClr val="FFFF00"/>
                </a:highlight>
              </a:rPr>
              <a:t> </a:t>
            </a:r>
            <a:r>
              <a:rPr lang="it-IT" sz="2800" b="1" dirty="0" err="1">
                <a:solidFill>
                  <a:srgbClr val="202124"/>
                </a:solidFill>
                <a:highlight>
                  <a:srgbClr val="FFFF00"/>
                </a:highlight>
              </a:rPr>
              <a:t>Trägheit</a:t>
            </a:r>
            <a:endParaRPr lang="it-IT" sz="2800" b="1" dirty="0" err="1">
              <a:solidFill>
                <a:srgbClr val="202124"/>
              </a:solidFill>
              <a:highlight>
                <a:srgbClr val="FFFF00"/>
              </a:highlight>
              <a:ea typeface="Microsoft Sans Serif" panose="020B0604020202020204" pitchFamily="34" charset="0"/>
              <a:cs typeface="Calibri"/>
            </a:endParaRPr>
          </a:p>
        </p:txBody>
      </p:sp>
      <p:sp>
        <p:nvSpPr>
          <p:cNvPr id="2" name="CasellaDiTesto 1"/>
          <p:cNvSpPr txBox="1"/>
          <p:nvPr/>
        </p:nvSpPr>
        <p:spPr>
          <a:xfrm>
            <a:off x="7015766" y="3009900"/>
            <a:ext cx="4871434" cy="3539430"/>
          </a:xfrm>
          <a:prstGeom prst="rect">
            <a:avLst/>
          </a:prstGeom>
          <a:noFill/>
        </p:spPr>
        <p:txBody>
          <a:bodyPr wrap="square" lIns="91440" tIns="45720" rIns="91440" bIns="45720" rtlCol="0" anchor="t">
            <a:spAutoFit/>
          </a:bodyPr>
          <a:lstStyle/>
          <a:p>
            <a:r>
              <a:rPr lang="en-US" sz="2800" b="1" dirty="0">
                <a:solidFill>
                  <a:srgbClr val="1E737C"/>
                </a:solidFill>
              </a:rPr>
              <a:t>2. Die Korrespondenzanalyse arbeitet mit:
</a:t>
            </a:r>
            <a:endParaRPr lang="it-IT" sz="2800" b="1" dirty="0">
              <a:solidFill>
                <a:srgbClr val="1E737C"/>
              </a:solidFill>
            </a:endParaRPr>
          </a:p>
          <a:p>
            <a:pPr marL="342900" indent="-342900">
              <a:buFont typeface="Wingdings" panose="05000000000000000000" pitchFamily="2" charset="2"/>
              <a:buChar char="q"/>
            </a:pPr>
            <a:r>
              <a:rPr lang="en-US" sz="2800" b="1" dirty="0" smtClean="0">
                <a:ea typeface="Microsoft Sans Serif" panose="020B0604020202020204" pitchFamily="34" charset="0"/>
                <a:cs typeface="Microsoft Sans Serif" panose="020B0604020202020204" pitchFamily="34" charset="0"/>
              </a:rPr>
              <a:t>A) </a:t>
            </a:r>
            <a:r>
              <a:rPr lang="en-US" sz="2800" b="1" dirty="0">
                <a:ea typeface="Microsoft Sans Serif" panose="020B0604020202020204" pitchFamily="34" charset="0"/>
                <a:cs typeface="Microsoft Sans Serif" panose="020B0604020202020204" pitchFamily="34" charset="0"/>
              </a:rPr>
              <a:t>Kontingenztabellen</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202124"/>
                </a:solidFill>
              </a:rPr>
              <a:t>Korrelationstabellen</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highlight>
                  <a:srgbClr val="FFFF00"/>
                </a:highlight>
                <a:ea typeface="Microsoft Sans Serif"/>
                <a:cs typeface="Microsoft Sans Serif"/>
              </a:rPr>
              <a:t>C) </a:t>
            </a:r>
            <a:r>
              <a:rPr lang="it-IT" sz="2800" b="1" dirty="0">
                <a:solidFill>
                  <a:srgbClr val="202124"/>
                </a:solidFill>
                <a:highlight>
                  <a:srgbClr val="FFFF00"/>
                </a:highlight>
              </a:rPr>
              <a:t>Einfachen Einsätzen</a:t>
            </a:r>
            <a:endParaRPr lang="en-US" sz="2800" b="1" dirty="0">
              <a:highlight>
                <a:srgbClr val="FFFF00"/>
              </a:highlight>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5262979"/>
          </a:xfrm>
          <a:prstGeom prst="rect">
            <a:avLst/>
          </a:prstGeom>
          <a:noFill/>
        </p:spPr>
        <p:txBody>
          <a:bodyPr wrap="square" lIns="91440" tIns="45720" rIns="91440" bIns="45720" rtlCol="0" anchor="t">
            <a:spAutoFit/>
          </a:bodyPr>
          <a:lstStyle/>
          <a:p>
            <a:r>
              <a:rPr lang="it-IT" sz="2800" b="1" dirty="0">
                <a:solidFill>
                  <a:srgbClr val="1E737C"/>
                </a:solidFill>
              </a:rPr>
              <a:t>3. </a:t>
            </a:r>
            <a:r>
              <a:rPr lang="en-US" sz="2800" b="1" dirty="0">
                <a:solidFill>
                  <a:srgbClr val="1E737C"/>
                </a:solidFill>
              </a:rPr>
              <a:t>Warum wird der Chi-Quadrat-Test durchgeführt?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a:cs typeface="Microsoft Sans Serif"/>
              </a:rPr>
              <a:t>A) </a:t>
            </a:r>
            <a:r>
              <a:rPr lang="en-US" sz="2800" b="1" dirty="0">
                <a:solidFill>
                  <a:srgbClr val="000000"/>
                </a:solidFill>
                <a:ea typeface="Microsoft Sans Serif"/>
                <a:cs typeface="Microsoft Sans Serif"/>
              </a:rPr>
              <a:t>Um </a:t>
            </a:r>
            <a:r>
              <a:rPr lang="en-US" sz="2800" b="1" dirty="0" err="1">
                <a:solidFill>
                  <a:srgbClr val="000000"/>
                </a:solidFill>
                <a:ea typeface="Microsoft Sans Serif"/>
                <a:cs typeface="Microsoft Sans Serif"/>
              </a:rPr>
              <a:t>zu</a:t>
            </a:r>
            <a:r>
              <a:rPr lang="en-US" sz="2800" b="1" dirty="0">
                <a:solidFill>
                  <a:srgbClr val="000000"/>
                </a:solidFill>
                <a:ea typeface="Microsoft Sans Serif"/>
                <a:cs typeface="Microsoft Sans Serif"/>
              </a:rPr>
              <a:t> </a:t>
            </a:r>
            <a:r>
              <a:rPr lang="en-US" sz="2800" b="1" dirty="0" err="1">
                <a:solidFill>
                  <a:srgbClr val="000000"/>
                </a:solidFill>
                <a:ea typeface="Microsoft Sans Serif"/>
                <a:cs typeface="Microsoft Sans Serif"/>
              </a:rPr>
              <a:t>p</a:t>
            </a:r>
            <a:r>
              <a:rPr lang="en-US" sz="2800" b="1" dirty="0" err="1">
                <a:solidFill>
                  <a:srgbClr val="202124"/>
                </a:solidFill>
              </a:rPr>
              <a:t>rüfen</a:t>
            </a:r>
            <a:r>
              <a:rPr lang="en-US" sz="2800" b="1" dirty="0">
                <a:solidFill>
                  <a:srgbClr val="202124"/>
                </a:solidFill>
              </a:rPr>
              <a:t>, </a:t>
            </a:r>
            <a:r>
              <a:rPr lang="en-US" sz="2800" b="1" dirty="0" err="1">
                <a:solidFill>
                  <a:srgbClr val="202124"/>
                </a:solidFill>
              </a:rPr>
              <a:t>ob</a:t>
            </a:r>
            <a:r>
              <a:rPr lang="en-US" sz="2800" b="1" dirty="0">
                <a:solidFill>
                  <a:srgbClr val="202124"/>
                </a:solidFill>
              </a:rPr>
              <a:t> die </a:t>
            </a:r>
            <a:r>
              <a:rPr lang="en-US" sz="2800" b="1" dirty="0" err="1">
                <a:solidFill>
                  <a:srgbClr val="202124"/>
                </a:solidFill>
              </a:rPr>
              <a:t>Variablen</a:t>
            </a:r>
            <a:r>
              <a:rPr lang="en-US" sz="2800" b="1" dirty="0">
                <a:solidFill>
                  <a:srgbClr val="202124"/>
                </a:solidFill>
              </a:rPr>
              <a:t> </a:t>
            </a:r>
            <a:r>
              <a:rPr lang="en-US" sz="2800" b="1" dirty="0" err="1">
                <a:solidFill>
                  <a:srgbClr val="202124"/>
                </a:solidFill>
              </a:rPr>
              <a:t>qualitativ</a:t>
            </a:r>
            <a:r>
              <a:rPr lang="en-US" sz="2800" b="1" dirty="0">
                <a:solidFill>
                  <a:srgbClr val="202124"/>
                </a:solidFill>
              </a:rPr>
              <a:t> </a:t>
            </a:r>
            <a:r>
              <a:rPr lang="en-US" sz="2800" b="1" dirty="0" err="1">
                <a:solidFill>
                  <a:srgbClr val="202124"/>
                </a:solidFill>
              </a:rPr>
              <a:t>sind</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a:cs typeface="Microsoft Sans Serif"/>
              </a:rPr>
              <a:t>B) </a:t>
            </a:r>
            <a:r>
              <a:rPr lang="en-US" sz="2800" b="1" dirty="0">
                <a:solidFill>
                  <a:srgbClr val="000000"/>
                </a:solidFill>
                <a:ea typeface="Microsoft Sans Serif"/>
                <a:cs typeface="Microsoft Sans Serif"/>
              </a:rPr>
              <a:t>Um </a:t>
            </a:r>
            <a:r>
              <a:rPr lang="en-US" sz="2800" b="1" dirty="0" err="1">
                <a:solidFill>
                  <a:srgbClr val="000000"/>
                </a:solidFill>
                <a:ea typeface="Microsoft Sans Serif"/>
                <a:cs typeface="Microsoft Sans Serif"/>
              </a:rPr>
              <a:t>zu</a:t>
            </a:r>
            <a:r>
              <a:rPr lang="en-US" sz="2800" b="1" dirty="0">
                <a:solidFill>
                  <a:srgbClr val="000000"/>
                </a:solidFill>
                <a:ea typeface="Microsoft Sans Serif"/>
                <a:cs typeface="Microsoft Sans Serif"/>
              </a:rPr>
              <a:t> </a:t>
            </a:r>
            <a:r>
              <a:rPr lang="en-US" sz="2800" b="1" dirty="0" err="1">
                <a:solidFill>
                  <a:srgbClr val="000000"/>
                </a:solidFill>
                <a:ea typeface="Microsoft Sans Serif"/>
                <a:cs typeface="Microsoft Sans Serif"/>
              </a:rPr>
              <a:t>p</a:t>
            </a:r>
            <a:r>
              <a:rPr lang="en-US" sz="2800" b="1" dirty="0" err="1">
                <a:solidFill>
                  <a:srgbClr val="202124"/>
                </a:solidFill>
              </a:rPr>
              <a:t>rüfen</a:t>
            </a:r>
            <a:r>
              <a:rPr lang="en-US" sz="2800" b="1" dirty="0">
                <a:solidFill>
                  <a:srgbClr val="202124"/>
                </a:solidFill>
              </a:rPr>
              <a:t>, </a:t>
            </a:r>
            <a:r>
              <a:rPr lang="en-US" sz="2800" b="1" dirty="0" err="1">
                <a:solidFill>
                  <a:srgbClr val="202124"/>
                </a:solidFill>
              </a:rPr>
              <a:t>ob</a:t>
            </a:r>
            <a:r>
              <a:rPr lang="en-US" sz="2800" b="1" dirty="0">
                <a:solidFill>
                  <a:srgbClr val="202124"/>
                </a:solidFill>
              </a:rPr>
              <a:t> die </a:t>
            </a:r>
            <a:r>
              <a:rPr lang="en-US" sz="2800" b="1" dirty="0" err="1">
                <a:solidFill>
                  <a:srgbClr val="202124"/>
                </a:solidFill>
              </a:rPr>
              <a:t>Variablen</a:t>
            </a:r>
            <a:r>
              <a:rPr lang="en-US" sz="2800" b="1" dirty="0">
                <a:solidFill>
                  <a:srgbClr val="202124"/>
                </a:solidFill>
              </a:rPr>
              <a:t> </a:t>
            </a:r>
            <a:r>
              <a:rPr lang="en-US" sz="2800" b="1" dirty="0" err="1">
                <a:solidFill>
                  <a:srgbClr val="202124"/>
                </a:solidFill>
              </a:rPr>
              <a:t>quantitativ</a:t>
            </a:r>
            <a:r>
              <a:rPr lang="en-US" sz="2800" b="1" dirty="0">
                <a:solidFill>
                  <a:srgbClr val="202124"/>
                </a:solidFill>
              </a:rPr>
              <a:t> </a:t>
            </a:r>
            <a:r>
              <a:rPr lang="en-US" sz="2800" b="1" dirty="0" err="1">
                <a:solidFill>
                  <a:srgbClr val="202124"/>
                </a:solidFill>
              </a:rPr>
              <a:t>sind</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a:cs typeface="Microsoft Sans Serif"/>
              </a:rPr>
              <a:t>C) </a:t>
            </a:r>
            <a:r>
              <a:rPr lang="en-US" sz="2800" b="1" dirty="0">
                <a:solidFill>
                  <a:srgbClr val="000000"/>
                </a:solidFill>
                <a:ea typeface="Microsoft Sans Serif"/>
                <a:cs typeface="Microsoft Sans Serif"/>
              </a:rPr>
              <a:t>Um die</a:t>
            </a:r>
            <a:r>
              <a:rPr lang="en-US" sz="2800" b="1" dirty="0">
                <a:solidFill>
                  <a:srgbClr val="202124"/>
                </a:solidFill>
              </a:rPr>
              <a:t> </a:t>
            </a:r>
            <a:r>
              <a:rPr lang="en-US" sz="2800" b="1" dirty="0" err="1">
                <a:solidFill>
                  <a:srgbClr val="202124"/>
                </a:solidFill>
              </a:rPr>
              <a:t>Interdependenz</a:t>
            </a:r>
            <a:r>
              <a:rPr lang="en-US" sz="2800" b="1" dirty="0">
                <a:solidFill>
                  <a:srgbClr val="202124"/>
                </a:solidFill>
              </a:rPr>
              <a:t> </a:t>
            </a:r>
            <a:r>
              <a:rPr lang="en-US" sz="2800" b="1" dirty="0" err="1">
                <a:solidFill>
                  <a:srgbClr val="202124"/>
                </a:solidFill>
              </a:rPr>
              <a:t>zwischen</a:t>
            </a:r>
            <a:r>
              <a:rPr lang="en-US" sz="2800" b="1" dirty="0">
                <a:solidFill>
                  <a:srgbClr val="202124"/>
                </a:solidFill>
              </a:rPr>
              <a:t> den </a:t>
            </a:r>
            <a:r>
              <a:rPr lang="en-US" sz="2800" b="1" dirty="0" err="1">
                <a:solidFill>
                  <a:srgbClr val="202124"/>
                </a:solidFill>
              </a:rPr>
              <a:t>beiden</a:t>
            </a:r>
            <a:r>
              <a:rPr lang="en-US" sz="2800" b="1" dirty="0">
                <a:solidFill>
                  <a:srgbClr val="202124"/>
                </a:solidFill>
              </a:rPr>
              <a:t> </a:t>
            </a:r>
            <a:r>
              <a:rPr lang="en-US" sz="2800" b="1" dirty="0" err="1">
                <a:solidFill>
                  <a:srgbClr val="202124"/>
                </a:solidFill>
              </a:rPr>
              <a:t>Variablen</a:t>
            </a:r>
            <a:r>
              <a:rPr lang="en-US" sz="2800" b="1" dirty="0">
                <a:solidFill>
                  <a:srgbClr val="202124"/>
                </a:solidFill>
              </a:rPr>
              <a:t> </a:t>
            </a:r>
            <a:r>
              <a:rPr lang="en-US" sz="2800" b="1" dirty="0" err="1">
                <a:solidFill>
                  <a:srgbClr val="202124"/>
                </a:solidFill>
              </a:rPr>
              <a:t>zu</a:t>
            </a:r>
            <a:r>
              <a:rPr lang="en-US" sz="2800" b="1" dirty="0">
                <a:solidFill>
                  <a:srgbClr val="202124"/>
                </a:solidFill>
              </a:rPr>
              <a:t> </a:t>
            </a:r>
            <a:r>
              <a:rPr lang="en-US" sz="2800" b="1" dirty="0" err="1">
                <a:solidFill>
                  <a:srgbClr val="202124"/>
                </a:solidFill>
              </a:rPr>
              <a:t>analysieren</a:t>
            </a:r>
            <a:endParaRPr lang="en-US" sz="2800" b="1" dirty="0" err="1">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5B49A45C-DB62-51D8-86AE-29BDD6A61244}"/>
              </a:ext>
            </a:extLst>
          </p:cNvPr>
          <p:cNvSpPr txBox="1"/>
          <p:nvPr/>
        </p:nvSpPr>
        <p:spPr>
          <a:xfrm>
            <a:off x="1447800" y="1573291"/>
            <a:ext cx="6019800" cy="707886"/>
          </a:xfrm>
          <a:prstGeom prst="rect">
            <a:avLst/>
          </a:prstGeom>
          <a:noFill/>
        </p:spPr>
        <p:txBody>
          <a:bodyPr wrap="square" lIns="91440" tIns="45720" rIns="91440" bIns="45720" rtlCol="0" anchor="t">
            <a:spAutoFit/>
          </a:bodyPr>
          <a:lstStyle/>
          <a:p>
            <a:r>
              <a:rPr lang="es-ES" sz="4000" b="1" dirty="0" err="1">
                <a:solidFill>
                  <a:srgbClr val="E7686A"/>
                </a:solidFill>
                <a:ea typeface="+mn-lt"/>
                <a:cs typeface="+mn-lt"/>
              </a:rPr>
              <a:t>Verständnisfragen</a:t>
            </a:r>
            <a:endParaRPr lang="en-US" sz="4000">
              <a:solidFill>
                <a:srgbClr val="E7686A"/>
              </a:solidFill>
              <a:ea typeface="+mn-lt"/>
              <a:cs typeface="+mn-lt"/>
            </a:endParaRPr>
          </a:p>
        </p:txBody>
      </p:sp>
      <p:sp>
        <p:nvSpPr>
          <p:cNvPr id="5" name="CuadroTexto 4">
            <a:extLst>
              <a:ext uri="{FF2B5EF4-FFF2-40B4-BE49-F238E27FC236}">
                <a16:creationId xmlns:a16="http://schemas.microsoft.com/office/drawing/2014/main" xmlns="" id="{9FDC7C57-826D-5EA9-1BF2-8E3DC6D338FF}"/>
              </a:ext>
            </a:extLst>
          </p:cNvPr>
          <p:cNvSpPr txBox="1"/>
          <p:nvPr/>
        </p:nvSpPr>
        <p:spPr>
          <a:xfrm>
            <a:off x="1447800" y="3009900"/>
            <a:ext cx="5029200" cy="4832092"/>
          </a:xfrm>
          <a:prstGeom prst="rect">
            <a:avLst/>
          </a:prstGeom>
          <a:noFill/>
        </p:spPr>
        <p:txBody>
          <a:bodyPr wrap="square" lIns="91440" tIns="45720" rIns="91440" bIns="45720" rtlCol="0" anchor="t">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Was ist das Ziel der Korrespondenzanalyse?</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a:cs typeface="Microsoft Sans Serif"/>
              </a:rPr>
              <a:t>A) </a:t>
            </a:r>
            <a:r>
              <a:rPr lang="it-IT" sz="2800" b="1" dirty="0" err="1">
                <a:solidFill>
                  <a:srgbClr val="202124"/>
                </a:solidFill>
              </a:rPr>
              <a:t>Maximierung</a:t>
            </a:r>
            <a:r>
              <a:rPr lang="it-IT" sz="2800" b="1" dirty="0">
                <a:solidFill>
                  <a:srgbClr val="202124"/>
                </a:solidFill>
              </a:rPr>
              <a:t> </a:t>
            </a:r>
            <a:r>
              <a:rPr lang="it-IT" sz="2800" b="1" dirty="0" err="1">
                <a:solidFill>
                  <a:srgbClr val="202124"/>
                </a:solidFill>
              </a:rPr>
              <a:t>der</a:t>
            </a:r>
            <a:r>
              <a:rPr lang="it-IT" sz="2800" b="1" dirty="0">
                <a:solidFill>
                  <a:srgbClr val="202124"/>
                </a:solidFill>
              </a:rPr>
              <a:t> </a:t>
            </a:r>
            <a:r>
              <a:rPr lang="it-IT" sz="2800" b="1" dirty="0" err="1">
                <a:solidFill>
                  <a:srgbClr val="202124"/>
                </a:solidFill>
              </a:rPr>
              <a:t>erklärten</a:t>
            </a:r>
            <a:r>
              <a:rPr lang="it-IT" sz="2800" b="1" dirty="0">
                <a:solidFill>
                  <a:srgbClr val="202124"/>
                </a:solidFill>
              </a:rPr>
              <a:t> </a:t>
            </a:r>
            <a:r>
              <a:rPr lang="it-IT" sz="2800" b="1" dirty="0" err="1">
                <a:solidFill>
                  <a:srgbClr val="202124"/>
                </a:solidFill>
              </a:rPr>
              <a:t>Variabilität</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solidFill>
                  <a:srgbClr val="FF0000"/>
                </a:solidFill>
                <a:highlight>
                  <a:srgbClr val="FFFF00"/>
                </a:highlight>
                <a:ea typeface="Microsoft Sans Serif"/>
                <a:cs typeface="Microsoft Sans Serif"/>
              </a:rPr>
              <a:t>B) </a:t>
            </a:r>
            <a:r>
              <a:rPr lang="it-IT" sz="2800" b="1" err="1">
                <a:solidFill>
                  <a:srgbClr val="FF0000"/>
                </a:solidFill>
                <a:highlight>
                  <a:srgbClr val="FFFF00"/>
                </a:highlight>
              </a:rPr>
              <a:t>Maximierung</a:t>
            </a:r>
            <a:r>
              <a:rPr lang="it-IT" sz="2800" b="1" dirty="0">
                <a:solidFill>
                  <a:srgbClr val="FF0000"/>
                </a:solidFill>
                <a:highlight>
                  <a:srgbClr val="FFFF00"/>
                </a:highlight>
              </a:rPr>
              <a:t> </a:t>
            </a:r>
            <a:r>
              <a:rPr lang="it-IT" sz="2800" b="1" err="1">
                <a:solidFill>
                  <a:srgbClr val="FF0000"/>
                </a:solidFill>
                <a:highlight>
                  <a:srgbClr val="FFFF00"/>
                </a:highlight>
              </a:rPr>
              <a:t>der</a:t>
            </a:r>
            <a:r>
              <a:rPr lang="it-IT" sz="2800" b="1" dirty="0">
                <a:solidFill>
                  <a:srgbClr val="FF0000"/>
                </a:solidFill>
                <a:highlight>
                  <a:srgbClr val="FFFF00"/>
                </a:highlight>
              </a:rPr>
              <a:t> </a:t>
            </a:r>
            <a:r>
              <a:rPr lang="it-IT" sz="2800" b="1" err="1">
                <a:solidFill>
                  <a:srgbClr val="FF0000"/>
                </a:solidFill>
                <a:highlight>
                  <a:srgbClr val="FFFF00"/>
                </a:highlight>
              </a:rPr>
              <a:t>erklärten</a:t>
            </a:r>
            <a:r>
              <a:rPr lang="it-IT" sz="2800" b="1" dirty="0">
                <a:solidFill>
                  <a:srgbClr val="FF0000"/>
                </a:solidFill>
                <a:highlight>
                  <a:srgbClr val="FFFF00"/>
                </a:highlight>
              </a:rPr>
              <a:t> </a:t>
            </a:r>
            <a:r>
              <a:rPr lang="it-IT" sz="2800" b="1" err="1">
                <a:solidFill>
                  <a:srgbClr val="FF0000"/>
                </a:solidFill>
                <a:highlight>
                  <a:srgbClr val="FFFF00"/>
                </a:highlight>
              </a:rPr>
              <a:t>Trägheit</a:t>
            </a:r>
            <a:endParaRPr lang="en-US" sz="2800" b="1">
              <a:solidFill>
                <a:srgbClr val="FF0000"/>
              </a:solidFill>
              <a:highlight>
                <a:srgbClr val="FFFF00"/>
              </a:highlight>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highlight>
                <a:srgbClr val="FFFF00"/>
              </a:highlight>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highlight>
                  <a:srgbClr val="FFFF00"/>
                </a:highlight>
                <a:ea typeface="Microsoft Sans Serif"/>
                <a:cs typeface="Microsoft Sans Serif"/>
              </a:rPr>
              <a:t>C) </a:t>
            </a:r>
            <a:r>
              <a:rPr lang="en-US" sz="2800" b="1" dirty="0" err="1">
                <a:solidFill>
                  <a:srgbClr val="000000"/>
                </a:solidFill>
                <a:highlight>
                  <a:srgbClr val="FFFF00"/>
                </a:highlight>
                <a:ea typeface="Microsoft Sans Serif"/>
                <a:cs typeface="Microsoft Sans Serif"/>
              </a:rPr>
              <a:t>Minimierung</a:t>
            </a:r>
            <a:r>
              <a:rPr lang="en-US" sz="2800" b="1" dirty="0">
                <a:solidFill>
                  <a:srgbClr val="000000"/>
                </a:solidFill>
                <a:highlight>
                  <a:srgbClr val="FFFF00"/>
                </a:highlight>
                <a:ea typeface="Microsoft Sans Serif"/>
                <a:cs typeface="Microsoft Sans Serif"/>
              </a:rPr>
              <a:t> der e</a:t>
            </a:r>
            <a:r>
              <a:rPr lang="it-IT" sz="2800" b="1" dirty="0" err="1">
                <a:solidFill>
                  <a:srgbClr val="202124"/>
                </a:solidFill>
                <a:highlight>
                  <a:srgbClr val="FFFF00"/>
                </a:highlight>
              </a:rPr>
              <a:t>rklärten</a:t>
            </a:r>
            <a:r>
              <a:rPr lang="it-IT" sz="2800" b="1" dirty="0">
                <a:solidFill>
                  <a:srgbClr val="202124"/>
                </a:solidFill>
                <a:highlight>
                  <a:srgbClr val="FFFF00"/>
                </a:highlight>
              </a:rPr>
              <a:t> </a:t>
            </a:r>
            <a:r>
              <a:rPr lang="it-IT" sz="2800" b="1" dirty="0" err="1">
                <a:solidFill>
                  <a:srgbClr val="202124"/>
                </a:solidFill>
                <a:highlight>
                  <a:srgbClr val="FFFF00"/>
                </a:highlight>
              </a:rPr>
              <a:t>Trägheit</a:t>
            </a:r>
            <a:r>
              <a:rPr lang="it-IT" sz="2800" b="1" dirty="0">
                <a:solidFill>
                  <a:srgbClr val="202124"/>
                </a:solidFill>
                <a:highlight>
                  <a:srgbClr val="FFFF00"/>
                </a:highlight>
              </a:rPr>
              <a:t> </a:t>
            </a:r>
            <a:endParaRPr lang="it-IT" sz="2800" b="1" dirty="0">
              <a:solidFill>
                <a:srgbClr val="202124"/>
              </a:solidFill>
              <a:highlight>
                <a:srgbClr val="FFFF00"/>
              </a:highlight>
              <a:ea typeface="Microsoft Sans Serif" panose="020B0604020202020204" pitchFamily="34" charset="0"/>
              <a:cs typeface="Calibri"/>
            </a:endParaRPr>
          </a:p>
        </p:txBody>
      </p:sp>
      <p:sp>
        <p:nvSpPr>
          <p:cNvPr id="2" name="CasellaDiTesto 1"/>
          <p:cNvSpPr txBox="1"/>
          <p:nvPr/>
        </p:nvSpPr>
        <p:spPr>
          <a:xfrm>
            <a:off x="7015766" y="3009900"/>
            <a:ext cx="4871434" cy="3539430"/>
          </a:xfrm>
          <a:prstGeom prst="rect">
            <a:avLst/>
          </a:prstGeom>
          <a:noFill/>
        </p:spPr>
        <p:txBody>
          <a:bodyPr wrap="square" lIns="91440" tIns="45720" rIns="91440" bIns="45720" rtlCol="0" anchor="t">
            <a:spAutoFit/>
          </a:bodyPr>
          <a:lstStyle/>
          <a:p>
            <a:r>
              <a:rPr lang="en-US" sz="2800" b="1" dirty="0">
                <a:solidFill>
                  <a:srgbClr val="1E737C"/>
                </a:solidFill>
              </a:rPr>
              <a:t>2. Die Korrespondenzanalyse arbeitet mit:
</a:t>
            </a:r>
            <a:endParaRPr lang="it-IT" sz="2800" b="1" dirty="0">
              <a:solidFill>
                <a:srgbClr val="1E737C"/>
              </a:solidFill>
            </a:endParaRPr>
          </a:p>
          <a:p>
            <a:pPr marL="342900" indent="-342900">
              <a:buFont typeface="Wingdings" panose="05000000000000000000" pitchFamily="2" charset="2"/>
              <a:buChar char="q"/>
            </a:pPr>
            <a:r>
              <a:rPr lang="en-US" sz="2800" b="1" dirty="0" smtClean="0">
                <a:solidFill>
                  <a:srgbClr val="FF0000"/>
                </a:solidFill>
                <a:ea typeface="Microsoft Sans Serif"/>
                <a:cs typeface="Microsoft Sans Serif"/>
              </a:rPr>
              <a:t>A) </a:t>
            </a:r>
            <a:r>
              <a:rPr lang="en-US" sz="2800" b="1" dirty="0">
                <a:solidFill>
                  <a:srgbClr val="FF0000"/>
                </a:solidFill>
                <a:ea typeface="Microsoft Sans Serif"/>
                <a:cs typeface="Microsoft Sans Serif"/>
              </a:rPr>
              <a:t>Kontingenztabellen</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it-IT" sz="2800" b="1" dirty="0" err="1">
                <a:solidFill>
                  <a:srgbClr val="202124"/>
                </a:solidFill>
              </a:rPr>
              <a:t>Korrelationstabellen</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highlight>
                  <a:srgbClr val="FFFF00"/>
                </a:highlight>
                <a:ea typeface="Microsoft Sans Serif"/>
                <a:cs typeface="Microsoft Sans Serif"/>
              </a:rPr>
              <a:t>C) </a:t>
            </a:r>
            <a:r>
              <a:rPr lang="it-IT" sz="2800" b="1" dirty="0">
                <a:solidFill>
                  <a:srgbClr val="202124"/>
                </a:solidFill>
                <a:highlight>
                  <a:srgbClr val="FFFF00"/>
                </a:highlight>
              </a:rPr>
              <a:t>Einfachen Einsätzen</a:t>
            </a:r>
            <a:endParaRPr lang="en-US" sz="2800" b="1" dirty="0">
              <a:highlight>
                <a:srgbClr val="FFFF00"/>
              </a:highlight>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724400" cy="5262979"/>
          </a:xfrm>
          <a:prstGeom prst="rect">
            <a:avLst/>
          </a:prstGeom>
          <a:noFill/>
        </p:spPr>
        <p:txBody>
          <a:bodyPr wrap="square" lIns="91440" tIns="45720" rIns="91440" bIns="45720" rtlCol="0" anchor="t">
            <a:spAutoFit/>
          </a:bodyPr>
          <a:lstStyle/>
          <a:p>
            <a:r>
              <a:rPr lang="it-IT" sz="2800" b="1" dirty="0">
                <a:solidFill>
                  <a:srgbClr val="1E737C"/>
                </a:solidFill>
              </a:rPr>
              <a:t>3. </a:t>
            </a:r>
            <a:r>
              <a:rPr lang="en-US" sz="2800" b="1" dirty="0">
                <a:solidFill>
                  <a:srgbClr val="1E737C"/>
                </a:solidFill>
              </a:rPr>
              <a:t>Warum wird der Chi-Quadrat-Test durchgeführt?
</a:t>
            </a:r>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a:cs typeface="Microsoft Sans Serif"/>
              </a:rPr>
              <a:t>A) </a:t>
            </a:r>
            <a:r>
              <a:rPr lang="en-US" sz="2800" b="1" dirty="0">
                <a:solidFill>
                  <a:srgbClr val="000000"/>
                </a:solidFill>
                <a:ea typeface="Microsoft Sans Serif"/>
                <a:cs typeface="Microsoft Sans Serif"/>
              </a:rPr>
              <a:t>Um </a:t>
            </a:r>
            <a:r>
              <a:rPr lang="en-US" sz="2800" b="1" dirty="0" err="1">
                <a:solidFill>
                  <a:srgbClr val="000000"/>
                </a:solidFill>
                <a:ea typeface="Microsoft Sans Serif"/>
                <a:cs typeface="Microsoft Sans Serif"/>
              </a:rPr>
              <a:t>zu</a:t>
            </a:r>
            <a:r>
              <a:rPr lang="en-US" sz="2800" b="1" dirty="0">
                <a:solidFill>
                  <a:srgbClr val="000000"/>
                </a:solidFill>
                <a:ea typeface="Microsoft Sans Serif"/>
                <a:cs typeface="Microsoft Sans Serif"/>
              </a:rPr>
              <a:t> </a:t>
            </a:r>
            <a:r>
              <a:rPr lang="en-US" sz="2800" b="1" dirty="0" err="1">
                <a:solidFill>
                  <a:srgbClr val="000000"/>
                </a:solidFill>
                <a:ea typeface="Microsoft Sans Serif"/>
                <a:cs typeface="Microsoft Sans Serif"/>
              </a:rPr>
              <a:t>p</a:t>
            </a:r>
            <a:r>
              <a:rPr lang="en-US" sz="2800" b="1" dirty="0" err="1">
                <a:solidFill>
                  <a:srgbClr val="202124"/>
                </a:solidFill>
              </a:rPr>
              <a:t>rüfen</a:t>
            </a:r>
            <a:r>
              <a:rPr lang="en-US" sz="2800" b="1" dirty="0">
                <a:solidFill>
                  <a:srgbClr val="202124"/>
                </a:solidFill>
              </a:rPr>
              <a:t>, </a:t>
            </a:r>
            <a:r>
              <a:rPr lang="en-US" sz="2800" b="1" dirty="0" err="1">
                <a:solidFill>
                  <a:srgbClr val="202124"/>
                </a:solidFill>
              </a:rPr>
              <a:t>ob</a:t>
            </a:r>
            <a:r>
              <a:rPr lang="en-US" sz="2800" b="1" dirty="0">
                <a:solidFill>
                  <a:srgbClr val="202124"/>
                </a:solidFill>
              </a:rPr>
              <a:t> die </a:t>
            </a:r>
            <a:r>
              <a:rPr lang="en-US" sz="2800" b="1" dirty="0" err="1">
                <a:solidFill>
                  <a:srgbClr val="202124"/>
                </a:solidFill>
              </a:rPr>
              <a:t>Variablen</a:t>
            </a:r>
            <a:r>
              <a:rPr lang="en-US" sz="2800" b="1" dirty="0">
                <a:solidFill>
                  <a:srgbClr val="202124"/>
                </a:solidFill>
              </a:rPr>
              <a:t> </a:t>
            </a:r>
            <a:r>
              <a:rPr lang="en-US" sz="2800" b="1" dirty="0" err="1">
                <a:solidFill>
                  <a:srgbClr val="202124"/>
                </a:solidFill>
              </a:rPr>
              <a:t>qualitativ</a:t>
            </a:r>
            <a:r>
              <a:rPr lang="en-US" sz="2800" b="1" dirty="0">
                <a:solidFill>
                  <a:srgbClr val="202124"/>
                </a:solidFill>
              </a:rPr>
              <a:t> </a:t>
            </a:r>
            <a:r>
              <a:rPr lang="en-US" sz="2800" b="1" dirty="0" err="1">
                <a:solidFill>
                  <a:srgbClr val="202124"/>
                </a:solidFill>
              </a:rPr>
              <a:t>sind</a:t>
            </a:r>
            <a:endParaRPr lang="en-US" sz="2800" b="1">
              <a:solidFill>
                <a:srgbClr val="202124"/>
              </a:solidFill>
              <a:cs typeface="Calibri"/>
            </a:endParaRP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a:cs typeface="Microsoft Sans Serif"/>
              </a:rPr>
              <a:t>B) </a:t>
            </a:r>
            <a:r>
              <a:rPr lang="en-US" sz="2800" b="1" dirty="0">
                <a:solidFill>
                  <a:srgbClr val="000000"/>
                </a:solidFill>
                <a:ea typeface="Microsoft Sans Serif"/>
                <a:cs typeface="Microsoft Sans Serif"/>
              </a:rPr>
              <a:t>Um </a:t>
            </a:r>
            <a:r>
              <a:rPr lang="en-US" sz="2800" b="1" dirty="0" err="1">
                <a:solidFill>
                  <a:srgbClr val="000000"/>
                </a:solidFill>
                <a:ea typeface="Microsoft Sans Serif"/>
                <a:cs typeface="Microsoft Sans Serif"/>
              </a:rPr>
              <a:t>zu</a:t>
            </a:r>
            <a:r>
              <a:rPr lang="en-US" sz="2800" b="1" dirty="0">
                <a:solidFill>
                  <a:srgbClr val="000000"/>
                </a:solidFill>
                <a:ea typeface="Microsoft Sans Serif"/>
                <a:cs typeface="Microsoft Sans Serif"/>
              </a:rPr>
              <a:t> </a:t>
            </a:r>
            <a:r>
              <a:rPr lang="en-US" sz="2800" b="1" dirty="0" err="1">
                <a:solidFill>
                  <a:srgbClr val="000000"/>
                </a:solidFill>
                <a:ea typeface="Microsoft Sans Serif"/>
                <a:cs typeface="Microsoft Sans Serif"/>
              </a:rPr>
              <a:t>p</a:t>
            </a:r>
            <a:r>
              <a:rPr lang="en-US" sz="2800" b="1" dirty="0" err="1">
                <a:solidFill>
                  <a:srgbClr val="202124"/>
                </a:solidFill>
              </a:rPr>
              <a:t>rüfen</a:t>
            </a:r>
            <a:r>
              <a:rPr lang="en-US" sz="2800" b="1" dirty="0">
                <a:solidFill>
                  <a:srgbClr val="202124"/>
                </a:solidFill>
              </a:rPr>
              <a:t>, </a:t>
            </a:r>
            <a:r>
              <a:rPr lang="en-US" sz="2800" b="1" dirty="0" err="1">
                <a:solidFill>
                  <a:srgbClr val="202124"/>
                </a:solidFill>
              </a:rPr>
              <a:t>ob</a:t>
            </a:r>
            <a:r>
              <a:rPr lang="en-US" sz="2800" b="1" dirty="0">
                <a:solidFill>
                  <a:srgbClr val="202124"/>
                </a:solidFill>
              </a:rPr>
              <a:t> die </a:t>
            </a:r>
            <a:r>
              <a:rPr lang="en-US" sz="2800" b="1" dirty="0" err="1">
                <a:solidFill>
                  <a:srgbClr val="202124"/>
                </a:solidFill>
              </a:rPr>
              <a:t>Variablen</a:t>
            </a:r>
            <a:r>
              <a:rPr lang="en-US" sz="2800" b="1" dirty="0">
                <a:solidFill>
                  <a:srgbClr val="202124"/>
                </a:solidFill>
              </a:rPr>
              <a:t> </a:t>
            </a:r>
            <a:r>
              <a:rPr lang="en-US" sz="2800" b="1" dirty="0" err="1">
                <a:solidFill>
                  <a:srgbClr val="202124"/>
                </a:solidFill>
              </a:rPr>
              <a:t>quantitativ</a:t>
            </a:r>
            <a:r>
              <a:rPr lang="en-US" sz="2800" b="1" dirty="0">
                <a:solidFill>
                  <a:srgbClr val="202124"/>
                </a:solidFill>
              </a:rPr>
              <a:t> </a:t>
            </a:r>
            <a:r>
              <a:rPr lang="en-US" sz="2800" b="1" dirty="0" err="1">
                <a:solidFill>
                  <a:srgbClr val="202124"/>
                </a:solidFill>
              </a:rPr>
              <a:t>sind</a:t>
            </a:r>
            <a:endParaRPr lang="en-US" sz="2800" b="1">
              <a:solidFill>
                <a:srgbClr val="202124"/>
              </a:solidFill>
              <a:cs typeface="Calibri"/>
            </a:endParaRP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solidFill>
                  <a:srgbClr val="FF0000"/>
                </a:solidFill>
                <a:ea typeface="Microsoft Sans Serif"/>
                <a:cs typeface="Microsoft Sans Serif"/>
              </a:rPr>
              <a:t>C) Um die</a:t>
            </a:r>
            <a:r>
              <a:rPr lang="en-US" sz="2800" b="1" dirty="0">
                <a:solidFill>
                  <a:srgbClr val="FF0000"/>
                </a:solidFill>
              </a:rPr>
              <a:t> </a:t>
            </a:r>
            <a:r>
              <a:rPr lang="en-US" sz="2800" b="1" err="1">
                <a:solidFill>
                  <a:srgbClr val="FF0000"/>
                </a:solidFill>
              </a:rPr>
              <a:t>Interdependenz</a:t>
            </a:r>
            <a:r>
              <a:rPr lang="en-US" sz="2800" b="1" dirty="0">
                <a:solidFill>
                  <a:srgbClr val="FF0000"/>
                </a:solidFill>
              </a:rPr>
              <a:t> </a:t>
            </a:r>
            <a:r>
              <a:rPr lang="en-US" sz="2800" b="1" err="1">
                <a:solidFill>
                  <a:srgbClr val="FF0000"/>
                </a:solidFill>
              </a:rPr>
              <a:t>zwischen</a:t>
            </a:r>
            <a:r>
              <a:rPr lang="en-US" sz="2800" b="1" dirty="0">
                <a:solidFill>
                  <a:srgbClr val="FF0000"/>
                </a:solidFill>
              </a:rPr>
              <a:t> den </a:t>
            </a:r>
            <a:r>
              <a:rPr lang="en-US" sz="2800" b="1" err="1">
                <a:solidFill>
                  <a:srgbClr val="FF0000"/>
                </a:solidFill>
              </a:rPr>
              <a:t>beiden</a:t>
            </a:r>
            <a:r>
              <a:rPr lang="en-US" sz="2800" b="1" dirty="0">
                <a:solidFill>
                  <a:srgbClr val="FF0000"/>
                </a:solidFill>
              </a:rPr>
              <a:t> </a:t>
            </a:r>
            <a:r>
              <a:rPr lang="en-US" sz="2800" b="1" err="1">
                <a:solidFill>
                  <a:srgbClr val="FF0000"/>
                </a:solidFill>
              </a:rPr>
              <a:t>Variablen</a:t>
            </a:r>
            <a:r>
              <a:rPr lang="en-US" sz="2800" b="1" dirty="0">
                <a:solidFill>
                  <a:srgbClr val="FF0000"/>
                </a:solidFill>
              </a:rPr>
              <a:t> </a:t>
            </a:r>
            <a:r>
              <a:rPr lang="en-US" sz="2800" b="1" err="1">
                <a:solidFill>
                  <a:srgbClr val="FF0000"/>
                </a:solidFill>
              </a:rPr>
              <a:t>zu</a:t>
            </a:r>
            <a:r>
              <a:rPr lang="en-US" sz="2800" b="1" dirty="0">
                <a:solidFill>
                  <a:srgbClr val="FF0000"/>
                </a:solidFill>
              </a:rPr>
              <a:t> </a:t>
            </a:r>
            <a:r>
              <a:rPr lang="en-US" sz="2800" b="1" err="1">
                <a:solidFill>
                  <a:srgbClr val="FF0000"/>
                </a:solidFill>
              </a:rPr>
              <a:t>analysieren</a:t>
            </a:r>
            <a:endParaRPr lang="en-US" sz="2800" b="1" err="1">
              <a:solidFill>
                <a:srgbClr val="FF0000"/>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78607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434EE795-1C15-AB3C-763D-AD2740604F8B}"/>
              </a:ext>
            </a:extLst>
          </p:cNvPr>
          <p:cNvSpPr txBox="1"/>
          <p:nvPr/>
        </p:nvSpPr>
        <p:spPr>
          <a:xfrm>
            <a:off x="7258050" y="6591300"/>
            <a:ext cx="3771900" cy="1938992"/>
          </a:xfrm>
          <a:prstGeom prst="rect">
            <a:avLst/>
          </a:prstGeom>
          <a:noFill/>
        </p:spPr>
        <p:txBody>
          <a:bodyPr wrap="square" rtlCol="0">
            <a:spAutoFit/>
          </a:bodyPr>
          <a:lstStyle/>
          <a:p>
            <a:pPr algn="ctr"/>
            <a:r>
              <a:rPr lang="es-ES" sz="6000" b="1" dirty="0" err="1">
                <a:solidFill>
                  <a:srgbClr val="E7686A"/>
                </a:solidFill>
              </a:rPr>
              <a:t>Vielen</a:t>
            </a:r>
            <a:r>
              <a:rPr lang="es-ES" sz="6000" b="1" dirty="0">
                <a:solidFill>
                  <a:srgbClr val="E7686A"/>
                </a:solidFill>
              </a:rPr>
              <a:t> </a:t>
            </a:r>
            <a:r>
              <a:rPr lang="es-ES" sz="6000" b="1" dirty="0" err="1">
                <a:solidFill>
                  <a:srgbClr val="E7686A"/>
                </a:solidFill>
              </a:rPr>
              <a:t>Dank</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Einheit </a:t>
            </a:r>
            <a:r>
              <a:rPr lang="es-ES" sz="4400" b="1" dirty="0">
                <a:solidFill>
                  <a:srgbClr val="E7686A"/>
                </a:solidFill>
                <a:ea typeface="Microsoft Sans Serif" panose="020B0604020202020204" pitchFamily="34" charset="0"/>
                <a:cs typeface="Microsoft Sans Serif" panose="020B0604020202020204" pitchFamily="34" charset="0"/>
              </a:rPr>
              <a:t>1: </a:t>
            </a:r>
            <a:r>
              <a:rPr lang="es-ES" sz="4400" b="1" dirty="0" err="1">
                <a:solidFill>
                  <a:srgbClr val="E7686A"/>
                </a:solidFill>
                <a:ea typeface="Microsoft Sans Serif" panose="020B0604020202020204" pitchFamily="34" charset="0"/>
                <a:cs typeface="Microsoft Sans Serif" panose="020B0604020202020204" pitchFamily="34" charset="0"/>
              </a:rPr>
              <a:t>Einführung</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xmlns="" id="{AA75B982-8563-0653-57EB-D817027F3CF1}"/>
              </a:ext>
            </a:extLst>
          </p:cNvPr>
          <p:cNvSpPr txBox="1"/>
          <p:nvPr/>
        </p:nvSpPr>
        <p:spPr>
          <a:xfrm>
            <a:off x="1447800" y="2552700"/>
            <a:ext cx="10040186" cy="954107"/>
          </a:xfrm>
          <a:prstGeom prst="rect">
            <a:avLst/>
          </a:prstGeom>
          <a:noFill/>
        </p:spPr>
        <p:txBody>
          <a:bodyPr wrap="square" lIns="91440" tIns="45720" rIns="91440" bIns="45720" rtlCol="0" anchor="t">
            <a:spAutoFit/>
          </a:bodyPr>
          <a:lstStyle/>
          <a:p>
            <a:r>
              <a:rPr lang="fr-FR" sz="2800" b="1" dirty="0" err="1">
                <a:solidFill>
                  <a:srgbClr val="238791"/>
                </a:solidFill>
                <a:ea typeface="Microsoft Sans Serif"/>
                <a:cs typeface="Microsoft Sans Serif"/>
              </a:rPr>
              <a:t>Abschnitt</a:t>
            </a:r>
            <a:r>
              <a:rPr lang="fr-FR" sz="2800" b="1" dirty="0">
                <a:solidFill>
                  <a:srgbClr val="238791"/>
                </a:solidFill>
                <a:ea typeface="Microsoft Sans Serif"/>
                <a:cs typeface="Microsoft Sans Serif"/>
              </a:rPr>
              <a:t> 1: </a:t>
            </a:r>
            <a:r>
              <a:rPr lang="fr-FR" sz="2800" b="1" dirty="0" err="1">
                <a:solidFill>
                  <a:srgbClr val="238791"/>
                </a:solidFill>
                <a:ea typeface="Microsoft Sans Serif"/>
                <a:cs typeface="Microsoft Sans Serif"/>
              </a:rPr>
              <a:t>Korrespondenzanalyse</a:t>
            </a:r>
            <a:r>
              <a:rPr lang="fr-FR" sz="2800" b="1" dirty="0">
                <a:solidFill>
                  <a:srgbClr val="238791"/>
                </a:solidFill>
                <a:ea typeface="Microsoft Sans Serif"/>
                <a:cs typeface="Microsoft Sans Serif"/>
              </a:rPr>
              <a:t> (CA)
</a:t>
            </a:r>
            <a:endParaRPr lang="es-ES" sz="2800" b="1" dirty="0">
              <a:solidFill>
                <a:srgbClr val="238791"/>
              </a:solidFill>
              <a:ea typeface="Microsoft Sans Serif"/>
              <a:cs typeface="Microsoft Sans Serif"/>
            </a:endParaRPr>
          </a:p>
        </p:txBody>
      </p:sp>
      <p:sp>
        <p:nvSpPr>
          <p:cNvPr id="2" name="CasellaDiTesto 1"/>
          <p:cNvSpPr txBox="1"/>
          <p:nvPr/>
        </p:nvSpPr>
        <p:spPr>
          <a:xfrm>
            <a:off x="2781300" y="4318594"/>
            <a:ext cx="12725400" cy="2279342"/>
          </a:xfrm>
          <a:prstGeom prst="rect">
            <a:avLst/>
          </a:prstGeom>
          <a:noFill/>
        </p:spPr>
        <p:txBody>
          <a:bodyPr wrap="square" rtlCol="0">
            <a:spAutoFit/>
          </a:bodyPr>
          <a:lstStyle/>
          <a:p>
            <a:pPr algn="ctr">
              <a:lnSpc>
                <a:spcPct val="107000"/>
              </a:lnSpc>
              <a:spcAft>
                <a:spcPts val="800"/>
              </a:spcAft>
            </a:pPr>
            <a:r>
              <a:rPr lang="en-US" sz="3200" b="1" dirty="0">
                <a:ea typeface="Calibri" panose="020F0502020204030204" pitchFamily="34" charset="0"/>
                <a:cs typeface="Times New Roman" panose="02020603050405020304" pitchFamily="18" charset="0"/>
              </a:rPr>
              <a:t>Die </a:t>
            </a:r>
            <a:r>
              <a:rPr lang="en-US" sz="3200" b="1" dirty="0" err="1">
                <a:ea typeface="Calibri" panose="020F0502020204030204" pitchFamily="34" charset="0"/>
                <a:cs typeface="Times New Roman" panose="02020603050405020304" pitchFamily="18" charset="0"/>
              </a:rPr>
              <a:t>Korrespondenzanalyse</a:t>
            </a:r>
            <a:r>
              <a:rPr lang="en-US" sz="3200" b="1" dirty="0">
                <a:ea typeface="Calibri" panose="020F0502020204030204" pitchFamily="34" charset="0"/>
                <a:cs typeface="Times New Roman" panose="02020603050405020304" pitchFamily="18" charset="0"/>
              </a:rPr>
              <a:t> (CA) ist ein statistisches Verfahren zur Analyse mehrdimensionaler Daten. Es handelt sich um eine multivariate Technik, die Assoziationsmuster zwischen qualitativen Variablen analysiert. 
</a:t>
            </a:r>
            <a:endParaRPr lang="it-IT" sz="32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7392890-9C56-F2E3-7DEF-6B5346FD31D7}"/>
              </a:ext>
            </a:extLst>
          </p:cNvPr>
          <p:cNvSpPr>
            <a:spLocks noGrp="1"/>
          </p:cNvSpPr>
          <p:nvPr>
            <p:ph type="title"/>
          </p:nvPr>
        </p:nvSpPr>
        <p:spPr>
          <a:xfrm>
            <a:off x="10668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20EA3548-4476-9086-CB0E-EB006DDDC9AC}"/>
              </a:ext>
            </a:extLst>
          </p:cNvPr>
          <p:cNvSpPr>
            <a:spLocks noGrp="1"/>
          </p:cNvSpPr>
          <p:nvPr>
            <p:ph idx="1"/>
          </p:nvPr>
        </p:nvSpPr>
        <p:spPr>
          <a:xfrm>
            <a:off x="1066800" y="2732292"/>
            <a:ext cx="15773400" cy="461963"/>
          </a:xfrm>
        </p:spPr>
        <p:txBody>
          <a:bodyPr lIns="91440" tIns="45720" rIns="91440" bIns="45720" anchor="t"/>
          <a:lstStyle/>
          <a:p>
            <a:pPr marL="0" indent="0">
              <a:buNone/>
            </a:pPr>
            <a:r>
              <a:rPr lang="fr-FR" b="1" dirty="0" err="1">
                <a:solidFill>
                  <a:srgbClr val="238791"/>
                </a:solidFill>
                <a:ea typeface="Microsoft Sans Serif"/>
                <a:cs typeface="Microsoft Sans Serif"/>
              </a:rPr>
              <a:t>Abschnitt</a:t>
            </a:r>
            <a:r>
              <a:rPr lang="fr-FR" b="1" dirty="0">
                <a:solidFill>
                  <a:srgbClr val="238791"/>
                </a:solidFill>
                <a:ea typeface="Microsoft Sans Serif"/>
                <a:cs typeface="Microsoft Sans Serif"/>
              </a:rPr>
              <a:t> 1: </a:t>
            </a:r>
            <a:r>
              <a:rPr lang="fr-FR" b="1" dirty="0" err="1">
                <a:solidFill>
                  <a:srgbClr val="238791"/>
                </a:solidFill>
                <a:ea typeface="Microsoft Sans Serif"/>
                <a:cs typeface="Microsoft Sans Serif"/>
              </a:rPr>
              <a:t>Korrespondenzanalyse</a:t>
            </a:r>
            <a:r>
              <a:rPr lang="fr-FR" b="1" dirty="0">
                <a:solidFill>
                  <a:srgbClr val="238791"/>
                </a:solidFill>
                <a:ea typeface="Microsoft Sans Serif"/>
                <a:cs typeface="Microsoft Sans Serif"/>
              </a:rPr>
              <a:t> (CA)
</a:t>
            </a:r>
            <a:endParaRPr lang="it-IT" dirty="0">
              <a:ea typeface="Microsoft Sans Serif"/>
              <a:cs typeface="Microsoft Sans Serif"/>
            </a:endParaRPr>
          </a:p>
        </p:txBody>
      </p:sp>
      <p:sp>
        <p:nvSpPr>
          <p:cNvPr id="4" name="CasellaDiTesto 3">
            <a:extLst>
              <a:ext uri="{FF2B5EF4-FFF2-40B4-BE49-F238E27FC236}">
                <a16:creationId xmlns:a16="http://schemas.microsoft.com/office/drawing/2014/main" xmlns="" id="{0C75CA89-60AF-55B6-C54A-643DA3E9D138}"/>
              </a:ext>
            </a:extLst>
          </p:cNvPr>
          <p:cNvSpPr txBox="1"/>
          <p:nvPr/>
        </p:nvSpPr>
        <p:spPr>
          <a:xfrm>
            <a:off x="1066800" y="4707910"/>
            <a:ext cx="16306800" cy="1569660"/>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Times New Roman" panose="02020603050405020304" pitchFamily="18" charset="0"/>
              </a:rPr>
              <a:t>Qualitative Variablen sind Variablen, die nicht durch Zahlen, sondern durch Modalitäten dargestellt werden, z. B.: Geschlecht, Bildungsniveau, Familienstand usw.
</a:t>
            </a:r>
            <a:endParaRPr lang="it-IT" sz="3200" dirty="0"/>
          </a:p>
        </p:txBody>
      </p:sp>
    </p:spTree>
    <p:extLst>
      <p:ext uri="{BB962C8B-B14F-4D97-AF65-F5344CB8AC3E}">
        <p14:creationId xmlns:p14="http://schemas.microsoft.com/office/powerpoint/2010/main" val="317297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83DED3A-3816-2F4B-50F1-032883EFA6FD}"/>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5DCB02C7-3234-BEB4-DD89-CD64A0175CA6}"/>
              </a:ext>
            </a:extLst>
          </p:cNvPr>
          <p:cNvSpPr>
            <a:spLocks noGrp="1"/>
          </p:cNvSpPr>
          <p:nvPr>
            <p:ph idx="1"/>
          </p:nvPr>
        </p:nvSpPr>
        <p:spPr>
          <a:xfrm>
            <a:off x="1257300" y="2705100"/>
            <a:ext cx="15773400" cy="657532"/>
          </a:xfrm>
        </p:spPr>
        <p:txBody>
          <a:bodyPr lIns="91440" tIns="45720" rIns="91440" bIns="45720" anchor="t"/>
          <a:lstStyle/>
          <a:p>
            <a:pPr marL="0" indent="0">
              <a:buNone/>
            </a:pPr>
            <a:r>
              <a:rPr lang="fr-FR" b="1" dirty="0" err="1">
                <a:solidFill>
                  <a:srgbClr val="238791"/>
                </a:solidFill>
                <a:ea typeface="Microsoft Sans Serif"/>
                <a:cs typeface="Microsoft Sans Serif"/>
              </a:rPr>
              <a:t>Abschnitt</a:t>
            </a:r>
            <a:r>
              <a:rPr lang="fr-FR" b="1" dirty="0">
                <a:solidFill>
                  <a:srgbClr val="238791"/>
                </a:solidFill>
                <a:ea typeface="Microsoft Sans Serif"/>
                <a:cs typeface="Microsoft Sans Serif"/>
              </a:rPr>
              <a:t> 1: </a:t>
            </a:r>
            <a:r>
              <a:rPr lang="fr-FR" b="1" dirty="0" err="1">
                <a:solidFill>
                  <a:srgbClr val="238791"/>
                </a:solidFill>
                <a:ea typeface="Microsoft Sans Serif"/>
                <a:cs typeface="Microsoft Sans Serif"/>
              </a:rPr>
              <a:t>Korrespondenzanalyse</a:t>
            </a:r>
            <a:r>
              <a:rPr lang="fr-FR" b="1" dirty="0">
                <a:solidFill>
                  <a:srgbClr val="238791"/>
                </a:solidFill>
                <a:ea typeface="Microsoft Sans Serif"/>
                <a:cs typeface="Microsoft Sans Serif"/>
              </a:rPr>
              <a:t> (CA)
</a:t>
            </a:r>
            <a:endParaRPr lang="it-IT" dirty="0">
              <a:ea typeface="Microsoft Sans Serif"/>
              <a:cs typeface="Microsoft Sans Serif"/>
            </a:endParaRPr>
          </a:p>
        </p:txBody>
      </p:sp>
      <p:sp>
        <p:nvSpPr>
          <p:cNvPr id="4" name="CasellaDiTesto 3">
            <a:extLst>
              <a:ext uri="{FF2B5EF4-FFF2-40B4-BE49-F238E27FC236}">
                <a16:creationId xmlns:a16="http://schemas.microsoft.com/office/drawing/2014/main" xmlns="" id="{FB6F9883-AE89-DFDD-14A8-65FC514EFDE7}"/>
              </a:ext>
            </a:extLst>
          </p:cNvPr>
          <p:cNvSpPr txBox="1"/>
          <p:nvPr/>
        </p:nvSpPr>
        <p:spPr>
          <a:xfrm>
            <a:off x="1524000" y="4220170"/>
            <a:ext cx="15240000" cy="3046988"/>
          </a:xfrm>
          <a:prstGeom prst="rect">
            <a:avLst/>
          </a:prstGeom>
          <a:noFill/>
        </p:spPr>
        <p:txBody>
          <a:bodyPr wrap="square" lIns="91440" tIns="45720" rIns="91440" bIns="45720" rtlCol="0" anchor="t">
            <a:spAutoFit/>
          </a:bodyPr>
          <a:lstStyle/>
          <a:p>
            <a:pPr algn="ctr"/>
            <a:r>
              <a:rPr lang="en-US" sz="3200" b="1" dirty="0">
                <a:ea typeface="Calibri" panose="020F0502020204030204" pitchFamily="34" charset="0"/>
                <a:cs typeface="Times New Roman"/>
              </a:rPr>
              <a:t>Da in der </a:t>
            </a:r>
            <a:r>
              <a:rPr lang="fr-FR" sz="3200" b="1" err="1">
                <a:cs typeface="Times New Roman"/>
              </a:rPr>
              <a:t>Korrespondenzanalyse</a:t>
            </a:r>
            <a:r>
              <a:rPr lang="en-US" sz="3200" b="1" dirty="0">
                <a:cs typeface="Times New Roman"/>
              </a:rPr>
              <a:t> q</a:t>
            </a:r>
            <a:r>
              <a:rPr lang="en-US" sz="3200" b="1" dirty="0">
                <a:ea typeface="Calibri" panose="020F0502020204030204" pitchFamily="34" charset="0"/>
                <a:cs typeface="Times New Roman"/>
              </a:rPr>
              <a:t>ualitative </a:t>
            </a:r>
            <a:r>
              <a:rPr lang="en-US" sz="3200" b="1" err="1">
                <a:ea typeface="Calibri" panose="020F0502020204030204" pitchFamily="34" charset="0"/>
                <a:cs typeface="Times New Roman"/>
              </a:rPr>
              <a:t>Variablen</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verwendet</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werden</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müssen</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wir</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zuerst</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Kontingenzmatrizen</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erstellt</a:t>
            </a:r>
            <a:r>
              <a:rPr lang="en-US" sz="3200" b="1" dirty="0">
                <a:ea typeface="Calibri" panose="020F0502020204030204" pitchFamily="34" charset="0"/>
                <a:cs typeface="Times New Roman"/>
              </a:rPr>
              <a:t> </a:t>
            </a:r>
            <a:r>
              <a:rPr lang="en-US" sz="3200" b="1" err="1">
                <a:ea typeface="Calibri" panose="020F0502020204030204" pitchFamily="34" charset="0"/>
                <a:cs typeface="Times New Roman"/>
              </a:rPr>
              <a:t>werden</a:t>
            </a:r>
            <a:r>
              <a:rPr lang="en-US" sz="3200" b="1" dirty="0">
                <a:ea typeface="Calibri" panose="020F0502020204030204" pitchFamily="34" charset="0"/>
                <a:cs typeface="Times New Roman"/>
              </a:rPr>
              <a:t>. </a:t>
            </a:r>
            <a:endParaRPr lang="it-IT" dirty="0">
              <a:ea typeface="Calibri" panose="020F0502020204030204" pitchFamily="34" charset="0"/>
              <a:cs typeface="Times New Roman"/>
            </a:endParaRPr>
          </a:p>
          <a:p>
            <a:pPr algn="ctr"/>
            <a:endParaRPr lang="en-US" sz="3200" b="1" dirty="0">
              <a:ea typeface="Calibri" panose="020F0502020204030204" pitchFamily="34" charset="0"/>
              <a:cs typeface="Times New Roman"/>
            </a:endParaRPr>
          </a:p>
          <a:p>
            <a:pPr algn="ctr"/>
            <a:r>
              <a:rPr lang="en-US" sz="3200" b="1" dirty="0">
                <a:ea typeface="+mn-lt"/>
                <a:cs typeface="+mn-lt"/>
              </a:rPr>
              <a:t>Die </a:t>
            </a:r>
            <a:r>
              <a:rPr lang="en-US" sz="3200" b="1" dirty="0" err="1">
                <a:ea typeface="+mn-lt"/>
                <a:cs typeface="+mn-lt"/>
              </a:rPr>
              <a:t>Elemente</a:t>
            </a:r>
            <a:r>
              <a:rPr lang="en-US" sz="3200" b="1" dirty="0">
                <a:ea typeface="+mn-lt"/>
                <a:cs typeface="+mn-lt"/>
              </a:rPr>
              <a:t> der </a:t>
            </a:r>
            <a:r>
              <a:rPr lang="en-US" sz="3200" b="1" dirty="0" err="1">
                <a:ea typeface="+mn-lt"/>
                <a:cs typeface="+mn-lt"/>
              </a:rPr>
              <a:t>Kontingenzmatrix</a:t>
            </a:r>
            <a:r>
              <a:rPr lang="en-US" sz="3200" b="1" dirty="0">
                <a:ea typeface="+mn-lt"/>
                <a:cs typeface="+mn-lt"/>
              </a:rPr>
              <a:t> </a:t>
            </a:r>
            <a:r>
              <a:rPr lang="en-US" sz="3200" b="1" dirty="0" err="1">
                <a:ea typeface="+mn-lt"/>
                <a:cs typeface="+mn-lt"/>
              </a:rPr>
              <a:t>geben</a:t>
            </a:r>
            <a:r>
              <a:rPr lang="en-US" sz="3200" b="1" dirty="0">
                <a:ea typeface="+mn-lt"/>
                <a:cs typeface="+mn-lt"/>
              </a:rPr>
              <a:t> an, </a:t>
            </a:r>
            <a:r>
              <a:rPr lang="en-US" sz="3200" b="1" dirty="0" err="1">
                <a:ea typeface="+mn-lt"/>
                <a:cs typeface="+mn-lt"/>
              </a:rPr>
              <a:t>wie</a:t>
            </a:r>
            <a:r>
              <a:rPr lang="en-US" sz="3200" b="1" dirty="0">
                <a:ea typeface="+mn-lt"/>
                <a:cs typeface="+mn-lt"/>
              </a:rPr>
              <a:t> </a:t>
            </a:r>
            <a:r>
              <a:rPr lang="en-US" sz="3200" b="1" dirty="0" err="1">
                <a:ea typeface="+mn-lt"/>
                <a:cs typeface="+mn-lt"/>
              </a:rPr>
              <a:t>häufig</a:t>
            </a:r>
            <a:r>
              <a:rPr lang="en-US" sz="3200" b="1" dirty="0">
                <a:ea typeface="+mn-lt"/>
                <a:cs typeface="+mn-lt"/>
              </a:rPr>
              <a:t> die </a:t>
            </a:r>
            <a:r>
              <a:rPr lang="en-US" sz="3200" b="1" dirty="0" err="1">
                <a:ea typeface="+mn-lt"/>
                <a:cs typeface="+mn-lt"/>
              </a:rPr>
              <a:t>Merkmale</a:t>
            </a:r>
            <a:r>
              <a:rPr lang="en-US" sz="3200" b="1" dirty="0">
                <a:ea typeface="+mn-lt"/>
                <a:cs typeface="+mn-lt"/>
              </a:rPr>
              <a:t> </a:t>
            </a:r>
            <a:r>
              <a:rPr lang="en-US" sz="3200" b="1" dirty="0" err="1">
                <a:ea typeface="+mn-lt"/>
                <a:cs typeface="+mn-lt"/>
              </a:rPr>
              <a:t>zweier</a:t>
            </a:r>
            <a:r>
              <a:rPr lang="en-US" sz="3200" b="1" dirty="0">
                <a:ea typeface="+mn-lt"/>
                <a:cs typeface="+mn-lt"/>
              </a:rPr>
              <a:t> </a:t>
            </a:r>
            <a:r>
              <a:rPr lang="en-US" sz="3200" b="1" dirty="0" err="1">
                <a:ea typeface="+mn-lt"/>
                <a:cs typeface="+mn-lt"/>
              </a:rPr>
              <a:t>unterschiedlicher</a:t>
            </a:r>
            <a:r>
              <a:rPr lang="en-US" sz="3200" b="1" dirty="0">
                <a:ea typeface="+mn-lt"/>
                <a:cs typeface="+mn-lt"/>
              </a:rPr>
              <a:t> </a:t>
            </a:r>
            <a:r>
              <a:rPr lang="en-US" sz="3200" b="1" dirty="0" err="1">
                <a:ea typeface="+mn-lt"/>
                <a:cs typeface="+mn-lt"/>
              </a:rPr>
              <a:t>Größen</a:t>
            </a:r>
            <a:r>
              <a:rPr lang="en-US" sz="3200" b="1" dirty="0">
                <a:ea typeface="+mn-lt"/>
                <a:cs typeface="+mn-lt"/>
              </a:rPr>
              <a:t> </a:t>
            </a:r>
            <a:r>
              <a:rPr lang="en-US" sz="3200" b="1" dirty="0" err="1">
                <a:ea typeface="+mn-lt"/>
                <a:cs typeface="+mn-lt"/>
              </a:rPr>
              <a:t>gleichzeitig</a:t>
            </a:r>
            <a:r>
              <a:rPr lang="en-US" sz="3200" b="1" dirty="0">
                <a:ea typeface="+mn-lt"/>
                <a:cs typeface="+mn-lt"/>
              </a:rPr>
              <a:t> </a:t>
            </a:r>
            <a:r>
              <a:rPr lang="en-US" sz="3200" b="1" dirty="0" err="1">
                <a:ea typeface="+mn-lt"/>
                <a:cs typeface="+mn-lt"/>
              </a:rPr>
              <a:t>auftreten</a:t>
            </a:r>
            <a:r>
              <a:rPr lang="en-US" sz="3200" b="1" dirty="0">
                <a:ea typeface="+mn-lt"/>
                <a:cs typeface="+mn-lt"/>
              </a:rPr>
              <a:t>. </a:t>
            </a:r>
            <a:r>
              <a:rPr lang="en-US" sz="3200" b="1" dirty="0">
                <a:ea typeface="Calibri" panose="020F0502020204030204" pitchFamily="34" charset="0"/>
                <a:cs typeface="Times New Roman"/>
              </a:rPr>
              <a:t>
</a:t>
            </a:r>
            <a:endParaRPr lang="it-IT">
              <a:cs typeface="Times New Roman"/>
            </a:endParaRPr>
          </a:p>
        </p:txBody>
      </p:sp>
    </p:spTree>
    <p:extLst>
      <p:ext uri="{BB962C8B-B14F-4D97-AF65-F5344CB8AC3E}">
        <p14:creationId xmlns:p14="http://schemas.microsoft.com/office/powerpoint/2010/main" val="266548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1D9F6E7-D13D-6C46-A0A9-E25BAB1128A4}"/>
              </a:ext>
            </a:extLst>
          </p:cNvPr>
          <p:cNvSpPr>
            <a:spLocks noGrp="1"/>
          </p:cNvSpPr>
          <p:nvPr>
            <p:ph type="title"/>
          </p:nvPr>
        </p:nvSpPr>
        <p:spPr>
          <a:xfrm>
            <a:off x="1257300" y="1562100"/>
            <a:ext cx="15773400" cy="862012"/>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3489F303-6EAD-1154-6C49-200C6F8C4D2B}"/>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Ziel der Korrespondenzanalyse
</a:t>
            </a:r>
            <a:endParaRPr lang="it-IT" dirty="0"/>
          </a:p>
        </p:txBody>
      </p:sp>
      <p:sp>
        <p:nvSpPr>
          <p:cNvPr id="4" name="CasellaDiTesto 3">
            <a:extLst>
              <a:ext uri="{FF2B5EF4-FFF2-40B4-BE49-F238E27FC236}">
                <a16:creationId xmlns:a16="http://schemas.microsoft.com/office/drawing/2014/main" xmlns="" id="{D2D5D88B-E615-D73D-BE4D-679BC2226805}"/>
              </a:ext>
            </a:extLst>
          </p:cNvPr>
          <p:cNvSpPr txBox="1"/>
          <p:nvPr/>
        </p:nvSpPr>
        <p:spPr>
          <a:xfrm>
            <a:off x="1276965" y="4112448"/>
            <a:ext cx="15773400" cy="3046988"/>
          </a:xfrm>
          <a:prstGeom prst="rect">
            <a:avLst/>
          </a:prstGeom>
          <a:noFill/>
        </p:spPr>
        <p:txBody>
          <a:bodyPr wrap="square" rtlCol="0">
            <a:spAutoFit/>
          </a:bodyPr>
          <a:lstStyle/>
          <a:p>
            <a:pPr algn="ctr"/>
            <a:r>
              <a:rPr lang="en-US" sz="3200" b="1" dirty="0">
                <a:solidFill>
                  <a:srgbClr val="000000"/>
                </a:solidFill>
                <a:ea typeface="Calibri" panose="020F0502020204030204" pitchFamily="34" charset="0"/>
              </a:rPr>
              <a:t>Das Hauptziel der </a:t>
            </a:r>
            <a:r>
              <a:rPr lang="fr-FR" sz="3200" b="1" dirty="0" err="1">
                <a:cs typeface="Times New Roman" panose="02020603050405020304" pitchFamily="18" charset="0"/>
              </a:rPr>
              <a:t>Korrespondenzanalyse</a:t>
            </a:r>
            <a:r>
              <a:rPr lang="en-US" sz="3200" b="1" dirty="0">
                <a:solidFill>
                  <a:srgbClr val="000000"/>
                </a:solidFill>
                <a:ea typeface="Calibri" panose="020F0502020204030204" pitchFamily="34" charset="0"/>
              </a:rPr>
              <a:t> ist die Analyse der Beziehungen zwischen einer Reihe von qualitativen Variablen, die an einem Kollektiv von statistischen Einheiten beobachtet werden. Dies geschieht durch die Identifizierung eines "optimalen" Raums, d. h. einer kleinen Dimension, die die Synthese der in den ursprünglichen Daten enthaltenen Strukturinformationen darstellt.
</a:t>
            </a:r>
            <a:endParaRPr lang="it-IT" sz="3200" b="1" dirty="0"/>
          </a:p>
        </p:txBody>
      </p:sp>
    </p:spTree>
    <p:extLst>
      <p:ext uri="{BB962C8B-B14F-4D97-AF65-F5344CB8AC3E}">
        <p14:creationId xmlns:p14="http://schemas.microsoft.com/office/powerpoint/2010/main" val="23511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703207E-6B16-6114-E0E8-B43787F93892}"/>
              </a:ext>
            </a:extLst>
          </p:cNvPr>
          <p:cNvSpPr>
            <a:spLocks noGrp="1"/>
          </p:cNvSpPr>
          <p:nvPr>
            <p:ph type="title"/>
          </p:nvPr>
        </p:nvSpPr>
        <p:spPr>
          <a:xfrm>
            <a:off x="1257300" y="1485900"/>
            <a:ext cx="15773400" cy="1014412"/>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FFDD50FF-E836-C713-7DAB-F51DF09589AE}"/>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2: Ziel der Korrespondenzanalyse
</a:t>
            </a:r>
            <a:endParaRPr lang="it-IT" dirty="0"/>
          </a:p>
        </p:txBody>
      </p:sp>
      <p:sp>
        <p:nvSpPr>
          <p:cNvPr id="4" name="CasellaDiTesto 3">
            <a:extLst>
              <a:ext uri="{FF2B5EF4-FFF2-40B4-BE49-F238E27FC236}">
                <a16:creationId xmlns:a16="http://schemas.microsoft.com/office/drawing/2014/main" xmlns="" id="{4EE6191B-D949-A071-6297-AD7538F03E61}"/>
              </a:ext>
            </a:extLst>
          </p:cNvPr>
          <p:cNvSpPr txBox="1"/>
          <p:nvPr/>
        </p:nvSpPr>
        <p:spPr>
          <a:xfrm>
            <a:off x="1230261" y="4220170"/>
            <a:ext cx="16725900" cy="2062103"/>
          </a:xfrm>
          <a:prstGeom prst="rect">
            <a:avLst/>
          </a:prstGeom>
          <a:noFill/>
        </p:spPr>
        <p:txBody>
          <a:bodyPr wrap="square" lIns="91440" tIns="45720" rIns="91440" bIns="45720" rtlCol="0" anchor="t">
            <a:spAutoFit/>
          </a:bodyPr>
          <a:lstStyle/>
          <a:p>
            <a:pPr algn="ctr"/>
            <a:r>
              <a:rPr lang="en-US" sz="3200" b="1" dirty="0" err="1">
                <a:ea typeface="+mn-lt"/>
                <a:cs typeface="+mn-lt"/>
              </a:rPr>
              <a:t>Im</a:t>
            </a:r>
            <a:r>
              <a:rPr lang="en-US" sz="3200" b="1" dirty="0">
                <a:ea typeface="+mn-lt"/>
                <a:cs typeface="+mn-lt"/>
              </a:rPr>
              <a:t> </a:t>
            </a:r>
            <a:r>
              <a:rPr lang="en-US" sz="3200" b="1" dirty="0" err="1">
                <a:ea typeface="+mn-lt"/>
                <a:cs typeface="+mn-lt"/>
              </a:rPr>
              <a:t>Wesentlichen</a:t>
            </a:r>
            <a:r>
              <a:rPr lang="en-US" sz="3200" b="1" dirty="0">
                <a:ea typeface="+mn-lt"/>
                <a:cs typeface="+mn-lt"/>
              </a:rPr>
              <a:t> </a:t>
            </a:r>
            <a:r>
              <a:rPr lang="en-US" sz="3200" b="1" dirty="0" err="1">
                <a:ea typeface="+mn-lt"/>
                <a:cs typeface="+mn-lt"/>
              </a:rPr>
              <a:t>werden</a:t>
            </a:r>
            <a:r>
              <a:rPr lang="en-US" sz="3200" b="1" dirty="0">
                <a:ea typeface="+mn-lt"/>
                <a:cs typeface="+mn-lt"/>
              </a:rPr>
              <a:t> </a:t>
            </a:r>
            <a:r>
              <a:rPr lang="en-US" sz="3200" b="1" dirty="0" err="1">
                <a:ea typeface="+mn-lt"/>
                <a:cs typeface="+mn-lt"/>
              </a:rPr>
              <a:t>wir</a:t>
            </a:r>
            <a:r>
              <a:rPr lang="en-US" sz="3200" b="1" dirty="0">
                <a:ea typeface="+mn-lt"/>
                <a:cs typeface="+mn-lt"/>
              </a:rPr>
              <a:t> </a:t>
            </a:r>
            <a:r>
              <a:rPr lang="en-US" sz="3200" b="1" dirty="0" err="1">
                <a:ea typeface="+mn-lt"/>
                <a:cs typeface="+mn-lt"/>
              </a:rPr>
              <a:t>eine</a:t>
            </a:r>
            <a:r>
              <a:rPr lang="en-US" sz="3200" b="1" dirty="0">
                <a:ea typeface="+mn-lt"/>
                <a:cs typeface="+mn-lt"/>
              </a:rPr>
              <a:t> Reihe von </a:t>
            </a:r>
            <a:r>
              <a:rPr lang="en-US" sz="3200" b="1" dirty="0" err="1">
                <a:ea typeface="+mn-lt"/>
                <a:cs typeface="+mn-lt"/>
              </a:rPr>
              <a:t>latenten</a:t>
            </a:r>
            <a:r>
              <a:rPr lang="en-US" sz="3200" b="1" dirty="0">
                <a:ea typeface="+mn-lt"/>
                <a:cs typeface="+mn-lt"/>
              </a:rPr>
              <a:t> </a:t>
            </a:r>
            <a:r>
              <a:rPr lang="en-US" sz="3200" b="1" dirty="0" err="1">
                <a:ea typeface="+mn-lt"/>
                <a:cs typeface="+mn-lt"/>
              </a:rPr>
              <a:t>Variablen</a:t>
            </a:r>
            <a:r>
              <a:rPr lang="en-US" sz="3200" b="1" dirty="0">
                <a:ea typeface="+mn-lt"/>
                <a:cs typeface="+mn-lt"/>
              </a:rPr>
              <a:t> (</a:t>
            </a:r>
            <a:r>
              <a:rPr lang="en-US" sz="3200" b="1" dirty="0" err="1">
                <a:ea typeface="+mn-lt"/>
                <a:cs typeface="+mn-lt"/>
              </a:rPr>
              <a:t>oder</a:t>
            </a:r>
            <a:r>
              <a:rPr lang="en-US" sz="3200" b="1" dirty="0">
                <a:ea typeface="+mn-lt"/>
                <a:cs typeface="+mn-lt"/>
              </a:rPr>
              <a:t> </a:t>
            </a:r>
            <a:r>
              <a:rPr lang="en-US" sz="3200" b="1" dirty="0" err="1">
                <a:ea typeface="+mn-lt"/>
                <a:cs typeface="+mn-lt"/>
              </a:rPr>
              <a:t>Faktoren</a:t>
            </a:r>
            <a:r>
              <a:rPr lang="en-US" sz="3200" b="1" dirty="0">
                <a:ea typeface="+mn-lt"/>
                <a:cs typeface="+mn-lt"/>
              </a:rPr>
              <a:t>) </a:t>
            </a:r>
            <a:r>
              <a:rPr lang="en-US" sz="3200" b="1" dirty="0" err="1">
                <a:ea typeface="+mn-lt"/>
                <a:cs typeface="+mn-lt"/>
              </a:rPr>
              <a:t>ermitteln</a:t>
            </a:r>
            <a:r>
              <a:rPr lang="en-US" sz="3200" b="1" dirty="0">
                <a:ea typeface="+mn-lt"/>
                <a:cs typeface="+mn-lt"/>
              </a:rPr>
              <a:t>. </a:t>
            </a:r>
            <a:r>
              <a:rPr lang="en-US" sz="3200" b="1" dirty="0" err="1">
                <a:ea typeface="+mn-lt"/>
                <a:cs typeface="+mn-lt"/>
              </a:rPr>
              <a:t>Diese</a:t>
            </a:r>
            <a:r>
              <a:rPr lang="en-US" sz="3200" b="1" dirty="0">
                <a:ea typeface="+mn-lt"/>
                <a:cs typeface="+mn-lt"/>
              </a:rPr>
              <a:t> </a:t>
            </a:r>
            <a:r>
              <a:rPr lang="en-US" sz="3200" b="1" dirty="0" err="1">
                <a:ea typeface="+mn-lt"/>
                <a:cs typeface="+mn-lt"/>
              </a:rPr>
              <a:t>latenten</a:t>
            </a:r>
            <a:r>
              <a:rPr lang="en-US" sz="3200" b="1" dirty="0">
                <a:ea typeface="+mn-lt"/>
                <a:cs typeface="+mn-lt"/>
              </a:rPr>
              <a:t> </a:t>
            </a:r>
            <a:r>
              <a:rPr lang="en-US" sz="3200" b="1" dirty="0" err="1">
                <a:ea typeface="+mn-lt"/>
                <a:cs typeface="+mn-lt"/>
              </a:rPr>
              <a:t>Variablen</a:t>
            </a:r>
            <a:r>
              <a:rPr lang="en-US" sz="3200" b="1" dirty="0">
                <a:ea typeface="+mn-lt"/>
                <a:cs typeface="+mn-lt"/>
              </a:rPr>
              <a:t> </a:t>
            </a:r>
            <a:r>
              <a:rPr lang="en-US" sz="3200" b="1" dirty="0" err="1">
                <a:ea typeface="+mn-lt"/>
                <a:cs typeface="+mn-lt"/>
              </a:rPr>
              <a:t>sind</a:t>
            </a:r>
            <a:r>
              <a:rPr lang="en-US" sz="3200" b="1" dirty="0">
                <a:ea typeface="+mn-lt"/>
                <a:cs typeface="+mn-lt"/>
              </a:rPr>
              <a:t> </a:t>
            </a:r>
            <a:r>
              <a:rPr lang="en-US" sz="3200" b="1" dirty="0" err="1">
                <a:ea typeface="+mn-lt"/>
                <a:cs typeface="+mn-lt"/>
              </a:rPr>
              <a:t>eine</a:t>
            </a:r>
            <a:r>
              <a:rPr lang="en-US" sz="3200" b="1" dirty="0">
                <a:ea typeface="+mn-lt"/>
                <a:cs typeface="+mn-lt"/>
              </a:rPr>
              <a:t> </a:t>
            </a:r>
            <a:r>
              <a:rPr lang="en-US" sz="3200" b="1" dirty="0" err="1">
                <a:ea typeface="+mn-lt"/>
                <a:cs typeface="+mn-lt"/>
              </a:rPr>
              <a:t>Kombination</a:t>
            </a:r>
            <a:r>
              <a:rPr lang="en-US" sz="3200" b="1" dirty="0">
                <a:ea typeface="+mn-lt"/>
                <a:cs typeface="+mn-lt"/>
              </a:rPr>
              <a:t> </a:t>
            </a:r>
            <a:r>
              <a:rPr lang="en-US" sz="3200" b="1" dirty="0" err="1">
                <a:ea typeface="+mn-lt"/>
                <a:cs typeface="+mn-lt"/>
              </a:rPr>
              <a:t>aus</a:t>
            </a:r>
            <a:r>
              <a:rPr lang="en-US" sz="3200" b="1" dirty="0">
                <a:ea typeface="+mn-lt"/>
                <a:cs typeface="+mn-lt"/>
              </a:rPr>
              <a:t> den </a:t>
            </a:r>
            <a:r>
              <a:rPr lang="en-US" sz="3200" b="1" dirty="0" err="1">
                <a:ea typeface="+mn-lt"/>
                <a:cs typeface="+mn-lt"/>
              </a:rPr>
              <a:t>ursprünglichen</a:t>
            </a:r>
            <a:r>
              <a:rPr lang="en-US" sz="3200" b="1" dirty="0">
                <a:ea typeface="+mn-lt"/>
                <a:cs typeface="+mn-lt"/>
              </a:rPr>
              <a:t> </a:t>
            </a:r>
            <a:r>
              <a:rPr lang="en-US" sz="3200" b="1" dirty="0" err="1">
                <a:ea typeface="+mn-lt"/>
                <a:cs typeface="+mn-lt"/>
              </a:rPr>
              <a:t>Variablen</a:t>
            </a:r>
            <a:r>
              <a:rPr lang="en-US" sz="3200" b="1" dirty="0">
                <a:ea typeface="+mn-lt"/>
                <a:cs typeface="+mn-lt"/>
              </a:rPr>
              <a:t> und </a:t>
            </a:r>
            <a:r>
              <a:rPr lang="en-US" sz="3200" b="1" dirty="0" err="1">
                <a:ea typeface="+mn-lt"/>
                <a:cs typeface="+mn-lt"/>
              </a:rPr>
              <a:t>drücken</a:t>
            </a:r>
            <a:r>
              <a:rPr lang="en-US" sz="3200" b="1" dirty="0">
                <a:ea typeface="+mn-lt"/>
                <a:cs typeface="+mn-lt"/>
              </a:rPr>
              <a:t> </a:t>
            </a:r>
            <a:r>
              <a:rPr lang="en-US" sz="3200" b="1" dirty="0" err="1">
                <a:ea typeface="+mn-lt"/>
                <a:cs typeface="+mn-lt"/>
              </a:rPr>
              <a:t>einige</a:t>
            </a:r>
            <a:r>
              <a:rPr lang="en-US" sz="3200" b="1" dirty="0">
                <a:ea typeface="+mn-lt"/>
                <a:cs typeface="+mn-lt"/>
              </a:rPr>
              <a:t> </a:t>
            </a:r>
            <a:r>
              <a:rPr lang="en-US" sz="3200" b="1" dirty="0" err="1">
                <a:ea typeface="+mn-lt"/>
                <a:cs typeface="+mn-lt"/>
              </a:rPr>
              <a:t>Konzepte</a:t>
            </a:r>
            <a:r>
              <a:rPr lang="en-US" sz="3200" b="1" dirty="0">
                <a:ea typeface="+mn-lt"/>
                <a:cs typeface="+mn-lt"/>
              </a:rPr>
              <a:t> </a:t>
            </a:r>
            <a:r>
              <a:rPr lang="en-US" sz="3200" b="1" dirty="0" err="1">
                <a:ea typeface="+mn-lt"/>
                <a:cs typeface="+mn-lt"/>
              </a:rPr>
              <a:t>aus</a:t>
            </a:r>
            <a:r>
              <a:rPr lang="en-US" sz="3200" b="1" dirty="0">
                <a:ea typeface="+mn-lt"/>
                <a:cs typeface="+mn-lt"/>
              </a:rPr>
              <a:t>, die in der </a:t>
            </a:r>
            <a:r>
              <a:rPr lang="en-US" sz="3200" b="1" dirty="0" err="1">
                <a:ea typeface="+mn-lt"/>
                <a:cs typeface="+mn-lt"/>
              </a:rPr>
              <a:t>Realität</a:t>
            </a:r>
            <a:r>
              <a:rPr lang="en-US" sz="3200" b="1" dirty="0">
                <a:ea typeface="+mn-lt"/>
                <a:cs typeface="+mn-lt"/>
              </a:rPr>
              <a:t> </a:t>
            </a:r>
            <a:r>
              <a:rPr lang="en-US" sz="3200" b="1" dirty="0" err="1">
                <a:ea typeface="+mn-lt"/>
                <a:cs typeface="+mn-lt"/>
              </a:rPr>
              <a:t>nicht</a:t>
            </a:r>
            <a:r>
              <a:rPr lang="en-US" sz="3200" b="1" dirty="0">
                <a:ea typeface="+mn-lt"/>
                <a:cs typeface="+mn-lt"/>
              </a:rPr>
              <a:t> </a:t>
            </a:r>
            <a:r>
              <a:rPr lang="en-US" sz="3200" b="1" dirty="0" err="1">
                <a:ea typeface="+mn-lt"/>
                <a:cs typeface="+mn-lt"/>
              </a:rPr>
              <a:t>direkt</a:t>
            </a:r>
            <a:r>
              <a:rPr lang="en-US" sz="3200" b="1" dirty="0">
                <a:ea typeface="+mn-lt"/>
                <a:cs typeface="+mn-lt"/>
              </a:rPr>
              <a:t> </a:t>
            </a:r>
            <a:r>
              <a:rPr lang="en-US" sz="3200" b="1" dirty="0" err="1">
                <a:ea typeface="+mn-lt"/>
                <a:cs typeface="+mn-lt"/>
              </a:rPr>
              <a:t>beobachtbar</a:t>
            </a:r>
            <a:r>
              <a:rPr lang="en-US" sz="3200" b="1" dirty="0">
                <a:ea typeface="+mn-lt"/>
                <a:cs typeface="+mn-lt"/>
              </a:rPr>
              <a:t> </a:t>
            </a:r>
            <a:r>
              <a:rPr lang="en-US" sz="3200" b="1" dirty="0" err="1">
                <a:ea typeface="+mn-lt"/>
                <a:cs typeface="+mn-lt"/>
              </a:rPr>
              <a:t>sind</a:t>
            </a:r>
            <a:r>
              <a:rPr lang="en-US" sz="3200" b="1" dirty="0">
                <a:ea typeface="+mn-lt"/>
                <a:cs typeface="+mn-lt"/>
              </a:rPr>
              <a:t>, </a:t>
            </a:r>
            <a:r>
              <a:rPr lang="en-US" sz="3200" b="1" dirty="0" err="1">
                <a:ea typeface="+mn-lt"/>
                <a:cs typeface="+mn-lt"/>
              </a:rPr>
              <a:t>sondern</a:t>
            </a:r>
            <a:r>
              <a:rPr lang="en-US" sz="3200" b="1" dirty="0">
                <a:ea typeface="+mn-lt"/>
                <a:cs typeface="+mn-lt"/>
              </a:rPr>
              <a:t> das </a:t>
            </a:r>
            <a:r>
              <a:rPr lang="en-US" sz="3200" b="1" dirty="0" err="1">
                <a:ea typeface="+mn-lt"/>
                <a:cs typeface="+mn-lt"/>
              </a:rPr>
              <a:t>Ergebnis</a:t>
            </a:r>
            <a:r>
              <a:rPr lang="en-US" sz="3200" b="1" dirty="0">
                <a:ea typeface="+mn-lt"/>
                <a:cs typeface="+mn-lt"/>
              </a:rPr>
              <a:t> der </a:t>
            </a:r>
            <a:r>
              <a:rPr lang="en-US" sz="3200" b="1" dirty="0" err="1">
                <a:ea typeface="+mn-lt"/>
                <a:cs typeface="+mn-lt"/>
              </a:rPr>
              <a:t>Messung</a:t>
            </a:r>
            <a:r>
              <a:rPr lang="en-US" sz="3200" b="1" dirty="0">
                <a:ea typeface="+mn-lt"/>
                <a:cs typeface="+mn-lt"/>
              </a:rPr>
              <a:t> </a:t>
            </a:r>
            <a:r>
              <a:rPr lang="en-US" sz="3200" b="1" dirty="0" err="1">
                <a:ea typeface="+mn-lt"/>
                <a:cs typeface="+mn-lt"/>
              </a:rPr>
              <a:t>einer</a:t>
            </a:r>
            <a:r>
              <a:rPr lang="en-US" sz="3200" b="1" dirty="0">
                <a:ea typeface="+mn-lt"/>
                <a:cs typeface="+mn-lt"/>
              </a:rPr>
              <a:t> Reihe von </a:t>
            </a:r>
            <a:r>
              <a:rPr lang="en-US" sz="3200" b="1" dirty="0" err="1">
                <a:ea typeface="+mn-lt"/>
                <a:cs typeface="+mn-lt"/>
              </a:rPr>
              <a:t>Variablen</a:t>
            </a:r>
            <a:r>
              <a:rPr lang="en-US" sz="3200" b="1" dirty="0">
                <a:ea typeface="+mn-lt"/>
                <a:cs typeface="+mn-lt"/>
              </a:rPr>
              <a:t> </a:t>
            </a:r>
            <a:r>
              <a:rPr lang="en-US" sz="3200" b="1" dirty="0" err="1">
                <a:ea typeface="+mn-lt"/>
                <a:cs typeface="+mn-lt"/>
              </a:rPr>
              <a:t>sind</a:t>
            </a:r>
            <a:r>
              <a:rPr lang="en-US" sz="3200" b="1" dirty="0">
                <a:ea typeface="+mn-lt"/>
                <a:cs typeface="+mn-lt"/>
              </a:rPr>
              <a:t>.</a:t>
            </a:r>
            <a:endParaRPr lang="en-US" dirty="0"/>
          </a:p>
        </p:txBody>
      </p:sp>
    </p:spTree>
    <p:extLst>
      <p:ext uri="{BB962C8B-B14F-4D97-AF65-F5344CB8AC3E}">
        <p14:creationId xmlns:p14="http://schemas.microsoft.com/office/powerpoint/2010/main" val="259052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06BD12E-1126-C7AE-DA59-DDD539D28DEF}"/>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6016EFE2-E14F-4EF0-646E-62C260E339DB}"/>
              </a:ext>
            </a:extLst>
          </p:cNvPr>
          <p:cNvSpPr>
            <a:spLocks noGrp="1"/>
          </p:cNvSpPr>
          <p:nvPr>
            <p:ph idx="1"/>
          </p:nvPr>
        </p:nvSpPr>
        <p:spPr>
          <a:xfrm>
            <a:off x="1257300" y="2738438"/>
            <a:ext cx="15773400" cy="5000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3: Die Annahme der Korrespondenzanalyse
</a:t>
            </a:r>
            <a:endParaRPr lang="it-IT" dirty="0"/>
          </a:p>
        </p:txBody>
      </p:sp>
      <p:sp>
        <p:nvSpPr>
          <p:cNvPr id="4" name="CasellaDiTesto 3">
            <a:extLst>
              <a:ext uri="{FF2B5EF4-FFF2-40B4-BE49-F238E27FC236}">
                <a16:creationId xmlns:a16="http://schemas.microsoft.com/office/drawing/2014/main" xmlns="" id="{2A7C67B6-F6DC-E1CE-5410-742ACBBD05E0}"/>
              </a:ext>
            </a:extLst>
          </p:cNvPr>
          <p:cNvSpPr txBox="1"/>
          <p:nvPr/>
        </p:nvSpPr>
        <p:spPr>
          <a:xfrm>
            <a:off x="1085850" y="4466391"/>
            <a:ext cx="16116300" cy="1569660"/>
          </a:xfrm>
          <a:prstGeom prst="rect">
            <a:avLst/>
          </a:prstGeom>
          <a:noFill/>
        </p:spPr>
        <p:txBody>
          <a:bodyPr wrap="square" lIns="91440" tIns="45720" rIns="91440" bIns="45720" rtlCol="0" anchor="t">
            <a:spAutoFit/>
          </a:bodyPr>
          <a:lstStyle/>
          <a:p>
            <a:pPr algn="ctr"/>
            <a:r>
              <a:rPr lang="en-US" sz="3200" b="1" dirty="0">
                <a:latin typeface="Calibri"/>
                <a:ea typeface="Calibri" panose="020F0502020204030204" pitchFamily="34" charset="0"/>
                <a:cs typeface="Times New Roman"/>
              </a:rPr>
              <a:t>Bei der </a:t>
            </a:r>
            <a:r>
              <a:rPr lang="en-US" sz="3200" b="1" dirty="0" err="1">
                <a:latin typeface="Calibri"/>
                <a:ea typeface="Calibri" panose="020F0502020204030204" pitchFamily="34" charset="0"/>
                <a:cs typeface="Times New Roman"/>
              </a:rPr>
              <a:t>Korrespondenzanalyse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dürfen</a:t>
            </a:r>
            <a:r>
              <a:rPr lang="en-US" sz="3200" b="1" dirty="0">
                <a:latin typeface="Calibri"/>
                <a:ea typeface="Calibri" panose="020F0502020204030204" pitchFamily="34" charset="0"/>
                <a:cs typeface="Times New Roman"/>
              </a:rPr>
              <a:t> die </a:t>
            </a:r>
            <a:r>
              <a:rPr lang="en-US" sz="3200" b="1" dirty="0" err="1">
                <a:latin typeface="Calibri"/>
                <a:ea typeface="Calibri" panose="020F0502020204030204" pitchFamily="34" charset="0"/>
                <a:cs typeface="Times New Roman"/>
              </a:rPr>
              <a:t>verwendeten</a:t>
            </a:r>
            <a:r>
              <a:rPr lang="en-US" sz="3200" b="1" dirty="0">
                <a:latin typeface="Calibri"/>
                <a:ea typeface="Calibri" panose="020F0502020204030204" pitchFamily="34" charset="0"/>
                <a:cs typeface="Times New Roman"/>
              </a:rPr>
              <a:t> Variablen </a:t>
            </a:r>
            <a:r>
              <a:rPr lang="en-US" sz="3200" b="1" u="sng" dirty="0">
                <a:latin typeface="Calibri"/>
                <a:ea typeface="Calibri" panose="020F0502020204030204" pitchFamily="34" charset="0"/>
                <a:cs typeface="Times New Roman"/>
              </a:rPr>
              <a:t>nicht unabhängig sein</a:t>
            </a:r>
            <a:r>
              <a:rPr lang="en-US" sz="3200" b="1" dirty="0">
                <a:latin typeface="Calibri"/>
                <a:ea typeface="Calibri" panose="020F0502020204030204" pitchFamily="34" charset="0"/>
                <a:cs typeface="Times New Roman"/>
              </a:rPr>
              <a:t>, d. h. die </a:t>
            </a:r>
            <a:r>
              <a:rPr lang="en-US" sz="3200" b="1" dirty="0" err="1" smtClean="0">
                <a:latin typeface="Calibri"/>
                <a:ea typeface="Calibri" panose="020F0502020204030204" pitchFamily="34" charset="0"/>
                <a:cs typeface="Times New Roman"/>
              </a:rPr>
              <a:t>Werte</a:t>
            </a:r>
            <a:r>
              <a:rPr lang="en-US" sz="3200" b="1" dirty="0" smtClean="0">
                <a:latin typeface="Calibri"/>
                <a:ea typeface="Calibri" panose="020F0502020204030204" pitchFamily="34" charset="0"/>
                <a:cs typeface="Times New Roman"/>
              </a:rPr>
              <a:t> </a:t>
            </a:r>
            <a:r>
              <a:rPr lang="en-US" sz="3200" b="1" dirty="0">
                <a:latin typeface="Calibri"/>
                <a:ea typeface="Calibri" panose="020F0502020204030204" pitchFamily="34" charset="0"/>
                <a:cs typeface="Times New Roman"/>
              </a:rPr>
              <a:t>der </a:t>
            </a:r>
            <a:r>
              <a:rPr lang="en-US" sz="3200" b="1" dirty="0" err="1">
                <a:latin typeface="Calibri"/>
                <a:ea typeface="Calibri" panose="020F0502020204030204" pitchFamily="34" charset="0"/>
                <a:cs typeface="Times New Roman"/>
              </a:rPr>
              <a:t>einen</a:t>
            </a:r>
            <a:r>
              <a:rPr lang="en-US" sz="3200" b="1" dirty="0">
                <a:latin typeface="Calibri"/>
                <a:ea typeface="Calibri" panose="020F0502020204030204" pitchFamily="34" charset="0"/>
                <a:cs typeface="Times New Roman"/>
              </a:rPr>
              <a:t> Variable </a:t>
            </a:r>
            <a:r>
              <a:rPr lang="en-US" sz="3200" b="1" dirty="0" err="1">
                <a:latin typeface="Calibri"/>
                <a:ea typeface="Calibri" panose="020F0502020204030204" pitchFamily="34" charset="0"/>
                <a:cs typeface="Times New Roman"/>
              </a:rPr>
              <a:t>müssen</a:t>
            </a:r>
            <a:r>
              <a:rPr lang="en-US" sz="3200" b="1" dirty="0">
                <a:latin typeface="Calibri"/>
                <a:ea typeface="Calibri" panose="020F0502020204030204" pitchFamily="34" charset="0"/>
                <a:cs typeface="Times New Roman"/>
              </a:rPr>
              <a:t> die </a:t>
            </a:r>
            <a:r>
              <a:rPr lang="en-US" sz="3200" b="1" dirty="0" err="1" smtClean="0">
                <a:latin typeface="Calibri"/>
                <a:ea typeface="Calibri" panose="020F0502020204030204" pitchFamily="34" charset="0"/>
                <a:cs typeface="Times New Roman"/>
              </a:rPr>
              <a:t>Werte</a:t>
            </a:r>
            <a:r>
              <a:rPr lang="en-US" sz="3200" b="1" dirty="0" smtClean="0">
                <a:latin typeface="Calibri"/>
                <a:ea typeface="Calibri" panose="020F0502020204030204" pitchFamily="34" charset="0"/>
                <a:cs typeface="Times New Roman"/>
              </a:rPr>
              <a:t> </a:t>
            </a:r>
            <a:r>
              <a:rPr lang="en-US" sz="3200" b="1" dirty="0">
                <a:latin typeface="Calibri"/>
                <a:ea typeface="Calibri" panose="020F0502020204030204" pitchFamily="34" charset="0"/>
                <a:cs typeface="Times New Roman"/>
              </a:rPr>
              <a:t>der </a:t>
            </a:r>
            <a:r>
              <a:rPr lang="en-US" sz="3200" b="1" dirty="0" err="1">
                <a:latin typeface="Calibri"/>
                <a:ea typeface="Calibri" panose="020F0502020204030204" pitchFamily="34" charset="0"/>
                <a:cs typeface="Times New Roman"/>
              </a:rPr>
              <a:t>anderen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beeinflussen</a:t>
            </a:r>
            <a:r>
              <a:rPr lang="en-US" sz="3200" b="1" dirty="0">
                <a:latin typeface="Calibri"/>
                <a:ea typeface="Calibri" panose="020F0502020204030204" pitchFamily="34" charset="0"/>
                <a:cs typeface="Times New Roman"/>
              </a:rPr>
              <a:t>. 
</a:t>
            </a:r>
            <a:endParaRPr lang="it-IT" dirty="0">
              <a:latin typeface="Calibri"/>
              <a:cs typeface="Times New Roman"/>
            </a:endParaRPr>
          </a:p>
        </p:txBody>
      </p:sp>
    </p:spTree>
    <p:extLst>
      <p:ext uri="{BB962C8B-B14F-4D97-AF65-F5344CB8AC3E}">
        <p14:creationId xmlns:p14="http://schemas.microsoft.com/office/powerpoint/2010/main" val="420040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AEDFB1B-9967-A334-5E40-922F032EAB1F}"/>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Einheit </a:t>
            </a:r>
            <a:r>
              <a:rPr lang="es-ES" b="1" dirty="0">
                <a:solidFill>
                  <a:srgbClr val="E7686A"/>
                </a:solidFill>
                <a:ea typeface="Microsoft Sans Serif" panose="020B0604020202020204" pitchFamily="34" charset="0"/>
                <a:cs typeface="Microsoft Sans Serif" panose="020B0604020202020204" pitchFamily="34" charset="0"/>
              </a:rPr>
              <a:t>1: </a:t>
            </a:r>
            <a:r>
              <a:rPr lang="es-ES" b="1" dirty="0" err="1">
                <a:solidFill>
                  <a:srgbClr val="E7686A"/>
                </a:solidFill>
                <a:ea typeface="Microsoft Sans Serif" panose="020B0604020202020204" pitchFamily="34" charset="0"/>
                <a:cs typeface="Microsoft Sans Serif" panose="020B0604020202020204" pitchFamily="34" charset="0"/>
              </a:rPr>
              <a:t>Einführung</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xmlns="" id="{7646DC50-24D7-B038-4BDD-14525999D5FD}"/>
              </a:ext>
            </a:extLst>
          </p:cNvPr>
          <p:cNvSpPr>
            <a:spLocks noGrp="1"/>
          </p:cNvSpPr>
          <p:nvPr>
            <p:ph idx="1"/>
          </p:nvPr>
        </p:nvSpPr>
        <p:spPr>
          <a:xfrm>
            <a:off x="1257300" y="2738438"/>
            <a:ext cx="15773400" cy="576262"/>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Abschnitt 3: Die Annahme der Korrespondenzanalyse
</a:t>
            </a:r>
            <a:endParaRPr lang="it-IT" dirty="0"/>
          </a:p>
        </p:txBody>
      </p:sp>
      <p:sp>
        <p:nvSpPr>
          <p:cNvPr id="5" name="CasellaDiTesto 4">
            <a:extLst>
              <a:ext uri="{FF2B5EF4-FFF2-40B4-BE49-F238E27FC236}">
                <a16:creationId xmlns:a16="http://schemas.microsoft.com/office/drawing/2014/main" xmlns="" id="{A2B0A10B-87D6-DE6C-7D31-4AE03222FEB8}"/>
              </a:ext>
            </a:extLst>
          </p:cNvPr>
          <p:cNvSpPr txBox="1"/>
          <p:nvPr/>
        </p:nvSpPr>
        <p:spPr>
          <a:xfrm>
            <a:off x="1257300" y="4229100"/>
            <a:ext cx="15773400" cy="3736151"/>
          </a:xfrm>
          <a:prstGeom prst="rect">
            <a:avLst/>
          </a:prstGeom>
          <a:noFill/>
        </p:spPr>
        <p:txBody>
          <a:bodyPr wrap="square" lIns="91440" tIns="45720" rIns="91440" bIns="45720" rtlCol="0" anchor="t">
            <a:spAutoFit/>
          </a:bodyPr>
          <a:lstStyle/>
          <a:p>
            <a:pPr algn="ctr">
              <a:lnSpc>
                <a:spcPct val="107000"/>
              </a:lnSpc>
              <a:spcAft>
                <a:spcPts val="800"/>
              </a:spcAft>
            </a:pPr>
            <a:r>
              <a:rPr lang="en-US" sz="3200" b="1" dirty="0">
                <a:latin typeface="Calibri"/>
                <a:ea typeface="Calibri" panose="020F0502020204030204" pitchFamily="34" charset="0"/>
                <a:cs typeface="Times New Roman"/>
              </a:rPr>
              <a:t>Vor der Durchführung einer Korrespondenzanalyse ist es notwendig, den Grad der </a:t>
            </a:r>
            <a:r>
              <a:rPr lang="en-US" sz="3200" b="1" dirty="0" err="1">
                <a:latin typeface="Calibri"/>
                <a:ea typeface="Calibri" panose="020F0502020204030204" pitchFamily="34" charset="0"/>
                <a:cs typeface="Times New Roman"/>
              </a:rPr>
              <a:t>gegenseitigen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Abhängigkeit</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zwischen</a:t>
            </a:r>
            <a:r>
              <a:rPr lang="en-US" sz="3200" b="1" dirty="0">
                <a:latin typeface="Calibri"/>
                <a:ea typeface="Calibri" panose="020F0502020204030204" pitchFamily="34" charset="0"/>
                <a:cs typeface="Times New Roman"/>
              </a:rPr>
              <a:t> den </a:t>
            </a:r>
            <a:r>
              <a:rPr lang="en-US" sz="3200" b="1" dirty="0" err="1">
                <a:latin typeface="Calibri"/>
                <a:ea typeface="Calibri" panose="020F0502020204030204" pitchFamily="34" charset="0"/>
                <a:cs typeface="Times New Roman"/>
              </a:rPr>
              <a:t>betrachteten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Merkmalen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festzustellen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wenn</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sie</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unabhängig</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sind</a:t>
            </a:r>
            <a:r>
              <a:rPr lang="en-US" sz="3200" b="1" dirty="0">
                <a:latin typeface="Calibri"/>
                <a:ea typeface="Calibri" panose="020F0502020204030204" pitchFamily="34" charset="0"/>
                <a:cs typeface="Times New Roman"/>
              </a:rPr>
              <a:t>, </a:t>
            </a:r>
            <a:r>
              <a:rPr lang="en-US" sz="3200" b="1" dirty="0" err="1">
                <a:latin typeface="Calibri"/>
                <a:ea typeface="Calibri" panose="020F0502020204030204" pitchFamily="34" charset="0"/>
                <a:cs typeface="Times New Roman"/>
              </a:rPr>
              <a:t>ist</a:t>
            </a:r>
            <a:r>
              <a:rPr lang="en-US" sz="3200" b="1" dirty="0">
                <a:latin typeface="Calibri"/>
                <a:ea typeface="Calibri" panose="020F0502020204030204" pitchFamily="34" charset="0"/>
                <a:cs typeface="Times New Roman"/>
              </a:rPr>
              <a:t> es möglicherweise nicht sinnvoll, nach den Korrespondenzen zwischen ihnen zu suchen. 
</a:t>
            </a:r>
            <a:r>
              <a:rPr lang="en-US" sz="3200" b="1" dirty="0">
                <a:effectLst/>
                <a:latin typeface="Calibri"/>
                <a:ea typeface="Calibri" panose="020F0502020204030204" pitchFamily="34" charset="0"/>
                <a:cs typeface="Times New Roman"/>
              </a:rPr>
              <a:t>Zu diesem Zweck ist es notwendig, den Chi-Quadrat-Test anzuwenden, mit dem </a:t>
            </a:r>
            <a:r>
              <a:rPr lang="en-US" sz="3200" b="1" dirty="0" err="1">
                <a:effectLst/>
                <a:latin typeface="Calibri"/>
                <a:ea typeface="Calibri" panose="020F0502020204030204" pitchFamily="34" charset="0"/>
                <a:cs typeface="Times New Roman"/>
              </a:rPr>
              <a:t>eventuelle</a:t>
            </a:r>
            <a:r>
              <a:rPr lang="en-US" sz="3200" b="1" dirty="0">
                <a:effectLst/>
                <a:latin typeface="Calibri"/>
                <a:ea typeface="Calibri" panose="020F0502020204030204" pitchFamily="34" charset="0"/>
                <a:cs typeface="Times New Roman"/>
              </a:rPr>
              <a:t> </a:t>
            </a:r>
            <a:r>
              <a:rPr lang="en-US" sz="3200" b="1" dirty="0" err="1">
                <a:effectLst/>
                <a:latin typeface="Calibri"/>
                <a:ea typeface="Calibri" panose="020F0502020204030204" pitchFamily="34" charset="0"/>
                <a:cs typeface="Times New Roman"/>
              </a:rPr>
              <a:t>Abhängigkeitsbeziehungen</a:t>
            </a:r>
            <a:r>
              <a:rPr lang="en-US" sz="3200" b="1" dirty="0">
                <a:effectLst/>
                <a:latin typeface="Calibri"/>
                <a:ea typeface="Calibri" panose="020F0502020204030204" pitchFamily="34" charset="0"/>
                <a:cs typeface="Times New Roman"/>
              </a:rPr>
              <a:t> </a:t>
            </a:r>
            <a:r>
              <a:rPr lang="en-US" sz="3200" b="1" dirty="0" err="1">
                <a:effectLst/>
                <a:latin typeface="Calibri"/>
                <a:ea typeface="Calibri" panose="020F0502020204030204" pitchFamily="34" charset="0"/>
                <a:cs typeface="Times New Roman"/>
              </a:rPr>
              <a:t>zwischen</a:t>
            </a:r>
            <a:r>
              <a:rPr lang="en-US" sz="3200" b="1" dirty="0">
                <a:effectLst/>
                <a:latin typeface="Calibri"/>
                <a:ea typeface="Calibri" panose="020F0502020204030204" pitchFamily="34" charset="0"/>
                <a:cs typeface="Times New Roman"/>
              </a:rPr>
              <a:t> den </a:t>
            </a:r>
            <a:r>
              <a:rPr lang="en-US" sz="3200" b="1" dirty="0" err="1">
                <a:effectLst/>
                <a:latin typeface="Calibri"/>
                <a:ea typeface="Calibri" panose="020F0502020204030204" pitchFamily="34" charset="0"/>
                <a:cs typeface="Times New Roman"/>
              </a:rPr>
              <a:t>qualitativen</a:t>
            </a:r>
            <a:r>
              <a:rPr lang="en-US" sz="3200" b="1" dirty="0">
                <a:effectLst/>
                <a:latin typeface="Calibri"/>
                <a:ea typeface="Calibri" panose="020F0502020204030204" pitchFamily="34" charset="0"/>
                <a:cs typeface="Times New Roman"/>
              </a:rPr>
              <a:t> </a:t>
            </a:r>
            <a:r>
              <a:rPr lang="en-US" sz="3200" b="1" dirty="0" err="1">
                <a:effectLst/>
                <a:latin typeface="Calibri"/>
                <a:ea typeface="Calibri" panose="020F0502020204030204" pitchFamily="34" charset="0"/>
                <a:cs typeface="Times New Roman"/>
              </a:rPr>
              <a:t>Variablen</a:t>
            </a:r>
            <a:r>
              <a:rPr lang="en-US" sz="3200" b="1" dirty="0">
                <a:effectLst/>
                <a:latin typeface="Calibri"/>
                <a:ea typeface="Calibri" panose="020F0502020204030204" pitchFamily="34" charset="0"/>
                <a:cs typeface="Times New Roman"/>
              </a:rPr>
              <a:t> </a:t>
            </a:r>
            <a:r>
              <a:rPr lang="en-US" sz="3200" b="1" dirty="0" err="1">
                <a:effectLst/>
                <a:latin typeface="Calibri"/>
                <a:ea typeface="Calibri" panose="020F0502020204030204" pitchFamily="34" charset="0"/>
                <a:cs typeface="Times New Roman"/>
              </a:rPr>
              <a:t>bewertet</a:t>
            </a:r>
            <a:r>
              <a:rPr lang="en-US" sz="3200" b="1" dirty="0">
                <a:effectLst/>
                <a:latin typeface="Calibri"/>
                <a:ea typeface="Calibri" panose="020F0502020204030204" pitchFamily="34" charset="0"/>
                <a:cs typeface="Times New Roman"/>
              </a:rPr>
              <a:t> </a:t>
            </a:r>
            <a:r>
              <a:rPr lang="en-US" sz="3200" b="1" dirty="0" err="1">
                <a:effectLst/>
                <a:latin typeface="Calibri"/>
                <a:ea typeface="Calibri" panose="020F0502020204030204" pitchFamily="34" charset="0"/>
                <a:cs typeface="Times New Roman"/>
              </a:rPr>
              <a:t>werden</a:t>
            </a:r>
            <a:r>
              <a:rPr lang="en-US" sz="3200" b="1" dirty="0">
                <a:latin typeface="Calibri"/>
                <a:ea typeface="Calibri" panose="020F0502020204030204" pitchFamily="34" charset="0"/>
                <a:cs typeface="Times New Roman"/>
              </a:rPr>
              <a:t>.</a:t>
            </a:r>
            <a:endParaRPr lang="it-IT" sz="3200" b="1" dirty="0">
              <a:effectLst/>
              <a:latin typeface="Calibri"/>
              <a:ea typeface="Calibri" panose="020F0502020204030204" pitchFamily="34" charset="0"/>
              <a:cs typeface="Times New Roman"/>
            </a:endParaRPr>
          </a:p>
          <a:p>
            <a:endParaRPr lang="it-IT" dirty="0"/>
          </a:p>
        </p:txBody>
      </p:sp>
    </p:spTree>
    <p:extLst>
      <p:ext uri="{BB962C8B-B14F-4D97-AF65-F5344CB8AC3E}">
        <p14:creationId xmlns:p14="http://schemas.microsoft.com/office/powerpoint/2010/main" val="252693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6efbe09-657a-4a33-af1f-6926acd14423">
      <Terms xmlns="http://schemas.microsoft.com/office/infopath/2007/PartnerControls"/>
    </lcf76f155ced4ddcb4097134ff3c332f>
    <TaxCatchAll xmlns="67cf6156-b4f3-4cc3-8804-83f001e9d3c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BA70C69BED3724697D2FD679F55D5AA" ma:contentTypeVersion="15" ma:contentTypeDescription="Ein neues Dokument erstellen." ma:contentTypeScope="" ma:versionID="8b9b4db190f9a730e404a89a9b75cc12">
  <xsd:schema xmlns:xsd="http://www.w3.org/2001/XMLSchema" xmlns:xs="http://www.w3.org/2001/XMLSchema" xmlns:p="http://schemas.microsoft.com/office/2006/metadata/properties" xmlns:ns2="86efbe09-657a-4a33-af1f-6926acd14423" xmlns:ns3="67cf6156-b4f3-4cc3-8804-83f001e9d3c3" targetNamespace="http://schemas.microsoft.com/office/2006/metadata/properties" ma:root="true" ma:fieldsID="61516090d7d98cbdf1de6639780cf410" ns2:_="" ns3:_="">
    <xsd:import namespace="86efbe09-657a-4a33-af1f-6926acd14423"/>
    <xsd:import namespace="67cf6156-b4f3-4cc3-8804-83f001e9d3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efbe09-657a-4a33-af1f-6926acd14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31856e1-5c54-4057-b86b-2b55a59a68a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cf6156-b4f3-4cc3-8804-83f001e9d3c3"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e2029df-5bb2-40ff-91f7-c449ef362c54}" ma:internalName="TaxCatchAll" ma:showField="CatchAllData" ma:web="67cf6156-b4f3-4cc3-8804-83f001e9d3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33F42E-4B9C-4548-95AA-59A6D9A6EF3D}">
  <ds:schemaRefs>
    <ds:schemaRef ds:uri="http://purl.org/dc/terms/"/>
    <ds:schemaRef ds:uri="http://schemas.microsoft.com/office/2006/documentManagement/types"/>
    <ds:schemaRef ds:uri="http://www.w3.org/XML/1998/namespace"/>
    <ds:schemaRef ds:uri="http://purl.org/dc/dcmitype/"/>
    <ds:schemaRef ds:uri="67cf6156-b4f3-4cc3-8804-83f001e9d3c3"/>
    <ds:schemaRef ds:uri="http://schemas.microsoft.com/office/infopath/2007/PartnerControls"/>
    <ds:schemaRef ds:uri="http://schemas.openxmlformats.org/package/2006/metadata/core-properties"/>
    <ds:schemaRef ds:uri="http://purl.org/dc/elements/1.1/"/>
    <ds:schemaRef ds:uri="86efbe09-657a-4a33-af1f-6926acd14423"/>
    <ds:schemaRef ds:uri="http://schemas.microsoft.com/office/2006/metadata/properties"/>
  </ds:schemaRefs>
</ds:datastoreItem>
</file>

<file path=customXml/itemProps2.xml><?xml version="1.0" encoding="utf-8"?>
<ds:datastoreItem xmlns:ds="http://schemas.openxmlformats.org/officeDocument/2006/customXml" ds:itemID="{E9706405-FAA1-461A-A1E1-56ABCB435B33}">
  <ds:schemaRefs>
    <ds:schemaRef ds:uri="http://schemas.microsoft.com/sharepoint/v3/contenttype/forms"/>
  </ds:schemaRefs>
</ds:datastoreItem>
</file>

<file path=customXml/itemProps3.xml><?xml version="1.0" encoding="utf-8"?>
<ds:datastoreItem xmlns:ds="http://schemas.openxmlformats.org/officeDocument/2006/customXml" ds:itemID="{053EFF10-93CA-43FD-B466-ECF957B6BA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efbe09-657a-4a33-af1f-6926acd14423"/>
    <ds:schemaRef ds:uri="67cf6156-b4f3-4cc3-8804-83f001e9d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TotalTime>
  <Words>1011</Words>
  <Application>Microsoft Office PowerPoint</Application>
  <PresentationFormat>Custom</PresentationFormat>
  <Paragraphs>164</Paragraphs>
  <Slides>27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Calibri</vt:lpstr>
      <vt:lpstr>Calibri Light</vt:lpstr>
      <vt:lpstr>Cambria Math</vt:lpstr>
      <vt:lpstr>Microsoft Sans Serif</vt:lpstr>
      <vt:lpstr>Oxygen</vt:lpstr>
      <vt:lpstr>Times New Roman</vt:lpstr>
      <vt:lpstr>Wingdings</vt:lpstr>
      <vt:lpstr>Office Theme</vt:lpstr>
      <vt:lpstr>Diseño personalizado</vt:lpstr>
      <vt:lpstr>PowerPoint Presentation</vt:lpstr>
      <vt:lpstr>PowerPoint Presentation</vt:lpstr>
      <vt:lpstr>PowerPoint Presentation</vt:lpstr>
      <vt:lpstr>Einheit 1: Einführung 
</vt:lpstr>
      <vt:lpstr>Einheit 1: Einführung
</vt:lpstr>
      <vt:lpstr>Einheit 1: Einführung 
</vt:lpstr>
      <vt:lpstr>Einheit 1: Einführung 
</vt:lpstr>
      <vt:lpstr>Einheit 1: Einführung
</vt:lpstr>
      <vt:lpstr>Einheit 1: Einführung
</vt:lpstr>
      <vt:lpstr>Einheit 1: Einführung
</vt:lpstr>
      <vt:lpstr>Einheit 2: Korrespondenzanalyse 
</vt:lpstr>
      <vt:lpstr>Einheit 2: Korrespondenzanalyse 
</vt:lpstr>
      <vt:lpstr>Einheit 2: Korrespondenzanalyse 
</vt:lpstr>
      <vt:lpstr>Einheit 2: Korrespondenzanalyse 
</vt:lpstr>
      <vt:lpstr>Einheit 2: Korrespondenzanalyse 
</vt:lpstr>
      <vt:lpstr>Einheit 2: Korrespondenzanalyse 
</vt:lpstr>
      <vt:lpstr>Einheit 2: Korrespondenzanalyse 
</vt:lpstr>
      <vt:lpstr>Einheit 3: Eine Fallstudie
</vt:lpstr>
      <vt:lpstr>Einheit 3: Eine Fallstudie
</vt:lpstr>
      <vt:lpstr>Einheit 3: Eine Fallstudie
</vt:lpstr>
      <vt:lpstr>Einheit 3: Eine Fallstudie
</vt:lpstr>
      <vt:lpstr>Einheit 3: Eine Fallstudie
</vt:lpstr>
      <vt:lpstr>Einheit 3: Eine Fallstudie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 docId:DE762E3BF1DC97CEACD15489FEC6124E</cp:keywords>
  <cp:lastModifiedBy>Rania Wazir</cp:lastModifiedBy>
  <cp:revision>245</cp:revision>
  <dcterms:created xsi:type="dcterms:W3CDTF">2022-05-03T15:33:59Z</dcterms:created>
  <dcterms:modified xsi:type="dcterms:W3CDTF">2023-07-15T12:07:05Z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y fmtid="{D5CDD505-2E9C-101B-9397-08002B2CF9AE}" pid="5" name="ContentTypeId">
    <vt:lpwstr>0x0101008BA70C69BED3724697D2FD679F55D5AA</vt:lpwstr>
  </property>
  <property fmtid="{D5CDD505-2E9C-101B-9397-08002B2CF9AE}" pid="6" name="MediaServiceImageTags">
    <vt:lpwstr/>
  </property>
</Properties>
</file>