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58" r:id="rId3"/>
    <p:sldId id="259" r:id="rId4"/>
    <p:sldId id="274" r:id="rId5"/>
    <p:sldId id="276" r:id="rId6"/>
    <p:sldId id="277" r:id="rId7"/>
    <p:sldId id="278" r:id="rId8"/>
    <p:sldId id="280" r:id="rId9"/>
    <p:sldId id="279"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75" r:id="rId24"/>
    <p:sldId id="273" r:id="rId25"/>
    <p:sldId id="294" r:id="rId26"/>
    <p:sldId id="262" r:id="rId27"/>
  </p:sldIdLst>
  <p:sldSz cx="18288000" cy="10287000"/>
  <p:notesSz cx="18288000" cy="10287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737C"/>
    <a:srgbClr val="238791"/>
    <a:srgbClr val="FDBD40"/>
    <a:srgbClr val="E8676A"/>
    <a:srgbClr val="E7686A"/>
    <a:srgbClr val="697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34" autoAdjust="0"/>
  </p:normalViewPr>
  <p:slideViewPr>
    <p:cSldViewPr>
      <p:cViewPr varScale="1">
        <p:scale>
          <a:sx n="52" d="100"/>
          <a:sy n="52" d="100"/>
        </p:scale>
        <p:origin x="778" y="4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6E277B-3B42-E4D1-B6A8-D724EB41D0B0}"/>
              </a:ext>
            </a:extLst>
          </p:cNvPr>
          <p:cNvSpPr>
            <a:spLocks noGrp="1"/>
          </p:cNvSpPr>
          <p:nvPr>
            <p:ph type="title"/>
          </p:nvPr>
        </p:nvSpPr>
        <p:spPr>
          <a:xfrm>
            <a:off x="1260475" y="547688"/>
            <a:ext cx="15773400" cy="1989137"/>
          </a:xfrm>
          <a:prstGeom prst="rect">
            <a:avLst/>
          </a:prstGeo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552ECCD-C0CA-93DB-151D-9581D1F5D82F}"/>
              </a:ext>
            </a:extLst>
          </p:cNvPr>
          <p:cNvSpPr>
            <a:spLocks noGrp="1"/>
          </p:cNvSpPr>
          <p:nvPr>
            <p:ph type="body" idx="1"/>
          </p:nvPr>
        </p:nvSpPr>
        <p:spPr>
          <a:xfrm>
            <a:off x="1260475" y="2522538"/>
            <a:ext cx="7735888"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86486E2-D614-591E-B732-55E098029375}"/>
              </a:ext>
            </a:extLst>
          </p:cNvPr>
          <p:cNvSpPr>
            <a:spLocks noGrp="1"/>
          </p:cNvSpPr>
          <p:nvPr>
            <p:ph sz="half" idx="2"/>
          </p:nvPr>
        </p:nvSpPr>
        <p:spPr>
          <a:xfrm>
            <a:off x="1260475" y="3757613"/>
            <a:ext cx="7735888"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F0958C8-5AD5-7968-F14A-57C823D36F60}"/>
              </a:ext>
            </a:extLst>
          </p:cNvPr>
          <p:cNvSpPr>
            <a:spLocks noGrp="1"/>
          </p:cNvSpPr>
          <p:nvPr>
            <p:ph type="body" sz="quarter" idx="3"/>
          </p:nvPr>
        </p:nvSpPr>
        <p:spPr>
          <a:xfrm>
            <a:off x="9258300" y="2522538"/>
            <a:ext cx="7775575"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36875A1-4E83-D05B-BD13-B52DD04DB824}"/>
              </a:ext>
            </a:extLst>
          </p:cNvPr>
          <p:cNvSpPr>
            <a:spLocks noGrp="1"/>
          </p:cNvSpPr>
          <p:nvPr>
            <p:ph sz="quarter" idx="4"/>
          </p:nvPr>
        </p:nvSpPr>
        <p:spPr>
          <a:xfrm>
            <a:off x="9258300" y="3757613"/>
            <a:ext cx="7775575"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F75999A-F334-86AE-8EDD-EBC8A9A254F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8" name="Marcador de pie de página 7">
            <a:extLst>
              <a:ext uri="{FF2B5EF4-FFF2-40B4-BE49-F238E27FC236}">
                <a16:creationId xmlns:a16="http://schemas.microsoft.com/office/drawing/2014/main" id="{85E8ACF4-12E9-F6E7-34B8-95778505C172}"/>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9" name="Marcador de número de diapositiva 8">
            <a:extLst>
              <a:ext uri="{FF2B5EF4-FFF2-40B4-BE49-F238E27FC236}">
                <a16:creationId xmlns:a16="http://schemas.microsoft.com/office/drawing/2014/main" id="{75EE5675-1314-BF12-FD7D-55D17789920E}"/>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02476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E8C4E-13E0-55E6-0EBA-C4246DC4044B}"/>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CB973EB-B3BF-842B-EB0E-C1A8E529C07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4" name="Marcador de pie de página 3">
            <a:extLst>
              <a:ext uri="{FF2B5EF4-FFF2-40B4-BE49-F238E27FC236}">
                <a16:creationId xmlns:a16="http://schemas.microsoft.com/office/drawing/2014/main" id="{456AFE9B-4108-5EBE-F167-5CE993ECBFFB}"/>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5" name="Marcador de número de diapositiva 4">
            <a:extLst>
              <a:ext uri="{FF2B5EF4-FFF2-40B4-BE49-F238E27FC236}">
                <a16:creationId xmlns:a16="http://schemas.microsoft.com/office/drawing/2014/main" id="{2DF1E4D6-ABD8-8A8B-631F-5B12792878D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32203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064C83C-4D93-15FB-524E-D13FECDDA741}"/>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3" name="Marcador de pie de página 2">
            <a:extLst>
              <a:ext uri="{FF2B5EF4-FFF2-40B4-BE49-F238E27FC236}">
                <a16:creationId xmlns:a16="http://schemas.microsoft.com/office/drawing/2014/main" id="{F863E5DC-7CCB-206F-C702-B3AF98751D39}"/>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4" name="Marcador de número de diapositiva 3">
            <a:extLst>
              <a:ext uri="{FF2B5EF4-FFF2-40B4-BE49-F238E27FC236}">
                <a16:creationId xmlns:a16="http://schemas.microsoft.com/office/drawing/2014/main" id="{B2954E89-459B-7734-DD24-1DC7BCEF2F4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3417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3E929-57BE-3B1B-0D0D-772F684CF6E2}"/>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0326571-F15E-0E7E-091F-AE85410BF368}"/>
              </a:ext>
            </a:extLst>
          </p:cNvPr>
          <p:cNvSpPr>
            <a:spLocks noGrp="1"/>
          </p:cNvSpPr>
          <p:nvPr>
            <p:ph idx="1"/>
          </p:nvPr>
        </p:nvSpPr>
        <p:spPr>
          <a:xfrm>
            <a:off x="7775575" y="1481138"/>
            <a:ext cx="9258300" cy="7310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AB602F4-5B77-6701-7AE4-44F61BC315E3}"/>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D31B4A-CD75-3FA1-AE0E-AC69CFBDDAC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6" name="Marcador de pie de página 5">
            <a:extLst>
              <a:ext uri="{FF2B5EF4-FFF2-40B4-BE49-F238E27FC236}">
                <a16:creationId xmlns:a16="http://schemas.microsoft.com/office/drawing/2014/main" id="{9696BC9A-DA43-654D-00CA-E0DCB883DDE5}"/>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B39DA356-0527-E3EF-20E8-77F2EE427C0A}"/>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350717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BB2A0-1F99-4774-130B-DE435622296A}"/>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966F0D2-122F-2C80-3361-36097EED23F3}"/>
              </a:ext>
            </a:extLst>
          </p:cNvPr>
          <p:cNvSpPr>
            <a:spLocks noGrp="1"/>
          </p:cNvSpPr>
          <p:nvPr>
            <p:ph type="pic" idx="1"/>
          </p:nvPr>
        </p:nvSpPr>
        <p:spPr>
          <a:xfrm>
            <a:off x="7775575" y="1481138"/>
            <a:ext cx="9258300" cy="7310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8C97EF99-F8FC-1686-50A7-FC93F299B1DF}"/>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C49A95-6AE0-BE64-BAEB-437CE62325F6}"/>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6" name="Marcador de pie de página 5">
            <a:extLst>
              <a:ext uri="{FF2B5EF4-FFF2-40B4-BE49-F238E27FC236}">
                <a16:creationId xmlns:a16="http://schemas.microsoft.com/office/drawing/2014/main" id="{53206811-1782-0544-6A71-815DAF92B9D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0C35AC3D-2FC2-28BC-E6C9-F2E49B7B5936}"/>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772221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92E2F-5791-BBDA-5B71-30E2CEB5C23E}"/>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E8CF477-1A8A-EC9D-2CD9-CCB8974FE202}"/>
              </a:ext>
            </a:extLst>
          </p:cNvPr>
          <p:cNvSpPr>
            <a:spLocks noGrp="1"/>
          </p:cNvSpPr>
          <p:nvPr>
            <p:ph type="body" orient="vert" idx="1"/>
          </p:nvPr>
        </p:nvSpPr>
        <p:spPr>
          <a:xfrm>
            <a:off x="1257300" y="2738438"/>
            <a:ext cx="15773400" cy="652780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C911FE-1B5C-9C27-00BE-7F2861BF4359}"/>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5" name="Marcador de pie de página 4">
            <a:extLst>
              <a:ext uri="{FF2B5EF4-FFF2-40B4-BE49-F238E27FC236}">
                <a16:creationId xmlns:a16="http://schemas.microsoft.com/office/drawing/2014/main" id="{DC12B8E4-BA5C-4E23-039A-E664908E6DD1}"/>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E1BABD4-9480-4A03-1684-C22CF30C5B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195221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A2ECEE-B169-17F0-F43C-842F42441CD1}"/>
              </a:ext>
            </a:extLst>
          </p:cNvPr>
          <p:cNvSpPr>
            <a:spLocks noGrp="1"/>
          </p:cNvSpPr>
          <p:nvPr>
            <p:ph type="title" orient="vert"/>
          </p:nvPr>
        </p:nvSpPr>
        <p:spPr>
          <a:xfrm>
            <a:off x="13087350" y="547688"/>
            <a:ext cx="3943350" cy="8718550"/>
          </a:xfrm>
          <a:prstGeom prst="rect">
            <a:avLst/>
          </a:prstGeo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7814F84-C46C-1D79-415C-C0784E2EFF15}"/>
              </a:ext>
            </a:extLst>
          </p:cNvPr>
          <p:cNvSpPr>
            <a:spLocks noGrp="1"/>
          </p:cNvSpPr>
          <p:nvPr>
            <p:ph type="body" orient="vert" idx="1"/>
          </p:nvPr>
        </p:nvSpPr>
        <p:spPr>
          <a:xfrm>
            <a:off x="1257300" y="547688"/>
            <a:ext cx="11677650" cy="871855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130ED9D-41A2-AA0F-D943-39A44D49E5EF}"/>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5" name="Marcador de pie de página 4">
            <a:extLst>
              <a:ext uri="{FF2B5EF4-FFF2-40B4-BE49-F238E27FC236}">
                <a16:creationId xmlns:a16="http://schemas.microsoft.com/office/drawing/2014/main" id="{BCB69718-7114-6B06-E813-5A238201995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3164EEF-0569-7BCD-A4B1-DDE8123A2D7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415892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lIns="0" tIns="0" rIns="0" bIns="0"/>
          <a:lstStyle>
            <a:lvl1pPr>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39072C-7E47-B70E-B79E-10E0F2EA6FC5}"/>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1434A50-EB7E-272A-7A77-276077D9210F}"/>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3EBBF7-0D82-F25A-82B9-EE7FFE2DA312}"/>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5" name="Marcador de pie de página 4">
            <a:extLst>
              <a:ext uri="{FF2B5EF4-FFF2-40B4-BE49-F238E27FC236}">
                <a16:creationId xmlns:a16="http://schemas.microsoft.com/office/drawing/2014/main" id="{1A8BF46F-BB9A-D741-571A-4CC74EE9E80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4C0EB782-AE44-A5D9-FDF4-9E510D87E809}"/>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71097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9043A1-E8C1-010B-5D09-581CE51E25BA}"/>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FE1B9B1-F63C-4DF2-3D12-A83AC454D3B8}"/>
              </a:ext>
            </a:extLst>
          </p:cNvPr>
          <p:cNvSpPr>
            <a:spLocks noGrp="1"/>
          </p:cNvSpPr>
          <p:nvPr>
            <p:ph idx="1"/>
          </p:nvPr>
        </p:nvSpPr>
        <p:spPr>
          <a:xfrm>
            <a:off x="1257300" y="2738438"/>
            <a:ext cx="157734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5A3D775-921A-50C6-8661-8D81AE2AB737}"/>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5" name="Marcador de pie de página 4">
            <a:extLst>
              <a:ext uri="{FF2B5EF4-FFF2-40B4-BE49-F238E27FC236}">
                <a16:creationId xmlns:a16="http://schemas.microsoft.com/office/drawing/2014/main" id="{3093E7B2-15B0-09E0-C6FC-15F08AEBE00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14D349D4-0FFD-62D9-4865-6D7908E5F4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88689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D7E738-47FE-95EE-70B2-4463D1083853}"/>
              </a:ext>
            </a:extLst>
          </p:cNvPr>
          <p:cNvSpPr>
            <a:spLocks noGrp="1"/>
          </p:cNvSpPr>
          <p:nvPr>
            <p:ph type="title"/>
          </p:nvPr>
        </p:nvSpPr>
        <p:spPr>
          <a:xfrm>
            <a:off x="1247775" y="2565400"/>
            <a:ext cx="15773400" cy="4278313"/>
          </a:xfrm>
          <a:prstGeom prst="rect">
            <a:avLst/>
          </a:prstGeo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95EC36A-F222-EC6F-9B4D-7271CF5760A8}"/>
              </a:ext>
            </a:extLst>
          </p:cNvPr>
          <p:cNvSpPr>
            <a:spLocks noGrp="1"/>
          </p:cNvSpPr>
          <p:nvPr>
            <p:ph type="body" idx="1"/>
          </p:nvPr>
        </p:nvSpPr>
        <p:spPr>
          <a:xfrm>
            <a:off x="1247775" y="6884988"/>
            <a:ext cx="15773400" cy="22494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52C40F4-E00B-4D7E-6D84-858834C9CBC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5" name="Marcador de pie de página 4">
            <a:extLst>
              <a:ext uri="{FF2B5EF4-FFF2-40B4-BE49-F238E27FC236}">
                <a16:creationId xmlns:a16="http://schemas.microsoft.com/office/drawing/2014/main" id="{285D561B-6E85-340F-4100-0E9C69E8927F}"/>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337B0910-8394-57CF-84B2-EEC8A0C03A83}"/>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4730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6F903-EF2D-E7C5-47C0-6F46DA775711}"/>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5151A5A-85BC-410F-42C5-7BF6AA5BC148}"/>
              </a:ext>
            </a:extLst>
          </p:cNvPr>
          <p:cNvSpPr>
            <a:spLocks noGrp="1"/>
          </p:cNvSpPr>
          <p:nvPr>
            <p:ph sz="half" idx="1"/>
          </p:nvPr>
        </p:nvSpPr>
        <p:spPr>
          <a:xfrm>
            <a:off x="12573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F0FA94C-9271-126F-650E-261B491CA642}"/>
              </a:ext>
            </a:extLst>
          </p:cNvPr>
          <p:cNvSpPr>
            <a:spLocks noGrp="1"/>
          </p:cNvSpPr>
          <p:nvPr>
            <p:ph sz="half" idx="2"/>
          </p:nvPr>
        </p:nvSpPr>
        <p:spPr>
          <a:xfrm>
            <a:off x="92202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E9EBFF4-D20E-792C-9CFC-B0C408AF47F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11/07/2023</a:t>
            </a:fld>
            <a:endParaRPr lang="es-ES"/>
          </a:p>
        </p:txBody>
      </p:sp>
      <p:sp>
        <p:nvSpPr>
          <p:cNvPr id="6" name="Marcador de pie de página 5">
            <a:extLst>
              <a:ext uri="{FF2B5EF4-FFF2-40B4-BE49-F238E27FC236}">
                <a16:creationId xmlns:a16="http://schemas.microsoft.com/office/drawing/2014/main" id="{A7C9D12F-3E17-2406-5A3F-9F2870F09F27}"/>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3889552A-DD63-D594-ABDB-AEBE8FA53B5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7906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jp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object 2">
            <a:extLst>
              <a:ext uri="{FF2B5EF4-FFF2-40B4-BE49-F238E27FC236}">
                <a16:creationId xmlns:a16="http://schemas.microsoft.com/office/drawing/2014/main" id="{DA802E67-0748-2D2E-3F14-D254668597AB}"/>
              </a:ext>
            </a:extLst>
          </p:cNvPr>
          <p:cNvPicPr/>
          <p:nvPr userDrawn="1"/>
        </p:nvPicPr>
        <p:blipFill>
          <a:blip r:embed="rId7" cstate="print"/>
          <a:stretch>
            <a:fillRect/>
          </a:stretch>
        </p:blipFill>
        <p:spPr>
          <a:xfrm>
            <a:off x="1447800" y="9243313"/>
            <a:ext cx="3200399" cy="676274"/>
          </a:xfrm>
          <a:prstGeom prst="rect">
            <a:avLst/>
          </a:prstGeom>
        </p:spPr>
      </p:pic>
      <p:sp>
        <p:nvSpPr>
          <p:cNvPr id="8" name="object 3">
            <a:extLst>
              <a:ext uri="{FF2B5EF4-FFF2-40B4-BE49-F238E27FC236}">
                <a16:creationId xmlns:a16="http://schemas.microsoft.com/office/drawing/2014/main" id="{5755C00D-77FE-8975-9CB6-FD3EDDCC4CA5}"/>
              </a:ext>
            </a:extLst>
          </p:cNvPr>
          <p:cNvSpPr/>
          <p:nvPr userDrawn="1"/>
        </p:nvSpPr>
        <p:spPr>
          <a:xfrm>
            <a:off x="177057"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EBE1FC0C-33F3-5F92-1FEB-C1B4B5FFD70F}"/>
              </a:ext>
            </a:extLst>
          </p:cNvPr>
          <p:cNvSpPr/>
          <p:nvPr userDrawn="1"/>
        </p:nvSpPr>
        <p:spPr>
          <a:xfrm>
            <a:off x="177057"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1B192276-58A7-C71B-1D87-8FB1F92F3D4C}"/>
              </a:ext>
            </a:extLst>
          </p:cNvPr>
          <p:cNvSpPr/>
          <p:nvPr userDrawn="1"/>
        </p:nvSpPr>
        <p:spPr>
          <a:xfrm>
            <a:off x="187762"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DAEB0637-26CA-5155-2AD9-42AF2609ACA7}"/>
              </a:ext>
            </a:extLst>
          </p:cNvPr>
          <p:cNvSpPr/>
          <p:nvPr userDrawn="1"/>
        </p:nvSpPr>
        <p:spPr>
          <a:xfrm>
            <a:off x="177057"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F78179B-2511-C03D-E662-07AEAA86E42E}"/>
              </a:ext>
            </a:extLst>
          </p:cNvPr>
          <p:cNvSpPr/>
          <p:nvPr userDrawn="1"/>
        </p:nvSpPr>
        <p:spPr>
          <a:xfrm>
            <a:off x="177057"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CC585EAD-8078-9E92-9493-90F92CCB61BA}"/>
              </a:ext>
            </a:extLst>
          </p:cNvPr>
          <p:cNvSpPr/>
          <p:nvPr userDrawn="1"/>
        </p:nvSpPr>
        <p:spPr>
          <a:xfrm>
            <a:off x="187762"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7CE332CB-41FC-4074-C19E-3BDEBC4E8238}"/>
              </a:ext>
            </a:extLst>
          </p:cNvPr>
          <p:cNvSpPr/>
          <p:nvPr userDrawn="1"/>
        </p:nvSpPr>
        <p:spPr>
          <a:xfrm>
            <a:off x="177057"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1D63B0BA-2CA7-5508-D507-274C4C17A6DE}"/>
              </a:ext>
            </a:extLst>
          </p:cNvPr>
          <p:cNvSpPr/>
          <p:nvPr userDrawn="1"/>
        </p:nvSpPr>
        <p:spPr>
          <a:xfrm>
            <a:off x="177057"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52C5D37E-F8EC-5272-D7A3-E0C30F6F0EB8}"/>
              </a:ext>
            </a:extLst>
          </p:cNvPr>
          <p:cNvSpPr/>
          <p:nvPr userDrawn="1"/>
        </p:nvSpPr>
        <p:spPr>
          <a:xfrm>
            <a:off x="187762"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9E76F77F-6692-1CA4-98F5-4693E6F4FC13}"/>
              </a:ext>
            </a:extLst>
          </p:cNvPr>
          <p:cNvSpPr/>
          <p:nvPr userDrawn="1"/>
        </p:nvSpPr>
        <p:spPr>
          <a:xfrm>
            <a:off x="177057"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3BE22DC0-2D1B-079D-F944-4A177816C953}"/>
              </a:ext>
            </a:extLst>
          </p:cNvPr>
          <p:cNvSpPr/>
          <p:nvPr userDrawn="1"/>
        </p:nvSpPr>
        <p:spPr>
          <a:xfrm>
            <a:off x="177057"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EA425F25-F69F-8F5B-D60F-974156588B30}"/>
              </a:ext>
            </a:extLst>
          </p:cNvPr>
          <p:cNvPicPr/>
          <p:nvPr userDrawn="1"/>
        </p:nvPicPr>
        <p:blipFill>
          <a:blip r:embed="rId8" cstate="print"/>
          <a:stretch>
            <a:fillRect/>
          </a:stretch>
        </p:blipFill>
        <p:spPr>
          <a:xfrm>
            <a:off x="5797230" y="2851504"/>
            <a:ext cx="6741318" cy="2179240"/>
          </a:xfrm>
          <a:prstGeom prst="rect">
            <a:avLst/>
          </a:prstGeom>
        </p:spPr>
      </p:pic>
      <p:sp>
        <p:nvSpPr>
          <p:cNvPr id="20" name="object 15">
            <a:extLst>
              <a:ext uri="{FF2B5EF4-FFF2-40B4-BE49-F238E27FC236}">
                <a16:creationId xmlns:a16="http://schemas.microsoft.com/office/drawing/2014/main" id="{1A6B726B-5748-34C8-5362-2B72670AA269}"/>
              </a:ext>
            </a:extLst>
          </p:cNvPr>
          <p:cNvSpPr txBox="1"/>
          <p:nvPr userDrawn="1"/>
        </p:nvSpPr>
        <p:spPr>
          <a:xfrm>
            <a:off x="7539626" y="5470518"/>
            <a:ext cx="3209290" cy="377825"/>
          </a:xfrm>
          <a:prstGeom prst="rect">
            <a:avLst/>
          </a:prstGeom>
        </p:spPr>
        <p:txBody>
          <a:bodyPr vert="horz" wrap="square" lIns="0" tIns="13335" rIns="0" bIns="0" rtlCol="0">
            <a:spAutoFit/>
          </a:bodyPr>
          <a:lstStyle/>
          <a:p>
            <a:pPr marL="12700">
              <a:lnSpc>
                <a:spcPct val="100000"/>
              </a:lnSpc>
              <a:spcBef>
                <a:spcPts val="105"/>
              </a:spcBef>
            </a:pPr>
            <a:r>
              <a:rPr sz="2300" spc="140" dirty="0">
                <a:solidFill>
                  <a:srgbClr val="6B7C86"/>
                </a:solidFill>
                <a:latin typeface="Microsoft Sans Serif"/>
                <a:cs typeface="Microsoft Sans Serif"/>
              </a:rPr>
              <a:t>da</a:t>
            </a:r>
            <a:r>
              <a:rPr sz="2300" spc="165" dirty="0">
                <a:solidFill>
                  <a:srgbClr val="6B7C86"/>
                </a:solidFill>
                <a:latin typeface="Microsoft Sans Serif"/>
                <a:cs typeface="Microsoft Sans Serif"/>
              </a:rPr>
              <a:t>t</a:t>
            </a:r>
            <a:r>
              <a:rPr sz="2300" spc="140" dirty="0">
                <a:solidFill>
                  <a:srgbClr val="6B7C86"/>
                </a:solidFill>
                <a:latin typeface="Microsoft Sans Serif"/>
                <a:cs typeface="Microsoft Sans Serif"/>
              </a:rPr>
              <a:t>a</a:t>
            </a:r>
            <a:r>
              <a:rPr sz="2300" spc="15" dirty="0">
                <a:solidFill>
                  <a:srgbClr val="6B7C86"/>
                </a:solidFill>
                <a:latin typeface="Microsoft Sans Serif"/>
                <a:cs typeface="Microsoft Sans Serif"/>
              </a:rPr>
              <a:t>s</a:t>
            </a:r>
            <a:r>
              <a:rPr sz="2300" spc="120" dirty="0">
                <a:solidFill>
                  <a:srgbClr val="6B7C86"/>
                </a:solidFill>
                <a:latin typeface="Microsoft Sans Serif"/>
                <a:cs typeface="Microsoft Sans Serif"/>
              </a:rPr>
              <a:t>ci</a:t>
            </a:r>
            <a:r>
              <a:rPr sz="2300" spc="40" dirty="0">
                <a:solidFill>
                  <a:srgbClr val="6B7C86"/>
                </a:solidFill>
                <a:latin typeface="Microsoft Sans Serif"/>
                <a:cs typeface="Microsoft Sans Serif"/>
              </a:rPr>
              <a:t>e</a:t>
            </a:r>
            <a:r>
              <a:rPr sz="2300" dirty="0">
                <a:solidFill>
                  <a:srgbClr val="6B7C86"/>
                </a:solidFill>
                <a:latin typeface="Microsoft Sans Serif"/>
                <a:cs typeface="Microsoft Sans Serif"/>
              </a:rPr>
              <a:t>n</a:t>
            </a:r>
            <a:r>
              <a:rPr sz="2300" spc="120" dirty="0">
                <a:solidFill>
                  <a:srgbClr val="6B7C86"/>
                </a:solidFill>
                <a:latin typeface="Microsoft Sans Serif"/>
                <a:cs typeface="Microsoft Sans Serif"/>
              </a:rPr>
              <a:t>c</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a:t>
            </a:r>
            <a:r>
              <a:rPr sz="2300" spc="140" dirty="0">
                <a:solidFill>
                  <a:srgbClr val="6B7C86"/>
                </a:solidFill>
                <a:latin typeface="Microsoft Sans Serif"/>
                <a:cs typeface="Microsoft Sans Serif"/>
              </a:rPr>
              <a:t>p</a:t>
            </a:r>
            <a:r>
              <a:rPr sz="2300" spc="110" dirty="0">
                <a:solidFill>
                  <a:srgbClr val="6B7C86"/>
                </a:solidFill>
                <a:latin typeface="Microsoft Sans Serif"/>
                <a:cs typeface="Microsoft Sans Serif"/>
              </a:rPr>
              <a:t>r</a:t>
            </a:r>
            <a:r>
              <a:rPr sz="2300" spc="40" dirty="0">
                <a:solidFill>
                  <a:srgbClr val="6B7C86"/>
                </a:solidFill>
                <a:latin typeface="Microsoft Sans Serif"/>
                <a:cs typeface="Microsoft Sans Serif"/>
              </a:rPr>
              <a:t>o</a:t>
            </a:r>
            <a:r>
              <a:rPr sz="2300" spc="120" dirty="0">
                <a:solidFill>
                  <a:srgbClr val="6B7C86"/>
                </a:solidFill>
                <a:latin typeface="Microsoft Sans Serif"/>
                <a:cs typeface="Microsoft Sans Serif"/>
              </a:rPr>
              <a:t>j</a:t>
            </a:r>
            <a:r>
              <a:rPr sz="2300" spc="40" dirty="0">
                <a:solidFill>
                  <a:srgbClr val="6B7C86"/>
                </a:solidFill>
                <a:latin typeface="Microsoft Sans Serif"/>
                <a:cs typeface="Microsoft Sans Serif"/>
              </a:rPr>
              <a:t>e</a:t>
            </a:r>
            <a:r>
              <a:rPr sz="2300" spc="120" dirty="0">
                <a:solidFill>
                  <a:srgbClr val="6B7C86"/>
                </a:solidFill>
                <a:latin typeface="Microsoft Sans Serif"/>
                <a:cs typeface="Microsoft Sans Serif"/>
              </a:rPr>
              <a:t>c</a:t>
            </a:r>
            <a:r>
              <a:rPr sz="2300" spc="165" dirty="0">
                <a:solidFill>
                  <a:srgbClr val="6B7C86"/>
                </a:solidFill>
                <a:latin typeface="Microsoft Sans Serif"/>
                <a:cs typeface="Microsoft Sans Serif"/>
              </a:rPr>
              <a:t>t</a:t>
            </a:r>
            <a:r>
              <a:rPr sz="2300" spc="5" dirty="0">
                <a:solidFill>
                  <a:srgbClr val="6B7C86"/>
                </a:solidFill>
                <a:latin typeface="Microsoft Sans Serif"/>
                <a:cs typeface="Microsoft Sans Serif"/>
              </a:rPr>
              <a:t>.</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u</a:t>
            </a:r>
            <a:endParaRPr sz="2300">
              <a:latin typeface="Microsoft Sans Serif"/>
              <a:cs typeface="Microsoft Sans Serif"/>
            </a:endParaRPr>
          </a:p>
        </p:txBody>
      </p:sp>
      <p:sp>
        <p:nvSpPr>
          <p:cNvPr id="21" name="object 16">
            <a:extLst>
              <a:ext uri="{FF2B5EF4-FFF2-40B4-BE49-F238E27FC236}">
                <a16:creationId xmlns:a16="http://schemas.microsoft.com/office/drawing/2014/main" id="{8736A787-F2E2-0249-2B92-70DCD11FEB45}"/>
              </a:ext>
            </a:extLst>
          </p:cNvPr>
          <p:cNvSpPr/>
          <p:nvPr userDrawn="1"/>
        </p:nvSpPr>
        <p:spPr>
          <a:xfrm>
            <a:off x="17798045"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2" name="object 17">
            <a:extLst>
              <a:ext uri="{FF2B5EF4-FFF2-40B4-BE49-F238E27FC236}">
                <a16:creationId xmlns:a16="http://schemas.microsoft.com/office/drawing/2014/main" id="{3BECE133-F238-3E75-6586-6852EBBD7035}"/>
              </a:ext>
            </a:extLst>
          </p:cNvPr>
          <p:cNvSpPr/>
          <p:nvPr userDrawn="1"/>
        </p:nvSpPr>
        <p:spPr>
          <a:xfrm>
            <a:off x="17798045"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3" name="object 18">
            <a:extLst>
              <a:ext uri="{FF2B5EF4-FFF2-40B4-BE49-F238E27FC236}">
                <a16:creationId xmlns:a16="http://schemas.microsoft.com/office/drawing/2014/main" id="{EE7DBF95-E8F0-4EC7-A357-B813D6F3C116}"/>
              </a:ext>
            </a:extLst>
          </p:cNvPr>
          <p:cNvSpPr/>
          <p:nvPr userDrawn="1"/>
        </p:nvSpPr>
        <p:spPr>
          <a:xfrm>
            <a:off x="17808748"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4" name="object 19">
            <a:extLst>
              <a:ext uri="{FF2B5EF4-FFF2-40B4-BE49-F238E27FC236}">
                <a16:creationId xmlns:a16="http://schemas.microsoft.com/office/drawing/2014/main" id="{E7440B94-250D-7087-FA48-06DA05C26E53}"/>
              </a:ext>
            </a:extLst>
          </p:cNvPr>
          <p:cNvSpPr/>
          <p:nvPr userDrawn="1"/>
        </p:nvSpPr>
        <p:spPr>
          <a:xfrm>
            <a:off x="17798045"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5" name="object 20">
            <a:extLst>
              <a:ext uri="{FF2B5EF4-FFF2-40B4-BE49-F238E27FC236}">
                <a16:creationId xmlns:a16="http://schemas.microsoft.com/office/drawing/2014/main" id="{20FD4E03-045B-FC83-C335-A346D34EFA0F}"/>
              </a:ext>
            </a:extLst>
          </p:cNvPr>
          <p:cNvSpPr/>
          <p:nvPr userDrawn="1"/>
        </p:nvSpPr>
        <p:spPr>
          <a:xfrm>
            <a:off x="17798045"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6" name="object 21">
            <a:extLst>
              <a:ext uri="{FF2B5EF4-FFF2-40B4-BE49-F238E27FC236}">
                <a16:creationId xmlns:a16="http://schemas.microsoft.com/office/drawing/2014/main" id="{1F30AA6A-BFF5-5D93-DEDE-1DBB94413FCB}"/>
              </a:ext>
            </a:extLst>
          </p:cNvPr>
          <p:cNvSpPr/>
          <p:nvPr userDrawn="1"/>
        </p:nvSpPr>
        <p:spPr>
          <a:xfrm>
            <a:off x="17808748"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7" name="object 22">
            <a:extLst>
              <a:ext uri="{FF2B5EF4-FFF2-40B4-BE49-F238E27FC236}">
                <a16:creationId xmlns:a16="http://schemas.microsoft.com/office/drawing/2014/main" id="{8FDD1866-CD25-5BF8-347D-1393AB11A60D}"/>
              </a:ext>
            </a:extLst>
          </p:cNvPr>
          <p:cNvSpPr/>
          <p:nvPr userDrawn="1"/>
        </p:nvSpPr>
        <p:spPr>
          <a:xfrm>
            <a:off x="17798045"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8" name="object 23">
            <a:extLst>
              <a:ext uri="{FF2B5EF4-FFF2-40B4-BE49-F238E27FC236}">
                <a16:creationId xmlns:a16="http://schemas.microsoft.com/office/drawing/2014/main" id="{005E8A9B-D108-6CE4-D957-81B06AFEF150}"/>
              </a:ext>
            </a:extLst>
          </p:cNvPr>
          <p:cNvSpPr/>
          <p:nvPr userDrawn="1"/>
        </p:nvSpPr>
        <p:spPr>
          <a:xfrm>
            <a:off x="17798045"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9" name="object 24">
            <a:extLst>
              <a:ext uri="{FF2B5EF4-FFF2-40B4-BE49-F238E27FC236}">
                <a16:creationId xmlns:a16="http://schemas.microsoft.com/office/drawing/2014/main" id="{89CDC558-A324-5641-734B-5642CF178DE7}"/>
              </a:ext>
            </a:extLst>
          </p:cNvPr>
          <p:cNvSpPr/>
          <p:nvPr userDrawn="1"/>
        </p:nvSpPr>
        <p:spPr>
          <a:xfrm>
            <a:off x="17808748"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30" name="object 25">
            <a:extLst>
              <a:ext uri="{FF2B5EF4-FFF2-40B4-BE49-F238E27FC236}">
                <a16:creationId xmlns:a16="http://schemas.microsoft.com/office/drawing/2014/main" id="{8D9E1383-427A-61BD-B71A-8E2CB4E63645}"/>
              </a:ext>
            </a:extLst>
          </p:cNvPr>
          <p:cNvSpPr/>
          <p:nvPr userDrawn="1"/>
        </p:nvSpPr>
        <p:spPr>
          <a:xfrm>
            <a:off x="17798045"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31" name="object 26">
            <a:extLst>
              <a:ext uri="{FF2B5EF4-FFF2-40B4-BE49-F238E27FC236}">
                <a16:creationId xmlns:a16="http://schemas.microsoft.com/office/drawing/2014/main" id="{76CF06EF-2545-5250-3E4D-538961D386AA}"/>
              </a:ext>
            </a:extLst>
          </p:cNvPr>
          <p:cNvSpPr/>
          <p:nvPr userDrawn="1"/>
        </p:nvSpPr>
        <p:spPr>
          <a:xfrm>
            <a:off x="17798045"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4" name="CuadroTexto 3">
            <a:extLst>
              <a:ext uri="{FF2B5EF4-FFF2-40B4-BE49-F238E27FC236}">
                <a16:creationId xmlns:a16="http://schemas.microsoft.com/office/drawing/2014/main" id="{F5FA4E65-FCA8-8E2F-B048-324F8F6C7CF4}"/>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145D299E-C2A7-E77F-BA72-256A7D6F00CA}"/>
              </a:ext>
            </a:extLst>
          </p:cNvPr>
          <p:cNvSpPr/>
          <p:nvPr userDrawn="1"/>
        </p:nvSpPr>
        <p:spPr>
          <a:xfrm>
            <a:off x="177057" y="9847729"/>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BCFB7F2E-F53E-AF00-C8C3-80160DE71268}"/>
              </a:ext>
            </a:extLst>
          </p:cNvPr>
          <p:cNvSpPr/>
          <p:nvPr userDrawn="1"/>
        </p:nvSpPr>
        <p:spPr>
          <a:xfrm>
            <a:off x="177057" y="8847488"/>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92CBDF82-C7B5-0A47-2560-A379483FE578}"/>
              </a:ext>
            </a:extLst>
          </p:cNvPr>
          <p:cNvSpPr/>
          <p:nvPr userDrawn="1"/>
        </p:nvSpPr>
        <p:spPr>
          <a:xfrm>
            <a:off x="187762" y="7596451"/>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042BE1D7-E3DE-C108-4982-24B42CC0AA72}"/>
              </a:ext>
            </a:extLst>
          </p:cNvPr>
          <p:cNvSpPr/>
          <p:nvPr userDrawn="1"/>
        </p:nvSpPr>
        <p:spPr>
          <a:xfrm>
            <a:off x="177057" y="691965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C813F35-825C-1848-A863-909B5F67695E}"/>
              </a:ext>
            </a:extLst>
          </p:cNvPr>
          <p:cNvSpPr/>
          <p:nvPr userDrawn="1"/>
        </p:nvSpPr>
        <p:spPr>
          <a:xfrm>
            <a:off x="177057" y="591941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7B73987F-E123-E0AE-C30F-371187A1FAED}"/>
              </a:ext>
            </a:extLst>
          </p:cNvPr>
          <p:cNvSpPr/>
          <p:nvPr userDrawn="1"/>
        </p:nvSpPr>
        <p:spPr>
          <a:xfrm>
            <a:off x="187762" y="466837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13061DD6-597E-619A-36CD-4FF266D92162}"/>
              </a:ext>
            </a:extLst>
          </p:cNvPr>
          <p:cNvSpPr/>
          <p:nvPr userDrawn="1"/>
        </p:nvSpPr>
        <p:spPr>
          <a:xfrm>
            <a:off x="177057" y="399157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8F7BE249-6208-51C4-635A-8D78696B18FD}"/>
              </a:ext>
            </a:extLst>
          </p:cNvPr>
          <p:cNvSpPr/>
          <p:nvPr userDrawn="1"/>
        </p:nvSpPr>
        <p:spPr>
          <a:xfrm>
            <a:off x="177057" y="299133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E5319B48-C21F-A8FD-67E3-54791D42BE86}"/>
              </a:ext>
            </a:extLst>
          </p:cNvPr>
          <p:cNvSpPr/>
          <p:nvPr userDrawn="1"/>
        </p:nvSpPr>
        <p:spPr>
          <a:xfrm>
            <a:off x="187762" y="174029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357373C2-E0E3-30A7-BE50-012578B465F6}"/>
              </a:ext>
            </a:extLst>
          </p:cNvPr>
          <p:cNvSpPr/>
          <p:nvPr userDrawn="1"/>
        </p:nvSpPr>
        <p:spPr>
          <a:xfrm>
            <a:off x="177057" y="1063501"/>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0DD394F5-C0D3-3C38-7058-99BEC22A8532}"/>
              </a:ext>
            </a:extLst>
          </p:cNvPr>
          <p:cNvSpPr/>
          <p:nvPr userDrawn="1"/>
        </p:nvSpPr>
        <p:spPr>
          <a:xfrm>
            <a:off x="177057" y="6326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0504D18A-FD5D-32CE-C2CD-F46C2DCC578F}"/>
              </a:ext>
            </a:extLst>
          </p:cNvPr>
          <p:cNvPicPr/>
          <p:nvPr userDrawn="1"/>
        </p:nvPicPr>
        <p:blipFill>
          <a:blip r:embed="rId13" cstate="print"/>
          <a:stretch>
            <a:fillRect/>
          </a:stretch>
        </p:blipFill>
        <p:spPr>
          <a:xfrm>
            <a:off x="15011400" y="419100"/>
            <a:ext cx="2891670" cy="932139"/>
          </a:xfrm>
          <a:prstGeom prst="rect">
            <a:avLst/>
          </a:prstGeom>
        </p:spPr>
      </p:pic>
      <p:sp>
        <p:nvSpPr>
          <p:cNvPr id="23" name="CuadroTexto 22">
            <a:extLst>
              <a:ext uri="{FF2B5EF4-FFF2-40B4-BE49-F238E27FC236}">
                <a16:creationId xmlns:a16="http://schemas.microsoft.com/office/drawing/2014/main" id="{0B0702A4-442D-D72A-E87B-19EDD47A47ED}"/>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pic>
        <p:nvPicPr>
          <p:cNvPr id="24" name="object 2">
            <a:extLst>
              <a:ext uri="{FF2B5EF4-FFF2-40B4-BE49-F238E27FC236}">
                <a16:creationId xmlns:a16="http://schemas.microsoft.com/office/drawing/2014/main" id="{00B21A7A-BB50-16CD-B1C1-7D57EEA53685}"/>
              </a:ext>
            </a:extLst>
          </p:cNvPr>
          <p:cNvPicPr/>
          <p:nvPr userDrawn="1"/>
        </p:nvPicPr>
        <p:blipFill>
          <a:blip r:embed="rId14" cstate="print"/>
          <a:stretch>
            <a:fillRect/>
          </a:stretch>
        </p:blipFill>
        <p:spPr>
          <a:xfrm>
            <a:off x="1447800" y="9243313"/>
            <a:ext cx="3200399" cy="676274"/>
          </a:xfrm>
          <a:prstGeom prst="rect">
            <a:avLst/>
          </a:prstGeom>
        </p:spPr>
      </p:pic>
    </p:spTree>
    <p:extLst>
      <p:ext uri="{BB962C8B-B14F-4D97-AF65-F5344CB8AC3E}">
        <p14:creationId xmlns:p14="http://schemas.microsoft.com/office/powerpoint/2010/main" val="171533904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44E27C2-649F-F2B8-B7E1-2956CAAC7E77}"/>
              </a:ext>
            </a:extLst>
          </p:cNvPr>
          <p:cNvSpPr txBox="1"/>
          <p:nvPr/>
        </p:nvSpPr>
        <p:spPr>
          <a:xfrm>
            <a:off x="1733550" y="6591300"/>
            <a:ext cx="14820900" cy="1384995"/>
          </a:xfrm>
          <a:prstGeom prst="rect">
            <a:avLst/>
          </a:prstGeom>
          <a:noFill/>
        </p:spPr>
        <p:txBody>
          <a:bodyPr wrap="square">
            <a:spAutoFit/>
          </a:bodyPr>
          <a:lstStyle/>
          <a:p>
            <a:pPr lvl="0" algn="ctr">
              <a:spcBef>
                <a:spcPts val="5"/>
              </a:spcBef>
              <a:tabLst>
                <a:tab pos="1205230" algn="l"/>
                <a:tab pos="1926589" algn="l"/>
                <a:tab pos="2915920" algn="l"/>
                <a:tab pos="3444875" algn="l"/>
                <a:tab pos="4383405" algn="l"/>
                <a:tab pos="6796405" algn="l"/>
              </a:tabLst>
              <a:defRPr/>
            </a:pPr>
            <a:r>
              <a:rPr lang="ro-RO" sz="4800" b="1" spc="-114" dirty="0">
                <a:solidFill>
                  <a:srgbClr val="E7686A"/>
                </a:solidFill>
                <a:ea typeface="Microsoft Sans Serif" panose="020B0604020202020204" pitchFamily="34" charset="0"/>
                <a:cs typeface="Microsoft Sans Serif" panose="020B0604020202020204" pitchFamily="34" charset="0"/>
              </a:rPr>
              <a:t>Analiza Cluster</a:t>
            </a:r>
            <a:endParaRPr lang="en-US" sz="4800" b="1" spc="-114" dirty="0">
              <a:solidFill>
                <a:srgbClr val="E7686A"/>
              </a:solidFill>
              <a:ea typeface="Microsoft Sans Serif" panose="020B0604020202020204" pitchFamily="34" charset="0"/>
              <a:cs typeface="Microsoft Sans Serif" panose="020B0604020202020204" pitchFamily="34" charset="0"/>
            </a:endParaRPr>
          </a:p>
          <a:p>
            <a:pPr lvl="0" algn="ctr">
              <a:spcBef>
                <a:spcPts val="5"/>
              </a:spcBef>
              <a:tabLst>
                <a:tab pos="1205230" algn="l"/>
                <a:tab pos="1926589" algn="l"/>
                <a:tab pos="2915920" algn="l"/>
                <a:tab pos="3444875" algn="l"/>
                <a:tab pos="4383405" algn="l"/>
                <a:tab pos="6796405" algn="l"/>
              </a:tabLst>
              <a:defRPr/>
            </a:pPr>
            <a:r>
              <a:rPr lang="ro-RO" sz="3600" b="1" spc="-114" dirty="0">
                <a:solidFill>
                  <a:srgbClr val="E7686A"/>
                </a:solidFill>
                <a:ea typeface="Microsoft Sans Serif" panose="020B0604020202020204" pitchFamily="34" charset="0"/>
                <a:cs typeface="Microsoft Sans Serif" panose="020B0604020202020204" pitchFamily="34" charset="0"/>
              </a:rPr>
              <a:t>Autor: </a:t>
            </a:r>
            <a:r>
              <a:rPr lang="en-US" sz="3600" b="1" spc="-114" dirty="0">
                <a:solidFill>
                  <a:srgbClr val="E7686A"/>
                </a:solidFill>
                <a:ea typeface="Microsoft Sans Serif" panose="020B0604020202020204" pitchFamily="34" charset="0"/>
                <a:cs typeface="Microsoft Sans Serif" panose="020B0604020202020204" pitchFamily="34" charset="0"/>
              </a:rPr>
              <a:t>[UNISALENTO]</a:t>
            </a:r>
            <a:endParaRPr lang="en-US" sz="3200" b="1" spc="-114" dirty="0">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5023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57950D-F1C7-1447-8005-2A4D60A98434}"/>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a:t>
            </a:r>
            <a:r>
              <a:rPr lang="es-ES" b="1" dirty="0">
                <a:solidFill>
                  <a:srgbClr val="E7686A"/>
                </a:solidFill>
                <a:ea typeface="Microsoft Sans Serif" panose="020B0604020202020204" pitchFamily="34" charset="0"/>
                <a:cs typeface="Microsoft Sans Serif" panose="020B0604020202020204" pitchFamily="34" charset="0"/>
              </a:rPr>
              <a:t> 2: </a:t>
            </a:r>
            <a:r>
              <a:rPr lang="ro-RO" b="1" dirty="0">
                <a:solidFill>
                  <a:srgbClr val="E7686A"/>
                </a:solidFill>
                <a:ea typeface="Microsoft Sans Serif" panose="020B0604020202020204" pitchFamily="34" charset="0"/>
                <a:cs typeface="Microsoft Sans Serif" panose="020B0604020202020204" pitchFamily="34" charset="0"/>
              </a:rPr>
              <a:t>Analiza Cluster</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4FC3E17A-AC46-9EB7-5A5B-A5B2FC04430E}"/>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2: </a:t>
            </a:r>
            <a:r>
              <a:rPr lang="ro-RO" b="1" dirty="0">
                <a:solidFill>
                  <a:srgbClr val="238791"/>
                </a:solidFill>
                <a:ea typeface="Microsoft Sans Serif" panose="020B0604020202020204" pitchFamily="34" charset="0"/>
                <a:cs typeface="Microsoft Sans Serif" panose="020B0604020202020204" pitchFamily="34" charset="0"/>
              </a:rPr>
              <a:t>Formarea Clusterelor</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BF2DE502-B2BC-99C8-20B5-BC1E416B2FA9}"/>
              </a:ext>
            </a:extLst>
          </p:cNvPr>
          <p:cNvSpPr txBox="1"/>
          <p:nvPr/>
        </p:nvSpPr>
        <p:spPr>
          <a:xfrm>
            <a:off x="1504950" y="4146320"/>
            <a:ext cx="15944850" cy="2831544"/>
          </a:xfrm>
          <a:prstGeom prst="rect">
            <a:avLst/>
          </a:prstGeom>
          <a:noFill/>
        </p:spPr>
        <p:txBody>
          <a:bodyPr wrap="square" rtlCol="0">
            <a:spAutoFit/>
          </a:bodyPr>
          <a:lstStyle/>
          <a:p>
            <a:pPr algn="ctr"/>
            <a:r>
              <a:rPr lang="ro-RO" sz="3200" b="1" dirty="0"/>
              <a:t>Datorită regulii de agregare, putem alege o metodă de agregare pentru a forma clusterele, din următoarele:</a:t>
            </a:r>
            <a:endParaRPr lang="it-IT" sz="3200" b="1" i="0" u="none" strike="noStrike" baseline="0" dirty="0"/>
          </a:p>
          <a:p>
            <a:pPr marL="285750" indent="-285750" algn="ctr">
              <a:buFontTx/>
              <a:buChar char="-"/>
            </a:pPr>
            <a:r>
              <a:rPr lang="ro-RO" sz="3200" b="1" dirty="0"/>
              <a:t>Agregare simplă</a:t>
            </a:r>
            <a:endParaRPr lang="it-IT" sz="3200" b="1" dirty="0"/>
          </a:p>
          <a:p>
            <a:pPr marL="285750" indent="-285750" algn="ctr">
              <a:buFontTx/>
              <a:buChar char="-"/>
            </a:pPr>
            <a:r>
              <a:rPr lang="ro-RO" sz="3200" b="1" i="0" u="none" strike="noStrike" baseline="0" dirty="0"/>
              <a:t>Agregare completă</a:t>
            </a:r>
            <a:endParaRPr lang="it-IT" sz="3200" b="1" i="0" u="none" strike="noStrike" baseline="0" dirty="0"/>
          </a:p>
          <a:p>
            <a:pPr marL="285750" indent="-285750" algn="ctr">
              <a:buFontTx/>
              <a:buChar char="-"/>
            </a:pPr>
            <a:r>
              <a:rPr lang="it-IT" sz="3200" b="1" dirty="0"/>
              <a:t>A</a:t>
            </a:r>
            <a:r>
              <a:rPr lang="ro-RO" sz="3200" b="1" dirty="0"/>
              <a:t>gregare medie</a:t>
            </a:r>
            <a:endParaRPr lang="it-IT" sz="3200" b="1" i="0" u="none" strike="noStrike" baseline="0" dirty="0"/>
          </a:p>
          <a:p>
            <a:pPr marL="285750" indent="-285750" algn="l">
              <a:buFontTx/>
              <a:buChar char="-"/>
            </a:pPr>
            <a:endParaRPr lang="it-IT" dirty="0"/>
          </a:p>
        </p:txBody>
      </p:sp>
    </p:spTree>
    <p:extLst>
      <p:ext uri="{BB962C8B-B14F-4D97-AF65-F5344CB8AC3E}">
        <p14:creationId xmlns:p14="http://schemas.microsoft.com/office/powerpoint/2010/main" val="2725605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E0C289-25E9-074D-1608-2644339473B9}"/>
              </a:ext>
            </a:extLst>
          </p:cNvPr>
          <p:cNvSpPr>
            <a:spLocks noGrp="1"/>
          </p:cNvSpPr>
          <p:nvPr>
            <p:ph type="title"/>
          </p:nvPr>
        </p:nvSpPr>
        <p:spPr>
          <a:xfrm>
            <a:off x="1257300" y="1638300"/>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Unitatea</a:t>
            </a:r>
            <a:r>
              <a:rPr lang="es-ES" b="1" dirty="0">
                <a:solidFill>
                  <a:srgbClr val="E7686A"/>
                </a:solidFill>
                <a:ea typeface="Microsoft Sans Serif" panose="020B0604020202020204" pitchFamily="34" charset="0"/>
                <a:cs typeface="Microsoft Sans Serif" panose="020B0604020202020204" pitchFamily="34" charset="0"/>
              </a:rPr>
              <a:t> 2: Analiza </a:t>
            </a:r>
            <a:r>
              <a:rPr lang="es-ES" b="1" dirty="0" err="1">
                <a:solidFill>
                  <a:srgbClr val="E7686A"/>
                </a:solidFill>
                <a:ea typeface="Microsoft Sans Serif" panose="020B0604020202020204" pitchFamily="34" charset="0"/>
                <a:cs typeface="Microsoft Sans Serif" panose="020B0604020202020204" pitchFamily="34" charset="0"/>
              </a:rPr>
              <a:t>Cluster</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9D7F9C83-7C07-3A90-8EAD-DE6DB8CCFE7D}"/>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 </a:t>
            </a:r>
            <a:r>
              <a:rPr lang="en-US" b="1" dirty="0">
                <a:solidFill>
                  <a:srgbClr val="238791"/>
                </a:solidFill>
                <a:ea typeface="Microsoft Sans Serif" panose="020B0604020202020204" pitchFamily="34" charset="0"/>
                <a:cs typeface="Microsoft Sans Serif" panose="020B0604020202020204" pitchFamily="34" charset="0"/>
              </a:rPr>
              <a:t>2: </a:t>
            </a:r>
            <a:r>
              <a:rPr lang="ro-RO" b="1" dirty="0">
                <a:solidFill>
                  <a:srgbClr val="238791"/>
                </a:solidFill>
                <a:ea typeface="Microsoft Sans Serif" panose="020B0604020202020204" pitchFamily="34" charset="0"/>
                <a:cs typeface="Microsoft Sans Serif" panose="020B0604020202020204" pitchFamily="34" charset="0"/>
              </a:rPr>
              <a:t>Formarea clusterelor</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8748CFA1-8812-0FFF-2E67-7704CBF17338}"/>
              </a:ext>
            </a:extLst>
          </p:cNvPr>
          <p:cNvSpPr txBox="1"/>
          <p:nvPr/>
        </p:nvSpPr>
        <p:spPr>
          <a:xfrm>
            <a:off x="1638300" y="3802363"/>
            <a:ext cx="15011400" cy="2381934"/>
          </a:xfrm>
          <a:prstGeom prst="rect">
            <a:avLst/>
          </a:prstGeom>
          <a:noFill/>
        </p:spPr>
        <p:txBody>
          <a:bodyPr wrap="square" rtlCol="0">
            <a:spAutoFit/>
          </a:bodyPr>
          <a:lstStyle/>
          <a:p>
            <a:pPr algn="ctr">
              <a:lnSpc>
                <a:spcPct val="107000"/>
              </a:lnSpc>
              <a:spcAft>
                <a:spcPts val="800"/>
              </a:spcAft>
            </a:pPr>
            <a:r>
              <a:rPr lang="ro-RO" sz="3200" b="1" dirty="0"/>
              <a:t>Agregare simplă</a:t>
            </a:r>
            <a:r>
              <a:rPr lang="it-IT" sz="3200" b="1" dirty="0">
                <a:effectLst/>
                <a:ea typeface="Calibri" panose="020F0502020204030204" pitchFamily="34" charset="0"/>
                <a:cs typeface="Calibri" panose="020F0502020204030204" pitchFamily="34" charset="0"/>
              </a:rPr>
              <a:t>: </a:t>
            </a:r>
            <a:endParaRPr lang="it-IT" sz="3200" b="1" dirty="0">
              <a:effectLst/>
              <a:ea typeface="Calibri" panose="020F0502020204030204" pitchFamily="34" charset="0"/>
              <a:cs typeface="Times New Roman" panose="02020603050405020304" pitchFamily="18" charset="0"/>
            </a:endParaRPr>
          </a:p>
          <a:p>
            <a:pPr algn="ctr">
              <a:lnSpc>
                <a:spcPct val="107000"/>
              </a:lnSpc>
              <a:spcAft>
                <a:spcPts val="800"/>
              </a:spcAft>
            </a:pPr>
            <a:r>
              <a:rPr lang="ro-RO" sz="3200" b="1" dirty="0">
                <a:ea typeface="Calibri" panose="020F0502020204030204" pitchFamily="34" charset="0"/>
                <a:cs typeface="Calibri" panose="020F0502020204030204" pitchFamily="34" charset="0"/>
              </a:rPr>
              <a:t>Grupurile sunt agregate pe baza distanței minime dintre observații, această metodă favorizând omogenitatea elementelor fiecărui grup, în detrimentul diferențierii. </a:t>
            </a:r>
            <a:r>
              <a:rPr lang="en-US" sz="3200" b="1" dirty="0">
                <a:ea typeface="Calibri" panose="020F0502020204030204" pitchFamily="34" charset="0"/>
                <a:cs typeface="Calibri" panose="020F0502020204030204" pitchFamily="34" charset="0"/>
              </a:rPr>
              <a:t>
</a:t>
            </a:r>
            <a:endParaRPr lang="it-IT" dirty="0"/>
          </a:p>
        </p:txBody>
      </p:sp>
      <p:pic>
        <p:nvPicPr>
          <p:cNvPr id="5" name="Immagine 4" descr="Immagine che contiene testo, orologio, clipart&#10;&#10;Descrizione generata automaticamente">
            <a:extLst>
              <a:ext uri="{FF2B5EF4-FFF2-40B4-BE49-F238E27FC236}">
                <a16:creationId xmlns:a16="http://schemas.microsoft.com/office/drawing/2014/main" id="{BB0EA24C-D9D7-EF9E-C442-6720A2721AFF}"/>
              </a:ext>
            </a:extLst>
          </p:cNvPr>
          <p:cNvPicPr>
            <a:picLocks noChangeAspect="1"/>
          </p:cNvPicPr>
          <p:nvPr/>
        </p:nvPicPr>
        <p:blipFill>
          <a:blip r:embed="rId2"/>
          <a:stretch>
            <a:fillRect/>
          </a:stretch>
        </p:blipFill>
        <p:spPr>
          <a:xfrm>
            <a:off x="6400800" y="6002338"/>
            <a:ext cx="5943600" cy="2362200"/>
          </a:xfrm>
          <a:prstGeom prst="rect">
            <a:avLst/>
          </a:prstGeom>
        </p:spPr>
      </p:pic>
    </p:spTree>
    <p:extLst>
      <p:ext uri="{BB962C8B-B14F-4D97-AF65-F5344CB8AC3E}">
        <p14:creationId xmlns:p14="http://schemas.microsoft.com/office/powerpoint/2010/main" val="771732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09AD29-B165-570D-EBF1-FF3A74DD0DD0}"/>
              </a:ext>
            </a:extLst>
          </p:cNvPr>
          <p:cNvSpPr>
            <a:spLocks noGrp="1"/>
          </p:cNvSpPr>
          <p:nvPr>
            <p:ph type="title"/>
          </p:nvPr>
        </p:nvSpPr>
        <p:spPr>
          <a:xfrm>
            <a:off x="1242552" y="1743869"/>
            <a:ext cx="15773400" cy="1989137"/>
          </a:xfrm>
        </p:spPr>
        <p:txBody>
          <a:bodyPr/>
          <a:lstStyle/>
          <a:p>
            <a:r>
              <a:rPr lang="es-ES" sz="4400" b="1" dirty="0" err="1">
                <a:solidFill>
                  <a:srgbClr val="E7686A"/>
                </a:solidFill>
                <a:ea typeface="Microsoft Sans Serif" panose="020B0604020202020204" pitchFamily="34" charset="0"/>
                <a:cs typeface="Microsoft Sans Serif" panose="020B0604020202020204" pitchFamily="34" charset="0"/>
              </a:rPr>
              <a:t>Unit</a:t>
            </a:r>
            <a:r>
              <a:rPr lang="ro-RO" sz="4400" b="1" dirty="0">
                <a:solidFill>
                  <a:srgbClr val="E7686A"/>
                </a:solidFill>
                <a:ea typeface="Microsoft Sans Serif" panose="020B0604020202020204" pitchFamily="34" charset="0"/>
                <a:cs typeface="Microsoft Sans Serif" panose="020B0604020202020204" pitchFamily="34" charset="0"/>
              </a:rPr>
              <a:t>atea</a:t>
            </a:r>
            <a:r>
              <a:rPr lang="es-ES" sz="4400" b="1" dirty="0">
                <a:solidFill>
                  <a:srgbClr val="E7686A"/>
                </a:solidFill>
                <a:ea typeface="Microsoft Sans Serif" panose="020B0604020202020204" pitchFamily="34" charset="0"/>
                <a:cs typeface="Microsoft Sans Serif" panose="020B0604020202020204" pitchFamily="34" charset="0"/>
              </a:rPr>
              <a:t> 2: </a:t>
            </a:r>
            <a:r>
              <a:rPr lang="ro-RO" sz="4400" b="1" dirty="0">
                <a:solidFill>
                  <a:srgbClr val="E7686A"/>
                </a:solidFill>
                <a:ea typeface="Microsoft Sans Serif" panose="020B0604020202020204" pitchFamily="34" charset="0"/>
                <a:cs typeface="Microsoft Sans Serif" panose="020B0604020202020204" pitchFamily="34" charset="0"/>
              </a:rPr>
              <a:t>Analiza Cluster</a:t>
            </a:r>
            <a:endParaRPr lang="it-IT" dirty="0"/>
          </a:p>
        </p:txBody>
      </p:sp>
      <p:sp>
        <p:nvSpPr>
          <p:cNvPr id="3" name="Segnaposto contenuto 2">
            <a:extLst>
              <a:ext uri="{FF2B5EF4-FFF2-40B4-BE49-F238E27FC236}">
                <a16:creationId xmlns:a16="http://schemas.microsoft.com/office/drawing/2014/main" id="{9470AD0C-214E-3A77-3C6A-3BCF28A0FCFF}"/>
              </a:ext>
            </a:extLst>
          </p:cNvPr>
          <p:cNvSpPr>
            <a:spLocks noGrp="1"/>
          </p:cNvSpPr>
          <p:nvPr>
            <p:ph idx="1"/>
          </p:nvPr>
        </p:nvSpPr>
        <p:spPr/>
        <p:txBody>
          <a:bodyPr/>
          <a:lstStyle/>
          <a:p>
            <a:pPr marL="0" indent="0">
              <a:buNone/>
            </a:pPr>
            <a:r>
              <a:rPr lang="en-US" sz="2800" b="1" dirty="0">
                <a:solidFill>
                  <a:srgbClr val="238791"/>
                </a:solidFill>
                <a:ea typeface="Microsoft Sans Serif" panose="020B0604020202020204" pitchFamily="34" charset="0"/>
                <a:cs typeface="Microsoft Sans Serif" panose="020B0604020202020204" pitchFamily="34" charset="0"/>
              </a:rPr>
              <a:t>Se</a:t>
            </a:r>
            <a:r>
              <a:rPr lang="ro-RO" sz="2800" b="1" dirty="0">
                <a:solidFill>
                  <a:srgbClr val="238791"/>
                </a:solidFill>
                <a:ea typeface="Microsoft Sans Serif" panose="020B0604020202020204" pitchFamily="34" charset="0"/>
                <a:cs typeface="Microsoft Sans Serif" panose="020B0604020202020204" pitchFamily="34" charset="0"/>
              </a:rPr>
              <a:t>cțiunea 2: Formarea Clusterelor</a:t>
            </a:r>
            <a:endParaRPr lang="es-ES" sz="2800" b="1" dirty="0">
              <a:solidFill>
                <a:srgbClr val="238791"/>
              </a:solidFill>
              <a:ea typeface="Microsoft Sans Serif" panose="020B0604020202020204" pitchFamily="34" charset="0"/>
              <a:cs typeface="Microsoft Sans Serif" panose="020B0604020202020204" pitchFamily="34" charset="0"/>
            </a:endParaRPr>
          </a:p>
          <a:p>
            <a:endParaRPr lang="it-IT" dirty="0"/>
          </a:p>
        </p:txBody>
      </p:sp>
      <p:sp>
        <p:nvSpPr>
          <p:cNvPr id="4" name="CasellaDiTesto 3">
            <a:extLst>
              <a:ext uri="{FF2B5EF4-FFF2-40B4-BE49-F238E27FC236}">
                <a16:creationId xmlns:a16="http://schemas.microsoft.com/office/drawing/2014/main" id="{6D2B3899-96E8-F82C-60FD-4A40427E6CF1}"/>
              </a:ext>
            </a:extLst>
          </p:cNvPr>
          <p:cNvSpPr txBox="1"/>
          <p:nvPr/>
        </p:nvSpPr>
        <p:spPr>
          <a:xfrm>
            <a:off x="1406628" y="3382962"/>
            <a:ext cx="15445248" cy="2806281"/>
          </a:xfrm>
          <a:prstGeom prst="rect">
            <a:avLst/>
          </a:prstGeom>
          <a:noFill/>
        </p:spPr>
        <p:txBody>
          <a:bodyPr wrap="square" rtlCol="0">
            <a:spAutoFit/>
          </a:bodyPr>
          <a:lstStyle/>
          <a:p>
            <a:pPr algn="ctr">
              <a:lnSpc>
                <a:spcPct val="107000"/>
              </a:lnSpc>
              <a:spcAft>
                <a:spcPts val="800"/>
              </a:spcAft>
            </a:pPr>
            <a:r>
              <a:rPr lang="ro-RO" sz="3200" b="1" i="0" u="none" strike="noStrike" baseline="0" dirty="0"/>
              <a:t>Agregare completă</a:t>
            </a:r>
            <a:r>
              <a:rPr lang="it-IT" sz="3200" b="1" dirty="0">
                <a:effectLst/>
                <a:ea typeface="Calibri" panose="020F0502020204030204" pitchFamily="34" charset="0"/>
                <a:cs typeface="Calibri" panose="020F0502020204030204" pitchFamily="34" charset="0"/>
              </a:rPr>
              <a:t>:  </a:t>
            </a:r>
            <a:endParaRPr lang="ro-RO" sz="3200" b="1" dirty="0">
              <a:effectLst/>
              <a:ea typeface="Calibri" panose="020F0502020204030204" pitchFamily="34" charset="0"/>
              <a:cs typeface="Calibri" panose="020F0502020204030204" pitchFamily="34" charset="0"/>
            </a:endParaRPr>
          </a:p>
          <a:p>
            <a:pPr algn="ctr">
              <a:lnSpc>
                <a:spcPct val="107000"/>
              </a:lnSpc>
              <a:spcAft>
                <a:spcPts val="800"/>
              </a:spcAft>
            </a:pPr>
            <a:r>
              <a:rPr lang="ro-RO" sz="3200" b="1" dirty="0">
                <a:ea typeface="Calibri" panose="020F0502020204030204" pitchFamily="34" charset="0"/>
                <a:cs typeface="Calibri" panose="020F0502020204030204" pitchFamily="34" charset="0"/>
              </a:rPr>
              <a:t>Grupurile sunt create conform distanței minime maxime dintre puncte, deci mai întâi sunt calculate distanțele cele mai mari dintre grupuri si apoi sunt alese cele cu distanțele cele mai mici. Această modalitate de agregare evidențiază diferențele dintre grupuri, mai degrabă decât omogenitatea internă.</a:t>
            </a:r>
            <a:endParaRPr lang="it-IT" sz="3200" b="1" dirty="0">
              <a:effectLst/>
              <a:ea typeface="Calibri" panose="020F0502020204030204" pitchFamily="34" charset="0"/>
              <a:cs typeface="Times New Roman" panose="02020603050405020304" pitchFamily="18" charset="0"/>
            </a:endParaRPr>
          </a:p>
        </p:txBody>
      </p:sp>
      <p:pic>
        <p:nvPicPr>
          <p:cNvPr id="5" name="Immagine 4">
            <a:extLst>
              <a:ext uri="{FF2B5EF4-FFF2-40B4-BE49-F238E27FC236}">
                <a16:creationId xmlns:a16="http://schemas.microsoft.com/office/drawing/2014/main" id="{E96E0C6A-A586-92DC-AFB4-97D5AEFBB9B9}"/>
              </a:ext>
            </a:extLst>
          </p:cNvPr>
          <p:cNvPicPr>
            <a:picLocks noChangeAspect="1"/>
          </p:cNvPicPr>
          <p:nvPr/>
        </p:nvPicPr>
        <p:blipFill>
          <a:blip r:embed="rId2"/>
          <a:stretch>
            <a:fillRect/>
          </a:stretch>
        </p:blipFill>
        <p:spPr>
          <a:xfrm>
            <a:off x="7010400" y="6362700"/>
            <a:ext cx="4267200" cy="2065655"/>
          </a:xfrm>
          <a:prstGeom prst="rect">
            <a:avLst/>
          </a:prstGeom>
        </p:spPr>
      </p:pic>
    </p:spTree>
    <p:extLst>
      <p:ext uri="{BB962C8B-B14F-4D97-AF65-F5344CB8AC3E}">
        <p14:creationId xmlns:p14="http://schemas.microsoft.com/office/powerpoint/2010/main" val="42216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19661B-9FF3-8368-E188-D286C60FF17F}"/>
              </a:ext>
            </a:extLst>
          </p:cNvPr>
          <p:cNvSpPr>
            <a:spLocks noGrp="1"/>
          </p:cNvSpPr>
          <p:nvPr>
            <p:ph type="title"/>
          </p:nvPr>
        </p:nvSpPr>
        <p:spPr>
          <a:xfrm>
            <a:off x="1257300" y="1743869"/>
            <a:ext cx="15773400" cy="1989137"/>
          </a:xfrm>
        </p:spPr>
        <p:txBody>
          <a:bodyPr/>
          <a:lstStyle/>
          <a:p>
            <a:r>
              <a:rPr lang="es-ES" sz="4400" b="1" dirty="0" err="1">
                <a:solidFill>
                  <a:srgbClr val="E7686A"/>
                </a:solidFill>
                <a:ea typeface="Microsoft Sans Serif" panose="020B0604020202020204" pitchFamily="34" charset="0"/>
                <a:cs typeface="Microsoft Sans Serif" panose="020B0604020202020204" pitchFamily="34" charset="0"/>
              </a:rPr>
              <a:t>Unit</a:t>
            </a:r>
            <a:r>
              <a:rPr lang="ro-RO" sz="4400" b="1" dirty="0">
                <a:solidFill>
                  <a:srgbClr val="E7686A"/>
                </a:solidFill>
                <a:ea typeface="Microsoft Sans Serif" panose="020B0604020202020204" pitchFamily="34" charset="0"/>
                <a:cs typeface="Microsoft Sans Serif" panose="020B0604020202020204" pitchFamily="34" charset="0"/>
              </a:rPr>
              <a:t>atea 2</a:t>
            </a:r>
            <a:r>
              <a:rPr lang="es-ES" sz="4400" b="1" dirty="0">
                <a:solidFill>
                  <a:srgbClr val="E7686A"/>
                </a:solidFill>
                <a:ea typeface="Microsoft Sans Serif" panose="020B0604020202020204" pitchFamily="34" charset="0"/>
                <a:cs typeface="Microsoft Sans Serif" panose="020B0604020202020204" pitchFamily="34" charset="0"/>
              </a:rPr>
              <a:t>: </a:t>
            </a:r>
            <a:r>
              <a:rPr lang="ro-RO" sz="4400" b="1" dirty="0">
                <a:solidFill>
                  <a:srgbClr val="E7686A"/>
                </a:solidFill>
                <a:ea typeface="Microsoft Sans Serif" panose="020B0604020202020204" pitchFamily="34" charset="0"/>
                <a:cs typeface="Microsoft Sans Serif" panose="020B0604020202020204" pitchFamily="34" charset="0"/>
              </a:rPr>
              <a:t>Analiza Cluster</a:t>
            </a:r>
            <a:endParaRPr lang="it-IT" dirty="0"/>
          </a:p>
        </p:txBody>
      </p:sp>
      <p:sp>
        <p:nvSpPr>
          <p:cNvPr id="3" name="Segnaposto contenuto 2">
            <a:extLst>
              <a:ext uri="{FF2B5EF4-FFF2-40B4-BE49-F238E27FC236}">
                <a16:creationId xmlns:a16="http://schemas.microsoft.com/office/drawing/2014/main" id="{651E5E68-E89D-5F89-64B8-336416321C37}"/>
              </a:ext>
            </a:extLst>
          </p:cNvPr>
          <p:cNvSpPr>
            <a:spLocks noGrp="1"/>
          </p:cNvSpPr>
          <p:nvPr>
            <p:ph idx="1"/>
          </p:nvPr>
        </p:nvSpPr>
        <p:spPr/>
        <p:txBody>
          <a:bodyPr/>
          <a:lstStyle/>
          <a:p>
            <a:pPr marL="0" indent="0">
              <a:buNone/>
            </a:pPr>
            <a:r>
              <a:rPr lang="en-US" sz="2800" b="1" dirty="0">
                <a:solidFill>
                  <a:srgbClr val="238791"/>
                </a:solidFill>
                <a:ea typeface="Microsoft Sans Serif" panose="020B0604020202020204" pitchFamily="34" charset="0"/>
                <a:cs typeface="Microsoft Sans Serif" panose="020B0604020202020204" pitchFamily="34" charset="0"/>
              </a:rPr>
              <a:t>Se</a:t>
            </a:r>
            <a:r>
              <a:rPr lang="ro-RO" sz="2800" b="1" dirty="0">
                <a:solidFill>
                  <a:srgbClr val="238791"/>
                </a:solidFill>
                <a:ea typeface="Microsoft Sans Serif" panose="020B0604020202020204" pitchFamily="34" charset="0"/>
                <a:cs typeface="Microsoft Sans Serif" panose="020B0604020202020204" pitchFamily="34" charset="0"/>
              </a:rPr>
              <a:t>cțiunea </a:t>
            </a:r>
            <a:r>
              <a:rPr lang="en-US" sz="2800" b="1" dirty="0">
                <a:solidFill>
                  <a:srgbClr val="238791"/>
                </a:solidFill>
                <a:ea typeface="Microsoft Sans Serif" panose="020B0604020202020204" pitchFamily="34" charset="0"/>
                <a:cs typeface="Microsoft Sans Serif" panose="020B0604020202020204" pitchFamily="34" charset="0"/>
              </a:rPr>
              <a:t>2: </a:t>
            </a:r>
            <a:r>
              <a:rPr lang="ro-RO" sz="2800" b="1" dirty="0">
                <a:solidFill>
                  <a:srgbClr val="238791"/>
                </a:solidFill>
                <a:ea typeface="Microsoft Sans Serif" panose="020B0604020202020204" pitchFamily="34" charset="0"/>
                <a:cs typeface="Microsoft Sans Serif" panose="020B0604020202020204" pitchFamily="34" charset="0"/>
              </a:rPr>
              <a:t>Formarea clusterelor</a:t>
            </a:r>
            <a:endParaRPr lang="es-ES" sz="2800" b="1" dirty="0">
              <a:solidFill>
                <a:srgbClr val="238791"/>
              </a:solidFill>
              <a:ea typeface="Microsoft Sans Serif" panose="020B0604020202020204" pitchFamily="34" charset="0"/>
              <a:cs typeface="Microsoft Sans Serif" panose="020B0604020202020204" pitchFamily="34" charset="0"/>
            </a:endParaRPr>
          </a:p>
          <a:p>
            <a:endParaRPr lang="it-IT" dirty="0"/>
          </a:p>
        </p:txBody>
      </p:sp>
      <p:sp>
        <p:nvSpPr>
          <p:cNvPr id="4" name="CasellaDiTesto 3">
            <a:extLst>
              <a:ext uri="{FF2B5EF4-FFF2-40B4-BE49-F238E27FC236}">
                <a16:creationId xmlns:a16="http://schemas.microsoft.com/office/drawing/2014/main" id="{BB02BEDF-BDBE-BFC6-4DF0-57F67B12A6D1}"/>
              </a:ext>
            </a:extLst>
          </p:cNvPr>
          <p:cNvSpPr txBox="1"/>
          <p:nvPr/>
        </p:nvSpPr>
        <p:spPr>
          <a:xfrm>
            <a:off x="1289255" y="3467100"/>
            <a:ext cx="15773400" cy="3081228"/>
          </a:xfrm>
          <a:prstGeom prst="rect">
            <a:avLst/>
          </a:prstGeom>
          <a:noFill/>
        </p:spPr>
        <p:txBody>
          <a:bodyPr wrap="square" rtlCol="0">
            <a:spAutoFit/>
          </a:bodyPr>
          <a:lstStyle/>
          <a:p>
            <a:pPr algn="ctr">
              <a:lnSpc>
                <a:spcPct val="107000"/>
              </a:lnSpc>
              <a:spcAft>
                <a:spcPts val="800"/>
              </a:spcAft>
            </a:pPr>
            <a:r>
              <a:rPr lang="ro-RO" sz="3200" b="1" dirty="0"/>
              <a:t>Agregare medie</a:t>
            </a:r>
            <a:r>
              <a:rPr lang="it-IT" sz="3200" b="1" dirty="0">
                <a:effectLst/>
                <a:ea typeface="Calibri" panose="020F0502020204030204" pitchFamily="34" charset="0"/>
                <a:cs typeface="Calibri" panose="020F0502020204030204" pitchFamily="34" charset="0"/>
              </a:rPr>
              <a:t>:  </a:t>
            </a:r>
            <a:endParaRPr lang="it-IT" sz="3200" b="1" dirty="0">
              <a:effectLst/>
              <a:ea typeface="Calibri" panose="020F0502020204030204" pitchFamily="34" charset="0"/>
              <a:cs typeface="Times New Roman" panose="02020603050405020304" pitchFamily="18" charset="0"/>
            </a:endParaRPr>
          </a:p>
          <a:p>
            <a:pPr algn="ctr">
              <a:lnSpc>
                <a:spcPct val="107000"/>
              </a:lnSpc>
              <a:spcAft>
                <a:spcPts val="800"/>
              </a:spcAft>
            </a:pPr>
            <a:r>
              <a:rPr lang="ro-RO" sz="3200" b="1" dirty="0">
                <a:ea typeface="Calibri" panose="020F0502020204030204" pitchFamily="34" charset="0"/>
                <a:cs typeface="Calibri" panose="020F0502020204030204" pitchFamily="34" charset="0"/>
              </a:rPr>
              <a:t>Grupurile sunt formate conform distanței medii minime, deci mai întâi se calculează distanța medie dintre toate observațiile și ulterior dintre aceastea se alege distanța minimă. Această metodă de agregare este mai puțin sensibilă la valori extreme, deci va fi mai robustă. </a:t>
            </a:r>
            <a:r>
              <a:rPr lang="en-US" sz="3200" b="1" dirty="0">
                <a:ea typeface="Calibri" panose="020F0502020204030204" pitchFamily="34" charset="0"/>
                <a:cs typeface="Calibri" panose="020F0502020204030204" pitchFamily="34" charset="0"/>
              </a:rPr>
              <a:t>
</a:t>
            </a:r>
            <a:r>
              <a:rPr lang="it-IT" sz="1800" dirty="0">
                <a:effectLst/>
                <a:latin typeface="Calibri" panose="020F0502020204030204" pitchFamily="34" charset="0"/>
                <a:ea typeface="Calibri" panose="020F0502020204030204" pitchFamily="34" charset="0"/>
                <a:cs typeface="Calibri" panose="020F0502020204030204" pitchFamily="34"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5" name="Immagine 4">
            <a:extLst>
              <a:ext uri="{FF2B5EF4-FFF2-40B4-BE49-F238E27FC236}">
                <a16:creationId xmlns:a16="http://schemas.microsoft.com/office/drawing/2014/main" id="{32FEB325-BABE-4DD1-A9DA-3724366B453A}"/>
              </a:ext>
            </a:extLst>
          </p:cNvPr>
          <p:cNvPicPr>
            <a:picLocks noChangeAspect="1"/>
          </p:cNvPicPr>
          <p:nvPr/>
        </p:nvPicPr>
        <p:blipFill>
          <a:blip r:embed="rId2"/>
          <a:stretch>
            <a:fillRect/>
          </a:stretch>
        </p:blipFill>
        <p:spPr>
          <a:xfrm>
            <a:off x="6781800" y="6194343"/>
            <a:ext cx="4724400" cy="2165294"/>
          </a:xfrm>
          <a:prstGeom prst="rect">
            <a:avLst/>
          </a:prstGeom>
        </p:spPr>
      </p:pic>
    </p:spTree>
    <p:extLst>
      <p:ext uri="{BB962C8B-B14F-4D97-AF65-F5344CB8AC3E}">
        <p14:creationId xmlns:p14="http://schemas.microsoft.com/office/powerpoint/2010/main" val="2569475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45D7B1-7E4A-F7E1-F4FF-59519CD3E7CA}"/>
              </a:ext>
            </a:extLst>
          </p:cNvPr>
          <p:cNvSpPr>
            <a:spLocks noGrp="1"/>
          </p:cNvSpPr>
          <p:nvPr>
            <p:ph type="title"/>
          </p:nvPr>
        </p:nvSpPr>
        <p:spPr>
          <a:xfrm>
            <a:off x="1294171"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a:t>
            </a:r>
            <a:r>
              <a:rPr lang="es-ES" b="1" dirty="0">
                <a:solidFill>
                  <a:srgbClr val="E7686A"/>
                </a:solidFill>
                <a:ea typeface="Microsoft Sans Serif" panose="020B0604020202020204" pitchFamily="34" charset="0"/>
                <a:cs typeface="Microsoft Sans Serif" panose="020B0604020202020204" pitchFamily="34" charset="0"/>
              </a:rPr>
              <a:t> 2: </a:t>
            </a:r>
            <a:r>
              <a:rPr lang="ro-RO" b="1" dirty="0">
                <a:solidFill>
                  <a:srgbClr val="E7686A"/>
                </a:solidFill>
                <a:ea typeface="Microsoft Sans Serif" panose="020B0604020202020204" pitchFamily="34" charset="0"/>
                <a:cs typeface="Microsoft Sans Serif" panose="020B0604020202020204" pitchFamily="34" charset="0"/>
              </a:rPr>
              <a:t>Analiza Cluster</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2479C9E4-493F-B375-E237-E9AECFD4F39F}"/>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3: </a:t>
            </a:r>
            <a:r>
              <a:rPr lang="ro-RO" b="1" dirty="0">
                <a:solidFill>
                  <a:srgbClr val="238791"/>
                </a:solidFill>
                <a:ea typeface="Microsoft Sans Serif" panose="020B0604020202020204" pitchFamily="34" charset="0"/>
                <a:cs typeface="Microsoft Sans Serif" panose="020B0604020202020204" pitchFamily="34" charset="0"/>
              </a:rPr>
              <a:t>Distanța de agregare și </a:t>
            </a:r>
            <a:r>
              <a:rPr lang="en-US" b="1" dirty="0" err="1">
                <a:solidFill>
                  <a:srgbClr val="238791"/>
                </a:solidFill>
                <a:ea typeface="Microsoft Sans Serif" panose="020B0604020202020204" pitchFamily="34" charset="0"/>
                <a:cs typeface="Microsoft Sans Serif" panose="020B0604020202020204" pitchFamily="34" charset="0"/>
              </a:rPr>
              <a:t>Dendogram</a:t>
            </a:r>
            <a:r>
              <a:rPr lang="ro-RO" b="1" dirty="0">
                <a:solidFill>
                  <a:srgbClr val="238791"/>
                </a:solidFill>
                <a:ea typeface="Microsoft Sans Serif" panose="020B0604020202020204" pitchFamily="34" charset="0"/>
                <a:cs typeface="Microsoft Sans Serif" panose="020B0604020202020204" pitchFamily="34" charset="0"/>
              </a:rPr>
              <a:t>a</a:t>
            </a:r>
            <a:endParaRPr lang="it-IT" dirty="0"/>
          </a:p>
        </p:txBody>
      </p:sp>
      <p:sp>
        <p:nvSpPr>
          <p:cNvPr id="5" name="CasellaDiTesto 4">
            <a:extLst>
              <a:ext uri="{FF2B5EF4-FFF2-40B4-BE49-F238E27FC236}">
                <a16:creationId xmlns:a16="http://schemas.microsoft.com/office/drawing/2014/main" id="{53679FC4-88BA-A63F-958C-6A2D248EC981}"/>
              </a:ext>
            </a:extLst>
          </p:cNvPr>
          <p:cNvSpPr txBox="1"/>
          <p:nvPr/>
        </p:nvSpPr>
        <p:spPr>
          <a:xfrm>
            <a:off x="1046521" y="3448177"/>
            <a:ext cx="5125679" cy="5583708"/>
          </a:xfrm>
          <a:prstGeom prst="rect">
            <a:avLst/>
          </a:prstGeom>
          <a:noFill/>
        </p:spPr>
        <p:txBody>
          <a:bodyPr wrap="square" rtlCol="0">
            <a:spAutoFit/>
          </a:bodyPr>
          <a:lstStyle/>
          <a:p>
            <a:pPr algn="ctr">
              <a:lnSpc>
                <a:spcPct val="107000"/>
              </a:lnSpc>
              <a:spcAft>
                <a:spcPts val="800"/>
              </a:spcAft>
            </a:pPr>
            <a:r>
              <a:rPr lang="ro-RO" sz="2800" b="1" dirty="0">
                <a:latin typeface="Calibri" panose="020F0502020204030204" pitchFamily="34" charset="0"/>
                <a:ea typeface="Calibri" panose="020F0502020204030204" pitchFamily="34" charset="0"/>
                <a:cs typeface="Calibri" panose="020F0502020204030204" pitchFamily="34" charset="0"/>
              </a:rPr>
              <a:t>După alegerea metodei potrivite de agregare pentru analiză si pentru formarea grupelor, se poate crea reprezentarea grafică: </a:t>
            </a:r>
            <a:r>
              <a:rPr lang="en-US" sz="2800" b="1" dirty="0" err="1">
                <a:latin typeface="Calibri" panose="020F0502020204030204" pitchFamily="34" charset="0"/>
                <a:ea typeface="Calibri" panose="020F0502020204030204" pitchFamily="34" charset="0"/>
                <a:cs typeface="Calibri" panose="020F0502020204030204" pitchFamily="34" charset="0"/>
              </a:rPr>
              <a:t>Dendogram</a:t>
            </a:r>
            <a:r>
              <a:rPr lang="ro-RO" sz="2800" b="1" dirty="0">
                <a:latin typeface="Calibri" panose="020F0502020204030204" pitchFamily="34" charset="0"/>
                <a:ea typeface="Calibri" panose="020F0502020204030204" pitchFamily="34" charset="0"/>
                <a:cs typeface="Calibri" panose="020F0502020204030204" pitchFamily="34" charset="0"/>
              </a:rPr>
              <a:t>a</a:t>
            </a:r>
            <a:r>
              <a:rPr lang="en-US" sz="2800" b="1" dirty="0">
                <a:latin typeface="Calibri" panose="020F0502020204030204" pitchFamily="34" charset="0"/>
                <a:ea typeface="Calibri" panose="020F0502020204030204" pitchFamily="34" charset="0"/>
                <a:cs typeface="Calibri" panose="020F0502020204030204" pitchFamily="34" charset="0"/>
              </a:rPr>
              <a:t>.
</a:t>
            </a:r>
            <a:r>
              <a:rPr lang="ro-RO" sz="2800" b="1" dirty="0">
                <a:latin typeface="Calibri" panose="020F0502020204030204" pitchFamily="34" charset="0"/>
                <a:ea typeface="Calibri" panose="020F0502020204030204" pitchFamily="34" charset="0"/>
                <a:cs typeface="Calibri" panose="020F0502020204030204" pitchFamily="34" charset="0"/>
              </a:rPr>
              <a:t>Reprezintă grafic creșterea nivelurilor de agregare ale clusterelor. Pe axa Ox sunt punctele, iar pe axa Oy sunt reprezentate distanțele.</a:t>
            </a:r>
          </a:p>
          <a:p>
            <a:pPr algn="ctr">
              <a:lnSpc>
                <a:spcPct val="107000"/>
              </a:lnSpc>
              <a:spcAft>
                <a:spcPts val="800"/>
              </a:spcAft>
            </a:pPr>
            <a:r>
              <a:rPr lang="it-IT" sz="1800" dirty="0">
                <a:effectLst/>
                <a:latin typeface="Calibri" panose="020F0502020204030204" pitchFamily="34" charset="0"/>
                <a:ea typeface="Calibri" panose="020F0502020204030204" pitchFamily="34" charset="0"/>
                <a:cs typeface="Calibri" panose="020F0502020204030204" pitchFamily="34"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6" name="Immagine 5">
            <a:extLst>
              <a:ext uri="{FF2B5EF4-FFF2-40B4-BE49-F238E27FC236}">
                <a16:creationId xmlns:a16="http://schemas.microsoft.com/office/drawing/2014/main" id="{4E506A84-1191-D0CA-0190-0A1F0C7339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80871" y="3197622"/>
            <a:ext cx="7960442" cy="5609431"/>
          </a:xfrm>
          <a:prstGeom prst="rect">
            <a:avLst/>
          </a:prstGeom>
          <a:noFill/>
        </p:spPr>
      </p:pic>
      <p:cxnSp>
        <p:nvCxnSpPr>
          <p:cNvPr id="8" name="Connettore 2 7">
            <a:extLst>
              <a:ext uri="{FF2B5EF4-FFF2-40B4-BE49-F238E27FC236}">
                <a16:creationId xmlns:a16="http://schemas.microsoft.com/office/drawing/2014/main" id="{D6B9A2C0-7033-B76A-D61C-1A4942D0DDF8}"/>
              </a:ext>
            </a:extLst>
          </p:cNvPr>
          <p:cNvCxnSpPr/>
          <p:nvPr/>
        </p:nvCxnSpPr>
        <p:spPr>
          <a:xfrm>
            <a:off x="6019800" y="5600700"/>
            <a:ext cx="23622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0701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0E9AF6-06FA-7117-03B6-3F0C27A7B7D3}"/>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a:t>
            </a:r>
            <a:r>
              <a:rPr lang="es-ES" b="1" dirty="0">
                <a:solidFill>
                  <a:srgbClr val="E7686A"/>
                </a:solidFill>
                <a:ea typeface="Microsoft Sans Serif" panose="020B0604020202020204" pitchFamily="34" charset="0"/>
                <a:cs typeface="Microsoft Sans Serif" panose="020B0604020202020204" pitchFamily="34" charset="0"/>
              </a:rPr>
              <a:t>2: </a:t>
            </a:r>
            <a:r>
              <a:rPr lang="ro-RO" b="1" dirty="0">
                <a:solidFill>
                  <a:srgbClr val="E7686A"/>
                </a:solidFill>
                <a:ea typeface="Microsoft Sans Serif" panose="020B0604020202020204" pitchFamily="34" charset="0"/>
                <a:cs typeface="Microsoft Sans Serif" panose="020B0604020202020204" pitchFamily="34" charset="0"/>
              </a:rPr>
              <a:t>Analiza Cluster</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4D524226-58E3-7737-2922-6C2058B552FA}"/>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3: </a:t>
            </a:r>
            <a:r>
              <a:rPr lang="ro-RO" b="1" dirty="0">
                <a:solidFill>
                  <a:srgbClr val="238791"/>
                </a:solidFill>
                <a:ea typeface="Microsoft Sans Serif" panose="020B0604020202020204" pitchFamily="34" charset="0"/>
                <a:cs typeface="Microsoft Sans Serif" panose="020B0604020202020204" pitchFamily="34" charset="0"/>
              </a:rPr>
              <a:t>Distanța de Agregare și Dendograma</a:t>
            </a:r>
            <a:endParaRPr lang="it-IT" dirty="0"/>
          </a:p>
        </p:txBody>
      </p:sp>
      <p:sp>
        <p:nvSpPr>
          <p:cNvPr id="4" name="CasellaDiTesto 3">
            <a:extLst>
              <a:ext uri="{FF2B5EF4-FFF2-40B4-BE49-F238E27FC236}">
                <a16:creationId xmlns:a16="http://schemas.microsoft.com/office/drawing/2014/main" id="{8F554F03-7F0C-5563-264D-45EC381368A1}"/>
              </a:ext>
            </a:extLst>
          </p:cNvPr>
          <p:cNvSpPr txBox="1"/>
          <p:nvPr/>
        </p:nvSpPr>
        <p:spPr>
          <a:xfrm>
            <a:off x="1447800" y="3565623"/>
            <a:ext cx="15773400" cy="5402826"/>
          </a:xfrm>
          <a:prstGeom prst="rect">
            <a:avLst/>
          </a:prstGeom>
          <a:noFill/>
        </p:spPr>
        <p:txBody>
          <a:bodyPr wrap="square" rtlCol="0">
            <a:spAutoFit/>
          </a:bodyPr>
          <a:lstStyle/>
          <a:p>
            <a:pPr>
              <a:lnSpc>
                <a:spcPct val="107000"/>
              </a:lnSpc>
              <a:spcAft>
                <a:spcPts val="800"/>
              </a:spcAft>
            </a:pPr>
            <a:r>
              <a:rPr lang="ro-RO" sz="2800" b="1" dirty="0">
                <a:latin typeface="Calibri" panose="020F0502020204030204" pitchFamily="34" charset="0"/>
                <a:ea typeface="Calibri" panose="020F0502020204030204" pitchFamily="34" charset="0"/>
                <a:cs typeface="Calibri" panose="020F0502020204030204" pitchFamily="34" charset="0"/>
              </a:rPr>
              <a:t>Distanța dintre clustere tinde să crească și din acest motiv trebuie definită o regulă ”stop” care permite alegerea numărului de grupuri ce se vor obține.</a:t>
            </a:r>
          </a:p>
          <a:p>
            <a:pPr>
              <a:lnSpc>
                <a:spcPct val="107000"/>
              </a:lnSpc>
              <a:spcAft>
                <a:spcPts val="800"/>
              </a:spcAft>
            </a:pPr>
            <a:r>
              <a:rPr lang="ro-RO" sz="2800" b="1" dirty="0">
                <a:latin typeface="Calibri" panose="020F0502020204030204" pitchFamily="34" charset="0"/>
                <a:ea typeface="Calibri" panose="020F0502020204030204" pitchFamily="34" charset="0"/>
                <a:cs typeface="Calibri" panose="020F0502020204030204" pitchFamily="34" charset="0"/>
              </a:rPr>
              <a:t>Pentru aceasta, se utilizează tehnica </a:t>
            </a:r>
            <a:r>
              <a:rPr lang="ro-RO" sz="2800" b="1" u="sng" dirty="0">
                <a:latin typeface="Calibri" panose="020F0502020204030204" pitchFamily="34" charset="0"/>
                <a:ea typeface="Calibri" panose="020F0502020204030204" pitchFamily="34" charset="0"/>
                <a:cs typeface="Calibri" panose="020F0502020204030204" pitchFamily="34" charset="0"/>
              </a:rPr>
              <a:t>secționării arborelui:</a:t>
            </a:r>
            <a:endParaRPr lang="it-IT" sz="2800" b="1" u="sng"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buFontTx/>
              <a:buChar char="-"/>
            </a:pPr>
            <a:r>
              <a:rPr lang="ro-RO" sz="2800" b="1" dirty="0"/>
              <a:t>Se observă cele mai lungi segmente (ramuri);</a:t>
            </a:r>
          </a:p>
          <a:p>
            <a:pPr marL="457200" indent="-457200">
              <a:buFontTx/>
              <a:buChar char="-"/>
            </a:pPr>
            <a:r>
              <a:rPr lang="ro-RO" sz="2800" b="1" dirty="0"/>
              <a:t>Se aplică criteriul parsimoniei (de obicei 4-5 clustere omogene în interior și eterogene între ele);</a:t>
            </a:r>
          </a:p>
          <a:p>
            <a:pPr marL="457200" indent="-457200">
              <a:buFontTx/>
              <a:buChar char="-"/>
            </a:pPr>
            <a:r>
              <a:rPr lang="ro-RO" sz="2800" b="1" dirty="0"/>
              <a:t>Cu ajutorul Scree-plot aferent distanțelor de agregare (atunci când graficul se aplatizează, sau dacă la trecerea de la g la g+1 grupuri este o creștere importantă);</a:t>
            </a:r>
          </a:p>
          <a:p>
            <a:pPr marL="457200" indent="-457200">
              <a:buFontTx/>
              <a:buChar char="-"/>
            </a:pPr>
            <a:r>
              <a:rPr lang="ro-RO" sz="2800" b="1" dirty="0"/>
              <a:t>Se ține cont să nu fie outlieri (clustere formate dintr-un singur punct).</a:t>
            </a:r>
          </a:p>
          <a:p>
            <a:pPr>
              <a:lnSpc>
                <a:spcPct val="107000"/>
              </a:lnSpc>
              <a:spcAft>
                <a:spcPts val="800"/>
              </a:spcAft>
            </a:pPr>
            <a:endParaRPr lang="it-IT" sz="2800" b="1"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it-IT" sz="28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it-IT" sz="2800" b="1" dirty="0">
                <a:effectLst/>
                <a:latin typeface="Calibri" panose="020F0502020204030204" pitchFamily="34" charset="0"/>
                <a:ea typeface="Calibri" panose="020F0502020204030204" pitchFamily="34" charset="0"/>
                <a:cs typeface="Calibri" panose="020F0502020204030204" pitchFamily="34" charset="0"/>
              </a:rPr>
              <a:t> </a:t>
            </a:r>
            <a:endParaRPr lang="it-IT" dirty="0"/>
          </a:p>
        </p:txBody>
      </p:sp>
    </p:spTree>
    <p:extLst>
      <p:ext uri="{BB962C8B-B14F-4D97-AF65-F5344CB8AC3E}">
        <p14:creationId xmlns:p14="http://schemas.microsoft.com/office/powerpoint/2010/main" val="2325974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F6C868-6D14-E49E-1A24-17735C3D404C}"/>
              </a:ext>
            </a:extLst>
          </p:cNvPr>
          <p:cNvSpPr>
            <a:spLocks noGrp="1"/>
          </p:cNvSpPr>
          <p:nvPr>
            <p:ph type="title"/>
          </p:nvPr>
        </p:nvSpPr>
        <p:spPr>
          <a:xfrm>
            <a:off x="1257300" y="1743869"/>
            <a:ext cx="15773400" cy="1989137"/>
          </a:xfrm>
        </p:spPr>
        <p:txBody>
          <a:bodyPr/>
          <a:lstStyle/>
          <a:p>
            <a:r>
              <a:rPr lang="en-US" b="1" dirty="0">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3</a:t>
            </a:r>
            <a:r>
              <a:rPr lang="en-US" b="1" dirty="0">
                <a:solidFill>
                  <a:srgbClr val="E7686A"/>
                </a:solidFill>
                <a:ea typeface="Microsoft Sans Serif" panose="020B0604020202020204" pitchFamily="34" charset="0"/>
                <a:cs typeface="Microsoft Sans Serif" panose="020B0604020202020204" pitchFamily="34" charset="0"/>
              </a:rPr>
              <a:t>: </a:t>
            </a:r>
            <a:r>
              <a:rPr lang="ro-RO" b="1" dirty="0">
                <a:solidFill>
                  <a:srgbClr val="E7686A"/>
                </a:solidFill>
                <a:ea typeface="Microsoft Sans Serif" panose="020B0604020202020204" pitchFamily="34" charset="0"/>
                <a:cs typeface="Microsoft Sans Serif" panose="020B0604020202020204" pitchFamily="34" charset="0"/>
              </a:rPr>
              <a:t>Studiu de caz în R</a:t>
            </a:r>
            <a:r>
              <a:rPr lang="en-U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DB5CF02F-BB57-6FD6-ACAC-1F2E5C73D61D}"/>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1: </a:t>
            </a:r>
            <a:r>
              <a:rPr lang="ro-RO" b="1" dirty="0">
                <a:solidFill>
                  <a:srgbClr val="238791"/>
                </a:solidFill>
                <a:ea typeface="Microsoft Sans Serif" panose="020B0604020202020204" pitchFamily="34" charset="0"/>
                <a:cs typeface="Microsoft Sans Serif" panose="020B0604020202020204" pitchFamily="34" charset="0"/>
              </a:rPr>
              <a:t>Crearea matricii de distanțe</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6" name="CasellaDiTesto 5">
            <a:extLst>
              <a:ext uri="{FF2B5EF4-FFF2-40B4-BE49-F238E27FC236}">
                <a16:creationId xmlns:a16="http://schemas.microsoft.com/office/drawing/2014/main" id="{BAFBF14D-890D-D2B0-7FA7-97EDD67A4751}"/>
              </a:ext>
            </a:extLst>
          </p:cNvPr>
          <p:cNvSpPr txBox="1"/>
          <p:nvPr/>
        </p:nvSpPr>
        <p:spPr>
          <a:xfrm>
            <a:off x="1371600" y="3467100"/>
            <a:ext cx="13716000" cy="1077218"/>
          </a:xfrm>
          <a:prstGeom prst="rect">
            <a:avLst/>
          </a:prstGeom>
          <a:noFill/>
        </p:spPr>
        <p:txBody>
          <a:bodyPr wrap="square" rtlCol="0">
            <a:spAutoFit/>
          </a:bodyPr>
          <a:lstStyle/>
          <a:p>
            <a:r>
              <a:rPr lang="ro-RO" sz="3200" b="1" dirty="0"/>
              <a:t>După importarea setului de date în R, începem cu Analiza Cluster:</a:t>
            </a:r>
            <a:r>
              <a:rPr lang="en-US" sz="3200" b="1" dirty="0"/>
              <a:t>
</a:t>
            </a:r>
            <a:endParaRPr lang="it-IT" sz="3200" b="1" dirty="0"/>
          </a:p>
        </p:txBody>
      </p:sp>
      <p:pic>
        <p:nvPicPr>
          <p:cNvPr id="8" name="Immagine 7">
            <a:extLst>
              <a:ext uri="{FF2B5EF4-FFF2-40B4-BE49-F238E27FC236}">
                <a16:creationId xmlns:a16="http://schemas.microsoft.com/office/drawing/2014/main" id="{129D599C-A775-7282-5A19-A36B6F4B41C2}"/>
              </a:ext>
            </a:extLst>
          </p:cNvPr>
          <p:cNvPicPr>
            <a:picLocks noChangeAspect="1"/>
          </p:cNvPicPr>
          <p:nvPr/>
        </p:nvPicPr>
        <p:blipFill>
          <a:blip r:embed="rId2"/>
          <a:stretch>
            <a:fillRect/>
          </a:stretch>
        </p:blipFill>
        <p:spPr>
          <a:xfrm>
            <a:off x="1220429" y="4229100"/>
            <a:ext cx="9048750" cy="3343275"/>
          </a:xfrm>
          <a:prstGeom prst="rect">
            <a:avLst/>
          </a:prstGeom>
        </p:spPr>
      </p:pic>
      <p:sp>
        <p:nvSpPr>
          <p:cNvPr id="10" name="Rettangolo 9">
            <a:extLst>
              <a:ext uri="{FF2B5EF4-FFF2-40B4-BE49-F238E27FC236}">
                <a16:creationId xmlns:a16="http://schemas.microsoft.com/office/drawing/2014/main" id="{1249D071-3960-6EC3-1D16-66BB9C758BCC}"/>
              </a:ext>
            </a:extLst>
          </p:cNvPr>
          <p:cNvSpPr/>
          <p:nvPr/>
        </p:nvSpPr>
        <p:spPr>
          <a:xfrm>
            <a:off x="1371600" y="5143501"/>
            <a:ext cx="3810000" cy="3048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cxnSp>
        <p:nvCxnSpPr>
          <p:cNvPr id="12" name="Connettore 2 11">
            <a:extLst>
              <a:ext uri="{FF2B5EF4-FFF2-40B4-BE49-F238E27FC236}">
                <a16:creationId xmlns:a16="http://schemas.microsoft.com/office/drawing/2014/main" id="{7A01609A-7C33-D306-73E6-9ACD63935B42}"/>
              </a:ext>
            </a:extLst>
          </p:cNvPr>
          <p:cNvCxnSpPr>
            <a:cxnSpLocks/>
          </p:cNvCxnSpPr>
          <p:nvPr/>
        </p:nvCxnSpPr>
        <p:spPr>
          <a:xfrm>
            <a:off x="5410200" y="5359175"/>
            <a:ext cx="245806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CasellaDiTesto 14">
            <a:extLst>
              <a:ext uri="{FF2B5EF4-FFF2-40B4-BE49-F238E27FC236}">
                <a16:creationId xmlns:a16="http://schemas.microsoft.com/office/drawing/2014/main" id="{D49F3045-58B9-73BF-B4E0-575D2010C59C}"/>
              </a:ext>
            </a:extLst>
          </p:cNvPr>
          <p:cNvSpPr txBox="1"/>
          <p:nvPr/>
        </p:nvSpPr>
        <p:spPr>
          <a:xfrm>
            <a:off x="8155858" y="5046444"/>
            <a:ext cx="8877300" cy="523220"/>
          </a:xfrm>
          <a:prstGeom prst="rect">
            <a:avLst/>
          </a:prstGeom>
          <a:noFill/>
        </p:spPr>
        <p:txBody>
          <a:bodyPr wrap="square" rtlCol="0">
            <a:spAutoFit/>
          </a:bodyPr>
          <a:lstStyle/>
          <a:p>
            <a:r>
              <a:rPr lang="ro-RO" sz="2800" b="1" dirty="0"/>
              <a:t>Matricea de pornire (de date) este standardizată</a:t>
            </a:r>
            <a:endParaRPr lang="it-IT" sz="2800" b="1" dirty="0"/>
          </a:p>
        </p:txBody>
      </p:sp>
      <p:sp>
        <p:nvSpPr>
          <p:cNvPr id="16" name="Rettangolo 15">
            <a:extLst>
              <a:ext uri="{FF2B5EF4-FFF2-40B4-BE49-F238E27FC236}">
                <a16:creationId xmlns:a16="http://schemas.microsoft.com/office/drawing/2014/main" id="{44A29973-9735-140E-FF82-3299A8AB0122}"/>
              </a:ext>
            </a:extLst>
          </p:cNvPr>
          <p:cNvSpPr/>
          <p:nvPr/>
        </p:nvSpPr>
        <p:spPr>
          <a:xfrm>
            <a:off x="1371600" y="5542537"/>
            <a:ext cx="3009900" cy="331927"/>
          </a:xfrm>
          <a:prstGeom prst="rect">
            <a:avLst/>
          </a:prstGeom>
          <a:noFill/>
          <a:ln w="9525" cap="flat" cmpd="sng" algn="ctr">
            <a:solidFill>
              <a:srgbClr val="23879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it-IT"/>
          </a:p>
        </p:txBody>
      </p:sp>
      <p:sp>
        <p:nvSpPr>
          <p:cNvPr id="17" name="Rettangolo 16">
            <a:extLst>
              <a:ext uri="{FF2B5EF4-FFF2-40B4-BE49-F238E27FC236}">
                <a16:creationId xmlns:a16="http://schemas.microsoft.com/office/drawing/2014/main" id="{39667EB1-4B32-AD76-00FD-29A60AD2C99F}"/>
              </a:ext>
            </a:extLst>
          </p:cNvPr>
          <p:cNvSpPr/>
          <p:nvPr/>
        </p:nvSpPr>
        <p:spPr>
          <a:xfrm>
            <a:off x="1371600" y="6344375"/>
            <a:ext cx="6172200" cy="331926"/>
          </a:xfrm>
          <a:prstGeom prst="rect">
            <a:avLst/>
          </a:prstGeom>
          <a:noFill/>
          <a:ln w="9525" cap="flat" cmpd="sng" algn="ctr">
            <a:solidFill>
              <a:srgbClr val="23879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it-IT"/>
          </a:p>
        </p:txBody>
      </p:sp>
      <p:sp>
        <p:nvSpPr>
          <p:cNvPr id="18" name="Parentesi graffa chiusa 17">
            <a:extLst>
              <a:ext uri="{FF2B5EF4-FFF2-40B4-BE49-F238E27FC236}">
                <a16:creationId xmlns:a16="http://schemas.microsoft.com/office/drawing/2014/main" id="{B70D475E-1111-2F79-604C-2BF374B9DCA7}"/>
              </a:ext>
            </a:extLst>
          </p:cNvPr>
          <p:cNvSpPr/>
          <p:nvPr/>
        </p:nvSpPr>
        <p:spPr>
          <a:xfrm>
            <a:off x="7868264" y="5569664"/>
            <a:ext cx="533400" cy="1106637"/>
          </a:xfrm>
          <a:prstGeom prst="rightBrace">
            <a:avLst/>
          </a:prstGeom>
          <a:ln>
            <a:solidFill>
              <a:srgbClr val="1E737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 name="CasellaDiTesto 18">
            <a:extLst>
              <a:ext uri="{FF2B5EF4-FFF2-40B4-BE49-F238E27FC236}">
                <a16:creationId xmlns:a16="http://schemas.microsoft.com/office/drawing/2014/main" id="{5BD08170-F893-BBAB-16D5-30B3E772B9A9}"/>
              </a:ext>
            </a:extLst>
          </p:cNvPr>
          <p:cNvSpPr txBox="1"/>
          <p:nvPr/>
        </p:nvSpPr>
        <p:spPr>
          <a:xfrm>
            <a:off x="8520266" y="5537311"/>
            <a:ext cx="7162800" cy="1384995"/>
          </a:xfrm>
          <a:prstGeom prst="rect">
            <a:avLst/>
          </a:prstGeom>
          <a:noFill/>
        </p:spPr>
        <p:txBody>
          <a:bodyPr wrap="square" rtlCol="0">
            <a:spAutoFit/>
          </a:bodyPr>
          <a:lstStyle/>
          <a:p>
            <a:r>
              <a:rPr lang="ro-RO" sz="2800" b="1" dirty="0"/>
              <a:t>Sunt calculate distanțele</a:t>
            </a:r>
            <a:r>
              <a:rPr lang="it-IT" sz="2800" b="1" dirty="0"/>
              <a:t>: </a:t>
            </a:r>
          </a:p>
          <a:p>
            <a:pPr marL="285750" indent="-285750">
              <a:buFontTx/>
              <a:buChar char="-"/>
            </a:pPr>
            <a:r>
              <a:rPr lang="it-IT" sz="2800" b="1" dirty="0"/>
              <a:t>Euclid</a:t>
            </a:r>
            <a:r>
              <a:rPr lang="ro-RO" sz="2800" b="1" dirty="0"/>
              <a:t>iană</a:t>
            </a:r>
            <a:endParaRPr lang="it-IT" sz="2800" b="1" dirty="0"/>
          </a:p>
          <a:p>
            <a:pPr marL="285750" indent="-285750">
              <a:buFontTx/>
              <a:buChar char="-"/>
            </a:pPr>
            <a:r>
              <a:rPr lang="it-IT" sz="2800" b="1" dirty="0"/>
              <a:t>Manhattan</a:t>
            </a:r>
          </a:p>
        </p:txBody>
      </p:sp>
      <p:sp>
        <p:nvSpPr>
          <p:cNvPr id="20" name="Rettangolo 19">
            <a:extLst>
              <a:ext uri="{FF2B5EF4-FFF2-40B4-BE49-F238E27FC236}">
                <a16:creationId xmlns:a16="http://schemas.microsoft.com/office/drawing/2014/main" id="{060F9410-C690-C929-54F5-DD23EA917EC3}"/>
              </a:ext>
            </a:extLst>
          </p:cNvPr>
          <p:cNvSpPr/>
          <p:nvPr/>
        </p:nvSpPr>
        <p:spPr>
          <a:xfrm>
            <a:off x="2876550" y="6725453"/>
            <a:ext cx="933450" cy="331926"/>
          </a:xfrm>
          <a:prstGeom prst="rect">
            <a:avLst/>
          </a:prstGeom>
          <a:noFill/>
          <a:ln w="9525" cap="flat" cmpd="sng" algn="ctr">
            <a:solidFill>
              <a:srgbClr val="00B0F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it-IT"/>
          </a:p>
        </p:txBody>
      </p:sp>
      <p:cxnSp>
        <p:nvCxnSpPr>
          <p:cNvPr id="22" name="Connettore 2 21">
            <a:extLst>
              <a:ext uri="{FF2B5EF4-FFF2-40B4-BE49-F238E27FC236}">
                <a16:creationId xmlns:a16="http://schemas.microsoft.com/office/drawing/2014/main" id="{6659BE51-B355-D42E-C90F-A35FFDCCE024}"/>
              </a:ext>
            </a:extLst>
          </p:cNvPr>
          <p:cNvCxnSpPr/>
          <p:nvPr/>
        </p:nvCxnSpPr>
        <p:spPr>
          <a:xfrm>
            <a:off x="3352800" y="7234604"/>
            <a:ext cx="0" cy="807682"/>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id="{80F93391-0BC2-5781-D00A-3894BC09561C}"/>
              </a:ext>
            </a:extLst>
          </p:cNvPr>
          <p:cNvSpPr txBox="1"/>
          <p:nvPr/>
        </p:nvSpPr>
        <p:spPr>
          <a:xfrm>
            <a:off x="3581400" y="7810500"/>
            <a:ext cx="7467600" cy="1384995"/>
          </a:xfrm>
          <a:prstGeom prst="rect">
            <a:avLst/>
          </a:prstGeom>
          <a:noFill/>
        </p:spPr>
        <p:txBody>
          <a:bodyPr wrap="square" rtlCol="0">
            <a:spAutoFit/>
          </a:bodyPr>
          <a:lstStyle/>
          <a:p>
            <a:r>
              <a:rPr lang="ro-RO" sz="2800" b="1" dirty="0"/>
              <a:t>Comanda ”</a:t>
            </a:r>
            <a:r>
              <a:rPr lang="en-US" sz="2800" b="1" dirty="0"/>
              <a:t>round</a:t>
            </a:r>
            <a:r>
              <a:rPr lang="ro-RO" sz="2800" b="1" dirty="0"/>
              <a:t>”</a:t>
            </a:r>
            <a:r>
              <a:rPr lang="en-US" sz="2800" b="1" dirty="0"/>
              <a:t> </a:t>
            </a:r>
            <a:r>
              <a:rPr lang="ro-RO" sz="2800" b="1" dirty="0"/>
              <a:t>ne permite să rotunjim la numărul semnificativ preferat.</a:t>
            </a:r>
            <a:r>
              <a:rPr lang="en-US" sz="2800" b="1" dirty="0"/>
              <a:t> 
</a:t>
            </a:r>
            <a:endParaRPr lang="it-IT" sz="2800" b="1" dirty="0"/>
          </a:p>
        </p:txBody>
      </p:sp>
    </p:spTree>
    <p:extLst>
      <p:ext uri="{BB962C8B-B14F-4D97-AF65-F5344CB8AC3E}">
        <p14:creationId xmlns:p14="http://schemas.microsoft.com/office/powerpoint/2010/main" val="428231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015FCB-2D65-3052-E921-AC950F1A0B42}"/>
              </a:ext>
            </a:extLst>
          </p:cNvPr>
          <p:cNvSpPr>
            <a:spLocks noGrp="1"/>
          </p:cNvSpPr>
          <p:nvPr>
            <p:ph type="title"/>
          </p:nvPr>
        </p:nvSpPr>
        <p:spPr>
          <a:xfrm>
            <a:off x="1254842" y="1743869"/>
            <a:ext cx="15773400" cy="1989137"/>
          </a:xfrm>
        </p:spPr>
        <p:txBody>
          <a:bodyPr/>
          <a:lstStyle/>
          <a:p>
            <a:r>
              <a:rPr lang="en-US" b="1" dirty="0">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3</a:t>
            </a:r>
            <a:r>
              <a:rPr lang="en-US" b="1" dirty="0">
                <a:solidFill>
                  <a:srgbClr val="E7686A"/>
                </a:solidFill>
                <a:ea typeface="Microsoft Sans Serif" panose="020B0604020202020204" pitchFamily="34" charset="0"/>
                <a:cs typeface="Microsoft Sans Serif" panose="020B0604020202020204" pitchFamily="34" charset="0"/>
              </a:rPr>
              <a:t>: </a:t>
            </a:r>
            <a:r>
              <a:rPr lang="ro-RO" b="1" dirty="0">
                <a:solidFill>
                  <a:srgbClr val="E7686A"/>
                </a:solidFill>
                <a:ea typeface="Microsoft Sans Serif" panose="020B0604020202020204" pitchFamily="34" charset="0"/>
                <a:cs typeface="Microsoft Sans Serif" panose="020B0604020202020204" pitchFamily="34" charset="0"/>
              </a:rPr>
              <a:t>Studiu de caz în R</a:t>
            </a:r>
            <a:r>
              <a:rPr lang="en-U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AED23392-52EE-F52D-0D9E-59A79A4886DF}"/>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 </a:t>
            </a:r>
            <a:r>
              <a:rPr lang="en-US" b="1" dirty="0">
                <a:solidFill>
                  <a:srgbClr val="238791"/>
                </a:solidFill>
                <a:ea typeface="Microsoft Sans Serif" panose="020B0604020202020204" pitchFamily="34" charset="0"/>
                <a:cs typeface="Microsoft Sans Serif" panose="020B0604020202020204" pitchFamily="34" charset="0"/>
              </a:rPr>
              <a:t>2: </a:t>
            </a:r>
            <a:r>
              <a:rPr lang="ro-RO" b="1" dirty="0">
                <a:solidFill>
                  <a:srgbClr val="238791"/>
                </a:solidFill>
                <a:ea typeface="Microsoft Sans Serif" panose="020B0604020202020204" pitchFamily="34" charset="0"/>
                <a:cs typeface="Microsoft Sans Serif" panose="020B0604020202020204" pitchFamily="34" charset="0"/>
              </a:rPr>
              <a:t>Alegerea metodei de agregare</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5" name="CasellaDiTesto 4">
            <a:extLst>
              <a:ext uri="{FF2B5EF4-FFF2-40B4-BE49-F238E27FC236}">
                <a16:creationId xmlns:a16="http://schemas.microsoft.com/office/drawing/2014/main" id="{71355B12-D099-F0D2-1C10-32029DA2095D}"/>
              </a:ext>
            </a:extLst>
          </p:cNvPr>
          <p:cNvSpPr txBox="1"/>
          <p:nvPr/>
        </p:nvSpPr>
        <p:spPr>
          <a:xfrm>
            <a:off x="1249926" y="3390900"/>
            <a:ext cx="15666474" cy="3847207"/>
          </a:xfrm>
          <a:prstGeom prst="rect">
            <a:avLst/>
          </a:prstGeom>
          <a:noFill/>
        </p:spPr>
        <p:txBody>
          <a:bodyPr wrap="square" rtlCol="0">
            <a:spAutoFit/>
          </a:bodyPr>
          <a:lstStyle/>
          <a:p>
            <a:r>
              <a:rPr lang="ro-RO" sz="2800" b="1" dirty="0"/>
              <a:t>Agregare simplă</a:t>
            </a:r>
            <a:r>
              <a:rPr lang="it-IT" sz="2800" b="1" dirty="0"/>
              <a:t>:</a:t>
            </a:r>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pic>
        <p:nvPicPr>
          <p:cNvPr id="7" name="Immagine 6">
            <a:extLst>
              <a:ext uri="{FF2B5EF4-FFF2-40B4-BE49-F238E27FC236}">
                <a16:creationId xmlns:a16="http://schemas.microsoft.com/office/drawing/2014/main" id="{24FADF80-D466-8CED-0EE7-7E9DE23D3F94}"/>
              </a:ext>
            </a:extLst>
          </p:cNvPr>
          <p:cNvPicPr>
            <a:picLocks noChangeAspect="1"/>
          </p:cNvPicPr>
          <p:nvPr/>
        </p:nvPicPr>
        <p:blipFill>
          <a:blip r:embed="rId2"/>
          <a:stretch>
            <a:fillRect/>
          </a:stretch>
        </p:blipFill>
        <p:spPr>
          <a:xfrm>
            <a:off x="1344561" y="3920928"/>
            <a:ext cx="6096000" cy="2445144"/>
          </a:xfrm>
          <a:prstGeom prst="rect">
            <a:avLst/>
          </a:prstGeom>
        </p:spPr>
      </p:pic>
      <p:sp>
        <p:nvSpPr>
          <p:cNvPr id="8" name="Rettangolo 7">
            <a:extLst>
              <a:ext uri="{FF2B5EF4-FFF2-40B4-BE49-F238E27FC236}">
                <a16:creationId xmlns:a16="http://schemas.microsoft.com/office/drawing/2014/main" id="{65704C89-CEAB-8C01-D838-B8A0347C0652}"/>
              </a:ext>
            </a:extLst>
          </p:cNvPr>
          <p:cNvSpPr/>
          <p:nvPr/>
        </p:nvSpPr>
        <p:spPr>
          <a:xfrm>
            <a:off x="1371600" y="4610100"/>
            <a:ext cx="4800600" cy="3810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cxnSp>
        <p:nvCxnSpPr>
          <p:cNvPr id="10" name="Connettore 2 9">
            <a:extLst>
              <a:ext uri="{FF2B5EF4-FFF2-40B4-BE49-F238E27FC236}">
                <a16:creationId xmlns:a16="http://schemas.microsoft.com/office/drawing/2014/main" id="{D542ED94-4315-651E-D956-576E1F4F5E34}"/>
              </a:ext>
            </a:extLst>
          </p:cNvPr>
          <p:cNvCxnSpPr/>
          <p:nvPr/>
        </p:nvCxnSpPr>
        <p:spPr>
          <a:xfrm>
            <a:off x="6477000" y="4727575"/>
            <a:ext cx="21336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9FA3B326-B8EA-324E-86DF-5022871DB623}"/>
              </a:ext>
            </a:extLst>
          </p:cNvPr>
          <p:cNvSpPr txBox="1"/>
          <p:nvPr/>
        </p:nvSpPr>
        <p:spPr>
          <a:xfrm>
            <a:off x="9083163" y="3682271"/>
            <a:ext cx="7772400" cy="2246769"/>
          </a:xfrm>
          <a:prstGeom prst="rect">
            <a:avLst/>
          </a:prstGeom>
          <a:noFill/>
        </p:spPr>
        <p:txBody>
          <a:bodyPr wrap="square" rtlCol="0">
            <a:spAutoFit/>
          </a:bodyPr>
          <a:lstStyle/>
          <a:p>
            <a:r>
              <a:rPr lang="ro-RO" sz="2800" b="1" dirty="0"/>
              <a:t>Comanda ”</a:t>
            </a:r>
            <a:r>
              <a:rPr lang="en-US" sz="2800" b="1" dirty="0" err="1"/>
              <a:t>hclust</a:t>
            </a:r>
            <a:r>
              <a:rPr lang="ro-RO" sz="2800" b="1" dirty="0"/>
              <a:t>”</a:t>
            </a:r>
            <a:r>
              <a:rPr lang="en-US" sz="2800" b="1" dirty="0"/>
              <a:t> </a:t>
            </a:r>
            <a:r>
              <a:rPr lang="ro-RO" sz="2800" b="1" dirty="0"/>
              <a:t>creează clusterele</a:t>
            </a:r>
            <a:r>
              <a:rPr lang="en-US" sz="2800" b="1" dirty="0"/>
              <a:t>, </a:t>
            </a:r>
            <a:r>
              <a:rPr lang="ro-RO" sz="2800" b="1" dirty="0"/>
              <a:t>specificând metoda de agregare care se dorește a fi folosită. </a:t>
            </a:r>
            <a:r>
              <a:rPr lang="it-IT" sz="2800" b="1" dirty="0"/>
              <a:t>‘’single’’: </a:t>
            </a:r>
            <a:r>
              <a:rPr lang="ro-RO" sz="2800" b="1" dirty="0"/>
              <a:t> pentru agregare simplă</a:t>
            </a:r>
            <a:r>
              <a:rPr lang="it-IT" sz="2800" b="1" dirty="0"/>
              <a:t>.</a:t>
            </a:r>
          </a:p>
          <a:p>
            <a:r>
              <a:rPr lang="it-IT" sz="2800" b="1" dirty="0"/>
              <a:t>‘’compl’’: </a:t>
            </a:r>
            <a:r>
              <a:rPr lang="ro-RO" sz="2800" b="1" dirty="0"/>
              <a:t>pentru agregare completă</a:t>
            </a:r>
            <a:r>
              <a:rPr lang="it-IT" sz="2800" b="1" dirty="0"/>
              <a:t>.</a:t>
            </a:r>
          </a:p>
          <a:p>
            <a:r>
              <a:rPr lang="it-IT" sz="2800" b="1" dirty="0"/>
              <a:t>‘’average’’: </a:t>
            </a:r>
            <a:r>
              <a:rPr lang="ro-RO" sz="2800" b="1" dirty="0"/>
              <a:t>pentru agregare medie.</a:t>
            </a:r>
            <a:endParaRPr lang="it-IT" sz="2800" b="1" dirty="0"/>
          </a:p>
        </p:txBody>
      </p:sp>
      <p:sp>
        <p:nvSpPr>
          <p:cNvPr id="12" name="Rettangolo 11">
            <a:extLst>
              <a:ext uri="{FF2B5EF4-FFF2-40B4-BE49-F238E27FC236}">
                <a16:creationId xmlns:a16="http://schemas.microsoft.com/office/drawing/2014/main" id="{B29662BD-D125-0821-D640-CDEF85D3BC50}"/>
              </a:ext>
            </a:extLst>
          </p:cNvPr>
          <p:cNvSpPr/>
          <p:nvPr/>
        </p:nvSpPr>
        <p:spPr>
          <a:xfrm>
            <a:off x="1371600" y="5380037"/>
            <a:ext cx="2057400" cy="381000"/>
          </a:xfrm>
          <a:prstGeom prst="rect">
            <a:avLst/>
          </a:prstGeom>
          <a:noFill/>
          <a:ln w="9525" cap="flat" cmpd="sng" algn="ctr">
            <a:solidFill>
              <a:srgbClr val="00B0F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cxnSp>
        <p:nvCxnSpPr>
          <p:cNvPr id="13" name="Connettore 2 12">
            <a:extLst>
              <a:ext uri="{FF2B5EF4-FFF2-40B4-BE49-F238E27FC236}">
                <a16:creationId xmlns:a16="http://schemas.microsoft.com/office/drawing/2014/main" id="{A0B3BD3C-09F2-1219-8F3F-5C12F13C96DA}"/>
              </a:ext>
            </a:extLst>
          </p:cNvPr>
          <p:cNvCxnSpPr>
            <a:cxnSpLocks/>
          </p:cNvCxnSpPr>
          <p:nvPr/>
        </p:nvCxnSpPr>
        <p:spPr>
          <a:xfrm>
            <a:off x="2819400" y="5978927"/>
            <a:ext cx="0" cy="762000"/>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6FBE23CA-64BD-9A5B-319C-D514EF02FDE8}"/>
              </a:ext>
            </a:extLst>
          </p:cNvPr>
          <p:cNvSpPr txBox="1"/>
          <p:nvPr/>
        </p:nvSpPr>
        <p:spPr>
          <a:xfrm>
            <a:off x="1177412" y="6889294"/>
            <a:ext cx="6442587" cy="954107"/>
          </a:xfrm>
          <a:prstGeom prst="rect">
            <a:avLst/>
          </a:prstGeom>
          <a:noFill/>
        </p:spPr>
        <p:txBody>
          <a:bodyPr wrap="square" rtlCol="0">
            <a:spAutoFit/>
          </a:bodyPr>
          <a:lstStyle/>
          <a:p>
            <a:r>
              <a:rPr lang="ro-RO" sz="2800" b="1" dirty="0"/>
              <a:t>Funcția ”plot” permite vizualizarea grafică a Dendogramei.</a:t>
            </a:r>
            <a:endParaRPr lang="it-IT" sz="2800" b="1" dirty="0"/>
          </a:p>
        </p:txBody>
      </p:sp>
    </p:spTree>
    <p:extLst>
      <p:ext uri="{BB962C8B-B14F-4D97-AF65-F5344CB8AC3E}">
        <p14:creationId xmlns:p14="http://schemas.microsoft.com/office/powerpoint/2010/main" val="1823874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7F4461-9E45-B6A6-AE0A-E3CFF85B9F02}"/>
              </a:ext>
            </a:extLst>
          </p:cNvPr>
          <p:cNvSpPr>
            <a:spLocks noGrp="1"/>
          </p:cNvSpPr>
          <p:nvPr>
            <p:ph type="title"/>
          </p:nvPr>
        </p:nvSpPr>
        <p:spPr>
          <a:xfrm>
            <a:off x="1257300" y="682962"/>
            <a:ext cx="15773400" cy="1989137"/>
          </a:xfrm>
        </p:spPr>
        <p:txBody>
          <a:bodyPr/>
          <a:lstStyle/>
          <a:p>
            <a:r>
              <a:rPr lang="en-US" b="1" dirty="0">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a:t>
            </a:r>
            <a:r>
              <a:rPr lang="en-US" b="1" dirty="0">
                <a:solidFill>
                  <a:srgbClr val="E7686A"/>
                </a:solidFill>
                <a:ea typeface="Microsoft Sans Serif" panose="020B0604020202020204" pitchFamily="34" charset="0"/>
                <a:cs typeface="Microsoft Sans Serif" panose="020B0604020202020204" pitchFamily="34" charset="0"/>
              </a:rPr>
              <a:t>3: </a:t>
            </a:r>
            <a:r>
              <a:rPr lang="ro-RO" b="1" dirty="0">
                <a:solidFill>
                  <a:srgbClr val="E7686A"/>
                </a:solidFill>
                <a:ea typeface="Microsoft Sans Serif" panose="020B0604020202020204" pitchFamily="34" charset="0"/>
                <a:cs typeface="Microsoft Sans Serif" panose="020B0604020202020204" pitchFamily="34" charset="0"/>
              </a:rPr>
              <a:t>Studiu de caz în R</a:t>
            </a:r>
            <a:r>
              <a:rPr lang="en-U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8B41BAD3-8305-61C1-B6B2-B894EC45A616}"/>
              </a:ext>
            </a:extLst>
          </p:cNvPr>
          <p:cNvSpPr>
            <a:spLocks noGrp="1"/>
          </p:cNvSpPr>
          <p:nvPr>
            <p:ph idx="1"/>
          </p:nvPr>
        </p:nvSpPr>
        <p:spPr>
          <a:xfrm>
            <a:off x="1371600" y="1650674"/>
            <a:ext cx="15773400" cy="6527800"/>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2: </a:t>
            </a:r>
            <a:r>
              <a:rPr lang="ro-RO" b="1" dirty="0">
                <a:solidFill>
                  <a:srgbClr val="238791"/>
                </a:solidFill>
                <a:ea typeface="Microsoft Sans Serif" panose="020B0604020202020204" pitchFamily="34" charset="0"/>
                <a:cs typeface="Microsoft Sans Serif" panose="020B0604020202020204" pitchFamily="34" charset="0"/>
              </a:rPr>
              <a:t>Alegerea metodei de agregare</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pic>
        <p:nvPicPr>
          <p:cNvPr id="5" name="Immagine 4">
            <a:extLst>
              <a:ext uri="{FF2B5EF4-FFF2-40B4-BE49-F238E27FC236}">
                <a16:creationId xmlns:a16="http://schemas.microsoft.com/office/drawing/2014/main" id="{B668FF7A-A201-B3B1-E297-C71AA4EF15FE}"/>
              </a:ext>
            </a:extLst>
          </p:cNvPr>
          <p:cNvPicPr>
            <a:picLocks noChangeAspect="1"/>
          </p:cNvPicPr>
          <p:nvPr/>
        </p:nvPicPr>
        <p:blipFill>
          <a:blip r:embed="rId2"/>
          <a:stretch>
            <a:fillRect/>
          </a:stretch>
        </p:blipFill>
        <p:spPr>
          <a:xfrm>
            <a:off x="990600" y="2324100"/>
            <a:ext cx="7353300" cy="2819400"/>
          </a:xfrm>
          <a:prstGeom prst="rect">
            <a:avLst/>
          </a:prstGeom>
        </p:spPr>
      </p:pic>
      <p:sp>
        <p:nvSpPr>
          <p:cNvPr id="8" name="Parentesi graffa chiusa 7">
            <a:extLst>
              <a:ext uri="{FF2B5EF4-FFF2-40B4-BE49-F238E27FC236}">
                <a16:creationId xmlns:a16="http://schemas.microsoft.com/office/drawing/2014/main" id="{29A45237-EC79-29DC-9BA9-B7247125776B}"/>
              </a:ext>
            </a:extLst>
          </p:cNvPr>
          <p:cNvSpPr/>
          <p:nvPr/>
        </p:nvSpPr>
        <p:spPr>
          <a:xfrm>
            <a:off x="4288094" y="2903486"/>
            <a:ext cx="990600" cy="1600200"/>
          </a:xfrm>
          <a:prstGeom prst="rightBrace">
            <a:avLst/>
          </a:prstGeom>
          <a:ln>
            <a:solidFill>
              <a:srgbClr val="23879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 name="CasellaDiTesto 8">
            <a:extLst>
              <a:ext uri="{FF2B5EF4-FFF2-40B4-BE49-F238E27FC236}">
                <a16:creationId xmlns:a16="http://schemas.microsoft.com/office/drawing/2014/main" id="{BEE16B9B-87DF-531B-7694-9EA1C84D1458}"/>
              </a:ext>
            </a:extLst>
          </p:cNvPr>
          <p:cNvSpPr txBox="1"/>
          <p:nvPr/>
        </p:nvSpPr>
        <p:spPr>
          <a:xfrm>
            <a:off x="5867399" y="2514045"/>
            <a:ext cx="10668000" cy="2677656"/>
          </a:xfrm>
          <a:prstGeom prst="rect">
            <a:avLst/>
          </a:prstGeom>
          <a:noFill/>
        </p:spPr>
        <p:txBody>
          <a:bodyPr wrap="square" rtlCol="0">
            <a:spAutoFit/>
          </a:bodyPr>
          <a:lstStyle/>
          <a:p>
            <a:r>
              <a:rPr lang="ro-RO" sz="2800" b="1" dirty="0"/>
              <a:t>Grupurile sunt create pe baza distanței de agregare:</a:t>
            </a:r>
            <a:r>
              <a:rPr lang="en-US" sz="2800" b="1" dirty="0"/>
              <a:t>
</a:t>
            </a:r>
            <a:r>
              <a:rPr lang="ro-RO" sz="2800" b="1" dirty="0"/>
              <a:t>De exemplu, primul grup constă din elementele 5 și 8 din setul de date, care au o distanță de agregare de 1.96.</a:t>
            </a:r>
            <a:r>
              <a:rPr lang="en-US" sz="2800" b="1" dirty="0"/>
              <a:t> 
</a:t>
            </a:r>
            <a:r>
              <a:rPr lang="ro-RO" sz="2800" b="1" dirty="0"/>
              <a:t>Semnul minus indică faptul că este un element singular, altfel elementul indicat va fi într-un grup format anterior. </a:t>
            </a:r>
            <a:r>
              <a:rPr lang="en-US" sz="2800" b="1" dirty="0"/>
              <a:t>
</a:t>
            </a:r>
            <a:endParaRPr lang="it-IT" sz="2800" b="1" dirty="0"/>
          </a:p>
        </p:txBody>
      </p:sp>
      <p:pic>
        <p:nvPicPr>
          <p:cNvPr id="13" name="Immagine 12">
            <a:extLst>
              <a:ext uri="{FF2B5EF4-FFF2-40B4-BE49-F238E27FC236}">
                <a16:creationId xmlns:a16="http://schemas.microsoft.com/office/drawing/2014/main" id="{57457B43-793D-267B-C572-4DD6DA68DB53}"/>
              </a:ext>
            </a:extLst>
          </p:cNvPr>
          <p:cNvPicPr>
            <a:picLocks noChangeAspect="1"/>
          </p:cNvPicPr>
          <p:nvPr/>
        </p:nvPicPr>
        <p:blipFill>
          <a:blip r:embed="rId3"/>
          <a:stretch>
            <a:fillRect/>
          </a:stretch>
        </p:blipFill>
        <p:spPr>
          <a:xfrm>
            <a:off x="3826668" y="4974829"/>
            <a:ext cx="4081463" cy="4174754"/>
          </a:xfrm>
          <a:prstGeom prst="rect">
            <a:avLst/>
          </a:prstGeom>
        </p:spPr>
      </p:pic>
      <p:sp>
        <p:nvSpPr>
          <p:cNvPr id="14" name="Rettangolo 13">
            <a:extLst>
              <a:ext uri="{FF2B5EF4-FFF2-40B4-BE49-F238E27FC236}">
                <a16:creationId xmlns:a16="http://schemas.microsoft.com/office/drawing/2014/main" id="{E083E07C-1394-2E41-4EAF-28C4C13CA7C4}"/>
              </a:ext>
            </a:extLst>
          </p:cNvPr>
          <p:cNvSpPr/>
          <p:nvPr/>
        </p:nvSpPr>
        <p:spPr>
          <a:xfrm>
            <a:off x="4114800" y="5471398"/>
            <a:ext cx="3124200" cy="345528"/>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Tree>
    <p:extLst>
      <p:ext uri="{BB962C8B-B14F-4D97-AF65-F5344CB8AC3E}">
        <p14:creationId xmlns:p14="http://schemas.microsoft.com/office/powerpoint/2010/main" val="3010559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30F7D2-5E2D-433A-B6AE-9F8D75E47D1A}"/>
              </a:ext>
            </a:extLst>
          </p:cNvPr>
          <p:cNvSpPr>
            <a:spLocks noGrp="1"/>
          </p:cNvSpPr>
          <p:nvPr>
            <p:ph type="title"/>
          </p:nvPr>
        </p:nvSpPr>
        <p:spPr>
          <a:xfrm>
            <a:off x="1254842" y="495300"/>
            <a:ext cx="15773400" cy="1989137"/>
          </a:xfrm>
        </p:spPr>
        <p:txBody>
          <a:bodyPr/>
          <a:lstStyle/>
          <a:p>
            <a:r>
              <a:rPr lang="en-US" b="1" dirty="0">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a:t>
            </a:r>
            <a:r>
              <a:rPr lang="en-US" b="1" dirty="0">
                <a:solidFill>
                  <a:srgbClr val="E7686A"/>
                </a:solidFill>
                <a:ea typeface="Microsoft Sans Serif" panose="020B0604020202020204" pitchFamily="34" charset="0"/>
                <a:cs typeface="Microsoft Sans Serif" panose="020B0604020202020204" pitchFamily="34" charset="0"/>
              </a:rPr>
              <a:t> 3: </a:t>
            </a:r>
            <a:r>
              <a:rPr lang="ro-RO" b="1" dirty="0">
                <a:solidFill>
                  <a:srgbClr val="E7686A"/>
                </a:solidFill>
                <a:ea typeface="Microsoft Sans Serif" panose="020B0604020202020204" pitchFamily="34" charset="0"/>
                <a:cs typeface="Microsoft Sans Serif" panose="020B0604020202020204" pitchFamily="34" charset="0"/>
              </a:rPr>
              <a:t>Studiu de caz în R</a:t>
            </a:r>
            <a:endParaRPr lang="it-IT" dirty="0"/>
          </a:p>
        </p:txBody>
      </p:sp>
      <p:sp>
        <p:nvSpPr>
          <p:cNvPr id="3" name="Segnaposto contenuto 2">
            <a:extLst>
              <a:ext uri="{FF2B5EF4-FFF2-40B4-BE49-F238E27FC236}">
                <a16:creationId xmlns:a16="http://schemas.microsoft.com/office/drawing/2014/main" id="{432ED12D-CA88-F2E1-D841-3CA4972BAC14}"/>
              </a:ext>
            </a:extLst>
          </p:cNvPr>
          <p:cNvSpPr>
            <a:spLocks noGrp="1"/>
          </p:cNvSpPr>
          <p:nvPr>
            <p:ph idx="1"/>
          </p:nvPr>
        </p:nvSpPr>
        <p:spPr>
          <a:xfrm>
            <a:off x="1254842" y="1489868"/>
            <a:ext cx="15773400" cy="6527800"/>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2: </a:t>
            </a:r>
            <a:r>
              <a:rPr lang="ro-RO" b="1" dirty="0">
                <a:solidFill>
                  <a:srgbClr val="238791"/>
                </a:solidFill>
                <a:ea typeface="Microsoft Sans Serif" panose="020B0604020202020204" pitchFamily="34" charset="0"/>
                <a:cs typeface="Microsoft Sans Serif" panose="020B0604020202020204" pitchFamily="34" charset="0"/>
              </a:rPr>
              <a:t>Alegerea metodei de agregare</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pic>
        <p:nvPicPr>
          <p:cNvPr id="5" name="Immagine 4">
            <a:extLst>
              <a:ext uri="{FF2B5EF4-FFF2-40B4-BE49-F238E27FC236}">
                <a16:creationId xmlns:a16="http://schemas.microsoft.com/office/drawing/2014/main" id="{BEC31B0B-DF17-D67C-0DC0-BF231674EF1D}"/>
              </a:ext>
            </a:extLst>
          </p:cNvPr>
          <p:cNvPicPr>
            <a:picLocks noChangeAspect="1"/>
          </p:cNvPicPr>
          <p:nvPr/>
        </p:nvPicPr>
        <p:blipFill>
          <a:blip r:embed="rId2"/>
          <a:stretch>
            <a:fillRect/>
          </a:stretch>
        </p:blipFill>
        <p:spPr>
          <a:xfrm>
            <a:off x="1254842" y="2290226"/>
            <a:ext cx="9220200" cy="1989137"/>
          </a:xfrm>
          <a:prstGeom prst="rect">
            <a:avLst/>
          </a:prstGeom>
        </p:spPr>
      </p:pic>
      <p:sp>
        <p:nvSpPr>
          <p:cNvPr id="6" name="Parentesi graffa chiusa 5">
            <a:extLst>
              <a:ext uri="{FF2B5EF4-FFF2-40B4-BE49-F238E27FC236}">
                <a16:creationId xmlns:a16="http://schemas.microsoft.com/office/drawing/2014/main" id="{51D7CD9A-109A-B9CF-4706-B3F00EFB825A}"/>
              </a:ext>
            </a:extLst>
          </p:cNvPr>
          <p:cNvSpPr/>
          <p:nvPr/>
        </p:nvSpPr>
        <p:spPr>
          <a:xfrm>
            <a:off x="10218481" y="2697618"/>
            <a:ext cx="970321" cy="1174352"/>
          </a:xfrm>
          <a:prstGeom prst="rightBrace">
            <a:avLst/>
          </a:prstGeom>
          <a:ln>
            <a:solidFill>
              <a:srgbClr val="1E737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7" name="CasellaDiTesto 6">
            <a:extLst>
              <a:ext uri="{FF2B5EF4-FFF2-40B4-BE49-F238E27FC236}">
                <a16:creationId xmlns:a16="http://schemas.microsoft.com/office/drawing/2014/main" id="{CE3CF189-DA1D-FA27-566E-D7E91E18AA4C}"/>
              </a:ext>
            </a:extLst>
          </p:cNvPr>
          <p:cNvSpPr txBox="1"/>
          <p:nvPr/>
        </p:nvSpPr>
        <p:spPr>
          <a:xfrm>
            <a:off x="11506200" y="2463481"/>
            <a:ext cx="6324600" cy="2246769"/>
          </a:xfrm>
          <a:prstGeom prst="rect">
            <a:avLst/>
          </a:prstGeom>
          <a:noFill/>
        </p:spPr>
        <p:txBody>
          <a:bodyPr wrap="square" rtlCol="0">
            <a:spAutoFit/>
          </a:bodyPr>
          <a:lstStyle/>
          <a:p>
            <a:r>
              <a:rPr lang="ro-RO" sz="2800" b="1" dirty="0"/>
              <a:t>Cu ajutorul funcției plot, se creează scree-plot aferent distanțelor de agregare care ne va permite să secționăm arborele.</a:t>
            </a:r>
            <a:r>
              <a:rPr lang="en-US" sz="2800" b="1" dirty="0"/>
              <a:t> 
</a:t>
            </a:r>
            <a:endParaRPr lang="it-IT" sz="2800" b="1" dirty="0"/>
          </a:p>
        </p:txBody>
      </p:sp>
      <p:pic>
        <p:nvPicPr>
          <p:cNvPr id="9" name="Immagine 8">
            <a:extLst>
              <a:ext uri="{FF2B5EF4-FFF2-40B4-BE49-F238E27FC236}">
                <a16:creationId xmlns:a16="http://schemas.microsoft.com/office/drawing/2014/main" id="{0ABF1330-EAC6-A772-1A0B-681B61A15F70}"/>
              </a:ext>
            </a:extLst>
          </p:cNvPr>
          <p:cNvPicPr>
            <a:picLocks noChangeAspect="1"/>
          </p:cNvPicPr>
          <p:nvPr/>
        </p:nvPicPr>
        <p:blipFill>
          <a:blip r:embed="rId3"/>
          <a:stretch>
            <a:fillRect/>
          </a:stretch>
        </p:blipFill>
        <p:spPr>
          <a:xfrm>
            <a:off x="2127300" y="4174257"/>
            <a:ext cx="9220201" cy="4850486"/>
          </a:xfrm>
          <a:prstGeom prst="rect">
            <a:avLst/>
          </a:prstGeom>
        </p:spPr>
      </p:pic>
      <p:sp>
        <p:nvSpPr>
          <p:cNvPr id="10" name="Ovale 9">
            <a:extLst>
              <a:ext uri="{FF2B5EF4-FFF2-40B4-BE49-F238E27FC236}">
                <a16:creationId xmlns:a16="http://schemas.microsoft.com/office/drawing/2014/main" id="{F94F97C2-481B-EA12-27EA-C8AF8AFCEE23}"/>
              </a:ext>
            </a:extLst>
          </p:cNvPr>
          <p:cNvSpPr/>
          <p:nvPr/>
        </p:nvSpPr>
        <p:spPr>
          <a:xfrm>
            <a:off x="3200400" y="8091355"/>
            <a:ext cx="533400" cy="457200"/>
          </a:xfrm>
          <a:prstGeom prst="ellipse">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1" name="CasellaDiTesto 10">
            <a:extLst>
              <a:ext uri="{FF2B5EF4-FFF2-40B4-BE49-F238E27FC236}">
                <a16:creationId xmlns:a16="http://schemas.microsoft.com/office/drawing/2014/main" id="{A0242097-955F-B396-AA65-62D01724F89C}"/>
              </a:ext>
            </a:extLst>
          </p:cNvPr>
          <p:cNvSpPr txBox="1"/>
          <p:nvPr/>
        </p:nvSpPr>
        <p:spPr>
          <a:xfrm>
            <a:off x="11258702" y="5907002"/>
            <a:ext cx="6641998" cy="1384995"/>
          </a:xfrm>
          <a:prstGeom prst="rect">
            <a:avLst/>
          </a:prstGeom>
          <a:noFill/>
        </p:spPr>
        <p:txBody>
          <a:bodyPr wrap="square" rtlCol="0">
            <a:spAutoFit/>
          </a:bodyPr>
          <a:lstStyle/>
          <a:p>
            <a:r>
              <a:rPr lang="ro-RO" sz="2800" b="1" dirty="0"/>
              <a:t>În Scree-plot observăm că distanța de agregare (de fuzionare) la care se poate face secționarea este 2.</a:t>
            </a:r>
            <a:endParaRPr lang="it-IT" sz="2800" b="1" dirty="0"/>
          </a:p>
        </p:txBody>
      </p:sp>
    </p:spTree>
    <p:extLst>
      <p:ext uri="{BB962C8B-B14F-4D97-AF65-F5344CB8AC3E}">
        <p14:creationId xmlns:p14="http://schemas.microsoft.com/office/powerpoint/2010/main" val="393342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769441"/>
          </a:xfrm>
          <a:prstGeom prst="rect">
            <a:avLst/>
          </a:prstGeom>
          <a:noFill/>
        </p:spPr>
        <p:txBody>
          <a:bodyPr wrap="square" rtlCol="0">
            <a:spAutoFit/>
          </a:bodyPr>
          <a:lstStyle/>
          <a:p>
            <a:r>
              <a:rPr lang="es-ES" sz="4400" b="1" dirty="0">
                <a:solidFill>
                  <a:srgbClr val="E7686A"/>
                </a:solidFill>
                <a:ea typeface="Microsoft Sans Serif" panose="020B0604020202020204" pitchFamily="34" charset="0"/>
                <a:cs typeface="Microsoft Sans Serif" panose="020B0604020202020204" pitchFamily="34" charset="0"/>
              </a:rPr>
              <a:t>Index</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2286000" y="5829057"/>
            <a:ext cx="3886200" cy="2062103"/>
          </a:xfrm>
          <a:prstGeom prst="rect">
            <a:avLst/>
          </a:prstGeom>
          <a:noFill/>
        </p:spPr>
        <p:txBody>
          <a:bodyPr wrap="square" rtlCol="0">
            <a:spAutoFit/>
          </a:bodyPr>
          <a:lstStyle/>
          <a:p>
            <a:r>
              <a:rPr lang="en-US" sz="2800" b="1" dirty="0">
                <a:solidFill>
                  <a:srgbClr val="238791"/>
                </a:solidFill>
                <a:ea typeface="Microsoft Sans Serif" panose="020B0604020202020204" pitchFamily="34" charset="0"/>
                <a:cs typeface="Microsoft Sans Serif" panose="020B0604020202020204" pitchFamily="34" charset="0"/>
              </a:rPr>
              <a:t>Unit</a:t>
            </a:r>
            <a:r>
              <a:rPr lang="ro-RO" sz="2800" b="1" dirty="0">
                <a:solidFill>
                  <a:srgbClr val="238791"/>
                </a:solidFill>
                <a:ea typeface="Microsoft Sans Serif" panose="020B0604020202020204" pitchFamily="34" charset="0"/>
                <a:cs typeface="Microsoft Sans Serif" panose="020B0604020202020204" pitchFamily="34" charset="0"/>
              </a:rPr>
              <a:t>atea 1</a:t>
            </a:r>
            <a:r>
              <a:rPr lang="en-US" sz="2800" b="1" dirty="0">
                <a:solidFill>
                  <a:srgbClr val="238791"/>
                </a:solidFill>
                <a:ea typeface="Microsoft Sans Serif" panose="020B0604020202020204" pitchFamily="34" charset="0"/>
                <a:cs typeface="Microsoft Sans Serif" panose="020B0604020202020204" pitchFamily="34" charset="0"/>
              </a:rPr>
              <a:t>: </a:t>
            </a:r>
            <a:r>
              <a:rPr lang="en-US" sz="2800" b="1" dirty="0" err="1">
                <a:solidFill>
                  <a:srgbClr val="238791"/>
                </a:solidFill>
                <a:ea typeface="Microsoft Sans Serif" panose="020B0604020202020204" pitchFamily="34" charset="0"/>
                <a:cs typeface="Microsoft Sans Serif" panose="020B0604020202020204" pitchFamily="34" charset="0"/>
              </a:rPr>
              <a:t>Introduc</a:t>
            </a:r>
            <a:r>
              <a:rPr lang="ro-RO" sz="2800" b="1" dirty="0">
                <a:solidFill>
                  <a:srgbClr val="238791"/>
                </a:solidFill>
                <a:ea typeface="Microsoft Sans Serif" panose="020B0604020202020204" pitchFamily="34" charset="0"/>
                <a:cs typeface="Microsoft Sans Serif" panose="020B0604020202020204" pitchFamily="34" charset="0"/>
              </a:rPr>
              <a:t>ere</a:t>
            </a:r>
            <a:endParaRPr lang="en-US" sz="2800" b="1" dirty="0">
              <a:solidFill>
                <a:srgbClr val="238791"/>
              </a:solidFill>
              <a:ea typeface="Microsoft Sans Serif" panose="020B0604020202020204" pitchFamily="34" charset="0"/>
              <a:cs typeface="Microsoft Sans Serif" panose="020B0604020202020204" pitchFamily="34" charset="0"/>
            </a:endParaRPr>
          </a:p>
          <a:p>
            <a:pPr marL="457200" indent="-457200" fontAlgn="base">
              <a:buAutoNum type="arabicPeriod"/>
            </a:pPr>
            <a:r>
              <a:rPr lang="ro-RO" sz="2400" dirty="0"/>
              <a:t>Analiza Cluster</a:t>
            </a:r>
            <a:endParaRPr lang="it-IT" sz="2400" dirty="0"/>
          </a:p>
          <a:p>
            <a:pPr marL="457200" indent="-457200" fontAlgn="base">
              <a:buAutoNum type="arabicPeriod"/>
            </a:pPr>
            <a:r>
              <a:rPr lang="ro-RO" sz="2400" dirty="0"/>
              <a:t>Obiectiv</a:t>
            </a:r>
            <a:endParaRPr lang="it-IT" sz="2400" dirty="0"/>
          </a:p>
          <a:p>
            <a:pPr marL="457200" indent="-457200" fontAlgn="base">
              <a:buAutoNum type="arabicPeriod"/>
            </a:pPr>
            <a:r>
              <a:rPr lang="ro-RO" sz="2400" dirty="0"/>
              <a:t>Tipuri de variabile</a:t>
            </a:r>
            <a:endParaRPr lang="it-IT" sz="2400" dirty="0"/>
          </a:p>
          <a:p>
            <a:endParaRPr lang="es-ES" sz="2800" dirty="0">
              <a:ea typeface="Microsoft Sans Serif" panose="020B0604020202020204" pitchFamily="34" charset="0"/>
              <a:cs typeface="Microsoft Sans Serif" panose="020B0604020202020204" pitchFamily="34" charset="0"/>
            </a:endParaRPr>
          </a:p>
        </p:txBody>
      </p:sp>
      <p:sp>
        <p:nvSpPr>
          <p:cNvPr id="4" name="Pergamena 1 3"/>
          <p:cNvSpPr/>
          <p:nvPr/>
        </p:nvSpPr>
        <p:spPr>
          <a:xfrm>
            <a:off x="2926080" y="3495690"/>
            <a:ext cx="1600200" cy="1800552"/>
          </a:xfrm>
          <a:prstGeom prst="verticalScroll">
            <a:avLst/>
          </a:prstGeom>
          <a:solidFill>
            <a:srgbClr val="238791"/>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umetto 3 4"/>
          <p:cNvSpPr/>
          <p:nvPr/>
        </p:nvSpPr>
        <p:spPr>
          <a:xfrm>
            <a:off x="8087360" y="3582586"/>
            <a:ext cx="2407920" cy="1695876"/>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tella a 5 punte 8"/>
          <p:cNvSpPr/>
          <p:nvPr/>
        </p:nvSpPr>
        <p:spPr>
          <a:xfrm>
            <a:off x="14056360" y="3271696"/>
            <a:ext cx="2133600" cy="2248540"/>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8338820" y="5829057"/>
            <a:ext cx="4462780" cy="2000548"/>
          </a:xfrm>
          <a:prstGeom prst="rect">
            <a:avLst/>
          </a:prstGeom>
          <a:noFill/>
        </p:spPr>
        <p:txBody>
          <a:bodyPr wrap="square" rtlCol="0">
            <a:spAutoFit/>
          </a:bodyPr>
          <a:lstStyle/>
          <a:p>
            <a:r>
              <a:rPr lang="en-US" sz="2800" b="1" dirty="0">
                <a:solidFill>
                  <a:srgbClr val="238791"/>
                </a:solidFill>
                <a:ea typeface="Microsoft Sans Serif" panose="020B0604020202020204" pitchFamily="34" charset="0"/>
                <a:cs typeface="Microsoft Sans Serif" panose="020B0604020202020204" pitchFamily="34" charset="0"/>
              </a:rPr>
              <a:t>Unit</a:t>
            </a:r>
            <a:r>
              <a:rPr lang="ro-RO" sz="2800" b="1" dirty="0">
                <a:solidFill>
                  <a:srgbClr val="238791"/>
                </a:solidFill>
                <a:ea typeface="Microsoft Sans Serif" panose="020B0604020202020204" pitchFamily="34" charset="0"/>
                <a:cs typeface="Microsoft Sans Serif" panose="020B0604020202020204" pitchFamily="34" charset="0"/>
              </a:rPr>
              <a:t>atea</a:t>
            </a:r>
            <a:r>
              <a:rPr lang="en-US" sz="2800" b="1" dirty="0">
                <a:solidFill>
                  <a:srgbClr val="238791"/>
                </a:solidFill>
                <a:ea typeface="Microsoft Sans Serif" panose="020B0604020202020204" pitchFamily="34" charset="0"/>
                <a:cs typeface="Microsoft Sans Serif" panose="020B0604020202020204" pitchFamily="34" charset="0"/>
              </a:rPr>
              <a:t> 2: </a:t>
            </a:r>
            <a:r>
              <a:rPr lang="ro-RO" sz="2800" b="1" dirty="0">
                <a:solidFill>
                  <a:srgbClr val="238791"/>
                </a:solidFill>
                <a:ea typeface="Microsoft Sans Serif" panose="020B0604020202020204" pitchFamily="34" charset="0"/>
                <a:cs typeface="Microsoft Sans Serif" panose="020B0604020202020204" pitchFamily="34" charset="0"/>
              </a:rPr>
              <a:t>Analiza Cluster</a:t>
            </a:r>
            <a:endParaRPr lang="en-US" sz="2800" b="1" dirty="0">
              <a:solidFill>
                <a:srgbClr val="238791"/>
              </a:solidFill>
              <a:ea typeface="Microsoft Sans Serif" panose="020B0604020202020204" pitchFamily="34" charset="0"/>
              <a:cs typeface="Microsoft Sans Serif" panose="020B0604020202020204" pitchFamily="34" charset="0"/>
            </a:endParaRPr>
          </a:p>
          <a:p>
            <a:pPr marL="457200" indent="-457200" fontAlgn="base">
              <a:buAutoNum type="arabicPeriod"/>
            </a:pPr>
            <a:r>
              <a:rPr lang="ro-RO" sz="2400" dirty="0"/>
              <a:t>Matricea de disimilaritate</a:t>
            </a:r>
            <a:endParaRPr lang="it-IT" sz="2400" dirty="0"/>
          </a:p>
          <a:p>
            <a:pPr marL="457200" indent="-457200" fontAlgn="base">
              <a:buAutoNum type="arabicPeriod"/>
            </a:pPr>
            <a:r>
              <a:rPr lang="ro-RO" sz="2400" dirty="0"/>
              <a:t>Formarea clusterelor</a:t>
            </a:r>
            <a:endParaRPr lang="it-IT" sz="2400" dirty="0"/>
          </a:p>
          <a:p>
            <a:pPr marL="457200" indent="-457200" fontAlgn="base">
              <a:buAutoNum type="arabicPeriod"/>
            </a:pPr>
            <a:r>
              <a:rPr lang="it-IT" sz="2400" dirty="0"/>
              <a:t>Distan</a:t>
            </a:r>
            <a:r>
              <a:rPr lang="ro-RO" sz="2400" dirty="0"/>
              <a:t>ța de agregare</a:t>
            </a:r>
            <a:r>
              <a:rPr lang="it-IT" sz="2400" dirty="0"/>
              <a:t> </a:t>
            </a:r>
            <a:r>
              <a:rPr lang="ro-RO" sz="2400" dirty="0"/>
              <a:t>și Dendograma</a:t>
            </a:r>
            <a:endParaRPr lang="it-IT" sz="2400" dirty="0"/>
          </a:p>
        </p:txBody>
      </p:sp>
      <p:sp>
        <p:nvSpPr>
          <p:cNvPr id="12" name="CasellaDiTesto 11"/>
          <p:cNvSpPr txBox="1"/>
          <p:nvPr/>
        </p:nvSpPr>
        <p:spPr>
          <a:xfrm>
            <a:off x="14170660" y="5829057"/>
            <a:ext cx="3436620" cy="2800767"/>
          </a:xfrm>
          <a:prstGeom prst="rect">
            <a:avLst/>
          </a:prstGeom>
          <a:noFill/>
        </p:spPr>
        <p:txBody>
          <a:bodyPr wrap="square" rtlCol="0">
            <a:spAutoFit/>
          </a:bodyPr>
          <a:lstStyle/>
          <a:p>
            <a:r>
              <a:rPr lang="it-IT" sz="2800" b="1" dirty="0">
                <a:solidFill>
                  <a:srgbClr val="238791"/>
                </a:solidFill>
              </a:rPr>
              <a:t>Unit</a:t>
            </a:r>
            <a:r>
              <a:rPr lang="ro-RO" sz="2800" b="1" dirty="0">
                <a:solidFill>
                  <a:srgbClr val="238791"/>
                </a:solidFill>
              </a:rPr>
              <a:t>atea 3</a:t>
            </a:r>
            <a:r>
              <a:rPr lang="it-IT" sz="2800" b="1" dirty="0">
                <a:solidFill>
                  <a:srgbClr val="238791"/>
                </a:solidFill>
              </a:rPr>
              <a:t>: </a:t>
            </a:r>
            <a:r>
              <a:rPr lang="ro-RO" sz="2800" b="1" dirty="0">
                <a:solidFill>
                  <a:srgbClr val="238791"/>
                </a:solidFill>
              </a:rPr>
              <a:t>Studiu de caz</a:t>
            </a:r>
            <a:endParaRPr lang="it-IT" sz="2800" b="1" dirty="0">
              <a:solidFill>
                <a:srgbClr val="238791"/>
              </a:solidFill>
            </a:endParaRPr>
          </a:p>
          <a:p>
            <a:pPr marL="457200" indent="-457200" fontAlgn="base">
              <a:buAutoNum type="arabicPeriod"/>
            </a:pPr>
            <a:r>
              <a:rPr lang="ro-RO" sz="2400" dirty="0"/>
              <a:t>Matricea de distanță</a:t>
            </a:r>
            <a:r>
              <a:rPr lang="it-IT" sz="2400" dirty="0"/>
              <a:t>
</a:t>
            </a:r>
            <a:r>
              <a:rPr lang="ro-RO" sz="2400" dirty="0"/>
              <a:t>Alegerea metodei de agregare: distanța de agregare și dendograma</a:t>
            </a:r>
            <a:endParaRPr lang="it-IT" sz="2400" dirty="0"/>
          </a:p>
        </p:txBody>
      </p:sp>
      <p:sp>
        <p:nvSpPr>
          <p:cNvPr id="13" name="CasellaDiTesto 12"/>
          <p:cNvSpPr txBox="1"/>
          <p:nvPr/>
        </p:nvSpPr>
        <p:spPr>
          <a:xfrm>
            <a:off x="3535680" y="3934301"/>
            <a:ext cx="14478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1</a:t>
            </a:r>
          </a:p>
        </p:txBody>
      </p:sp>
      <p:sp>
        <p:nvSpPr>
          <p:cNvPr id="14" name="CasellaDiTesto 13"/>
          <p:cNvSpPr txBox="1"/>
          <p:nvPr/>
        </p:nvSpPr>
        <p:spPr>
          <a:xfrm>
            <a:off x="9024620" y="4035970"/>
            <a:ext cx="98552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2</a:t>
            </a:r>
          </a:p>
        </p:txBody>
      </p:sp>
      <p:sp>
        <p:nvSpPr>
          <p:cNvPr id="15" name="CasellaDiTesto 14"/>
          <p:cNvSpPr txBox="1"/>
          <p:nvPr/>
        </p:nvSpPr>
        <p:spPr>
          <a:xfrm>
            <a:off x="14833600" y="4032805"/>
            <a:ext cx="13716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3</a:t>
            </a:r>
          </a:p>
        </p:txBody>
      </p:sp>
    </p:spTree>
    <p:extLst>
      <p:ext uri="{BB962C8B-B14F-4D97-AF65-F5344CB8AC3E}">
        <p14:creationId xmlns:p14="http://schemas.microsoft.com/office/powerpoint/2010/main" val="424144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2948B9-0520-72B3-4BB7-2122A8831F00}"/>
              </a:ext>
            </a:extLst>
          </p:cNvPr>
          <p:cNvSpPr>
            <a:spLocks noGrp="1"/>
          </p:cNvSpPr>
          <p:nvPr>
            <p:ph type="title"/>
          </p:nvPr>
        </p:nvSpPr>
        <p:spPr/>
        <p:txBody>
          <a:bodyPr/>
          <a:lstStyle/>
          <a:p>
            <a:r>
              <a:rPr lang="en-US" b="1" dirty="0">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a:t>
            </a:r>
            <a:r>
              <a:rPr lang="en-US" b="1" dirty="0">
                <a:solidFill>
                  <a:srgbClr val="E7686A"/>
                </a:solidFill>
                <a:ea typeface="Microsoft Sans Serif" panose="020B0604020202020204" pitchFamily="34" charset="0"/>
                <a:cs typeface="Microsoft Sans Serif" panose="020B0604020202020204" pitchFamily="34" charset="0"/>
              </a:rPr>
              <a:t> 3: </a:t>
            </a:r>
            <a:r>
              <a:rPr lang="ro-RO" b="1" dirty="0">
                <a:solidFill>
                  <a:srgbClr val="E7686A"/>
                </a:solidFill>
                <a:ea typeface="Microsoft Sans Serif" panose="020B0604020202020204" pitchFamily="34" charset="0"/>
                <a:cs typeface="Microsoft Sans Serif" panose="020B0604020202020204" pitchFamily="34" charset="0"/>
              </a:rPr>
              <a:t>Studiu de caz în R</a:t>
            </a:r>
            <a:r>
              <a:rPr lang="en-U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DC9D7560-F742-B3C2-4966-91D463DBD5EA}"/>
              </a:ext>
            </a:extLst>
          </p:cNvPr>
          <p:cNvSpPr>
            <a:spLocks noGrp="1"/>
          </p:cNvSpPr>
          <p:nvPr>
            <p:ph idx="1"/>
          </p:nvPr>
        </p:nvSpPr>
        <p:spPr>
          <a:xfrm>
            <a:off x="1371600" y="1542256"/>
            <a:ext cx="15773400" cy="6527800"/>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2: </a:t>
            </a:r>
            <a:r>
              <a:rPr lang="ro-RO" b="1" dirty="0">
                <a:solidFill>
                  <a:srgbClr val="238791"/>
                </a:solidFill>
                <a:ea typeface="Microsoft Sans Serif" panose="020B0604020202020204" pitchFamily="34" charset="0"/>
                <a:cs typeface="Microsoft Sans Serif" panose="020B0604020202020204" pitchFamily="34" charset="0"/>
              </a:rPr>
              <a:t>Alegerea metodei de agregare</a:t>
            </a:r>
            <a:r>
              <a:rPr lang="en-US" b="1" dirty="0">
                <a:solidFill>
                  <a:srgbClr val="238791"/>
                </a:solidFill>
                <a:ea typeface="Microsoft Sans Serif" panose="020B0604020202020204" pitchFamily="34" charset="0"/>
                <a:cs typeface="Microsoft Sans Serif" panose="020B0604020202020204" pitchFamily="34" charset="0"/>
              </a:rPr>
              <a:t> 
</a:t>
            </a:r>
            <a:r>
              <a:rPr lang="ro-RO" b="1" dirty="0"/>
              <a:t>Rezultatul obținut cu metoda simplă de agregare</a:t>
            </a:r>
            <a:r>
              <a:rPr lang="it-IT" sz="2800" b="1" dirty="0"/>
              <a:t>:</a:t>
            </a:r>
            <a:endParaRPr lang="it-IT" dirty="0"/>
          </a:p>
          <a:p>
            <a:pPr marL="0" indent="0">
              <a:buNone/>
            </a:pPr>
            <a:endParaRPr lang="it-IT" b="1" dirty="0"/>
          </a:p>
          <a:p>
            <a:pPr marL="0" indent="0">
              <a:buNone/>
            </a:pPr>
            <a:endParaRPr lang="es-ES" sz="2800" b="1" dirty="0">
              <a:solidFill>
                <a:srgbClr val="238791"/>
              </a:solidFill>
              <a:ea typeface="Microsoft Sans Serif" panose="020B0604020202020204" pitchFamily="34" charset="0"/>
              <a:cs typeface="Microsoft Sans Serif" panose="020B0604020202020204" pitchFamily="34" charset="0"/>
            </a:endParaRPr>
          </a:p>
        </p:txBody>
      </p:sp>
      <p:pic>
        <p:nvPicPr>
          <p:cNvPr id="5" name="Immagine 4">
            <a:extLst>
              <a:ext uri="{FF2B5EF4-FFF2-40B4-BE49-F238E27FC236}">
                <a16:creationId xmlns:a16="http://schemas.microsoft.com/office/drawing/2014/main" id="{49D89AC9-E4DF-B5B6-DFBB-563AF43F86B8}"/>
              </a:ext>
            </a:extLst>
          </p:cNvPr>
          <p:cNvPicPr>
            <a:picLocks noChangeAspect="1"/>
          </p:cNvPicPr>
          <p:nvPr/>
        </p:nvPicPr>
        <p:blipFill>
          <a:blip r:embed="rId2"/>
          <a:stretch>
            <a:fillRect/>
          </a:stretch>
        </p:blipFill>
        <p:spPr>
          <a:xfrm>
            <a:off x="3962400" y="3009900"/>
            <a:ext cx="10796587" cy="5898869"/>
          </a:xfrm>
          <a:prstGeom prst="rect">
            <a:avLst/>
          </a:prstGeom>
        </p:spPr>
      </p:pic>
    </p:spTree>
    <p:extLst>
      <p:ext uri="{BB962C8B-B14F-4D97-AF65-F5344CB8AC3E}">
        <p14:creationId xmlns:p14="http://schemas.microsoft.com/office/powerpoint/2010/main" val="2014161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CD8930-8B03-5D98-F1BD-69338D80FE4D}"/>
              </a:ext>
            </a:extLst>
          </p:cNvPr>
          <p:cNvSpPr>
            <a:spLocks noGrp="1"/>
          </p:cNvSpPr>
          <p:nvPr>
            <p:ph type="title"/>
          </p:nvPr>
        </p:nvSpPr>
        <p:spPr/>
        <p:txBody>
          <a:bodyPr/>
          <a:lstStyle/>
          <a:p>
            <a:r>
              <a:rPr lang="en-US" b="1" dirty="0">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a:t>
            </a:r>
            <a:r>
              <a:rPr lang="en-US" b="1" dirty="0">
                <a:solidFill>
                  <a:srgbClr val="E7686A"/>
                </a:solidFill>
                <a:ea typeface="Microsoft Sans Serif" panose="020B0604020202020204" pitchFamily="34" charset="0"/>
                <a:cs typeface="Microsoft Sans Serif" panose="020B0604020202020204" pitchFamily="34" charset="0"/>
              </a:rPr>
              <a:t> 3: </a:t>
            </a:r>
            <a:r>
              <a:rPr lang="ro-RO" b="1" dirty="0">
                <a:solidFill>
                  <a:srgbClr val="E7686A"/>
                </a:solidFill>
                <a:ea typeface="Microsoft Sans Serif" panose="020B0604020202020204" pitchFamily="34" charset="0"/>
                <a:cs typeface="Microsoft Sans Serif" panose="020B0604020202020204" pitchFamily="34" charset="0"/>
              </a:rPr>
              <a:t>Studiu de caz în R</a:t>
            </a:r>
            <a:r>
              <a:rPr lang="en-U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0970DBAE-3E72-C07F-DCF1-6AE0B672B79F}"/>
              </a:ext>
            </a:extLst>
          </p:cNvPr>
          <p:cNvSpPr>
            <a:spLocks noGrp="1"/>
          </p:cNvSpPr>
          <p:nvPr>
            <p:ph idx="1"/>
          </p:nvPr>
        </p:nvSpPr>
        <p:spPr>
          <a:xfrm>
            <a:off x="1257300" y="1542256"/>
            <a:ext cx="15773400" cy="6527800"/>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2: </a:t>
            </a:r>
            <a:r>
              <a:rPr lang="ro-RO" b="1" dirty="0">
                <a:solidFill>
                  <a:srgbClr val="238791"/>
                </a:solidFill>
                <a:ea typeface="Microsoft Sans Serif" panose="020B0604020202020204" pitchFamily="34" charset="0"/>
                <a:cs typeface="Microsoft Sans Serif" panose="020B0604020202020204" pitchFamily="34" charset="0"/>
              </a:rPr>
              <a:t>Alegerea metodei de agregare</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4E9FD248-13CE-2761-525D-8733BB988F7E}"/>
              </a:ext>
            </a:extLst>
          </p:cNvPr>
          <p:cNvSpPr txBox="1"/>
          <p:nvPr/>
        </p:nvSpPr>
        <p:spPr>
          <a:xfrm>
            <a:off x="266700" y="2216944"/>
            <a:ext cx="18211800" cy="1569660"/>
          </a:xfrm>
          <a:prstGeom prst="rect">
            <a:avLst/>
          </a:prstGeom>
          <a:noFill/>
        </p:spPr>
        <p:txBody>
          <a:bodyPr wrap="square" rtlCol="0">
            <a:spAutoFit/>
          </a:bodyPr>
          <a:lstStyle/>
          <a:p>
            <a:pPr algn="ctr"/>
            <a:r>
              <a:rPr lang="ro-RO" sz="3200" b="1" dirty="0"/>
              <a:t>Aceeași procedură este realizată pentru agregarea completă și pentru agregarea medie.</a:t>
            </a:r>
          </a:p>
          <a:p>
            <a:pPr algn="ctr"/>
            <a:r>
              <a:rPr lang="ro-RO" sz="3200" b="1" dirty="0"/>
              <a:t>Rezultatele se vor compara și se va alege metoda de agregare cea mai reprezentativă pentru analiza realizată.</a:t>
            </a:r>
          </a:p>
        </p:txBody>
      </p:sp>
      <p:pic>
        <p:nvPicPr>
          <p:cNvPr id="10" name="Immagine 9">
            <a:extLst>
              <a:ext uri="{FF2B5EF4-FFF2-40B4-BE49-F238E27FC236}">
                <a16:creationId xmlns:a16="http://schemas.microsoft.com/office/drawing/2014/main" id="{3AB86C30-06F9-08BF-7C3F-44583B484DEB}"/>
              </a:ext>
            </a:extLst>
          </p:cNvPr>
          <p:cNvPicPr>
            <a:picLocks noChangeAspect="1"/>
          </p:cNvPicPr>
          <p:nvPr/>
        </p:nvPicPr>
        <p:blipFill>
          <a:blip r:embed="rId2"/>
          <a:stretch>
            <a:fillRect/>
          </a:stretch>
        </p:blipFill>
        <p:spPr>
          <a:xfrm>
            <a:off x="718614" y="3606349"/>
            <a:ext cx="7822038" cy="3893481"/>
          </a:xfrm>
          <a:prstGeom prst="rect">
            <a:avLst/>
          </a:prstGeom>
        </p:spPr>
      </p:pic>
      <p:pic>
        <p:nvPicPr>
          <p:cNvPr id="12" name="Immagine 11">
            <a:extLst>
              <a:ext uri="{FF2B5EF4-FFF2-40B4-BE49-F238E27FC236}">
                <a16:creationId xmlns:a16="http://schemas.microsoft.com/office/drawing/2014/main" id="{1CDDB3F0-4D5F-8DF6-2494-6A957D8E9367}"/>
              </a:ext>
            </a:extLst>
          </p:cNvPr>
          <p:cNvPicPr>
            <a:picLocks noChangeAspect="1"/>
          </p:cNvPicPr>
          <p:nvPr/>
        </p:nvPicPr>
        <p:blipFill>
          <a:blip r:embed="rId3"/>
          <a:stretch>
            <a:fillRect/>
          </a:stretch>
        </p:blipFill>
        <p:spPr>
          <a:xfrm>
            <a:off x="9372600" y="3606349"/>
            <a:ext cx="8038378" cy="3746951"/>
          </a:xfrm>
          <a:prstGeom prst="rect">
            <a:avLst/>
          </a:prstGeom>
        </p:spPr>
      </p:pic>
      <p:sp>
        <p:nvSpPr>
          <p:cNvPr id="13" name="CasellaDiTesto 12">
            <a:extLst>
              <a:ext uri="{FF2B5EF4-FFF2-40B4-BE49-F238E27FC236}">
                <a16:creationId xmlns:a16="http://schemas.microsoft.com/office/drawing/2014/main" id="{00DBD7F5-8EED-6379-B721-69CE94A7AADD}"/>
              </a:ext>
            </a:extLst>
          </p:cNvPr>
          <p:cNvSpPr txBox="1"/>
          <p:nvPr/>
        </p:nvSpPr>
        <p:spPr>
          <a:xfrm>
            <a:off x="1793826" y="7477983"/>
            <a:ext cx="15122574" cy="2523768"/>
          </a:xfrm>
          <a:prstGeom prst="rect">
            <a:avLst/>
          </a:prstGeom>
          <a:noFill/>
        </p:spPr>
        <p:txBody>
          <a:bodyPr wrap="square" rtlCol="0">
            <a:spAutoFit/>
          </a:bodyPr>
          <a:lstStyle/>
          <a:p>
            <a:pPr algn="ctr"/>
            <a:r>
              <a:rPr lang="ro-RO" sz="2800" b="1" dirty="0"/>
              <a:t>Comparând cele trei metode, cea mai potrivită este metoda agregării complete, întrucât separă cel mai bine clusterele, evitând situația în care ar fi prea multă omogenitate internă, în detrimentul eterogenității dintre clustere. Previne de asemenea formarea de outlieri (clustere formate dintr-un singur punct)</a:t>
            </a:r>
            <a:r>
              <a:rPr lang="en-US" sz="2800" b="1" dirty="0"/>
              <a:t>. 
</a:t>
            </a:r>
            <a:endParaRPr lang="it-IT" sz="1800" b="1" dirty="0">
              <a:latin typeface="Calibri" panose="020F0502020204030204" pitchFamily="34" charset="0"/>
              <a:ea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465390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ES" sz="4000" b="1" dirty="0">
                <a:solidFill>
                  <a:srgbClr val="E7686A"/>
                </a:solidFill>
                <a:ea typeface="Microsoft Sans Serif" panose="020B0604020202020204" pitchFamily="34" charset="0"/>
                <a:cs typeface="Microsoft Sans Serif" panose="020B0604020202020204" pitchFamily="34" charset="0"/>
              </a:rPr>
              <a:t>Sum</a:t>
            </a:r>
            <a:r>
              <a:rPr lang="ro-RO" sz="4000" b="1" dirty="0">
                <a:solidFill>
                  <a:srgbClr val="E7686A"/>
                </a:solidFill>
                <a:ea typeface="Microsoft Sans Serif" panose="020B0604020202020204" pitchFamily="34" charset="0"/>
                <a:cs typeface="Microsoft Sans Serif" panose="020B0604020202020204" pitchFamily="34" charset="0"/>
              </a:rPr>
              <a:t>ar</a:t>
            </a:r>
            <a:endParaRPr lang="es-ES" sz="4000" b="1" dirty="0">
              <a:solidFill>
                <a:srgbClr val="E7686A"/>
              </a:solidFill>
              <a:ea typeface="Microsoft Sans Serif" panose="020B0604020202020204" pitchFamily="34" charset="0"/>
              <a:cs typeface="Microsoft Sans Serif" panose="020B0604020202020204" pitchFamily="34" charset="0"/>
            </a:endParaRPr>
          </a:p>
        </p:txBody>
      </p:sp>
      <p:grpSp>
        <p:nvGrpSpPr>
          <p:cNvPr id="8" name="Group 2">
            <a:extLst>
              <a:ext uri="{FF2B5EF4-FFF2-40B4-BE49-F238E27FC236}">
                <a16:creationId xmlns:a16="http://schemas.microsoft.com/office/drawing/2014/main" id="{D0A02A47-A1CD-4F4E-90F5-13415DC9934E}"/>
              </a:ext>
            </a:extLst>
          </p:cNvPr>
          <p:cNvGrpSpPr/>
          <p:nvPr/>
        </p:nvGrpSpPr>
        <p:grpSpPr>
          <a:xfrm>
            <a:off x="4457700" y="5193986"/>
            <a:ext cx="2880000" cy="3664800"/>
            <a:chOff x="4952225" y="6578009"/>
            <a:chExt cx="3994782" cy="4768098"/>
          </a:xfrm>
        </p:grpSpPr>
        <p:sp>
          <p:nvSpPr>
            <p:cNvPr id="9"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0"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1" name="Group 2">
            <a:extLst>
              <a:ext uri="{FF2B5EF4-FFF2-40B4-BE49-F238E27FC236}">
                <a16:creationId xmlns:a16="http://schemas.microsoft.com/office/drawing/2014/main" id="{D0A02A47-A1CD-4F4E-90F5-13415DC9934E}"/>
              </a:ext>
            </a:extLst>
          </p:cNvPr>
          <p:cNvGrpSpPr/>
          <p:nvPr/>
        </p:nvGrpSpPr>
        <p:grpSpPr>
          <a:xfrm>
            <a:off x="8566149" y="5193986"/>
            <a:ext cx="2880000" cy="3664800"/>
            <a:chOff x="4952225" y="6578009"/>
            <a:chExt cx="3994782" cy="4768098"/>
          </a:xfrm>
        </p:grpSpPr>
        <p:sp>
          <p:nvSpPr>
            <p:cNvPr id="12"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3"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7" name="Group 3">
            <a:extLst>
              <a:ext uri="{FF2B5EF4-FFF2-40B4-BE49-F238E27FC236}">
                <a16:creationId xmlns:a16="http://schemas.microsoft.com/office/drawing/2014/main" id="{B6328B0E-F578-F540-8798-AB59B2D47333}"/>
              </a:ext>
            </a:extLst>
          </p:cNvPr>
          <p:cNvGrpSpPr/>
          <p:nvPr/>
        </p:nvGrpSpPr>
        <p:grpSpPr>
          <a:xfrm>
            <a:off x="10603988" y="2464549"/>
            <a:ext cx="2880000" cy="3664800"/>
            <a:chOff x="7661040" y="2804681"/>
            <a:chExt cx="3994782" cy="4824044"/>
          </a:xfrm>
        </p:grpSpPr>
        <p:sp>
          <p:nvSpPr>
            <p:cNvPr id="18"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9"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0" name="Group 3">
            <a:extLst>
              <a:ext uri="{FF2B5EF4-FFF2-40B4-BE49-F238E27FC236}">
                <a16:creationId xmlns:a16="http://schemas.microsoft.com/office/drawing/2014/main" id="{B6328B0E-F578-F540-8798-AB59B2D47333}"/>
              </a:ext>
            </a:extLst>
          </p:cNvPr>
          <p:cNvGrpSpPr/>
          <p:nvPr/>
        </p:nvGrpSpPr>
        <p:grpSpPr>
          <a:xfrm>
            <a:off x="6495540" y="2464549"/>
            <a:ext cx="2880000" cy="3663092"/>
            <a:chOff x="7661040" y="2804681"/>
            <a:chExt cx="3994782" cy="4824044"/>
          </a:xfrm>
        </p:grpSpPr>
        <p:sp>
          <p:nvSpPr>
            <p:cNvPr id="21"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2"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3" name="Group 3">
            <a:extLst>
              <a:ext uri="{FF2B5EF4-FFF2-40B4-BE49-F238E27FC236}">
                <a16:creationId xmlns:a16="http://schemas.microsoft.com/office/drawing/2014/main" id="{B6328B0E-F578-F540-8798-AB59B2D47333}"/>
              </a:ext>
            </a:extLst>
          </p:cNvPr>
          <p:cNvGrpSpPr/>
          <p:nvPr/>
        </p:nvGrpSpPr>
        <p:grpSpPr>
          <a:xfrm>
            <a:off x="2313513" y="2506391"/>
            <a:ext cx="2880000" cy="3664800"/>
            <a:chOff x="7661040" y="2804681"/>
            <a:chExt cx="3994782" cy="4824044"/>
          </a:xfrm>
        </p:grpSpPr>
        <p:sp>
          <p:nvSpPr>
            <p:cNvPr id="24"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5"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6" name="CasellaDiTesto 5"/>
          <p:cNvSpPr txBox="1"/>
          <p:nvPr/>
        </p:nvSpPr>
        <p:spPr>
          <a:xfrm>
            <a:off x="2459728" y="3880946"/>
            <a:ext cx="2653231" cy="1200329"/>
          </a:xfrm>
          <a:prstGeom prst="rect">
            <a:avLst/>
          </a:prstGeom>
          <a:noFill/>
        </p:spPr>
        <p:txBody>
          <a:bodyPr wrap="square" rtlCol="0">
            <a:spAutoFit/>
          </a:bodyPr>
          <a:lstStyle/>
          <a:p>
            <a:pPr algn="ctr"/>
            <a:r>
              <a:rPr lang="ro-RO" sz="2400" b="1" dirty="0"/>
              <a:t>Obiectivul Analizei Cluster</a:t>
            </a:r>
            <a:r>
              <a:rPr lang="en-US" sz="2400" b="1" dirty="0"/>
              <a:t>
</a:t>
            </a:r>
            <a:endParaRPr lang="it-IT" sz="2400" b="1" dirty="0"/>
          </a:p>
        </p:txBody>
      </p:sp>
      <p:sp>
        <p:nvSpPr>
          <p:cNvPr id="26" name="CasellaDiTesto 25"/>
          <p:cNvSpPr txBox="1"/>
          <p:nvPr/>
        </p:nvSpPr>
        <p:spPr>
          <a:xfrm>
            <a:off x="4473950" y="6040235"/>
            <a:ext cx="2814732" cy="1200329"/>
          </a:xfrm>
          <a:prstGeom prst="rect">
            <a:avLst/>
          </a:prstGeom>
          <a:noFill/>
        </p:spPr>
        <p:txBody>
          <a:bodyPr wrap="square" rtlCol="0">
            <a:spAutoFit/>
          </a:bodyPr>
          <a:lstStyle/>
          <a:p>
            <a:pPr algn="ctr"/>
            <a:r>
              <a:rPr lang="ro-RO" sz="2400" b="1" dirty="0"/>
              <a:t>Tipuri de variabile utilizate</a:t>
            </a:r>
            <a:r>
              <a:rPr lang="en-US" sz="2400" b="1" dirty="0"/>
              <a:t>
</a:t>
            </a:r>
            <a:endParaRPr lang="it-IT" sz="2400" b="1" dirty="0"/>
          </a:p>
        </p:txBody>
      </p:sp>
      <p:sp>
        <p:nvSpPr>
          <p:cNvPr id="27" name="CasellaDiTesto 26"/>
          <p:cNvSpPr txBox="1"/>
          <p:nvPr/>
        </p:nvSpPr>
        <p:spPr>
          <a:xfrm>
            <a:off x="6531777" y="3880946"/>
            <a:ext cx="2812575" cy="1200329"/>
          </a:xfrm>
          <a:prstGeom prst="rect">
            <a:avLst/>
          </a:prstGeom>
          <a:noFill/>
        </p:spPr>
        <p:txBody>
          <a:bodyPr wrap="square" rtlCol="0">
            <a:spAutoFit/>
          </a:bodyPr>
          <a:lstStyle/>
          <a:p>
            <a:pPr algn="ctr"/>
            <a:r>
              <a:rPr lang="ro-RO" sz="2400" b="1" dirty="0"/>
              <a:t>Matricea de distanță </a:t>
            </a:r>
            <a:r>
              <a:rPr lang="it-IT" sz="2400" b="1" dirty="0"/>
              <a:t>(</a:t>
            </a:r>
            <a:r>
              <a:rPr lang="ro-RO" sz="2400" b="1" dirty="0"/>
              <a:t>de Disimilaritate</a:t>
            </a:r>
            <a:r>
              <a:rPr lang="it-IT" sz="2400" b="1" dirty="0"/>
              <a:t>)
</a:t>
            </a:r>
          </a:p>
        </p:txBody>
      </p:sp>
      <p:sp>
        <p:nvSpPr>
          <p:cNvPr id="28" name="CasellaDiTesto 27"/>
          <p:cNvSpPr txBox="1"/>
          <p:nvPr/>
        </p:nvSpPr>
        <p:spPr>
          <a:xfrm>
            <a:off x="8679126" y="6133377"/>
            <a:ext cx="2654044" cy="1569660"/>
          </a:xfrm>
          <a:prstGeom prst="rect">
            <a:avLst/>
          </a:prstGeom>
          <a:noFill/>
        </p:spPr>
        <p:txBody>
          <a:bodyPr wrap="square" rtlCol="0">
            <a:spAutoFit/>
          </a:bodyPr>
          <a:lstStyle/>
          <a:p>
            <a:pPr algn="ctr"/>
            <a:r>
              <a:rPr lang="ro-RO" sz="2400" b="1" dirty="0"/>
              <a:t>Tipuri de metode de agregare utilizate</a:t>
            </a:r>
            <a:r>
              <a:rPr lang="en-US" sz="2400" b="1" dirty="0"/>
              <a:t>
</a:t>
            </a:r>
            <a:endParaRPr lang="it-IT" sz="2400" b="1" dirty="0"/>
          </a:p>
        </p:txBody>
      </p:sp>
      <p:sp>
        <p:nvSpPr>
          <p:cNvPr id="29" name="CasellaDiTesto 28"/>
          <p:cNvSpPr txBox="1"/>
          <p:nvPr/>
        </p:nvSpPr>
        <p:spPr>
          <a:xfrm>
            <a:off x="10788393" y="3874703"/>
            <a:ext cx="2511188" cy="1200329"/>
          </a:xfrm>
          <a:prstGeom prst="rect">
            <a:avLst/>
          </a:prstGeom>
          <a:noFill/>
        </p:spPr>
        <p:txBody>
          <a:bodyPr wrap="square" rtlCol="0">
            <a:spAutoFit/>
          </a:bodyPr>
          <a:lstStyle/>
          <a:p>
            <a:pPr algn="ctr"/>
            <a:r>
              <a:rPr lang="ro-RO" sz="2400" b="1" dirty="0"/>
              <a:t>Distanța de agregare</a:t>
            </a:r>
            <a:r>
              <a:rPr lang="it-IT" sz="2400" b="1" dirty="0"/>
              <a:t>
</a:t>
            </a:r>
          </a:p>
        </p:txBody>
      </p:sp>
      <p:sp>
        <p:nvSpPr>
          <p:cNvPr id="30" name="Stella a 5 punte 29"/>
          <p:cNvSpPr/>
          <p:nvPr/>
        </p:nvSpPr>
        <p:spPr>
          <a:xfrm>
            <a:off x="11458189" y="2527652"/>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umetto 3 31"/>
          <p:cNvSpPr/>
          <p:nvPr/>
        </p:nvSpPr>
        <p:spPr>
          <a:xfrm>
            <a:off x="9539142" y="7844767"/>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Fumetto 3 32"/>
          <p:cNvSpPr/>
          <p:nvPr/>
        </p:nvSpPr>
        <p:spPr>
          <a:xfrm>
            <a:off x="7467600" y="2671975"/>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Pergamena 1 33"/>
          <p:cNvSpPr/>
          <p:nvPr/>
        </p:nvSpPr>
        <p:spPr>
          <a:xfrm>
            <a:off x="3348816" y="267197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Pergamena 1 34"/>
          <p:cNvSpPr/>
          <p:nvPr/>
        </p:nvSpPr>
        <p:spPr>
          <a:xfrm>
            <a:off x="5493003" y="776224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6" name="Group 2">
            <a:extLst>
              <a:ext uri="{FF2B5EF4-FFF2-40B4-BE49-F238E27FC236}">
                <a16:creationId xmlns:a16="http://schemas.microsoft.com/office/drawing/2014/main" id="{D0A02A47-A1CD-4F4E-90F5-13415DC9934E}"/>
              </a:ext>
            </a:extLst>
          </p:cNvPr>
          <p:cNvGrpSpPr/>
          <p:nvPr/>
        </p:nvGrpSpPr>
        <p:grpSpPr>
          <a:xfrm>
            <a:off x="12658134" y="5224566"/>
            <a:ext cx="2880000" cy="3664800"/>
            <a:chOff x="4952225" y="6578009"/>
            <a:chExt cx="3994782" cy="4768098"/>
          </a:xfrm>
        </p:grpSpPr>
        <p:sp>
          <p:nvSpPr>
            <p:cNvPr id="37"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38"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39" name="Stella a 5 punte 38"/>
          <p:cNvSpPr/>
          <p:nvPr/>
        </p:nvSpPr>
        <p:spPr>
          <a:xfrm>
            <a:off x="13524983" y="7671915"/>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12703564" y="6171191"/>
            <a:ext cx="2826477" cy="461665"/>
          </a:xfrm>
          <a:prstGeom prst="rect">
            <a:avLst/>
          </a:prstGeom>
          <a:noFill/>
        </p:spPr>
        <p:txBody>
          <a:bodyPr wrap="square" rtlCol="0">
            <a:spAutoFit/>
          </a:bodyPr>
          <a:lstStyle/>
          <a:p>
            <a:pPr algn="ctr"/>
            <a:r>
              <a:rPr lang="it-IT" sz="2400" b="1" dirty="0"/>
              <a:t>Dendogram</a:t>
            </a:r>
            <a:r>
              <a:rPr lang="ro-RO" sz="2400" b="1" dirty="0"/>
              <a:t>a</a:t>
            </a:r>
            <a:endParaRPr lang="it-IT" sz="2400" b="1" dirty="0"/>
          </a:p>
        </p:txBody>
      </p:sp>
    </p:spTree>
    <p:extLst>
      <p:ext uri="{BB962C8B-B14F-4D97-AF65-F5344CB8AC3E}">
        <p14:creationId xmlns:p14="http://schemas.microsoft.com/office/powerpoint/2010/main" val="1470835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1323439"/>
          </a:xfrm>
          <a:prstGeom prst="rect">
            <a:avLst/>
          </a:prstGeom>
          <a:noFill/>
        </p:spPr>
        <p:txBody>
          <a:bodyPr wrap="square" rtlCol="0">
            <a:spAutoFit/>
          </a:bodyPr>
          <a:lstStyle/>
          <a:p>
            <a:r>
              <a:rPr lang="ro-RO" sz="4000" b="1" dirty="0">
                <a:solidFill>
                  <a:srgbClr val="E7686A"/>
                </a:solidFill>
                <a:ea typeface="Microsoft Sans Serif" panose="020B0604020202020204" pitchFamily="34" charset="0"/>
                <a:cs typeface="Microsoft Sans Serif" panose="020B0604020202020204" pitchFamily="34" charset="0"/>
              </a:rPr>
              <a:t>Test de Evaluare</a:t>
            </a:r>
            <a:r>
              <a:rPr lang="es-ES" sz="4000" b="1" dirty="0">
                <a:solidFill>
                  <a:srgbClr val="E7686A"/>
                </a:solidFill>
                <a:ea typeface="Microsoft Sans Serif" panose="020B0604020202020204" pitchFamily="34" charset="0"/>
                <a:cs typeface="Microsoft Sans Serif" panose="020B0604020202020204" pitchFamily="34" charset="0"/>
              </a:rPr>
              <a:t>
</a:t>
            </a: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029200" cy="5693866"/>
          </a:xfrm>
          <a:prstGeom prst="rect">
            <a:avLst/>
          </a:prstGeom>
          <a:noFill/>
        </p:spPr>
        <p:txBody>
          <a:bodyPr wrap="square" rtlCol="0">
            <a:spAutoFit/>
          </a:bodyPr>
          <a:lstStyle/>
          <a:p>
            <a:pPr marL="514350" indent="-514350">
              <a:buAutoNum type="arabicPeriod"/>
            </a:pPr>
            <a:r>
              <a:rPr lang="ro-RO" sz="2800" b="1" dirty="0">
                <a:solidFill>
                  <a:srgbClr val="238791"/>
                </a:solidFill>
                <a:ea typeface="Microsoft Sans Serif" panose="020B0604020202020204" pitchFamily="34" charset="0"/>
                <a:cs typeface="Microsoft Sans Serif" panose="020B0604020202020204" pitchFamily="34" charset="0"/>
              </a:rPr>
              <a:t>Care este scopul Analizei Cluster</a:t>
            </a:r>
            <a:r>
              <a:rPr lang="en-US" sz="2800" b="1" dirty="0">
                <a:solidFill>
                  <a:srgbClr val="238791"/>
                </a:solidFill>
                <a:ea typeface="Microsoft Sans Serif" panose="020B0604020202020204" pitchFamily="34" charset="0"/>
                <a:cs typeface="Microsoft Sans Serif" panose="020B0604020202020204" pitchFamily="34" charset="0"/>
              </a:rPr>
              <a:t>?</a:t>
            </a: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A) </a:t>
            </a:r>
            <a:r>
              <a:rPr lang="ro-RO" sz="2800" b="1" dirty="0">
                <a:ea typeface="Microsoft Sans Serif" panose="020B0604020202020204" pitchFamily="34" charset="0"/>
                <a:cs typeface="Microsoft Sans Serif" panose="020B0604020202020204" pitchFamily="34" charset="0"/>
              </a:rPr>
              <a:t>Gruparea unităților statistice cu caracteristici comune</a:t>
            </a: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 </a:t>
            </a:r>
            <a:r>
              <a:rPr lang="ro-RO" sz="2800" b="1" dirty="0">
                <a:ea typeface="Microsoft Sans Serif" panose="020B0604020202020204" pitchFamily="34" charset="0"/>
                <a:cs typeface="Microsoft Sans Serif" panose="020B0604020202020204" pitchFamily="34" charset="0"/>
              </a:rPr>
              <a:t>Crearea combinațiilor liniare cu variabilele de start</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C) </a:t>
            </a:r>
            <a:r>
              <a:rPr lang="ro-RO" sz="2800" b="1" dirty="0">
                <a:ea typeface="Microsoft Sans Serif" panose="020B0604020202020204" pitchFamily="34" charset="0"/>
                <a:cs typeface="Microsoft Sans Serif" panose="020B0604020202020204" pitchFamily="34" charset="0"/>
              </a:rPr>
              <a:t>Reducerea numărului de variabile care explică un fenomen</a:t>
            </a:r>
            <a:endParaRPr lang="en-US" sz="2800" b="1"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015766" y="3009900"/>
            <a:ext cx="5404834" cy="3539430"/>
          </a:xfrm>
          <a:prstGeom prst="rect">
            <a:avLst/>
          </a:prstGeom>
          <a:noFill/>
        </p:spPr>
        <p:txBody>
          <a:bodyPr wrap="square" rtlCol="0">
            <a:spAutoFit/>
          </a:bodyPr>
          <a:lstStyle/>
          <a:p>
            <a:r>
              <a:rPr lang="it-IT" sz="2800" b="1" dirty="0">
                <a:solidFill>
                  <a:srgbClr val="1E737C"/>
                </a:solidFill>
              </a:rPr>
              <a:t>2. </a:t>
            </a:r>
            <a:r>
              <a:rPr lang="ro-RO" sz="2800" b="1" dirty="0">
                <a:solidFill>
                  <a:srgbClr val="1E737C"/>
                </a:solidFill>
              </a:rPr>
              <a:t>Ce tipuri de variabile se pot utiliza într-o Analiză Cluster</a:t>
            </a:r>
            <a:r>
              <a:rPr lang="it-IT" sz="2800" b="1" dirty="0">
                <a:solidFill>
                  <a:srgbClr val="1E737C"/>
                </a:solidFill>
              </a:rPr>
              <a:t>?</a:t>
            </a:r>
          </a:p>
          <a:p>
            <a:endParaRPr lang="it-IT" sz="2800" b="1" dirty="0">
              <a:solidFill>
                <a:srgbClr val="1E737C"/>
              </a:solidFill>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A) </a:t>
            </a:r>
            <a:r>
              <a:rPr lang="ro-RO" sz="2800" b="1" dirty="0">
                <a:solidFill>
                  <a:srgbClr val="202124"/>
                </a:solidFill>
                <a:ea typeface="Microsoft Sans Serif" panose="020B0604020202020204" pitchFamily="34" charset="0"/>
                <a:cs typeface="Microsoft Sans Serif" panose="020B0604020202020204" pitchFamily="34" charset="0"/>
              </a:rPr>
              <a:t>Doar calitative</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a:t>
            </a:r>
            <a:r>
              <a:rPr lang="ro-RO" sz="2800" b="1" dirty="0">
                <a:ea typeface="Microsoft Sans Serif" panose="020B0604020202020204" pitchFamily="34" charset="0"/>
                <a:cs typeface="Microsoft Sans Serif" panose="020B0604020202020204" pitchFamily="34" charset="0"/>
              </a:rPr>
              <a:t> Doar cantitative</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C) </a:t>
            </a:r>
            <a:r>
              <a:rPr lang="ro-RO" sz="2800" b="1" dirty="0">
                <a:ea typeface="Microsoft Sans Serif" panose="020B0604020202020204" pitchFamily="34" charset="0"/>
                <a:cs typeface="Microsoft Sans Serif" panose="020B0604020202020204" pitchFamily="34" charset="0"/>
              </a:rPr>
              <a:t>Calitative și cantitative</a:t>
            </a:r>
            <a:endParaRPr lang="en-US" sz="2400" b="1" dirty="0">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343399" cy="4832092"/>
          </a:xfrm>
          <a:prstGeom prst="rect">
            <a:avLst/>
          </a:prstGeom>
          <a:noFill/>
        </p:spPr>
        <p:txBody>
          <a:bodyPr wrap="square" rtlCol="0">
            <a:spAutoFit/>
          </a:bodyPr>
          <a:lstStyle/>
          <a:p>
            <a:r>
              <a:rPr lang="it-IT" sz="2800" b="1" dirty="0">
                <a:solidFill>
                  <a:srgbClr val="1E737C"/>
                </a:solidFill>
              </a:rPr>
              <a:t>3. </a:t>
            </a:r>
            <a:r>
              <a:rPr lang="ro-RO" sz="2800" b="1" dirty="0">
                <a:solidFill>
                  <a:srgbClr val="1E737C"/>
                </a:solidFill>
              </a:rPr>
              <a:t>Matricea de distanțe</a:t>
            </a:r>
            <a:r>
              <a:rPr lang="it-IT" sz="2800" b="1" dirty="0">
                <a:solidFill>
                  <a:srgbClr val="1E737C"/>
                </a:solidFill>
              </a:rPr>
              <a:t>:</a:t>
            </a:r>
          </a:p>
          <a:p>
            <a:r>
              <a:rPr lang="it-IT" sz="2800" b="1" dirty="0">
                <a:solidFill>
                  <a:srgbClr val="1E737C"/>
                </a:solidFill>
              </a:rPr>
              <a:t> </a:t>
            </a: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A) </a:t>
            </a:r>
            <a:r>
              <a:rPr lang="ro-RO" sz="2800" b="1" dirty="0">
                <a:solidFill>
                  <a:srgbClr val="202124"/>
                </a:solidFill>
              </a:rPr>
              <a:t>Are numai valoarea zero pe diagonala principală</a:t>
            </a:r>
            <a:endParaRPr lang="en-US" sz="2800" b="1" dirty="0">
              <a:solidFill>
                <a:srgbClr val="202124"/>
              </a:solidFill>
            </a:endParaRP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 </a:t>
            </a:r>
            <a:r>
              <a:rPr lang="ro-RO" sz="2800" b="1" dirty="0">
                <a:solidFill>
                  <a:srgbClr val="202124"/>
                </a:solidFill>
              </a:rPr>
              <a:t>Are numai valoarea 1 pe diagonala principală</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C) </a:t>
            </a:r>
            <a:r>
              <a:rPr lang="ro-RO" sz="2800" b="1" dirty="0">
                <a:solidFill>
                  <a:srgbClr val="202124"/>
                </a:solidFill>
              </a:rPr>
              <a:t>Are valori negative pe diagonala principală</a:t>
            </a:r>
            <a:endParaRPr lang="en-US" sz="2800" b="1" dirty="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50565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1323439"/>
          </a:xfrm>
          <a:prstGeom prst="rect">
            <a:avLst/>
          </a:prstGeom>
          <a:noFill/>
        </p:spPr>
        <p:txBody>
          <a:bodyPr wrap="square" rtlCol="0">
            <a:spAutoFit/>
          </a:bodyPr>
          <a:lstStyle/>
          <a:p>
            <a:r>
              <a:rPr lang="ro-RO" sz="4000" b="1" dirty="0">
                <a:solidFill>
                  <a:srgbClr val="E7686A"/>
                </a:solidFill>
                <a:ea typeface="Microsoft Sans Serif" panose="020B0604020202020204" pitchFamily="34" charset="0"/>
                <a:cs typeface="Microsoft Sans Serif" panose="020B0604020202020204" pitchFamily="34" charset="0"/>
              </a:rPr>
              <a:t>Test de evaluare</a:t>
            </a:r>
            <a:r>
              <a:rPr lang="es-ES" sz="4000" b="1" dirty="0">
                <a:solidFill>
                  <a:srgbClr val="E7686A"/>
                </a:solidFill>
                <a:ea typeface="Microsoft Sans Serif" panose="020B0604020202020204" pitchFamily="34" charset="0"/>
                <a:cs typeface="Microsoft Sans Serif" panose="020B0604020202020204" pitchFamily="34" charset="0"/>
              </a:rPr>
              <a:t>
</a:t>
            </a: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029200" cy="5693866"/>
          </a:xfrm>
          <a:prstGeom prst="rect">
            <a:avLst/>
          </a:prstGeom>
          <a:noFill/>
        </p:spPr>
        <p:txBody>
          <a:bodyPr wrap="square" rtlCol="0">
            <a:spAutoFit/>
          </a:bodyPr>
          <a:lstStyle/>
          <a:p>
            <a:pPr marL="514350" indent="-514350">
              <a:buAutoNum type="arabicPeriod"/>
            </a:pPr>
            <a:r>
              <a:rPr lang="ro-RO" sz="2800" b="1" dirty="0">
                <a:solidFill>
                  <a:srgbClr val="238791"/>
                </a:solidFill>
                <a:ea typeface="Microsoft Sans Serif" panose="020B0604020202020204" pitchFamily="34" charset="0"/>
                <a:cs typeface="Microsoft Sans Serif" panose="020B0604020202020204" pitchFamily="34" charset="0"/>
              </a:rPr>
              <a:t>Care este scopul Analizei Cluster</a:t>
            </a:r>
            <a:r>
              <a:rPr lang="en-US" sz="2800" b="1" dirty="0">
                <a:solidFill>
                  <a:srgbClr val="238791"/>
                </a:solidFill>
                <a:ea typeface="Microsoft Sans Serif" panose="020B0604020202020204" pitchFamily="34" charset="0"/>
                <a:cs typeface="Microsoft Sans Serif" panose="020B0604020202020204" pitchFamily="34" charset="0"/>
              </a:rPr>
              <a:t>?</a:t>
            </a: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A) </a:t>
            </a:r>
            <a:r>
              <a:rPr lang="ro-RO" sz="2800" b="1" dirty="0">
                <a:ea typeface="Microsoft Sans Serif" panose="020B0604020202020204" pitchFamily="34" charset="0"/>
                <a:cs typeface="Microsoft Sans Serif" panose="020B0604020202020204" pitchFamily="34" charset="0"/>
              </a:rPr>
              <a:t>Gruparea unităților statistice cu caracteristici comune</a:t>
            </a: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 </a:t>
            </a:r>
            <a:r>
              <a:rPr lang="ro-RO" sz="2800" b="1" dirty="0">
                <a:ea typeface="Microsoft Sans Serif" panose="020B0604020202020204" pitchFamily="34" charset="0"/>
                <a:cs typeface="Microsoft Sans Serif" panose="020B0604020202020204" pitchFamily="34" charset="0"/>
              </a:rPr>
              <a:t>Crearea combinațiilor liniare cu variabilele de start</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C) </a:t>
            </a:r>
            <a:r>
              <a:rPr lang="ro-RO" sz="2800" b="1" dirty="0">
                <a:ea typeface="Microsoft Sans Serif" panose="020B0604020202020204" pitchFamily="34" charset="0"/>
                <a:cs typeface="Microsoft Sans Serif" panose="020B0604020202020204" pitchFamily="34" charset="0"/>
              </a:rPr>
              <a:t>Reducerea numărului de variabile care explică un fenomen</a:t>
            </a:r>
            <a:endParaRPr lang="en-US" sz="2800" b="1"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015766" y="3009900"/>
            <a:ext cx="5404834" cy="3539430"/>
          </a:xfrm>
          <a:prstGeom prst="rect">
            <a:avLst/>
          </a:prstGeom>
          <a:noFill/>
        </p:spPr>
        <p:txBody>
          <a:bodyPr wrap="square" rtlCol="0">
            <a:spAutoFit/>
          </a:bodyPr>
          <a:lstStyle/>
          <a:p>
            <a:r>
              <a:rPr lang="it-IT" sz="2800" b="1" dirty="0">
                <a:solidFill>
                  <a:srgbClr val="1E737C"/>
                </a:solidFill>
              </a:rPr>
              <a:t>2. </a:t>
            </a:r>
            <a:r>
              <a:rPr lang="ro-RO" sz="2800" b="1" dirty="0">
                <a:solidFill>
                  <a:srgbClr val="1E737C"/>
                </a:solidFill>
              </a:rPr>
              <a:t>Ce tipuri de variabile se pot utiliza într-o Analiză Cluster</a:t>
            </a:r>
            <a:r>
              <a:rPr lang="it-IT" sz="2800" b="1" dirty="0">
                <a:solidFill>
                  <a:srgbClr val="1E737C"/>
                </a:solidFill>
              </a:rPr>
              <a:t>?</a:t>
            </a:r>
          </a:p>
          <a:p>
            <a:endParaRPr lang="it-IT" sz="2800" b="1" dirty="0">
              <a:solidFill>
                <a:srgbClr val="1E737C"/>
              </a:solidFill>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A) </a:t>
            </a:r>
            <a:r>
              <a:rPr lang="ro-RO" sz="2800" b="1" dirty="0">
                <a:solidFill>
                  <a:srgbClr val="202124"/>
                </a:solidFill>
                <a:ea typeface="Microsoft Sans Serif" panose="020B0604020202020204" pitchFamily="34" charset="0"/>
                <a:cs typeface="Microsoft Sans Serif" panose="020B0604020202020204" pitchFamily="34" charset="0"/>
              </a:rPr>
              <a:t>Doar calitative</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a:t>
            </a:r>
            <a:r>
              <a:rPr lang="ro-RO" sz="2800" b="1" dirty="0">
                <a:ea typeface="Microsoft Sans Serif" panose="020B0604020202020204" pitchFamily="34" charset="0"/>
                <a:cs typeface="Microsoft Sans Serif" panose="020B0604020202020204" pitchFamily="34" charset="0"/>
              </a:rPr>
              <a:t> Doar cantitative</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C) </a:t>
            </a:r>
            <a:r>
              <a:rPr lang="ro-RO" sz="2800" b="1" dirty="0">
                <a:ea typeface="Microsoft Sans Serif" panose="020B0604020202020204" pitchFamily="34" charset="0"/>
                <a:cs typeface="Microsoft Sans Serif" panose="020B0604020202020204" pitchFamily="34" charset="0"/>
              </a:rPr>
              <a:t>Calitative și cantitative</a:t>
            </a:r>
            <a:endParaRPr lang="en-US" sz="2400" b="1" dirty="0">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343399" cy="4832092"/>
          </a:xfrm>
          <a:prstGeom prst="rect">
            <a:avLst/>
          </a:prstGeom>
          <a:noFill/>
        </p:spPr>
        <p:txBody>
          <a:bodyPr wrap="square" rtlCol="0">
            <a:spAutoFit/>
          </a:bodyPr>
          <a:lstStyle/>
          <a:p>
            <a:r>
              <a:rPr lang="it-IT" sz="2800" b="1" dirty="0">
                <a:solidFill>
                  <a:srgbClr val="1E737C"/>
                </a:solidFill>
              </a:rPr>
              <a:t>3. . </a:t>
            </a:r>
            <a:r>
              <a:rPr lang="ro-RO" sz="2800" b="1" dirty="0">
                <a:solidFill>
                  <a:srgbClr val="1E737C"/>
                </a:solidFill>
              </a:rPr>
              <a:t>Matricea de distanțe</a:t>
            </a:r>
            <a:r>
              <a:rPr lang="it-IT" sz="2800" b="1" dirty="0">
                <a:solidFill>
                  <a:srgbClr val="1E737C"/>
                </a:solidFill>
              </a:rPr>
              <a:t>:</a:t>
            </a:r>
          </a:p>
          <a:p>
            <a:r>
              <a:rPr lang="it-IT" sz="2800" b="1" dirty="0">
                <a:solidFill>
                  <a:srgbClr val="1E737C"/>
                </a:solidFill>
              </a:rPr>
              <a:t> </a:t>
            </a: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A) </a:t>
            </a:r>
            <a:r>
              <a:rPr lang="ro-RO" sz="2800" b="1" dirty="0">
                <a:solidFill>
                  <a:srgbClr val="202124"/>
                </a:solidFill>
              </a:rPr>
              <a:t>Are numai valoarea zero pe diagonala principală</a:t>
            </a:r>
            <a:endParaRPr lang="en-US" sz="2800" b="1" dirty="0">
              <a:solidFill>
                <a:srgbClr val="202124"/>
              </a:solidFill>
            </a:endParaRP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 </a:t>
            </a:r>
            <a:r>
              <a:rPr lang="ro-RO" sz="2800" b="1" dirty="0">
                <a:solidFill>
                  <a:srgbClr val="202124"/>
                </a:solidFill>
              </a:rPr>
              <a:t>Are numai valoarea 1 pe diagonala principală</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C) </a:t>
            </a:r>
            <a:r>
              <a:rPr lang="ro-RO" sz="2800" b="1" dirty="0">
                <a:solidFill>
                  <a:srgbClr val="202124"/>
                </a:solidFill>
              </a:rPr>
              <a:t>Are valori negative pe diagonala principală</a:t>
            </a:r>
            <a:endParaRPr lang="en-US" sz="2800" b="1" dirty="0">
              <a:ea typeface="Microsoft Sans Serif" panose="020B0604020202020204" pitchFamily="34" charset="0"/>
              <a:cs typeface="Microsoft Sans Serif" panose="020B0604020202020204" pitchFamily="34" charset="0"/>
            </a:endParaRPr>
          </a:p>
        </p:txBody>
      </p:sp>
      <p:sp>
        <p:nvSpPr>
          <p:cNvPr id="6" name="Somma 5">
            <a:extLst>
              <a:ext uri="{FF2B5EF4-FFF2-40B4-BE49-F238E27FC236}">
                <a16:creationId xmlns:a16="http://schemas.microsoft.com/office/drawing/2014/main" id="{6042BB5A-05F1-1253-536C-D899218C75C6}"/>
              </a:ext>
            </a:extLst>
          </p:cNvPr>
          <p:cNvSpPr/>
          <p:nvPr/>
        </p:nvSpPr>
        <p:spPr>
          <a:xfrm>
            <a:off x="1447800" y="4246215"/>
            <a:ext cx="457201" cy="533400"/>
          </a:xfrm>
          <a:prstGeom prst="flowChartSummingJunction">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defPPr>
              <a:defRPr lang="es-ES"/>
            </a:defPPr>
            <a:lvl1pPr marL="0" algn="l" defTabSz="914400" rtl="0" eaLnBrk="1" latinLnBrk="0" hangingPunct="1">
              <a:defRPr sz="1800" kern="1200">
                <a:solidFill>
                  <a:schemeClr val="accent2"/>
                </a:solidFill>
                <a:latin typeface="+mn-lt"/>
                <a:ea typeface="+mn-ea"/>
                <a:cs typeface="+mn-cs"/>
              </a:defRPr>
            </a:lvl1pPr>
            <a:lvl2pPr marL="457200" algn="l" defTabSz="914400" rtl="0" eaLnBrk="1" latinLnBrk="0" hangingPunct="1">
              <a:defRPr sz="1800" kern="1200">
                <a:solidFill>
                  <a:schemeClr val="accent2"/>
                </a:solidFill>
                <a:latin typeface="+mn-lt"/>
                <a:ea typeface="+mn-ea"/>
                <a:cs typeface="+mn-cs"/>
              </a:defRPr>
            </a:lvl2pPr>
            <a:lvl3pPr marL="914400" algn="l" defTabSz="914400" rtl="0" eaLnBrk="1" latinLnBrk="0" hangingPunct="1">
              <a:defRPr sz="1800" kern="1200">
                <a:solidFill>
                  <a:schemeClr val="accent2"/>
                </a:solidFill>
                <a:latin typeface="+mn-lt"/>
                <a:ea typeface="+mn-ea"/>
                <a:cs typeface="+mn-cs"/>
              </a:defRPr>
            </a:lvl3pPr>
            <a:lvl4pPr marL="1371600" algn="l" defTabSz="914400" rtl="0" eaLnBrk="1" latinLnBrk="0" hangingPunct="1">
              <a:defRPr sz="1800" kern="1200">
                <a:solidFill>
                  <a:schemeClr val="accent2"/>
                </a:solidFill>
                <a:latin typeface="+mn-lt"/>
                <a:ea typeface="+mn-ea"/>
                <a:cs typeface="+mn-cs"/>
              </a:defRPr>
            </a:lvl4pPr>
            <a:lvl5pPr marL="1828800" algn="l" defTabSz="914400" rtl="0" eaLnBrk="1" latinLnBrk="0" hangingPunct="1">
              <a:defRPr sz="1800" kern="1200">
                <a:solidFill>
                  <a:schemeClr val="accent2"/>
                </a:solidFill>
                <a:latin typeface="+mn-lt"/>
                <a:ea typeface="+mn-ea"/>
                <a:cs typeface="+mn-cs"/>
              </a:defRPr>
            </a:lvl5pPr>
            <a:lvl6pPr marL="2286000" algn="l" defTabSz="914400" rtl="0" eaLnBrk="1" latinLnBrk="0" hangingPunct="1">
              <a:defRPr sz="1800" kern="1200">
                <a:solidFill>
                  <a:schemeClr val="accent2"/>
                </a:solidFill>
                <a:latin typeface="+mn-lt"/>
                <a:ea typeface="+mn-ea"/>
                <a:cs typeface="+mn-cs"/>
              </a:defRPr>
            </a:lvl6pPr>
            <a:lvl7pPr marL="2743200" algn="l" defTabSz="914400" rtl="0" eaLnBrk="1" latinLnBrk="0" hangingPunct="1">
              <a:defRPr sz="1800" kern="1200">
                <a:solidFill>
                  <a:schemeClr val="accent2"/>
                </a:solidFill>
                <a:latin typeface="+mn-lt"/>
                <a:ea typeface="+mn-ea"/>
                <a:cs typeface="+mn-cs"/>
              </a:defRPr>
            </a:lvl7pPr>
            <a:lvl8pPr marL="3200400" algn="l" defTabSz="914400" rtl="0" eaLnBrk="1" latinLnBrk="0" hangingPunct="1">
              <a:defRPr sz="1800" kern="1200">
                <a:solidFill>
                  <a:schemeClr val="accent2"/>
                </a:solidFill>
                <a:latin typeface="+mn-lt"/>
                <a:ea typeface="+mn-ea"/>
                <a:cs typeface="+mn-cs"/>
              </a:defRPr>
            </a:lvl8pPr>
            <a:lvl9pPr marL="3657600" algn="l" defTabSz="914400" rtl="0" eaLnBrk="1" latinLnBrk="0" hangingPunct="1">
              <a:defRPr sz="1800" kern="1200">
                <a:solidFill>
                  <a:schemeClr val="accent2"/>
                </a:solidFill>
                <a:latin typeface="+mn-lt"/>
                <a:ea typeface="+mn-ea"/>
                <a:cs typeface="+mn-cs"/>
              </a:defRPr>
            </a:lvl9pPr>
          </a:lstStyle>
          <a:p>
            <a:pPr algn="ctr"/>
            <a:endParaRPr lang="it-IT"/>
          </a:p>
        </p:txBody>
      </p:sp>
      <p:sp>
        <p:nvSpPr>
          <p:cNvPr id="7" name="Somma 6">
            <a:extLst>
              <a:ext uri="{FF2B5EF4-FFF2-40B4-BE49-F238E27FC236}">
                <a16:creationId xmlns:a16="http://schemas.microsoft.com/office/drawing/2014/main" id="{6042BB5A-05F1-1253-536C-D899218C75C6}"/>
              </a:ext>
            </a:extLst>
          </p:cNvPr>
          <p:cNvSpPr/>
          <p:nvPr/>
        </p:nvSpPr>
        <p:spPr>
          <a:xfrm>
            <a:off x="7015766" y="5982746"/>
            <a:ext cx="457201" cy="533400"/>
          </a:xfrm>
          <a:prstGeom prst="flowChartSummingJunction">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defPPr>
              <a:defRPr lang="es-ES"/>
            </a:defPPr>
            <a:lvl1pPr marL="0" algn="l" defTabSz="914400" rtl="0" eaLnBrk="1" latinLnBrk="0" hangingPunct="1">
              <a:defRPr sz="1800" kern="1200">
                <a:solidFill>
                  <a:schemeClr val="accent2"/>
                </a:solidFill>
                <a:latin typeface="+mn-lt"/>
                <a:ea typeface="+mn-ea"/>
                <a:cs typeface="+mn-cs"/>
              </a:defRPr>
            </a:lvl1pPr>
            <a:lvl2pPr marL="457200" algn="l" defTabSz="914400" rtl="0" eaLnBrk="1" latinLnBrk="0" hangingPunct="1">
              <a:defRPr sz="1800" kern="1200">
                <a:solidFill>
                  <a:schemeClr val="accent2"/>
                </a:solidFill>
                <a:latin typeface="+mn-lt"/>
                <a:ea typeface="+mn-ea"/>
                <a:cs typeface="+mn-cs"/>
              </a:defRPr>
            </a:lvl2pPr>
            <a:lvl3pPr marL="914400" algn="l" defTabSz="914400" rtl="0" eaLnBrk="1" latinLnBrk="0" hangingPunct="1">
              <a:defRPr sz="1800" kern="1200">
                <a:solidFill>
                  <a:schemeClr val="accent2"/>
                </a:solidFill>
                <a:latin typeface="+mn-lt"/>
                <a:ea typeface="+mn-ea"/>
                <a:cs typeface="+mn-cs"/>
              </a:defRPr>
            </a:lvl3pPr>
            <a:lvl4pPr marL="1371600" algn="l" defTabSz="914400" rtl="0" eaLnBrk="1" latinLnBrk="0" hangingPunct="1">
              <a:defRPr sz="1800" kern="1200">
                <a:solidFill>
                  <a:schemeClr val="accent2"/>
                </a:solidFill>
                <a:latin typeface="+mn-lt"/>
                <a:ea typeface="+mn-ea"/>
                <a:cs typeface="+mn-cs"/>
              </a:defRPr>
            </a:lvl4pPr>
            <a:lvl5pPr marL="1828800" algn="l" defTabSz="914400" rtl="0" eaLnBrk="1" latinLnBrk="0" hangingPunct="1">
              <a:defRPr sz="1800" kern="1200">
                <a:solidFill>
                  <a:schemeClr val="accent2"/>
                </a:solidFill>
                <a:latin typeface="+mn-lt"/>
                <a:ea typeface="+mn-ea"/>
                <a:cs typeface="+mn-cs"/>
              </a:defRPr>
            </a:lvl5pPr>
            <a:lvl6pPr marL="2286000" algn="l" defTabSz="914400" rtl="0" eaLnBrk="1" latinLnBrk="0" hangingPunct="1">
              <a:defRPr sz="1800" kern="1200">
                <a:solidFill>
                  <a:schemeClr val="accent2"/>
                </a:solidFill>
                <a:latin typeface="+mn-lt"/>
                <a:ea typeface="+mn-ea"/>
                <a:cs typeface="+mn-cs"/>
              </a:defRPr>
            </a:lvl6pPr>
            <a:lvl7pPr marL="2743200" algn="l" defTabSz="914400" rtl="0" eaLnBrk="1" latinLnBrk="0" hangingPunct="1">
              <a:defRPr sz="1800" kern="1200">
                <a:solidFill>
                  <a:schemeClr val="accent2"/>
                </a:solidFill>
                <a:latin typeface="+mn-lt"/>
                <a:ea typeface="+mn-ea"/>
                <a:cs typeface="+mn-cs"/>
              </a:defRPr>
            </a:lvl7pPr>
            <a:lvl8pPr marL="3200400" algn="l" defTabSz="914400" rtl="0" eaLnBrk="1" latinLnBrk="0" hangingPunct="1">
              <a:defRPr sz="1800" kern="1200">
                <a:solidFill>
                  <a:schemeClr val="accent2"/>
                </a:solidFill>
                <a:latin typeface="+mn-lt"/>
                <a:ea typeface="+mn-ea"/>
                <a:cs typeface="+mn-cs"/>
              </a:defRPr>
            </a:lvl8pPr>
            <a:lvl9pPr marL="3657600" algn="l" defTabSz="914400" rtl="0" eaLnBrk="1" latinLnBrk="0" hangingPunct="1">
              <a:defRPr sz="1800" kern="1200">
                <a:solidFill>
                  <a:schemeClr val="accent2"/>
                </a:solidFill>
                <a:latin typeface="+mn-lt"/>
                <a:ea typeface="+mn-ea"/>
                <a:cs typeface="+mn-cs"/>
              </a:defRPr>
            </a:lvl9pPr>
          </a:lstStyle>
          <a:p>
            <a:pPr algn="ctr"/>
            <a:endParaRPr lang="it-IT"/>
          </a:p>
        </p:txBody>
      </p:sp>
      <p:sp>
        <p:nvSpPr>
          <p:cNvPr id="8" name="Somma 7">
            <a:extLst>
              <a:ext uri="{FF2B5EF4-FFF2-40B4-BE49-F238E27FC236}">
                <a16:creationId xmlns:a16="http://schemas.microsoft.com/office/drawing/2014/main" id="{6042BB5A-05F1-1253-536C-D899218C75C6}"/>
              </a:ext>
            </a:extLst>
          </p:cNvPr>
          <p:cNvSpPr/>
          <p:nvPr/>
        </p:nvSpPr>
        <p:spPr>
          <a:xfrm>
            <a:off x="12405852" y="3848100"/>
            <a:ext cx="457201" cy="533400"/>
          </a:xfrm>
          <a:prstGeom prst="flowChartSummingJunction">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defPPr>
              <a:defRPr lang="es-ES"/>
            </a:defPPr>
            <a:lvl1pPr marL="0" algn="l" defTabSz="914400" rtl="0" eaLnBrk="1" latinLnBrk="0" hangingPunct="1">
              <a:defRPr sz="1800" kern="1200">
                <a:solidFill>
                  <a:schemeClr val="accent2"/>
                </a:solidFill>
                <a:latin typeface="+mn-lt"/>
                <a:ea typeface="+mn-ea"/>
                <a:cs typeface="+mn-cs"/>
              </a:defRPr>
            </a:lvl1pPr>
            <a:lvl2pPr marL="457200" algn="l" defTabSz="914400" rtl="0" eaLnBrk="1" latinLnBrk="0" hangingPunct="1">
              <a:defRPr sz="1800" kern="1200">
                <a:solidFill>
                  <a:schemeClr val="accent2"/>
                </a:solidFill>
                <a:latin typeface="+mn-lt"/>
                <a:ea typeface="+mn-ea"/>
                <a:cs typeface="+mn-cs"/>
              </a:defRPr>
            </a:lvl2pPr>
            <a:lvl3pPr marL="914400" algn="l" defTabSz="914400" rtl="0" eaLnBrk="1" latinLnBrk="0" hangingPunct="1">
              <a:defRPr sz="1800" kern="1200">
                <a:solidFill>
                  <a:schemeClr val="accent2"/>
                </a:solidFill>
                <a:latin typeface="+mn-lt"/>
                <a:ea typeface="+mn-ea"/>
                <a:cs typeface="+mn-cs"/>
              </a:defRPr>
            </a:lvl3pPr>
            <a:lvl4pPr marL="1371600" algn="l" defTabSz="914400" rtl="0" eaLnBrk="1" latinLnBrk="0" hangingPunct="1">
              <a:defRPr sz="1800" kern="1200">
                <a:solidFill>
                  <a:schemeClr val="accent2"/>
                </a:solidFill>
                <a:latin typeface="+mn-lt"/>
                <a:ea typeface="+mn-ea"/>
                <a:cs typeface="+mn-cs"/>
              </a:defRPr>
            </a:lvl4pPr>
            <a:lvl5pPr marL="1828800" algn="l" defTabSz="914400" rtl="0" eaLnBrk="1" latinLnBrk="0" hangingPunct="1">
              <a:defRPr sz="1800" kern="1200">
                <a:solidFill>
                  <a:schemeClr val="accent2"/>
                </a:solidFill>
                <a:latin typeface="+mn-lt"/>
                <a:ea typeface="+mn-ea"/>
                <a:cs typeface="+mn-cs"/>
              </a:defRPr>
            </a:lvl5pPr>
            <a:lvl6pPr marL="2286000" algn="l" defTabSz="914400" rtl="0" eaLnBrk="1" latinLnBrk="0" hangingPunct="1">
              <a:defRPr sz="1800" kern="1200">
                <a:solidFill>
                  <a:schemeClr val="accent2"/>
                </a:solidFill>
                <a:latin typeface="+mn-lt"/>
                <a:ea typeface="+mn-ea"/>
                <a:cs typeface="+mn-cs"/>
              </a:defRPr>
            </a:lvl6pPr>
            <a:lvl7pPr marL="2743200" algn="l" defTabSz="914400" rtl="0" eaLnBrk="1" latinLnBrk="0" hangingPunct="1">
              <a:defRPr sz="1800" kern="1200">
                <a:solidFill>
                  <a:schemeClr val="accent2"/>
                </a:solidFill>
                <a:latin typeface="+mn-lt"/>
                <a:ea typeface="+mn-ea"/>
                <a:cs typeface="+mn-cs"/>
              </a:defRPr>
            </a:lvl7pPr>
            <a:lvl8pPr marL="3200400" algn="l" defTabSz="914400" rtl="0" eaLnBrk="1" latinLnBrk="0" hangingPunct="1">
              <a:defRPr sz="1800" kern="1200">
                <a:solidFill>
                  <a:schemeClr val="accent2"/>
                </a:solidFill>
                <a:latin typeface="+mn-lt"/>
                <a:ea typeface="+mn-ea"/>
                <a:cs typeface="+mn-cs"/>
              </a:defRPr>
            </a:lvl8pPr>
            <a:lvl9pPr marL="3657600" algn="l" defTabSz="914400" rtl="0" eaLnBrk="1" latinLnBrk="0" hangingPunct="1">
              <a:defRPr sz="1800" kern="1200">
                <a:solidFill>
                  <a:schemeClr val="accent2"/>
                </a:solidFill>
                <a:latin typeface="+mn-lt"/>
                <a:ea typeface="+mn-ea"/>
                <a:cs typeface="+mn-cs"/>
              </a:defRPr>
            </a:lvl9pPr>
          </a:lstStyle>
          <a:p>
            <a:pPr algn="ctr"/>
            <a:endParaRPr lang="it-IT"/>
          </a:p>
        </p:txBody>
      </p:sp>
    </p:spTree>
    <p:extLst>
      <p:ext uri="{BB962C8B-B14F-4D97-AF65-F5344CB8AC3E}">
        <p14:creationId xmlns:p14="http://schemas.microsoft.com/office/powerpoint/2010/main" val="1050342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34EE795-1C15-AB3C-763D-AD2740604F8B}"/>
              </a:ext>
            </a:extLst>
          </p:cNvPr>
          <p:cNvSpPr txBox="1"/>
          <p:nvPr/>
        </p:nvSpPr>
        <p:spPr>
          <a:xfrm>
            <a:off x="6691312" y="6591300"/>
            <a:ext cx="4905375" cy="1015663"/>
          </a:xfrm>
          <a:prstGeom prst="rect">
            <a:avLst/>
          </a:prstGeom>
          <a:noFill/>
        </p:spPr>
        <p:txBody>
          <a:bodyPr wrap="square" rtlCol="0">
            <a:spAutoFit/>
          </a:bodyPr>
          <a:lstStyle/>
          <a:p>
            <a:pPr algn="ctr"/>
            <a:r>
              <a:rPr lang="ro-RO" sz="6000" b="1" dirty="0">
                <a:solidFill>
                  <a:srgbClr val="E7686A"/>
                </a:solidFill>
              </a:rPr>
              <a:t>Vă mulțumim</a:t>
            </a:r>
            <a:r>
              <a:rPr lang="es-ES" sz="6000" b="1" dirty="0">
                <a:solidFill>
                  <a:srgbClr val="E7686A"/>
                </a:solidFill>
              </a:rPr>
              <a:t>!</a:t>
            </a:r>
          </a:p>
        </p:txBody>
      </p:sp>
    </p:spTree>
    <p:extLst>
      <p:ext uri="{BB962C8B-B14F-4D97-AF65-F5344CB8AC3E}">
        <p14:creationId xmlns:p14="http://schemas.microsoft.com/office/powerpoint/2010/main" val="116058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1446550"/>
          </a:xfrm>
          <a:prstGeom prst="rect">
            <a:avLst/>
          </a:prstGeom>
          <a:noFill/>
        </p:spPr>
        <p:txBody>
          <a:bodyPr wrap="square" rtlCol="0">
            <a:spAutoFit/>
          </a:bodyPr>
          <a:lstStyle/>
          <a:p>
            <a:r>
              <a:rPr lang="es-ES" sz="4400" b="1" dirty="0" err="1">
                <a:solidFill>
                  <a:srgbClr val="E7686A"/>
                </a:solidFill>
                <a:ea typeface="Microsoft Sans Serif" panose="020B0604020202020204" pitchFamily="34" charset="0"/>
                <a:cs typeface="Microsoft Sans Serif" panose="020B0604020202020204" pitchFamily="34" charset="0"/>
              </a:rPr>
              <a:t>Unit</a:t>
            </a:r>
            <a:r>
              <a:rPr lang="ro-RO" sz="4400" b="1" dirty="0">
                <a:solidFill>
                  <a:srgbClr val="E7686A"/>
                </a:solidFill>
                <a:ea typeface="Microsoft Sans Serif" panose="020B0604020202020204" pitchFamily="34" charset="0"/>
                <a:cs typeface="Microsoft Sans Serif" panose="020B0604020202020204" pitchFamily="34" charset="0"/>
              </a:rPr>
              <a:t>atea </a:t>
            </a:r>
            <a:r>
              <a:rPr lang="es-ES" sz="4400" b="1" dirty="0">
                <a:solidFill>
                  <a:srgbClr val="E7686A"/>
                </a:solidFill>
                <a:ea typeface="Microsoft Sans Serif" panose="020B0604020202020204" pitchFamily="34" charset="0"/>
                <a:cs typeface="Microsoft Sans Serif" panose="020B0604020202020204" pitchFamily="34" charset="0"/>
              </a:rPr>
              <a:t>1: </a:t>
            </a:r>
            <a:r>
              <a:rPr lang="es-ES" sz="4400" b="1" dirty="0" err="1">
                <a:solidFill>
                  <a:srgbClr val="E7686A"/>
                </a:solidFill>
                <a:ea typeface="Microsoft Sans Serif" panose="020B0604020202020204" pitchFamily="34" charset="0"/>
                <a:cs typeface="Microsoft Sans Serif" panose="020B0604020202020204" pitchFamily="34" charset="0"/>
              </a:rPr>
              <a:t>Introduc</a:t>
            </a:r>
            <a:r>
              <a:rPr lang="ro-RO" sz="4400" b="1" dirty="0">
                <a:solidFill>
                  <a:srgbClr val="E7686A"/>
                </a:solidFill>
                <a:ea typeface="Microsoft Sans Serif" panose="020B0604020202020204" pitchFamily="34" charset="0"/>
                <a:cs typeface="Microsoft Sans Serif" panose="020B0604020202020204" pitchFamily="34" charset="0"/>
              </a:rPr>
              <a:t>ere</a:t>
            </a:r>
            <a:r>
              <a:rPr lang="es-ES" sz="4400" b="1" dirty="0">
                <a:solidFill>
                  <a:srgbClr val="E7686A"/>
                </a:solidFill>
                <a:ea typeface="Microsoft Sans Serif" panose="020B0604020202020204" pitchFamily="34" charset="0"/>
                <a:cs typeface="Microsoft Sans Serif" panose="020B0604020202020204" pitchFamily="34" charset="0"/>
              </a:rPr>
              <a:t>
</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954107"/>
          </a:xfrm>
          <a:prstGeom prst="rect">
            <a:avLst/>
          </a:prstGeom>
          <a:noFill/>
        </p:spPr>
        <p:txBody>
          <a:bodyPr wrap="square" rtlCol="0">
            <a:spAutoFit/>
          </a:bodyPr>
          <a:lstStyle/>
          <a:p>
            <a:r>
              <a:rPr lang="en-US" sz="2800" b="1" dirty="0">
                <a:solidFill>
                  <a:srgbClr val="238791"/>
                </a:solidFill>
                <a:ea typeface="Microsoft Sans Serif" panose="020B0604020202020204" pitchFamily="34" charset="0"/>
                <a:cs typeface="Microsoft Sans Serif" panose="020B0604020202020204" pitchFamily="34" charset="0"/>
              </a:rPr>
              <a:t>Sec</a:t>
            </a:r>
            <a:r>
              <a:rPr lang="ro-RO" sz="2800" b="1" dirty="0">
                <a:solidFill>
                  <a:srgbClr val="238791"/>
                </a:solidFill>
                <a:ea typeface="Microsoft Sans Serif" panose="020B0604020202020204" pitchFamily="34" charset="0"/>
                <a:cs typeface="Microsoft Sans Serif" panose="020B0604020202020204" pitchFamily="34" charset="0"/>
              </a:rPr>
              <a:t>țiunea</a:t>
            </a:r>
            <a:r>
              <a:rPr lang="en-US" sz="2800" b="1" dirty="0">
                <a:solidFill>
                  <a:srgbClr val="238791"/>
                </a:solidFill>
                <a:ea typeface="Microsoft Sans Serif" panose="020B0604020202020204" pitchFamily="34" charset="0"/>
                <a:cs typeface="Microsoft Sans Serif" panose="020B0604020202020204" pitchFamily="34" charset="0"/>
              </a:rPr>
              <a:t> 1: </a:t>
            </a:r>
            <a:r>
              <a:rPr lang="ro-RO" sz="2800" b="1" dirty="0">
                <a:solidFill>
                  <a:srgbClr val="238791"/>
                </a:solidFill>
                <a:ea typeface="Microsoft Sans Serif" panose="020B0604020202020204" pitchFamily="34" charset="0"/>
                <a:cs typeface="Microsoft Sans Serif" panose="020B0604020202020204" pitchFamily="34" charset="0"/>
              </a:rPr>
              <a:t>Analiza Cluster</a:t>
            </a:r>
            <a:r>
              <a:rPr lang="en-US" sz="2800" b="1" dirty="0">
                <a:solidFill>
                  <a:srgbClr val="238791"/>
                </a:solidFill>
                <a:ea typeface="Microsoft Sans Serif" panose="020B0604020202020204" pitchFamily="34" charset="0"/>
                <a:cs typeface="Microsoft Sans Serif" panose="020B0604020202020204" pitchFamily="34" charset="0"/>
              </a:rPr>
              <a:t>
</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066800" y="4035504"/>
            <a:ext cx="16154400" cy="1846659"/>
          </a:xfrm>
          <a:prstGeom prst="rect">
            <a:avLst/>
          </a:prstGeom>
          <a:noFill/>
        </p:spPr>
        <p:txBody>
          <a:bodyPr wrap="square" rtlCol="0">
            <a:spAutoFit/>
          </a:bodyPr>
          <a:lstStyle/>
          <a:p>
            <a:pPr algn="ctr"/>
            <a:r>
              <a:rPr lang="ro-RO" sz="3200" b="1" dirty="0">
                <a:ea typeface="Microsoft Sans Serif" panose="020B0604020202020204" pitchFamily="34" charset="0"/>
                <a:cs typeface="Microsoft Sans Serif" panose="020B0604020202020204" pitchFamily="34" charset="0"/>
              </a:rPr>
              <a:t>Analiza cluster este o tehnică de analiză multivariată care poate fi aplicată în multe domenii: de la informatică, medicină și biologie, la arheologie și marketing, oricând este necesară clasificare unei cantități mari de informație în grupuri / clase distincte.</a:t>
            </a:r>
          </a:p>
          <a:p>
            <a:endParaRPr lang="it-IT" dirty="0"/>
          </a:p>
        </p:txBody>
      </p:sp>
    </p:spTree>
    <p:extLst>
      <p:ext uri="{BB962C8B-B14F-4D97-AF65-F5344CB8AC3E}">
        <p14:creationId xmlns:p14="http://schemas.microsoft.com/office/powerpoint/2010/main" val="178271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56B2CD-7A83-30BA-828D-730F9724B2CA}"/>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a:t>
            </a:r>
            <a:r>
              <a:rPr lang="es-ES" b="1" dirty="0">
                <a:solidFill>
                  <a:srgbClr val="E7686A"/>
                </a:solidFill>
                <a:ea typeface="Microsoft Sans Serif" panose="020B0604020202020204" pitchFamily="34" charset="0"/>
                <a:cs typeface="Microsoft Sans Serif" panose="020B0604020202020204" pitchFamily="34" charset="0"/>
              </a:rPr>
              <a:t> 1: </a:t>
            </a:r>
            <a:r>
              <a:rPr lang="ro-RO" b="1" dirty="0">
                <a:solidFill>
                  <a:srgbClr val="E7686A"/>
                </a:solidFill>
                <a:ea typeface="Microsoft Sans Serif" panose="020B0604020202020204" pitchFamily="34" charset="0"/>
                <a:cs typeface="Microsoft Sans Serif" panose="020B0604020202020204" pitchFamily="34" charset="0"/>
              </a:rPr>
              <a:t>Introducere</a:t>
            </a:r>
            <a:br>
              <a:rPr lang="es-ES" b="1" dirty="0">
                <a:solidFill>
                  <a:srgbClr val="E7686A"/>
                </a:solidFill>
                <a:ea typeface="Microsoft Sans Serif" panose="020B0604020202020204" pitchFamily="34" charset="0"/>
                <a:cs typeface="Microsoft Sans Serif" panose="020B0604020202020204" pitchFamily="34" charset="0"/>
              </a:rPr>
            </a:b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E1C15346-7D8B-C60A-1099-39E1FD91D3F1}"/>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 2: Obiectiv</a:t>
            </a:r>
            <a:endParaRPr lang="it-IT" dirty="0"/>
          </a:p>
        </p:txBody>
      </p:sp>
      <p:sp>
        <p:nvSpPr>
          <p:cNvPr id="4" name="CasellaDiTesto 3">
            <a:extLst>
              <a:ext uri="{FF2B5EF4-FFF2-40B4-BE49-F238E27FC236}">
                <a16:creationId xmlns:a16="http://schemas.microsoft.com/office/drawing/2014/main" id="{0CFE5792-EEE4-16E3-FDDC-8D1528D1BD62}"/>
              </a:ext>
            </a:extLst>
          </p:cNvPr>
          <p:cNvSpPr txBox="1"/>
          <p:nvPr/>
        </p:nvSpPr>
        <p:spPr>
          <a:xfrm>
            <a:off x="1524000" y="3790024"/>
            <a:ext cx="15240000" cy="2176750"/>
          </a:xfrm>
          <a:prstGeom prst="rect">
            <a:avLst/>
          </a:prstGeom>
          <a:noFill/>
        </p:spPr>
        <p:txBody>
          <a:bodyPr wrap="square" rtlCol="0">
            <a:spAutoFit/>
          </a:bodyPr>
          <a:lstStyle/>
          <a:p>
            <a:pPr algn="ctr">
              <a:lnSpc>
                <a:spcPct val="107000"/>
              </a:lnSpc>
              <a:spcAft>
                <a:spcPts val="800"/>
              </a:spcAft>
            </a:pPr>
            <a:r>
              <a:rPr lang="ro-RO" sz="3200" b="1" dirty="0">
                <a:ea typeface="Calibri" panose="020F0502020204030204" pitchFamily="34" charset="0"/>
                <a:cs typeface="Calibri" panose="020F0502020204030204" pitchFamily="34" charset="0"/>
              </a:rPr>
              <a:t>Analiza cluster este utilizată pentru a grupa unități statistice (înregistrări) care au caracteristici comune și pentru a le aloca în categorii care nu sunt definite a priori. Grupele (clusterele) formate trebuie să fie cât mai omogene în interior (chiar similar, intra-cluster) și cât mai eterogene între ele (chiar diferite, inter-cluster).</a:t>
            </a:r>
          </a:p>
        </p:txBody>
      </p:sp>
    </p:spTree>
    <p:extLst>
      <p:ext uri="{BB962C8B-B14F-4D97-AF65-F5344CB8AC3E}">
        <p14:creationId xmlns:p14="http://schemas.microsoft.com/office/powerpoint/2010/main" val="349763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82AD8C-F17D-0C1C-BDBA-0F98286E567F}"/>
              </a:ext>
            </a:extLst>
          </p:cNvPr>
          <p:cNvSpPr>
            <a:spLocks noGrp="1"/>
          </p:cNvSpPr>
          <p:nvPr>
            <p:ph type="title"/>
          </p:nvPr>
        </p:nvSpPr>
        <p:spPr>
          <a:xfrm>
            <a:off x="1262216"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a:t>
            </a:r>
            <a:r>
              <a:rPr lang="es-ES" b="1" dirty="0">
                <a:solidFill>
                  <a:srgbClr val="E7686A"/>
                </a:solidFill>
                <a:ea typeface="Microsoft Sans Serif" panose="020B0604020202020204" pitchFamily="34" charset="0"/>
                <a:cs typeface="Microsoft Sans Serif" panose="020B0604020202020204" pitchFamily="34" charset="0"/>
              </a:rPr>
              <a:t> 1: </a:t>
            </a:r>
            <a:r>
              <a:rPr lang="ro-RO" b="1" dirty="0">
                <a:solidFill>
                  <a:srgbClr val="E7686A"/>
                </a:solidFill>
                <a:ea typeface="Microsoft Sans Serif" panose="020B0604020202020204" pitchFamily="34" charset="0"/>
                <a:cs typeface="Microsoft Sans Serif" panose="020B0604020202020204" pitchFamily="34" charset="0"/>
              </a:rPr>
              <a:t>Introducere</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3E5E4D7F-5E5E-E3D5-ACDE-677BADDE58E7}"/>
              </a:ext>
            </a:extLst>
          </p:cNvPr>
          <p:cNvSpPr>
            <a:spLocks noGrp="1"/>
          </p:cNvSpPr>
          <p:nvPr>
            <p:ph idx="1"/>
          </p:nvPr>
        </p:nvSpPr>
        <p:spPr/>
        <p:txBody>
          <a:bodyPr/>
          <a:lstStyle/>
          <a:p>
            <a:pPr marL="0" indent="0">
              <a:buNone/>
            </a:pPr>
            <a:r>
              <a:rPr lang="en-US" sz="2800" b="1" dirty="0">
                <a:solidFill>
                  <a:srgbClr val="238791"/>
                </a:solidFill>
                <a:ea typeface="Microsoft Sans Serif" panose="020B0604020202020204" pitchFamily="34" charset="0"/>
                <a:cs typeface="Microsoft Sans Serif" panose="020B0604020202020204" pitchFamily="34" charset="0"/>
              </a:rPr>
              <a:t>Se</a:t>
            </a:r>
            <a:r>
              <a:rPr lang="ro-RO" sz="2800" b="1" dirty="0">
                <a:solidFill>
                  <a:srgbClr val="238791"/>
                </a:solidFill>
                <a:ea typeface="Microsoft Sans Serif" panose="020B0604020202020204" pitchFamily="34" charset="0"/>
                <a:cs typeface="Microsoft Sans Serif" panose="020B0604020202020204" pitchFamily="34" charset="0"/>
              </a:rPr>
              <a:t>cțiunea</a:t>
            </a:r>
            <a:r>
              <a:rPr lang="en-US" sz="2800" b="1" dirty="0">
                <a:solidFill>
                  <a:srgbClr val="238791"/>
                </a:solidFill>
                <a:ea typeface="Microsoft Sans Serif" panose="020B0604020202020204" pitchFamily="34" charset="0"/>
                <a:cs typeface="Microsoft Sans Serif" panose="020B0604020202020204" pitchFamily="34" charset="0"/>
              </a:rPr>
              <a:t> 3: </a:t>
            </a:r>
            <a:r>
              <a:rPr lang="ro-RO" sz="2800" b="1" dirty="0">
                <a:solidFill>
                  <a:srgbClr val="238791"/>
                </a:solidFill>
                <a:ea typeface="Microsoft Sans Serif" panose="020B0604020202020204" pitchFamily="34" charset="0"/>
                <a:cs typeface="Microsoft Sans Serif" panose="020B0604020202020204" pitchFamily="34" charset="0"/>
              </a:rPr>
              <a:t>Tipuri de variabile</a:t>
            </a:r>
            <a:endParaRPr lang="es-ES" sz="2800" b="1" dirty="0">
              <a:solidFill>
                <a:srgbClr val="238791"/>
              </a:solidFill>
              <a:ea typeface="Microsoft Sans Serif" panose="020B0604020202020204" pitchFamily="34" charset="0"/>
              <a:cs typeface="Microsoft Sans Serif" panose="020B0604020202020204" pitchFamily="34" charset="0"/>
            </a:endParaRPr>
          </a:p>
          <a:p>
            <a:endParaRPr lang="it-IT" dirty="0"/>
          </a:p>
        </p:txBody>
      </p:sp>
      <p:sp>
        <p:nvSpPr>
          <p:cNvPr id="4" name="CasellaDiTesto 3">
            <a:extLst>
              <a:ext uri="{FF2B5EF4-FFF2-40B4-BE49-F238E27FC236}">
                <a16:creationId xmlns:a16="http://schemas.microsoft.com/office/drawing/2014/main" id="{FDF40B45-56EF-8656-B87B-93C7C9822394}"/>
              </a:ext>
            </a:extLst>
          </p:cNvPr>
          <p:cNvSpPr txBox="1"/>
          <p:nvPr/>
        </p:nvSpPr>
        <p:spPr>
          <a:xfrm>
            <a:off x="1257300" y="4112448"/>
            <a:ext cx="15773400" cy="1569660"/>
          </a:xfrm>
          <a:prstGeom prst="rect">
            <a:avLst/>
          </a:prstGeom>
          <a:noFill/>
        </p:spPr>
        <p:txBody>
          <a:bodyPr wrap="square" rtlCol="0">
            <a:spAutoFit/>
          </a:bodyPr>
          <a:lstStyle/>
          <a:p>
            <a:pPr algn="ctr"/>
            <a:r>
              <a:rPr lang="ro-RO" sz="3200" b="1" dirty="0"/>
              <a:t>În Analiza Cluster se pot utiliza:</a:t>
            </a:r>
          </a:p>
          <a:p>
            <a:pPr marL="457200" indent="-457200" algn="ctr">
              <a:buFontTx/>
              <a:buChar char="-"/>
            </a:pPr>
            <a:r>
              <a:rPr lang="ro-RO" sz="3200" b="1" dirty="0"/>
              <a:t>Variabile cantitative, deci numerice;</a:t>
            </a:r>
          </a:p>
          <a:p>
            <a:pPr marL="457200" indent="-457200" algn="ctr">
              <a:buFontTx/>
              <a:buChar char="-"/>
            </a:pPr>
            <a:r>
              <a:rPr lang="ro-RO" sz="3200" b="1" dirty="0"/>
              <a:t>Variabile calitative (de exemplu: gen, nivel de educație, status marital, etc.)</a:t>
            </a:r>
            <a:endParaRPr lang="it-IT" sz="3200" b="1" dirty="0"/>
          </a:p>
        </p:txBody>
      </p:sp>
    </p:spTree>
    <p:extLst>
      <p:ext uri="{BB962C8B-B14F-4D97-AF65-F5344CB8AC3E}">
        <p14:creationId xmlns:p14="http://schemas.microsoft.com/office/powerpoint/2010/main" val="1188726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E1B3A1-436E-7D6B-0CE2-7C079C6C94C2}"/>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a:t>
            </a:r>
            <a:r>
              <a:rPr lang="es-ES" b="1" dirty="0">
                <a:solidFill>
                  <a:srgbClr val="E7686A"/>
                </a:solidFill>
                <a:ea typeface="Microsoft Sans Serif" panose="020B0604020202020204" pitchFamily="34" charset="0"/>
                <a:cs typeface="Microsoft Sans Serif" panose="020B0604020202020204" pitchFamily="34" charset="0"/>
              </a:rPr>
              <a:t>2: </a:t>
            </a:r>
            <a:r>
              <a:rPr lang="ro-RO" b="1" dirty="0">
                <a:solidFill>
                  <a:srgbClr val="E7686A"/>
                </a:solidFill>
                <a:ea typeface="Microsoft Sans Serif" panose="020B0604020202020204" pitchFamily="34" charset="0"/>
                <a:cs typeface="Microsoft Sans Serif" panose="020B0604020202020204" pitchFamily="34" charset="0"/>
              </a:rPr>
              <a:t>Analiza Cluster</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97E3ACE7-3FBE-28FB-897D-2457A96E0C4C}"/>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a:t>
            </a:r>
            <a:r>
              <a:rPr lang="en-US" b="1" dirty="0">
                <a:solidFill>
                  <a:srgbClr val="238791"/>
                </a:solidFill>
                <a:ea typeface="Microsoft Sans Serif" panose="020B0604020202020204" pitchFamily="34" charset="0"/>
                <a:cs typeface="Microsoft Sans Serif" panose="020B0604020202020204" pitchFamily="34" charset="0"/>
              </a:rPr>
              <a:t> 1: </a:t>
            </a:r>
            <a:r>
              <a:rPr lang="ro-RO" b="1" dirty="0">
                <a:solidFill>
                  <a:srgbClr val="238791"/>
                </a:solidFill>
                <a:ea typeface="Microsoft Sans Serif" panose="020B0604020202020204" pitchFamily="34" charset="0"/>
                <a:cs typeface="Microsoft Sans Serif" panose="020B0604020202020204" pitchFamily="34" charset="0"/>
              </a:rPr>
              <a:t>Matricea de disimilaritate (sau Matricea de distanțe)</a:t>
            </a:r>
            <a:endParaRPr lang="it-IT" dirty="0"/>
          </a:p>
        </p:txBody>
      </p:sp>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062FC496-6A74-7904-E1F0-5F6D6BF67D0C}"/>
                  </a:ext>
                </a:extLst>
              </p:cNvPr>
              <p:cNvSpPr txBox="1"/>
              <p:nvPr/>
            </p:nvSpPr>
            <p:spPr>
              <a:xfrm>
                <a:off x="1352550" y="4076700"/>
                <a:ext cx="15582900" cy="2279342"/>
              </a:xfrm>
              <a:prstGeom prst="rect">
                <a:avLst/>
              </a:prstGeom>
              <a:noFill/>
            </p:spPr>
            <p:txBody>
              <a:bodyPr wrap="square" rtlCol="0">
                <a:spAutoFit/>
              </a:bodyPr>
              <a:lstStyle/>
              <a:p>
                <a:pPr algn="ctr">
                  <a:lnSpc>
                    <a:spcPct val="107000"/>
                  </a:lnSpc>
                  <a:spcAft>
                    <a:spcPts val="800"/>
                  </a:spcAft>
                </a:pPr>
                <a:r>
                  <a:rPr lang="ro-RO" sz="3200" b="1" dirty="0">
                    <a:latin typeface="Calibri" panose="020F0502020204030204" pitchFamily="34" charset="0"/>
                    <a:ea typeface="Calibri" panose="020F0502020204030204" pitchFamily="34" charset="0"/>
                    <a:cs typeface="Calibri" panose="020F0502020204030204" pitchFamily="34" charset="0"/>
                  </a:rPr>
                  <a:t>Matricea de distanțe, D, este utilă pentru a afla câte unități statistice sunt diferite unele de altele, este esențială pentru alegerea variabilelor care vor fi luate în calcul.</a:t>
                </a:r>
              </a:p>
              <a:p>
                <a:pPr algn="ctr">
                  <a:lnSpc>
                    <a:spcPct val="107000"/>
                  </a:lnSpc>
                  <a:spcAft>
                    <a:spcPts val="800"/>
                  </a:spcAft>
                </a:pPr>
                <a:r>
                  <a:rPr lang="ro-RO" sz="3200" b="1" dirty="0">
                    <a:latin typeface="Calibri" panose="020F0502020204030204" pitchFamily="34" charset="0"/>
                    <a:ea typeface="Calibri" panose="020F0502020204030204" pitchFamily="34" charset="0"/>
                    <a:cs typeface="Calibri" panose="020F0502020204030204" pitchFamily="34" charset="0"/>
                  </a:rPr>
                  <a:t>Matricea de distanțe, de dimensiuni </a:t>
                </a:r>
                <a14:m>
                  <m:oMath xmlns:m="http://schemas.openxmlformats.org/officeDocument/2006/math">
                    <m:r>
                      <a:rPr lang="it-IT" sz="3200" b="1" i="1" smtClean="0">
                        <a:effectLst/>
                        <a:latin typeface="Cambria Math" panose="02040503050406030204" pitchFamily="18" charset="0"/>
                        <a:ea typeface="Calibri" panose="020F0502020204030204" pitchFamily="34" charset="0"/>
                        <a:cs typeface="Calibri" panose="020F0502020204030204" pitchFamily="34" charset="0"/>
                      </a:rPr>
                      <m:t>𝒏</m:t>
                    </m:r>
                    <m:r>
                      <a:rPr lang="it-IT" sz="3200" b="1" i="1" smtClean="0">
                        <a:effectLst/>
                        <a:latin typeface="Cambria Math" panose="02040503050406030204" pitchFamily="18" charset="0"/>
                        <a:ea typeface="Cambria Math" panose="02040503050406030204" pitchFamily="18" charset="0"/>
                        <a:cs typeface="Calibri" panose="020F0502020204030204" pitchFamily="34" charset="0"/>
                      </a:rPr>
                      <m:t>×</m:t>
                    </m:r>
                    <m:r>
                      <a:rPr lang="it-IT" sz="3200" b="1" i="1" smtClean="0">
                        <a:effectLst/>
                        <a:latin typeface="Cambria Math" panose="02040503050406030204" pitchFamily="18" charset="0"/>
                        <a:ea typeface="Cambria Math" panose="02040503050406030204" pitchFamily="18" charset="0"/>
                        <a:cs typeface="Calibri" panose="020F0502020204030204" pitchFamily="34" charset="0"/>
                      </a:rPr>
                      <m:t>𝒏</m:t>
                    </m:r>
                  </m:oMath>
                </a14:m>
                <a:r>
                  <a:rPr lang="it-IT" sz="3200" b="1" dirty="0">
                    <a:effectLst/>
                    <a:latin typeface="Calibri" panose="020F0502020204030204" pitchFamily="34" charset="0"/>
                    <a:ea typeface="Calibri" panose="020F0502020204030204" pitchFamily="34" charset="0"/>
                    <a:cs typeface="Calibri" panose="020F0502020204030204" pitchFamily="34" charset="0"/>
                  </a:rPr>
                  <a:t>, </a:t>
                </a:r>
                <a:r>
                  <a:rPr lang="ro-RO" sz="3200" b="1" dirty="0">
                    <a:effectLst/>
                    <a:latin typeface="Calibri" panose="020F0502020204030204" pitchFamily="34" charset="0"/>
                    <a:ea typeface="Calibri" panose="020F0502020204030204" pitchFamily="34" charset="0"/>
                    <a:cs typeface="Calibri" panose="020F0502020204030204" pitchFamily="34" charset="0"/>
                  </a:rPr>
                  <a:t>esto o matrice simetrică care are valoarea zero pe diagonala principală, deoarece distanța dintre un punct și el însuși este zero. </a:t>
                </a:r>
              </a:p>
            </p:txBody>
          </p:sp>
        </mc:Choice>
        <mc:Fallback xmlns="">
          <p:sp>
            <p:nvSpPr>
              <p:cNvPr id="4" name="CasellaDiTesto 3">
                <a:extLst>
                  <a:ext uri="{FF2B5EF4-FFF2-40B4-BE49-F238E27FC236}">
                    <a16:creationId xmlns:a16="http://schemas.microsoft.com/office/drawing/2014/main" id="{062FC496-6A74-7904-E1F0-5F6D6BF67D0C}"/>
                  </a:ext>
                </a:extLst>
              </p:cNvPr>
              <p:cNvSpPr txBox="1">
                <a:spLocks noRot="1" noChangeAspect="1" noMove="1" noResize="1" noEditPoints="1" noAdjustHandles="1" noChangeArrowheads="1" noChangeShapeType="1" noTextEdit="1"/>
              </p:cNvSpPr>
              <p:nvPr/>
            </p:nvSpPr>
            <p:spPr>
              <a:xfrm>
                <a:off x="1352550" y="4076700"/>
                <a:ext cx="15582900" cy="2279342"/>
              </a:xfrm>
              <a:prstGeom prst="rect">
                <a:avLst/>
              </a:prstGeom>
              <a:blipFill>
                <a:blip r:embed="rId2"/>
                <a:stretch>
                  <a:fillRect l="-469" t="-2941" r="-939" b="-8021"/>
                </a:stretch>
              </a:blipFill>
            </p:spPr>
            <p:txBody>
              <a:bodyPr/>
              <a:lstStyle/>
              <a:p>
                <a:r>
                  <a:rPr lang="ro-RO">
                    <a:noFill/>
                  </a:rPr>
                  <a:t> </a:t>
                </a:r>
              </a:p>
            </p:txBody>
          </p:sp>
        </mc:Fallback>
      </mc:AlternateContent>
    </p:spTree>
    <p:extLst>
      <p:ext uri="{BB962C8B-B14F-4D97-AF65-F5344CB8AC3E}">
        <p14:creationId xmlns:p14="http://schemas.microsoft.com/office/powerpoint/2010/main" val="3303444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5423B-12B7-C05F-A7F6-47758D3D0230}"/>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a:t>
            </a:r>
            <a:r>
              <a:rPr lang="es-ES" b="1" dirty="0">
                <a:solidFill>
                  <a:srgbClr val="E7686A"/>
                </a:solidFill>
                <a:ea typeface="Microsoft Sans Serif" panose="020B0604020202020204" pitchFamily="34" charset="0"/>
                <a:cs typeface="Microsoft Sans Serif" panose="020B0604020202020204" pitchFamily="34" charset="0"/>
              </a:rPr>
              <a:t>2: </a:t>
            </a:r>
            <a:r>
              <a:rPr lang="ro-RO" b="1" dirty="0">
                <a:solidFill>
                  <a:srgbClr val="E7686A"/>
                </a:solidFill>
                <a:ea typeface="Microsoft Sans Serif" panose="020B0604020202020204" pitchFamily="34" charset="0"/>
                <a:cs typeface="Microsoft Sans Serif" panose="020B0604020202020204" pitchFamily="34" charset="0"/>
              </a:rPr>
              <a:t>Analiza Cluster</a:t>
            </a:r>
            <a:endParaRPr lang="it-IT" dirty="0"/>
          </a:p>
        </p:txBody>
      </p:sp>
      <p:sp>
        <p:nvSpPr>
          <p:cNvPr id="3" name="Segnaposto contenuto 2">
            <a:extLst>
              <a:ext uri="{FF2B5EF4-FFF2-40B4-BE49-F238E27FC236}">
                <a16:creationId xmlns:a16="http://schemas.microsoft.com/office/drawing/2014/main" id="{11CCA674-CD65-C8AD-F749-91322F35F464}"/>
              </a:ext>
            </a:extLst>
          </p:cNvPr>
          <p:cNvSpPr>
            <a:spLocks noGrp="1"/>
          </p:cNvSpPr>
          <p:nvPr>
            <p:ph idx="1"/>
          </p:nvPr>
        </p:nvSpPr>
        <p:spPr>
          <a:xfrm>
            <a:off x="1257300" y="2705100"/>
            <a:ext cx="15773400" cy="6527800"/>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 1</a:t>
            </a:r>
            <a:r>
              <a:rPr lang="en-US" b="1" dirty="0">
                <a:solidFill>
                  <a:srgbClr val="238791"/>
                </a:solidFill>
                <a:ea typeface="Microsoft Sans Serif" panose="020B0604020202020204" pitchFamily="34" charset="0"/>
                <a:cs typeface="Microsoft Sans Serif" panose="020B0604020202020204" pitchFamily="34" charset="0"/>
              </a:rPr>
              <a:t>: </a:t>
            </a:r>
            <a:r>
              <a:rPr lang="ro-RO" b="1" dirty="0">
                <a:solidFill>
                  <a:srgbClr val="238791"/>
                </a:solidFill>
                <a:ea typeface="Microsoft Sans Serif" panose="020B0604020202020204" pitchFamily="34" charset="0"/>
                <a:cs typeface="Microsoft Sans Serif" panose="020B0604020202020204" pitchFamily="34" charset="0"/>
              </a:rPr>
              <a:t>Matricea de disimilaritate (sau Matricea de distanțe)</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1C2ADFDA-AEB9-3795-16EC-1AB567F9872E}"/>
              </a:ext>
            </a:extLst>
          </p:cNvPr>
          <p:cNvSpPr txBox="1"/>
          <p:nvPr/>
        </p:nvSpPr>
        <p:spPr>
          <a:xfrm>
            <a:off x="1524000" y="4381500"/>
            <a:ext cx="15506700" cy="1077218"/>
          </a:xfrm>
          <a:prstGeom prst="rect">
            <a:avLst/>
          </a:prstGeom>
          <a:noFill/>
        </p:spPr>
        <p:txBody>
          <a:bodyPr wrap="square" rtlCol="0">
            <a:spAutoFit/>
          </a:bodyPr>
          <a:lstStyle/>
          <a:p>
            <a:pPr algn="ctr"/>
            <a:r>
              <a:rPr lang="ro-RO" sz="3200" b="1" dirty="0">
                <a:latin typeface="Calibri" panose="020F0502020204030204" pitchFamily="34" charset="0"/>
                <a:ea typeface="Calibri" panose="020F0502020204030204" pitchFamily="34" charset="0"/>
                <a:cs typeface="Calibri" panose="020F0502020204030204" pitchFamily="34" charset="0"/>
              </a:rPr>
              <a:t>Înainte de a crea matricea de distanțe, matricea de start trebuie standardizată, astfel încât fiecare variabilă să aibă aceeași pondere cu celelalte.</a:t>
            </a:r>
          </a:p>
        </p:txBody>
      </p:sp>
    </p:spTree>
    <p:extLst>
      <p:ext uri="{BB962C8B-B14F-4D97-AF65-F5344CB8AC3E}">
        <p14:creationId xmlns:p14="http://schemas.microsoft.com/office/powerpoint/2010/main" val="2378493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1A765-0792-5F5D-BDFF-9BFB37175E0E}"/>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a:t>
            </a:r>
            <a:r>
              <a:rPr lang="es-ES" b="1" dirty="0">
                <a:solidFill>
                  <a:srgbClr val="E7686A"/>
                </a:solidFill>
                <a:ea typeface="Microsoft Sans Serif" panose="020B0604020202020204" pitchFamily="34" charset="0"/>
                <a:cs typeface="Microsoft Sans Serif" panose="020B0604020202020204" pitchFamily="34" charset="0"/>
              </a:rPr>
              <a:t>2: </a:t>
            </a:r>
            <a:r>
              <a:rPr lang="ro-RO" b="1" dirty="0">
                <a:solidFill>
                  <a:srgbClr val="E7686A"/>
                </a:solidFill>
                <a:ea typeface="Microsoft Sans Serif" panose="020B0604020202020204" pitchFamily="34" charset="0"/>
                <a:cs typeface="Microsoft Sans Serif" panose="020B0604020202020204" pitchFamily="34" charset="0"/>
              </a:rPr>
              <a:t>Analiza Cluster</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70749875-46CB-542B-05D0-D316E9ADDF00}"/>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 1</a:t>
            </a:r>
            <a:r>
              <a:rPr lang="en-US" b="1" dirty="0">
                <a:solidFill>
                  <a:srgbClr val="238791"/>
                </a:solidFill>
                <a:ea typeface="Microsoft Sans Serif" panose="020B0604020202020204" pitchFamily="34" charset="0"/>
                <a:cs typeface="Microsoft Sans Serif" panose="020B0604020202020204" pitchFamily="34" charset="0"/>
              </a:rPr>
              <a:t>: </a:t>
            </a:r>
            <a:r>
              <a:rPr lang="ro-RO" b="1" dirty="0">
                <a:solidFill>
                  <a:srgbClr val="238791"/>
                </a:solidFill>
                <a:ea typeface="Microsoft Sans Serif" panose="020B0604020202020204" pitchFamily="34" charset="0"/>
                <a:cs typeface="Microsoft Sans Serif" panose="020B0604020202020204" pitchFamily="34" charset="0"/>
              </a:rPr>
              <a:t>Matricea de disimilaritate (sau Matricea de distanțe) </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75E05BF8-5851-B1F2-9573-8E8FA6D9F1D9}"/>
              </a:ext>
            </a:extLst>
          </p:cNvPr>
          <p:cNvSpPr txBox="1"/>
          <p:nvPr/>
        </p:nvSpPr>
        <p:spPr>
          <a:xfrm>
            <a:off x="1257300" y="3895736"/>
            <a:ext cx="15773400" cy="1649811"/>
          </a:xfrm>
          <a:prstGeom prst="rect">
            <a:avLst/>
          </a:prstGeom>
          <a:noFill/>
        </p:spPr>
        <p:txBody>
          <a:bodyPr wrap="square" rtlCol="0">
            <a:spAutoFit/>
          </a:bodyPr>
          <a:lstStyle/>
          <a:p>
            <a:pPr algn="ctr">
              <a:lnSpc>
                <a:spcPct val="107000"/>
              </a:lnSpc>
              <a:spcAft>
                <a:spcPts val="800"/>
              </a:spcAft>
            </a:pPr>
            <a:r>
              <a:rPr lang="ro-RO" sz="3200" b="1" dirty="0">
                <a:latin typeface="Calibri" panose="020F0502020204030204" pitchFamily="34" charset="0"/>
                <a:ea typeface="Calibri" panose="020F0502020204030204" pitchFamily="34" charset="0"/>
                <a:cs typeface="Calibri" panose="020F0502020204030204" pitchFamily="34" charset="0"/>
              </a:rPr>
              <a:t>Pentru a obține matricea de distanțe, D, este necesară calcularea distanțelor dintre puncte. În funcție de tipul de variabilă, cantitativă sau calitativă, cu care se lucrează, aceste distanțe pot fi calculate în diferite moduri. </a:t>
            </a:r>
          </a:p>
        </p:txBody>
      </p:sp>
    </p:spTree>
    <p:extLst>
      <p:ext uri="{BB962C8B-B14F-4D97-AF65-F5344CB8AC3E}">
        <p14:creationId xmlns:p14="http://schemas.microsoft.com/office/powerpoint/2010/main" val="1335992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89866C-BB40-7219-DD3B-5952F70FF990}"/>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Unit</a:t>
            </a:r>
            <a:r>
              <a:rPr lang="ro-RO" b="1" dirty="0">
                <a:solidFill>
                  <a:srgbClr val="E7686A"/>
                </a:solidFill>
                <a:ea typeface="Microsoft Sans Serif" panose="020B0604020202020204" pitchFamily="34" charset="0"/>
                <a:cs typeface="Microsoft Sans Serif" panose="020B0604020202020204" pitchFamily="34" charset="0"/>
              </a:rPr>
              <a:t>atea 2</a:t>
            </a:r>
            <a:r>
              <a:rPr lang="es-ES" b="1" dirty="0">
                <a:solidFill>
                  <a:srgbClr val="E7686A"/>
                </a:solidFill>
                <a:ea typeface="Microsoft Sans Serif" panose="020B0604020202020204" pitchFamily="34" charset="0"/>
                <a:cs typeface="Microsoft Sans Serif" panose="020B0604020202020204" pitchFamily="34" charset="0"/>
              </a:rPr>
              <a:t>: </a:t>
            </a:r>
            <a:r>
              <a:rPr lang="ro-RO" b="1" dirty="0">
                <a:solidFill>
                  <a:srgbClr val="E7686A"/>
                </a:solidFill>
                <a:ea typeface="Microsoft Sans Serif" panose="020B0604020202020204" pitchFamily="34" charset="0"/>
                <a:cs typeface="Microsoft Sans Serif" panose="020B0604020202020204" pitchFamily="34" charset="0"/>
              </a:rPr>
              <a:t>Analiza Cluster</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87755706-8B24-9923-3659-D9A20B99ACCC}"/>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Sec</a:t>
            </a:r>
            <a:r>
              <a:rPr lang="ro-RO" b="1" dirty="0">
                <a:solidFill>
                  <a:srgbClr val="238791"/>
                </a:solidFill>
                <a:ea typeface="Microsoft Sans Serif" panose="020B0604020202020204" pitchFamily="34" charset="0"/>
                <a:cs typeface="Microsoft Sans Serif" panose="020B0604020202020204" pitchFamily="34" charset="0"/>
              </a:rPr>
              <a:t>țiunea 1</a:t>
            </a:r>
            <a:r>
              <a:rPr lang="en-US" b="1" dirty="0">
                <a:solidFill>
                  <a:srgbClr val="238791"/>
                </a:solidFill>
                <a:ea typeface="Microsoft Sans Serif" panose="020B0604020202020204" pitchFamily="34" charset="0"/>
                <a:cs typeface="Microsoft Sans Serif" panose="020B0604020202020204" pitchFamily="34" charset="0"/>
              </a:rPr>
              <a:t>: </a:t>
            </a:r>
            <a:r>
              <a:rPr lang="ro-RO" b="1" dirty="0">
                <a:solidFill>
                  <a:srgbClr val="238791"/>
                </a:solidFill>
                <a:ea typeface="Microsoft Sans Serif" panose="020B0604020202020204" pitchFamily="34" charset="0"/>
                <a:cs typeface="Microsoft Sans Serif" panose="020B0604020202020204" pitchFamily="34" charset="0"/>
              </a:rPr>
              <a:t>Matricea de disimilaritate (sau Matricea de distanțe) </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D62D960E-BD89-1F3E-6A47-F88107350AB9}"/>
              </a:ext>
            </a:extLst>
          </p:cNvPr>
          <p:cNvSpPr txBox="1"/>
          <p:nvPr/>
        </p:nvSpPr>
        <p:spPr>
          <a:xfrm>
            <a:off x="1257300" y="3848100"/>
            <a:ext cx="7886700" cy="2682273"/>
          </a:xfrm>
          <a:prstGeom prst="rect">
            <a:avLst/>
          </a:prstGeom>
          <a:noFill/>
        </p:spPr>
        <p:txBody>
          <a:bodyPr wrap="square" rtlCol="0">
            <a:spAutoFit/>
          </a:bodyPr>
          <a:lstStyle/>
          <a:p>
            <a:pPr algn="ctr">
              <a:lnSpc>
                <a:spcPct val="107000"/>
              </a:lnSpc>
              <a:spcAft>
                <a:spcPts val="800"/>
              </a:spcAft>
            </a:pPr>
            <a:r>
              <a:rPr lang="ro-RO" sz="3200" b="1" u="sng" dirty="0">
                <a:latin typeface="Calibri" panose="020F0502020204030204" pitchFamily="34" charset="0"/>
                <a:ea typeface="Calibri" panose="020F0502020204030204" pitchFamily="34" charset="0"/>
                <a:cs typeface="Calibri" panose="020F0502020204030204" pitchFamily="34" charset="0"/>
              </a:rPr>
              <a:t>Variabile cantitative</a:t>
            </a:r>
            <a:r>
              <a:rPr lang="it-IT" sz="3200" b="1" dirty="0">
                <a:effectLst/>
                <a:latin typeface="Calibri" panose="020F0502020204030204" pitchFamily="34" charset="0"/>
                <a:ea typeface="Calibri" panose="020F0502020204030204" pitchFamily="34" charset="0"/>
                <a:cs typeface="Calibri" panose="020F0502020204030204" pitchFamily="34" charset="0"/>
              </a:rPr>
              <a:t>:</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buFont typeface="Calibri" panose="020F0502020204030204" pitchFamily="34" charset="0"/>
              <a:buChar char="-"/>
            </a:pPr>
            <a:r>
              <a:rPr lang="it-IT" sz="3200" b="1" dirty="0">
                <a:effectLst/>
                <a:latin typeface="Calibri" panose="020F0502020204030204" pitchFamily="34" charset="0"/>
                <a:ea typeface="Calibri" panose="020F0502020204030204" pitchFamily="34" charset="0"/>
                <a:cs typeface="Calibri" panose="020F0502020204030204" pitchFamily="34" charset="0"/>
              </a:rPr>
              <a:t> </a:t>
            </a:r>
            <a:r>
              <a:rPr lang="ro-RO" sz="3200" b="1" dirty="0">
                <a:effectLst/>
                <a:latin typeface="Calibri" panose="020F0502020204030204" pitchFamily="34" charset="0"/>
                <a:ea typeface="Calibri" panose="020F0502020204030204" pitchFamily="34" charset="0"/>
                <a:cs typeface="Calibri" panose="020F0502020204030204" pitchFamily="34" charset="0"/>
              </a:rPr>
              <a:t>Distanța Euclidiană, sensibilă la valori extreme (outliers)</a:t>
            </a:r>
            <a:r>
              <a:rPr lang="it-IT" sz="3200" b="1" dirty="0">
                <a:effectLst/>
                <a:latin typeface="Calibri" panose="020F0502020204030204" pitchFamily="34" charset="0"/>
                <a:ea typeface="Calibri" panose="020F0502020204030204" pitchFamily="34" charset="0"/>
                <a:cs typeface="Calibri" panose="020F0502020204030204" pitchFamily="34" charset="0"/>
              </a:rPr>
              <a:t>. </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800"/>
              </a:spcAft>
              <a:buFont typeface="Calibri" panose="020F0502020204030204" pitchFamily="34" charset="0"/>
              <a:buChar char="-"/>
            </a:pPr>
            <a:r>
              <a:rPr lang="ro-RO" sz="3200" b="1" dirty="0">
                <a:latin typeface="Calibri" panose="020F0502020204030204" pitchFamily="34" charset="0"/>
                <a:ea typeface="Calibri" panose="020F0502020204030204" pitchFamily="34" charset="0"/>
                <a:cs typeface="Calibri" panose="020F0502020204030204" pitchFamily="34" charset="0"/>
              </a:rPr>
              <a:t>Distanța </a:t>
            </a:r>
            <a:r>
              <a:rPr lang="it-IT" sz="3200" b="1" dirty="0">
                <a:latin typeface="Calibri" panose="020F0502020204030204" pitchFamily="34" charset="0"/>
                <a:ea typeface="Calibri" panose="020F0502020204030204" pitchFamily="34" charset="0"/>
                <a:cs typeface="Calibri" panose="020F0502020204030204" pitchFamily="34" charset="0"/>
              </a:rPr>
              <a:t>Manhattan, </a:t>
            </a:r>
            <a:r>
              <a:rPr lang="ro-RO" sz="3200" b="1" dirty="0">
                <a:latin typeface="Calibri" panose="020F0502020204030204" pitchFamily="34" charset="0"/>
                <a:ea typeface="Calibri" panose="020F0502020204030204" pitchFamily="34" charset="0"/>
                <a:cs typeface="Calibri" panose="020F0502020204030204" pitchFamily="34" charset="0"/>
              </a:rPr>
              <a:t>foarte robustă</a:t>
            </a:r>
            <a:r>
              <a:rPr lang="it-IT" sz="3200" b="1" dirty="0">
                <a:latin typeface="Calibri" panose="020F0502020204030204" pitchFamily="34" charset="0"/>
                <a:ea typeface="Calibri" panose="020F0502020204030204" pitchFamily="34" charset="0"/>
                <a:cs typeface="Calibri" panose="020F0502020204030204" pitchFamily="34" charset="0"/>
              </a:rPr>
              <a:t>.</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CasellaDiTesto 4">
            <a:extLst>
              <a:ext uri="{FF2B5EF4-FFF2-40B4-BE49-F238E27FC236}">
                <a16:creationId xmlns:a16="http://schemas.microsoft.com/office/drawing/2014/main" id="{6A08B8BC-BF0E-E8F0-9754-5234C4C2559C}"/>
              </a:ext>
            </a:extLst>
          </p:cNvPr>
          <p:cNvSpPr txBox="1"/>
          <p:nvPr/>
        </p:nvSpPr>
        <p:spPr>
          <a:xfrm>
            <a:off x="9144000" y="3733005"/>
            <a:ext cx="7543800" cy="5119222"/>
          </a:xfrm>
          <a:prstGeom prst="rect">
            <a:avLst/>
          </a:prstGeom>
          <a:noFill/>
        </p:spPr>
        <p:txBody>
          <a:bodyPr wrap="square" rtlCol="0">
            <a:spAutoFit/>
          </a:bodyPr>
          <a:lstStyle/>
          <a:p>
            <a:pPr algn="ctr">
              <a:lnSpc>
                <a:spcPct val="107000"/>
              </a:lnSpc>
              <a:spcAft>
                <a:spcPts val="800"/>
              </a:spcAft>
            </a:pPr>
            <a:r>
              <a:rPr lang="ro-RO" sz="3200" b="1" u="sng" dirty="0">
                <a:latin typeface="Calibri" panose="020F0502020204030204" pitchFamily="34" charset="0"/>
                <a:ea typeface="Calibri" panose="020F0502020204030204" pitchFamily="34" charset="0"/>
                <a:cs typeface="Calibri" panose="020F0502020204030204" pitchFamily="34" charset="0"/>
              </a:rPr>
              <a:t>Variabile calitative</a:t>
            </a:r>
            <a:r>
              <a:rPr lang="it-IT" sz="3200" b="1" dirty="0">
                <a:effectLst/>
                <a:latin typeface="Calibri" panose="020F0502020204030204" pitchFamily="34" charset="0"/>
                <a:ea typeface="Calibri" panose="020F0502020204030204" pitchFamily="34" charset="0"/>
                <a:cs typeface="Calibri" panose="020F0502020204030204" pitchFamily="34" charset="0"/>
              </a:rPr>
              <a:t>:</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o-RO" sz="3200" b="1" dirty="0">
                <a:latin typeface="Calibri" panose="020F0502020204030204" pitchFamily="34" charset="0"/>
                <a:ea typeface="Calibri" panose="020F0502020204030204" pitchFamily="34" charset="0"/>
                <a:cs typeface="Calibri" panose="020F0502020204030204" pitchFamily="34" charset="0"/>
              </a:rPr>
              <a:t>Frecvențele sunt luate în calcul, matricea de similaritate este creată și concordanțele și discrepanțele dintre variante sunt calculate. </a:t>
            </a:r>
          </a:p>
          <a:p>
            <a:pPr algn="ctr">
              <a:lnSpc>
                <a:spcPct val="107000"/>
              </a:lnSpc>
              <a:spcAft>
                <a:spcPts val="800"/>
              </a:spcAft>
            </a:pPr>
            <a:r>
              <a:rPr lang="ro-RO" sz="3200" b="1" dirty="0">
                <a:latin typeface="Calibri" panose="020F0502020204030204" pitchFamily="34" charset="0"/>
                <a:ea typeface="Calibri" panose="020F0502020204030204" pitchFamily="34" charset="0"/>
                <a:cs typeface="Calibri" panose="020F0502020204030204" pitchFamily="34" charset="0"/>
              </a:rPr>
              <a:t>Două tipuri de indici de similaritate:</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buFont typeface="Calibri" panose="020F0502020204030204" pitchFamily="34" charset="0"/>
              <a:buChar char="-"/>
            </a:pPr>
            <a:r>
              <a:rPr lang="it-IT" sz="3200" b="1" dirty="0">
                <a:latin typeface="Calibri" panose="020F0502020204030204" pitchFamily="34" charset="0"/>
                <a:ea typeface="Calibri" panose="020F0502020204030204" pitchFamily="34" charset="0"/>
                <a:cs typeface="Calibri" panose="020F0502020204030204" pitchFamily="34" charset="0"/>
              </a:rPr>
              <a:t>Zubin, </a:t>
            </a:r>
            <a:r>
              <a:rPr lang="ro-RO" sz="3200" b="1" dirty="0">
                <a:latin typeface="Calibri" panose="020F0502020204030204" pitchFamily="34" charset="0"/>
                <a:ea typeface="Calibri" panose="020F0502020204030204" pitchFamily="34" charset="0"/>
                <a:cs typeface="Calibri" panose="020F0502020204030204" pitchFamily="34" charset="0"/>
              </a:rPr>
              <a:t>pentru variabile binare simetrice</a:t>
            </a:r>
            <a:r>
              <a:rPr lang="it-IT" sz="3200" b="1" dirty="0">
                <a:latin typeface="Calibri" panose="020F0502020204030204" pitchFamily="34" charset="0"/>
                <a:ea typeface="Calibri" panose="020F0502020204030204" pitchFamily="34" charset="0"/>
                <a:cs typeface="Calibri" panose="020F0502020204030204" pitchFamily="34" charset="0"/>
              </a:rPr>
              <a:t>.
Jaccard</a:t>
            </a:r>
            <a:r>
              <a:rPr lang="it-IT" sz="3200" b="1" dirty="0">
                <a:effectLst/>
                <a:latin typeface="Calibri" panose="020F0502020204030204" pitchFamily="34" charset="0"/>
                <a:ea typeface="Calibri" panose="020F0502020204030204" pitchFamily="34" charset="0"/>
                <a:cs typeface="Calibri" panose="020F0502020204030204" pitchFamily="34" charset="0"/>
              </a:rPr>
              <a:t>, </a:t>
            </a:r>
            <a:r>
              <a:rPr lang="ro-RO" sz="3200" b="1" dirty="0">
                <a:effectLst/>
                <a:latin typeface="Calibri" panose="020F0502020204030204" pitchFamily="34" charset="0"/>
                <a:ea typeface="Calibri" panose="020F0502020204030204" pitchFamily="34" charset="0"/>
                <a:cs typeface="Calibri" panose="020F0502020204030204" pitchFamily="34" charset="0"/>
              </a:rPr>
              <a:t>pentru variabile binare asimetrice</a:t>
            </a:r>
            <a:r>
              <a:rPr lang="it-IT" sz="3200" b="1" dirty="0">
                <a:latin typeface="Calibri" panose="020F0502020204030204" pitchFamily="34" charset="0"/>
                <a:ea typeface="Calibri" panose="020F0502020204030204" pitchFamily="34" charset="0"/>
                <a:cs typeface="Calibri" panose="020F0502020204030204" pitchFamily="34" charset="0"/>
              </a:rPr>
              <a:t>.</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1588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2491</TotalTime>
  <Words>1533</Words>
  <Application>Microsoft Office PowerPoint</Application>
  <PresentationFormat>Custom</PresentationFormat>
  <Paragraphs>170</Paragraphs>
  <Slides>25</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25</vt:i4>
      </vt:variant>
    </vt:vector>
  </HeadingPairs>
  <TitlesOfParts>
    <vt:vector size="35" baseType="lpstr">
      <vt:lpstr>Arial</vt:lpstr>
      <vt:lpstr>Calibri</vt:lpstr>
      <vt:lpstr>Calibri Light</vt:lpstr>
      <vt:lpstr>Cambria Math</vt:lpstr>
      <vt:lpstr>Microsoft Sans Serif</vt:lpstr>
      <vt:lpstr>Oxygen</vt:lpstr>
      <vt:lpstr>Times New Roman</vt:lpstr>
      <vt:lpstr>Wingdings</vt:lpstr>
      <vt:lpstr>Office Theme</vt:lpstr>
      <vt:lpstr>Diseño personalizado</vt:lpstr>
      <vt:lpstr>PowerPoint Presentation</vt:lpstr>
      <vt:lpstr>PowerPoint Presentation</vt:lpstr>
      <vt:lpstr>PowerPoint Presentation</vt:lpstr>
      <vt:lpstr>Unitatea 1: Introducere 
</vt:lpstr>
      <vt:lpstr>Unitatea 1: Introducere
</vt:lpstr>
      <vt:lpstr>Unitatea 2: Analiza Cluster
</vt:lpstr>
      <vt:lpstr>Unitatea 2: Analiza Cluster</vt:lpstr>
      <vt:lpstr>Unitatea 2: Analiza Cluster
</vt:lpstr>
      <vt:lpstr>Unitatea 2: Analiza Cluster
</vt:lpstr>
      <vt:lpstr>Unitatea 2: Analiza Cluster
</vt:lpstr>
      <vt:lpstr>Unitatea 2: Analiza Cluster
</vt:lpstr>
      <vt:lpstr>Unitatea 2: Analiza Cluster</vt:lpstr>
      <vt:lpstr>Unitatea 2: Analiza Cluster</vt:lpstr>
      <vt:lpstr>Unitatea 2: Analiza Cluster
</vt:lpstr>
      <vt:lpstr>Unitatea 2: Analiza Cluster
</vt:lpstr>
      <vt:lpstr>Unitatea 3: Studiu de caz în R
</vt:lpstr>
      <vt:lpstr>Unitatea 3: Studiu de caz în R
</vt:lpstr>
      <vt:lpstr>Unitatea 3: Studiu de caz în R
</vt:lpstr>
      <vt:lpstr>Unitatea 3: Studiu de caz în R</vt:lpstr>
      <vt:lpstr>Unitatea 3: Studiu de caz în R
</vt:lpstr>
      <vt:lpstr>Unitatea 3: Studiu de caz în R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SCIENCE - PPT TEMPLATE</dc:title>
  <dc:creator>Monia Coppola</dc:creator>
  <cp:keywords>DAE_p32tqtE,BAEXurJiHZU</cp:keywords>
  <cp:lastModifiedBy>Administrator</cp:lastModifiedBy>
  <cp:revision>92</cp:revision>
  <dcterms:created xsi:type="dcterms:W3CDTF">2022-05-03T15:33:59Z</dcterms:created>
  <dcterms:modified xsi:type="dcterms:W3CDTF">2023-07-11T16:01:39Z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2022-05-03T00:00:00Z</vt:filetime>
  </property>
  <property fmtid="{D5CDD505-2E9C-101B-9397-08002B2CF9AE}" pid="3" name="Creator">
    <vt:lpwstr>Canva</vt:lpwstr>
  </property>
  <property fmtid="{D5CDD505-2E9C-101B-9397-08002B2CF9AE}" pid="4" name="LastSaved">
    <vt:filetime>2022-05-03T00:00:00Z</vt:filetime>
  </property>
</Properties>
</file>