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50"/>
  </p:notesMasterIdLst>
  <p:sldIdLst>
    <p:sldId id="256"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8288000" cy="10287000"/>
  <p:notesSz cx="18288000" cy="10287000"/>
  <p:embeddedFontLst>
    <p:embeddedFont>
      <p:font typeface="Calibri" panose="020F0502020204030204" pitchFamily="34" charset="0"/>
      <p:regular r:id="rId51"/>
      <p:bold r:id="rId52"/>
      <p:italic r:id="rId53"/>
      <p:boldItalic r:id="rId54"/>
    </p:embeddedFont>
    <p:embeddedFont>
      <p:font typeface="Helvetica Neue" panose="020B0604020202020204" charset="0"/>
      <p:regular r:id="rId55"/>
      <p:bold r:id="rId56"/>
      <p:italic r:id="rId57"/>
      <p:boldItalic r:id="rId58"/>
    </p:embeddedFont>
    <p:embeddedFont>
      <p:font typeface="Lato" panose="020B0604020202020204" charset="0"/>
      <p:regular r:id="rId59"/>
      <p:bold r:id="rId60"/>
      <p:italic r:id="rId61"/>
      <p:boldItalic r:id="rId62"/>
    </p:embeddedFont>
    <p:embeddedFont>
      <p:font typeface="Oxygen" panose="020B0604020202020204" charset="0"/>
      <p:regular r:id="rId63"/>
      <p:bold r:id="rId64"/>
    </p:embeddedFont>
    <p:embeddedFont>
      <p:font typeface="Ubuntu" panose="020B060402020202020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gG/4YiUla7a/9SHN1Jsn3srKPY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778" y="5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64"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font" Target="fonts/font1.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font" Target="fonts/font12.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towardsdatascience.com/compas-case-study-fairness-of-a-machine-learning-model-f0f80410875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https://pixabay.com/vectors/band-aid-first-aid-medical-adhesive-3116999/</a:t>
            </a:r>
            <a:endParaRPr/>
          </a:p>
        </p:txBody>
      </p:sp>
      <p:sp>
        <p:nvSpPr>
          <p:cNvPr id="466" name="Google Shape;466;p2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2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74" name="Google Shape;474;p2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1" name="Google Shape;481;p2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2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https://pixabay.com/vectors/band-aid-first-aid-medical-adhesive-3116999/</a:t>
            </a:r>
            <a:endParaRPr/>
          </a:p>
        </p:txBody>
      </p:sp>
      <p:sp>
        <p:nvSpPr>
          <p:cNvPr id="488" name="Google Shape;488;p25: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2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1" name="Google Shape;511;p28: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9" name="Google Shape;519;p29: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3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27" name="Google Shape;527;p30: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3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0" i="0" u="none" strike="noStrike">
                <a:latin typeface="Calibri"/>
                <a:ea typeface="Calibri"/>
                <a:cs typeface="Calibri"/>
                <a:sym typeface="Calibri"/>
              </a:rPr>
              <a:t>Sahil Verma, Julia Rubin: „</a:t>
            </a:r>
            <a:r>
              <a:rPr lang="en-US" sz="1200" b="1" i="0" u="none" strike="noStrike">
                <a:latin typeface="Arial"/>
                <a:ea typeface="Arial"/>
                <a:cs typeface="Arial"/>
                <a:sym typeface="Arial"/>
              </a:rPr>
              <a:t>Fairness Definitions Explained”, </a:t>
            </a:r>
            <a:r>
              <a:rPr lang="en-US" sz="1200" b="0" i="0" u="none" strike="noStrike" cap="none">
                <a:solidFill>
                  <a:schemeClr val="dk1"/>
                </a:solidFill>
                <a:latin typeface="Calibri"/>
                <a:ea typeface="Calibri"/>
                <a:cs typeface="Calibri"/>
                <a:sym typeface="Calibri"/>
              </a:rPr>
              <a:t>2018 ACM/IEEE International Workshop on Software Fairness</a:t>
            </a:r>
            <a:endParaRPr/>
          </a:p>
        </p:txBody>
      </p:sp>
      <p:sp>
        <p:nvSpPr>
          <p:cNvPr id="535" name="Google Shape;535;p31: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Percent of true high risks out of all that are predicted to be high risk</a:t>
            </a:r>
            <a:endParaRPr/>
          </a:p>
        </p:txBody>
      </p:sp>
      <p:sp>
        <p:nvSpPr>
          <p:cNvPr id="543" name="Google Shape;543;p3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3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Percent of falsely predicted high risk out of true low risk is equal; and percent of falsely predicted low risk out of true high risk is equal</a:t>
            </a:r>
            <a:endParaRPr/>
          </a:p>
        </p:txBody>
      </p:sp>
      <p:sp>
        <p:nvSpPr>
          <p:cNvPr id="551" name="Google Shape;551;p3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3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59" name="Google Shape;559;p3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3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67" name="Google Shape;567;p35: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36: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From: </a:t>
            </a:r>
            <a:r>
              <a:rPr lang="en-US" sz="1200" b="0" i="0">
                <a:solidFill>
                  <a:schemeClr val="dk1"/>
                </a:solidFill>
                <a:latin typeface="Calibri"/>
                <a:ea typeface="Calibri"/>
                <a:cs typeface="Calibri"/>
                <a:sym typeface="Calibri"/>
              </a:rPr>
              <a:t>Chouldechova A. Fair Prediction with Disparate Impact: A Study of Bias in Recidivism Prediction Instruments. Big Data. 2017 Jun;5(2):153-163.</a:t>
            </a:r>
            <a:endParaRPr/>
          </a:p>
        </p:txBody>
      </p:sp>
      <p:sp>
        <p:nvSpPr>
          <p:cNvPr id="575" name="Google Shape;575;p36: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3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84" name="Google Shape;584;p37: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38: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Always be aware of the data you have, and what is missing!</a:t>
            </a:r>
            <a:endParaRPr/>
          </a:p>
        </p:txBody>
      </p:sp>
      <p:sp>
        <p:nvSpPr>
          <p:cNvPr id="592" name="Google Shape;592;p38: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3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Northpointe says ... </a:t>
            </a:r>
            <a:r>
              <a:rPr lang="en-US" b="0" i="0" u="sng">
                <a:solidFill>
                  <a:schemeClr val="hlink"/>
                </a:solidFill>
                <a:latin typeface="Lato"/>
                <a:ea typeface="Lato"/>
                <a:cs typeface="Lato"/>
                <a:sym typeface="Lato"/>
                <a:hlinkClick r:id="rId3"/>
              </a:rPr>
              <a:t>https://towardsdatascience.com/compas-case-study-fairness-of-a-machine-learning-model-f0f804108751</a:t>
            </a:r>
            <a:endParaRPr/>
          </a:p>
        </p:txBody>
      </p:sp>
      <p:sp>
        <p:nvSpPr>
          <p:cNvPr id="612" name="Google Shape;612;p39: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4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ProPublica says ...</a:t>
            </a:r>
            <a:endParaRPr/>
          </a:p>
        </p:txBody>
      </p:sp>
      <p:sp>
        <p:nvSpPr>
          <p:cNvPr id="620" name="Google Shape;620;p40: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41: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28" name="Google Shape;628;p41: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4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36" name="Google Shape;636;p4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4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4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44" name="Google Shape;644;p4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4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52" name="Google Shape;652;p44: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4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60" name="Google Shape;660;p45: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4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4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4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4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4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4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6"/>
        <p:cNvGrpSpPr/>
        <p:nvPr/>
      </p:nvGrpSpPr>
      <p:grpSpPr>
        <a:xfrm>
          <a:off x="0" y="0"/>
          <a:ext cx="0" cy="0"/>
          <a:chOff x="0" y="0"/>
          <a:chExt cx="0" cy="0"/>
        </a:xfrm>
      </p:grpSpPr>
      <p:sp>
        <p:nvSpPr>
          <p:cNvPr id="37" name="Google Shape;37;p50"/>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50"/>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folie">
  <p:cSld name="Textfolie">
    <p:spTree>
      <p:nvGrpSpPr>
        <p:cNvPr id="1" name="Shape 86"/>
        <p:cNvGrpSpPr/>
        <p:nvPr/>
      </p:nvGrpSpPr>
      <p:grpSpPr>
        <a:xfrm>
          <a:off x="0" y="0"/>
          <a:ext cx="0" cy="0"/>
          <a:chOff x="0" y="0"/>
          <a:chExt cx="0" cy="0"/>
        </a:xfrm>
      </p:grpSpPr>
      <p:sp>
        <p:nvSpPr>
          <p:cNvPr id="87" name="Google Shape;87;p55"/>
          <p:cNvSpPr txBox="1">
            <a:spLocks noGrp="1"/>
          </p:cNvSpPr>
          <p:nvPr>
            <p:ph type="body" idx="1"/>
          </p:nvPr>
        </p:nvSpPr>
        <p:spPr>
          <a:xfrm>
            <a:off x="508000" y="2305050"/>
            <a:ext cx="17221200" cy="7341177"/>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0"/>
              </a:spcBef>
              <a:spcAft>
                <a:spcPts val="0"/>
              </a:spcAft>
              <a:buClr>
                <a:schemeClr val="dk1"/>
              </a:buClr>
              <a:buSzPts val="2400"/>
              <a:buFont typeface="Arial"/>
              <a:buChar char="•"/>
              <a:defRPr sz="3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900"/>
              </a:spcBef>
              <a:spcAft>
                <a:spcPts val="0"/>
              </a:spcAft>
              <a:buClr>
                <a:schemeClr val="dk1"/>
              </a:buClr>
              <a:buSzPts val="1800"/>
              <a:buFont typeface="Courier New"/>
              <a:buChar char="o"/>
              <a:defRPr sz="27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900"/>
              </a:spcBef>
              <a:spcAft>
                <a:spcPts val="0"/>
              </a:spcAft>
              <a:buClr>
                <a:schemeClr val="dk1"/>
              </a:buClr>
              <a:buSzPts val="16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900"/>
              </a:spcBef>
              <a:spcAft>
                <a:spcPts val="0"/>
              </a:spcAft>
              <a:buClr>
                <a:schemeClr val="dk1"/>
              </a:buClr>
              <a:buSzPts val="1600"/>
              <a:buFont typeface="Merriweather Sans"/>
              <a:buChar char="-"/>
              <a:defRPr sz="24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480"/>
              </a:spcBef>
              <a:spcAft>
                <a:spcPts val="0"/>
              </a:spcAft>
              <a:buClr>
                <a:schemeClr val="dk1"/>
              </a:buClr>
              <a:buSzPts val="16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600"/>
              </a:spcBef>
              <a:spcAft>
                <a:spcPts val="0"/>
              </a:spcAft>
              <a:buClr>
                <a:schemeClr val="dk1"/>
              </a:buClr>
              <a:buSzPts val="20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88" name="Google Shape;88;p55"/>
          <p:cNvSpPr txBox="1">
            <a:spLocks noGrp="1"/>
          </p:cNvSpPr>
          <p:nvPr>
            <p:ph type="title"/>
          </p:nvPr>
        </p:nvSpPr>
        <p:spPr>
          <a:xfrm>
            <a:off x="508000" y="623888"/>
            <a:ext cx="17221200" cy="13763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800"/>
              <a:buFont typeface="Calibri"/>
              <a:buNone/>
              <a:defRPr sz="4200" b="1"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2700"/>
            </a:lvl2pPr>
            <a:lvl3pPr lvl="2">
              <a:spcBef>
                <a:spcPts val="0"/>
              </a:spcBef>
              <a:spcAft>
                <a:spcPts val="0"/>
              </a:spcAft>
              <a:buSzPts val="1400"/>
              <a:buFont typeface="Arial"/>
              <a:buNone/>
              <a:defRPr sz="2700"/>
            </a:lvl3pPr>
            <a:lvl4pPr lvl="3">
              <a:spcBef>
                <a:spcPts val="0"/>
              </a:spcBef>
              <a:spcAft>
                <a:spcPts val="0"/>
              </a:spcAft>
              <a:buSzPts val="1400"/>
              <a:buFont typeface="Arial"/>
              <a:buNone/>
              <a:defRPr sz="2700"/>
            </a:lvl4pPr>
            <a:lvl5pPr lvl="4">
              <a:spcBef>
                <a:spcPts val="0"/>
              </a:spcBef>
              <a:spcAft>
                <a:spcPts val="0"/>
              </a:spcAft>
              <a:buSzPts val="1400"/>
              <a:buFont typeface="Arial"/>
              <a:buNone/>
              <a:defRPr sz="2700"/>
            </a:lvl5pPr>
            <a:lvl6pPr lvl="5">
              <a:spcBef>
                <a:spcPts val="0"/>
              </a:spcBef>
              <a:spcAft>
                <a:spcPts val="0"/>
              </a:spcAft>
              <a:buSzPts val="1400"/>
              <a:buFont typeface="Arial"/>
              <a:buNone/>
              <a:defRPr sz="2700"/>
            </a:lvl6pPr>
            <a:lvl7pPr lvl="6">
              <a:spcBef>
                <a:spcPts val="0"/>
              </a:spcBef>
              <a:spcAft>
                <a:spcPts val="0"/>
              </a:spcAft>
              <a:buSzPts val="1400"/>
              <a:buFont typeface="Arial"/>
              <a:buNone/>
              <a:defRPr sz="2700"/>
            </a:lvl7pPr>
            <a:lvl8pPr lvl="7">
              <a:spcBef>
                <a:spcPts val="0"/>
              </a:spcBef>
              <a:spcAft>
                <a:spcPts val="0"/>
              </a:spcAft>
              <a:buSzPts val="1400"/>
              <a:buFont typeface="Arial"/>
              <a:buNone/>
              <a:defRPr sz="2700"/>
            </a:lvl8pPr>
            <a:lvl9pPr lvl="8">
              <a:spcBef>
                <a:spcPts val="0"/>
              </a:spcBef>
              <a:spcAft>
                <a:spcPts val="0"/>
              </a:spcAft>
              <a:buSzPts val="1400"/>
              <a:buFont typeface="Arial"/>
              <a:buNone/>
              <a:defRPr sz="27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89"/>
        <p:cNvGrpSpPr/>
        <p:nvPr/>
      </p:nvGrpSpPr>
      <p:grpSpPr>
        <a:xfrm>
          <a:off x="0" y="0"/>
          <a:ext cx="0" cy="0"/>
          <a:chOff x="0" y="0"/>
          <a:chExt cx="0" cy="0"/>
        </a:xfrm>
      </p:grpSpPr>
      <p:sp>
        <p:nvSpPr>
          <p:cNvPr id="90" name="Google Shape;90;p6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6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92" name="Google Shape;92;p6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6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6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95"/>
        <p:cNvGrpSpPr/>
        <p:nvPr/>
      </p:nvGrpSpPr>
      <p:grpSpPr>
        <a:xfrm>
          <a:off x="0" y="0"/>
          <a:ext cx="0" cy="0"/>
          <a:chOff x="0" y="0"/>
          <a:chExt cx="0" cy="0"/>
        </a:xfrm>
      </p:grpSpPr>
      <p:sp>
        <p:nvSpPr>
          <p:cNvPr id="96" name="Google Shape;96;p6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6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6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6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6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6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02"/>
        <p:cNvGrpSpPr/>
        <p:nvPr/>
      </p:nvGrpSpPr>
      <p:grpSpPr>
        <a:xfrm>
          <a:off x="0" y="0"/>
          <a:ext cx="0" cy="0"/>
          <a:chOff x="0" y="0"/>
          <a:chExt cx="0" cy="0"/>
        </a:xfrm>
      </p:grpSpPr>
      <p:sp>
        <p:nvSpPr>
          <p:cNvPr id="103" name="Google Shape;103;p6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 name="Google Shape;104;p6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5" name="Google Shape;105;p6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6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7" name="Google Shape;107;p6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6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6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6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11"/>
        <p:cNvGrpSpPr/>
        <p:nvPr/>
      </p:nvGrpSpPr>
      <p:grpSpPr>
        <a:xfrm>
          <a:off x="0" y="0"/>
          <a:ext cx="0" cy="0"/>
          <a:chOff x="0" y="0"/>
          <a:chExt cx="0" cy="0"/>
        </a:xfrm>
      </p:grpSpPr>
      <p:sp>
        <p:nvSpPr>
          <p:cNvPr id="112" name="Google Shape;112;p6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6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6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6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16"/>
        <p:cNvGrpSpPr/>
        <p:nvPr/>
      </p:nvGrpSpPr>
      <p:grpSpPr>
        <a:xfrm>
          <a:off x="0" y="0"/>
          <a:ext cx="0" cy="0"/>
          <a:chOff x="0" y="0"/>
          <a:chExt cx="0" cy="0"/>
        </a:xfrm>
      </p:grpSpPr>
      <p:sp>
        <p:nvSpPr>
          <p:cNvPr id="117" name="Google Shape;117;p6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6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6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0" name="Google Shape;120;p6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6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6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23"/>
        <p:cNvGrpSpPr/>
        <p:nvPr/>
      </p:nvGrpSpPr>
      <p:grpSpPr>
        <a:xfrm>
          <a:off x="0" y="0"/>
          <a:ext cx="0" cy="0"/>
          <a:chOff x="0" y="0"/>
          <a:chExt cx="0" cy="0"/>
        </a:xfrm>
      </p:grpSpPr>
      <p:sp>
        <p:nvSpPr>
          <p:cNvPr id="124" name="Google Shape;124;p6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66"/>
          <p:cNvSpPr>
            <a:spLocks noGrp="1"/>
          </p:cNvSpPr>
          <p:nvPr>
            <p:ph type="pic" idx="2"/>
          </p:nvPr>
        </p:nvSpPr>
        <p:spPr>
          <a:xfrm>
            <a:off x="7775575" y="1481138"/>
            <a:ext cx="9258300" cy="7310437"/>
          </a:xfrm>
          <a:prstGeom prst="rect">
            <a:avLst/>
          </a:prstGeom>
          <a:noFill/>
          <a:ln>
            <a:noFill/>
          </a:ln>
        </p:spPr>
      </p:sp>
      <p:sp>
        <p:nvSpPr>
          <p:cNvPr id="126" name="Google Shape;126;p6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7" name="Google Shape;127;p6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6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9" name="Google Shape;129;p6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0"/>
        <p:cNvGrpSpPr/>
        <p:nvPr/>
      </p:nvGrpSpPr>
      <p:grpSpPr>
        <a:xfrm>
          <a:off x="0" y="0"/>
          <a:ext cx="0" cy="0"/>
          <a:chOff x="0" y="0"/>
          <a:chExt cx="0" cy="0"/>
        </a:xfrm>
      </p:grpSpPr>
      <p:sp>
        <p:nvSpPr>
          <p:cNvPr id="131" name="Google Shape;131;p6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2" name="Google Shape;132;p6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6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6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5" name="Google Shape;135;p6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6"/>
        <p:cNvGrpSpPr/>
        <p:nvPr/>
      </p:nvGrpSpPr>
      <p:grpSpPr>
        <a:xfrm>
          <a:off x="0" y="0"/>
          <a:ext cx="0" cy="0"/>
          <a:chOff x="0" y="0"/>
          <a:chExt cx="0" cy="0"/>
        </a:xfrm>
      </p:grpSpPr>
      <p:sp>
        <p:nvSpPr>
          <p:cNvPr id="137" name="Google Shape;137;p6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8" name="Google Shape;138;p6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6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6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6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9"/>
        <p:cNvGrpSpPr/>
        <p:nvPr/>
      </p:nvGrpSpPr>
      <p:grpSpPr>
        <a:xfrm>
          <a:off x="0" y="0"/>
          <a:ext cx="0" cy="0"/>
          <a:chOff x="0" y="0"/>
          <a:chExt cx="0" cy="0"/>
        </a:xfrm>
      </p:grpSpPr>
      <p:sp>
        <p:nvSpPr>
          <p:cNvPr id="40" name="Google Shape;40;p5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5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sp>
        <p:nvSpPr>
          <p:cNvPr id="43" name="Google Shape;43;p5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5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5" name="Google Shape;45;p5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5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9"/>
        <p:cNvGrpSpPr/>
        <p:nvPr/>
      </p:nvGrpSpPr>
      <p:grpSpPr>
        <a:xfrm>
          <a:off x="0" y="0"/>
          <a:ext cx="0" cy="0"/>
          <a:chOff x="0" y="0"/>
          <a:chExt cx="0" cy="0"/>
        </a:xfrm>
      </p:grpSpPr>
      <p:sp>
        <p:nvSpPr>
          <p:cNvPr id="50" name="Google Shape;50;p60"/>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60"/>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2400"/>
              <a:buFont typeface="Calibri"/>
              <a:buNone/>
              <a:defRPr sz="2400" b="0" i="0" u="none" strike="noStrike" cap="none">
                <a:latin typeface="Calibri"/>
                <a:ea typeface="Calibri"/>
                <a:cs typeface="Calibri"/>
                <a:sym typeface="Calibri"/>
              </a:defRPr>
            </a:lvl1pPr>
            <a:lvl2pPr marR="0" lvl="1" algn="ctr" rtl="0">
              <a:spcBef>
                <a:spcPts val="0"/>
              </a:spcBef>
              <a:spcAft>
                <a:spcPts val="0"/>
              </a:spcAft>
              <a:buSzPts val="2000"/>
              <a:buFont typeface="Calibri"/>
              <a:buNone/>
              <a:defRPr sz="2000" b="0" i="0" u="none" strike="noStrike" cap="none">
                <a:latin typeface="Calibri"/>
                <a:ea typeface="Calibri"/>
                <a:cs typeface="Calibri"/>
                <a:sym typeface="Calibri"/>
              </a:defRPr>
            </a:lvl2pPr>
            <a:lvl3pPr marR="0" lvl="2" algn="ctr" rtl="0">
              <a:spcBef>
                <a:spcPts val="0"/>
              </a:spcBef>
              <a:spcAft>
                <a:spcPts val="0"/>
              </a:spcAft>
              <a:buSzPts val="1800"/>
              <a:buFont typeface="Calibri"/>
              <a:buNone/>
              <a:defRPr sz="1800" b="0" i="0" u="none" strike="noStrike" cap="none">
                <a:latin typeface="Calibri"/>
                <a:ea typeface="Calibri"/>
                <a:cs typeface="Calibri"/>
                <a:sym typeface="Calibri"/>
              </a:defRPr>
            </a:lvl3pPr>
            <a:lvl4pPr marR="0" lvl="3" algn="ctr" rtl="0">
              <a:spcBef>
                <a:spcPts val="0"/>
              </a:spcBef>
              <a:spcAft>
                <a:spcPts val="0"/>
              </a:spcAft>
              <a:buSzPts val="1600"/>
              <a:buFont typeface="Calibri"/>
              <a:buNone/>
              <a:defRPr sz="1600" b="0" i="0" u="none" strike="noStrike" cap="none">
                <a:latin typeface="Calibri"/>
                <a:ea typeface="Calibri"/>
                <a:cs typeface="Calibri"/>
                <a:sym typeface="Calibri"/>
              </a:defRPr>
            </a:lvl4pPr>
            <a:lvl5pPr marR="0" lvl="4" algn="ctr" rtl="0">
              <a:spcBef>
                <a:spcPts val="0"/>
              </a:spcBef>
              <a:spcAft>
                <a:spcPts val="0"/>
              </a:spcAft>
              <a:buSzPts val="1600"/>
              <a:buFont typeface="Calibri"/>
              <a:buNone/>
              <a:defRPr sz="1600" b="0" i="0" u="none" strike="noStrike" cap="none">
                <a:latin typeface="Calibri"/>
                <a:ea typeface="Calibri"/>
                <a:cs typeface="Calibri"/>
                <a:sym typeface="Calibri"/>
              </a:defRPr>
            </a:lvl5pPr>
            <a:lvl6pPr marR="0" lvl="5" algn="ctr" rtl="0">
              <a:spcBef>
                <a:spcPts val="0"/>
              </a:spcBef>
              <a:spcAft>
                <a:spcPts val="0"/>
              </a:spcAft>
              <a:buSzPts val="1600"/>
              <a:buFont typeface="Calibri"/>
              <a:buNone/>
              <a:defRPr sz="1600" b="0" i="0" u="none" strike="noStrike" cap="none">
                <a:latin typeface="Calibri"/>
                <a:ea typeface="Calibri"/>
                <a:cs typeface="Calibri"/>
                <a:sym typeface="Calibri"/>
              </a:defRPr>
            </a:lvl6pPr>
            <a:lvl7pPr marR="0" lvl="6" algn="ctr" rtl="0">
              <a:spcBef>
                <a:spcPts val="0"/>
              </a:spcBef>
              <a:spcAft>
                <a:spcPts val="0"/>
              </a:spcAft>
              <a:buSzPts val="1600"/>
              <a:buFont typeface="Calibri"/>
              <a:buNone/>
              <a:defRPr sz="1600" b="0" i="0" u="none" strike="noStrike" cap="none">
                <a:latin typeface="Calibri"/>
                <a:ea typeface="Calibri"/>
                <a:cs typeface="Calibri"/>
                <a:sym typeface="Calibri"/>
              </a:defRPr>
            </a:lvl7pPr>
            <a:lvl8pPr marR="0" lvl="7" algn="ctr" rtl="0">
              <a:spcBef>
                <a:spcPts val="0"/>
              </a:spcBef>
              <a:spcAft>
                <a:spcPts val="0"/>
              </a:spcAft>
              <a:buSzPts val="1600"/>
              <a:buFont typeface="Calibri"/>
              <a:buNone/>
              <a:defRPr sz="1600" b="0" i="0" u="none" strike="noStrike" cap="none">
                <a:latin typeface="Calibri"/>
                <a:ea typeface="Calibri"/>
                <a:cs typeface="Calibri"/>
                <a:sym typeface="Calibri"/>
              </a:defRPr>
            </a:lvl8pPr>
            <a:lvl9pPr marR="0" lvl="8" algn="ctr" rtl="0">
              <a:spcBef>
                <a:spcPts val="0"/>
              </a:spcBef>
              <a:spcAft>
                <a:spcPts val="0"/>
              </a:spcAft>
              <a:buSzPts val="1600"/>
              <a:buFont typeface="Calibri"/>
              <a:buNone/>
              <a:defRPr sz="1600" b="0" i="0" u="none" strike="noStrike" cap="none">
                <a:latin typeface="Calibri"/>
                <a:ea typeface="Calibri"/>
                <a:cs typeface="Calibri"/>
                <a:sym typeface="Calibri"/>
              </a:defRPr>
            </a:lvl9pPr>
          </a:lstStyle>
          <a:p>
            <a:endParaRPr/>
          </a:p>
        </p:txBody>
      </p:sp>
      <p:sp>
        <p:nvSpPr>
          <p:cNvPr id="52" name="Google Shape;52;p6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6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6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70"/>
        <p:cNvGrpSpPr/>
        <p:nvPr/>
      </p:nvGrpSpPr>
      <p:grpSpPr>
        <a:xfrm>
          <a:off x="0" y="0"/>
          <a:ext cx="0" cy="0"/>
          <a:chOff x="0" y="0"/>
          <a:chExt cx="0" cy="0"/>
        </a:xfrm>
      </p:grpSpPr>
      <p:sp>
        <p:nvSpPr>
          <p:cNvPr id="71" name="Google Shape;71;p5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5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5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74"/>
        <p:cNvGrpSpPr/>
        <p:nvPr/>
      </p:nvGrpSpPr>
      <p:grpSpPr>
        <a:xfrm>
          <a:off x="0" y="0"/>
          <a:ext cx="0" cy="0"/>
          <a:chOff x="0" y="0"/>
          <a:chExt cx="0" cy="0"/>
        </a:xfrm>
      </p:grpSpPr>
      <p:sp>
        <p:nvSpPr>
          <p:cNvPr id="75" name="Google Shape;75;p53"/>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53"/>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7" name="Google Shape;77;p5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5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5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80"/>
        <p:cNvGrpSpPr/>
        <p:nvPr/>
      </p:nvGrpSpPr>
      <p:grpSpPr>
        <a:xfrm>
          <a:off x="0" y="0"/>
          <a:ext cx="0" cy="0"/>
          <a:chOff x="0" y="0"/>
          <a:chExt cx="0" cy="0"/>
        </a:xfrm>
      </p:grpSpPr>
      <p:sp>
        <p:nvSpPr>
          <p:cNvPr id="81" name="Google Shape;81;p5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54"/>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5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5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5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1.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9"/>
          <p:cNvPicPr preferRelativeResize="0"/>
          <p:nvPr/>
        </p:nvPicPr>
        <p:blipFill rotWithShape="1">
          <a:blip r:embed="rId8">
            <a:alphaModFix/>
          </a:blip>
          <a:srcRect/>
          <a:stretch/>
        </p:blipFill>
        <p:spPr>
          <a:xfrm>
            <a:off x="1447800" y="9243313"/>
            <a:ext cx="3200399" cy="676274"/>
          </a:xfrm>
          <a:prstGeom prst="rect">
            <a:avLst/>
          </a:prstGeom>
          <a:noFill/>
          <a:ln>
            <a:noFill/>
          </a:ln>
        </p:spPr>
      </p:pic>
      <p:sp>
        <p:nvSpPr>
          <p:cNvPr id="11" name="Google Shape;11;p49"/>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49"/>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49"/>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49"/>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49"/>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49"/>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49"/>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49"/>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49"/>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49"/>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49"/>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 name="Google Shape;22;p49"/>
          <p:cNvPicPr preferRelativeResize="0"/>
          <p:nvPr/>
        </p:nvPicPr>
        <p:blipFill rotWithShape="1">
          <a:blip r:embed="rId9">
            <a:alphaModFix/>
          </a:blip>
          <a:srcRect/>
          <a:stretch/>
        </p:blipFill>
        <p:spPr>
          <a:xfrm>
            <a:off x="5797230" y="2851504"/>
            <a:ext cx="6741318" cy="2179240"/>
          </a:xfrm>
          <a:prstGeom prst="rect">
            <a:avLst/>
          </a:prstGeom>
          <a:noFill/>
          <a:ln>
            <a:noFill/>
          </a:ln>
        </p:spPr>
      </p:pic>
      <p:sp>
        <p:nvSpPr>
          <p:cNvPr id="23" name="Google Shape;23;p49"/>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4" name="Google Shape;24;p49"/>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49"/>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49"/>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49"/>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49"/>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49"/>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49"/>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49"/>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49"/>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49"/>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49"/>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49"/>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51"/>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51"/>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51"/>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51"/>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51"/>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51"/>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51"/>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51"/>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51"/>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51"/>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1"/>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7" name="Google Shape;67;p51"/>
          <p:cNvPicPr preferRelativeResize="0"/>
          <p:nvPr/>
        </p:nvPicPr>
        <p:blipFill rotWithShape="1">
          <a:blip r:embed="rId14">
            <a:alphaModFix/>
          </a:blip>
          <a:srcRect/>
          <a:stretch/>
        </p:blipFill>
        <p:spPr>
          <a:xfrm>
            <a:off x="15011400" y="419100"/>
            <a:ext cx="2891670" cy="932139"/>
          </a:xfrm>
          <a:prstGeom prst="rect">
            <a:avLst/>
          </a:prstGeom>
          <a:noFill/>
          <a:ln>
            <a:noFill/>
          </a:ln>
        </p:spPr>
      </p:pic>
      <p:sp>
        <p:nvSpPr>
          <p:cNvPr id="68" name="Google Shape;68;p51"/>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69" name="Google Shape;69;p51"/>
          <p:cNvPicPr preferRelativeResize="0"/>
          <p:nvPr/>
        </p:nvPicPr>
        <p:blipFill rotWithShape="1">
          <a:blip r:embed="rId15">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proceedings.mlr.press/v81/buolamwini18a/buolamwini18a.pdf"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s://www.vox.com/recode/2019/8/15/20806384/social-media-hate-speech-bias-black-african-american-facebook-twitt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hyperlink" Target="https://www.reuters.com/article/us-alphabet-google-ai-idUSKCN1RH00S" TargetMode="External"/><Relationship Id="rId3" Type="http://schemas.openxmlformats.org/officeDocument/2006/relationships/hyperlink" Target="https://www.oecd.ai/ai-principles" TargetMode="External"/><Relationship Id="rId7" Type="http://schemas.openxmlformats.org/officeDocument/2006/relationships/hyperlink" Target="https://www.microsoft.com/en-us/ai/responsible-ai"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ec.europa.eu/info/publications/white-paper-artificial-intelligence-european-approach-excellence-and-trust_en" TargetMode="External"/><Relationship Id="rId5" Type="http://schemas.openxmlformats.org/officeDocument/2006/relationships/hyperlink" Target="https://www.unicef.org/globalinsight/reports/policy-guidance-ai-children" TargetMode="External"/><Relationship Id="rId4" Type="http://schemas.openxmlformats.org/officeDocument/2006/relationships/hyperlink" Target="https://en.unesco.org/news/unesco-launches-worldwide-online-public-consultation-ethics-artificial-intelligence" TargetMode="External"/><Relationship Id="rId9" Type="http://schemas.openxmlformats.org/officeDocument/2006/relationships/hyperlink" Target="https://www.partnershiponai.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washingtonpost.com/news/monkey-cage/wp/2016/10/17/can-an-algorithm-be-racist-our-analysis-is-more-cautious-than-propublicas/?noredirect=on&amp;utm_term=.24b3907c91d1"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killsfuture.gov.sg/AboutSkillsFutur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gpai.ai/projects/responsible-ai/environment/climate-change-and-ai.pdf" TargetMode="External"/><Relationship Id="rId4" Type="http://schemas.openxmlformats.org/officeDocument/2006/relationships/hyperlink" Target="https://www.technologyreview.com/2021/10/26/1038643/ai-reinforcement-learning-digital-twins-can-solve-supply-chain-shortages-and-save-christma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v.caltech.edu/info"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www.deepmind.com/blog/machine-learning-can-boost-the-value-of-wind-energy" TargetMode="External"/><Relationship Id="rId4" Type="http://schemas.openxmlformats.org/officeDocument/2006/relationships/hyperlink" Target="https://www.altana.ai/blog/illuminating-xinjiang-forced-labor-ecosyste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p:nvPr/>
        </p:nvSpPr>
        <p:spPr>
          <a:xfrm>
            <a:off x="1733550" y="6591300"/>
            <a:ext cx="14820900"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rgbClr val="E7686A"/>
                </a:solidFill>
                <a:latin typeface="Calibri"/>
                <a:ea typeface="Calibri"/>
                <a:cs typeface="Calibri"/>
                <a:sym typeface="Calibri"/>
              </a:rPr>
              <a:t>Data Science &amp; </a:t>
            </a:r>
            <a:r>
              <a:rPr lang="en-US" sz="4800" b="1" dirty="0" err="1">
                <a:solidFill>
                  <a:srgbClr val="E7686A"/>
                </a:solidFill>
                <a:latin typeface="Calibri"/>
                <a:ea typeface="Calibri"/>
                <a:cs typeface="Calibri"/>
                <a:sym typeface="Calibri"/>
              </a:rPr>
              <a:t>Impactul</a:t>
            </a:r>
            <a:r>
              <a:rPr lang="en-US" sz="4800" b="1" dirty="0">
                <a:solidFill>
                  <a:srgbClr val="E7686A"/>
                </a:solidFill>
                <a:latin typeface="Calibri"/>
                <a:ea typeface="Calibri"/>
                <a:cs typeface="Calibri"/>
                <a:sym typeface="Calibri"/>
              </a:rPr>
              <a:t> Social: Ob</a:t>
            </a:r>
            <a:r>
              <a:rPr lang="ro-RO" sz="4800" b="1" dirty="0">
                <a:solidFill>
                  <a:srgbClr val="E7686A"/>
                </a:solidFill>
                <a:latin typeface="Calibri"/>
                <a:ea typeface="Calibri"/>
                <a:cs typeface="Calibri"/>
                <a:sym typeface="Calibri"/>
              </a:rPr>
              <a:t>ținerea rezultatelor pozitive</a:t>
            </a:r>
            <a:endParaRPr dirty="0"/>
          </a:p>
          <a:p>
            <a:pPr marL="0" marR="0" lvl="0" indent="0" algn="ctr" rtl="0">
              <a:spcBef>
                <a:spcPts val="5"/>
              </a:spcBef>
              <a:spcAft>
                <a:spcPts val="0"/>
              </a:spcAft>
              <a:buNone/>
            </a:pPr>
            <a:r>
              <a:rPr lang="ro-RO" sz="3600" b="1" dirty="0">
                <a:solidFill>
                  <a:srgbClr val="E7686A"/>
                </a:solidFill>
                <a:latin typeface="Calibri"/>
                <a:ea typeface="Calibri"/>
                <a:cs typeface="Calibri"/>
                <a:sym typeface="Calibri"/>
              </a:rPr>
              <a:t>Autor:</a:t>
            </a:r>
            <a:r>
              <a:rPr lang="en-US" sz="3600" b="1" dirty="0">
                <a:solidFill>
                  <a:srgbClr val="E7686A"/>
                </a:solidFill>
                <a:latin typeface="Calibri"/>
                <a:ea typeface="Calibri"/>
                <a:cs typeface="Calibri"/>
                <a:sym typeface="Calibri"/>
              </a:rPr>
              <a:t> Women in AI Austria</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1"/>
          <p:cNvSpPr txBox="1"/>
          <p:nvPr/>
        </p:nvSpPr>
        <p:spPr>
          <a:xfrm>
            <a:off x="1447800" y="1411535"/>
            <a:ext cx="14630400"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Utilizarea</a:t>
            </a:r>
            <a:r>
              <a:rPr lang="en-US" sz="4400" b="1" dirty="0">
                <a:solidFill>
                  <a:srgbClr val="E7686A"/>
                </a:solidFill>
                <a:latin typeface="Calibri"/>
                <a:ea typeface="Calibri"/>
                <a:cs typeface="Calibri"/>
                <a:sym typeface="Calibri"/>
              </a:rPr>
              <a:t> data science </a:t>
            </a:r>
            <a:r>
              <a:rPr lang="en-US" sz="4400" b="1" dirty="0" err="1">
                <a:solidFill>
                  <a:srgbClr val="E7686A"/>
                </a:solidFill>
                <a:latin typeface="Calibri"/>
                <a:ea typeface="Calibri"/>
                <a:cs typeface="Calibri"/>
                <a:sym typeface="Calibri"/>
              </a:rPr>
              <a:t>pentru</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binele</a:t>
            </a:r>
            <a:r>
              <a:rPr lang="en-US" sz="4400" b="1" dirty="0">
                <a:solidFill>
                  <a:srgbClr val="E7686A"/>
                </a:solidFill>
                <a:latin typeface="Calibri"/>
                <a:ea typeface="Calibri"/>
                <a:cs typeface="Calibri"/>
                <a:sym typeface="Calibri"/>
              </a:rPr>
              <a:t> social</a:t>
            </a:r>
          </a:p>
        </p:txBody>
      </p:sp>
      <p:sp>
        <p:nvSpPr>
          <p:cNvPr id="227" name="Google Shape;227;p1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a:t>
            </a:r>
            <a:r>
              <a:rPr lang="ro-RO" sz="2800" b="1" dirty="0">
                <a:solidFill>
                  <a:srgbClr val="238791"/>
                </a:solidFill>
                <a:latin typeface="Calibri"/>
                <a:ea typeface="Calibri"/>
                <a:cs typeface="Calibri"/>
                <a:sym typeface="Calibri"/>
              </a:rPr>
              <a:t>Cazul </a:t>
            </a:r>
            <a:r>
              <a:rPr lang="en-US" sz="2800" b="1" dirty="0">
                <a:solidFill>
                  <a:srgbClr val="238791"/>
                </a:solidFill>
                <a:latin typeface="Calibri"/>
                <a:ea typeface="Calibri"/>
                <a:cs typeface="Calibri"/>
                <a:sym typeface="Calibri"/>
              </a:rPr>
              <a:t>Amnesty Italy</a:t>
            </a:r>
            <a:endParaRPr dirty="0"/>
          </a:p>
        </p:txBody>
      </p:sp>
      <p:sp>
        <p:nvSpPr>
          <p:cNvPr id="228" name="Google Shape;228;p11"/>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lvl="0"/>
            <a:r>
              <a:rPr lang="en-US" sz="2400" b="1" i="1" dirty="0">
                <a:solidFill>
                  <a:srgbClr val="FDBD40"/>
                </a:solidFill>
                <a:latin typeface="Calibri"/>
                <a:ea typeface="Calibri"/>
                <a:cs typeface="Calibri"/>
                <a:sym typeface="Calibri"/>
              </a:rPr>
              <a:t>Ex</a:t>
            </a:r>
            <a:r>
              <a:rPr lang="ro-RO" sz="2400" b="1" i="1" dirty="0">
                <a:solidFill>
                  <a:srgbClr val="FDBD40"/>
                </a:solidFill>
                <a:latin typeface="Calibri"/>
                <a:ea typeface="Calibri"/>
                <a:cs typeface="Calibri"/>
                <a:sym typeface="Calibri"/>
              </a:rPr>
              <a:t>e</a:t>
            </a:r>
            <a:r>
              <a:rPr lang="en-US" sz="2400" b="1" i="1" dirty="0" err="1">
                <a:solidFill>
                  <a:srgbClr val="FDBD40"/>
                </a:solidFill>
                <a:latin typeface="Calibri"/>
                <a:ea typeface="Calibri"/>
                <a:cs typeface="Calibri"/>
                <a:sym typeface="Calibri"/>
              </a:rPr>
              <a:t>mpl</a:t>
            </a:r>
            <a:r>
              <a:rPr lang="ro-RO" sz="2400" b="1" i="1" dirty="0">
                <a:solidFill>
                  <a:srgbClr val="FDBD40"/>
                </a:solidFill>
                <a:latin typeface="Calibri"/>
                <a:ea typeface="Calibri"/>
                <a:cs typeface="Calibri"/>
                <a:sym typeface="Calibri"/>
              </a:rPr>
              <a:t>u</a:t>
            </a:r>
            <a:r>
              <a:rPr lang="en-US" sz="2400" b="1" i="1" dirty="0">
                <a:solidFill>
                  <a:srgbClr val="FDBD40"/>
                </a:solidFill>
                <a:latin typeface="Calibri"/>
                <a:ea typeface="Calibri"/>
                <a:cs typeface="Calibri"/>
                <a:sym typeface="Calibri"/>
              </a:rPr>
              <a:t>: </a:t>
            </a:r>
            <a:r>
              <a:rPr lang="ro-RO" sz="2400" b="1" i="1" dirty="0">
                <a:solidFill>
                  <a:srgbClr val="FDBD40"/>
                </a:solidFill>
                <a:latin typeface="Calibri"/>
                <a:ea typeface="Calibri"/>
                <a:cs typeface="Calibri"/>
                <a:sym typeface="Calibri"/>
              </a:rPr>
              <a:t>Alegerile Parlamentare Europene</a:t>
            </a:r>
            <a:r>
              <a:rPr lang="en-US" sz="2400" b="1" i="1" dirty="0">
                <a:solidFill>
                  <a:srgbClr val="FDBD40"/>
                </a:solidFill>
                <a:latin typeface="Calibri"/>
                <a:ea typeface="Calibri"/>
                <a:cs typeface="Calibri"/>
                <a:sym typeface="Calibri"/>
              </a:rPr>
              <a:t> 2019</a:t>
            </a:r>
            <a:endParaRPr dirty="0"/>
          </a:p>
        </p:txBody>
      </p:sp>
      <p:sp>
        <p:nvSpPr>
          <p:cNvPr id="229" name="Google Shape;229;p11"/>
          <p:cNvSpPr txBox="1"/>
          <p:nvPr/>
        </p:nvSpPr>
        <p:spPr>
          <a:xfrm>
            <a:off x="1600200" y="4076700"/>
            <a:ext cx="14478000" cy="3416279"/>
          </a:xfrm>
          <a:prstGeom prst="rect">
            <a:avLst/>
          </a:prstGeom>
          <a:noFill/>
          <a:ln>
            <a:noFill/>
          </a:ln>
        </p:spPr>
        <p:txBody>
          <a:bodyPr spcFirstLastPara="1" wrap="square" lIns="91425" tIns="45700" rIns="91425" bIns="45700" anchor="t" anchorCtr="0">
            <a:spAutoFit/>
          </a:bodyPr>
          <a:lstStyle/>
          <a:p>
            <a:pPr marL="285750" lvl="0" indent="-285750">
              <a:lnSpc>
                <a:spcPct val="150000"/>
              </a:lnSpc>
              <a:buClr>
                <a:schemeClr val="dk1"/>
              </a:buClr>
              <a:buSzPts val="2400"/>
              <a:buFont typeface="Noto Sans Symbols"/>
              <a:buChar char="⮚"/>
            </a:pPr>
            <a:r>
              <a:rPr lang="ro-RO" sz="2400" dirty="0">
                <a:solidFill>
                  <a:schemeClr val="dk1"/>
                </a:solidFill>
                <a:latin typeface="Calibri"/>
                <a:ea typeface="Calibri"/>
                <a:cs typeface="Calibri"/>
                <a:sym typeface="Calibri"/>
              </a:rPr>
              <a:t>Având în vedere </a:t>
            </a:r>
            <a:r>
              <a:rPr lang="en-US" sz="2400" dirty="0" err="1">
                <a:solidFill>
                  <a:schemeClr val="dk1"/>
                </a:solidFill>
                <a:latin typeface="Calibri"/>
                <a:ea typeface="Calibri"/>
                <a:cs typeface="Calibri"/>
                <a:sym typeface="Calibri"/>
              </a:rPr>
              <a:t>volumul</a:t>
            </a:r>
            <a:r>
              <a:rPr lang="en-US" sz="2400" dirty="0">
                <a:solidFill>
                  <a:schemeClr val="dk1"/>
                </a:solidFill>
                <a:latin typeface="Calibri"/>
                <a:ea typeface="Calibri"/>
                <a:cs typeface="Calibri"/>
                <a:sym typeface="Calibri"/>
              </a:rPr>
              <a:t> mare de </a:t>
            </a:r>
            <a:r>
              <a:rPr lang="en-US" sz="2400" dirty="0" err="1">
                <a:solidFill>
                  <a:schemeClr val="dk1"/>
                </a:solidFill>
                <a:latin typeface="Calibri"/>
                <a:ea typeface="Calibri"/>
                <a:cs typeface="Calibri"/>
                <a:sym typeface="Calibri"/>
              </a:rPr>
              <a:t>comentarii</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trebuit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facă</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selecție</a:t>
            </a:r>
            <a:r>
              <a:rPr lang="en-US" sz="2400" dirty="0">
                <a:solidFill>
                  <a:schemeClr val="dk1"/>
                </a:solidFill>
                <a:latin typeface="Calibri"/>
                <a:ea typeface="Calibri"/>
                <a:cs typeface="Calibri"/>
                <a:sym typeface="Calibri"/>
              </a:rPr>
              <a:t> a feed</a:t>
            </a:r>
            <a:r>
              <a:rPr lang="ro-RO" sz="2400" dirty="0">
                <a:solidFill>
                  <a:schemeClr val="dk1"/>
                </a:solidFill>
                <a:latin typeface="Calibri"/>
                <a:ea typeface="Calibri"/>
                <a:cs typeface="Calibri"/>
                <a:sym typeface="Calibri"/>
              </a:rPr>
              <a:t>-</a:t>
            </a:r>
            <a:r>
              <a:rPr lang="en-US" sz="2400" dirty="0" err="1">
                <a:solidFill>
                  <a:schemeClr val="dk1"/>
                </a:solidFill>
                <a:latin typeface="Calibri"/>
                <a:ea typeface="Calibri"/>
                <a:cs typeface="Calibri"/>
                <a:sym typeface="Calibri"/>
              </a:rPr>
              <a:t>urilor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politicienilor</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care să fie evaluate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Criteriile</a:t>
            </a:r>
            <a:r>
              <a:rPr lang="en-US" sz="2400" dirty="0">
                <a:solidFill>
                  <a:schemeClr val="dk1"/>
                </a:solidFill>
                <a:latin typeface="Calibri"/>
                <a:ea typeface="Calibri"/>
                <a:cs typeface="Calibri"/>
                <a:sym typeface="Calibri"/>
              </a:rPr>
              <a:t> au </a:t>
            </a:r>
            <a:r>
              <a:rPr lang="en-US" sz="2400" dirty="0" err="1">
                <a:solidFill>
                  <a:schemeClr val="dk1"/>
                </a:solidFill>
                <a:latin typeface="Calibri"/>
                <a:ea typeface="Calibri"/>
                <a:cs typeface="Calibri"/>
                <a:sym typeface="Calibri"/>
              </a:rPr>
              <a:t>fost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amploarea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activității</a:t>
            </a:r>
            <a:r>
              <a:rPr lang="en-US" sz="2400" dirty="0">
                <a:solidFill>
                  <a:schemeClr val="dk1"/>
                </a:solidFill>
                <a:latin typeface="Calibri"/>
                <a:ea typeface="Calibri"/>
                <a:cs typeface="Calibri"/>
                <a:sym typeface="Calibri"/>
              </a:rPr>
              <a:t> pe </a:t>
            </a:r>
            <a:r>
              <a:rPr lang="en-US" sz="2400" dirty="0" err="1">
                <a:solidFill>
                  <a:schemeClr val="dk1"/>
                </a:solidFill>
                <a:latin typeface="Calibri"/>
                <a:ea typeface="Calibri"/>
                <a:cs typeface="Calibri"/>
                <a:sym typeface="Calibri"/>
              </a:rPr>
              <a:t>rețelele</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socializare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asigurând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același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timp</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reprezentare</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tuturor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partidelor</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tuturor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regiunilor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cel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puțin</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femeie</a:t>
            </a:r>
            <a:r>
              <a:rPr lang="en-US" sz="2400" dirty="0">
                <a:solidFill>
                  <a:schemeClr val="dk1"/>
                </a:solidFill>
                <a:latin typeface="Calibri"/>
                <a:ea typeface="Calibri"/>
                <a:cs typeface="Calibri"/>
                <a:sym typeface="Calibri"/>
              </a:rPr>
              <a:t>/</a:t>
            </a:r>
            <a:r>
              <a:rPr lang="en-US" sz="2400" dirty="0" err="1">
                <a:solidFill>
                  <a:schemeClr val="dk1"/>
                </a:solidFill>
                <a:latin typeface="Calibri"/>
                <a:ea typeface="Calibri"/>
                <a:cs typeface="Calibri"/>
                <a:sym typeface="Calibri"/>
              </a:rPr>
              <a:t>bărbat</a:t>
            </a:r>
            <a:r>
              <a:rPr lang="en-US" sz="2400" dirty="0">
                <a:solidFill>
                  <a:schemeClr val="dk1"/>
                </a:solidFill>
                <a:latin typeface="Calibri"/>
                <a:ea typeface="Calibri"/>
                <a:cs typeface="Calibri"/>
                <a:sym typeface="Calibri"/>
              </a:rPr>
              <a:t> per </a:t>
            </a:r>
            <a:r>
              <a:rPr lang="en-US" sz="2400" dirty="0" err="1">
                <a:solidFill>
                  <a:schemeClr val="dk1"/>
                </a:solidFill>
                <a:latin typeface="Calibri"/>
                <a:ea typeface="Calibri"/>
                <a:cs typeface="Calibri"/>
                <a:sym typeface="Calibri"/>
              </a:rPr>
              <a:t>partid</a:t>
            </a:r>
            <a:r>
              <a:rPr lang="en-US" sz="2400" dirty="0">
                <a:solidFill>
                  <a:schemeClr val="dk1"/>
                </a:solidFill>
                <a:latin typeface="Calibri"/>
                <a:ea typeface="Calibri"/>
                <a:cs typeface="Calibri"/>
                <a:sym typeface="Calibri"/>
              </a:rPr>
              <a:t>. Ca </a:t>
            </a:r>
            <a:r>
              <a:rPr lang="en-US" sz="2400" dirty="0" err="1">
                <a:solidFill>
                  <a:schemeClr val="dk1"/>
                </a:solidFill>
                <a:latin typeface="Calibri"/>
                <a:ea typeface="Calibri"/>
                <a:cs typeface="Calibri"/>
                <a:sym typeface="Calibri"/>
              </a:rPr>
              <a:t>urmare</a:t>
            </a:r>
            <a:r>
              <a:rPr lang="en-US" sz="2400" dirty="0">
                <a:solidFill>
                  <a:schemeClr val="dk1"/>
                </a:solidFill>
                <a:latin typeface="Calibri"/>
                <a:ea typeface="Calibri"/>
                <a:cs typeface="Calibri"/>
                <a:sym typeface="Calibri"/>
              </a:rPr>
              <a:t>, au </a:t>
            </a:r>
            <a:r>
              <a:rPr lang="en-US" sz="2400" dirty="0" err="1">
                <a:solidFill>
                  <a:schemeClr val="dk1"/>
                </a:solidFill>
                <a:latin typeface="Calibri"/>
                <a:ea typeface="Calibri"/>
                <a:cs typeface="Calibri"/>
                <a:sym typeface="Calibri"/>
              </a:rPr>
              <a:t>fost</a:t>
            </a:r>
            <a:r>
              <a:rPr lang="en-US" sz="2400" dirty="0">
                <a:solidFill>
                  <a:schemeClr val="dk1"/>
                </a:solidFill>
                <a:latin typeface="Calibri"/>
                <a:ea typeface="Calibri"/>
                <a:cs typeface="Calibri"/>
                <a:sym typeface="Calibri"/>
              </a:rPr>
              <a:t> evaluate f</a:t>
            </a:r>
            <a:r>
              <a:rPr lang="ro-RO" sz="2400" dirty="0">
                <a:solidFill>
                  <a:schemeClr val="dk1"/>
                </a:solidFill>
                <a:latin typeface="Calibri"/>
                <a:ea typeface="Calibri"/>
                <a:cs typeface="Calibri"/>
                <a:sym typeface="Calibri"/>
              </a:rPr>
              <a:t>eed-urile</a:t>
            </a:r>
            <a:r>
              <a:rPr lang="en-US" sz="2400" dirty="0">
                <a:solidFill>
                  <a:schemeClr val="dk1"/>
                </a:solidFill>
                <a:latin typeface="Calibri"/>
                <a:ea typeface="Calibri"/>
                <a:cs typeface="Calibri"/>
                <a:sym typeface="Calibri"/>
              </a:rPr>
              <a:t> a 77 de </a:t>
            </a:r>
            <a:r>
              <a:rPr lang="en-US" sz="2400" dirty="0" err="1">
                <a:solidFill>
                  <a:schemeClr val="dk1"/>
                </a:solidFill>
                <a:latin typeface="Calibri"/>
                <a:ea typeface="Calibri"/>
                <a:cs typeface="Calibri"/>
                <a:sym typeface="Calibri"/>
              </a:rPr>
              <a:t>politicieni</a:t>
            </a:r>
            <a:r>
              <a:rPr lang="en-US" sz="2400" dirty="0">
                <a:solidFill>
                  <a:schemeClr val="dk1"/>
                </a:solidFill>
                <a:latin typeface="Calibri"/>
                <a:ea typeface="Calibri"/>
                <a:cs typeface="Calibri"/>
                <a:sym typeface="Calibri"/>
              </a:rPr>
              <a:t>.</a:t>
            </a:r>
          </a:p>
          <a:p>
            <a:pPr marL="285750" lvl="0" indent="-285750">
              <a:lnSpc>
                <a:spcPct val="150000"/>
              </a:lnSpc>
              <a:buClr>
                <a:schemeClr val="dk1"/>
              </a:buClr>
              <a:buSzPts val="2400"/>
              <a:buFont typeface="Noto Sans Symbols"/>
              <a:buChar char="⮚"/>
            </a:pPr>
            <a:r>
              <a:rPr lang="en-US" sz="2400" dirty="0">
                <a:solidFill>
                  <a:schemeClr val="dk1"/>
                </a:solidFill>
                <a:latin typeface="Calibri"/>
                <a:ea typeface="Calibri"/>
                <a:cs typeface="Calibri"/>
                <a:sym typeface="Calibri"/>
              </a:rPr>
              <a:t>80% din </a:t>
            </a:r>
            <a:r>
              <a:rPr lang="en-US" sz="2400" dirty="0" err="1">
                <a:solidFill>
                  <a:schemeClr val="dk1"/>
                </a:solidFill>
                <a:latin typeface="Calibri"/>
                <a:ea typeface="Calibri"/>
                <a:cs typeface="Calibri"/>
                <a:sym typeface="Calibri"/>
              </a:rPr>
              <a:t>postări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o </a:t>
            </a:r>
            <a:r>
              <a:rPr lang="en-US" sz="2400" dirty="0" err="1">
                <a:solidFill>
                  <a:schemeClr val="dk1"/>
                </a:solidFill>
                <a:latin typeface="Calibri"/>
                <a:ea typeface="Calibri"/>
                <a:cs typeface="Calibri"/>
                <a:sym typeface="Calibri"/>
              </a:rPr>
              <a:t>eșantionare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aleatorie</a:t>
            </a:r>
            <a:r>
              <a:rPr lang="en-US" sz="2400" dirty="0">
                <a:solidFill>
                  <a:schemeClr val="dk1"/>
                </a:solidFill>
                <a:latin typeface="Calibri"/>
                <a:ea typeface="Calibri"/>
                <a:cs typeface="Calibri"/>
                <a:sym typeface="Calibri"/>
              </a:rPr>
              <a:t> de 100 de mii de </a:t>
            </a:r>
            <a:r>
              <a:rPr lang="en-US" sz="2400" dirty="0" err="1">
                <a:solidFill>
                  <a:schemeClr val="dk1"/>
                </a:solidFill>
                <a:latin typeface="Calibri"/>
                <a:ea typeface="Calibri"/>
                <a:cs typeface="Calibri"/>
                <a:sym typeface="Calibri"/>
              </a:rPr>
              <a:t>comentarii</a:t>
            </a:r>
            <a:r>
              <a:rPr lang="en-US" sz="2400" dirty="0">
                <a:solidFill>
                  <a:schemeClr val="dk1"/>
                </a:solidFill>
                <a:latin typeface="Calibri"/>
                <a:ea typeface="Calibri"/>
                <a:cs typeface="Calibri"/>
                <a:sym typeface="Calibri"/>
              </a:rPr>
              <a:t> au </a:t>
            </a:r>
            <a:r>
              <a:rPr lang="en-US" sz="2400" dirty="0" err="1">
                <a:solidFill>
                  <a:schemeClr val="dk1"/>
                </a:solidFill>
                <a:latin typeface="Calibri"/>
                <a:ea typeface="Calibri"/>
                <a:cs typeface="Calibri"/>
                <a:sym typeface="Calibri"/>
              </a:rPr>
              <a:t>fost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etichetate</a:t>
            </a:r>
            <a:r>
              <a:rPr lang="en-US" sz="2400" dirty="0">
                <a:solidFill>
                  <a:schemeClr val="dk1"/>
                </a:solidFill>
                <a:latin typeface="Calibri"/>
                <a:ea typeface="Calibri"/>
                <a:cs typeface="Calibri"/>
                <a:sym typeface="Calibri"/>
              </a:rPr>
              <a:t> de 150 de </a:t>
            </a:r>
            <a:r>
              <a:rPr lang="en-US" sz="2400" dirty="0" err="1">
                <a:solidFill>
                  <a:schemeClr val="dk1"/>
                </a:solidFill>
                <a:latin typeface="Calibri"/>
                <a:ea typeface="Calibri"/>
                <a:cs typeface="Calibri"/>
                <a:sym typeface="Calibri"/>
              </a:rPr>
              <a:t>voluntari</a:t>
            </a:r>
            <a:r>
              <a:rPr lang="en-US" sz="2400" dirty="0">
                <a:solidFill>
                  <a:schemeClr val="dk1"/>
                </a:solidFill>
                <a:latin typeface="Calibri"/>
                <a:ea typeface="Calibri"/>
                <a:cs typeface="Calibri"/>
                <a:sym typeface="Calibri"/>
              </a:rPr>
              <a:t> Amnesty </a:t>
            </a:r>
            <a:endParaRPr lang="ro-RO" sz="24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body" idx="1"/>
          </p:nvPr>
        </p:nvSpPr>
        <p:spPr>
          <a:xfrm>
            <a:off x="3316822" y="2178423"/>
            <a:ext cx="11362037" cy="6965577"/>
          </a:xfrm>
          <a:prstGeom prst="rect">
            <a:avLst/>
          </a:prstGeom>
          <a:noFill/>
          <a:ln>
            <a:noFill/>
          </a:ln>
        </p:spPr>
        <p:txBody>
          <a:bodyPr spcFirstLastPara="1" wrap="square" lIns="91425" tIns="45700" rIns="91425" bIns="45700" anchor="t" anchorCtr="0">
            <a:normAutofit/>
          </a:bodyPr>
          <a:lstStyle/>
          <a:p>
            <a:pPr marL="51435" lvl="0" indent="0" algn="l" rtl="0">
              <a:lnSpc>
                <a:spcPct val="150000"/>
              </a:lnSpc>
              <a:spcBef>
                <a:spcPts val="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p:txBody>
      </p:sp>
      <p:sp>
        <p:nvSpPr>
          <p:cNvPr id="235" name="Google Shape;235;p12"/>
          <p:cNvSpPr/>
          <p:nvPr/>
        </p:nvSpPr>
        <p:spPr>
          <a:xfrm>
            <a:off x="4101353"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6" name="Google Shape;236;p12"/>
          <p:cNvSpPr/>
          <p:nvPr/>
        </p:nvSpPr>
        <p:spPr>
          <a:xfrm>
            <a:off x="5813837"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7" name="Google Shape;237;p12"/>
          <p:cNvSpPr/>
          <p:nvPr/>
        </p:nvSpPr>
        <p:spPr>
          <a:xfrm>
            <a:off x="4666900"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8" name="Google Shape;238;p12"/>
          <p:cNvSpPr/>
          <p:nvPr/>
        </p:nvSpPr>
        <p:spPr>
          <a:xfrm>
            <a:off x="4787153" y="6656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9" name="Google Shape;239;p12"/>
          <p:cNvSpPr/>
          <p:nvPr/>
        </p:nvSpPr>
        <p:spPr>
          <a:xfrm>
            <a:off x="5056094"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0" name="Google Shape;240;p12"/>
          <p:cNvSpPr/>
          <p:nvPr/>
        </p:nvSpPr>
        <p:spPr>
          <a:xfrm>
            <a:off x="7746847" y="41416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1" name="Google Shape;241;p12"/>
          <p:cNvSpPr/>
          <p:nvPr/>
        </p:nvSpPr>
        <p:spPr>
          <a:xfrm>
            <a:off x="5420089"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2" name="Google Shape;242;p12"/>
          <p:cNvSpPr/>
          <p:nvPr/>
        </p:nvSpPr>
        <p:spPr>
          <a:xfrm>
            <a:off x="5614862" y="78530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3" name="Google Shape;243;p12"/>
          <p:cNvSpPr/>
          <p:nvPr/>
        </p:nvSpPr>
        <p:spPr>
          <a:xfrm>
            <a:off x="4163207" y="5513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4" name="Google Shape;244;p12"/>
          <p:cNvSpPr/>
          <p:nvPr/>
        </p:nvSpPr>
        <p:spPr>
          <a:xfrm>
            <a:off x="7545143" y="826321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5" name="Google Shape;245;p12"/>
          <p:cNvSpPr/>
          <p:nvPr/>
        </p:nvSpPr>
        <p:spPr>
          <a:xfrm>
            <a:off x="6552751" y="5560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6" name="Google Shape;246;p12"/>
          <p:cNvSpPr/>
          <p:nvPr/>
        </p:nvSpPr>
        <p:spPr>
          <a:xfrm>
            <a:off x="7126942" y="50829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7" name="Google Shape;247;p12"/>
          <p:cNvSpPr/>
          <p:nvPr/>
        </p:nvSpPr>
        <p:spPr>
          <a:xfrm>
            <a:off x="6186038" y="65352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8" name="Google Shape;248;p12"/>
          <p:cNvSpPr/>
          <p:nvPr/>
        </p:nvSpPr>
        <p:spPr>
          <a:xfrm>
            <a:off x="6790765" y="4370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49" name="Google Shape;249;p12"/>
          <p:cNvSpPr/>
          <p:nvPr/>
        </p:nvSpPr>
        <p:spPr>
          <a:xfrm>
            <a:off x="6216571" y="834389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0" name="Google Shape;250;p12"/>
          <p:cNvSpPr/>
          <p:nvPr/>
        </p:nvSpPr>
        <p:spPr>
          <a:xfrm>
            <a:off x="7503850" y="65957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1" name="Google Shape;251;p12"/>
          <p:cNvSpPr/>
          <p:nvPr/>
        </p:nvSpPr>
        <p:spPr>
          <a:xfrm>
            <a:off x="8322386" y="47131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2" name="Google Shape;252;p12"/>
          <p:cNvSpPr/>
          <p:nvPr/>
        </p:nvSpPr>
        <p:spPr>
          <a:xfrm>
            <a:off x="6722186" y="7449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3" name="Google Shape;253;p12"/>
          <p:cNvSpPr/>
          <p:nvPr/>
        </p:nvSpPr>
        <p:spPr>
          <a:xfrm>
            <a:off x="8550986"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4" name="Google Shape;254;p12"/>
          <p:cNvSpPr/>
          <p:nvPr/>
        </p:nvSpPr>
        <p:spPr>
          <a:xfrm>
            <a:off x="4245232" y="81959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5" name="Google Shape;255;p12"/>
          <p:cNvSpPr/>
          <p:nvPr/>
        </p:nvSpPr>
        <p:spPr>
          <a:xfrm>
            <a:off x="8619565"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6" name="Google Shape;256;p12"/>
          <p:cNvSpPr/>
          <p:nvPr/>
        </p:nvSpPr>
        <p:spPr>
          <a:xfrm>
            <a:off x="8736542" y="83976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7" name="Google Shape;257;p12"/>
          <p:cNvSpPr/>
          <p:nvPr/>
        </p:nvSpPr>
        <p:spPr>
          <a:xfrm>
            <a:off x="8425253" y="6763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8" name="Google Shape;258;p12"/>
          <p:cNvSpPr/>
          <p:nvPr/>
        </p:nvSpPr>
        <p:spPr>
          <a:xfrm>
            <a:off x="9630497" y="3334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9" name="Google Shape;259;p12"/>
          <p:cNvSpPr/>
          <p:nvPr/>
        </p:nvSpPr>
        <p:spPr>
          <a:xfrm>
            <a:off x="9947173"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0" name="Google Shape;260;p12"/>
          <p:cNvSpPr/>
          <p:nvPr/>
        </p:nvSpPr>
        <p:spPr>
          <a:xfrm>
            <a:off x="9758341" y="37113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1" name="Google Shape;261;p12"/>
          <p:cNvSpPr/>
          <p:nvPr/>
        </p:nvSpPr>
        <p:spPr>
          <a:xfrm>
            <a:off x="9970417" y="352985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2" name="Google Shape;262;p12"/>
          <p:cNvSpPr/>
          <p:nvPr/>
        </p:nvSpPr>
        <p:spPr>
          <a:xfrm>
            <a:off x="10451483"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3" name="Google Shape;263;p12"/>
          <p:cNvSpPr/>
          <p:nvPr/>
        </p:nvSpPr>
        <p:spPr>
          <a:xfrm>
            <a:off x="10038995" y="388796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4" name="Google Shape;264;p12"/>
          <p:cNvSpPr/>
          <p:nvPr/>
        </p:nvSpPr>
        <p:spPr>
          <a:xfrm>
            <a:off x="10986052" y="359213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5" name="Google Shape;265;p12"/>
          <p:cNvSpPr/>
          <p:nvPr/>
        </p:nvSpPr>
        <p:spPr>
          <a:xfrm>
            <a:off x="9655084" y="406101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6" name="Google Shape;266;p12"/>
          <p:cNvSpPr/>
          <p:nvPr/>
        </p:nvSpPr>
        <p:spPr>
          <a:xfrm>
            <a:off x="11123120" y="6306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7" name="Google Shape;267;p12"/>
          <p:cNvSpPr/>
          <p:nvPr/>
        </p:nvSpPr>
        <p:spPr>
          <a:xfrm>
            <a:off x="11201495" y="610496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8" name="Google Shape;268;p12"/>
          <p:cNvSpPr/>
          <p:nvPr/>
        </p:nvSpPr>
        <p:spPr>
          <a:xfrm>
            <a:off x="11528936" y="62259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69" name="Google Shape;269;p12"/>
          <p:cNvSpPr/>
          <p:nvPr/>
        </p:nvSpPr>
        <p:spPr>
          <a:xfrm>
            <a:off x="11528936" y="584812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0" name="Google Shape;270;p12"/>
          <p:cNvSpPr/>
          <p:nvPr/>
        </p:nvSpPr>
        <p:spPr>
          <a:xfrm>
            <a:off x="11043497"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1" name="Google Shape;271;p12"/>
          <p:cNvSpPr/>
          <p:nvPr/>
        </p:nvSpPr>
        <p:spPr>
          <a:xfrm>
            <a:off x="13813876" y="346934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2" name="Google Shape;272;p12"/>
          <p:cNvSpPr/>
          <p:nvPr/>
        </p:nvSpPr>
        <p:spPr>
          <a:xfrm>
            <a:off x="14042476"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3" name="Google Shape;273;p12"/>
          <p:cNvSpPr/>
          <p:nvPr/>
        </p:nvSpPr>
        <p:spPr>
          <a:xfrm>
            <a:off x="12817450" y="7953935"/>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4" name="Google Shape;274;p12"/>
          <p:cNvSpPr/>
          <p:nvPr/>
        </p:nvSpPr>
        <p:spPr>
          <a:xfrm>
            <a:off x="12861535" y="73420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5" name="Google Shape;275;p12"/>
          <p:cNvSpPr/>
          <p:nvPr/>
        </p:nvSpPr>
        <p:spPr>
          <a:xfrm>
            <a:off x="13416374" y="767154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6" name="Google Shape;276;p12"/>
          <p:cNvSpPr/>
          <p:nvPr/>
        </p:nvSpPr>
        <p:spPr>
          <a:xfrm>
            <a:off x="14133919"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7" name="Google Shape;277;p12"/>
          <p:cNvSpPr/>
          <p:nvPr/>
        </p:nvSpPr>
        <p:spPr>
          <a:xfrm>
            <a:off x="13350199" y="72210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8" name="Google Shape;278;p12"/>
          <p:cNvSpPr/>
          <p:nvPr/>
        </p:nvSpPr>
        <p:spPr>
          <a:xfrm>
            <a:off x="14202497"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79" name="Google Shape;279;p12"/>
          <p:cNvSpPr/>
          <p:nvPr/>
        </p:nvSpPr>
        <p:spPr>
          <a:xfrm>
            <a:off x="14431097" y="81354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80" name="Google Shape;280;p12"/>
          <p:cNvSpPr/>
          <p:nvPr/>
        </p:nvSpPr>
        <p:spPr>
          <a:xfrm>
            <a:off x="10004705" y="808840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nvGrpSpPr>
          <p:cNvPr id="281" name="Google Shape;281;p12"/>
          <p:cNvGrpSpPr/>
          <p:nvPr/>
        </p:nvGrpSpPr>
        <p:grpSpPr>
          <a:xfrm>
            <a:off x="3895639" y="3123672"/>
            <a:ext cx="10760049" cy="5516290"/>
            <a:chOff x="3918810" y="2705322"/>
            <a:chExt cx="10760049" cy="5903259"/>
          </a:xfrm>
        </p:grpSpPr>
        <p:sp>
          <p:nvSpPr>
            <p:cNvPr id="282" name="Google Shape;282;p12"/>
            <p:cNvSpPr/>
            <p:nvPr/>
          </p:nvSpPr>
          <p:spPr>
            <a:xfrm>
              <a:off x="3918810"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83" name="Google Shape;283;p12"/>
            <p:cNvSpPr/>
            <p:nvPr/>
          </p:nvSpPr>
          <p:spPr>
            <a:xfrm>
              <a:off x="9501742"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284" name="Google Shape;284;p12"/>
          <p:cNvSpPr txBox="1"/>
          <p:nvPr/>
        </p:nvSpPr>
        <p:spPr>
          <a:xfrm>
            <a:off x="10992678" y="8638066"/>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700" dirty="0">
                <a:solidFill>
                  <a:schemeClr val="dk1"/>
                </a:solidFill>
                <a:latin typeface="Calibri"/>
                <a:ea typeface="Calibri"/>
                <a:cs typeface="Calibri"/>
                <a:sym typeface="Calibri"/>
              </a:rPr>
              <a:t>Clusterizat</a:t>
            </a:r>
            <a:endParaRPr sz="2700" dirty="0">
              <a:solidFill>
                <a:schemeClr val="dk1"/>
              </a:solidFill>
              <a:latin typeface="Calibri"/>
              <a:ea typeface="Calibri"/>
              <a:cs typeface="Calibri"/>
              <a:sym typeface="Calibri"/>
            </a:endParaRPr>
          </a:p>
        </p:txBody>
      </p:sp>
      <p:sp>
        <p:nvSpPr>
          <p:cNvPr id="285" name="Google Shape;285;p12"/>
          <p:cNvSpPr txBox="1"/>
          <p:nvPr/>
        </p:nvSpPr>
        <p:spPr>
          <a:xfrm>
            <a:off x="5454378" y="8610465"/>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700" dirty="0">
                <a:solidFill>
                  <a:schemeClr val="dk1"/>
                </a:solidFill>
                <a:latin typeface="Calibri"/>
                <a:ea typeface="Calibri"/>
                <a:cs typeface="Calibri"/>
                <a:sym typeface="Calibri"/>
              </a:rPr>
              <a:t>Aleator</a:t>
            </a:r>
            <a:endParaRPr sz="2700" dirty="0">
              <a:solidFill>
                <a:schemeClr val="dk1"/>
              </a:solidFill>
              <a:latin typeface="Calibri"/>
              <a:ea typeface="Calibri"/>
              <a:cs typeface="Calibri"/>
              <a:sym typeface="Calibri"/>
            </a:endParaRPr>
          </a:p>
        </p:txBody>
      </p:sp>
      <p:sp>
        <p:nvSpPr>
          <p:cNvPr id="286" name="Google Shape;286;p12"/>
          <p:cNvSpPr txBox="1"/>
          <p:nvPr/>
        </p:nvSpPr>
        <p:spPr>
          <a:xfrm>
            <a:off x="1333222" y="1936300"/>
            <a:ext cx="15621555" cy="9386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i="1" dirty="0">
                <a:solidFill>
                  <a:srgbClr val="943C83"/>
                </a:solidFill>
                <a:latin typeface="Calibri"/>
                <a:ea typeface="Calibri"/>
                <a:cs typeface="Calibri"/>
                <a:sym typeface="Calibri"/>
              </a:rPr>
              <a:t>Discursul de Ură nu este distribuit aleator:</a:t>
            </a:r>
            <a:r>
              <a:rPr lang="en-US" sz="2800" b="1" i="1" dirty="0">
                <a:solidFill>
                  <a:srgbClr val="943C83"/>
                </a:solidFill>
                <a:latin typeface="Calibri"/>
                <a:ea typeface="Calibri"/>
                <a:cs typeface="Calibri"/>
                <a:sym typeface="Calibri"/>
              </a:rPr>
              <a:t> </a:t>
            </a:r>
            <a:r>
              <a:rPr lang="ro-RO" sz="2700" b="1" i="1" dirty="0">
                <a:solidFill>
                  <a:schemeClr val="dk1"/>
                </a:solidFill>
                <a:latin typeface="Calibri"/>
                <a:ea typeface="Calibri"/>
                <a:cs typeface="Calibri"/>
                <a:sym typeface="Calibri"/>
              </a:rPr>
              <a:t>Fiecare dreptunghi are exact același număr și dimensiune a punctelor albastre</a:t>
            </a:r>
            <a:endParaRPr sz="2700" b="1" i="1" dirty="0">
              <a:solidFill>
                <a:schemeClr val="dk1"/>
              </a:solidFill>
              <a:latin typeface="Calibri"/>
              <a:ea typeface="Calibri"/>
              <a:cs typeface="Calibri"/>
              <a:sym typeface="Calibri"/>
            </a:endParaRPr>
          </a:p>
        </p:txBody>
      </p:sp>
      <p:sp>
        <p:nvSpPr>
          <p:cNvPr id="287" name="Google Shape;287;p12"/>
          <p:cNvSpPr txBox="1"/>
          <p:nvPr/>
        </p:nvSpPr>
        <p:spPr>
          <a:xfrm>
            <a:off x="1543323" y="458315"/>
            <a:ext cx="14724148"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Utilizarea</a:t>
            </a:r>
            <a:r>
              <a:rPr lang="en-US" sz="4400" b="1" dirty="0">
                <a:solidFill>
                  <a:srgbClr val="E7686A"/>
                </a:solidFill>
                <a:latin typeface="Calibri"/>
                <a:ea typeface="Calibri"/>
                <a:cs typeface="Calibri"/>
                <a:sym typeface="Calibri"/>
              </a:rPr>
              <a:t> data science </a:t>
            </a:r>
            <a:r>
              <a:rPr lang="en-US" sz="4400" b="1" dirty="0" err="1">
                <a:solidFill>
                  <a:srgbClr val="E7686A"/>
                </a:solidFill>
                <a:latin typeface="Calibri"/>
                <a:ea typeface="Calibri"/>
                <a:cs typeface="Calibri"/>
                <a:sym typeface="Calibri"/>
              </a:rPr>
              <a:t>pentru</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binele</a:t>
            </a:r>
            <a:r>
              <a:rPr lang="en-US" sz="4400" b="1" dirty="0">
                <a:solidFill>
                  <a:srgbClr val="E7686A"/>
                </a:solidFill>
                <a:latin typeface="Calibri"/>
                <a:ea typeface="Calibri"/>
                <a:cs typeface="Calibri"/>
                <a:sym typeface="Calibri"/>
              </a:rPr>
              <a:t> social</a:t>
            </a:r>
          </a:p>
        </p:txBody>
      </p:sp>
      <p:sp>
        <p:nvSpPr>
          <p:cNvPr id="288" name="Google Shape;288;p12"/>
          <p:cNvSpPr txBox="1"/>
          <p:nvPr/>
        </p:nvSpPr>
        <p:spPr>
          <a:xfrm>
            <a:off x="1523445" y="1216869"/>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a:t>
            </a:r>
            <a:r>
              <a:rPr lang="ro-RO" sz="2800" b="1" dirty="0">
                <a:solidFill>
                  <a:srgbClr val="238791"/>
                </a:solidFill>
                <a:latin typeface="Calibri"/>
                <a:ea typeface="Calibri"/>
                <a:cs typeface="Calibri"/>
                <a:sym typeface="Calibri"/>
              </a:rPr>
              <a:t>Cazul </a:t>
            </a:r>
            <a:r>
              <a:rPr lang="en-US" sz="2800" b="1" dirty="0">
                <a:solidFill>
                  <a:srgbClr val="238791"/>
                </a:solidFill>
                <a:latin typeface="Calibri"/>
                <a:ea typeface="Calibri"/>
                <a:cs typeface="Calibri"/>
                <a:sym typeface="Calibri"/>
              </a:rPr>
              <a:t>Amnesty Italy</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p:cNvSpPr txBox="1">
            <a:spLocks noGrp="1"/>
          </p:cNvSpPr>
          <p:nvPr>
            <p:ph type="body" idx="1"/>
          </p:nvPr>
        </p:nvSpPr>
        <p:spPr>
          <a:xfrm>
            <a:off x="3316822" y="2178423"/>
            <a:ext cx="11362037" cy="6965577"/>
          </a:xfrm>
          <a:prstGeom prst="rect">
            <a:avLst/>
          </a:prstGeom>
          <a:noFill/>
          <a:ln>
            <a:noFill/>
          </a:ln>
        </p:spPr>
        <p:txBody>
          <a:bodyPr spcFirstLastPara="1" wrap="square" lIns="91425" tIns="45700" rIns="91425" bIns="45700" anchor="t" anchorCtr="0">
            <a:normAutofit/>
          </a:bodyPr>
          <a:lstStyle/>
          <a:p>
            <a:pPr marL="51435" lvl="0" indent="0" algn="l" rtl="0">
              <a:lnSpc>
                <a:spcPct val="150000"/>
              </a:lnSpc>
              <a:spcBef>
                <a:spcPts val="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p:txBody>
      </p:sp>
      <p:sp>
        <p:nvSpPr>
          <p:cNvPr id="294" name="Google Shape;294;p13"/>
          <p:cNvSpPr/>
          <p:nvPr/>
        </p:nvSpPr>
        <p:spPr>
          <a:xfrm>
            <a:off x="4101353"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5" name="Google Shape;295;p13"/>
          <p:cNvSpPr/>
          <p:nvPr/>
        </p:nvSpPr>
        <p:spPr>
          <a:xfrm>
            <a:off x="5813837"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6" name="Google Shape;296;p13"/>
          <p:cNvSpPr/>
          <p:nvPr/>
        </p:nvSpPr>
        <p:spPr>
          <a:xfrm>
            <a:off x="4666900"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7" name="Google Shape;297;p13"/>
          <p:cNvSpPr/>
          <p:nvPr/>
        </p:nvSpPr>
        <p:spPr>
          <a:xfrm>
            <a:off x="4787153" y="6656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8" name="Google Shape;298;p13"/>
          <p:cNvSpPr/>
          <p:nvPr/>
        </p:nvSpPr>
        <p:spPr>
          <a:xfrm>
            <a:off x="5056094"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99" name="Google Shape;299;p13"/>
          <p:cNvSpPr/>
          <p:nvPr/>
        </p:nvSpPr>
        <p:spPr>
          <a:xfrm>
            <a:off x="7746847" y="41416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0" name="Google Shape;300;p13"/>
          <p:cNvSpPr/>
          <p:nvPr/>
        </p:nvSpPr>
        <p:spPr>
          <a:xfrm>
            <a:off x="5420089"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1" name="Google Shape;301;p13"/>
          <p:cNvSpPr/>
          <p:nvPr/>
        </p:nvSpPr>
        <p:spPr>
          <a:xfrm>
            <a:off x="5614862" y="78530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2" name="Google Shape;302;p13"/>
          <p:cNvSpPr/>
          <p:nvPr/>
        </p:nvSpPr>
        <p:spPr>
          <a:xfrm>
            <a:off x="4163207" y="5513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3" name="Google Shape;303;p13"/>
          <p:cNvSpPr/>
          <p:nvPr/>
        </p:nvSpPr>
        <p:spPr>
          <a:xfrm>
            <a:off x="7545143" y="826321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4" name="Google Shape;304;p13"/>
          <p:cNvSpPr/>
          <p:nvPr/>
        </p:nvSpPr>
        <p:spPr>
          <a:xfrm>
            <a:off x="6552751" y="5560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5" name="Google Shape;305;p13"/>
          <p:cNvSpPr/>
          <p:nvPr/>
        </p:nvSpPr>
        <p:spPr>
          <a:xfrm>
            <a:off x="7126942" y="50829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6" name="Google Shape;306;p13"/>
          <p:cNvSpPr/>
          <p:nvPr/>
        </p:nvSpPr>
        <p:spPr>
          <a:xfrm>
            <a:off x="6186038" y="65352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7" name="Google Shape;307;p13"/>
          <p:cNvSpPr/>
          <p:nvPr/>
        </p:nvSpPr>
        <p:spPr>
          <a:xfrm>
            <a:off x="6790765" y="4370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8" name="Google Shape;308;p13"/>
          <p:cNvSpPr/>
          <p:nvPr/>
        </p:nvSpPr>
        <p:spPr>
          <a:xfrm>
            <a:off x="6216571" y="834389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09" name="Google Shape;309;p13"/>
          <p:cNvSpPr/>
          <p:nvPr/>
        </p:nvSpPr>
        <p:spPr>
          <a:xfrm>
            <a:off x="7503850" y="65957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0" name="Google Shape;310;p13"/>
          <p:cNvSpPr/>
          <p:nvPr/>
        </p:nvSpPr>
        <p:spPr>
          <a:xfrm>
            <a:off x="8322386" y="47131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1" name="Google Shape;311;p13"/>
          <p:cNvSpPr/>
          <p:nvPr/>
        </p:nvSpPr>
        <p:spPr>
          <a:xfrm>
            <a:off x="6722186" y="7449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2" name="Google Shape;312;p13"/>
          <p:cNvSpPr/>
          <p:nvPr/>
        </p:nvSpPr>
        <p:spPr>
          <a:xfrm>
            <a:off x="8550986"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3" name="Google Shape;313;p13"/>
          <p:cNvSpPr/>
          <p:nvPr/>
        </p:nvSpPr>
        <p:spPr>
          <a:xfrm>
            <a:off x="4245232" y="81959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4" name="Google Shape;314;p13"/>
          <p:cNvSpPr/>
          <p:nvPr/>
        </p:nvSpPr>
        <p:spPr>
          <a:xfrm>
            <a:off x="8619565"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5" name="Google Shape;315;p13"/>
          <p:cNvSpPr/>
          <p:nvPr/>
        </p:nvSpPr>
        <p:spPr>
          <a:xfrm>
            <a:off x="8736542" y="83976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6" name="Google Shape;316;p13"/>
          <p:cNvSpPr/>
          <p:nvPr/>
        </p:nvSpPr>
        <p:spPr>
          <a:xfrm>
            <a:off x="8425253" y="6763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7" name="Google Shape;317;p13"/>
          <p:cNvSpPr/>
          <p:nvPr/>
        </p:nvSpPr>
        <p:spPr>
          <a:xfrm>
            <a:off x="9630497" y="3334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8" name="Google Shape;318;p13"/>
          <p:cNvSpPr/>
          <p:nvPr/>
        </p:nvSpPr>
        <p:spPr>
          <a:xfrm>
            <a:off x="9947173"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19" name="Google Shape;319;p13"/>
          <p:cNvSpPr/>
          <p:nvPr/>
        </p:nvSpPr>
        <p:spPr>
          <a:xfrm>
            <a:off x="9758341" y="37113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0" name="Google Shape;320;p13"/>
          <p:cNvSpPr/>
          <p:nvPr/>
        </p:nvSpPr>
        <p:spPr>
          <a:xfrm>
            <a:off x="9970417" y="352985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1" name="Google Shape;321;p13"/>
          <p:cNvSpPr/>
          <p:nvPr/>
        </p:nvSpPr>
        <p:spPr>
          <a:xfrm>
            <a:off x="10451483"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2" name="Google Shape;322;p13"/>
          <p:cNvSpPr/>
          <p:nvPr/>
        </p:nvSpPr>
        <p:spPr>
          <a:xfrm>
            <a:off x="10038995" y="388796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3" name="Google Shape;323;p13"/>
          <p:cNvSpPr/>
          <p:nvPr/>
        </p:nvSpPr>
        <p:spPr>
          <a:xfrm>
            <a:off x="10986052" y="359213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4" name="Google Shape;324;p13"/>
          <p:cNvSpPr/>
          <p:nvPr/>
        </p:nvSpPr>
        <p:spPr>
          <a:xfrm>
            <a:off x="9655084" y="406101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5" name="Google Shape;325;p13"/>
          <p:cNvSpPr/>
          <p:nvPr/>
        </p:nvSpPr>
        <p:spPr>
          <a:xfrm>
            <a:off x="11123120" y="6306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6" name="Google Shape;326;p13"/>
          <p:cNvSpPr/>
          <p:nvPr/>
        </p:nvSpPr>
        <p:spPr>
          <a:xfrm>
            <a:off x="11201495" y="610496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7" name="Google Shape;327;p13"/>
          <p:cNvSpPr/>
          <p:nvPr/>
        </p:nvSpPr>
        <p:spPr>
          <a:xfrm>
            <a:off x="11528936" y="62259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8" name="Google Shape;328;p13"/>
          <p:cNvSpPr/>
          <p:nvPr/>
        </p:nvSpPr>
        <p:spPr>
          <a:xfrm>
            <a:off x="11528936" y="584812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29" name="Google Shape;329;p13"/>
          <p:cNvSpPr/>
          <p:nvPr/>
        </p:nvSpPr>
        <p:spPr>
          <a:xfrm>
            <a:off x="11043497"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0" name="Google Shape;330;p13"/>
          <p:cNvSpPr/>
          <p:nvPr/>
        </p:nvSpPr>
        <p:spPr>
          <a:xfrm>
            <a:off x="13813876" y="346934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1" name="Google Shape;331;p13"/>
          <p:cNvSpPr/>
          <p:nvPr/>
        </p:nvSpPr>
        <p:spPr>
          <a:xfrm>
            <a:off x="14042476"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2" name="Google Shape;332;p13"/>
          <p:cNvSpPr/>
          <p:nvPr/>
        </p:nvSpPr>
        <p:spPr>
          <a:xfrm>
            <a:off x="12817450" y="7953935"/>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3" name="Google Shape;333;p13"/>
          <p:cNvSpPr/>
          <p:nvPr/>
        </p:nvSpPr>
        <p:spPr>
          <a:xfrm>
            <a:off x="12861535" y="73420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4" name="Google Shape;334;p13"/>
          <p:cNvSpPr/>
          <p:nvPr/>
        </p:nvSpPr>
        <p:spPr>
          <a:xfrm>
            <a:off x="13416374" y="767154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5" name="Google Shape;335;p13"/>
          <p:cNvSpPr/>
          <p:nvPr/>
        </p:nvSpPr>
        <p:spPr>
          <a:xfrm>
            <a:off x="14133919"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6" name="Google Shape;336;p13"/>
          <p:cNvSpPr/>
          <p:nvPr/>
        </p:nvSpPr>
        <p:spPr>
          <a:xfrm>
            <a:off x="13350199" y="72210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7" name="Google Shape;337;p13"/>
          <p:cNvSpPr/>
          <p:nvPr/>
        </p:nvSpPr>
        <p:spPr>
          <a:xfrm>
            <a:off x="14202497"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8" name="Google Shape;338;p13"/>
          <p:cNvSpPr/>
          <p:nvPr/>
        </p:nvSpPr>
        <p:spPr>
          <a:xfrm>
            <a:off x="14431097" y="81354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39" name="Google Shape;339;p13"/>
          <p:cNvSpPr/>
          <p:nvPr/>
        </p:nvSpPr>
        <p:spPr>
          <a:xfrm>
            <a:off x="10004705" y="808840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nvGrpSpPr>
          <p:cNvPr id="340" name="Google Shape;340;p13"/>
          <p:cNvGrpSpPr/>
          <p:nvPr/>
        </p:nvGrpSpPr>
        <p:grpSpPr>
          <a:xfrm>
            <a:off x="3895639" y="3123672"/>
            <a:ext cx="10760049" cy="5516290"/>
            <a:chOff x="3918810" y="2705322"/>
            <a:chExt cx="10760049" cy="5903259"/>
          </a:xfrm>
        </p:grpSpPr>
        <p:sp>
          <p:nvSpPr>
            <p:cNvPr id="341" name="Google Shape;341;p13"/>
            <p:cNvSpPr/>
            <p:nvPr/>
          </p:nvSpPr>
          <p:spPr>
            <a:xfrm>
              <a:off x="3918810"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42" name="Google Shape;342;p13"/>
            <p:cNvSpPr/>
            <p:nvPr/>
          </p:nvSpPr>
          <p:spPr>
            <a:xfrm>
              <a:off x="9501742"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43" name="Google Shape;343;p13"/>
          <p:cNvSpPr txBox="1"/>
          <p:nvPr/>
        </p:nvSpPr>
        <p:spPr>
          <a:xfrm>
            <a:off x="10992678" y="8638066"/>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700" dirty="0">
                <a:solidFill>
                  <a:schemeClr val="dk1"/>
                </a:solidFill>
                <a:latin typeface="Calibri"/>
                <a:ea typeface="Calibri"/>
                <a:cs typeface="Calibri"/>
                <a:sym typeface="Calibri"/>
              </a:rPr>
              <a:t>Clusterizat</a:t>
            </a:r>
            <a:endParaRPr sz="2700" dirty="0">
              <a:solidFill>
                <a:schemeClr val="dk1"/>
              </a:solidFill>
              <a:latin typeface="Calibri"/>
              <a:ea typeface="Calibri"/>
              <a:cs typeface="Calibri"/>
              <a:sym typeface="Calibri"/>
            </a:endParaRPr>
          </a:p>
        </p:txBody>
      </p:sp>
      <p:sp>
        <p:nvSpPr>
          <p:cNvPr id="344" name="Google Shape;344;p13"/>
          <p:cNvSpPr txBox="1"/>
          <p:nvPr/>
        </p:nvSpPr>
        <p:spPr>
          <a:xfrm>
            <a:off x="5454378" y="8610465"/>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700" dirty="0">
                <a:solidFill>
                  <a:schemeClr val="dk1"/>
                </a:solidFill>
                <a:latin typeface="Calibri"/>
                <a:ea typeface="Calibri"/>
                <a:cs typeface="Calibri"/>
                <a:sym typeface="Calibri"/>
              </a:rPr>
              <a:t>Aleator</a:t>
            </a:r>
            <a:endParaRPr sz="2700" dirty="0">
              <a:solidFill>
                <a:schemeClr val="dk1"/>
              </a:solidFill>
              <a:latin typeface="Calibri"/>
              <a:ea typeface="Calibri"/>
              <a:cs typeface="Calibri"/>
              <a:sym typeface="Calibri"/>
            </a:endParaRPr>
          </a:p>
        </p:txBody>
      </p:sp>
      <p:sp>
        <p:nvSpPr>
          <p:cNvPr id="345" name="Google Shape;345;p13"/>
          <p:cNvSpPr txBox="1"/>
          <p:nvPr/>
        </p:nvSpPr>
        <p:spPr>
          <a:xfrm>
            <a:off x="1523445" y="2018050"/>
            <a:ext cx="15621555"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i="1" dirty="0">
                <a:solidFill>
                  <a:schemeClr val="dk1"/>
                </a:solidFill>
                <a:latin typeface="Calibri"/>
                <a:ea typeface="Calibri"/>
                <a:cs typeface="Calibri"/>
                <a:sym typeface="Calibri"/>
              </a:rPr>
              <a:t>Conform datelor </a:t>
            </a:r>
            <a:r>
              <a:rPr lang="en-US" sz="2800" b="1" i="1" dirty="0">
                <a:solidFill>
                  <a:schemeClr val="dk1"/>
                </a:solidFill>
                <a:latin typeface="Calibri"/>
                <a:ea typeface="Calibri"/>
                <a:cs typeface="Calibri"/>
                <a:sym typeface="Calibri"/>
              </a:rPr>
              <a:t>Amnesty Ital</a:t>
            </a:r>
            <a:r>
              <a:rPr lang="ro-RO" sz="2800" b="1" i="1" dirty="0">
                <a:solidFill>
                  <a:schemeClr val="dk1"/>
                </a:solidFill>
                <a:latin typeface="Calibri"/>
                <a:ea typeface="Calibri"/>
                <a:cs typeface="Calibri"/>
                <a:sym typeface="Calibri"/>
              </a:rPr>
              <a:t>ia</a:t>
            </a:r>
            <a:r>
              <a:rPr lang="en-US" sz="2800" b="1" i="1" dirty="0">
                <a:solidFill>
                  <a:schemeClr val="dk1"/>
                </a:solidFill>
                <a:latin typeface="Calibri"/>
                <a:ea typeface="Calibri"/>
                <a:cs typeface="Calibri"/>
                <a:sym typeface="Calibri"/>
              </a:rPr>
              <a:t>, </a:t>
            </a:r>
            <a:r>
              <a:rPr lang="ro-RO" sz="2800" b="1" i="1" dirty="0">
                <a:solidFill>
                  <a:schemeClr val="dk1"/>
                </a:solidFill>
                <a:latin typeface="Calibri"/>
                <a:ea typeface="Calibri"/>
                <a:cs typeface="Calibri"/>
                <a:sym typeface="Calibri"/>
              </a:rPr>
              <a:t>prevalența discursului de ură este de aproximativ 1%. Dar tinde să se concentreze asupra anumitor grupuri și subiecte. De asemenea, are vârfuri de concentrare în anumite perioade.</a:t>
            </a:r>
            <a:endParaRPr sz="2800" b="1" i="1" dirty="0">
              <a:solidFill>
                <a:schemeClr val="dk1"/>
              </a:solidFill>
              <a:latin typeface="Calibri"/>
              <a:ea typeface="Calibri"/>
              <a:cs typeface="Calibri"/>
              <a:sym typeface="Calibri"/>
            </a:endParaRPr>
          </a:p>
        </p:txBody>
      </p:sp>
      <p:sp>
        <p:nvSpPr>
          <p:cNvPr id="346" name="Google Shape;346;p13"/>
          <p:cNvSpPr txBox="1"/>
          <p:nvPr/>
        </p:nvSpPr>
        <p:spPr>
          <a:xfrm>
            <a:off x="1543322" y="458315"/>
            <a:ext cx="15621555"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Utilizarea</a:t>
            </a:r>
            <a:r>
              <a:rPr lang="en-US" sz="4400" b="1" dirty="0">
                <a:solidFill>
                  <a:srgbClr val="E7686A"/>
                </a:solidFill>
                <a:latin typeface="Calibri"/>
                <a:ea typeface="Calibri"/>
                <a:cs typeface="Calibri"/>
                <a:sym typeface="Calibri"/>
              </a:rPr>
              <a:t> data science </a:t>
            </a:r>
            <a:r>
              <a:rPr lang="en-US" sz="4400" b="1" dirty="0" err="1">
                <a:solidFill>
                  <a:srgbClr val="E7686A"/>
                </a:solidFill>
                <a:latin typeface="Calibri"/>
                <a:ea typeface="Calibri"/>
                <a:cs typeface="Calibri"/>
                <a:sym typeface="Calibri"/>
              </a:rPr>
              <a:t>pentru</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binele</a:t>
            </a:r>
            <a:r>
              <a:rPr lang="en-US" sz="4400" b="1" dirty="0">
                <a:solidFill>
                  <a:srgbClr val="E7686A"/>
                </a:solidFill>
                <a:latin typeface="Calibri"/>
                <a:ea typeface="Calibri"/>
                <a:cs typeface="Calibri"/>
                <a:sym typeface="Calibri"/>
              </a:rPr>
              <a:t> social</a:t>
            </a:r>
          </a:p>
        </p:txBody>
      </p:sp>
      <p:sp>
        <p:nvSpPr>
          <p:cNvPr id="347" name="Google Shape;347;p13"/>
          <p:cNvSpPr txBox="1"/>
          <p:nvPr/>
        </p:nvSpPr>
        <p:spPr>
          <a:xfrm>
            <a:off x="1523445" y="1216869"/>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a:t>
            </a:r>
            <a:r>
              <a:rPr lang="ro-RO" sz="2800" b="1" dirty="0">
                <a:solidFill>
                  <a:srgbClr val="238791"/>
                </a:solidFill>
                <a:latin typeface="Calibri"/>
                <a:ea typeface="Calibri"/>
                <a:cs typeface="Calibri"/>
                <a:sym typeface="Calibri"/>
              </a:rPr>
              <a:t>Cazul </a:t>
            </a:r>
            <a:r>
              <a:rPr lang="en-US" sz="2800" b="1" dirty="0">
                <a:solidFill>
                  <a:srgbClr val="238791"/>
                </a:solidFill>
                <a:latin typeface="Calibri"/>
                <a:ea typeface="Calibri"/>
                <a:cs typeface="Calibri"/>
                <a:sym typeface="Calibri"/>
              </a:rPr>
              <a:t>Amnesty Italy</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4"/>
          <p:cNvSpPr txBox="1">
            <a:spLocks noGrp="1"/>
          </p:cNvSpPr>
          <p:nvPr>
            <p:ph type="body" idx="1"/>
          </p:nvPr>
        </p:nvSpPr>
        <p:spPr>
          <a:xfrm>
            <a:off x="3316822" y="2178423"/>
            <a:ext cx="11362037" cy="6965577"/>
          </a:xfrm>
          <a:prstGeom prst="rect">
            <a:avLst/>
          </a:prstGeom>
          <a:noFill/>
          <a:ln>
            <a:noFill/>
          </a:ln>
        </p:spPr>
        <p:txBody>
          <a:bodyPr spcFirstLastPara="1" wrap="square" lIns="91425" tIns="45700" rIns="91425" bIns="45700" anchor="t" anchorCtr="0">
            <a:normAutofit/>
          </a:bodyPr>
          <a:lstStyle/>
          <a:p>
            <a:pPr marL="51435" lvl="0" indent="0" algn="l" rtl="0">
              <a:lnSpc>
                <a:spcPct val="150000"/>
              </a:lnSpc>
              <a:spcBef>
                <a:spcPts val="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a:p>
            <a:pPr marL="51435" lvl="0" indent="0" algn="l" rtl="0">
              <a:lnSpc>
                <a:spcPct val="90000"/>
              </a:lnSpc>
              <a:spcBef>
                <a:spcPts val="1000"/>
              </a:spcBef>
              <a:spcAft>
                <a:spcPts val="0"/>
              </a:spcAft>
              <a:buClr>
                <a:schemeClr val="dk1"/>
              </a:buClr>
              <a:buSzPts val="2800"/>
              <a:buNone/>
            </a:pPr>
            <a:endParaRPr/>
          </a:p>
        </p:txBody>
      </p:sp>
      <p:sp>
        <p:nvSpPr>
          <p:cNvPr id="353" name="Google Shape;353;p14"/>
          <p:cNvSpPr/>
          <p:nvPr/>
        </p:nvSpPr>
        <p:spPr>
          <a:xfrm>
            <a:off x="4101353"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4" name="Google Shape;354;p14"/>
          <p:cNvSpPr/>
          <p:nvPr/>
        </p:nvSpPr>
        <p:spPr>
          <a:xfrm>
            <a:off x="5813837"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5" name="Google Shape;355;p14"/>
          <p:cNvSpPr/>
          <p:nvPr/>
        </p:nvSpPr>
        <p:spPr>
          <a:xfrm>
            <a:off x="4666900"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6" name="Google Shape;356;p14"/>
          <p:cNvSpPr/>
          <p:nvPr/>
        </p:nvSpPr>
        <p:spPr>
          <a:xfrm>
            <a:off x="4787153" y="6656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7" name="Google Shape;357;p14"/>
          <p:cNvSpPr/>
          <p:nvPr/>
        </p:nvSpPr>
        <p:spPr>
          <a:xfrm>
            <a:off x="5056094"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8" name="Google Shape;358;p14"/>
          <p:cNvSpPr/>
          <p:nvPr/>
        </p:nvSpPr>
        <p:spPr>
          <a:xfrm>
            <a:off x="7746847" y="41416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59" name="Google Shape;359;p14"/>
          <p:cNvSpPr/>
          <p:nvPr/>
        </p:nvSpPr>
        <p:spPr>
          <a:xfrm>
            <a:off x="5420089" y="4417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0" name="Google Shape;360;p14"/>
          <p:cNvSpPr/>
          <p:nvPr/>
        </p:nvSpPr>
        <p:spPr>
          <a:xfrm>
            <a:off x="5614862" y="78530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1" name="Google Shape;361;p14"/>
          <p:cNvSpPr/>
          <p:nvPr/>
        </p:nvSpPr>
        <p:spPr>
          <a:xfrm>
            <a:off x="4163207" y="5513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2" name="Google Shape;362;p14"/>
          <p:cNvSpPr/>
          <p:nvPr/>
        </p:nvSpPr>
        <p:spPr>
          <a:xfrm>
            <a:off x="7545143" y="826321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3" name="Google Shape;363;p14"/>
          <p:cNvSpPr/>
          <p:nvPr/>
        </p:nvSpPr>
        <p:spPr>
          <a:xfrm>
            <a:off x="6552751" y="556035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4" name="Google Shape;364;p14"/>
          <p:cNvSpPr/>
          <p:nvPr/>
        </p:nvSpPr>
        <p:spPr>
          <a:xfrm>
            <a:off x="7126942" y="50829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5" name="Google Shape;365;p14"/>
          <p:cNvSpPr/>
          <p:nvPr/>
        </p:nvSpPr>
        <p:spPr>
          <a:xfrm>
            <a:off x="6186038" y="65352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6" name="Google Shape;366;p14"/>
          <p:cNvSpPr/>
          <p:nvPr/>
        </p:nvSpPr>
        <p:spPr>
          <a:xfrm>
            <a:off x="6790765" y="43702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7" name="Google Shape;367;p14"/>
          <p:cNvSpPr/>
          <p:nvPr/>
        </p:nvSpPr>
        <p:spPr>
          <a:xfrm>
            <a:off x="6216571" y="834389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8" name="Google Shape;368;p14"/>
          <p:cNvSpPr/>
          <p:nvPr/>
        </p:nvSpPr>
        <p:spPr>
          <a:xfrm>
            <a:off x="7503850" y="65957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9" name="Google Shape;369;p14"/>
          <p:cNvSpPr/>
          <p:nvPr/>
        </p:nvSpPr>
        <p:spPr>
          <a:xfrm>
            <a:off x="8322386" y="47131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0" name="Google Shape;370;p14"/>
          <p:cNvSpPr/>
          <p:nvPr/>
        </p:nvSpPr>
        <p:spPr>
          <a:xfrm>
            <a:off x="6722186" y="7449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1" name="Google Shape;371;p14"/>
          <p:cNvSpPr/>
          <p:nvPr/>
        </p:nvSpPr>
        <p:spPr>
          <a:xfrm>
            <a:off x="8550986"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2" name="Google Shape;372;p14"/>
          <p:cNvSpPr/>
          <p:nvPr/>
        </p:nvSpPr>
        <p:spPr>
          <a:xfrm>
            <a:off x="4245232" y="81959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3" name="Google Shape;373;p14"/>
          <p:cNvSpPr/>
          <p:nvPr/>
        </p:nvSpPr>
        <p:spPr>
          <a:xfrm>
            <a:off x="8619565"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4" name="Google Shape;374;p14"/>
          <p:cNvSpPr/>
          <p:nvPr/>
        </p:nvSpPr>
        <p:spPr>
          <a:xfrm>
            <a:off x="8736542" y="83976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5" name="Google Shape;375;p14"/>
          <p:cNvSpPr/>
          <p:nvPr/>
        </p:nvSpPr>
        <p:spPr>
          <a:xfrm>
            <a:off x="8425253" y="6763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6" name="Google Shape;376;p14"/>
          <p:cNvSpPr/>
          <p:nvPr/>
        </p:nvSpPr>
        <p:spPr>
          <a:xfrm>
            <a:off x="9630497" y="3334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7" name="Google Shape;377;p14"/>
          <p:cNvSpPr/>
          <p:nvPr/>
        </p:nvSpPr>
        <p:spPr>
          <a:xfrm>
            <a:off x="9947173"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8" name="Google Shape;378;p14"/>
          <p:cNvSpPr/>
          <p:nvPr/>
        </p:nvSpPr>
        <p:spPr>
          <a:xfrm>
            <a:off x="9758341" y="371138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9" name="Google Shape;379;p14"/>
          <p:cNvSpPr/>
          <p:nvPr/>
        </p:nvSpPr>
        <p:spPr>
          <a:xfrm>
            <a:off x="9970417" y="352985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0" name="Google Shape;380;p14"/>
          <p:cNvSpPr/>
          <p:nvPr/>
        </p:nvSpPr>
        <p:spPr>
          <a:xfrm>
            <a:off x="10451483" y="339538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1" name="Google Shape;381;p14"/>
          <p:cNvSpPr/>
          <p:nvPr/>
        </p:nvSpPr>
        <p:spPr>
          <a:xfrm>
            <a:off x="10038995" y="3887969"/>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2" name="Google Shape;382;p14"/>
          <p:cNvSpPr/>
          <p:nvPr/>
        </p:nvSpPr>
        <p:spPr>
          <a:xfrm>
            <a:off x="10986052" y="3592133"/>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3" name="Google Shape;383;p14"/>
          <p:cNvSpPr/>
          <p:nvPr/>
        </p:nvSpPr>
        <p:spPr>
          <a:xfrm>
            <a:off x="9655084" y="4061012"/>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4" name="Google Shape;384;p14"/>
          <p:cNvSpPr/>
          <p:nvPr/>
        </p:nvSpPr>
        <p:spPr>
          <a:xfrm>
            <a:off x="11123120" y="63066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5" name="Google Shape;385;p14"/>
          <p:cNvSpPr/>
          <p:nvPr/>
        </p:nvSpPr>
        <p:spPr>
          <a:xfrm>
            <a:off x="11201495" y="610496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6" name="Google Shape;386;p14"/>
          <p:cNvSpPr/>
          <p:nvPr/>
        </p:nvSpPr>
        <p:spPr>
          <a:xfrm>
            <a:off x="11528936" y="622598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7" name="Google Shape;387;p14"/>
          <p:cNvSpPr/>
          <p:nvPr/>
        </p:nvSpPr>
        <p:spPr>
          <a:xfrm>
            <a:off x="11528936" y="584812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8" name="Google Shape;388;p14"/>
          <p:cNvSpPr/>
          <p:nvPr/>
        </p:nvSpPr>
        <p:spPr>
          <a:xfrm>
            <a:off x="11043497" y="5580528"/>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9" name="Google Shape;389;p14"/>
          <p:cNvSpPr/>
          <p:nvPr/>
        </p:nvSpPr>
        <p:spPr>
          <a:xfrm>
            <a:off x="13813876" y="346934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0" name="Google Shape;390;p14"/>
          <p:cNvSpPr/>
          <p:nvPr/>
        </p:nvSpPr>
        <p:spPr>
          <a:xfrm>
            <a:off x="14042476" y="365087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1" name="Google Shape;391;p14"/>
          <p:cNvSpPr/>
          <p:nvPr/>
        </p:nvSpPr>
        <p:spPr>
          <a:xfrm>
            <a:off x="12817450" y="7953935"/>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2" name="Google Shape;392;p14"/>
          <p:cNvSpPr/>
          <p:nvPr/>
        </p:nvSpPr>
        <p:spPr>
          <a:xfrm>
            <a:off x="12861535" y="7342094"/>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3" name="Google Shape;393;p14"/>
          <p:cNvSpPr/>
          <p:nvPr/>
        </p:nvSpPr>
        <p:spPr>
          <a:xfrm>
            <a:off x="13416374" y="7671546"/>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4" name="Google Shape;394;p14"/>
          <p:cNvSpPr/>
          <p:nvPr/>
        </p:nvSpPr>
        <p:spPr>
          <a:xfrm>
            <a:off x="14133919" y="32205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5" name="Google Shape;395;p14"/>
          <p:cNvSpPr/>
          <p:nvPr/>
        </p:nvSpPr>
        <p:spPr>
          <a:xfrm>
            <a:off x="13350199" y="72210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6" name="Google Shape;396;p14"/>
          <p:cNvSpPr/>
          <p:nvPr/>
        </p:nvSpPr>
        <p:spPr>
          <a:xfrm>
            <a:off x="14202497" y="79068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7" name="Google Shape;397;p14"/>
          <p:cNvSpPr/>
          <p:nvPr/>
        </p:nvSpPr>
        <p:spPr>
          <a:xfrm>
            <a:off x="14431097" y="8135471"/>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8" name="Google Shape;398;p14"/>
          <p:cNvSpPr/>
          <p:nvPr/>
        </p:nvSpPr>
        <p:spPr>
          <a:xfrm>
            <a:off x="10004705" y="8088407"/>
            <a:ext cx="68579" cy="121023"/>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nvGrpSpPr>
          <p:cNvPr id="399" name="Google Shape;399;p14"/>
          <p:cNvGrpSpPr/>
          <p:nvPr/>
        </p:nvGrpSpPr>
        <p:grpSpPr>
          <a:xfrm>
            <a:off x="3895639" y="3123672"/>
            <a:ext cx="10760049" cy="5516290"/>
            <a:chOff x="3918810" y="2705322"/>
            <a:chExt cx="10760049" cy="5903259"/>
          </a:xfrm>
        </p:grpSpPr>
        <p:sp>
          <p:nvSpPr>
            <p:cNvPr id="400" name="Google Shape;400;p14"/>
            <p:cNvSpPr/>
            <p:nvPr/>
          </p:nvSpPr>
          <p:spPr>
            <a:xfrm>
              <a:off x="3918810"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1" name="Google Shape;401;p14"/>
            <p:cNvSpPr/>
            <p:nvPr/>
          </p:nvSpPr>
          <p:spPr>
            <a:xfrm>
              <a:off x="9501742" y="2705322"/>
              <a:ext cx="5177117" cy="5903259"/>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402" name="Google Shape;402;p14"/>
          <p:cNvSpPr txBox="1"/>
          <p:nvPr/>
        </p:nvSpPr>
        <p:spPr>
          <a:xfrm>
            <a:off x="10992678" y="8638066"/>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700" dirty="0">
                <a:solidFill>
                  <a:schemeClr val="dk1"/>
                </a:solidFill>
                <a:latin typeface="Calibri"/>
                <a:ea typeface="Calibri"/>
                <a:cs typeface="Calibri"/>
                <a:sym typeface="Calibri"/>
              </a:rPr>
              <a:t>Clusterizat</a:t>
            </a:r>
            <a:endParaRPr sz="2700" dirty="0">
              <a:solidFill>
                <a:schemeClr val="dk1"/>
              </a:solidFill>
              <a:latin typeface="Calibri"/>
              <a:ea typeface="Calibri"/>
              <a:cs typeface="Calibri"/>
              <a:sym typeface="Calibri"/>
            </a:endParaRPr>
          </a:p>
        </p:txBody>
      </p:sp>
      <p:sp>
        <p:nvSpPr>
          <p:cNvPr id="403" name="Google Shape;403;p14"/>
          <p:cNvSpPr txBox="1"/>
          <p:nvPr/>
        </p:nvSpPr>
        <p:spPr>
          <a:xfrm>
            <a:off x="5454378" y="8610465"/>
            <a:ext cx="290229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700" dirty="0">
                <a:solidFill>
                  <a:schemeClr val="dk1"/>
                </a:solidFill>
                <a:latin typeface="Calibri"/>
                <a:ea typeface="Calibri"/>
                <a:cs typeface="Calibri"/>
                <a:sym typeface="Calibri"/>
              </a:rPr>
              <a:t>Aleatori</a:t>
            </a:r>
            <a:endParaRPr sz="2700" dirty="0">
              <a:solidFill>
                <a:schemeClr val="dk1"/>
              </a:solidFill>
              <a:latin typeface="Calibri"/>
              <a:ea typeface="Calibri"/>
              <a:cs typeface="Calibri"/>
              <a:sym typeface="Calibri"/>
            </a:endParaRPr>
          </a:p>
        </p:txBody>
      </p:sp>
      <p:sp>
        <p:nvSpPr>
          <p:cNvPr id="404" name="Google Shape;404;p14"/>
          <p:cNvSpPr txBox="1"/>
          <p:nvPr/>
        </p:nvSpPr>
        <p:spPr>
          <a:xfrm>
            <a:off x="1506880" y="2165457"/>
            <a:ext cx="1562155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i="1" dirty="0">
                <a:solidFill>
                  <a:schemeClr val="dk1"/>
                </a:solidFill>
                <a:latin typeface="Calibri"/>
                <a:ea typeface="Calibri"/>
                <a:cs typeface="Calibri"/>
                <a:sym typeface="Calibri"/>
              </a:rPr>
              <a:t>Topicuri ”fierbinți”</a:t>
            </a:r>
            <a:r>
              <a:rPr lang="en-US" sz="2800" b="1" i="1" dirty="0">
                <a:solidFill>
                  <a:schemeClr val="dk1"/>
                </a:solidFill>
                <a:latin typeface="Calibri"/>
                <a:ea typeface="Calibri"/>
                <a:cs typeface="Calibri"/>
                <a:sym typeface="Calibri"/>
              </a:rPr>
              <a:t>: </a:t>
            </a:r>
            <a:r>
              <a:rPr lang="ro-RO" sz="2800" b="1" i="1" dirty="0">
                <a:solidFill>
                  <a:schemeClr val="dk1"/>
                </a:solidFill>
                <a:latin typeface="Calibri"/>
                <a:ea typeface="Calibri"/>
                <a:cs typeface="Calibri"/>
                <a:sym typeface="Calibri"/>
              </a:rPr>
              <a:t>Migrație/Refugiați/Azilanți; Roma; Minorități religioase; Femei și drepturile femeilor, ...</a:t>
            </a:r>
            <a:endParaRPr dirty="0"/>
          </a:p>
        </p:txBody>
      </p:sp>
      <p:sp>
        <p:nvSpPr>
          <p:cNvPr id="405" name="Google Shape;405;p14"/>
          <p:cNvSpPr txBox="1"/>
          <p:nvPr/>
        </p:nvSpPr>
        <p:spPr>
          <a:xfrm>
            <a:off x="1543323" y="458315"/>
            <a:ext cx="13883490"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Utilizarea</a:t>
            </a:r>
            <a:r>
              <a:rPr lang="en-US" sz="4400" b="1" dirty="0">
                <a:solidFill>
                  <a:srgbClr val="E7686A"/>
                </a:solidFill>
                <a:latin typeface="Calibri"/>
                <a:ea typeface="Calibri"/>
                <a:cs typeface="Calibri"/>
                <a:sym typeface="Calibri"/>
              </a:rPr>
              <a:t> data science </a:t>
            </a:r>
            <a:r>
              <a:rPr lang="en-US" sz="4400" b="1" dirty="0" err="1">
                <a:solidFill>
                  <a:srgbClr val="E7686A"/>
                </a:solidFill>
                <a:latin typeface="Calibri"/>
                <a:ea typeface="Calibri"/>
                <a:cs typeface="Calibri"/>
                <a:sym typeface="Calibri"/>
              </a:rPr>
              <a:t>pentru</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binele</a:t>
            </a:r>
            <a:r>
              <a:rPr lang="en-US" sz="4400" b="1" dirty="0">
                <a:solidFill>
                  <a:srgbClr val="E7686A"/>
                </a:solidFill>
                <a:latin typeface="Calibri"/>
                <a:ea typeface="Calibri"/>
                <a:cs typeface="Calibri"/>
                <a:sym typeface="Calibri"/>
              </a:rPr>
              <a:t> social</a:t>
            </a:r>
          </a:p>
        </p:txBody>
      </p:sp>
      <p:sp>
        <p:nvSpPr>
          <p:cNvPr id="406" name="Google Shape;406;p14"/>
          <p:cNvSpPr txBox="1"/>
          <p:nvPr/>
        </p:nvSpPr>
        <p:spPr>
          <a:xfrm>
            <a:off x="1523445" y="1216869"/>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a:t>
            </a:r>
            <a:r>
              <a:rPr lang="ro-RO" sz="2800" b="1" dirty="0">
                <a:solidFill>
                  <a:srgbClr val="238791"/>
                </a:solidFill>
                <a:latin typeface="Calibri"/>
                <a:ea typeface="Calibri"/>
                <a:cs typeface="Calibri"/>
                <a:sym typeface="Calibri"/>
              </a:rPr>
              <a:t>Cazul </a:t>
            </a:r>
            <a:r>
              <a:rPr lang="en-US" sz="2800" b="1" dirty="0">
                <a:solidFill>
                  <a:srgbClr val="238791"/>
                </a:solidFill>
                <a:latin typeface="Calibri"/>
                <a:ea typeface="Calibri"/>
                <a:cs typeface="Calibri"/>
                <a:sym typeface="Calibri"/>
              </a:rPr>
              <a:t>Amnesty Italy</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5"/>
          <p:cNvSpPr txBox="1"/>
          <p:nvPr/>
        </p:nvSpPr>
        <p:spPr>
          <a:xfrm>
            <a:off x="1447799" y="1411535"/>
            <a:ext cx="14067503"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Utilizarea</a:t>
            </a:r>
            <a:r>
              <a:rPr lang="en-US" sz="4400" b="1" dirty="0">
                <a:solidFill>
                  <a:srgbClr val="E7686A"/>
                </a:solidFill>
                <a:latin typeface="Calibri"/>
                <a:ea typeface="Calibri"/>
                <a:cs typeface="Calibri"/>
                <a:sym typeface="Calibri"/>
              </a:rPr>
              <a:t> data science </a:t>
            </a:r>
            <a:r>
              <a:rPr lang="en-US" sz="4400" b="1" dirty="0" err="1">
                <a:solidFill>
                  <a:srgbClr val="E7686A"/>
                </a:solidFill>
                <a:latin typeface="Calibri"/>
                <a:ea typeface="Calibri"/>
                <a:cs typeface="Calibri"/>
                <a:sym typeface="Calibri"/>
              </a:rPr>
              <a:t>pentru</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binele</a:t>
            </a:r>
            <a:r>
              <a:rPr lang="en-US" sz="4400" b="1" dirty="0">
                <a:solidFill>
                  <a:srgbClr val="E7686A"/>
                </a:solidFill>
                <a:latin typeface="Calibri"/>
                <a:ea typeface="Calibri"/>
                <a:cs typeface="Calibri"/>
                <a:sym typeface="Calibri"/>
              </a:rPr>
              <a:t> social</a:t>
            </a:r>
          </a:p>
        </p:txBody>
      </p:sp>
      <p:sp>
        <p:nvSpPr>
          <p:cNvPr id="412" name="Google Shape;412;p15"/>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a:t>
            </a:r>
            <a:r>
              <a:rPr lang="ro-RO" sz="2800" b="1" dirty="0">
                <a:solidFill>
                  <a:srgbClr val="238791"/>
                </a:solidFill>
                <a:latin typeface="Calibri"/>
                <a:ea typeface="Calibri"/>
                <a:cs typeface="Calibri"/>
                <a:sym typeface="Calibri"/>
              </a:rPr>
              <a:t>Cazul </a:t>
            </a:r>
            <a:r>
              <a:rPr lang="en-US" sz="2800" b="1" dirty="0">
                <a:solidFill>
                  <a:srgbClr val="238791"/>
                </a:solidFill>
                <a:latin typeface="Calibri"/>
                <a:ea typeface="Calibri"/>
                <a:cs typeface="Calibri"/>
                <a:sym typeface="Calibri"/>
              </a:rPr>
              <a:t>Amnesty Italy</a:t>
            </a:r>
            <a:endParaRPr dirty="0"/>
          </a:p>
        </p:txBody>
      </p:sp>
      <p:sp>
        <p:nvSpPr>
          <p:cNvPr id="413" name="Google Shape;413;p15"/>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b="1" i="1" dirty="0">
                <a:solidFill>
                  <a:srgbClr val="FDBD40"/>
                </a:solidFill>
                <a:latin typeface="Calibri"/>
                <a:ea typeface="Calibri"/>
                <a:cs typeface="Calibri"/>
                <a:sym typeface="Calibri"/>
              </a:rPr>
              <a:t>Discursul ofensator este</a:t>
            </a:r>
            <a:r>
              <a:rPr lang="en-US" sz="2400" b="1" i="1" dirty="0">
                <a:solidFill>
                  <a:srgbClr val="FDBD40"/>
                </a:solidFill>
                <a:latin typeface="Calibri"/>
                <a:ea typeface="Calibri"/>
                <a:cs typeface="Calibri"/>
                <a:sym typeface="Calibri"/>
              </a:rPr>
              <a:t>:</a:t>
            </a:r>
            <a:endParaRPr dirty="0"/>
          </a:p>
        </p:txBody>
      </p:sp>
      <p:sp>
        <p:nvSpPr>
          <p:cNvPr id="414" name="Google Shape;414;p15"/>
          <p:cNvSpPr txBox="1"/>
          <p:nvPr/>
        </p:nvSpPr>
        <p:spPr>
          <a:xfrm>
            <a:off x="1600200" y="4076700"/>
            <a:ext cx="14554200"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Un catalizator pentru și mai mult discurs ofensator</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Mai popular: în medie, postările ofensatoare atrag mai multe interacțiuni – distribuiri, reacții, răspunsuri</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Un obstacol pentru libertatea de expresie: în timpul perioadei de monitorizare (Noiembrie – Decembrie 2019) pentru</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ediția</a:t>
            </a:r>
            <a:r>
              <a:rPr lang="en-US" sz="2400" dirty="0">
                <a:solidFill>
                  <a:schemeClr val="dk1"/>
                </a:solidFill>
                <a:latin typeface="Calibri"/>
                <a:ea typeface="Calibri"/>
                <a:cs typeface="Calibri"/>
                <a:sym typeface="Calibri"/>
              </a:rPr>
              <a:t>„</a:t>
            </a:r>
            <a:r>
              <a:rPr lang="en-US" sz="2400" dirty="0" err="1">
                <a:solidFill>
                  <a:schemeClr val="dk1"/>
                </a:solidFill>
                <a:latin typeface="Calibri"/>
                <a:ea typeface="Calibri"/>
                <a:cs typeface="Calibri"/>
                <a:sym typeface="Calibri"/>
              </a:rPr>
              <a:t>Sessismo</a:t>
            </a:r>
            <a:r>
              <a:rPr lang="en-US" sz="2400" dirty="0">
                <a:solidFill>
                  <a:schemeClr val="dk1"/>
                </a:solidFill>
                <a:latin typeface="Calibri"/>
                <a:ea typeface="Calibri"/>
                <a:cs typeface="Calibri"/>
                <a:sym typeface="Calibri"/>
              </a:rPr>
              <a:t> da </a:t>
            </a:r>
            <a:r>
              <a:rPr lang="en-US" sz="2400" dirty="0" err="1">
                <a:solidFill>
                  <a:schemeClr val="dk1"/>
                </a:solidFill>
                <a:latin typeface="Calibri"/>
                <a:ea typeface="Calibri"/>
                <a:cs typeface="Calibri"/>
                <a:sym typeface="Calibri"/>
              </a:rPr>
              <a:t>Tastiera</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 s-a observat că trei femei au fost țintă și două femei au fost înlăturate de pe platformele social medie prin campanii de ură.</a:t>
            </a:r>
            <a:r>
              <a:rPr lang="en-US" sz="2400" dirty="0">
                <a:solidFill>
                  <a:schemeClr val="dk1"/>
                </a:solidFill>
                <a:latin typeface="Calibri"/>
                <a:ea typeface="Calibri"/>
                <a:cs typeface="Calibri"/>
                <a:sym typeface="Calibri"/>
              </a:rPr>
              <a:t> </a:t>
            </a:r>
            <a:endParaRPr dirty="0"/>
          </a:p>
          <a:p>
            <a:pPr marL="1200150" marR="0" lvl="2" indent="-285750" algn="l" rtl="0">
              <a:lnSpc>
                <a:spcPct val="150000"/>
              </a:lnSpc>
              <a:spcBef>
                <a:spcPts val="0"/>
              </a:spcBef>
              <a:spcAft>
                <a:spcPts val="0"/>
              </a:spcAft>
              <a:buClr>
                <a:schemeClr val="dk1"/>
              </a:buClr>
              <a:buSzPts val="2400"/>
              <a:buFont typeface="Noto Sans Symbols"/>
              <a:buChar char="⮚"/>
            </a:pPr>
            <a:r>
              <a:rPr lang="en-US" sz="2400" b="0" i="0" u="none" strike="noStrike" cap="none" dirty="0">
                <a:solidFill>
                  <a:schemeClr val="dk1"/>
                </a:solidFill>
                <a:latin typeface="Calibri"/>
                <a:ea typeface="Calibri"/>
                <a:cs typeface="Calibri"/>
                <a:sym typeface="Calibri"/>
              </a:rPr>
              <a:t>https://www.amnesty.it/barometro-dellodio-sessismo-da-tastiera/#sintesi</a:t>
            </a:r>
            <a:endParaRPr dirty="0"/>
          </a:p>
          <a:p>
            <a:pPr marL="1200150" marR="0" lvl="2" indent="-285750" algn="l" rtl="0">
              <a:lnSpc>
                <a:spcPct val="150000"/>
              </a:lnSpc>
              <a:spcBef>
                <a:spcPts val="0"/>
              </a:spcBef>
              <a:spcAft>
                <a:spcPts val="0"/>
              </a:spcAft>
              <a:buClr>
                <a:schemeClr val="dk1"/>
              </a:buClr>
              <a:buSzPts val="2400"/>
              <a:buFont typeface="Noto Sans Symbols"/>
              <a:buChar char="⮚"/>
            </a:pPr>
            <a:r>
              <a:rPr lang="en-US" sz="2400" b="0" i="0" u="none" strike="noStrike" cap="none" dirty="0">
                <a:solidFill>
                  <a:schemeClr val="dk1"/>
                </a:solidFill>
                <a:latin typeface="Calibri"/>
                <a:ea typeface="Calibri"/>
                <a:cs typeface="Calibri"/>
                <a:sym typeface="Calibri"/>
              </a:rPr>
              <a:t>R</a:t>
            </a:r>
            <a:r>
              <a:rPr lang="ro-RO" sz="2400" b="0" i="0" u="none" strike="noStrike" cap="none" dirty="0">
                <a:solidFill>
                  <a:schemeClr val="dk1"/>
                </a:solidFill>
                <a:latin typeface="Calibri"/>
                <a:ea typeface="Calibri"/>
                <a:cs typeface="Calibri"/>
                <a:sym typeface="Calibri"/>
              </a:rPr>
              <a:t>a</a:t>
            </a:r>
            <a:r>
              <a:rPr lang="en-US" sz="2400" b="0" i="0" u="none" strike="noStrike" cap="none" dirty="0">
                <a:solidFill>
                  <a:schemeClr val="dk1"/>
                </a:solidFill>
                <a:latin typeface="Calibri"/>
                <a:ea typeface="Calibri"/>
                <a:cs typeface="Calibri"/>
                <a:sym typeface="Calibri"/>
              </a:rPr>
              <a:t>port, p.20</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6"/>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lvl="0"/>
            <a:r>
              <a:rPr lang="ro-RO" sz="2400" dirty="0">
                <a:solidFill>
                  <a:schemeClr val="dk1"/>
                </a:solidFill>
                <a:latin typeface="Calibri"/>
                <a:ea typeface="Calibri"/>
                <a:cs typeface="Calibri"/>
                <a:sym typeface="Calibri"/>
              </a:rPr>
              <a:t>Prejudecată, discriminare, stereotipuri … </a:t>
            </a:r>
            <a:endParaRPr lang="ro-RO" sz="2400" dirty="0"/>
          </a:p>
        </p:txBody>
      </p:sp>
      <p:sp>
        <p:nvSpPr>
          <p:cNvPr id="420" name="Google Shape;420;p16"/>
          <p:cNvSpPr txBox="1"/>
          <p:nvPr/>
        </p:nvSpPr>
        <p:spPr>
          <a:xfrm>
            <a:off x="1600200" y="4076700"/>
            <a:ext cx="13487400" cy="50782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Ziad Obermeyer et al. Dissecting racial bias in an algorithm used to manage the health of populations. https://science.sciencemag.org/content/366/6464/447</a:t>
            </a:r>
            <a:endParaRPr dirty="0"/>
          </a:p>
          <a:p>
            <a:pPr marL="285750" marR="0" lvl="0" indent="-133350" algn="l" rtl="0">
              <a:lnSpc>
                <a:spcPct val="150000"/>
              </a:lnSpc>
              <a:spcBef>
                <a:spcPts val="0"/>
              </a:spcBef>
              <a:spcAft>
                <a:spcPts val="0"/>
              </a:spcAft>
              <a:buClr>
                <a:schemeClr val="dk1"/>
              </a:buClr>
              <a:buSzPts val="2400"/>
              <a:buFont typeface="Noto Sans Symbols"/>
              <a:buNone/>
            </a:pPr>
            <a:endParaRPr sz="2400" dirty="0">
              <a:solidFill>
                <a:schemeClr val="dk1"/>
              </a:solidFill>
              <a:latin typeface="Calibri"/>
              <a:ea typeface="Calibri"/>
              <a:cs typeface="Calibri"/>
              <a:sym typeface="Calibri"/>
            </a:endParaRPr>
          </a:p>
          <a:p>
            <a:pPr marL="285750" lvl="0" indent="-285750">
              <a:lnSpc>
                <a:spcPct val="150000"/>
              </a:lnSpc>
              <a:buClr>
                <a:schemeClr val="dk1"/>
              </a:buClr>
              <a:buSzPts val="2400"/>
              <a:buFont typeface="Noto Sans Symbols"/>
              <a:buChar char="⮚"/>
            </a:pPr>
            <a:r>
              <a:rPr lang="en-US" sz="2400" dirty="0">
                <a:solidFill>
                  <a:schemeClr val="dk1"/>
                </a:solidFill>
                <a:latin typeface="Calibri"/>
                <a:ea typeface="Calibri"/>
                <a:cs typeface="Calibri"/>
                <a:sym typeface="Calibri"/>
              </a:rPr>
              <a:t>The Guardian, Amazon a </a:t>
            </a:r>
            <a:r>
              <a:rPr lang="en-US" sz="2400" dirty="0" err="1">
                <a:solidFill>
                  <a:schemeClr val="dk1"/>
                </a:solidFill>
                <a:latin typeface="Calibri"/>
                <a:ea typeface="Calibri"/>
                <a:cs typeface="Calibri"/>
                <a:sym typeface="Calibri"/>
              </a:rPr>
              <a:t>renunțat</a:t>
            </a:r>
            <a:r>
              <a:rPr lang="en-US" sz="2400" dirty="0">
                <a:solidFill>
                  <a:schemeClr val="dk1"/>
                </a:solidFill>
                <a:latin typeface="Calibri"/>
                <a:ea typeface="Calibri"/>
                <a:cs typeface="Calibri"/>
                <a:sym typeface="Calibri"/>
              </a:rPr>
              <a:t> la </a:t>
            </a:r>
            <a:r>
              <a:rPr lang="en-US" sz="2400" dirty="0" err="1">
                <a:solidFill>
                  <a:schemeClr val="dk1"/>
                </a:solidFill>
                <a:latin typeface="Calibri"/>
                <a:ea typeface="Calibri"/>
                <a:cs typeface="Calibri"/>
                <a:sym typeface="Calibri"/>
              </a:rPr>
              <a:t>instrumentul</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recrutare</a:t>
            </a:r>
            <a:r>
              <a:rPr lang="en-US" sz="2400" dirty="0">
                <a:solidFill>
                  <a:schemeClr val="dk1"/>
                </a:solidFill>
                <a:latin typeface="Calibri"/>
                <a:ea typeface="Calibri"/>
                <a:cs typeface="Calibri"/>
                <a:sym typeface="Calibri"/>
              </a:rPr>
              <a:t> AI care </a:t>
            </a:r>
            <a:r>
              <a:rPr lang="en-US" sz="2400" dirty="0" err="1">
                <a:solidFill>
                  <a:schemeClr val="dk1"/>
                </a:solidFill>
                <a:latin typeface="Calibri"/>
                <a:ea typeface="Calibri"/>
                <a:cs typeface="Calibri"/>
                <a:sym typeface="Calibri"/>
              </a:rPr>
              <a:t>favoriza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bărbații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joburi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tehnice</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Octombrie</a:t>
            </a:r>
            <a:r>
              <a:rPr lang="en-US" sz="2400" dirty="0">
                <a:solidFill>
                  <a:schemeClr val="dk1"/>
                </a:solidFill>
                <a:latin typeface="Calibri"/>
                <a:ea typeface="Calibri"/>
                <a:cs typeface="Calibri"/>
                <a:sym typeface="Calibri"/>
              </a:rPr>
              <a:t>, 2018. https://www.theguardian.com/technology/2018/oct/10/amazon-hiring-ai-gender-bias-recruiting-engine</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După Gorilele Google vin Primatele Facebook:</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Facebook își cere scuze după ce AI eticheteaza drept ”Primate” videoclipuri cu bărbați de culoare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Septemb</a:t>
            </a:r>
            <a:r>
              <a:rPr lang="ro-RO" sz="2400" dirty="0">
                <a:solidFill>
                  <a:schemeClr val="dk1"/>
                </a:solidFill>
                <a:latin typeface="Calibri"/>
                <a:ea typeface="Calibri"/>
                <a:cs typeface="Calibri"/>
                <a:sym typeface="Calibri"/>
              </a:rPr>
              <a:t>rie</a:t>
            </a:r>
            <a:r>
              <a:rPr lang="en-US" sz="2400" dirty="0">
                <a:solidFill>
                  <a:schemeClr val="dk1"/>
                </a:solidFill>
                <a:latin typeface="Calibri"/>
                <a:ea typeface="Calibri"/>
                <a:cs typeface="Calibri"/>
                <a:sym typeface="Calibri"/>
              </a:rPr>
              <a:t> 2021. https://www.nytimes.com/2021/09/03/technology/facebook-ai-race-primates.html</a:t>
            </a:r>
            <a:endParaRPr dirty="0"/>
          </a:p>
        </p:txBody>
      </p:sp>
      <p:sp>
        <p:nvSpPr>
          <p:cNvPr id="421" name="Google Shape;421;p16"/>
          <p:cNvSpPr txBox="1"/>
          <p:nvPr/>
        </p:nvSpPr>
        <p:spPr>
          <a:xfrm>
            <a:off x="1432559" y="1496219"/>
            <a:ext cx="1277013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Unit</a:t>
            </a:r>
            <a:r>
              <a:rPr lang="ro-RO" sz="4400" b="1" dirty="0">
                <a:solidFill>
                  <a:srgbClr val="E7686A"/>
                </a:solidFill>
                <a:latin typeface="Calibri"/>
                <a:ea typeface="Calibri"/>
                <a:cs typeface="Calibri"/>
                <a:sym typeface="Calibri"/>
              </a:rPr>
              <a:t>atea</a:t>
            </a:r>
            <a:r>
              <a:rPr lang="en-US" sz="4400" b="1" dirty="0">
                <a:solidFill>
                  <a:srgbClr val="E7686A"/>
                </a:solidFill>
                <a:latin typeface="Calibri"/>
                <a:ea typeface="Calibri"/>
                <a:cs typeface="Calibri"/>
                <a:sym typeface="Calibri"/>
              </a:rPr>
              <a:t> 2: </a:t>
            </a:r>
            <a:r>
              <a:rPr lang="ro-RO" sz="4400" b="1" dirty="0">
                <a:solidFill>
                  <a:srgbClr val="E7686A"/>
                </a:solidFill>
                <a:latin typeface="Calibri"/>
                <a:ea typeface="Calibri"/>
                <a:cs typeface="Calibri"/>
                <a:sym typeface="Calibri"/>
              </a:rPr>
              <a:t>Data science nu face întotdeauna bine</a:t>
            </a:r>
            <a:endParaRPr dirty="0"/>
          </a:p>
        </p:txBody>
      </p:sp>
      <p:sp>
        <p:nvSpPr>
          <p:cNvPr id="422" name="Google Shape;422;p16"/>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1: </a:t>
            </a:r>
            <a:r>
              <a:rPr lang="ro-RO" sz="2800" b="1" dirty="0">
                <a:solidFill>
                  <a:srgbClr val="238791"/>
                </a:solidFill>
                <a:latin typeface="Calibri"/>
                <a:ea typeface="Calibri"/>
                <a:cs typeface="Calibri"/>
                <a:sym typeface="Calibri"/>
              </a:rPr>
              <a:t>Exemple majore cunoscute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7"/>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dirty="0">
                <a:solidFill>
                  <a:schemeClr val="dk1"/>
                </a:solidFill>
                <a:latin typeface="Calibri"/>
                <a:ea typeface="Calibri"/>
                <a:cs typeface="Calibri"/>
                <a:sym typeface="Calibri"/>
              </a:rPr>
              <a:t>Prejudecată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discrimina</a:t>
            </a:r>
            <a:r>
              <a:rPr lang="ro-RO" sz="2400" dirty="0">
                <a:solidFill>
                  <a:schemeClr val="dk1"/>
                </a:solidFill>
                <a:latin typeface="Calibri"/>
                <a:ea typeface="Calibri"/>
                <a:cs typeface="Calibri"/>
                <a:sym typeface="Calibri"/>
              </a:rPr>
              <a:t>re</a:t>
            </a:r>
            <a:r>
              <a:rPr lang="en-US" sz="2400" dirty="0">
                <a:solidFill>
                  <a:schemeClr val="dk1"/>
                </a:solidFill>
                <a:latin typeface="Calibri"/>
                <a:ea typeface="Calibri"/>
                <a:cs typeface="Calibri"/>
                <a:sym typeface="Calibri"/>
              </a:rPr>
              <a:t>, stereo</a:t>
            </a:r>
            <a:r>
              <a:rPr lang="ro-RO" sz="2400" dirty="0">
                <a:solidFill>
                  <a:schemeClr val="dk1"/>
                </a:solidFill>
                <a:latin typeface="Calibri"/>
                <a:ea typeface="Calibri"/>
                <a:cs typeface="Calibri"/>
                <a:sym typeface="Calibri"/>
              </a:rPr>
              <a:t>tipuri</a:t>
            </a:r>
            <a:r>
              <a:rPr lang="en-US" sz="2400" dirty="0">
                <a:solidFill>
                  <a:schemeClr val="dk1"/>
                </a:solidFill>
                <a:latin typeface="Calibri"/>
                <a:ea typeface="Calibri"/>
                <a:cs typeface="Calibri"/>
                <a:sym typeface="Calibri"/>
              </a:rPr>
              <a:t> … </a:t>
            </a:r>
            <a:r>
              <a:rPr lang="ro-RO" sz="2400" dirty="0">
                <a:solidFill>
                  <a:schemeClr val="dk1"/>
                </a:solidFill>
                <a:latin typeface="Calibri"/>
                <a:ea typeface="Calibri"/>
                <a:cs typeface="Calibri"/>
                <a:sym typeface="Calibri"/>
              </a:rPr>
              <a:t>muncă</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și mediu</a:t>
            </a:r>
            <a:endParaRPr dirty="0"/>
          </a:p>
        </p:txBody>
      </p:sp>
      <p:sp>
        <p:nvSpPr>
          <p:cNvPr id="428" name="Google Shape;428;p17"/>
          <p:cNvSpPr txBox="1"/>
          <p:nvPr/>
        </p:nvSpPr>
        <p:spPr>
          <a:xfrm>
            <a:off x="1600200" y="4000500"/>
            <a:ext cx="15621000" cy="50782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Semuels, A., </a:t>
            </a:r>
            <a:r>
              <a:rPr lang="ro-RO" sz="2400" dirty="0">
                <a:solidFill>
                  <a:schemeClr val="dk1"/>
                </a:solidFill>
                <a:latin typeface="Calibri"/>
                <a:ea typeface="Calibri"/>
                <a:cs typeface="Calibri"/>
                <a:sym typeface="Calibri"/>
              </a:rPr>
              <a:t>Internetul permite un nou tip de ias prost plătit</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î</a:t>
            </a:r>
            <a:r>
              <a:rPr lang="en-US" sz="2400" dirty="0">
                <a:solidFill>
                  <a:schemeClr val="dk1"/>
                </a:solidFill>
                <a:latin typeface="Calibri"/>
                <a:ea typeface="Calibri"/>
                <a:cs typeface="Calibri"/>
                <a:sym typeface="Calibri"/>
              </a:rPr>
              <a:t>n The Atlantic, 23</a:t>
            </a:r>
            <a:r>
              <a:rPr lang="ro-RO" sz="2400" dirty="0">
                <a:solidFill>
                  <a:schemeClr val="dk1"/>
                </a:solidFill>
                <a:latin typeface="Calibri"/>
                <a:ea typeface="Calibri"/>
                <a:cs typeface="Calibri"/>
                <a:sym typeface="Calibri"/>
              </a:rPr>
              <a:t> Ianuarie</a:t>
            </a:r>
            <a:r>
              <a:rPr lang="en-US" sz="2400" dirty="0">
                <a:solidFill>
                  <a:schemeClr val="dk1"/>
                </a:solidFill>
                <a:latin typeface="Calibri"/>
                <a:ea typeface="Calibri"/>
                <a:cs typeface="Calibri"/>
                <a:sym typeface="Calibri"/>
              </a:rPr>
              <a:t>, 2018.  https://www.theatlantic.com/business/archive/2018/01/amazon-mechanical-turk/551192/</a:t>
            </a:r>
            <a:endParaRPr dirty="0"/>
          </a:p>
          <a:p>
            <a:pPr marL="285750" marR="0" lvl="0" indent="-133350" algn="l" rtl="0">
              <a:lnSpc>
                <a:spcPct val="150000"/>
              </a:lnSpc>
              <a:spcBef>
                <a:spcPts val="0"/>
              </a:spcBef>
              <a:spcAft>
                <a:spcPts val="0"/>
              </a:spcAft>
              <a:buClr>
                <a:schemeClr val="dk1"/>
              </a:buClr>
              <a:buSzPts val="2400"/>
              <a:buFont typeface="Noto Sans Symbols"/>
              <a:buNone/>
            </a:pPr>
            <a:endParaRPr sz="2400" dirty="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Geiger, G., </a:t>
            </a:r>
            <a:r>
              <a:rPr lang="ro-RO" sz="2400" dirty="0">
                <a:solidFill>
                  <a:schemeClr val="dk1"/>
                </a:solidFill>
                <a:latin typeface="Calibri"/>
                <a:ea typeface="Calibri"/>
                <a:cs typeface="Calibri"/>
                <a:sym typeface="Calibri"/>
              </a:rPr>
              <a:t>Curtea decide</a:t>
            </a:r>
            <a:r>
              <a:rPr lang="en-US" sz="2400" dirty="0">
                <a:solidFill>
                  <a:schemeClr val="dk1"/>
                </a:solidFill>
                <a:latin typeface="Calibri"/>
                <a:ea typeface="Calibri"/>
                <a:cs typeface="Calibri"/>
                <a:sym typeface="Calibri"/>
              </a:rPr>
              <a:t> Deliveroo </a:t>
            </a:r>
            <a:r>
              <a:rPr lang="ro-RO" sz="2400" dirty="0">
                <a:solidFill>
                  <a:schemeClr val="dk1"/>
                </a:solidFill>
                <a:latin typeface="Calibri"/>
                <a:ea typeface="Calibri"/>
                <a:cs typeface="Calibri"/>
                <a:sym typeface="Calibri"/>
              </a:rPr>
              <a:t>a folosit un algoritm</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Discriminatoriu</a:t>
            </a:r>
            <a:r>
              <a:rPr lang="en-US" sz="2400" dirty="0">
                <a:solidFill>
                  <a:schemeClr val="dk1"/>
                </a:solidFill>
                <a:latin typeface="Calibri"/>
                <a:ea typeface="Calibri"/>
                <a:cs typeface="Calibri"/>
                <a:sym typeface="Calibri"/>
              </a:rPr>
              <a:t>’</a:t>
            </a:r>
            <a:r>
              <a:rPr lang="ro-RO" sz="2400" dirty="0">
                <a:solidFill>
                  <a:schemeClr val="dk1"/>
                </a:solidFill>
                <a:latin typeface="Calibri"/>
                <a:ea typeface="Calibri"/>
                <a:cs typeface="Calibri"/>
                <a:sym typeface="Calibri"/>
              </a:rPr>
              <a:t>,</a:t>
            </a:r>
            <a:r>
              <a:rPr lang="en-US" sz="2400" dirty="0">
                <a:solidFill>
                  <a:schemeClr val="dk1"/>
                </a:solidFill>
                <a:latin typeface="Calibri"/>
                <a:ea typeface="Calibri"/>
                <a:cs typeface="Calibri"/>
                <a:sym typeface="Calibri"/>
              </a:rPr>
              <a:t> Motherboard, </a:t>
            </a:r>
            <a:r>
              <a:rPr lang="ro-RO" sz="2400" dirty="0">
                <a:solidFill>
                  <a:schemeClr val="dk1"/>
                </a:solidFill>
                <a:latin typeface="Calibri"/>
                <a:ea typeface="Calibri"/>
                <a:cs typeface="Calibri"/>
                <a:sym typeface="Calibri"/>
              </a:rPr>
              <a:t>Ianuarie</a:t>
            </a:r>
            <a:r>
              <a:rPr lang="en-US" sz="2400" dirty="0">
                <a:solidFill>
                  <a:schemeClr val="dk1"/>
                </a:solidFill>
                <a:latin typeface="Calibri"/>
                <a:ea typeface="Calibri"/>
                <a:cs typeface="Calibri"/>
                <a:sym typeface="Calibri"/>
              </a:rPr>
              <a:t> 2021. https://www.vice.com/en/article/7k9e4e/court-rules-deliveroo-used-discriminatory-algorithm</a:t>
            </a:r>
            <a:endParaRPr dirty="0"/>
          </a:p>
          <a:p>
            <a:pPr marL="0" marR="0" lvl="0" indent="0" algn="l" rtl="0">
              <a:lnSpc>
                <a:spcPct val="150000"/>
              </a:lnSpc>
              <a:spcBef>
                <a:spcPts val="0"/>
              </a:spcBef>
              <a:spcAft>
                <a:spcPts val="0"/>
              </a:spcAft>
              <a:buNone/>
            </a:pPr>
            <a:endParaRPr sz="2400" dirty="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Hao, K., </a:t>
            </a:r>
            <a:r>
              <a:rPr lang="ro-RO" sz="2400" dirty="0">
                <a:solidFill>
                  <a:schemeClr val="dk1"/>
                </a:solidFill>
                <a:latin typeface="Calibri"/>
                <a:ea typeface="Calibri"/>
                <a:cs typeface="Calibri"/>
                <a:sym typeface="Calibri"/>
              </a:rPr>
              <a:t>Antrenarea unui singur model </a:t>
            </a:r>
            <a:r>
              <a:rPr lang="en-US" sz="2400" dirty="0">
                <a:solidFill>
                  <a:schemeClr val="dk1"/>
                </a:solidFill>
                <a:latin typeface="Calibri"/>
                <a:ea typeface="Calibri"/>
                <a:cs typeface="Calibri"/>
                <a:sym typeface="Calibri"/>
              </a:rPr>
              <a:t>AI </a:t>
            </a:r>
            <a:r>
              <a:rPr lang="ro-RO" sz="2400" dirty="0">
                <a:solidFill>
                  <a:schemeClr val="dk1"/>
                </a:solidFill>
                <a:latin typeface="Calibri"/>
                <a:ea typeface="Calibri"/>
                <a:cs typeface="Calibri"/>
                <a:sym typeface="Calibri"/>
              </a:rPr>
              <a:t>poate emite la fel de mult carbon cât cinci mașini în timpul vieții lor</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î</a:t>
            </a:r>
            <a:r>
              <a:rPr lang="en-US" sz="2400" dirty="0">
                <a:solidFill>
                  <a:schemeClr val="dk1"/>
                </a:solidFill>
                <a:latin typeface="Calibri"/>
                <a:ea typeface="Calibri"/>
                <a:cs typeface="Calibri"/>
                <a:sym typeface="Calibri"/>
              </a:rPr>
              <a:t>n MIT Technology Review,  6</a:t>
            </a:r>
            <a:r>
              <a:rPr lang="ro-RO" sz="2400" dirty="0">
                <a:solidFill>
                  <a:schemeClr val="dk1"/>
                </a:solidFill>
                <a:latin typeface="Calibri"/>
                <a:ea typeface="Calibri"/>
                <a:cs typeface="Calibri"/>
                <a:sym typeface="Calibri"/>
              </a:rPr>
              <a:t> Iunie</a:t>
            </a:r>
            <a:r>
              <a:rPr lang="en-US" sz="2400" dirty="0">
                <a:solidFill>
                  <a:schemeClr val="dk1"/>
                </a:solidFill>
                <a:latin typeface="Calibri"/>
                <a:ea typeface="Calibri"/>
                <a:cs typeface="Calibri"/>
                <a:sym typeface="Calibri"/>
              </a:rPr>
              <a:t>, 2019 https://www.technologyreview.com/s/613630/training-a-single-ai-model-can-emit-as-much-carbon-as-five-cars-in-their-lifetimes/</a:t>
            </a:r>
            <a:endParaRPr dirty="0"/>
          </a:p>
        </p:txBody>
      </p:sp>
      <p:sp>
        <p:nvSpPr>
          <p:cNvPr id="429" name="Google Shape;429;p17"/>
          <p:cNvSpPr txBox="1"/>
          <p:nvPr/>
        </p:nvSpPr>
        <p:spPr>
          <a:xfrm>
            <a:off x="1447800" y="1482964"/>
            <a:ext cx="12306570"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Unitatea 2: Data science nu face întotdeauna bine</a:t>
            </a:r>
            <a:endParaRPr lang="it-IT" sz="4400" dirty="0"/>
          </a:p>
        </p:txBody>
      </p:sp>
      <p:sp>
        <p:nvSpPr>
          <p:cNvPr id="430" name="Google Shape;430;p1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Exemple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majore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cunoscute</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8"/>
          <p:cNvSpPr txBox="1"/>
          <p:nvPr/>
        </p:nvSpPr>
        <p:spPr>
          <a:xfrm>
            <a:off x="1432559" y="1496219"/>
            <a:ext cx="13684537"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Unitatea 2: Data science nu face întotdeauna bine</a:t>
            </a:r>
            <a:endParaRPr lang="it-IT" sz="4400" dirty="0"/>
          </a:p>
        </p:txBody>
      </p:sp>
      <p:sp>
        <p:nvSpPr>
          <p:cNvPr id="436" name="Google Shape;436;p1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238791"/>
                </a:solidFill>
                <a:latin typeface="Calibri"/>
                <a:ea typeface="Calibri"/>
                <a:cs typeface="Calibri"/>
                <a:sym typeface="Calibri"/>
              </a:rPr>
              <a:t>Secțiunea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Exemple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majore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cunoscute</a:t>
            </a:r>
            <a:endParaRPr lang="en-US" sz="2800" dirty="0"/>
          </a:p>
        </p:txBody>
      </p:sp>
      <p:sp>
        <p:nvSpPr>
          <p:cNvPr id="437" name="Google Shape;437;p18"/>
          <p:cNvSpPr txBox="1"/>
          <p:nvPr/>
        </p:nvSpPr>
        <p:spPr>
          <a:xfrm>
            <a:off x="1447800" y="3361372"/>
            <a:ext cx="12496800" cy="5355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3200" b="1" i="1" dirty="0">
                <a:solidFill>
                  <a:srgbClr val="FDBD40"/>
                </a:solidFill>
                <a:latin typeface="Calibri"/>
                <a:ea typeface="Calibri"/>
                <a:cs typeface="Calibri"/>
                <a:sym typeface="Calibri"/>
              </a:rPr>
              <a:t>Fii un detectiv de imparțialitate</a:t>
            </a:r>
            <a:endParaRPr sz="3200" b="1" i="1" dirty="0">
              <a:solidFill>
                <a:srgbClr val="FDBD40"/>
              </a:solidFill>
              <a:latin typeface="Calibri"/>
              <a:ea typeface="Calibri"/>
              <a:cs typeface="Calibri"/>
              <a:sym typeface="Calibri"/>
            </a:endParaRPr>
          </a:p>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a:p>
            <a:pPr marL="0" marR="0" lvl="0" indent="0" algn="l" rtl="0">
              <a:spcBef>
                <a:spcPts val="0"/>
              </a:spcBef>
              <a:spcAft>
                <a:spcPts val="0"/>
              </a:spcAft>
              <a:buNone/>
            </a:pPr>
            <a:r>
              <a:rPr lang="ro-RO" sz="2400" dirty="0">
                <a:solidFill>
                  <a:srgbClr val="000000"/>
                </a:solidFill>
                <a:latin typeface="Calibri"/>
                <a:ea typeface="Calibri"/>
                <a:cs typeface="Calibri"/>
                <a:sym typeface="Calibri"/>
              </a:rPr>
              <a:t>Da, poți încerca acest experiment acasă!</a:t>
            </a:r>
            <a:r>
              <a:rPr lang="en-US" sz="2400" dirty="0">
                <a:solidFill>
                  <a:srgbClr val="C00000"/>
                </a:solidFill>
                <a:latin typeface="Calibri"/>
                <a:ea typeface="Calibri"/>
                <a:cs typeface="Calibri"/>
                <a:sym typeface="Calibri"/>
              </a:rPr>
              <a:t>*</a:t>
            </a:r>
            <a:endParaRPr sz="2400" dirty="0">
              <a:solidFill>
                <a:srgbClr val="595959"/>
              </a:solidFill>
              <a:latin typeface="Calibri"/>
              <a:ea typeface="Calibri"/>
              <a:cs typeface="Calibri"/>
              <a:sym typeface="Calibri"/>
            </a:endParaRPr>
          </a:p>
          <a:p>
            <a:pPr marL="0" marR="0" lvl="0" indent="0" algn="l" rtl="0">
              <a:spcBef>
                <a:spcPts val="0"/>
              </a:spcBef>
              <a:spcAft>
                <a:spcPts val="0"/>
              </a:spcAft>
              <a:buNone/>
            </a:pPr>
            <a:endParaRPr sz="1400" dirty="0">
              <a:solidFill>
                <a:srgbClr val="595959"/>
              </a:solidFill>
              <a:latin typeface="Calibri"/>
              <a:ea typeface="Calibri"/>
              <a:cs typeface="Calibri"/>
              <a:sym typeface="Calibri"/>
            </a:endParaRPr>
          </a:p>
          <a:p>
            <a:pPr marL="0" marR="0" lvl="0" indent="0" algn="l" rtl="0">
              <a:spcBef>
                <a:spcPts val="0"/>
              </a:spcBef>
              <a:spcAft>
                <a:spcPts val="0"/>
              </a:spcAft>
              <a:buNone/>
            </a:pPr>
            <a:r>
              <a:rPr lang="ro-RO" sz="2400" b="1" i="1" dirty="0">
                <a:solidFill>
                  <a:srgbClr val="595959"/>
                </a:solidFill>
                <a:latin typeface="Calibri"/>
                <a:ea typeface="Calibri"/>
                <a:cs typeface="Calibri"/>
                <a:sym typeface="Calibri"/>
              </a:rPr>
              <a:t>Introdu următorul text în Google Translate și tradu din Engleză în Germană:</a:t>
            </a:r>
            <a:endParaRPr dirty="0"/>
          </a:p>
          <a:p>
            <a:pPr marL="0" marR="0" lvl="0" indent="0" algn="l" rtl="0">
              <a:spcBef>
                <a:spcPts val="0"/>
              </a:spcBef>
              <a:spcAft>
                <a:spcPts val="0"/>
              </a:spcAft>
              <a:buNone/>
            </a:pPr>
            <a:endParaRPr sz="1400" dirty="0">
              <a:solidFill>
                <a:srgbClr val="595959"/>
              </a:solidFill>
              <a:latin typeface="Calibri"/>
              <a:ea typeface="Calibri"/>
              <a:cs typeface="Calibri"/>
              <a:sym typeface="Calibri"/>
            </a:endParaRPr>
          </a:p>
          <a:p>
            <a:pPr marL="0" marR="0" lvl="0" indent="0" algn="l" rtl="0">
              <a:spcBef>
                <a:spcPts val="0"/>
              </a:spcBef>
              <a:spcAft>
                <a:spcPts val="0"/>
              </a:spcAft>
              <a:buNone/>
            </a:pPr>
            <a:r>
              <a:rPr lang="en-US" sz="2400" dirty="0" err="1">
                <a:solidFill>
                  <a:srgbClr val="595959"/>
                </a:solidFill>
                <a:latin typeface="Calibri"/>
                <a:ea typeface="Calibri"/>
                <a:cs typeface="Calibri"/>
                <a:sym typeface="Calibri"/>
              </a:rPr>
              <a:t>Engl</a:t>
            </a:r>
            <a:r>
              <a:rPr lang="ro-RO" sz="2400" dirty="0">
                <a:solidFill>
                  <a:srgbClr val="595959"/>
                </a:solidFill>
                <a:latin typeface="Calibri"/>
                <a:ea typeface="Calibri"/>
                <a:cs typeface="Calibri"/>
                <a:sym typeface="Calibri"/>
              </a:rPr>
              <a:t>eză</a:t>
            </a:r>
            <a:r>
              <a:rPr lang="en-US" sz="2400" dirty="0">
                <a:solidFill>
                  <a:srgbClr val="595959"/>
                </a:solidFill>
                <a:latin typeface="Calibri"/>
                <a:ea typeface="Calibri"/>
                <a:cs typeface="Calibri"/>
                <a:sym typeface="Calibri"/>
              </a:rPr>
              <a:t>:  My doctor is clever. </a:t>
            </a:r>
            <a:r>
              <a:rPr lang="en-US" sz="2400" b="1" dirty="0">
                <a:solidFill>
                  <a:srgbClr val="595959"/>
                </a:solidFill>
                <a:latin typeface="Calibri"/>
                <a:ea typeface="Calibri"/>
                <a:cs typeface="Calibri"/>
                <a:sym typeface="Calibri"/>
              </a:rPr>
              <a:t>She</a:t>
            </a:r>
            <a:r>
              <a:rPr lang="en-US" sz="2400" dirty="0">
                <a:solidFill>
                  <a:srgbClr val="595959"/>
                </a:solidFill>
                <a:latin typeface="Calibri"/>
                <a:ea typeface="Calibri"/>
                <a:cs typeface="Calibri"/>
                <a:sym typeface="Calibri"/>
              </a:rPr>
              <a:t> immediately found the solution</a:t>
            </a:r>
            <a:endParaRPr dirty="0"/>
          </a:p>
          <a:p>
            <a:pPr marL="0" marR="0" lvl="0" indent="0" algn="l" rtl="0">
              <a:spcBef>
                <a:spcPts val="0"/>
              </a:spcBef>
              <a:spcAft>
                <a:spcPts val="0"/>
              </a:spcAft>
              <a:buNone/>
            </a:pPr>
            <a:r>
              <a:rPr lang="en-US" sz="2400" dirty="0">
                <a:solidFill>
                  <a:srgbClr val="595959"/>
                </a:solidFill>
                <a:latin typeface="Calibri"/>
                <a:ea typeface="Calibri"/>
                <a:cs typeface="Calibri"/>
                <a:sym typeface="Calibri"/>
              </a:rPr>
              <a:t>Google </a:t>
            </a:r>
            <a:r>
              <a:rPr lang="ro-RO" sz="2400" dirty="0">
                <a:solidFill>
                  <a:srgbClr val="595959"/>
                </a:solidFill>
                <a:latin typeface="Calibri"/>
                <a:ea typeface="Calibri"/>
                <a:cs typeface="Calibri"/>
                <a:sym typeface="Calibri"/>
              </a:rPr>
              <a:t>Germană</a:t>
            </a:r>
            <a:r>
              <a:rPr lang="en-US" sz="2400" dirty="0">
                <a:solidFill>
                  <a:srgbClr val="595959"/>
                </a:solidFill>
                <a:latin typeface="Calibri"/>
                <a:ea typeface="Calibri"/>
                <a:cs typeface="Calibri"/>
                <a:sym typeface="Calibri"/>
              </a:rPr>
              <a:t>:</a:t>
            </a:r>
            <a:endParaRPr dirty="0"/>
          </a:p>
          <a:p>
            <a:pPr marL="0" marR="0" lvl="0" indent="0" algn="l" rtl="0">
              <a:spcBef>
                <a:spcPts val="0"/>
              </a:spcBef>
              <a:spcAft>
                <a:spcPts val="0"/>
              </a:spcAft>
              <a:buNone/>
            </a:pPr>
            <a:endParaRPr sz="2400" dirty="0">
              <a:solidFill>
                <a:srgbClr val="595959"/>
              </a:solidFill>
              <a:latin typeface="Calibri"/>
              <a:ea typeface="Calibri"/>
              <a:cs typeface="Calibri"/>
              <a:sym typeface="Calibri"/>
            </a:endParaRPr>
          </a:p>
          <a:p>
            <a:pPr marL="0" marR="0" lvl="0" indent="0" algn="l" rtl="0">
              <a:spcBef>
                <a:spcPts val="0"/>
              </a:spcBef>
              <a:spcAft>
                <a:spcPts val="0"/>
              </a:spcAft>
              <a:buNone/>
            </a:pPr>
            <a:r>
              <a:rPr lang="en-US" sz="2400" dirty="0" err="1">
                <a:solidFill>
                  <a:srgbClr val="595959"/>
                </a:solidFill>
                <a:latin typeface="Calibri"/>
                <a:ea typeface="Calibri"/>
                <a:cs typeface="Calibri"/>
                <a:sym typeface="Calibri"/>
              </a:rPr>
              <a:t>Engl</a:t>
            </a:r>
            <a:r>
              <a:rPr lang="ro-RO" sz="2400" dirty="0">
                <a:solidFill>
                  <a:srgbClr val="595959"/>
                </a:solidFill>
                <a:latin typeface="Calibri"/>
                <a:ea typeface="Calibri"/>
                <a:cs typeface="Calibri"/>
                <a:sym typeface="Calibri"/>
              </a:rPr>
              <a:t>eză</a:t>
            </a:r>
            <a:r>
              <a:rPr lang="en-US" sz="2400" dirty="0">
                <a:solidFill>
                  <a:srgbClr val="595959"/>
                </a:solidFill>
                <a:latin typeface="Calibri"/>
                <a:ea typeface="Calibri"/>
                <a:cs typeface="Calibri"/>
                <a:sym typeface="Calibri"/>
              </a:rPr>
              <a:t>:  My secretary is clever. </a:t>
            </a:r>
            <a:r>
              <a:rPr lang="en-US" sz="2400" b="1" dirty="0">
                <a:solidFill>
                  <a:srgbClr val="595959"/>
                </a:solidFill>
                <a:latin typeface="Calibri"/>
                <a:ea typeface="Calibri"/>
                <a:cs typeface="Calibri"/>
                <a:sym typeface="Calibri"/>
              </a:rPr>
              <a:t>He</a:t>
            </a:r>
            <a:r>
              <a:rPr lang="en-US" sz="2400" dirty="0">
                <a:solidFill>
                  <a:srgbClr val="595959"/>
                </a:solidFill>
                <a:latin typeface="Calibri"/>
                <a:ea typeface="Calibri"/>
                <a:cs typeface="Calibri"/>
                <a:sym typeface="Calibri"/>
              </a:rPr>
              <a:t> immediately found the solution</a:t>
            </a:r>
            <a:endParaRPr dirty="0"/>
          </a:p>
          <a:p>
            <a:pPr marL="0" marR="0" lvl="0" indent="0" algn="l" rtl="0">
              <a:spcBef>
                <a:spcPts val="0"/>
              </a:spcBef>
              <a:spcAft>
                <a:spcPts val="0"/>
              </a:spcAft>
              <a:buNone/>
            </a:pPr>
            <a:r>
              <a:rPr lang="en-US" sz="2400" dirty="0">
                <a:solidFill>
                  <a:srgbClr val="595959"/>
                </a:solidFill>
                <a:latin typeface="Calibri"/>
                <a:ea typeface="Calibri"/>
                <a:cs typeface="Calibri"/>
                <a:sym typeface="Calibri"/>
              </a:rPr>
              <a:t>Google </a:t>
            </a:r>
            <a:r>
              <a:rPr lang="ro-RO" sz="2400" dirty="0">
                <a:solidFill>
                  <a:srgbClr val="595959"/>
                </a:solidFill>
                <a:latin typeface="Calibri"/>
                <a:ea typeface="Calibri"/>
                <a:cs typeface="Calibri"/>
                <a:sym typeface="Calibri"/>
              </a:rPr>
              <a:t>Germană</a:t>
            </a:r>
            <a:r>
              <a:rPr lang="en-US" sz="2400" dirty="0">
                <a:solidFill>
                  <a:srgbClr val="595959"/>
                </a:solidFill>
                <a:latin typeface="Calibri"/>
                <a:ea typeface="Calibri"/>
                <a:cs typeface="Calibri"/>
                <a:sym typeface="Calibri"/>
              </a:rPr>
              <a:t>:</a:t>
            </a:r>
            <a:endParaRPr dirty="0"/>
          </a:p>
          <a:p>
            <a:pPr marL="0" marR="0" lvl="0" indent="0" algn="l" rtl="0">
              <a:spcBef>
                <a:spcPts val="0"/>
              </a:spcBef>
              <a:spcAft>
                <a:spcPts val="0"/>
              </a:spcAft>
              <a:buNone/>
            </a:pPr>
            <a:endParaRPr sz="2400" dirty="0">
              <a:solidFill>
                <a:srgbClr val="595959"/>
              </a:solidFill>
              <a:latin typeface="Calibri"/>
              <a:ea typeface="Calibri"/>
              <a:cs typeface="Calibri"/>
              <a:sym typeface="Calibri"/>
            </a:endParaRPr>
          </a:p>
          <a:p>
            <a:pPr marL="0" marR="0" lvl="0" indent="0" algn="l" rtl="0">
              <a:spcBef>
                <a:spcPts val="0"/>
              </a:spcBef>
              <a:spcAft>
                <a:spcPts val="0"/>
              </a:spcAft>
              <a:buNone/>
            </a:pPr>
            <a:endParaRPr sz="2400" dirty="0">
              <a:solidFill>
                <a:srgbClr val="595959"/>
              </a:solidFill>
              <a:latin typeface="Calibri"/>
              <a:ea typeface="Calibri"/>
              <a:cs typeface="Calibri"/>
              <a:sym typeface="Calibri"/>
            </a:endParaRPr>
          </a:p>
          <a:p>
            <a:pPr marL="0" marR="0" lvl="0" indent="0" algn="l" rtl="0">
              <a:spcBef>
                <a:spcPts val="0"/>
              </a:spcBef>
              <a:spcAft>
                <a:spcPts val="0"/>
              </a:spcAft>
              <a:buNone/>
            </a:pPr>
            <a:endParaRPr sz="2400" dirty="0">
              <a:solidFill>
                <a:srgbClr val="595959"/>
              </a:solidFill>
              <a:latin typeface="Calibri"/>
              <a:ea typeface="Calibri"/>
              <a:cs typeface="Calibri"/>
              <a:sym typeface="Calibri"/>
            </a:endParaRPr>
          </a:p>
          <a:p>
            <a:pPr marL="0" marR="0" lvl="0" indent="0" algn="l" rtl="0">
              <a:spcBef>
                <a:spcPts val="0"/>
              </a:spcBef>
              <a:spcAft>
                <a:spcPts val="0"/>
              </a:spcAft>
              <a:buNone/>
            </a:pPr>
            <a:r>
              <a:rPr lang="en-US" sz="1800" b="1" i="1" dirty="0">
                <a:solidFill>
                  <a:srgbClr val="C00000"/>
                </a:solidFill>
                <a:latin typeface="Calibri"/>
                <a:ea typeface="Calibri"/>
                <a:cs typeface="Calibri"/>
                <a:sym typeface="Calibri"/>
              </a:rPr>
              <a:t>*Hat tip </a:t>
            </a:r>
            <a:r>
              <a:rPr lang="en-US" sz="1800" b="1" i="1" dirty="0" err="1">
                <a:solidFill>
                  <a:srgbClr val="C00000"/>
                </a:solidFill>
                <a:latin typeface="Calibri"/>
                <a:ea typeface="Calibri"/>
                <a:cs typeface="Calibri"/>
                <a:sym typeface="Calibri"/>
              </a:rPr>
              <a:t>Liad</a:t>
            </a:r>
            <a:r>
              <a:rPr lang="en-US" sz="1800" b="1" i="1" dirty="0">
                <a:solidFill>
                  <a:srgbClr val="C00000"/>
                </a:solidFill>
                <a:latin typeface="Calibri"/>
                <a:ea typeface="Calibri"/>
                <a:cs typeface="Calibri"/>
                <a:sym typeface="Calibri"/>
              </a:rPr>
              <a:t> Magen </a:t>
            </a:r>
            <a:r>
              <a:rPr lang="ro-RO" sz="1800" b="1" i="1" dirty="0">
                <a:solidFill>
                  <a:srgbClr val="C00000"/>
                </a:solidFill>
                <a:latin typeface="Calibri"/>
                <a:ea typeface="Calibri"/>
                <a:cs typeface="Calibri"/>
                <a:sym typeface="Calibri"/>
              </a:rPr>
              <a:t>pentru idee</a:t>
            </a:r>
            <a:endParaRPr sz="1800" i="1" dirty="0">
              <a:solidFill>
                <a:srgbClr val="59595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9"/>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dirty="0">
                <a:solidFill>
                  <a:schemeClr val="dk1"/>
                </a:solidFill>
                <a:latin typeface="Calibri"/>
                <a:ea typeface="Calibri"/>
                <a:cs typeface="Calibri"/>
                <a:sym typeface="Calibri"/>
              </a:rPr>
              <a:t>Aplicațiile </a:t>
            </a:r>
            <a:r>
              <a:rPr lang="en-US" sz="2400" dirty="0">
                <a:solidFill>
                  <a:schemeClr val="dk1"/>
                </a:solidFill>
                <a:latin typeface="Calibri"/>
                <a:ea typeface="Calibri"/>
                <a:cs typeface="Calibri"/>
                <a:sym typeface="Calibri"/>
              </a:rPr>
              <a:t>Data science </a:t>
            </a:r>
            <a:r>
              <a:rPr lang="ro-RO" sz="2400" dirty="0">
                <a:solidFill>
                  <a:schemeClr val="dk1"/>
                </a:solidFill>
                <a:latin typeface="Calibri"/>
                <a:ea typeface="Calibri"/>
                <a:cs typeface="Calibri"/>
                <a:sym typeface="Calibri"/>
              </a:rPr>
              <a:t>nu sunt </a:t>
            </a:r>
            <a:r>
              <a:rPr lang="en-US" sz="2400" dirty="0">
                <a:solidFill>
                  <a:schemeClr val="dk1"/>
                </a:solidFill>
                <a:latin typeface="Calibri"/>
                <a:ea typeface="Calibri"/>
                <a:cs typeface="Calibri"/>
                <a:sym typeface="Calibri"/>
              </a:rPr>
              <a:t> </a:t>
            </a:r>
            <a:r>
              <a:rPr lang="en-US" sz="2400" b="1" i="1" dirty="0">
                <a:solidFill>
                  <a:srgbClr val="FDBD40"/>
                </a:solidFill>
                <a:latin typeface="Calibri"/>
                <a:ea typeface="Calibri"/>
                <a:cs typeface="Calibri"/>
                <a:sym typeface="Calibri"/>
              </a:rPr>
              <a:t>n</a:t>
            </a:r>
            <a:r>
              <a:rPr lang="ro-RO" sz="2400" b="1" i="1" dirty="0">
                <a:solidFill>
                  <a:srgbClr val="FDBD40"/>
                </a:solidFill>
                <a:latin typeface="Calibri"/>
                <a:ea typeface="Calibri"/>
                <a:cs typeface="Calibri"/>
                <a:sym typeface="Calibri"/>
              </a:rPr>
              <a:t>ici obiective, nici neutre:</a:t>
            </a:r>
            <a:endParaRPr dirty="0"/>
          </a:p>
        </p:txBody>
      </p:sp>
      <p:sp>
        <p:nvSpPr>
          <p:cNvPr id="443" name="Google Shape;443;p19"/>
          <p:cNvSpPr txBox="1"/>
          <p:nvPr/>
        </p:nvSpPr>
        <p:spPr>
          <a:xfrm>
            <a:off x="1600200" y="4076700"/>
            <a:ext cx="15849600" cy="3416279"/>
          </a:xfrm>
          <a:prstGeom prst="rect">
            <a:avLst/>
          </a:prstGeom>
          <a:noFill/>
          <a:ln>
            <a:noFill/>
          </a:ln>
        </p:spPr>
        <p:txBody>
          <a:bodyPr spcFirstLastPara="1" wrap="square" lIns="91425" tIns="45700" rIns="91425" bIns="45700" anchor="t" anchorCtr="0">
            <a:spAutoFit/>
          </a:bodyPr>
          <a:lstStyle/>
          <a:p>
            <a:pPr lvl="0">
              <a:lnSpc>
                <a:spcPct val="150000"/>
              </a:lnSpc>
            </a:pPr>
            <a:r>
              <a:rPr lang="ro-RO" sz="2400" dirty="0">
                <a:solidFill>
                  <a:schemeClr val="dk1"/>
                </a:solidFill>
                <a:latin typeface="Calibri"/>
                <a:ea typeface="Calibri"/>
                <a:cs typeface="Calibri"/>
                <a:sym typeface="Calibri"/>
              </a:rPr>
              <a:t>De la utilizarea roboților pentru a crea </a:t>
            </a:r>
            <a:r>
              <a:rPr lang="ro-RO" sz="2400" u="sng" dirty="0">
                <a:solidFill>
                  <a:schemeClr val="dk1"/>
                </a:solidFill>
                <a:latin typeface="Calibri"/>
                <a:ea typeface="Calibri"/>
                <a:cs typeface="Calibri"/>
                <a:sym typeface="Calibri"/>
              </a:rPr>
              <a:t>nuduri deepfake </a:t>
            </a:r>
            <a:r>
              <a:rPr lang="ro-RO" sz="2400" dirty="0">
                <a:solidFill>
                  <a:schemeClr val="dk1"/>
                </a:solidFill>
                <a:latin typeface="Calibri"/>
                <a:ea typeface="Calibri"/>
                <a:cs typeface="Calibri"/>
                <a:sym typeface="Calibri"/>
              </a:rPr>
              <a:t>pe Telegram, </a:t>
            </a:r>
            <a:r>
              <a:rPr lang="ro-RO" sz="2400" u="sng" dirty="0">
                <a:solidFill>
                  <a:schemeClr val="dk1"/>
                </a:solidFill>
                <a:latin typeface="Calibri"/>
                <a:ea typeface="Calibri"/>
                <a:cs typeface="Calibri"/>
                <a:sym typeface="Calibri"/>
              </a:rPr>
              <a:t>generarea de avatare sexualizate </a:t>
            </a:r>
            <a:r>
              <a:rPr lang="ro-RO" sz="2400" dirty="0">
                <a:solidFill>
                  <a:schemeClr val="dk1"/>
                </a:solidFill>
                <a:latin typeface="Calibri"/>
                <a:ea typeface="Calibri"/>
                <a:cs typeface="Calibri"/>
                <a:sym typeface="Calibri"/>
              </a:rPr>
              <a:t>ale femeilor (dar nu ale bărbaților), </a:t>
            </a:r>
            <a:r>
              <a:rPr lang="ro-RO" sz="2400" u="sng" dirty="0">
                <a:solidFill>
                  <a:schemeClr val="dk1"/>
                </a:solidFill>
                <a:latin typeface="Calibri"/>
                <a:ea typeface="Calibri"/>
                <a:cs typeface="Calibri"/>
                <a:sym typeface="Calibri"/>
              </a:rPr>
              <a:t>nedezvoltarea de funcționalități </a:t>
            </a:r>
            <a:r>
              <a:rPr lang="ro-RO" sz="2400" dirty="0">
                <a:solidFill>
                  <a:schemeClr val="dk1"/>
                </a:solidFill>
                <a:latin typeface="Calibri"/>
                <a:ea typeface="Calibri"/>
                <a:cs typeface="Calibri"/>
                <a:sym typeface="Calibri"/>
              </a:rPr>
              <a:t>utile unui anumit grup de persoane sau </a:t>
            </a:r>
            <a:r>
              <a:rPr lang="ro-RO" sz="2400" u="sng" dirty="0">
                <a:solidFill>
                  <a:schemeClr val="dk1"/>
                </a:solidFill>
                <a:latin typeface="Calibri"/>
                <a:ea typeface="Calibri"/>
                <a:cs typeface="Calibri"/>
                <a:sym typeface="Calibri"/>
              </a:rPr>
              <a:t>subminarea identității de gen </a:t>
            </a:r>
            <a:r>
              <a:rPr lang="ro-RO" sz="2400" dirty="0">
                <a:solidFill>
                  <a:schemeClr val="dk1"/>
                </a:solidFill>
                <a:latin typeface="Calibri"/>
                <a:ea typeface="Calibri"/>
                <a:cs typeface="Calibri"/>
                <a:sym typeface="Calibri"/>
              </a:rPr>
              <a:t>prin clasificare binară, aplicațiile Data Science pot provoca daune.</a:t>
            </a:r>
          </a:p>
          <a:p>
            <a:pPr lvl="0">
              <a:lnSpc>
                <a:spcPct val="150000"/>
              </a:lnSpc>
            </a:pPr>
            <a:endParaRPr sz="2400" dirty="0">
              <a:solidFill>
                <a:schemeClr val="dk1"/>
              </a:solidFill>
              <a:latin typeface="Calibri"/>
              <a:ea typeface="Calibri"/>
              <a:cs typeface="Calibri"/>
              <a:sym typeface="Calibri"/>
            </a:endParaRPr>
          </a:p>
          <a:p>
            <a:pPr marL="342900" lvl="0" indent="-342900">
              <a:lnSpc>
                <a:spcPct val="150000"/>
              </a:lnSpc>
              <a:buClr>
                <a:schemeClr val="dk1"/>
              </a:buClr>
              <a:buSzPts val="2400"/>
              <a:buFont typeface="Noto Sans Symbols"/>
              <a:buChar char="⮚"/>
            </a:pPr>
            <a:r>
              <a:rPr lang="ro-RO" sz="2400" b="1" dirty="0">
                <a:solidFill>
                  <a:schemeClr val="dk1"/>
                </a:solidFill>
                <a:latin typeface="Calibri"/>
                <a:ea typeface="Calibri"/>
                <a:cs typeface="Calibri"/>
              </a:rPr>
              <a:t>Reflectați la ce poate face aplicația dvs., pentru ce este utilizată, cine este inclus/exclus și cine ar putea fi afectat în moduri diferite - consecințele pot avea multiple ramificații!</a:t>
            </a:r>
            <a:endParaRPr sz="2400" b="1" dirty="0">
              <a:solidFill>
                <a:schemeClr val="dk1"/>
              </a:solidFill>
              <a:latin typeface="Calibri"/>
              <a:ea typeface="Calibri"/>
              <a:cs typeface="Calibri"/>
            </a:endParaRPr>
          </a:p>
        </p:txBody>
      </p:sp>
      <p:sp>
        <p:nvSpPr>
          <p:cNvPr id="444" name="Google Shape;444;p19"/>
          <p:cNvSpPr txBox="1"/>
          <p:nvPr/>
        </p:nvSpPr>
        <p:spPr>
          <a:xfrm>
            <a:off x="1432560" y="1496219"/>
            <a:ext cx="12578408"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Unitatea 2: Data science nu face întotdeauna bine</a:t>
            </a:r>
            <a:endParaRPr lang="it-IT" sz="4400" dirty="0"/>
          </a:p>
        </p:txBody>
      </p:sp>
      <p:sp>
        <p:nvSpPr>
          <p:cNvPr id="445" name="Google Shape;445;p1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ro-RO" sz="2800" b="1" dirty="0">
                <a:solidFill>
                  <a:srgbClr val="238791"/>
                </a:solidFill>
                <a:latin typeface="Calibri"/>
                <a:ea typeface="Calibri"/>
                <a:cs typeface="Calibri"/>
                <a:sym typeface="Calibri"/>
              </a:rPr>
              <a:t>Secțiunea 2: </a:t>
            </a:r>
            <a:r>
              <a:rPr lang="en-US" sz="2800" b="1" dirty="0" err="1">
                <a:solidFill>
                  <a:srgbClr val="238791"/>
                </a:solidFill>
                <a:latin typeface="Calibri"/>
                <a:ea typeface="Calibri"/>
                <a:cs typeface="Calibri"/>
                <a:sym typeface="Calibri"/>
              </a:rPr>
              <a:t>Prezentare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generală</a:t>
            </a:r>
            <a:r>
              <a:rPr lang="en-US" sz="2800" b="1" dirty="0">
                <a:solidFill>
                  <a:srgbClr val="238791"/>
                </a:solidFill>
                <a:latin typeface="Calibri"/>
                <a:ea typeface="Calibri"/>
                <a:cs typeface="Calibri"/>
                <a:sym typeface="Calibri"/>
              </a:rPr>
              <a:t> a </a:t>
            </a:r>
            <a:r>
              <a:rPr lang="en-US" sz="2800" b="1" dirty="0" err="1">
                <a:solidFill>
                  <a:srgbClr val="238791"/>
                </a:solidFill>
                <a:latin typeface="Calibri"/>
                <a:ea typeface="Calibri"/>
                <a:cs typeface="Calibri"/>
                <a:sym typeface="Calibri"/>
              </a:rPr>
              <a:t>principalelor</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riscuri</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0"/>
          <p:cNvSpPr txBox="1"/>
          <p:nvPr/>
        </p:nvSpPr>
        <p:spPr>
          <a:xfrm>
            <a:off x="1447800" y="3238500"/>
            <a:ext cx="151638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dirty="0">
                <a:solidFill>
                  <a:schemeClr val="dk1"/>
                </a:solidFill>
                <a:latin typeface="Calibri"/>
                <a:ea typeface="Calibri"/>
                <a:cs typeface="Calibri"/>
                <a:sym typeface="Calibri"/>
              </a:rPr>
              <a:t>Aplicațiile date science</a:t>
            </a:r>
            <a:r>
              <a:rPr lang="en-US" sz="2400" dirty="0">
                <a:solidFill>
                  <a:schemeClr val="dk1"/>
                </a:solidFill>
                <a:latin typeface="Calibri"/>
                <a:ea typeface="Calibri"/>
                <a:cs typeface="Calibri"/>
                <a:sym typeface="Calibri"/>
              </a:rPr>
              <a:t> </a:t>
            </a:r>
            <a:r>
              <a:rPr lang="en-US" sz="2400" b="1" i="1" dirty="0">
                <a:solidFill>
                  <a:srgbClr val="FDBD40"/>
                </a:solidFill>
                <a:latin typeface="Calibri"/>
                <a:ea typeface="Calibri"/>
                <a:cs typeface="Calibri"/>
                <a:sym typeface="Calibri"/>
              </a:rPr>
              <a:t>n</a:t>
            </a:r>
            <a:r>
              <a:rPr lang="ro-RO" sz="2400" b="1" i="1" dirty="0">
                <a:solidFill>
                  <a:srgbClr val="FDBD40"/>
                </a:solidFill>
                <a:latin typeface="Calibri"/>
                <a:ea typeface="Calibri"/>
                <a:cs typeface="Calibri"/>
                <a:sym typeface="Calibri"/>
              </a:rPr>
              <a:t>u sunt perfecte și erorile lor nu sunt distribuite aleator:</a:t>
            </a:r>
            <a:endParaRPr dirty="0"/>
          </a:p>
        </p:txBody>
      </p:sp>
      <p:sp>
        <p:nvSpPr>
          <p:cNvPr id="451" name="Google Shape;451;p20"/>
          <p:cNvSpPr txBox="1"/>
          <p:nvPr/>
        </p:nvSpPr>
        <p:spPr>
          <a:xfrm>
            <a:off x="1432560" y="1496219"/>
            <a:ext cx="15407640"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Unitatea 2: Data science nu face întotdeauna bine</a:t>
            </a:r>
            <a:endParaRPr lang="it-IT" sz="4400" dirty="0"/>
          </a:p>
        </p:txBody>
      </p:sp>
      <p:sp>
        <p:nvSpPr>
          <p:cNvPr id="452" name="Google Shape;452;p20"/>
          <p:cNvSpPr txBox="1"/>
          <p:nvPr/>
        </p:nvSpPr>
        <p:spPr>
          <a:xfrm>
            <a:off x="1447800" y="2552700"/>
            <a:ext cx="10040186" cy="738623"/>
          </a:xfrm>
          <a:prstGeom prst="rect">
            <a:avLst/>
          </a:prstGeom>
          <a:noFill/>
          <a:ln>
            <a:noFill/>
          </a:ln>
        </p:spPr>
        <p:txBody>
          <a:bodyPr spcFirstLastPara="1" wrap="square" lIns="91425" tIns="45700" rIns="91425" bIns="45700" anchor="t" anchorCtr="0">
            <a:spAutoFit/>
          </a:bodyPr>
          <a:lstStyle/>
          <a:p>
            <a:r>
              <a:rPr lang="it-IT" sz="2800" b="1" dirty="0">
                <a:solidFill>
                  <a:srgbClr val="238791"/>
                </a:solidFill>
                <a:latin typeface="Calibri"/>
                <a:ea typeface="Calibri"/>
                <a:cs typeface="Calibri"/>
                <a:sym typeface="Calibri"/>
              </a:rPr>
              <a:t>Secțiunea 2: Prezentare generală a principalelor riscuri</a:t>
            </a:r>
            <a:endParaRPr lang="it-IT" sz="2800" dirty="0"/>
          </a:p>
          <a:p>
            <a:pPr marL="0" marR="0" lvl="0" indent="0" algn="l" rtl="0">
              <a:spcBef>
                <a:spcPts val="0"/>
              </a:spcBef>
              <a:spcAft>
                <a:spcPts val="0"/>
              </a:spcAft>
              <a:buNone/>
            </a:pPr>
            <a:endParaRPr dirty="0"/>
          </a:p>
        </p:txBody>
      </p:sp>
      <p:sp>
        <p:nvSpPr>
          <p:cNvPr id="453" name="Google Shape;453;p20"/>
          <p:cNvSpPr txBox="1"/>
          <p:nvPr/>
        </p:nvSpPr>
        <p:spPr>
          <a:xfrm>
            <a:off x="1422917" y="4105469"/>
            <a:ext cx="6554755" cy="4154943"/>
          </a:xfrm>
          <a:prstGeom prst="rect">
            <a:avLst/>
          </a:prstGeom>
          <a:noFill/>
          <a:ln>
            <a:noFill/>
          </a:ln>
        </p:spPr>
        <p:txBody>
          <a:bodyPr spcFirstLastPara="1" wrap="square" lIns="91425" tIns="45700" rIns="91425" bIns="45700" anchor="t" anchorCtr="0">
            <a:spAutoFit/>
          </a:bodyPr>
          <a:lstStyle/>
          <a:p>
            <a:pPr lvl="0"/>
            <a:r>
              <a:rPr lang="ro-RO" sz="2400" b="1" dirty="0">
                <a:solidFill>
                  <a:schemeClr val="dk1"/>
                </a:solidFill>
                <a:latin typeface="Calibri"/>
                <a:ea typeface="Calibri"/>
                <a:cs typeface="Calibri"/>
                <a:sym typeface="Calibri"/>
              </a:rPr>
              <a:t>Algoritmii de clasificare de gen</a:t>
            </a:r>
            <a:r>
              <a:rPr lang="ro-RO" sz="2400" dirty="0">
                <a:solidFill>
                  <a:schemeClr val="dk1"/>
                </a:solidFill>
                <a:latin typeface="Calibri"/>
                <a:ea typeface="Calibri"/>
                <a:cs typeface="Calibri"/>
                <a:sym typeface="Calibri"/>
              </a:rPr>
              <a:t> care utilizează recunoașterea facială, clasificau în mod frecvent greșit femeile cu pielea mai închisă decât bărbații (și femeile) cu pielea mai deschisă. Acest lucru se datora faptului că seturile de date pe care modelele investigate de </a:t>
            </a:r>
            <a:r>
              <a:rPr lang="en-US" sz="2400" dirty="0">
                <a:solidFill>
                  <a:schemeClr val="dk1"/>
                </a:solidFill>
                <a:latin typeface="Calibri"/>
                <a:ea typeface="Calibri"/>
                <a:cs typeface="Calibri"/>
                <a:sym typeface="Calibri"/>
              </a:rPr>
              <a:t>Joy </a:t>
            </a:r>
            <a:r>
              <a:rPr lang="en-US" sz="2400" dirty="0" err="1">
                <a:solidFill>
                  <a:schemeClr val="dk1"/>
                </a:solidFill>
                <a:latin typeface="Calibri"/>
                <a:ea typeface="Calibri"/>
                <a:cs typeface="Calibri"/>
                <a:sym typeface="Calibri"/>
              </a:rPr>
              <a:t>Buolamwini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Timnit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Gebru</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au fost instruite conțineau o pondere </a:t>
            </a:r>
            <a:r>
              <a:rPr lang="ro-RO" sz="2400" b="1" dirty="0">
                <a:solidFill>
                  <a:schemeClr val="dk1"/>
                </a:solidFill>
                <a:latin typeface="Calibri"/>
                <a:ea typeface="Calibri"/>
                <a:cs typeface="Calibri"/>
                <a:sym typeface="Calibri"/>
              </a:rPr>
              <a:t>disproporționată de imagini cu bărbați și femei cu pielea deschisă la culoare.</a:t>
            </a:r>
            <a:r>
              <a:rPr lang="ro-RO" sz="24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ro-RO" sz="2400" dirty="0">
                <a:solidFill>
                  <a:schemeClr val="dk1"/>
                </a:solidFill>
                <a:latin typeface="Calibri"/>
                <a:ea typeface="Calibri"/>
                <a:cs typeface="Calibri"/>
                <a:sym typeface="Calibri"/>
              </a:rPr>
              <a:t>Citește aici</a:t>
            </a:r>
            <a:r>
              <a:rPr lang="en-US" sz="2400" dirty="0">
                <a:solidFill>
                  <a:schemeClr val="dk1"/>
                </a:solidFill>
                <a:latin typeface="Calibri"/>
                <a:ea typeface="Calibri"/>
                <a:cs typeface="Calibri"/>
                <a:sym typeface="Calibri"/>
              </a:rPr>
              <a:t> </a:t>
            </a:r>
            <a:r>
              <a:rPr lang="en-US" sz="2400" u="sng" dirty="0" err="1">
                <a:solidFill>
                  <a:schemeClr val="dk1"/>
                </a:solidFill>
                <a:latin typeface="Calibri"/>
                <a:ea typeface="Calibri"/>
                <a:cs typeface="Calibri"/>
                <a:sym typeface="Calibri"/>
                <a:hlinkClick r:id="rId3"/>
              </a:rPr>
              <a:t>studiul</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din 2018 al celor doi specialiști în analiza datelor!</a:t>
            </a:r>
            <a:endParaRPr dirty="0"/>
          </a:p>
        </p:txBody>
      </p:sp>
      <p:sp>
        <p:nvSpPr>
          <p:cNvPr id="454" name="Google Shape;454;p20"/>
          <p:cNvSpPr txBox="1"/>
          <p:nvPr/>
        </p:nvSpPr>
        <p:spPr>
          <a:xfrm>
            <a:off x="9510181" y="4105469"/>
            <a:ext cx="6554755" cy="4524275"/>
          </a:xfrm>
          <a:prstGeom prst="rect">
            <a:avLst/>
          </a:prstGeom>
          <a:noFill/>
          <a:ln>
            <a:noFill/>
          </a:ln>
        </p:spPr>
        <p:txBody>
          <a:bodyPr spcFirstLastPara="1" wrap="square" lIns="91425" tIns="45700" rIns="91425" bIns="45700" anchor="t" anchorCtr="0">
            <a:spAutoFit/>
          </a:bodyPr>
          <a:lstStyle/>
          <a:p>
            <a:pPr lvl="0"/>
            <a:r>
              <a:rPr lang="ro-RO" sz="2400" dirty="0">
                <a:solidFill>
                  <a:schemeClr val="dk1"/>
                </a:solidFill>
                <a:latin typeface="Calibri"/>
                <a:ea typeface="Calibri"/>
                <a:cs typeface="Calibri"/>
                <a:sym typeface="Calibri"/>
              </a:rPr>
              <a:t>Algoritmii utilizați pentru a </a:t>
            </a:r>
            <a:r>
              <a:rPr lang="ro-RO" sz="2400" b="1" dirty="0">
                <a:solidFill>
                  <a:schemeClr val="dk1"/>
                </a:solidFill>
                <a:latin typeface="Calibri"/>
                <a:ea typeface="Calibri"/>
                <a:cs typeface="Calibri"/>
                <a:sym typeface="Calibri"/>
              </a:rPr>
              <a:t>detecta discursul ofensator </a:t>
            </a:r>
            <a:r>
              <a:rPr lang="ro-RO" sz="2400" dirty="0">
                <a:solidFill>
                  <a:schemeClr val="dk1"/>
                </a:solidFill>
                <a:latin typeface="Calibri"/>
                <a:ea typeface="Calibri"/>
                <a:cs typeface="Calibri"/>
                <a:sym typeface="Calibri"/>
              </a:rPr>
              <a:t>pe platformele online aveau mai multe șanse să clasifice tiparele de vorbire comune în rândul americanilor de culoare ca fiind ofensatoare – iar seturile de date au afișat, în mod similar, o părtinire larg răspândită față de engleza afro-americană. Aceasta arată cât de importantă este </a:t>
            </a:r>
            <a:r>
              <a:rPr lang="ro-RO" sz="2400" b="1" dirty="0">
                <a:solidFill>
                  <a:schemeClr val="dk1"/>
                </a:solidFill>
                <a:latin typeface="Calibri"/>
                <a:ea typeface="Calibri"/>
                <a:cs typeface="Calibri"/>
                <a:sym typeface="Calibri"/>
              </a:rPr>
              <a:t>etichetarea setului de date:</a:t>
            </a:r>
            <a:r>
              <a:rPr lang="ro-RO" sz="2400" dirty="0">
                <a:solidFill>
                  <a:schemeClr val="dk1"/>
                </a:solidFill>
                <a:latin typeface="Calibri"/>
                <a:ea typeface="Calibri"/>
                <a:cs typeface="Calibri"/>
                <a:sym typeface="Calibri"/>
              </a:rPr>
              <a:t> dacă datele sunt etichetate într-un mod părtinitor, rezultatele vor fi și ele părtinitoare.</a:t>
            </a:r>
          </a:p>
          <a:p>
            <a:pPr marL="0" marR="0" lvl="0" indent="0" algn="l" rtl="0">
              <a:spcBef>
                <a:spcPts val="0"/>
              </a:spcBef>
              <a:spcAft>
                <a:spcPts val="0"/>
              </a:spcAft>
              <a:buNone/>
            </a:pPr>
            <a:r>
              <a:rPr lang="ro-RO" sz="2400" dirty="0">
                <a:solidFill>
                  <a:schemeClr val="dk1"/>
                </a:solidFill>
                <a:latin typeface="Calibri"/>
                <a:ea typeface="Calibri"/>
                <a:cs typeface="Calibri"/>
                <a:sym typeface="Calibri"/>
              </a:rPr>
              <a:t>Citește aici  </a:t>
            </a:r>
            <a:r>
              <a:rPr lang="en-US" sz="2400" u="sng" dirty="0" err="1">
                <a:solidFill>
                  <a:schemeClr val="dk1"/>
                </a:solidFill>
                <a:latin typeface="Calibri"/>
                <a:ea typeface="Calibri"/>
                <a:cs typeface="Calibri"/>
                <a:sym typeface="Calibri"/>
                <a:hlinkClick r:id="rId4"/>
              </a:rPr>
              <a:t>articolul</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din 2019 și cele două studii la care face referire!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txBox="1"/>
          <p:nvPr/>
        </p:nvSpPr>
        <p:spPr>
          <a:xfrm>
            <a:off x="1447800" y="1411535"/>
            <a:ext cx="13639800" cy="1446509"/>
          </a:xfrm>
          <a:prstGeom prst="rect">
            <a:avLst/>
          </a:prstGeom>
          <a:noFill/>
          <a:ln>
            <a:noFill/>
          </a:ln>
        </p:spPr>
        <p:txBody>
          <a:bodyPr spcFirstLastPara="1" wrap="square" lIns="91425" tIns="45700" rIns="91425" bIns="45700" anchor="t" anchorCtr="0">
            <a:spAutoFit/>
          </a:bodyPr>
          <a:lstStyle/>
          <a:p>
            <a:pPr lvl="0" algn="ctr"/>
            <a:r>
              <a:rPr lang="en-US" sz="4400" b="1" dirty="0">
                <a:solidFill>
                  <a:srgbClr val="E7686A"/>
                </a:solidFill>
                <a:latin typeface="Calibri"/>
                <a:ea typeface="Calibri"/>
                <a:cs typeface="Calibri"/>
                <a:sym typeface="Calibri"/>
              </a:rPr>
              <a:t>Data Science &amp; </a:t>
            </a:r>
            <a:r>
              <a:rPr lang="en-US" sz="4400" b="1" dirty="0" err="1">
                <a:solidFill>
                  <a:srgbClr val="E7686A"/>
                </a:solidFill>
                <a:latin typeface="Calibri"/>
                <a:ea typeface="Calibri"/>
                <a:cs typeface="Calibri"/>
                <a:sym typeface="Calibri"/>
              </a:rPr>
              <a:t>Impactul</a:t>
            </a:r>
            <a:r>
              <a:rPr lang="en-US" sz="4400" b="1" dirty="0">
                <a:solidFill>
                  <a:srgbClr val="E7686A"/>
                </a:solidFill>
                <a:latin typeface="Calibri"/>
                <a:ea typeface="Calibri"/>
                <a:cs typeface="Calibri"/>
                <a:sym typeface="Calibri"/>
              </a:rPr>
              <a:t> Social: </a:t>
            </a:r>
            <a:r>
              <a:rPr lang="en-US" sz="4400" b="1" dirty="0" err="1">
                <a:solidFill>
                  <a:srgbClr val="E7686A"/>
                </a:solidFill>
                <a:latin typeface="Calibri"/>
                <a:ea typeface="Calibri"/>
                <a:cs typeface="Calibri"/>
                <a:sym typeface="Calibri"/>
              </a:rPr>
              <a:t>Obținerea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rezultatelor</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pozitive</a:t>
            </a:r>
            <a:endParaRPr lang="en-US" sz="4400" dirty="0"/>
          </a:p>
        </p:txBody>
      </p:sp>
      <p:sp>
        <p:nvSpPr>
          <p:cNvPr id="152" name="Google Shape;152;p2"/>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dirty="0">
                <a:solidFill>
                  <a:srgbClr val="238791"/>
                </a:solidFill>
                <a:latin typeface="Calibri"/>
                <a:ea typeface="Calibri"/>
                <a:cs typeface="Calibri"/>
                <a:sym typeface="Calibri"/>
              </a:rPr>
              <a:t>Ce poți găsi în acest curs</a:t>
            </a:r>
            <a:r>
              <a:rPr lang="en-US" sz="2800" b="1" dirty="0">
                <a:solidFill>
                  <a:srgbClr val="238791"/>
                </a:solidFill>
                <a:latin typeface="Calibri"/>
                <a:ea typeface="Calibri"/>
                <a:cs typeface="Calibri"/>
                <a:sym typeface="Calibri"/>
              </a:rPr>
              <a:t>:</a:t>
            </a:r>
            <a:endParaRPr dirty="0"/>
          </a:p>
        </p:txBody>
      </p:sp>
      <p:sp>
        <p:nvSpPr>
          <p:cNvPr id="153" name="Google Shape;153;p2"/>
          <p:cNvSpPr txBox="1"/>
          <p:nvPr/>
        </p:nvSpPr>
        <p:spPr>
          <a:xfrm>
            <a:off x="1447799" y="3695700"/>
            <a:ext cx="13153103" cy="3785611"/>
          </a:xfrm>
          <a:prstGeom prst="rect">
            <a:avLst/>
          </a:prstGeom>
          <a:noFill/>
          <a:ln>
            <a:noFill/>
          </a:ln>
        </p:spPr>
        <p:txBody>
          <a:bodyPr spcFirstLastPara="1" wrap="square" lIns="91425" tIns="45700" rIns="91425" bIns="45700" anchor="t" anchorCtr="0">
            <a:spAutoFit/>
          </a:bodyPr>
          <a:lstStyle/>
          <a:p>
            <a:pPr lvl="0">
              <a:buClr>
                <a:srgbClr val="0000FF"/>
              </a:buClr>
              <a:buSzPts val="2400"/>
            </a:pPr>
            <a:r>
              <a:rPr lang="en-US" sz="2400" i="1" dirty="0">
                <a:solidFill>
                  <a:srgbClr val="0000FF"/>
                </a:solidFill>
                <a:latin typeface="Calibri"/>
                <a:ea typeface="Calibri"/>
                <a:cs typeface="Calibri"/>
                <a:sym typeface="Calibri"/>
              </a:rPr>
              <a:t>1.	</a:t>
            </a:r>
            <a:r>
              <a:rPr lang="en-US" sz="2400" i="1" dirty="0" err="1">
                <a:solidFill>
                  <a:srgbClr val="0000FF"/>
                </a:solidFill>
                <a:latin typeface="Calibri"/>
                <a:ea typeface="Calibri"/>
                <a:cs typeface="Calibri"/>
                <a:sym typeface="Calibri"/>
              </a:rPr>
              <a:t>Câteva</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exemple</a:t>
            </a:r>
            <a:r>
              <a:rPr lang="en-US" sz="2400" i="1" dirty="0">
                <a:solidFill>
                  <a:srgbClr val="0000FF"/>
                </a:solidFill>
                <a:latin typeface="Calibri"/>
                <a:ea typeface="Calibri"/>
                <a:cs typeface="Calibri"/>
                <a:sym typeface="Calibri"/>
              </a:rPr>
              <a:t> de </a:t>
            </a:r>
            <a:r>
              <a:rPr lang="en-US" sz="2400" i="1" dirty="0" err="1">
                <a:solidFill>
                  <a:srgbClr val="0000FF"/>
                </a:solidFill>
                <a:latin typeface="Calibri"/>
                <a:ea typeface="Calibri"/>
                <a:cs typeface="Calibri"/>
                <a:sym typeface="Calibri"/>
              </a:rPr>
              <a:t>utilizare</a:t>
            </a:r>
            <a:r>
              <a:rPr lang="en-US" sz="2400" i="1" dirty="0">
                <a:solidFill>
                  <a:srgbClr val="0000FF"/>
                </a:solidFill>
                <a:latin typeface="Calibri"/>
                <a:ea typeface="Calibri"/>
                <a:cs typeface="Calibri"/>
                <a:sym typeface="Calibri"/>
              </a:rPr>
              <a:t> </a:t>
            </a:r>
            <a:r>
              <a:rPr lang="ro-RO" sz="2400" i="1" dirty="0">
                <a:solidFill>
                  <a:srgbClr val="0000FF"/>
                </a:solidFill>
                <a:latin typeface="Calibri"/>
                <a:ea typeface="Calibri"/>
                <a:cs typeface="Calibri"/>
                <a:sym typeface="Calibri"/>
              </a:rPr>
              <a:t>data science</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pentru</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binele</a:t>
            </a:r>
            <a:r>
              <a:rPr lang="en-US" sz="2400" i="1" dirty="0">
                <a:solidFill>
                  <a:srgbClr val="0000FF"/>
                </a:solidFill>
                <a:latin typeface="Calibri"/>
                <a:ea typeface="Calibri"/>
                <a:cs typeface="Calibri"/>
                <a:sym typeface="Calibri"/>
              </a:rPr>
              <a:t> social</a:t>
            </a:r>
          </a:p>
          <a:p>
            <a:pPr marL="457200" lvl="3" indent="619125">
              <a:buClr>
                <a:srgbClr val="0000FF"/>
              </a:buClr>
              <a:buSzPts val="2400"/>
              <a:buFont typeface="Noto Sans Symbols"/>
              <a:buChar char="⮚"/>
            </a:pPr>
            <a:r>
              <a:rPr lang="en-US" sz="2400" i="1" dirty="0" err="1">
                <a:solidFill>
                  <a:srgbClr val="0000FF"/>
                </a:solidFill>
                <a:latin typeface="Calibri"/>
                <a:ea typeface="Calibri"/>
                <a:cs typeface="Calibri"/>
                <a:sym typeface="Calibri"/>
              </a:rPr>
              <a:t>Aprofundare</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în</a:t>
            </a:r>
            <a:r>
              <a:rPr lang="en-US" sz="2400" i="1" dirty="0">
                <a:solidFill>
                  <a:srgbClr val="0000FF"/>
                </a:solidFill>
                <a:latin typeface="Calibri"/>
                <a:ea typeface="Calibri"/>
                <a:cs typeface="Calibri"/>
                <a:sym typeface="Calibri"/>
              </a:rPr>
              <a:t> </a:t>
            </a:r>
            <a:r>
              <a:rPr lang="ro-RO" sz="2400" i="1" dirty="0">
                <a:solidFill>
                  <a:srgbClr val="0000FF"/>
                </a:solidFill>
                <a:latin typeface="Calibri"/>
                <a:ea typeface="Calibri"/>
                <a:cs typeface="Calibri"/>
                <a:sym typeface="Calibri"/>
              </a:rPr>
              <a:t>m</a:t>
            </a:r>
            <a:r>
              <a:rPr lang="en-US" sz="2400" i="1" dirty="0" err="1">
                <a:solidFill>
                  <a:srgbClr val="0000FF"/>
                </a:solidFill>
                <a:latin typeface="Calibri"/>
                <a:ea typeface="Calibri"/>
                <a:cs typeface="Calibri"/>
                <a:sym typeface="Calibri"/>
              </a:rPr>
              <a:t>onitorizarea</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rețelelor</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sociale</a:t>
            </a:r>
            <a:r>
              <a:rPr lang="en-US" sz="2400" i="1" dirty="0">
                <a:solidFill>
                  <a:srgbClr val="0000FF"/>
                </a:solidFill>
                <a:latin typeface="Calibri"/>
                <a:ea typeface="Calibri"/>
                <a:cs typeface="Calibri"/>
                <a:sym typeface="Calibri"/>
              </a:rPr>
              <a:t> de la Amnesty International Italia</a:t>
            </a:r>
            <a:endParaRPr lang="ro-RO" sz="2400" i="1" dirty="0">
              <a:solidFill>
                <a:srgbClr val="0000FF"/>
              </a:solidFill>
              <a:latin typeface="Calibri"/>
              <a:ea typeface="Calibri"/>
              <a:cs typeface="Calibri"/>
              <a:sym typeface="Calibri"/>
            </a:endParaRPr>
          </a:p>
          <a:p>
            <a:pPr marL="457200" lvl="3">
              <a:buClr>
                <a:srgbClr val="0000FF"/>
              </a:buClr>
              <a:buSzPts val="2400"/>
            </a:pPr>
            <a:endParaRPr lang="en-US" sz="2400" i="1" dirty="0">
              <a:solidFill>
                <a:srgbClr val="0000FF"/>
              </a:solidFill>
              <a:latin typeface="Calibri"/>
              <a:ea typeface="Calibri"/>
              <a:cs typeface="Calibri"/>
              <a:sym typeface="Calibri"/>
            </a:endParaRPr>
          </a:p>
          <a:p>
            <a:pPr lvl="0">
              <a:buClr>
                <a:srgbClr val="0000FF"/>
              </a:buClr>
              <a:buSzPts val="2400"/>
            </a:pPr>
            <a:r>
              <a:rPr lang="en-US" sz="2400" i="1" dirty="0">
                <a:solidFill>
                  <a:srgbClr val="0000FF"/>
                </a:solidFill>
                <a:latin typeface="Calibri"/>
                <a:ea typeface="Calibri"/>
                <a:cs typeface="Calibri"/>
                <a:sym typeface="Calibri"/>
              </a:rPr>
              <a:t>2. </a:t>
            </a:r>
            <a:r>
              <a:rPr lang="ro-RO"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Înțelege</a:t>
            </a:r>
            <a:r>
              <a:rPr lang="ro-RO" sz="2400" i="1" dirty="0">
                <a:solidFill>
                  <a:srgbClr val="0000FF"/>
                </a:solidFill>
                <a:latin typeface="Calibri"/>
                <a:ea typeface="Calibri"/>
                <a:cs typeface="Calibri"/>
                <a:sym typeface="Calibri"/>
              </a:rPr>
              <a:t>rea</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principalel</a:t>
            </a:r>
            <a:r>
              <a:rPr lang="ro-RO" sz="2400" i="1" dirty="0">
                <a:solidFill>
                  <a:srgbClr val="0000FF"/>
                </a:solidFill>
                <a:latin typeface="Calibri"/>
                <a:ea typeface="Calibri"/>
                <a:cs typeface="Calibri"/>
                <a:sym typeface="Calibri"/>
              </a:rPr>
              <a:t>or</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riscuri</a:t>
            </a:r>
            <a:r>
              <a:rPr lang="en-US" sz="2400" i="1" dirty="0">
                <a:solidFill>
                  <a:srgbClr val="0000FF"/>
                </a:solidFill>
                <a:latin typeface="Calibri"/>
                <a:ea typeface="Calibri"/>
                <a:cs typeface="Calibri"/>
                <a:sym typeface="Calibri"/>
              </a:rPr>
              <a:t> ale </a:t>
            </a:r>
            <a:r>
              <a:rPr lang="en-US" sz="2400" i="1" dirty="0" err="1">
                <a:solidFill>
                  <a:srgbClr val="0000FF"/>
                </a:solidFill>
                <a:latin typeface="Calibri"/>
                <a:ea typeface="Calibri"/>
                <a:cs typeface="Calibri"/>
                <a:sym typeface="Calibri"/>
              </a:rPr>
              <a:t>tehnologiei</a:t>
            </a:r>
            <a:endParaRPr lang="en-US" sz="2400" i="1" dirty="0">
              <a:solidFill>
                <a:srgbClr val="0000FF"/>
              </a:solidFill>
              <a:latin typeface="Calibri"/>
              <a:ea typeface="Calibri"/>
              <a:cs typeface="Calibri"/>
              <a:sym typeface="Calibri"/>
            </a:endParaRPr>
          </a:p>
          <a:p>
            <a:pPr marL="987425" lvl="1" indent="-544513">
              <a:buClr>
                <a:srgbClr val="0000FF"/>
              </a:buClr>
              <a:buSzPts val="2400"/>
              <a:buFont typeface="Noto Sans Symbols"/>
              <a:buChar char="⮚"/>
            </a:pPr>
            <a:r>
              <a:rPr lang="en-US" sz="2400" i="1" dirty="0" err="1">
                <a:solidFill>
                  <a:srgbClr val="0000FF"/>
                </a:solidFill>
                <a:latin typeface="Calibri"/>
                <a:ea typeface="Calibri"/>
                <a:cs typeface="Calibri"/>
                <a:sym typeface="Calibri"/>
              </a:rPr>
              <a:t>Exemple</a:t>
            </a:r>
            <a:r>
              <a:rPr lang="en-US" sz="2400" i="1" dirty="0">
                <a:solidFill>
                  <a:srgbClr val="0000FF"/>
                </a:solidFill>
                <a:latin typeface="Calibri"/>
                <a:ea typeface="Calibri"/>
                <a:cs typeface="Calibri"/>
                <a:sym typeface="Calibri"/>
              </a:rPr>
              <a:t> de </a:t>
            </a:r>
            <a:r>
              <a:rPr lang="en-US" sz="2400" i="1" dirty="0" err="1">
                <a:solidFill>
                  <a:srgbClr val="0000FF"/>
                </a:solidFill>
                <a:latin typeface="Calibri"/>
                <a:ea typeface="Calibri"/>
                <a:cs typeface="Calibri"/>
                <a:sym typeface="Calibri"/>
              </a:rPr>
              <a:t>consecințe</a:t>
            </a:r>
            <a:r>
              <a:rPr lang="en-US" sz="2400" i="1" dirty="0">
                <a:solidFill>
                  <a:srgbClr val="0000FF"/>
                </a:solidFill>
                <a:latin typeface="Calibri"/>
                <a:ea typeface="Calibri"/>
                <a:cs typeface="Calibri"/>
                <a:sym typeface="Calibri"/>
              </a:rPr>
              <a:t> negative ale </a:t>
            </a:r>
            <a:r>
              <a:rPr lang="en-US" sz="2400" i="1" dirty="0" err="1">
                <a:solidFill>
                  <a:srgbClr val="0000FF"/>
                </a:solidFill>
                <a:latin typeface="Calibri"/>
                <a:ea typeface="Calibri"/>
                <a:cs typeface="Calibri"/>
                <a:sym typeface="Calibri"/>
              </a:rPr>
              <a:t>aplicațiilor</a:t>
            </a:r>
            <a:r>
              <a:rPr lang="en-US" sz="2400" i="1" dirty="0">
                <a:solidFill>
                  <a:srgbClr val="0000FF"/>
                </a:solidFill>
                <a:latin typeface="Calibri"/>
                <a:ea typeface="Calibri"/>
                <a:cs typeface="Calibri"/>
                <a:sym typeface="Calibri"/>
              </a:rPr>
              <a:t> </a:t>
            </a:r>
            <a:r>
              <a:rPr lang="ro-RO" sz="2400" i="1" dirty="0">
                <a:solidFill>
                  <a:srgbClr val="0000FF"/>
                </a:solidFill>
                <a:latin typeface="Calibri"/>
                <a:ea typeface="Calibri"/>
                <a:cs typeface="Calibri"/>
                <a:sym typeface="Calibri"/>
              </a:rPr>
              <a:t>data science</a:t>
            </a:r>
          </a:p>
          <a:p>
            <a:pPr marL="987425" lvl="1" indent="-544513">
              <a:buClr>
                <a:srgbClr val="0000FF"/>
              </a:buClr>
              <a:buSzPts val="2400"/>
              <a:buFont typeface="Noto Sans Symbols"/>
              <a:buChar char="⮚"/>
            </a:pPr>
            <a:endParaRPr lang="en-US" sz="2400" i="1" dirty="0">
              <a:solidFill>
                <a:srgbClr val="0000FF"/>
              </a:solidFill>
              <a:latin typeface="Calibri"/>
              <a:ea typeface="Calibri"/>
              <a:cs typeface="Calibri"/>
              <a:sym typeface="Calibri"/>
            </a:endParaRPr>
          </a:p>
          <a:p>
            <a:pPr lvl="0">
              <a:buClr>
                <a:srgbClr val="0000FF"/>
              </a:buClr>
              <a:buSzPts val="2400"/>
            </a:pPr>
            <a:r>
              <a:rPr lang="en-US" sz="2400" i="1" dirty="0">
                <a:solidFill>
                  <a:srgbClr val="0000FF"/>
                </a:solidFill>
                <a:latin typeface="Calibri"/>
                <a:ea typeface="Calibri"/>
                <a:cs typeface="Calibri"/>
                <a:sym typeface="Calibri"/>
              </a:rPr>
              <a:t>3. </a:t>
            </a:r>
            <a:r>
              <a:rPr lang="en-US" sz="2400" i="1" dirty="0" err="1">
                <a:solidFill>
                  <a:srgbClr val="0000FF"/>
                </a:solidFill>
                <a:latin typeface="Calibri"/>
                <a:ea typeface="Calibri"/>
                <a:cs typeface="Calibri"/>
                <a:sym typeface="Calibri"/>
              </a:rPr>
              <a:t>Caracteristicile</a:t>
            </a:r>
            <a:r>
              <a:rPr lang="en-US" sz="2400" i="1" dirty="0">
                <a:solidFill>
                  <a:srgbClr val="0000FF"/>
                </a:solidFill>
                <a:latin typeface="Calibri"/>
                <a:ea typeface="Calibri"/>
                <a:cs typeface="Calibri"/>
                <a:sym typeface="Calibri"/>
              </a:rPr>
              <a:t> „AI de </a:t>
            </a:r>
            <a:r>
              <a:rPr lang="en-US" sz="2400" i="1" dirty="0" err="1">
                <a:solidFill>
                  <a:srgbClr val="0000FF"/>
                </a:solidFill>
                <a:latin typeface="Calibri"/>
                <a:ea typeface="Calibri"/>
                <a:cs typeface="Calibri"/>
                <a:sym typeface="Calibri"/>
              </a:rPr>
              <a:t>încredere</a:t>
            </a:r>
            <a:r>
              <a:rPr lang="en-US" sz="2400" i="1" dirty="0">
                <a:solidFill>
                  <a:srgbClr val="0000FF"/>
                </a:solidFill>
                <a:latin typeface="Calibri"/>
                <a:ea typeface="Calibri"/>
                <a:cs typeface="Calibri"/>
                <a:sym typeface="Calibri"/>
              </a:rPr>
              <a:t>”</a:t>
            </a:r>
            <a:endParaRPr lang="ro-RO" sz="2400" i="1" dirty="0">
              <a:solidFill>
                <a:srgbClr val="0000FF"/>
              </a:solidFill>
              <a:latin typeface="Calibri"/>
              <a:ea typeface="Calibri"/>
              <a:cs typeface="Calibri"/>
              <a:sym typeface="Calibri"/>
            </a:endParaRPr>
          </a:p>
          <a:p>
            <a:pPr lvl="0">
              <a:buClr>
                <a:srgbClr val="0000FF"/>
              </a:buClr>
              <a:buSzPts val="2400"/>
            </a:pPr>
            <a:endParaRPr lang="en-US" sz="2400" i="1" dirty="0">
              <a:solidFill>
                <a:srgbClr val="0000FF"/>
              </a:solidFill>
              <a:latin typeface="Calibri"/>
              <a:ea typeface="Calibri"/>
              <a:cs typeface="Calibri"/>
              <a:sym typeface="Calibri"/>
            </a:endParaRPr>
          </a:p>
          <a:p>
            <a:pPr lvl="0">
              <a:buClr>
                <a:srgbClr val="0000FF"/>
              </a:buClr>
              <a:buSzPts val="2400"/>
            </a:pPr>
            <a:r>
              <a:rPr lang="en-US" sz="2400" i="1" dirty="0">
                <a:solidFill>
                  <a:srgbClr val="0000FF"/>
                </a:solidFill>
                <a:latin typeface="Calibri"/>
                <a:ea typeface="Calibri"/>
                <a:cs typeface="Calibri"/>
                <a:sym typeface="Calibri"/>
              </a:rPr>
              <a:t>4. </a:t>
            </a:r>
            <a:r>
              <a:rPr lang="en-US" sz="2400" i="1" dirty="0" err="1">
                <a:solidFill>
                  <a:srgbClr val="0000FF"/>
                </a:solidFill>
                <a:latin typeface="Calibri"/>
                <a:ea typeface="Calibri"/>
                <a:cs typeface="Calibri"/>
                <a:sym typeface="Calibri"/>
              </a:rPr>
              <a:t>Înțelegeți</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provocările</a:t>
            </a:r>
            <a:r>
              <a:rPr lang="en-US" sz="2400" i="1" dirty="0">
                <a:solidFill>
                  <a:srgbClr val="0000FF"/>
                </a:solidFill>
                <a:latin typeface="Calibri"/>
                <a:ea typeface="Calibri"/>
                <a:cs typeface="Calibri"/>
                <a:sym typeface="Calibri"/>
              </a:rPr>
              <a:t> legate de </a:t>
            </a:r>
            <a:r>
              <a:rPr lang="en-US" sz="2400" i="1" dirty="0" err="1">
                <a:solidFill>
                  <a:srgbClr val="0000FF"/>
                </a:solidFill>
                <a:latin typeface="Calibri"/>
                <a:ea typeface="Calibri"/>
                <a:cs typeface="Calibri"/>
                <a:sym typeface="Calibri"/>
              </a:rPr>
              <a:t>măsurarea</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echității</a:t>
            </a:r>
            <a:endParaRPr lang="en-US" sz="2400" i="1" dirty="0">
              <a:solidFill>
                <a:srgbClr val="0000FF"/>
              </a:solidFill>
              <a:latin typeface="Calibri"/>
              <a:ea typeface="Calibri"/>
              <a:cs typeface="Calibri"/>
              <a:sym typeface="Calibri"/>
            </a:endParaRPr>
          </a:p>
          <a:p>
            <a:pPr marL="987425" lvl="0" indent="-544513">
              <a:buClr>
                <a:srgbClr val="0000FF"/>
              </a:buClr>
              <a:buSzPts val="2400"/>
              <a:buFont typeface="Noto Sans Symbols"/>
              <a:buChar char="⮚"/>
            </a:pPr>
            <a:r>
              <a:rPr lang="en-US" sz="2400" i="1" dirty="0" err="1">
                <a:solidFill>
                  <a:srgbClr val="0000FF"/>
                </a:solidFill>
                <a:latin typeface="Calibri"/>
                <a:ea typeface="Calibri"/>
                <a:cs typeface="Calibri"/>
                <a:sym typeface="Calibri"/>
              </a:rPr>
              <a:t>Discuție</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despre</a:t>
            </a:r>
            <a:r>
              <a:rPr lang="en-US" sz="2400" i="1" dirty="0">
                <a:solidFill>
                  <a:srgbClr val="0000FF"/>
                </a:solidFill>
                <a:latin typeface="Calibri"/>
                <a:ea typeface="Calibri"/>
                <a:cs typeface="Calibri"/>
                <a:sym typeface="Calibri"/>
              </a:rPr>
              <a:t> </a:t>
            </a:r>
            <a:r>
              <a:rPr lang="en-US" sz="2400" i="1" dirty="0" err="1">
                <a:solidFill>
                  <a:srgbClr val="0000FF"/>
                </a:solidFill>
                <a:latin typeface="Calibri"/>
                <a:ea typeface="Calibri"/>
                <a:cs typeface="Calibri"/>
                <a:sym typeface="Calibri"/>
              </a:rPr>
              <a:t>algoritmul</a:t>
            </a:r>
            <a:r>
              <a:rPr lang="en-US" sz="2400" i="1" dirty="0">
                <a:solidFill>
                  <a:srgbClr val="0000FF"/>
                </a:solidFill>
                <a:latin typeface="Calibri"/>
                <a:ea typeface="Calibri"/>
                <a:cs typeface="Calibri"/>
                <a:sym typeface="Calibri"/>
              </a:rPr>
              <a:t> de </a:t>
            </a:r>
            <a:r>
              <a:rPr lang="en-US" sz="2400" i="1" dirty="0" err="1">
                <a:solidFill>
                  <a:srgbClr val="0000FF"/>
                </a:solidFill>
                <a:latin typeface="Calibri"/>
                <a:ea typeface="Calibri"/>
                <a:cs typeface="Calibri"/>
                <a:sym typeface="Calibri"/>
              </a:rPr>
              <a:t>risc</a:t>
            </a:r>
            <a:r>
              <a:rPr lang="en-US" sz="2400" i="1" dirty="0">
                <a:solidFill>
                  <a:srgbClr val="0000FF"/>
                </a:solidFill>
                <a:latin typeface="Calibri"/>
                <a:ea typeface="Calibri"/>
                <a:cs typeface="Calibri"/>
                <a:sym typeface="Calibri"/>
              </a:rPr>
              <a:t> de </a:t>
            </a:r>
            <a:r>
              <a:rPr lang="en-US" sz="2400" i="1" dirty="0" err="1">
                <a:solidFill>
                  <a:srgbClr val="0000FF"/>
                </a:solidFill>
                <a:latin typeface="Calibri"/>
                <a:ea typeface="Calibri"/>
                <a:cs typeface="Calibri"/>
                <a:sym typeface="Calibri"/>
              </a:rPr>
              <a:t>recidivă</a:t>
            </a:r>
            <a:r>
              <a:rPr lang="en-US" sz="2400" i="1" dirty="0">
                <a:solidFill>
                  <a:srgbClr val="0000FF"/>
                </a:solidFill>
                <a:latin typeface="Calibri"/>
                <a:ea typeface="Calibri"/>
                <a:cs typeface="Calibri"/>
                <a:sym typeface="Calibri"/>
              </a:rPr>
              <a:t> COMPAS</a:t>
            </a:r>
            <a:endParaRPr lang="en-US" sz="2400" b="0" i="1" u="none" strike="noStrike" cap="none" dirty="0">
              <a:solidFill>
                <a:srgbClr val="0000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1"/>
          <p:cNvSpPr txBox="1"/>
          <p:nvPr/>
        </p:nvSpPr>
        <p:spPr>
          <a:xfrm>
            <a:off x="1447800" y="3238500"/>
            <a:ext cx="15163800" cy="461624"/>
          </a:xfrm>
          <a:prstGeom prst="rect">
            <a:avLst/>
          </a:prstGeom>
          <a:noFill/>
          <a:ln>
            <a:noFill/>
          </a:ln>
        </p:spPr>
        <p:txBody>
          <a:bodyPr spcFirstLastPara="1" wrap="square" lIns="91425" tIns="45700" rIns="91425" bIns="45700" anchor="t" anchorCtr="0">
            <a:spAutoFit/>
          </a:bodyPr>
          <a:lstStyle/>
          <a:p>
            <a:pPr lvl="0"/>
            <a:r>
              <a:rPr lang="ro-RO" sz="2400" dirty="0">
                <a:solidFill>
                  <a:schemeClr val="dk1"/>
                </a:solidFill>
                <a:latin typeface="Calibri"/>
                <a:ea typeface="Calibri"/>
                <a:cs typeface="Calibri"/>
                <a:sym typeface="Calibri"/>
              </a:rPr>
              <a:t>În plus, aplicațiile Data Science pot consuma foarte mult date, implicând diferite probleme:</a:t>
            </a:r>
            <a:endParaRPr sz="2400" dirty="0">
              <a:solidFill>
                <a:srgbClr val="FDBD40"/>
              </a:solidFill>
              <a:latin typeface="Calibri"/>
              <a:ea typeface="Calibri"/>
              <a:cs typeface="Calibri"/>
              <a:sym typeface="Calibri"/>
            </a:endParaRPr>
          </a:p>
        </p:txBody>
      </p:sp>
      <p:sp>
        <p:nvSpPr>
          <p:cNvPr id="460" name="Google Shape;460;p21"/>
          <p:cNvSpPr txBox="1"/>
          <p:nvPr/>
        </p:nvSpPr>
        <p:spPr>
          <a:xfrm>
            <a:off x="1600200" y="4076700"/>
            <a:ext cx="15849600" cy="175432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ro-RO" sz="2400" b="1" dirty="0">
                <a:solidFill>
                  <a:schemeClr val="dk1"/>
                </a:solidFill>
                <a:latin typeface="Calibri"/>
                <a:ea typeface="Calibri"/>
                <a:cs typeface="Calibri"/>
                <a:sym typeface="Calibri"/>
              </a:rPr>
              <a:t>Confidențialitate</a:t>
            </a:r>
            <a:endParaRPr sz="2400" dirty="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Noto Sans Symbols"/>
              <a:buChar char="⮚"/>
            </a:pPr>
            <a:r>
              <a:rPr lang="ro-RO" sz="2400" b="1" dirty="0">
                <a:solidFill>
                  <a:schemeClr val="dk1"/>
                </a:solidFill>
                <a:latin typeface="Calibri"/>
                <a:ea typeface="Calibri"/>
                <a:cs typeface="Calibri"/>
                <a:sym typeface="Calibri"/>
              </a:rPr>
              <a:t>Protecția datelor </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b="1" dirty="0">
                <a:solidFill>
                  <a:schemeClr val="dk1"/>
                </a:solidFill>
                <a:latin typeface="Calibri"/>
                <a:ea typeface="Calibri"/>
                <a:cs typeface="Calibri"/>
                <a:sym typeface="Calibri"/>
              </a:rPr>
              <a:t>Calitate slabă a datelor (”</a:t>
            </a:r>
            <a:r>
              <a:rPr lang="en-US" sz="2400" b="1" dirty="0">
                <a:solidFill>
                  <a:schemeClr val="dk1"/>
                </a:solidFill>
                <a:latin typeface="Calibri"/>
                <a:ea typeface="Calibri"/>
                <a:cs typeface="Calibri"/>
                <a:sym typeface="Calibri"/>
              </a:rPr>
              <a:t>garbage in, garbage out</a:t>
            </a:r>
            <a:r>
              <a:rPr lang="ro-RO" sz="2400" b="1"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461" name="Google Shape;461;p21"/>
          <p:cNvSpPr txBox="1"/>
          <p:nvPr/>
        </p:nvSpPr>
        <p:spPr>
          <a:xfrm>
            <a:off x="1432560" y="1496219"/>
            <a:ext cx="13669788" cy="76940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Unitatea 2: Data science nu face întotdeauna bine</a:t>
            </a:r>
            <a:endParaRPr lang="it-IT" sz="4400" dirty="0"/>
          </a:p>
        </p:txBody>
      </p:sp>
      <p:sp>
        <p:nvSpPr>
          <p:cNvPr id="462" name="Google Shape;462;p21"/>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2: Prezentare generală a principalelor riscuri</a:t>
            </a:r>
            <a:endParaRPr lang="it-IT"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2"/>
          <p:cNvSpPr txBox="1">
            <a:spLocks noGrp="1"/>
          </p:cNvSpPr>
          <p:nvPr>
            <p:ph type="body" idx="1"/>
          </p:nvPr>
        </p:nvSpPr>
        <p:spPr>
          <a:xfrm>
            <a:off x="2686050" y="2304863"/>
            <a:ext cx="12401550" cy="6191437"/>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ctr" rtl="0">
              <a:lnSpc>
                <a:spcPct val="90000"/>
              </a:lnSpc>
              <a:spcBef>
                <a:spcPts val="1800"/>
              </a:spcBef>
              <a:spcAft>
                <a:spcPts val="900"/>
              </a:spcAft>
              <a:buSzPts val="2400"/>
              <a:buNone/>
            </a:pPr>
            <a:r>
              <a:rPr lang="ro-RO" sz="6000" b="1" i="1" dirty="0"/>
              <a:t>Ghiduri de etică pentru salvare!</a:t>
            </a:r>
            <a:endParaRPr dirty="0"/>
          </a:p>
        </p:txBody>
      </p:sp>
      <p:sp>
        <p:nvSpPr>
          <p:cNvPr id="469" name="Google Shape;469;p22"/>
          <p:cNvSpPr txBox="1">
            <a:spLocks noGrp="1"/>
          </p:cNvSpPr>
          <p:nvPr>
            <p:ph type="title"/>
          </p:nvPr>
        </p:nvSpPr>
        <p:spPr>
          <a:xfrm>
            <a:off x="508000" y="623888"/>
            <a:ext cx="17221200" cy="1376363"/>
          </a:xfrm>
          <a:prstGeom prst="rect">
            <a:avLst/>
          </a:prstGeom>
          <a:solidFill>
            <a:srgbClr val="B6D7A8"/>
          </a:solidFill>
          <a:ln>
            <a:noFill/>
          </a:ln>
        </p:spPr>
        <p:txBody>
          <a:bodyPr spcFirstLastPara="1" wrap="square" lIns="137125" tIns="68550" rIns="137125" bIns="68550" anchor="t" anchorCtr="0">
            <a:noAutofit/>
          </a:bodyPr>
          <a:lstStyle/>
          <a:p>
            <a:pPr marL="0" lvl="0" indent="0" algn="ctr" rtl="0">
              <a:lnSpc>
                <a:spcPct val="90000"/>
              </a:lnSpc>
              <a:spcBef>
                <a:spcPts val="0"/>
              </a:spcBef>
              <a:spcAft>
                <a:spcPts val="0"/>
              </a:spcAft>
              <a:buSzPts val="2800"/>
              <a:buNone/>
            </a:pPr>
            <a:r>
              <a:rPr lang="en-US" dirty="0">
                <a:solidFill>
                  <a:srgbClr val="45A858"/>
                </a:solidFill>
              </a:rPr>
              <a:t>... Oh n</a:t>
            </a:r>
            <a:r>
              <a:rPr lang="ro-RO" dirty="0">
                <a:solidFill>
                  <a:srgbClr val="45A858"/>
                </a:solidFill>
              </a:rPr>
              <a:t>u</a:t>
            </a:r>
            <a:r>
              <a:rPr lang="en-US" dirty="0">
                <a:solidFill>
                  <a:srgbClr val="45A858"/>
                </a:solidFill>
              </a:rPr>
              <a:t>...</a:t>
            </a:r>
            <a:endParaRPr sz="2700" i="1" dirty="0">
              <a:solidFill>
                <a:srgbClr val="666666"/>
              </a:solidFill>
            </a:endParaRPr>
          </a:p>
        </p:txBody>
      </p:sp>
      <p:pic>
        <p:nvPicPr>
          <p:cNvPr id="470" name="Google Shape;470;p22"/>
          <p:cNvPicPr preferRelativeResize="0"/>
          <p:nvPr/>
        </p:nvPicPr>
        <p:blipFill rotWithShape="1">
          <a:blip r:embed="rId3">
            <a:alphaModFix/>
          </a:blip>
          <a:srcRect/>
          <a:stretch/>
        </p:blipFill>
        <p:spPr>
          <a:xfrm>
            <a:off x="3426593" y="2304863"/>
            <a:ext cx="10365607" cy="51828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3"/>
          <p:cNvSpPr txBox="1">
            <a:spLocks noGrp="1"/>
          </p:cNvSpPr>
          <p:nvPr>
            <p:ph type="body" idx="1"/>
          </p:nvPr>
        </p:nvSpPr>
        <p:spPr>
          <a:xfrm>
            <a:off x="2667000" y="2189359"/>
            <a:ext cx="12649200" cy="6916541"/>
          </a:xfrm>
          <a:prstGeom prst="rect">
            <a:avLst/>
          </a:prstGeom>
          <a:noFill/>
          <a:ln>
            <a:noFill/>
          </a:ln>
        </p:spPr>
        <p:txBody>
          <a:bodyPr spcFirstLastPara="1" wrap="square" lIns="137125" tIns="68550" rIns="137125" bIns="68550" anchor="t" anchorCtr="0">
            <a:noAutofit/>
          </a:bodyPr>
          <a:lstStyle/>
          <a:p>
            <a:pPr marL="428625" lvl="0" indent="-428625" algn="l" rtl="0">
              <a:lnSpc>
                <a:spcPct val="90000"/>
              </a:lnSpc>
              <a:spcBef>
                <a:spcPts val="900"/>
              </a:spcBef>
              <a:spcAft>
                <a:spcPts val="0"/>
              </a:spcAft>
              <a:buSzPts val="2400"/>
              <a:buChar char="•"/>
            </a:pPr>
            <a:r>
              <a:rPr lang="en-US" b="1" dirty="0"/>
              <a:t>OECD</a:t>
            </a:r>
            <a:r>
              <a:rPr lang="en-US" dirty="0"/>
              <a:t> </a:t>
            </a:r>
            <a:r>
              <a:rPr lang="en-US" u="sng" dirty="0">
                <a:solidFill>
                  <a:schemeClr val="hlink"/>
                </a:solidFill>
                <a:hlinkClick r:id="rId3"/>
              </a:rPr>
              <a:t>https://www.oecd.ai/ai-principles</a:t>
            </a:r>
            <a:endParaRPr dirty="0"/>
          </a:p>
          <a:p>
            <a:pPr marL="428625" lvl="0" indent="-428625" algn="l" rtl="0">
              <a:lnSpc>
                <a:spcPct val="90000"/>
              </a:lnSpc>
              <a:spcBef>
                <a:spcPts val="1800"/>
              </a:spcBef>
              <a:spcAft>
                <a:spcPts val="0"/>
              </a:spcAft>
              <a:buSzPts val="2400"/>
              <a:buChar char="•"/>
            </a:pPr>
            <a:r>
              <a:rPr lang="en-US" b="1" dirty="0"/>
              <a:t>UNESCO:</a:t>
            </a:r>
            <a:r>
              <a:rPr lang="en-US" dirty="0"/>
              <a:t>  </a:t>
            </a:r>
            <a:r>
              <a:rPr lang="en-US" u="sng" dirty="0">
                <a:solidFill>
                  <a:schemeClr val="hlink"/>
                </a:solidFill>
                <a:hlinkClick r:id="rId4"/>
              </a:rPr>
              <a:t>https://en.unesco.org/news/unesco-launches-worldwide-online-public-consultation-ethics-artificial-intelligence</a:t>
            </a:r>
            <a:endParaRPr dirty="0"/>
          </a:p>
          <a:p>
            <a:pPr marL="428625" lvl="0" indent="-428625" algn="l" rtl="0">
              <a:lnSpc>
                <a:spcPct val="90000"/>
              </a:lnSpc>
              <a:spcBef>
                <a:spcPts val="1800"/>
              </a:spcBef>
              <a:spcAft>
                <a:spcPts val="0"/>
              </a:spcAft>
              <a:buSzPts val="2400"/>
              <a:buChar char="•"/>
            </a:pPr>
            <a:r>
              <a:rPr lang="en-US" b="1" dirty="0"/>
              <a:t>UNICEF:</a:t>
            </a:r>
            <a:r>
              <a:rPr lang="en-US" dirty="0"/>
              <a:t>  </a:t>
            </a:r>
            <a:r>
              <a:rPr lang="en-US" u="sng" dirty="0">
                <a:solidFill>
                  <a:schemeClr val="hlink"/>
                </a:solidFill>
                <a:hlinkClick r:id="rId5"/>
              </a:rPr>
              <a:t>https://www.unicef.org/globalinsight/reports/policy-guidance-ai-children</a:t>
            </a:r>
            <a:endParaRPr dirty="0"/>
          </a:p>
          <a:p>
            <a:pPr marL="428625" lvl="0" indent="-428625" algn="l" rtl="0">
              <a:lnSpc>
                <a:spcPct val="90000"/>
              </a:lnSpc>
              <a:spcBef>
                <a:spcPts val="1800"/>
              </a:spcBef>
              <a:spcAft>
                <a:spcPts val="0"/>
              </a:spcAft>
              <a:buSzPts val="2400"/>
              <a:buChar char="•"/>
            </a:pPr>
            <a:r>
              <a:rPr lang="en-US" b="1" dirty="0"/>
              <a:t>EU:</a:t>
            </a:r>
            <a:r>
              <a:rPr lang="en-US" dirty="0"/>
              <a:t>  </a:t>
            </a:r>
            <a:r>
              <a:rPr lang="en-US" u="sng" dirty="0">
                <a:solidFill>
                  <a:schemeClr val="hlink"/>
                </a:solidFill>
                <a:hlinkClick r:id="rId6"/>
              </a:rPr>
              <a:t>https://ec.europa.eu/info/publications/white-paper-artificial-intelligence-european-approach-excellence-and-trust_en</a:t>
            </a:r>
            <a:endParaRPr dirty="0"/>
          </a:p>
          <a:p>
            <a:pPr marL="514350" lvl="0" indent="-514350" algn="l" rtl="0">
              <a:lnSpc>
                <a:spcPct val="90000"/>
              </a:lnSpc>
              <a:spcBef>
                <a:spcPts val="1800"/>
              </a:spcBef>
              <a:spcAft>
                <a:spcPts val="0"/>
              </a:spcAft>
              <a:buSzPts val="2400"/>
              <a:buChar char="•"/>
            </a:pPr>
            <a:r>
              <a:rPr lang="en-US" b="1" dirty="0"/>
              <a:t>Microsoft AETHER:  </a:t>
            </a:r>
            <a:r>
              <a:rPr lang="en-US" u="sng" dirty="0">
                <a:solidFill>
                  <a:schemeClr val="hlink"/>
                </a:solidFill>
                <a:hlinkClick r:id="rId7"/>
              </a:rPr>
              <a:t>https://www.microsoft.com/en-us/ai/responsible-ai</a:t>
            </a:r>
            <a:endParaRPr dirty="0"/>
          </a:p>
          <a:p>
            <a:pPr marL="514350" lvl="0" indent="-514350" algn="l" rtl="0">
              <a:lnSpc>
                <a:spcPct val="90000"/>
              </a:lnSpc>
              <a:spcBef>
                <a:spcPts val="1800"/>
              </a:spcBef>
              <a:spcAft>
                <a:spcPts val="0"/>
              </a:spcAft>
              <a:buSzPts val="2400"/>
              <a:buChar char="•"/>
            </a:pPr>
            <a:r>
              <a:rPr lang="en-US" b="1" dirty="0"/>
              <a:t>Google</a:t>
            </a:r>
            <a:r>
              <a:rPr lang="en-US" dirty="0"/>
              <a:t> </a:t>
            </a:r>
            <a:r>
              <a:rPr lang="ro-RO" dirty="0"/>
              <a:t>– fostul Comitet de etică</a:t>
            </a:r>
            <a:r>
              <a:rPr lang="en-US" dirty="0"/>
              <a:t>:  </a:t>
            </a:r>
            <a:r>
              <a:rPr lang="en-US" u="sng" dirty="0">
                <a:solidFill>
                  <a:schemeClr val="hlink"/>
                </a:solidFill>
                <a:hlinkClick r:id="rId8"/>
              </a:rPr>
              <a:t>https://www.reuters.com/article/us-alphabet-google-ai-idUSKCN1RH00S</a:t>
            </a:r>
            <a:r>
              <a:rPr lang="en-US" dirty="0"/>
              <a:t> </a:t>
            </a:r>
            <a:endParaRPr i="1" dirty="0"/>
          </a:p>
          <a:p>
            <a:pPr marL="514350" lvl="0" indent="-514350" algn="l" rtl="0">
              <a:lnSpc>
                <a:spcPct val="90000"/>
              </a:lnSpc>
              <a:spcBef>
                <a:spcPts val="1800"/>
              </a:spcBef>
              <a:spcAft>
                <a:spcPts val="0"/>
              </a:spcAft>
              <a:buSzPts val="2400"/>
              <a:buChar char="•"/>
            </a:pPr>
            <a:r>
              <a:rPr lang="en-US" b="1" dirty="0"/>
              <a:t>Partnership on AI:  </a:t>
            </a:r>
            <a:r>
              <a:rPr lang="en-US" i="1" u="sng" dirty="0">
                <a:solidFill>
                  <a:schemeClr val="hlink"/>
                </a:solidFill>
                <a:hlinkClick r:id="rId9"/>
              </a:rPr>
              <a:t>https://www.partnershiponai.org/</a:t>
            </a:r>
            <a:endParaRPr i="1" dirty="0"/>
          </a:p>
          <a:p>
            <a:pPr marL="514350" lvl="0" indent="-514350" algn="l" rtl="0">
              <a:lnSpc>
                <a:spcPct val="90000"/>
              </a:lnSpc>
              <a:spcBef>
                <a:spcPts val="1800"/>
              </a:spcBef>
              <a:spcAft>
                <a:spcPts val="0"/>
              </a:spcAft>
              <a:buSzPts val="2400"/>
              <a:buChar char="•"/>
            </a:pPr>
            <a:r>
              <a:rPr lang="en-US" i="1" dirty="0"/>
              <a:t>... </a:t>
            </a:r>
            <a:r>
              <a:rPr lang="ro-RO" i="1" dirty="0"/>
              <a:t>Peste 80 de ghiduri de etică sunt disponibile astăzi</a:t>
            </a:r>
            <a:endParaRPr dirty="0"/>
          </a:p>
          <a:p>
            <a:pPr marL="0" lvl="0" indent="0" algn="l" rtl="0">
              <a:lnSpc>
                <a:spcPct val="90000"/>
              </a:lnSpc>
              <a:spcBef>
                <a:spcPts val="1800"/>
              </a:spcBef>
              <a:spcAft>
                <a:spcPts val="900"/>
              </a:spcAft>
              <a:buSzPts val="2400"/>
              <a:buNone/>
            </a:pPr>
            <a:endParaRPr i="1" dirty="0"/>
          </a:p>
        </p:txBody>
      </p:sp>
      <p:sp>
        <p:nvSpPr>
          <p:cNvPr id="477" name="Google Shape;477;p23"/>
          <p:cNvSpPr txBox="1">
            <a:spLocks noGrp="1"/>
          </p:cNvSpPr>
          <p:nvPr>
            <p:ph type="title"/>
          </p:nvPr>
        </p:nvSpPr>
        <p:spPr>
          <a:xfrm>
            <a:off x="508000" y="623888"/>
            <a:ext cx="17221200" cy="1376363"/>
          </a:xfrm>
          <a:prstGeom prst="rect">
            <a:avLst/>
          </a:prstGeom>
          <a:solidFill>
            <a:srgbClr val="B6D7A8"/>
          </a:solidFill>
          <a:ln>
            <a:noFill/>
          </a:ln>
        </p:spPr>
        <p:txBody>
          <a:bodyPr spcFirstLastPara="1" wrap="square" lIns="137125" tIns="68550" rIns="137125" bIns="68550" anchor="t" anchorCtr="0">
            <a:noAutofit/>
          </a:bodyPr>
          <a:lstStyle/>
          <a:p>
            <a:pPr marL="0" lvl="0" indent="0" algn="ctr" rtl="0">
              <a:lnSpc>
                <a:spcPct val="90000"/>
              </a:lnSpc>
              <a:spcBef>
                <a:spcPts val="0"/>
              </a:spcBef>
              <a:spcAft>
                <a:spcPts val="0"/>
              </a:spcAft>
              <a:buSzPts val="2800"/>
              <a:buNone/>
            </a:pPr>
            <a:r>
              <a:rPr lang="en-US" dirty="0">
                <a:solidFill>
                  <a:srgbClr val="45A858"/>
                </a:solidFill>
              </a:rPr>
              <a:t>Et</a:t>
            </a:r>
            <a:r>
              <a:rPr lang="ro-RO" dirty="0">
                <a:solidFill>
                  <a:srgbClr val="45A858"/>
                </a:solidFill>
              </a:rPr>
              <a:t>ică</a:t>
            </a:r>
            <a:r>
              <a:rPr lang="en-US" dirty="0">
                <a:solidFill>
                  <a:srgbClr val="45A858"/>
                </a:solidFill>
              </a:rPr>
              <a:t> – </a:t>
            </a:r>
            <a:r>
              <a:rPr lang="ro-RO" dirty="0">
                <a:solidFill>
                  <a:srgbClr val="45A858"/>
                </a:solidFill>
              </a:rPr>
              <a:t>Ghiduri</a:t>
            </a:r>
            <a:endParaRPr sz="2700" i="1" dirty="0">
              <a:solidFill>
                <a:srgbClr val="6666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4"/>
          <p:cNvSpPr txBox="1">
            <a:spLocks noGrp="1"/>
          </p:cNvSpPr>
          <p:nvPr>
            <p:ph type="body" idx="1"/>
          </p:nvPr>
        </p:nvSpPr>
        <p:spPr>
          <a:xfrm>
            <a:off x="2667000" y="2189359"/>
            <a:ext cx="12915900" cy="7484030"/>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ctr" rtl="0">
              <a:lnSpc>
                <a:spcPct val="90000"/>
              </a:lnSpc>
              <a:spcBef>
                <a:spcPts val="1800"/>
              </a:spcBef>
              <a:spcAft>
                <a:spcPts val="900"/>
              </a:spcAft>
              <a:buSzPts val="2400"/>
              <a:buNone/>
            </a:pPr>
            <a:r>
              <a:rPr lang="ro-RO" sz="6600" i="1" dirty="0"/>
              <a:t>Frumos, dar să discutăm când devin obligatorii...</a:t>
            </a:r>
            <a:endParaRPr dirty="0"/>
          </a:p>
        </p:txBody>
      </p:sp>
      <p:sp>
        <p:nvSpPr>
          <p:cNvPr id="484" name="Google Shape;484;p24"/>
          <p:cNvSpPr txBox="1">
            <a:spLocks noGrp="1"/>
          </p:cNvSpPr>
          <p:nvPr>
            <p:ph type="title"/>
          </p:nvPr>
        </p:nvSpPr>
        <p:spPr>
          <a:xfrm>
            <a:off x="508000" y="623888"/>
            <a:ext cx="17221200" cy="1376363"/>
          </a:xfrm>
          <a:prstGeom prst="rect">
            <a:avLst/>
          </a:prstGeom>
          <a:solidFill>
            <a:srgbClr val="B6D7A8"/>
          </a:solidFill>
          <a:ln>
            <a:noFill/>
          </a:ln>
        </p:spPr>
        <p:txBody>
          <a:bodyPr spcFirstLastPara="1" wrap="square" lIns="137125" tIns="68550" rIns="137125" bIns="68550" anchor="t" anchorCtr="0">
            <a:noAutofit/>
          </a:bodyPr>
          <a:lstStyle/>
          <a:p>
            <a:pPr marL="0" lvl="0" indent="0" algn="ctr" rtl="0">
              <a:lnSpc>
                <a:spcPct val="90000"/>
              </a:lnSpc>
              <a:spcBef>
                <a:spcPts val="0"/>
              </a:spcBef>
              <a:spcAft>
                <a:spcPts val="0"/>
              </a:spcAft>
              <a:buSzPts val="2800"/>
              <a:buNone/>
            </a:pPr>
            <a:r>
              <a:rPr lang="en-US" dirty="0">
                <a:solidFill>
                  <a:srgbClr val="45A858"/>
                </a:solidFill>
              </a:rPr>
              <a:t>Et</a:t>
            </a:r>
            <a:r>
              <a:rPr lang="ro-RO" dirty="0">
                <a:solidFill>
                  <a:srgbClr val="45A858"/>
                </a:solidFill>
              </a:rPr>
              <a:t>ică</a:t>
            </a:r>
            <a:r>
              <a:rPr lang="en-US" dirty="0">
                <a:solidFill>
                  <a:srgbClr val="45A858"/>
                </a:solidFill>
              </a:rPr>
              <a:t> – </a:t>
            </a:r>
            <a:r>
              <a:rPr lang="ro-RO" dirty="0">
                <a:solidFill>
                  <a:srgbClr val="45A858"/>
                </a:solidFill>
              </a:rPr>
              <a:t>Ghiduri</a:t>
            </a:r>
            <a:endParaRPr sz="2700" i="1" dirty="0">
              <a:solidFill>
                <a:srgbClr val="66666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25"/>
          <p:cNvSpPr txBox="1">
            <a:spLocks noGrp="1"/>
          </p:cNvSpPr>
          <p:nvPr>
            <p:ph type="body" idx="1"/>
          </p:nvPr>
        </p:nvSpPr>
        <p:spPr>
          <a:xfrm>
            <a:off x="4190999" y="2304863"/>
            <a:ext cx="10591801" cy="4057837"/>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l" rtl="0">
              <a:lnSpc>
                <a:spcPct val="90000"/>
              </a:lnSpc>
              <a:spcBef>
                <a:spcPts val="1800"/>
              </a:spcBef>
              <a:spcAft>
                <a:spcPts val="0"/>
              </a:spcAft>
              <a:buSzPts val="2400"/>
              <a:buNone/>
            </a:pPr>
            <a:endParaRPr sz="2700" i="1" dirty="0"/>
          </a:p>
          <a:p>
            <a:pPr marL="0" lvl="0" indent="0" algn="ctr" rtl="0">
              <a:lnSpc>
                <a:spcPct val="90000"/>
              </a:lnSpc>
              <a:spcBef>
                <a:spcPts val="1800"/>
              </a:spcBef>
              <a:spcAft>
                <a:spcPts val="0"/>
              </a:spcAft>
              <a:buSzPts val="2400"/>
              <a:buNone/>
            </a:pPr>
            <a:endParaRPr sz="2700" i="1" dirty="0"/>
          </a:p>
          <a:p>
            <a:pPr marL="0" lvl="0" indent="0" algn="ctr" rtl="0">
              <a:lnSpc>
                <a:spcPct val="90000"/>
              </a:lnSpc>
              <a:spcBef>
                <a:spcPts val="1800"/>
              </a:spcBef>
              <a:spcAft>
                <a:spcPts val="900"/>
              </a:spcAft>
              <a:buSzPts val="2400"/>
              <a:buNone/>
            </a:pPr>
            <a:r>
              <a:rPr lang="ro-RO" sz="6000" b="1" i="1" dirty="0"/>
              <a:t>Reglmentări </a:t>
            </a:r>
            <a:r>
              <a:rPr lang="en-US" sz="6000" b="1" i="1" dirty="0"/>
              <a:t>EU </a:t>
            </a:r>
            <a:r>
              <a:rPr lang="ro-RO" sz="6000" b="1" i="1" dirty="0"/>
              <a:t>pentru salvare!</a:t>
            </a:r>
            <a:endParaRPr dirty="0"/>
          </a:p>
        </p:txBody>
      </p:sp>
      <p:sp>
        <p:nvSpPr>
          <p:cNvPr id="491" name="Google Shape;491;p25"/>
          <p:cNvSpPr txBox="1">
            <a:spLocks noGrp="1"/>
          </p:cNvSpPr>
          <p:nvPr>
            <p:ph type="title"/>
          </p:nvPr>
        </p:nvSpPr>
        <p:spPr>
          <a:xfrm>
            <a:off x="508000" y="623888"/>
            <a:ext cx="17221200" cy="1376363"/>
          </a:xfrm>
          <a:prstGeom prst="rect">
            <a:avLst/>
          </a:prstGeom>
          <a:solidFill>
            <a:srgbClr val="B6D7A8"/>
          </a:solidFill>
          <a:ln>
            <a:noFill/>
          </a:ln>
        </p:spPr>
        <p:txBody>
          <a:bodyPr spcFirstLastPara="1" wrap="square" lIns="137125" tIns="68550" rIns="137125" bIns="68550" anchor="t" anchorCtr="0">
            <a:noAutofit/>
          </a:bodyPr>
          <a:lstStyle/>
          <a:p>
            <a:pPr marL="0" lvl="0" indent="0" algn="ctr" rtl="0">
              <a:lnSpc>
                <a:spcPct val="90000"/>
              </a:lnSpc>
              <a:spcBef>
                <a:spcPts val="0"/>
              </a:spcBef>
              <a:spcAft>
                <a:spcPts val="0"/>
              </a:spcAft>
              <a:buSzPts val="2800"/>
              <a:buNone/>
            </a:pPr>
            <a:r>
              <a:rPr lang="en-US" dirty="0">
                <a:solidFill>
                  <a:srgbClr val="45A858"/>
                </a:solidFill>
              </a:rPr>
              <a:t>... Oh n</a:t>
            </a:r>
            <a:r>
              <a:rPr lang="ro-RO" dirty="0">
                <a:solidFill>
                  <a:srgbClr val="45A858"/>
                </a:solidFill>
              </a:rPr>
              <a:t>u</a:t>
            </a:r>
            <a:r>
              <a:rPr lang="en-US" dirty="0">
                <a:solidFill>
                  <a:srgbClr val="45A858"/>
                </a:solidFill>
              </a:rPr>
              <a:t>...</a:t>
            </a:r>
            <a:endParaRPr sz="2700" i="1" dirty="0">
              <a:solidFill>
                <a:srgbClr val="666666"/>
              </a:solidFill>
            </a:endParaRPr>
          </a:p>
        </p:txBody>
      </p:sp>
      <p:pic>
        <p:nvPicPr>
          <p:cNvPr id="492" name="Google Shape;492;p25"/>
          <p:cNvPicPr preferRelativeResize="0"/>
          <p:nvPr/>
        </p:nvPicPr>
        <p:blipFill rotWithShape="1">
          <a:blip r:embed="rId3">
            <a:alphaModFix/>
          </a:blip>
          <a:srcRect/>
          <a:stretch/>
        </p:blipFill>
        <p:spPr>
          <a:xfrm>
            <a:off x="3426593" y="2304863"/>
            <a:ext cx="10799546" cy="5399774"/>
          </a:xfrm>
          <a:prstGeom prst="rect">
            <a:avLst/>
          </a:prstGeom>
          <a:noFill/>
          <a:ln>
            <a:noFill/>
          </a:ln>
        </p:spPr>
      </p:pic>
      <p:pic>
        <p:nvPicPr>
          <p:cNvPr id="493" name="Google Shape;493;p25"/>
          <p:cNvPicPr preferRelativeResize="0"/>
          <p:nvPr/>
        </p:nvPicPr>
        <p:blipFill rotWithShape="1">
          <a:blip r:embed="rId3">
            <a:alphaModFix/>
          </a:blip>
          <a:srcRect/>
          <a:stretch/>
        </p:blipFill>
        <p:spPr>
          <a:xfrm rot="1865123">
            <a:off x="3655193" y="2533463"/>
            <a:ext cx="10799546" cy="5399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anim calcmode="lin" valueType="num">
                                      <p:cBhvr additive="base">
                                        <p:cTn id="7" dur="500"/>
                                        <p:tgtEl>
                                          <p:spTgt spid="49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6"/>
          <p:cNvSpPr txBox="1"/>
          <p:nvPr/>
        </p:nvSpPr>
        <p:spPr>
          <a:xfrm>
            <a:off x="1295400" y="2171700"/>
            <a:ext cx="14706600" cy="6979025"/>
          </a:xfrm>
          <a:prstGeom prst="rect">
            <a:avLst/>
          </a:prstGeom>
          <a:noFill/>
          <a:ln>
            <a:noFill/>
          </a:ln>
        </p:spPr>
        <p:txBody>
          <a:bodyPr spcFirstLastPara="1" wrap="square" lIns="111425" tIns="55700" rIns="111425" bIns="55700" anchor="t" anchorCtr="0">
            <a:normAutofit/>
          </a:bodyPr>
          <a:lstStyle/>
          <a:p>
            <a:pPr lvl="0">
              <a:lnSpc>
                <a:spcPct val="120000"/>
              </a:lnSpc>
              <a:buClr>
                <a:srgbClr val="C00000"/>
              </a:buClr>
              <a:buSzPts val="3413"/>
            </a:pPr>
            <a:r>
              <a:rPr lang="en-US" sz="3413" b="1" dirty="0">
                <a:solidFill>
                  <a:srgbClr val="C00000"/>
                </a:solidFill>
                <a:latin typeface="Ubuntu"/>
                <a:ea typeface="Ubuntu"/>
                <a:cs typeface="Ubuntu"/>
                <a:sym typeface="Ubuntu"/>
              </a:rPr>
              <a:t>HLEG UE a </a:t>
            </a:r>
            <a:r>
              <a:rPr lang="en-US" sz="3413" b="1" dirty="0" err="1">
                <a:solidFill>
                  <a:srgbClr val="C00000"/>
                </a:solidFill>
                <a:latin typeface="Ubuntu"/>
                <a:ea typeface="Ubuntu"/>
                <a:cs typeface="Ubuntu"/>
                <a:sym typeface="Ubuntu"/>
              </a:rPr>
              <a:t>stabilit</a:t>
            </a:r>
            <a:r>
              <a:rPr lang="en-US" sz="3413" b="1" dirty="0">
                <a:solidFill>
                  <a:srgbClr val="C00000"/>
                </a:solidFill>
                <a:latin typeface="Ubuntu"/>
                <a:ea typeface="Ubuntu"/>
                <a:cs typeface="Ubuntu"/>
                <a:sym typeface="Ubuntu"/>
              </a:rPr>
              <a:t> </a:t>
            </a:r>
            <a:r>
              <a:rPr lang="en-US" sz="3413" b="1" dirty="0" err="1">
                <a:solidFill>
                  <a:srgbClr val="C00000"/>
                </a:solidFill>
                <a:latin typeface="Ubuntu"/>
                <a:ea typeface="Ubuntu"/>
                <a:cs typeface="Ubuntu"/>
                <a:sym typeface="Ubuntu"/>
              </a:rPr>
              <a:t>următoarele</a:t>
            </a:r>
            <a:r>
              <a:rPr lang="en-US" sz="3413" b="1" dirty="0">
                <a:solidFill>
                  <a:srgbClr val="C00000"/>
                </a:solidFill>
                <a:latin typeface="Ubuntu"/>
                <a:ea typeface="Ubuntu"/>
                <a:cs typeface="Ubuntu"/>
                <a:sym typeface="Ubuntu"/>
              </a:rPr>
              <a:t> </a:t>
            </a:r>
            <a:r>
              <a:rPr lang="en-US" sz="3413" b="1" dirty="0" err="1">
                <a:solidFill>
                  <a:srgbClr val="C00000"/>
                </a:solidFill>
                <a:latin typeface="Ubuntu"/>
                <a:ea typeface="Ubuntu"/>
                <a:cs typeface="Ubuntu"/>
                <a:sym typeface="Ubuntu"/>
              </a:rPr>
              <a:t>caracteristici</a:t>
            </a:r>
            <a:r>
              <a:rPr lang="en-US" sz="3413" b="1" dirty="0">
                <a:solidFill>
                  <a:srgbClr val="C00000"/>
                </a:solidFill>
                <a:latin typeface="Ubuntu"/>
                <a:ea typeface="Ubuntu"/>
                <a:cs typeface="Ubuntu"/>
                <a:sym typeface="Ubuntu"/>
              </a:rPr>
              <a:t> ale </a:t>
            </a:r>
            <a:r>
              <a:rPr lang="en-US" sz="3413" b="1" dirty="0" err="1">
                <a:solidFill>
                  <a:srgbClr val="C00000"/>
                </a:solidFill>
                <a:latin typeface="Ubuntu"/>
                <a:ea typeface="Ubuntu"/>
                <a:cs typeface="Ubuntu"/>
                <a:sym typeface="Ubuntu"/>
              </a:rPr>
              <a:t>unui</a:t>
            </a:r>
            <a:r>
              <a:rPr lang="en-US" sz="3413" b="1" dirty="0">
                <a:solidFill>
                  <a:srgbClr val="C00000"/>
                </a:solidFill>
                <a:latin typeface="Ubuntu"/>
                <a:ea typeface="Ubuntu"/>
                <a:cs typeface="Ubuntu"/>
                <a:sym typeface="Ubuntu"/>
              </a:rPr>
              <a:t> </a:t>
            </a:r>
            <a:r>
              <a:rPr lang="en-US" sz="3413" b="1" dirty="0" err="1">
                <a:solidFill>
                  <a:srgbClr val="C00000"/>
                </a:solidFill>
                <a:latin typeface="Ubuntu"/>
                <a:ea typeface="Ubuntu"/>
                <a:cs typeface="Ubuntu"/>
                <a:sym typeface="Ubuntu"/>
              </a:rPr>
              <a:t>sistem</a:t>
            </a:r>
            <a:r>
              <a:rPr lang="en-US" sz="3413" b="1" dirty="0">
                <a:solidFill>
                  <a:srgbClr val="C00000"/>
                </a:solidFill>
                <a:latin typeface="Ubuntu"/>
                <a:ea typeface="Ubuntu"/>
                <a:cs typeface="Ubuntu"/>
                <a:sym typeface="Ubuntu"/>
              </a:rPr>
              <a:t> de AI de </a:t>
            </a:r>
            <a:r>
              <a:rPr lang="en-US" sz="3413" b="1" dirty="0" err="1">
                <a:solidFill>
                  <a:srgbClr val="C00000"/>
                </a:solidFill>
                <a:latin typeface="Ubuntu"/>
                <a:ea typeface="Ubuntu"/>
                <a:cs typeface="Ubuntu"/>
                <a:sym typeface="Ubuntu"/>
              </a:rPr>
              <a:t>încredere</a:t>
            </a:r>
            <a:r>
              <a:rPr lang="en-US" sz="3413" b="1" dirty="0">
                <a:solidFill>
                  <a:srgbClr val="C00000"/>
                </a:solidFill>
                <a:latin typeface="Ubuntu"/>
                <a:ea typeface="Ubuntu"/>
                <a:cs typeface="Ubuntu"/>
                <a:sym typeface="Ubuntu"/>
              </a:rPr>
              <a:t>, </a:t>
            </a:r>
            <a:r>
              <a:rPr lang="en-US" sz="3413" b="1" dirty="0" err="1">
                <a:solidFill>
                  <a:srgbClr val="C00000"/>
                </a:solidFill>
                <a:latin typeface="Ubuntu"/>
                <a:ea typeface="Ubuntu"/>
                <a:cs typeface="Ubuntu"/>
                <a:sym typeface="Ubuntu"/>
              </a:rPr>
              <a:t>bazat</a:t>
            </a:r>
            <a:r>
              <a:rPr lang="en-US" sz="3413" b="1" dirty="0">
                <a:solidFill>
                  <a:srgbClr val="C00000"/>
                </a:solidFill>
                <a:latin typeface="Ubuntu"/>
                <a:ea typeface="Ubuntu"/>
                <a:cs typeface="Ubuntu"/>
                <a:sym typeface="Ubuntu"/>
              </a:rPr>
              <a:t> pe Carta </a:t>
            </a:r>
            <a:r>
              <a:rPr lang="en-US" sz="3413" b="1" dirty="0" err="1">
                <a:solidFill>
                  <a:srgbClr val="C00000"/>
                </a:solidFill>
                <a:latin typeface="Ubuntu"/>
                <a:ea typeface="Ubuntu"/>
                <a:cs typeface="Ubuntu"/>
                <a:sym typeface="Ubuntu"/>
              </a:rPr>
              <a:t>drepturilor</a:t>
            </a:r>
            <a:r>
              <a:rPr lang="en-US" sz="3413" b="1" dirty="0">
                <a:solidFill>
                  <a:srgbClr val="C00000"/>
                </a:solidFill>
                <a:latin typeface="Ubuntu"/>
                <a:ea typeface="Ubuntu"/>
                <a:cs typeface="Ubuntu"/>
                <a:sym typeface="Ubuntu"/>
              </a:rPr>
              <a:t> </a:t>
            </a:r>
            <a:r>
              <a:rPr lang="en-US" sz="3413" b="1" dirty="0" err="1">
                <a:solidFill>
                  <a:srgbClr val="C00000"/>
                </a:solidFill>
                <a:latin typeface="Ubuntu"/>
                <a:ea typeface="Ubuntu"/>
                <a:cs typeface="Ubuntu"/>
                <a:sym typeface="Ubuntu"/>
              </a:rPr>
              <a:t>fundamentale</a:t>
            </a:r>
            <a:r>
              <a:rPr lang="en-US" sz="3413" b="1" dirty="0">
                <a:solidFill>
                  <a:srgbClr val="C00000"/>
                </a:solidFill>
                <a:latin typeface="Ubuntu"/>
                <a:ea typeface="Ubuntu"/>
                <a:cs typeface="Ubuntu"/>
                <a:sym typeface="Ubuntu"/>
              </a:rPr>
              <a:t> a UE:</a:t>
            </a:r>
            <a:endParaRPr sz="1463" dirty="0">
              <a:solidFill>
                <a:srgbClr val="C00000"/>
              </a:solidFill>
              <a:latin typeface="Ubuntu"/>
              <a:ea typeface="Ubuntu"/>
              <a:cs typeface="Ubuntu"/>
              <a:sym typeface="Ubuntu"/>
            </a:endParaRPr>
          </a:p>
          <a:p>
            <a:pPr marL="0" marR="0" lvl="0" indent="0" algn="l" rtl="0">
              <a:lnSpc>
                <a:spcPct val="120000"/>
              </a:lnSpc>
              <a:spcBef>
                <a:spcPts val="1000"/>
              </a:spcBef>
              <a:spcAft>
                <a:spcPts val="0"/>
              </a:spcAft>
              <a:buClr>
                <a:schemeClr val="dk1"/>
              </a:buClr>
              <a:buSzPts val="3170"/>
              <a:buFont typeface="Arial"/>
              <a:buNone/>
            </a:pPr>
            <a:r>
              <a:rPr lang="en-US" sz="3170" b="1" dirty="0">
                <a:solidFill>
                  <a:schemeClr val="dk1"/>
                </a:solidFill>
                <a:latin typeface="Ubuntu"/>
                <a:ea typeface="Ubuntu"/>
                <a:cs typeface="Ubuntu"/>
                <a:sym typeface="Ubuntu"/>
              </a:rPr>
              <a:t>	</a:t>
            </a:r>
            <a:r>
              <a:rPr lang="en-US" sz="3170" dirty="0">
                <a:solidFill>
                  <a:schemeClr val="dk1"/>
                </a:solidFill>
                <a:latin typeface="Ubuntu"/>
                <a:ea typeface="Ubuntu"/>
                <a:cs typeface="Ubuntu"/>
                <a:sym typeface="Ubuntu"/>
              </a:rPr>
              <a:t>(1) </a:t>
            </a:r>
            <a:r>
              <a:rPr lang="ro-RO" sz="3170" dirty="0">
                <a:solidFill>
                  <a:schemeClr val="dk1"/>
                </a:solidFill>
                <a:latin typeface="Ubuntu"/>
                <a:ea typeface="Ubuntu"/>
                <a:cs typeface="Ubuntu"/>
                <a:sym typeface="Ubuntu"/>
              </a:rPr>
              <a:t>agenție umană și supraveghere</a:t>
            </a:r>
            <a:r>
              <a:rPr lang="en-US" sz="3170" dirty="0">
                <a:solidFill>
                  <a:schemeClr val="dk1"/>
                </a:solidFill>
                <a:latin typeface="Ubuntu"/>
                <a:ea typeface="Ubuntu"/>
                <a:cs typeface="Ubuntu"/>
                <a:sym typeface="Ubuntu"/>
              </a:rPr>
              <a:t>, </a:t>
            </a:r>
            <a:endParaRPr dirty="0"/>
          </a:p>
          <a:p>
            <a:pPr marL="0" marR="0" lvl="0" indent="0" algn="l" rtl="0">
              <a:lnSpc>
                <a:spcPct val="120000"/>
              </a:lnSpc>
              <a:spcBef>
                <a:spcPts val="1000"/>
              </a:spcBef>
              <a:spcAft>
                <a:spcPts val="0"/>
              </a:spcAft>
              <a:buClr>
                <a:schemeClr val="dk1"/>
              </a:buClr>
              <a:buSzPts val="3170"/>
              <a:buFont typeface="Arial"/>
              <a:buNone/>
            </a:pPr>
            <a:r>
              <a:rPr lang="en-US" sz="3170" dirty="0">
                <a:solidFill>
                  <a:schemeClr val="dk1"/>
                </a:solidFill>
                <a:latin typeface="Ubuntu"/>
                <a:ea typeface="Ubuntu"/>
                <a:cs typeface="Ubuntu"/>
                <a:sym typeface="Ubuntu"/>
              </a:rPr>
              <a:t>	(2) </a:t>
            </a:r>
            <a:r>
              <a:rPr lang="ro-RO" sz="3170" dirty="0">
                <a:solidFill>
                  <a:schemeClr val="dk1"/>
                </a:solidFill>
                <a:latin typeface="Ubuntu"/>
                <a:ea typeface="Ubuntu"/>
                <a:cs typeface="Ubuntu"/>
                <a:sym typeface="Ubuntu"/>
              </a:rPr>
              <a:t>robustețe tehnică și siguranță</a:t>
            </a:r>
            <a:r>
              <a:rPr lang="en-US" sz="3170" dirty="0">
                <a:solidFill>
                  <a:schemeClr val="dk1"/>
                </a:solidFill>
                <a:latin typeface="Ubuntu"/>
                <a:ea typeface="Ubuntu"/>
                <a:cs typeface="Ubuntu"/>
                <a:sym typeface="Ubuntu"/>
              </a:rPr>
              <a:t>, </a:t>
            </a:r>
            <a:endParaRPr dirty="0"/>
          </a:p>
          <a:p>
            <a:pPr marL="0" marR="0" lvl="0" indent="0" algn="l" rtl="0">
              <a:lnSpc>
                <a:spcPct val="120000"/>
              </a:lnSpc>
              <a:spcBef>
                <a:spcPts val="1000"/>
              </a:spcBef>
              <a:spcAft>
                <a:spcPts val="0"/>
              </a:spcAft>
              <a:buClr>
                <a:schemeClr val="dk1"/>
              </a:buClr>
              <a:buSzPts val="3170"/>
              <a:buFont typeface="Arial"/>
              <a:buNone/>
            </a:pPr>
            <a:r>
              <a:rPr lang="en-US" sz="3170" dirty="0">
                <a:solidFill>
                  <a:schemeClr val="dk1"/>
                </a:solidFill>
                <a:latin typeface="Ubuntu"/>
                <a:ea typeface="Ubuntu"/>
                <a:cs typeface="Ubuntu"/>
                <a:sym typeface="Ubuntu"/>
              </a:rPr>
              <a:t>	(3) </a:t>
            </a:r>
            <a:r>
              <a:rPr lang="ro-RO" sz="3170" dirty="0">
                <a:solidFill>
                  <a:schemeClr val="dk1"/>
                </a:solidFill>
                <a:latin typeface="Ubuntu"/>
                <a:ea typeface="Ubuntu"/>
                <a:cs typeface="Ubuntu"/>
                <a:sym typeface="Ubuntu"/>
              </a:rPr>
              <a:t>confidențialitate și guvernanța datelor</a:t>
            </a:r>
            <a:r>
              <a:rPr lang="en-US" sz="3170" dirty="0">
                <a:solidFill>
                  <a:schemeClr val="dk1"/>
                </a:solidFill>
                <a:latin typeface="Ubuntu"/>
                <a:ea typeface="Ubuntu"/>
                <a:cs typeface="Ubuntu"/>
                <a:sym typeface="Ubuntu"/>
              </a:rPr>
              <a:t>, </a:t>
            </a:r>
            <a:endParaRPr dirty="0"/>
          </a:p>
          <a:p>
            <a:pPr marL="0" marR="0" lvl="0" indent="0" algn="l" rtl="0">
              <a:lnSpc>
                <a:spcPct val="120000"/>
              </a:lnSpc>
              <a:spcBef>
                <a:spcPts val="1000"/>
              </a:spcBef>
              <a:spcAft>
                <a:spcPts val="0"/>
              </a:spcAft>
              <a:buClr>
                <a:schemeClr val="dk1"/>
              </a:buClr>
              <a:buSzPts val="3170"/>
              <a:buFont typeface="Arial"/>
              <a:buNone/>
            </a:pPr>
            <a:r>
              <a:rPr lang="en-US" sz="3170" dirty="0">
                <a:solidFill>
                  <a:schemeClr val="dk1"/>
                </a:solidFill>
                <a:latin typeface="Ubuntu"/>
                <a:ea typeface="Ubuntu"/>
                <a:cs typeface="Ubuntu"/>
                <a:sym typeface="Ubuntu"/>
              </a:rPr>
              <a:t>	(4) </a:t>
            </a:r>
            <a:r>
              <a:rPr lang="en-US" sz="3170" dirty="0" err="1">
                <a:solidFill>
                  <a:schemeClr val="dk1"/>
                </a:solidFill>
                <a:latin typeface="Ubuntu"/>
                <a:ea typeface="Ubuntu"/>
                <a:cs typeface="Ubuntu"/>
                <a:sym typeface="Ubuntu"/>
              </a:rPr>
              <a:t>transparen</a:t>
            </a:r>
            <a:r>
              <a:rPr lang="ro-RO" sz="3170" dirty="0">
                <a:solidFill>
                  <a:schemeClr val="dk1"/>
                </a:solidFill>
                <a:latin typeface="Ubuntu"/>
                <a:ea typeface="Ubuntu"/>
                <a:cs typeface="Ubuntu"/>
                <a:sym typeface="Ubuntu"/>
              </a:rPr>
              <a:t>ță</a:t>
            </a:r>
            <a:r>
              <a:rPr lang="en-US" sz="3170" dirty="0">
                <a:solidFill>
                  <a:schemeClr val="dk1"/>
                </a:solidFill>
                <a:latin typeface="Ubuntu"/>
                <a:ea typeface="Ubuntu"/>
                <a:cs typeface="Ubuntu"/>
                <a:sym typeface="Ubuntu"/>
              </a:rPr>
              <a:t>, </a:t>
            </a:r>
            <a:endParaRPr dirty="0"/>
          </a:p>
          <a:p>
            <a:pPr marL="0" marR="0" lvl="0" indent="0" algn="l" rtl="0">
              <a:lnSpc>
                <a:spcPct val="120000"/>
              </a:lnSpc>
              <a:spcBef>
                <a:spcPts val="1000"/>
              </a:spcBef>
              <a:spcAft>
                <a:spcPts val="0"/>
              </a:spcAft>
              <a:buClr>
                <a:schemeClr val="dk1"/>
              </a:buClr>
              <a:buSzPts val="3170"/>
              <a:buFont typeface="Arial"/>
              <a:buNone/>
            </a:pPr>
            <a:r>
              <a:rPr lang="en-US" sz="3170" dirty="0">
                <a:solidFill>
                  <a:schemeClr val="dk1"/>
                </a:solidFill>
                <a:latin typeface="Ubuntu"/>
                <a:ea typeface="Ubuntu"/>
                <a:cs typeface="Ubuntu"/>
                <a:sym typeface="Ubuntu"/>
              </a:rPr>
              <a:t>	(5) </a:t>
            </a:r>
            <a:r>
              <a:rPr lang="en-US" sz="3170" dirty="0" err="1">
                <a:solidFill>
                  <a:schemeClr val="dk1"/>
                </a:solidFill>
                <a:latin typeface="Ubuntu"/>
                <a:ea typeface="Ubuntu"/>
                <a:cs typeface="Ubuntu"/>
                <a:sym typeface="Ubuntu"/>
              </a:rPr>
              <a:t>diversit</a:t>
            </a:r>
            <a:r>
              <a:rPr lang="ro-RO" sz="3170" dirty="0">
                <a:solidFill>
                  <a:schemeClr val="dk1"/>
                </a:solidFill>
                <a:latin typeface="Ubuntu"/>
                <a:ea typeface="Ubuntu"/>
                <a:cs typeface="Ubuntu"/>
                <a:sym typeface="Ubuntu"/>
              </a:rPr>
              <a:t>ate</a:t>
            </a:r>
            <a:r>
              <a:rPr lang="en-US" sz="3170" dirty="0">
                <a:solidFill>
                  <a:schemeClr val="dk1"/>
                </a:solidFill>
                <a:latin typeface="Ubuntu"/>
                <a:ea typeface="Ubuntu"/>
                <a:cs typeface="Ubuntu"/>
                <a:sym typeface="Ubuntu"/>
              </a:rPr>
              <a:t>, n</a:t>
            </a:r>
            <a:r>
              <a:rPr lang="ro-RO" sz="3170" dirty="0">
                <a:solidFill>
                  <a:schemeClr val="dk1"/>
                </a:solidFill>
                <a:latin typeface="Ubuntu"/>
                <a:ea typeface="Ubuntu"/>
                <a:cs typeface="Ubuntu"/>
                <a:sym typeface="Ubuntu"/>
              </a:rPr>
              <a:t>ediscriminare</a:t>
            </a:r>
            <a:r>
              <a:rPr lang="en-US" sz="3170" dirty="0">
                <a:solidFill>
                  <a:schemeClr val="dk1"/>
                </a:solidFill>
                <a:latin typeface="Ubuntu"/>
                <a:ea typeface="Ubuntu"/>
                <a:cs typeface="Ubuntu"/>
                <a:sym typeface="Ubuntu"/>
              </a:rPr>
              <a:t> </a:t>
            </a:r>
            <a:r>
              <a:rPr lang="ro-RO" sz="3170" dirty="0">
                <a:solidFill>
                  <a:schemeClr val="dk1"/>
                </a:solidFill>
                <a:latin typeface="Ubuntu"/>
                <a:ea typeface="Ubuntu"/>
                <a:cs typeface="Ubuntu"/>
                <a:sym typeface="Ubuntu"/>
              </a:rPr>
              <a:t>și</a:t>
            </a:r>
            <a:r>
              <a:rPr lang="en-US" sz="3170" dirty="0">
                <a:solidFill>
                  <a:schemeClr val="dk1"/>
                </a:solidFill>
                <a:latin typeface="Ubuntu"/>
                <a:ea typeface="Ubuntu"/>
                <a:cs typeface="Ubuntu"/>
                <a:sym typeface="Ubuntu"/>
              </a:rPr>
              <a:t> </a:t>
            </a:r>
            <a:r>
              <a:rPr lang="ro-RO" sz="3170" dirty="0">
                <a:solidFill>
                  <a:schemeClr val="dk1"/>
                </a:solidFill>
                <a:latin typeface="Ubuntu"/>
                <a:ea typeface="Ubuntu"/>
                <a:cs typeface="Ubuntu"/>
                <a:sym typeface="Ubuntu"/>
              </a:rPr>
              <a:t>corectitudine</a:t>
            </a:r>
            <a:r>
              <a:rPr lang="en-US" sz="3170" dirty="0">
                <a:solidFill>
                  <a:schemeClr val="dk1"/>
                </a:solidFill>
                <a:latin typeface="Ubuntu"/>
                <a:ea typeface="Ubuntu"/>
                <a:cs typeface="Ubuntu"/>
                <a:sym typeface="Ubuntu"/>
              </a:rPr>
              <a:t>, </a:t>
            </a:r>
            <a:endParaRPr dirty="0"/>
          </a:p>
          <a:p>
            <a:pPr marL="0" marR="0" lvl="0" indent="0" algn="l" rtl="0">
              <a:lnSpc>
                <a:spcPct val="120000"/>
              </a:lnSpc>
              <a:spcBef>
                <a:spcPts val="1000"/>
              </a:spcBef>
              <a:spcAft>
                <a:spcPts val="0"/>
              </a:spcAft>
              <a:buClr>
                <a:schemeClr val="dk1"/>
              </a:buClr>
              <a:buSzPts val="3170"/>
              <a:buFont typeface="Arial"/>
              <a:buNone/>
            </a:pPr>
            <a:r>
              <a:rPr lang="en-US" sz="3170" dirty="0">
                <a:solidFill>
                  <a:schemeClr val="dk1"/>
                </a:solidFill>
                <a:latin typeface="Ubuntu"/>
                <a:ea typeface="Ubuntu"/>
                <a:cs typeface="Ubuntu"/>
                <a:sym typeface="Ubuntu"/>
              </a:rPr>
              <a:t>	(6) </a:t>
            </a:r>
            <a:r>
              <a:rPr lang="ro-RO" sz="3170" dirty="0">
                <a:solidFill>
                  <a:schemeClr val="dk1"/>
                </a:solidFill>
                <a:latin typeface="Ubuntu"/>
                <a:ea typeface="Ubuntu"/>
                <a:cs typeface="Ubuntu"/>
                <a:sym typeface="Ubuntu"/>
              </a:rPr>
              <a:t>bunăstarea mediului și a societății</a:t>
            </a:r>
            <a:r>
              <a:rPr lang="en-US" sz="3170" dirty="0">
                <a:solidFill>
                  <a:schemeClr val="dk1"/>
                </a:solidFill>
                <a:latin typeface="Ubuntu"/>
                <a:ea typeface="Ubuntu"/>
                <a:cs typeface="Ubuntu"/>
                <a:sym typeface="Ubuntu"/>
              </a:rPr>
              <a:t> </a:t>
            </a:r>
            <a:r>
              <a:rPr lang="ro-RO" sz="3170" dirty="0">
                <a:solidFill>
                  <a:schemeClr val="dk1"/>
                </a:solidFill>
                <a:latin typeface="Ubuntu"/>
                <a:ea typeface="Ubuntu"/>
                <a:cs typeface="Ubuntu"/>
                <a:sym typeface="Ubuntu"/>
              </a:rPr>
              <a:t>și</a:t>
            </a:r>
            <a:r>
              <a:rPr lang="en-US" sz="3170" dirty="0">
                <a:solidFill>
                  <a:schemeClr val="dk1"/>
                </a:solidFill>
                <a:latin typeface="Ubuntu"/>
                <a:ea typeface="Ubuntu"/>
                <a:cs typeface="Ubuntu"/>
                <a:sym typeface="Ubuntu"/>
              </a:rPr>
              <a:t> </a:t>
            </a:r>
            <a:endParaRPr dirty="0"/>
          </a:p>
          <a:p>
            <a:pPr marL="0" marR="0" lvl="0" indent="0" algn="l" rtl="0">
              <a:lnSpc>
                <a:spcPct val="120000"/>
              </a:lnSpc>
              <a:spcBef>
                <a:spcPts val="1000"/>
              </a:spcBef>
              <a:spcAft>
                <a:spcPts val="0"/>
              </a:spcAft>
              <a:buClr>
                <a:schemeClr val="dk1"/>
              </a:buClr>
              <a:buSzPts val="3170"/>
              <a:buFont typeface="Arial"/>
              <a:buNone/>
            </a:pPr>
            <a:r>
              <a:rPr lang="en-US" sz="3170" dirty="0">
                <a:solidFill>
                  <a:schemeClr val="dk1"/>
                </a:solidFill>
                <a:latin typeface="Ubuntu"/>
                <a:ea typeface="Ubuntu"/>
                <a:cs typeface="Ubuntu"/>
                <a:sym typeface="Ubuntu"/>
              </a:rPr>
              <a:t>	(7) </a:t>
            </a:r>
            <a:r>
              <a:rPr lang="ro-RO" sz="3170" dirty="0">
                <a:solidFill>
                  <a:schemeClr val="dk1"/>
                </a:solidFill>
                <a:latin typeface="Ubuntu"/>
                <a:ea typeface="Ubuntu"/>
                <a:cs typeface="Ubuntu"/>
                <a:sym typeface="Ubuntu"/>
              </a:rPr>
              <a:t>responsabilitate</a:t>
            </a:r>
            <a:endParaRPr dirty="0"/>
          </a:p>
          <a:p>
            <a:pPr marL="0" marR="0" lvl="0" indent="0" algn="l" rtl="0">
              <a:lnSpc>
                <a:spcPct val="120000"/>
              </a:lnSpc>
              <a:spcBef>
                <a:spcPts val="1000"/>
              </a:spcBef>
              <a:spcAft>
                <a:spcPts val="0"/>
              </a:spcAft>
              <a:buClr>
                <a:schemeClr val="dk1"/>
              </a:buClr>
              <a:buSzPts val="3413"/>
              <a:buFont typeface="Arial"/>
              <a:buNone/>
            </a:pPr>
            <a:endParaRPr sz="3413" b="1" dirty="0">
              <a:solidFill>
                <a:schemeClr val="dk1"/>
              </a:solidFill>
              <a:highlight>
                <a:srgbClr val="FFFF00"/>
              </a:highlight>
              <a:latin typeface="Ubuntu"/>
              <a:ea typeface="Ubuntu"/>
              <a:cs typeface="Ubuntu"/>
              <a:sym typeface="Ubuntu"/>
            </a:endParaRPr>
          </a:p>
        </p:txBody>
      </p:sp>
      <p:sp>
        <p:nvSpPr>
          <p:cNvPr id="499" name="Google Shape;499;p26"/>
          <p:cNvSpPr txBox="1"/>
          <p:nvPr/>
        </p:nvSpPr>
        <p:spPr>
          <a:xfrm>
            <a:off x="1308652" y="647700"/>
            <a:ext cx="97688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Unit</a:t>
            </a:r>
            <a:r>
              <a:rPr lang="ro-RO" sz="4400" b="1" dirty="0">
                <a:solidFill>
                  <a:srgbClr val="E7686A"/>
                </a:solidFill>
                <a:latin typeface="Calibri"/>
                <a:ea typeface="Calibri"/>
                <a:cs typeface="Calibri"/>
                <a:sym typeface="Calibri"/>
              </a:rPr>
              <a:t>atea</a:t>
            </a:r>
            <a:r>
              <a:rPr lang="en-US" sz="4400" b="1" dirty="0">
                <a:solidFill>
                  <a:srgbClr val="E7686A"/>
                </a:solidFill>
                <a:latin typeface="Calibri"/>
                <a:ea typeface="Calibri"/>
                <a:cs typeface="Calibri"/>
                <a:sym typeface="Calibri"/>
              </a:rPr>
              <a:t> 3: </a:t>
            </a:r>
            <a:r>
              <a:rPr lang="ro-RO" sz="4400" b="1" dirty="0">
                <a:solidFill>
                  <a:srgbClr val="E7686A"/>
                </a:solidFill>
                <a:latin typeface="Calibri"/>
                <a:ea typeface="Calibri"/>
                <a:cs typeface="Calibri"/>
                <a:sym typeface="Calibri"/>
              </a:rPr>
              <a:t>AI de încredere</a:t>
            </a:r>
            <a:endParaRPr dirty="0"/>
          </a:p>
        </p:txBody>
      </p:sp>
      <p:sp>
        <p:nvSpPr>
          <p:cNvPr id="500" name="Google Shape;500;p26"/>
          <p:cNvSpPr txBox="1"/>
          <p:nvPr/>
        </p:nvSpPr>
        <p:spPr>
          <a:xfrm>
            <a:off x="1308652" y="1425424"/>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 </a:t>
            </a:r>
            <a:r>
              <a:rPr lang="en-US" sz="2800" b="1" dirty="0">
                <a:solidFill>
                  <a:srgbClr val="238791"/>
                </a:solidFill>
                <a:latin typeface="Calibri"/>
                <a:ea typeface="Calibri"/>
                <a:cs typeface="Calibri"/>
                <a:sym typeface="Calibri"/>
              </a:rPr>
              <a:t>1: </a:t>
            </a:r>
            <a:r>
              <a:rPr lang="ro-RO" sz="2800" b="1" dirty="0">
                <a:solidFill>
                  <a:srgbClr val="238791"/>
                </a:solidFill>
                <a:latin typeface="Calibri"/>
                <a:ea typeface="Calibri"/>
                <a:cs typeface="Calibri"/>
                <a:sym typeface="Calibri"/>
              </a:rPr>
              <a:t>AI de încredere</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27"/>
          <p:cNvSpPr txBox="1"/>
          <p:nvPr/>
        </p:nvSpPr>
        <p:spPr>
          <a:xfrm>
            <a:off x="1432560" y="1496219"/>
            <a:ext cx="9768840" cy="769441"/>
          </a:xfrm>
          <a:prstGeom prst="rect">
            <a:avLst/>
          </a:prstGeom>
          <a:noFill/>
          <a:ln>
            <a:noFill/>
          </a:ln>
        </p:spPr>
        <p:txBody>
          <a:bodyPr spcFirstLastPara="1" wrap="square" lIns="91425" tIns="45700" rIns="91425" bIns="45700" anchor="t" anchorCtr="0">
            <a:spAutoFit/>
          </a:bodyPr>
          <a:lstStyle/>
          <a:p>
            <a:pPr lvl="0"/>
            <a:r>
              <a:rPr lang="it-IT" sz="4400" b="1" dirty="0">
                <a:solidFill>
                  <a:srgbClr val="E7686A"/>
                </a:solidFill>
                <a:latin typeface="Calibri"/>
                <a:ea typeface="Calibri"/>
                <a:cs typeface="Calibri"/>
                <a:sym typeface="Calibri"/>
              </a:rPr>
              <a:t>Unitatea 3: AI de încredere</a:t>
            </a:r>
            <a:endParaRPr lang="it-IT" sz="4400" dirty="0"/>
          </a:p>
        </p:txBody>
      </p:sp>
      <p:sp>
        <p:nvSpPr>
          <p:cNvPr id="506" name="Google Shape;506;p2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 2: Prejudecăți, echitate, nediscriminare</a:t>
            </a:r>
            <a:endParaRPr dirty="0"/>
          </a:p>
        </p:txBody>
      </p:sp>
      <p:sp>
        <p:nvSpPr>
          <p:cNvPr id="507" name="Google Shape;507;p27"/>
          <p:cNvSpPr txBox="1"/>
          <p:nvPr/>
        </p:nvSpPr>
        <p:spPr>
          <a:xfrm>
            <a:off x="1447800" y="3361372"/>
            <a:ext cx="14401800" cy="29546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Ce este prejudecata (</a:t>
            </a:r>
            <a:r>
              <a:rPr lang="ro-RO" sz="2400" i="1" dirty="0">
                <a:solidFill>
                  <a:schemeClr val="dk1"/>
                </a:solidFill>
                <a:latin typeface="Calibri"/>
                <a:ea typeface="Calibri"/>
                <a:cs typeface="Calibri"/>
                <a:sym typeface="Calibri"/>
              </a:rPr>
              <a:t>bias</a:t>
            </a:r>
            <a:r>
              <a:rPr lang="ro-RO" sz="2400" dirty="0">
                <a:solidFill>
                  <a:schemeClr val="dk1"/>
                </a:solidFill>
                <a:latin typeface="Calibri"/>
                <a:ea typeface="Calibri"/>
                <a:cs typeface="Calibri"/>
                <a:sym typeface="Calibri"/>
              </a:rPr>
              <a:t>)?</a:t>
            </a:r>
            <a:r>
              <a:rPr lang="en-US" sz="2400" dirty="0">
                <a:solidFill>
                  <a:schemeClr val="dk1"/>
                </a:solidFill>
                <a:latin typeface="Calibri"/>
                <a:ea typeface="Calibri"/>
                <a:cs typeface="Calibri"/>
                <a:sym typeface="Calibri"/>
              </a:rPr>
              <a:t>  </a:t>
            </a:r>
            <a:endParaRPr dirty="0"/>
          </a:p>
          <a:p>
            <a:pPr marL="457200" lvl="1"/>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contextul</a:t>
            </a:r>
            <a:r>
              <a:rPr lang="en-US" sz="2400" dirty="0">
                <a:solidFill>
                  <a:schemeClr val="dk1"/>
                </a:solidFill>
                <a:latin typeface="Calibri"/>
                <a:ea typeface="Calibri"/>
                <a:cs typeface="Calibri"/>
                <a:sym typeface="Calibri"/>
              </a:rPr>
              <a:t> Data Science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al </a:t>
            </a:r>
            <a:r>
              <a:rPr lang="en-US" sz="2400" dirty="0" err="1">
                <a:solidFill>
                  <a:schemeClr val="dk1"/>
                </a:solidFill>
                <a:latin typeface="Calibri"/>
                <a:ea typeface="Calibri"/>
                <a:cs typeface="Calibri"/>
                <a:sym typeface="Calibri"/>
              </a:rPr>
              <a:t>învățării</a:t>
            </a:r>
            <a:r>
              <a:rPr lang="en-US" sz="2400" dirty="0">
                <a:solidFill>
                  <a:schemeClr val="dk1"/>
                </a:solidFill>
                <a:latin typeface="Calibri"/>
                <a:ea typeface="Calibri"/>
                <a:cs typeface="Calibri"/>
                <a:sym typeface="Calibri"/>
              </a:rPr>
              <a:t> automate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general, </a:t>
            </a:r>
            <a:r>
              <a:rPr lang="en-US" sz="2400" dirty="0" err="1">
                <a:solidFill>
                  <a:schemeClr val="dk1"/>
                </a:solidFill>
                <a:latin typeface="Calibri"/>
                <a:ea typeface="Calibri"/>
                <a:cs typeface="Calibri"/>
                <a:sym typeface="Calibri"/>
              </a:rPr>
              <a:t>multe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definiții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diferite</a:t>
            </a:r>
            <a:r>
              <a:rPr lang="en-US" sz="2400" dirty="0">
                <a:solidFill>
                  <a:schemeClr val="dk1"/>
                </a:solidFill>
                <a:latin typeface="Calibri"/>
                <a:ea typeface="Calibri"/>
                <a:cs typeface="Calibri"/>
                <a:sym typeface="Calibri"/>
              </a:rPr>
              <a:t> ale </a:t>
            </a:r>
            <a:r>
              <a:rPr lang="en-US" sz="2400" dirty="0" err="1">
                <a:solidFill>
                  <a:schemeClr val="dk1"/>
                </a:solidFill>
                <a:latin typeface="Calibri"/>
                <a:ea typeface="Calibri"/>
                <a:cs typeface="Calibri"/>
                <a:sym typeface="Calibri"/>
              </a:rPr>
              <a:t>părtinirii</a:t>
            </a:r>
            <a:r>
              <a:rPr lang="en-US" sz="2400" dirty="0">
                <a:solidFill>
                  <a:schemeClr val="dk1"/>
                </a:solidFill>
                <a:latin typeface="Calibri"/>
                <a:ea typeface="Calibri"/>
                <a:cs typeface="Calibri"/>
                <a:sym typeface="Calibri"/>
              </a:rPr>
              <a:t> se </a:t>
            </a:r>
            <a:r>
              <a:rPr lang="en-US" sz="2400" dirty="0" err="1">
                <a:solidFill>
                  <a:schemeClr val="dk1"/>
                </a:solidFill>
                <a:latin typeface="Calibri"/>
                <a:ea typeface="Calibri"/>
                <a:cs typeface="Calibri"/>
                <a:sym typeface="Calibri"/>
              </a:rPr>
              <a:t>întâlnesc</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se pot </a:t>
            </a:r>
            <a:r>
              <a:rPr lang="en-US" sz="2400" dirty="0" err="1">
                <a:solidFill>
                  <a:schemeClr val="dk1"/>
                </a:solidFill>
                <a:latin typeface="Calibri"/>
                <a:ea typeface="Calibri"/>
                <a:cs typeface="Calibri"/>
                <a:sym typeface="Calibri"/>
              </a:rPr>
              <a:t>contrazice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colocvială</a:t>
            </a:r>
            <a:r>
              <a:rPr lang="en-US" sz="2400" dirty="0">
                <a:solidFill>
                  <a:schemeClr val="dk1"/>
                </a:solidFill>
                <a:latin typeface="Calibri"/>
                <a:ea typeface="Calibri"/>
                <a:cs typeface="Calibri"/>
                <a:sym typeface="Calibri"/>
              </a:rPr>
              <a:t> vs. </a:t>
            </a:r>
            <a:r>
              <a:rPr lang="en-US" sz="2400" dirty="0" err="1">
                <a:solidFill>
                  <a:schemeClr val="dk1"/>
                </a:solidFill>
                <a:latin typeface="Calibri"/>
                <a:ea typeface="Calibri"/>
                <a:cs typeface="Calibri"/>
                <a:sym typeface="Calibri"/>
              </a:rPr>
              <a:t>Statistică</a:t>
            </a:r>
            <a:r>
              <a:rPr lang="en-US" sz="2400" dirty="0">
                <a:solidFill>
                  <a:schemeClr val="dk1"/>
                </a:solidFill>
                <a:latin typeface="Calibri"/>
                <a:ea typeface="Calibri"/>
                <a:cs typeface="Calibri"/>
                <a:sym typeface="Calibri"/>
              </a:rPr>
              <a:t> vs. Deep Learning)</a:t>
            </a:r>
            <a:endParaRPr lang="ro-RO" sz="2400" dirty="0">
              <a:solidFill>
                <a:schemeClr val="dk1"/>
              </a:solidFill>
              <a:latin typeface="Calibri"/>
              <a:ea typeface="Calibri"/>
              <a:cs typeface="Calibri"/>
              <a:sym typeface="Calibri"/>
            </a:endParaRPr>
          </a:p>
          <a:p>
            <a:pPr marL="457200" lvl="1"/>
            <a:r>
              <a:rPr lang="ro-RO" sz="2400" dirty="0">
                <a:solidFill>
                  <a:schemeClr val="dk1"/>
                </a:solidFill>
                <a:latin typeface="Calibri"/>
                <a:ea typeface="Calibri"/>
                <a:cs typeface="Calibri"/>
                <a:sym typeface="Calibri"/>
              </a:rPr>
              <a:t>Î</a:t>
            </a:r>
            <a:r>
              <a:rPr lang="en-US" sz="2400" dirty="0">
                <a:solidFill>
                  <a:schemeClr val="dk1"/>
                </a:solidFill>
                <a:latin typeface="Calibri"/>
                <a:ea typeface="Calibri"/>
                <a:cs typeface="Calibri"/>
                <a:sym typeface="Calibri"/>
              </a:rPr>
              <a:t>n </a:t>
            </a:r>
            <a:r>
              <a:rPr lang="en-US" sz="2400" dirty="0" err="1">
                <a:solidFill>
                  <a:schemeClr val="dk1"/>
                </a:solidFill>
                <a:latin typeface="Calibri"/>
                <a:ea typeface="Calibri"/>
                <a:cs typeface="Calibri"/>
                <a:sym typeface="Calibri"/>
              </a:rPr>
              <a:t>contextul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unui</a:t>
            </a:r>
            <a:r>
              <a:rPr lang="en-US" sz="2400" dirty="0">
                <a:solidFill>
                  <a:schemeClr val="dk1"/>
                </a:solidFill>
                <a:latin typeface="Calibri"/>
                <a:ea typeface="Calibri"/>
                <a:cs typeface="Calibri"/>
                <a:sym typeface="Calibri"/>
              </a:rPr>
              <a:t> AI de </a:t>
            </a:r>
            <a:r>
              <a:rPr lang="en-US" sz="2400" dirty="0" err="1">
                <a:solidFill>
                  <a:schemeClr val="dk1"/>
                </a:solidFill>
                <a:latin typeface="Calibri"/>
                <a:ea typeface="Calibri"/>
                <a:cs typeface="Calibri"/>
                <a:sym typeface="Calibri"/>
              </a:rPr>
              <a:t>încredere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vom</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considera</a:t>
            </a:r>
            <a:r>
              <a:rPr lang="en-US" sz="2400" dirty="0">
                <a:solidFill>
                  <a:schemeClr val="dk1"/>
                </a:solidFill>
                <a:latin typeface="Calibri"/>
                <a:ea typeface="Calibri"/>
                <a:cs typeface="Calibri"/>
                <a:sym typeface="Calibri"/>
              </a:rPr>
              <a:t> </a:t>
            </a:r>
            <a:r>
              <a:rPr lang="en-US" sz="2400" b="1" dirty="0" err="1">
                <a:solidFill>
                  <a:schemeClr val="dk1"/>
                </a:solidFill>
                <a:latin typeface="Calibri"/>
                <a:ea typeface="Calibri"/>
                <a:cs typeface="Calibri"/>
                <a:sym typeface="Calibri"/>
              </a:rPr>
              <a:t>părtinirea</a:t>
            </a:r>
            <a:r>
              <a:rPr lang="en-US" sz="2400" b="1" dirty="0">
                <a:solidFill>
                  <a:schemeClr val="dk1"/>
                </a:solidFill>
                <a:latin typeface="Calibri"/>
                <a:ea typeface="Calibri"/>
                <a:cs typeface="Calibri"/>
                <a:sym typeface="Calibri"/>
              </a:rPr>
              <a:t> (bias)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drept</a:t>
            </a:r>
            <a:r>
              <a:rPr lang="en-US" sz="2400" dirty="0">
                <a:solidFill>
                  <a:schemeClr val="dk1"/>
                </a:solidFill>
                <a:latin typeface="Calibri"/>
                <a:ea typeface="Calibri"/>
                <a:cs typeface="Calibri"/>
                <a:sym typeface="Calibri"/>
              </a:rPr>
              <a:t> o </a:t>
            </a:r>
            <a:r>
              <a:rPr lang="en-US" sz="2400" b="1" dirty="0" err="1">
                <a:solidFill>
                  <a:schemeClr val="dk1"/>
                </a:solidFill>
                <a:latin typeface="Calibri"/>
                <a:ea typeface="Calibri"/>
                <a:cs typeface="Calibri"/>
                <a:sym typeface="Calibri"/>
              </a:rPr>
              <a:t>prejudecată</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favorizează</a:t>
            </a:r>
            <a:r>
              <a:rPr lang="en-US" sz="2400" dirty="0">
                <a:solidFill>
                  <a:schemeClr val="dk1"/>
                </a:solidFill>
                <a:latin typeface="Calibri"/>
                <a:ea typeface="Calibri"/>
                <a:cs typeface="Calibri"/>
                <a:sym typeface="Calibri"/>
              </a:rPr>
              <a:t> un </a:t>
            </a:r>
            <a:r>
              <a:rPr lang="en-US" sz="2400" dirty="0" err="1">
                <a:solidFill>
                  <a:schemeClr val="dk1"/>
                </a:solidFill>
                <a:latin typeface="Calibri"/>
                <a:ea typeface="Calibri"/>
                <a:cs typeface="Calibri"/>
                <a:sym typeface="Calibri"/>
              </a:rPr>
              <a:t>grup</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detrimentul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altuia</a:t>
            </a:r>
            <a:r>
              <a:rPr lang="en-US" sz="2400" dirty="0">
                <a:solidFill>
                  <a:schemeClr val="dk1"/>
                </a:solidFill>
                <a:latin typeface="Calibri"/>
                <a:ea typeface="Calibri"/>
                <a:cs typeface="Calibri"/>
                <a:sym typeface="Calibri"/>
              </a:rPr>
              <a:t>.</a:t>
            </a:r>
            <a:endParaRPr dirty="0"/>
          </a:p>
          <a:p>
            <a:pPr marL="457200" marR="0" lvl="1" indent="0" algn="l" rtl="0">
              <a:spcBef>
                <a:spcPts val="0"/>
              </a:spcBef>
              <a:spcAft>
                <a:spcPts val="0"/>
              </a:spcAft>
              <a:buNone/>
            </a:pPr>
            <a:endParaRPr sz="24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Ce este echitatea?</a:t>
            </a:r>
            <a:endParaRPr sz="2400"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8"/>
          <p:cNvSpPr txBox="1">
            <a:spLocks noGrp="1"/>
          </p:cNvSpPr>
          <p:nvPr>
            <p:ph type="body" idx="1"/>
          </p:nvPr>
        </p:nvSpPr>
        <p:spPr>
          <a:xfrm>
            <a:off x="838200" y="2552700"/>
            <a:ext cx="13563600" cy="5715000"/>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0"/>
              </a:spcAft>
              <a:buSzPts val="2400"/>
              <a:buNone/>
            </a:pPr>
            <a:r>
              <a:rPr lang="ro-RO" sz="2400" dirty="0"/>
              <a:t>Prejudecată socială </a:t>
            </a:r>
            <a:endParaRPr dirty="0"/>
          </a:p>
          <a:p>
            <a:pPr marL="0" lvl="0" indent="0" algn="l" rtl="0">
              <a:lnSpc>
                <a:spcPct val="90000"/>
              </a:lnSpc>
              <a:spcBef>
                <a:spcPts val="1800"/>
              </a:spcBef>
              <a:spcAft>
                <a:spcPts val="0"/>
              </a:spcAft>
              <a:buSzPts val="2400"/>
              <a:buNone/>
            </a:pPr>
            <a:r>
              <a:rPr lang="en-US" sz="2400" dirty="0"/>
              <a:t>	</a:t>
            </a:r>
            <a:r>
              <a:rPr lang="ro-RO" sz="2400" dirty="0"/>
              <a:t>Prejudecată de confirmare</a:t>
            </a:r>
            <a:endParaRPr dirty="0"/>
          </a:p>
          <a:p>
            <a:pPr marL="0" lvl="0" indent="0" algn="l" rtl="0">
              <a:lnSpc>
                <a:spcPct val="90000"/>
              </a:lnSpc>
              <a:spcBef>
                <a:spcPts val="1800"/>
              </a:spcBef>
              <a:spcAft>
                <a:spcPts val="0"/>
              </a:spcAft>
              <a:buSzPts val="2400"/>
              <a:buNone/>
            </a:pPr>
            <a:r>
              <a:rPr lang="en-US" sz="2400" dirty="0"/>
              <a:t>		</a:t>
            </a:r>
            <a:r>
              <a:rPr lang="ro-RO" sz="2400" dirty="0"/>
              <a:t>Prejudecată de grup</a:t>
            </a:r>
            <a:endParaRPr dirty="0"/>
          </a:p>
          <a:p>
            <a:pPr marL="0" lvl="0" indent="0" algn="l" rtl="0">
              <a:lnSpc>
                <a:spcPct val="90000"/>
              </a:lnSpc>
              <a:spcBef>
                <a:spcPts val="1800"/>
              </a:spcBef>
              <a:spcAft>
                <a:spcPts val="0"/>
              </a:spcAft>
              <a:buSzPts val="2400"/>
              <a:buNone/>
            </a:pPr>
            <a:r>
              <a:rPr lang="en-US" sz="2400" dirty="0"/>
              <a:t>			</a:t>
            </a:r>
            <a:r>
              <a:rPr lang="ro-RO" sz="2400" dirty="0"/>
              <a:t>Prejudecată automată</a:t>
            </a:r>
            <a:endParaRPr dirty="0"/>
          </a:p>
          <a:p>
            <a:pPr marL="0" lvl="0" indent="0" algn="l" rtl="0">
              <a:lnSpc>
                <a:spcPct val="90000"/>
              </a:lnSpc>
              <a:spcBef>
                <a:spcPts val="1800"/>
              </a:spcBef>
              <a:spcAft>
                <a:spcPts val="0"/>
              </a:spcAft>
              <a:buSzPts val="2400"/>
              <a:buNone/>
            </a:pPr>
            <a:r>
              <a:rPr lang="en-US" sz="2400" dirty="0"/>
              <a:t>				</a:t>
            </a:r>
            <a:r>
              <a:rPr lang="ro-RO" sz="2400" dirty="0"/>
              <a:t>Prejudecată temporală</a:t>
            </a:r>
            <a:endParaRPr dirty="0"/>
          </a:p>
          <a:p>
            <a:pPr marL="0" lvl="0" indent="0" algn="l" rtl="0">
              <a:lnSpc>
                <a:spcPct val="90000"/>
              </a:lnSpc>
              <a:spcBef>
                <a:spcPts val="1800"/>
              </a:spcBef>
              <a:spcAft>
                <a:spcPts val="0"/>
              </a:spcAft>
              <a:buSzPts val="2400"/>
              <a:buNone/>
            </a:pPr>
            <a:r>
              <a:rPr lang="en-US" sz="2400" dirty="0"/>
              <a:t>				</a:t>
            </a:r>
            <a:r>
              <a:rPr lang="ro-RO" sz="2400" dirty="0"/>
              <a:t>Denaturare determinată de variabile omise</a:t>
            </a:r>
            <a:endParaRPr dirty="0"/>
          </a:p>
          <a:p>
            <a:pPr marL="0" lvl="0" indent="0" algn="l" rtl="0">
              <a:lnSpc>
                <a:spcPct val="90000"/>
              </a:lnSpc>
              <a:spcBef>
                <a:spcPts val="1800"/>
              </a:spcBef>
              <a:spcAft>
                <a:spcPts val="0"/>
              </a:spcAft>
              <a:buSzPts val="2400"/>
              <a:buNone/>
            </a:pPr>
            <a:r>
              <a:rPr lang="en-US" sz="2400" dirty="0"/>
              <a:t>			</a:t>
            </a:r>
            <a:r>
              <a:rPr lang="ro-RO" sz="2400" dirty="0"/>
              <a:t>Erori de eșantionare (sampling bias)</a:t>
            </a:r>
            <a:endParaRPr dirty="0"/>
          </a:p>
          <a:p>
            <a:pPr marL="0" lvl="0" indent="0" algn="l" rtl="0">
              <a:lnSpc>
                <a:spcPct val="90000"/>
              </a:lnSpc>
              <a:spcBef>
                <a:spcPts val="1800"/>
              </a:spcBef>
              <a:spcAft>
                <a:spcPts val="0"/>
              </a:spcAft>
              <a:buSzPts val="2400"/>
              <a:buNone/>
            </a:pPr>
            <a:r>
              <a:rPr lang="en-US" sz="2400" dirty="0"/>
              <a:t>		</a:t>
            </a:r>
            <a:r>
              <a:rPr lang="ro-RO" sz="2400" dirty="0"/>
              <a:t>Erori de reprezentare</a:t>
            </a:r>
            <a:endParaRPr dirty="0"/>
          </a:p>
          <a:p>
            <a:pPr marL="0" lvl="0" indent="0" algn="l" rtl="0">
              <a:lnSpc>
                <a:spcPct val="90000"/>
              </a:lnSpc>
              <a:spcBef>
                <a:spcPts val="1800"/>
              </a:spcBef>
              <a:spcAft>
                <a:spcPts val="0"/>
              </a:spcAft>
              <a:buSzPts val="2400"/>
              <a:buNone/>
            </a:pPr>
            <a:r>
              <a:rPr lang="en-US" sz="2400" dirty="0"/>
              <a:t>	</a:t>
            </a:r>
            <a:r>
              <a:rPr lang="ro-RO" sz="2400" dirty="0"/>
              <a:t>Erori de măsurare</a:t>
            </a:r>
            <a:endParaRPr dirty="0"/>
          </a:p>
          <a:p>
            <a:pPr marL="0" lvl="0" indent="0" algn="l" rtl="0">
              <a:lnSpc>
                <a:spcPct val="90000"/>
              </a:lnSpc>
              <a:spcBef>
                <a:spcPts val="1800"/>
              </a:spcBef>
              <a:spcAft>
                <a:spcPts val="0"/>
              </a:spcAft>
              <a:buSzPts val="2400"/>
              <a:buNone/>
            </a:pPr>
            <a:r>
              <a:rPr lang="en-US" sz="2400" dirty="0"/>
              <a:t>E</a:t>
            </a:r>
            <a:r>
              <a:rPr lang="ro-RO" sz="2400" dirty="0"/>
              <a:t>rori de evaluare </a:t>
            </a:r>
            <a:r>
              <a:rPr lang="en-US" sz="2400" dirty="0"/>
              <a:t>								</a:t>
            </a:r>
            <a:r>
              <a:rPr lang="en-US" sz="2400" b="1" i="1" dirty="0"/>
              <a:t>... </a:t>
            </a:r>
            <a:r>
              <a:rPr lang="ro-RO" sz="2400" b="1" i="1" dirty="0"/>
              <a:t>Și altele</a:t>
            </a:r>
            <a:r>
              <a:rPr lang="en-US" sz="2400" b="1" i="1" dirty="0"/>
              <a:t> ...</a:t>
            </a:r>
            <a:endParaRPr dirty="0"/>
          </a:p>
          <a:p>
            <a:pPr marL="0" lvl="0" indent="0" algn="l" rtl="0">
              <a:lnSpc>
                <a:spcPct val="90000"/>
              </a:lnSpc>
              <a:spcBef>
                <a:spcPts val="1800"/>
              </a:spcBef>
              <a:spcAft>
                <a:spcPts val="0"/>
              </a:spcAft>
              <a:buSzPts val="2400"/>
              <a:buNone/>
            </a:pPr>
            <a:endParaRPr dirty="0"/>
          </a:p>
          <a:p>
            <a:pPr marL="0" lvl="0" indent="0" algn="l" rtl="0">
              <a:lnSpc>
                <a:spcPct val="90000"/>
              </a:lnSpc>
              <a:spcBef>
                <a:spcPts val="1800"/>
              </a:spcBef>
              <a:spcAft>
                <a:spcPts val="0"/>
              </a:spcAft>
              <a:buSzPts val="2400"/>
              <a:buNone/>
            </a:pPr>
            <a:endParaRPr dirty="0"/>
          </a:p>
          <a:p>
            <a:pPr marL="0" lvl="0" indent="0" algn="l" rtl="0">
              <a:lnSpc>
                <a:spcPct val="90000"/>
              </a:lnSpc>
              <a:spcBef>
                <a:spcPts val="1800"/>
              </a:spcBef>
              <a:spcAft>
                <a:spcPts val="900"/>
              </a:spcAft>
              <a:buSzPts val="2400"/>
              <a:buNone/>
            </a:pPr>
            <a:endParaRPr dirty="0"/>
          </a:p>
        </p:txBody>
      </p:sp>
      <p:sp>
        <p:nvSpPr>
          <p:cNvPr id="514" name="Google Shape;514;p28"/>
          <p:cNvSpPr txBox="1">
            <a:spLocks noGrp="1"/>
          </p:cNvSpPr>
          <p:nvPr>
            <p:ph type="title"/>
          </p:nvPr>
        </p:nvSpPr>
        <p:spPr>
          <a:xfrm>
            <a:off x="838200" y="778833"/>
            <a:ext cx="6273800" cy="7858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515" name="Google Shape;515;p28"/>
          <p:cNvSpPr txBox="1"/>
          <p:nvPr/>
        </p:nvSpPr>
        <p:spPr>
          <a:xfrm>
            <a:off x="838200" y="1757690"/>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2: Prejudecăți, </a:t>
            </a:r>
            <a:r>
              <a:rPr lang="ro-RO" sz="2800" b="1" dirty="0">
                <a:solidFill>
                  <a:srgbClr val="238791"/>
                </a:solidFill>
                <a:latin typeface="Calibri"/>
                <a:ea typeface="Calibri"/>
                <a:cs typeface="Calibri"/>
                <a:sym typeface="Calibri"/>
              </a:rPr>
              <a:t>echitat</a:t>
            </a:r>
            <a:r>
              <a:rPr lang="it-IT" sz="2800" b="1" dirty="0">
                <a:solidFill>
                  <a:srgbClr val="238791"/>
                </a:solidFill>
                <a:latin typeface="Calibri"/>
                <a:ea typeface="Calibri"/>
                <a:cs typeface="Calibri"/>
                <a:sym typeface="Calibri"/>
              </a:rPr>
              <a:t>e, nediscriminare</a:t>
            </a:r>
            <a:endParaRPr lang="it-IT"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9"/>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114300" lvl="0" indent="0" algn="l" rtl="0">
              <a:lnSpc>
                <a:spcPct val="90000"/>
              </a:lnSpc>
              <a:spcBef>
                <a:spcPts val="0"/>
              </a:spcBef>
              <a:spcAft>
                <a:spcPts val="0"/>
              </a:spcAft>
              <a:buSzPts val="2400"/>
              <a:buNone/>
            </a:pPr>
            <a:endParaRPr b="1" dirty="0"/>
          </a:p>
          <a:p>
            <a:pPr marL="0" lvl="0" indent="0" algn="l" rtl="0">
              <a:lnSpc>
                <a:spcPct val="90000"/>
              </a:lnSpc>
              <a:spcBef>
                <a:spcPts val="900"/>
              </a:spcBef>
              <a:spcAft>
                <a:spcPts val="0"/>
              </a:spcAft>
              <a:buSzPts val="2400"/>
              <a:buNone/>
            </a:pPr>
            <a:r>
              <a:rPr lang="ro-RO" sz="4200" b="1" dirty="0"/>
              <a:t>Cum poate fi detectată și măsurată părtinirea?</a:t>
            </a:r>
            <a:endParaRPr dirty="0"/>
          </a:p>
          <a:p>
            <a:pPr marL="0" lvl="0" indent="0" algn="l" rtl="0">
              <a:lnSpc>
                <a:spcPct val="90000"/>
              </a:lnSpc>
              <a:spcBef>
                <a:spcPts val="1800"/>
              </a:spcBef>
              <a:spcAft>
                <a:spcPts val="0"/>
              </a:spcAft>
              <a:buSzPts val="2400"/>
              <a:buNone/>
            </a:pPr>
            <a:endParaRPr sz="4200" b="1" dirty="0"/>
          </a:p>
          <a:p>
            <a:pPr marL="0" lvl="0" indent="0" algn="l" rtl="0">
              <a:lnSpc>
                <a:spcPct val="90000"/>
              </a:lnSpc>
              <a:spcBef>
                <a:spcPts val="1800"/>
              </a:spcBef>
              <a:spcAft>
                <a:spcPts val="0"/>
              </a:spcAft>
              <a:buSzPts val="2400"/>
              <a:buNone/>
            </a:pPr>
            <a:r>
              <a:rPr lang="ro-RO" sz="4200" b="1" dirty="0"/>
              <a:t>Primul pas, verificarea calității datelor.</a:t>
            </a:r>
            <a:endParaRPr dirty="0"/>
          </a:p>
          <a:p>
            <a:pPr marL="0" lvl="0" indent="0" algn="l" rtl="0">
              <a:lnSpc>
                <a:spcPct val="90000"/>
              </a:lnSpc>
              <a:spcBef>
                <a:spcPts val="1800"/>
              </a:spcBef>
              <a:spcAft>
                <a:spcPts val="0"/>
              </a:spcAft>
              <a:buSzPts val="2400"/>
              <a:buNone/>
            </a:pPr>
            <a:endParaRPr sz="4200" b="1" dirty="0"/>
          </a:p>
          <a:p>
            <a:pPr marL="0" lvl="0" indent="0" algn="l" rtl="0">
              <a:lnSpc>
                <a:spcPct val="90000"/>
              </a:lnSpc>
              <a:spcBef>
                <a:spcPts val="1800"/>
              </a:spcBef>
              <a:spcAft>
                <a:spcPts val="0"/>
              </a:spcAft>
              <a:buSzPts val="2400"/>
              <a:buNone/>
            </a:pPr>
            <a:r>
              <a:rPr lang="ro-RO" sz="4200" b="1" dirty="0"/>
              <a:t>Și apoi</a:t>
            </a:r>
            <a:r>
              <a:rPr lang="en-US" sz="4200" b="1" dirty="0"/>
              <a:t> ... </a:t>
            </a:r>
            <a:endParaRPr dirty="0"/>
          </a:p>
          <a:p>
            <a:pPr marL="0" lvl="0" indent="0" algn="l" rtl="0">
              <a:lnSpc>
                <a:spcPct val="90000"/>
              </a:lnSpc>
              <a:spcBef>
                <a:spcPts val="1800"/>
              </a:spcBef>
              <a:spcAft>
                <a:spcPts val="0"/>
              </a:spcAft>
              <a:buSzPts val="2400"/>
              <a:buNone/>
            </a:pPr>
            <a:endParaRPr dirty="0"/>
          </a:p>
          <a:p>
            <a:pPr marL="0" lvl="0" indent="0" algn="l" rtl="0">
              <a:lnSpc>
                <a:spcPct val="90000"/>
              </a:lnSpc>
              <a:spcBef>
                <a:spcPts val="1800"/>
              </a:spcBef>
              <a:spcAft>
                <a:spcPts val="0"/>
              </a:spcAft>
              <a:buSzPts val="2400"/>
              <a:buNone/>
            </a:pPr>
            <a:endParaRPr dirty="0"/>
          </a:p>
          <a:p>
            <a:pPr marL="0" lvl="0" indent="0" algn="l" rtl="0">
              <a:lnSpc>
                <a:spcPct val="90000"/>
              </a:lnSpc>
              <a:spcBef>
                <a:spcPts val="1800"/>
              </a:spcBef>
              <a:spcAft>
                <a:spcPts val="0"/>
              </a:spcAft>
              <a:buSzPts val="2400"/>
              <a:buNone/>
            </a:pPr>
            <a:endParaRPr dirty="0"/>
          </a:p>
          <a:p>
            <a:pPr marL="0" lvl="0" indent="0" algn="l" rtl="0">
              <a:lnSpc>
                <a:spcPct val="90000"/>
              </a:lnSpc>
              <a:spcBef>
                <a:spcPts val="1800"/>
              </a:spcBef>
              <a:spcAft>
                <a:spcPts val="900"/>
              </a:spcAft>
              <a:buSzPts val="2400"/>
              <a:buNone/>
            </a:pPr>
            <a:endParaRPr dirty="0"/>
          </a:p>
        </p:txBody>
      </p:sp>
      <p:sp>
        <p:nvSpPr>
          <p:cNvPr id="522" name="Google Shape;522;p29"/>
          <p:cNvSpPr txBox="1">
            <a:spLocks noGrp="1"/>
          </p:cNvSpPr>
          <p:nvPr>
            <p:ph type="title"/>
          </p:nvPr>
        </p:nvSpPr>
        <p:spPr>
          <a:xfrm>
            <a:off x="507999" y="623889"/>
            <a:ext cx="9579897" cy="785812"/>
          </a:xfrm>
          <a:prstGeom prst="rect">
            <a:avLst/>
          </a:prstGeom>
          <a:noFill/>
          <a:ln>
            <a:noFill/>
          </a:ln>
        </p:spPr>
        <p:txBody>
          <a:bodyPr spcFirstLastPara="1" wrap="square" lIns="91425" tIns="45700" rIns="91425" bIns="45700" anchor="t" anchorCtr="0">
            <a:noAutofit/>
          </a:bodyPr>
          <a:lstStyle/>
          <a:p>
            <a:pPr lvl="0"/>
            <a:r>
              <a:rPr lang="it-IT" sz="4400" dirty="0">
                <a:solidFill>
                  <a:srgbClr val="E7686A"/>
                </a:solidFill>
              </a:rPr>
              <a:t>Unitatea 3: AI de încredere</a:t>
            </a:r>
            <a:endParaRPr lang="it-IT" sz="4400" dirty="0"/>
          </a:p>
        </p:txBody>
      </p:sp>
      <p:sp>
        <p:nvSpPr>
          <p:cNvPr id="523" name="Google Shape;523;p29"/>
          <p:cNvSpPr txBox="1"/>
          <p:nvPr/>
        </p:nvSpPr>
        <p:spPr>
          <a:xfrm>
            <a:off x="478183" y="1719590"/>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2: Prejudecăți, </a:t>
            </a:r>
            <a:r>
              <a:rPr lang="ro-RO" sz="2800" b="1" dirty="0">
                <a:solidFill>
                  <a:srgbClr val="238791"/>
                </a:solidFill>
                <a:latin typeface="Calibri"/>
                <a:ea typeface="Calibri"/>
                <a:cs typeface="Calibri"/>
                <a:sym typeface="Calibri"/>
              </a:rPr>
              <a:t>echitat</a:t>
            </a:r>
            <a:r>
              <a:rPr lang="it-IT" sz="2800" b="1" dirty="0">
                <a:solidFill>
                  <a:srgbClr val="238791"/>
                </a:solidFill>
                <a:latin typeface="Calibri"/>
                <a:ea typeface="Calibri"/>
                <a:cs typeface="Calibri"/>
                <a:sym typeface="Calibri"/>
              </a:rPr>
              <a:t>e, nediscriminare</a:t>
            </a:r>
            <a:endParaRPr lang="it-IT"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0"/>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114300" lvl="0" indent="0" algn="l" rtl="0">
              <a:lnSpc>
                <a:spcPct val="90000"/>
              </a:lnSpc>
              <a:spcBef>
                <a:spcPts val="0"/>
              </a:spcBef>
              <a:spcAft>
                <a:spcPts val="0"/>
              </a:spcAft>
              <a:buSzPts val="2400"/>
              <a:buNone/>
            </a:pPr>
            <a:endParaRPr b="1" dirty="0"/>
          </a:p>
          <a:p>
            <a:pPr marL="0" lvl="0" indent="0" algn="l" rtl="0">
              <a:lnSpc>
                <a:spcPct val="90000"/>
              </a:lnSpc>
              <a:spcBef>
                <a:spcPts val="900"/>
              </a:spcBef>
              <a:spcAft>
                <a:spcPts val="0"/>
              </a:spcAft>
              <a:buSzPts val="2400"/>
              <a:buNone/>
            </a:pPr>
            <a:r>
              <a:rPr lang="en-US" sz="4200" b="1" dirty="0"/>
              <a:t>... </a:t>
            </a:r>
            <a:r>
              <a:rPr lang="ro-RO" sz="4200" b="1" dirty="0"/>
              <a:t>De fapt, se poate detecta doar ca efect asupra rezultatelor modelului</a:t>
            </a:r>
            <a:endParaRPr sz="4200" b="1" dirty="0"/>
          </a:p>
          <a:p>
            <a:pPr marL="0" lvl="0" indent="0" algn="l" rtl="0">
              <a:lnSpc>
                <a:spcPct val="90000"/>
              </a:lnSpc>
              <a:spcBef>
                <a:spcPts val="1800"/>
              </a:spcBef>
              <a:spcAft>
                <a:spcPts val="0"/>
              </a:spcAft>
              <a:buSzPts val="2400"/>
              <a:buNone/>
            </a:pPr>
            <a:endParaRPr lang="ro-RO" sz="4200" b="1" dirty="0"/>
          </a:p>
          <a:p>
            <a:pPr marL="0" lvl="0" indent="0" algn="l" rtl="0">
              <a:lnSpc>
                <a:spcPct val="90000"/>
              </a:lnSpc>
              <a:spcBef>
                <a:spcPts val="1800"/>
              </a:spcBef>
              <a:spcAft>
                <a:spcPts val="0"/>
              </a:spcAft>
              <a:buSzPts val="2400"/>
              <a:buNone/>
            </a:pPr>
            <a:r>
              <a:rPr lang="ro-RO" sz="4200" b="1" dirty="0"/>
              <a:t>Prin măsurare cu o </a:t>
            </a:r>
            <a:r>
              <a:rPr lang="ro-RO" sz="4200" b="1" i="1" dirty="0">
                <a:solidFill>
                  <a:srgbClr val="0070C0"/>
                </a:solidFill>
              </a:rPr>
              <a:t>Metrică de Echitate</a:t>
            </a:r>
            <a:r>
              <a:rPr lang="en-US" sz="4200" b="1" i="1" dirty="0">
                <a:solidFill>
                  <a:srgbClr val="0070C0"/>
                </a:solidFill>
              </a:rPr>
              <a:t>!</a:t>
            </a:r>
            <a:endParaRPr dirty="0"/>
          </a:p>
          <a:p>
            <a:pPr marL="0" lvl="0" indent="0" algn="l" rtl="0">
              <a:lnSpc>
                <a:spcPct val="90000"/>
              </a:lnSpc>
              <a:spcBef>
                <a:spcPts val="1800"/>
              </a:spcBef>
              <a:spcAft>
                <a:spcPts val="0"/>
              </a:spcAft>
              <a:buSzPts val="2400"/>
              <a:buNone/>
            </a:pPr>
            <a:endParaRPr dirty="0"/>
          </a:p>
          <a:p>
            <a:pPr marL="0" lvl="0" indent="0" algn="l" rtl="0">
              <a:lnSpc>
                <a:spcPct val="90000"/>
              </a:lnSpc>
              <a:spcBef>
                <a:spcPts val="1800"/>
              </a:spcBef>
              <a:spcAft>
                <a:spcPts val="0"/>
              </a:spcAft>
              <a:buSzPts val="2400"/>
              <a:buNone/>
            </a:pPr>
            <a:endParaRPr dirty="0"/>
          </a:p>
          <a:p>
            <a:pPr marL="0" lvl="0" indent="0" algn="l" rtl="0">
              <a:lnSpc>
                <a:spcPct val="90000"/>
              </a:lnSpc>
              <a:spcBef>
                <a:spcPts val="1800"/>
              </a:spcBef>
              <a:spcAft>
                <a:spcPts val="0"/>
              </a:spcAft>
              <a:buSzPts val="2400"/>
              <a:buNone/>
            </a:pPr>
            <a:endParaRPr dirty="0"/>
          </a:p>
          <a:p>
            <a:pPr marL="0" lvl="0" indent="0" algn="l" rtl="0">
              <a:lnSpc>
                <a:spcPct val="90000"/>
              </a:lnSpc>
              <a:spcBef>
                <a:spcPts val="1800"/>
              </a:spcBef>
              <a:spcAft>
                <a:spcPts val="900"/>
              </a:spcAft>
              <a:buSzPts val="2400"/>
              <a:buNone/>
            </a:pPr>
            <a:endParaRPr dirty="0"/>
          </a:p>
        </p:txBody>
      </p:sp>
      <p:sp>
        <p:nvSpPr>
          <p:cNvPr id="530" name="Google Shape;530;p30"/>
          <p:cNvSpPr txBox="1">
            <a:spLocks noGrp="1"/>
          </p:cNvSpPr>
          <p:nvPr>
            <p:ph type="title"/>
          </p:nvPr>
        </p:nvSpPr>
        <p:spPr>
          <a:xfrm>
            <a:off x="508000" y="623889"/>
            <a:ext cx="8636000" cy="709612"/>
          </a:xfrm>
          <a:prstGeom prst="rect">
            <a:avLst/>
          </a:prstGeom>
          <a:noFill/>
          <a:ln>
            <a:noFill/>
          </a:ln>
        </p:spPr>
        <p:txBody>
          <a:bodyPr spcFirstLastPara="1" wrap="square" lIns="91425" tIns="45700" rIns="91425" bIns="45700" anchor="t" anchorCtr="0">
            <a:noAutofit/>
          </a:bodyPr>
          <a:lstStyle/>
          <a:p>
            <a:pPr lvl="0"/>
            <a:r>
              <a:rPr lang="it-IT" sz="4400" dirty="0">
                <a:solidFill>
                  <a:srgbClr val="E7686A"/>
                </a:solidFill>
              </a:rPr>
              <a:t>Unitatea 3: AI de încredere</a:t>
            </a:r>
            <a:endParaRPr lang="it-IT" sz="4400" dirty="0"/>
          </a:p>
        </p:txBody>
      </p:sp>
      <p:sp>
        <p:nvSpPr>
          <p:cNvPr id="531" name="Google Shape;531;p30"/>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2: Prejudecăți, </a:t>
            </a:r>
            <a:r>
              <a:rPr lang="ro-RO" sz="2800" b="1" dirty="0">
                <a:solidFill>
                  <a:srgbClr val="238791"/>
                </a:solidFill>
                <a:latin typeface="Calibri"/>
                <a:ea typeface="Calibri"/>
                <a:cs typeface="Calibri"/>
                <a:sym typeface="Calibri"/>
              </a:rPr>
              <a:t>echitat</a:t>
            </a:r>
            <a:r>
              <a:rPr lang="it-IT" sz="2800" b="1" dirty="0">
                <a:solidFill>
                  <a:srgbClr val="238791"/>
                </a:solidFill>
                <a:latin typeface="Calibri"/>
                <a:ea typeface="Calibri"/>
                <a:cs typeface="Calibri"/>
                <a:sym typeface="Calibri"/>
              </a:rPr>
              <a:t>e, nediscriminare</a:t>
            </a:r>
            <a:endParaRPr lang="it-IT"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
          <p:cNvSpPr txBox="1"/>
          <p:nvPr/>
        </p:nvSpPr>
        <p:spPr>
          <a:xfrm>
            <a:off x="1447800" y="1411535"/>
            <a:ext cx="15392400" cy="769401"/>
          </a:xfrm>
          <a:prstGeom prst="rect">
            <a:avLst/>
          </a:prstGeom>
          <a:noFill/>
          <a:ln>
            <a:noFill/>
          </a:ln>
        </p:spPr>
        <p:txBody>
          <a:bodyPr spcFirstLastPara="1" wrap="square" lIns="91425" tIns="45700" rIns="91425" bIns="45700" anchor="t" anchorCtr="0">
            <a:spAutoFit/>
          </a:bodyPr>
          <a:lstStyle/>
          <a:p>
            <a:pPr lvl="0" algn="ctr"/>
            <a:r>
              <a:rPr lang="en-US" sz="4400" b="1" dirty="0">
                <a:solidFill>
                  <a:srgbClr val="E7686A"/>
                </a:solidFill>
                <a:latin typeface="Calibri"/>
                <a:ea typeface="Calibri"/>
                <a:cs typeface="Calibri"/>
                <a:sym typeface="Calibri"/>
              </a:rPr>
              <a:t>Data Science &amp; </a:t>
            </a:r>
            <a:r>
              <a:rPr lang="en-US" sz="4400" b="1" dirty="0" err="1">
                <a:solidFill>
                  <a:srgbClr val="E7686A"/>
                </a:solidFill>
                <a:latin typeface="Calibri"/>
                <a:ea typeface="Calibri"/>
                <a:cs typeface="Calibri"/>
                <a:sym typeface="Calibri"/>
              </a:rPr>
              <a:t>Impactul</a:t>
            </a:r>
            <a:r>
              <a:rPr lang="en-US" sz="4400" b="1" dirty="0">
                <a:solidFill>
                  <a:srgbClr val="E7686A"/>
                </a:solidFill>
                <a:latin typeface="Calibri"/>
                <a:ea typeface="Calibri"/>
                <a:cs typeface="Calibri"/>
                <a:sym typeface="Calibri"/>
              </a:rPr>
              <a:t> Social: </a:t>
            </a:r>
            <a:r>
              <a:rPr lang="en-US" sz="4400" b="1" dirty="0" err="1">
                <a:solidFill>
                  <a:srgbClr val="E7686A"/>
                </a:solidFill>
                <a:latin typeface="Calibri"/>
                <a:ea typeface="Calibri"/>
                <a:cs typeface="Calibri"/>
                <a:sym typeface="Calibri"/>
              </a:rPr>
              <a:t>Obținerea</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rezultatelor</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pozitive</a:t>
            </a:r>
            <a:endParaRPr lang="en-US" sz="4400" dirty="0"/>
          </a:p>
        </p:txBody>
      </p:sp>
      <p:sp>
        <p:nvSpPr>
          <p:cNvPr id="159" name="Google Shape;159;p3"/>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dirty="0">
                <a:solidFill>
                  <a:srgbClr val="238791"/>
                </a:solidFill>
                <a:latin typeface="Calibri"/>
                <a:ea typeface="Calibri"/>
                <a:cs typeface="Calibri"/>
                <a:sym typeface="Calibri"/>
              </a:rPr>
              <a:t>De ce ar trebui să înveți aceste lucruri:</a:t>
            </a:r>
            <a:endParaRPr dirty="0"/>
          </a:p>
        </p:txBody>
      </p:sp>
      <p:sp>
        <p:nvSpPr>
          <p:cNvPr id="160" name="Google Shape;160;p3"/>
          <p:cNvSpPr txBox="1"/>
          <p:nvPr/>
        </p:nvSpPr>
        <p:spPr>
          <a:xfrm>
            <a:off x="1447800" y="3695700"/>
            <a:ext cx="12039600" cy="3785611"/>
          </a:xfrm>
          <a:prstGeom prst="rect">
            <a:avLst/>
          </a:prstGeom>
          <a:noFill/>
          <a:ln>
            <a:noFill/>
          </a:ln>
        </p:spPr>
        <p:txBody>
          <a:bodyPr spcFirstLastPara="1" wrap="square" lIns="91425" tIns="45700" rIns="91425" bIns="45700" anchor="t" anchorCtr="0">
            <a:spAutoFit/>
          </a:bodyPr>
          <a:lstStyle/>
          <a:p>
            <a:pPr lvl="0"/>
            <a:r>
              <a:rPr lang="ro-RO" sz="2400" dirty="0">
                <a:solidFill>
                  <a:schemeClr val="dk1"/>
                </a:solidFill>
                <a:latin typeface="Calibri"/>
                <a:ea typeface="Calibri"/>
                <a:cs typeface="Calibri"/>
                <a:sym typeface="Calibri"/>
              </a:rPr>
              <a:t>Data Science și AI au o mare varietate de aplicații cu impact social pozitiv. De exemplu, data science este utilă pentru a investiga modul în care rețelele sociale influențează drepturile omului. Pe de altă parte, data science și aplicațiile AI implică, de asemenea, riscuri pentru sănătate, siguranță, mediu și drepturile omului. Prejudecățile și discriminarea, preocupările legate de confidențialitate și efectele nocive asupra mediului sunt doar câteva dintre efectele posibile.</a:t>
            </a:r>
          </a:p>
          <a:p>
            <a:pPr lvl="0"/>
            <a:endParaRPr lang="ro-RO" sz="2400" dirty="0">
              <a:solidFill>
                <a:schemeClr val="dk1"/>
              </a:solidFill>
              <a:latin typeface="Calibri"/>
              <a:ea typeface="Calibri"/>
              <a:cs typeface="Calibri"/>
              <a:sym typeface="Calibri"/>
            </a:endParaRPr>
          </a:p>
          <a:p>
            <a:pPr lvl="0"/>
            <a:r>
              <a:rPr lang="ro-RO" sz="2400" dirty="0">
                <a:solidFill>
                  <a:schemeClr val="dk1"/>
                </a:solidFill>
                <a:latin typeface="Calibri"/>
                <a:ea typeface="Calibri"/>
                <a:cs typeface="Calibri"/>
                <a:sym typeface="Calibri"/>
              </a:rPr>
              <a:t>Pentru a ne asigura că aplicațiile de data science aduc beneficii oamenilor și planetei, este necesar să se înțeleagă atât capacitățile, cât și riscurile acestora. În acest curs, vor fi introduse ambele aspecte și, de asemenea, vor fi introduse și unele metode de adresare a riscurilor.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31"/>
          <p:cNvSpPr txBox="1">
            <a:spLocks noGrp="1"/>
          </p:cNvSpPr>
          <p:nvPr>
            <p:ph type="body" idx="1"/>
          </p:nvPr>
        </p:nvSpPr>
        <p:spPr>
          <a:xfrm>
            <a:off x="2667000" y="3009900"/>
            <a:ext cx="12915900" cy="5658037"/>
          </a:xfrm>
          <a:prstGeom prst="rect">
            <a:avLst/>
          </a:prstGeom>
          <a:noFill/>
          <a:ln>
            <a:noFill/>
          </a:ln>
        </p:spPr>
        <p:txBody>
          <a:bodyPr spcFirstLastPara="1" wrap="square" lIns="137125" tIns="68550" rIns="137125" bIns="68550" anchor="t" anchorCtr="0">
            <a:noAutofit/>
          </a:bodyPr>
          <a:lstStyle/>
          <a:p>
            <a:pPr marL="0" lvl="0" indent="0">
              <a:spcBef>
                <a:spcPts val="900"/>
              </a:spcBef>
              <a:buNone/>
            </a:pPr>
            <a:r>
              <a:rPr lang="ro-RO" sz="2400" dirty="0"/>
              <a:t>Corectitudinea grupului</a:t>
            </a:r>
            <a:endParaRPr dirty="0"/>
          </a:p>
          <a:p>
            <a:pPr marL="0" lvl="0" indent="0" algn="l" rtl="0">
              <a:lnSpc>
                <a:spcPct val="90000"/>
              </a:lnSpc>
              <a:spcBef>
                <a:spcPts val="1800"/>
              </a:spcBef>
              <a:spcAft>
                <a:spcPts val="0"/>
              </a:spcAft>
              <a:buSzPts val="2400"/>
              <a:buNone/>
            </a:pPr>
            <a:r>
              <a:rPr lang="en-US" sz="2400" dirty="0"/>
              <a:t>	</a:t>
            </a:r>
            <a:r>
              <a:rPr lang="ro-RO" sz="2400" dirty="0"/>
              <a:t>Paritate statistică condiționată</a:t>
            </a:r>
            <a:endParaRPr dirty="0"/>
          </a:p>
          <a:p>
            <a:pPr marL="0" lvl="0" indent="0" algn="l" rtl="0">
              <a:lnSpc>
                <a:spcPct val="90000"/>
              </a:lnSpc>
              <a:spcBef>
                <a:spcPts val="1800"/>
              </a:spcBef>
              <a:spcAft>
                <a:spcPts val="0"/>
              </a:spcAft>
              <a:buSzPts val="2400"/>
              <a:buNone/>
            </a:pPr>
            <a:r>
              <a:rPr lang="en-US" sz="2400" dirty="0"/>
              <a:t>		</a:t>
            </a:r>
            <a:r>
              <a:rPr lang="ro-RO" sz="2400" dirty="0"/>
              <a:t>Rata de eroare fals pozitivă</a:t>
            </a:r>
            <a:endParaRPr dirty="0"/>
          </a:p>
          <a:p>
            <a:pPr marL="0" lvl="0" indent="0" algn="l" rtl="0">
              <a:lnSpc>
                <a:spcPct val="90000"/>
              </a:lnSpc>
              <a:spcBef>
                <a:spcPts val="1800"/>
              </a:spcBef>
              <a:spcAft>
                <a:spcPts val="0"/>
              </a:spcAft>
              <a:buSzPts val="2400"/>
              <a:buNone/>
            </a:pPr>
            <a:r>
              <a:rPr lang="en-US" sz="2400" dirty="0"/>
              <a:t>			</a:t>
            </a:r>
            <a:r>
              <a:rPr lang="ro-RO" sz="2400" dirty="0"/>
              <a:t>Rata de eroare fals negativă</a:t>
            </a:r>
            <a:endParaRPr dirty="0"/>
          </a:p>
          <a:p>
            <a:pPr marL="0" lvl="0" indent="0" algn="l" rtl="0">
              <a:lnSpc>
                <a:spcPct val="90000"/>
              </a:lnSpc>
              <a:spcBef>
                <a:spcPts val="1800"/>
              </a:spcBef>
              <a:spcAft>
                <a:spcPts val="0"/>
              </a:spcAft>
              <a:buSzPts val="2400"/>
              <a:buNone/>
            </a:pPr>
            <a:r>
              <a:rPr lang="en-US" sz="2400" dirty="0"/>
              <a:t>				</a:t>
            </a:r>
            <a:r>
              <a:rPr lang="ro-RO" sz="2400" dirty="0"/>
              <a:t>Rata de acuratețe a utilizării condiționate</a:t>
            </a:r>
            <a:endParaRPr dirty="0"/>
          </a:p>
          <a:p>
            <a:pPr marL="0" lvl="0" indent="0" algn="l" rtl="0">
              <a:lnSpc>
                <a:spcPct val="90000"/>
              </a:lnSpc>
              <a:spcBef>
                <a:spcPts val="1800"/>
              </a:spcBef>
              <a:spcAft>
                <a:spcPts val="0"/>
              </a:spcAft>
              <a:buSzPts val="2400"/>
              <a:buNone/>
            </a:pPr>
            <a:r>
              <a:rPr lang="en-US" sz="2400" dirty="0"/>
              <a:t>				</a:t>
            </a:r>
            <a:r>
              <a:rPr lang="ro-RO" sz="2400" dirty="0"/>
              <a:t>Rata de acuratețe generală</a:t>
            </a:r>
            <a:endParaRPr dirty="0"/>
          </a:p>
          <a:p>
            <a:pPr marL="0" lvl="0" indent="0" algn="l" rtl="0">
              <a:lnSpc>
                <a:spcPct val="90000"/>
              </a:lnSpc>
              <a:spcBef>
                <a:spcPts val="1800"/>
              </a:spcBef>
              <a:spcAft>
                <a:spcPts val="0"/>
              </a:spcAft>
              <a:buSzPts val="2400"/>
              <a:buNone/>
            </a:pPr>
            <a:r>
              <a:rPr lang="en-US" sz="2400" dirty="0"/>
              <a:t>			</a:t>
            </a:r>
            <a:r>
              <a:rPr lang="ro-RO" sz="2400" dirty="0"/>
              <a:t>Corectitudinea testelor</a:t>
            </a:r>
            <a:endParaRPr dirty="0"/>
          </a:p>
          <a:p>
            <a:pPr marL="0" lvl="0" indent="0" algn="l" rtl="0">
              <a:lnSpc>
                <a:spcPct val="90000"/>
              </a:lnSpc>
              <a:spcBef>
                <a:spcPts val="1800"/>
              </a:spcBef>
              <a:spcAft>
                <a:spcPts val="0"/>
              </a:spcAft>
              <a:buSzPts val="2400"/>
              <a:buNone/>
            </a:pPr>
            <a:r>
              <a:rPr lang="en-US" sz="2400" dirty="0"/>
              <a:t>		</a:t>
            </a:r>
            <a:r>
              <a:rPr lang="ro-RO" sz="2400" dirty="0"/>
              <a:t>Calibrarea corectă</a:t>
            </a:r>
            <a:endParaRPr dirty="0"/>
          </a:p>
          <a:p>
            <a:pPr marL="0" lvl="0" indent="0" algn="l" rtl="0">
              <a:lnSpc>
                <a:spcPct val="90000"/>
              </a:lnSpc>
              <a:spcBef>
                <a:spcPts val="1800"/>
              </a:spcBef>
              <a:spcAft>
                <a:spcPts val="0"/>
              </a:spcAft>
              <a:buSzPts val="2400"/>
              <a:buNone/>
            </a:pPr>
            <a:r>
              <a:rPr lang="en-US" sz="2400" dirty="0"/>
              <a:t>	</a:t>
            </a:r>
            <a:r>
              <a:rPr lang="ro-RO" sz="2400" dirty="0"/>
              <a:t>Echitate prin neconștientizare</a:t>
            </a:r>
            <a:endParaRPr dirty="0"/>
          </a:p>
          <a:p>
            <a:pPr marL="0" lvl="0" indent="0" algn="l" rtl="0">
              <a:lnSpc>
                <a:spcPct val="90000"/>
              </a:lnSpc>
              <a:spcBef>
                <a:spcPts val="1800"/>
              </a:spcBef>
              <a:spcAft>
                <a:spcPts val="900"/>
              </a:spcAft>
              <a:buSzPts val="2400"/>
              <a:buNone/>
            </a:pPr>
            <a:r>
              <a:rPr lang="en-US" sz="2400" dirty="0"/>
              <a:t>C</a:t>
            </a:r>
            <a:r>
              <a:rPr lang="ro-RO" sz="2400" dirty="0"/>
              <a:t>orectitudine contrafactuală</a:t>
            </a:r>
            <a:r>
              <a:rPr lang="en-US" sz="2400" dirty="0"/>
              <a:t> 					</a:t>
            </a:r>
            <a:r>
              <a:rPr lang="en-US" sz="2400" b="1" dirty="0"/>
              <a:t>... </a:t>
            </a:r>
            <a:r>
              <a:rPr lang="ro-RO" sz="2400" b="1" i="1" dirty="0"/>
              <a:t>Și multe altele</a:t>
            </a:r>
            <a:r>
              <a:rPr lang="en-US" sz="2400" b="1" i="1" dirty="0"/>
              <a:t> ...</a:t>
            </a:r>
            <a:endParaRPr dirty="0"/>
          </a:p>
        </p:txBody>
      </p:sp>
      <p:sp>
        <p:nvSpPr>
          <p:cNvPr id="538" name="Google Shape;538;p31"/>
          <p:cNvSpPr txBox="1">
            <a:spLocks noGrp="1"/>
          </p:cNvSpPr>
          <p:nvPr>
            <p:ph type="title"/>
          </p:nvPr>
        </p:nvSpPr>
        <p:spPr>
          <a:xfrm>
            <a:off x="508000" y="623889"/>
            <a:ext cx="8105058" cy="633412"/>
          </a:xfrm>
          <a:prstGeom prst="rect">
            <a:avLst/>
          </a:prstGeom>
          <a:noFill/>
          <a:ln>
            <a:noFill/>
          </a:ln>
        </p:spPr>
        <p:txBody>
          <a:bodyPr spcFirstLastPara="1" wrap="square" lIns="91425" tIns="45700" rIns="91425" bIns="45700" anchor="t" anchorCtr="0">
            <a:noAutofit/>
          </a:bodyPr>
          <a:lstStyle/>
          <a:p>
            <a:pPr lvl="0"/>
            <a:r>
              <a:rPr lang="it-IT" sz="4400" dirty="0">
                <a:solidFill>
                  <a:srgbClr val="E7686A"/>
                </a:solidFill>
              </a:rPr>
              <a:t>Unitatea 3: AI de încredere</a:t>
            </a:r>
            <a:endParaRPr lang="it-IT" sz="4400" dirty="0"/>
          </a:p>
        </p:txBody>
      </p:sp>
      <p:sp>
        <p:nvSpPr>
          <p:cNvPr id="539" name="Google Shape;539;p31"/>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2: Prejudecăți, </a:t>
            </a:r>
            <a:r>
              <a:rPr lang="ro-RO" sz="2800" b="1" dirty="0">
                <a:solidFill>
                  <a:srgbClr val="238791"/>
                </a:solidFill>
                <a:latin typeface="Calibri"/>
                <a:ea typeface="Calibri"/>
                <a:cs typeface="Calibri"/>
                <a:sym typeface="Calibri"/>
              </a:rPr>
              <a:t>echitat</a:t>
            </a:r>
            <a:r>
              <a:rPr lang="it-IT" sz="2800" b="1" dirty="0">
                <a:solidFill>
                  <a:srgbClr val="238791"/>
                </a:solidFill>
                <a:latin typeface="Calibri"/>
                <a:ea typeface="Calibri"/>
                <a:cs typeface="Calibri"/>
                <a:sym typeface="Calibri"/>
              </a:rPr>
              <a:t>e, nediscriminare</a:t>
            </a:r>
            <a:endParaRPr lang="it-IT"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2"/>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dirty="0">
              <a:solidFill>
                <a:srgbClr val="002060"/>
              </a:solidFill>
            </a:endParaRPr>
          </a:p>
          <a:p>
            <a:pPr marL="0" lvl="0" indent="0" algn="ctr">
              <a:spcBef>
                <a:spcPts val="1800"/>
              </a:spcBef>
              <a:buNone/>
            </a:pPr>
            <a:r>
              <a:rPr lang="en-US" sz="6000" b="1" dirty="0" err="1">
                <a:solidFill>
                  <a:srgbClr val="002060"/>
                </a:solidFill>
              </a:rPr>
              <a:t>Proporția</a:t>
            </a:r>
            <a:r>
              <a:rPr lang="en-US" sz="6000" b="1" dirty="0">
                <a:solidFill>
                  <a:srgbClr val="002060"/>
                </a:solidFill>
              </a:rPr>
              <a:t> de </a:t>
            </a:r>
            <a:r>
              <a:rPr lang="en-US" sz="6000" b="1" dirty="0" err="1">
                <a:solidFill>
                  <a:srgbClr val="002060"/>
                </a:solidFill>
              </a:rPr>
              <a:t>riscuri</a:t>
            </a:r>
            <a:r>
              <a:rPr lang="en-US" sz="6000" b="1" dirty="0">
                <a:solidFill>
                  <a:srgbClr val="002060"/>
                </a:solidFill>
              </a:rPr>
              <a:t> </a:t>
            </a:r>
            <a:r>
              <a:rPr lang="en-US" sz="6000" b="1" dirty="0" err="1">
                <a:solidFill>
                  <a:srgbClr val="002060"/>
                </a:solidFill>
              </a:rPr>
              <a:t>ridicate</a:t>
            </a:r>
            <a:r>
              <a:rPr lang="en-US" sz="6000" b="1" dirty="0">
                <a:solidFill>
                  <a:srgbClr val="002060"/>
                </a:solidFill>
              </a:rPr>
              <a:t> </a:t>
            </a:r>
            <a:r>
              <a:rPr lang="en-US" sz="6000" b="1" dirty="0" err="1">
                <a:solidFill>
                  <a:srgbClr val="002060"/>
                </a:solidFill>
              </a:rPr>
              <a:t>prezise</a:t>
            </a:r>
            <a:r>
              <a:rPr lang="en-US" sz="6000" b="1" dirty="0">
                <a:solidFill>
                  <a:srgbClr val="002060"/>
                </a:solidFill>
              </a:rPr>
              <a:t> </a:t>
            </a:r>
            <a:r>
              <a:rPr lang="en-US" sz="6000" b="1" dirty="0" err="1">
                <a:solidFill>
                  <a:srgbClr val="002060"/>
                </a:solidFill>
              </a:rPr>
              <a:t>corect</a:t>
            </a:r>
            <a:r>
              <a:rPr lang="en-US" sz="6000" b="1" dirty="0">
                <a:solidFill>
                  <a:srgbClr val="002060"/>
                </a:solidFill>
              </a:rPr>
              <a:t> </a:t>
            </a:r>
            <a:r>
              <a:rPr lang="en-US" sz="6000" b="1" dirty="0" err="1">
                <a:solidFill>
                  <a:srgbClr val="002060"/>
                </a:solidFill>
              </a:rPr>
              <a:t>este</a:t>
            </a:r>
            <a:r>
              <a:rPr lang="en-US" sz="6000" b="1" dirty="0">
                <a:solidFill>
                  <a:srgbClr val="002060"/>
                </a:solidFill>
              </a:rPr>
              <a:t> </a:t>
            </a:r>
            <a:r>
              <a:rPr lang="en-US" sz="6000" b="1" dirty="0" err="1">
                <a:solidFill>
                  <a:srgbClr val="002060"/>
                </a:solidFill>
              </a:rPr>
              <a:t>aceeași</a:t>
            </a:r>
            <a:r>
              <a:rPr lang="en-US" sz="6000" b="1" dirty="0">
                <a:solidFill>
                  <a:srgbClr val="002060"/>
                </a:solidFill>
              </a:rPr>
              <a:t>, </a:t>
            </a:r>
            <a:r>
              <a:rPr lang="en-US" sz="6000" b="1" dirty="0" err="1">
                <a:solidFill>
                  <a:srgbClr val="002060"/>
                </a:solidFill>
              </a:rPr>
              <a:t>indiferent</a:t>
            </a:r>
            <a:r>
              <a:rPr lang="en-US" sz="6000" b="1" dirty="0">
                <a:solidFill>
                  <a:srgbClr val="002060"/>
                </a:solidFill>
              </a:rPr>
              <a:t> de </a:t>
            </a:r>
            <a:r>
              <a:rPr lang="en-US" sz="6000" b="1" dirty="0" err="1">
                <a:solidFill>
                  <a:srgbClr val="002060"/>
                </a:solidFill>
              </a:rPr>
              <a:t>criteriile</a:t>
            </a:r>
            <a:r>
              <a:rPr lang="en-US" sz="6000" b="1" dirty="0">
                <a:solidFill>
                  <a:srgbClr val="002060"/>
                </a:solidFill>
              </a:rPr>
              <a:t> </a:t>
            </a:r>
            <a:r>
              <a:rPr lang="en-US" sz="6000" b="1" dirty="0" err="1">
                <a:solidFill>
                  <a:srgbClr val="002060"/>
                </a:solidFill>
              </a:rPr>
              <a:t>demografice</a:t>
            </a:r>
            <a:endParaRPr sz="6000" b="1" dirty="0">
              <a:solidFill>
                <a:srgbClr val="002060"/>
              </a:solidFill>
            </a:endParaRPr>
          </a:p>
          <a:p>
            <a:pPr marL="0" lvl="0" indent="0" algn="ctr" rtl="0">
              <a:lnSpc>
                <a:spcPct val="90000"/>
              </a:lnSpc>
              <a:spcBef>
                <a:spcPts val="1800"/>
              </a:spcBef>
              <a:spcAft>
                <a:spcPts val="0"/>
              </a:spcAft>
              <a:buSzPts val="2400"/>
              <a:buNone/>
            </a:pPr>
            <a:r>
              <a:rPr lang="ro-RO" sz="6000" b="1" i="1" dirty="0">
                <a:solidFill>
                  <a:schemeClr val="accent6"/>
                </a:solidFill>
              </a:rPr>
              <a:t>Paritate predictivă</a:t>
            </a:r>
            <a:endParaRPr dirty="0"/>
          </a:p>
          <a:p>
            <a:pPr marL="0" lvl="0" indent="0" algn="ctr" rtl="0">
              <a:lnSpc>
                <a:spcPct val="90000"/>
              </a:lnSpc>
              <a:spcBef>
                <a:spcPts val="1800"/>
              </a:spcBef>
              <a:spcAft>
                <a:spcPts val="0"/>
              </a:spcAft>
              <a:buSzPts val="2400"/>
              <a:buNone/>
            </a:pPr>
            <a:r>
              <a:rPr lang="en-US" sz="2700" b="1" dirty="0">
                <a:solidFill>
                  <a:srgbClr val="002060"/>
                </a:solidFill>
              </a:rPr>
              <a:t>(</a:t>
            </a:r>
            <a:r>
              <a:rPr lang="ro-RO" sz="2700" b="1" dirty="0">
                <a:solidFill>
                  <a:srgbClr val="002060"/>
                </a:solidFill>
              </a:rPr>
              <a:t>Toate grupurile au aceeași</a:t>
            </a:r>
            <a:r>
              <a:rPr lang="en-US" sz="2700" b="1" dirty="0">
                <a:solidFill>
                  <a:srgbClr val="002060"/>
                </a:solidFill>
              </a:rPr>
              <a:t> PPV)</a:t>
            </a:r>
            <a:endParaRPr dirty="0"/>
          </a:p>
          <a:p>
            <a:pPr marL="0" lvl="0" indent="0" algn="ctr" rtl="0">
              <a:lnSpc>
                <a:spcPct val="90000"/>
              </a:lnSpc>
              <a:spcBef>
                <a:spcPts val="1800"/>
              </a:spcBef>
              <a:spcAft>
                <a:spcPts val="0"/>
              </a:spcAft>
              <a:buSzPts val="2400"/>
              <a:buNone/>
            </a:pPr>
            <a:endParaRPr sz="4200" b="1" i="1" dirty="0">
              <a:solidFill>
                <a:schemeClr val="accent6"/>
              </a:solidFill>
            </a:endParaRPr>
          </a:p>
          <a:p>
            <a:pPr marL="0" lvl="0" indent="0" algn="ctr" rtl="0">
              <a:lnSpc>
                <a:spcPct val="90000"/>
              </a:lnSpc>
              <a:spcBef>
                <a:spcPts val="1800"/>
              </a:spcBef>
              <a:spcAft>
                <a:spcPts val="0"/>
              </a:spcAft>
              <a:buSzPts val="2400"/>
              <a:buNone/>
            </a:pPr>
            <a:endParaRPr sz="6000" b="1" dirty="0">
              <a:solidFill>
                <a:srgbClr val="002060"/>
              </a:solidFill>
            </a:endParaRPr>
          </a:p>
          <a:p>
            <a:pPr marL="0" lvl="0" indent="0" algn="ctr" rtl="0">
              <a:lnSpc>
                <a:spcPct val="90000"/>
              </a:lnSpc>
              <a:spcBef>
                <a:spcPts val="1800"/>
              </a:spcBef>
              <a:spcAft>
                <a:spcPts val="900"/>
              </a:spcAft>
              <a:buSzPts val="2400"/>
              <a:buNone/>
            </a:pPr>
            <a:endParaRPr sz="5400" b="1" i="1" dirty="0">
              <a:solidFill>
                <a:srgbClr val="002060"/>
              </a:solidFill>
            </a:endParaRPr>
          </a:p>
        </p:txBody>
      </p:sp>
      <p:sp>
        <p:nvSpPr>
          <p:cNvPr id="546" name="Google Shape;546;p32"/>
          <p:cNvSpPr txBox="1">
            <a:spLocks noGrp="1"/>
          </p:cNvSpPr>
          <p:nvPr>
            <p:ph type="title"/>
          </p:nvPr>
        </p:nvSpPr>
        <p:spPr>
          <a:xfrm>
            <a:off x="508000" y="623889"/>
            <a:ext cx="9638890" cy="6334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547" name="Google Shape;547;p32"/>
          <p:cNvSpPr txBox="1"/>
          <p:nvPr/>
        </p:nvSpPr>
        <p:spPr>
          <a:xfrm>
            <a:off x="1215923" y="1519472"/>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3: </a:t>
            </a:r>
            <a:r>
              <a:rPr lang="ro-RO" sz="2800" b="1" dirty="0">
                <a:solidFill>
                  <a:srgbClr val="238791"/>
                </a:solidFill>
                <a:latin typeface="Calibri"/>
                <a:ea typeface="Calibri"/>
                <a:cs typeface="Calibri"/>
                <a:sym typeface="Calibri"/>
              </a:rPr>
              <a:t>Metrici de echitate</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3"/>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dirty="0">
              <a:solidFill>
                <a:srgbClr val="002060"/>
              </a:solidFill>
            </a:endParaRPr>
          </a:p>
          <a:p>
            <a:pPr marL="0" lvl="0" indent="0" algn="ctr">
              <a:spcBef>
                <a:spcPts val="1800"/>
              </a:spcBef>
              <a:buNone/>
            </a:pPr>
            <a:r>
              <a:rPr lang="ro-RO" sz="6000" b="1" dirty="0">
                <a:solidFill>
                  <a:srgbClr val="002060"/>
                </a:solidFill>
              </a:rPr>
              <a:t>Î</a:t>
            </a:r>
            <a:r>
              <a:rPr lang="en-US" sz="6000" b="1" dirty="0">
                <a:solidFill>
                  <a:srgbClr val="002060"/>
                </a:solidFill>
              </a:rPr>
              <a:t>n </a:t>
            </a:r>
            <a:r>
              <a:rPr lang="en-US" sz="6000" b="1" dirty="0" err="1">
                <a:solidFill>
                  <a:srgbClr val="002060"/>
                </a:solidFill>
              </a:rPr>
              <a:t>cadrul</a:t>
            </a:r>
            <a:r>
              <a:rPr lang="en-US" sz="6000" b="1" dirty="0">
                <a:solidFill>
                  <a:srgbClr val="002060"/>
                </a:solidFill>
              </a:rPr>
              <a:t> </a:t>
            </a:r>
            <a:r>
              <a:rPr lang="en-US" sz="6000" b="1" dirty="0" err="1">
                <a:solidFill>
                  <a:srgbClr val="002060"/>
                </a:solidFill>
              </a:rPr>
              <a:t>fiecărei</a:t>
            </a:r>
            <a:r>
              <a:rPr lang="en-US" sz="6000" b="1" dirty="0">
                <a:solidFill>
                  <a:srgbClr val="002060"/>
                </a:solidFill>
              </a:rPr>
              <a:t> </a:t>
            </a:r>
            <a:r>
              <a:rPr lang="en-US" sz="6000" b="1" dirty="0" err="1">
                <a:solidFill>
                  <a:srgbClr val="002060"/>
                </a:solidFill>
              </a:rPr>
              <a:t>categorii</a:t>
            </a:r>
            <a:r>
              <a:rPr lang="en-US" sz="6000" b="1" dirty="0">
                <a:solidFill>
                  <a:srgbClr val="002060"/>
                </a:solidFill>
              </a:rPr>
              <a:t> de </a:t>
            </a:r>
            <a:r>
              <a:rPr lang="en-US" sz="6000" b="1" dirty="0" err="1">
                <a:solidFill>
                  <a:srgbClr val="002060"/>
                </a:solidFill>
              </a:rPr>
              <a:t>risc</a:t>
            </a:r>
            <a:r>
              <a:rPr lang="en-US" sz="6000" b="1" dirty="0">
                <a:solidFill>
                  <a:srgbClr val="002060"/>
                </a:solidFill>
              </a:rPr>
              <a:t> </a:t>
            </a:r>
            <a:r>
              <a:rPr lang="ro-RO" sz="6000" b="1" dirty="0">
                <a:solidFill>
                  <a:srgbClr val="002060"/>
                </a:solidFill>
              </a:rPr>
              <a:t>real</a:t>
            </a:r>
            <a:r>
              <a:rPr lang="en-US" sz="6000" b="1" dirty="0">
                <a:solidFill>
                  <a:srgbClr val="002060"/>
                </a:solidFill>
              </a:rPr>
              <a:t>, </a:t>
            </a:r>
            <a:r>
              <a:rPr lang="en-US" sz="6000" b="1" dirty="0" err="1">
                <a:solidFill>
                  <a:srgbClr val="002060"/>
                </a:solidFill>
              </a:rPr>
              <a:t>procentul</a:t>
            </a:r>
            <a:r>
              <a:rPr lang="en-US" sz="6000" b="1" dirty="0">
                <a:solidFill>
                  <a:srgbClr val="002060"/>
                </a:solidFill>
              </a:rPr>
              <a:t> de </a:t>
            </a:r>
            <a:r>
              <a:rPr lang="en-US" sz="6000" b="1" dirty="0" err="1">
                <a:solidFill>
                  <a:srgbClr val="002060"/>
                </a:solidFill>
              </a:rPr>
              <a:t>predicții</a:t>
            </a:r>
            <a:r>
              <a:rPr lang="en-US" sz="6000" b="1" dirty="0">
                <a:solidFill>
                  <a:srgbClr val="002060"/>
                </a:solidFill>
              </a:rPr>
              <a:t> false </a:t>
            </a:r>
            <a:r>
              <a:rPr lang="en-US" sz="6000" b="1" dirty="0" err="1">
                <a:solidFill>
                  <a:srgbClr val="002060"/>
                </a:solidFill>
              </a:rPr>
              <a:t>este</a:t>
            </a:r>
            <a:r>
              <a:rPr lang="en-US" sz="6000" b="1" dirty="0">
                <a:solidFill>
                  <a:srgbClr val="002060"/>
                </a:solidFill>
              </a:rPr>
              <a:t> </a:t>
            </a:r>
            <a:r>
              <a:rPr lang="en-US" sz="6000" b="1" dirty="0" err="1">
                <a:solidFill>
                  <a:srgbClr val="002060"/>
                </a:solidFill>
              </a:rPr>
              <a:t>egal</a:t>
            </a:r>
            <a:r>
              <a:rPr lang="en-US" sz="6000" b="1" dirty="0">
                <a:solidFill>
                  <a:srgbClr val="002060"/>
                </a:solidFill>
              </a:rPr>
              <a:t> </a:t>
            </a:r>
            <a:r>
              <a:rPr lang="en-US" sz="6000" b="1" dirty="0" err="1">
                <a:solidFill>
                  <a:srgbClr val="002060"/>
                </a:solidFill>
              </a:rPr>
              <a:t>pentru</a:t>
            </a:r>
            <a:r>
              <a:rPr lang="en-US" sz="6000" b="1" dirty="0">
                <a:solidFill>
                  <a:srgbClr val="002060"/>
                </a:solidFill>
              </a:rPr>
              <a:t> </a:t>
            </a:r>
            <a:r>
              <a:rPr lang="en-US" sz="6000" b="1" dirty="0" err="1">
                <a:solidFill>
                  <a:srgbClr val="002060"/>
                </a:solidFill>
              </a:rPr>
              <a:t>fiecare</a:t>
            </a:r>
            <a:r>
              <a:rPr lang="en-US" sz="6000" b="1" dirty="0">
                <a:solidFill>
                  <a:srgbClr val="002060"/>
                </a:solidFill>
              </a:rPr>
              <a:t> </a:t>
            </a:r>
            <a:r>
              <a:rPr lang="en-US" sz="6000" b="1" dirty="0" err="1">
                <a:solidFill>
                  <a:srgbClr val="002060"/>
                </a:solidFill>
              </a:rPr>
              <a:t>grup</a:t>
            </a:r>
            <a:r>
              <a:rPr lang="en-US" sz="6000" b="1" dirty="0">
                <a:solidFill>
                  <a:srgbClr val="002060"/>
                </a:solidFill>
              </a:rPr>
              <a:t> </a:t>
            </a:r>
            <a:r>
              <a:rPr lang="en-US" sz="6000" b="1" dirty="0" err="1">
                <a:solidFill>
                  <a:srgbClr val="002060"/>
                </a:solidFill>
              </a:rPr>
              <a:t>demografic</a:t>
            </a:r>
            <a:endParaRPr dirty="0"/>
          </a:p>
          <a:p>
            <a:pPr marL="0" lvl="0" indent="0" algn="ctr" rtl="0">
              <a:lnSpc>
                <a:spcPct val="90000"/>
              </a:lnSpc>
              <a:spcBef>
                <a:spcPts val="1800"/>
              </a:spcBef>
              <a:spcAft>
                <a:spcPts val="0"/>
              </a:spcAft>
              <a:buSzPts val="2400"/>
              <a:buNone/>
            </a:pPr>
            <a:endParaRPr sz="6000" b="1" dirty="0">
              <a:solidFill>
                <a:srgbClr val="002060"/>
              </a:solidFill>
            </a:endParaRPr>
          </a:p>
          <a:p>
            <a:pPr marL="0" lvl="0" indent="0" algn="ctr" rtl="0">
              <a:lnSpc>
                <a:spcPct val="90000"/>
              </a:lnSpc>
              <a:spcBef>
                <a:spcPts val="1800"/>
              </a:spcBef>
              <a:spcAft>
                <a:spcPts val="0"/>
              </a:spcAft>
              <a:buSzPts val="2400"/>
              <a:buNone/>
            </a:pPr>
            <a:r>
              <a:rPr lang="ro-RO" sz="6000" b="1" i="1" dirty="0">
                <a:solidFill>
                  <a:schemeClr val="accent6"/>
                </a:solidFill>
              </a:rPr>
              <a:t>Cote egalizate</a:t>
            </a:r>
            <a:endParaRPr dirty="0"/>
          </a:p>
          <a:p>
            <a:pPr marL="0" lvl="0" indent="0" algn="ctr" rtl="0">
              <a:lnSpc>
                <a:spcPct val="90000"/>
              </a:lnSpc>
              <a:spcBef>
                <a:spcPts val="1800"/>
              </a:spcBef>
              <a:spcAft>
                <a:spcPts val="0"/>
              </a:spcAft>
              <a:buSzPts val="2400"/>
              <a:buNone/>
            </a:pPr>
            <a:r>
              <a:rPr lang="en-US" sz="2700" b="1" dirty="0">
                <a:solidFill>
                  <a:srgbClr val="002060"/>
                </a:solidFill>
              </a:rPr>
              <a:t>(</a:t>
            </a:r>
            <a:r>
              <a:rPr lang="ro-RO" sz="2700" b="1" dirty="0">
                <a:solidFill>
                  <a:srgbClr val="002060"/>
                </a:solidFill>
              </a:rPr>
              <a:t>Toate grupurile au același </a:t>
            </a:r>
            <a:r>
              <a:rPr lang="en-US" sz="2700" b="1" dirty="0">
                <a:solidFill>
                  <a:srgbClr val="002060"/>
                </a:solidFill>
              </a:rPr>
              <a:t>FNR </a:t>
            </a:r>
            <a:r>
              <a:rPr lang="ro-RO" sz="2700" b="1" dirty="0">
                <a:solidFill>
                  <a:srgbClr val="002060"/>
                </a:solidFill>
              </a:rPr>
              <a:t>și același</a:t>
            </a:r>
            <a:r>
              <a:rPr lang="en-US" sz="2700" b="1" dirty="0">
                <a:solidFill>
                  <a:srgbClr val="002060"/>
                </a:solidFill>
              </a:rPr>
              <a:t> FPR)</a:t>
            </a:r>
            <a:endParaRPr dirty="0"/>
          </a:p>
          <a:p>
            <a:pPr marL="0" lvl="0" indent="0" algn="ctr" rtl="0">
              <a:lnSpc>
                <a:spcPct val="90000"/>
              </a:lnSpc>
              <a:spcBef>
                <a:spcPts val="1800"/>
              </a:spcBef>
              <a:spcAft>
                <a:spcPts val="0"/>
              </a:spcAft>
              <a:buSzPts val="2400"/>
              <a:buNone/>
            </a:pPr>
            <a:endParaRPr sz="2700" b="1" i="1" dirty="0">
              <a:solidFill>
                <a:schemeClr val="accent6"/>
              </a:solidFill>
            </a:endParaRPr>
          </a:p>
          <a:p>
            <a:pPr marL="0" lvl="0" indent="0" algn="ctr" rtl="0">
              <a:lnSpc>
                <a:spcPct val="90000"/>
              </a:lnSpc>
              <a:spcBef>
                <a:spcPts val="1800"/>
              </a:spcBef>
              <a:spcAft>
                <a:spcPts val="900"/>
              </a:spcAft>
              <a:buSzPts val="2400"/>
              <a:buNone/>
            </a:pPr>
            <a:endParaRPr sz="4200" b="1" dirty="0">
              <a:solidFill>
                <a:srgbClr val="002060"/>
              </a:solidFill>
            </a:endParaRPr>
          </a:p>
        </p:txBody>
      </p:sp>
      <p:sp>
        <p:nvSpPr>
          <p:cNvPr id="554" name="Google Shape;554;p33"/>
          <p:cNvSpPr txBox="1">
            <a:spLocks noGrp="1"/>
          </p:cNvSpPr>
          <p:nvPr>
            <p:ph type="title"/>
          </p:nvPr>
        </p:nvSpPr>
        <p:spPr>
          <a:xfrm>
            <a:off x="508000" y="623889"/>
            <a:ext cx="7810090" cy="6334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555" name="Google Shape;555;p33"/>
          <p:cNvSpPr txBox="1"/>
          <p:nvPr/>
        </p:nvSpPr>
        <p:spPr>
          <a:xfrm>
            <a:off x="1555136" y="151947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4"/>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dirty="0">
              <a:solidFill>
                <a:srgbClr val="002060"/>
              </a:solidFill>
            </a:endParaRPr>
          </a:p>
          <a:p>
            <a:pPr marL="0" lvl="0" indent="0" algn="ctr" rtl="0">
              <a:lnSpc>
                <a:spcPct val="90000"/>
              </a:lnSpc>
              <a:spcBef>
                <a:spcPts val="1800"/>
              </a:spcBef>
              <a:spcAft>
                <a:spcPts val="0"/>
              </a:spcAft>
              <a:buSzPts val="2400"/>
              <a:buNone/>
            </a:pPr>
            <a:r>
              <a:rPr lang="ro-RO" sz="6000" b="1" dirty="0">
                <a:solidFill>
                  <a:srgbClr val="002060"/>
                </a:solidFill>
              </a:rPr>
              <a:t>Ce definiție ai spune că este echitabilă</a:t>
            </a:r>
            <a:r>
              <a:rPr lang="en-US" sz="6000" b="1" dirty="0">
                <a:solidFill>
                  <a:srgbClr val="002060"/>
                </a:solidFill>
              </a:rPr>
              <a:t>?</a:t>
            </a:r>
            <a:endParaRPr sz="6000" b="1" i="1" dirty="0">
              <a:solidFill>
                <a:schemeClr val="accent6"/>
              </a:solidFill>
            </a:endParaRPr>
          </a:p>
          <a:p>
            <a:pPr marL="0" lvl="0" indent="0" algn="ctr" rtl="0">
              <a:lnSpc>
                <a:spcPct val="90000"/>
              </a:lnSpc>
              <a:spcBef>
                <a:spcPts val="1800"/>
              </a:spcBef>
              <a:spcAft>
                <a:spcPts val="900"/>
              </a:spcAft>
              <a:buSzPts val="2400"/>
              <a:buNone/>
            </a:pPr>
            <a:endParaRPr sz="4200" b="1" dirty="0">
              <a:solidFill>
                <a:srgbClr val="002060"/>
              </a:solidFill>
            </a:endParaRPr>
          </a:p>
        </p:txBody>
      </p:sp>
      <p:sp>
        <p:nvSpPr>
          <p:cNvPr id="562" name="Google Shape;562;p34"/>
          <p:cNvSpPr txBox="1">
            <a:spLocks noGrp="1"/>
          </p:cNvSpPr>
          <p:nvPr>
            <p:ph type="title"/>
          </p:nvPr>
        </p:nvSpPr>
        <p:spPr>
          <a:xfrm>
            <a:off x="508000" y="623889"/>
            <a:ext cx="8857226" cy="7096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563" name="Google Shape;563;p34"/>
          <p:cNvSpPr txBox="1"/>
          <p:nvPr/>
        </p:nvSpPr>
        <p:spPr>
          <a:xfrm>
            <a:off x="1614129" y="1781643"/>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5"/>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a:spcBef>
                <a:spcPts val="900"/>
              </a:spcBef>
              <a:buNone/>
            </a:pPr>
            <a:endParaRPr lang="ro-RO" sz="6000" b="1" dirty="0">
              <a:solidFill>
                <a:srgbClr val="002060"/>
              </a:solidFill>
            </a:endParaRPr>
          </a:p>
          <a:p>
            <a:pPr marL="0" lvl="0" indent="0" algn="ctr">
              <a:spcBef>
                <a:spcPts val="900"/>
              </a:spcBef>
              <a:buNone/>
            </a:pPr>
            <a:r>
              <a:rPr lang="ro-RO" sz="6000" b="1" dirty="0">
                <a:solidFill>
                  <a:srgbClr val="002060"/>
                </a:solidFill>
              </a:rPr>
              <a:t>Ce se întâmplă când prevalența riscului ridicat este mai mare pentru un grup decât pentru altul?</a:t>
            </a:r>
            <a:endParaRPr sz="4200" b="1" dirty="0">
              <a:solidFill>
                <a:srgbClr val="002060"/>
              </a:solidFill>
            </a:endParaRPr>
          </a:p>
        </p:txBody>
      </p:sp>
      <p:sp>
        <p:nvSpPr>
          <p:cNvPr id="570" name="Google Shape;570;p35"/>
          <p:cNvSpPr txBox="1">
            <a:spLocks noGrp="1"/>
          </p:cNvSpPr>
          <p:nvPr>
            <p:ph type="title"/>
          </p:nvPr>
        </p:nvSpPr>
        <p:spPr>
          <a:xfrm>
            <a:off x="1024194" y="776289"/>
            <a:ext cx="8636000" cy="5572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571" name="Google Shape;571;p35"/>
          <p:cNvSpPr txBox="1"/>
          <p:nvPr/>
        </p:nvSpPr>
        <p:spPr>
          <a:xfrm>
            <a:off x="1687871" y="155757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6"/>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0"/>
              </a:spcAft>
              <a:buSzPts val="2400"/>
              <a:buNone/>
            </a:pPr>
            <a:r>
              <a:rPr lang="en-US" sz="3600" b="1" dirty="0" err="1">
                <a:solidFill>
                  <a:srgbClr val="002060"/>
                </a:solidFill>
              </a:rPr>
              <a:t>Dac</a:t>
            </a:r>
            <a:r>
              <a:rPr lang="ro-RO" sz="3600" b="1" dirty="0">
                <a:solidFill>
                  <a:srgbClr val="002060"/>
                </a:solidFill>
              </a:rPr>
              <a:t>ă</a:t>
            </a:r>
            <a:r>
              <a:rPr lang="en-US" sz="3600" b="1" dirty="0">
                <a:solidFill>
                  <a:srgbClr val="002060"/>
                </a:solidFill>
              </a:rPr>
              <a:t> p </a:t>
            </a:r>
            <a:r>
              <a:rPr lang="ro-RO" sz="3600" b="1" dirty="0">
                <a:solidFill>
                  <a:srgbClr val="002060"/>
                </a:solidFill>
              </a:rPr>
              <a:t>este proporția indivizilor cu risc ridicat în populație:</a:t>
            </a:r>
            <a:endParaRPr dirty="0"/>
          </a:p>
          <a:p>
            <a:pPr marL="0" lvl="0" indent="0" algn="ctr" rtl="0">
              <a:lnSpc>
                <a:spcPct val="90000"/>
              </a:lnSpc>
              <a:spcBef>
                <a:spcPts val="1800"/>
              </a:spcBef>
              <a:spcAft>
                <a:spcPts val="0"/>
              </a:spcAft>
              <a:buSzPts val="2400"/>
              <a:buNone/>
            </a:pPr>
            <a:endParaRPr sz="6000" b="1" dirty="0">
              <a:solidFill>
                <a:srgbClr val="002060"/>
              </a:solidFill>
            </a:endParaRPr>
          </a:p>
          <a:p>
            <a:pPr marL="0" lvl="0" indent="0" algn="l" rtl="0">
              <a:lnSpc>
                <a:spcPct val="90000"/>
              </a:lnSpc>
              <a:spcBef>
                <a:spcPts val="1800"/>
              </a:spcBef>
              <a:spcAft>
                <a:spcPts val="0"/>
              </a:spcAft>
              <a:buSzPts val="2400"/>
              <a:buNone/>
            </a:pPr>
            <a:r>
              <a:rPr lang="en-US" sz="7200" b="1" dirty="0">
                <a:solidFill>
                  <a:srgbClr val="002060"/>
                </a:solidFill>
              </a:rPr>
              <a:t>FPR  =  (1 – FNR)</a:t>
            </a:r>
            <a:endParaRPr dirty="0"/>
          </a:p>
          <a:p>
            <a:pPr marL="0" lvl="0" indent="0" algn="l" rtl="0">
              <a:lnSpc>
                <a:spcPct val="90000"/>
              </a:lnSpc>
              <a:spcBef>
                <a:spcPts val="1800"/>
              </a:spcBef>
              <a:spcAft>
                <a:spcPts val="0"/>
              </a:spcAft>
              <a:buSzPts val="2400"/>
              <a:buNone/>
            </a:pPr>
            <a:endParaRPr sz="7200" b="1" dirty="0">
              <a:solidFill>
                <a:srgbClr val="002060"/>
              </a:solidFill>
            </a:endParaRPr>
          </a:p>
          <a:p>
            <a:pPr marL="0" lvl="0" indent="0" algn="ctr" rtl="0">
              <a:lnSpc>
                <a:spcPct val="90000"/>
              </a:lnSpc>
              <a:spcBef>
                <a:spcPts val="1800"/>
              </a:spcBef>
              <a:spcAft>
                <a:spcPts val="0"/>
              </a:spcAft>
              <a:buSzPts val="2400"/>
              <a:buNone/>
            </a:pPr>
            <a:r>
              <a:rPr lang="en-US" sz="3600" b="1" dirty="0">
                <a:solidFill>
                  <a:srgbClr val="002060"/>
                </a:solidFill>
              </a:rPr>
              <a:t>... </a:t>
            </a:r>
            <a:r>
              <a:rPr lang="ro-RO" sz="3600" b="1" dirty="0">
                <a:solidFill>
                  <a:srgbClr val="002060"/>
                </a:solidFill>
              </a:rPr>
              <a:t>Atunci această formula ne spune că </a:t>
            </a:r>
            <a:r>
              <a:rPr lang="ro-RO" sz="3600" b="1" i="1" dirty="0">
                <a:solidFill>
                  <a:srgbClr val="002060"/>
                </a:solidFill>
              </a:rPr>
              <a:t>nu putem avea</a:t>
            </a:r>
            <a:r>
              <a:rPr lang="ro-RO" sz="3600" b="1" dirty="0">
                <a:solidFill>
                  <a:srgbClr val="002060"/>
                </a:solidFill>
              </a:rPr>
              <a:t> atât cote egalizate, </a:t>
            </a:r>
            <a:r>
              <a:rPr lang="ro-RO" sz="3600" b="1" i="1" dirty="0">
                <a:solidFill>
                  <a:srgbClr val="002060"/>
                </a:solidFill>
              </a:rPr>
              <a:t>cât și </a:t>
            </a:r>
            <a:r>
              <a:rPr lang="ro-RO" sz="3600" b="1" dirty="0">
                <a:solidFill>
                  <a:srgbClr val="002060"/>
                </a:solidFill>
              </a:rPr>
              <a:t>paritate predictivă</a:t>
            </a:r>
          </a:p>
          <a:p>
            <a:pPr marL="0" lvl="0" indent="0" algn="ctr" rtl="0">
              <a:lnSpc>
                <a:spcPct val="90000"/>
              </a:lnSpc>
              <a:spcBef>
                <a:spcPts val="1800"/>
              </a:spcBef>
              <a:spcAft>
                <a:spcPts val="0"/>
              </a:spcAft>
              <a:buSzPts val="2400"/>
              <a:buNone/>
            </a:pPr>
            <a:r>
              <a:rPr lang="ro-RO" sz="2100" b="1" dirty="0">
                <a:solidFill>
                  <a:srgbClr val="C00000"/>
                </a:solidFill>
              </a:rPr>
              <a:t>Pentru a înțelege de ce, să presupunem că atât cotele egalizate, cât și paritatea predictivă sunt adevărate. Introduceți în formulă și câteva elemente de algebră vă vor arăta că atunci prevalența p ar trebui să fie aceeași pentru ambele populații</a:t>
            </a:r>
            <a:r>
              <a:rPr lang="en-US" sz="2100" b="1" dirty="0">
                <a:solidFill>
                  <a:srgbClr val="C00000"/>
                </a:solidFill>
              </a:rPr>
              <a:t> ... </a:t>
            </a:r>
            <a:endParaRPr sz="2100" b="1" dirty="0">
              <a:solidFill>
                <a:srgbClr val="C00000"/>
              </a:solidFill>
            </a:endParaRPr>
          </a:p>
        </p:txBody>
      </p:sp>
      <p:sp>
        <p:nvSpPr>
          <p:cNvPr id="578" name="Google Shape;578;p36"/>
          <p:cNvSpPr txBox="1"/>
          <p:nvPr/>
        </p:nvSpPr>
        <p:spPr>
          <a:xfrm>
            <a:off x="8970746" y="3854918"/>
            <a:ext cx="483669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u="sng" dirty="0">
                <a:solidFill>
                  <a:srgbClr val="002060"/>
                </a:solidFill>
                <a:latin typeface="Calibri"/>
                <a:ea typeface="Calibri"/>
                <a:cs typeface="Calibri"/>
                <a:sym typeface="Calibri"/>
              </a:rPr>
              <a:t>  p  </a:t>
            </a:r>
            <a:r>
              <a:rPr lang="en-US" sz="4800" b="1" dirty="0">
                <a:solidFill>
                  <a:srgbClr val="002060"/>
                </a:solidFill>
                <a:latin typeface="Calibri"/>
                <a:ea typeface="Calibri"/>
                <a:cs typeface="Calibri"/>
                <a:sym typeface="Calibri"/>
              </a:rPr>
              <a:t>.</a:t>
            </a:r>
            <a:r>
              <a:rPr lang="en-US" sz="4800" b="1" u="sng" dirty="0">
                <a:solidFill>
                  <a:srgbClr val="002060"/>
                </a:solidFill>
                <a:latin typeface="Calibri"/>
                <a:ea typeface="Calibri"/>
                <a:cs typeface="Calibri"/>
                <a:sym typeface="Calibri"/>
              </a:rPr>
              <a:t>1 - PPV</a:t>
            </a:r>
            <a:endParaRPr dirty="0"/>
          </a:p>
          <a:p>
            <a:pPr marL="0" marR="0" lvl="0" indent="0" algn="l" rtl="0">
              <a:spcBef>
                <a:spcPts val="0"/>
              </a:spcBef>
              <a:spcAft>
                <a:spcPts val="0"/>
              </a:spcAft>
              <a:buNone/>
            </a:pPr>
            <a:r>
              <a:rPr lang="en-US" sz="4800" b="1" dirty="0">
                <a:solidFill>
                  <a:srgbClr val="002060"/>
                </a:solidFill>
                <a:latin typeface="Calibri"/>
                <a:ea typeface="Calibri"/>
                <a:cs typeface="Calibri"/>
                <a:sym typeface="Calibri"/>
              </a:rPr>
              <a:t>1-p    PPV</a:t>
            </a:r>
            <a:endParaRPr sz="4800" b="1" u="sng" dirty="0">
              <a:solidFill>
                <a:srgbClr val="002060"/>
              </a:solidFill>
              <a:latin typeface="Calibri"/>
              <a:ea typeface="Calibri"/>
              <a:cs typeface="Calibri"/>
              <a:sym typeface="Calibri"/>
            </a:endParaRPr>
          </a:p>
        </p:txBody>
      </p:sp>
      <p:sp>
        <p:nvSpPr>
          <p:cNvPr id="579" name="Google Shape;579;p36"/>
          <p:cNvSpPr txBox="1">
            <a:spLocks noGrp="1"/>
          </p:cNvSpPr>
          <p:nvPr>
            <p:ph type="title"/>
          </p:nvPr>
        </p:nvSpPr>
        <p:spPr>
          <a:xfrm>
            <a:off x="670231" y="721235"/>
            <a:ext cx="7367639" cy="7096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580" name="Google Shape;580;p36"/>
          <p:cNvSpPr txBox="1"/>
          <p:nvPr/>
        </p:nvSpPr>
        <p:spPr>
          <a:xfrm>
            <a:off x="1142181" y="1660811"/>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37"/>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r>
              <a:rPr lang="ro-RO" sz="5400" b="1" i="1" dirty="0">
                <a:solidFill>
                  <a:srgbClr val="002060"/>
                </a:solidFill>
              </a:rPr>
              <a:t>Să ne amintim un exemplu larg dezbătut</a:t>
            </a:r>
            <a:r>
              <a:rPr lang="en-US" sz="5400" b="1" i="1" dirty="0">
                <a:solidFill>
                  <a:srgbClr val="002060"/>
                </a:solidFill>
              </a:rPr>
              <a:t>:</a:t>
            </a:r>
            <a:endParaRPr dirty="0"/>
          </a:p>
          <a:p>
            <a:pPr marL="0" lvl="0" indent="0" algn="l" rtl="0">
              <a:lnSpc>
                <a:spcPct val="90000"/>
              </a:lnSpc>
              <a:spcBef>
                <a:spcPts val="1800"/>
              </a:spcBef>
              <a:spcAft>
                <a:spcPts val="0"/>
              </a:spcAft>
              <a:buSzPts val="2400"/>
              <a:buNone/>
            </a:pPr>
            <a:r>
              <a:rPr lang="ro-RO" dirty="0"/>
              <a:t>În mai </a:t>
            </a:r>
            <a:r>
              <a:rPr lang="en-US" dirty="0"/>
              <a:t>2016, ProPublica</a:t>
            </a:r>
            <a:r>
              <a:rPr lang="ro-RO" dirty="0"/>
              <a:t> a publicat un articol care indica faptul că predicțiile realizate de un model larg răspândit pentru recidivism (</a:t>
            </a:r>
            <a:r>
              <a:rPr lang="en-US" dirty="0"/>
              <a:t>COMPAS), </a:t>
            </a:r>
            <a:r>
              <a:rPr lang="ro-RO" dirty="0"/>
              <a:t>erau părtinitoare</a:t>
            </a:r>
            <a:r>
              <a:rPr lang="en-US" dirty="0"/>
              <a:t>:</a:t>
            </a:r>
            <a:endParaRPr dirty="0"/>
          </a:p>
          <a:p>
            <a:pPr marL="0" lvl="0" indent="0" algn="l" rtl="0">
              <a:lnSpc>
                <a:spcPct val="90000"/>
              </a:lnSpc>
              <a:spcBef>
                <a:spcPts val="1800"/>
              </a:spcBef>
              <a:spcAft>
                <a:spcPts val="0"/>
              </a:spcAft>
              <a:buSzPts val="2400"/>
              <a:buNone/>
            </a:pPr>
            <a:r>
              <a:rPr lang="en-US" dirty="0"/>
              <a:t>https://www.propublica.org/article/machine-bias-risk-assessments-in-criminal-sentencing</a:t>
            </a:r>
            <a:endParaRPr dirty="0"/>
          </a:p>
          <a:p>
            <a:pPr marL="114300" lvl="0" indent="0" algn="l" rtl="0">
              <a:lnSpc>
                <a:spcPct val="90000"/>
              </a:lnSpc>
              <a:spcBef>
                <a:spcPts val="0"/>
              </a:spcBef>
              <a:spcAft>
                <a:spcPts val="0"/>
              </a:spcAft>
              <a:buSzPts val="2400"/>
              <a:buNone/>
            </a:pPr>
            <a:endParaRPr dirty="0"/>
          </a:p>
          <a:p>
            <a:pPr marL="114300" lvl="0" indent="0" algn="l" rtl="0">
              <a:lnSpc>
                <a:spcPct val="90000"/>
              </a:lnSpc>
              <a:spcBef>
                <a:spcPts val="0"/>
              </a:spcBef>
              <a:spcAft>
                <a:spcPts val="0"/>
              </a:spcAft>
              <a:buSzPts val="2400"/>
              <a:buNone/>
            </a:pPr>
            <a:r>
              <a:rPr lang="ro-RO" dirty="0"/>
              <a:t>Pentru explicații în detaliu, vezi</a:t>
            </a:r>
            <a:r>
              <a:rPr lang="en-US" dirty="0"/>
              <a:t>:</a:t>
            </a:r>
            <a:endParaRPr b="1" i="1" dirty="0">
              <a:solidFill>
                <a:srgbClr val="002060"/>
              </a:solidFill>
            </a:endParaRPr>
          </a:p>
          <a:p>
            <a:pPr marL="514350" lvl="0" indent="-514350" algn="l" rtl="0">
              <a:lnSpc>
                <a:spcPct val="90000"/>
              </a:lnSpc>
              <a:spcBef>
                <a:spcPts val="900"/>
              </a:spcBef>
              <a:spcAft>
                <a:spcPts val="0"/>
              </a:spcAft>
              <a:buSzPts val="2400"/>
              <a:buChar char="•"/>
            </a:pPr>
            <a:r>
              <a:rPr lang="en-US" u="sng" dirty="0">
                <a:solidFill>
                  <a:schemeClr val="hlink"/>
                </a:solidFill>
                <a:hlinkClick r:id="rId3"/>
              </a:rPr>
              <a:t>https://www.washingtonpost.com/news/monkey-cage/wp/2016/10/17/can-an-algorithm-be-racist-our-analysis-is-more-cautious-than-propublicas/?noredirect=on&amp;utm_term=.24b3907c91d1</a:t>
            </a:r>
            <a:endParaRPr u="sng" dirty="0"/>
          </a:p>
          <a:p>
            <a:pPr marL="685800" marR="0" lvl="0" indent="-571500" algn="l" rtl="0">
              <a:lnSpc>
                <a:spcPct val="90000"/>
              </a:lnSpc>
              <a:spcBef>
                <a:spcPts val="900"/>
              </a:spcBef>
              <a:spcAft>
                <a:spcPts val="0"/>
              </a:spcAft>
              <a:buClr>
                <a:schemeClr val="dk1"/>
              </a:buClr>
              <a:buSzPts val="2400"/>
              <a:buFont typeface="Arial"/>
              <a:buChar char="•"/>
            </a:pPr>
            <a:r>
              <a:rPr lang="en-US" dirty="0"/>
              <a:t>Julia Dressel and Hany Farid, </a:t>
            </a:r>
            <a:r>
              <a:rPr lang="en-US" i="1" dirty="0"/>
              <a:t>The accuracy, fairness, and limits of predicting recidivism, </a:t>
            </a:r>
            <a:r>
              <a:rPr lang="en-US" dirty="0"/>
              <a:t>Science Advances</a:t>
            </a:r>
            <a:r>
              <a:rPr lang="en-US" i="1" dirty="0"/>
              <a:t>,</a:t>
            </a:r>
            <a:r>
              <a:rPr lang="en-US" dirty="0"/>
              <a:t> 17 Jan 2018: Vol. 4, no. 1. https://advances.sciencemag.org/content/4/1/eaao5580.full</a:t>
            </a:r>
            <a:endParaRPr u="sng" dirty="0"/>
          </a:p>
          <a:p>
            <a:pPr marL="514350" lvl="0" indent="-361950" algn="l" rtl="0">
              <a:lnSpc>
                <a:spcPct val="90000"/>
              </a:lnSpc>
              <a:spcBef>
                <a:spcPts val="900"/>
              </a:spcBef>
              <a:spcAft>
                <a:spcPts val="0"/>
              </a:spcAft>
              <a:buSzPts val="2400"/>
              <a:buNone/>
            </a:pPr>
            <a:endParaRPr u="sng" dirty="0"/>
          </a:p>
          <a:p>
            <a:pPr marL="514350" lvl="0" indent="-361950" algn="l" rtl="0">
              <a:lnSpc>
                <a:spcPct val="90000"/>
              </a:lnSpc>
              <a:spcBef>
                <a:spcPts val="1800"/>
              </a:spcBef>
              <a:spcAft>
                <a:spcPts val="0"/>
              </a:spcAft>
              <a:buSzPts val="2400"/>
              <a:buNone/>
            </a:pPr>
            <a:endParaRPr dirty="0"/>
          </a:p>
          <a:p>
            <a:pPr marL="0" lvl="0" indent="0" algn="ctr" rtl="0">
              <a:lnSpc>
                <a:spcPct val="90000"/>
              </a:lnSpc>
              <a:spcBef>
                <a:spcPts val="1800"/>
              </a:spcBef>
              <a:spcAft>
                <a:spcPts val="900"/>
              </a:spcAft>
              <a:buSzPts val="2400"/>
              <a:buNone/>
            </a:pPr>
            <a:endParaRPr sz="5400" b="1" i="1" dirty="0">
              <a:solidFill>
                <a:srgbClr val="002060"/>
              </a:solidFill>
            </a:endParaRPr>
          </a:p>
        </p:txBody>
      </p:sp>
      <p:sp>
        <p:nvSpPr>
          <p:cNvPr id="587" name="Google Shape;587;p37"/>
          <p:cNvSpPr txBox="1">
            <a:spLocks noGrp="1"/>
          </p:cNvSpPr>
          <p:nvPr>
            <p:ph type="title"/>
          </p:nvPr>
        </p:nvSpPr>
        <p:spPr>
          <a:xfrm>
            <a:off x="507999" y="623889"/>
            <a:ext cx="8385277" cy="7096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588" name="Google Shape;588;p37"/>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8"/>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l" rtl="0">
              <a:lnSpc>
                <a:spcPct val="90000"/>
              </a:lnSpc>
              <a:spcBef>
                <a:spcPts val="900"/>
              </a:spcBef>
              <a:spcAft>
                <a:spcPts val="900"/>
              </a:spcAft>
              <a:buSzPts val="2400"/>
              <a:buNone/>
            </a:pPr>
            <a:endParaRPr dirty="0"/>
          </a:p>
        </p:txBody>
      </p:sp>
      <p:sp>
        <p:nvSpPr>
          <p:cNvPr id="595" name="Google Shape;595;p38"/>
          <p:cNvSpPr/>
          <p:nvPr/>
        </p:nvSpPr>
        <p:spPr>
          <a:xfrm>
            <a:off x="6458553" y="3912672"/>
            <a:ext cx="3638349" cy="3465093"/>
          </a:xfrm>
          <a:prstGeom prst="cube">
            <a:avLst>
              <a:gd name="adj" fmla="val 25000"/>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96" name="Google Shape;596;p38"/>
          <p:cNvSpPr/>
          <p:nvPr/>
        </p:nvSpPr>
        <p:spPr>
          <a:xfrm rot="-1026396">
            <a:off x="10176660" y="4370584"/>
            <a:ext cx="2266749" cy="33207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97" name="Google Shape;597;p38"/>
          <p:cNvSpPr/>
          <p:nvPr/>
        </p:nvSpPr>
        <p:spPr>
          <a:xfrm rot="1207479">
            <a:off x="10144994" y="6254156"/>
            <a:ext cx="2266749" cy="404261"/>
          </a:xfrm>
          <a:prstGeom prst="right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598" name="Google Shape;598;p38"/>
          <p:cNvSpPr txBox="1"/>
          <p:nvPr/>
        </p:nvSpPr>
        <p:spPr>
          <a:xfrm>
            <a:off x="4006004" y="5403044"/>
            <a:ext cx="20501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dk1"/>
                </a:solidFill>
                <a:latin typeface="Calibri"/>
                <a:ea typeface="Calibri"/>
                <a:cs typeface="Calibri"/>
                <a:sym typeface="Calibri"/>
              </a:rPr>
              <a:t>DAT</a:t>
            </a:r>
            <a:r>
              <a:rPr lang="ro-RO" sz="4800" b="1" dirty="0">
                <a:solidFill>
                  <a:schemeClr val="dk1"/>
                </a:solidFill>
                <a:latin typeface="Calibri"/>
                <a:ea typeface="Calibri"/>
                <a:cs typeface="Calibri"/>
                <a:sym typeface="Calibri"/>
              </a:rPr>
              <a:t>E</a:t>
            </a:r>
            <a:endParaRPr sz="4800" b="1" dirty="0">
              <a:solidFill>
                <a:schemeClr val="dk1"/>
              </a:solidFill>
              <a:latin typeface="Calibri"/>
              <a:ea typeface="Calibri"/>
              <a:cs typeface="Calibri"/>
              <a:sym typeface="Calibri"/>
            </a:endParaRPr>
          </a:p>
        </p:txBody>
      </p:sp>
      <p:sp>
        <p:nvSpPr>
          <p:cNvPr id="599" name="Google Shape;599;p38"/>
          <p:cNvSpPr txBox="1"/>
          <p:nvPr/>
        </p:nvSpPr>
        <p:spPr>
          <a:xfrm>
            <a:off x="10313467" y="3417084"/>
            <a:ext cx="415811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700" b="1" dirty="0">
                <a:solidFill>
                  <a:schemeClr val="accent1"/>
                </a:solidFill>
                <a:latin typeface="Calibri"/>
                <a:ea typeface="Calibri"/>
                <a:cs typeface="Calibri"/>
                <a:sym typeface="Calibri"/>
              </a:rPr>
              <a:t>RISC SCĂZUT PREVIZIONAT</a:t>
            </a:r>
            <a:endParaRPr sz="2700" b="1" dirty="0">
              <a:solidFill>
                <a:schemeClr val="accent1"/>
              </a:solidFill>
              <a:latin typeface="Calibri"/>
              <a:ea typeface="Calibri"/>
              <a:cs typeface="Calibri"/>
              <a:sym typeface="Calibri"/>
            </a:endParaRPr>
          </a:p>
        </p:txBody>
      </p:sp>
      <p:sp>
        <p:nvSpPr>
          <p:cNvPr id="600" name="Google Shape;600;p38"/>
          <p:cNvSpPr txBox="1"/>
          <p:nvPr/>
        </p:nvSpPr>
        <p:spPr>
          <a:xfrm>
            <a:off x="10096903" y="7036028"/>
            <a:ext cx="4533500"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700" b="1" dirty="0">
                <a:solidFill>
                  <a:srgbClr val="FF0000"/>
                </a:solidFill>
                <a:latin typeface="Calibri"/>
                <a:ea typeface="Calibri"/>
                <a:cs typeface="Calibri"/>
                <a:sym typeface="Calibri"/>
              </a:rPr>
              <a:t>RISC RIDICAT PREVIZIONAT</a:t>
            </a:r>
            <a:endParaRPr sz="2700" b="1" dirty="0">
              <a:solidFill>
                <a:srgbClr val="FF0000"/>
              </a:solidFill>
              <a:latin typeface="Calibri"/>
              <a:ea typeface="Calibri"/>
              <a:cs typeface="Calibri"/>
              <a:sym typeface="Calibri"/>
            </a:endParaRPr>
          </a:p>
        </p:txBody>
      </p:sp>
      <p:sp>
        <p:nvSpPr>
          <p:cNvPr id="601" name="Google Shape;601;p38"/>
          <p:cNvSpPr txBox="1"/>
          <p:nvPr/>
        </p:nvSpPr>
        <p:spPr>
          <a:xfrm>
            <a:off x="6761749" y="5340605"/>
            <a:ext cx="220899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200" b="1">
                <a:solidFill>
                  <a:srgbClr val="385623"/>
                </a:solidFill>
                <a:latin typeface="Calibri"/>
                <a:ea typeface="Calibri"/>
                <a:cs typeface="Calibri"/>
                <a:sym typeface="Calibri"/>
              </a:rPr>
              <a:t>MODEL</a:t>
            </a:r>
            <a:endParaRPr sz="4200" b="1">
              <a:solidFill>
                <a:srgbClr val="385623"/>
              </a:solidFill>
              <a:latin typeface="Calibri"/>
              <a:ea typeface="Calibri"/>
              <a:cs typeface="Calibri"/>
              <a:sym typeface="Calibri"/>
            </a:endParaRPr>
          </a:p>
        </p:txBody>
      </p:sp>
      <p:sp>
        <p:nvSpPr>
          <p:cNvPr id="602" name="Google Shape;602;p38"/>
          <p:cNvSpPr/>
          <p:nvPr/>
        </p:nvSpPr>
        <p:spPr>
          <a:xfrm rot="-2046241">
            <a:off x="4222466" y="6726154"/>
            <a:ext cx="2266749" cy="404261"/>
          </a:xfrm>
          <a:prstGeom prst="rightArrow">
            <a:avLst>
              <a:gd name="adj1" fmla="val 50000"/>
              <a:gd name="adj2" fmla="val 50000"/>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603" name="Google Shape;603;p38"/>
          <p:cNvSpPr txBox="1"/>
          <p:nvPr/>
        </p:nvSpPr>
        <p:spPr>
          <a:xfrm>
            <a:off x="3262209" y="7758746"/>
            <a:ext cx="3196344"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700" b="1" dirty="0">
                <a:solidFill>
                  <a:srgbClr val="FF0000"/>
                </a:solidFill>
                <a:latin typeface="Calibri"/>
                <a:ea typeface="Calibri"/>
                <a:cs typeface="Calibri"/>
                <a:sym typeface="Calibri"/>
              </a:rPr>
              <a:t>RISC RIDICAT REAL</a:t>
            </a:r>
            <a:endParaRPr sz="2700" b="1" dirty="0">
              <a:solidFill>
                <a:srgbClr val="FF0000"/>
              </a:solidFill>
              <a:latin typeface="Calibri"/>
              <a:ea typeface="Calibri"/>
              <a:cs typeface="Calibri"/>
              <a:sym typeface="Calibri"/>
            </a:endParaRPr>
          </a:p>
        </p:txBody>
      </p:sp>
      <p:sp>
        <p:nvSpPr>
          <p:cNvPr id="604" name="Google Shape;604;p38"/>
          <p:cNvSpPr/>
          <p:nvPr/>
        </p:nvSpPr>
        <p:spPr>
          <a:xfrm rot="1887971">
            <a:off x="4224054" y="4658542"/>
            <a:ext cx="2266749" cy="332072"/>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605" name="Google Shape;605;p38"/>
          <p:cNvSpPr txBox="1"/>
          <p:nvPr/>
        </p:nvSpPr>
        <p:spPr>
          <a:xfrm>
            <a:off x="10313468" y="4986422"/>
            <a:ext cx="439469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chemeClr val="dk1"/>
                </a:solidFill>
                <a:latin typeface="Calibri"/>
                <a:ea typeface="Calibri"/>
                <a:cs typeface="Calibri"/>
                <a:sym typeface="Calibri"/>
              </a:rPr>
              <a:t>PREDIC</a:t>
            </a:r>
            <a:r>
              <a:rPr lang="ro-RO" sz="4800" b="1" dirty="0">
                <a:solidFill>
                  <a:schemeClr val="dk1"/>
                </a:solidFill>
                <a:latin typeface="Calibri"/>
                <a:ea typeface="Calibri"/>
                <a:cs typeface="Calibri"/>
                <a:sym typeface="Calibri"/>
              </a:rPr>
              <a:t>ȚIE</a:t>
            </a:r>
            <a:endParaRPr sz="4800" b="1" dirty="0">
              <a:solidFill>
                <a:schemeClr val="dk1"/>
              </a:solidFill>
              <a:latin typeface="Calibri"/>
              <a:ea typeface="Calibri"/>
              <a:cs typeface="Calibri"/>
              <a:sym typeface="Calibri"/>
            </a:endParaRPr>
          </a:p>
        </p:txBody>
      </p:sp>
      <p:sp>
        <p:nvSpPr>
          <p:cNvPr id="606" name="Google Shape;606;p38"/>
          <p:cNvSpPr txBox="1"/>
          <p:nvPr/>
        </p:nvSpPr>
        <p:spPr>
          <a:xfrm>
            <a:off x="3298711" y="3576954"/>
            <a:ext cx="3159842"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700" b="1" dirty="0">
                <a:solidFill>
                  <a:schemeClr val="accent1"/>
                </a:solidFill>
                <a:latin typeface="Calibri"/>
                <a:ea typeface="Calibri"/>
                <a:cs typeface="Calibri"/>
                <a:sym typeface="Calibri"/>
              </a:rPr>
              <a:t>RISC SCĂZUT REAL</a:t>
            </a:r>
            <a:endParaRPr sz="2700" b="1" dirty="0">
              <a:solidFill>
                <a:schemeClr val="accent1"/>
              </a:solidFill>
              <a:latin typeface="Calibri"/>
              <a:ea typeface="Calibri"/>
              <a:cs typeface="Calibri"/>
              <a:sym typeface="Calibri"/>
            </a:endParaRPr>
          </a:p>
        </p:txBody>
      </p:sp>
      <p:sp>
        <p:nvSpPr>
          <p:cNvPr id="607" name="Google Shape;607;p38"/>
          <p:cNvSpPr txBox="1">
            <a:spLocks noGrp="1"/>
          </p:cNvSpPr>
          <p:nvPr>
            <p:ph type="title"/>
          </p:nvPr>
        </p:nvSpPr>
        <p:spPr>
          <a:xfrm>
            <a:off x="507999" y="623889"/>
            <a:ext cx="8149303" cy="557212"/>
          </a:xfrm>
          <a:prstGeom prst="rect">
            <a:avLst/>
          </a:prstGeom>
          <a:noFill/>
          <a:ln>
            <a:noFill/>
          </a:ln>
        </p:spPr>
        <p:txBody>
          <a:bodyPr spcFirstLastPara="1" wrap="square" lIns="91425" tIns="45700" rIns="91425" bIns="45700" anchor="t" anchorCtr="0">
            <a:noAutofit/>
          </a:bodyPr>
          <a:lstStyle/>
          <a:p>
            <a:pPr lvl="0"/>
            <a:r>
              <a:rPr lang="it-IT" sz="4400" dirty="0">
                <a:solidFill>
                  <a:srgbClr val="E7686A"/>
                </a:solidFill>
              </a:rPr>
              <a:t>Unitatea 3: AI de încredere</a:t>
            </a:r>
            <a:endParaRPr lang="it-IT" sz="4400" dirty="0"/>
          </a:p>
        </p:txBody>
      </p:sp>
      <p:sp>
        <p:nvSpPr>
          <p:cNvPr id="608" name="Google Shape;608;p38"/>
          <p:cNvSpPr txBox="1"/>
          <p:nvPr/>
        </p:nvSpPr>
        <p:spPr>
          <a:xfrm>
            <a:off x="1036093" y="1497833"/>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9"/>
          <p:cNvSpPr txBox="1">
            <a:spLocks noGrp="1"/>
          </p:cNvSpPr>
          <p:nvPr>
            <p:ph type="body" idx="1"/>
          </p:nvPr>
        </p:nvSpPr>
        <p:spPr>
          <a:xfrm>
            <a:off x="1905000" y="2247900"/>
            <a:ext cx="14687550" cy="6420037"/>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r>
              <a:rPr lang="ro-RO" sz="6000" b="1" dirty="0">
                <a:solidFill>
                  <a:srgbClr val="002060"/>
                </a:solidFill>
              </a:rPr>
              <a:t>PARITATE PREDICTIVĂ</a:t>
            </a:r>
            <a:endParaRPr dirty="0"/>
          </a:p>
          <a:p>
            <a:pPr marL="0" lvl="0" indent="0" algn="ctr" rtl="0">
              <a:lnSpc>
                <a:spcPct val="90000"/>
              </a:lnSpc>
              <a:spcBef>
                <a:spcPts val="1800"/>
              </a:spcBef>
              <a:spcAft>
                <a:spcPts val="0"/>
              </a:spcAft>
              <a:buSzPts val="2400"/>
              <a:buNone/>
            </a:pPr>
            <a:r>
              <a:rPr lang="ro-RO" sz="2700" b="1" i="1" dirty="0">
                <a:solidFill>
                  <a:srgbClr val="002060"/>
                </a:solidFill>
              </a:rPr>
              <a:t>Proporția cazurilor cu risc ridicat previzionate corect este aceeași indiferent de grupul demografic</a:t>
            </a:r>
          </a:p>
          <a:p>
            <a:pPr marL="0" lvl="0" indent="0" algn="ctr" rtl="0">
              <a:lnSpc>
                <a:spcPct val="90000"/>
              </a:lnSpc>
              <a:spcBef>
                <a:spcPts val="1800"/>
              </a:spcBef>
              <a:spcAft>
                <a:spcPts val="0"/>
              </a:spcAft>
              <a:buSzPts val="2400"/>
              <a:buNone/>
            </a:pPr>
            <a:endParaRPr sz="6000" b="1" dirty="0">
              <a:solidFill>
                <a:srgbClr val="002060"/>
              </a:solidFill>
            </a:endParaRPr>
          </a:p>
          <a:p>
            <a:pPr marL="0" lvl="0" indent="0" algn="ctr" rtl="0">
              <a:lnSpc>
                <a:spcPct val="90000"/>
              </a:lnSpc>
              <a:spcBef>
                <a:spcPts val="1800"/>
              </a:spcBef>
              <a:spcAft>
                <a:spcPts val="0"/>
              </a:spcAft>
              <a:buSzPts val="2400"/>
              <a:buNone/>
            </a:pPr>
            <a:r>
              <a:rPr lang="ro-RO" sz="4800" b="1" dirty="0">
                <a:solidFill>
                  <a:srgbClr val="002060"/>
                </a:solidFill>
              </a:rPr>
              <a:t>Toate grupurile au același</a:t>
            </a:r>
            <a:r>
              <a:rPr lang="en-US" sz="4800" b="1" dirty="0">
                <a:solidFill>
                  <a:srgbClr val="002060"/>
                </a:solidFill>
              </a:rPr>
              <a:t> PPV</a:t>
            </a:r>
            <a:endParaRPr dirty="0"/>
          </a:p>
          <a:p>
            <a:pPr marL="0" lvl="0" indent="0" algn="ctr" rtl="0">
              <a:lnSpc>
                <a:spcPct val="90000"/>
              </a:lnSpc>
              <a:spcBef>
                <a:spcPts val="1800"/>
              </a:spcBef>
              <a:spcAft>
                <a:spcPts val="0"/>
              </a:spcAft>
              <a:buSzPts val="2400"/>
              <a:buNone/>
            </a:pPr>
            <a:endParaRPr sz="6000" b="1" dirty="0">
              <a:solidFill>
                <a:srgbClr val="002060"/>
              </a:solidFill>
            </a:endParaRPr>
          </a:p>
          <a:p>
            <a:pPr marL="0" lvl="0" indent="0" algn="ctr" rtl="0">
              <a:lnSpc>
                <a:spcPct val="90000"/>
              </a:lnSpc>
              <a:spcBef>
                <a:spcPts val="1800"/>
              </a:spcBef>
              <a:spcAft>
                <a:spcPts val="900"/>
              </a:spcAft>
              <a:buSzPts val="2400"/>
              <a:buNone/>
            </a:pPr>
            <a:r>
              <a:rPr lang="en-US" sz="4200" b="1" dirty="0">
                <a:solidFill>
                  <a:schemeClr val="dk1"/>
                </a:solidFill>
              </a:rPr>
              <a:t>Northpointe </a:t>
            </a:r>
            <a:r>
              <a:rPr lang="ro-RO" sz="4200" b="1" dirty="0">
                <a:solidFill>
                  <a:schemeClr val="dk1"/>
                </a:solidFill>
              </a:rPr>
              <a:t>spune</a:t>
            </a:r>
            <a:r>
              <a:rPr lang="en-US" sz="4200" b="1" dirty="0">
                <a:solidFill>
                  <a:schemeClr val="dk1"/>
                </a:solidFill>
              </a:rPr>
              <a:t> </a:t>
            </a:r>
            <a:r>
              <a:rPr lang="en-US" sz="4200" dirty="0">
                <a:solidFill>
                  <a:schemeClr val="dk1"/>
                </a:solidFill>
              </a:rPr>
              <a:t>... </a:t>
            </a:r>
            <a:r>
              <a:rPr lang="ro-RO" sz="4200" b="1" dirty="0"/>
              <a:t>e</a:t>
            </a:r>
            <a:r>
              <a:rPr lang="ro-RO" sz="4200" b="1" dirty="0">
                <a:solidFill>
                  <a:schemeClr val="dk1"/>
                </a:solidFill>
              </a:rPr>
              <a:t>ste echitabil</a:t>
            </a:r>
            <a:r>
              <a:rPr lang="en-US" sz="4200" b="1" dirty="0">
                <a:solidFill>
                  <a:schemeClr val="dk1"/>
                </a:solidFill>
              </a:rPr>
              <a:t>, </a:t>
            </a:r>
            <a:r>
              <a:rPr lang="ro-RO" sz="4200" dirty="0"/>
              <a:t>deoarce în fiecare categorie de risc, proporția inculapaților care recidivează este aproximativ aceeași indiferent de rasă</a:t>
            </a:r>
            <a:endParaRPr sz="4200" i="1" dirty="0">
              <a:solidFill>
                <a:schemeClr val="dk1"/>
              </a:solidFill>
            </a:endParaRPr>
          </a:p>
        </p:txBody>
      </p:sp>
      <p:sp>
        <p:nvSpPr>
          <p:cNvPr id="615" name="Google Shape;615;p39"/>
          <p:cNvSpPr txBox="1">
            <a:spLocks noGrp="1"/>
          </p:cNvSpPr>
          <p:nvPr>
            <p:ph type="title"/>
          </p:nvPr>
        </p:nvSpPr>
        <p:spPr>
          <a:xfrm>
            <a:off x="508000" y="623889"/>
            <a:ext cx="7323394" cy="5572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616" name="Google Shape;616;p39"/>
          <p:cNvSpPr txBox="1"/>
          <p:nvPr/>
        </p:nvSpPr>
        <p:spPr>
          <a:xfrm>
            <a:off x="508000" y="155757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0"/>
          <p:cNvSpPr txBox="1">
            <a:spLocks noGrp="1"/>
          </p:cNvSpPr>
          <p:nvPr>
            <p:ph type="body" idx="1"/>
          </p:nvPr>
        </p:nvSpPr>
        <p:spPr>
          <a:xfrm>
            <a:off x="2686050" y="2304863"/>
            <a:ext cx="14382750" cy="7182037"/>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r>
              <a:rPr lang="ro-RO" sz="6000" b="1" dirty="0">
                <a:solidFill>
                  <a:srgbClr val="002060"/>
                </a:solidFill>
              </a:rPr>
              <a:t>COTE EGALIZATE</a:t>
            </a:r>
            <a:endParaRPr dirty="0"/>
          </a:p>
          <a:p>
            <a:pPr marL="0" lvl="0" indent="0" algn="ctr" rtl="0">
              <a:lnSpc>
                <a:spcPct val="90000"/>
              </a:lnSpc>
              <a:spcBef>
                <a:spcPts val="1800"/>
              </a:spcBef>
              <a:spcAft>
                <a:spcPts val="0"/>
              </a:spcAft>
              <a:buSzPts val="2400"/>
              <a:buNone/>
            </a:pPr>
            <a:endParaRPr sz="6000" b="1" dirty="0">
              <a:solidFill>
                <a:srgbClr val="002060"/>
              </a:solidFill>
            </a:endParaRPr>
          </a:p>
          <a:p>
            <a:pPr marL="0" lvl="0" indent="0" algn="ctr" rtl="0">
              <a:lnSpc>
                <a:spcPct val="90000"/>
              </a:lnSpc>
              <a:spcBef>
                <a:spcPts val="1800"/>
              </a:spcBef>
              <a:spcAft>
                <a:spcPts val="0"/>
              </a:spcAft>
              <a:buSzPts val="2400"/>
              <a:buNone/>
            </a:pPr>
            <a:r>
              <a:rPr lang="ro-RO" sz="6000" b="1" dirty="0">
                <a:solidFill>
                  <a:srgbClr val="002060"/>
                </a:solidFill>
              </a:rPr>
              <a:t>Toate grupurile au FNR și FPR egale</a:t>
            </a:r>
          </a:p>
          <a:p>
            <a:pPr marL="0" lvl="0" indent="0" algn="ctr" rtl="0">
              <a:lnSpc>
                <a:spcPct val="90000"/>
              </a:lnSpc>
              <a:spcBef>
                <a:spcPts val="1800"/>
              </a:spcBef>
              <a:spcAft>
                <a:spcPts val="0"/>
              </a:spcAft>
              <a:buSzPts val="2400"/>
              <a:buNone/>
            </a:pPr>
            <a:endParaRPr sz="1800" b="1" dirty="0">
              <a:solidFill>
                <a:srgbClr val="002060"/>
              </a:solidFill>
            </a:endParaRPr>
          </a:p>
          <a:p>
            <a:pPr marL="0" lvl="0" indent="0" algn="ctr" rtl="0">
              <a:lnSpc>
                <a:spcPct val="90000"/>
              </a:lnSpc>
              <a:spcBef>
                <a:spcPts val="1800"/>
              </a:spcBef>
              <a:spcAft>
                <a:spcPts val="900"/>
              </a:spcAft>
              <a:buSzPts val="2400"/>
              <a:buNone/>
            </a:pPr>
            <a:r>
              <a:rPr lang="en-US" sz="4200" b="1" dirty="0"/>
              <a:t>ProPublica s</a:t>
            </a:r>
            <a:r>
              <a:rPr lang="ro-RO" sz="4200" b="1" dirty="0"/>
              <a:t>pune</a:t>
            </a:r>
            <a:r>
              <a:rPr lang="en-US" sz="4200" b="1" dirty="0"/>
              <a:t> … </a:t>
            </a:r>
            <a:r>
              <a:rPr lang="ro-RO" sz="4200" b="1" dirty="0"/>
              <a:t>nu este echitabil</a:t>
            </a:r>
            <a:r>
              <a:rPr lang="en-US" sz="4200" b="1" dirty="0"/>
              <a:t>, </a:t>
            </a:r>
            <a:r>
              <a:rPr lang="ro-RO" sz="4200" dirty="0"/>
              <a:t>deoarece în cazul inculpaților care </a:t>
            </a:r>
            <a:r>
              <a:rPr lang="ro-RO" sz="4200" i="1" dirty="0"/>
              <a:t>în cele din urmă nu au recidivat</a:t>
            </a:r>
            <a:r>
              <a:rPr lang="ro-RO" sz="4200" dirty="0"/>
              <a:t>, cei de culoare au fost de două ori mai probabil decât cei albi să fie clasificați cu risc mediu sau ridicat (42% vs. 22%)</a:t>
            </a:r>
            <a:endParaRPr sz="4200" b="1" dirty="0">
              <a:solidFill>
                <a:srgbClr val="002060"/>
              </a:solidFill>
            </a:endParaRPr>
          </a:p>
        </p:txBody>
      </p:sp>
      <p:sp>
        <p:nvSpPr>
          <p:cNvPr id="623" name="Google Shape;623;p40"/>
          <p:cNvSpPr txBox="1">
            <a:spLocks noGrp="1"/>
          </p:cNvSpPr>
          <p:nvPr>
            <p:ph type="title"/>
          </p:nvPr>
        </p:nvSpPr>
        <p:spPr>
          <a:xfrm>
            <a:off x="508000" y="623889"/>
            <a:ext cx="8636000" cy="6334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624" name="Google Shape;624;p40"/>
          <p:cNvSpPr txBox="1"/>
          <p:nvPr/>
        </p:nvSpPr>
        <p:spPr>
          <a:xfrm>
            <a:off x="994696" y="168044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p:nvPr/>
        </p:nvSpPr>
        <p:spPr>
          <a:xfrm>
            <a:off x="1432560" y="1496219"/>
            <a:ext cx="61874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E7686A"/>
                </a:solidFill>
                <a:latin typeface="Calibri"/>
                <a:ea typeface="Calibri"/>
                <a:cs typeface="Calibri"/>
                <a:sym typeface="Calibri"/>
              </a:rPr>
              <a:t>Index</a:t>
            </a:r>
            <a:endParaRPr sz="4000" b="1">
              <a:solidFill>
                <a:srgbClr val="E7686A"/>
              </a:solidFill>
              <a:latin typeface="Calibri"/>
              <a:ea typeface="Calibri"/>
              <a:cs typeface="Calibri"/>
              <a:sym typeface="Calibri"/>
            </a:endParaRPr>
          </a:p>
        </p:txBody>
      </p:sp>
      <p:sp>
        <p:nvSpPr>
          <p:cNvPr id="166" name="Google Shape;166;p4"/>
          <p:cNvSpPr txBox="1"/>
          <p:nvPr/>
        </p:nvSpPr>
        <p:spPr>
          <a:xfrm>
            <a:off x="2735580" y="5829057"/>
            <a:ext cx="3665220" cy="31700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800" b="1" dirty="0">
                <a:solidFill>
                  <a:srgbClr val="238791"/>
                </a:solidFill>
                <a:latin typeface="Calibri"/>
                <a:ea typeface="Calibri"/>
                <a:cs typeface="Calibri"/>
                <a:sym typeface="Calibri"/>
              </a:rPr>
              <a:t>Utilizarea </a:t>
            </a:r>
            <a:r>
              <a:rPr lang="en-US" sz="2800" b="1" dirty="0">
                <a:solidFill>
                  <a:srgbClr val="238791"/>
                </a:solidFill>
                <a:latin typeface="Calibri"/>
                <a:ea typeface="Calibri"/>
                <a:cs typeface="Calibri"/>
                <a:sym typeface="Calibri"/>
              </a:rPr>
              <a:t>data science </a:t>
            </a:r>
            <a:r>
              <a:rPr lang="ro-RO" sz="2800" b="1" dirty="0">
                <a:solidFill>
                  <a:srgbClr val="238791"/>
                </a:solidFill>
                <a:latin typeface="Calibri"/>
                <a:ea typeface="Calibri"/>
                <a:cs typeface="Calibri"/>
                <a:sym typeface="Calibri"/>
              </a:rPr>
              <a:t>pentru binele social</a:t>
            </a:r>
            <a:endParaRPr sz="24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400"/>
              <a:buFont typeface="Calibri"/>
              <a:buAutoNum type="arabicPeriod"/>
            </a:pPr>
            <a:r>
              <a:rPr lang="ro-RO" sz="2400" dirty="0">
                <a:solidFill>
                  <a:schemeClr val="dk1"/>
                </a:solidFill>
                <a:latin typeface="Calibri"/>
                <a:ea typeface="Calibri"/>
                <a:cs typeface="Calibri"/>
                <a:sym typeface="Calibri"/>
              </a:rPr>
              <a:t>Prezentare generală a cazurilor în care se poate utiliza </a:t>
            </a:r>
            <a:r>
              <a:rPr lang="en-US" sz="2400" dirty="0">
                <a:solidFill>
                  <a:schemeClr val="dk1"/>
                </a:solidFill>
                <a:latin typeface="Calibri"/>
                <a:ea typeface="Calibri"/>
                <a:cs typeface="Calibri"/>
                <a:sym typeface="Calibri"/>
              </a:rPr>
              <a:t>data science </a:t>
            </a:r>
            <a:r>
              <a:rPr lang="ro-RO" sz="2400" dirty="0">
                <a:solidFill>
                  <a:schemeClr val="dk1"/>
                </a:solidFill>
                <a:latin typeface="Calibri"/>
                <a:ea typeface="Calibri"/>
                <a:cs typeface="Calibri"/>
                <a:sym typeface="Calibri"/>
              </a:rPr>
              <a:t>pentru binele general</a:t>
            </a:r>
            <a:endParaRPr dirty="0"/>
          </a:p>
          <a:p>
            <a:pPr marL="457200" marR="0" lvl="0" indent="-457200" algn="l" rtl="0">
              <a:spcBef>
                <a:spcPts val="0"/>
              </a:spcBef>
              <a:spcAft>
                <a:spcPts val="0"/>
              </a:spcAft>
              <a:buClr>
                <a:schemeClr val="dk1"/>
              </a:buClr>
              <a:buSzPts val="2400"/>
              <a:buFont typeface="Calibri"/>
              <a:buAutoNum type="arabicPeriod"/>
            </a:pPr>
            <a:r>
              <a:rPr lang="ro-RO" sz="2400" dirty="0">
                <a:solidFill>
                  <a:schemeClr val="dk1"/>
                </a:solidFill>
                <a:latin typeface="Calibri"/>
                <a:ea typeface="Calibri"/>
                <a:cs typeface="Calibri"/>
                <a:sym typeface="Calibri"/>
              </a:rPr>
              <a:t>Cazul </a:t>
            </a:r>
            <a:r>
              <a:rPr lang="en-US" sz="2400" dirty="0">
                <a:solidFill>
                  <a:schemeClr val="dk1"/>
                </a:solidFill>
                <a:latin typeface="Calibri"/>
                <a:ea typeface="Calibri"/>
                <a:cs typeface="Calibri"/>
                <a:sym typeface="Calibri"/>
              </a:rPr>
              <a:t>Amnesty Ital</a:t>
            </a:r>
            <a:r>
              <a:rPr lang="ro-RO" sz="2400" dirty="0">
                <a:solidFill>
                  <a:schemeClr val="dk1"/>
                </a:solidFill>
                <a:latin typeface="Calibri"/>
                <a:ea typeface="Calibri"/>
                <a:cs typeface="Calibri"/>
                <a:sym typeface="Calibri"/>
              </a:rPr>
              <a:t>ia</a:t>
            </a:r>
            <a:endParaRPr dirty="0"/>
          </a:p>
        </p:txBody>
      </p:sp>
      <p:sp>
        <p:nvSpPr>
          <p:cNvPr id="167" name="Google Shape;167;p4"/>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4"/>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4"/>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4"/>
          <p:cNvSpPr txBox="1"/>
          <p:nvPr/>
        </p:nvSpPr>
        <p:spPr>
          <a:xfrm>
            <a:off x="8338820" y="5829057"/>
            <a:ext cx="309118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Data science </a:t>
            </a:r>
            <a:r>
              <a:rPr lang="ro-RO" sz="2800" b="1" dirty="0">
                <a:solidFill>
                  <a:srgbClr val="238791"/>
                </a:solidFill>
                <a:latin typeface="Calibri"/>
                <a:ea typeface="Calibri"/>
                <a:cs typeface="Calibri"/>
                <a:sym typeface="Calibri"/>
              </a:rPr>
              <a:t>nu face întotdeauna bine</a:t>
            </a:r>
            <a:endParaRPr dirty="0"/>
          </a:p>
          <a:p>
            <a:pPr marL="457200" marR="0" lvl="0" indent="-457200" algn="l" rtl="0">
              <a:spcBef>
                <a:spcPts val="0"/>
              </a:spcBef>
              <a:spcAft>
                <a:spcPts val="0"/>
              </a:spcAft>
              <a:buClr>
                <a:schemeClr val="dk1"/>
              </a:buClr>
              <a:buSzPts val="2400"/>
              <a:buFont typeface="Calibri"/>
              <a:buAutoNum type="arabicPeriod"/>
            </a:pPr>
            <a:r>
              <a:rPr lang="ro-RO" sz="2400" dirty="0">
                <a:solidFill>
                  <a:schemeClr val="dk1"/>
                </a:solidFill>
                <a:latin typeface="Calibri"/>
                <a:ea typeface="Calibri"/>
                <a:cs typeface="Calibri"/>
                <a:sym typeface="Calibri"/>
              </a:rPr>
              <a:t>Exemple majore cunoscute</a:t>
            </a:r>
            <a:endParaRPr dirty="0"/>
          </a:p>
          <a:p>
            <a:pPr marL="457200" marR="0" lvl="0" indent="-457200" algn="l" rtl="0">
              <a:spcBef>
                <a:spcPts val="0"/>
              </a:spcBef>
              <a:spcAft>
                <a:spcPts val="0"/>
              </a:spcAft>
              <a:buClr>
                <a:schemeClr val="dk1"/>
              </a:buClr>
              <a:buSzPts val="2400"/>
              <a:buFont typeface="Calibri"/>
              <a:buAutoNum type="arabicPeriod"/>
            </a:pPr>
            <a:r>
              <a:rPr lang="ro-RO" sz="2400" dirty="0">
                <a:solidFill>
                  <a:schemeClr val="dk1"/>
                </a:solidFill>
                <a:latin typeface="Calibri"/>
                <a:ea typeface="Calibri"/>
                <a:cs typeface="Calibri"/>
                <a:sym typeface="Calibri"/>
              </a:rPr>
              <a:t>Prezentare generală a principalelor riscuri</a:t>
            </a:r>
            <a:endParaRPr dirty="0"/>
          </a:p>
        </p:txBody>
      </p:sp>
      <p:sp>
        <p:nvSpPr>
          <p:cNvPr id="171" name="Google Shape;171;p4"/>
          <p:cNvSpPr txBox="1"/>
          <p:nvPr/>
        </p:nvSpPr>
        <p:spPr>
          <a:xfrm>
            <a:off x="14170660" y="5829057"/>
            <a:ext cx="2898140"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AI</a:t>
            </a:r>
            <a:r>
              <a:rPr lang="ro-RO" sz="2800" b="1" dirty="0">
                <a:solidFill>
                  <a:srgbClr val="238791"/>
                </a:solidFill>
                <a:latin typeface="Calibri"/>
                <a:ea typeface="Calibri"/>
                <a:cs typeface="Calibri"/>
                <a:sym typeface="Calibri"/>
              </a:rPr>
              <a:t> de încredere</a:t>
            </a:r>
            <a:endParaRPr dirty="0"/>
          </a:p>
          <a:p>
            <a:pPr marL="457200" marR="0" lvl="0" indent="-457200" algn="l" rtl="0">
              <a:spcBef>
                <a:spcPts val="0"/>
              </a:spcBef>
              <a:spcAft>
                <a:spcPts val="0"/>
              </a:spcAft>
              <a:buClr>
                <a:schemeClr val="dk1"/>
              </a:buClr>
              <a:buSzPts val="2400"/>
              <a:buFont typeface="Calibri"/>
              <a:buAutoNum type="arabicPeriod"/>
            </a:pPr>
            <a:r>
              <a:rPr lang="ro-RO" sz="2400" dirty="0">
                <a:solidFill>
                  <a:schemeClr val="dk1"/>
                </a:solidFill>
                <a:latin typeface="Calibri"/>
                <a:ea typeface="Calibri"/>
                <a:cs typeface="Calibri"/>
                <a:sym typeface="Calibri"/>
              </a:rPr>
              <a:t>Caracterizarea </a:t>
            </a:r>
            <a:r>
              <a:rPr lang="en-US" sz="2400" dirty="0">
                <a:solidFill>
                  <a:schemeClr val="dk1"/>
                </a:solidFill>
                <a:latin typeface="Calibri"/>
                <a:ea typeface="Calibri"/>
                <a:cs typeface="Calibri"/>
                <a:sym typeface="Calibri"/>
              </a:rPr>
              <a:t>EU HLEG </a:t>
            </a:r>
            <a:endParaRPr dirty="0"/>
          </a:p>
          <a:p>
            <a:pPr marL="457200" marR="0" lvl="0" indent="-457200" algn="l" rtl="0">
              <a:spcBef>
                <a:spcPts val="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Focus </a:t>
            </a:r>
            <a:r>
              <a:rPr lang="ro-RO" sz="2400" dirty="0">
                <a:solidFill>
                  <a:schemeClr val="dk1"/>
                </a:solidFill>
                <a:latin typeface="Calibri"/>
                <a:ea typeface="Calibri"/>
                <a:cs typeface="Calibri"/>
                <a:sym typeface="Calibri"/>
              </a:rPr>
              <a:t>pe prejudecată și discriminare </a:t>
            </a:r>
            <a:endParaRPr dirty="0"/>
          </a:p>
          <a:p>
            <a:pPr marL="457200" marR="0" lvl="0" indent="-457200" algn="l" rtl="0">
              <a:spcBef>
                <a:spcPts val="0"/>
              </a:spcBef>
              <a:spcAft>
                <a:spcPts val="0"/>
              </a:spcAft>
              <a:buClr>
                <a:schemeClr val="dk1"/>
              </a:buClr>
              <a:buSzPts val="2400"/>
              <a:buFont typeface="Calibri"/>
              <a:buAutoNum type="arabicPeriod"/>
            </a:pPr>
            <a:r>
              <a:rPr lang="ro-RO" sz="2400" dirty="0">
                <a:solidFill>
                  <a:schemeClr val="dk1"/>
                </a:solidFill>
                <a:latin typeface="Calibri"/>
                <a:ea typeface="Calibri"/>
                <a:cs typeface="Calibri"/>
                <a:sym typeface="Calibri"/>
              </a:rPr>
              <a:t>Măsurarea echității</a:t>
            </a:r>
            <a:endParaRPr dirty="0"/>
          </a:p>
        </p:txBody>
      </p:sp>
      <p:sp>
        <p:nvSpPr>
          <p:cNvPr id="172" name="Google Shape;172;p4"/>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1</a:t>
            </a:r>
            <a:endParaRPr/>
          </a:p>
        </p:txBody>
      </p:sp>
      <p:sp>
        <p:nvSpPr>
          <p:cNvPr id="173" name="Google Shape;173;p4"/>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2</a:t>
            </a:r>
            <a:endParaRPr/>
          </a:p>
        </p:txBody>
      </p:sp>
      <p:sp>
        <p:nvSpPr>
          <p:cNvPr id="174" name="Google Shape;174;p4"/>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3</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1"/>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dirty="0">
              <a:solidFill>
                <a:srgbClr val="002060"/>
              </a:solidFill>
            </a:endParaRPr>
          </a:p>
          <a:p>
            <a:pPr marL="0" lvl="0" indent="0" algn="ctr" rtl="0">
              <a:lnSpc>
                <a:spcPct val="90000"/>
              </a:lnSpc>
              <a:spcBef>
                <a:spcPts val="1800"/>
              </a:spcBef>
              <a:spcAft>
                <a:spcPts val="0"/>
              </a:spcAft>
              <a:buSzPts val="2400"/>
              <a:buNone/>
            </a:pPr>
            <a:r>
              <a:rPr lang="ro-RO" sz="6000" dirty="0"/>
              <a:t>Rata generală de recidivă pentru inculpații de culoare este mai mare decât cea pentru inculpații albi (52 de procente vs. 39 de procente)</a:t>
            </a:r>
          </a:p>
        </p:txBody>
      </p:sp>
      <p:sp>
        <p:nvSpPr>
          <p:cNvPr id="631" name="Google Shape;631;p41"/>
          <p:cNvSpPr txBox="1">
            <a:spLocks noGrp="1"/>
          </p:cNvSpPr>
          <p:nvPr>
            <p:ph type="title"/>
          </p:nvPr>
        </p:nvSpPr>
        <p:spPr>
          <a:xfrm>
            <a:off x="1024193" y="700089"/>
            <a:ext cx="6644967" cy="6334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632" name="Google Shape;632;p41"/>
          <p:cNvSpPr txBox="1"/>
          <p:nvPr/>
        </p:nvSpPr>
        <p:spPr>
          <a:xfrm>
            <a:off x="1348658" y="155757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2"/>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dirty="0">
              <a:solidFill>
                <a:srgbClr val="002060"/>
              </a:solidFill>
            </a:endParaRPr>
          </a:p>
          <a:p>
            <a:pPr marL="0" lvl="0" indent="0" algn="ctr" rtl="0">
              <a:lnSpc>
                <a:spcPct val="90000"/>
              </a:lnSpc>
              <a:spcBef>
                <a:spcPts val="1800"/>
              </a:spcBef>
              <a:spcAft>
                <a:spcPts val="0"/>
              </a:spcAft>
              <a:buSzPts val="2400"/>
              <a:buNone/>
            </a:pPr>
            <a:r>
              <a:rPr lang="ro-RO" sz="4000" dirty="0"/>
              <a:t>Rata de recidivă generală pentru inculpații de culoare este mai mare decât pentru cei albi (52 procente vs. 39 de procente)</a:t>
            </a:r>
            <a:endParaRPr sz="4000" dirty="0"/>
          </a:p>
          <a:p>
            <a:pPr marL="0" lvl="0" indent="0" algn="ctr" rtl="0">
              <a:lnSpc>
                <a:spcPct val="90000"/>
              </a:lnSpc>
              <a:spcBef>
                <a:spcPts val="1800"/>
              </a:spcBef>
              <a:spcAft>
                <a:spcPts val="0"/>
              </a:spcAft>
              <a:buSzPts val="2400"/>
              <a:buNone/>
            </a:pPr>
            <a:r>
              <a:rPr lang="ro-RO" sz="4000" dirty="0"/>
              <a:t>Așa cum am văzut mai devreme, când două populații au prevalențe diferite, Cotele Egalizate și paritatea predictivă nu pot fi </a:t>
            </a:r>
            <a:r>
              <a:rPr lang="ro-RO" sz="4000" b="1" i="1" dirty="0"/>
              <a:t>simultan</a:t>
            </a:r>
            <a:r>
              <a:rPr lang="ro-RO" sz="4000" dirty="0"/>
              <a:t> adevărate.</a:t>
            </a:r>
            <a:endParaRPr sz="3600" b="1" dirty="0">
              <a:solidFill>
                <a:srgbClr val="002060"/>
              </a:solidFill>
            </a:endParaRPr>
          </a:p>
        </p:txBody>
      </p:sp>
      <p:sp>
        <p:nvSpPr>
          <p:cNvPr id="639" name="Google Shape;639;p42"/>
          <p:cNvSpPr txBox="1">
            <a:spLocks noGrp="1"/>
          </p:cNvSpPr>
          <p:nvPr>
            <p:ph type="title"/>
          </p:nvPr>
        </p:nvSpPr>
        <p:spPr>
          <a:xfrm>
            <a:off x="802966" y="700089"/>
            <a:ext cx="6910439" cy="6334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640" name="Google Shape;640;p42"/>
          <p:cNvSpPr txBox="1"/>
          <p:nvPr/>
        </p:nvSpPr>
        <p:spPr>
          <a:xfrm>
            <a:off x="1348658" y="1557572"/>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3"/>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endParaRPr sz="6000" b="1" dirty="0">
              <a:solidFill>
                <a:srgbClr val="002060"/>
              </a:solidFill>
            </a:endParaRPr>
          </a:p>
          <a:p>
            <a:pPr marL="0" lvl="0" indent="0" algn="ctr" rtl="0">
              <a:lnSpc>
                <a:spcPct val="90000"/>
              </a:lnSpc>
              <a:spcBef>
                <a:spcPts val="1800"/>
              </a:spcBef>
              <a:spcAft>
                <a:spcPts val="0"/>
              </a:spcAft>
              <a:buSzPts val="2400"/>
              <a:buNone/>
            </a:pPr>
            <a:r>
              <a:rPr lang="ro-RO" sz="6000" dirty="0"/>
              <a:t>Deci ce definiție a echității este </a:t>
            </a:r>
            <a:r>
              <a:rPr lang="ro-RO" sz="6000" i="1" dirty="0"/>
              <a:t>corectă</a:t>
            </a:r>
            <a:r>
              <a:rPr lang="ro-RO" sz="6000" dirty="0"/>
              <a:t>?</a:t>
            </a:r>
            <a:endParaRPr sz="3600" b="1" dirty="0">
              <a:solidFill>
                <a:srgbClr val="002060"/>
              </a:solidFill>
            </a:endParaRPr>
          </a:p>
        </p:txBody>
      </p:sp>
      <p:sp>
        <p:nvSpPr>
          <p:cNvPr id="647" name="Google Shape;647;p43"/>
          <p:cNvSpPr txBox="1">
            <a:spLocks noGrp="1"/>
          </p:cNvSpPr>
          <p:nvPr>
            <p:ph type="title"/>
          </p:nvPr>
        </p:nvSpPr>
        <p:spPr>
          <a:xfrm>
            <a:off x="1628877" y="640837"/>
            <a:ext cx="7633110" cy="6334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648" name="Google Shape;648;p43"/>
          <p:cNvSpPr txBox="1"/>
          <p:nvPr/>
        </p:nvSpPr>
        <p:spPr>
          <a:xfrm>
            <a:off x="2041833" y="1781643"/>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4"/>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lgn="ctr" rtl="0">
              <a:lnSpc>
                <a:spcPct val="90000"/>
              </a:lnSpc>
              <a:spcBef>
                <a:spcPts val="900"/>
              </a:spcBef>
              <a:spcAft>
                <a:spcPts val="0"/>
              </a:spcAft>
              <a:buSzPts val="2400"/>
              <a:buNone/>
            </a:pPr>
            <a:r>
              <a:rPr lang="ro-RO" sz="4000" b="1" dirty="0">
                <a:solidFill>
                  <a:srgbClr val="002060"/>
                </a:solidFill>
              </a:rPr>
              <a:t>P</a:t>
            </a:r>
            <a:r>
              <a:rPr lang="en-US" sz="4000" b="1" dirty="0" err="1">
                <a:solidFill>
                  <a:srgbClr val="002060"/>
                </a:solidFill>
              </a:rPr>
              <a:t>roblem</a:t>
            </a:r>
            <a:r>
              <a:rPr lang="ro-RO" sz="4000" b="1" dirty="0">
                <a:solidFill>
                  <a:srgbClr val="002060"/>
                </a:solidFill>
              </a:rPr>
              <a:t>a</a:t>
            </a:r>
            <a:r>
              <a:rPr lang="en-US" sz="4000" b="1" dirty="0">
                <a:solidFill>
                  <a:srgbClr val="002060"/>
                </a:solidFill>
              </a:rPr>
              <a:t> ...</a:t>
            </a:r>
            <a:endParaRPr dirty="0"/>
          </a:p>
          <a:p>
            <a:pPr marL="0" lvl="0" indent="0" algn="ctr" rtl="0">
              <a:lnSpc>
                <a:spcPct val="90000"/>
              </a:lnSpc>
              <a:spcBef>
                <a:spcPts val="1800"/>
              </a:spcBef>
              <a:spcAft>
                <a:spcPts val="0"/>
              </a:spcAft>
              <a:buSzPts val="2400"/>
              <a:buNone/>
            </a:pPr>
            <a:r>
              <a:rPr lang="ro-RO" sz="4000" dirty="0"/>
              <a:t>Rata generală de recidivă pentru inculpații de culoare este mai mare decât pentru inculpații albi (52 procente vs. 39 procente)</a:t>
            </a:r>
          </a:p>
          <a:p>
            <a:pPr marL="0" lvl="0" indent="0" algn="ctr" rtl="0">
              <a:lnSpc>
                <a:spcPct val="90000"/>
              </a:lnSpc>
              <a:spcBef>
                <a:spcPts val="1800"/>
              </a:spcBef>
              <a:spcAft>
                <a:spcPts val="0"/>
              </a:spcAft>
              <a:buSzPts val="2400"/>
              <a:buNone/>
            </a:pPr>
            <a:r>
              <a:rPr lang="en-US" sz="4000" b="1" dirty="0">
                <a:solidFill>
                  <a:srgbClr val="002060"/>
                </a:solidFill>
              </a:rPr>
              <a:t>... </a:t>
            </a:r>
            <a:r>
              <a:rPr lang="ro-RO" sz="4000" b="1" dirty="0">
                <a:solidFill>
                  <a:srgbClr val="002060"/>
                </a:solidFill>
              </a:rPr>
              <a:t>Este prejudecata sistemică</a:t>
            </a:r>
          </a:p>
          <a:p>
            <a:pPr marL="0" lvl="0" indent="0" algn="ctr" rtl="0">
              <a:lnSpc>
                <a:spcPct val="90000"/>
              </a:lnSpc>
              <a:spcBef>
                <a:spcPts val="1800"/>
              </a:spcBef>
              <a:spcAft>
                <a:spcPts val="0"/>
              </a:spcAft>
              <a:buSzPts val="2400"/>
              <a:buNone/>
            </a:pPr>
            <a:r>
              <a:rPr lang="ro-RO" sz="4000" b="1" dirty="0">
                <a:solidFill>
                  <a:srgbClr val="002060"/>
                </a:solidFill>
              </a:rPr>
              <a:t> </a:t>
            </a:r>
            <a:endParaRPr dirty="0"/>
          </a:p>
          <a:p>
            <a:pPr marL="0" lvl="0" indent="0">
              <a:spcBef>
                <a:spcPts val="1800"/>
              </a:spcBef>
              <a:buNone/>
            </a:pPr>
            <a:r>
              <a:rPr lang="ro-RO" sz="4000" dirty="0">
                <a:solidFill>
                  <a:srgbClr val="002060"/>
                </a:solidFill>
              </a:rPr>
              <a:t>Poate fi periculos să implementezi sisteme automatizate pentru a lua sau a sprijini decizii în contexte sociale în care prejudecățile sunt profund înrădăcinate.</a:t>
            </a:r>
            <a:endParaRPr sz="4000" dirty="0">
              <a:solidFill>
                <a:srgbClr val="002060"/>
              </a:solidFill>
            </a:endParaRPr>
          </a:p>
        </p:txBody>
      </p:sp>
      <p:sp>
        <p:nvSpPr>
          <p:cNvPr id="655" name="Google Shape;655;p44"/>
          <p:cNvSpPr txBox="1">
            <a:spLocks noGrp="1"/>
          </p:cNvSpPr>
          <p:nvPr>
            <p:ph type="title"/>
          </p:nvPr>
        </p:nvSpPr>
        <p:spPr>
          <a:xfrm>
            <a:off x="1319160" y="731713"/>
            <a:ext cx="8001819" cy="8620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656" name="Google Shape;656;p44"/>
          <p:cNvSpPr txBox="1"/>
          <p:nvPr/>
        </p:nvSpPr>
        <p:spPr>
          <a:xfrm>
            <a:off x="1923845" y="1687684"/>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5"/>
          <p:cNvSpPr txBox="1">
            <a:spLocks noGrp="1"/>
          </p:cNvSpPr>
          <p:nvPr>
            <p:ph type="body" idx="1"/>
          </p:nvPr>
        </p:nvSpPr>
        <p:spPr>
          <a:xfrm>
            <a:off x="2686050" y="2304863"/>
            <a:ext cx="12915900" cy="7341300"/>
          </a:xfrm>
          <a:prstGeom prst="rect">
            <a:avLst/>
          </a:prstGeom>
          <a:noFill/>
          <a:ln>
            <a:noFill/>
          </a:ln>
        </p:spPr>
        <p:txBody>
          <a:bodyPr spcFirstLastPara="1" wrap="square" lIns="137125" tIns="68550" rIns="137125" bIns="68550" anchor="t" anchorCtr="0">
            <a:noAutofit/>
          </a:bodyPr>
          <a:lstStyle/>
          <a:p>
            <a:pPr marL="0" lvl="0" indent="0">
              <a:spcBef>
                <a:spcPts val="900"/>
              </a:spcBef>
              <a:buNone/>
            </a:pPr>
            <a:endParaRPr lang="ro-RO" sz="4000" dirty="0">
              <a:solidFill>
                <a:srgbClr val="002060"/>
              </a:solidFill>
            </a:endParaRPr>
          </a:p>
          <a:p>
            <a:pPr marL="0" lvl="0" indent="0">
              <a:spcBef>
                <a:spcPts val="900"/>
              </a:spcBef>
              <a:buNone/>
            </a:pPr>
            <a:endParaRPr lang="ro-RO" sz="4000" dirty="0">
              <a:solidFill>
                <a:srgbClr val="002060"/>
              </a:solidFill>
            </a:endParaRPr>
          </a:p>
          <a:p>
            <a:pPr marL="0" lvl="0" indent="0">
              <a:spcBef>
                <a:spcPts val="900"/>
              </a:spcBef>
              <a:buNone/>
            </a:pPr>
            <a:r>
              <a:rPr lang="ro-RO" sz="4000" dirty="0">
                <a:solidFill>
                  <a:srgbClr val="002060"/>
                </a:solidFill>
              </a:rPr>
              <a:t>Implicarea diferitelor părți interesate și a experților din diferite domenii, în decizia privind metrica de echitate utilizată este una vitală.</a:t>
            </a:r>
          </a:p>
          <a:p>
            <a:pPr marL="0" lvl="0" indent="0">
              <a:spcBef>
                <a:spcPts val="900"/>
              </a:spcBef>
              <a:buNone/>
            </a:pPr>
            <a:endParaRPr lang="ro-RO" sz="4000" dirty="0">
              <a:solidFill>
                <a:srgbClr val="002060"/>
              </a:solidFill>
            </a:endParaRPr>
          </a:p>
          <a:p>
            <a:pPr marL="0" lvl="0" indent="0">
              <a:spcBef>
                <a:spcPts val="900"/>
              </a:spcBef>
              <a:buNone/>
            </a:pPr>
            <a:r>
              <a:rPr lang="ro-RO" sz="4000" dirty="0">
                <a:solidFill>
                  <a:srgbClr val="002060"/>
                </a:solidFill>
              </a:rPr>
              <a:t>Și, în sfârșit, rețineți că, uneori, data science ar putea să nu fie abordarea potrivită...</a:t>
            </a:r>
            <a:endParaRPr sz="4000" dirty="0">
              <a:solidFill>
                <a:srgbClr val="002060"/>
              </a:solidFill>
            </a:endParaRPr>
          </a:p>
        </p:txBody>
      </p:sp>
      <p:sp>
        <p:nvSpPr>
          <p:cNvPr id="663" name="Google Shape;663;p45"/>
          <p:cNvSpPr txBox="1">
            <a:spLocks noGrp="1"/>
          </p:cNvSpPr>
          <p:nvPr>
            <p:ph type="title"/>
          </p:nvPr>
        </p:nvSpPr>
        <p:spPr>
          <a:xfrm>
            <a:off x="1667293" y="702216"/>
            <a:ext cx="7721600" cy="862012"/>
          </a:xfrm>
          <a:prstGeom prst="rect">
            <a:avLst/>
          </a:prstGeom>
          <a:noFill/>
          <a:ln>
            <a:noFill/>
          </a:ln>
        </p:spPr>
        <p:txBody>
          <a:bodyPr spcFirstLastPara="1" wrap="square" lIns="91425" tIns="45700" rIns="91425" bIns="45700" anchor="t" anchorCtr="0">
            <a:noAutofit/>
          </a:bodyPr>
          <a:lstStyle/>
          <a:p>
            <a:pPr lvl="0"/>
            <a:r>
              <a:rPr lang="it-IT" sz="4000" dirty="0">
                <a:solidFill>
                  <a:srgbClr val="E7686A"/>
                </a:solidFill>
              </a:rPr>
              <a:t>Unitatea 3: AI de încredere</a:t>
            </a:r>
            <a:endParaRPr lang="it-IT" sz="4000" dirty="0"/>
          </a:p>
        </p:txBody>
      </p:sp>
      <p:sp>
        <p:nvSpPr>
          <p:cNvPr id="664" name="Google Shape;664;p45"/>
          <p:cNvSpPr txBox="1"/>
          <p:nvPr/>
        </p:nvSpPr>
        <p:spPr>
          <a:xfrm>
            <a:off x="2041833" y="1564228"/>
            <a:ext cx="10040186" cy="523220"/>
          </a:xfrm>
          <a:prstGeom prst="rect">
            <a:avLst/>
          </a:prstGeom>
          <a:noFill/>
          <a:ln>
            <a:noFill/>
          </a:ln>
        </p:spPr>
        <p:txBody>
          <a:bodyPr spcFirstLastPara="1" wrap="square" lIns="91425" tIns="45700" rIns="91425" bIns="45700" anchor="t" anchorCtr="0">
            <a:spAutoFit/>
          </a:bodyPr>
          <a:lstStyle/>
          <a:p>
            <a:pPr lvl="0"/>
            <a:r>
              <a:rPr lang="it-IT" sz="2800" b="1" dirty="0">
                <a:solidFill>
                  <a:srgbClr val="238791"/>
                </a:solidFill>
                <a:latin typeface="Calibri"/>
                <a:ea typeface="Calibri"/>
                <a:cs typeface="Calibri"/>
                <a:sym typeface="Calibri"/>
              </a:rPr>
              <a:t>Secțiunea 3: Metrici de echitate</a:t>
            </a:r>
            <a:endParaRPr lang="it-IT"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6"/>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E7686A"/>
                </a:solidFill>
                <a:latin typeface="Calibri"/>
                <a:ea typeface="Calibri"/>
                <a:cs typeface="Calibri"/>
                <a:sym typeface="Calibri"/>
              </a:rPr>
              <a:t>Sum</a:t>
            </a:r>
            <a:r>
              <a:rPr lang="ro-RO" sz="4000" b="1" dirty="0">
                <a:solidFill>
                  <a:srgbClr val="E7686A"/>
                </a:solidFill>
                <a:latin typeface="Calibri"/>
                <a:ea typeface="Calibri"/>
                <a:cs typeface="Calibri"/>
                <a:sym typeface="Calibri"/>
              </a:rPr>
              <a:t>ar</a:t>
            </a:r>
            <a:endParaRPr dirty="0"/>
          </a:p>
        </p:txBody>
      </p:sp>
      <p:grpSp>
        <p:nvGrpSpPr>
          <p:cNvPr id="670" name="Google Shape;670;p46"/>
          <p:cNvGrpSpPr/>
          <p:nvPr/>
        </p:nvGrpSpPr>
        <p:grpSpPr>
          <a:xfrm>
            <a:off x="4457700" y="5193986"/>
            <a:ext cx="2880000" cy="3664800"/>
            <a:chOff x="4952225" y="6578009"/>
            <a:chExt cx="3994782" cy="4768098"/>
          </a:xfrm>
        </p:grpSpPr>
        <p:sp>
          <p:nvSpPr>
            <p:cNvPr id="671" name="Google Shape;671;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72" name="Google Shape;672;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673" name="Google Shape;673;p46"/>
          <p:cNvGrpSpPr/>
          <p:nvPr/>
        </p:nvGrpSpPr>
        <p:grpSpPr>
          <a:xfrm>
            <a:off x="8566149" y="5193986"/>
            <a:ext cx="2880000" cy="3664800"/>
            <a:chOff x="4952225" y="6578009"/>
            <a:chExt cx="3994782" cy="4768098"/>
          </a:xfrm>
        </p:grpSpPr>
        <p:sp>
          <p:nvSpPr>
            <p:cNvPr id="674" name="Google Shape;674;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75" name="Google Shape;675;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676" name="Google Shape;676;p46"/>
          <p:cNvGrpSpPr/>
          <p:nvPr/>
        </p:nvGrpSpPr>
        <p:grpSpPr>
          <a:xfrm>
            <a:off x="10603988" y="2464549"/>
            <a:ext cx="2880000" cy="3664800"/>
            <a:chOff x="7661040" y="2804681"/>
            <a:chExt cx="3994782" cy="4824044"/>
          </a:xfrm>
        </p:grpSpPr>
        <p:sp>
          <p:nvSpPr>
            <p:cNvPr id="677" name="Google Shape;677;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78" name="Google Shape;678;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679" name="Google Shape;679;p46"/>
          <p:cNvGrpSpPr/>
          <p:nvPr/>
        </p:nvGrpSpPr>
        <p:grpSpPr>
          <a:xfrm>
            <a:off x="6495540" y="2464549"/>
            <a:ext cx="2880000" cy="3663092"/>
            <a:chOff x="7661040" y="2804681"/>
            <a:chExt cx="3994782" cy="4824044"/>
          </a:xfrm>
        </p:grpSpPr>
        <p:sp>
          <p:nvSpPr>
            <p:cNvPr id="680" name="Google Shape;680;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81" name="Google Shape;681;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grpSp>
        <p:nvGrpSpPr>
          <p:cNvPr id="682" name="Google Shape;682;p46"/>
          <p:cNvGrpSpPr/>
          <p:nvPr/>
        </p:nvGrpSpPr>
        <p:grpSpPr>
          <a:xfrm>
            <a:off x="2313513" y="2506391"/>
            <a:ext cx="2880000" cy="3664800"/>
            <a:chOff x="7661040" y="2804681"/>
            <a:chExt cx="3994782" cy="4824044"/>
          </a:xfrm>
        </p:grpSpPr>
        <p:sp>
          <p:nvSpPr>
            <p:cNvPr id="683" name="Google Shape;683;p46"/>
            <p:cNvSpPr/>
            <p:nvPr/>
          </p:nvSpPr>
          <p:spPr>
            <a:xfrm>
              <a:off x="7661040" y="3633936"/>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84" name="Google Shape;684;p46"/>
            <p:cNvSpPr/>
            <p:nvPr/>
          </p:nvSpPr>
          <p:spPr>
            <a:xfrm rot="10800000">
              <a:off x="8829178" y="2804681"/>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685" name="Google Shape;685;p46"/>
          <p:cNvSpPr txBox="1"/>
          <p:nvPr/>
        </p:nvSpPr>
        <p:spPr>
          <a:xfrm>
            <a:off x="2459728" y="3880946"/>
            <a:ext cx="2653231"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Calibri"/>
                <a:ea typeface="Calibri"/>
                <a:cs typeface="Calibri"/>
                <a:sym typeface="Calibri"/>
              </a:rPr>
              <a:t>Data science </a:t>
            </a:r>
            <a:r>
              <a:rPr lang="ro-RO" sz="2000" dirty="0">
                <a:solidFill>
                  <a:schemeClr val="dk1"/>
                </a:solidFill>
                <a:latin typeface="Calibri"/>
                <a:ea typeface="Calibri"/>
                <a:cs typeface="Calibri"/>
                <a:sym typeface="Calibri"/>
              </a:rPr>
              <a:t>poate fi utilizată în multe aplicații cu impact social pozitiv</a:t>
            </a:r>
            <a:endParaRPr sz="2000" dirty="0">
              <a:solidFill>
                <a:schemeClr val="dk1"/>
              </a:solidFill>
              <a:latin typeface="Calibri"/>
              <a:ea typeface="Calibri"/>
              <a:cs typeface="Calibri"/>
              <a:sym typeface="Calibri"/>
            </a:endParaRPr>
          </a:p>
        </p:txBody>
      </p:sp>
      <p:sp>
        <p:nvSpPr>
          <p:cNvPr id="686" name="Google Shape;686;p46"/>
          <p:cNvSpPr txBox="1"/>
          <p:nvPr/>
        </p:nvSpPr>
        <p:spPr>
          <a:xfrm>
            <a:off x="4473950" y="6040235"/>
            <a:ext cx="2814732"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2000" dirty="0">
                <a:solidFill>
                  <a:schemeClr val="dk1"/>
                </a:solidFill>
                <a:latin typeface="Calibri"/>
                <a:ea typeface="Calibri"/>
                <a:cs typeface="Calibri"/>
                <a:sym typeface="Calibri"/>
              </a:rPr>
              <a:t>De exemplu, </a:t>
            </a:r>
            <a:r>
              <a:rPr lang="en-US" sz="2000" dirty="0">
                <a:solidFill>
                  <a:schemeClr val="dk1"/>
                </a:solidFill>
                <a:latin typeface="Calibri"/>
                <a:ea typeface="Calibri"/>
                <a:cs typeface="Calibri"/>
                <a:sym typeface="Calibri"/>
              </a:rPr>
              <a:t>data science </a:t>
            </a:r>
            <a:r>
              <a:rPr lang="ro-RO" sz="2000" dirty="0">
                <a:solidFill>
                  <a:schemeClr val="dk1"/>
                </a:solidFill>
                <a:latin typeface="Calibri"/>
                <a:ea typeface="Calibri"/>
                <a:cs typeface="Calibri"/>
                <a:sym typeface="Calibri"/>
              </a:rPr>
              <a:t>este utilă în investigarea impactului social media asupra drepturilor omului</a:t>
            </a:r>
            <a:endParaRPr sz="2000" dirty="0">
              <a:solidFill>
                <a:schemeClr val="dk1"/>
              </a:solidFill>
              <a:latin typeface="Calibri"/>
              <a:ea typeface="Calibri"/>
              <a:cs typeface="Calibri"/>
              <a:sym typeface="Calibri"/>
            </a:endParaRPr>
          </a:p>
        </p:txBody>
      </p:sp>
      <p:sp>
        <p:nvSpPr>
          <p:cNvPr id="687" name="Google Shape;687;p46"/>
          <p:cNvSpPr txBox="1"/>
          <p:nvPr/>
        </p:nvSpPr>
        <p:spPr>
          <a:xfrm>
            <a:off x="6531777" y="3880946"/>
            <a:ext cx="2812575" cy="16311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Calibri"/>
                <a:ea typeface="Calibri"/>
                <a:cs typeface="Calibri"/>
                <a:sym typeface="Calibri"/>
              </a:rPr>
              <a:t>Data science </a:t>
            </a:r>
            <a:r>
              <a:rPr lang="ro-RO" sz="2000" dirty="0">
                <a:solidFill>
                  <a:schemeClr val="dk1"/>
                </a:solidFill>
                <a:latin typeface="Calibri"/>
                <a:ea typeface="Calibri"/>
                <a:cs typeface="Calibri"/>
                <a:sym typeface="Calibri"/>
              </a:rPr>
              <a:t>și aplicațiile </a:t>
            </a:r>
            <a:r>
              <a:rPr lang="en-US" sz="2000" dirty="0">
                <a:solidFill>
                  <a:schemeClr val="dk1"/>
                </a:solidFill>
                <a:latin typeface="Calibri"/>
                <a:ea typeface="Calibri"/>
                <a:cs typeface="Calibri"/>
                <a:sym typeface="Calibri"/>
              </a:rPr>
              <a:t>AI </a:t>
            </a:r>
            <a:r>
              <a:rPr lang="ro-RO" sz="2000" dirty="0">
                <a:solidFill>
                  <a:schemeClr val="dk1"/>
                </a:solidFill>
                <a:latin typeface="Calibri"/>
                <a:ea typeface="Calibri"/>
                <a:cs typeface="Calibri"/>
                <a:sym typeface="Calibri"/>
              </a:rPr>
              <a:t>implică de asemenea riscuri pentru sănătate, siguranță și drepturile omului.</a:t>
            </a:r>
            <a:endParaRPr sz="2000" dirty="0">
              <a:solidFill>
                <a:schemeClr val="dk1"/>
              </a:solidFill>
              <a:latin typeface="Calibri"/>
              <a:ea typeface="Calibri"/>
              <a:cs typeface="Calibri"/>
              <a:sym typeface="Calibri"/>
            </a:endParaRPr>
          </a:p>
        </p:txBody>
      </p:sp>
      <p:sp>
        <p:nvSpPr>
          <p:cNvPr id="688" name="Google Shape;688;p46"/>
          <p:cNvSpPr txBox="1"/>
          <p:nvPr/>
        </p:nvSpPr>
        <p:spPr>
          <a:xfrm>
            <a:off x="8689502" y="5166393"/>
            <a:ext cx="2654044" cy="2554505"/>
          </a:xfrm>
          <a:prstGeom prst="rect">
            <a:avLst/>
          </a:prstGeom>
          <a:noFill/>
          <a:ln>
            <a:noFill/>
          </a:ln>
        </p:spPr>
        <p:txBody>
          <a:bodyPr spcFirstLastPara="1" wrap="square" lIns="91425" tIns="45700" rIns="91425" bIns="45700" anchor="t" anchorCtr="0">
            <a:spAutoFit/>
          </a:bodyPr>
          <a:lstStyle/>
          <a:p>
            <a:pPr lvl="0" algn="ctr"/>
            <a:r>
              <a:rPr lang="ro-RO" sz="2000" dirty="0">
                <a:solidFill>
                  <a:schemeClr val="dk1"/>
                </a:solidFill>
                <a:latin typeface="Calibri"/>
                <a:ea typeface="Calibri"/>
                <a:cs typeface="Calibri"/>
                <a:sym typeface="Calibri"/>
              </a:rPr>
              <a:t>Prejudecățile și discriminarea, preocupările legate de confidențialitate și efectele nocive asupra mediului sunt doar câteva dintre efectele posibile.</a:t>
            </a:r>
            <a:endParaRPr sz="2000" dirty="0">
              <a:solidFill>
                <a:schemeClr val="dk1"/>
              </a:solidFill>
              <a:latin typeface="Calibri"/>
              <a:ea typeface="Calibri"/>
              <a:cs typeface="Calibri"/>
              <a:sym typeface="Calibri"/>
            </a:endParaRPr>
          </a:p>
        </p:txBody>
      </p:sp>
      <p:sp>
        <p:nvSpPr>
          <p:cNvPr id="689" name="Google Shape;689;p46"/>
          <p:cNvSpPr txBox="1"/>
          <p:nvPr/>
        </p:nvSpPr>
        <p:spPr>
          <a:xfrm>
            <a:off x="12797951" y="5602787"/>
            <a:ext cx="2511188" cy="1938952"/>
          </a:xfrm>
          <a:prstGeom prst="rect">
            <a:avLst/>
          </a:prstGeom>
          <a:noFill/>
          <a:ln>
            <a:noFill/>
          </a:ln>
        </p:spPr>
        <p:txBody>
          <a:bodyPr spcFirstLastPara="1" wrap="square" lIns="91425" tIns="45700" rIns="91425" bIns="45700" anchor="t" anchorCtr="0">
            <a:spAutoFit/>
          </a:bodyPr>
          <a:lstStyle/>
          <a:p>
            <a:pPr lvl="0" algn="ctr"/>
            <a:r>
              <a:rPr lang="it-IT" sz="2000" dirty="0">
                <a:solidFill>
                  <a:schemeClr val="dk1"/>
                </a:solidFill>
                <a:latin typeface="Calibri"/>
                <a:ea typeface="Calibri"/>
                <a:cs typeface="Calibri"/>
                <a:sym typeface="Calibri"/>
              </a:rPr>
              <a:t>Construirea de aplicații AI de încredere necesită o colaborare interdisciplinară intensă</a:t>
            </a:r>
            <a:endParaRPr sz="2000" dirty="0">
              <a:solidFill>
                <a:schemeClr val="dk1"/>
              </a:solidFill>
              <a:latin typeface="Calibri"/>
              <a:ea typeface="Calibri"/>
              <a:cs typeface="Calibri"/>
              <a:sym typeface="Calibri"/>
            </a:endParaRPr>
          </a:p>
        </p:txBody>
      </p:sp>
      <p:sp>
        <p:nvSpPr>
          <p:cNvPr id="690" name="Google Shape;690;p46"/>
          <p:cNvSpPr/>
          <p:nvPr/>
        </p:nvSpPr>
        <p:spPr>
          <a:xfrm>
            <a:off x="11458189" y="2527652"/>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1" name="Google Shape;691;p46"/>
          <p:cNvSpPr/>
          <p:nvPr/>
        </p:nvSpPr>
        <p:spPr>
          <a:xfrm>
            <a:off x="9539142" y="7844767"/>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2" name="Google Shape;692;p46"/>
          <p:cNvSpPr/>
          <p:nvPr/>
        </p:nvSpPr>
        <p:spPr>
          <a:xfrm>
            <a:off x="7467600" y="2671975"/>
            <a:ext cx="934012" cy="716833"/>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3" name="Google Shape;693;p46"/>
          <p:cNvSpPr/>
          <p:nvPr/>
        </p:nvSpPr>
        <p:spPr>
          <a:xfrm>
            <a:off x="3348816" y="267197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4" name="Google Shape;694;p46"/>
          <p:cNvSpPr/>
          <p:nvPr/>
        </p:nvSpPr>
        <p:spPr>
          <a:xfrm>
            <a:off x="5493003" y="7762245"/>
            <a:ext cx="809392" cy="881876"/>
          </a:xfrm>
          <a:prstGeom prst="verticalScroll">
            <a:avLst>
              <a:gd name="adj" fmla="val 12500"/>
            </a:avLst>
          </a:prstGeom>
          <a:solidFill>
            <a:srgbClr val="23879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95" name="Google Shape;695;p46"/>
          <p:cNvGrpSpPr/>
          <p:nvPr/>
        </p:nvGrpSpPr>
        <p:grpSpPr>
          <a:xfrm>
            <a:off x="12658134" y="5224566"/>
            <a:ext cx="2880000" cy="3664800"/>
            <a:chOff x="4952225" y="6578009"/>
            <a:chExt cx="3994782" cy="4768098"/>
          </a:xfrm>
        </p:grpSpPr>
        <p:sp>
          <p:nvSpPr>
            <p:cNvPr id="696" name="Google Shape;696;p46"/>
            <p:cNvSpPr/>
            <p:nvPr/>
          </p:nvSpPr>
          <p:spPr>
            <a:xfrm rot="10800000">
              <a:off x="4952225" y="6578009"/>
              <a:ext cx="3994782" cy="3994789"/>
            </a:xfrm>
            <a:prstGeom prst="arc">
              <a:avLst>
                <a:gd name="adj1" fmla="val 7914138"/>
                <a:gd name="adj2" fmla="val 2868450"/>
              </a:avLst>
            </a:prstGeom>
            <a:noFill/>
            <a:ln w="88900" cap="rnd"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sp>
          <p:nvSpPr>
            <p:cNvPr id="697" name="Google Shape;697;p46"/>
            <p:cNvSpPr/>
            <p:nvPr/>
          </p:nvSpPr>
          <p:spPr>
            <a:xfrm rot="10800000">
              <a:off x="6120363" y="9687602"/>
              <a:ext cx="1658505" cy="1658505"/>
            </a:xfrm>
            <a:prstGeom prst="ellipse">
              <a:avLst/>
            </a:prstGeom>
            <a:solidFill>
              <a:srgbClr val="1E737C"/>
            </a:solidFill>
            <a:ln w="12700" cap="flat" cmpd="sng">
              <a:solidFill>
                <a:srgbClr val="1E737C"/>
              </a:solidFill>
              <a:prstDash val="solid"/>
              <a:miter lim="800000"/>
              <a:headEnd type="none" w="sm" len="sm"/>
              <a:tailEnd type="none" w="sm" len="sm"/>
            </a:ln>
          </p:spPr>
          <p:txBody>
            <a:bodyPr spcFirstLastPara="1" wrap="square" lIns="182825" tIns="118825" rIns="0" bIns="0" anchor="ctr" anchorCtr="0">
              <a:noAutofit/>
            </a:bodyPr>
            <a:lstStyle/>
            <a:p>
              <a:pPr marL="0" marR="0" lvl="0" indent="0" algn="ctr" rtl="0">
                <a:spcBef>
                  <a:spcPts val="0"/>
                </a:spcBef>
                <a:spcAft>
                  <a:spcPts val="0"/>
                </a:spcAft>
                <a:buNone/>
              </a:pPr>
              <a:endParaRPr sz="3199" b="1">
                <a:solidFill>
                  <a:schemeClr val="dk2"/>
                </a:solidFill>
                <a:latin typeface="Oxygen"/>
                <a:ea typeface="Oxygen"/>
                <a:cs typeface="Oxygen"/>
                <a:sym typeface="Oxygen"/>
              </a:endParaRPr>
            </a:p>
          </p:txBody>
        </p:sp>
      </p:grpSp>
      <p:sp>
        <p:nvSpPr>
          <p:cNvPr id="698" name="Google Shape;698;p46"/>
          <p:cNvSpPr/>
          <p:nvPr/>
        </p:nvSpPr>
        <p:spPr>
          <a:xfrm>
            <a:off x="13524983" y="7671915"/>
            <a:ext cx="1183640" cy="1062536"/>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9" name="Google Shape;699;p46"/>
          <p:cNvSpPr txBox="1"/>
          <p:nvPr/>
        </p:nvSpPr>
        <p:spPr>
          <a:xfrm>
            <a:off x="10630748" y="3828281"/>
            <a:ext cx="2826477" cy="1323399"/>
          </a:xfrm>
          <a:prstGeom prst="rect">
            <a:avLst/>
          </a:prstGeom>
          <a:noFill/>
          <a:ln>
            <a:noFill/>
          </a:ln>
        </p:spPr>
        <p:txBody>
          <a:bodyPr spcFirstLastPara="1" wrap="square" lIns="91425" tIns="45700" rIns="91425" bIns="45700" anchor="t" anchorCtr="0">
            <a:spAutoFit/>
          </a:bodyPr>
          <a:lstStyle/>
          <a:p>
            <a:pPr lvl="0" algn="ctr"/>
            <a:r>
              <a:rPr lang="en-US" sz="2000" dirty="0" err="1">
                <a:solidFill>
                  <a:schemeClr val="dk1"/>
                </a:solidFill>
                <a:latin typeface="Calibri"/>
                <a:ea typeface="Calibri"/>
                <a:cs typeface="Calibri"/>
                <a:sym typeface="Calibri"/>
              </a:rPr>
              <a:t>Echitatea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rezultatelor</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în</a:t>
            </a:r>
            <a:r>
              <a:rPr lang="en-US" sz="2000" dirty="0">
                <a:solidFill>
                  <a:schemeClr val="dk1"/>
                </a:solidFill>
                <a:latin typeface="Calibri"/>
                <a:ea typeface="Calibri"/>
                <a:cs typeface="Calibri"/>
                <a:sym typeface="Calibri"/>
              </a:rPr>
              <a:t> data science </a:t>
            </a:r>
            <a:r>
              <a:rPr lang="en-US" sz="2000" dirty="0" err="1">
                <a:solidFill>
                  <a:schemeClr val="dk1"/>
                </a:solidFill>
                <a:latin typeface="Calibri"/>
                <a:ea typeface="Calibri"/>
                <a:cs typeface="Calibri"/>
                <a:sym typeface="Calibri"/>
              </a:rPr>
              <a:t>și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aplicațiile</a:t>
            </a:r>
            <a:r>
              <a:rPr lang="en-US" sz="2000" dirty="0">
                <a:solidFill>
                  <a:schemeClr val="dk1"/>
                </a:solidFill>
                <a:latin typeface="Calibri"/>
                <a:ea typeface="Calibri"/>
                <a:cs typeface="Calibri"/>
                <a:sym typeface="Calibri"/>
              </a:rPr>
              <a:t> AI </a:t>
            </a:r>
            <a:r>
              <a:rPr lang="en-US" sz="2000" dirty="0" err="1">
                <a:solidFill>
                  <a:schemeClr val="dk1"/>
                </a:solidFill>
                <a:latin typeface="Calibri"/>
                <a:ea typeface="Calibri"/>
                <a:cs typeface="Calibri"/>
                <a:sym typeface="Calibri"/>
              </a:rPr>
              <a:t>poate</a:t>
            </a:r>
            <a:r>
              <a:rPr lang="en-US" sz="2000" dirty="0">
                <a:solidFill>
                  <a:schemeClr val="dk1"/>
                </a:solidFill>
                <a:latin typeface="Calibri"/>
                <a:ea typeface="Calibri"/>
                <a:cs typeface="Calibri"/>
                <a:sym typeface="Calibri"/>
              </a:rPr>
              <a:t> fi </a:t>
            </a:r>
            <a:r>
              <a:rPr lang="en-US" sz="2000" dirty="0" err="1">
                <a:solidFill>
                  <a:schemeClr val="dk1"/>
                </a:solidFill>
                <a:latin typeface="Calibri"/>
                <a:ea typeface="Calibri"/>
                <a:cs typeface="Calibri"/>
                <a:sym typeface="Calibri"/>
              </a:rPr>
              <a:t>măsurată</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în</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diferite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moduri</a:t>
            </a:r>
            <a:r>
              <a:rPr lang="en-US" sz="2000" dirty="0">
                <a:solidFill>
                  <a:schemeClr val="dk1"/>
                </a:solidFill>
                <a:latin typeface="Calibri"/>
                <a:ea typeface="Calibri"/>
                <a:cs typeface="Calibri"/>
                <a:sym typeface="Calibri"/>
              </a:rPr>
              <a:t>.</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47"/>
          <p:cNvSpPr txBox="1"/>
          <p:nvPr/>
        </p:nvSpPr>
        <p:spPr>
          <a:xfrm>
            <a:off x="1447800" y="1573291"/>
            <a:ext cx="6019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4000" b="1" dirty="0">
                <a:solidFill>
                  <a:srgbClr val="E7686A"/>
                </a:solidFill>
                <a:latin typeface="Calibri"/>
                <a:ea typeface="Calibri"/>
                <a:cs typeface="Calibri"/>
                <a:sym typeface="Calibri"/>
              </a:rPr>
              <a:t>Test de auto-evaluare</a:t>
            </a:r>
            <a:endParaRPr dirty="0"/>
          </a:p>
        </p:txBody>
      </p:sp>
      <p:sp>
        <p:nvSpPr>
          <p:cNvPr id="705" name="Google Shape;705;p47"/>
          <p:cNvSpPr txBox="1"/>
          <p:nvPr/>
        </p:nvSpPr>
        <p:spPr>
          <a:xfrm>
            <a:off x="1447800" y="3009900"/>
            <a:ext cx="5181600" cy="4832052"/>
          </a:xfrm>
          <a:prstGeom prst="rect">
            <a:avLst/>
          </a:prstGeom>
          <a:noFill/>
          <a:ln>
            <a:noFill/>
          </a:ln>
        </p:spPr>
        <p:txBody>
          <a:bodyPr spcFirstLastPara="1" wrap="square" lIns="91425" tIns="45700" rIns="91425" bIns="45700" anchor="t" anchorCtr="0">
            <a:spAutoFit/>
          </a:bodyPr>
          <a:lstStyle/>
          <a:p>
            <a:pPr marL="514350" lvl="0" indent="-514350">
              <a:buClr>
                <a:srgbClr val="238791"/>
              </a:buClr>
              <a:buSzPts val="2800"/>
              <a:buFont typeface="Calibri"/>
              <a:buAutoNum type="arabicPeriod"/>
            </a:pPr>
            <a:r>
              <a:rPr lang="en-US" sz="2800" b="1" dirty="0" err="1">
                <a:solidFill>
                  <a:srgbClr val="238791"/>
                </a:solidFill>
                <a:latin typeface="Calibri"/>
                <a:ea typeface="Calibri"/>
                <a:cs typeface="Calibri"/>
                <a:sym typeface="Calibri"/>
              </a:rPr>
              <a:t>Numiți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trei</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cazuri</a:t>
            </a:r>
            <a:r>
              <a:rPr lang="en-US" sz="2800" b="1" dirty="0">
                <a:solidFill>
                  <a:srgbClr val="238791"/>
                </a:solidFill>
                <a:latin typeface="Calibri"/>
                <a:ea typeface="Calibri"/>
                <a:cs typeface="Calibri"/>
                <a:sym typeface="Calibri"/>
              </a:rPr>
              <a:t> de </a:t>
            </a:r>
            <a:r>
              <a:rPr lang="en-US" sz="2800" b="1" dirty="0" err="1">
                <a:solidFill>
                  <a:srgbClr val="238791"/>
                </a:solidFill>
                <a:latin typeface="Calibri"/>
                <a:ea typeface="Calibri"/>
                <a:cs typeface="Calibri"/>
                <a:sym typeface="Calibri"/>
              </a:rPr>
              <a:t>utilizare</a:t>
            </a:r>
            <a:r>
              <a:rPr lang="en-US" sz="2800" b="1" dirty="0">
                <a:solidFill>
                  <a:srgbClr val="238791"/>
                </a:solidFill>
                <a:latin typeface="Calibri"/>
                <a:ea typeface="Calibri"/>
                <a:cs typeface="Calibri"/>
                <a:sym typeface="Calibri"/>
              </a:rPr>
              <a:t> a data science </a:t>
            </a:r>
            <a:r>
              <a:rPr lang="en-US" sz="2800" b="1" dirty="0" err="1">
                <a:solidFill>
                  <a:srgbClr val="238791"/>
                </a:solidFill>
                <a:latin typeface="Calibri"/>
                <a:ea typeface="Calibri"/>
                <a:cs typeface="Calibri"/>
                <a:sym typeface="Calibri"/>
              </a:rPr>
              <a:t>pentru</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binele</a:t>
            </a:r>
            <a:r>
              <a:rPr lang="en-US" sz="2800" b="1" dirty="0">
                <a:solidFill>
                  <a:srgbClr val="238791"/>
                </a:solidFill>
                <a:latin typeface="Calibri"/>
                <a:ea typeface="Calibri"/>
                <a:cs typeface="Calibri"/>
                <a:sym typeface="Calibri"/>
              </a:rPr>
              <a:t> public</a:t>
            </a:r>
            <a:endParaRPr lang="ro-RO" sz="2800" b="1" dirty="0">
              <a:solidFill>
                <a:srgbClr val="238791"/>
              </a:solidFill>
              <a:latin typeface="Calibri"/>
              <a:ea typeface="Calibri"/>
              <a:cs typeface="Calibri"/>
              <a:sym typeface="Calibri"/>
            </a:endParaRPr>
          </a:p>
          <a:p>
            <a:pPr marL="514350" lvl="0" indent="-514350">
              <a:buClr>
                <a:srgbClr val="238791"/>
              </a:buClr>
              <a:buSzPts val="2800"/>
              <a:buFont typeface="Calibri"/>
              <a:buAutoNum type="arabicPeriod"/>
            </a:pPr>
            <a:endParaRPr sz="2800" b="1" dirty="0">
              <a:solidFill>
                <a:srgbClr val="23879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a:t>
            </a:r>
            <a:r>
              <a:rPr lang="ro-RO" sz="2800" dirty="0">
                <a:solidFill>
                  <a:schemeClr val="dk1"/>
                </a:solidFill>
                <a:latin typeface="Calibri"/>
                <a:ea typeface="Calibri"/>
                <a:cs typeface="Calibri"/>
                <a:sym typeface="Calibri"/>
              </a:rPr>
              <a:t>încărcare </a:t>
            </a:r>
            <a:r>
              <a:rPr lang="en-US" sz="2800" dirty="0" err="1">
                <a:solidFill>
                  <a:schemeClr val="dk1"/>
                </a:solidFill>
                <a:latin typeface="Calibri"/>
                <a:ea typeface="Calibri"/>
                <a:cs typeface="Calibri"/>
                <a:sym typeface="Calibri"/>
              </a:rPr>
              <a:t>adaptiv</a:t>
            </a:r>
            <a:r>
              <a:rPr lang="ro-RO" sz="2800" dirty="0">
                <a:solidFill>
                  <a:schemeClr val="dk1"/>
                </a:solidFill>
                <a:latin typeface="Calibri"/>
                <a:ea typeface="Calibri"/>
                <a:cs typeface="Calibri"/>
                <a:sym typeface="Calibri"/>
              </a:rPr>
              <a:t>ă</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a:t>
            </a:r>
            <a:r>
              <a:rPr lang="ro-RO" sz="2800" dirty="0">
                <a:solidFill>
                  <a:schemeClr val="dk1"/>
                </a:solidFill>
                <a:latin typeface="Calibri"/>
                <a:ea typeface="Calibri"/>
                <a:cs typeface="Calibri"/>
                <a:sym typeface="Calibri"/>
              </a:rPr>
              <a:t>potrivirea aptitudinilor</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C </a:t>
            </a:r>
            <a:r>
              <a:rPr lang="en-US" sz="2800" dirty="0" err="1">
                <a:solidFill>
                  <a:schemeClr val="dk1"/>
                </a:solidFill>
                <a:latin typeface="Calibri"/>
                <a:ea typeface="Calibri"/>
                <a:cs typeface="Calibri"/>
                <a:sym typeface="Calibri"/>
              </a:rPr>
              <a:t>monitorizarea</a:t>
            </a:r>
            <a:r>
              <a:rPr lang="en-US" sz="2800" dirty="0">
                <a:solidFill>
                  <a:schemeClr val="dk1"/>
                </a:solidFill>
                <a:latin typeface="Calibri"/>
                <a:ea typeface="Calibri"/>
                <a:cs typeface="Calibri"/>
                <a:sym typeface="Calibri"/>
              </a:rPr>
              <a:t> social media </a:t>
            </a:r>
            <a:r>
              <a:rPr lang="en-US" sz="2800" dirty="0" err="1">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a </a:t>
            </a:r>
            <a:r>
              <a:rPr lang="en-US" sz="2800" dirty="0" err="1">
                <a:solidFill>
                  <a:schemeClr val="dk1"/>
                </a:solidFill>
                <a:latin typeface="Calibri"/>
                <a:ea typeface="Calibri"/>
                <a:cs typeface="Calibri"/>
                <a:sym typeface="Calibri"/>
              </a:rPr>
              <a:t>observa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impactul</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asupra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drepturilor</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omului</a:t>
            </a:r>
            <a:endParaRPr sz="2400" dirty="0">
              <a:solidFill>
                <a:schemeClr val="dk1"/>
              </a:solidFill>
              <a:latin typeface="Calibri"/>
              <a:ea typeface="Calibri"/>
              <a:cs typeface="Calibri"/>
              <a:sym typeface="Calibri"/>
            </a:endParaRPr>
          </a:p>
        </p:txBody>
      </p:sp>
      <p:sp>
        <p:nvSpPr>
          <p:cNvPr id="706" name="Google Shape;706;p47"/>
          <p:cNvSpPr txBox="1"/>
          <p:nvPr/>
        </p:nvSpPr>
        <p:spPr>
          <a:xfrm>
            <a:off x="7015766" y="3009900"/>
            <a:ext cx="4871434" cy="3970277"/>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2. Care </a:t>
            </a:r>
            <a:r>
              <a:rPr lang="en-US" sz="2800" b="1" dirty="0" err="1">
                <a:solidFill>
                  <a:srgbClr val="1E737C"/>
                </a:solidFill>
                <a:latin typeface="Calibri"/>
                <a:ea typeface="Calibri"/>
                <a:cs typeface="Calibri"/>
                <a:sym typeface="Calibri"/>
              </a:rPr>
              <a:t>dintre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cele</a:t>
            </a:r>
            <a:r>
              <a:rPr lang="en-US" sz="2800" b="1" dirty="0">
                <a:solidFill>
                  <a:srgbClr val="1E737C"/>
                </a:solidFill>
                <a:latin typeface="Calibri"/>
                <a:ea typeface="Calibri"/>
                <a:cs typeface="Calibri"/>
                <a:sym typeface="Calibri"/>
              </a:rPr>
              <a:t> de </a:t>
            </a:r>
            <a:r>
              <a:rPr lang="en-US" sz="2800" b="1" dirty="0" err="1">
                <a:solidFill>
                  <a:srgbClr val="1E737C"/>
                </a:solidFill>
                <a:latin typeface="Calibri"/>
                <a:ea typeface="Calibri"/>
                <a:cs typeface="Calibri"/>
                <a:sym typeface="Calibri"/>
              </a:rPr>
              <a:t>mai</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jos</a:t>
            </a:r>
            <a:r>
              <a:rPr lang="en-US" sz="2800" b="1" dirty="0">
                <a:solidFill>
                  <a:srgbClr val="1E737C"/>
                </a:solidFill>
                <a:latin typeface="Calibri"/>
                <a:ea typeface="Calibri"/>
                <a:cs typeface="Calibri"/>
                <a:sym typeface="Calibri"/>
              </a:rPr>
              <a:t> nu </a:t>
            </a:r>
            <a:r>
              <a:rPr lang="en-US" sz="2800" b="1" dirty="0" err="1">
                <a:solidFill>
                  <a:srgbClr val="1E737C"/>
                </a:solidFill>
                <a:latin typeface="Calibri"/>
                <a:ea typeface="Calibri"/>
                <a:cs typeface="Calibri"/>
                <a:sym typeface="Calibri"/>
              </a:rPr>
              <a:t>este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unul</a:t>
            </a:r>
            <a:r>
              <a:rPr lang="en-US" sz="2800" b="1" dirty="0">
                <a:solidFill>
                  <a:srgbClr val="1E737C"/>
                </a:solidFill>
                <a:latin typeface="Calibri"/>
                <a:ea typeface="Calibri"/>
                <a:cs typeface="Calibri"/>
                <a:sym typeface="Calibri"/>
              </a:rPr>
              <a:t> din </a:t>
            </a:r>
            <a:r>
              <a:rPr lang="en-US" sz="2800" b="1" dirty="0" err="1">
                <a:solidFill>
                  <a:srgbClr val="1E737C"/>
                </a:solidFill>
                <a:latin typeface="Calibri"/>
                <a:ea typeface="Calibri"/>
                <a:cs typeface="Calibri"/>
                <a:sym typeface="Calibri"/>
              </a:rPr>
              <a:t>principiile</a:t>
            </a:r>
            <a:r>
              <a:rPr lang="en-US" sz="2800" b="1" dirty="0">
                <a:solidFill>
                  <a:srgbClr val="1E737C"/>
                </a:solidFill>
                <a:latin typeface="Calibri"/>
                <a:ea typeface="Calibri"/>
                <a:cs typeface="Calibri"/>
                <a:sym typeface="Calibri"/>
              </a:rPr>
              <a:t> HLEG </a:t>
            </a:r>
            <a:r>
              <a:rPr lang="en-US" sz="2800" b="1" dirty="0" err="1">
                <a:solidFill>
                  <a:srgbClr val="1E737C"/>
                </a:solidFill>
                <a:latin typeface="Calibri"/>
                <a:ea typeface="Calibri"/>
                <a:cs typeface="Calibri"/>
                <a:sym typeface="Calibri"/>
              </a:rPr>
              <a:t>pentru</a:t>
            </a:r>
            <a:r>
              <a:rPr lang="en-US" sz="2800" b="1" dirty="0">
                <a:solidFill>
                  <a:srgbClr val="1E737C"/>
                </a:solidFill>
                <a:latin typeface="Calibri"/>
                <a:ea typeface="Calibri"/>
                <a:cs typeface="Calibri"/>
                <a:sym typeface="Calibri"/>
              </a:rPr>
              <a:t> AI de </a:t>
            </a:r>
            <a:r>
              <a:rPr lang="en-US" sz="2800" b="1" dirty="0" err="1">
                <a:solidFill>
                  <a:srgbClr val="1E737C"/>
                </a:solidFill>
                <a:latin typeface="Calibri"/>
                <a:ea typeface="Calibri"/>
                <a:cs typeface="Calibri"/>
                <a:sym typeface="Calibri"/>
              </a:rPr>
              <a:t>încredere</a:t>
            </a:r>
            <a:r>
              <a:rPr lang="en-US" sz="2800" b="1" dirty="0">
                <a:solidFill>
                  <a:srgbClr val="1E737C"/>
                </a:solidFill>
                <a:latin typeface="Calibri"/>
                <a:ea typeface="Calibri"/>
                <a:cs typeface="Calibri"/>
                <a:sym typeface="Calibri"/>
              </a:rPr>
              <a:t>?</a:t>
            </a:r>
            <a:endParaRPr sz="2800" b="1" dirty="0">
              <a:solidFill>
                <a:srgbClr val="1E737C"/>
              </a:solidFill>
              <a:latin typeface="Calibri"/>
              <a:ea typeface="Calibri"/>
              <a:cs typeface="Calibri"/>
              <a:sym typeface="Calibri"/>
            </a:endParaRPr>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A Robust</a:t>
            </a:r>
            <a:r>
              <a:rPr lang="ro-RO" sz="2800" dirty="0">
                <a:solidFill>
                  <a:schemeClr val="dk1"/>
                </a:solidFill>
                <a:latin typeface="Calibri"/>
                <a:ea typeface="Calibri"/>
                <a:cs typeface="Calibri"/>
                <a:sym typeface="Calibri"/>
              </a:rPr>
              <a:t>ețe</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B </a:t>
            </a:r>
            <a:r>
              <a:rPr lang="en-US" sz="2800" dirty="0" err="1">
                <a:solidFill>
                  <a:schemeClr val="dk1"/>
                </a:solidFill>
                <a:latin typeface="Calibri"/>
                <a:ea typeface="Calibri"/>
                <a:cs typeface="Calibri"/>
                <a:sym typeface="Calibri"/>
              </a:rPr>
              <a:t>Reproduc</a:t>
            </a:r>
            <a:r>
              <a:rPr lang="ro-RO" sz="2800" dirty="0">
                <a:solidFill>
                  <a:schemeClr val="dk1"/>
                </a:solidFill>
                <a:latin typeface="Calibri"/>
                <a:ea typeface="Calibri"/>
                <a:cs typeface="Calibri"/>
                <a:sym typeface="Calibri"/>
              </a:rPr>
              <a:t>tibilitate</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a:t>
            </a:r>
            <a:r>
              <a:rPr lang="en-US" sz="2800" dirty="0" err="1">
                <a:solidFill>
                  <a:schemeClr val="dk1"/>
                </a:solidFill>
                <a:latin typeface="Calibri"/>
                <a:ea typeface="Calibri"/>
                <a:cs typeface="Calibri"/>
                <a:sym typeface="Calibri"/>
              </a:rPr>
              <a:t>Transparen</a:t>
            </a:r>
            <a:r>
              <a:rPr lang="ro-RO" sz="2800" dirty="0">
                <a:solidFill>
                  <a:schemeClr val="dk1"/>
                </a:solidFill>
                <a:latin typeface="Calibri"/>
                <a:ea typeface="Calibri"/>
                <a:cs typeface="Calibri"/>
                <a:sym typeface="Calibri"/>
              </a:rPr>
              <a:t>ță</a:t>
            </a:r>
            <a:endParaRPr sz="2400" dirty="0">
              <a:solidFill>
                <a:schemeClr val="dk1"/>
              </a:solidFill>
              <a:latin typeface="Calibri"/>
              <a:ea typeface="Calibri"/>
              <a:cs typeface="Calibri"/>
              <a:sym typeface="Calibri"/>
            </a:endParaRPr>
          </a:p>
        </p:txBody>
      </p:sp>
      <p:sp>
        <p:nvSpPr>
          <p:cNvPr id="707" name="Google Shape;707;p47"/>
          <p:cNvSpPr txBox="1"/>
          <p:nvPr/>
        </p:nvSpPr>
        <p:spPr>
          <a:xfrm>
            <a:off x="12420600" y="3009900"/>
            <a:ext cx="4343399" cy="5693826"/>
          </a:xfrm>
          <a:prstGeom prst="rect">
            <a:avLst/>
          </a:prstGeom>
          <a:noFill/>
          <a:ln>
            <a:noFill/>
          </a:ln>
        </p:spPr>
        <p:txBody>
          <a:bodyPr spcFirstLastPara="1" wrap="square" lIns="91425" tIns="45700" rIns="91425" bIns="45700" anchor="t" anchorCtr="0">
            <a:spAutoFit/>
          </a:bodyPr>
          <a:lstStyle/>
          <a:p>
            <a:pPr lvl="0"/>
            <a:r>
              <a:rPr lang="en-US" sz="2800" b="1" dirty="0">
                <a:solidFill>
                  <a:srgbClr val="1E737C"/>
                </a:solidFill>
                <a:latin typeface="Calibri"/>
                <a:ea typeface="Calibri"/>
                <a:cs typeface="Calibri"/>
                <a:sym typeface="Calibri"/>
              </a:rPr>
              <a:t>3. </a:t>
            </a:r>
            <a:r>
              <a:rPr lang="en-US" sz="2800" b="1" dirty="0" err="1">
                <a:solidFill>
                  <a:srgbClr val="1E737C"/>
                </a:solidFill>
                <a:latin typeface="Calibri"/>
                <a:ea typeface="Calibri"/>
                <a:cs typeface="Calibri"/>
                <a:sym typeface="Calibri"/>
              </a:rPr>
              <a:t>Metrica</a:t>
            </a:r>
            <a:r>
              <a:rPr lang="en-US" sz="2800" b="1" dirty="0">
                <a:solidFill>
                  <a:srgbClr val="1E737C"/>
                </a:solidFill>
                <a:latin typeface="Calibri"/>
                <a:ea typeface="Calibri"/>
                <a:cs typeface="Calibri"/>
                <a:sym typeface="Calibri"/>
              </a:rPr>
              <a:t> de </a:t>
            </a:r>
            <a:r>
              <a:rPr lang="en-US" sz="2800" b="1" dirty="0" err="1">
                <a:solidFill>
                  <a:srgbClr val="1E737C"/>
                </a:solidFill>
                <a:latin typeface="Calibri"/>
                <a:ea typeface="Calibri"/>
                <a:cs typeface="Calibri"/>
                <a:sym typeface="Calibri"/>
              </a:rPr>
              <a:t>echitate</a:t>
            </a:r>
            <a:r>
              <a:rPr lang="en-US" sz="2800" b="1" dirty="0">
                <a:solidFill>
                  <a:srgbClr val="1E737C"/>
                </a:solidFill>
                <a:latin typeface="Calibri"/>
                <a:ea typeface="Calibri"/>
                <a:cs typeface="Calibri"/>
                <a:sym typeface="Calibri"/>
              </a:rPr>
              <a:t> a </a:t>
            </a:r>
            <a:r>
              <a:rPr lang="en-US" sz="2800" b="1" dirty="0" err="1">
                <a:solidFill>
                  <a:srgbClr val="1E737C"/>
                </a:solidFill>
                <a:latin typeface="Calibri"/>
                <a:ea typeface="Calibri"/>
                <a:cs typeface="Calibri"/>
                <a:sym typeface="Calibri"/>
              </a:rPr>
              <a:t>Cotelor</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Egalizate</a:t>
            </a:r>
            <a:r>
              <a:rPr lang="en-US" sz="2800" b="1" dirty="0">
                <a:solidFill>
                  <a:srgbClr val="1E737C"/>
                </a:solidFill>
                <a:latin typeface="Calibri"/>
                <a:ea typeface="Calibri"/>
                <a:cs typeface="Calibri"/>
                <a:sym typeface="Calibri"/>
              </a:rPr>
              <a:t> </a:t>
            </a:r>
            <a:r>
              <a:rPr lang="en-US" sz="2800" b="1" dirty="0" err="1">
                <a:solidFill>
                  <a:srgbClr val="1E737C"/>
                </a:solidFill>
                <a:latin typeface="Calibri"/>
                <a:ea typeface="Calibri"/>
                <a:cs typeface="Calibri"/>
                <a:sym typeface="Calibri"/>
              </a:rPr>
              <a:t>necesită</a:t>
            </a:r>
            <a:r>
              <a:rPr lang="en-US" sz="2800" b="1" dirty="0">
                <a:solidFill>
                  <a:srgbClr val="1E737C"/>
                </a:solidFill>
                <a:latin typeface="Calibri"/>
                <a:ea typeface="Calibri"/>
                <a:cs typeface="Calibri"/>
                <a:sym typeface="Calibri"/>
              </a:rPr>
              <a:t> ca</a:t>
            </a:r>
            <a:endParaRPr sz="2800" b="1" dirty="0">
              <a:solidFill>
                <a:srgbClr val="1E737C"/>
              </a:solidFill>
              <a:latin typeface="Calibri"/>
              <a:ea typeface="Calibri"/>
              <a:cs typeface="Calibri"/>
              <a:sym typeface="Calibri"/>
            </a:endParaRPr>
          </a:p>
          <a:p>
            <a:pPr marL="0" marR="0" lvl="0" indent="0" algn="l" rtl="0">
              <a:spcBef>
                <a:spcPts val="0"/>
              </a:spcBef>
              <a:spcAft>
                <a:spcPts val="0"/>
              </a:spcAft>
              <a:buNone/>
            </a:pPr>
            <a:endParaRPr sz="2800" b="1" dirty="0">
              <a:solidFill>
                <a:srgbClr val="1E737C"/>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A TPR </a:t>
            </a:r>
            <a:r>
              <a:rPr lang="en-US" sz="2800" dirty="0" err="1">
                <a:solidFill>
                  <a:schemeClr val="dk1"/>
                </a:solidFill>
                <a:latin typeface="Calibri"/>
                <a:ea typeface="Calibri"/>
                <a:cs typeface="Calibri"/>
                <a:sym typeface="Calibri"/>
              </a:rPr>
              <a:t>să</a:t>
            </a:r>
            <a:r>
              <a:rPr lang="en-US" sz="2800" dirty="0">
                <a:solidFill>
                  <a:schemeClr val="dk1"/>
                </a:solidFill>
                <a:latin typeface="Calibri"/>
                <a:ea typeface="Calibri"/>
                <a:cs typeface="Calibri"/>
                <a:sym typeface="Calibri"/>
              </a:rPr>
              <a:t> fie </a:t>
            </a:r>
            <a:r>
              <a:rPr lang="en-US" sz="2800" dirty="0" err="1">
                <a:solidFill>
                  <a:schemeClr val="dk1"/>
                </a:solidFill>
                <a:latin typeface="Calibri"/>
                <a:ea typeface="Calibri"/>
                <a:cs typeface="Calibri"/>
                <a:sym typeface="Calibri"/>
              </a:rPr>
              <a:t>egale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toate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grupurile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demografice</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n-US" sz="2800" dirty="0">
                <a:solidFill>
                  <a:schemeClr val="dk1"/>
                </a:solidFill>
                <a:latin typeface="Calibri"/>
                <a:ea typeface="Calibri"/>
                <a:cs typeface="Calibri"/>
                <a:sym typeface="Calibri"/>
              </a:rPr>
              <a:t>B </a:t>
            </a:r>
            <a:r>
              <a:rPr lang="ro-RO" sz="2800" dirty="0">
                <a:solidFill>
                  <a:schemeClr val="dk1"/>
                </a:solidFill>
                <a:latin typeface="Calibri"/>
                <a:ea typeface="Calibri"/>
                <a:cs typeface="Calibri"/>
                <a:sym typeface="Calibri"/>
              </a:rPr>
              <a:t>F</a:t>
            </a:r>
            <a:r>
              <a:rPr lang="en-US" sz="2800" dirty="0">
                <a:solidFill>
                  <a:schemeClr val="dk1"/>
                </a:solidFill>
                <a:latin typeface="Calibri"/>
                <a:ea typeface="Calibri"/>
                <a:cs typeface="Calibri"/>
                <a:sym typeface="Calibri"/>
              </a:rPr>
              <a:t>PR </a:t>
            </a:r>
            <a:r>
              <a:rPr lang="en-US" sz="2800" dirty="0" err="1">
                <a:solidFill>
                  <a:schemeClr val="dk1"/>
                </a:solidFill>
                <a:latin typeface="Calibri"/>
                <a:ea typeface="Calibri"/>
                <a:cs typeface="Calibri"/>
                <a:sym typeface="Calibri"/>
              </a:rPr>
              <a:t>să</a:t>
            </a:r>
            <a:r>
              <a:rPr lang="en-US" sz="2800" dirty="0">
                <a:solidFill>
                  <a:schemeClr val="dk1"/>
                </a:solidFill>
                <a:latin typeface="Calibri"/>
                <a:ea typeface="Calibri"/>
                <a:cs typeface="Calibri"/>
                <a:sym typeface="Calibri"/>
              </a:rPr>
              <a:t> fie </a:t>
            </a:r>
            <a:r>
              <a:rPr lang="en-US" sz="2800" dirty="0" err="1">
                <a:solidFill>
                  <a:schemeClr val="dk1"/>
                </a:solidFill>
                <a:latin typeface="Calibri"/>
                <a:ea typeface="Calibri"/>
                <a:cs typeface="Calibri"/>
                <a:sym typeface="Calibri"/>
              </a:rPr>
              <a:t>egale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pentru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toate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grupurile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demografice</a:t>
            </a:r>
            <a:endParaRPr sz="2800" dirty="0">
              <a:solidFill>
                <a:schemeClr val="dk1"/>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Noto Sans Symbols"/>
              <a:buNone/>
            </a:pPr>
            <a:endParaRPr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n-US" sz="2800" dirty="0">
                <a:solidFill>
                  <a:schemeClr val="dk1"/>
                </a:solidFill>
                <a:latin typeface="Calibri"/>
                <a:ea typeface="Calibri"/>
                <a:cs typeface="Calibri"/>
                <a:sym typeface="Calibri"/>
              </a:rPr>
              <a:t>C </a:t>
            </a:r>
            <a:r>
              <a:rPr lang="ro-RO" sz="2800" dirty="0">
                <a:solidFill>
                  <a:schemeClr val="dk1"/>
                </a:solidFill>
                <a:latin typeface="Calibri"/>
                <a:ea typeface="Calibri"/>
                <a:cs typeface="Calibri"/>
                <a:sym typeface="Calibri"/>
              </a:rPr>
              <a:t>Ambele variante</a:t>
            </a:r>
            <a:endParaRPr sz="2400" dirty="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48"/>
          <p:cNvSpPr txBox="1"/>
          <p:nvPr/>
        </p:nvSpPr>
        <p:spPr>
          <a:xfrm>
            <a:off x="6240412" y="6679791"/>
            <a:ext cx="545506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o-RO" sz="6000" b="1" dirty="0">
                <a:solidFill>
                  <a:srgbClr val="E7686A"/>
                </a:solidFill>
                <a:latin typeface="Calibri"/>
                <a:ea typeface="Calibri"/>
                <a:cs typeface="Calibri"/>
                <a:sym typeface="Calibri"/>
              </a:rPr>
              <a:t>Vă mulțumim</a:t>
            </a:r>
            <a:r>
              <a:rPr lang="en-US" sz="6000" b="1" dirty="0">
                <a:solidFill>
                  <a:srgbClr val="E7686A"/>
                </a:solidFill>
                <a:latin typeface="Calibri"/>
                <a:ea typeface="Calibri"/>
                <a:cs typeface="Calibri"/>
                <a:sym typeface="Calibri"/>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p:nvPr/>
        </p:nvSpPr>
        <p:spPr>
          <a:xfrm>
            <a:off x="1447799" y="1411535"/>
            <a:ext cx="13462819"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E7686A"/>
                </a:solidFill>
                <a:latin typeface="Calibri"/>
                <a:ea typeface="Calibri"/>
                <a:cs typeface="Calibri"/>
                <a:sym typeface="Calibri"/>
              </a:rPr>
              <a:t>Unit</a:t>
            </a:r>
            <a:r>
              <a:rPr lang="ro-RO" sz="4400" b="1" dirty="0">
                <a:solidFill>
                  <a:srgbClr val="E7686A"/>
                </a:solidFill>
                <a:latin typeface="Calibri"/>
                <a:ea typeface="Calibri"/>
                <a:cs typeface="Calibri"/>
                <a:sym typeface="Calibri"/>
              </a:rPr>
              <a:t>atea</a:t>
            </a:r>
            <a:r>
              <a:rPr lang="en-US" sz="4400" b="1" dirty="0">
                <a:solidFill>
                  <a:srgbClr val="E7686A"/>
                </a:solidFill>
                <a:latin typeface="Calibri"/>
                <a:ea typeface="Calibri"/>
                <a:cs typeface="Calibri"/>
                <a:sym typeface="Calibri"/>
              </a:rPr>
              <a:t> 1: </a:t>
            </a:r>
            <a:r>
              <a:rPr lang="ro-RO" sz="4400" b="1" dirty="0">
                <a:solidFill>
                  <a:srgbClr val="E7686A"/>
                </a:solidFill>
                <a:latin typeface="Calibri"/>
                <a:ea typeface="Calibri"/>
                <a:cs typeface="Calibri"/>
                <a:sym typeface="Calibri"/>
              </a:rPr>
              <a:t>Utilizarea </a:t>
            </a:r>
            <a:r>
              <a:rPr lang="en-US" sz="4400" b="1" dirty="0">
                <a:solidFill>
                  <a:srgbClr val="E7686A"/>
                </a:solidFill>
                <a:latin typeface="Calibri"/>
                <a:ea typeface="Calibri"/>
                <a:cs typeface="Calibri"/>
                <a:sym typeface="Calibri"/>
              </a:rPr>
              <a:t>data science </a:t>
            </a:r>
            <a:r>
              <a:rPr lang="ro-RO" sz="4400" b="1" dirty="0">
                <a:solidFill>
                  <a:srgbClr val="E7686A"/>
                </a:solidFill>
                <a:latin typeface="Calibri"/>
                <a:ea typeface="Calibri"/>
                <a:cs typeface="Calibri"/>
                <a:sym typeface="Calibri"/>
              </a:rPr>
              <a:t>pentru binele social</a:t>
            </a:r>
            <a:endParaRPr sz="4400" b="1" dirty="0">
              <a:solidFill>
                <a:srgbClr val="E7686A"/>
              </a:solidFill>
              <a:latin typeface="Calibri"/>
              <a:ea typeface="Calibri"/>
              <a:cs typeface="Calibri"/>
              <a:sym typeface="Calibri"/>
            </a:endParaRPr>
          </a:p>
        </p:txBody>
      </p:sp>
      <p:sp>
        <p:nvSpPr>
          <p:cNvPr id="180" name="Google Shape;180;p5"/>
          <p:cNvSpPr txBox="1"/>
          <p:nvPr/>
        </p:nvSpPr>
        <p:spPr>
          <a:xfrm>
            <a:off x="1447800" y="2552700"/>
            <a:ext cx="15689826" cy="738623"/>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Prezentare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generală</a:t>
            </a:r>
            <a:r>
              <a:rPr lang="en-US" sz="2800" b="1" dirty="0">
                <a:solidFill>
                  <a:srgbClr val="238791"/>
                </a:solidFill>
                <a:latin typeface="Calibri"/>
                <a:ea typeface="Calibri"/>
                <a:cs typeface="Calibri"/>
                <a:sym typeface="Calibri"/>
              </a:rPr>
              <a:t> a </a:t>
            </a:r>
            <a:r>
              <a:rPr lang="en-US" sz="2800" b="1" dirty="0" err="1">
                <a:solidFill>
                  <a:srgbClr val="238791"/>
                </a:solidFill>
                <a:latin typeface="Calibri"/>
                <a:ea typeface="Calibri"/>
                <a:cs typeface="Calibri"/>
                <a:sym typeface="Calibri"/>
              </a:rPr>
              <a:t>cazurilor</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care se </a:t>
            </a:r>
            <a:r>
              <a:rPr lang="en-US" sz="2800" b="1" dirty="0" err="1">
                <a:solidFill>
                  <a:srgbClr val="238791"/>
                </a:solidFill>
                <a:latin typeface="Calibri"/>
                <a:ea typeface="Calibri"/>
                <a:cs typeface="Calibri"/>
                <a:sym typeface="Calibri"/>
              </a:rPr>
              <a:t>poate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utiliza</a:t>
            </a:r>
            <a:r>
              <a:rPr lang="en-US" sz="2800" b="1" dirty="0">
                <a:solidFill>
                  <a:srgbClr val="238791"/>
                </a:solidFill>
                <a:latin typeface="Calibri"/>
                <a:ea typeface="Calibri"/>
                <a:cs typeface="Calibri"/>
                <a:sym typeface="Calibri"/>
              </a:rPr>
              <a:t> data science </a:t>
            </a:r>
            <a:r>
              <a:rPr lang="en-US" sz="2800" b="1" dirty="0" err="1">
                <a:solidFill>
                  <a:srgbClr val="238791"/>
                </a:solidFill>
                <a:latin typeface="Calibri"/>
                <a:ea typeface="Calibri"/>
                <a:cs typeface="Calibri"/>
                <a:sym typeface="Calibri"/>
              </a:rPr>
              <a:t>pentru</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binele</a:t>
            </a:r>
            <a:r>
              <a:rPr lang="en-US" sz="2800" b="1" dirty="0">
                <a:solidFill>
                  <a:srgbClr val="238791"/>
                </a:solidFill>
                <a:latin typeface="Calibri"/>
                <a:ea typeface="Calibri"/>
                <a:cs typeface="Calibri"/>
                <a:sym typeface="Calibri"/>
              </a:rPr>
              <a:t> general</a:t>
            </a:r>
          </a:p>
          <a:p>
            <a:pPr marL="0" marR="0" lvl="0" indent="0" algn="l" rtl="0">
              <a:spcBef>
                <a:spcPts val="0"/>
              </a:spcBef>
              <a:spcAft>
                <a:spcPts val="0"/>
              </a:spcAft>
              <a:buNone/>
            </a:pPr>
            <a:endParaRPr dirty="0"/>
          </a:p>
        </p:txBody>
      </p:sp>
      <p:sp>
        <p:nvSpPr>
          <p:cNvPr id="181" name="Google Shape;181;p5"/>
          <p:cNvSpPr txBox="1"/>
          <p:nvPr/>
        </p:nvSpPr>
        <p:spPr>
          <a:xfrm>
            <a:off x="1447800" y="3238500"/>
            <a:ext cx="151638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dirty="0">
                <a:solidFill>
                  <a:schemeClr val="dk1"/>
                </a:solidFill>
                <a:latin typeface="Calibri"/>
                <a:ea typeface="Calibri"/>
                <a:cs typeface="Calibri"/>
                <a:sym typeface="Calibri"/>
              </a:rPr>
              <a:t>Exemple din industrie</a:t>
            </a:r>
            <a:endParaRPr dirty="0"/>
          </a:p>
        </p:txBody>
      </p:sp>
      <p:sp>
        <p:nvSpPr>
          <p:cNvPr id="182" name="Google Shape;182;p5"/>
          <p:cNvSpPr txBox="1"/>
          <p:nvPr/>
        </p:nvSpPr>
        <p:spPr>
          <a:xfrm>
            <a:off x="1600200" y="4076700"/>
            <a:ext cx="15849600" cy="397027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chemeClr val="dk1"/>
              </a:buClr>
              <a:buSzPts val="2400"/>
              <a:buFont typeface="Arial"/>
              <a:buChar char="•"/>
            </a:pPr>
            <a:r>
              <a:rPr lang="ro-RO" sz="2400" dirty="0">
                <a:solidFill>
                  <a:schemeClr val="dk1"/>
                </a:solidFill>
                <a:latin typeface="Calibri"/>
                <a:ea typeface="Calibri"/>
                <a:cs typeface="Calibri"/>
                <a:sym typeface="Calibri"/>
              </a:rPr>
              <a:t>Detectarea adiacenței abilităților și formarea țintită a abilităților lipsă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SkillsFuture</a:t>
            </a:r>
            <a:r>
              <a:rPr lang="en-US" sz="2400" dirty="0">
                <a:solidFill>
                  <a:schemeClr val="dk1"/>
                </a:solidFill>
                <a:latin typeface="Calibri"/>
                <a:ea typeface="Calibri"/>
                <a:cs typeface="Calibri"/>
                <a:sym typeface="Calibri"/>
              </a:rPr>
              <a:t> Singapore, </a:t>
            </a:r>
            <a:r>
              <a:rPr lang="en-US" sz="24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https://www.skillsfuture.gov.sg/AboutSkillsFuture</a:t>
            </a:r>
            <a:endParaRPr sz="24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900" dirty="0">
              <a:solidFill>
                <a:schemeClr val="dk1"/>
              </a:solidFill>
              <a:latin typeface="Calibri"/>
              <a:ea typeface="Calibri"/>
              <a:cs typeface="Calibri"/>
              <a:sym typeface="Calibri"/>
            </a:endParaRPr>
          </a:p>
          <a:p>
            <a:pPr marL="342900" marR="0" lvl="0" indent="-342900" algn="l" rtl="0">
              <a:lnSpc>
                <a:spcPct val="120000"/>
              </a:lnSpc>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AI &amp; </a:t>
            </a:r>
            <a:r>
              <a:rPr lang="ro-RO" sz="2400" dirty="0">
                <a:solidFill>
                  <a:schemeClr val="dk1"/>
                </a:solidFill>
                <a:latin typeface="Calibri"/>
                <a:ea typeface="Calibri"/>
                <a:cs typeface="Calibri"/>
                <a:sym typeface="Calibri"/>
              </a:rPr>
              <a:t>replicile digitale</a:t>
            </a:r>
            <a:r>
              <a:rPr lang="en-US" sz="2400" dirty="0">
                <a:solidFill>
                  <a:schemeClr val="dk1"/>
                </a:solidFill>
                <a:latin typeface="Calibri"/>
                <a:ea typeface="Calibri"/>
                <a:cs typeface="Calibri"/>
                <a:sym typeface="Calibri"/>
              </a:rPr>
              <a:t> – </a:t>
            </a:r>
            <a:r>
              <a:rPr lang="ro-RO" sz="2400" dirty="0">
                <a:solidFill>
                  <a:schemeClr val="dk1"/>
                </a:solidFill>
                <a:latin typeface="Calibri"/>
                <a:ea typeface="Calibri"/>
                <a:cs typeface="Calibri"/>
                <a:sym typeface="Calibri"/>
              </a:rPr>
              <a:t>simulare și practică pentru reziliență în lanțul de aprovizionare</a:t>
            </a:r>
            <a:r>
              <a:rPr lang="en-US" sz="2400" dirty="0">
                <a:solidFill>
                  <a:schemeClr val="dk1"/>
                </a:solidFill>
                <a:latin typeface="Calibri"/>
                <a:ea typeface="Calibri"/>
                <a:cs typeface="Calibri"/>
                <a:sym typeface="Calibri"/>
              </a:rPr>
              <a:t>: </a:t>
            </a:r>
            <a:r>
              <a:rPr lang="en-US" sz="24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https://www.technologyreview.com/2021/10/26/1038643/ai-reinforcement-learning-digital-twins-can-solve-supply-chain-shortages-and-save-christmas/</a:t>
            </a:r>
            <a:endParaRPr sz="24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900" dirty="0">
              <a:solidFill>
                <a:schemeClr val="dk1"/>
              </a:solidFill>
              <a:latin typeface="Calibri"/>
              <a:ea typeface="Calibri"/>
              <a:cs typeface="Calibri"/>
              <a:sym typeface="Calibri"/>
            </a:endParaRPr>
          </a:p>
          <a:p>
            <a:pPr marL="342900" lvl="0" indent="-342900">
              <a:lnSpc>
                <a:spcPct val="120000"/>
              </a:lnSpc>
              <a:buClr>
                <a:schemeClr val="dk1"/>
              </a:buClr>
              <a:buSzPts val="2400"/>
              <a:buFont typeface="Arial"/>
              <a:buChar char="•"/>
            </a:pPr>
            <a:r>
              <a:rPr lang="ro-RO" sz="2400" dirty="0">
                <a:solidFill>
                  <a:schemeClr val="dk1"/>
                </a:solidFill>
                <a:latin typeface="Calibri"/>
                <a:ea typeface="Calibri"/>
                <a:cs typeface="Calibri"/>
                <a:sym typeface="Calibri"/>
              </a:rPr>
              <a:t>Reducerea amprentei de carbon a oțelului reciclat:</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Fero</a:t>
            </a:r>
            <a:r>
              <a:rPr lang="en-US" sz="2400" dirty="0">
                <a:solidFill>
                  <a:schemeClr val="dk1"/>
                </a:solidFill>
                <a:latin typeface="Calibri"/>
                <a:ea typeface="Calibri"/>
                <a:cs typeface="Calibri"/>
                <a:sym typeface="Calibri"/>
              </a:rPr>
              <a:t> Labs </a:t>
            </a:r>
            <a:r>
              <a:rPr lang="en-US" sz="2400" dirty="0" err="1">
                <a:solidFill>
                  <a:schemeClr val="dk1"/>
                </a:solidFill>
                <a:latin typeface="Calibri"/>
                <a:ea typeface="Calibri"/>
                <a:cs typeface="Calibri"/>
                <a:sym typeface="Calibri"/>
              </a:rPr>
              <a:t>folosește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inteligența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artificială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pentru</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ajuta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producătorii</a:t>
            </a:r>
            <a:r>
              <a:rPr lang="en-US" sz="2400" dirty="0">
                <a:solidFill>
                  <a:schemeClr val="dk1"/>
                </a:solidFill>
                <a:latin typeface="Calibri"/>
                <a:ea typeface="Calibri"/>
                <a:cs typeface="Calibri"/>
                <a:sym typeface="Calibri"/>
              </a:rPr>
              <a:t> de </a:t>
            </a:r>
            <a:r>
              <a:rPr lang="en-US" sz="2400" dirty="0" err="1">
                <a:solidFill>
                  <a:schemeClr val="dk1"/>
                </a:solidFill>
                <a:latin typeface="Calibri"/>
                <a:ea typeface="Calibri"/>
                <a:cs typeface="Calibri"/>
                <a:sym typeface="Calibri"/>
              </a:rPr>
              <a:t>oțel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reducă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utilizarea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ingredientelor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extrase</a:t>
            </a:r>
            <a:r>
              <a:rPr lang="en-US" sz="2400" dirty="0">
                <a:solidFill>
                  <a:schemeClr val="dk1"/>
                </a:solidFill>
                <a:latin typeface="Calibri"/>
                <a:ea typeface="Calibri"/>
                <a:cs typeface="Calibri"/>
                <a:sym typeface="Calibri"/>
              </a:rPr>
              <a:t> cu </a:t>
            </a:r>
            <a:r>
              <a:rPr lang="en-US" sz="2400" dirty="0" err="1">
                <a:solidFill>
                  <a:schemeClr val="dk1"/>
                </a:solidFill>
                <a:latin typeface="Calibri"/>
                <a:ea typeface="Calibri"/>
                <a:cs typeface="Calibri"/>
                <a:sym typeface="Calibri"/>
              </a:rPr>
              <a:t>până</a:t>
            </a:r>
            <a:r>
              <a:rPr lang="en-US" sz="2400" dirty="0">
                <a:solidFill>
                  <a:schemeClr val="dk1"/>
                </a:solidFill>
                <a:latin typeface="Calibri"/>
                <a:ea typeface="Calibri"/>
                <a:cs typeface="Calibri"/>
                <a:sym typeface="Calibri"/>
              </a:rPr>
              <a:t> la 34%, </a:t>
            </a:r>
            <a:r>
              <a:rPr lang="en-US" sz="2400" dirty="0" err="1">
                <a:solidFill>
                  <a:schemeClr val="dk1"/>
                </a:solidFill>
                <a:latin typeface="Calibri"/>
                <a:ea typeface="Calibri"/>
                <a:cs typeface="Calibri"/>
                <a:sym typeface="Calibri"/>
              </a:rPr>
              <a:t>prevenind</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producerea</a:t>
            </a:r>
            <a:r>
              <a:rPr lang="en-US" sz="2400" dirty="0">
                <a:solidFill>
                  <a:schemeClr val="dk1"/>
                </a:solidFill>
                <a:latin typeface="Calibri"/>
                <a:ea typeface="Calibri"/>
                <a:cs typeface="Calibri"/>
                <a:sym typeface="Calibri"/>
              </a:rPr>
              <a:t> a </a:t>
            </a:r>
            <a:r>
              <a:rPr lang="en-US" sz="2400" dirty="0" err="1">
                <a:solidFill>
                  <a:schemeClr val="dk1"/>
                </a:solidFill>
                <a:latin typeface="Calibri"/>
                <a:ea typeface="Calibri"/>
                <a:cs typeface="Calibri"/>
                <a:sym typeface="Calibri"/>
              </a:rPr>
              <a:t>aproximativ</a:t>
            </a:r>
            <a:r>
              <a:rPr lang="en-US" sz="2400" dirty="0">
                <a:solidFill>
                  <a:schemeClr val="dk1"/>
                </a:solidFill>
                <a:latin typeface="Calibri"/>
                <a:ea typeface="Calibri"/>
                <a:cs typeface="Calibri"/>
                <a:sym typeface="Calibri"/>
              </a:rPr>
              <a:t> 450.000 de tone de </a:t>
            </a:r>
            <a:r>
              <a:rPr lang="en-US" sz="2400" dirty="0" err="1">
                <a:solidFill>
                  <a:schemeClr val="dk1"/>
                </a:solidFill>
                <a:latin typeface="Calibri"/>
                <a:ea typeface="Calibri"/>
                <a:cs typeface="Calibri"/>
                <a:sym typeface="Calibri"/>
              </a:rPr>
              <a:t>emisii</a:t>
            </a:r>
            <a:r>
              <a:rPr lang="en-US" sz="2400" dirty="0">
                <a:solidFill>
                  <a:schemeClr val="dk1"/>
                </a:solidFill>
                <a:latin typeface="Calibri"/>
                <a:ea typeface="Calibri"/>
                <a:cs typeface="Calibri"/>
                <a:sym typeface="Calibri"/>
              </a:rPr>
              <a:t> de CO2 pe an: </a:t>
            </a:r>
            <a:r>
              <a:rPr lang="en-US" sz="24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https://gpai.ai/projects/responsible-ai/environment/climate-change-and-ai.pdf</a:t>
            </a:r>
            <a:endParaRPr sz="24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6"/>
          <p:cNvSpPr txBox="1"/>
          <p:nvPr/>
        </p:nvSpPr>
        <p:spPr>
          <a:xfrm>
            <a:off x="1447799" y="1411535"/>
            <a:ext cx="14745929"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Utilizarea</a:t>
            </a:r>
            <a:r>
              <a:rPr lang="en-US" sz="4400" b="1" dirty="0">
                <a:solidFill>
                  <a:srgbClr val="E7686A"/>
                </a:solidFill>
                <a:latin typeface="Calibri"/>
                <a:ea typeface="Calibri"/>
                <a:cs typeface="Calibri"/>
                <a:sym typeface="Calibri"/>
              </a:rPr>
              <a:t> data science </a:t>
            </a:r>
            <a:r>
              <a:rPr lang="en-US" sz="4400" b="1" dirty="0" err="1">
                <a:solidFill>
                  <a:srgbClr val="E7686A"/>
                </a:solidFill>
                <a:latin typeface="Calibri"/>
                <a:ea typeface="Calibri"/>
                <a:cs typeface="Calibri"/>
                <a:sym typeface="Calibri"/>
              </a:rPr>
              <a:t>pentru</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binele</a:t>
            </a:r>
            <a:r>
              <a:rPr lang="en-US" sz="4400" b="1" dirty="0">
                <a:solidFill>
                  <a:srgbClr val="E7686A"/>
                </a:solidFill>
                <a:latin typeface="Calibri"/>
                <a:ea typeface="Calibri"/>
                <a:cs typeface="Calibri"/>
                <a:sym typeface="Calibri"/>
              </a:rPr>
              <a:t> social</a:t>
            </a:r>
          </a:p>
        </p:txBody>
      </p:sp>
      <p:sp>
        <p:nvSpPr>
          <p:cNvPr id="188" name="Google Shape;188;p6"/>
          <p:cNvSpPr txBox="1"/>
          <p:nvPr/>
        </p:nvSpPr>
        <p:spPr>
          <a:xfrm>
            <a:off x="1447800" y="2552700"/>
            <a:ext cx="15392400" cy="52318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1: </a:t>
            </a:r>
            <a:r>
              <a:rPr lang="en-US" sz="2800" b="1" dirty="0" err="1">
                <a:solidFill>
                  <a:srgbClr val="238791"/>
                </a:solidFill>
                <a:latin typeface="Calibri"/>
                <a:ea typeface="Calibri"/>
                <a:cs typeface="Calibri"/>
                <a:sym typeface="Calibri"/>
              </a:rPr>
              <a:t>Prezentare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generală</a:t>
            </a:r>
            <a:r>
              <a:rPr lang="en-US" sz="2800" b="1" dirty="0">
                <a:solidFill>
                  <a:srgbClr val="238791"/>
                </a:solidFill>
                <a:latin typeface="Calibri"/>
                <a:ea typeface="Calibri"/>
                <a:cs typeface="Calibri"/>
                <a:sym typeface="Calibri"/>
              </a:rPr>
              <a:t> a </a:t>
            </a:r>
            <a:r>
              <a:rPr lang="en-US" sz="2800" b="1" dirty="0" err="1">
                <a:solidFill>
                  <a:srgbClr val="238791"/>
                </a:solidFill>
                <a:latin typeface="Calibri"/>
                <a:ea typeface="Calibri"/>
                <a:cs typeface="Calibri"/>
                <a:sym typeface="Calibri"/>
              </a:rPr>
              <a:t>cazurilor</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în</a:t>
            </a:r>
            <a:r>
              <a:rPr lang="en-US" sz="2800" b="1" dirty="0">
                <a:solidFill>
                  <a:srgbClr val="238791"/>
                </a:solidFill>
                <a:latin typeface="Calibri"/>
                <a:ea typeface="Calibri"/>
                <a:cs typeface="Calibri"/>
                <a:sym typeface="Calibri"/>
              </a:rPr>
              <a:t> care se </a:t>
            </a:r>
            <a:r>
              <a:rPr lang="en-US" sz="2800" b="1" dirty="0" err="1">
                <a:solidFill>
                  <a:srgbClr val="238791"/>
                </a:solidFill>
                <a:latin typeface="Calibri"/>
                <a:ea typeface="Calibri"/>
                <a:cs typeface="Calibri"/>
                <a:sym typeface="Calibri"/>
              </a:rPr>
              <a:t>poate</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utiliza</a:t>
            </a:r>
            <a:r>
              <a:rPr lang="en-US" sz="2800" b="1" dirty="0">
                <a:solidFill>
                  <a:srgbClr val="238791"/>
                </a:solidFill>
                <a:latin typeface="Calibri"/>
                <a:ea typeface="Calibri"/>
                <a:cs typeface="Calibri"/>
                <a:sym typeface="Calibri"/>
              </a:rPr>
              <a:t> data science </a:t>
            </a:r>
            <a:r>
              <a:rPr lang="en-US" sz="2800" b="1" dirty="0" err="1">
                <a:solidFill>
                  <a:srgbClr val="238791"/>
                </a:solidFill>
                <a:latin typeface="Calibri"/>
                <a:ea typeface="Calibri"/>
                <a:cs typeface="Calibri"/>
                <a:sym typeface="Calibri"/>
              </a:rPr>
              <a:t>pentru</a:t>
            </a:r>
            <a:r>
              <a:rPr lang="en-US" sz="2800" b="1" dirty="0">
                <a:solidFill>
                  <a:srgbClr val="238791"/>
                </a:solidFill>
                <a:latin typeface="Calibri"/>
                <a:ea typeface="Calibri"/>
                <a:cs typeface="Calibri"/>
                <a:sym typeface="Calibri"/>
              </a:rPr>
              <a:t> </a:t>
            </a:r>
            <a:r>
              <a:rPr lang="en-US" sz="2800" b="1" dirty="0" err="1">
                <a:solidFill>
                  <a:srgbClr val="238791"/>
                </a:solidFill>
                <a:latin typeface="Calibri"/>
                <a:ea typeface="Calibri"/>
                <a:cs typeface="Calibri"/>
                <a:sym typeface="Calibri"/>
              </a:rPr>
              <a:t>binele</a:t>
            </a:r>
            <a:r>
              <a:rPr lang="en-US" sz="2800" b="1" dirty="0">
                <a:solidFill>
                  <a:srgbClr val="238791"/>
                </a:solidFill>
                <a:latin typeface="Calibri"/>
                <a:ea typeface="Calibri"/>
                <a:cs typeface="Calibri"/>
                <a:sym typeface="Calibri"/>
              </a:rPr>
              <a:t> general</a:t>
            </a:r>
          </a:p>
        </p:txBody>
      </p:sp>
      <p:sp>
        <p:nvSpPr>
          <p:cNvPr id="189" name="Google Shape;189;p6"/>
          <p:cNvSpPr txBox="1"/>
          <p:nvPr/>
        </p:nvSpPr>
        <p:spPr>
          <a:xfrm>
            <a:off x="1447800" y="3238500"/>
            <a:ext cx="151638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o-RO" sz="2400" dirty="0">
                <a:solidFill>
                  <a:schemeClr val="dk1"/>
                </a:solidFill>
                <a:latin typeface="Calibri"/>
                <a:ea typeface="Calibri"/>
                <a:cs typeface="Calibri"/>
                <a:sym typeface="Calibri"/>
              </a:rPr>
              <a:t>Alte exemple din industrie</a:t>
            </a:r>
            <a:endParaRPr dirty="0"/>
          </a:p>
        </p:txBody>
      </p:sp>
      <p:sp>
        <p:nvSpPr>
          <p:cNvPr id="190" name="Google Shape;190;p6"/>
          <p:cNvSpPr txBox="1"/>
          <p:nvPr/>
        </p:nvSpPr>
        <p:spPr>
          <a:xfrm>
            <a:off x="1600200" y="4076700"/>
            <a:ext cx="14859000" cy="30838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20000"/>
              </a:lnSpc>
              <a:spcBef>
                <a:spcPts val="0"/>
              </a:spcBef>
              <a:spcAft>
                <a:spcPts val="0"/>
              </a:spcAft>
              <a:buClr>
                <a:schemeClr val="dk1"/>
              </a:buClr>
              <a:buSzPts val="2400"/>
              <a:buFont typeface="Arial"/>
              <a:buChar char="•"/>
            </a:pPr>
            <a:r>
              <a:rPr lang="ro-RO" sz="2400" dirty="0">
                <a:solidFill>
                  <a:schemeClr val="dk1"/>
                </a:solidFill>
                <a:latin typeface="Calibri"/>
                <a:ea typeface="Calibri"/>
                <a:cs typeface="Calibri"/>
                <a:sym typeface="Calibri"/>
              </a:rPr>
              <a:t>Încărcarea adaptivă înlătură barierele în calea adoptării vehiculelor electrice. Încărcarea bi-direcționala și tehnologiile ”de la vehicul la rețea” au nevoie de algoritmi de programare inteligenți.</a:t>
            </a:r>
            <a:r>
              <a:rPr lang="en-US" sz="2400" dirty="0">
                <a:solidFill>
                  <a:schemeClr val="dk1"/>
                </a:solidFill>
                <a:latin typeface="Calibri"/>
                <a:ea typeface="Calibri"/>
                <a:cs typeface="Calibri"/>
                <a:sym typeface="Calibri"/>
              </a:rPr>
              <a:t> </a:t>
            </a:r>
            <a:r>
              <a:rPr lang="en-US" sz="24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https://ev.caltech.edu/info</a:t>
            </a:r>
            <a:endParaRPr sz="24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900" dirty="0">
              <a:solidFill>
                <a:schemeClr val="dk1"/>
              </a:solidFill>
              <a:latin typeface="Calibri"/>
              <a:ea typeface="Calibri"/>
              <a:cs typeface="Calibri"/>
              <a:sym typeface="Calibri"/>
            </a:endParaRPr>
          </a:p>
          <a:p>
            <a:pPr marL="342900" marR="0" lvl="0" indent="-342900" algn="l" rtl="0">
              <a:lnSpc>
                <a:spcPct val="120000"/>
              </a:lnSpc>
              <a:spcBef>
                <a:spcPts val="0"/>
              </a:spcBef>
              <a:spcAft>
                <a:spcPts val="0"/>
              </a:spcAft>
              <a:buClr>
                <a:schemeClr val="dk1"/>
              </a:buClr>
              <a:buSzPts val="2400"/>
              <a:buFont typeface="Arial"/>
              <a:buChar char="•"/>
            </a:pPr>
            <a:r>
              <a:rPr lang="ro-RO" sz="2400" dirty="0">
                <a:solidFill>
                  <a:schemeClr val="dk1"/>
                </a:solidFill>
                <a:latin typeface="Calibri"/>
                <a:ea typeface="Calibri"/>
                <a:cs typeface="Calibri"/>
                <a:sym typeface="Calibri"/>
              </a:rPr>
              <a:t>Utilizarea AI pentru a detecta munca forțată în lanțul de aprovizionare:</a:t>
            </a:r>
            <a:r>
              <a:rPr lang="en-US" sz="2400" dirty="0">
                <a:solidFill>
                  <a:schemeClr val="dk1"/>
                </a:solidFill>
                <a:latin typeface="Calibri"/>
                <a:ea typeface="Calibri"/>
                <a:cs typeface="Calibri"/>
                <a:sym typeface="Calibri"/>
              </a:rPr>
              <a:t> </a:t>
            </a:r>
            <a:r>
              <a:rPr lang="en-US" sz="24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https://www.altana.ai/blog/illuminating-xinjiang-forced-labor-ecosystem</a:t>
            </a:r>
            <a:endParaRPr sz="2400" dirty="0">
              <a:solidFill>
                <a:schemeClr val="dk1"/>
              </a:solidFill>
              <a:latin typeface="Calibri"/>
              <a:ea typeface="Calibri"/>
              <a:cs typeface="Calibri"/>
              <a:sym typeface="Calibri"/>
            </a:endParaRPr>
          </a:p>
          <a:p>
            <a:pPr marL="0" marR="0" lvl="0" indent="0" algn="l" rtl="0">
              <a:lnSpc>
                <a:spcPct val="120000"/>
              </a:lnSpc>
              <a:spcBef>
                <a:spcPts val="0"/>
              </a:spcBef>
              <a:spcAft>
                <a:spcPts val="0"/>
              </a:spcAft>
              <a:buNone/>
            </a:pPr>
            <a:endParaRPr sz="900" dirty="0">
              <a:solidFill>
                <a:schemeClr val="dk1"/>
              </a:solidFill>
              <a:latin typeface="Calibri"/>
              <a:ea typeface="Calibri"/>
              <a:cs typeface="Calibri"/>
              <a:sym typeface="Calibri"/>
            </a:endParaRPr>
          </a:p>
          <a:p>
            <a:pPr marL="342900" marR="0" lvl="0" indent="-342900" algn="l" rtl="0">
              <a:lnSpc>
                <a:spcPct val="120000"/>
              </a:lnSpc>
              <a:spcBef>
                <a:spcPts val="0"/>
              </a:spcBef>
              <a:spcAft>
                <a:spcPts val="0"/>
              </a:spcAft>
              <a:buClr>
                <a:schemeClr val="dk1"/>
              </a:buClr>
              <a:buSzPts val="2400"/>
              <a:buFont typeface="Arial"/>
              <a:buChar char="•"/>
            </a:pPr>
            <a:r>
              <a:rPr lang="ro-RO" sz="2400" dirty="0">
                <a:solidFill>
                  <a:schemeClr val="dk1"/>
                </a:solidFill>
                <a:latin typeface="Calibri"/>
                <a:ea typeface="Calibri"/>
                <a:cs typeface="Calibri"/>
                <a:sym typeface="Calibri"/>
              </a:rPr>
              <a:t>Utilizarea </a:t>
            </a:r>
            <a:r>
              <a:rPr lang="en-US" sz="2400" dirty="0">
                <a:solidFill>
                  <a:schemeClr val="dk1"/>
                </a:solidFill>
                <a:latin typeface="Calibri"/>
                <a:ea typeface="Calibri"/>
                <a:cs typeface="Calibri"/>
                <a:sym typeface="Calibri"/>
              </a:rPr>
              <a:t>Machine learning </a:t>
            </a:r>
            <a:r>
              <a:rPr lang="ro-RO" sz="2400" dirty="0">
                <a:solidFill>
                  <a:schemeClr val="dk1"/>
                </a:solidFill>
                <a:latin typeface="Calibri"/>
                <a:ea typeface="Calibri"/>
                <a:cs typeface="Calibri"/>
                <a:sym typeface="Calibri"/>
              </a:rPr>
              <a:t>poate crește valoarea energiei eoliene:</a:t>
            </a:r>
            <a:r>
              <a:rPr lang="en-US" sz="2400" dirty="0">
                <a:solidFill>
                  <a:schemeClr val="dk1"/>
                </a:solidFill>
                <a:latin typeface="Calibri"/>
                <a:ea typeface="Calibri"/>
                <a:cs typeface="Calibri"/>
                <a:sym typeface="Calibri"/>
              </a:rPr>
              <a:t> </a:t>
            </a:r>
            <a:r>
              <a:rPr lang="en-US" sz="24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https://www.deepmind.com/blog/machine-learning-can-boost-the-value-of-wind-energy</a:t>
            </a:r>
            <a:endParaRPr sz="24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7"/>
          <p:cNvSpPr txBox="1"/>
          <p:nvPr/>
        </p:nvSpPr>
        <p:spPr>
          <a:xfrm>
            <a:off x="1432560" y="1496219"/>
            <a:ext cx="14628434"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Utilizarea</a:t>
            </a:r>
            <a:r>
              <a:rPr lang="en-US" sz="4400" b="1" dirty="0">
                <a:solidFill>
                  <a:srgbClr val="E7686A"/>
                </a:solidFill>
                <a:latin typeface="Calibri"/>
                <a:ea typeface="Calibri"/>
                <a:cs typeface="Calibri"/>
                <a:sym typeface="Calibri"/>
              </a:rPr>
              <a:t> data science </a:t>
            </a:r>
            <a:r>
              <a:rPr lang="en-US" sz="4400" b="1" dirty="0" err="1">
                <a:solidFill>
                  <a:srgbClr val="E7686A"/>
                </a:solidFill>
                <a:latin typeface="Calibri"/>
                <a:ea typeface="Calibri"/>
                <a:cs typeface="Calibri"/>
                <a:sym typeface="Calibri"/>
              </a:rPr>
              <a:t>pentru</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binele</a:t>
            </a:r>
            <a:r>
              <a:rPr lang="en-US" sz="4400" b="1" dirty="0">
                <a:solidFill>
                  <a:srgbClr val="E7686A"/>
                </a:solidFill>
                <a:latin typeface="Calibri"/>
                <a:ea typeface="Calibri"/>
                <a:cs typeface="Calibri"/>
                <a:sym typeface="Calibri"/>
              </a:rPr>
              <a:t> social</a:t>
            </a:r>
          </a:p>
        </p:txBody>
      </p:sp>
      <p:sp>
        <p:nvSpPr>
          <p:cNvPr id="196" name="Google Shape;196;p7"/>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a:t>
            </a:r>
            <a:r>
              <a:rPr lang="ro-RO" sz="2800" b="1" dirty="0">
                <a:solidFill>
                  <a:srgbClr val="238791"/>
                </a:solidFill>
                <a:latin typeface="Calibri"/>
                <a:ea typeface="Calibri"/>
                <a:cs typeface="Calibri"/>
                <a:sym typeface="Calibri"/>
              </a:rPr>
              <a:t>Cazul </a:t>
            </a:r>
            <a:r>
              <a:rPr lang="en-US" sz="2800" b="1" dirty="0">
                <a:solidFill>
                  <a:srgbClr val="238791"/>
                </a:solidFill>
                <a:latin typeface="Calibri"/>
                <a:ea typeface="Calibri"/>
                <a:cs typeface="Calibri"/>
                <a:sym typeface="Calibri"/>
              </a:rPr>
              <a:t>Amnesty Italy</a:t>
            </a:r>
            <a:endParaRPr dirty="0"/>
          </a:p>
        </p:txBody>
      </p:sp>
      <p:sp>
        <p:nvSpPr>
          <p:cNvPr id="197" name="Google Shape;197;p7"/>
          <p:cNvSpPr txBox="1"/>
          <p:nvPr/>
        </p:nvSpPr>
        <p:spPr>
          <a:xfrm>
            <a:off x="1447800" y="3361372"/>
            <a:ext cx="12801600" cy="31085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002060"/>
                </a:solidFill>
                <a:latin typeface="Calibri"/>
                <a:ea typeface="Calibri"/>
                <a:cs typeface="Calibri"/>
                <a:sym typeface="Calibri"/>
              </a:rPr>
              <a:t>Barometro</a:t>
            </a:r>
            <a:r>
              <a:rPr lang="en-US" sz="2800" b="1" dirty="0">
                <a:solidFill>
                  <a:srgbClr val="002060"/>
                </a:solidFill>
                <a:latin typeface="Calibri"/>
                <a:ea typeface="Calibri"/>
                <a:cs typeface="Calibri"/>
                <a:sym typeface="Calibri"/>
              </a:rPr>
              <a:t> </a:t>
            </a:r>
            <a:r>
              <a:rPr lang="en-US" sz="2800" b="1" dirty="0" err="1">
                <a:solidFill>
                  <a:srgbClr val="002060"/>
                </a:solidFill>
                <a:latin typeface="Calibri"/>
                <a:ea typeface="Calibri"/>
                <a:cs typeface="Calibri"/>
                <a:sym typeface="Calibri"/>
              </a:rPr>
              <a:t>dell‘Odio</a:t>
            </a:r>
            <a:r>
              <a:rPr lang="en-US" sz="2800" b="1" dirty="0">
                <a:solidFill>
                  <a:srgbClr val="002060"/>
                </a:solidFill>
                <a:latin typeface="Calibri"/>
                <a:ea typeface="Calibri"/>
                <a:cs typeface="Calibri"/>
                <a:sym typeface="Calibri"/>
              </a:rPr>
              <a:t>:  </a:t>
            </a:r>
            <a:r>
              <a:rPr lang="ro-RO" sz="2800" b="1" dirty="0">
                <a:solidFill>
                  <a:srgbClr val="002060"/>
                </a:solidFill>
                <a:latin typeface="Calibri"/>
                <a:ea typeface="Calibri"/>
                <a:cs typeface="Calibri"/>
                <a:sym typeface="Calibri"/>
              </a:rPr>
              <a:t>Monitorizare anuală a campaniilor Social Media din 2018.</a:t>
            </a:r>
            <a:r>
              <a:rPr lang="en-US" sz="2800" b="1" dirty="0">
                <a:solidFill>
                  <a:srgbClr val="002060"/>
                </a:solidFill>
                <a:latin typeface="Calibri"/>
                <a:ea typeface="Calibri"/>
                <a:cs typeface="Calibri"/>
                <a:sym typeface="Calibri"/>
              </a:rPr>
              <a:t>  </a:t>
            </a:r>
            <a:endParaRPr dirty="0"/>
          </a:p>
          <a:p>
            <a:pPr marL="411480" marR="0" lvl="2" indent="0" algn="l" rtl="0">
              <a:spcBef>
                <a:spcPts val="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a:p>
            <a:pPr marL="411480" marR="0" lvl="2" indent="0" algn="l" rtl="0">
              <a:spcBef>
                <a:spcPts val="0"/>
              </a:spcBef>
              <a:spcAft>
                <a:spcPts val="0"/>
              </a:spcAft>
              <a:buClr>
                <a:schemeClr val="dk1"/>
              </a:buClr>
              <a:buSzPts val="2400"/>
              <a:buFont typeface="Calibri"/>
              <a:buNone/>
            </a:pPr>
            <a:endParaRPr lang="ro-RO" sz="2400" b="0" i="0" u="none" strike="noStrike" cap="none" dirty="0">
              <a:solidFill>
                <a:schemeClr val="dk1"/>
              </a:solidFill>
              <a:latin typeface="Calibri"/>
              <a:ea typeface="Calibri"/>
              <a:cs typeface="Calibri"/>
              <a:sym typeface="Calibri"/>
            </a:endParaRPr>
          </a:p>
          <a:p>
            <a:pPr marL="411480" lvl="2">
              <a:buClr>
                <a:schemeClr val="dk1"/>
              </a:buClr>
              <a:buSzPts val="2400"/>
            </a:pPr>
            <a:r>
              <a:rPr lang="en-US" sz="2400" dirty="0">
                <a:solidFill>
                  <a:schemeClr val="dk1"/>
                </a:solidFill>
                <a:latin typeface="Calibri"/>
                <a:ea typeface="Calibri"/>
                <a:cs typeface="Calibri"/>
                <a:sym typeface="Calibri"/>
              </a:rPr>
              <a:t>Care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tonul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discursului</a:t>
            </a:r>
            <a:r>
              <a:rPr lang="en-US" sz="2400" dirty="0">
                <a:solidFill>
                  <a:schemeClr val="dk1"/>
                </a:solidFill>
                <a:latin typeface="Calibri"/>
                <a:ea typeface="Calibri"/>
                <a:cs typeface="Calibri"/>
                <a:sym typeface="Calibri"/>
              </a:rPr>
              <a:t> online,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special </a:t>
            </a:r>
            <a:r>
              <a:rPr lang="ro-RO" sz="2400" dirty="0">
                <a:solidFill>
                  <a:schemeClr val="dk1"/>
                </a:solidFill>
                <a:latin typeface="Calibri"/>
                <a:ea typeface="Calibri"/>
                <a:cs typeface="Calibri"/>
                <a:sym typeface="Calibri"/>
              </a:rPr>
              <a:t>al </a:t>
            </a:r>
            <a:r>
              <a:rPr lang="en-US" sz="2400" dirty="0" err="1">
                <a:solidFill>
                  <a:schemeClr val="dk1"/>
                </a:solidFill>
                <a:latin typeface="Calibri"/>
                <a:ea typeface="Calibri"/>
                <a:cs typeface="Calibri"/>
                <a:sym typeface="Calibri"/>
              </a:rPr>
              <a:t>discuțiil</a:t>
            </a:r>
            <a:r>
              <a:rPr lang="ro-RO" sz="2400" dirty="0">
                <a:solidFill>
                  <a:schemeClr val="dk1"/>
                </a:solidFill>
                <a:latin typeface="Calibri"/>
                <a:ea typeface="Calibri"/>
                <a:cs typeface="Calibri"/>
                <a:sym typeface="Calibri"/>
              </a:rPr>
              <a:t>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politice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legate de </a:t>
            </a:r>
            <a:r>
              <a:rPr lang="en-US" sz="2400" dirty="0" err="1">
                <a:solidFill>
                  <a:schemeClr val="dk1"/>
                </a:solidFill>
                <a:latin typeface="Calibri"/>
                <a:ea typeface="Calibri"/>
                <a:cs typeface="Calibri"/>
                <a:sym typeface="Calibri"/>
              </a:rPr>
              <a:t>drepturile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omului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ce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măsură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intoleranța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discriminarea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modelează</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peisajul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rețelelor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sociale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și</a:t>
            </a:r>
            <a:r>
              <a:rPr lang="en-US" sz="2400" dirty="0">
                <a:solidFill>
                  <a:schemeClr val="dk1"/>
                </a:solidFill>
                <a:latin typeface="Calibri"/>
                <a:ea typeface="Calibri"/>
                <a:cs typeface="Calibri"/>
                <a:sym typeface="Calibri"/>
              </a:rPr>
              <a:t> care </a:t>
            </a:r>
            <a:r>
              <a:rPr lang="en-US" sz="2400" dirty="0" err="1">
                <a:solidFill>
                  <a:schemeClr val="dk1"/>
                </a:solidFill>
                <a:latin typeface="Calibri"/>
                <a:ea typeface="Calibri"/>
                <a:cs typeface="Calibri"/>
                <a:sym typeface="Calibri"/>
              </a:rPr>
              <a:t>este</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impactul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asupra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grupurilor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dezavantajate</a:t>
            </a:r>
            <a:r>
              <a:rPr lang="en-US" sz="2400" dirty="0">
                <a:solidFill>
                  <a:schemeClr val="dk1"/>
                </a:solidFill>
                <a:latin typeface="Calibri"/>
                <a:ea typeface="Calibri"/>
                <a:cs typeface="Calibri"/>
                <a:sym typeface="Calibri"/>
              </a:rPr>
              <a:t>?</a:t>
            </a:r>
          </a:p>
          <a:p>
            <a:pPr marL="411480" lvl="2">
              <a:buClr>
                <a:schemeClr val="dk1"/>
              </a:buClr>
              <a:buSzPts val="2400"/>
            </a:pPr>
            <a:endParaRPr lang="en-US" sz="2400" dirty="0">
              <a:solidFill>
                <a:schemeClr val="dk1"/>
              </a:solidFill>
              <a:latin typeface="Calibri"/>
              <a:ea typeface="Calibri"/>
              <a:cs typeface="Calibri"/>
              <a:sym typeface="Calibri"/>
            </a:endParaRPr>
          </a:p>
          <a:p>
            <a:pPr marL="411480" lvl="2">
              <a:buClr>
                <a:schemeClr val="dk1"/>
              </a:buClr>
              <a:buSzPts val="2400"/>
            </a:pPr>
            <a:r>
              <a:rPr lang="en-US" sz="2400" dirty="0">
                <a:solidFill>
                  <a:schemeClr val="dk1"/>
                </a:solidFill>
                <a:latin typeface="Calibri"/>
                <a:ea typeface="Calibri"/>
                <a:cs typeface="Calibri"/>
                <a:sym typeface="Calibri"/>
              </a:rPr>
              <a:t>Data Science </a:t>
            </a:r>
            <a:r>
              <a:rPr lang="en-US" sz="2400" dirty="0" err="1">
                <a:solidFill>
                  <a:schemeClr val="dk1"/>
                </a:solidFill>
                <a:latin typeface="Calibri"/>
                <a:ea typeface="Calibri"/>
                <a:cs typeface="Calibri"/>
                <a:sym typeface="Calibri"/>
              </a:rPr>
              <a:t>în</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serviciul</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evaluării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impactului</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asupra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drepturilor</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omului</a:t>
            </a:r>
            <a:r>
              <a:rPr lang="en-US" sz="2400"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p:nvPr/>
        </p:nvSpPr>
        <p:spPr>
          <a:xfrm>
            <a:off x="1447800" y="1411535"/>
            <a:ext cx="13713542"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Utilizarea</a:t>
            </a:r>
            <a:r>
              <a:rPr lang="en-US" sz="4400" b="1" dirty="0">
                <a:solidFill>
                  <a:srgbClr val="E7686A"/>
                </a:solidFill>
                <a:latin typeface="Calibri"/>
                <a:ea typeface="Calibri"/>
                <a:cs typeface="Calibri"/>
                <a:sym typeface="Calibri"/>
              </a:rPr>
              <a:t> data science </a:t>
            </a:r>
            <a:r>
              <a:rPr lang="en-US" sz="4400" b="1" dirty="0" err="1">
                <a:solidFill>
                  <a:srgbClr val="E7686A"/>
                </a:solidFill>
                <a:latin typeface="Calibri"/>
                <a:ea typeface="Calibri"/>
                <a:cs typeface="Calibri"/>
                <a:sym typeface="Calibri"/>
              </a:rPr>
              <a:t>pentru</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binele</a:t>
            </a:r>
            <a:r>
              <a:rPr lang="en-US" sz="4400" b="1" dirty="0">
                <a:solidFill>
                  <a:srgbClr val="E7686A"/>
                </a:solidFill>
                <a:latin typeface="Calibri"/>
                <a:ea typeface="Calibri"/>
                <a:cs typeface="Calibri"/>
                <a:sym typeface="Calibri"/>
              </a:rPr>
              <a:t> social</a:t>
            </a:r>
          </a:p>
        </p:txBody>
      </p:sp>
      <p:sp>
        <p:nvSpPr>
          <p:cNvPr id="203" name="Google Shape;203;p8"/>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a:t>
            </a:r>
            <a:r>
              <a:rPr lang="ro-RO" sz="2800" b="1" dirty="0">
                <a:solidFill>
                  <a:srgbClr val="238791"/>
                </a:solidFill>
                <a:latin typeface="Calibri"/>
                <a:ea typeface="Calibri"/>
                <a:cs typeface="Calibri"/>
                <a:sym typeface="Calibri"/>
              </a:rPr>
              <a:t>Cazul </a:t>
            </a:r>
            <a:r>
              <a:rPr lang="en-US" sz="2800" b="1" dirty="0">
                <a:solidFill>
                  <a:srgbClr val="238791"/>
                </a:solidFill>
                <a:latin typeface="Calibri"/>
                <a:ea typeface="Calibri"/>
                <a:cs typeface="Calibri"/>
                <a:sym typeface="Calibri"/>
              </a:rPr>
              <a:t>Amnesty Italy</a:t>
            </a:r>
            <a:endParaRPr dirty="0"/>
          </a:p>
        </p:txBody>
      </p:sp>
      <p:sp>
        <p:nvSpPr>
          <p:cNvPr id="204" name="Google Shape;204;p8"/>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Calibri"/>
                <a:ea typeface="Calibri"/>
                <a:cs typeface="Calibri"/>
                <a:sym typeface="Calibri"/>
              </a:rPr>
              <a:t>Modali</a:t>
            </a:r>
            <a:r>
              <a:rPr lang="ro-RO" sz="2400" dirty="0">
                <a:solidFill>
                  <a:schemeClr val="dk1"/>
                </a:solidFill>
                <a:latin typeface="Calibri"/>
                <a:ea typeface="Calibri"/>
                <a:cs typeface="Calibri"/>
                <a:sym typeface="Calibri"/>
              </a:rPr>
              <a:t>tăți</a:t>
            </a:r>
            <a:r>
              <a:rPr lang="en-US" sz="2400" dirty="0">
                <a:solidFill>
                  <a:schemeClr val="dk1"/>
                </a:solidFill>
                <a:latin typeface="Calibri"/>
                <a:ea typeface="Calibri"/>
                <a:cs typeface="Calibri"/>
                <a:sym typeface="Calibri"/>
              </a:rPr>
              <a:t>:</a:t>
            </a:r>
            <a:endParaRPr dirty="0"/>
          </a:p>
        </p:txBody>
      </p:sp>
      <p:sp>
        <p:nvSpPr>
          <p:cNvPr id="205" name="Google Shape;205;p8"/>
          <p:cNvSpPr txBox="1"/>
          <p:nvPr/>
        </p:nvSpPr>
        <p:spPr>
          <a:xfrm>
            <a:off x="1600200" y="4000500"/>
            <a:ext cx="14859000" cy="507827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Conținut public descărcat via </a:t>
            </a:r>
            <a:r>
              <a:rPr lang="en-US" sz="2400" dirty="0">
                <a:solidFill>
                  <a:schemeClr val="dk1"/>
                </a:solidFill>
                <a:latin typeface="Calibri"/>
                <a:ea typeface="Calibri"/>
                <a:cs typeface="Calibri"/>
                <a:sym typeface="Calibri"/>
              </a:rPr>
              <a:t>Twitter </a:t>
            </a:r>
            <a:r>
              <a:rPr lang="ro-RO" sz="2400" dirty="0">
                <a:solidFill>
                  <a:schemeClr val="dk1"/>
                </a:solidFill>
                <a:latin typeface="Calibri"/>
                <a:ea typeface="Calibri"/>
                <a:cs typeface="Calibri"/>
                <a:sym typeface="Calibri"/>
              </a:rPr>
              <a:t>și </a:t>
            </a:r>
            <a:r>
              <a:rPr lang="en-US" sz="2400" dirty="0">
                <a:solidFill>
                  <a:schemeClr val="dk1"/>
                </a:solidFill>
                <a:latin typeface="Calibri"/>
                <a:ea typeface="Calibri"/>
                <a:cs typeface="Calibri"/>
                <a:sym typeface="Calibri"/>
              </a:rPr>
              <a:t>Facebook</a:t>
            </a:r>
            <a:r>
              <a:rPr lang="ro-RO" sz="2400" dirty="0">
                <a:solidFill>
                  <a:schemeClr val="dk1"/>
                </a:solidFill>
                <a:latin typeface="Calibri"/>
                <a:ea typeface="Calibri"/>
                <a:cs typeface="Calibri"/>
                <a:sym typeface="Calibri"/>
              </a:rPr>
              <a:t>, prin intermediul</a:t>
            </a:r>
            <a:r>
              <a:rPr lang="en-US" sz="2400" dirty="0">
                <a:solidFill>
                  <a:schemeClr val="dk1"/>
                </a:solidFill>
                <a:latin typeface="Calibri"/>
                <a:ea typeface="Calibri"/>
                <a:cs typeface="Calibri"/>
                <a:sym typeface="Calibri"/>
              </a:rPr>
              <a:t> API</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Colectat dintr-o listă de conturi/profiluri publice determinate de </a:t>
            </a:r>
            <a:r>
              <a:rPr lang="en-US" sz="2400" dirty="0">
                <a:solidFill>
                  <a:schemeClr val="dk1"/>
                </a:solidFill>
                <a:latin typeface="Calibri"/>
                <a:ea typeface="Calibri"/>
                <a:cs typeface="Calibri"/>
                <a:sym typeface="Calibri"/>
              </a:rPr>
              <a:t>Amnesty Italy</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Monitorizare de </a:t>
            </a:r>
            <a:r>
              <a:rPr lang="en-US" sz="2400" dirty="0">
                <a:solidFill>
                  <a:schemeClr val="dk1"/>
                </a:solidFill>
                <a:latin typeface="Calibri"/>
                <a:ea typeface="Calibri"/>
                <a:cs typeface="Calibri"/>
                <a:sym typeface="Calibri"/>
              </a:rPr>
              <a:t>4-8 </a:t>
            </a:r>
            <a:r>
              <a:rPr lang="ro-RO" sz="2400" dirty="0">
                <a:solidFill>
                  <a:schemeClr val="dk1"/>
                </a:solidFill>
                <a:latin typeface="Calibri"/>
                <a:ea typeface="Calibri"/>
                <a:cs typeface="Calibri"/>
                <a:sym typeface="Calibri"/>
              </a:rPr>
              <a:t>săptămâni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excepție</a:t>
            </a:r>
            <a:r>
              <a:rPr lang="en-US" sz="2400" dirty="0">
                <a:solidFill>
                  <a:schemeClr val="dk1"/>
                </a:solidFill>
                <a:latin typeface="Calibri"/>
                <a:ea typeface="Calibri"/>
                <a:cs typeface="Calibri"/>
                <a:sym typeface="Calibri"/>
              </a:rPr>
              <a:t>: 2021 </a:t>
            </a:r>
            <a:r>
              <a:rPr lang="ro-RO" sz="2400" dirty="0">
                <a:solidFill>
                  <a:schemeClr val="dk1"/>
                </a:solidFill>
                <a:latin typeface="Calibri"/>
                <a:ea typeface="Calibri"/>
                <a:cs typeface="Calibri"/>
                <a:sym typeface="Calibri"/>
              </a:rPr>
              <a:t>cu </a:t>
            </a:r>
            <a:r>
              <a:rPr lang="en-US" sz="2400" dirty="0">
                <a:solidFill>
                  <a:schemeClr val="dk1"/>
                </a:solidFill>
                <a:latin typeface="Calibri"/>
                <a:ea typeface="Calibri"/>
                <a:cs typeface="Calibri"/>
                <a:sym typeface="Calibri"/>
              </a:rPr>
              <a:t>16 </a:t>
            </a:r>
            <a:r>
              <a:rPr lang="ro-RO" sz="2400" dirty="0">
                <a:solidFill>
                  <a:schemeClr val="dk1"/>
                </a:solidFill>
                <a:latin typeface="Calibri"/>
                <a:ea typeface="Calibri"/>
                <a:cs typeface="Calibri"/>
                <a:sym typeface="Calibri"/>
              </a:rPr>
              <a:t>săptămâni de monitorizare</a:t>
            </a:r>
            <a:r>
              <a:rPr lang="en-US" sz="2400" dirty="0">
                <a:solidFill>
                  <a:schemeClr val="dk1"/>
                </a:solidFill>
                <a:latin typeface="Calibri"/>
                <a:ea typeface="Calibri"/>
                <a:cs typeface="Calibri"/>
                <a:sym typeface="Calibri"/>
              </a:rPr>
              <a:t>)</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Eșationare aleatorie a comentariilor din cele mai active conturi</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Între 30.000 și 100.000 de comentarii selectate în acest mod</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Etichetare manuală de către 50 – 150 voluntari pregătiți Amnesty: subiect și gradul caracterului ofensator</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Verificare încrucișată (același comentariu etichetat de 2-3 voluntari) a tuturor comentariilor</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Rezolvarea etichetărilor inconsistente și determinarea țintei și a tipului de ofensă  - de către experții </a:t>
            </a:r>
            <a:r>
              <a:rPr lang="en-US" sz="2400" dirty="0">
                <a:solidFill>
                  <a:schemeClr val="dk1"/>
                </a:solidFill>
                <a:latin typeface="Calibri"/>
                <a:ea typeface="Calibri"/>
                <a:cs typeface="Calibri"/>
                <a:sym typeface="Calibri"/>
              </a:rPr>
              <a:t>Amnesty („</a:t>
            </a:r>
            <a:r>
              <a:rPr lang="en-US" sz="2400" dirty="0" err="1">
                <a:solidFill>
                  <a:schemeClr val="dk1"/>
                </a:solidFill>
                <a:latin typeface="Calibri"/>
                <a:ea typeface="Calibri"/>
                <a:cs typeface="Calibri"/>
                <a:sym typeface="Calibri"/>
              </a:rPr>
              <a:t>Tavolo</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dell‘Odio</a:t>
            </a:r>
            <a:r>
              <a:rPr lang="en-US" sz="2400" dirty="0">
                <a:solidFill>
                  <a:schemeClr val="dk1"/>
                </a:solidFill>
                <a:latin typeface="Calibri"/>
                <a:ea typeface="Calibri"/>
                <a:cs typeface="Calibri"/>
                <a:sym typeface="Calibri"/>
              </a:rPr>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p:nvPr/>
        </p:nvSpPr>
        <p:spPr>
          <a:xfrm>
            <a:off x="1447799" y="1411535"/>
            <a:ext cx="14745929" cy="769401"/>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E7686A"/>
                </a:solidFill>
                <a:latin typeface="Calibri"/>
                <a:ea typeface="Calibri"/>
                <a:cs typeface="Calibri"/>
                <a:sym typeface="Calibri"/>
              </a:rPr>
              <a:t>Unitatea</a:t>
            </a:r>
            <a:r>
              <a:rPr lang="en-US" sz="4400" b="1" dirty="0">
                <a:solidFill>
                  <a:srgbClr val="E7686A"/>
                </a:solidFill>
                <a:latin typeface="Calibri"/>
                <a:ea typeface="Calibri"/>
                <a:cs typeface="Calibri"/>
                <a:sym typeface="Calibri"/>
              </a:rPr>
              <a:t> 1: </a:t>
            </a:r>
            <a:r>
              <a:rPr lang="en-US" sz="4400" b="1" dirty="0" err="1">
                <a:solidFill>
                  <a:srgbClr val="E7686A"/>
                </a:solidFill>
                <a:latin typeface="Calibri"/>
                <a:ea typeface="Calibri"/>
                <a:cs typeface="Calibri"/>
                <a:sym typeface="Calibri"/>
              </a:rPr>
              <a:t>Utilizarea</a:t>
            </a:r>
            <a:r>
              <a:rPr lang="en-US" sz="4400" b="1" dirty="0">
                <a:solidFill>
                  <a:srgbClr val="E7686A"/>
                </a:solidFill>
                <a:latin typeface="Calibri"/>
                <a:ea typeface="Calibri"/>
                <a:cs typeface="Calibri"/>
                <a:sym typeface="Calibri"/>
              </a:rPr>
              <a:t> data science </a:t>
            </a:r>
            <a:r>
              <a:rPr lang="en-US" sz="4400" b="1" dirty="0" err="1">
                <a:solidFill>
                  <a:srgbClr val="E7686A"/>
                </a:solidFill>
                <a:latin typeface="Calibri"/>
                <a:ea typeface="Calibri"/>
                <a:cs typeface="Calibri"/>
                <a:sym typeface="Calibri"/>
              </a:rPr>
              <a:t>pentru</a:t>
            </a:r>
            <a:r>
              <a:rPr lang="en-US" sz="4400" b="1" dirty="0">
                <a:solidFill>
                  <a:srgbClr val="E7686A"/>
                </a:solidFill>
                <a:latin typeface="Calibri"/>
                <a:ea typeface="Calibri"/>
                <a:cs typeface="Calibri"/>
                <a:sym typeface="Calibri"/>
              </a:rPr>
              <a:t> </a:t>
            </a:r>
            <a:r>
              <a:rPr lang="en-US" sz="4400" b="1" dirty="0" err="1">
                <a:solidFill>
                  <a:srgbClr val="E7686A"/>
                </a:solidFill>
                <a:latin typeface="Calibri"/>
                <a:ea typeface="Calibri"/>
                <a:cs typeface="Calibri"/>
                <a:sym typeface="Calibri"/>
              </a:rPr>
              <a:t>binele</a:t>
            </a:r>
            <a:r>
              <a:rPr lang="en-US" sz="4400" b="1" dirty="0">
                <a:solidFill>
                  <a:srgbClr val="E7686A"/>
                </a:solidFill>
                <a:latin typeface="Calibri"/>
                <a:ea typeface="Calibri"/>
                <a:cs typeface="Calibri"/>
                <a:sym typeface="Calibri"/>
              </a:rPr>
              <a:t> social</a:t>
            </a:r>
          </a:p>
        </p:txBody>
      </p:sp>
      <p:sp>
        <p:nvSpPr>
          <p:cNvPr id="211" name="Google Shape;211;p9"/>
          <p:cNvSpPr txBox="1"/>
          <p:nvPr/>
        </p:nvSpPr>
        <p:spPr>
          <a:xfrm>
            <a:off x="1447800" y="2552700"/>
            <a:ext cx="10040186" cy="523220"/>
          </a:xfrm>
          <a:prstGeom prst="rect">
            <a:avLst/>
          </a:prstGeom>
          <a:noFill/>
          <a:ln>
            <a:noFill/>
          </a:ln>
        </p:spPr>
        <p:txBody>
          <a:bodyPr spcFirstLastPara="1" wrap="square" lIns="91425" tIns="45700" rIns="91425" bIns="45700" anchor="t" anchorCtr="0">
            <a:spAutoFit/>
          </a:bodyPr>
          <a:lstStyle/>
          <a:p>
            <a:pPr lvl="0"/>
            <a:r>
              <a:rPr lang="en-US" sz="2800" b="1" dirty="0">
                <a:solidFill>
                  <a:srgbClr val="238791"/>
                </a:solidFill>
                <a:latin typeface="Calibri"/>
                <a:ea typeface="Calibri"/>
                <a:cs typeface="Calibri"/>
                <a:sym typeface="Calibri"/>
              </a:rPr>
              <a:t>Sec</a:t>
            </a:r>
            <a:r>
              <a:rPr lang="ro-RO" sz="2800" b="1" dirty="0">
                <a:solidFill>
                  <a:srgbClr val="238791"/>
                </a:solidFill>
                <a:latin typeface="Calibri"/>
                <a:ea typeface="Calibri"/>
                <a:cs typeface="Calibri"/>
                <a:sym typeface="Calibri"/>
              </a:rPr>
              <a:t>țiunea</a:t>
            </a:r>
            <a:r>
              <a:rPr lang="en-US" sz="2800" b="1" dirty="0">
                <a:solidFill>
                  <a:srgbClr val="238791"/>
                </a:solidFill>
                <a:latin typeface="Calibri"/>
                <a:ea typeface="Calibri"/>
                <a:cs typeface="Calibri"/>
                <a:sym typeface="Calibri"/>
              </a:rPr>
              <a:t> 2: </a:t>
            </a:r>
            <a:r>
              <a:rPr lang="ro-RO" sz="2800" b="1" dirty="0">
                <a:solidFill>
                  <a:srgbClr val="238791"/>
                </a:solidFill>
                <a:latin typeface="Calibri"/>
                <a:ea typeface="Calibri"/>
                <a:cs typeface="Calibri"/>
                <a:sym typeface="Calibri"/>
              </a:rPr>
              <a:t>Cazul </a:t>
            </a:r>
            <a:r>
              <a:rPr lang="en-US" sz="2800" b="1" dirty="0">
                <a:solidFill>
                  <a:srgbClr val="238791"/>
                </a:solidFill>
                <a:latin typeface="Calibri"/>
                <a:ea typeface="Calibri"/>
                <a:cs typeface="Calibri"/>
                <a:sym typeface="Calibri"/>
              </a:rPr>
              <a:t>Amnesty Italy</a:t>
            </a:r>
            <a:endParaRPr dirty="0"/>
          </a:p>
        </p:txBody>
      </p:sp>
      <p:sp>
        <p:nvSpPr>
          <p:cNvPr id="212" name="Google Shape;212;p9"/>
          <p:cNvSpPr txBox="1"/>
          <p:nvPr/>
        </p:nvSpPr>
        <p:spPr>
          <a:xfrm>
            <a:off x="1447800" y="3238500"/>
            <a:ext cx="15163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dirty="0">
                <a:solidFill>
                  <a:srgbClr val="FDBD40"/>
                </a:solidFill>
                <a:latin typeface="Calibri"/>
                <a:ea typeface="Calibri"/>
                <a:cs typeface="Calibri"/>
                <a:sym typeface="Calibri"/>
              </a:rPr>
              <a:t>Ex</a:t>
            </a:r>
            <a:r>
              <a:rPr lang="ro-RO" sz="2400" b="1" i="1" dirty="0">
                <a:solidFill>
                  <a:srgbClr val="FDBD40"/>
                </a:solidFill>
                <a:latin typeface="Calibri"/>
                <a:ea typeface="Calibri"/>
                <a:cs typeface="Calibri"/>
                <a:sym typeface="Calibri"/>
              </a:rPr>
              <a:t>e</a:t>
            </a:r>
            <a:r>
              <a:rPr lang="en-US" sz="2400" b="1" i="1" dirty="0" err="1">
                <a:solidFill>
                  <a:srgbClr val="FDBD40"/>
                </a:solidFill>
                <a:latin typeface="Calibri"/>
                <a:ea typeface="Calibri"/>
                <a:cs typeface="Calibri"/>
                <a:sym typeface="Calibri"/>
              </a:rPr>
              <a:t>mpl</a:t>
            </a:r>
            <a:r>
              <a:rPr lang="ro-RO" sz="2400" b="1" i="1" dirty="0">
                <a:solidFill>
                  <a:srgbClr val="FDBD40"/>
                </a:solidFill>
                <a:latin typeface="Calibri"/>
                <a:ea typeface="Calibri"/>
                <a:cs typeface="Calibri"/>
                <a:sym typeface="Calibri"/>
              </a:rPr>
              <a:t>u</a:t>
            </a:r>
            <a:r>
              <a:rPr lang="en-US" sz="2400" b="1" i="1" dirty="0">
                <a:solidFill>
                  <a:srgbClr val="FDBD40"/>
                </a:solidFill>
                <a:latin typeface="Calibri"/>
                <a:ea typeface="Calibri"/>
                <a:cs typeface="Calibri"/>
                <a:sym typeface="Calibri"/>
              </a:rPr>
              <a:t>: </a:t>
            </a:r>
            <a:r>
              <a:rPr lang="ro-RO" sz="2400" b="1" i="1" dirty="0">
                <a:solidFill>
                  <a:srgbClr val="FDBD40"/>
                </a:solidFill>
                <a:latin typeface="Calibri"/>
                <a:ea typeface="Calibri"/>
                <a:cs typeface="Calibri"/>
                <a:sym typeface="Calibri"/>
              </a:rPr>
              <a:t>Alegerile Parlamentare Europene</a:t>
            </a:r>
            <a:r>
              <a:rPr lang="en-US" sz="2400" b="1" i="1" dirty="0">
                <a:solidFill>
                  <a:srgbClr val="FDBD40"/>
                </a:solidFill>
                <a:latin typeface="Calibri"/>
                <a:ea typeface="Calibri"/>
                <a:cs typeface="Calibri"/>
                <a:sym typeface="Calibri"/>
              </a:rPr>
              <a:t> 2019</a:t>
            </a:r>
            <a:endParaRPr dirty="0"/>
          </a:p>
        </p:txBody>
      </p:sp>
      <p:sp>
        <p:nvSpPr>
          <p:cNvPr id="213" name="Google Shape;213;p9"/>
          <p:cNvSpPr txBox="1"/>
          <p:nvPr/>
        </p:nvSpPr>
        <p:spPr>
          <a:xfrm>
            <a:off x="1600200" y="4076700"/>
            <a:ext cx="134112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ro-RO" sz="2400" dirty="0">
                <a:solidFill>
                  <a:schemeClr val="dk1"/>
                </a:solidFill>
                <a:latin typeface="Calibri"/>
                <a:ea typeface="Calibri"/>
                <a:cs typeface="Calibri"/>
                <a:sym typeface="Calibri"/>
              </a:rPr>
              <a:t>Au fost monitorizate profilurile publice de Twitter și Facebook a 461 de candidați, plus liderii de partid.</a:t>
            </a:r>
            <a:endParaRPr dirty="0"/>
          </a:p>
          <a:p>
            <a:pPr marL="0" marR="0" lvl="0" indent="0" algn="l" rtl="0">
              <a:lnSpc>
                <a:spcPct val="150000"/>
              </a:lnSpc>
              <a:spcBef>
                <a:spcPts val="0"/>
              </a:spcBef>
              <a:spcAft>
                <a:spcPts val="0"/>
              </a:spcAft>
              <a:buNone/>
            </a:pPr>
            <a:endParaRPr sz="2400" dirty="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6 </a:t>
            </a:r>
            <a:r>
              <a:rPr lang="ro-RO" sz="2400" dirty="0">
                <a:solidFill>
                  <a:schemeClr val="dk1"/>
                </a:solidFill>
                <a:latin typeface="Calibri"/>
                <a:ea typeface="Calibri"/>
                <a:cs typeface="Calibri"/>
                <a:sym typeface="Calibri"/>
              </a:rPr>
              <a:t>săptămâni</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din 15 </a:t>
            </a:r>
            <a:r>
              <a:rPr lang="en-US" sz="2400" dirty="0">
                <a:solidFill>
                  <a:schemeClr val="dk1"/>
                </a:solidFill>
                <a:latin typeface="Calibri"/>
                <a:ea typeface="Calibri"/>
                <a:cs typeface="Calibri"/>
                <a:sym typeface="Calibri"/>
              </a:rPr>
              <a:t>April</a:t>
            </a:r>
            <a:r>
              <a:rPr lang="ro-RO" sz="2400" dirty="0">
                <a:solidFill>
                  <a:schemeClr val="dk1"/>
                </a:solidFill>
                <a:latin typeface="Calibri"/>
                <a:ea typeface="Calibri"/>
                <a:cs typeface="Calibri"/>
                <a:sym typeface="Calibri"/>
              </a:rPr>
              <a:t>ie până la </a:t>
            </a:r>
            <a:r>
              <a:rPr lang="en-US" sz="2400" dirty="0">
                <a:solidFill>
                  <a:schemeClr val="dk1"/>
                </a:solidFill>
                <a:latin typeface="Calibri"/>
                <a:ea typeface="Calibri"/>
                <a:cs typeface="Calibri"/>
                <a:sym typeface="Calibri"/>
              </a:rPr>
              <a:t> </a:t>
            </a:r>
            <a:r>
              <a:rPr lang="ro-RO" sz="2400" dirty="0">
                <a:solidFill>
                  <a:schemeClr val="dk1"/>
                </a:solidFill>
                <a:latin typeface="Calibri"/>
                <a:ea typeface="Calibri"/>
                <a:cs typeface="Calibri"/>
                <a:sym typeface="Calibri"/>
              </a:rPr>
              <a:t>24 Mai, 2019)</a:t>
            </a:r>
            <a:endParaRPr dirty="0"/>
          </a:p>
          <a:p>
            <a:pPr marL="285750" marR="0" lvl="0" indent="-285750" algn="l" rtl="0">
              <a:lnSpc>
                <a:spcPct val="150000"/>
              </a:lnSpc>
              <a:spcBef>
                <a:spcPts val="0"/>
              </a:spcBef>
              <a:spcAft>
                <a:spcPts val="0"/>
              </a:spcAft>
              <a:buClr>
                <a:schemeClr val="dk1"/>
              </a:buClr>
              <a:buSzPts val="2400"/>
              <a:buFont typeface="Noto Sans Symbols"/>
              <a:buChar char="⮚"/>
            </a:pPr>
            <a:r>
              <a:rPr lang="ro-RO" sz="2400" dirty="0">
                <a:solidFill>
                  <a:schemeClr val="dk1"/>
                </a:solidFill>
                <a:latin typeface="Calibri"/>
                <a:ea typeface="Calibri"/>
                <a:cs typeface="Calibri"/>
                <a:sym typeface="Calibri"/>
              </a:rPr>
              <a:t> Peste 27 de mii de postări și 4 milioane de comentarii au fost colectate</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TotalTime>
  <Words>3616</Words>
  <Application>Microsoft Office PowerPoint</Application>
  <PresentationFormat>Custom</PresentationFormat>
  <Paragraphs>408</Paragraphs>
  <Slides>47</Slides>
  <Notes>47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47</vt:i4>
      </vt:variant>
    </vt:vector>
  </HeadingPairs>
  <TitlesOfParts>
    <vt:vector size="58" baseType="lpstr">
      <vt:lpstr>Helvetica Neue</vt:lpstr>
      <vt:lpstr>Merriweather Sans</vt:lpstr>
      <vt:lpstr>Noto Sans Symbols</vt:lpstr>
      <vt:lpstr>Courier New</vt:lpstr>
      <vt:lpstr>Oxygen</vt:lpstr>
      <vt:lpstr>Ubuntu</vt:lpstr>
      <vt:lpstr>Lato</vt:lpstr>
      <vt:lpstr>Calibri</vt:lpstr>
      <vt:lpstr>Arial</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Oh nu...</vt:lpstr>
      <vt:lpstr>Etică – Ghiduri</vt:lpstr>
      <vt:lpstr>Etică – Ghiduri</vt:lpstr>
      <vt:lpstr>... Oh nu...</vt:lpstr>
      <vt:lpstr>PowerPoint Presentation</vt:lpstr>
      <vt:lpstr>PowerPoint Presentation</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Unitatea 3: AI de încredere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Administrator</cp:lastModifiedBy>
  <cp:revision>27</cp:revision>
  <dcterms:created xsi:type="dcterms:W3CDTF">2022-05-03T15:33:59Z</dcterms:created>
  <dcterms:modified xsi:type="dcterms:W3CDTF">2023-07-26T06:18:05Z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ies>
</file>