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5"/>
  </p:notesMasterIdLst>
  <p:sldIdLst>
    <p:sldId id="256" r:id="rId3"/>
    <p:sldId id="258" r:id="rId4"/>
    <p:sldId id="365" r:id="rId5"/>
    <p:sldId id="259" r:id="rId6"/>
    <p:sldId id="378" r:id="rId7"/>
    <p:sldId id="262" r:id="rId8"/>
    <p:sldId id="263" r:id="rId9"/>
    <p:sldId id="379" r:id="rId10"/>
    <p:sldId id="265" r:id="rId11"/>
    <p:sldId id="267" r:id="rId12"/>
    <p:sldId id="272" r:id="rId13"/>
    <p:sldId id="271" r:id="rId14"/>
    <p:sldId id="273" r:id="rId15"/>
    <p:sldId id="275" r:id="rId16"/>
    <p:sldId id="286" r:id="rId17"/>
    <p:sldId id="382" r:id="rId18"/>
    <p:sldId id="383" r:id="rId19"/>
    <p:sldId id="384" r:id="rId20"/>
    <p:sldId id="381" r:id="rId21"/>
    <p:sldId id="274" r:id="rId22"/>
    <p:sldId id="385" r:id="rId23"/>
    <p:sldId id="276" r:id="rId24"/>
  </p:sldIdLst>
  <p:sldSz cx="18288000" cy="10287000"/>
  <p:notesSz cx="18288000" cy="10287000"/>
  <p:embeddedFontLst>
    <p:embeddedFont>
      <p:font typeface="Arial Rounded MT Bold" panose="020F0704030504030204" pitchFamily="34" charset="0"/>
      <p:regular r:id="rId26"/>
    </p:embeddedFont>
    <p:embeddedFont>
      <p:font typeface="Calibri" panose="020F0502020204030204" pitchFamily="34" charset="0"/>
      <p:regular r:id="rId27"/>
      <p:bold r:id="rId28"/>
      <p:italic r:id="rId29"/>
      <p:boldItalic r:id="rId30"/>
    </p:embeddedFont>
    <p:embeddedFont>
      <p:font typeface="Cambria Math" panose="02040503050406030204" pitchFamily="18" charset="0"/>
      <p:regular r:id="rId31"/>
    </p:embeddedFont>
    <p:embeddedFont>
      <p:font typeface="Comic Sans MS" panose="030F0702030302020204" pitchFamily="66" charset="0"/>
      <p:regular r:id="rId32"/>
      <p:bold r:id="rId33"/>
      <p:italic r:id="rId34"/>
      <p:boldItalic r:id="rId35"/>
    </p:embeddedFont>
    <p:embeddedFont>
      <p:font typeface="Helvetica Neue" panose="020B0604020202020204" charset="0"/>
      <p:regular r:id="rId36"/>
      <p:bold r:id="rId37"/>
      <p:italic r:id="rId38"/>
      <p:boldItalic r:id="rId39"/>
    </p:embeddedFont>
    <p:embeddedFont>
      <p:font typeface="Oxygen" panose="020B0604020202020204" charset="0"/>
      <p:regular r:id="rId40"/>
      <p:bold r:id="rId41"/>
    </p:embeddedFont>
    <p:embeddedFont>
      <p:font typeface="Tahoma" panose="020B0604030504040204"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D34OK8wPmvGVBTA1+YX4lttXd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55" autoAdjust="0"/>
    <p:restoredTop sz="94660"/>
  </p:normalViewPr>
  <p:slideViewPr>
    <p:cSldViewPr snapToGrid="0">
      <p:cViewPr varScale="1">
        <p:scale>
          <a:sx n="42" d="100"/>
          <a:sy n="42" d="100"/>
        </p:scale>
        <p:origin x="78" y="53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6.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810298102981032E-2"/>
          <c:y val="6.1452513966480507E-2"/>
          <c:w val="0.94579945799458154"/>
          <c:h val="0.88826815642458223"/>
        </c:manualLayout>
      </c:layout>
      <c:scatterChart>
        <c:scatterStyle val="smoothMarker"/>
        <c:varyColors val="0"/>
        <c:ser>
          <c:idx val="0"/>
          <c:order val="0"/>
          <c:spPr>
            <a:ln w="74136">
              <a:solidFill>
                <a:srgbClr val="FF00FF"/>
              </a:solidFill>
              <a:prstDash val="solid"/>
            </a:ln>
          </c:spPr>
          <c:marker>
            <c:symbol val="none"/>
          </c:marker>
          <c:xVal>
            <c:numRef>
              <c:f>'t de Student'!$A$3:$A$40</c:f>
              <c:numCache>
                <c:formatCode>General</c:formatCode>
                <c:ptCount val="38"/>
                <c:pt idx="0">
                  <c:v>0</c:v>
                </c:pt>
                <c:pt idx="1">
                  <c:v>0.1</c:v>
                </c:pt>
                <c:pt idx="2">
                  <c:v>0.2</c:v>
                </c:pt>
                <c:pt idx="3">
                  <c:v>0.30000000000000032</c:v>
                </c:pt>
                <c:pt idx="4">
                  <c:v>0.4</c:v>
                </c:pt>
                <c:pt idx="5">
                  <c:v>0.5</c:v>
                </c:pt>
                <c:pt idx="6">
                  <c:v>0.60000000000000053</c:v>
                </c:pt>
                <c:pt idx="7">
                  <c:v>0.70000000000000051</c:v>
                </c:pt>
                <c:pt idx="8">
                  <c:v>0.79999999999999993</c:v>
                </c:pt>
                <c:pt idx="9">
                  <c:v>0.9</c:v>
                </c:pt>
                <c:pt idx="10">
                  <c:v>0.99999999999999989</c:v>
                </c:pt>
                <c:pt idx="11">
                  <c:v>1.0999999999999988</c:v>
                </c:pt>
                <c:pt idx="12">
                  <c:v>1.2</c:v>
                </c:pt>
                <c:pt idx="13">
                  <c:v>1.3</c:v>
                </c:pt>
                <c:pt idx="14">
                  <c:v>1.4</c:v>
                </c:pt>
                <c:pt idx="15">
                  <c:v>1.5000000000000002</c:v>
                </c:pt>
                <c:pt idx="16">
                  <c:v>1.6000000000000003</c:v>
                </c:pt>
                <c:pt idx="17">
                  <c:v>1.7000000000000015</c:v>
                </c:pt>
                <c:pt idx="18">
                  <c:v>1.8000000000000005</c:v>
                </c:pt>
                <c:pt idx="19">
                  <c:v>1.9000000000000006</c:v>
                </c:pt>
                <c:pt idx="20">
                  <c:v>2.0000000000000004</c:v>
                </c:pt>
                <c:pt idx="21">
                  <c:v>2.1000000000000005</c:v>
                </c:pt>
                <c:pt idx="22">
                  <c:v>2.2000000000000006</c:v>
                </c:pt>
                <c:pt idx="23">
                  <c:v>2.3000000000000007</c:v>
                </c:pt>
                <c:pt idx="24">
                  <c:v>2.4000000000000008</c:v>
                </c:pt>
                <c:pt idx="25">
                  <c:v>2.5000000000000009</c:v>
                </c:pt>
                <c:pt idx="26">
                  <c:v>2.600000000000001</c:v>
                </c:pt>
                <c:pt idx="27">
                  <c:v>2.7000000000000011</c:v>
                </c:pt>
                <c:pt idx="28">
                  <c:v>2.8000000000000007</c:v>
                </c:pt>
                <c:pt idx="29">
                  <c:v>2.9000000000000008</c:v>
                </c:pt>
                <c:pt idx="30">
                  <c:v>3.0000000000000013</c:v>
                </c:pt>
                <c:pt idx="31">
                  <c:v>3.1000000000000014</c:v>
                </c:pt>
                <c:pt idx="32">
                  <c:v>3.2000000000000015</c:v>
                </c:pt>
                <c:pt idx="33">
                  <c:v>3.3000000000000007</c:v>
                </c:pt>
                <c:pt idx="34">
                  <c:v>3.4000000000000017</c:v>
                </c:pt>
                <c:pt idx="35">
                  <c:v>3.5000000000000018</c:v>
                </c:pt>
                <c:pt idx="36">
                  <c:v>3.6000000000000019</c:v>
                </c:pt>
                <c:pt idx="37">
                  <c:v>3.7000000000000042</c:v>
                </c:pt>
              </c:numCache>
            </c:numRef>
          </c:xVal>
          <c:yVal>
            <c:numRef>
              <c:f>'t de Student'!$F$3:$F$40</c:f>
              <c:numCache>
                <c:formatCode>General</c:formatCode>
                <c:ptCount val="38"/>
                <c:pt idx="0">
                  <c:v>0</c:v>
                </c:pt>
                <c:pt idx="1">
                  <c:v>5.7372553542372827E-2</c:v>
                </c:pt>
                <c:pt idx="2">
                  <c:v>0.24126041096035417</c:v>
                </c:pt>
                <c:pt idx="3">
                  <c:v>0.44677264781684867</c:v>
                </c:pt>
                <c:pt idx="4">
                  <c:v>0.60329895414467305</c:v>
                </c:pt>
                <c:pt idx="5">
                  <c:v>0.693866102229722</c:v>
                </c:pt>
                <c:pt idx="6">
                  <c:v>0.72713708010532241</c:v>
                </c:pt>
                <c:pt idx="7">
                  <c:v>0.71893679980490155</c:v>
                </c:pt>
                <c:pt idx="8">
                  <c:v>0.6842161294411736</c:v>
                </c:pt>
                <c:pt idx="9">
                  <c:v>0.63458453710831453</c:v>
                </c:pt>
                <c:pt idx="10">
                  <c:v>0.57818315334375592</c:v>
                </c:pt>
                <c:pt idx="11">
                  <c:v>0.52032583688437306</c:v>
                </c:pt>
                <c:pt idx="12">
                  <c:v>0.46425551897262768</c:v>
                </c:pt>
                <c:pt idx="13">
                  <c:v>0.41179069548337977</c:v>
                </c:pt>
                <c:pt idx="14">
                  <c:v>0.36381394199951139</c:v>
                </c:pt>
                <c:pt idx="15">
                  <c:v>0.32061779948959912</c:v>
                </c:pt>
                <c:pt idx="16">
                  <c:v>0.28213976759806336</c:v>
                </c:pt>
                <c:pt idx="17">
                  <c:v>0.24811711156219127</c:v>
                </c:pt>
                <c:pt idx="18">
                  <c:v>0.2181860889837427</c:v>
                </c:pt>
                <c:pt idx="19">
                  <c:v>0.19194372338655771</c:v>
                </c:pt>
                <c:pt idx="20">
                  <c:v>0.16898487490721084</c:v>
                </c:pt>
                <c:pt idx="21">
                  <c:v>0.14892332264677441</c:v>
                </c:pt>
                <c:pt idx="22">
                  <c:v>0.13140269824462034</c:v>
                </c:pt>
                <c:pt idx="23">
                  <c:v>0.11610112471699757</c:v>
                </c:pt>
                <c:pt idx="24">
                  <c:v>0.1027320705652159</c:v>
                </c:pt>
                <c:pt idx="25">
                  <c:v>9.1043032058121087E-2</c:v>
                </c:pt>
                <c:pt idx="26">
                  <c:v>8.0813064281347144E-2</c:v>
                </c:pt>
                <c:pt idx="27">
                  <c:v>7.1849794150833562E-2</c:v>
                </c:pt>
                <c:pt idx="28">
                  <c:v>6.3986297584827934E-2</c:v>
                </c:pt>
                <c:pt idx="29">
                  <c:v>5.7078062104544032E-2</c:v>
                </c:pt>
                <c:pt idx="30">
                  <c:v>5.1000154304584287E-2</c:v>
                </c:pt>
                <c:pt idx="31">
                  <c:v>4.5644648319107167E-2</c:v>
                </c:pt>
                <c:pt idx="32">
                  <c:v>4.0918333012600533E-2</c:v>
                </c:pt>
                <c:pt idx="33">
                  <c:v>3.6740693205360955E-2</c:v>
                </c:pt>
                <c:pt idx="34">
                  <c:v>3.3042147952065018E-2</c:v>
                </c:pt>
                <c:pt idx="35">
                  <c:v>2.9762522916437589E-2</c:v>
                </c:pt>
                <c:pt idx="36">
                  <c:v>2.6849731759347652E-2</c:v>
                </c:pt>
                <c:pt idx="37">
                  <c:v>2.4258641597674747E-2</c:v>
                </c:pt>
              </c:numCache>
            </c:numRef>
          </c:yVal>
          <c:smooth val="1"/>
          <c:extLst>
            <c:ext xmlns:c16="http://schemas.microsoft.com/office/drawing/2014/chart" uri="{C3380CC4-5D6E-409C-BE32-E72D297353CC}">
              <c16:uniqueId val="{00000000-1BCB-4519-B14E-5ED6B7FF30C9}"/>
            </c:ext>
          </c:extLst>
        </c:ser>
        <c:dLbls>
          <c:showLegendKey val="0"/>
          <c:showVal val="0"/>
          <c:showCatName val="0"/>
          <c:showSerName val="0"/>
          <c:showPercent val="0"/>
          <c:showBubbleSize val="0"/>
        </c:dLbls>
        <c:axId val="-1206288096"/>
        <c:axId val="-1206275584"/>
      </c:scatterChart>
      <c:valAx>
        <c:axId val="-1206288096"/>
        <c:scaling>
          <c:orientation val="minMax"/>
        </c:scaling>
        <c:delete val="0"/>
        <c:axPos val="b"/>
        <c:numFmt formatCode="General" sourceLinked="1"/>
        <c:majorTickMark val="out"/>
        <c:minorTickMark val="none"/>
        <c:tickLblPos val="none"/>
        <c:spPr>
          <a:ln w="6178">
            <a:solidFill>
              <a:srgbClr val="000000"/>
            </a:solidFill>
            <a:prstDash val="solid"/>
          </a:ln>
        </c:spPr>
        <c:crossAx val="-1206275584"/>
        <c:crosses val="autoZero"/>
        <c:crossBetween val="midCat"/>
      </c:valAx>
      <c:valAx>
        <c:axId val="-1206275584"/>
        <c:scaling>
          <c:orientation val="minMax"/>
        </c:scaling>
        <c:delete val="0"/>
        <c:axPos val="l"/>
        <c:numFmt formatCode="General" sourceLinked="1"/>
        <c:majorTickMark val="none"/>
        <c:minorTickMark val="none"/>
        <c:tickLblPos val="none"/>
        <c:spPr>
          <a:ln w="6178">
            <a:solidFill>
              <a:srgbClr val="000000"/>
            </a:solidFill>
            <a:prstDash val="solid"/>
          </a:ln>
        </c:spPr>
        <c:crossAx val="-1206288096"/>
        <c:crosses val="autoZero"/>
        <c:crossBetween val="midCat"/>
      </c:valAx>
      <c:spPr>
        <a:noFill/>
        <a:ln w="24712">
          <a:solidFill>
            <a:srgbClr val="808080"/>
          </a:solidFill>
          <a:prstDash val="solid"/>
        </a:ln>
      </c:spPr>
    </c:plotArea>
    <c:plotVisOnly val="1"/>
    <c:dispBlanksAs val="gap"/>
    <c:showDLblsOverMax val="0"/>
  </c:chart>
  <c:spPr>
    <a:solidFill>
      <a:srgbClr val="C0C0C0"/>
    </a:solidFill>
    <a:ln w="6178">
      <a:solidFill>
        <a:srgbClr val="000000"/>
      </a:solidFill>
      <a:prstDash val="solid"/>
    </a:ln>
  </c:spPr>
  <c:txPr>
    <a:bodyPr/>
    <a:lstStyle/>
    <a:p>
      <a:pPr>
        <a:defRPr sz="1800" b="0" i="0" u="none" strike="noStrike" baseline="0">
          <a:solidFill>
            <a:srgbClr val="000000"/>
          </a:solidFill>
          <a:latin typeface="Arial"/>
          <a:ea typeface="Arial"/>
          <a:cs typeface="Arial"/>
        </a:defRPr>
      </a:pPr>
      <a:endParaRPr lang="it-IT"/>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 name="Google Shape;13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p:spPr>
        <p:txBody>
          <a:bodyPr/>
          <a:lstStyle/>
          <a:p>
            <a:r>
              <a:rPr lang="es-ES"/>
              <a:t>Análisis Estadístico de Datos</a:t>
            </a:r>
          </a:p>
        </p:txBody>
      </p:sp>
      <p:sp>
        <p:nvSpPr>
          <p:cNvPr id="49155" name="Rectangle 6"/>
          <p:cNvSpPr>
            <a:spLocks noGrp="1" noChangeArrowheads="1"/>
          </p:cNvSpPr>
          <p:nvPr>
            <p:ph type="ftr" sz="quarter"/>
          </p:nvPr>
        </p:nvSpPr>
        <p:spPr>
          <a:noFill/>
        </p:spPr>
        <p:txBody>
          <a:bodyPr/>
          <a:lstStyle/>
          <a:p>
            <a:r>
              <a:rPr lang="es-ES"/>
              <a:t>Anáisis Estadístico de Datos</a:t>
            </a:r>
          </a:p>
        </p:txBody>
      </p:sp>
      <p:sp>
        <p:nvSpPr>
          <p:cNvPr id="49156" name="Rectangle 7"/>
          <p:cNvSpPr>
            <a:spLocks noGrp="1" noChangeArrowheads="1"/>
          </p:cNvSpPr>
          <p:nvPr>
            <p:ph type="sldNum" sz="quarter"/>
          </p:nvPr>
        </p:nvSpPr>
        <p:spPr>
          <a:noFill/>
        </p:spPr>
        <p:txBody>
          <a:bodyPr/>
          <a:lstStyle/>
          <a:p>
            <a:fld id="{F6B8970C-1CC2-40A3-9CCA-7C72CF6B451A}" type="slidenum">
              <a:rPr lang="es-ES"/>
              <a:pPr/>
              <a:t>10</a:t>
            </a:fld>
            <a:endParaRPr lang="es-ES"/>
          </a:p>
        </p:txBody>
      </p:sp>
      <p:sp>
        <p:nvSpPr>
          <p:cNvPr id="4915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915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62205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s-ES"/>
              <a:t>Análisis Estadístico de Datos</a:t>
            </a:r>
          </a:p>
        </p:txBody>
      </p:sp>
      <p:sp>
        <p:nvSpPr>
          <p:cNvPr id="54275" name="Rectangle 6"/>
          <p:cNvSpPr>
            <a:spLocks noGrp="1" noChangeArrowheads="1"/>
          </p:cNvSpPr>
          <p:nvPr>
            <p:ph type="ftr" sz="quarter"/>
          </p:nvPr>
        </p:nvSpPr>
        <p:spPr>
          <a:noFill/>
        </p:spPr>
        <p:txBody>
          <a:bodyPr/>
          <a:lstStyle/>
          <a:p>
            <a:r>
              <a:rPr lang="es-ES"/>
              <a:t>Anáisis Estadístico de Datos</a:t>
            </a:r>
          </a:p>
        </p:txBody>
      </p:sp>
      <p:sp>
        <p:nvSpPr>
          <p:cNvPr id="54276" name="Rectangle 7"/>
          <p:cNvSpPr>
            <a:spLocks noGrp="1" noChangeArrowheads="1"/>
          </p:cNvSpPr>
          <p:nvPr>
            <p:ph type="sldNum" sz="quarter"/>
          </p:nvPr>
        </p:nvSpPr>
        <p:spPr>
          <a:noFill/>
        </p:spPr>
        <p:txBody>
          <a:bodyPr/>
          <a:lstStyle/>
          <a:p>
            <a:fld id="{E4EA7B29-6893-47CD-BFD2-DAFF4EC4ABB8}" type="slidenum">
              <a:rPr lang="es-ES"/>
              <a:pPr/>
              <a:t>11</a:t>
            </a:fld>
            <a:endParaRPr lang="es-ES"/>
          </a:p>
        </p:txBody>
      </p:sp>
      <p:sp>
        <p:nvSpPr>
          <p:cNvPr id="5427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5427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09963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p:spPr>
        <p:txBody>
          <a:bodyPr/>
          <a:lstStyle/>
          <a:p>
            <a:r>
              <a:rPr lang="es-ES"/>
              <a:t>Análisis Estadístico de Datos</a:t>
            </a:r>
          </a:p>
        </p:txBody>
      </p:sp>
      <p:sp>
        <p:nvSpPr>
          <p:cNvPr id="53251" name="Rectangle 6"/>
          <p:cNvSpPr>
            <a:spLocks noGrp="1" noChangeArrowheads="1"/>
          </p:cNvSpPr>
          <p:nvPr>
            <p:ph type="ftr" sz="quarter"/>
          </p:nvPr>
        </p:nvSpPr>
        <p:spPr>
          <a:noFill/>
        </p:spPr>
        <p:txBody>
          <a:bodyPr/>
          <a:lstStyle/>
          <a:p>
            <a:r>
              <a:rPr lang="es-ES"/>
              <a:t>Anáisis Estadístico de Datos</a:t>
            </a:r>
          </a:p>
        </p:txBody>
      </p:sp>
      <p:sp>
        <p:nvSpPr>
          <p:cNvPr id="53252" name="Rectangle 7"/>
          <p:cNvSpPr>
            <a:spLocks noGrp="1" noChangeArrowheads="1"/>
          </p:cNvSpPr>
          <p:nvPr>
            <p:ph type="sldNum" sz="quarter"/>
          </p:nvPr>
        </p:nvSpPr>
        <p:spPr>
          <a:noFill/>
        </p:spPr>
        <p:txBody>
          <a:bodyPr/>
          <a:lstStyle/>
          <a:p>
            <a:fld id="{C24721A1-7926-4B00-93D0-123BE5F1640E}" type="slidenum">
              <a:rPr lang="es-ES"/>
              <a:pPr/>
              <a:t>12</a:t>
            </a:fld>
            <a:endParaRPr lang="es-ES"/>
          </a:p>
        </p:txBody>
      </p:sp>
      <p:sp>
        <p:nvSpPr>
          <p:cNvPr id="53253"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53254"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975518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es-ES"/>
              <a:t>Análisis Estadístico de Datos</a:t>
            </a:r>
          </a:p>
        </p:txBody>
      </p:sp>
      <p:sp>
        <p:nvSpPr>
          <p:cNvPr id="55299" name="Rectangle 6"/>
          <p:cNvSpPr>
            <a:spLocks noGrp="1" noChangeArrowheads="1"/>
          </p:cNvSpPr>
          <p:nvPr>
            <p:ph type="ftr" sz="quarter"/>
          </p:nvPr>
        </p:nvSpPr>
        <p:spPr>
          <a:noFill/>
        </p:spPr>
        <p:txBody>
          <a:bodyPr/>
          <a:lstStyle/>
          <a:p>
            <a:r>
              <a:rPr lang="es-ES"/>
              <a:t>Anáisis Estadístico de Datos</a:t>
            </a:r>
          </a:p>
        </p:txBody>
      </p:sp>
      <p:sp>
        <p:nvSpPr>
          <p:cNvPr id="55300" name="Rectangle 7"/>
          <p:cNvSpPr>
            <a:spLocks noGrp="1" noChangeArrowheads="1"/>
          </p:cNvSpPr>
          <p:nvPr>
            <p:ph type="sldNum" sz="quarter"/>
          </p:nvPr>
        </p:nvSpPr>
        <p:spPr>
          <a:noFill/>
        </p:spPr>
        <p:txBody>
          <a:bodyPr/>
          <a:lstStyle/>
          <a:p>
            <a:fld id="{924F945F-C39D-4188-991B-FE143A5A962A}" type="slidenum">
              <a:rPr lang="es-ES"/>
              <a:pPr/>
              <a:t>13</a:t>
            </a:fld>
            <a:endParaRPr lang="es-ES"/>
          </a:p>
        </p:txBody>
      </p:sp>
      <p:sp>
        <p:nvSpPr>
          <p:cNvPr id="5530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5530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767029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p:spPr>
        <p:txBody>
          <a:bodyPr/>
          <a:lstStyle/>
          <a:p>
            <a:r>
              <a:rPr lang="es-ES"/>
              <a:t>Análisis Estadístico de Datos</a:t>
            </a:r>
          </a:p>
        </p:txBody>
      </p:sp>
      <p:sp>
        <p:nvSpPr>
          <p:cNvPr id="57347" name="Rectangle 6"/>
          <p:cNvSpPr>
            <a:spLocks noGrp="1" noChangeArrowheads="1"/>
          </p:cNvSpPr>
          <p:nvPr>
            <p:ph type="ftr" sz="quarter"/>
          </p:nvPr>
        </p:nvSpPr>
        <p:spPr>
          <a:noFill/>
        </p:spPr>
        <p:txBody>
          <a:bodyPr/>
          <a:lstStyle/>
          <a:p>
            <a:r>
              <a:rPr lang="es-ES"/>
              <a:t>Anáisis Estadístico de Datos</a:t>
            </a:r>
          </a:p>
        </p:txBody>
      </p:sp>
      <p:sp>
        <p:nvSpPr>
          <p:cNvPr id="57348" name="Rectangle 7"/>
          <p:cNvSpPr>
            <a:spLocks noGrp="1" noChangeArrowheads="1"/>
          </p:cNvSpPr>
          <p:nvPr>
            <p:ph type="sldNum" sz="quarter"/>
          </p:nvPr>
        </p:nvSpPr>
        <p:spPr>
          <a:noFill/>
        </p:spPr>
        <p:txBody>
          <a:bodyPr/>
          <a:lstStyle/>
          <a:p>
            <a:fld id="{49DDE54F-AE71-42A3-8CBE-519903EB010E}" type="slidenum">
              <a:rPr lang="es-ES"/>
              <a:pPr/>
              <a:t>14</a:t>
            </a:fld>
            <a:endParaRPr lang="es-ES"/>
          </a:p>
        </p:txBody>
      </p:sp>
      <p:sp>
        <p:nvSpPr>
          <p:cNvPr id="57349"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57350"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4009634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s-ES"/>
              <a:t>Análisis Estadístico de Datos</a:t>
            </a:r>
          </a:p>
        </p:txBody>
      </p:sp>
      <p:sp>
        <p:nvSpPr>
          <p:cNvPr id="61443" name="Rectangle 6"/>
          <p:cNvSpPr>
            <a:spLocks noGrp="1" noChangeArrowheads="1"/>
          </p:cNvSpPr>
          <p:nvPr>
            <p:ph type="ftr" sz="quarter"/>
          </p:nvPr>
        </p:nvSpPr>
        <p:spPr>
          <a:noFill/>
        </p:spPr>
        <p:txBody>
          <a:bodyPr/>
          <a:lstStyle/>
          <a:p>
            <a:r>
              <a:rPr lang="es-ES"/>
              <a:t>Anáisis Estadístico de Datos</a:t>
            </a:r>
          </a:p>
        </p:txBody>
      </p:sp>
      <p:sp>
        <p:nvSpPr>
          <p:cNvPr id="61444" name="Rectangle 7"/>
          <p:cNvSpPr>
            <a:spLocks noGrp="1" noChangeArrowheads="1"/>
          </p:cNvSpPr>
          <p:nvPr>
            <p:ph type="sldNum" sz="quarter"/>
          </p:nvPr>
        </p:nvSpPr>
        <p:spPr>
          <a:noFill/>
        </p:spPr>
        <p:txBody>
          <a:bodyPr/>
          <a:lstStyle/>
          <a:p>
            <a:fld id="{C1CF4827-2E0B-4664-AB0B-DC646D16F024}" type="slidenum">
              <a:rPr lang="es-ES"/>
              <a:pPr/>
              <a:t>15</a:t>
            </a:fld>
            <a:endParaRPr lang="es-ES"/>
          </a:p>
        </p:txBody>
      </p:sp>
      <p:sp>
        <p:nvSpPr>
          <p:cNvPr id="61445" name="Rectangle 2"/>
          <p:cNvSpPr txBox="1">
            <a:spLocks noGrp="1" noRot="1" noChangeAspect="1" noChangeArrowheads="1" noTextEdit="1"/>
          </p:cNvSpPr>
          <p:nvPr>
            <p:ph type="sldImg"/>
          </p:nvPr>
        </p:nvSpPr>
        <p:spPr>
          <a:xfrm>
            <a:off x="381000" y="685800"/>
            <a:ext cx="6096000" cy="3429000"/>
          </a:xfrm>
          <a:solidFill>
            <a:srgbClr val="FFFFFF"/>
          </a:solidFill>
          <a:ln/>
        </p:spPr>
      </p:sp>
      <p:sp>
        <p:nvSpPr>
          <p:cNvPr id="61446" name="Rectangle 3"/>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943475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s-ES"/>
              <a:t>Análisis Estadístico de Datos</a:t>
            </a:r>
          </a:p>
        </p:txBody>
      </p:sp>
      <p:sp>
        <p:nvSpPr>
          <p:cNvPr id="61443" name="Rectangle 6"/>
          <p:cNvSpPr>
            <a:spLocks noGrp="1" noChangeArrowheads="1"/>
          </p:cNvSpPr>
          <p:nvPr>
            <p:ph type="ftr" sz="quarter"/>
          </p:nvPr>
        </p:nvSpPr>
        <p:spPr>
          <a:noFill/>
        </p:spPr>
        <p:txBody>
          <a:bodyPr/>
          <a:lstStyle/>
          <a:p>
            <a:r>
              <a:rPr lang="es-ES"/>
              <a:t>Anáisis Estadístico de Datos</a:t>
            </a:r>
          </a:p>
        </p:txBody>
      </p:sp>
      <p:sp>
        <p:nvSpPr>
          <p:cNvPr id="61444" name="Rectangle 7"/>
          <p:cNvSpPr>
            <a:spLocks noGrp="1" noChangeArrowheads="1"/>
          </p:cNvSpPr>
          <p:nvPr>
            <p:ph type="sldNum" sz="quarter"/>
          </p:nvPr>
        </p:nvSpPr>
        <p:spPr>
          <a:noFill/>
        </p:spPr>
        <p:txBody>
          <a:bodyPr/>
          <a:lstStyle/>
          <a:p>
            <a:fld id="{C1CF4827-2E0B-4664-AB0B-DC646D16F024}" type="slidenum">
              <a:rPr lang="es-ES"/>
              <a:pPr/>
              <a:t>16</a:t>
            </a:fld>
            <a:endParaRPr lang="es-ES"/>
          </a:p>
        </p:txBody>
      </p:sp>
      <p:sp>
        <p:nvSpPr>
          <p:cNvPr id="61445" name="Rectangle 2"/>
          <p:cNvSpPr txBox="1">
            <a:spLocks noGrp="1" noRot="1" noChangeAspect="1" noChangeArrowheads="1" noTextEdit="1"/>
          </p:cNvSpPr>
          <p:nvPr>
            <p:ph type="sldImg"/>
          </p:nvPr>
        </p:nvSpPr>
        <p:spPr>
          <a:xfrm>
            <a:off x="381000" y="685800"/>
            <a:ext cx="6096000" cy="3429000"/>
          </a:xfrm>
          <a:solidFill>
            <a:srgbClr val="FFFFFF"/>
          </a:solidFill>
          <a:ln/>
        </p:spPr>
      </p:sp>
      <p:sp>
        <p:nvSpPr>
          <p:cNvPr id="61446" name="Rectangle 3"/>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470445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s-ES"/>
              <a:t>Análisis Estadístico de Datos</a:t>
            </a:r>
          </a:p>
        </p:txBody>
      </p:sp>
      <p:sp>
        <p:nvSpPr>
          <p:cNvPr id="61443" name="Rectangle 6"/>
          <p:cNvSpPr>
            <a:spLocks noGrp="1" noChangeArrowheads="1"/>
          </p:cNvSpPr>
          <p:nvPr>
            <p:ph type="ftr" sz="quarter"/>
          </p:nvPr>
        </p:nvSpPr>
        <p:spPr>
          <a:noFill/>
        </p:spPr>
        <p:txBody>
          <a:bodyPr/>
          <a:lstStyle/>
          <a:p>
            <a:r>
              <a:rPr lang="es-ES"/>
              <a:t>Anáisis Estadístico de Datos</a:t>
            </a:r>
          </a:p>
        </p:txBody>
      </p:sp>
      <p:sp>
        <p:nvSpPr>
          <p:cNvPr id="61444" name="Rectangle 7"/>
          <p:cNvSpPr>
            <a:spLocks noGrp="1" noChangeArrowheads="1"/>
          </p:cNvSpPr>
          <p:nvPr>
            <p:ph type="sldNum" sz="quarter"/>
          </p:nvPr>
        </p:nvSpPr>
        <p:spPr>
          <a:noFill/>
        </p:spPr>
        <p:txBody>
          <a:bodyPr/>
          <a:lstStyle/>
          <a:p>
            <a:fld id="{C1CF4827-2E0B-4664-AB0B-DC646D16F024}" type="slidenum">
              <a:rPr lang="es-ES"/>
              <a:pPr/>
              <a:t>17</a:t>
            </a:fld>
            <a:endParaRPr lang="es-ES"/>
          </a:p>
        </p:txBody>
      </p:sp>
      <p:sp>
        <p:nvSpPr>
          <p:cNvPr id="61445" name="Rectangle 2"/>
          <p:cNvSpPr txBox="1">
            <a:spLocks noGrp="1" noRot="1" noChangeAspect="1" noChangeArrowheads="1" noTextEdit="1"/>
          </p:cNvSpPr>
          <p:nvPr>
            <p:ph type="sldImg"/>
          </p:nvPr>
        </p:nvSpPr>
        <p:spPr>
          <a:xfrm>
            <a:off x="381000" y="685800"/>
            <a:ext cx="6096000" cy="3429000"/>
          </a:xfrm>
          <a:solidFill>
            <a:srgbClr val="FFFFFF"/>
          </a:solidFill>
          <a:ln/>
        </p:spPr>
      </p:sp>
      <p:sp>
        <p:nvSpPr>
          <p:cNvPr id="61446" name="Rectangle 3"/>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774054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s-ES"/>
              <a:t>Análisis Estadístico de Datos</a:t>
            </a:r>
          </a:p>
        </p:txBody>
      </p:sp>
      <p:sp>
        <p:nvSpPr>
          <p:cNvPr id="61443" name="Rectangle 6"/>
          <p:cNvSpPr>
            <a:spLocks noGrp="1" noChangeArrowheads="1"/>
          </p:cNvSpPr>
          <p:nvPr>
            <p:ph type="ftr" sz="quarter"/>
          </p:nvPr>
        </p:nvSpPr>
        <p:spPr>
          <a:noFill/>
        </p:spPr>
        <p:txBody>
          <a:bodyPr/>
          <a:lstStyle/>
          <a:p>
            <a:r>
              <a:rPr lang="es-ES"/>
              <a:t>Anáisis Estadístico de Datos</a:t>
            </a:r>
          </a:p>
        </p:txBody>
      </p:sp>
      <p:sp>
        <p:nvSpPr>
          <p:cNvPr id="61444" name="Rectangle 7"/>
          <p:cNvSpPr>
            <a:spLocks noGrp="1" noChangeArrowheads="1"/>
          </p:cNvSpPr>
          <p:nvPr>
            <p:ph type="sldNum" sz="quarter"/>
          </p:nvPr>
        </p:nvSpPr>
        <p:spPr>
          <a:noFill/>
        </p:spPr>
        <p:txBody>
          <a:bodyPr/>
          <a:lstStyle/>
          <a:p>
            <a:fld id="{C1CF4827-2E0B-4664-AB0B-DC646D16F024}" type="slidenum">
              <a:rPr lang="es-ES"/>
              <a:pPr/>
              <a:t>18</a:t>
            </a:fld>
            <a:endParaRPr lang="es-ES"/>
          </a:p>
        </p:txBody>
      </p:sp>
      <p:sp>
        <p:nvSpPr>
          <p:cNvPr id="61445" name="Rectangle 2"/>
          <p:cNvSpPr txBox="1">
            <a:spLocks noGrp="1" noRot="1" noChangeAspect="1" noChangeArrowheads="1" noTextEdit="1"/>
          </p:cNvSpPr>
          <p:nvPr>
            <p:ph type="sldImg"/>
          </p:nvPr>
        </p:nvSpPr>
        <p:spPr>
          <a:xfrm>
            <a:off x="381000" y="685800"/>
            <a:ext cx="6096000" cy="3429000"/>
          </a:xfrm>
          <a:solidFill>
            <a:srgbClr val="FFFFFF"/>
          </a:solidFill>
          <a:ln/>
        </p:spPr>
      </p:sp>
      <p:sp>
        <p:nvSpPr>
          <p:cNvPr id="61446" name="Rectangle 3"/>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435577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7567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71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563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ES"/>
              <a:t>Análisis Estadístico de Datos</a:t>
            </a:r>
          </a:p>
        </p:txBody>
      </p:sp>
      <p:sp>
        <p:nvSpPr>
          <p:cNvPr id="44035" name="Rectangle 6"/>
          <p:cNvSpPr>
            <a:spLocks noGrp="1" noChangeArrowheads="1"/>
          </p:cNvSpPr>
          <p:nvPr>
            <p:ph type="ftr" sz="quarter"/>
          </p:nvPr>
        </p:nvSpPr>
        <p:spPr>
          <a:noFill/>
        </p:spPr>
        <p:txBody>
          <a:bodyPr/>
          <a:lstStyle/>
          <a:p>
            <a:r>
              <a:rPr lang="es-ES"/>
              <a:t>Anáisis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6</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87572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7</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81803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8</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435755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p:spPr>
        <p:txBody>
          <a:bodyPr/>
          <a:lstStyle/>
          <a:p>
            <a:r>
              <a:rPr lang="es-ES"/>
              <a:t>Análisis Estadístico de Datos</a:t>
            </a:r>
          </a:p>
        </p:txBody>
      </p:sp>
      <p:sp>
        <p:nvSpPr>
          <p:cNvPr id="47107" name="Rectangle 6"/>
          <p:cNvSpPr>
            <a:spLocks noGrp="1" noChangeArrowheads="1"/>
          </p:cNvSpPr>
          <p:nvPr>
            <p:ph type="ftr" sz="quarter"/>
          </p:nvPr>
        </p:nvSpPr>
        <p:spPr>
          <a:noFill/>
        </p:spPr>
        <p:txBody>
          <a:bodyPr/>
          <a:lstStyle/>
          <a:p>
            <a:r>
              <a:rPr lang="es-ES"/>
              <a:t>Anáisis Estadístico de Datos</a:t>
            </a:r>
          </a:p>
        </p:txBody>
      </p:sp>
      <p:sp>
        <p:nvSpPr>
          <p:cNvPr id="47108" name="Rectangle 7"/>
          <p:cNvSpPr>
            <a:spLocks noGrp="1" noChangeArrowheads="1"/>
          </p:cNvSpPr>
          <p:nvPr>
            <p:ph type="sldNum" sz="quarter"/>
          </p:nvPr>
        </p:nvSpPr>
        <p:spPr>
          <a:noFill/>
        </p:spPr>
        <p:txBody>
          <a:bodyPr/>
          <a:lstStyle/>
          <a:p>
            <a:fld id="{523158FC-B4BF-4EA1-B069-36448BE54F78}" type="slidenum">
              <a:rPr lang="es-ES"/>
              <a:pPr/>
              <a:t>9</a:t>
            </a:fld>
            <a:endParaRPr lang="es-ES"/>
          </a:p>
        </p:txBody>
      </p:sp>
      <p:sp>
        <p:nvSpPr>
          <p:cNvPr id="47109"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7110"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93860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2"/>
        <p:cNvGrpSpPr/>
        <p:nvPr/>
      </p:nvGrpSpPr>
      <p:grpSpPr>
        <a:xfrm>
          <a:off x="0" y="0"/>
          <a:ext cx="0" cy="0"/>
          <a:chOff x="0" y="0"/>
          <a:chExt cx="0" cy="0"/>
        </a:xfrm>
      </p:grpSpPr>
      <p:sp>
        <p:nvSpPr>
          <p:cNvPr id="33" name="Google Shape;33;p23"/>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23"/>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9"/>
        <p:cNvGrpSpPr/>
        <p:nvPr/>
      </p:nvGrpSpPr>
      <p:grpSpPr>
        <a:xfrm>
          <a:off x="0" y="0"/>
          <a:ext cx="0" cy="0"/>
          <a:chOff x="0" y="0"/>
          <a:chExt cx="0" cy="0"/>
        </a:xfrm>
      </p:grpSpPr>
      <p:sp>
        <p:nvSpPr>
          <p:cNvPr id="100" name="Google Shape;100;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0"/>
        <p:cNvGrpSpPr/>
        <p:nvPr/>
      </p:nvGrpSpPr>
      <p:grpSpPr>
        <a:xfrm>
          <a:off x="0" y="0"/>
          <a:ext cx="0" cy="0"/>
          <a:chOff x="0" y="0"/>
          <a:chExt cx="0" cy="0"/>
        </a:xfrm>
      </p:grpSpPr>
      <p:sp>
        <p:nvSpPr>
          <p:cNvPr id="111" name="Google Shape;111;p37"/>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37"/>
          <p:cNvSpPr>
            <a:spLocks noGrp="1"/>
          </p:cNvSpPr>
          <p:nvPr>
            <p:ph type="pic" idx="2"/>
          </p:nvPr>
        </p:nvSpPr>
        <p:spPr>
          <a:xfrm>
            <a:off x="7775575" y="1481138"/>
            <a:ext cx="9258300" cy="7310437"/>
          </a:xfrm>
          <a:prstGeom prst="rect">
            <a:avLst/>
          </a:prstGeom>
          <a:noFill/>
          <a:ln>
            <a:noFill/>
          </a:ln>
        </p:spPr>
      </p:sp>
      <p:sp>
        <p:nvSpPr>
          <p:cNvPr id="113" name="Google Shape;113;p37"/>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4" name="Google Shape;11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7"/>
        <p:cNvGrpSpPr/>
        <p:nvPr/>
      </p:nvGrpSpPr>
      <p:grpSpPr>
        <a:xfrm>
          <a:off x="0" y="0"/>
          <a:ext cx="0" cy="0"/>
          <a:chOff x="0" y="0"/>
          <a:chExt cx="0" cy="0"/>
        </a:xfrm>
      </p:grpSpPr>
      <p:sp>
        <p:nvSpPr>
          <p:cNvPr id="118" name="Google Shape;118;p3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38"/>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3"/>
        <p:cNvGrpSpPr/>
        <p:nvPr/>
      </p:nvGrpSpPr>
      <p:grpSpPr>
        <a:xfrm>
          <a:off x="0" y="0"/>
          <a:ext cx="0" cy="0"/>
          <a:chOff x="0" y="0"/>
          <a:chExt cx="0" cy="0"/>
        </a:xfrm>
      </p:grpSpPr>
      <p:sp>
        <p:nvSpPr>
          <p:cNvPr id="124" name="Google Shape;124;p39"/>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39"/>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3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3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3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2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 name="Google Shape;41;p2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0"/>
        <p:cNvGrpSpPr/>
        <p:nvPr/>
      </p:nvGrpSpPr>
      <p:grpSpPr>
        <a:xfrm>
          <a:off x="0" y="0"/>
          <a:ext cx="0" cy="0"/>
          <a:chOff x="0" y="0"/>
          <a:chExt cx="0" cy="0"/>
        </a:xfrm>
      </p:grpSpPr>
      <p:sp>
        <p:nvSpPr>
          <p:cNvPr id="61" name="Google Shape;61;p2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2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3" name="Google Shape;63;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3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5" name="Google Shape;7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3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3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png"/><Relationship Id="rId5" Type="http://schemas.openxmlformats.org/officeDocument/2006/relationships/slideLayout" Target="../slideLayouts/slideLayout10.xml"/><Relationship Id="rId10" Type="http://schemas.openxmlformats.org/officeDocument/2006/relationships/image" Target="../media/image2.jp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2"/>
          <p:cNvPicPr preferRelativeResize="0"/>
          <p:nvPr/>
        </p:nvPicPr>
        <p:blipFill rotWithShape="1">
          <a:blip r:embed="rId7">
            <a:alphaModFix/>
          </a:blip>
          <a:srcRect/>
          <a:stretch/>
        </p:blipFill>
        <p:spPr>
          <a:xfrm>
            <a:off x="1447800" y="9243313"/>
            <a:ext cx="3200399" cy="676274"/>
          </a:xfrm>
          <a:prstGeom prst="rect">
            <a:avLst/>
          </a:prstGeom>
          <a:noFill/>
          <a:ln>
            <a:noFill/>
          </a:ln>
        </p:spPr>
      </p:pic>
      <p:sp>
        <p:nvSpPr>
          <p:cNvPr id="7" name="Google Shape;7;p22"/>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22"/>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22"/>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22"/>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2"/>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2"/>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2"/>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8">
            <a:alphaModFix/>
          </a:blip>
          <a:srcRect/>
          <a:stretch/>
        </p:blipFill>
        <p:spPr>
          <a:xfrm>
            <a:off x="5797230" y="2851504"/>
            <a:ext cx="6741318" cy="2179240"/>
          </a:xfrm>
          <a:prstGeom prst="rect">
            <a:avLst/>
          </a:prstGeom>
          <a:noFill/>
          <a:ln>
            <a:noFill/>
          </a:ln>
        </p:spPr>
      </p:pic>
      <p:sp>
        <p:nvSpPr>
          <p:cNvPr id="19" name="Google Shape;19;p22"/>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0" name="Google Shape;20;p22"/>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22"/>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2"/>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2"/>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22"/>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22"/>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2"/>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22"/>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2"/>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2"/>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22"/>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22"/>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24"/>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24"/>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24"/>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24"/>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24"/>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4"/>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24"/>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24"/>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4"/>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4"/>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4"/>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24"/>
          <p:cNvPicPr preferRelativeResize="0"/>
          <p:nvPr/>
        </p:nvPicPr>
        <p:blipFill rotWithShape="1">
          <a:blip r:embed="rId10">
            <a:alphaModFix/>
          </a:blip>
          <a:srcRect/>
          <a:stretch/>
        </p:blipFill>
        <p:spPr>
          <a:xfrm>
            <a:off x="15011400" y="419100"/>
            <a:ext cx="2891670" cy="932139"/>
          </a:xfrm>
          <a:prstGeom prst="rect">
            <a:avLst/>
          </a:prstGeom>
          <a:noFill/>
          <a:ln>
            <a:noFill/>
          </a:ln>
        </p:spPr>
      </p:pic>
      <p:sp>
        <p:nvSpPr>
          <p:cNvPr id="58" name="Google Shape;58;p24"/>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59" name="Google Shape;59;p24"/>
          <p:cNvPicPr preferRelativeResize="0"/>
          <p:nvPr/>
        </p:nvPicPr>
        <p:blipFill rotWithShape="1">
          <a:blip r:embed="rId11">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61" r:id="rId5"/>
    <p:sldLayoutId id="2147483663" r:id="rId6"/>
    <p:sldLayoutId id="2147483664" r:id="rId7"/>
    <p:sldLayoutId id="214748366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4.png"/><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0.png"/><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5.png"/><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p:nvPr/>
        </p:nvSpPr>
        <p:spPr>
          <a:xfrm>
            <a:off x="1733550" y="6591300"/>
            <a:ext cx="1482090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800" b="1" dirty="0">
                <a:solidFill>
                  <a:srgbClr val="E7686A"/>
                </a:solidFill>
                <a:latin typeface="Calibri"/>
                <a:cs typeface="Calibri"/>
                <a:sym typeface="Calibri"/>
              </a:rPr>
              <a:t>MODELLI LINEARI GENERALIZZATI: ANOVA</a:t>
            </a:r>
            <a:endParaRPr dirty="0"/>
          </a:p>
          <a:p>
            <a:pPr marL="0" marR="0" lvl="0" indent="0" algn="ctr" rtl="0">
              <a:spcBef>
                <a:spcPts val="5"/>
              </a:spcBef>
              <a:spcAft>
                <a:spcPts val="0"/>
              </a:spcAft>
              <a:buNone/>
            </a:pPr>
            <a:r>
              <a:rPr lang="en-US" sz="3600" b="1" dirty="0">
                <a:solidFill>
                  <a:srgbClr val="E7686A"/>
                </a:solidFill>
                <a:latin typeface="Calibri"/>
                <a:ea typeface="Calibri"/>
                <a:cs typeface="Calibri"/>
                <a:sym typeface="Calibri"/>
              </a:rPr>
              <a:t> [UNIOVI]</a:t>
            </a:r>
            <a:endParaRPr sz="3200" b="1" dirty="0">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2397E6-0050-724E-E561-C88D8DE6EF7C}"/>
              </a:ext>
            </a:extLst>
          </p:cNvPr>
          <p:cNvGrpSpPr/>
          <p:nvPr/>
        </p:nvGrpSpPr>
        <p:grpSpPr>
          <a:xfrm>
            <a:off x="374491" y="1557136"/>
            <a:ext cx="10339230" cy="6808450"/>
            <a:chOff x="1079142" y="910590"/>
            <a:chExt cx="12834026" cy="8272140"/>
          </a:xfrm>
        </p:grpSpPr>
        <p:sp>
          <p:nvSpPr>
            <p:cNvPr id="3119" name="Text Box 12"/>
            <p:cNvSpPr txBox="1">
              <a:spLocks noChangeArrowheads="1"/>
            </p:cNvSpPr>
            <p:nvPr/>
          </p:nvSpPr>
          <p:spPr bwMode="auto">
            <a:xfrm>
              <a:off x="1079142" y="6672544"/>
              <a:ext cx="5367540" cy="711669"/>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b="1" dirty="0">
                  <a:latin typeface="+mj-lt"/>
                </a:rPr>
                <a:t>Campione complessivo</a:t>
              </a:r>
            </a:p>
          </p:txBody>
        </p:sp>
        <p:grpSp>
          <p:nvGrpSpPr>
            <p:cNvPr id="61" name="60 Grupo"/>
            <p:cNvGrpSpPr/>
            <p:nvPr/>
          </p:nvGrpSpPr>
          <p:grpSpPr>
            <a:xfrm>
              <a:off x="4038125" y="4672966"/>
              <a:ext cx="5723333" cy="4509764"/>
              <a:chOff x="2316163" y="3105150"/>
              <a:chExt cx="3815555" cy="3006509"/>
            </a:xfrm>
          </p:grpSpPr>
          <p:sp>
            <p:nvSpPr>
              <p:cNvPr id="3116" name="Freeform 19"/>
              <p:cNvSpPr>
                <a:spLocks/>
              </p:cNvSpPr>
              <p:nvPr/>
            </p:nvSpPr>
            <p:spPr bwMode="auto">
              <a:xfrm rot="3600000" flipV="1">
                <a:off x="1592263" y="3829050"/>
                <a:ext cx="2776538" cy="1328737"/>
              </a:xfrm>
              <a:custGeom>
                <a:avLst/>
                <a:gdLst>
                  <a:gd name="T0" fmla="*/ 0 w 21600"/>
                  <a:gd name="T1" fmla="*/ 0 h 19980"/>
                  <a:gd name="T2" fmla="*/ 0 w 21600"/>
                  <a:gd name="T3" fmla="*/ 0 h 19980"/>
                  <a:gd name="T4" fmla="*/ 0 w 21600"/>
                  <a:gd name="T5" fmla="*/ 0 h 19980"/>
                  <a:gd name="T6" fmla="*/ 0 60000 65536"/>
                  <a:gd name="T7" fmla="*/ 0 60000 65536"/>
                  <a:gd name="T8" fmla="*/ 0 60000 65536"/>
                  <a:gd name="T9" fmla="*/ 0 w 21600"/>
                  <a:gd name="T10" fmla="*/ 0 h 19980"/>
                  <a:gd name="T11" fmla="*/ 21600 w 21600"/>
                  <a:gd name="T12" fmla="*/ 19980 h 19980"/>
                </a:gdLst>
                <a:ahLst/>
                <a:cxnLst>
                  <a:cxn ang="T6">
                    <a:pos x="T0" y="T1"/>
                  </a:cxn>
                  <a:cxn ang="T7">
                    <a:pos x="T2" y="T3"/>
                  </a:cxn>
                  <a:cxn ang="T8">
                    <a:pos x="T4" y="T5"/>
                  </a:cxn>
                </a:cxnLst>
                <a:rect l="T9" t="T10" r="T11" b="T12"/>
                <a:pathLst>
                  <a:path w="21600" h="19980" fill="none" extrusionOk="0">
                    <a:moveTo>
                      <a:pt x="15219" y="0"/>
                    </a:moveTo>
                    <a:cubicBezTo>
                      <a:pt x="19303" y="4055"/>
                      <a:pt x="21600" y="9572"/>
                      <a:pt x="21600" y="15327"/>
                    </a:cubicBezTo>
                    <a:cubicBezTo>
                      <a:pt x="21600" y="16891"/>
                      <a:pt x="21429" y="18451"/>
                      <a:pt x="21092" y="19979"/>
                    </a:cubicBezTo>
                  </a:path>
                  <a:path w="21600" h="19980" stroke="0" extrusionOk="0">
                    <a:moveTo>
                      <a:pt x="15219" y="0"/>
                    </a:moveTo>
                    <a:cubicBezTo>
                      <a:pt x="19303" y="4055"/>
                      <a:pt x="21600" y="9572"/>
                      <a:pt x="21600" y="15327"/>
                    </a:cubicBezTo>
                    <a:cubicBezTo>
                      <a:pt x="21600" y="16891"/>
                      <a:pt x="21429" y="18451"/>
                      <a:pt x="21092" y="19979"/>
                    </a:cubicBezTo>
                    <a:lnTo>
                      <a:pt x="0" y="15327"/>
                    </a:lnTo>
                    <a:lnTo>
                      <a:pt x="15219" y="0"/>
                    </a:lnTo>
                    <a:close/>
                  </a:path>
                </a:pathLst>
              </a:custGeom>
              <a:noFill/>
              <a:ln w="28440">
                <a:solidFill>
                  <a:srgbClr val="000000"/>
                </a:solidFill>
                <a:miter lim="800000"/>
                <a:headEnd type="triangle" w="med" len="med"/>
                <a:tailEnd type="triangle" w="med" len="med"/>
              </a:ln>
            </p:spPr>
            <p:txBody>
              <a:bodyPr wrap="none" anchor="ctr"/>
              <a:lstStyle/>
              <a:p>
                <a:endParaRPr lang="en-US" sz="2100">
                  <a:latin typeface="+mj-lt"/>
                </a:endParaRPr>
              </a:p>
            </p:txBody>
          </p:sp>
          <p:sp>
            <p:nvSpPr>
              <p:cNvPr id="3117" name="Freeform 20"/>
              <p:cNvSpPr>
                <a:spLocks/>
              </p:cNvSpPr>
              <p:nvPr/>
            </p:nvSpPr>
            <p:spPr bwMode="auto">
              <a:xfrm rot="3600000" flipV="1">
                <a:off x="3883025" y="3668713"/>
                <a:ext cx="2711450" cy="1785937"/>
              </a:xfrm>
              <a:custGeom>
                <a:avLst/>
                <a:gdLst>
                  <a:gd name="T0" fmla="*/ 0 w 21583"/>
                  <a:gd name="T1" fmla="*/ 0 h 17472"/>
                  <a:gd name="T2" fmla="*/ 0 w 21583"/>
                  <a:gd name="T3" fmla="*/ 0 h 17472"/>
                  <a:gd name="T4" fmla="*/ 0 w 21583"/>
                  <a:gd name="T5" fmla="*/ 0 h 17472"/>
                  <a:gd name="T6" fmla="*/ 0 60000 65536"/>
                  <a:gd name="T7" fmla="*/ 0 60000 65536"/>
                  <a:gd name="T8" fmla="*/ 0 60000 65536"/>
                  <a:gd name="T9" fmla="*/ 0 w 21583"/>
                  <a:gd name="T10" fmla="*/ 0 h 17472"/>
                  <a:gd name="T11" fmla="*/ 21583 w 21583"/>
                  <a:gd name="T12" fmla="*/ 17472 h 17472"/>
                </a:gdLst>
                <a:ahLst/>
                <a:cxnLst>
                  <a:cxn ang="T6">
                    <a:pos x="T0" y="T1"/>
                  </a:cxn>
                  <a:cxn ang="T7">
                    <a:pos x="T2" y="T3"/>
                  </a:cxn>
                  <a:cxn ang="T8">
                    <a:pos x="T4" y="T5"/>
                  </a:cxn>
                </a:cxnLst>
                <a:rect l="T9" t="T10" r="T11" b="T12"/>
                <a:pathLst>
                  <a:path w="21583" h="17472" fill="none" extrusionOk="0">
                    <a:moveTo>
                      <a:pt x="12700" y="0"/>
                    </a:moveTo>
                    <a:cubicBezTo>
                      <a:pt x="18047" y="3887"/>
                      <a:pt x="21320" y="10008"/>
                      <a:pt x="21582" y="16614"/>
                    </a:cubicBezTo>
                  </a:path>
                  <a:path w="21583" h="17472" stroke="0" extrusionOk="0">
                    <a:moveTo>
                      <a:pt x="12700" y="0"/>
                    </a:moveTo>
                    <a:cubicBezTo>
                      <a:pt x="18047" y="3887"/>
                      <a:pt x="21320" y="10008"/>
                      <a:pt x="21582" y="16614"/>
                    </a:cubicBezTo>
                    <a:lnTo>
                      <a:pt x="0" y="17472"/>
                    </a:lnTo>
                    <a:lnTo>
                      <a:pt x="12700" y="0"/>
                    </a:lnTo>
                    <a:close/>
                  </a:path>
                </a:pathLst>
              </a:custGeom>
              <a:noFill/>
              <a:ln w="28440">
                <a:solidFill>
                  <a:srgbClr val="000000"/>
                </a:solidFill>
                <a:miter lim="800000"/>
                <a:headEnd type="triangle" w="med" len="med"/>
                <a:tailEnd type="triangle" w="med" len="med"/>
              </a:ln>
            </p:spPr>
            <p:txBody>
              <a:bodyPr wrap="none" anchor="ctr"/>
              <a:lstStyle/>
              <a:p>
                <a:endParaRPr lang="en-US" sz="2100">
                  <a:latin typeface="+mj-lt"/>
                </a:endParaRPr>
              </a:p>
            </p:txBody>
          </p:sp>
          <p:sp>
            <p:nvSpPr>
              <p:cNvPr id="3118" name="Rectangle 21"/>
              <p:cNvSpPr>
                <a:spLocks noChangeArrowheads="1"/>
              </p:cNvSpPr>
              <p:nvPr/>
            </p:nvSpPr>
            <p:spPr bwMode="auto">
              <a:xfrm>
                <a:off x="2870200" y="5637213"/>
                <a:ext cx="3232134" cy="474446"/>
              </a:xfrm>
              <a:prstGeom prst="rect">
                <a:avLst/>
              </a:prstGeom>
              <a:noFill/>
              <a:ln w="9525">
                <a:noFill/>
                <a:round/>
                <a:headEnd/>
                <a:tailEnd/>
              </a:ln>
            </p:spPr>
            <p:txBody>
              <a:bodyPr wrap="none" lIns="152820" tIns="76680" rIns="152820" bIns="7668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dirty="0">
                    <a:latin typeface="+mj-lt"/>
                  </a:rPr>
                  <a:t>Variabilità totale (SST)</a:t>
                </a:r>
              </a:p>
            </p:txBody>
          </p:sp>
        </p:grpSp>
        <p:grpSp>
          <p:nvGrpSpPr>
            <p:cNvPr id="3090" name="Group 36"/>
            <p:cNvGrpSpPr>
              <a:grpSpLocks/>
            </p:cNvGrpSpPr>
            <p:nvPr/>
          </p:nvGrpSpPr>
          <p:grpSpPr bwMode="auto">
            <a:xfrm>
              <a:off x="4297681" y="7211382"/>
              <a:ext cx="7855745" cy="912020"/>
              <a:chOff x="1568" y="3022"/>
              <a:chExt cx="3299" cy="383"/>
            </a:xfrm>
          </p:grpSpPr>
          <p:sp>
            <p:nvSpPr>
              <p:cNvPr id="3103" name="Line 37"/>
              <p:cNvSpPr>
                <a:spLocks noChangeShapeType="1"/>
              </p:cNvSpPr>
              <p:nvPr/>
            </p:nvSpPr>
            <p:spPr bwMode="auto">
              <a:xfrm flipV="1">
                <a:off x="1664" y="3212"/>
                <a:ext cx="3203" cy="5"/>
              </a:xfrm>
              <a:prstGeom prst="line">
                <a:avLst/>
              </a:prstGeom>
              <a:noFill/>
              <a:ln w="38160">
                <a:solidFill>
                  <a:srgbClr val="000000"/>
                </a:solidFill>
                <a:miter lim="800000"/>
                <a:headEnd/>
                <a:tailEnd/>
              </a:ln>
            </p:spPr>
            <p:txBody>
              <a:bodyPr/>
              <a:lstStyle/>
              <a:p>
                <a:endParaRPr lang="en-US" sz="2100">
                  <a:latin typeface="+mj-lt"/>
                </a:endParaRPr>
              </a:p>
            </p:txBody>
          </p:sp>
          <p:grpSp>
            <p:nvGrpSpPr>
              <p:cNvPr id="3104" name="Group 38"/>
              <p:cNvGrpSpPr>
                <a:grpSpLocks/>
              </p:cNvGrpSpPr>
              <p:nvPr/>
            </p:nvGrpSpPr>
            <p:grpSpPr bwMode="auto">
              <a:xfrm>
                <a:off x="1568" y="3022"/>
                <a:ext cx="2785" cy="383"/>
                <a:chOff x="1568" y="3022"/>
                <a:chExt cx="2785" cy="383"/>
              </a:xfrm>
            </p:grpSpPr>
            <p:sp>
              <p:nvSpPr>
                <p:cNvPr id="3105" name="Text Box 39"/>
                <p:cNvSpPr txBox="1">
                  <a:spLocks noChangeArrowheads="1"/>
                </p:cNvSpPr>
                <p:nvPr/>
              </p:nvSpPr>
              <p:spPr bwMode="auto">
                <a:xfrm>
                  <a:off x="1568" y="3038"/>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sp>
              <p:nvSpPr>
                <p:cNvPr id="3106" name="Text Box 40"/>
                <p:cNvSpPr txBox="1">
                  <a:spLocks noChangeArrowheads="1"/>
                </p:cNvSpPr>
                <p:nvPr/>
              </p:nvSpPr>
              <p:spPr bwMode="auto">
                <a:xfrm>
                  <a:off x="2287" y="3022"/>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sp>
              <p:nvSpPr>
                <p:cNvPr id="3107" name="Text Box 41"/>
                <p:cNvSpPr txBox="1">
                  <a:spLocks noChangeArrowheads="1"/>
                </p:cNvSpPr>
                <p:nvPr/>
              </p:nvSpPr>
              <p:spPr bwMode="auto">
                <a:xfrm>
                  <a:off x="3347" y="3023"/>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sp>
              <p:nvSpPr>
                <p:cNvPr id="3108" name="Text Box 42"/>
                <p:cNvSpPr txBox="1">
                  <a:spLocks noChangeArrowheads="1"/>
                </p:cNvSpPr>
                <p:nvPr/>
              </p:nvSpPr>
              <p:spPr bwMode="auto">
                <a:xfrm>
                  <a:off x="4047" y="3022"/>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grpSp>
        </p:grpSp>
        <p:grpSp>
          <p:nvGrpSpPr>
            <p:cNvPr id="3091" name="Group 43"/>
            <p:cNvGrpSpPr>
              <a:grpSpLocks/>
            </p:cNvGrpSpPr>
            <p:nvPr/>
          </p:nvGrpSpPr>
          <p:grpSpPr bwMode="auto">
            <a:xfrm>
              <a:off x="4431031" y="7323286"/>
              <a:ext cx="7624763" cy="733423"/>
              <a:chOff x="1624" y="3069"/>
              <a:chExt cx="3202" cy="308"/>
            </a:xfrm>
          </p:grpSpPr>
          <p:sp>
            <p:nvSpPr>
              <p:cNvPr id="3096" name="Line 44"/>
              <p:cNvSpPr>
                <a:spLocks noChangeShapeType="1"/>
              </p:cNvSpPr>
              <p:nvPr/>
            </p:nvSpPr>
            <p:spPr bwMode="auto">
              <a:xfrm flipV="1">
                <a:off x="1624" y="3204"/>
                <a:ext cx="3202" cy="6"/>
              </a:xfrm>
              <a:prstGeom prst="line">
                <a:avLst/>
              </a:prstGeom>
              <a:noFill/>
              <a:ln w="38160">
                <a:solidFill>
                  <a:srgbClr val="000000"/>
                </a:solidFill>
                <a:miter lim="800000"/>
                <a:headEnd/>
                <a:tailEnd/>
              </a:ln>
            </p:spPr>
            <p:txBody>
              <a:bodyPr/>
              <a:lstStyle/>
              <a:p>
                <a:endParaRPr lang="en-US" sz="2100">
                  <a:latin typeface="+mj-lt"/>
                </a:endParaRPr>
              </a:p>
            </p:txBody>
          </p:sp>
          <p:sp>
            <p:nvSpPr>
              <p:cNvPr id="3097" name="Text Box 45"/>
              <p:cNvSpPr txBox="1">
                <a:spLocks noChangeArrowheads="1"/>
              </p:cNvSpPr>
              <p:nvPr/>
            </p:nvSpPr>
            <p:spPr bwMode="auto">
              <a:xfrm>
                <a:off x="2711" y="3071"/>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098" name="Text Box 46"/>
              <p:cNvSpPr txBox="1">
                <a:spLocks noChangeArrowheads="1"/>
              </p:cNvSpPr>
              <p:nvPr/>
            </p:nvSpPr>
            <p:spPr bwMode="auto">
              <a:xfrm>
                <a:off x="2955" y="3069"/>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099" name="Text Box 47"/>
              <p:cNvSpPr txBox="1">
                <a:spLocks noChangeArrowheads="1"/>
              </p:cNvSpPr>
              <p:nvPr/>
            </p:nvSpPr>
            <p:spPr bwMode="auto">
              <a:xfrm>
                <a:off x="1710" y="3074"/>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00" name="Text Box 48"/>
              <p:cNvSpPr txBox="1">
                <a:spLocks noChangeArrowheads="1"/>
              </p:cNvSpPr>
              <p:nvPr/>
            </p:nvSpPr>
            <p:spPr bwMode="auto">
              <a:xfrm>
                <a:off x="1905" y="3071"/>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01" name="Text Box 49"/>
              <p:cNvSpPr txBox="1">
                <a:spLocks noChangeArrowheads="1"/>
              </p:cNvSpPr>
              <p:nvPr/>
            </p:nvSpPr>
            <p:spPr bwMode="auto">
              <a:xfrm>
                <a:off x="2102" y="3086"/>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02" name="Text Box 50"/>
              <p:cNvSpPr txBox="1">
                <a:spLocks noChangeArrowheads="1"/>
              </p:cNvSpPr>
              <p:nvPr/>
            </p:nvSpPr>
            <p:spPr bwMode="auto">
              <a:xfrm>
                <a:off x="2464" y="3086"/>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grpSp>
        <p:sp>
          <p:nvSpPr>
            <p:cNvPr id="3092" name="AutoShape 51"/>
            <p:cNvSpPr>
              <a:spLocks noChangeArrowheads="1"/>
            </p:cNvSpPr>
            <p:nvPr/>
          </p:nvSpPr>
          <p:spPr bwMode="auto">
            <a:xfrm>
              <a:off x="7095650" y="7304247"/>
              <a:ext cx="292893" cy="685800"/>
            </a:xfrm>
            <a:prstGeom prst="flowChartSort">
              <a:avLst/>
            </a:prstGeom>
            <a:solidFill>
              <a:srgbClr val="000000"/>
            </a:solidFill>
            <a:ln w="25560">
              <a:solidFill>
                <a:srgbClr val="89A4A7"/>
              </a:solidFill>
              <a:miter lim="800000"/>
              <a:headEnd/>
              <a:tailEnd/>
            </a:ln>
          </p:spPr>
          <p:txBody>
            <a:bodyPr wrap="none" anchor="ctr"/>
            <a:lstStyle/>
            <a:p>
              <a:endParaRPr lang="en-US" sz="2100">
                <a:latin typeface="+mj-lt"/>
              </a:endParaRPr>
            </a:p>
          </p:txBody>
        </p:sp>
        <p:grpSp>
          <p:nvGrpSpPr>
            <p:cNvPr id="3" name="Grupo 2"/>
            <p:cNvGrpSpPr/>
            <p:nvPr/>
          </p:nvGrpSpPr>
          <p:grpSpPr>
            <a:xfrm>
              <a:off x="6331268" y="910590"/>
              <a:ext cx="7581900" cy="5591175"/>
              <a:chOff x="3844925" y="596900"/>
              <a:chExt cx="5054600" cy="3727450"/>
            </a:xfrm>
          </p:grpSpPr>
          <p:grpSp>
            <p:nvGrpSpPr>
              <p:cNvPr id="59" name="58 Grupo"/>
              <p:cNvGrpSpPr/>
              <p:nvPr/>
            </p:nvGrpSpPr>
            <p:grpSpPr>
              <a:xfrm>
                <a:off x="5005388" y="596900"/>
                <a:ext cx="3894137" cy="2233613"/>
                <a:chOff x="5005388" y="596900"/>
                <a:chExt cx="3894137" cy="2233613"/>
              </a:xfrm>
            </p:grpSpPr>
            <p:sp>
              <p:nvSpPr>
                <p:cNvPr id="3082" name="Freeform 16"/>
                <p:cNvSpPr>
                  <a:spLocks/>
                </p:cNvSpPr>
                <p:nvPr/>
              </p:nvSpPr>
              <p:spPr bwMode="auto">
                <a:xfrm rot="3600000" flipH="1">
                  <a:off x="4938713" y="1117600"/>
                  <a:ext cx="1779588" cy="1646237"/>
                </a:xfrm>
                <a:custGeom>
                  <a:avLst/>
                  <a:gdLst>
                    <a:gd name="T0" fmla="*/ 0 w 21463"/>
                    <a:gd name="T1" fmla="*/ 0 h 18356"/>
                    <a:gd name="T2" fmla="*/ 0 w 21463"/>
                    <a:gd name="T3" fmla="*/ 0 h 18356"/>
                    <a:gd name="T4" fmla="*/ 0 w 21463"/>
                    <a:gd name="T5" fmla="*/ 0 h 18356"/>
                    <a:gd name="T6" fmla="*/ 0 60000 65536"/>
                    <a:gd name="T7" fmla="*/ 0 60000 65536"/>
                    <a:gd name="T8" fmla="*/ 0 60000 65536"/>
                    <a:gd name="T9" fmla="*/ 0 w 21463"/>
                    <a:gd name="T10" fmla="*/ 0 h 18356"/>
                    <a:gd name="T11" fmla="*/ 21463 w 21463"/>
                    <a:gd name="T12" fmla="*/ 18356 h 18356"/>
                  </a:gdLst>
                  <a:ahLst/>
                  <a:cxnLst>
                    <a:cxn ang="T6">
                      <a:pos x="T0" y="T1"/>
                    </a:cxn>
                    <a:cxn ang="T7">
                      <a:pos x="T2" y="T3"/>
                    </a:cxn>
                    <a:cxn ang="T8">
                      <a:pos x="T4" y="T5"/>
                    </a:cxn>
                  </a:cxnLst>
                  <a:rect l="T9" t="T10" r="T11" b="T12"/>
                  <a:pathLst>
                    <a:path w="21463" h="18356" fill="none" extrusionOk="0">
                      <a:moveTo>
                        <a:pt x="11384" y="0"/>
                      </a:moveTo>
                      <a:cubicBezTo>
                        <a:pt x="17006" y="3486"/>
                        <a:pt x="20720" y="9356"/>
                        <a:pt x="21463" y="15929"/>
                      </a:cubicBezTo>
                    </a:path>
                    <a:path w="21463" h="18356" stroke="0" extrusionOk="0">
                      <a:moveTo>
                        <a:pt x="11384" y="0"/>
                      </a:moveTo>
                      <a:cubicBezTo>
                        <a:pt x="17006" y="3486"/>
                        <a:pt x="20720" y="9356"/>
                        <a:pt x="21463" y="15929"/>
                      </a:cubicBezTo>
                      <a:lnTo>
                        <a:pt x="0" y="18356"/>
                      </a:lnTo>
                      <a:lnTo>
                        <a:pt x="11384" y="0"/>
                      </a:lnTo>
                      <a:close/>
                    </a:path>
                  </a:pathLst>
                </a:custGeom>
                <a:noFill/>
                <a:ln w="28440">
                  <a:solidFill>
                    <a:srgbClr val="336600"/>
                  </a:solidFill>
                  <a:miter lim="800000"/>
                  <a:headEnd type="triangle" w="med" len="med"/>
                  <a:tailEnd type="triangle" w="med" len="med"/>
                </a:ln>
              </p:spPr>
              <p:txBody>
                <a:bodyPr wrap="none" anchor="ctr"/>
                <a:lstStyle/>
                <a:p>
                  <a:endParaRPr lang="en-US" sz="2100">
                    <a:latin typeface="+mj-lt"/>
                  </a:endParaRPr>
                </a:p>
              </p:txBody>
            </p:sp>
            <p:sp>
              <p:nvSpPr>
                <p:cNvPr id="3083" name="Text Box 17"/>
                <p:cNvSpPr txBox="1">
                  <a:spLocks noChangeArrowheads="1"/>
                </p:cNvSpPr>
                <p:nvPr/>
              </p:nvSpPr>
              <p:spPr bwMode="auto">
                <a:xfrm>
                  <a:off x="5240338" y="596900"/>
                  <a:ext cx="3659187" cy="373869"/>
                </a:xfrm>
                <a:prstGeom prst="rect">
                  <a:avLst/>
                </a:prstGeom>
                <a:noFill/>
                <a:ln w="9525">
                  <a:noFill/>
                  <a:round/>
                  <a:headEnd/>
                  <a:tailEnd/>
                </a:ln>
              </p:spPr>
              <p:txBody>
                <a:bodyPr lIns="152820" tIns="76680" rIns="152820" bIns="76680">
                  <a:spAutoFit/>
                </a:bodyPr>
                <a:lstStyle/>
                <a:p>
                  <a:pPr eaLnBrk="0" hangingPunct="0">
                    <a:lnSpc>
                      <a:spcPct val="80000"/>
                    </a:lnSpc>
                    <a:spcBef>
                      <a:spcPts val="1350"/>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dirty="0">
                      <a:solidFill>
                        <a:srgbClr val="336600"/>
                      </a:solidFill>
                      <a:latin typeface="+mj-lt"/>
                    </a:rPr>
                    <a:t>Variabilità interna (SSW)</a:t>
                  </a:r>
                </a:p>
              </p:txBody>
            </p:sp>
          </p:grpSp>
          <p:grpSp>
            <p:nvGrpSpPr>
              <p:cNvPr id="58" name="57 Grupo"/>
              <p:cNvGrpSpPr/>
              <p:nvPr/>
            </p:nvGrpSpPr>
            <p:grpSpPr>
              <a:xfrm>
                <a:off x="3844925" y="1936750"/>
                <a:ext cx="4295949" cy="2387600"/>
                <a:chOff x="3844925" y="1936750"/>
                <a:chExt cx="4295949" cy="2387600"/>
              </a:xfrm>
            </p:grpSpPr>
            <p:cxnSp>
              <p:nvCxnSpPr>
                <p:cNvPr id="3093" name="AutoShape 52"/>
                <p:cNvCxnSpPr>
                  <a:cxnSpLocks noChangeShapeType="1"/>
                </p:cNvCxnSpPr>
                <p:nvPr/>
              </p:nvCxnSpPr>
              <p:spPr bwMode="auto">
                <a:xfrm>
                  <a:off x="3844925" y="3589338"/>
                  <a:ext cx="263525" cy="735012"/>
                </a:xfrm>
                <a:prstGeom prst="straightConnector1">
                  <a:avLst/>
                </a:prstGeom>
                <a:noFill/>
                <a:ln w="9360">
                  <a:solidFill>
                    <a:srgbClr val="7030A0"/>
                  </a:solidFill>
                  <a:miter lim="800000"/>
                  <a:headEnd/>
                  <a:tailEnd type="triangle" w="med" len="med"/>
                </a:ln>
              </p:spPr>
            </p:cxnSp>
            <p:cxnSp>
              <p:nvCxnSpPr>
                <p:cNvPr id="3094" name="AutoShape 53"/>
                <p:cNvCxnSpPr>
                  <a:cxnSpLocks noChangeShapeType="1"/>
                </p:cNvCxnSpPr>
                <p:nvPr/>
              </p:nvCxnSpPr>
              <p:spPr bwMode="auto">
                <a:xfrm flipH="1">
                  <a:off x="4354513" y="1936750"/>
                  <a:ext cx="400050" cy="2212975"/>
                </a:xfrm>
                <a:prstGeom prst="straightConnector1">
                  <a:avLst/>
                </a:prstGeom>
                <a:noFill/>
                <a:ln w="9360">
                  <a:solidFill>
                    <a:srgbClr val="7030A0"/>
                  </a:solidFill>
                  <a:miter lim="800000"/>
                  <a:headEnd/>
                  <a:tailEnd type="triangle" w="med" len="med"/>
                </a:ln>
              </p:spPr>
            </p:cxnSp>
            <p:sp>
              <p:nvSpPr>
                <p:cNvPr id="3095" name="Rectangle 54"/>
                <p:cNvSpPr>
                  <a:spLocks noChangeArrowheads="1"/>
                </p:cNvSpPr>
                <p:nvPr/>
              </p:nvSpPr>
              <p:spPr bwMode="auto">
                <a:xfrm>
                  <a:off x="4897398" y="2585890"/>
                  <a:ext cx="3243476" cy="413987"/>
                </a:xfrm>
                <a:prstGeom prst="rect">
                  <a:avLst/>
                </a:prstGeom>
                <a:no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dirty="0">
                      <a:solidFill>
                        <a:srgbClr val="7030A0"/>
                      </a:solidFill>
                      <a:latin typeface="+mj-lt"/>
                    </a:rPr>
                    <a:t>Variabilità tra gruppi (SSB)</a:t>
                  </a:r>
                </a:p>
              </p:txBody>
            </p:sp>
          </p:grpSp>
        </p:grpSp>
        <p:grpSp>
          <p:nvGrpSpPr>
            <p:cNvPr id="62" name="61 Grupo"/>
            <p:cNvGrpSpPr/>
            <p:nvPr/>
          </p:nvGrpSpPr>
          <p:grpSpPr>
            <a:xfrm>
              <a:off x="1272495" y="1082041"/>
              <a:ext cx="10769014" cy="4355291"/>
              <a:chOff x="472409" y="711200"/>
              <a:chExt cx="7179342" cy="2903527"/>
            </a:xfrm>
          </p:grpSpPr>
          <p:sp>
            <p:nvSpPr>
              <p:cNvPr id="3088" name="AutoShape 34"/>
              <p:cNvSpPr>
                <a:spLocks noChangeArrowheads="1"/>
              </p:cNvSpPr>
              <p:nvPr/>
            </p:nvSpPr>
            <p:spPr bwMode="auto">
              <a:xfrm>
                <a:off x="4640263" y="1350963"/>
                <a:ext cx="228600" cy="457200"/>
              </a:xfrm>
              <a:prstGeom prst="flowChartSort">
                <a:avLst/>
              </a:prstGeom>
              <a:solidFill>
                <a:srgbClr val="C00000"/>
              </a:solidFill>
              <a:ln w="25560">
                <a:solidFill>
                  <a:srgbClr val="89A4A7"/>
                </a:solidFill>
                <a:miter lim="800000"/>
                <a:headEnd/>
                <a:tailEnd/>
              </a:ln>
            </p:spPr>
            <p:txBody>
              <a:bodyPr wrap="none" anchor="ctr"/>
              <a:lstStyle/>
              <a:p>
                <a:endParaRPr lang="en-US" sz="2100">
                  <a:latin typeface="+mj-lt"/>
                </a:endParaRPr>
              </a:p>
            </p:txBody>
          </p:sp>
          <p:sp>
            <p:nvSpPr>
              <p:cNvPr id="3089" name="AutoShape 35"/>
              <p:cNvSpPr>
                <a:spLocks noChangeArrowheads="1"/>
              </p:cNvSpPr>
              <p:nvPr/>
            </p:nvSpPr>
            <p:spPr bwMode="auto">
              <a:xfrm>
                <a:off x="3651250" y="3132138"/>
                <a:ext cx="193675" cy="457200"/>
              </a:xfrm>
              <a:prstGeom prst="flowChartSort">
                <a:avLst/>
              </a:prstGeom>
              <a:solidFill>
                <a:srgbClr val="00B0F0"/>
              </a:solidFill>
              <a:ln w="25560">
                <a:solidFill>
                  <a:srgbClr val="89A4A7"/>
                </a:solidFill>
                <a:miter lim="800000"/>
                <a:headEnd/>
                <a:tailEnd/>
              </a:ln>
            </p:spPr>
            <p:txBody>
              <a:bodyPr wrap="none" anchor="ctr"/>
              <a:lstStyle/>
              <a:p>
                <a:endParaRPr lang="en-US" sz="2100">
                  <a:latin typeface="+mj-lt"/>
                </a:endParaRPr>
              </a:p>
            </p:txBody>
          </p:sp>
          <p:grpSp>
            <p:nvGrpSpPr>
              <p:cNvPr id="60" name="59 Grupo"/>
              <p:cNvGrpSpPr/>
              <p:nvPr/>
            </p:nvGrpSpPr>
            <p:grpSpPr>
              <a:xfrm>
                <a:off x="472409" y="711200"/>
                <a:ext cx="7179342" cy="2903527"/>
                <a:chOff x="472409" y="711200"/>
                <a:chExt cx="7179342" cy="2903527"/>
              </a:xfrm>
            </p:grpSpPr>
            <p:sp>
              <p:nvSpPr>
                <p:cNvPr id="3079" name="Text Box 3"/>
                <p:cNvSpPr txBox="1">
                  <a:spLocks noChangeArrowheads="1"/>
                </p:cNvSpPr>
                <p:nvPr/>
              </p:nvSpPr>
              <p:spPr bwMode="auto">
                <a:xfrm>
                  <a:off x="568884" y="885814"/>
                  <a:ext cx="2552700" cy="823459"/>
                </a:xfrm>
                <a:prstGeom prst="rect">
                  <a:avLst/>
                </a:prstGeom>
                <a:noFill/>
                <a:ln w="9525">
                  <a:noFill/>
                  <a:round/>
                  <a:headEnd/>
                  <a:tailEnd/>
                </a:ln>
              </p:spPr>
              <p:txBody>
                <a:bodyPr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b="1" dirty="0">
                      <a:solidFill>
                        <a:srgbClr val="C00000"/>
                      </a:solidFill>
                      <a:latin typeface="+mj-lt"/>
                    </a:rPr>
                    <a:t>Gruppo 1. Campione</a:t>
                  </a:r>
                </a:p>
              </p:txBody>
            </p:sp>
            <p:grpSp>
              <p:nvGrpSpPr>
                <p:cNvPr id="3080" name="Group 4"/>
                <p:cNvGrpSpPr>
                  <a:grpSpLocks/>
                </p:cNvGrpSpPr>
                <p:nvPr/>
              </p:nvGrpSpPr>
              <p:grpSpPr bwMode="auto">
                <a:xfrm>
                  <a:off x="2414588" y="1289050"/>
                  <a:ext cx="5237163" cy="608013"/>
                  <a:chOff x="1521" y="812"/>
                  <a:chExt cx="3299" cy="383"/>
                </a:xfrm>
              </p:grpSpPr>
              <p:sp>
                <p:nvSpPr>
                  <p:cNvPr id="3123" name="Line 5"/>
                  <p:cNvSpPr>
                    <a:spLocks noChangeShapeType="1"/>
                  </p:cNvSpPr>
                  <p:nvPr/>
                </p:nvSpPr>
                <p:spPr bwMode="auto">
                  <a:xfrm flipV="1">
                    <a:off x="1618" y="1002"/>
                    <a:ext cx="3202" cy="5"/>
                  </a:xfrm>
                  <a:prstGeom prst="line">
                    <a:avLst/>
                  </a:prstGeom>
                  <a:noFill/>
                  <a:ln w="38160">
                    <a:solidFill>
                      <a:srgbClr val="000000"/>
                    </a:solidFill>
                    <a:miter lim="800000"/>
                    <a:headEnd/>
                    <a:tailEnd/>
                  </a:ln>
                </p:spPr>
                <p:txBody>
                  <a:bodyPr/>
                  <a:lstStyle/>
                  <a:p>
                    <a:endParaRPr lang="en-US" sz="2100">
                      <a:latin typeface="+mj-lt"/>
                    </a:endParaRPr>
                  </a:p>
                </p:txBody>
              </p:sp>
              <p:grpSp>
                <p:nvGrpSpPr>
                  <p:cNvPr id="3124" name="Group 6"/>
                  <p:cNvGrpSpPr>
                    <a:grpSpLocks/>
                  </p:cNvGrpSpPr>
                  <p:nvPr/>
                </p:nvGrpSpPr>
                <p:grpSpPr bwMode="auto">
                  <a:xfrm>
                    <a:off x="1521" y="812"/>
                    <a:ext cx="2785" cy="383"/>
                    <a:chOff x="1521" y="812"/>
                    <a:chExt cx="2785" cy="383"/>
                  </a:xfrm>
                </p:grpSpPr>
                <p:sp>
                  <p:nvSpPr>
                    <p:cNvPr id="3125" name="Text Box 7"/>
                    <p:cNvSpPr txBox="1">
                      <a:spLocks noChangeArrowheads="1"/>
                    </p:cNvSpPr>
                    <p:nvPr/>
                  </p:nvSpPr>
                  <p:spPr bwMode="auto">
                    <a:xfrm>
                      <a:off x="1521" y="828"/>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dirty="0">
                          <a:solidFill>
                            <a:srgbClr val="C00000"/>
                          </a:solidFill>
                          <a:latin typeface="+mj-lt"/>
                        </a:rPr>
                        <a:t></a:t>
                      </a:r>
                    </a:p>
                  </p:txBody>
                </p:sp>
                <p:sp>
                  <p:nvSpPr>
                    <p:cNvPr id="3126" name="Text Box 8"/>
                    <p:cNvSpPr txBox="1">
                      <a:spLocks noChangeArrowheads="1"/>
                    </p:cNvSpPr>
                    <p:nvPr/>
                  </p:nvSpPr>
                  <p:spPr bwMode="auto">
                    <a:xfrm>
                      <a:off x="2241" y="812"/>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sp>
                  <p:nvSpPr>
                    <p:cNvPr id="3127" name="Text Box 9"/>
                    <p:cNvSpPr txBox="1">
                      <a:spLocks noChangeArrowheads="1"/>
                    </p:cNvSpPr>
                    <p:nvPr/>
                  </p:nvSpPr>
                  <p:spPr bwMode="auto">
                    <a:xfrm>
                      <a:off x="3300" y="813"/>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sp>
                  <p:nvSpPr>
                    <p:cNvPr id="3128" name="Text Box 10"/>
                    <p:cNvSpPr txBox="1">
                      <a:spLocks noChangeArrowheads="1"/>
                    </p:cNvSpPr>
                    <p:nvPr/>
                  </p:nvSpPr>
                  <p:spPr bwMode="auto">
                    <a:xfrm>
                      <a:off x="4000" y="812"/>
                      <a:ext cx="306" cy="36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4050">
                          <a:solidFill>
                            <a:srgbClr val="C00000"/>
                          </a:solidFill>
                          <a:latin typeface="+mj-lt"/>
                        </a:rPr>
                        <a:t></a:t>
                      </a:r>
                    </a:p>
                  </p:txBody>
                </p:sp>
              </p:grpSp>
            </p:grpSp>
            <p:grpSp>
              <p:nvGrpSpPr>
                <p:cNvPr id="3085" name="Group 23"/>
                <p:cNvGrpSpPr>
                  <a:grpSpLocks/>
                </p:cNvGrpSpPr>
                <p:nvPr/>
              </p:nvGrpSpPr>
              <p:grpSpPr bwMode="auto">
                <a:xfrm>
                  <a:off x="2563813" y="3125779"/>
                  <a:ext cx="5084762" cy="488948"/>
                  <a:chOff x="1615" y="1969"/>
                  <a:chExt cx="3203" cy="308"/>
                </a:xfrm>
              </p:grpSpPr>
              <p:sp>
                <p:nvSpPr>
                  <p:cNvPr id="3109" name="Line 24"/>
                  <p:cNvSpPr>
                    <a:spLocks noChangeShapeType="1"/>
                  </p:cNvSpPr>
                  <p:nvPr/>
                </p:nvSpPr>
                <p:spPr bwMode="auto">
                  <a:xfrm flipV="1">
                    <a:off x="1615" y="2105"/>
                    <a:ext cx="3203" cy="6"/>
                  </a:xfrm>
                  <a:prstGeom prst="line">
                    <a:avLst/>
                  </a:prstGeom>
                  <a:noFill/>
                  <a:ln w="38160">
                    <a:solidFill>
                      <a:srgbClr val="000000"/>
                    </a:solidFill>
                    <a:miter lim="800000"/>
                    <a:headEnd/>
                    <a:tailEnd/>
                  </a:ln>
                </p:spPr>
                <p:txBody>
                  <a:bodyPr/>
                  <a:lstStyle/>
                  <a:p>
                    <a:endParaRPr lang="en-US" sz="2100">
                      <a:latin typeface="+mj-lt"/>
                    </a:endParaRPr>
                  </a:p>
                </p:txBody>
              </p:sp>
              <p:sp>
                <p:nvSpPr>
                  <p:cNvPr id="3110" name="Text Box 25"/>
                  <p:cNvSpPr txBox="1">
                    <a:spLocks noChangeArrowheads="1"/>
                  </p:cNvSpPr>
                  <p:nvPr/>
                </p:nvSpPr>
                <p:spPr bwMode="auto">
                  <a:xfrm>
                    <a:off x="2702" y="1971"/>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11" name="Text Box 26"/>
                  <p:cNvSpPr txBox="1">
                    <a:spLocks noChangeArrowheads="1"/>
                  </p:cNvSpPr>
                  <p:nvPr/>
                </p:nvSpPr>
                <p:spPr bwMode="auto">
                  <a:xfrm>
                    <a:off x="2947" y="1969"/>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dirty="0">
                        <a:solidFill>
                          <a:srgbClr val="00CC99"/>
                        </a:solidFill>
                        <a:latin typeface="+mj-lt"/>
                      </a:rPr>
                      <a:t></a:t>
                    </a:r>
                  </a:p>
                </p:txBody>
              </p:sp>
              <p:sp>
                <p:nvSpPr>
                  <p:cNvPr id="3112" name="Text Box 27"/>
                  <p:cNvSpPr txBox="1">
                    <a:spLocks noChangeArrowheads="1"/>
                  </p:cNvSpPr>
                  <p:nvPr/>
                </p:nvSpPr>
                <p:spPr bwMode="auto">
                  <a:xfrm>
                    <a:off x="1701" y="1975"/>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13" name="Text Box 28"/>
                  <p:cNvSpPr txBox="1">
                    <a:spLocks noChangeArrowheads="1"/>
                  </p:cNvSpPr>
                  <p:nvPr/>
                </p:nvSpPr>
                <p:spPr bwMode="auto">
                  <a:xfrm>
                    <a:off x="1896" y="1971"/>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14" name="Text Box 29"/>
                  <p:cNvSpPr txBox="1">
                    <a:spLocks noChangeArrowheads="1"/>
                  </p:cNvSpPr>
                  <p:nvPr/>
                </p:nvSpPr>
                <p:spPr bwMode="auto">
                  <a:xfrm>
                    <a:off x="2094" y="1986"/>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sp>
                <p:nvSpPr>
                  <p:cNvPr id="3115" name="Text Box 30"/>
                  <p:cNvSpPr txBox="1">
                    <a:spLocks noChangeArrowheads="1"/>
                  </p:cNvSpPr>
                  <p:nvPr/>
                </p:nvSpPr>
                <p:spPr bwMode="auto">
                  <a:xfrm>
                    <a:off x="2455" y="1986"/>
                    <a:ext cx="262" cy="291"/>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a:solidFill>
                          <a:srgbClr val="00CC99"/>
                        </a:solidFill>
                        <a:latin typeface="+mj-lt"/>
                      </a:rPr>
                      <a:t></a:t>
                    </a:r>
                  </a:p>
                </p:txBody>
              </p:sp>
            </p:grpSp>
            <p:sp>
              <p:nvSpPr>
                <p:cNvPr id="3086" name="Text Box 31"/>
                <p:cNvSpPr txBox="1">
                  <a:spLocks noChangeArrowheads="1"/>
                </p:cNvSpPr>
                <p:nvPr/>
              </p:nvSpPr>
              <p:spPr bwMode="auto">
                <a:xfrm>
                  <a:off x="472409" y="2627079"/>
                  <a:ext cx="2581275" cy="823459"/>
                </a:xfrm>
                <a:prstGeom prst="rect">
                  <a:avLst/>
                </a:prstGeom>
                <a:noFill/>
                <a:ln w="9525">
                  <a:noFill/>
                  <a:round/>
                  <a:headEnd/>
                  <a:tailEnd/>
                </a:ln>
              </p:spPr>
              <p:txBody>
                <a:bodyPr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b="1" dirty="0">
                      <a:solidFill>
                        <a:srgbClr val="333399"/>
                      </a:solidFill>
                      <a:latin typeface="+mj-lt"/>
                    </a:rPr>
                    <a:t>Gruppo 2. Campione</a:t>
                  </a:r>
                </a:p>
              </p:txBody>
            </p:sp>
            <mc:AlternateContent xmlns:mc="http://schemas.openxmlformats.org/markup-compatibility/2006" xmlns:a14="http://schemas.microsoft.com/office/drawing/2010/main">
              <mc:Choice Requires="a14">
                <p:sp>
                  <p:nvSpPr>
                    <p:cNvPr id="3074" name="Object 5"/>
                    <p:cNvSpPr txBox="1"/>
                    <p:nvPr/>
                  </p:nvSpPr>
                  <p:spPr bwMode="auto">
                    <a:xfrm>
                      <a:off x="4533900" y="711200"/>
                      <a:ext cx="573088" cy="573088"/>
                    </a:xfrm>
                    <a:prstGeom prst="rect">
                      <a:avLst/>
                    </a:prstGeom>
                    <a:solidFill>
                      <a:srgbClr val="C0C0C0"/>
                    </a:solidFill>
                  </p:spPr>
                  <p:txBody>
                    <a:bodyPr>
                      <a:normAutofit/>
                    </a:bodyPr>
                    <a:lstStyle/>
                    <a:p>
                      <a:pPr/>
                      <a14:m>
                        <m:oMathPara xmlns:m="http://schemas.openxmlformats.org/officeDocument/2006/math">
                          <m:oMathParaPr>
                            <m:jc m:val="centerGroup"/>
                          </m:oMathParaPr>
                          <m:oMath xmlns:m="http://schemas.openxmlformats.org/officeDocument/2006/math">
                            <m:sSub>
                              <m:sSubPr>
                                <m:ctrlPr>
                                  <a:rPr lang="es-ES" sz="2100" i="1">
                                    <a:latin typeface="Cambria Math" panose="02040503050406030204" pitchFamily="18" charset="0"/>
                                  </a:rPr>
                                </m:ctrlPr>
                              </m:sSubPr>
                              <m:e>
                                <m:bar>
                                  <m:barPr>
                                    <m:pos m:val="top"/>
                                    <m:ctrlPr>
                                      <a:rPr lang="es-ES" sz="2100" i="1">
                                        <a:latin typeface="Cambria Math" panose="02040503050406030204" pitchFamily="18" charset="0"/>
                                      </a:rPr>
                                    </m:ctrlPr>
                                  </m:barPr>
                                  <m:e>
                                    <m:r>
                                      <a:rPr lang="es-ES" sz="2100" i="1">
                                        <a:latin typeface="Cambria Math" panose="02040503050406030204" pitchFamily="18" charset="0"/>
                                      </a:rPr>
                                      <m:t>𝑋</m:t>
                                    </m:r>
                                  </m:e>
                                </m:bar>
                              </m:e>
                              <m:sub>
                                <m:r>
                                  <a:rPr lang="es-ES" sz="2100" i="1">
                                    <a:latin typeface="Cambria Math" panose="02040503050406030204" pitchFamily="18" charset="0"/>
                                  </a:rPr>
                                  <m:t>1</m:t>
                                </m:r>
                              </m:sub>
                            </m:sSub>
                          </m:oMath>
                        </m:oMathPara>
                      </a14:m>
                      <a:endParaRPr lang="es-ES" sz="2100">
                        <a:latin typeface="+mj-lt"/>
                      </a:endParaRPr>
                    </a:p>
                  </p:txBody>
                </p:sp>
              </mc:Choice>
              <mc:Fallback xmlns="">
                <p:sp>
                  <p:nvSpPr>
                    <p:cNvPr id="3074" name="Object 5"/>
                    <p:cNvSpPr txBox="1">
                      <a:spLocks noRot="1" noChangeAspect="1" noMove="1" noResize="1" noEditPoints="1" noAdjustHandles="1" noChangeArrowheads="1" noChangeShapeType="1" noTextEdit="1"/>
                    </p:cNvSpPr>
                    <p:nvPr/>
                  </p:nvSpPr>
                  <p:spPr bwMode="auto">
                    <a:xfrm>
                      <a:off x="4533900" y="711200"/>
                      <a:ext cx="573088" cy="573088"/>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75" name="Object 40"/>
                    <p:cNvSpPr txBox="1"/>
                    <p:nvPr/>
                  </p:nvSpPr>
                  <p:spPr bwMode="auto">
                    <a:xfrm>
                      <a:off x="3479800" y="2505075"/>
                      <a:ext cx="617538" cy="560388"/>
                    </a:xfrm>
                    <a:prstGeom prst="rect">
                      <a:avLst/>
                    </a:prstGeom>
                    <a:solidFill>
                      <a:srgbClr val="C0C0C0"/>
                    </a:solidFill>
                  </p:spPr>
                  <p:txBody>
                    <a:bodyPr>
                      <a:normAutofit/>
                    </a:bodyPr>
                    <a:lstStyle/>
                    <a:p>
                      <a:pPr/>
                      <a14:m>
                        <m:oMathPara xmlns:m="http://schemas.openxmlformats.org/officeDocument/2006/math">
                          <m:oMathParaPr>
                            <m:jc m:val="centerGroup"/>
                          </m:oMathParaPr>
                          <m:oMath xmlns:m="http://schemas.openxmlformats.org/officeDocument/2006/math">
                            <m:sSub>
                              <m:sSubPr>
                                <m:ctrlPr>
                                  <a:rPr lang="es-ES" sz="2100" i="1">
                                    <a:latin typeface="Cambria Math" panose="02040503050406030204" pitchFamily="18" charset="0"/>
                                  </a:rPr>
                                </m:ctrlPr>
                              </m:sSubPr>
                              <m:e>
                                <m:bar>
                                  <m:barPr>
                                    <m:pos m:val="top"/>
                                    <m:ctrlPr>
                                      <a:rPr lang="es-ES" sz="2100" i="1">
                                        <a:latin typeface="Cambria Math" panose="02040503050406030204" pitchFamily="18" charset="0"/>
                                      </a:rPr>
                                    </m:ctrlPr>
                                  </m:barPr>
                                  <m:e>
                                    <m:r>
                                      <a:rPr lang="es-ES" sz="2100" i="1">
                                        <a:latin typeface="Cambria Math" panose="02040503050406030204" pitchFamily="18" charset="0"/>
                                      </a:rPr>
                                      <m:t>𝑋</m:t>
                                    </m:r>
                                  </m:e>
                                </m:bar>
                              </m:e>
                              <m:sub>
                                <m:r>
                                  <a:rPr lang="es-ES" sz="2100" i="1">
                                    <a:latin typeface="Cambria Math" panose="02040503050406030204" pitchFamily="18" charset="0"/>
                                  </a:rPr>
                                  <m:t>2</m:t>
                                </m:r>
                              </m:sub>
                            </m:sSub>
                          </m:oMath>
                        </m:oMathPara>
                      </a14:m>
                      <a:endParaRPr lang="es-ES" sz="2100">
                        <a:latin typeface="+mj-lt"/>
                      </a:endParaRPr>
                    </a:p>
                  </p:txBody>
                </p:sp>
              </mc:Choice>
              <mc:Fallback xmlns="">
                <p:sp>
                  <p:nvSpPr>
                    <p:cNvPr id="3075" name="Object 40"/>
                    <p:cNvSpPr txBox="1">
                      <a:spLocks noRot="1" noChangeAspect="1" noMove="1" noResize="1" noEditPoints="1" noAdjustHandles="1" noChangeArrowheads="1" noChangeShapeType="1" noTextEdit="1"/>
                    </p:cNvSpPr>
                    <p:nvPr/>
                  </p:nvSpPr>
                  <p:spPr bwMode="auto">
                    <a:xfrm>
                      <a:off x="3479800" y="2505075"/>
                      <a:ext cx="617538" cy="560388"/>
                    </a:xfrm>
                    <a:prstGeom prst="rect">
                      <a:avLst/>
                    </a:prstGeom>
                    <a:blipFill>
                      <a:blip r:embed="rId4"/>
                      <a:stretch>
                        <a:fillRect/>
                      </a:stretch>
                    </a:blipFill>
                  </p:spPr>
                  <p:txBody>
                    <a:bodyPr/>
                    <a:lstStyle/>
                    <a:p>
                      <a:r>
                        <a:rPr lang="es-ES">
                          <a:noFill/>
                        </a:rPr>
                        <a:t> </a:t>
                      </a:r>
                    </a:p>
                  </p:txBody>
                </p:sp>
              </mc:Fallback>
            </mc:AlternateContent>
          </p:grpSp>
        </p:grpSp>
        <mc:AlternateContent xmlns:mc="http://schemas.openxmlformats.org/markup-compatibility/2006" xmlns:a14="http://schemas.microsoft.com/office/drawing/2010/main">
          <mc:Choice Requires="a14">
            <p:sp>
              <p:nvSpPr>
                <p:cNvPr id="3076" name="Object 56"/>
                <p:cNvSpPr txBox="1"/>
                <p:nvPr/>
              </p:nvSpPr>
              <p:spPr bwMode="auto">
                <a:xfrm>
                  <a:off x="6848000" y="6423185"/>
                  <a:ext cx="721518" cy="740568"/>
                </a:xfrm>
                <a:prstGeom prst="rect">
                  <a:avLst/>
                </a:prstGeom>
                <a:solidFill>
                  <a:srgbClr val="C0C0C0"/>
                </a:solidFill>
              </p:spPr>
              <p:txBody>
                <a:bodyPr>
                  <a:normAutofit/>
                </a:bodyPr>
                <a:lstStyle/>
                <a:p>
                  <a:pPr/>
                  <a14:m>
                    <m:oMathPara xmlns:m="http://schemas.openxmlformats.org/officeDocument/2006/math">
                      <m:oMathParaPr>
                        <m:jc m:val="centerGroup"/>
                      </m:oMathParaPr>
                      <m:oMath xmlns:m="http://schemas.openxmlformats.org/officeDocument/2006/math">
                        <m:bar>
                          <m:barPr>
                            <m:pos m:val="top"/>
                            <m:ctrlPr>
                              <a:rPr lang="es-ES" sz="2100" i="1">
                                <a:latin typeface="Cambria Math" panose="02040503050406030204" pitchFamily="18" charset="0"/>
                              </a:rPr>
                            </m:ctrlPr>
                          </m:barPr>
                          <m:e>
                            <m:r>
                              <a:rPr lang="es-ES" sz="2100" i="1">
                                <a:latin typeface="Cambria Math" panose="02040503050406030204" pitchFamily="18" charset="0"/>
                              </a:rPr>
                              <m:t>𝑋</m:t>
                            </m:r>
                          </m:e>
                        </m:bar>
                      </m:oMath>
                    </m:oMathPara>
                  </a14:m>
                  <a:endParaRPr lang="es-ES" sz="2100">
                    <a:latin typeface="+mj-lt"/>
                  </a:endParaRPr>
                </a:p>
              </p:txBody>
            </p:sp>
          </mc:Choice>
          <mc:Fallback xmlns="">
            <p:sp>
              <p:nvSpPr>
                <p:cNvPr id="3076" name="Object 56"/>
                <p:cNvSpPr txBox="1">
                  <a:spLocks noRot="1" noChangeAspect="1" noMove="1" noResize="1" noEditPoints="1" noAdjustHandles="1" noChangeArrowheads="1" noChangeShapeType="1" noTextEdit="1"/>
                </p:cNvSpPr>
                <p:nvPr/>
              </p:nvSpPr>
              <p:spPr bwMode="auto">
                <a:xfrm>
                  <a:off x="6848000" y="6423185"/>
                  <a:ext cx="721518" cy="740568"/>
                </a:xfrm>
                <a:prstGeom prst="rect">
                  <a:avLst/>
                </a:prstGeom>
                <a:blipFill>
                  <a:blip r:embed="rId5"/>
                  <a:stretch>
                    <a:fillRect/>
                  </a:stretch>
                </a:blipFill>
              </p:spPr>
              <p:txBody>
                <a:bodyPr/>
                <a:lstStyle/>
                <a:p>
                  <a:r>
                    <a:rPr lang="en-US">
                      <a:noFill/>
                    </a:rPr>
                    <a:t> </a:t>
                  </a:r>
                </a:p>
              </p:txBody>
            </p:sp>
          </mc:Fallback>
        </mc:AlternateContent>
      </p:grpSp>
      <p:sp>
        <p:nvSpPr>
          <p:cNvPr id="4" name="Google Shape;159;p4">
            <a:extLst>
              <a:ext uri="{FF2B5EF4-FFF2-40B4-BE49-F238E27FC236}">
                <a16:creationId xmlns:a16="http://schemas.microsoft.com/office/drawing/2014/main" id="{4E7909BB-976A-27E8-38E9-9818C655CEB1}"/>
              </a:ext>
            </a:extLst>
          </p:cNvPr>
          <p:cNvSpPr txBox="1"/>
          <p:nvPr/>
        </p:nvSpPr>
        <p:spPr>
          <a:xfrm>
            <a:off x="511288" y="172182"/>
            <a:ext cx="11825673" cy="769401"/>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ANOVA a una via: scomposizione della variabilità</a:t>
            </a:r>
            <a:endParaRPr sz="4000" b="1" dirty="0">
              <a:solidFill>
                <a:srgbClr val="E7686A"/>
              </a:solidFill>
              <a:latin typeface="Calibri"/>
              <a:ea typeface="Calibri"/>
              <a:cs typeface="Calibri"/>
              <a:sym typeface="Calibri"/>
            </a:endParaRPr>
          </a:p>
        </p:txBody>
      </p:sp>
      <p:sp>
        <p:nvSpPr>
          <p:cNvPr id="5" name="TextBox 4">
            <a:extLst>
              <a:ext uri="{FF2B5EF4-FFF2-40B4-BE49-F238E27FC236}">
                <a16:creationId xmlns:a16="http://schemas.microsoft.com/office/drawing/2014/main" id="{68EA36AC-601F-7A4B-066E-B6C310642650}"/>
              </a:ext>
            </a:extLst>
          </p:cNvPr>
          <p:cNvSpPr txBox="1"/>
          <p:nvPr/>
        </p:nvSpPr>
        <p:spPr>
          <a:xfrm>
            <a:off x="10999263" y="1698250"/>
            <a:ext cx="6703941" cy="7402026"/>
          </a:xfrm>
          <a:prstGeom prst="rect">
            <a:avLst/>
          </a:prstGeom>
          <a:noFill/>
        </p:spPr>
        <p:txBody>
          <a:bodyPr wrap="square" rtlCol="0">
            <a:spAutoFit/>
          </a:bodyPr>
          <a:lstStyle/>
          <a:p>
            <a:pPr marL="342900" indent="-342900">
              <a:buFont typeface="Wingdings" panose="05000000000000000000" pitchFamily="2" charset="2"/>
              <a:buChar char="Ø"/>
            </a:pPr>
            <a:r>
              <a:rPr lang="it-IT" sz="2500" dirty="0">
                <a:latin typeface="+mn-lt"/>
                <a:cs typeface="Calibri" panose="020F0502020204030204" pitchFamily="34" charset="0"/>
              </a:rPr>
              <a:t>Prendiamo i dati campionari su 𝑋 e scomponiamo la sua variabilità (dispersione intorno alle medie campionarie) in due parti:</a:t>
            </a:r>
          </a:p>
          <a:p>
            <a:endParaRPr lang="en-US" sz="2500" dirty="0">
              <a:latin typeface="+mn-lt"/>
              <a:cs typeface="Calibri" panose="020F0502020204030204" pitchFamily="34" charset="0"/>
            </a:endParaRPr>
          </a:p>
          <a:p>
            <a:pPr marL="808038" indent="-366713">
              <a:buFont typeface="+mj-lt"/>
              <a:buAutoNum type="arabicPeriod"/>
            </a:pPr>
            <a:r>
              <a:rPr lang="it-IT" sz="2500" dirty="0">
                <a:latin typeface="+mn-lt"/>
                <a:cs typeface="Calibri" panose="020F0502020204030204" pitchFamily="34" charset="0"/>
              </a:rPr>
              <a:t>La variabilità interna al gruppo (SSW) rappresenta la variabilità interna.</a:t>
            </a:r>
          </a:p>
          <a:p>
            <a:pPr marL="808038" indent="-366713">
              <a:buFont typeface="+mj-lt"/>
              <a:buAutoNum type="arabicPeriod"/>
            </a:pPr>
            <a:r>
              <a:rPr lang="it-IT" sz="2500" dirty="0">
                <a:latin typeface="+mn-lt"/>
                <a:cs typeface="Calibri" panose="020F0502020204030204" pitchFamily="34" charset="0"/>
              </a:rPr>
              <a:t>La variabilità tra gruppi (SSB) rappresenta le differenze tra la media campionaria di ciascun gruppo e la media generale.</a:t>
            </a:r>
          </a:p>
          <a:p>
            <a:pPr marL="441325"/>
            <a:endParaRPr lang="en-US" sz="2500" dirty="0">
              <a:latin typeface="+mn-lt"/>
              <a:cs typeface="Calibri" panose="020F0502020204030204" pitchFamily="34" charset="0"/>
            </a:endParaRPr>
          </a:p>
          <a:p>
            <a:pPr marL="342900" indent="-342900">
              <a:buFont typeface="Wingdings" panose="05000000000000000000" pitchFamily="2" charset="2"/>
              <a:buChar char="Ø"/>
            </a:pPr>
            <a:r>
              <a:rPr lang="it-IT" sz="2500" dirty="0">
                <a:latin typeface="+mn-lt"/>
                <a:cs typeface="Calibri" panose="020F0502020204030204" pitchFamily="34" charset="0"/>
              </a:rPr>
              <a:t>La variabilità totale (SST) è la somma di SSW+SSB.</a:t>
            </a:r>
          </a:p>
          <a:p>
            <a:endParaRPr lang="en-US" sz="2500" dirty="0">
              <a:latin typeface="+mn-lt"/>
              <a:cs typeface="Calibri" panose="020F0502020204030204" pitchFamily="34" charset="0"/>
            </a:endParaRPr>
          </a:p>
          <a:p>
            <a:pPr marL="342900" indent="-342900">
              <a:buFont typeface="Wingdings" panose="05000000000000000000" pitchFamily="2" charset="2"/>
              <a:buChar char="Ø"/>
            </a:pPr>
            <a:r>
              <a:rPr lang="it-IT" sz="2500" dirty="0">
                <a:latin typeface="+mn-lt"/>
                <a:cs typeface="Calibri" panose="020F0502020204030204" pitchFamily="34" charset="0"/>
              </a:rPr>
              <a:t>Se SSB è molto più grande di SSW, questo suggerisce che ci sono differenze significative nelle medie dei gruppi. Quindi, ci saranno differenze significative nelle medie tra i livelli del fattore.</a:t>
            </a:r>
            <a:endParaRPr lang="en-US" sz="2600" dirty="0">
              <a:latin typeface="+mn-lt"/>
              <a:cs typeface="Calibri" panose="020F0502020204030204" pitchFamily="34"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Objeto"/>
          <p:cNvGraphicFramePr>
            <a:graphicFrameLocks/>
          </p:cNvGraphicFramePr>
          <p:nvPr>
            <p:extLst>
              <p:ext uri="{D42A27DB-BD31-4B8C-83A1-F6EECF244321}">
                <p14:modId xmlns:p14="http://schemas.microsoft.com/office/powerpoint/2010/main" val="4179946743"/>
              </p:ext>
            </p:extLst>
          </p:nvPr>
        </p:nvGraphicFramePr>
        <p:xfrm>
          <a:off x="1063216" y="4625652"/>
          <a:ext cx="10721815" cy="6019800"/>
        </p:xfrm>
        <a:graphic>
          <a:graphicData uri="http://schemas.openxmlformats.org/presentationml/2006/ole">
            <mc:AlternateContent xmlns:mc="http://schemas.openxmlformats.org/markup-compatibility/2006">
              <mc:Choice xmlns:v="urn:schemas-microsoft-com:vml" Requires="v">
                <p:oleObj spid="_x0000_s1078" name="Document" r:id="rId4" imgW="8697293" imgH="5350090" progId="Word.Document.8">
                  <p:embed/>
                </p:oleObj>
              </mc:Choice>
              <mc:Fallback>
                <p:oleObj name="Document" r:id="rId4" imgW="8697293" imgH="5350090" progId="Word.Document.8">
                  <p:embed/>
                  <p:pic>
                    <p:nvPicPr>
                      <p:cNvPr id="5" name="4 Objeto"/>
                      <p:cNvPicPr>
                        <a:picLocks noChangeArrowheads="1"/>
                      </p:cNvPicPr>
                      <p:nvPr/>
                    </p:nvPicPr>
                    <p:blipFill>
                      <a:blip r:embed="rId5"/>
                      <a:srcRect/>
                      <a:stretch>
                        <a:fillRect/>
                      </a:stretch>
                    </p:blipFill>
                    <p:spPr bwMode="auto">
                      <a:xfrm>
                        <a:off x="1063216" y="4625652"/>
                        <a:ext cx="10721815" cy="6019800"/>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 name="Object 5">
                <a:extLst>
                  <a:ext uri="{FF2B5EF4-FFF2-40B4-BE49-F238E27FC236}">
                    <a16:creationId xmlns:a16="http://schemas.microsoft.com/office/drawing/2014/main" id="{82A33B5F-EB51-B2C4-748E-9088EF32DB37}"/>
                  </a:ext>
                </a:extLst>
              </p:cNvPr>
              <p:cNvSpPr txBox="1"/>
              <p:nvPr/>
            </p:nvSpPr>
            <p:spPr bwMode="auto">
              <a:xfrm>
                <a:off x="11486700" y="5723409"/>
                <a:ext cx="6590295" cy="2521743"/>
              </a:xfrm>
              <a:prstGeom prst="rect">
                <a:avLst/>
              </a:prstGeom>
              <a:noFill/>
              <a:ln w="38100">
                <a:noFill/>
                <a:miter lim="800000"/>
                <a:headEnd/>
                <a:tailEnd/>
              </a:ln>
            </p:spPr>
            <p:txBody>
              <a:bodyPr>
                <a:noAutofit/>
              </a:bodyPr>
              <a:lstStyle/>
              <a:p>
                <a:pPr/>
                <a14:m>
                  <m:oMathPara xmlns:m="http://schemas.openxmlformats.org/officeDocument/2006/math">
                    <m:oMathParaPr>
                      <m:jc m:val="centerGroup"/>
                    </m:oMathParaPr>
                    <m:oMath xmlns:m="http://schemas.openxmlformats.org/officeDocument/2006/math">
                      <m:r>
                        <m:rPr>
                          <m:sty m:val="p"/>
                        </m:rPr>
                        <a:rPr lang="es-ES" sz="3600" i="1">
                          <a:latin typeface="Cambria Math" panose="02040503050406030204" pitchFamily="18" charset="0"/>
                        </a:rPr>
                        <m:t>d</m:t>
                      </m:r>
                      <m:r>
                        <a:rPr lang="es-ES" sz="3600" i="1">
                          <a:latin typeface="Cambria Math" panose="02040503050406030204" pitchFamily="18" charset="0"/>
                        </a:rPr>
                        <m:t>=</m:t>
                      </m:r>
                      <m:f>
                        <m:fPr>
                          <m:ctrlPr>
                            <a:rPr lang="es-ES" sz="3600" i="1">
                              <a:latin typeface="Cambria Math" panose="02040503050406030204" pitchFamily="18" charset="0"/>
                            </a:rPr>
                          </m:ctrlPr>
                        </m:fPr>
                        <m:num>
                          <m:r>
                            <m:rPr>
                              <m:sty m:val="p"/>
                            </m:rPr>
                            <a:rPr lang="es-ES" sz="3600" i="1">
                              <a:latin typeface="Cambria Math" panose="02040503050406030204" pitchFamily="18" charset="0"/>
                            </a:rPr>
                            <m:t>MSB</m:t>
                          </m:r>
                        </m:num>
                        <m:den>
                          <m:r>
                            <m:rPr>
                              <m:sty m:val="p"/>
                            </m:rPr>
                            <a:rPr lang="es-ES" sz="3600" i="1">
                              <a:latin typeface="Cambria Math" panose="02040503050406030204" pitchFamily="18" charset="0"/>
                            </a:rPr>
                            <m:t>MSW</m:t>
                          </m:r>
                        </m:den>
                      </m:f>
                      <m:r>
                        <a:rPr lang="es-ES" sz="3600" i="1">
                          <a:latin typeface="Cambria Math" panose="02040503050406030204" pitchFamily="18" charset="0"/>
                        </a:rPr>
                        <m:t>=</m:t>
                      </m:r>
                      <m:f>
                        <m:fPr>
                          <m:ctrlPr>
                            <a:rPr lang="es-ES" sz="3600" i="1">
                              <a:latin typeface="Cambria Math" panose="02040503050406030204" pitchFamily="18" charset="0"/>
                            </a:rPr>
                          </m:ctrlPr>
                        </m:fPr>
                        <m:num>
                          <m:f>
                            <m:fPr>
                              <m:ctrlPr>
                                <a:rPr lang="es-ES" sz="3600" i="1">
                                  <a:latin typeface="Cambria Math" panose="02040503050406030204" pitchFamily="18" charset="0"/>
                                </a:rPr>
                              </m:ctrlPr>
                            </m:fPr>
                            <m:num>
                              <m:r>
                                <a:rPr lang="es-ES" sz="3600" i="1">
                                  <a:latin typeface="Cambria Math" panose="02040503050406030204" pitchFamily="18" charset="0"/>
                                </a:rPr>
                                <m:t>1</m:t>
                              </m:r>
                            </m:num>
                            <m:den>
                              <m:r>
                                <m:rPr>
                                  <m:sty m:val="p"/>
                                </m:rPr>
                                <a:rPr lang="es-ES" sz="3600" i="1">
                                  <a:latin typeface="Cambria Math" panose="02040503050406030204" pitchFamily="18" charset="0"/>
                                </a:rPr>
                                <m:t>k</m:t>
                              </m:r>
                              <m:r>
                                <a:rPr lang="es-ES" sz="3600" i="1">
                                  <a:latin typeface="Cambria Math" panose="02040503050406030204" pitchFamily="18" charset="0"/>
                                </a:rPr>
                                <m:t>−1</m:t>
                              </m:r>
                            </m:den>
                          </m:f>
                          <m:sSubSup>
                            <m:sSubSupPr>
                              <m:ctrlPr>
                                <a:rPr lang="es-ES" sz="3600" i="1">
                                  <a:latin typeface="Cambria Math" panose="02040503050406030204" pitchFamily="18" charset="0"/>
                                </a:rPr>
                              </m:ctrlPr>
                            </m:sSubSupPr>
                            <m:e>
                              <m:r>
                                <m:rPr>
                                  <m:sty m:val="p"/>
                                </m:rPr>
                                <a:rPr lang="es-ES" sz="3600">
                                  <a:latin typeface="Cambria Math" panose="02040503050406030204" pitchFamily="18" charset="0"/>
                                </a:rPr>
                                <m:t>χ</m:t>
                              </m:r>
                            </m:e>
                            <m:sub>
                              <m:r>
                                <m:rPr>
                                  <m:sty m:val="p"/>
                                </m:rPr>
                                <a:rPr lang="es-ES" sz="3600">
                                  <a:latin typeface="Cambria Math" panose="02040503050406030204" pitchFamily="18" charset="0"/>
                                </a:rPr>
                                <m:t>k</m:t>
                              </m:r>
                              <m:r>
                                <a:rPr lang="es-ES" sz="3600" i="1">
                                  <a:latin typeface="Cambria Math" panose="02040503050406030204" pitchFamily="18" charset="0"/>
                                </a:rPr>
                                <m:t>−</m:t>
                              </m:r>
                              <m:r>
                                <a:rPr lang="es-ES" sz="3600">
                                  <a:latin typeface="Cambria Math" panose="02040503050406030204" pitchFamily="18" charset="0"/>
                                </a:rPr>
                                <m:t>1</m:t>
                              </m:r>
                            </m:sub>
                            <m:sup>
                              <m:r>
                                <a:rPr lang="es-ES" sz="3600">
                                  <a:latin typeface="Cambria Math" panose="02040503050406030204" pitchFamily="18" charset="0"/>
                                </a:rPr>
                                <m:t>2</m:t>
                              </m:r>
                            </m:sup>
                          </m:sSubSup>
                        </m:num>
                        <m:den>
                          <m:f>
                            <m:fPr>
                              <m:ctrlPr>
                                <a:rPr lang="es-ES" sz="3600" i="1">
                                  <a:latin typeface="Cambria Math" panose="02040503050406030204" pitchFamily="18" charset="0"/>
                                </a:rPr>
                              </m:ctrlPr>
                            </m:fPr>
                            <m:num>
                              <m:r>
                                <a:rPr lang="es-ES" sz="3600" i="1">
                                  <a:latin typeface="Cambria Math" panose="02040503050406030204" pitchFamily="18" charset="0"/>
                                </a:rPr>
                                <m:t>1</m:t>
                              </m:r>
                            </m:num>
                            <m:den>
                              <m:r>
                                <m:rPr>
                                  <m:sty m:val="p"/>
                                </m:rPr>
                                <a:rPr lang="es-ES" sz="3600" i="1">
                                  <a:latin typeface="Cambria Math" panose="02040503050406030204" pitchFamily="18" charset="0"/>
                                </a:rPr>
                                <m:t>n</m:t>
                              </m:r>
                              <m:r>
                                <a:rPr lang="es-ES" sz="3600" i="1">
                                  <a:latin typeface="Cambria Math" panose="02040503050406030204" pitchFamily="18" charset="0"/>
                                </a:rPr>
                                <m:t>−</m:t>
                              </m:r>
                              <m:r>
                                <m:rPr>
                                  <m:sty m:val="p"/>
                                </m:rPr>
                                <a:rPr lang="es-ES" sz="3600" i="1">
                                  <a:latin typeface="Cambria Math" panose="02040503050406030204" pitchFamily="18" charset="0"/>
                                </a:rPr>
                                <m:t>k</m:t>
                              </m:r>
                            </m:den>
                          </m:f>
                          <m:sSubSup>
                            <m:sSubSupPr>
                              <m:ctrlPr>
                                <a:rPr lang="es-ES" sz="3600" i="1">
                                  <a:latin typeface="Cambria Math" panose="02040503050406030204" pitchFamily="18" charset="0"/>
                                </a:rPr>
                              </m:ctrlPr>
                            </m:sSubSupPr>
                            <m:e>
                              <m:r>
                                <m:rPr>
                                  <m:sty m:val="p"/>
                                </m:rPr>
                                <a:rPr lang="es-ES" sz="3600">
                                  <a:latin typeface="Cambria Math" panose="02040503050406030204" pitchFamily="18" charset="0"/>
                                </a:rPr>
                                <m:t>χ</m:t>
                              </m:r>
                            </m:e>
                            <m:sub>
                              <m:r>
                                <m:rPr>
                                  <m:sty m:val="p"/>
                                </m:rPr>
                                <a:rPr lang="es-ES" sz="3600">
                                  <a:latin typeface="Cambria Math" panose="02040503050406030204" pitchFamily="18" charset="0"/>
                                </a:rPr>
                                <m:t>n</m:t>
                              </m:r>
                              <m:r>
                                <a:rPr lang="es-ES" sz="3600" i="1">
                                  <a:latin typeface="Cambria Math" panose="02040503050406030204" pitchFamily="18" charset="0"/>
                                </a:rPr>
                                <m:t>−</m:t>
                              </m:r>
                              <m:r>
                                <m:rPr>
                                  <m:sty m:val="p"/>
                                </m:rPr>
                                <a:rPr lang="es-ES" sz="3600">
                                  <a:latin typeface="Cambria Math" panose="02040503050406030204" pitchFamily="18" charset="0"/>
                                </a:rPr>
                                <m:t>k</m:t>
                              </m:r>
                            </m:sub>
                            <m:sup>
                              <m:r>
                                <a:rPr lang="es-ES" sz="3600">
                                  <a:latin typeface="Cambria Math" panose="02040503050406030204" pitchFamily="18" charset="0"/>
                                </a:rPr>
                                <m:t>2</m:t>
                              </m:r>
                            </m:sup>
                          </m:sSubSup>
                        </m:den>
                      </m:f>
                      <m:r>
                        <a:rPr lang="es-ES" sz="3600" i="1">
                          <a:latin typeface="Cambria Math" panose="02040503050406030204" pitchFamily="18" charset="0"/>
                          <a:ea typeface="Cambria Math" panose="02040503050406030204" pitchFamily="18" charset="0"/>
                        </a:rPr>
                        <m:t>~</m:t>
                      </m:r>
                      <m:sSubSup>
                        <m:sSubSupPr>
                          <m:ctrlPr>
                            <a:rPr lang="es-ES" sz="3600" i="1">
                              <a:latin typeface="Cambria Math" panose="02040503050406030204" pitchFamily="18" charset="0"/>
                            </a:rPr>
                          </m:ctrlPr>
                        </m:sSubSupPr>
                        <m:e>
                          <m:r>
                            <m:rPr>
                              <m:sty m:val="p"/>
                            </m:rPr>
                            <a:rPr lang="es-ES" sz="3600">
                              <a:latin typeface="Cambria Math" panose="02040503050406030204" pitchFamily="18" charset="0"/>
                            </a:rPr>
                            <m:t>F</m:t>
                          </m:r>
                        </m:e>
                        <m:sub>
                          <m:r>
                            <m:rPr>
                              <m:sty m:val="p"/>
                            </m:rPr>
                            <a:rPr lang="es-ES" sz="3600" i="1">
                              <a:latin typeface="Cambria Math" panose="02040503050406030204" pitchFamily="18" charset="0"/>
                            </a:rPr>
                            <m:t>n</m:t>
                          </m:r>
                          <m:r>
                            <a:rPr lang="es-ES" sz="3600" i="1">
                              <a:latin typeface="Cambria Math" panose="02040503050406030204" pitchFamily="18" charset="0"/>
                            </a:rPr>
                            <m:t>−</m:t>
                          </m:r>
                          <m:r>
                            <m:rPr>
                              <m:sty m:val="p"/>
                            </m:rPr>
                            <a:rPr lang="es-ES" sz="3600" i="1">
                              <a:latin typeface="Cambria Math" panose="02040503050406030204" pitchFamily="18" charset="0"/>
                            </a:rPr>
                            <m:t>k</m:t>
                          </m:r>
                        </m:sub>
                        <m:sup>
                          <m:r>
                            <m:rPr>
                              <m:sty m:val="p"/>
                            </m:rPr>
                            <a:rPr lang="es-ES" sz="3600" i="1">
                              <a:latin typeface="Cambria Math" panose="02040503050406030204" pitchFamily="18" charset="0"/>
                            </a:rPr>
                            <m:t>k</m:t>
                          </m:r>
                          <m:r>
                            <a:rPr lang="es-ES" sz="3600" i="1">
                              <a:latin typeface="Cambria Math" panose="02040503050406030204" pitchFamily="18" charset="0"/>
                            </a:rPr>
                            <m:t>−1</m:t>
                          </m:r>
                        </m:sup>
                      </m:sSubSup>
                    </m:oMath>
                  </m:oMathPara>
                </a14:m>
                <a:endParaRPr lang="es-ES" sz="3600" dirty="0"/>
              </a:p>
            </p:txBody>
          </p:sp>
        </mc:Choice>
        <mc:Fallback xmlns="">
          <p:sp>
            <p:nvSpPr>
              <p:cNvPr id="2" name="Object 5">
                <a:extLst>
                  <a:ext uri="{FF2B5EF4-FFF2-40B4-BE49-F238E27FC236}">
                    <a16:creationId xmlns:a16="http://schemas.microsoft.com/office/drawing/2014/main" id="{82A33B5F-EB51-B2C4-748E-9088EF32DB37}"/>
                  </a:ext>
                </a:extLst>
              </p:cNvPr>
              <p:cNvSpPr txBox="1">
                <a:spLocks noRot="1" noChangeAspect="1" noMove="1" noResize="1" noEditPoints="1" noAdjustHandles="1" noChangeArrowheads="1" noChangeShapeType="1" noTextEdit="1"/>
              </p:cNvSpPr>
              <p:nvPr/>
            </p:nvSpPr>
            <p:spPr bwMode="auto">
              <a:xfrm>
                <a:off x="11486700" y="5723409"/>
                <a:ext cx="6590295" cy="2521743"/>
              </a:xfrm>
              <a:prstGeom prst="rect">
                <a:avLst/>
              </a:prstGeom>
              <a:blipFill>
                <a:blip r:embed="rId6"/>
                <a:stretch>
                  <a:fillRect/>
                </a:stretch>
              </a:blipFill>
              <a:ln w="38100">
                <a:noFill/>
                <a:miter lim="800000"/>
                <a:headEnd/>
                <a:tailEnd/>
              </a:ln>
            </p:spPr>
            <p:txBody>
              <a:bodyPr/>
              <a:lstStyle/>
              <a:p>
                <a:r>
                  <a:rPr lang="en-US">
                    <a:noFill/>
                  </a:rPr>
                  <a:t> </a:t>
                </a:r>
              </a:p>
            </p:txBody>
          </p:sp>
        </mc:Fallback>
      </mc:AlternateContent>
      <p:sp>
        <p:nvSpPr>
          <p:cNvPr id="3" name="Google Shape;159;p4">
            <a:extLst>
              <a:ext uri="{FF2B5EF4-FFF2-40B4-BE49-F238E27FC236}">
                <a16:creationId xmlns:a16="http://schemas.microsoft.com/office/drawing/2014/main" id="{744B48CC-98BD-433A-C617-8B13960D4BC7}"/>
              </a:ext>
            </a:extLst>
          </p:cNvPr>
          <p:cNvSpPr txBox="1"/>
          <p:nvPr/>
        </p:nvSpPr>
        <p:spPr>
          <a:xfrm>
            <a:off x="511288" y="172182"/>
            <a:ext cx="11825673" cy="769401"/>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ANOVA a una via: scomposizione della variabilità</a:t>
            </a:r>
            <a:endParaRPr lang="it-IT" sz="4000" b="1" dirty="0">
              <a:solidFill>
                <a:srgbClr val="E7686A"/>
              </a:solidFill>
              <a:latin typeface="Calibri"/>
              <a:ea typeface="Calibri"/>
              <a:cs typeface="Calibri"/>
              <a:sym typeface="Calibri"/>
            </a:endParaRPr>
          </a:p>
        </p:txBody>
      </p:sp>
      <p:sp>
        <p:nvSpPr>
          <p:cNvPr id="4" name="TextBox 3">
            <a:extLst>
              <a:ext uri="{FF2B5EF4-FFF2-40B4-BE49-F238E27FC236}">
                <a16:creationId xmlns:a16="http://schemas.microsoft.com/office/drawing/2014/main" id="{5F28601E-B36C-BE8A-DD8E-C2A8EB72BA5C}"/>
              </a:ext>
            </a:extLst>
          </p:cNvPr>
          <p:cNvSpPr txBox="1"/>
          <p:nvPr/>
        </p:nvSpPr>
        <p:spPr>
          <a:xfrm>
            <a:off x="1003209" y="1611744"/>
            <a:ext cx="16629471" cy="2296975"/>
          </a:xfrm>
          <a:prstGeom prst="rect">
            <a:avLst/>
          </a:prstGeom>
          <a:noFill/>
        </p:spPr>
        <p:txBody>
          <a:bodyPr wrap="square" rtlCol="0">
            <a:spAutoFit/>
          </a:bodyPr>
          <a:lstStyle/>
          <a:p>
            <a:pPr marL="342900" indent="-342900">
              <a:buFont typeface="Wingdings" panose="05000000000000000000" pitchFamily="2" charset="2"/>
              <a:buChar char="Ø"/>
            </a:pPr>
            <a:r>
              <a:rPr lang="it-IT" sz="2800" dirty="0">
                <a:latin typeface="+mn-lt"/>
                <a:cs typeface="Calibri" panose="020F0502020204030204" pitchFamily="34" charset="0"/>
              </a:rPr>
              <a:t>Per confrontare il peso relativo di SSB e SSW sulla variabilità totale, li scaliamo dividendoli per il numero di gradi di libertà, producendo i valori MSB e MSW rispettivamente</a:t>
            </a:r>
          </a:p>
          <a:p>
            <a:endParaRPr lang="en-US" sz="2800" dirty="0">
              <a:latin typeface="+mn-lt"/>
              <a:cs typeface="Calibri" panose="020F0502020204030204" pitchFamily="34" charset="0"/>
            </a:endParaRPr>
          </a:p>
          <a:p>
            <a:pPr marL="342900" indent="-342900">
              <a:buFont typeface="Wingdings" panose="05000000000000000000" pitchFamily="2" charset="2"/>
              <a:buChar char="Ø"/>
            </a:pPr>
            <a:r>
              <a:rPr lang="it-IT" sz="2800" dirty="0">
                <a:latin typeface="+mn-lt"/>
                <a:cs typeface="Calibri" panose="020F0502020204030204" pitchFamily="34" charset="0"/>
              </a:rPr>
              <a:t>Se le assunzioni richieste sono valide, la statistica (d) calcolata come MSB ∕ MSW si distribuisce come un modello F</a:t>
            </a:r>
            <a:endParaRPr lang="en-US" sz="2800" dirty="0">
              <a:latin typeface="+mn-lt"/>
              <a:cs typeface="Calibri" panose="020F0502020204030204" pitchFamily="34" charset="0"/>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5FD731-7635-CD4E-F0C2-1BDC1852E3D3}"/>
              </a:ext>
            </a:extLst>
          </p:cNvPr>
          <p:cNvGrpSpPr/>
          <p:nvPr/>
        </p:nvGrpSpPr>
        <p:grpSpPr>
          <a:xfrm>
            <a:off x="9837420" y="2614789"/>
            <a:ext cx="7609036" cy="5057422"/>
            <a:chOff x="2247900" y="-38100"/>
            <a:chExt cx="10379505" cy="6372373"/>
          </a:xfrm>
        </p:grpSpPr>
        <p:graphicFrame>
          <p:nvGraphicFramePr>
            <p:cNvPr id="11" name="Object 3"/>
            <p:cNvGraphicFramePr>
              <a:graphicFrameLocks noChangeAspect="1"/>
            </p:cNvGraphicFramePr>
            <p:nvPr>
              <p:extLst>
                <p:ext uri="{D42A27DB-BD31-4B8C-83A1-F6EECF244321}">
                  <p14:modId xmlns:p14="http://schemas.microsoft.com/office/powerpoint/2010/main" val="1821674521"/>
                </p:ext>
              </p:extLst>
            </p:nvPr>
          </p:nvGraphicFramePr>
          <p:xfrm>
            <a:off x="2247900" y="-38100"/>
            <a:ext cx="10134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28684" name="Freeform 10"/>
            <p:cNvSpPr>
              <a:spLocks/>
            </p:cNvSpPr>
            <p:nvPr/>
          </p:nvSpPr>
          <p:spPr bwMode="auto">
            <a:xfrm>
              <a:off x="8115300" y="4343400"/>
              <a:ext cx="3219450" cy="571500"/>
            </a:xfrm>
            <a:custGeom>
              <a:avLst/>
              <a:gdLst>
                <a:gd name="T0" fmla="*/ 61 w 1316"/>
                <a:gd name="T1" fmla="*/ 18 h 316"/>
                <a:gd name="T2" fmla="*/ 1696 w 1316"/>
                <a:gd name="T3" fmla="*/ 18 h 316"/>
                <a:gd name="T4" fmla="*/ 1681 w 1316"/>
                <a:gd name="T5" fmla="*/ 14 h 316"/>
                <a:gd name="T6" fmla="*/ 1449 w 1316"/>
                <a:gd name="T7" fmla="*/ 13 h 316"/>
                <a:gd name="T8" fmla="*/ 865 w 1316"/>
                <a:gd name="T9" fmla="*/ 10 h 316"/>
                <a:gd name="T10" fmla="*/ 613 w 1316"/>
                <a:gd name="T11" fmla="*/ 6 h 316"/>
                <a:gd name="T12" fmla="*/ 424 w 1316"/>
                <a:gd name="T13" fmla="*/ 5 h 316"/>
                <a:gd name="T14" fmla="*/ 188 w 1316"/>
                <a:gd name="T15" fmla="*/ 2 h 316"/>
                <a:gd name="T16" fmla="*/ 80 w 1316"/>
                <a:gd name="T17" fmla="*/ 2 h 316"/>
                <a:gd name="T18" fmla="*/ 61 w 1316"/>
                <a:gd name="T19" fmla="*/ 18 h 3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6"/>
                <a:gd name="T31" fmla="*/ 0 h 316"/>
                <a:gd name="T32" fmla="*/ 1316 w 1316"/>
                <a:gd name="T33" fmla="*/ 316 h 3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6" h="316">
                  <a:moveTo>
                    <a:pt x="48" y="284"/>
                  </a:moveTo>
                  <a:cubicBezTo>
                    <a:pt x="440" y="296"/>
                    <a:pt x="929" y="316"/>
                    <a:pt x="1296" y="284"/>
                  </a:cubicBezTo>
                  <a:cubicBezTo>
                    <a:pt x="1316" y="282"/>
                    <a:pt x="1300" y="236"/>
                    <a:pt x="1284" y="224"/>
                  </a:cubicBezTo>
                  <a:cubicBezTo>
                    <a:pt x="1236" y="188"/>
                    <a:pt x="1164" y="205"/>
                    <a:pt x="1104" y="200"/>
                  </a:cubicBezTo>
                  <a:cubicBezTo>
                    <a:pt x="955" y="186"/>
                    <a:pt x="808" y="171"/>
                    <a:pt x="660" y="152"/>
                  </a:cubicBezTo>
                  <a:cubicBezTo>
                    <a:pt x="598" y="131"/>
                    <a:pt x="532" y="105"/>
                    <a:pt x="468" y="92"/>
                  </a:cubicBezTo>
                  <a:cubicBezTo>
                    <a:pt x="420" y="82"/>
                    <a:pt x="324" y="68"/>
                    <a:pt x="324" y="68"/>
                  </a:cubicBezTo>
                  <a:cubicBezTo>
                    <a:pt x="264" y="38"/>
                    <a:pt x="207" y="29"/>
                    <a:pt x="144" y="8"/>
                  </a:cubicBezTo>
                  <a:cubicBezTo>
                    <a:pt x="116" y="12"/>
                    <a:pt x="80" y="0"/>
                    <a:pt x="60" y="20"/>
                  </a:cubicBezTo>
                  <a:cubicBezTo>
                    <a:pt x="0" y="80"/>
                    <a:pt x="117" y="215"/>
                    <a:pt x="48" y="284"/>
                  </a:cubicBezTo>
                  <a:close/>
                </a:path>
              </a:pathLst>
            </a:custGeom>
            <a:gradFill rotWithShape="0">
              <a:gsLst>
                <a:gs pos="0">
                  <a:srgbClr val="FF33CC"/>
                </a:gs>
                <a:gs pos="100000">
                  <a:srgbClr val="76185E"/>
                </a:gs>
              </a:gsLst>
              <a:path path="rect">
                <a:fillToRect r="100000" b="100000"/>
              </a:path>
            </a:gradFill>
            <a:ln w="12700" cap="sq" cmpd="sng">
              <a:noFill/>
              <a:prstDash val="solid"/>
              <a:miter lim="800000"/>
              <a:headEnd type="none" w="sm" len="sm"/>
              <a:tailEnd type="none" w="sm" len="sm"/>
            </a:ln>
          </p:spPr>
          <p:txBody>
            <a:bodyPr wrap="none" anchor="ctr"/>
            <a:lstStyle/>
            <a:p>
              <a:endParaRPr lang="en-US" sz="2100"/>
            </a:p>
          </p:txBody>
        </p:sp>
        <p:sp>
          <p:nvSpPr>
            <p:cNvPr id="28687" name="AutoShape 29"/>
            <p:cNvSpPr>
              <a:spLocks noChangeArrowheads="1"/>
            </p:cNvSpPr>
            <p:nvPr/>
          </p:nvSpPr>
          <p:spPr bwMode="auto">
            <a:xfrm>
              <a:off x="7615238" y="5433258"/>
              <a:ext cx="5012167" cy="901015"/>
            </a:xfrm>
            <a:prstGeom prst="roundRect">
              <a:avLst>
                <a:gd name="adj" fmla="val 16667"/>
              </a:avLst>
            </a:prstGeom>
            <a:noFill/>
            <a:ln w="38100" cap="sq">
              <a:solidFill>
                <a:schemeClr val="accent2"/>
              </a:solidFill>
              <a:miter lim="800000"/>
              <a:headEnd type="none" w="sm" len="sm"/>
              <a:tailEnd type="none" w="sm" len="sm"/>
            </a:ln>
          </p:spPr>
          <p:txBody>
            <a:bodyPr wrap="none">
              <a:spAutoFit/>
            </a:bodyPr>
            <a:lstStyle/>
            <a:p>
              <a:pPr defTabSz="1371600">
                <a:spcBef>
                  <a:spcPct val="50000"/>
                </a:spcBef>
                <a:buClrTx/>
              </a:pPr>
              <a:r>
                <a:rPr lang="es-ES_tradnl" altLang="es-ES" sz="3600" dirty="0">
                  <a:solidFill>
                    <a:schemeClr val="tx1"/>
                  </a:solidFill>
                </a:rPr>
                <a:t>p = P(F</a:t>
              </a:r>
              <a:r>
                <a:rPr lang="es-ES_tradnl" altLang="es-ES" sz="3600" baseline="-25000" dirty="0">
                  <a:solidFill>
                    <a:schemeClr val="tx1"/>
                  </a:solidFill>
                </a:rPr>
                <a:t>k-1,n-k</a:t>
              </a:r>
              <a:r>
                <a:rPr lang="es-ES_tradnl" altLang="es-ES" sz="3600" dirty="0">
                  <a:solidFill>
                    <a:schemeClr val="tx1"/>
                  </a:solidFill>
                </a:rPr>
                <a:t>&gt; d*)</a:t>
              </a:r>
            </a:p>
          </p:txBody>
        </p:sp>
      </p:grpSp>
      <p:sp>
        <p:nvSpPr>
          <p:cNvPr id="4" name="TextBox 3">
            <a:extLst>
              <a:ext uri="{FF2B5EF4-FFF2-40B4-BE49-F238E27FC236}">
                <a16:creationId xmlns:a16="http://schemas.microsoft.com/office/drawing/2014/main" id="{6D2D90BD-CCEC-1DDB-DBEC-2BBC4690C3C0}"/>
              </a:ext>
            </a:extLst>
          </p:cNvPr>
          <p:cNvSpPr txBox="1"/>
          <p:nvPr/>
        </p:nvSpPr>
        <p:spPr>
          <a:xfrm>
            <a:off x="841544" y="1351420"/>
            <a:ext cx="7725430" cy="6555641"/>
          </a:xfrm>
          <a:prstGeom prst="rect">
            <a:avLst/>
          </a:prstGeom>
          <a:noFill/>
        </p:spPr>
        <p:txBody>
          <a:bodyPr wrap="square" rtlCol="0">
            <a:spAutoFit/>
          </a:bodyPr>
          <a:lstStyle/>
          <a:p>
            <a:pPr marL="342900" indent="-342900">
              <a:buFont typeface="Wingdings" panose="05000000000000000000" pitchFamily="2" charset="2"/>
              <a:buChar char="Ø"/>
            </a:pPr>
            <a:r>
              <a:rPr lang="it-IT" sz="3000" dirty="0">
                <a:latin typeface="+mn-lt"/>
                <a:cs typeface="Calibri" panose="020F0502020204030204" pitchFamily="34" charset="0"/>
              </a:rPr>
              <a:t>Questa statistica permette di prendere una decisione sul test: più alto è il suo valore, più grande (relativamente) è la variabilità tra gruppi rispetto alla variabilità interna.</a:t>
            </a:r>
          </a:p>
          <a:p>
            <a:pPr marL="342900" indent="-342900">
              <a:buFont typeface="Wingdings" panose="05000000000000000000" pitchFamily="2" charset="2"/>
              <a:buChar char="Ø"/>
            </a:pPr>
            <a:endParaRPr lang="en-US" sz="3000" dirty="0">
              <a:latin typeface="+mn-lt"/>
              <a:cs typeface="Calibri" panose="020F0502020204030204" pitchFamily="34" charset="0"/>
            </a:endParaRPr>
          </a:p>
          <a:p>
            <a:pPr marL="342900" indent="-342900">
              <a:buFont typeface="Wingdings" panose="05000000000000000000" pitchFamily="2" charset="2"/>
              <a:buChar char="Ø"/>
            </a:pPr>
            <a:r>
              <a:rPr lang="it-IT" sz="3000" dirty="0">
                <a:latin typeface="+mn-lt"/>
                <a:cs typeface="Calibri" panose="020F0502020204030204" pitchFamily="34" charset="0"/>
              </a:rPr>
              <a:t>Come possiamo sapere se d è alto o no? Calcolando il valore p associato a questo test</a:t>
            </a:r>
          </a:p>
          <a:p>
            <a:endParaRPr lang="en-US" sz="3000" dirty="0">
              <a:latin typeface="+mn-lt"/>
              <a:cs typeface="Calibri" panose="020F0502020204030204" pitchFamily="34" charset="0"/>
            </a:endParaRPr>
          </a:p>
          <a:p>
            <a:pPr marL="342900" indent="-342900">
              <a:buFont typeface="Wingdings" panose="05000000000000000000" pitchFamily="2" charset="2"/>
              <a:buChar char="Ø"/>
            </a:pPr>
            <a:r>
              <a:rPr lang="it-IT" sz="3000" dirty="0">
                <a:latin typeface="+mn-lt"/>
                <a:cs typeface="Calibri" panose="020F0502020204030204" pitchFamily="34" charset="0"/>
              </a:rPr>
              <a:t>calcoliamo il valore p (la probabilità sulla coda destra della relativa distribuzione F) e se questo valore è basso rifiutiamo l’ipotesi nulla (cioè, ci sono differenze significative nella media tra i livelli)</a:t>
            </a:r>
            <a:endParaRPr lang="en-US" sz="3000" dirty="0">
              <a:latin typeface="+mn-lt"/>
              <a:cs typeface="Calibri" panose="020F0502020204030204" pitchFamily="34" charset="0"/>
            </a:endParaRPr>
          </a:p>
        </p:txBody>
      </p:sp>
      <p:sp>
        <p:nvSpPr>
          <p:cNvPr id="5" name="Google Shape;159;p4">
            <a:extLst>
              <a:ext uri="{FF2B5EF4-FFF2-40B4-BE49-F238E27FC236}">
                <a16:creationId xmlns:a16="http://schemas.microsoft.com/office/drawing/2014/main" id="{B92A4887-89D3-1976-07F6-EEAD109E1D75}"/>
              </a:ext>
            </a:extLst>
          </p:cNvPr>
          <p:cNvSpPr txBox="1"/>
          <p:nvPr/>
        </p:nvSpPr>
        <p:spPr>
          <a:xfrm>
            <a:off x="511288" y="172182"/>
            <a:ext cx="11825673" cy="769401"/>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ANOVA a una via: esecuzione di un test ANOVA</a:t>
            </a:r>
            <a:endParaRPr sz="4400" b="1" dirty="0">
              <a:solidFill>
                <a:srgbClr val="E7686A"/>
              </a:solidFill>
              <a:latin typeface="Calibri"/>
              <a:cs typeface="Calibri"/>
              <a:sym typeface="Calibri"/>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D83FF8-0CB0-4F55-BD55-AE41A132E9EC}"/>
              </a:ext>
            </a:extLst>
          </p:cNvPr>
          <p:cNvPicPr>
            <a:picLocks noChangeAspect="1"/>
          </p:cNvPicPr>
          <p:nvPr/>
        </p:nvPicPr>
        <p:blipFill>
          <a:blip r:embed="rId3"/>
          <a:stretch>
            <a:fillRect/>
          </a:stretch>
        </p:blipFill>
        <p:spPr>
          <a:xfrm>
            <a:off x="2878932" y="6466097"/>
            <a:ext cx="11341632" cy="2678756"/>
          </a:xfrm>
          <a:prstGeom prst="rect">
            <a:avLst/>
          </a:prstGeom>
        </p:spPr>
      </p:pic>
      <p:sp>
        <p:nvSpPr>
          <p:cNvPr id="29699" name="Text Box 3"/>
          <p:cNvSpPr txBox="1">
            <a:spLocks noChangeArrowheads="1"/>
          </p:cNvSpPr>
          <p:nvPr/>
        </p:nvSpPr>
        <p:spPr bwMode="auto">
          <a:xfrm>
            <a:off x="762744" y="1472453"/>
            <a:ext cx="10467500" cy="4396782"/>
          </a:xfrm>
          <a:prstGeom prst="rect">
            <a:avLst/>
          </a:prstGeom>
          <a:noFill/>
          <a:ln w="9525">
            <a:noFill/>
            <a:round/>
            <a:headEnd/>
            <a:tailEnd/>
          </a:ln>
        </p:spPr>
        <p:txBody>
          <a:bodyPr wrap="square" lIns="135000" tIns="70200" rIns="135000" bIns="70200">
            <a:spAutoFit/>
          </a:bodyPr>
          <a:lstStyle/>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2800" dirty="0">
                <a:solidFill>
                  <a:schemeClr val="tx1"/>
                </a:solidFill>
              </a:rPr>
              <a:t>Torniamo al nostro esempio: i voti medi sono significativamente diversi tra i vari metodi di insegnamento?</a:t>
            </a:r>
          </a:p>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2800" dirty="0">
                <a:solidFill>
                  <a:schemeClr val="tx1"/>
                </a:solidFill>
              </a:rPr>
              <a:t>Prendiamo un campione di 12 studenti, con voti distribuiti come in tabella</a:t>
            </a:r>
          </a:p>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2800" dirty="0">
                <a:solidFill>
                  <a:schemeClr val="tx1"/>
                </a:solidFill>
              </a:rPr>
              <a:t>L'ipotesi predefinita (ipotesi nulla H0) è che le medie siano uguali.</a:t>
            </a:r>
          </a:p>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2800" dirty="0">
                <a:solidFill>
                  <a:schemeClr val="tx1"/>
                </a:solidFill>
              </a:rPr>
              <a:t>Supponendo di avere varianze uguali e distribuzioni normali, conduciamo il test ANOVA</a:t>
            </a:r>
            <a:endParaRPr lang="en-US" sz="2800" dirty="0">
              <a:solidFill>
                <a:schemeClr val="tx1"/>
              </a:solidFill>
            </a:endParaRPr>
          </a:p>
        </p:txBody>
      </p:sp>
      <p:sp>
        <p:nvSpPr>
          <p:cNvPr id="26633" name="Oval 9"/>
          <p:cNvSpPr>
            <a:spLocks noChangeArrowheads="1"/>
          </p:cNvSpPr>
          <p:nvPr/>
        </p:nvSpPr>
        <p:spPr bwMode="auto">
          <a:xfrm>
            <a:off x="8927307" y="7669746"/>
            <a:ext cx="1836873" cy="571989"/>
          </a:xfrm>
          <a:prstGeom prst="ellipse">
            <a:avLst/>
          </a:prstGeom>
          <a:noFill/>
          <a:ln w="9360">
            <a:solidFill>
              <a:srgbClr val="009999"/>
            </a:solidFill>
            <a:miter lim="800000"/>
            <a:headEnd/>
            <a:tailEnd/>
          </a:ln>
          <a:effectLst>
            <a:outerShdw dist="17819" dir="2700000" algn="ctr" rotWithShape="0">
              <a:srgbClr val="005C5C"/>
            </a:outerShdw>
          </a:effectLst>
        </p:spPr>
        <p:txBody>
          <a:bodyPr wrap="none" anchor="ctr"/>
          <a:lstStyle/>
          <a:p>
            <a:pPr>
              <a:defRPr/>
            </a:pPr>
            <a:endParaRPr lang="en-US" sz="2100"/>
          </a:p>
        </p:txBody>
      </p:sp>
      <p:sp>
        <p:nvSpPr>
          <p:cNvPr id="29705" name="Text Box 10"/>
          <p:cNvSpPr txBox="1">
            <a:spLocks noChangeArrowheads="1"/>
          </p:cNvSpPr>
          <p:nvPr/>
        </p:nvSpPr>
        <p:spPr bwMode="auto">
          <a:xfrm>
            <a:off x="2771775" y="5791200"/>
            <a:ext cx="5507832" cy="603436"/>
          </a:xfrm>
          <a:prstGeom prst="rect">
            <a:avLst/>
          </a:prstGeom>
          <a:noFill/>
          <a:ln w="9525">
            <a:noFill/>
            <a:round/>
            <a:headEnd/>
            <a:tailEnd/>
          </a:ln>
        </p:spPr>
        <p:txBody>
          <a:bodyPr lIns="135000" tIns="70200" rIns="135000" bIns="70200">
            <a:spAutoFit/>
          </a:bodyPr>
          <a:lstStyle/>
          <a:p>
            <a:pPr algn="ctr">
              <a:spcBef>
                <a:spcPts val="187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b="1" dirty="0">
                <a:solidFill>
                  <a:srgbClr val="006699"/>
                </a:solidFill>
              </a:rPr>
              <a:t>Tabella Anova (output R)</a:t>
            </a:r>
          </a:p>
        </p:txBody>
      </p:sp>
      <p:sp>
        <p:nvSpPr>
          <p:cNvPr id="29706" name="Text Box 11"/>
          <p:cNvSpPr txBox="1">
            <a:spLocks noChangeArrowheads="1"/>
          </p:cNvSpPr>
          <p:nvPr/>
        </p:nvSpPr>
        <p:spPr bwMode="auto">
          <a:xfrm>
            <a:off x="12751058" y="7188431"/>
            <a:ext cx="4666536" cy="1526766"/>
          </a:xfrm>
          <a:prstGeom prst="rect">
            <a:avLst/>
          </a:prstGeom>
          <a:noFill/>
          <a:ln w="9525">
            <a:noFill/>
            <a:round/>
            <a:headEnd/>
            <a:tailEnd/>
          </a:ln>
        </p:spPr>
        <p:txBody>
          <a:bodyPr wrap="squar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000" dirty="0">
                <a:solidFill>
                  <a:srgbClr val="006699"/>
                </a:solidFill>
              </a:rPr>
              <a:t>Il valore p è basso; H</a:t>
            </a:r>
            <a:r>
              <a:rPr lang="es-ES" sz="3000" baseline="-25000" dirty="0">
                <a:solidFill>
                  <a:srgbClr val="006699"/>
                </a:solidFill>
              </a:rPr>
              <a:t>0</a:t>
            </a:r>
            <a:r>
              <a:rPr lang="es-ES" sz="3000" dirty="0">
                <a:solidFill>
                  <a:srgbClr val="006699"/>
                </a:solidFill>
              </a:rPr>
              <a:t> è rifiutato; ci sono differenze significative</a:t>
            </a:r>
            <a:endParaRPr lang="es-ES" sz="2100" dirty="0">
              <a:solidFill>
                <a:srgbClr val="006699"/>
              </a:solidFill>
            </a:endParaRPr>
          </a:p>
        </p:txBody>
      </p:sp>
      <p:sp>
        <p:nvSpPr>
          <p:cNvPr id="26636" name="Line 12"/>
          <p:cNvSpPr>
            <a:spLocks noChangeShapeType="1"/>
          </p:cNvSpPr>
          <p:nvPr/>
        </p:nvSpPr>
        <p:spPr bwMode="auto">
          <a:xfrm>
            <a:off x="10656167" y="7951814"/>
            <a:ext cx="1836873" cy="0"/>
          </a:xfrm>
          <a:prstGeom prst="line">
            <a:avLst/>
          </a:prstGeom>
          <a:noFill/>
          <a:ln w="9360">
            <a:solidFill>
              <a:srgbClr val="009999"/>
            </a:solidFill>
            <a:miter lim="800000"/>
            <a:headEnd/>
            <a:tailEnd type="triangle" w="med" len="med"/>
          </a:ln>
          <a:effectLst>
            <a:outerShdw dist="17819" dir="2700000" algn="ctr" rotWithShape="0">
              <a:srgbClr val="005C5C"/>
            </a:outerShdw>
          </a:effectLst>
        </p:spPr>
        <p:txBody>
          <a:bodyPr/>
          <a:lstStyle/>
          <a:p>
            <a:pPr>
              <a:defRPr/>
            </a:pPr>
            <a:endParaRPr lang="en-US" sz="2100"/>
          </a:p>
        </p:txBody>
      </p:sp>
      <p:graphicFrame>
        <p:nvGraphicFramePr>
          <p:cNvPr id="29736" name="Group 40"/>
          <p:cNvGraphicFramePr>
            <a:graphicFrameLocks noGrp="1"/>
          </p:cNvGraphicFramePr>
          <p:nvPr>
            <p:extLst>
              <p:ext uri="{D42A27DB-BD31-4B8C-83A1-F6EECF244321}">
                <p14:modId xmlns:p14="http://schemas.microsoft.com/office/powerpoint/2010/main" val="3281171434"/>
              </p:ext>
            </p:extLst>
          </p:nvPr>
        </p:nvGraphicFramePr>
        <p:xfrm>
          <a:off x="12291507" y="1867363"/>
          <a:ext cx="5585637" cy="2971800"/>
        </p:xfrm>
        <a:graphic>
          <a:graphicData uri="http://schemas.openxmlformats.org/drawingml/2006/table">
            <a:tbl>
              <a:tblPr/>
              <a:tblGrid>
                <a:gridCol w="2107394">
                  <a:extLst>
                    <a:ext uri="{9D8B030D-6E8A-4147-A177-3AD203B41FA5}">
                      <a16:colId xmlns:a16="http://schemas.microsoft.com/office/drawing/2014/main" val="20000"/>
                    </a:ext>
                  </a:extLst>
                </a:gridCol>
                <a:gridCol w="1985361">
                  <a:extLst>
                    <a:ext uri="{9D8B030D-6E8A-4147-A177-3AD203B41FA5}">
                      <a16:colId xmlns:a16="http://schemas.microsoft.com/office/drawing/2014/main" val="20001"/>
                    </a:ext>
                  </a:extLst>
                </a:gridCol>
                <a:gridCol w="1492882">
                  <a:extLst>
                    <a:ext uri="{9D8B030D-6E8A-4147-A177-3AD203B41FA5}">
                      <a16:colId xmlns:a16="http://schemas.microsoft.com/office/drawing/2014/main" val="20002"/>
                    </a:ext>
                  </a:extLst>
                </a:gridCol>
              </a:tblGrid>
              <a:tr h="502920">
                <a:tc gridSpan="3">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Metodo di insegnamento</a:t>
                      </a: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s-ES" sz="24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s-ES" sz="24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4183459"/>
                  </a:ext>
                </a:extLst>
              </a:tr>
              <a:tr h="502920">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1" i="0" u="none" strike="noStrike" cap="none" normalizeH="0" baseline="0" dirty="0">
                          <a:ln>
                            <a:noFill/>
                          </a:ln>
                          <a:solidFill>
                            <a:srgbClr val="000000"/>
                          </a:solidFill>
                          <a:effectLst/>
                          <a:latin typeface="Arial" charset="0"/>
                          <a:ea typeface="Times New Roman" pitchFamily="18" charset="0"/>
                          <a:cs typeface="Arial" charset="0"/>
                        </a:rPr>
                        <a:t>a</a:t>
                      </a:r>
                      <a:endParaRPr kumimoji="0" lang="es-ES" sz="28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1" i="0" u="none" strike="noStrike" cap="none" normalizeH="0" baseline="0" dirty="0">
                          <a:ln>
                            <a:noFill/>
                          </a:ln>
                          <a:solidFill>
                            <a:srgbClr val="000000"/>
                          </a:solidFill>
                          <a:effectLst/>
                          <a:latin typeface="Arial" charset="0"/>
                          <a:ea typeface="Times New Roman" pitchFamily="18" charset="0"/>
                          <a:cs typeface="Arial" charset="0"/>
                        </a:rPr>
                        <a:t> b</a:t>
                      </a:r>
                      <a:endParaRPr kumimoji="0" lang="es-ES" sz="28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1" i="0" u="none" strike="noStrike" cap="none" normalizeH="0" baseline="0" dirty="0">
                          <a:ln>
                            <a:noFill/>
                          </a:ln>
                          <a:solidFill>
                            <a:srgbClr val="000000"/>
                          </a:solidFill>
                          <a:effectLst/>
                          <a:latin typeface="Arial" charset="0"/>
                          <a:ea typeface="Times New Roman" pitchFamily="18" charset="0"/>
                          <a:cs typeface="Arial" charset="0"/>
                        </a:rPr>
                        <a:t>c</a:t>
                      </a:r>
                      <a:endParaRPr kumimoji="0" lang="es-ES" sz="28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00200">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6.5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5.5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7</a:t>
                      </a: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7.5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7</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9.5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9</a:t>
                      </a: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8</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8.5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8</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ES" sz="2800" b="0" i="0" u="none" strike="noStrike" cap="none" normalizeH="0" baseline="0" dirty="0">
                          <a:ln>
                            <a:noFill/>
                          </a:ln>
                          <a:solidFill>
                            <a:srgbClr val="000000"/>
                          </a:solidFill>
                          <a:effectLst/>
                          <a:latin typeface="Arial" charset="0"/>
                          <a:ea typeface="Times New Roman" pitchFamily="18" charset="0"/>
                          <a:cs typeface="Arial" charset="0"/>
                        </a:rPr>
                        <a:t>9</a:t>
                      </a: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Google Shape;159;p4">
            <a:extLst>
              <a:ext uri="{FF2B5EF4-FFF2-40B4-BE49-F238E27FC236}">
                <a16:creationId xmlns:a16="http://schemas.microsoft.com/office/drawing/2014/main" id="{896DB5CE-48CE-4239-78C4-0F740281F62D}"/>
              </a:ext>
            </a:extLst>
          </p:cNvPr>
          <p:cNvSpPr txBox="1"/>
          <p:nvPr/>
        </p:nvSpPr>
        <p:spPr>
          <a:xfrm>
            <a:off x="998968" y="182807"/>
            <a:ext cx="11825673" cy="769401"/>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ANOVA a una via: esecuzione di un test ANOVA</a:t>
            </a:r>
            <a:endParaRPr lang="it-IT" sz="4400" b="1" dirty="0">
              <a:solidFill>
                <a:srgbClr val="E7686A"/>
              </a:solidFill>
              <a:latin typeface="Calibri"/>
              <a:cs typeface="Calibri"/>
              <a:sym typeface="Calibri"/>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87A316-451C-4F2B-0E1E-15FD31D97723}"/>
              </a:ext>
            </a:extLst>
          </p:cNvPr>
          <p:cNvGrpSpPr/>
          <p:nvPr/>
        </p:nvGrpSpPr>
        <p:grpSpPr>
          <a:xfrm>
            <a:off x="1548819" y="6581062"/>
            <a:ext cx="14056941" cy="2429495"/>
            <a:chOff x="1518667" y="6251898"/>
            <a:chExt cx="14955443" cy="3031076"/>
          </a:xfrm>
        </p:grpSpPr>
        <mc:AlternateContent xmlns:mc="http://schemas.openxmlformats.org/markup-compatibility/2006" xmlns:a14="http://schemas.microsoft.com/office/drawing/2010/main">
          <mc:Choice Requires="a14">
            <p:sp>
              <p:nvSpPr>
                <p:cNvPr id="23" name="Object 23"/>
                <p:cNvSpPr txBox="1"/>
                <p:nvPr/>
              </p:nvSpPr>
              <p:spPr bwMode="auto">
                <a:xfrm>
                  <a:off x="4200036" y="6251898"/>
                  <a:ext cx="10315576" cy="729881"/>
                </a:xfrm>
                <a:prstGeom prst="rect">
                  <a:avLst/>
                </a:prstGeom>
                <a:noFill/>
                <a:ln w="9525">
                  <a:solidFill>
                    <a:srgbClr val="808080"/>
                  </a:solidFill>
                  <a:miter lim="800000"/>
                  <a:headEnd/>
                  <a:tailEnd/>
                </a:ln>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sSub>
                          <m:sSubPr>
                            <m:ctrlPr>
                              <a:rPr lang="es-ES" sz="3200" i="1">
                                <a:latin typeface="Cambria Math" panose="02040503050406030204" pitchFamily="18" charset="0"/>
                              </a:rPr>
                            </m:ctrlPr>
                          </m:sSubPr>
                          <m:e>
                            <m:r>
                              <m:rPr>
                                <m:sty m:val="p"/>
                              </m:rPr>
                              <a:rPr lang="es-ES" sz="3200">
                                <a:latin typeface="Cambria Math" panose="02040503050406030204" pitchFamily="18" charset="0"/>
                              </a:rPr>
                              <m:t>X</m:t>
                            </m:r>
                          </m:e>
                          <m:sub>
                            <m:r>
                              <m:rPr>
                                <m:nor/>
                              </m:rPr>
                              <a:rPr lang="es-ES" sz="3200">
                                <a:latin typeface="Cambria Math" panose="02040503050406030204" pitchFamily="18" charset="0"/>
                              </a:rPr>
                              <m:t>ijr</m:t>
                            </m:r>
                          </m:sub>
                        </m:sSub>
                        <m:r>
                          <a:rPr lang="es-ES" sz="3200">
                            <a:latin typeface="Cambria Math" panose="02040503050406030204" pitchFamily="18" charset="0"/>
                          </a:rPr>
                          <m:t> </m:t>
                        </m:r>
                        <m:r>
                          <a:rPr lang="es-ES" sz="3200" i="1">
                            <a:latin typeface="Cambria Math" panose="02040503050406030204" pitchFamily="18" charset="0"/>
                          </a:rPr>
                          <m:t>=</m:t>
                        </m:r>
                        <m:r>
                          <m:rPr>
                            <m:nor/>
                          </m:rPr>
                          <a:rPr lang="es-ES" sz="3200">
                            <a:latin typeface="Cambria Math" panose="02040503050406030204" pitchFamily="18" charset="0"/>
                          </a:rPr>
                          <m:t>  </m:t>
                        </m:r>
                        <m:r>
                          <a:rPr lang="es-ES" sz="3200" i="1">
                            <a:latin typeface="Cambria Math" panose="02040503050406030204" pitchFamily="18" charset="0"/>
                          </a:rPr>
                          <m:t>𝜇</m:t>
                        </m:r>
                        <m:r>
                          <a:rPr lang="es-ES" sz="3200">
                            <a:latin typeface="Cambria Math" panose="02040503050406030204" pitchFamily="18" charset="0"/>
                          </a:rPr>
                          <m:t> </m:t>
                        </m:r>
                        <m:r>
                          <a:rPr lang="es-ES" sz="3200" i="1">
                            <a:latin typeface="Cambria Math" panose="02040503050406030204" pitchFamily="18" charset="0"/>
                          </a:rPr>
                          <m:t>+</m:t>
                        </m:r>
                        <m:r>
                          <a:rPr lang="es-ES" sz="3200">
                            <a:latin typeface="Cambria Math" panose="02040503050406030204" pitchFamily="18" charset="0"/>
                          </a:rPr>
                          <m:t> </m:t>
                        </m:r>
                        <m:sSub>
                          <m:sSubPr>
                            <m:ctrlPr>
                              <a:rPr lang="es-ES" sz="3200" i="1">
                                <a:latin typeface="Cambria Math" panose="02040503050406030204" pitchFamily="18" charset="0"/>
                              </a:rPr>
                            </m:ctrlPr>
                          </m:sSubPr>
                          <m:e>
                            <m:r>
                              <a:rPr lang="es-ES" sz="3200" i="1">
                                <a:latin typeface="Cambria Math" panose="02040503050406030204" pitchFamily="18" charset="0"/>
                              </a:rPr>
                              <m:t>𝛼</m:t>
                            </m:r>
                          </m:e>
                          <m:sub>
                            <m:r>
                              <m:rPr>
                                <m:sty m:val="p"/>
                              </m:rPr>
                              <a:rPr lang="es-ES" sz="3200">
                                <a:latin typeface="Cambria Math" panose="02040503050406030204" pitchFamily="18" charset="0"/>
                              </a:rPr>
                              <m:t>i</m:t>
                            </m:r>
                          </m:sub>
                        </m:sSub>
                        <m:r>
                          <a:rPr lang="es-ES" sz="3200">
                            <a:latin typeface="Cambria Math" panose="02040503050406030204" pitchFamily="18" charset="0"/>
                          </a:rPr>
                          <m:t> </m:t>
                        </m:r>
                        <m:r>
                          <a:rPr lang="es-ES" sz="3200" i="1">
                            <a:latin typeface="Cambria Math" panose="02040503050406030204" pitchFamily="18" charset="0"/>
                          </a:rPr>
                          <m:t>+</m:t>
                        </m:r>
                        <m:r>
                          <a:rPr lang="es-ES" sz="3200">
                            <a:latin typeface="Cambria Math" panose="02040503050406030204" pitchFamily="18" charset="0"/>
                          </a:rPr>
                          <m:t> </m:t>
                        </m:r>
                        <m:sSub>
                          <m:sSubPr>
                            <m:ctrlPr>
                              <a:rPr lang="es-ES" sz="3200" i="1">
                                <a:latin typeface="Cambria Math" panose="02040503050406030204" pitchFamily="18" charset="0"/>
                              </a:rPr>
                            </m:ctrlPr>
                          </m:sSubPr>
                          <m:e>
                            <m:r>
                              <a:rPr lang="es-ES" sz="3200" i="1">
                                <a:latin typeface="Cambria Math" panose="02040503050406030204" pitchFamily="18" charset="0"/>
                              </a:rPr>
                              <m:t>𝛽</m:t>
                            </m:r>
                          </m:e>
                          <m:sub>
                            <m:r>
                              <m:rPr>
                                <m:sty m:val="p"/>
                              </m:rPr>
                              <a:rPr lang="es-ES" sz="3200">
                                <a:latin typeface="Cambria Math" panose="02040503050406030204" pitchFamily="18" charset="0"/>
                              </a:rPr>
                              <m:t>j</m:t>
                            </m:r>
                          </m:sub>
                        </m:sSub>
                        <m:r>
                          <a:rPr lang="es-ES" sz="3200">
                            <a:latin typeface="Cambria Math" panose="02040503050406030204" pitchFamily="18" charset="0"/>
                          </a:rPr>
                          <m:t> </m:t>
                        </m:r>
                        <m:r>
                          <a:rPr lang="es-ES" sz="3200" i="1">
                            <a:latin typeface="Cambria Math" panose="02040503050406030204" pitchFamily="18" charset="0"/>
                          </a:rPr>
                          <m:t>+</m:t>
                        </m:r>
                        <m:r>
                          <a:rPr lang="es-ES" sz="3200">
                            <a:latin typeface="Cambria Math" panose="02040503050406030204" pitchFamily="18" charset="0"/>
                          </a:rPr>
                          <m:t> </m:t>
                        </m:r>
                        <m:r>
                          <a:rPr lang="es-ES" sz="3200" i="1">
                            <a:latin typeface="Cambria Math" panose="02040503050406030204" pitchFamily="18" charset="0"/>
                          </a:rPr>
                          <m:t>(</m:t>
                        </m:r>
                        <m:r>
                          <a:rPr lang="es-ES" sz="3200" i="1">
                            <a:latin typeface="Cambria Math" panose="02040503050406030204" pitchFamily="18" charset="0"/>
                          </a:rPr>
                          <m:t>𝛼𝛽</m:t>
                        </m:r>
                        <m:sSub>
                          <m:sSubPr>
                            <m:ctrlPr>
                              <a:rPr lang="es-ES" sz="3200" i="1">
                                <a:latin typeface="Cambria Math" panose="02040503050406030204" pitchFamily="18" charset="0"/>
                              </a:rPr>
                            </m:ctrlPr>
                          </m:sSubPr>
                          <m:e>
                            <m:r>
                              <a:rPr lang="es-ES" sz="3200" i="1">
                                <a:latin typeface="Cambria Math" panose="02040503050406030204" pitchFamily="18" charset="0"/>
                              </a:rPr>
                              <m:t>)</m:t>
                            </m:r>
                          </m:e>
                          <m:sub>
                            <m:r>
                              <m:rPr>
                                <m:nor/>
                              </m:rPr>
                              <a:rPr lang="es-ES" sz="3200">
                                <a:latin typeface="Cambria Math" panose="02040503050406030204" pitchFamily="18" charset="0"/>
                              </a:rPr>
                              <m:t>ij</m:t>
                            </m:r>
                          </m:sub>
                        </m:sSub>
                        <m:r>
                          <a:rPr lang="es-ES" sz="3200">
                            <a:latin typeface="Cambria Math" panose="02040503050406030204" pitchFamily="18" charset="0"/>
                          </a:rPr>
                          <m:t> </m:t>
                        </m:r>
                        <m:r>
                          <a:rPr lang="es-ES" sz="3200" i="1">
                            <a:latin typeface="Cambria Math" panose="02040503050406030204" pitchFamily="18" charset="0"/>
                          </a:rPr>
                          <m:t>+</m:t>
                        </m:r>
                        <m:r>
                          <m:rPr>
                            <m:nor/>
                          </m:rPr>
                          <a:rPr lang="es-ES" sz="3200">
                            <a:latin typeface="Cambria Math" panose="02040503050406030204" pitchFamily="18" charset="0"/>
                          </a:rPr>
                          <m:t> </m:t>
                        </m:r>
                        <m:sSub>
                          <m:sSubPr>
                            <m:ctrlPr>
                              <a:rPr lang="es-ES" sz="3200" i="1">
                                <a:latin typeface="Cambria Math" panose="02040503050406030204" pitchFamily="18" charset="0"/>
                              </a:rPr>
                            </m:ctrlPr>
                          </m:sSubPr>
                          <m:e>
                            <m:r>
                              <m:rPr>
                                <m:nor/>
                              </m:rPr>
                              <a:rPr lang="es-ES" sz="3200">
                                <a:latin typeface="Cambria Math" panose="02040503050406030204" pitchFamily="18" charset="0"/>
                              </a:rPr>
                              <m:t>u</m:t>
                            </m:r>
                          </m:e>
                          <m:sub>
                            <m:r>
                              <m:rPr>
                                <m:nor/>
                              </m:rPr>
                              <a:rPr lang="es-ES" sz="3200">
                                <a:latin typeface="Cambria Math" panose="02040503050406030204" pitchFamily="18" charset="0"/>
                              </a:rPr>
                              <m:t>ijr</m:t>
                            </m:r>
                          </m:sub>
                        </m:sSub>
                      </m:oMath>
                    </m:oMathPara>
                  </a14:m>
                  <a:endParaRPr lang="es-ES" sz="3200" dirty="0"/>
                </a:p>
              </p:txBody>
            </p:sp>
          </mc:Choice>
          <mc:Fallback xmlns="">
            <p:sp>
              <p:nvSpPr>
                <p:cNvPr id="23" name="Object 23"/>
                <p:cNvSpPr txBox="1">
                  <a:spLocks noRot="1" noChangeAspect="1" noMove="1" noResize="1" noEditPoints="1" noAdjustHandles="1" noChangeArrowheads="1" noChangeShapeType="1" noTextEdit="1"/>
                </p:cNvSpPr>
                <p:nvPr/>
              </p:nvSpPr>
              <p:spPr bwMode="auto">
                <a:xfrm>
                  <a:off x="4200036" y="6251898"/>
                  <a:ext cx="10315576" cy="729881"/>
                </a:xfrm>
                <a:prstGeom prst="rect">
                  <a:avLst/>
                </a:prstGeom>
                <a:blipFill>
                  <a:blip r:embed="rId3"/>
                  <a:stretch>
                    <a:fillRect b="-10204"/>
                  </a:stretch>
                </a:blipFill>
                <a:ln w="9525">
                  <a:solidFill>
                    <a:srgbClr val="808080"/>
                  </a:solidFill>
                  <a:miter lim="800000"/>
                  <a:headEnd/>
                  <a:tailEnd/>
                </a:ln>
              </p:spPr>
              <p:txBody>
                <a:bodyPr/>
                <a:lstStyle/>
                <a:p>
                  <a:r>
                    <a:rPr lang="en-US">
                      <a:noFill/>
                    </a:rPr>
                    <a:t> </a:t>
                  </a:r>
                </a:p>
              </p:txBody>
            </p:sp>
          </mc:Fallback>
        </mc:AlternateContent>
        <p:sp>
          <p:nvSpPr>
            <p:cNvPr id="28693" name="AutoShape 21"/>
            <p:cNvSpPr>
              <a:spLocks noChangeArrowheads="1"/>
            </p:cNvSpPr>
            <p:nvPr/>
          </p:nvSpPr>
          <p:spPr bwMode="auto">
            <a:xfrm>
              <a:off x="1518667" y="6658245"/>
              <a:ext cx="3164366" cy="2516546"/>
            </a:xfrm>
            <a:prstGeom prst="wedgeEllipseCallout">
              <a:avLst>
                <a:gd name="adj1" fmla="val 170429"/>
                <a:gd name="adj2" fmla="val -42461"/>
              </a:avLst>
            </a:prstGeom>
            <a:solidFill>
              <a:srgbClr val="FFFF00"/>
            </a:solidFill>
            <a:ln w="9525">
              <a:noFill/>
              <a:round/>
              <a:headEnd/>
              <a:tailEnd/>
            </a:ln>
          </p:spPr>
          <p:txBody>
            <a:bodyPr wrap="squar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dirty="0">
                  <a:solidFill>
                    <a:srgbClr val="CC0000"/>
                  </a:solidFill>
                </a:rPr>
                <a:t>Effetto del livello i del fattore </a:t>
              </a:r>
              <a:r>
                <a:rPr lang="es-ES" sz="2800" b="1" i="1" dirty="0">
                  <a:solidFill>
                    <a:srgbClr val="CC0000"/>
                  </a:solidFill>
                  <a:sym typeface="Symbol"/>
                </a:rPr>
                <a:t></a:t>
              </a:r>
              <a:endParaRPr lang="es-ES" sz="2800" dirty="0">
                <a:solidFill>
                  <a:srgbClr val="CC0000"/>
                </a:solidFill>
              </a:endParaRPr>
            </a:p>
          </p:txBody>
        </p:sp>
        <p:sp>
          <p:nvSpPr>
            <p:cNvPr id="28696" name="AutoShape 24"/>
            <p:cNvSpPr>
              <a:spLocks noChangeArrowheads="1"/>
            </p:cNvSpPr>
            <p:nvPr/>
          </p:nvSpPr>
          <p:spPr bwMode="auto">
            <a:xfrm>
              <a:off x="13970856" y="6289485"/>
              <a:ext cx="2503254" cy="1004662"/>
            </a:xfrm>
            <a:prstGeom prst="wedgeEllipseCallout">
              <a:avLst>
                <a:gd name="adj1" fmla="val -109456"/>
                <a:gd name="adj2" fmla="val -5986"/>
              </a:avLst>
            </a:prstGeom>
            <a:solidFill>
              <a:srgbClr val="FFFFCC"/>
            </a:solidFill>
            <a:ln w="38160">
              <a:solidFill>
                <a:srgbClr val="CC0000"/>
              </a:solidFill>
              <a:miter lim="800000"/>
              <a:headEnd/>
              <a:tailEnd/>
            </a:ln>
          </p:spPr>
          <p:txBody>
            <a:bodyPr wrap="squar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dirty="0">
                  <a:solidFill>
                    <a:srgbClr val="CC0000"/>
                  </a:solidFill>
                </a:rPr>
                <a:t>Residuo</a:t>
              </a:r>
            </a:p>
          </p:txBody>
        </p:sp>
        <p:sp>
          <p:nvSpPr>
            <p:cNvPr id="28695" name="AutoShape 23"/>
            <p:cNvSpPr>
              <a:spLocks noChangeArrowheads="1"/>
            </p:cNvSpPr>
            <p:nvPr/>
          </p:nvSpPr>
          <p:spPr bwMode="auto">
            <a:xfrm>
              <a:off x="10646570" y="8060532"/>
              <a:ext cx="4800600" cy="1004662"/>
            </a:xfrm>
            <a:prstGeom prst="wedgeEllipseCallout">
              <a:avLst>
                <a:gd name="adj1" fmla="val -41690"/>
                <a:gd name="adj2" fmla="val -155363"/>
              </a:avLst>
            </a:prstGeom>
            <a:solidFill>
              <a:srgbClr val="92D050"/>
            </a:solidFill>
            <a:ln w="9525">
              <a:noFill/>
              <a:round/>
              <a:headEnd/>
              <a:tailEnd/>
            </a:ln>
          </p:spPr>
          <p:txBody>
            <a:bodyPr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dirty="0">
                  <a:solidFill>
                    <a:srgbClr val="CC0000"/>
                  </a:solidFill>
                  <a:latin typeface="Arial Rounded MT Bold" pitchFamily="34" charset="0"/>
                </a:rPr>
                <a:t>Interazione</a:t>
              </a:r>
            </a:p>
          </p:txBody>
        </p:sp>
        <p:sp>
          <p:nvSpPr>
            <p:cNvPr id="28694" name="AutoShape 22"/>
            <p:cNvSpPr>
              <a:spLocks noChangeArrowheads="1"/>
            </p:cNvSpPr>
            <p:nvPr/>
          </p:nvSpPr>
          <p:spPr bwMode="auto">
            <a:xfrm>
              <a:off x="5229225" y="7522370"/>
              <a:ext cx="5257800" cy="1760604"/>
            </a:xfrm>
            <a:prstGeom prst="wedgeEllipseCallout">
              <a:avLst>
                <a:gd name="adj1" fmla="val 26676"/>
                <a:gd name="adj2" fmla="val -85078"/>
              </a:avLst>
            </a:prstGeom>
            <a:solidFill>
              <a:srgbClr val="BBE0E3"/>
            </a:solidFill>
            <a:ln w="9525">
              <a:noFill/>
              <a:round/>
              <a:headEnd/>
              <a:tailEnd/>
            </a:ln>
          </p:spPr>
          <p:txBody>
            <a:bodyPr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dirty="0">
                  <a:solidFill>
                    <a:srgbClr val="CC0000"/>
                  </a:solidFill>
                  <a:cs typeface="Arial" charset="0"/>
                </a:rPr>
                <a:t>Effetto del livello j del fattore </a:t>
              </a:r>
              <a:r>
                <a:rPr lang="es-ES" sz="2800" b="1" i="1" dirty="0">
                  <a:solidFill>
                    <a:srgbClr val="CC0000"/>
                  </a:solidFill>
                  <a:sym typeface="Symbol"/>
                </a:rPr>
                <a:t></a:t>
              </a:r>
              <a:endParaRPr lang="es-ES" sz="2800" dirty="0">
                <a:solidFill>
                  <a:srgbClr val="CC0000"/>
                </a:solidFill>
                <a:cs typeface="Arial" charset="0"/>
              </a:endParaRPr>
            </a:p>
          </p:txBody>
        </p:sp>
      </p:grpSp>
      <p:sp>
        <p:nvSpPr>
          <p:cNvPr id="3" name="Google Shape;159;p4">
            <a:extLst>
              <a:ext uri="{FF2B5EF4-FFF2-40B4-BE49-F238E27FC236}">
                <a16:creationId xmlns:a16="http://schemas.microsoft.com/office/drawing/2014/main" id="{BC51D9C3-E53B-9F00-5424-F456468224DC}"/>
              </a:ext>
            </a:extLst>
          </p:cNvPr>
          <p:cNvSpPr txBox="1"/>
          <p:nvPr/>
        </p:nvSpPr>
        <p:spPr>
          <a:xfrm>
            <a:off x="944880" y="-62371"/>
            <a:ext cx="13228733" cy="769401"/>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ANOVA A DUE FATTORI: fonti multiple di variazione</a:t>
            </a:r>
            <a:endParaRPr sz="4000" b="1" dirty="0">
              <a:solidFill>
                <a:srgbClr val="E7686A"/>
              </a:solidFill>
              <a:latin typeface="Calibri"/>
              <a:ea typeface="Calibri"/>
              <a:cs typeface="Calibri"/>
              <a:sym typeface="Calibri"/>
            </a:endParaRPr>
          </a:p>
        </p:txBody>
      </p:sp>
      <p:sp>
        <p:nvSpPr>
          <p:cNvPr id="6" name="TextBox 5">
            <a:extLst>
              <a:ext uri="{FF2B5EF4-FFF2-40B4-BE49-F238E27FC236}">
                <a16:creationId xmlns:a16="http://schemas.microsoft.com/office/drawing/2014/main" id="{A6FC08AE-86A0-479D-A773-767ADE55CF0D}"/>
              </a:ext>
            </a:extLst>
          </p:cNvPr>
          <p:cNvSpPr txBox="1"/>
          <p:nvPr/>
        </p:nvSpPr>
        <p:spPr>
          <a:xfrm>
            <a:off x="465353" y="1386566"/>
            <a:ext cx="17270555" cy="4893647"/>
          </a:xfrm>
          <a:prstGeom prst="rect">
            <a:avLst/>
          </a:prstGeom>
          <a:noFill/>
        </p:spPr>
        <p:txBody>
          <a:bodyPr wrap="square" rtlCol="0">
            <a:spAutoFit/>
          </a:bodyPr>
          <a:lstStyle/>
          <a:p>
            <a:pPr marL="457200" indent="-457200">
              <a:buFont typeface="Wingdings" panose="05000000000000000000" pitchFamily="2" charset="2"/>
              <a:buChar char="Ø"/>
            </a:pPr>
            <a:r>
              <a:rPr lang="it-IT" sz="2600" dirty="0"/>
              <a:t>𝑋_"</a:t>
            </a:r>
            <a:r>
              <a:rPr lang="it-IT" sz="2600" dirty="0" err="1"/>
              <a:t>ijr</a:t>
            </a:r>
            <a:r>
              <a:rPr lang="it-IT" sz="2600" dirty="0"/>
              <a:t>" è il valore della nostra variabile di risposta per l'individuo 𝑟 alla categoria (livello) 𝑖 del fattore 𝛼 e al livello j del fattore 𝛽. </a:t>
            </a:r>
          </a:p>
          <a:p>
            <a:pPr marL="457200" indent="-457200">
              <a:buFont typeface="Wingdings" panose="05000000000000000000" pitchFamily="2" charset="2"/>
              <a:buChar char="Ø"/>
            </a:pPr>
            <a:endParaRPr lang="it-IT" sz="2600" dirty="0"/>
          </a:p>
          <a:p>
            <a:pPr marL="457200" indent="-457200">
              <a:buFont typeface="Wingdings" panose="05000000000000000000" pitchFamily="2" charset="2"/>
              <a:buChar char="Ø"/>
            </a:pPr>
            <a:r>
              <a:rPr lang="it-IT" sz="2600" dirty="0"/>
              <a:t>Assumiamo che questi valori si discostino dalla media generale ("μ"), come somma di quattro effetti:</a:t>
            </a:r>
            <a:endParaRPr lang="it-IT" sz="2600" dirty="0">
              <a:latin typeface="Cambria Math" panose="02040503050406030204" pitchFamily="18" charset="0"/>
            </a:endParaRPr>
          </a:p>
          <a:p>
            <a:endParaRPr lang="en-US" sz="2600" dirty="0">
              <a:latin typeface="+mn-lt"/>
              <a:cs typeface="Calibri" panose="020F0502020204030204" pitchFamily="34" charset="0"/>
            </a:endParaRPr>
          </a:p>
          <a:p>
            <a:pPr marL="1082675" indent="-514350">
              <a:buFont typeface="+mj-lt"/>
              <a:buAutoNum type="arabicPeriod"/>
            </a:pPr>
            <a:r>
              <a:rPr lang="it-IT" sz="2600" dirty="0">
                <a:latin typeface="+mn-lt"/>
                <a:cs typeface="Calibri" panose="020F0502020204030204" pitchFamily="34" charset="0"/>
              </a:rPr>
              <a:t>Uno spostamento ("α" _𝑖) che cattura l'influenza media dell'appartenenza al livello 𝑖 del fattore 𝛼 </a:t>
            </a:r>
          </a:p>
          <a:p>
            <a:pPr marL="1082675" indent="-514350">
              <a:buFont typeface="+mj-lt"/>
              <a:buAutoNum type="arabicPeriod"/>
            </a:pPr>
            <a:r>
              <a:rPr lang="it-IT" sz="2600" dirty="0">
                <a:latin typeface="+mn-lt"/>
                <a:cs typeface="Calibri" panose="020F0502020204030204" pitchFamily="34" charset="0"/>
              </a:rPr>
              <a:t>Un secondo spostamento (𝛽_j) che cattura l'influenza media dell'appartenenza al livello 𝑗 del fattore 𝛽 </a:t>
            </a:r>
          </a:p>
          <a:p>
            <a:pPr marL="1082675" indent="-514350">
              <a:buFont typeface="+mj-lt"/>
              <a:buAutoNum type="arabicPeriod"/>
            </a:pPr>
            <a:r>
              <a:rPr lang="it-IT" sz="2600" dirty="0">
                <a:latin typeface="+mn-lt"/>
                <a:cs typeface="Calibri" panose="020F0502020204030204" pitchFamily="34" charset="0"/>
              </a:rPr>
              <a:t>Un termine di interazione tra questi due fattori (𝛼𝛽)_"</a:t>
            </a:r>
            <a:r>
              <a:rPr lang="it-IT" sz="2600" dirty="0" err="1">
                <a:latin typeface="+mn-lt"/>
                <a:cs typeface="Calibri" panose="020F0502020204030204" pitchFamily="34" charset="0"/>
              </a:rPr>
              <a:t>ij</a:t>
            </a:r>
            <a:r>
              <a:rPr lang="it-IT" sz="2600" dirty="0">
                <a:latin typeface="+mn-lt"/>
                <a:cs typeface="Calibri" panose="020F0502020204030204" pitchFamily="34" charset="0"/>
              </a:rPr>
              <a:t>" </a:t>
            </a:r>
          </a:p>
          <a:p>
            <a:pPr marL="1082675" indent="-514350">
              <a:buFont typeface="+mj-lt"/>
              <a:buAutoNum type="arabicPeriod"/>
            </a:pPr>
            <a:r>
              <a:rPr lang="it-IT" sz="2600" dirty="0">
                <a:latin typeface="+mn-lt"/>
                <a:cs typeface="Calibri" panose="020F0502020204030204" pitchFamily="34" charset="0"/>
              </a:rPr>
              <a:t>Un residuo "u" _"</a:t>
            </a:r>
            <a:r>
              <a:rPr lang="it-IT" sz="2600" dirty="0" err="1">
                <a:latin typeface="+mn-lt"/>
                <a:cs typeface="Calibri" panose="020F0502020204030204" pitchFamily="34" charset="0"/>
              </a:rPr>
              <a:t>ir</a:t>
            </a:r>
            <a:r>
              <a:rPr lang="it-IT" sz="2600" dirty="0">
                <a:latin typeface="+mn-lt"/>
                <a:cs typeface="Calibri" panose="020F0502020204030204" pitchFamily="34" charset="0"/>
              </a:rPr>
              <a:t>", che tiene conto delle variazioni casuali e non controllate. Si assume che questo residuo si distribuisca normalmente con media zero.</a:t>
            </a:r>
          </a:p>
          <a:p>
            <a:pPr marL="568325"/>
            <a:endParaRPr lang="en-US" sz="2600" dirty="0">
              <a:latin typeface="+mn-lt"/>
              <a:cs typeface="Calibri" panose="020F0502020204030204" pitchFamily="34" charset="0"/>
            </a:endParaRPr>
          </a:p>
          <a:p>
            <a:pPr marL="750887" indent="-457200">
              <a:buFont typeface="Wingdings" panose="05000000000000000000" pitchFamily="2" charset="2"/>
              <a:buChar char="Ø"/>
            </a:pPr>
            <a:r>
              <a:rPr lang="it-IT" sz="2600" dirty="0">
                <a:latin typeface="+mn-lt"/>
                <a:cs typeface="Calibri" panose="020F0502020204030204" pitchFamily="34" charset="0"/>
              </a:rPr>
              <a:t>Il test ANOVA viene ora esteso per tenere conto di un secondo fattore e di una possibile interazione</a:t>
            </a:r>
            <a:endParaRPr lang="en-US" sz="2600" dirty="0">
              <a:latin typeface="+mn-lt"/>
              <a:cs typeface="Calibri" panose="020F0502020204030204" pitchFamily="34"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4 Objeto"/>
          <p:cNvGraphicFramePr>
            <a:graphicFrameLocks/>
          </p:cNvGraphicFramePr>
          <p:nvPr>
            <p:extLst>
              <p:ext uri="{D42A27DB-BD31-4B8C-83A1-F6EECF244321}">
                <p14:modId xmlns:p14="http://schemas.microsoft.com/office/powerpoint/2010/main" val="1073089852"/>
              </p:ext>
            </p:extLst>
          </p:nvPr>
        </p:nvGraphicFramePr>
        <p:xfrm>
          <a:off x="6987751" y="2085023"/>
          <a:ext cx="10286577" cy="6525577"/>
        </p:xfrm>
        <a:graphic>
          <a:graphicData uri="http://schemas.openxmlformats.org/presentationml/2006/ole">
            <mc:AlternateContent xmlns:mc="http://schemas.openxmlformats.org/markup-compatibility/2006">
              <mc:Choice xmlns:v="urn:schemas-microsoft-com:vml" Requires="v">
                <p:oleObj spid="_x0000_s2102" name="Document" r:id="rId4" imgW="9939957" imgH="6845581" progId="Word.Document.8">
                  <p:embed/>
                </p:oleObj>
              </mc:Choice>
              <mc:Fallback>
                <p:oleObj name="Document" r:id="rId4" imgW="9939957" imgH="6845581" progId="Word.Document.8">
                  <p:embed/>
                  <p:pic>
                    <p:nvPicPr>
                      <p:cNvPr id="9218" name="4 Objeto"/>
                      <p:cNvPicPr>
                        <a:picLocks noChangeArrowheads="1"/>
                      </p:cNvPicPr>
                      <p:nvPr/>
                    </p:nvPicPr>
                    <p:blipFill>
                      <a:blip r:embed="rId5"/>
                      <a:srcRect/>
                      <a:stretch>
                        <a:fillRect/>
                      </a:stretch>
                    </p:blipFill>
                    <p:spPr bwMode="auto">
                      <a:xfrm>
                        <a:off x="6987751" y="2085023"/>
                        <a:ext cx="10286577" cy="6525577"/>
                      </a:xfrm>
                      <a:prstGeom prst="rect">
                        <a:avLst/>
                      </a:prstGeom>
                      <a:solidFill>
                        <a:srgbClr val="F2F2F2"/>
                      </a:solidFill>
                    </p:spPr>
                  </p:pic>
                </p:oleObj>
              </mc:Fallback>
            </mc:AlternateContent>
          </a:graphicData>
        </a:graphic>
      </p:graphicFrame>
      <p:sp>
        <p:nvSpPr>
          <p:cNvPr id="2" name="TextBox 1">
            <a:extLst>
              <a:ext uri="{FF2B5EF4-FFF2-40B4-BE49-F238E27FC236}">
                <a16:creationId xmlns:a16="http://schemas.microsoft.com/office/drawing/2014/main" id="{1563ECE9-4CB2-8531-B599-2F5AA5344456}"/>
              </a:ext>
            </a:extLst>
          </p:cNvPr>
          <p:cNvSpPr txBox="1"/>
          <p:nvPr/>
        </p:nvSpPr>
        <p:spPr>
          <a:xfrm>
            <a:off x="1013672" y="2389803"/>
            <a:ext cx="5717631" cy="5693866"/>
          </a:xfrm>
          <a:prstGeom prst="rect">
            <a:avLst/>
          </a:prstGeom>
          <a:noFill/>
        </p:spPr>
        <p:txBody>
          <a:bodyPr wrap="square" rtlCol="0">
            <a:spAutoFit/>
          </a:bodyPr>
          <a:lstStyle/>
          <a:p>
            <a:pPr marL="342900" indent="-342900">
              <a:buFont typeface="Wingdings" panose="05000000000000000000" pitchFamily="2" charset="2"/>
              <a:buChar char="Ø"/>
            </a:pPr>
            <a:r>
              <a:rPr lang="it-IT" sz="2800" dirty="0">
                <a:latin typeface="+mn-lt"/>
                <a:cs typeface="Calibri" panose="020F0502020204030204" pitchFamily="34" charset="0"/>
              </a:rPr>
              <a:t>Ora i confronti tra le diverse parti della variabilità sono più complessi</a:t>
            </a:r>
          </a:p>
          <a:p>
            <a:endParaRPr lang="en-US" sz="2800" dirty="0">
              <a:latin typeface="+mn-lt"/>
              <a:cs typeface="Calibri" panose="020F0502020204030204" pitchFamily="34" charset="0"/>
            </a:endParaRPr>
          </a:p>
          <a:p>
            <a:pPr marL="342900" indent="-342900">
              <a:buFont typeface="Wingdings" panose="05000000000000000000" pitchFamily="2" charset="2"/>
              <a:buChar char="Ø"/>
            </a:pPr>
            <a:r>
              <a:rPr lang="it-IT" sz="2800" dirty="0">
                <a:latin typeface="+mn-lt"/>
                <a:cs typeface="Calibri" panose="020F0502020204030204" pitchFamily="34" charset="0"/>
              </a:rPr>
              <a:t>Ciascuna fonte di variazione viene confrontata (opportunamente scalata dal numero di gradi di libertà) con la varianza residua</a:t>
            </a:r>
          </a:p>
          <a:p>
            <a:pPr marL="342900" indent="-342900">
              <a:buFont typeface="Wingdings" panose="05000000000000000000" pitchFamily="2" charset="2"/>
              <a:buChar char="Ø"/>
            </a:pPr>
            <a:endParaRPr lang="es-ES" sz="2800" dirty="0">
              <a:latin typeface="+mn-lt"/>
              <a:cs typeface="Calibri" panose="020F0502020204030204" pitchFamily="34" charset="0"/>
            </a:endParaRPr>
          </a:p>
          <a:p>
            <a:pPr marL="342900" indent="-342900">
              <a:buFont typeface="Wingdings" panose="05000000000000000000" pitchFamily="2" charset="2"/>
              <a:buChar char="Ø"/>
            </a:pPr>
            <a:r>
              <a:rPr lang="it-IT" sz="2800" dirty="0">
                <a:latin typeface="+mn-lt"/>
                <a:cs typeface="Calibri" panose="020F0502020204030204" pitchFamily="34" charset="0"/>
              </a:rPr>
              <a:t>L'intuizione è la stessa dell'ANOVA a un fattore, ma ci sono tre test diversi</a:t>
            </a:r>
            <a:endParaRPr lang="en-US" sz="2800" dirty="0">
              <a:latin typeface="+mn-lt"/>
              <a:cs typeface="Calibri" panose="020F0502020204030204" pitchFamily="34" charset="0"/>
            </a:endParaRPr>
          </a:p>
        </p:txBody>
      </p:sp>
      <p:sp>
        <p:nvSpPr>
          <p:cNvPr id="3" name="Google Shape;159;p4">
            <a:extLst>
              <a:ext uri="{FF2B5EF4-FFF2-40B4-BE49-F238E27FC236}">
                <a16:creationId xmlns:a16="http://schemas.microsoft.com/office/drawing/2014/main" id="{F4B5C7AE-9883-E29C-8BA3-748335A581E1}"/>
              </a:ext>
            </a:extLst>
          </p:cNvPr>
          <p:cNvSpPr txBox="1"/>
          <p:nvPr/>
        </p:nvSpPr>
        <p:spPr>
          <a:xfrm>
            <a:off x="1203547" y="231698"/>
            <a:ext cx="13304933" cy="769401"/>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ANOVA A DUE FATTORI: esecuzione del test</a:t>
            </a:r>
            <a:endParaRPr sz="4000" b="1" dirty="0">
              <a:solidFill>
                <a:srgbClr val="E7686A"/>
              </a:solidFill>
              <a:latin typeface="Calibri"/>
              <a:ea typeface="Calibri"/>
              <a:cs typeface="Calibri"/>
              <a:sym typeface="Calibri"/>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63ECE9-4CB2-8531-B599-2F5AA5344456}"/>
              </a:ext>
            </a:extLst>
          </p:cNvPr>
          <p:cNvSpPr txBox="1"/>
          <p:nvPr/>
        </p:nvSpPr>
        <p:spPr>
          <a:xfrm>
            <a:off x="768304" y="1737360"/>
            <a:ext cx="8893856" cy="5262979"/>
          </a:xfrm>
          <a:prstGeom prst="rect">
            <a:avLst/>
          </a:prstGeom>
          <a:noFill/>
        </p:spPr>
        <p:txBody>
          <a:bodyPr wrap="square" rtlCol="0">
            <a:spAutoFit/>
          </a:bodyPr>
          <a:lstStyle/>
          <a:p>
            <a:pPr marL="342900" indent="-342900">
              <a:buFont typeface="Wingdings" panose="05000000000000000000" pitchFamily="2" charset="2"/>
              <a:buChar char="Ø"/>
            </a:pPr>
            <a:r>
              <a:rPr lang="it-IT" sz="2800" dirty="0">
                <a:latin typeface="+mn-lt"/>
                <a:cs typeface="Calibri" panose="020F0502020204030204" pitchFamily="34" charset="0"/>
              </a:rPr>
              <a:t>Un'istituzione sanitaria vuole analizzare la potenziale influenza dell'età e del sesso sull'uso di un farmaco.</a:t>
            </a:r>
          </a:p>
          <a:p>
            <a:endParaRPr lang="en-US" sz="2800" dirty="0">
              <a:latin typeface="+mn-lt"/>
              <a:cs typeface="Calibri" panose="020F0502020204030204" pitchFamily="34" charset="0"/>
            </a:endParaRPr>
          </a:p>
          <a:p>
            <a:pPr marL="342900" indent="-342900">
              <a:buFont typeface="Wingdings" panose="05000000000000000000" pitchFamily="2" charset="2"/>
              <a:buChar char="Ø"/>
            </a:pPr>
            <a:r>
              <a:rPr lang="it-IT" sz="2800" dirty="0">
                <a:latin typeface="+mn-lt"/>
                <a:cs typeface="Calibri" panose="020F0502020204030204" pitchFamily="34" charset="0"/>
              </a:rPr>
              <a:t>A questo scopo è stata condotta un'indagine a campione e gli utenti sono stati raggruppati per età in quattro categorie (bambini, adolescenti, adulti, anziani) e per sesso. È stato creato un campione di 24 individui, selezionando in modo indipendente 3 individui per sesso e fascia d'età. </a:t>
            </a:r>
          </a:p>
          <a:p>
            <a:endParaRPr lang="en-US" sz="2800" dirty="0">
              <a:latin typeface="+mn-lt"/>
              <a:cs typeface="Calibri" panose="020F0502020204030204" pitchFamily="34" charset="0"/>
            </a:endParaRPr>
          </a:p>
          <a:p>
            <a:pPr marL="342900" indent="-342900">
              <a:buFont typeface="Wingdings" panose="05000000000000000000" pitchFamily="2" charset="2"/>
              <a:buChar char="Ø"/>
            </a:pPr>
            <a:r>
              <a:rPr lang="it-IT" sz="2800" dirty="0">
                <a:latin typeface="+mn-lt"/>
                <a:cs typeface="Calibri" panose="020F0502020204030204" pitchFamily="34" charset="0"/>
              </a:rPr>
              <a:t>La variabile di risposta è il consumo mensile di questo farmaco (in €),</a:t>
            </a:r>
            <a:endParaRPr lang="en-US" sz="2800" dirty="0">
              <a:latin typeface="+mn-lt"/>
              <a:cs typeface="Calibri" panose="020F0502020204030204" pitchFamily="34" charset="0"/>
            </a:endParaRPr>
          </a:p>
        </p:txBody>
      </p:sp>
      <p:sp>
        <p:nvSpPr>
          <p:cNvPr id="3" name="Google Shape;159;p4">
            <a:extLst>
              <a:ext uri="{FF2B5EF4-FFF2-40B4-BE49-F238E27FC236}">
                <a16:creationId xmlns:a16="http://schemas.microsoft.com/office/drawing/2014/main" id="{F4B5C7AE-9883-E29C-8BA3-748335A581E1}"/>
              </a:ext>
            </a:extLst>
          </p:cNvPr>
          <p:cNvSpPr txBox="1"/>
          <p:nvPr/>
        </p:nvSpPr>
        <p:spPr>
          <a:xfrm>
            <a:off x="1203547" y="231698"/>
            <a:ext cx="1330493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ANOVA A  DUE FATTORI: </a:t>
            </a:r>
            <a:r>
              <a:rPr lang="en-US" sz="4400" b="1" dirty="0" err="1">
                <a:solidFill>
                  <a:srgbClr val="E7686A"/>
                </a:solidFill>
                <a:latin typeface="Calibri"/>
                <a:ea typeface="Calibri"/>
                <a:cs typeface="Calibri"/>
                <a:sym typeface="Calibri"/>
              </a:rPr>
              <a:t>esempio</a:t>
            </a:r>
            <a:r>
              <a:rPr lang="en-US" sz="4400" b="1" dirty="0">
                <a:solidFill>
                  <a:srgbClr val="E7686A"/>
                </a:solidFill>
                <a:latin typeface="Calibri"/>
                <a:ea typeface="Calibri"/>
                <a:cs typeface="Calibri"/>
                <a:sym typeface="Calibri"/>
              </a:rPr>
              <a:t> in R</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F0365B29-8EBC-DDFF-5843-8EEB5382F8E1}"/>
              </a:ext>
            </a:extLst>
          </p:cNvPr>
          <p:cNvSpPr>
            <a:spLocks noChangeArrowheads="1"/>
          </p:cNvSpPr>
          <p:nvPr/>
        </p:nvSpPr>
        <p:spPr bwMode="auto">
          <a:xfrm>
            <a:off x="11734800" y="173736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890CD36-D8BF-FCE3-2F6F-E8C28FCEEFC9}"/>
              </a:ext>
            </a:extLst>
          </p:cNvPr>
          <p:cNvGraphicFramePr>
            <a:graphicFrameLocks noChangeAspect="1"/>
          </p:cNvGraphicFramePr>
          <p:nvPr>
            <p:extLst>
              <p:ext uri="{D42A27DB-BD31-4B8C-83A1-F6EECF244321}">
                <p14:modId xmlns:p14="http://schemas.microsoft.com/office/powerpoint/2010/main" val="2157000792"/>
              </p:ext>
            </p:extLst>
          </p:nvPr>
        </p:nvGraphicFramePr>
        <p:xfrm>
          <a:off x="10637520" y="735301"/>
          <a:ext cx="4130040" cy="8129998"/>
        </p:xfrm>
        <a:graphic>
          <a:graphicData uri="http://schemas.openxmlformats.org/presentationml/2006/ole">
            <mc:AlternateContent xmlns:mc="http://schemas.openxmlformats.org/markup-compatibility/2006">
              <mc:Choice xmlns:v="urn:schemas-microsoft-com:vml" Requires="v">
                <p:oleObj spid="_x0000_s3126" r:id="rId4" imgW="2217612" imgH="4366638" progId="PBrush">
                  <p:embed/>
                </p:oleObj>
              </mc:Choice>
              <mc:Fallback>
                <p:oleObj r:id="rId4" imgW="2217612" imgH="4366638" progId="PBrush">
                  <p:embed/>
                  <p:pic>
                    <p:nvPicPr>
                      <p:cNvPr id="5" name="Object 4">
                        <a:extLst>
                          <a:ext uri="{FF2B5EF4-FFF2-40B4-BE49-F238E27FC236}">
                            <a16:creationId xmlns:a16="http://schemas.microsoft.com/office/drawing/2014/main" id="{A890CD36-D8BF-FCE3-2F6F-E8C28FCEEF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7520" y="735301"/>
                        <a:ext cx="4130040" cy="8129998"/>
                      </a:xfrm>
                      <a:prstGeom prst="rect">
                        <a:avLst/>
                      </a:prstGeom>
                      <a:noFill/>
                    </p:spPr>
                  </p:pic>
                </p:oleObj>
              </mc:Fallback>
            </mc:AlternateContent>
          </a:graphicData>
        </a:graphic>
      </p:graphicFrame>
    </p:spTree>
    <p:extLst>
      <p:ext uri="{BB962C8B-B14F-4D97-AF65-F5344CB8AC3E}">
        <p14:creationId xmlns:p14="http://schemas.microsoft.com/office/powerpoint/2010/main" val="14687240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63ECE9-4CB2-8531-B599-2F5AA5344456}"/>
              </a:ext>
            </a:extLst>
          </p:cNvPr>
          <p:cNvSpPr txBox="1"/>
          <p:nvPr/>
        </p:nvSpPr>
        <p:spPr>
          <a:xfrm>
            <a:off x="768304" y="1737360"/>
            <a:ext cx="15873776" cy="1384995"/>
          </a:xfrm>
          <a:prstGeom prst="rect">
            <a:avLst/>
          </a:prstGeom>
          <a:noFill/>
        </p:spPr>
        <p:txBody>
          <a:bodyPr wrap="square" rtlCol="0">
            <a:spAutoFit/>
          </a:bodyPr>
          <a:lstStyle/>
          <a:p>
            <a:pPr marL="342900" indent="-342900">
              <a:buFont typeface="Wingdings" panose="05000000000000000000" pitchFamily="2" charset="2"/>
              <a:buChar char="Ø"/>
            </a:pPr>
            <a:r>
              <a:rPr lang="it-IT" sz="2800" dirty="0">
                <a:latin typeface="+mn-lt"/>
                <a:cs typeface="Calibri" panose="020F0502020204030204" pitchFamily="34" charset="0"/>
              </a:rPr>
              <a:t>Per prima cosa verifichiamo se le ipotesi richieste sono effettivamente valide, eseguendo il test di normalità e di uguaglianza delle varianze. Test di normalità (per tutte le fasce d'età e per i due generi):</a:t>
            </a:r>
            <a:endParaRPr lang="en-US" sz="2800" dirty="0">
              <a:latin typeface="+mn-lt"/>
              <a:cs typeface="Calibri" panose="020F0502020204030204" pitchFamily="34" charset="0"/>
            </a:endParaRPr>
          </a:p>
        </p:txBody>
      </p:sp>
      <p:sp>
        <p:nvSpPr>
          <p:cNvPr id="3" name="Google Shape;159;p4">
            <a:extLst>
              <a:ext uri="{FF2B5EF4-FFF2-40B4-BE49-F238E27FC236}">
                <a16:creationId xmlns:a16="http://schemas.microsoft.com/office/drawing/2014/main" id="{F4B5C7AE-9883-E29C-8BA3-748335A581E1}"/>
              </a:ext>
            </a:extLst>
          </p:cNvPr>
          <p:cNvSpPr txBox="1"/>
          <p:nvPr/>
        </p:nvSpPr>
        <p:spPr>
          <a:xfrm>
            <a:off x="1203547" y="231698"/>
            <a:ext cx="13304933" cy="1384954"/>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ANOVA A  DUE FATTORI: esempio in R</a:t>
            </a:r>
            <a:br>
              <a:rPr lang="it-IT" sz="4400" b="1" dirty="0">
                <a:solidFill>
                  <a:srgbClr val="E7686A"/>
                </a:solidFill>
                <a:latin typeface="Calibri"/>
                <a:ea typeface="Calibri"/>
                <a:cs typeface="Calibri"/>
                <a:sym typeface="Calibri"/>
              </a:rPr>
            </a:br>
            <a:endParaRPr lang="it-IT" sz="4000" b="1" dirty="0">
              <a:solidFill>
                <a:srgbClr val="E7686A"/>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F0365B29-8EBC-DDFF-5843-8EEB5382F8E1}"/>
              </a:ext>
            </a:extLst>
          </p:cNvPr>
          <p:cNvSpPr>
            <a:spLocks noChangeArrowheads="1"/>
          </p:cNvSpPr>
          <p:nvPr/>
        </p:nvSpPr>
        <p:spPr bwMode="auto">
          <a:xfrm>
            <a:off x="11734800" y="173736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3F6B5FB9-9ADA-5F52-97EC-F8C574D35D05}"/>
              </a:ext>
            </a:extLst>
          </p:cNvPr>
          <p:cNvSpPr>
            <a:spLocks noChangeArrowheads="1"/>
          </p:cNvSpPr>
          <p:nvPr/>
        </p:nvSpPr>
        <p:spPr bwMode="auto">
          <a:xfrm>
            <a:off x="1341120" y="352044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14660B6C-5D12-4017-6B68-08373CF44FBA}"/>
              </a:ext>
            </a:extLst>
          </p:cNvPr>
          <p:cNvGraphicFramePr>
            <a:graphicFrameLocks noChangeAspect="1"/>
          </p:cNvGraphicFramePr>
          <p:nvPr>
            <p:extLst>
              <p:ext uri="{D42A27DB-BD31-4B8C-83A1-F6EECF244321}">
                <p14:modId xmlns:p14="http://schemas.microsoft.com/office/powerpoint/2010/main" val="2783992836"/>
              </p:ext>
            </p:extLst>
          </p:nvPr>
        </p:nvGraphicFramePr>
        <p:xfrm>
          <a:off x="3035422" y="3363518"/>
          <a:ext cx="9144981" cy="1783080"/>
        </p:xfrm>
        <a:graphic>
          <a:graphicData uri="http://schemas.openxmlformats.org/presentationml/2006/ole">
            <mc:AlternateContent xmlns:mc="http://schemas.openxmlformats.org/markup-compatibility/2006">
              <mc:Choice xmlns:v="urn:schemas-microsoft-com:vml" Requires="v">
                <p:oleObj spid="_x0000_s4202" r:id="rId4" imgW="3795089" imgH="739048" progId="PBrush">
                  <p:embed/>
                </p:oleObj>
              </mc:Choice>
              <mc:Fallback>
                <p:oleObj r:id="rId4" imgW="3795089" imgH="739048" progId="PBrush">
                  <p:embed/>
                  <p:pic>
                    <p:nvPicPr>
                      <p:cNvPr id="7" name="Object 6">
                        <a:extLst>
                          <a:ext uri="{FF2B5EF4-FFF2-40B4-BE49-F238E27FC236}">
                            <a16:creationId xmlns:a16="http://schemas.microsoft.com/office/drawing/2014/main" id="{14660B6C-5D12-4017-6B68-08373CF44F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5422" y="3363518"/>
                        <a:ext cx="9144981" cy="1783080"/>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96A295AF-0431-B5BE-2E5D-8532BFE849FB}"/>
              </a:ext>
            </a:extLst>
          </p:cNvPr>
          <p:cNvSpPr>
            <a:spLocks noChangeArrowheads="1"/>
          </p:cNvSpPr>
          <p:nvPr/>
        </p:nvSpPr>
        <p:spPr bwMode="auto">
          <a:xfrm>
            <a:off x="322702" y="12045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BD07D730-6584-36E5-77C2-500DAE427F30}"/>
              </a:ext>
            </a:extLst>
          </p:cNvPr>
          <p:cNvGraphicFramePr>
            <a:graphicFrameLocks noChangeAspect="1"/>
          </p:cNvGraphicFramePr>
          <p:nvPr>
            <p:extLst>
              <p:ext uri="{D42A27DB-BD31-4B8C-83A1-F6EECF244321}">
                <p14:modId xmlns:p14="http://schemas.microsoft.com/office/powerpoint/2010/main" val="1284220871"/>
              </p:ext>
            </p:extLst>
          </p:nvPr>
        </p:nvGraphicFramePr>
        <p:xfrm>
          <a:off x="2925938" y="5541118"/>
          <a:ext cx="11582542" cy="1225442"/>
        </p:xfrm>
        <a:graphic>
          <a:graphicData uri="http://schemas.openxmlformats.org/presentationml/2006/ole">
            <mc:AlternateContent xmlns:mc="http://schemas.openxmlformats.org/markup-compatibility/2006">
              <mc:Choice xmlns:v="urn:schemas-microsoft-com:vml" Requires="v">
                <p:oleObj spid="_x0000_s4203" r:id="rId6" imgW="3886537" imgH="411516" progId="PBrush">
                  <p:embed/>
                </p:oleObj>
              </mc:Choice>
              <mc:Fallback>
                <p:oleObj r:id="rId6" imgW="3886537" imgH="411516" progId="PBrush">
                  <p:embed/>
                  <p:pic>
                    <p:nvPicPr>
                      <p:cNvPr id="9" name="Object 8">
                        <a:extLst>
                          <a:ext uri="{FF2B5EF4-FFF2-40B4-BE49-F238E27FC236}">
                            <a16:creationId xmlns:a16="http://schemas.microsoft.com/office/drawing/2014/main" id="{BD07D730-6584-36E5-77C2-500DAE427F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5938" y="5541118"/>
                        <a:ext cx="11582542" cy="1225442"/>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147668E0-C0EA-72C2-326A-D45E2880D137}"/>
              </a:ext>
            </a:extLst>
          </p:cNvPr>
          <p:cNvSpPr txBox="1"/>
          <p:nvPr/>
        </p:nvSpPr>
        <p:spPr>
          <a:xfrm>
            <a:off x="780321" y="7402242"/>
            <a:ext cx="15873776" cy="523220"/>
          </a:xfrm>
          <a:prstGeom prst="rect">
            <a:avLst/>
          </a:prstGeom>
          <a:noFill/>
        </p:spPr>
        <p:txBody>
          <a:bodyPr wrap="square" rtlCol="0">
            <a:spAutoFit/>
          </a:bodyPr>
          <a:lstStyle/>
          <a:p>
            <a:pPr marL="342900" indent="-342900">
              <a:buFont typeface="Wingdings" panose="05000000000000000000" pitchFamily="2" charset="2"/>
              <a:buChar char="Ø"/>
            </a:pPr>
            <a:r>
              <a:rPr lang="it-IT" sz="2800" dirty="0">
                <a:latin typeface="+mn-lt"/>
                <a:cs typeface="Calibri" panose="020F0502020204030204" pitchFamily="34" charset="0"/>
              </a:rPr>
              <a:t>Entrambi i test sono stati superati, quindi è possibile condurre l'ANOVA a due fattori.</a:t>
            </a:r>
            <a:endParaRPr lang="en-US" sz="2800" dirty="0">
              <a:latin typeface="+mn-lt"/>
              <a:cs typeface="Calibri" panose="020F0502020204030204" pitchFamily="34" charset="0"/>
            </a:endParaRPr>
          </a:p>
        </p:txBody>
      </p:sp>
    </p:spTree>
    <p:extLst>
      <p:ext uri="{BB962C8B-B14F-4D97-AF65-F5344CB8AC3E}">
        <p14:creationId xmlns:p14="http://schemas.microsoft.com/office/powerpoint/2010/main" val="36860121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63ECE9-4CB2-8531-B599-2F5AA5344456}"/>
              </a:ext>
            </a:extLst>
          </p:cNvPr>
          <p:cNvSpPr txBox="1"/>
          <p:nvPr/>
        </p:nvSpPr>
        <p:spPr>
          <a:xfrm>
            <a:off x="768304" y="1737360"/>
            <a:ext cx="15873776" cy="523220"/>
          </a:xfrm>
          <a:prstGeom prst="rect">
            <a:avLst/>
          </a:prstGeom>
          <a:noFill/>
        </p:spPr>
        <p:txBody>
          <a:bodyPr wrap="square" rtlCol="0">
            <a:spAutoFit/>
          </a:bodyPr>
          <a:lstStyle/>
          <a:p>
            <a:pPr marL="342900" indent="-342900">
              <a:buFont typeface="Wingdings" panose="05000000000000000000" pitchFamily="2" charset="2"/>
              <a:buChar char="Ø"/>
            </a:pPr>
            <a:r>
              <a:rPr lang="it-IT" sz="2800" dirty="0">
                <a:latin typeface="+mn-lt"/>
                <a:cs typeface="Calibri" panose="020F0502020204030204" pitchFamily="34" charset="0"/>
              </a:rPr>
              <a:t>L'ANOVA a due fattori viene condotta eseguendo questo codice:</a:t>
            </a:r>
            <a:endParaRPr lang="en-US" sz="2800" dirty="0">
              <a:latin typeface="+mn-lt"/>
              <a:cs typeface="Calibri" panose="020F0502020204030204" pitchFamily="34" charset="0"/>
            </a:endParaRPr>
          </a:p>
        </p:txBody>
      </p:sp>
      <p:sp>
        <p:nvSpPr>
          <p:cNvPr id="3" name="Google Shape;159;p4">
            <a:extLst>
              <a:ext uri="{FF2B5EF4-FFF2-40B4-BE49-F238E27FC236}">
                <a16:creationId xmlns:a16="http://schemas.microsoft.com/office/drawing/2014/main" id="{F4B5C7AE-9883-E29C-8BA3-748335A581E1}"/>
              </a:ext>
            </a:extLst>
          </p:cNvPr>
          <p:cNvSpPr txBox="1"/>
          <p:nvPr/>
        </p:nvSpPr>
        <p:spPr>
          <a:xfrm>
            <a:off x="1203547" y="231698"/>
            <a:ext cx="13304933" cy="1384954"/>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ANOVA A  DUE FATTORI: esempio in R</a:t>
            </a:r>
            <a:br>
              <a:rPr lang="it-IT" sz="4400" b="1" dirty="0">
                <a:solidFill>
                  <a:srgbClr val="E7686A"/>
                </a:solidFill>
                <a:latin typeface="Calibri"/>
                <a:ea typeface="Calibri"/>
                <a:cs typeface="Calibri"/>
                <a:sym typeface="Calibri"/>
              </a:rPr>
            </a:br>
            <a:endParaRPr lang="it-IT" sz="4000" b="1" dirty="0">
              <a:solidFill>
                <a:srgbClr val="E7686A"/>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F0365B29-8EBC-DDFF-5843-8EEB5382F8E1}"/>
              </a:ext>
            </a:extLst>
          </p:cNvPr>
          <p:cNvSpPr>
            <a:spLocks noChangeArrowheads="1"/>
          </p:cNvSpPr>
          <p:nvPr/>
        </p:nvSpPr>
        <p:spPr bwMode="auto">
          <a:xfrm>
            <a:off x="11734800" y="173736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3F6B5FB9-9ADA-5F52-97EC-F8C574D35D05}"/>
              </a:ext>
            </a:extLst>
          </p:cNvPr>
          <p:cNvSpPr>
            <a:spLocks noChangeArrowheads="1"/>
          </p:cNvSpPr>
          <p:nvPr/>
        </p:nvSpPr>
        <p:spPr bwMode="auto">
          <a:xfrm>
            <a:off x="1341120" y="352044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96A295AF-0431-B5BE-2E5D-8532BFE849FB}"/>
              </a:ext>
            </a:extLst>
          </p:cNvPr>
          <p:cNvSpPr>
            <a:spLocks noChangeArrowheads="1"/>
          </p:cNvSpPr>
          <p:nvPr/>
        </p:nvSpPr>
        <p:spPr bwMode="auto">
          <a:xfrm>
            <a:off x="322702" y="12045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147668E0-C0EA-72C2-326A-D45E2880D137}"/>
              </a:ext>
            </a:extLst>
          </p:cNvPr>
          <p:cNvSpPr txBox="1"/>
          <p:nvPr/>
        </p:nvSpPr>
        <p:spPr>
          <a:xfrm>
            <a:off x="768304" y="3587018"/>
            <a:ext cx="15873776" cy="523220"/>
          </a:xfrm>
          <a:prstGeom prst="rect">
            <a:avLst/>
          </a:prstGeom>
          <a:noFill/>
        </p:spPr>
        <p:txBody>
          <a:bodyPr wrap="square" rtlCol="0">
            <a:spAutoFit/>
          </a:bodyPr>
          <a:lstStyle/>
          <a:p>
            <a:pPr marL="342900" indent="-342900">
              <a:buFont typeface="Wingdings" panose="05000000000000000000" pitchFamily="2" charset="2"/>
              <a:buChar char="Ø"/>
            </a:pPr>
            <a:r>
              <a:rPr lang="it-IT" sz="2800" dirty="0">
                <a:latin typeface="+mn-lt"/>
                <a:cs typeface="Calibri" panose="020F0502020204030204" pitchFamily="34" charset="0"/>
              </a:rPr>
              <a:t>R produce l'output di questa analisi sotto forma di tabella, come di seguito riportato:</a:t>
            </a:r>
            <a:endParaRPr lang="en-US" sz="2800" dirty="0">
              <a:latin typeface="+mn-lt"/>
              <a:cs typeface="Calibri" panose="020F0502020204030204" pitchFamily="34" charset="0"/>
            </a:endParaRPr>
          </a:p>
        </p:txBody>
      </p:sp>
      <p:sp>
        <p:nvSpPr>
          <p:cNvPr id="5" name="Rectangle 2">
            <a:extLst>
              <a:ext uri="{FF2B5EF4-FFF2-40B4-BE49-F238E27FC236}">
                <a16:creationId xmlns:a16="http://schemas.microsoft.com/office/drawing/2014/main" id="{1C9EDD5A-830B-893E-C1BE-29770838EFAE}"/>
              </a:ext>
            </a:extLst>
          </p:cNvPr>
          <p:cNvSpPr>
            <a:spLocks noChangeArrowheads="1"/>
          </p:cNvSpPr>
          <p:nvPr/>
        </p:nvSpPr>
        <p:spPr bwMode="auto">
          <a:xfrm>
            <a:off x="1203547" y="258357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D3E75411-ED03-0D51-1BCE-65572FBA756F}"/>
              </a:ext>
            </a:extLst>
          </p:cNvPr>
          <p:cNvGraphicFramePr>
            <a:graphicFrameLocks noChangeAspect="1"/>
          </p:cNvGraphicFramePr>
          <p:nvPr>
            <p:extLst>
              <p:ext uri="{D42A27DB-BD31-4B8C-83A1-F6EECF244321}">
                <p14:modId xmlns:p14="http://schemas.microsoft.com/office/powerpoint/2010/main" val="3605813560"/>
              </p:ext>
            </p:extLst>
          </p:nvPr>
        </p:nvGraphicFramePr>
        <p:xfrm>
          <a:off x="1203546" y="2270168"/>
          <a:ext cx="6997063" cy="1195937"/>
        </p:xfrm>
        <a:graphic>
          <a:graphicData uri="http://schemas.openxmlformats.org/presentationml/2006/ole">
            <mc:AlternateContent xmlns:mc="http://schemas.openxmlformats.org/markup-compatibility/2006">
              <mc:Choice xmlns:v="urn:schemas-microsoft-com:vml" Requires="v">
                <p:oleObj spid="_x0000_s5226" r:id="rId4" imgW="2674852" imgH="457240" progId="PBrush">
                  <p:embed/>
                </p:oleObj>
              </mc:Choice>
              <mc:Fallback>
                <p:oleObj r:id="rId4" imgW="2674852" imgH="457240" progId="PBrush">
                  <p:embed/>
                  <p:pic>
                    <p:nvPicPr>
                      <p:cNvPr id="10" name="Object 9">
                        <a:extLst>
                          <a:ext uri="{FF2B5EF4-FFF2-40B4-BE49-F238E27FC236}">
                            <a16:creationId xmlns:a16="http://schemas.microsoft.com/office/drawing/2014/main" id="{D3E75411-ED03-0D51-1BCE-65572FBA75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546" y="2270168"/>
                        <a:ext cx="6997063" cy="1195937"/>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586D4452-3BFB-68EA-536C-5B426E17E905}"/>
              </a:ext>
            </a:extLst>
          </p:cNvPr>
          <p:cNvSpPr>
            <a:spLocks noChangeArrowheads="1"/>
          </p:cNvSpPr>
          <p:nvPr/>
        </p:nvSpPr>
        <p:spPr bwMode="auto">
          <a:xfrm>
            <a:off x="1203546" y="5443293"/>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83CA5FBD-BEA5-D7AA-0B2A-43123F224BC6}"/>
              </a:ext>
            </a:extLst>
          </p:cNvPr>
          <p:cNvGraphicFramePr>
            <a:graphicFrameLocks noChangeAspect="1"/>
          </p:cNvGraphicFramePr>
          <p:nvPr>
            <p:extLst>
              <p:ext uri="{D42A27DB-BD31-4B8C-83A1-F6EECF244321}">
                <p14:modId xmlns:p14="http://schemas.microsoft.com/office/powerpoint/2010/main" val="3394850295"/>
              </p:ext>
            </p:extLst>
          </p:nvPr>
        </p:nvGraphicFramePr>
        <p:xfrm>
          <a:off x="2599261" y="4282357"/>
          <a:ext cx="9364139" cy="2667475"/>
        </p:xfrm>
        <a:graphic>
          <a:graphicData uri="http://schemas.openxmlformats.org/presentationml/2006/ole">
            <mc:AlternateContent xmlns:mc="http://schemas.openxmlformats.org/markup-compatibility/2006">
              <mc:Choice xmlns:v="urn:schemas-microsoft-com:vml" Requires="v">
                <p:oleObj spid="_x0000_s5227" r:id="rId6" imgW="3985605" imgH="1135478" progId="PBrush">
                  <p:embed/>
                </p:oleObj>
              </mc:Choice>
              <mc:Fallback>
                <p:oleObj r:id="rId6" imgW="3985605" imgH="1135478" progId="PBrush">
                  <p:embed/>
                  <p:pic>
                    <p:nvPicPr>
                      <p:cNvPr id="13" name="Object 12">
                        <a:extLst>
                          <a:ext uri="{FF2B5EF4-FFF2-40B4-BE49-F238E27FC236}">
                            <a16:creationId xmlns:a16="http://schemas.microsoft.com/office/drawing/2014/main" id="{83CA5FBD-BEA5-D7AA-0B2A-43123F224B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9261" y="4282357"/>
                        <a:ext cx="9364139" cy="2667475"/>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CD0EC567-2E62-11F9-60D7-687E968E91A5}"/>
              </a:ext>
            </a:extLst>
          </p:cNvPr>
          <p:cNvSpPr txBox="1"/>
          <p:nvPr/>
        </p:nvSpPr>
        <p:spPr>
          <a:xfrm>
            <a:off x="768304" y="7366146"/>
            <a:ext cx="17016776" cy="1384995"/>
          </a:xfrm>
          <a:prstGeom prst="rect">
            <a:avLst/>
          </a:prstGeom>
          <a:noFill/>
        </p:spPr>
        <p:txBody>
          <a:bodyPr wrap="square" rtlCol="0">
            <a:spAutoFit/>
          </a:bodyPr>
          <a:lstStyle/>
          <a:p>
            <a:pPr marL="342900" indent="-342900">
              <a:buFont typeface="Wingdings" panose="05000000000000000000" pitchFamily="2" charset="2"/>
              <a:buChar char="Ø"/>
            </a:pPr>
            <a:r>
              <a:rPr lang="it-IT" sz="2800" dirty="0">
                <a:latin typeface="+mn-lt"/>
                <a:cs typeface="Calibri" panose="020F0502020204030204" pitchFamily="34" charset="0"/>
              </a:rPr>
              <a:t>I risultati mostrano che i valori medi della variabile di risposta sono diversi tra i quattro livelli del fattore "età", ma questo è l'unico caso in cui abbiamo un valore p basso. Non troviamo differenze significative nel consumo medio in base al sesso o alle interazioni tra gruppo di età e sesso.</a:t>
            </a:r>
            <a:endParaRPr lang="en-US" sz="2800" dirty="0">
              <a:latin typeface="+mn-lt"/>
              <a:cs typeface="Calibri" panose="020F0502020204030204" pitchFamily="34" charset="0"/>
            </a:endParaRPr>
          </a:p>
        </p:txBody>
      </p:sp>
    </p:spTree>
    <p:extLst>
      <p:ext uri="{BB962C8B-B14F-4D97-AF65-F5344CB8AC3E}">
        <p14:creationId xmlns:p14="http://schemas.microsoft.com/office/powerpoint/2010/main" val="36109049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ES" sz="4000" b="1" dirty="0">
                <a:solidFill>
                  <a:srgbClr val="E7686A"/>
                </a:solidFill>
                <a:ea typeface="Microsoft Sans Serif" panose="020B0604020202020204" pitchFamily="34" charset="0"/>
                <a:cs typeface="Microsoft Sans Serif" panose="020B0604020202020204" pitchFamily="34" charset="0"/>
              </a:rPr>
              <a:t>Sintesi</a:t>
            </a:r>
          </a:p>
        </p:txBody>
      </p:sp>
      <p:grpSp>
        <p:nvGrpSpPr>
          <p:cNvPr id="8" name="Group 2">
            <a:extLst>
              <a:ext uri="{FF2B5EF4-FFF2-40B4-BE49-F238E27FC236}">
                <a16:creationId xmlns:a16="http://schemas.microsoft.com/office/drawing/2014/main" id="{D0A02A47-A1CD-4F4E-90F5-13415DC9934E}"/>
              </a:ext>
            </a:extLst>
          </p:cNvPr>
          <p:cNvGrpSpPr/>
          <p:nvPr/>
        </p:nvGrpSpPr>
        <p:grpSpPr>
          <a:xfrm>
            <a:off x="4457700" y="5193986"/>
            <a:ext cx="2880000"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id="{D0A02A47-A1CD-4F4E-90F5-13415DC9934E}"/>
              </a:ext>
            </a:extLst>
          </p:cNvPr>
          <p:cNvGrpSpPr/>
          <p:nvPr/>
        </p:nvGrpSpPr>
        <p:grpSpPr>
          <a:xfrm>
            <a:off x="8566149" y="5193986"/>
            <a:ext cx="2880000" cy="3664800"/>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6" name="CasellaDiTesto 5"/>
          <p:cNvSpPr txBox="1"/>
          <p:nvPr/>
        </p:nvSpPr>
        <p:spPr>
          <a:xfrm>
            <a:off x="2459728" y="3880946"/>
            <a:ext cx="2653231" cy="830997"/>
          </a:xfrm>
          <a:prstGeom prst="rect">
            <a:avLst/>
          </a:prstGeom>
          <a:noFill/>
        </p:spPr>
        <p:txBody>
          <a:bodyPr wrap="square" rtlCol="0">
            <a:spAutoFit/>
          </a:bodyPr>
          <a:lstStyle/>
          <a:p>
            <a:pPr algn="ctr"/>
            <a:r>
              <a:rPr lang="en-US" sz="2400" b="1" dirty="0" err="1"/>
              <a:t>Obiettivo</a:t>
            </a:r>
            <a:r>
              <a:rPr lang="en-US" sz="2400" b="1" dirty="0"/>
              <a:t> </a:t>
            </a:r>
            <a:r>
              <a:rPr lang="en-US" sz="2400" b="1" dirty="0" err="1"/>
              <a:t>dell'ANOVA</a:t>
            </a:r>
            <a:endParaRPr lang="it-IT" sz="2400" b="1" dirty="0"/>
          </a:p>
        </p:txBody>
      </p:sp>
      <p:sp>
        <p:nvSpPr>
          <p:cNvPr id="26" name="CasellaDiTesto 25"/>
          <p:cNvSpPr txBox="1"/>
          <p:nvPr/>
        </p:nvSpPr>
        <p:spPr>
          <a:xfrm>
            <a:off x="4539432" y="6521171"/>
            <a:ext cx="2814732" cy="830997"/>
          </a:xfrm>
          <a:prstGeom prst="rect">
            <a:avLst/>
          </a:prstGeom>
          <a:noFill/>
        </p:spPr>
        <p:txBody>
          <a:bodyPr wrap="square" rtlCol="0">
            <a:spAutoFit/>
          </a:bodyPr>
          <a:lstStyle/>
          <a:p>
            <a:pPr algn="ctr"/>
            <a:r>
              <a:rPr lang="en-US" sz="2400" b="1" dirty="0" err="1"/>
              <a:t>Assunzioni</a:t>
            </a:r>
            <a:r>
              <a:rPr lang="en-US" sz="2400" b="1" dirty="0"/>
              <a:t> </a:t>
            </a:r>
            <a:r>
              <a:rPr lang="en-US" sz="2400" b="1" dirty="0" err="1"/>
              <a:t>necessarie</a:t>
            </a:r>
            <a:endParaRPr lang="it-IT" sz="2400" b="1" dirty="0"/>
          </a:p>
        </p:txBody>
      </p:sp>
      <p:sp>
        <p:nvSpPr>
          <p:cNvPr id="27" name="CasellaDiTesto 26"/>
          <p:cNvSpPr txBox="1"/>
          <p:nvPr/>
        </p:nvSpPr>
        <p:spPr>
          <a:xfrm>
            <a:off x="6531777" y="3880946"/>
            <a:ext cx="2812575" cy="1569660"/>
          </a:xfrm>
          <a:prstGeom prst="rect">
            <a:avLst/>
          </a:prstGeom>
          <a:noFill/>
        </p:spPr>
        <p:txBody>
          <a:bodyPr wrap="square" rtlCol="0">
            <a:spAutoFit/>
          </a:bodyPr>
          <a:lstStyle/>
          <a:p>
            <a:pPr algn="ctr"/>
            <a:r>
              <a:rPr lang="it-IT" sz="2400" b="1" dirty="0"/>
              <a:t>Scomposizione della variabilità: variabilità interna e tra gruppi</a:t>
            </a:r>
          </a:p>
        </p:txBody>
      </p:sp>
      <p:sp>
        <p:nvSpPr>
          <p:cNvPr id="28" name="CasellaDiTesto 27"/>
          <p:cNvSpPr txBox="1"/>
          <p:nvPr/>
        </p:nvSpPr>
        <p:spPr>
          <a:xfrm>
            <a:off x="8679126" y="6133377"/>
            <a:ext cx="2654044" cy="1200329"/>
          </a:xfrm>
          <a:prstGeom prst="rect">
            <a:avLst/>
          </a:prstGeom>
          <a:noFill/>
        </p:spPr>
        <p:txBody>
          <a:bodyPr wrap="square" rtlCol="0">
            <a:spAutoFit/>
          </a:bodyPr>
          <a:lstStyle/>
          <a:p>
            <a:pPr algn="ctr"/>
            <a:r>
              <a:rPr lang="it-IT" sz="2400" b="1" dirty="0"/>
              <a:t>Estensione all'ANOVA a due fattori</a:t>
            </a:r>
          </a:p>
        </p:txBody>
      </p:sp>
      <p:sp>
        <p:nvSpPr>
          <p:cNvPr id="29" name="CasellaDiTesto 28"/>
          <p:cNvSpPr txBox="1"/>
          <p:nvPr/>
        </p:nvSpPr>
        <p:spPr>
          <a:xfrm>
            <a:off x="10788393" y="3874703"/>
            <a:ext cx="2511188" cy="461665"/>
          </a:xfrm>
          <a:prstGeom prst="rect">
            <a:avLst/>
          </a:prstGeom>
          <a:noFill/>
        </p:spPr>
        <p:txBody>
          <a:bodyPr wrap="square" rtlCol="0">
            <a:spAutoFit/>
          </a:bodyPr>
          <a:lstStyle/>
          <a:p>
            <a:pPr algn="ctr"/>
            <a:r>
              <a:rPr lang="it-IT" sz="2400" b="1" dirty="0"/>
              <a:t>Tabella </a:t>
            </a:r>
            <a:r>
              <a:rPr lang="it-IT" sz="2400" b="1" dirty="0" err="1"/>
              <a:t>Anova</a:t>
            </a:r>
            <a:endParaRPr lang="it-IT" sz="2400" b="1" dirty="0"/>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2">
            <a:extLst>
              <a:ext uri="{FF2B5EF4-FFF2-40B4-BE49-F238E27FC236}">
                <a16:creationId xmlns:a16="http://schemas.microsoft.com/office/drawing/2014/main"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12711657" y="6466404"/>
            <a:ext cx="2826477" cy="830997"/>
          </a:xfrm>
          <a:prstGeom prst="rect">
            <a:avLst/>
          </a:prstGeom>
          <a:noFill/>
        </p:spPr>
        <p:txBody>
          <a:bodyPr wrap="square" rtlCol="0">
            <a:spAutoFit/>
          </a:bodyPr>
          <a:lstStyle/>
          <a:p>
            <a:pPr algn="ctr"/>
            <a:r>
              <a:rPr lang="it-IT" sz="2400" b="1" dirty="0"/>
              <a:t>Conclusioni dei test</a:t>
            </a:r>
          </a:p>
        </p:txBody>
      </p:sp>
    </p:spTree>
    <p:extLst>
      <p:ext uri="{BB962C8B-B14F-4D97-AF65-F5344CB8AC3E}">
        <p14:creationId xmlns:p14="http://schemas.microsoft.com/office/powerpoint/2010/main" val="147083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p:nvPr/>
        </p:nvSpPr>
        <p:spPr>
          <a:xfrm>
            <a:off x="1432560" y="1496219"/>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Introduzione</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53" name="Google Shape;153;p3"/>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Obiettivo</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sp>
        <p:nvSpPr>
          <p:cNvPr id="154" name="Google Shape;154;p3"/>
          <p:cNvSpPr txBox="1"/>
          <p:nvPr/>
        </p:nvSpPr>
        <p:spPr>
          <a:xfrm>
            <a:off x="1447800" y="3361372"/>
            <a:ext cx="15148560" cy="4832052"/>
          </a:xfrm>
          <a:prstGeom prst="rect">
            <a:avLst/>
          </a:prstGeom>
          <a:noFill/>
          <a:ln>
            <a:noFill/>
          </a:ln>
        </p:spPr>
        <p:txBody>
          <a:bodyPr spcFirstLastPara="1" wrap="square" lIns="91425" tIns="45700" rIns="91425" bIns="45700" anchor="t" anchorCtr="0">
            <a:spAutoFit/>
          </a:bodyPr>
          <a:lstStyle/>
          <a:p>
            <a:pPr lvl="0"/>
            <a:r>
              <a:rPr lang="it-IT" sz="2800" dirty="0">
                <a:solidFill>
                  <a:schemeClr val="dk1"/>
                </a:solidFill>
                <a:latin typeface="Calibri"/>
                <a:ea typeface="Calibri"/>
                <a:cs typeface="Calibri"/>
                <a:sym typeface="Calibri"/>
              </a:rPr>
              <a:t>l'obiettivo di questo modulo è presentare i concetti di base dell'Analisi della Varianza (ANOVA) a uno e due fattori, che può essere intesa come un modello lineare di base.</a:t>
            </a:r>
          </a:p>
          <a:p>
            <a:pPr lvl="0"/>
            <a:endParaRPr lang="it-IT" sz="2800" dirty="0">
              <a:solidFill>
                <a:schemeClr val="dk1"/>
              </a:solidFill>
              <a:latin typeface="Calibri"/>
              <a:ea typeface="Calibri"/>
              <a:cs typeface="Calibri"/>
              <a:sym typeface="Calibri"/>
            </a:endParaRPr>
          </a:p>
          <a:p>
            <a:pPr lvl="0"/>
            <a:r>
              <a:rPr lang="it-IT" sz="2800" dirty="0">
                <a:solidFill>
                  <a:schemeClr val="dk1"/>
                </a:solidFill>
                <a:latin typeface="Calibri"/>
                <a:ea typeface="Calibri"/>
                <a:cs typeface="Calibri"/>
                <a:sym typeface="Calibri"/>
              </a:rPr>
              <a:t>Al termine di questo modulo sarete in grado di:</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it-IT" sz="2800" dirty="0">
                <a:solidFill>
                  <a:schemeClr val="dk1"/>
                </a:solidFill>
                <a:latin typeface="Calibri"/>
                <a:ea typeface="Calibri"/>
                <a:cs typeface="Calibri"/>
                <a:sym typeface="Calibri"/>
              </a:rPr>
              <a:t>Capire come l'ANOVA può essere utile per verificare se ci sono differenze tra il valore medio di una variabile continua tra diversi livelli di una o più variabili categoriali.</a:t>
            </a:r>
          </a:p>
          <a:p>
            <a:pPr lvl="0">
              <a:buClr>
                <a:schemeClr val="dk1"/>
              </a:buClr>
              <a:buSzPts val="2800"/>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it-IT" sz="2800" dirty="0">
                <a:solidFill>
                  <a:schemeClr val="dk1"/>
                </a:solidFill>
                <a:latin typeface="Calibri"/>
                <a:ea typeface="Calibri"/>
                <a:cs typeface="Calibri"/>
                <a:sym typeface="Calibri"/>
              </a:rPr>
              <a:t>Comprendere e identificare le condizioni necessarie per l'applicazione di queste tecniche.</a:t>
            </a:r>
          </a:p>
          <a:p>
            <a:pPr lvl="0">
              <a:buClr>
                <a:schemeClr val="dk1"/>
              </a:buClr>
              <a:buSzPts val="2800"/>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it-IT" sz="2800" dirty="0">
                <a:solidFill>
                  <a:schemeClr val="dk1"/>
                </a:solidFill>
                <a:latin typeface="Calibri"/>
                <a:ea typeface="Calibri"/>
                <a:cs typeface="Calibri"/>
                <a:sym typeface="Calibri"/>
              </a:rPr>
              <a:t>Condurre analisi della varianza a una o più vie e interpretare i risultati ottenuti.</a:t>
            </a:r>
            <a:endParaRPr sz="2800"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6019800" cy="769500"/>
          </a:xfrm>
          <a:prstGeom prst="rect">
            <a:avLst/>
          </a:prstGeom>
          <a:noFill/>
          <a:ln>
            <a:noFill/>
          </a:ln>
        </p:spPr>
        <p:txBody>
          <a:bodyPr spcFirstLastPara="1" wrap="square" lIns="91425" tIns="45700" rIns="91425" bIns="45700" anchor="t" anchorCtr="0">
            <a:spAutoFit/>
          </a:bodyPr>
          <a:lstStyle/>
          <a:p>
            <a:pPr lvl="0"/>
            <a:r>
              <a:rPr lang="en-US" sz="4400" b="1" dirty="0">
                <a:solidFill>
                  <a:srgbClr val="E7686A"/>
                </a:solidFill>
                <a:latin typeface="Calibri"/>
                <a:ea typeface="Calibri"/>
                <a:cs typeface="Calibri"/>
                <a:sym typeface="Calibri"/>
              </a:rPr>
              <a:t>Test di </a:t>
            </a:r>
            <a:r>
              <a:rPr lang="en-US" sz="4400" b="1" dirty="0" err="1">
                <a:solidFill>
                  <a:srgbClr val="E7686A"/>
                </a:solidFill>
                <a:latin typeface="Calibri"/>
                <a:ea typeface="Calibri"/>
                <a:cs typeface="Calibri"/>
                <a:sym typeface="Calibri"/>
              </a:rPr>
              <a:t>autovalutazione</a:t>
            </a:r>
            <a:endParaRPr sz="4400" dirty="0"/>
          </a:p>
        </p:txBody>
      </p:sp>
      <p:sp>
        <p:nvSpPr>
          <p:cNvPr id="302" name="Google Shape;302;p19"/>
          <p:cNvSpPr txBox="1"/>
          <p:nvPr/>
        </p:nvSpPr>
        <p:spPr>
          <a:xfrm>
            <a:off x="1112520" y="3009900"/>
            <a:ext cx="5369846" cy="3970277"/>
          </a:xfrm>
          <a:prstGeom prst="rect">
            <a:avLst/>
          </a:prstGeom>
          <a:noFill/>
          <a:ln>
            <a:noFill/>
          </a:ln>
        </p:spPr>
        <p:txBody>
          <a:bodyPr spcFirstLastPara="1" wrap="square" lIns="91425" tIns="45700" rIns="91425" bIns="45700" anchor="t" anchorCtr="0">
            <a:spAutoFit/>
          </a:bodyPr>
          <a:lstStyle/>
          <a:p>
            <a:pPr marL="514350" lvl="0" indent="-514350">
              <a:buClr>
                <a:srgbClr val="238791"/>
              </a:buClr>
              <a:buSzPts val="2800"/>
              <a:buFont typeface="Calibri"/>
              <a:buAutoNum type="arabicPeriod"/>
            </a:pPr>
            <a:r>
              <a:rPr lang="it-IT" sz="2800" b="1" dirty="0">
                <a:solidFill>
                  <a:srgbClr val="238791"/>
                </a:solidFill>
                <a:latin typeface="Calibri"/>
                <a:ea typeface="Calibri"/>
                <a:cs typeface="Calibri"/>
                <a:sym typeface="Calibri"/>
              </a:rPr>
              <a:t>Nell'ANOVA a un fattore, i residui:</a:t>
            </a:r>
            <a:endParaRPr lang="en-US" sz="2800" b="1" dirty="0">
              <a:solidFill>
                <a:srgbClr val="238791"/>
              </a:solidFill>
              <a:latin typeface="Calibri"/>
              <a:ea typeface="Calibri"/>
              <a:cs typeface="Calibri"/>
              <a:sym typeface="Calibri"/>
            </a:endParaRPr>
          </a:p>
          <a:p>
            <a:pPr marL="514350" lvl="0" indent="-514350">
              <a:buClr>
                <a:srgbClr val="238791"/>
              </a:buClr>
              <a:buSzPts val="2800"/>
              <a:buFont typeface="Calibri"/>
              <a:buAutoNum type="arabicPeriod"/>
            </a:pPr>
            <a:endParaRPr lang="en-US" sz="2800" b="1" dirty="0">
              <a:solidFill>
                <a:srgbClr val="238791"/>
              </a:solidFill>
              <a:latin typeface="Calibri"/>
              <a:ea typeface="Calibri"/>
              <a:cs typeface="Calibri"/>
              <a:sym typeface="Calibri"/>
            </a:endParaRPr>
          </a:p>
          <a:p>
            <a:pPr marL="342900" lvl="0" indent="-342900" algn="just">
              <a:lnSpc>
                <a:spcPct val="150000"/>
              </a:lnSpc>
              <a:buClr>
                <a:schemeClr val="dk1"/>
              </a:buClr>
              <a:buSzPts val="2800"/>
              <a:buFont typeface="Noto Sans Symbols"/>
              <a:buChar char="❑"/>
            </a:pPr>
            <a:r>
              <a:rPr lang="en-US" sz="2800" dirty="0">
                <a:solidFill>
                  <a:schemeClr val="dk1"/>
                </a:solidFill>
                <a:latin typeface="Calibri"/>
                <a:ea typeface="Calibri"/>
                <a:cs typeface="Calibri"/>
                <a:sym typeface="Calibri"/>
              </a:rPr>
              <a:t>A </a:t>
            </a:r>
            <a:r>
              <a:rPr lang="it-IT" sz="2800" dirty="0">
                <a:solidFill>
                  <a:schemeClr val="dk1"/>
                </a:solidFill>
                <a:latin typeface="Calibri"/>
                <a:ea typeface="Calibri"/>
                <a:cs typeface="Calibri"/>
                <a:sym typeface="Calibri"/>
              </a:rPr>
              <a:t>Si presume che siano correlati</a:t>
            </a:r>
            <a:endParaRPr lang="en-US" sz="2800" dirty="0">
              <a:solidFill>
                <a:schemeClr val="dk1"/>
              </a:solidFill>
              <a:latin typeface="Calibri"/>
              <a:ea typeface="Calibri"/>
              <a:cs typeface="Calibri"/>
              <a:sym typeface="Calibri"/>
            </a:endParaRPr>
          </a:p>
          <a:p>
            <a:pPr marL="342900" indent="-342900" algn="just">
              <a:lnSpc>
                <a:spcPct val="150000"/>
              </a:lnSpc>
              <a:buClr>
                <a:schemeClr val="dk1"/>
              </a:buClr>
              <a:buSzPts val="2800"/>
              <a:buFont typeface="Noto Sans Symbols"/>
              <a:buChar char="❑"/>
            </a:pPr>
            <a:r>
              <a:rPr lang="en-US" sz="2800" dirty="0">
                <a:solidFill>
                  <a:schemeClr val="dk1"/>
                </a:solidFill>
                <a:latin typeface="Calibri"/>
                <a:ea typeface="Calibri"/>
                <a:cs typeface="Calibri"/>
                <a:sym typeface="Calibri"/>
              </a:rPr>
              <a:t>B </a:t>
            </a:r>
            <a:r>
              <a:rPr lang="it-IT" sz="2800" dirty="0">
                <a:solidFill>
                  <a:schemeClr val="dk1"/>
                </a:solidFill>
                <a:latin typeface="Calibri"/>
                <a:ea typeface="Calibri"/>
                <a:cs typeface="Calibri"/>
                <a:sym typeface="Calibri"/>
              </a:rPr>
              <a:t>Si presume che siano normali</a:t>
            </a:r>
            <a:endParaRPr lang="en-US" sz="2800" dirty="0">
              <a:solidFill>
                <a:schemeClr val="dk1"/>
              </a:solidFill>
              <a:latin typeface="Calibri"/>
              <a:ea typeface="Calibri"/>
              <a:cs typeface="Calibri"/>
              <a:sym typeface="Calibri"/>
            </a:endParaRPr>
          </a:p>
          <a:p>
            <a:pPr marL="342900" lvl="0" indent="-342900" algn="just">
              <a:lnSpc>
                <a:spcPct val="150000"/>
              </a:lnSpc>
              <a:buClr>
                <a:schemeClr val="dk1"/>
              </a:buClr>
              <a:buSzPts val="2800"/>
              <a:buFont typeface="Noto Sans Symbols"/>
              <a:buChar char="❑"/>
            </a:pPr>
            <a:r>
              <a:rPr lang="en-US" sz="2800" dirty="0">
                <a:solidFill>
                  <a:schemeClr val="dk1"/>
                </a:solidFill>
                <a:latin typeface="Calibri"/>
                <a:ea typeface="Calibri"/>
                <a:cs typeface="Calibri"/>
                <a:sym typeface="Calibri"/>
              </a:rPr>
              <a:t>C </a:t>
            </a:r>
            <a:r>
              <a:rPr lang="it-IT" sz="2800" dirty="0">
                <a:solidFill>
                  <a:schemeClr val="dk1"/>
                </a:solidFill>
                <a:latin typeface="Calibri"/>
                <a:ea typeface="Calibri"/>
                <a:cs typeface="Calibri"/>
                <a:sym typeface="Calibri"/>
              </a:rPr>
              <a:t>Non sono necessarie assunzioni sui residui.</a:t>
            </a:r>
            <a:endParaRPr lang="en-US" sz="2800" dirty="0">
              <a:solidFill>
                <a:schemeClr val="dk1"/>
              </a:solidFill>
              <a:latin typeface="Calibri"/>
              <a:ea typeface="Calibri"/>
              <a:cs typeface="Calibri"/>
              <a:sym typeface="Calibri"/>
            </a:endParaRPr>
          </a:p>
        </p:txBody>
      </p:sp>
      <p:sp>
        <p:nvSpPr>
          <p:cNvPr id="303" name="Google Shape;303;p19"/>
          <p:cNvSpPr txBox="1"/>
          <p:nvPr/>
        </p:nvSpPr>
        <p:spPr>
          <a:xfrm>
            <a:off x="7015766" y="2902178"/>
            <a:ext cx="4871434" cy="5262939"/>
          </a:xfrm>
          <a:prstGeom prst="rect">
            <a:avLst/>
          </a:prstGeom>
          <a:noFill/>
          <a:ln>
            <a:noFill/>
          </a:ln>
        </p:spPr>
        <p:txBody>
          <a:bodyPr spcFirstLastPara="1" wrap="square" lIns="91425" tIns="45700" rIns="91425" bIns="45700" anchor="t" anchorCtr="0">
            <a:spAutoFit/>
          </a:bodyPr>
          <a:lstStyle/>
          <a:p>
            <a:pPr lvl="0">
              <a:lnSpc>
                <a:spcPct val="150000"/>
              </a:lnSpc>
            </a:pPr>
            <a:r>
              <a:rPr lang="en-US" sz="2800" b="1" dirty="0">
                <a:solidFill>
                  <a:srgbClr val="1E737C"/>
                </a:solidFill>
                <a:latin typeface="Calibri"/>
                <a:ea typeface="Calibri"/>
                <a:cs typeface="Calibri"/>
                <a:sym typeface="Calibri"/>
              </a:rPr>
              <a:t>2. </a:t>
            </a:r>
            <a:r>
              <a:rPr lang="it-IT" sz="2800" b="1" dirty="0">
                <a:solidFill>
                  <a:srgbClr val="1E737C"/>
                </a:solidFill>
                <a:latin typeface="Calibri"/>
                <a:ea typeface="Calibri"/>
                <a:cs typeface="Calibri"/>
                <a:sym typeface="Calibri"/>
              </a:rPr>
              <a:t>L'ipotesi nulla in un'ANOVA a un fattore afferma che:</a:t>
            </a:r>
            <a:endParaRPr lang="en-US" sz="2800" b="1" dirty="0">
              <a:solidFill>
                <a:srgbClr val="1E737C"/>
              </a:solidFill>
              <a:latin typeface="Calibri"/>
              <a:ea typeface="Calibri"/>
              <a:cs typeface="Calibri"/>
              <a:sym typeface="Calibri"/>
            </a:endParaRP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A	</a:t>
            </a:r>
            <a:r>
              <a:rPr lang="it-IT" sz="2800" dirty="0">
                <a:solidFill>
                  <a:schemeClr val="dk1"/>
                </a:solidFill>
                <a:latin typeface="Calibri"/>
                <a:cs typeface="Calibri"/>
                <a:sym typeface="Calibri"/>
              </a:rPr>
              <a:t>Tutte le medie sono uguali tra i livelli</a:t>
            </a:r>
            <a:endParaRPr lang="en-US" sz="2800" dirty="0">
              <a:solidFill>
                <a:schemeClr val="dk1"/>
              </a:solidFill>
              <a:latin typeface="Calibri"/>
              <a:cs typeface="Calibri"/>
              <a:sym typeface="Calibri"/>
            </a:endParaRP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B	 </a:t>
            </a:r>
            <a:r>
              <a:rPr lang="it-IT" sz="2800" dirty="0">
                <a:solidFill>
                  <a:schemeClr val="dk1"/>
                </a:solidFill>
                <a:latin typeface="Calibri"/>
                <a:cs typeface="Calibri"/>
                <a:sym typeface="Calibri"/>
              </a:rPr>
              <a:t>Ci sono solo due medie che sono uguali </a:t>
            </a:r>
            <a:endParaRPr lang="en-US" sz="2800" dirty="0">
              <a:solidFill>
                <a:schemeClr val="dk1"/>
              </a:solidFill>
              <a:latin typeface="Calibri"/>
              <a:cs typeface="Calibri"/>
              <a:sym typeface="Calibri"/>
            </a:endParaRP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C	</a:t>
            </a:r>
            <a:r>
              <a:rPr lang="it-IT" sz="2800" dirty="0">
                <a:solidFill>
                  <a:schemeClr val="dk1"/>
                </a:solidFill>
                <a:latin typeface="Calibri"/>
                <a:cs typeface="Calibri"/>
                <a:sym typeface="Calibri"/>
              </a:rPr>
              <a:t>Tutte le medie sono diverse</a:t>
            </a:r>
            <a:endParaRPr lang="en-US" sz="2800" dirty="0">
              <a:solidFill>
                <a:schemeClr val="dk1"/>
              </a:solidFill>
              <a:latin typeface="Calibri"/>
              <a:cs typeface="Calibri"/>
              <a:sym typeface="Calibri"/>
            </a:endParaRPr>
          </a:p>
        </p:txBody>
      </p:sp>
      <p:sp>
        <p:nvSpPr>
          <p:cNvPr id="304" name="Google Shape;304;p19"/>
          <p:cNvSpPr txBox="1"/>
          <p:nvPr/>
        </p:nvSpPr>
        <p:spPr>
          <a:xfrm>
            <a:off x="12420600" y="3009900"/>
            <a:ext cx="4871434" cy="3754834"/>
          </a:xfrm>
          <a:prstGeom prst="rect">
            <a:avLst/>
          </a:prstGeom>
          <a:noFill/>
          <a:ln>
            <a:noFill/>
          </a:ln>
        </p:spPr>
        <p:txBody>
          <a:bodyPr spcFirstLastPara="1" wrap="square" lIns="91425" tIns="45700" rIns="91425" bIns="45700" anchor="t" anchorCtr="0">
            <a:spAutoFit/>
          </a:bodyPr>
          <a:lstStyle/>
          <a:p>
            <a:pPr lvl="0"/>
            <a:r>
              <a:rPr lang="en-US" sz="2800" b="1" dirty="0">
                <a:solidFill>
                  <a:srgbClr val="1E737C"/>
                </a:solidFill>
                <a:latin typeface="Calibri"/>
                <a:ea typeface="Calibri"/>
                <a:cs typeface="Calibri"/>
                <a:sym typeface="Calibri"/>
              </a:rPr>
              <a:t>3. </a:t>
            </a:r>
            <a:r>
              <a:rPr lang="it-IT" sz="2800" b="1" dirty="0">
                <a:solidFill>
                  <a:srgbClr val="1E737C"/>
                </a:solidFill>
                <a:latin typeface="Calibri"/>
                <a:ea typeface="Calibri"/>
                <a:cs typeface="Calibri"/>
                <a:sym typeface="Calibri"/>
              </a:rPr>
              <a:t>La statistica ANOVA a due fattori per verificare la significatività del fattore 𝜶 ha una distribuzione:</a:t>
            </a:r>
            <a:endParaRPr lang="en-US" sz="2800" b="1" dirty="0">
              <a:solidFill>
                <a:srgbClr val="1E737C"/>
              </a:solidFill>
              <a:latin typeface="Calibri"/>
              <a:ea typeface="Calibri"/>
              <a:cs typeface="Calibri"/>
              <a:sym typeface="Calibri"/>
            </a:endParaRPr>
          </a:p>
          <a:p>
            <a:pPr marL="457200" lvl="0" indent="-457200">
              <a:lnSpc>
                <a:spcPct val="150000"/>
              </a:lnSpc>
              <a:buFont typeface="Wingdings" panose="05000000000000000000" pitchFamily="2" charset="2"/>
              <a:buChar char="q"/>
            </a:pPr>
            <a:r>
              <a:rPr lang="en-US" sz="2800" dirty="0">
                <a:solidFill>
                  <a:schemeClr val="dk1"/>
                </a:solidFill>
                <a:latin typeface="Calibri"/>
                <a:cs typeface="Calibri"/>
                <a:sym typeface="Calibri"/>
              </a:rPr>
              <a:t>A Chi-</a:t>
            </a:r>
            <a:r>
              <a:rPr lang="en-US" sz="2800" dirty="0" err="1">
                <a:solidFill>
                  <a:schemeClr val="dk1"/>
                </a:solidFill>
                <a:latin typeface="Calibri"/>
                <a:cs typeface="Calibri"/>
                <a:sym typeface="Calibri"/>
              </a:rPr>
              <a:t>quadrato</a:t>
            </a:r>
            <a:r>
              <a:rPr lang="en-US" sz="2800" dirty="0">
                <a:solidFill>
                  <a:schemeClr val="dk1"/>
                </a:solidFill>
                <a:latin typeface="Calibri"/>
                <a:cs typeface="Calibri"/>
                <a:sym typeface="Calibri"/>
              </a:rPr>
              <a:t>.</a:t>
            </a:r>
          </a:p>
          <a:p>
            <a:pPr marL="457200" lvl="0" indent="-457200">
              <a:lnSpc>
                <a:spcPct val="150000"/>
              </a:lnSpc>
              <a:buFont typeface="Wingdings" panose="05000000000000000000" pitchFamily="2" charset="2"/>
              <a:buChar char="q"/>
            </a:pPr>
            <a:r>
              <a:rPr lang="en-US" sz="2800" dirty="0">
                <a:solidFill>
                  <a:schemeClr val="dk1"/>
                </a:solidFill>
                <a:latin typeface="Calibri"/>
                <a:cs typeface="Calibri"/>
                <a:sym typeface="Calibri"/>
              </a:rPr>
              <a:t>B T di Student.</a:t>
            </a:r>
          </a:p>
          <a:p>
            <a:pPr marL="457200" lvl="0" indent="-457200">
              <a:lnSpc>
                <a:spcPct val="150000"/>
              </a:lnSpc>
              <a:buFont typeface="Wingdings" panose="05000000000000000000" pitchFamily="2" charset="2"/>
              <a:buChar char="q"/>
            </a:pPr>
            <a:r>
              <a:rPr lang="en-US" sz="2800" dirty="0">
                <a:solidFill>
                  <a:schemeClr val="dk1"/>
                </a:solidFill>
                <a:latin typeface="Calibri"/>
                <a:cs typeface="Calibri"/>
                <a:sym typeface="Calibri"/>
              </a:rPr>
              <a:t>C F di </a:t>
            </a:r>
            <a:r>
              <a:rPr lang="en-US" sz="2800" dirty="0" err="1">
                <a:solidFill>
                  <a:schemeClr val="dk1"/>
                </a:solidFill>
                <a:latin typeface="Calibri"/>
                <a:cs typeface="Calibri"/>
                <a:sym typeface="Calibri"/>
              </a:rPr>
              <a:t>Snedecor</a:t>
            </a:r>
            <a:r>
              <a:rPr lang="en-US" sz="2800" dirty="0">
                <a:solidFill>
                  <a:schemeClr val="dk1"/>
                </a:solidFill>
                <a:latin typeface="Calibri"/>
                <a:cs typeface="Calibri"/>
                <a:sym typeface="Calibri"/>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6019800" cy="769500"/>
          </a:xfrm>
          <a:prstGeom prst="rect">
            <a:avLst/>
          </a:prstGeom>
          <a:noFill/>
          <a:ln>
            <a:noFill/>
          </a:ln>
        </p:spPr>
        <p:txBody>
          <a:bodyPr spcFirstLastPara="1" wrap="square" lIns="91425" tIns="45700" rIns="91425" bIns="45700" anchor="t" anchorCtr="0">
            <a:spAutoFit/>
          </a:bodyPr>
          <a:lstStyle/>
          <a:p>
            <a:pPr lvl="0"/>
            <a:r>
              <a:rPr lang="en-US" sz="4400" b="1" dirty="0">
                <a:solidFill>
                  <a:srgbClr val="E7686A"/>
                </a:solidFill>
                <a:latin typeface="Calibri"/>
                <a:ea typeface="Calibri"/>
                <a:cs typeface="Calibri"/>
                <a:sym typeface="Calibri"/>
              </a:rPr>
              <a:t>Test di </a:t>
            </a:r>
            <a:r>
              <a:rPr lang="en-US" sz="4400" b="1" dirty="0" err="1">
                <a:solidFill>
                  <a:srgbClr val="E7686A"/>
                </a:solidFill>
                <a:latin typeface="Calibri"/>
                <a:ea typeface="Calibri"/>
                <a:cs typeface="Calibri"/>
                <a:sym typeface="Calibri"/>
              </a:rPr>
              <a:t>autovalutazione</a:t>
            </a:r>
            <a:endParaRPr sz="4400" dirty="0"/>
          </a:p>
        </p:txBody>
      </p:sp>
      <p:sp>
        <p:nvSpPr>
          <p:cNvPr id="302" name="Google Shape;302;p19"/>
          <p:cNvSpPr txBox="1"/>
          <p:nvPr/>
        </p:nvSpPr>
        <p:spPr>
          <a:xfrm>
            <a:off x="1112520" y="3009900"/>
            <a:ext cx="5369846" cy="3970277"/>
          </a:xfrm>
          <a:prstGeom prst="rect">
            <a:avLst/>
          </a:prstGeom>
          <a:noFill/>
          <a:ln>
            <a:noFill/>
          </a:ln>
        </p:spPr>
        <p:txBody>
          <a:bodyPr spcFirstLastPara="1" wrap="square" lIns="91425" tIns="45700" rIns="91425" bIns="45700" anchor="t" anchorCtr="0">
            <a:spAutoFit/>
          </a:bodyPr>
          <a:lstStyle/>
          <a:p>
            <a:pPr marL="514350" lvl="0" indent="-514350">
              <a:buClr>
                <a:srgbClr val="238791"/>
              </a:buClr>
              <a:buSzPts val="2800"/>
              <a:buFont typeface="Calibri"/>
              <a:buAutoNum type="arabicPeriod"/>
            </a:pPr>
            <a:r>
              <a:rPr lang="it-IT" sz="2800" b="1" dirty="0">
                <a:solidFill>
                  <a:srgbClr val="238791"/>
                </a:solidFill>
                <a:latin typeface="Calibri"/>
                <a:ea typeface="Calibri"/>
                <a:cs typeface="Calibri"/>
                <a:sym typeface="Calibri"/>
              </a:rPr>
              <a:t>Nell'ANOVA a un fattore, i residui:</a:t>
            </a:r>
            <a:endParaRPr lang="en-US" sz="2800" b="1" dirty="0">
              <a:solidFill>
                <a:srgbClr val="238791"/>
              </a:solidFill>
              <a:latin typeface="Calibri"/>
              <a:ea typeface="Calibri"/>
              <a:cs typeface="Calibri"/>
              <a:sym typeface="Calibri"/>
            </a:endParaRPr>
          </a:p>
          <a:p>
            <a:pPr marL="514350" lvl="0" indent="-514350">
              <a:buClr>
                <a:srgbClr val="238791"/>
              </a:buClr>
              <a:buSzPts val="2800"/>
              <a:buFont typeface="Calibri"/>
              <a:buAutoNum type="arabicPeriod"/>
            </a:pPr>
            <a:endParaRPr lang="en-US" sz="2800" b="1" dirty="0">
              <a:solidFill>
                <a:srgbClr val="238791"/>
              </a:solidFill>
              <a:latin typeface="Calibri"/>
              <a:ea typeface="Calibri"/>
              <a:cs typeface="Calibri"/>
              <a:sym typeface="Calibri"/>
            </a:endParaRPr>
          </a:p>
          <a:p>
            <a:pPr marL="342900" lvl="0" indent="-342900" algn="just">
              <a:lnSpc>
                <a:spcPct val="150000"/>
              </a:lnSpc>
              <a:buClr>
                <a:schemeClr val="dk1"/>
              </a:buClr>
              <a:buSzPts val="2800"/>
              <a:buFont typeface="Noto Sans Symbols"/>
              <a:buChar char="❑"/>
            </a:pPr>
            <a:r>
              <a:rPr lang="en-US" sz="2800" dirty="0">
                <a:solidFill>
                  <a:schemeClr val="dk1"/>
                </a:solidFill>
                <a:latin typeface="Calibri"/>
                <a:ea typeface="Calibri"/>
                <a:cs typeface="Calibri"/>
                <a:sym typeface="Calibri"/>
              </a:rPr>
              <a:t>A </a:t>
            </a:r>
            <a:r>
              <a:rPr lang="it-IT" sz="2800" dirty="0">
                <a:solidFill>
                  <a:schemeClr val="dk1"/>
                </a:solidFill>
                <a:latin typeface="Calibri"/>
                <a:ea typeface="Calibri"/>
                <a:cs typeface="Calibri"/>
                <a:sym typeface="Calibri"/>
              </a:rPr>
              <a:t>Si presume che siano correlati</a:t>
            </a:r>
            <a:endParaRPr lang="en-US" sz="2800" dirty="0">
              <a:solidFill>
                <a:schemeClr val="dk1"/>
              </a:solidFill>
              <a:latin typeface="Calibri"/>
              <a:ea typeface="Calibri"/>
              <a:cs typeface="Calibri"/>
              <a:sym typeface="Calibri"/>
            </a:endParaRPr>
          </a:p>
          <a:p>
            <a:pPr marL="342900" indent="-342900" algn="just">
              <a:lnSpc>
                <a:spcPct val="150000"/>
              </a:lnSpc>
              <a:buClr>
                <a:schemeClr val="dk1"/>
              </a:buClr>
              <a:buSzPts val="2800"/>
              <a:buFont typeface="Noto Sans Symbols"/>
              <a:buChar char="❑"/>
            </a:pPr>
            <a:r>
              <a:rPr lang="en-US" sz="2800" dirty="0">
                <a:solidFill>
                  <a:schemeClr val="dk1"/>
                </a:solidFill>
                <a:latin typeface="Calibri"/>
                <a:ea typeface="Calibri"/>
                <a:cs typeface="Calibri"/>
                <a:sym typeface="Calibri"/>
              </a:rPr>
              <a:t>B </a:t>
            </a:r>
            <a:r>
              <a:rPr lang="it-IT" sz="2800" b="1" dirty="0">
                <a:solidFill>
                  <a:schemeClr val="dk1"/>
                </a:solidFill>
                <a:latin typeface="Calibri"/>
                <a:ea typeface="Calibri"/>
                <a:cs typeface="Calibri"/>
                <a:sym typeface="Calibri"/>
              </a:rPr>
              <a:t>Si presume che siano normali</a:t>
            </a:r>
            <a:endParaRPr lang="en-US" sz="2800" b="1" dirty="0">
              <a:solidFill>
                <a:schemeClr val="dk1"/>
              </a:solidFill>
              <a:latin typeface="Calibri"/>
              <a:ea typeface="Calibri"/>
              <a:cs typeface="Calibri"/>
              <a:sym typeface="Calibri"/>
            </a:endParaRPr>
          </a:p>
          <a:p>
            <a:pPr marL="342900" lvl="0" indent="-342900" algn="just">
              <a:lnSpc>
                <a:spcPct val="150000"/>
              </a:lnSpc>
              <a:buClr>
                <a:schemeClr val="dk1"/>
              </a:buClr>
              <a:buSzPts val="2800"/>
              <a:buFont typeface="Noto Sans Symbols"/>
              <a:buChar char="❑"/>
            </a:pPr>
            <a:r>
              <a:rPr lang="en-US" sz="2800" dirty="0">
                <a:solidFill>
                  <a:schemeClr val="dk1"/>
                </a:solidFill>
                <a:latin typeface="Calibri"/>
                <a:ea typeface="Calibri"/>
                <a:cs typeface="Calibri"/>
                <a:sym typeface="Calibri"/>
              </a:rPr>
              <a:t>C </a:t>
            </a:r>
            <a:r>
              <a:rPr lang="it-IT" sz="2800" dirty="0">
                <a:solidFill>
                  <a:schemeClr val="dk1"/>
                </a:solidFill>
                <a:latin typeface="Calibri"/>
                <a:ea typeface="Calibri"/>
                <a:cs typeface="Calibri"/>
                <a:sym typeface="Calibri"/>
              </a:rPr>
              <a:t>Non sono necessarie assunzioni sui residui.</a:t>
            </a:r>
            <a:endParaRPr lang="en-US" sz="2800" dirty="0">
              <a:solidFill>
                <a:schemeClr val="dk1"/>
              </a:solidFill>
              <a:latin typeface="Calibri"/>
              <a:ea typeface="Calibri"/>
              <a:cs typeface="Calibri"/>
              <a:sym typeface="Calibri"/>
            </a:endParaRPr>
          </a:p>
        </p:txBody>
      </p:sp>
      <p:sp>
        <p:nvSpPr>
          <p:cNvPr id="303" name="Google Shape;303;p19"/>
          <p:cNvSpPr txBox="1"/>
          <p:nvPr/>
        </p:nvSpPr>
        <p:spPr>
          <a:xfrm>
            <a:off x="7015766" y="2902178"/>
            <a:ext cx="4871434" cy="5262939"/>
          </a:xfrm>
          <a:prstGeom prst="rect">
            <a:avLst/>
          </a:prstGeom>
          <a:noFill/>
          <a:ln>
            <a:noFill/>
          </a:ln>
        </p:spPr>
        <p:txBody>
          <a:bodyPr spcFirstLastPara="1" wrap="square" lIns="91425" tIns="45700" rIns="91425" bIns="45700" anchor="t" anchorCtr="0">
            <a:spAutoFit/>
          </a:bodyPr>
          <a:lstStyle/>
          <a:p>
            <a:pPr lvl="0">
              <a:lnSpc>
                <a:spcPct val="150000"/>
              </a:lnSpc>
            </a:pPr>
            <a:r>
              <a:rPr lang="en-US" sz="2800" b="1" dirty="0">
                <a:solidFill>
                  <a:srgbClr val="1E737C"/>
                </a:solidFill>
                <a:latin typeface="Calibri"/>
                <a:ea typeface="Calibri"/>
                <a:cs typeface="Calibri"/>
                <a:sym typeface="Calibri"/>
              </a:rPr>
              <a:t>2. </a:t>
            </a:r>
            <a:r>
              <a:rPr lang="it-IT" sz="2800" b="1" dirty="0">
                <a:solidFill>
                  <a:srgbClr val="1E737C"/>
                </a:solidFill>
                <a:latin typeface="Calibri"/>
                <a:ea typeface="Calibri"/>
                <a:cs typeface="Calibri"/>
                <a:sym typeface="Calibri"/>
              </a:rPr>
              <a:t>L'ipotesi nulla in un'ANOVA a un fattore afferma che:</a:t>
            </a:r>
            <a:endParaRPr lang="en-US" sz="2800" b="1" dirty="0">
              <a:solidFill>
                <a:srgbClr val="1E737C"/>
              </a:solidFill>
              <a:latin typeface="Calibri"/>
              <a:ea typeface="Calibri"/>
              <a:cs typeface="Calibri"/>
              <a:sym typeface="Calibri"/>
            </a:endParaRP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A	</a:t>
            </a:r>
            <a:r>
              <a:rPr lang="it-IT" sz="2800" b="1" dirty="0">
                <a:solidFill>
                  <a:schemeClr val="dk1"/>
                </a:solidFill>
                <a:latin typeface="Calibri"/>
                <a:cs typeface="Calibri"/>
                <a:sym typeface="Calibri"/>
              </a:rPr>
              <a:t>Tutte le medie sono uguali tra i livelli</a:t>
            </a:r>
            <a:endParaRPr lang="en-US" sz="2800" b="1" dirty="0">
              <a:solidFill>
                <a:schemeClr val="dk1"/>
              </a:solidFill>
              <a:latin typeface="Calibri"/>
              <a:cs typeface="Calibri"/>
              <a:sym typeface="Calibri"/>
            </a:endParaRP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B	 </a:t>
            </a:r>
            <a:r>
              <a:rPr lang="it-IT" sz="2800" dirty="0">
                <a:solidFill>
                  <a:schemeClr val="dk1"/>
                </a:solidFill>
                <a:latin typeface="Calibri"/>
                <a:cs typeface="Calibri"/>
                <a:sym typeface="Calibri"/>
              </a:rPr>
              <a:t>Ci sono solo due medie che sono uguali </a:t>
            </a:r>
            <a:endParaRPr lang="en-US" sz="2800" dirty="0">
              <a:solidFill>
                <a:schemeClr val="dk1"/>
              </a:solidFill>
              <a:latin typeface="Calibri"/>
              <a:cs typeface="Calibri"/>
              <a:sym typeface="Calibri"/>
            </a:endParaRP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C	</a:t>
            </a:r>
            <a:r>
              <a:rPr lang="it-IT" sz="2800" dirty="0">
                <a:solidFill>
                  <a:schemeClr val="dk1"/>
                </a:solidFill>
                <a:latin typeface="Calibri"/>
                <a:cs typeface="Calibri"/>
                <a:sym typeface="Calibri"/>
              </a:rPr>
              <a:t>Tutte le medie sono diverse</a:t>
            </a:r>
            <a:endParaRPr lang="en-US" sz="2800" dirty="0">
              <a:solidFill>
                <a:schemeClr val="dk1"/>
              </a:solidFill>
              <a:latin typeface="Calibri"/>
              <a:cs typeface="Calibri"/>
              <a:sym typeface="Calibri"/>
            </a:endParaRPr>
          </a:p>
        </p:txBody>
      </p:sp>
      <p:sp>
        <p:nvSpPr>
          <p:cNvPr id="304" name="Google Shape;304;p19"/>
          <p:cNvSpPr txBox="1"/>
          <p:nvPr/>
        </p:nvSpPr>
        <p:spPr>
          <a:xfrm>
            <a:off x="12420600" y="3009900"/>
            <a:ext cx="4871434" cy="3754834"/>
          </a:xfrm>
          <a:prstGeom prst="rect">
            <a:avLst/>
          </a:prstGeom>
          <a:noFill/>
          <a:ln>
            <a:noFill/>
          </a:ln>
        </p:spPr>
        <p:txBody>
          <a:bodyPr spcFirstLastPara="1" wrap="square" lIns="91425" tIns="45700" rIns="91425" bIns="45700" anchor="t" anchorCtr="0">
            <a:spAutoFit/>
          </a:bodyPr>
          <a:lstStyle/>
          <a:p>
            <a:pPr lvl="0"/>
            <a:r>
              <a:rPr lang="en-US" sz="2800" b="1" dirty="0">
                <a:solidFill>
                  <a:srgbClr val="1E737C"/>
                </a:solidFill>
                <a:latin typeface="Calibri"/>
                <a:ea typeface="Calibri"/>
                <a:cs typeface="Calibri"/>
                <a:sym typeface="Calibri"/>
              </a:rPr>
              <a:t>3. </a:t>
            </a:r>
            <a:r>
              <a:rPr lang="it-IT" sz="2800" b="1" dirty="0">
                <a:solidFill>
                  <a:srgbClr val="1E737C"/>
                </a:solidFill>
                <a:latin typeface="Calibri"/>
                <a:ea typeface="Calibri"/>
                <a:cs typeface="Calibri"/>
                <a:sym typeface="Calibri"/>
              </a:rPr>
              <a:t>La statistica ANOVA a due fattori per verificare la significatività del fattore 𝜶 ha una distribuzione:</a:t>
            </a:r>
            <a:endParaRPr lang="en-US" sz="2800" b="1" dirty="0">
              <a:solidFill>
                <a:srgbClr val="1E737C"/>
              </a:solidFill>
              <a:latin typeface="Calibri"/>
              <a:ea typeface="Calibri"/>
              <a:cs typeface="Calibri"/>
              <a:sym typeface="Calibri"/>
            </a:endParaRPr>
          </a:p>
          <a:p>
            <a:pPr marL="457200" lvl="0" indent="-457200">
              <a:lnSpc>
                <a:spcPct val="150000"/>
              </a:lnSpc>
              <a:buFont typeface="Wingdings" panose="05000000000000000000" pitchFamily="2" charset="2"/>
              <a:buChar char="q"/>
            </a:pPr>
            <a:r>
              <a:rPr lang="en-US" sz="2800" dirty="0">
                <a:solidFill>
                  <a:schemeClr val="dk1"/>
                </a:solidFill>
                <a:latin typeface="Calibri"/>
                <a:cs typeface="Calibri"/>
                <a:sym typeface="Calibri"/>
              </a:rPr>
              <a:t>A Chi-</a:t>
            </a:r>
            <a:r>
              <a:rPr lang="en-US" sz="2800" dirty="0" err="1">
                <a:solidFill>
                  <a:schemeClr val="dk1"/>
                </a:solidFill>
                <a:latin typeface="Calibri"/>
                <a:cs typeface="Calibri"/>
                <a:sym typeface="Calibri"/>
              </a:rPr>
              <a:t>quadrato</a:t>
            </a:r>
            <a:r>
              <a:rPr lang="en-US" sz="2800" dirty="0">
                <a:solidFill>
                  <a:schemeClr val="dk1"/>
                </a:solidFill>
                <a:latin typeface="Calibri"/>
                <a:cs typeface="Calibri"/>
                <a:sym typeface="Calibri"/>
              </a:rPr>
              <a:t>.</a:t>
            </a:r>
          </a:p>
          <a:p>
            <a:pPr marL="457200" lvl="0" indent="-457200">
              <a:lnSpc>
                <a:spcPct val="150000"/>
              </a:lnSpc>
              <a:buFont typeface="Wingdings" panose="05000000000000000000" pitchFamily="2" charset="2"/>
              <a:buChar char="q"/>
            </a:pPr>
            <a:r>
              <a:rPr lang="en-US" sz="2800" dirty="0">
                <a:solidFill>
                  <a:schemeClr val="dk1"/>
                </a:solidFill>
                <a:latin typeface="Calibri"/>
                <a:cs typeface="Calibri"/>
                <a:sym typeface="Calibri"/>
              </a:rPr>
              <a:t>B T di Student.</a:t>
            </a:r>
          </a:p>
          <a:p>
            <a:pPr marL="457200" lvl="0" indent="-457200">
              <a:lnSpc>
                <a:spcPct val="150000"/>
              </a:lnSpc>
              <a:buFont typeface="Wingdings" panose="05000000000000000000" pitchFamily="2" charset="2"/>
              <a:buChar char="q"/>
            </a:pPr>
            <a:r>
              <a:rPr lang="en-US" sz="2800" dirty="0">
                <a:solidFill>
                  <a:schemeClr val="dk1"/>
                </a:solidFill>
                <a:latin typeface="Calibri"/>
                <a:cs typeface="Calibri"/>
                <a:sym typeface="Calibri"/>
              </a:rPr>
              <a:t>C </a:t>
            </a:r>
            <a:r>
              <a:rPr lang="en-US" sz="2800" b="1" dirty="0">
                <a:solidFill>
                  <a:schemeClr val="dk1"/>
                </a:solidFill>
                <a:latin typeface="Calibri"/>
                <a:cs typeface="Calibri"/>
                <a:sym typeface="Calibri"/>
              </a:rPr>
              <a:t>F di </a:t>
            </a:r>
            <a:r>
              <a:rPr lang="en-US" sz="2800" b="1" dirty="0" err="1">
                <a:solidFill>
                  <a:schemeClr val="dk1"/>
                </a:solidFill>
                <a:latin typeface="Calibri"/>
                <a:cs typeface="Calibri"/>
                <a:sym typeface="Calibri"/>
              </a:rPr>
              <a:t>Snedecor</a:t>
            </a:r>
            <a:r>
              <a:rPr lang="en-US" sz="2800" dirty="0">
                <a:solidFill>
                  <a:schemeClr val="dk1"/>
                </a:solidFill>
                <a:latin typeface="Calibri"/>
                <a:cs typeface="Calibri"/>
                <a:sym typeface="Calibri"/>
              </a:rPr>
              <a:t>.</a:t>
            </a:r>
          </a:p>
        </p:txBody>
      </p:sp>
    </p:spTree>
    <p:extLst>
      <p:ext uri="{BB962C8B-B14F-4D97-AF65-F5344CB8AC3E}">
        <p14:creationId xmlns:p14="http://schemas.microsoft.com/office/powerpoint/2010/main" val="3271813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txBox="1"/>
          <p:nvPr/>
        </p:nvSpPr>
        <p:spPr>
          <a:xfrm>
            <a:off x="7258050" y="6591300"/>
            <a:ext cx="3771900" cy="12310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err="1">
                <a:solidFill>
                  <a:srgbClr val="E7686A"/>
                </a:solidFill>
                <a:latin typeface="Calibri"/>
                <a:ea typeface="Calibri"/>
                <a:cs typeface="Calibri"/>
                <a:sym typeface="Calibri"/>
              </a:rPr>
              <a:t>Grazie</a:t>
            </a:r>
            <a:r>
              <a:rPr lang="en-US" sz="6000" b="1" dirty="0">
                <a:solidFill>
                  <a:srgbClr val="E7686A"/>
                </a:solidFill>
                <a:latin typeface="Calibri"/>
                <a:ea typeface="Calibri"/>
                <a:cs typeface="Calibri"/>
                <a:sym typeface="Calibri"/>
              </a:rPr>
              <a:t>!</a:t>
            </a:r>
            <a:br>
              <a:rPr lang="en-US" sz="6000" b="1" dirty="0">
                <a:solidFill>
                  <a:srgbClr val="E7686A"/>
                </a:solidFill>
                <a:latin typeface="Calibri"/>
                <a:ea typeface="Calibri"/>
                <a:cs typeface="Calibri"/>
                <a:sym typeface="Calibri"/>
              </a:rPr>
            </a:b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p:nvPr/>
        </p:nvSpPr>
        <p:spPr>
          <a:xfrm>
            <a:off x="1432560" y="1496219"/>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Indice</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39" name="Google Shape;139;p2"/>
          <p:cNvSpPr txBox="1"/>
          <p:nvPr/>
        </p:nvSpPr>
        <p:spPr>
          <a:xfrm>
            <a:off x="2735580" y="5829057"/>
            <a:ext cx="4157980" cy="2646838"/>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INTRODUZIONE</a:t>
            </a:r>
            <a:br>
              <a:rPr lang="en-US" sz="28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a:t>
            </a:r>
            <a:r>
              <a:rPr lang="it-IT" sz="2400" dirty="0">
                <a:solidFill>
                  <a:schemeClr val="dk1"/>
                </a:solidFill>
                <a:latin typeface="Calibri"/>
                <a:ea typeface="Calibri"/>
                <a:cs typeface="Calibri"/>
                <a:sym typeface="Calibri"/>
              </a:rPr>
              <a:t>Motivazione e definizioni di base</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a:t>
            </a:r>
            <a:r>
              <a:rPr lang="en-US" sz="2400" dirty="0" err="1">
                <a:solidFill>
                  <a:schemeClr val="dk1"/>
                </a:solidFill>
                <a:latin typeface="Calibri"/>
                <a:ea typeface="Calibri"/>
                <a:cs typeface="Calibri"/>
                <a:sym typeface="Calibri"/>
              </a:rPr>
              <a:t>Condizioni</a:t>
            </a:r>
            <a:r>
              <a:rPr lang="en-US" sz="2400" dirty="0">
                <a:solidFill>
                  <a:schemeClr val="dk1"/>
                </a:solidFill>
                <a:latin typeface="Calibri"/>
                <a:ea typeface="Calibri"/>
                <a:cs typeface="Calibri"/>
                <a:sym typeface="Calibri"/>
              </a:rPr>
              <a:t> per </a:t>
            </a:r>
            <a:r>
              <a:rPr lang="en-US" sz="2400" dirty="0" err="1">
                <a:solidFill>
                  <a:schemeClr val="dk1"/>
                </a:solidFill>
                <a:latin typeface="Calibri"/>
                <a:ea typeface="Calibri"/>
                <a:cs typeface="Calibri"/>
                <a:sym typeface="Calibri"/>
              </a:rPr>
              <a:t>l'applicazione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dell'ANOVA</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40" name="Google Shape;140;p2"/>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2"/>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2"/>
          <p:cNvSpPr txBox="1"/>
          <p:nvPr/>
        </p:nvSpPr>
        <p:spPr>
          <a:xfrm>
            <a:off x="12954000" y="5829057"/>
            <a:ext cx="4937760" cy="1846619"/>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ANOVA A DUE FATTORI</a:t>
            </a:r>
            <a:br>
              <a:rPr lang="en-US" sz="28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a:t>
            </a:r>
            <a:r>
              <a:rPr lang="en-US" sz="2400" dirty="0" err="1">
                <a:solidFill>
                  <a:schemeClr val="dk1"/>
                </a:solidFill>
                <a:latin typeface="Calibri"/>
                <a:ea typeface="Calibri"/>
                <a:cs typeface="Calibri"/>
                <a:sym typeface="Calibri"/>
              </a:rPr>
              <a:t>Molteplici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fonti</a:t>
            </a:r>
            <a:r>
              <a:rPr lang="en-US" sz="2400" dirty="0">
                <a:solidFill>
                  <a:schemeClr val="dk1"/>
                </a:solidFill>
                <a:latin typeface="Calibri"/>
                <a:ea typeface="Calibri"/>
                <a:cs typeface="Calibri"/>
                <a:sym typeface="Calibri"/>
              </a:rPr>
              <a:t> di </a:t>
            </a:r>
            <a:r>
              <a:rPr lang="en-US" sz="2400" dirty="0" err="1">
                <a:solidFill>
                  <a:schemeClr val="dk1"/>
                </a:solidFill>
                <a:latin typeface="Calibri"/>
                <a:ea typeface="Calibri"/>
                <a:cs typeface="Calibri"/>
                <a:sym typeface="Calibri"/>
              </a:rPr>
              <a:t>variazione</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a:t>
            </a:r>
            <a:r>
              <a:rPr lang="it-IT" sz="2400" dirty="0">
                <a:solidFill>
                  <a:schemeClr val="dk1"/>
                </a:solidFill>
                <a:latin typeface="Calibri"/>
                <a:ea typeface="Calibri"/>
                <a:cs typeface="Calibri"/>
                <a:sym typeface="Calibri"/>
              </a:rPr>
              <a:t>Esecuzione del test ANOVA a due fattori</a:t>
            </a:r>
            <a:br>
              <a:rPr lang="en-US" sz="2400" dirty="0">
                <a:solidFill>
                  <a:schemeClr val="dk1"/>
                </a:solidFill>
                <a:latin typeface="Calibri"/>
                <a:ea typeface="Calibri"/>
                <a:cs typeface="Calibri"/>
                <a:sym typeface="Calibri"/>
              </a:rPr>
            </a:br>
            <a:endParaRPr dirty="0"/>
          </a:p>
        </p:txBody>
      </p:sp>
      <p:sp>
        <p:nvSpPr>
          <p:cNvPr id="145" name="Google Shape;145;p2"/>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1</a:t>
            </a:r>
            <a:endParaRPr/>
          </a:p>
        </p:txBody>
      </p:sp>
      <p:sp>
        <p:nvSpPr>
          <p:cNvPr id="146" name="Google Shape;146;p2"/>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2</a:t>
            </a:r>
            <a:endParaRPr/>
          </a:p>
        </p:txBody>
      </p:sp>
      <p:sp>
        <p:nvSpPr>
          <p:cNvPr id="147" name="Google Shape;147;p2"/>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3</a:t>
            </a:r>
            <a:endParaRPr/>
          </a:p>
        </p:txBody>
      </p:sp>
      <p:sp>
        <p:nvSpPr>
          <p:cNvPr id="2" name="Google Shape;139;p2">
            <a:extLst>
              <a:ext uri="{FF2B5EF4-FFF2-40B4-BE49-F238E27FC236}">
                <a16:creationId xmlns:a16="http://schemas.microsoft.com/office/drawing/2014/main" id="{453168F5-8671-6B1B-DD00-F462C90E66FE}"/>
              </a:ext>
            </a:extLst>
          </p:cNvPr>
          <p:cNvSpPr txBox="1"/>
          <p:nvPr/>
        </p:nvSpPr>
        <p:spPr>
          <a:xfrm>
            <a:off x="7931150" y="5829057"/>
            <a:ext cx="4157980" cy="2646838"/>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ANOVA A UNA VIA</a:t>
            </a:r>
            <a:br>
              <a:rPr lang="en-US" sz="28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a:t>
            </a:r>
            <a:r>
              <a:rPr lang="en-US" sz="2400" dirty="0" err="1">
                <a:solidFill>
                  <a:schemeClr val="dk1"/>
                </a:solidFill>
                <a:latin typeface="Calibri"/>
                <a:ea typeface="Calibri"/>
                <a:cs typeface="Calibri"/>
                <a:sym typeface="Calibri"/>
              </a:rPr>
              <a:t>Scomposizione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della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variabilità</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a:t>
            </a:r>
            <a:r>
              <a:rPr lang="it-IT" sz="2400" dirty="0">
                <a:solidFill>
                  <a:schemeClr val="dk1"/>
                </a:solidFill>
                <a:latin typeface="Calibri"/>
                <a:ea typeface="Calibri"/>
                <a:cs typeface="Calibri"/>
                <a:sym typeface="Calibri"/>
              </a:rPr>
              <a:t>Conduzione e interpretazione di un test ANOVA</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094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Introduzione</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Definizioni</a:t>
            </a:r>
            <a:r>
              <a:rPr lang="en-US" sz="2800" b="1" dirty="0">
                <a:solidFill>
                  <a:srgbClr val="238791"/>
                </a:solidFill>
                <a:latin typeface="Calibri"/>
                <a:ea typeface="Calibri"/>
                <a:cs typeface="Calibri"/>
                <a:sym typeface="Calibri"/>
              </a:rPr>
              <a:t> di base</a:t>
            </a:r>
            <a:endParaRPr sz="2800" b="1" dirty="0">
              <a:solidFill>
                <a:srgbClr val="238791"/>
              </a:solidFill>
              <a:latin typeface="Calibri"/>
              <a:ea typeface="Calibri"/>
              <a:cs typeface="Calibri"/>
              <a:sym typeface="Calibri"/>
            </a:endParaRPr>
          </a:p>
        </p:txBody>
      </p:sp>
      <p:sp>
        <p:nvSpPr>
          <p:cNvPr id="161" name="Google Shape;161;p4"/>
          <p:cNvSpPr txBox="1"/>
          <p:nvPr/>
        </p:nvSpPr>
        <p:spPr>
          <a:xfrm>
            <a:off x="1447800" y="3688969"/>
            <a:ext cx="16047720" cy="4524275"/>
          </a:xfrm>
          <a:prstGeom prst="rect">
            <a:avLst/>
          </a:prstGeom>
          <a:noFill/>
          <a:ln>
            <a:noFill/>
          </a:ln>
        </p:spPr>
        <p:txBody>
          <a:bodyPr spcFirstLastPara="1" wrap="square" lIns="91425" tIns="45700" rIns="91425" bIns="45700" anchor="t" anchorCtr="0">
            <a:spAutoFit/>
          </a:bodyPr>
          <a:lstStyle/>
          <a:p>
            <a:pPr marL="457200" lvl="0" indent="-457200">
              <a:buClr>
                <a:schemeClr val="dk1"/>
              </a:buClr>
              <a:buSzPts val="2800"/>
              <a:buFont typeface="Noto Sans Symbols"/>
              <a:buChar char="⮚"/>
            </a:pPr>
            <a:r>
              <a:rPr lang="it-IT" sz="3600" dirty="0">
                <a:solidFill>
                  <a:schemeClr val="dk1"/>
                </a:solidFill>
                <a:latin typeface="Calibri"/>
                <a:ea typeface="Calibri"/>
                <a:cs typeface="Calibri"/>
                <a:sym typeface="Calibri"/>
              </a:rPr>
              <a:t>Definiamo una variabile di risposta, una variabile continua di interesse.</a:t>
            </a:r>
          </a:p>
          <a:p>
            <a:pPr lvl="0">
              <a:buClr>
                <a:schemeClr val="dk1"/>
              </a:buClr>
              <a:buSzPts val="2800"/>
            </a:pPr>
            <a:endParaRPr lang="es-ES" sz="3600" dirty="0">
              <a:solidFill>
                <a:schemeClr val="dk1"/>
              </a:solidFill>
              <a:latin typeface="Calibri"/>
              <a:ea typeface="Calibri"/>
              <a:cs typeface="Calibri"/>
              <a:sym typeface="Calibri"/>
            </a:endParaRPr>
          </a:p>
          <a:p>
            <a:pPr marL="457200" lvl="0" indent="-457200">
              <a:buClr>
                <a:schemeClr val="dk1"/>
              </a:buClr>
              <a:buSzPts val="2800"/>
              <a:buFont typeface="Noto Sans Symbols"/>
              <a:buChar char="⮚"/>
            </a:pPr>
            <a:r>
              <a:rPr lang="it-IT" sz="3600" dirty="0">
                <a:solidFill>
                  <a:schemeClr val="dk1"/>
                </a:solidFill>
                <a:latin typeface="Calibri"/>
                <a:cs typeface="Calibri"/>
                <a:sym typeface="Calibri"/>
              </a:rPr>
              <a:t>Inoltre, disponiamo di informazioni sulle diverse categorie di una variabile qualitativa. Questa variabile categoriale è chiamata </a:t>
            </a:r>
            <a:r>
              <a:rPr lang="it-IT" sz="3600" b="1" u="sng" dirty="0">
                <a:solidFill>
                  <a:schemeClr val="dk1"/>
                </a:solidFill>
                <a:latin typeface="Calibri"/>
                <a:cs typeface="Calibri"/>
                <a:sym typeface="Calibri"/>
              </a:rPr>
              <a:t>fattore</a:t>
            </a:r>
            <a:r>
              <a:rPr lang="it-IT" sz="3600" dirty="0">
                <a:solidFill>
                  <a:schemeClr val="dk1"/>
                </a:solidFill>
                <a:latin typeface="Calibri"/>
                <a:cs typeface="Calibri"/>
                <a:sym typeface="Calibri"/>
              </a:rPr>
              <a:t> e ogni categoria possibile è chiamata </a:t>
            </a:r>
            <a:r>
              <a:rPr lang="it-IT" sz="3600" b="1" u="sng" dirty="0">
                <a:solidFill>
                  <a:schemeClr val="dk1"/>
                </a:solidFill>
                <a:latin typeface="Calibri"/>
                <a:cs typeface="Calibri"/>
                <a:sym typeface="Calibri"/>
              </a:rPr>
              <a:t>livello</a:t>
            </a:r>
            <a:r>
              <a:rPr lang="it-IT" sz="3600" dirty="0">
                <a:solidFill>
                  <a:schemeClr val="dk1"/>
                </a:solidFill>
                <a:latin typeface="Calibri"/>
                <a:cs typeface="Calibri"/>
                <a:sym typeface="Calibri"/>
              </a:rPr>
              <a:t>.</a:t>
            </a:r>
          </a:p>
          <a:p>
            <a:pPr lvl="0">
              <a:buClr>
                <a:schemeClr val="dk1"/>
              </a:buClr>
              <a:buSzPts val="2800"/>
            </a:pPr>
            <a:endParaRPr lang="es-ES" sz="3600" dirty="0">
              <a:solidFill>
                <a:schemeClr val="dk1"/>
              </a:solidFill>
              <a:latin typeface="Calibri"/>
              <a:ea typeface="Calibri"/>
              <a:cs typeface="Calibri"/>
              <a:sym typeface="Calibri"/>
            </a:endParaRPr>
          </a:p>
          <a:p>
            <a:pPr marL="457200" lvl="0" indent="-457200">
              <a:buClr>
                <a:schemeClr val="dk1"/>
              </a:buClr>
              <a:buSzPts val="2800"/>
              <a:buFont typeface="Noto Sans Symbols"/>
              <a:buChar char="⮚"/>
            </a:pPr>
            <a:r>
              <a:rPr lang="it-IT" sz="3600" dirty="0">
                <a:solidFill>
                  <a:schemeClr val="dk1"/>
                </a:solidFill>
                <a:latin typeface="Calibri"/>
                <a:ea typeface="Calibri"/>
                <a:cs typeface="Calibri"/>
                <a:sym typeface="Calibri"/>
              </a:rPr>
              <a:t>Il valore medio (non osservato) della nostra variabile di risposta sul livello 𝑖 è indicato come 𝜇_𝑖</a:t>
            </a:r>
            <a:endParaRPr lang="en-US" sz="36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234629"/>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Introduzione</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32560" y="2119591"/>
            <a:ext cx="100401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Motivazione</a:t>
            </a:r>
            <a:endParaRPr sz="2800" b="1" dirty="0">
              <a:solidFill>
                <a:srgbClr val="238791"/>
              </a:solidFill>
              <a:latin typeface="Calibri"/>
              <a:ea typeface="Calibri"/>
              <a:cs typeface="Calibri"/>
              <a:sym typeface="Calibri"/>
            </a:endParaRPr>
          </a:p>
        </p:txBody>
      </p:sp>
      <p:sp>
        <p:nvSpPr>
          <p:cNvPr id="161" name="Google Shape;161;p4"/>
          <p:cNvSpPr txBox="1"/>
          <p:nvPr/>
        </p:nvSpPr>
        <p:spPr>
          <a:xfrm>
            <a:off x="953794" y="2742992"/>
            <a:ext cx="16047720" cy="6309379"/>
          </a:xfrm>
          <a:prstGeom prst="rect">
            <a:avLst/>
          </a:prstGeom>
          <a:noFill/>
          <a:ln>
            <a:noFill/>
          </a:ln>
        </p:spPr>
        <p:txBody>
          <a:bodyPr spcFirstLastPara="1" wrap="square" lIns="91425" tIns="45700" rIns="91425" bIns="45700" anchor="t" anchorCtr="0">
            <a:spAutoFit/>
          </a:bodyPr>
          <a:lstStyle/>
          <a:p>
            <a:pPr marL="457200" lvl="0" indent="-457200">
              <a:buClr>
                <a:schemeClr val="dk1"/>
              </a:buClr>
              <a:buSzPts val="2800"/>
              <a:buFont typeface="Noto Sans Symbols"/>
              <a:buChar char="⮚"/>
            </a:pPr>
            <a:r>
              <a:rPr lang="it-IT" sz="3600" dirty="0">
                <a:solidFill>
                  <a:schemeClr val="dk1"/>
                </a:solidFill>
                <a:latin typeface="Calibri"/>
                <a:ea typeface="Calibri"/>
                <a:cs typeface="Calibri"/>
                <a:sym typeface="Calibri"/>
              </a:rPr>
              <a:t>Le tecniche MLG presentate qui sotto forma di ANOVA consentono di rispondere a domande potenzialmente interessanti. Alcuni esempi:</a:t>
            </a:r>
          </a:p>
          <a:p>
            <a:pPr lvl="0">
              <a:buClr>
                <a:schemeClr val="dk1"/>
              </a:buClr>
              <a:buSzPts val="2800"/>
            </a:pPr>
            <a:endParaRPr lang="en-US" sz="3600" dirty="0">
              <a:solidFill>
                <a:schemeClr val="dk1"/>
              </a:solidFill>
              <a:latin typeface="Calibri"/>
              <a:ea typeface="Calibri"/>
              <a:cs typeface="Calibri"/>
              <a:sym typeface="Calibri"/>
            </a:endParaRPr>
          </a:p>
          <a:p>
            <a:pPr marL="990600" lvl="1" indent="-92075">
              <a:buClr>
                <a:schemeClr val="dk1"/>
              </a:buClr>
              <a:buSzPts val="2800"/>
              <a:buFont typeface="+mj-lt"/>
              <a:buAutoNum type="arabicPeriod"/>
            </a:pPr>
            <a:r>
              <a:rPr lang="it-IT" sz="2800" dirty="0">
                <a:solidFill>
                  <a:schemeClr val="dk1"/>
                </a:solidFill>
                <a:latin typeface="Calibri"/>
                <a:cs typeface="Calibri"/>
                <a:sym typeface="Calibri"/>
              </a:rPr>
              <a:t>I lavoratori e le lavoratrici di una regione percepiscono lo stesso salario medio annuo?</a:t>
            </a:r>
          </a:p>
          <a:p>
            <a:pPr marL="898525" lvl="1">
              <a:buClr>
                <a:schemeClr val="dk1"/>
              </a:buClr>
              <a:buSzPts val="2800"/>
            </a:pPr>
            <a:endParaRPr lang="en-US" sz="2800" b="1" u="sng" dirty="0">
              <a:solidFill>
                <a:schemeClr val="dk1"/>
              </a:solidFill>
              <a:latin typeface="Calibri"/>
              <a:cs typeface="Calibri"/>
              <a:sym typeface="Calibri"/>
            </a:endParaRPr>
          </a:p>
          <a:p>
            <a:pPr marL="990600" lvl="1" indent="-92075">
              <a:buClr>
                <a:schemeClr val="dk1"/>
              </a:buClr>
              <a:buSzPts val="2800"/>
              <a:buFont typeface="+mj-lt"/>
              <a:buAutoNum type="arabicPeriod"/>
            </a:pPr>
            <a:r>
              <a:rPr lang="it-IT" sz="2800" dirty="0">
                <a:solidFill>
                  <a:schemeClr val="dk1"/>
                </a:solidFill>
                <a:latin typeface="Calibri"/>
                <a:cs typeface="Calibri"/>
                <a:sym typeface="Calibri"/>
              </a:rPr>
              <a:t>Gli studenti di un corso che seguono metodi di insegnamento diversi ottengono lo stesso voto medio?</a:t>
            </a:r>
          </a:p>
          <a:p>
            <a:pPr marL="898525" lvl="1">
              <a:buClr>
                <a:schemeClr val="dk1"/>
              </a:buClr>
              <a:buSzPts val="2800"/>
            </a:pPr>
            <a:endParaRPr lang="en-US" sz="2800" dirty="0">
              <a:solidFill>
                <a:schemeClr val="dk1"/>
              </a:solidFill>
              <a:latin typeface="Calibri"/>
              <a:ea typeface="Calibri"/>
              <a:cs typeface="Calibri"/>
              <a:sym typeface="Calibri"/>
            </a:endParaRPr>
          </a:p>
          <a:p>
            <a:pPr marL="990600" lvl="1" indent="-92075">
              <a:buClr>
                <a:schemeClr val="dk1"/>
              </a:buClr>
              <a:buSzPts val="2800"/>
              <a:buFont typeface="+mj-lt"/>
              <a:buAutoNum type="arabicPeriod"/>
            </a:pPr>
            <a:r>
              <a:rPr lang="it-IT" sz="2800" dirty="0">
                <a:solidFill>
                  <a:schemeClr val="dk1"/>
                </a:solidFill>
                <a:latin typeface="Calibri"/>
                <a:ea typeface="Calibri"/>
                <a:cs typeface="Calibri"/>
                <a:sym typeface="Calibri"/>
              </a:rPr>
              <a:t>Il consumo medio settimanale di determinati farmaci è diverso a seconda dei gruppi di età e/o del sesso?</a:t>
            </a:r>
          </a:p>
          <a:p>
            <a:pPr marL="898525" lvl="1">
              <a:buClr>
                <a:schemeClr val="dk1"/>
              </a:buClr>
              <a:buSzPts val="2800"/>
            </a:pPr>
            <a:endParaRPr lang="en-US" sz="2800" dirty="0">
              <a:solidFill>
                <a:schemeClr val="dk1"/>
              </a:solidFill>
              <a:latin typeface="Calibri"/>
              <a:ea typeface="Calibri"/>
              <a:cs typeface="Calibri"/>
              <a:sym typeface="Calibri"/>
            </a:endParaRPr>
          </a:p>
          <a:p>
            <a:pPr marL="571500" lvl="1" indent="-571500">
              <a:buClr>
                <a:schemeClr val="dk1"/>
              </a:buClr>
              <a:buSzPts val="2800"/>
              <a:buFont typeface="Wingdings" panose="05000000000000000000" pitchFamily="2" charset="2"/>
              <a:buChar char="Ø"/>
            </a:pPr>
            <a:r>
              <a:rPr lang="it-IT" sz="3600" dirty="0">
                <a:solidFill>
                  <a:schemeClr val="dk1"/>
                </a:solidFill>
                <a:latin typeface="Calibri"/>
                <a:ea typeface="Calibri"/>
                <a:cs typeface="Calibri"/>
                <a:sym typeface="Calibri"/>
              </a:rPr>
              <a:t>L'ANOVA a un fattore va bene per le domande 1 e 2, mentre la domanda 3 richiede l'ANOVA a due fattori.</a:t>
            </a:r>
            <a:endParaRPr lang="en-US" sz="3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0718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D889E-AEC3-F836-B795-9AC38B911766}"/>
              </a:ext>
            </a:extLst>
          </p:cNvPr>
          <p:cNvGrpSpPr/>
          <p:nvPr/>
        </p:nvGrpSpPr>
        <p:grpSpPr>
          <a:xfrm>
            <a:off x="8244840" y="533399"/>
            <a:ext cx="9826361" cy="8224683"/>
            <a:chOff x="2531270" y="802482"/>
            <a:chExt cx="10475722" cy="8404986"/>
          </a:xfrm>
        </p:grpSpPr>
        <p:grpSp>
          <p:nvGrpSpPr>
            <p:cNvPr id="2" name="Grupo 1"/>
            <p:cNvGrpSpPr/>
            <p:nvPr/>
          </p:nvGrpSpPr>
          <p:grpSpPr>
            <a:xfrm>
              <a:off x="2531270" y="6629401"/>
              <a:ext cx="10475722" cy="2578067"/>
              <a:chOff x="163513" y="4419600"/>
              <a:chExt cx="6768009" cy="1718711"/>
            </a:xfrm>
          </p:grpSpPr>
          <p:sp>
            <p:nvSpPr>
              <p:cNvPr id="15363" name="AutoShape 3"/>
              <p:cNvSpPr>
                <a:spLocks noChangeArrowheads="1"/>
              </p:cNvSpPr>
              <p:nvPr/>
            </p:nvSpPr>
            <p:spPr bwMode="auto">
              <a:xfrm>
                <a:off x="163513" y="4419600"/>
                <a:ext cx="1320086" cy="348205"/>
              </a:xfrm>
              <a:prstGeom prst="rightArrowCallout">
                <a:avLst>
                  <a:gd name="adj1" fmla="val 25000"/>
                  <a:gd name="adj2" fmla="val 25000"/>
                  <a:gd name="adj3" fmla="val 70320"/>
                  <a:gd name="adj4" fmla="val 69074"/>
                </a:avLst>
              </a:prstGeom>
              <a:solidFill>
                <a:srgbClr val="F2F2F2"/>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C0C0C0"/>
                </a:extrusionClr>
              </a:sp3d>
            </p:spPr>
            <p:txBody>
              <a:bodyPr wrap="none" lIns="135000" tIns="70200" rIns="135000" bIns="70200">
                <a:spAutoFit/>
                <a:flatTx/>
              </a:bodyPr>
              <a:lstStyle/>
              <a:p>
                <a:pPr>
                  <a:spcBef>
                    <a:spcPts val="262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i="1" dirty="0">
                    <a:solidFill>
                      <a:srgbClr val="000099"/>
                    </a:solidFill>
                    <a:latin typeface="Tahoma" pitchFamily="34" charset="0"/>
                  </a:rPr>
                  <a:t>Fattore </a:t>
                </a:r>
              </a:p>
            </p:txBody>
          </p:sp>
          <p:sp>
            <p:nvSpPr>
              <p:cNvPr id="15364" name="Text Box 4"/>
              <p:cNvSpPr txBox="1">
                <a:spLocks noChangeArrowheads="1"/>
              </p:cNvSpPr>
              <p:nvPr/>
            </p:nvSpPr>
            <p:spPr bwMode="auto">
              <a:xfrm>
                <a:off x="1472466" y="4441273"/>
                <a:ext cx="2511881" cy="348205"/>
              </a:xfrm>
              <a:prstGeom prst="rect">
                <a:avLst/>
              </a:prstGeom>
              <a:no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dirty="0">
                    <a:solidFill>
                      <a:srgbClr val="000099"/>
                    </a:solidFill>
                  </a:rPr>
                  <a:t>Metodo di insegnamento</a:t>
                </a:r>
              </a:p>
            </p:txBody>
          </p:sp>
          <p:sp>
            <p:nvSpPr>
              <p:cNvPr id="15365" name="AutoShape 5"/>
              <p:cNvSpPr>
                <a:spLocks noChangeArrowheads="1"/>
              </p:cNvSpPr>
              <p:nvPr/>
            </p:nvSpPr>
            <p:spPr bwMode="auto">
              <a:xfrm>
                <a:off x="179388" y="5080000"/>
                <a:ext cx="1800225" cy="348205"/>
              </a:xfrm>
              <a:prstGeom prst="rightArrowCallout">
                <a:avLst>
                  <a:gd name="adj1" fmla="val 25000"/>
                  <a:gd name="adj2" fmla="val 25000"/>
                  <a:gd name="adj3" fmla="val 56757"/>
                  <a:gd name="adj4" fmla="val 75648"/>
                </a:avLst>
              </a:prstGeom>
              <a:solidFill>
                <a:srgbClr val="F2F2F2"/>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C0C0C0"/>
                </a:extrusionClr>
              </a:sp3d>
            </p:spPr>
            <p:txBody>
              <a:bodyPr lIns="135000" tIns="70200" rIns="135000" bIns="70200">
                <a:spAutoFit/>
                <a:flatTx/>
              </a:bodyPr>
              <a:lstStyle/>
              <a:p>
                <a:pPr>
                  <a:spcBef>
                    <a:spcPts val="262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i="1" dirty="0">
                    <a:solidFill>
                      <a:srgbClr val="000099"/>
                    </a:solidFill>
                    <a:latin typeface="Tahoma" pitchFamily="34" charset="0"/>
                  </a:rPr>
                  <a:t>LIvelli</a:t>
                </a:r>
              </a:p>
            </p:txBody>
          </p:sp>
          <p:sp>
            <p:nvSpPr>
              <p:cNvPr id="15366" name="Text Box 6"/>
              <p:cNvSpPr txBox="1">
                <a:spLocks noChangeArrowheads="1"/>
              </p:cNvSpPr>
              <p:nvPr/>
            </p:nvSpPr>
            <p:spPr bwMode="auto">
              <a:xfrm>
                <a:off x="1979613" y="5097129"/>
                <a:ext cx="4951909" cy="306269"/>
              </a:xfrm>
              <a:prstGeom prst="rect">
                <a:avLst/>
              </a:prstGeom>
              <a:no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000" dirty="0">
                    <a:solidFill>
                      <a:srgbClr val="000099"/>
                    </a:solidFill>
                  </a:rPr>
                  <a:t>(a) Basato su lezioni; (b) basato su compiti; (c) sistema misto</a:t>
                </a:r>
              </a:p>
            </p:txBody>
          </p:sp>
          <p:sp>
            <p:nvSpPr>
              <p:cNvPr id="15367" name="AutoShape 7"/>
              <p:cNvSpPr>
                <a:spLocks noChangeArrowheads="1"/>
              </p:cNvSpPr>
              <p:nvPr/>
            </p:nvSpPr>
            <p:spPr bwMode="auto">
              <a:xfrm>
                <a:off x="195263" y="5738813"/>
                <a:ext cx="3482656" cy="348205"/>
              </a:xfrm>
              <a:prstGeom prst="rightArrowCallout">
                <a:avLst>
                  <a:gd name="adj1" fmla="val 39231"/>
                  <a:gd name="adj2" fmla="val 35546"/>
                  <a:gd name="adj3" fmla="val 145763"/>
                  <a:gd name="adj4" fmla="val 79898"/>
                </a:avLst>
              </a:prstGeom>
              <a:solidFill>
                <a:srgbClr val="F2F2F2"/>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C0C0C0"/>
                </a:extrusionClr>
              </a:sp3d>
            </p:spPr>
            <p:txBody>
              <a:bodyPr wrap="square" lIns="135000" tIns="70200" rIns="135000" bIns="70200">
                <a:spAutoFit/>
                <a:flatTx/>
              </a:bodyPr>
              <a:lstStyle/>
              <a:p>
                <a:pPr>
                  <a:spcBef>
                    <a:spcPts val="262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400" i="1" dirty="0">
                    <a:solidFill>
                      <a:srgbClr val="000099"/>
                    </a:solidFill>
                    <a:latin typeface="Tahoma" pitchFamily="34" charset="0"/>
                  </a:rPr>
                  <a:t>Variabile di risposta</a:t>
                </a:r>
              </a:p>
            </p:txBody>
          </p:sp>
          <p:sp>
            <p:nvSpPr>
              <p:cNvPr id="15368" name="Text Box 8"/>
              <p:cNvSpPr txBox="1">
                <a:spLocks noChangeArrowheads="1"/>
              </p:cNvSpPr>
              <p:nvPr/>
            </p:nvSpPr>
            <p:spPr bwMode="auto">
              <a:xfrm>
                <a:off x="3781508" y="5748170"/>
                <a:ext cx="696765" cy="390141"/>
              </a:xfrm>
              <a:prstGeom prst="rect">
                <a:avLst/>
              </a:prstGeom>
              <a:no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800" dirty="0">
                    <a:solidFill>
                      <a:srgbClr val="000099"/>
                    </a:solidFill>
                  </a:rPr>
                  <a:t>Voto</a:t>
                </a:r>
              </a:p>
            </p:txBody>
          </p:sp>
        </p:grpSp>
        <p:grpSp>
          <p:nvGrpSpPr>
            <p:cNvPr id="24587" name="Group 10"/>
            <p:cNvGrpSpPr>
              <a:grpSpLocks/>
            </p:cNvGrpSpPr>
            <p:nvPr/>
          </p:nvGrpSpPr>
          <p:grpSpPr bwMode="auto">
            <a:xfrm>
              <a:off x="2724151" y="802482"/>
              <a:ext cx="6403179" cy="5424487"/>
              <a:chOff x="184" y="337"/>
              <a:chExt cx="2689" cy="2278"/>
            </a:xfrm>
          </p:grpSpPr>
          <p:sp>
            <p:nvSpPr>
              <p:cNvPr id="24589" name="Text Box 11"/>
              <p:cNvSpPr txBox="1">
                <a:spLocks noChangeArrowheads="1"/>
              </p:cNvSpPr>
              <p:nvPr/>
            </p:nvSpPr>
            <p:spPr bwMode="auto">
              <a:xfrm>
                <a:off x="2241" y="2473"/>
                <a:ext cx="632" cy="138"/>
              </a:xfrm>
              <a:prstGeom prst="rect">
                <a:avLst/>
              </a:prstGeom>
              <a:noFill/>
              <a:ln w="9525">
                <a:noFill/>
                <a:round/>
                <a:headEnd/>
                <a:tailEnd/>
              </a:ln>
            </p:spPr>
            <p:txBody>
              <a:bodyPr wrap="none" lIns="135000" tIns="70200" rIns="135000" bIns="70200">
                <a:spAutoFit/>
              </a:bodyPr>
              <a:lstStyle/>
              <a:p>
                <a:pPr>
                  <a:lnSpc>
                    <a:spcPct val="50000"/>
                  </a:lnSpc>
                  <a:spcBef>
                    <a:spcPts val="1688"/>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100" b="1" dirty="0">
                    <a:solidFill>
                      <a:srgbClr val="333399"/>
                    </a:solidFill>
                    <a:latin typeface="Arial Rounded MT Bold" pitchFamily="34" charset="0"/>
                  </a:rPr>
                  <a:t>(c) misto</a:t>
                </a:r>
              </a:p>
            </p:txBody>
          </p:sp>
          <p:grpSp>
            <p:nvGrpSpPr>
              <p:cNvPr id="24590" name="Group 12"/>
              <p:cNvGrpSpPr>
                <a:grpSpLocks/>
              </p:cNvGrpSpPr>
              <p:nvPr/>
            </p:nvGrpSpPr>
            <p:grpSpPr bwMode="auto">
              <a:xfrm>
                <a:off x="184" y="337"/>
                <a:ext cx="2538" cy="2278"/>
                <a:chOff x="184" y="337"/>
                <a:chExt cx="2538" cy="2278"/>
              </a:xfrm>
            </p:grpSpPr>
            <p:sp>
              <p:nvSpPr>
                <p:cNvPr id="24591" name="Text Box 13"/>
                <p:cNvSpPr txBox="1">
                  <a:spLocks noChangeArrowheads="1"/>
                </p:cNvSpPr>
                <p:nvPr/>
              </p:nvSpPr>
              <p:spPr bwMode="auto">
                <a:xfrm>
                  <a:off x="184" y="978"/>
                  <a:ext cx="267" cy="403"/>
                </a:xfrm>
                <a:prstGeom prst="rect">
                  <a:avLst/>
                </a:prstGeom>
                <a:solidFill>
                  <a:srgbClr val="FFFFCC"/>
                </a:solidFill>
                <a:ln w="9525">
                  <a:noFill/>
                  <a:round/>
                  <a:headEnd/>
                  <a:tailEnd/>
                </a:ln>
              </p:spPr>
              <p:txBody>
                <a:bodyPr vert="eaVert"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100" b="1" dirty="0">
                      <a:solidFill>
                        <a:srgbClr val="000099"/>
                      </a:solidFill>
                      <a:latin typeface="Comic Sans MS" pitchFamily="66" charset="0"/>
                    </a:rPr>
                    <a:t>VOTO</a:t>
                  </a:r>
                </a:p>
              </p:txBody>
            </p:sp>
            <p:sp>
              <p:nvSpPr>
                <p:cNvPr id="24592" name="Text Box 14"/>
                <p:cNvSpPr txBox="1">
                  <a:spLocks noChangeArrowheads="1"/>
                </p:cNvSpPr>
                <p:nvPr/>
              </p:nvSpPr>
              <p:spPr bwMode="auto">
                <a:xfrm>
                  <a:off x="326" y="2415"/>
                  <a:ext cx="1036" cy="200"/>
                </a:xfrm>
                <a:prstGeom prst="rect">
                  <a:avLst/>
                </a:prstGeom>
                <a:noFill/>
                <a:ln w="9525">
                  <a:noFill/>
                  <a:round/>
                  <a:headEnd/>
                  <a:tailEnd/>
                </a:ln>
              </p:spPr>
              <p:txBody>
                <a:bodyPr wrap="none" lIns="135000" tIns="70200" rIns="135000" bIns="70200">
                  <a:spAutoFit/>
                </a:bodyPr>
                <a:lstStyle/>
                <a:p>
                  <a:pPr>
                    <a:spcBef>
                      <a:spcPts val="1688"/>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100" b="1" dirty="0">
                      <a:solidFill>
                        <a:srgbClr val="333399"/>
                      </a:solidFill>
                      <a:latin typeface="Arial Rounded MT Bold" pitchFamily="34" charset="0"/>
                    </a:rPr>
                    <a:t>(a) tradizionale</a:t>
                  </a:r>
                  <a:r>
                    <a:rPr lang="es-ES" sz="2100" b="1" dirty="0">
                      <a:solidFill>
                        <a:srgbClr val="FF3300"/>
                      </a:solidFill>
                      <a:latin typeface="Arial Rounded MT Bold" pitchFamily="34" charset="0"/>
                    </a:rPr>
                    <a:t> </a:t>
                  </a:r>
                </a:p>
              </p:txBody>
            </p:sp>
            <p:sp>
              <p:nvSpPr>
                <p:cNvPr id="24593" name="Text Box 15"/>
                <p:cNvSpPr txBox="1">
                  <a:spLocks noChangeArrowheads="1"/>
                </p:cNvSpPr>
                <p:nvPr/>
              </p:nvSpPr>
              <p:spPr bwMode="auto">
                <a:xfrm>
                  <a:off x="1073" y="337"/>
                  <a:ext cx="780" cy="200"/>
                </a:xfrm>
                <a:prstGeom prst="rect">
                  <a:avLst/>
                </a:prstGeom>
                <a:noFill/>
                <a:ln w="9525">
                  <a:noFill/>
                  <a:round/>
                  <a:headEnd/>
                  <a:tailEnd/>
                </a:ln>
              </p:spPr>
              <p:txBody>
                <a:bodyPr wrap="none" lIns="135000" tIns="70200" rIns="135000" bIns="70200">
                  <a:spAutoFit/>
                </a:bodyPr>
                <a:lstStyle/>
                <a:p>
                  <a:pPr>
                    <a:spcBef>
                      <a:spcPts val="1688"/>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2100" b="1" dirty="0">
                      <a:solidFill>
                        <a:srgbClr val="333399"/>
                      </a:solidFill>
                      <a:latin typeface="Arial Rounded MT Bold" pitchFamily="34" charset="0"/>
                    </a:rPr>
                    <a:t>(b)  compiti</a:t>
                  </a:r>
                </a:p>
              </p:txBody>
            </p:sp>
            <p:pic>
              <p:nvPicPr>
                <p:cNvPr id="24594" name="Picture 16"/>
                <p:cNvPicPr>
                  <a:picLocks noChangeAspect="1" noChangeArrowheads="1"/>
                </p:cNvPicPr>
                <p:nvPr/>
              </p:nvPicPr>
              <p:blipFill>
                <a:blip r:embed="rId3" cstate="print"/>
                <a:srcRect/>
                <a:stretch>
                  <a:fillRect/>
                </a:stretch>
              </p:blipFill>
              <p:spPr bwMode="auto">
                <a:xfrm>
                  <a:off x="437" y="547"/>
                  <a:ext cx="2285" cy="1886"/>
                </a:xfrm>
                <a:prstGeom prst="rect">
                  <a:avLst/>
                </a:prstGeom>
                <a:noFill/>
                <a:ln w="9525">
                  <a:noFill/>
                  <a:round/>
                  <a:headEnd/>
                  <a:tailEnd/>
                </a:ln>
              </p:spPr>
            </p:pic>
          </p:grpSp>
        </p:grpSp>
      </p:grpSp>
      <p:sp>
        <p:nvSpPr>
          <p:cNvPr id="4" name="Google Shape;159;p4">
            <a:extLst>
              <a:ext uri="{FF2B5EF4-FFF2-40B4-BE49-F238E27FC236}">
                <a16:creationId xmlns:a16="http://schemas.microsoft.com/office/drawing/2014/main" id="{430060EF-6145-B39D-F918-87B5BC4981F6}"/>
              </a:ext>
            </a:extLst>
          </p:cNvPr>
          <p:cNvSpPr txBox="1"/>
          <p:nvPr/>
        </p:nvSpPr>
        <p:spPr>
          <a:xfrm>
            <a:off x="4631702" y="139931"/>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ANOVA a una via</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6" name="TextBox 5">
            <a:extLst>
              <a:ext uri="{FF2B5EF4-FFF2-40B4-BE49-F238E27FC236}">
                <a16:creationId xmlns:a16="http://schemas.microsoft.com/office/drawing/2014/main" id="{2E33C85E-12B8-E9E7-6819-DD1AB8304E9E}"/>
              </a:ext>
            </a:extLst>
          </p:cNvPr>
          <p:cNvSpPr txBox="1"/>
          <p:nvPr/>
        </p:nvSpPr>
        <p:spPr>
          <a:xfrm>
            <a:off x="634048" y="1280904"/>
            <a:ext cx="7610792" cy="7725192"/>
          </a:xfrm>
          <a:prstGeom prst="rect">
            <a:avLst/>
          </a:prstGeom>
          <a:noFill/>
        </p:spPr>
        <p:txBody>
          <a:bodyPr wrap="square" rtlCol="0">
            <a:spAutoFit/>
          </a:bodyPr>
          <a:lstStyle/>
          <a:p>
            <a:r>
              <a:rPr lang="it-IT" sz="2600" dirty="0">
                <a:latin typeface="+mn-lt"/>
                <a:cs typeface="Calibri" panose="020F0502020204030204" pitchFamily="34" charset="0"/>
              </a:rPr>
              <a:t>Supponiamo di avere un campione di studenti, che frequentano tutti lo stesso corso, distribuiti nelle classi a, b e c.</a:t>
            </a:r>
          </a:p>
          <a:p>
            <a:endParaRPr lang="en-US" sz="2600" dirty="0">
              <a:latin typeface="+mn-lt"/>
              <a:cs typeface="Calibri" panose="020F0502020204030204" pitchFamily="34" charset="0"/>
            </a:endParaRPr>
          </a:p>
          <a:p>
            <a:pPr marL="457200" indent="-457200">
              <a:buFont typeface="Wingdings" panose="05000000000000000000" pitchFamily="2" charset="2"/>
              <a:buChar char="Ø"/>
            </a:pPr>
            <a:r>
              <a:rPr lang="it-IT" sz="2600" dirty="0">
                <a:latin typeface="+mn-lt"/>
                <a:cs typeface="Calibri" panose="020F0502020204030204" pitchFamily="34" charset="0"/>
              </a:rPr>
              <a:t>Gli studenti della classe (a) seguono un metodo di insegnamento tradizionale basato su lezioni frontali. Gli studenti della classe (b) seguono un sistema basato sui compiti, mentre gli studenti della classe (c) seguono un sistema misto.</a:t>
            </a:r>
          </a:p>
          <a:p>
            <a:endParaRPr lang="en-US" sz="2600" dirty="0">
              <a:latin typeface="+mn-lt"/>
              <a:cs typeface="Calibri" panose="020F0502020204030204" pitchFamily="34" charset="0"/>
            </a:endParaRPr>
          </a:p>
          <a:p>
            <a:pPr marL="457200" indent="-457200">
              <a:buFont typeface="Wingdings" panose="05000000000000000000" pitchFamily="2" charset="2"/>
              <a:buChar char="Ø"/>
            </a:pPr>
            <a:r>
              <a:rPr lang="it-IT" sz="2600" dirty="0">
                <a:latin typeface="+mn-lt"/>
                <a:cs typeface="Calibri" panose="020F0502020204030204" pitchFamily="34" charset="0"/>
              </a:rPr>
              <a:t>Disponiamo di dati campione sulla distribuzione dei loro voti (scala da 0 a 10), come rappresentato nel diagramma a scatola e baffi.</a:t>
            </a:r>
            <a:endParaRPr lang="en-US" sz="2600" dirty="0">
              <a:latin typeface="+mn-lt"/>
              <a:cs typeface="Calibri" panose="020F0502020204030204" pitchFamily="34" charset="0"/>
            </a:endParaRPr>
          </a:p>
          <a:p>
            <a:endParaRPr lang="en-US" sz="2600" dirty="0">
              <a:latin typeface="+mn-lt"/>
              <a:cs typeface="Calibri" panose="020F0502020204030204" pitchFamily="34" charset="0"/>
            </a:endParaRPr>
          </a:p>
          <a:p>
            <a:r>
              <a:rPr lang="it-IT" sz="2600" dirty="0">
                <a:latin typeface="+mn-lt"/>
                <a:cs typeface="Calibri" panose="020F0502020204030204" pitchFamily="34" charset="0"/>
              </a:rPr>
              <a:t>Vogliamo verificare se ci sono differenze statisticamente significative nei voti medi, a seconda del metodo di insegnamento applicato.</a:t>
            </a:r>
            <a:endParaRPr lang="en-US" sz="2600" dirty="0">
              <a:latin typeface="+mn-lt"/>
              <a:cs typeface="Calibri" panose="020F0502020204030204" pitchFamily="34" charset="0"/>
            </a:endParaRPr>
          </a:p>
          <a:p>
            <a:endParaRPr lang="en-US" sz="2800" dirty="0">
              <a:latin typeface="+mn-lt"/>
              <a:cs typeface="Calibri" panose="020F0502020204030204" pitchFamily="34"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1178719" y="1444028"/>
            <a:ext cx="15555753" cy="6789745"/>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600" b="1" dirty="0">
                <a:solidFill>
                  <a:schemeClr val="tx1"/>
                </a:solidFill>
              </a:rPr>
              <a:t>Obiettivo</a:t>
            </a:r>
            <a:r>
              <a:rPr lang="it-IT" sz="3600" dirty="0">
                <a:solidFill>
                  <a:schemeClr val="tx1"/>
                </a:solidFill>
              </a:rPr>
              <a:t>. Verificare l'effetto di una variabile indipendente (FATTORE) classificata in k diverse categorie (LIVELLI) su una variabile dipendente numerica (VARIABILE DI RISPOSTA).</a:t>
            </a:r>
          </a:p>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600" dirty="0">
                <a:solidFill>
                  <a:schemeClr val="tx1"/>
                </a:solidFill>
              </a:rPr>
              <a:t>Si basa sulla scomposizione della variabilità totale del campione.</a:t>
            </a:r>
          </a:p>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600" dirty="0">
                <a:solidFill>
                  <a:schemeClr val="tx1"/>
                </a:solidFill>
              </a:rPr>
              <a:t>Possiamo affrontare questo problema come un test di ipotesi statistica di un'ipotesi nulla (H0; il nostro default) contro un'alternativa (H1; una visione alternativa del mondo). </a:t>
            </a:r>
          </a:p>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600" dirty="0">
                <a:solidFill>
                  <a:schemeClr val="tx1"/>
                </a:solidFill>
              </a:rPr>
              <a:t>Il test è formulato in termini di medie della variabile di risposta attraverso i livelli del nostro fattore.</a:t>
            </a:r>
            <a:endParaRPr lang="en-US" sz="3600" dirty="0">
              <a:solidFill>
                <a:schemeClr val="tx1"/>
              </a:solidFill>
            </a:endParaRPr>
          </a:p>
        </p:txBody>
      </p:sp>
      <p:sp>
        <p:nvSpPr>
          <p:cNvPr id="2" name="Google Shape;159;p4">
            <a:extLst>
              <a:ext uri="{FF2B5EF4-FFF2-40B4-BE49-F238E27FC236}">
                <a16:creationId xmlns:a16="http://schemas.microsoft.com/office/drawing/2014/main" id="{424F49E0-5BE8-0766-8AA3-97EFFA1CA723}"/>
              </a:ext>
            </a:extLst>
          </p:cNvPr>
          <p:cNvSpPr txBox="1"/>
          <p:nvPr/>
        </p:nvSpPr>
        <p:spPr>
          <a:xfrm>
            <a:off x="4782807" y="0"/>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ANOVA a una via</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1178719" y="1444028"/>
            <a:ext cx="15555753" cy="695769"/>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600" dirty="0">
                <a:solidFill>
                  <a:schemeClr val="tx1"/>
                </a:solidFill>
              </a:rPr>
              <a:t>Il test ANOVA può essere formulato come segue:</a:t>
            </a:r>
            <a:endParaRPr lang="en-US" sz="3600" dirty="0">
              <a:solidFill>
                <a:schemeClr val="tx1"/>
              </a:solidFill>
            </a:endParaRPr>
          </a:p>
        </p:txBody>
      </p:sp>
      <p:sp>
        <p:nvSpPr>
          <p:cNvPr id="16387" name="Rectangle 3"/>
          <p:cNvSpPr>
            <a:spLocks noChangeArrowheads="1"/>
          </p:cNvSpPr>
          <p:nvPr/>
        </p:nvSpPr>
        <p:spPr bwMode="auto">
          <a:xfrm>
            <a:off x="1423034" y="4694876"/>
            <a:ext cx="15067121" cy="3525132"/>
          </a:xfrm>
          <a:prstGeom prst="rect">
            <a:avLst/>
          </a:prstGeom>
          <a:noFill/>
          <a:ln w="9360">
            <a:solidFill>
              <a:srgbClr val="006666"/>
            </a:solidFill>
            <a:prstDash val="dash"/>
            <a:miter lim="800000"/>
            <a:headEnd/>
            <a:tailEnd/>
          </a:ln>
        </p:spPr>
        <p:txBody>
          <a:bodyPr wrap="square" lIns="138240" tIns="69120" rIns="138240" bIns="69120">
            <a:spAutoFit/>
          </a:bodyPr>
          <a:lstStyle/>
          <a:p>
            <a:pPr eaLnBrk="0" hangingPunct="0">
              <a:spcBef>
                <a:spcPts val="37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000" dirty="0">
                <a:solidFill>
                  <a:schemeClr val="tx1"/>
                </a:solidFill>
                <a:latin typeface="+mn-lt"/>
              </a:rPr>
              <a:t>Le assunzioni necessarie per condurre il test ANOVA sono</a:t>
            </a:r>
            <a:endParaRPr lang="es-ES" sz="3000" dirty="0">
              <a:solidFill>
                <a:schemeClr val="tx1"/>
              </a:solidFill>
              <a:latin typeface="+mn-lt"/>
            </a:endParaRPr>
          </a:p>
          <a:p>
            <a:pPr marL="514350" indent="-514350" eaLnBrk="0" hangingPunct="0">
              <a:spcBef>
                <a:spcPts val="375"/>
              </a:spcBef>
              <a:buClrTx/>
              <a:buFont typeface="+mj-lt"/>
              <a:buAutoNum type="arabicPeriod"/>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000" dirty="0">
                <a:solidFill>
                  <a:schemeClr val="tx1"/>
                </a:solidFill>
                <a:latin typeface="+mn-lt"/>
              </a:rPr>
              <a:t>Popolazioni normali: la distribuzione della variabile di risposta in ogni singolo livello deve essere normale</a:t>
            </a:r>
            <a:endParaRPr lang="es-ES" sz="3000" dirty="0">
              <a:solidFill>
                <a:schemeClr val="tx1"/>
              </a:solidFill>
              <a:latin typeface="+mn-lt"/>
            </a:endParaRPr>
          </a:p>
          <a:p>
            <a:pPr marL="514350" indent="-514350" eaLnBrk="0" hangingPunct="0">
              <a:spcBef>
                <a:spcPts val="375"/>
              </a:spcBef>
              <a:buClrTx/>
              <a:buFont typeface="+mj-lt"/>
              <a:buAutoNum type="arabicPeriod"/>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000" dirty="0">
                <a:solidFill>
                  <a:schemeClr val="tx1"/>
                </a:solidFill>
                <a:latin typeface="+mn-lt"/>
              </a:rPr>
              <a:t>Uguaglianza delle varianze: le varianze della variabile di risposta tra i vari livelli devono essere le stesse</a:t>
            </a:r>
            <a:endParaRPr lang="es-ES" sz="3000" dirty="0">
              <a:solidFill>
                <a:schemeClr val="tx1"/>
              </a:solidFill>
              <a:latin typeface="+mn-lt"/>
            </a:endParaRPr>
          </a:p>
          <a:p>
            <a:pPr marL="514350" indent="-514350" eaLnBrk="0" hangingPunct="0">
              <a:spcBef>
                <a:spcPts val="375"/>
              </a:spcBef>
              <a:buClrTx/>
              <a:buFont typeface="+mj-lt"/>
              <a:buAutoNum type="arabicPeriod"/>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000" dirty="0">
                <a:solidFill>
                  <a:schemeClr val="tx1"/>
                </a:solidFill>
                <a:latin typeface="+mn-lt"/>
              </a:rPr>
              <a:t>Semplici indipendenti: i dati del campione su ciascun livello del fattore non sono correlati con gli altri dati del campione (raccolti dagli altri livelli).</a:t>
            </a:r>
            <a:endParaRPr lang="es-ES" sz="3000" dirty="0">
              <a:solidFill>
                <a:schemeClr val="tx1"/>
              </a:solidFill>
              <a:latin typeface="+mn-lt"/>
            </a:endParaRPr>
          </a:p>
        </p:txBody>
      </p:sp>
      <mc:AlternateContent xmlns:mc="http://schemas.openxmlformats.org/markup-compatibility/2006" xmlns:a14="http://schemas.microsoft.com/office/drawing/2010/main">
        <mc:Choice Requires="a14">
          <p:sp>
            <p:nvSpPr>
              <p:cNvPr id="16388" name="Text Box 4"/>
              <p:cNvSpPr txBox="1">
                <a:spLocks noChangeArrowheads="1"/>
              </p:cNvSpPr>
              <p:nvPr/>
            </p:nvSpPr>
            <p:spPr bwMode="auto">
              <a:xfrm>
                <a:off x="1778317" y="2802015"/>
                <a:ext cx="6481763" cy="1208730"/>
              </a:xfrm>
              <a:prstGeom prst="rect">
                <a:avLst/>
              </a:prstGeom>
              <a:noFill/>
              <a:ln w="9525">
                <a:noFill/>
                <a:round/>
                <a:headEnd/>
                <a:tailEnd/>
              </a:ln>
              <a:effectLst>
                <a:outerShdw dist="17819" dir="2700000" algn="ctr" rotWithShape="0">
                  <a:srgbClr val="858585"/>
                </a:outerShdw>
              </a:effectLst>
            </p:spPr>
            <p:txBody>
              <a:bodyPr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r>
                  <a:rPr lang="es-ES" sz="3300" dirty="0">
                    <a:ln w="0"/>
                    <a:solidFill>
                      <a:schemeClr val="tx1"/>
                    </a:solidFill>
                    <a:effectLst>
                      <a:outerShdw blurRad="38100" dist="19050" dir="2700000" algn="tl" rotWithShape="0">
                        <a:schemeClr val="dk1">
                          <a:alpha val="40000"/>
                        </a:schemeClr>
                      </a:outerShdw>
                    </a:effectLst>
                  </a:rPr>
                  <a:t>H</a:t>
                </a:r>
                <a:r>
                  <a:rPr lang="es-ES" sz="3300" baseline="-25000" dirty="0">
                    <a:ln w="0"/>
                    <a:solidFill>
                      <a:schemeClr val="tx1"/>
                    </a:solidFill>
                    <a:effectLst>
                      <a:outerShdw blurRad="38100" dist="19050" dir="2700000" algn="tl" rotWithShape="0">
                        <a:schemeClr val="dk1">
                          <a:alpha val="40000"/>
                        </a:schemeClr>
                      </a:outerShdw>
                    </a:effectLst>
                  </a:rPr>
                  <a:t>0</a:t>
                </a:r>
                <a:r>
                  <a:rPr lang="es-ES" sz="3300" dirty="0">
                    <a:ln w="0"/>
                    <a:solidFill>
                      <a:schemeClr val="tx1"/>
                    </a:solidFill>
                    <a:effectLst>
                      <a:outerShdw blurRad="38100" dist="19050" dir="2700000" algn="tl" rotWithShape="0">
                        <a:schemeClr val="dk1">
                          <a:alpha val="40000"/>
                        </a:schemeClr>
                      </a:outerShdw>
                    </a:effectLst>
                  </a:rPr>
                  <a:t>: </a:t>
                </a:r>
                <a14:m>
                  <m:oMath xmlns:m="http://schemas.openxmlformats.org/officeDocument/2006/math">
                    <m:sSub>
                      <m:sSubPr>
                        <m:ctrlPr>
                          <a:rPr lang="es-ES" sz="33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s-ES" sz="33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𝜇</m:t>
                        </m:r>
                      </m:e>
                      <m:sub>
                        <m:r>
                          <a:rPr lang="es-ES" sz="33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sub>
                    </m:sSub>
                    <m:r>
                      <a:rPr lang="es-ES" sz="33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b>
                      <m:sSubPr>
                        <m:ctrlPr>
                          <a:rPr lang="es-ES" sz="33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s-ES" sz="33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𝜇</m:t>
                        </m:r>
                      </m:e>
                      <m:sub>
                        <m:r>
                          <a:rPr lang="es-ES" sz="33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2</m:t>
                        </m:r>
                      </m:sub>
                    </m:sSub>
                    <m:r>
                      <a:rPr lang="es-ES" sz="33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b>
                      <m:sSubPr>
                        <m:ctrlPr>
                          <a:rPr lang="es-ES" sz="33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s-ES" sz="33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𝜇</m:t>
                        </m:r>
                      </m:e>
                      <m:sub>
                        <m:r>
                          <a:rPr lang="es-ES" sz="33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𝐾</m:t>
                        </m:r>
                      </m:sub>
                    </m:sSub>
                  </m:oMath>
                </a14:m>
                <a:endParaRPr lang="es-ES" sz="3300" dirty="0">
                  <a:ln w="0"/>
                  <a:solidFill>
                    <a:schemeClr val="tx1"/>
                  </a:solidFill>
                  <a:effectLst>
                    <a:outerShdw blurRad="38100" dist="19050" dir="2700000" algn="tl" rotWithShape="0">
                      <a:schemeClr val="dk1">
                        <a:alpha val="40000"/>
                      </a:schemeClr>
                    </a:outerShdw>
                  </a:effectLst>
                </a:endParaRPr>
              </a:p>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r>
                  <a:rPr lang="es-ES" sz="3300" dirty="0">
                    <a:ln w="0"/>
                    <a:solidFill>
                      <a:schemeClr val="tx1"/>
                    </a:solidFill>
                    <a:effectLst>
                      <a:outerShdw blurRad="38100" dist="19050" dir="2700000" algn="tl" rotWithShape="0">
                        <a:schemeClr val="dk1">
                          <a:alpha val="40000"/>
                        </a:schemeClr>
                      </a:outerShdw>
                    </a:effectLst>
                  </a:rPr>
                  <a:t>H</a:t>
                </a:r>
                <a:r>
                  <a:rPr lang="es-ES" sz="3300" baseline="-25000" dirty="0">
                    <a:ln w="0"/>
                    <a:solidFill>
                      <a:schemeClr val="tx1"/>
                    </a:solidFill>
                    <a:effectLst>
                      <a:outerShdw blurRad="38100" dist="19050" dir="2700000" algn="tl" rotWithShape="0">
                        <a:schemeClr val="dk1">
                          <a:alpha val="40000"/>
                        </a:schemeClr>
                      </a:outerShdw>
                    </a:effectLst>
                  </a:rPr>
                  <a:t>1</a:t>
                </a:r>
                <a:r>
                  <a:rPr lang="es-ES" sz="3300" dirty="0">
                    <a:ln w="0"/>
                    <a:solidFill>
                      <a:schemeClr val="tx1"/>
                    </a:solidFill>
                    <a:effectLst>
                      <a:outerShdw blurRad="38100" dist="19050" dir="2700000" algn="tl" rotWithShape="0">
                        <a:schemeClr val="dk1">
                          <a:alpha val="40000"/>
                        </a:schemeClr>
                      </a:outerShdw>
                    </a:effectLst>
                  </a:rPr>
                  <a:t>: At </a:t>
                </a:r>
                <a:r>
                  <a:rPr lang="es-ES" sz="3300" dirty="0" err="1">
                    <a:ln w="0"/>
                    <a:solidFill>
                      <a:schemeClr val="tx1"/>
                    </a:solidFill>
                    <a:effectLst>
                      <a:outerShdw blurRad="38100" dist="19050" dir="2700000" algn="tl" rotWithShape="0">
                        <a:schemeClr val="dk1">
                          <a:alpha val="40000"/>
                        </a:schemeClr>
                      </a:outerShdw>
                    </a:effectLst>
                  </a:rPr>
                  <a:t>least</a:t>
                </a:r>
                <a:r>
                  <a:rPr lang="es-ES" sz="3300" dirty="0">
                    <a:ln w="0"/>
                    <a:solidFill>
                      <a:schemeClr val="tx1"/>
                    </a:solidFill>
                    <a:effectLst>
                      <a:outerShdw blurRad="38100" dist="19050" dir="2700000" algn="tl" rotWithShape="0">
                        <a:schemeClr val="dk1">
                          <a:alpha val="40000"/>
                        </a:schemeClr>
                      </a:outerShdw>
                    </a:effectLst>
                  </a:rPr>
                  <a:t> </a:t>
                </a:r>
                <a:r>
                  <a:rPr lang="es-ES" sz="3300" dirty="0" err="1">
                    <a:ln w="0"/>
                    <a:solidFill>
                      <a:schemeClr val="tx1"/>
                    </a:solidFill>
                    <a:effectLst>
                      <a:outerShdw blurRad="38100" dist="19050" dir="2700000" algn="tl" rotWithShape="0">
                        <a:schemeClr val="dk1">
                          <a:alpha val="40000"/>
                        </a:schemeClr>
                      </a:outerShdw>
                    </a:effectLst>
                  </a:rPr>
                  <a:t>two</a:t>
                </a:r>
                <a:r>
                  <a:rPr lang="es-ES" sz="3300" dirty="0">
                    <a:ln w="0"/>
                    <a:solidFill>
                      <a:schemeClr val="tx1"/>
                    </a:solidFill>
                    <a:effectLst>
                      <a:outerShdw blurRad="38100" dist="19050" dir="2700000" algn="tl" rotWithShape="0">
                        <a:schemeClr val="dk1">
                          <a:alpha val="40000"/>
                        </a:schemeClr>
                      </a:outerShdw>
                    </a:effectLst>
                  </a:rPr>
                  <a:t> </a:t>
                </a:r>
                <a:r>
                  <a:rPr lang="es-ES" sz="3300" dirty="0" err="1">
                    <a:ln w="0"/>
                    <a:solidFill>
                      <a:schemeClr val="tx1"/>
                    </a:solidFill>
                    <a:effectLst>
                      <a:outerShdw blurRad="38100" dist="19050" dir="2700000" algn="tl" rotWithShape="0">
                        <a:schemeClr val="dk1">
                          <a:alpha val="40000"/>
                        </a:schemeClr>
                      </a:outerShdw>
                    </a:effectLst>
                  </a:rPr>
                  <a:t>different</a:t>
                </a:r>
                <a:r>
                  <a:rPr lang="es-ES" sz="3300" dirty="0">
                    <a:ln w="0"/>
                    <a:solidFill>
                      <a:schemeClr val="tx1"/>
                    </a:solidFill>
                    <a:effectLst>
                      <a:outerShdw blurRad="38100" dist="19050" dir="2700000" algn="tl" rotWithShape="0">
                        <a:schemeClr val="dk1">
                          <a:alpha val="40000"/>
                        </a:schemeClr>
                      </a:outerShdw>
                    </a:effectLst>
                  </a:rPr>
                  <a:t> </a:t>
                </a:r>
                <a14:m>
                  <m:oMath xmlns:m="http://schemas.openxmlformats.org/officeDocument/2006/math">
                    <m:sSub>
                      <m:sSubPr>
                        <m:ctrlPr>
                          <a:rPr lang="es-ES" sz="33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s-ES" sz="33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𝜇</m:t>
                        </m:r>
                      </m:e>
                      <m:sub>
                        <m:r>
                          <a:rPr lang="es-ES" sz="33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𝑖</m:t>
                        </m:r>
                      </m:sub>
                    </m:sSub>
                  </m:oMath>
                </a14:m>
                <a:endParaRPr lang="es-ES" sz="3300" baseline="-25000" dirty="0">
                  <a:ln w="0"/>
                  <a:solidFill>
                    <a:schemeClr val="tx1"/>
                  </a:solidFill>
                  <a:effectLst>
                    <a:outerShdw blurRad="38100" dist="19050" dir="2700000" algn="tl" rotWithShape="0">
                      <a:schemeClr val="dk1">
                        <a:alpha val="40000"/>
                      </a:schemeClr>
                    </a:outerShdw>
                  </a:effectLst>
                </a:endParaRPr>
              </a:p>
            </p:txBody>
          </p:sp>
        </mc:Choice>
        <mc:Fallback xmlns="">
          <p:sp>
            <p:nvSpPr>
              <p:cNvPr id="16388" name="Text Box 4"/>
              <p:cNvSpPr txBox="1">
                <a:spLocks noRot="1" noChangeAspect="1" noMove="1" noResize="1" noEditPoints="1" noAdjustHandles="1" noChangeArrowheads="1" noChangeShapeType="1" noTextEdit="1"/>
              </p:cNvSpPr>
              <p:nvPr/>
            </p:nvSpPr>
            <p:spPr bwMode="auto">
              <a:xfrm>
                <a:off x="1778317" y="2802015"/>
                <a:ext cx="6481763" cy="1208730"/>
              </a:xfrm>
              <a:prstGeom prst="rect">
                <a:avLst/>
              </a:prstGeom>
              <a:blipFill>
                <a:blip r:embed="rId3"/>
                <a:stretch>
                  <a:fillRect l="-184" t="-820"/>
                </a:stretch>
              </a:blipFill>
              <a:ln w="9525">
                <a:noFill/>
                <a:round/>
                <a:headEnd/>
                <a:tailEnd/>
              </a:ln>
              <a:effectLst>
                <a:outerShdw dist="17819" dir="2700000" algn="ctr" rotWithShape="0">
                  <a:srgbClr val="858585"/>
                </a:outerShdw>
              </a:effectLst>
            </p:spPr>
            <p:txBody>
              <a:bodyPr/>
              <a:lstStyle/>
              <a:p>
                <a:r>
                  <a:rPr lang="en-US">
                    <a:noFill/>
                  </a:rPr>
                  <a:t> </a:t>
                </a:r>
              </a:p>
            </p:txBody>
          </p:sp>
        </mc:Fallback>
      </mc:AlternateContent>
      <p:sp>
        <p:nvSpPr>
          <p:cNvPr id="2" name="Google Shape;159;p4">
            <a:extLst>
              <a:ext uri="{FF2B5EF4-FFF2-40B4-BE49-F238E27FC236}">
                <a16:creationId xmlns:a16="http://schemas.microsoft.com/office/drawing/2014/main" id="{424F49E0-5BE8-0766-8AA3-97EFFA1CA723}"/>
              </a:ext>
            </a:extLst>
          </p:cNvPr>
          <p:cNvSpPr txBox="1"/>
          <p:nvPr/>
        </p:nvSpPr>
        <p:spPr>
          <a:xfrm>
            <a:off x="5019198" y="365266"/>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ANOVA a una via</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298283812"/>
      </p:ext>
    </p:extLst>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clickEffect">
                            <p:stCondLst>
                              <p:cond delay="0"/>
                            </p:stCondLst>
                            <p:childTnLst>
                              <p:par>
                                <p:cTn id="5" presetID="1" presetClass="entr" fill="hold" nodeType="clickEffect">
                                  <p:stCondLst>
                                    <p:cond delay="0"/>
                                  </p:stCondLst>
                                  <p:childTnLst>
                                    <p:set>
                                      <p:cBhvr additive="repl">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clickEffect">
                            <p:stCondLst>
                              <p:cond delay="0"/>
                            </p:stCondLst>
                            <p:childTnLst>
                              <p:par>
                                <p:cTn id="9" presetID="22" presetClass="entr" presetSubtype="1" fill="hold" nodeType="clickEffect">
                                  <p:stCondLst>
                                    <p:cond delay="0"/>
                                  </p:stCondLst>
                                  <p:childTnLst>
                                    <p:set>
                                      <p:cBhvr additive="repl">
                                        <p:cTn id="10" dur="1" fill="hold">
                                          <p:stCondLst>
                                            <p:cond delay="0"/>
                                          </p:stCondLst>
                                        </p:cTn>
                                        <p:tgtEl>
                                          <p:spTgt spid="16387"/>
                                        </p:tgtEl>
                                        <p:attrNameLst>
                                          <p:attrName>style.visibility</p:attrName>
                                        </p:attrNameLst>
                                      </p:cBhvr>
                                      <p:to>
                                        <p:strVal val="visible"/>
                                      </p:to>
                                    </p:set>
                                    <p:animEffect transition="in" filter="wipe(up)">
                                      <p:cBhvr additive="repl">
                                        <p:cTn id="11"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837852E-1846-5BD7-8FCA-4D147A4FAF03}"/>
              </a:ext>
            </a:extLst>
          </p:cNvPr>
          <p:cNvGrpSpPr/>
          <p:nvPr/>
        </p:nvGrpSpPr>
        <p:grpSpPr>
          <a:xfrm>
            <a:off x="10097316" y="3463744"/>
            <a:ext cx="8151274" cy="2691312"/>
            <a:chOff x="1923485" y="2754254"/>
            <a:chExt cx="8449467" cy="2532121"/>
          </a:xfrm>
        </p:grpSpPr>
        <mc:AlternateContent xmlns:mc="http://schemas.openxmlformats.org/markup-compatibility/2006" xmlns:a14="http://schemas.microsoft.com/office/drawing/2010/main">
          <mc:Choice Requires="a14">
            <p:sp>
              <p:nvSpPr>
                <p:cNvPr id="2050" name="Object 3"/>
                <p:cNvSpPr txBox="1"/>
                <p:nvPr/>
              </p:nvSpPr>
              <p:spPr bwMode="auto">
                <a:xfrm>
                  <a:off x="3486150" y="4307682"/>
                  <a:ext cx="5873874" cy="978693"/>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sSub>
                          <m:sSubPr>
                            <m:ctrlPr>
                              <a:rPr lang="es-ES" sz="3600" i="1">
                                <a:latin typeface="Cambria Math" panose="02040503050406030204" pitchFamily="18" charset="0"/>
                              </a:rPr>
                            </m:ctrlPr>
                          </m:sSubPr>
                          <m:e>
                            <m:r>
                              <a:rPr lang="es-ES" sz="3600" i="1">
                                <a:latin typeface="Cambria Math" panose="02040503050406030204" pitchFamily="18" charset="0"/>
                              </a:rPr>
                              <m:t>𝑋</m:t>
                            </m:r>
                          </m:e>
                          <m:sub>
                            <m:r>
                              <m:rPr>
                                <m:nor/>
                              </m:rPr>
                              <a:rPr lang="es-ES" sz="3600">
                                <a:latin typeface="Cambria Math" panose="02040503050406030204" pitchFamily="18" charset="0"/>
                              </a:rPr>
                              <m:t>i</m:t>
                            </m:r>
                            <m:r>
                              <m:rPr>
                                <m:nor/>
                              </m:rPr>
                              <a:rPr lang="es-ES" sz="3600" b="0" i="0" smtClean="0">
                                <a:latin typeface="Cambria Math" panose="02040503050406030204" pitchFamily="18" charset="0"/>
                              </a:rPr>
                              <m:t>r</m:t>
                            </m:r>
                          </m:sub>
                        </m:sSub>
                        <m:r>
                          <a:rPr lang="es-ES" sz="3600" i="1">
                            <a:latin typeface="Cambria Math" panose="02040503050406030204" pitchFamily="18" charset="0"/>
                          </a:rPr>
                          <m:t>=</m:t>
                        </m:r>
                        <m:r>
                          <m:rPr>
                            <m:nor/>
                          </m:rPr>
                          <a:rPr lang="es-ES" sz="3600">
                            <a:latin typeface="Cambria Math" panose="02040503050406030204" pitchFamily="18" charset="0"/>
                          </a:rPr>
                          <m:t> </m:t>
                        </m:r>
                        <m:r>
                          <m:rPr>
                            <m:nor/>
                          </m:rPr>
                          <a:rPr lang="es-ES" sz="3600">
                            <a:latin typeface="Cambria Math" panose="02040503050406030204" pitchFamily="18" charset="0"/>
                          </a:rPr>
                          <m:t>μ</m:t>
                        </m:r>
                        <m:r>
                          <m:rPr>
                            <m:nor/>
                          </m:rPr>
                          <a:rPr lang="es-ES" sz="3600">
                            <a:latin typeface="Cambria Math" panose="02040503050406030204" pitchFamily="18" charset="0"/>
                          </a:rPr>
                          <m:t> </m:t>
                        </m:r>
                        <m:r>
                          <a:rPr lang="es-ES" sz="3600" i="1">
                            <a:latin typeface="Cambria Math" panose="02040503050406030204" pitchFamily="18" charset="0"/>
                          </a:rPr>
                          <m:t>+</m:t>
                        </m:r>
                        <m:r>
                          <m:rPr>
                            <m:nor/>
                          </m:rPr>
                          <a:rPr lang="es-ES" sz="3600">
                            <a:latin typeface="Cambria Math" panose="02040503050406030204" pitchFamily="18" charset="0"/>
                          </a:rPr>
                          <m:t> </m:t>
                        </m:r>
                        <m:sSub>
                          <m:sSubPr>
                            <m:ctrlPr>
                              <a:rPr lang="es-ES" sz="3600" i="1">
                                <a:latin typeface="Cambria Math" panose="02040503050406030204" pitchFamily="18" charset="0"/>
                              </a:rPr>
                            </m:ctrlPr>
                          </m:sSubPr>
                          <m:e>
                            <m:r>
                              <m:rPr>
                                <m:nor/>
                              </m:rPr>
                              <a:rPr lang="es-ES" sz="3600">
                                <a:latin typeface="Cambria Math" panose="02040503050406030204" pitchFamily="18" charset="0"/>
                              </a:rPr>
                              <m:t>α</m:t>
                            </m:r>
                          </m:e>
                          <m:sub>
                            <m:r>
                              <a:rPr lang="es-ES" sz="3600" i="1">
                                <a:latin typeface="Cambria Math" panose="02040503050406030204" pitchFamily="18" charset="0"/>
                              </a:rPr>
                              <m:t>𝑖</m:t>
                            </m:r>
                          </m:sub>
                        </m:sSub>
                        <m:r>
                          <a:rPr lang="es-ES" sz="3600" i="1">
                            <a:latin typeface="Cambria Math" panose="02040503050406030204" pitchFamily="18" charset="0"/>
                          </a:rPr>
                          <m:t>+</m:t>
                        </m:r>
                        <m:r>
                          <m:rPr>
                            <m:nor/>
                          </m:rPr>
                          <a:rPr lang="es-ES" sz="3600">
                            <a:latin typeface="Cambria Math" panose="02040503050406030204" pitchFamily="18" charset="0"/>
                          </a:rPr>
                          <m:t> </m:t>
                        </m:r>
                        <m:sSub>
                          <m:sSubPr>
                            <m:ctrlPr>
                              <a:rPr lang="es-ES" sz="3600" i="1">
                                <a:latin typeface="Cambria Math" panose="02040503050406030204" pitchFamily="18" charset="0"/>
                              </a:rPr>
                            </m:ctrlPr>
                          </m:sSubPr>
                          <m:e>
                            <m:r>
                              <m:rPr>
                                <m:nor/>
                              </m:rPr>
                              <a:rPr lang="es-ES" sz="3600">
                                <a:latin typeface="Cambria Math" panose="02040503050406030204" pitchFamily="18" charset="0"/>
                              </a:rPr>
                              <m:t>u</m:t>
                            </m:r>
                          </m:e>
                          <m:sub>
                            <m:r>
                              <m:rPr>
                                <m:nor/>
                              </m:rPr>
                              <a:rPr lang="es-ES" sz="3600">
                                <a:latin typeface="Cambria Math" panose="02040503050406030204" pitchFamily="18" charset="0"/>
                              </a:rPr>
                              <m:t>i</m:t>
                            </m:r>
                            <m:r>
                              <m:rPr>
                                <m:nor/>
                              </m:rPr>
                              <a:rPr lang="es-ES" sz="3600" b="0" i="0" smtClean="0">
                                <a:latin typeface="Cambria Math" panose="02040503050406030204" pitchFamily="18" charset="0"/>
                              </a:rPr>
                              <m:t>r</m:t>
                            </m:r>
                          </m:sub>
                        </m:sSub>
                      </m:oMath>
                    </m:oMathPara>
                  </a14:m>
                  <a:endParaRPr lang="es-ES" sz="3600" dirty="0"/>
                </a:p>
              </p:txBody>
            </p:sp>
          </mc:Choice>
          <mc:Fallback xmlns="">
            <p:sp>
              <p:nvSpPr>
                <p:cNvPr id="2050" name="Object 3"/>
                <p:cNvSpPr txBox="1">
                  <a:spLocks noRot="1" noChangeAspect="1" noMove="1" noResize="1" noEditPoints="1" noAdjustHandles="1" noChangeArrowheads="1" noChangeShapeType="1" noTextEdit="1"/>
                </p:cNvSpPr>
                <p:nvPr/>
              </p:nvSpPr>
              <p:spPr bwMode="auto">
                <a:xfrm>
                  <a:off x="3486150" y="4307682"/>
                  <a:ext cx="5873874" cy="978693"/>
                </a:xfrm>
                <a:prstGeom prst="rect">
                  <a:avLst/>
                </a:prstGeom>
                <a:blipFill>
                  <a:blip r:embed="rId3"/>
                  <a:stretch>
                    <a:fillRect/>
                  </a:stretch>
                </a:blipFill>
              </p:spPr>
              <p:txBody>
                <a:bodyPr/>
                <a:lstStyle/>
                <a:p>
                  <a:r>
                    <a:rPr lang="en-US">
                      <a:noFill/>
                    </a:rPr>
                    <a:t> </a:t>
                  </a:r>
                </a:p>
              </p:txBody>
            </p:sp>
          </mc:Fallback>
        </mc:AlternateContent>
        <p:sp>
          <p:nvSpPr>
            <p:cNvPr id="18436" name="AutoShape 4"/>
            <p:cNvSpPr>
              <a:spLocks noChangeArrowheads="1"/>
            </p:cNvSpPr>
            <p:nvPr/>
          </p:nvSpPr>
          <p:spPr bwMode="auto">
            <a:xfrm>
              <a:off x="1923485" y="2754254"/>
              <a:ext cx="5710803" cy="920512"/>
            </a:xfrm>
            <a:prstGeom prst="wedgeEllipseCallout">
              <a:avLst>
                <a:gd name="adj1" fmla="val 36009"/>
                <a:gd name="adj2" fmla="val 130468"/>
              </a:avLst>
            </a:prstGeom>
            <a:solidFill>
              <a:srgbClr val="BBE0E3"/>
            </a:solid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600" dirty="0">
                  <a:solidFill>
                    <a:srgbClr val="CC0000"/>
                  </a:solidFill>
                  <a:latin typeface="Tahoma" pitchFamily="34" charset="0"/>
                </a:rPr>
                <a:t>Effetto del livello i</a:t>
              </a:r>
            </a:p>
          </p:txBody>
        </p:sp>
        <p:sp>
          <p:nvSpPr>
            <p:cNvPr id="18437" name="AutoShape 5"/>
            <p:cNvSpPr>
              <a:spLocks noChangeArrowheads="1"/>
            </p:cNvSpPr>
            <p:nvPr/>
          </p:nvSpPr>
          <p:spPr bwMode="auto">
            <a:xfrm>
              <a:off x="7634288" y="2778920"/>
              <a:ext cx="2738664" cy="920512"/>
            </a:xfrm>
            <a:prstGeom prst="wedgeEllipseCallout">
              <a:avLst>
                <a:gd name="adj1" fmla="val -29993"/>
                <a:gd name="adj2" fmla="val 126862"/>
              </a:avLst>
            </a:prstGeom>
            <a:solidFill>
              <a:srgbClr val="FFCC99"/>
            </a:solid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600" dirty="0">
                  <a:solidFill>
                    <a:srgbClr val="CC0000"/>
                  </a:solidFill>
                  <a:latin typeface="Tahoma" pitchFamily="34" charset="0"/>
                </a:rPr>
                <a:t>Residuo</a:t>
              </a:r>
            </a:p>
          </p:txBody>
        </p:sp>
      </p:grpSp>
      <p:sp>
        <p:nvSpPr>
          <p:cNvPr id="2" name="Google Shape;159;p4">
            <a:extLst>
              <a:ext uri="{FF2B5EF4-FFF2-40B4-BE49-F238E27FC236}">
                <a16:creationId xmlns:a16="http://schemas.microsoft.com/office/drawing/2014/main" id="{999E1812-F9CF-5392-BFF1-56CEAE0EE73F}"/>
              </a:ext>
            </a:extLst>
          </p:cNvPr>
          <p:cNvSpPr txBox="1"/>
          <p:nvPr/>
        </p:nvSpPr>
        <p:spPr>
          <a:xfrm>
            <a:off x="1203547" y="231698"/>
            <a:ext cx="1182567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ANOVA a una via</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5" name="TextBox 4">
            <a:extLst>
              <a:ext uri="{FF2B5EF4-FFF2-40B4-BE49-F238E27FC236}">
                <a16:creationId xmlns:a16="http://schemas.microsoft.com/office/drawing/2014/main" id="{81400EBD-644E-ACC0-2BA5-C84B728C6526}"/>
              </a:ext>
            </a:extLst>
          </p:cNvPr>
          <p:cNvSpPr txBox="1"/>
          <p:nvPr/>
        </p:nvSpPr>
        <p:spPr>
          <a:xfrm>
            <a:off x="581256" y="1259455"/>
            <a:ext cx="10039337" cy="6986528"/>
          </a:xfrm>
          <a:prstGeom prst="rect">
            <a:avLst/>
          </a:prstGeom>
          <a:noFill/>
        </p:spPr>
        <p:txBody>
          <a:bodyPr wrap="square" rtlCol="0">
            <a:spAutoFit/>
          </a:bodyPr>
          <a:lstStyle/>
          <a:p>
            <a:pPr marL="457200" indent="-457200">
              <a:buFont typeface="Wingdings" panose="05000000000000000000" pitchFamily="2" charset="2"/>
              <a:buChar char="Ø"/>
            </a:pPr>
            <a:r>
              <a:rPr lang="it-IT" sz="2800" dirty="0"/>
              <a:t>𝑋_"</a:t>
            </a:r>
            <a:r>
              <a:rPr lang="it-IT" sz="2800" dirty="0" err="1"/>
              <a:t>ir</a:t>
            </a:r>
            <a:r>
              <a:rPr lang="it-IT" sz="2800" dirty="0"/>
              <a:t>" è il valore della nostra variabile di risposta per l'individuo 𝑟 nella categoria (livello) 𝑖</a:t>
            </a:r>
            <a:endParaRPr lang="en-US" sz="2800" dirty="0">
              <a:latin typeface="+mn-lt"/>
              <a:cs typeface="Calibri" panose="020F0502020204030204" pitchFamily="34" charset="0"/>
            </a:endParaRP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it-IT" sz="2800" dirty="0">
                <a:latin typeface="+mn-lt"/>
                <a:cs typeface="Calibri" panose="020F0502020204030204" pitchFamily="34" charset="0"/>
              </a:rPr>
              <a:t>Assumiamo che questo valore sia la somma di tre effetti:</a:t>
            </a:r>
          </a:p>
          <a:p>
            <a:endParaRPr lang="en-US" sz="2800" dirty="0">
              <a:latin typeface="+mn-lt"/>
              <a:cs typeface="Calibri" panose="020F0502020204030204" pitchFamily="34" charset="0"/>
            </a:endParaRPr>
          </a:p>
          <a:p>
            <a:pPr marL="1082675" indent="-514350">
              <a:buFont typeface="+mj-lt"/>
              <a:buAutoNum type="arabicPeriod"/>
            </a:pPr>
            <a:r>
              <a:rPr lang="it-IT" sz="2800" dirty="0">
                <a:latin typeface="+mn-lt"/>
                <a:cs typeface="Calibri" panose="020F0502020204030204" pitchFamily="34" charset="0"/>
              </a:rPr>
              <a:t>un valore medio generale ("μ"), comune a tutti gli individui e a tutti i livelli</a:t>
            </a:r>
            <a:endParaRPr lang="en-US" sz="2800" dirty="0">
              <a:latin typeface="+mn-lt"/>
              <a:cs typeface="Calibri" panose="020F0502020204030204" pitchFamily="34" charset="0"/>
            </a:endParaRPr>
          </a:p>
          <a:p>
            <a:pPr marL="1082675" indent="-514350">
              <a:buFont typeface="+mj-lt"/>
              <a:buAutoNum type="arabicPeriod"/>
            </a:pPr>
            <a:r>
              <a:rPr lang="it-IT" sz="2800" dirty="0">
                <a:latin typeface="+mn-lt"/>
                <a:cs typeface="Calibri" panose="020F0502020204030204" pitchFamily="34" charset="0"/>
              </a:rPr>
              <a:t>uno spostamento ("α" _𝑖) che cattura l'influenza media dell'appartenenza al livello 𝑖</a:t>
            </a:r>
            <a:endParaRPr lang="en-US" sz="2800" dirty="0">
              <a:latin typeface="+mn-lt"/>
              <a:cs typeface="Calibri" panose="020F0502020204030204" pitchFamily="34" charset="0"/>
            </a:endParaRPr>
          </a:p>
          <a:p>
            <a:pPr marL="1082675" indent="-514350">
              <a:buFont typeface="+mj-lt"/>
              <a:buAutoNum type="arabicPeriod"/>
            </a:pPr>
            <a:r>
              <a:rPr lang="it-IT" sz="2800" dirty="0">
                <a:latin typeface="+mn-lt"/>
                <a:cs typeface="Calibri" panose="020F0502020204030204" pitchFamily="34" charset="0"/>
              </a:rPr>
              <a:t>Un residuo "u" _"</a:t>
            </a:r>
            <a:r>
              <a:rPr lang="it-IT" sz="2800" dirty="0" err="1">
                <a:latin typeface="+mn-lt"/>
                <a:cs typeface="Calibri" panose="020F0502020204030204" pitchFamily="34" charset="0"/>
              </a:rPr>
              <a:t>ir</a:t>
            </a:r>
            <a:r>
              <a:rPr lang="it-IT" sz="2800" dirty="0">
                <a:latin typeface="+mn-lt"/>
                <a:cs typeface="Calibri" panose="020F0502020204030204" pitchFamily="34" charset="0"/>
              </a:rPr>
              <a:t>", che tiene conto delle variazioni casuali e non controllate. Si assume che questo residuo si distribuisca normalmente con media zero.</a:t>
            </a:r>
          </a:p>
          <a:p>
            <a:pPr marL="568325"/>
            <a:endParaRPr lang="en-US" sz="2800" dirty="0">
              <a:latin typeface="+mn-lt"/>
              <a:cs typeface="Calibri" panose="020F0502020204030204" pitchFamily="34" charset="0"/>
            </a:endParaRPr>
          </a:p>
          <a:p>
            <a:pPr marL="750887" indent="-457200">
              <a:buFont typeface="Wingdings" panose="05000000000000000000" pitchFamily="2" charset="2"/>
              <a:buChar char="Ø"/>
            </a:pPr>
            <a:r>
              <a:rPr lang="it-IT" sz="2800" dirty="0">
                <a:latin typeface="+mn-lt"/>
                <a:cs typeface="Calibri" panose="020F0502020204030204" pitchFamily="34" charset="0"/>
              </a:rPr>
              <a:t>Il test ANOVA equivale a verificare se i termini "α" _𝑖 sono identici tra i k livelli. In caso contrario, ci saranno differenze significative nelle medie.</a:t>
            </a:r>
            <a:endParaRPr lang="en-US" sz="2800" dirty="0">
              <a:latin typeface="+mn-lt"/>
              <a:cs typeface="Calibri" panose="020F0502020204030204" pitchFamily="34" charset="0"/>
            </a:endParaRPr>
          </a:p>
        </p:txBody>
      </p:sp>
    </p:spTree>
  </p:cSld>
  <p:clrMapOvr>
    <a:masterClrMapping/>
  </p:clrMapOvr>
  <p:transition spd="med"/>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TotalTime>
  <Words>1949</Words>
  <Application>Microsoft Office PowerPoint</Application>
  <PresentationFormat>Personalizzato</PresentationFormat>
  <Paragraphs>267</Paragraphs>
  <Slides>22</Slides>
  <Notes>21</Notes>
  <HiddenSlides>0</HiddenSlides>
  <MMClips>0</MMClips>
  <ScaleCrop>false</ScaleCrop>
  <HeadingPairs>
    <vt:vector size="8" baseType="variant">
      <vt:variant>
        <vt:lpstr>Caratteri utilizzati</vt:lpstr>
      </vt:variant>
      <vt:variant>
        <vt:i4>11</vt:i4>
      </vt:variant>
      <vt:variant>
        <vt:lpstr>Tema</vt:lpstr>
      </vt:variant>
      <vt:variant>
        <vt:i4>2</vt:i4>
      </vt:variant>
      <vt:variant>
        <vt:lpstr>Server OLE incorporati</vt:lpstr>
      </vt:variant>
      <vt:variant>
        <vt:i4>1</vt:i4>
      </vt:variant>
      <vt:variant>
        <vt:lpstr>Titoli diapositive</vt:lpstr>
      </vt:variant>
      <vt:variant>
        <vt:i4>22</vt:i4>
      </vt:variant>
    </vt:vector>
  </HeadingPairs>
  <TitlesOfParts>
    <vt:vector size="36" baseType="lpstr">
      <vt:lpstr>Arial Rounded MT Bold</vt:lpstr>
      <vt:lpstr>Times New Roman</vt:lpstr>
      <vt:lpstr>Tahoma</vt:lpstr>
      <vt:lpstr>Oxygen</vt:lpstr>
      <vt:lpstr>Arial</vt:lpstr>
      <vt:lpstr>Cambria Math</vt:lpstr>
      <vt:lpstr>Wingdings</vt:lpstr>
      <vt:lpstr>Calibri</vt:lpstr>
      <vt:lpstr>Comic Sans MS</vt:lpstr>
      <vt:lpstr>Noto Sans Symbols</vt:lpstr>
      <vt:lpstr>Helvetica Neue</vt:lpstr>
      <vt:lpstr>Office Theme</vt:lpstr>
      <vt:lpstr>Diseño personalizado</vt:lpstr>
      <vt:lpstr>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Preinstaller</cp:lastModifiedBy>
  <cp:revision>47</cp:revision>
  <dcterms:created xsi:type="dcterms:W3CDTF">2022-05-03T15:33:59Z</dcterms:created>
  <dcterms:modified xsi:type="dcterms:W3CDTF">2023-05-23T15:12:22Z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ies>
</file>