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10287000" cx="18288000"/>
  <p:notesSz cx="18288000" cy="10287000"/>
  <p:embeddedFontLst>
    <p:embeddedFont>
      <p:font typeface="Oxygen"/>
      <p:regular r:id="rId31"/>
      <p:bold r:id="rId32"/>
    </p:embeddedFont>
    <p:embeddedFont>
      <p:font typeface="Public Sans"/>
      <p:regular r:id="rId33"/>
      <p:bold r:id="rId34"/>
      <p:italic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  <p:embeddedFont>
      <p:font typeface="Oi"/>
      <p:regular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42" roundtripDataSignature="AMtx7mhlNLuldklJBdJJSV/3j1vgIp7r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4.xml"/><Relationship Id="rId42" Type="http://customschemas.google.com/relationships/presentationmetadata" Target="metadata"/><Relationship Id="rId41" Type="http://schemas.openxmlformats.org/officeDocument/2006/relationships/font" Target="fonts/Oi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xygen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ublicSans-regular.fntdata"/><Relationship Id="rId10" Type="http://schemas.openxmlformats.org/officeDocument/2006/relationships/slide" Target="slides/slide4.xml"/><Relationship Id="rId32" Type="http://schemas.openxmlformats.org/officeDocument/2006/relationships/font" Target="fonts/Oxygen-bold.fntdata"/><Relationship Id="rId13" Type="http://schemas.openxmlformats.org/officeDocument/2006/relationships/slide" Target="slides/slide7.xml"/><Relationship Id="rId35" Type="http://schemas.openxmlformats.org/officeDocument/2006/relationships/font" Target="fonts/PublicSans-italic.fntdata"/><Relationship Id="rId12" Type="http://schemas.openxmlformats.org/officeDocument/2006/relationships/slide" Target="slides/slide6.xml"/><Relationship Id="rId34" Type="http://schemas.openxmlformats.org/officeDocument/2006/relationships/font" Target="fonts/PublicSans-bold.fntdata"/><Relationship Id="rId15" Type="http://schemas.openxmlformats.org/officeDocument/2006/relationships/slide" Target="slides/slide9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8.xml"/><Relationship Id="rId36" Type="http://schemas.openxmlformats.org/officeDocument/2006/relationships/font" Target="fonts/Public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0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p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0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L'istruzione inizia con la parola chiave "SELECT", che dice al sistema di gestione del database (DBMS) che si desidera recuperare i dati dal database. L'asterisco (*) è un carattere jolly che rappresenta tutte le colonne della tabella.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parola chiave "FROM" specifica la tabella da cui i dati devono essere recuperati, in questo caso, la tabella "dipendenti".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punto e virgola (;) alla fine dell'istruzione indica che l'istruzione è completa e pronta per essere eseguita.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questa istruzione viene eseguita, il DBMS restituirà tutte le righe e le colonne dalla tabella "dipendenti". Il risultato sarà una tabella con tutti i dati della tabella "dipendenti", simile al modo in cui i dati vengono memorizzati nel database.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esempio, se la tabella "dipendenti" conteneva dati sui nomi dei dipendenti, i titoli di lavoro e gli stipendi, il risultato di questa affermazione sarebbe una tabella con colonne per ciascuno di questi campi e righe per ciascun dipendente, con i rispettivi dati per ciascun dipendente nelle colonne corrispondenti.</a:t>
            </a:r>
            <a:endParaRPr/>
          </a:p>
        </p:txBody>
      </p:sp>
      <p:sp>
        <p:nvSpPr>
          <p:cNvPr id="254" name="Google Shape;254;p10:notes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13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5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p17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18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p19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2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20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21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4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p24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4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374151"/>
                </a:solidFill>
              </a:rPr>
              <a:t>Le banche dati relazionali sono utilizzate per una vasta gamma di scopi, tra cui: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•"/>
            </a:pPr>
            <a:r>
              <a:rPr lang="en-US">
                <a:solidFill>
                  <a:srgbClr val="374151"/>
                </a:solidFill>
              </a:rPr>
              <a:t>Memorizzazione e organizzazione di grandi quantità di dati: I database relazionali sono adatti per archiviare e organizzare grandi quantità di dati perché forniscono un modo strutturato per archiviare e recuperare i dati.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•"/>
            </a:pPr>
            <a:r>
              <a:rPr lang="en-US">
                <a:solidFill>
                  <a:srgbClr val="374151"/>
                </a:solidFill>
              </a:rPr>
              <a:t>Gestione delle relazioni dati: I database relazionali sono progettati per gestire le relazioni tra diversi elementi di dati, rendendo più facile il collegamento e l'analisi dei dati provenienti da fonti diverse.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•"/>
            </a:pPr>
            <a:r>
              <a:rPr lang="en-US">
                <a:solidFill>
                  <a:srgbClr val="374151"/>
                </a:solidFill>
              </a:rPr>
              <a:t>Supportare le applicazioni basate sui dati: Molte applicazioni basate sui dati, come le applicazioni web, le app mobili e le applicazioni aziendali, si basano su database relazionali per archiviare e recuperare i dati.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Char char="•"/>
            </a:pPr>
            <a:r>
              <a:rPr lang="en-US">
                <a:solidFill>
                  <a:srgbClr val="374151"/>
                </a:solidFill>
              </a:rPr>
              <a:t>Analisi e rendicontazione dei dati: I database relazionali forniscono strumenti e funzionalità che semplificano l'analisi e il report dei dati, come query SQL e strumenti di reporting.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7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L'istruzione inizia con la parola chiave "SELECT", che dice al sistema di gestione del database (DBMS) che si desidera recuperare i dati dal database. L'asterisco (*) è un carattere jolly che rappresenta tutte le colonne della tabella.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parola chiave "FROM" specifica la tabella da cui i dati devono essere recuperati, in questo caso, la tabella "dipendenti".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punto e virgola (;) alla fine dell'istruzione indica che l'istruzione è completa e pronta per essere eseguita.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questa istruzione viene eseguita, il DBMS restituirà tutte le righe e le colonne dalla tabella "dipendenti". Il risultato sarà una tabella con tutti i dati della tabella "dipendenti", simile al modo in cui i dati vengono memorizzati nel database.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esempio, se la tabella "dipendenti" conteneva dati sui nomi dei dipendenti, i titoli di lavoro e gli stipendi, il risultato di questa affermazione sarebbe una tabella con colonne per ciascuno di questi campi e righe per ciascun dipendente, con i rispettivi dati per ciascun dipendente nelle colonne corrispondenti.</a:t>
            </a:r>
            <a:endParaRPr/>
          </a:p>
        </p:txBody>
      </p:sp>
      <p:sp>
        <p:nvSpPr>
          <p:cNvPr id="220" name="Google Shape;220;p7:notes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9:notes"/>
          <p:cNvSpPr/>
          <p:nvPr>
            <p:ph idx="2" type="sldImg"/>
          </p:nvPr>
        </p:nvSpPr>
        <p:spPr>
          <a:xfrm>
            <a:off x="6057900" y="1285875"/>
            <a:ext cx="6172200" cy="34718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9:notes"/>
          <p:cNvSpPr txBox="1"/>
          <p:nvPr>
            <p:ph idx="1" type="body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L'istruzione inizia con la parola chiave "SELECT", che dice al sistema di gestione del database (DBMS) che si desidera recuperare i dati dal database. L'asterisco (*) è un carattere jolly che rappresenta tutte le colonne della tabella.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parola chiave "FROM" specifica la tabella da cui i dati devono essere recuperati, in questo caso, la tabella "dipendenti".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punto e virgola (;) alla fine dell'istruzione indica che l'istruzione è completa e pronta per essere eseguita.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questa istruzione viene eseguita, il DBMS restituirà tutte le righe e le colonne dalla tabella "dipendenti". Il risultato sarà una tabella con tutti i dati della tabella "dipendenti", simile al modo in cui i dati vengono memorizzati nel database.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 esempio, se la tabella "dipendenti" conteneva dati sui nomi dei dipendenti, i titoli di lavoro e gli stipendi, il risultato di questa affermazione sarebbe una tabella con colonne per ciascuno di questi campi e righe per ciascun dipendente, con i rispettivi dati per ciascun dipendente nelle colonne corrispondenti.</a:t>
            </a:r>
            <a:endParaRPr/>
          </a:p>
        </p:txBody>
      </p:sp>
      <p:sp>
        <p:nvSpPr>
          <p:cNvPr id="241" name="Google Shape;241;p9:notes"/>
          <p:cNvSpPr txBox="1"/>
          <p:nvPr>
            <p:ph idx="12" type="sldNum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6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/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36"/>
          <p:cNvSpPr txBox="1"/>
          <p:nvPr>
            <p:ph idx="1" type="body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36"/>
          <p:cNvSpPr txBox="1"/>
          <p:nvPr>
            <p:ph idx="2" type="body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36"/>
          <p:cNvSpPr txBox="1"/>
          <p:nvPr>
            <p:ph idx="3" type="body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36"/>
          <p:cNvSpPr txBox="1"/>
          <p:nvPr>
            <p:ph idx="4" type="body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6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6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36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37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7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37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8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38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8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9"/>
          <p:cNvSpPr txBox="1"/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9"/>
          <p:cNvSpPr txBox="1"/>
          <p:nvPr>
            <p:ph idx="1" type="body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39"/>
          <p:cNvSpPr txBox="1"/>
          <p:nvPr>
            <p:ph idx="2" type="body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39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9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9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0"/>
          <p:cNvSpPr txBox="1"/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40"/>
          <p:cNvSpPr/>
          <p:nvPr>
            <p:ph idx="2" type="pic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40"/>
          <p:cNvSpPr txBox="1"/>
          <p:nvPr>
            <p:ph idx="1" type="body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40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40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40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41"/>
          <p:cNvSpPr txBox="1"/>
          <p:nvPr>
            <p:ph idx="1" type="body"/>
          </p:nvPr>
        </p:nvSpPr>
        <p:spPr>
          <a:xfrm rot="5400000">
            <a:off x="5880100" y="-1884362"/>
            <a:ext cx="6527800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1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1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41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2"/>
          <p:cNvSpPr txBox="1"/>
          <p:nvPr>
            <p:ph type="title"/>
          </p:nvPr>
        </p:nvSpPr>
        <p:spPr>
          <a:xfrm rot="5400000">
            <a:off x="10699750" y="2935288"/>
            <a:ext cx="871855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42"/>
          <p:cNvSpPr txBox="1"/>
          <p:nvPr>
            <p:ph idx="1" type="body"/>
          </p:nvPr>
        </p:nvSpPr>
        <p:spPr>
          <a:xfrm rot="5400000">
            <a:off x="2736850" y="-931862"/>
            <a:ext cx="8718550" cy="1167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42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42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2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29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/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8"/>
          <p:cNvSpPr txBox="1"/>
          <p:nvPr>
            <p:ph idx="1" type="subTitle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28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33"/>
          <p:cNvSpPr txBox="1"/>
          <p:nvPr>
            <p:ph idx="1" type="body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3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3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3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34"/>
          <p:cNvSpPr txBox="1"/>
          <p:nvPr>
            <p:ph idx="1" type="body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4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4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4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/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35"/>
          <p:cNvSpPr txBox="1"/>
          <p:nvPr>
            <p:ph idx="1" type="body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5"/>
          <p:cNvSpPr txBox="1"/>
          <p:nvPr>
            <p:ph idx="2" type="body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5"/>
          <p:cNvSpPr txBox="1"/>
          <p:nvPr>
            <p:ph idx="10" type="dt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5"/>
          <p:cNvSpPr txBox="1"/>
          <p:nvPr>
            <p:ph idx="11" type="ftr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5"/>
          <p:cNvSpPr txBox="1"/>
          <p:nvPr>
            <p:ph idx="12" type="sldNum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image" Target="../media/image7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47800" y="9243313"/>
            <a:ext cx="3200399" cy="676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5"/>
          <p:cNvSpPr/>
          <p:nvPr/>
        </p:nvSpPr>
        <p:spPr>
          <a:xfrm>
            <a:off x="177057" y="9825694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5"/>
          <p:cNvSpPr/>
          <p:nvPr/>
        </p:nvSpPr>
        <p:spPr>
          <a:xfrm>
            <a:off x="177057" y="8825453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187762" y="7574414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5"/>
          <p:cNvSpPr/>
          <p:nvPr/>
        </p:nvSpPr>
        <p:spPr>
          <a:xfrm>
            <a:off x="177057" y="6897618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5"/>
          <p:cNvSpPr/>
          <p:nvPr/>
        </p:nvSpPr>
        <p:spPr>
          <a:xfrm>
            <a:off x="177057" y="5897377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5"/>
          <p:cNvSpPr/>
          <p:nvPr/>
        </p:nvSpPr>
        <p:spPr>
          <a:xfrm>
            <a:off x="187762" y="4646339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5"/>
          <p:cNvSpPr/>
          <p:nvPr/>
        </p:nvSpPr>
        <p:spPr>
          <a:xfrm>
            <a:off x="177057" y="3969542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5"/>
          <p:cNvSpPr/>
          <p:nvPr/>
        </p:nvSpPr>
        <p:spPr>
          <a:xfrm>
            <a:off x="177057" y="2969301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/>
          <p:nvPr/>
        </p:nvSpPr>
        <p:spPr>
          <a:xfrm>
            <a:off x="187762" y="1718263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5"/>
          <p:cNvSpPr/>
          <p:nvPr/>
        </p:nvSpPr>
        <p:spPr>
          <a:xfrm>
            <a:off x="177057" y="1041466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77057" y="41226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97230" y="2851504"/>
            <a:ext cx="6741318" cy="21792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5"/>
          <p:cNvSpPr txBox="1"/>
          <p:nvPr/>
        </p:nvSpPr>
        <p:spPr>
          <a:xfrm>
            <a:off x="7539626" y="5470518"/>
            <a:ext cx="3209290" cy="377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6B7C8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dataScience-project.eu</a:t>
            </a:r>
            <a:endParaRPr b="0" i="0" sz="23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Google Shape;24;p25"/>
          <p:cNvSpPr/>
          <p:nvPr/>
        </p:nvSpPr>
        <p:spPr>
          <a:xfrm>
            <a:off x="17798045" y="9825694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5"/>
          <p:cNvSpPr/>
          <p:nvPr/>
        </p:nvSpPr>
        <p:spPr>
          <a:xfrm>
            <a:off x="17798045" y="8825453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5"/>
          <p:cNvSpPr/>
          <p:nvPr/>
        </p:nvSpPr>
        <p:spPr>
          <a:xfrm>
            <a:off x="17808748" y="7574414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5"/>
          <p:cNvSpPr/>
          <p:nvPr/>
        </p:nvSpPr>
        <p:spPr>
          <a:xfrm>
            <a:off x="17798045" y="6897618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5"/>
          <p:cNvSpPr/>
          <p:nvPr/>
        </p:nvSpPr>
        <p:spPr>
          <a:xfrm>
            <a:off x="17798045" y="5897377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5"/>
          <p:cNvSpPr/>
          <p:nvPr/>
        </p:nvSpPr>
        <p:spPr>
          <a:xfrm>
            <a:off x="17808748" y="4646339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5"/>
          <p:cNvSpPr/>
          <p:nvPr/>
        </p:nvSpPr>
        <p:spPr>
          <a:xfrm>
            <a:off x="17798045" y="3969542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5"/>
          <p:cNvSpPr/>
          <p:nvPr/>
        </p:nvSpPr>
        <p:spPr>
          <a:xfrm>
            <a:off x="17798045" y="2969301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5"/>
          <p:cNvSpPr/>
          <p:nvPr/>
        </p:nvSpPr>
        <p:spPr>
          <a:xfrm>
            <a:off x="17808748" y="1718263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5"/>
          <p:cNvSpPr/>
          <p:nvPr/>
        </p:nvSpPr>
        <p:spPr>
          <a:xfrm>
            <a:off x="17798045" y="1041466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17798045" y="41226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/>
          <p:nvPr/>
        </p:nvSpPr>
        <p:spPr>
          <a:xfrm>
            <a:off x="4876800" y="9180923"/>
            <a:ext cx="1104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"Il sostegno della Commissione europea per la produzione di questa pubblicazione non costituisce l'approvazione dei contenuti che riflettono solo le opinioni degli autori e la Commissione non può essere ritenuta responsabile per qualsiasi uso che possa essere fatto delle informazioni ivi contenute."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/>
          <p:nvPr/>
        </p:nvSpPr>
        <p:spPr>
          <a:xfrm>
            <a:off x="177057" y="9847729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7"/>
          <p:cNvSpPr/>
          <p:nvPr/>
        </p:nvSpPr>
        <p:spPr>
          <a:xfrm>
            <a:off x="177057" y="8847488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7"/>
          <p:cNvSpPr/>
          <p:nvPr/>
        </p:nvSpPr>
        <p:spPr>
          <a:xfrm>
            <a:off x="187762" y="7596451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7"/>
          <p:cNvSpPr/>
          <p:nvPr/>
        </p:nvSpPr>
        <p:spPr>
          <a:xfrm>
            <a:off x="177057" y="6919654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7"/>
          <p:cNvSpPr/>
          <p:nvPr/>
        </p:nvSpPr>
        <p:spPr>
          <a:xfrm>
            <a:off x="177057" y="5919413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187762" y="4668374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/>
          <p:nvPr/>
        </p:nvSpPr>
        <p:spPr>
          <a:xfrm>
            <a:off x="177057" y="3991576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7"/>
          <p:cNvSpPr/>
          <p:nvPr/>
        </p:nvSpPr>
        <p:spPr>
          <a:xfrm>
            <a:off x="177057" y="2991337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7"/>
          <p:cNvSpPr/>
          <p:nvPr/>
        </p:nvSpPr>
        <p:spPr>
          <a:xfrm>
            <a:off x="187762" y="1740299"/>
            <a:ext cx="228600" cy="1009650"/>
          </a:xfrm>
          <a:custGeom>
            <a:rect b="b" l="l" r="r" t="t"/>
            <a:pathLst>
              <a:path extrusionOk="0" h="1009650" w="228600">
                <a:moveTo>
                  <a:pt x="228600" y="1009207"/>
                </a:moveTo>
                <a:lnTo>
                  <a:pt x="0" y="1009207"/>
                </a:lnTo>
                <a:lnTo>
                  <a:pt x="0" y="0"/>
                </a:lnTo>
                <a:lnTo>
                  <a:pt x="228600" y="0"/>
                </a:lnTo>
                <a:lnTo>
                  <a:pt x="228600" y="1009207"/>
                </a:lnTo>
                <a:close/>
              </a:path>
            </a:pathLst>
          </a:custGeom>
          <a:solidFill>
            <a:srgbClr val="23879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7"/>
          <p:cNvSpPr/>
          <p:nvPr/>
        </p:nvSpPr>
        <p:spPr>
          <a:xfrm>
            <a:off x="177057" y="1063501"/>
            <a:ext cx="238125" cy="438150"/>
          </a:xfrm>
          <a:custGeom>
            <a:rect b="b" l="l" r="r" t="t"/>
            <a:pathLst>
              <a:path extrusionOk="0" h="438150" w="238125">
                <a:moveTo>
                  <a:pt x="238124" y="437960"/>
                </a:moveTo>
                <a:lnTo>
                  <a:pt x="0" y="437960"/>
                </a:lnTo>
                <a:lnTo>
                  <a:pt x="0" y="0"/>
                </a:lnTo>
                <a:lnTo>
                  <a:pt x="238124" y="0"/>
                </a:lnTo>
                <a:lnTo>
                  <a:pt x="238124" y="437960"/>
                </a:lnTo>
                <a:close/>
              </a:path>
            </a:pathLst>
          </a:custGeom>
          <a:solidFill>
            <a:srgbClr val="FDBD4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7"/>
          <p:cNvSpPr/>
          <p:nvPr/>
        </p:nvSpPr>
        <p:spPr>
          <a:xfrm>
            <a:off x="177057" y="63261"/>
            <a:ext cx="238125" cy="762000"/>
          </a:xfrm>
          <a:custGeom>
            <a:rect b="b" l="l" r="r" t="t"/>
            <a:pathLst>
              <a:path extrusionOk="0" h="762000" w="238125">
                <a:moveTo>
                  <a:pt x="238124" y="761717"/>
                </a:moveTo>
                <a:lnTo>
                  <a:pt x="0" y="761717"/>
                </a:lnTo>
                <a:lnTo>
                  <a:pt x="0" y="0"/>
                </a:lnTo>
                <a:lnTo>
                  <a:pt x="238124" y="0"/>
                </a:lnTo>
                <a:lnTo>
                  <a:pt x="238124" y="761717"/>
                </a:lnTo>
                <a:close/>
              </a:path>
            </a:pathLst>
          </a:custGeom>
          <a:solidFill>
            <a:srgbClr val="E8676A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011400" y="419100"/>
            <a:ext cx="2891670" cy="93213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7"/>
          <p:cNvSpPr txBox="1"/>
          <p:nvPr/>
        </p:nvSpPr>
        <p:spPr>
          <a:xfrm>
            <a:off x="4876800" y="9180923"/>
            <a:ext cx="1104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"Il sostegno della Commissione europea per la produzione di questa pubblicazione non costituisce l'approvazione dei contenuti che riflettono solo le opinioni degli autori e la Commissione non può essere ritenuta responsabile per qualsiasi uso che possa essere fatto delle informazioni ivi contenute."</a:t>
            </a:r>
            <a:endParaRPr/>
          </a:p>
        </p:txBody>
      </p:sp>
      <p:pic>
        <p:nvPicPr>
          <p:cNvPr id="63" name="Google Shape;6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7800" y="9243313"/>
            <a:ext cx="3200399" cy="6762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-scm.com/downloads/win" TargetMode="External"/><Relationship Id="rId4" Type="http://schemas.openxmlformats.org/officeDocument/2006/relationships/hyperlink" Target="https://gitforwindows.org/" TargetMode="External"/><Relationship Id="rId5" Type="http://schemas.openxmlformats.org/officeDocument/2006/relationships/hyperlink" Target="https://brew.sh/" TargetMode="External"/><Relationship Id="rId6" Type="http://schemas.openxmlformats.org/officeDocument/2006/relationships/hyperlink" Target="https://git-scm.com/downloads/mac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github.com/" TargetMode="External"/><Relationship Id="rId4" Type="http://schemas.openxmlformats.org/officeDocument/2006/relationships/hyperlink" Target="mailto:mary.smith@email.e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postgresql.org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/>
          <p:nvPr/>
        </p:nvSpPr>
        <p:spPr>
          <a:xfrm>
            <a:off x="1733550" y="6591300"/>
            <a:ext cx="14820900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Modulo di formazione su SQL e GitHub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By Women in AI Austria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"/>
          <p:cNvSpPr txBox="1"/>
          <p:nvPr/>
        </p:nvSpPr>
        <p:spPr>
          <a:xfrm>
            <a:off x="1447800" y="253492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Utilizzo delle istruzioni SELECT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1447800" y="3238500"/>
            <a:ext cx="15163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dichiarazioni selezionate sono molto potenti e supportano vari approfondimenti per gli scienziati dei dati: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4038600" y="12881066"/>
            <a:ext cx="15163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SELEZIONA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4671396"/>
            <a:ext cx="366501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0"/>
          <p:cNvSpPr txBox="1"/>
          <p:nvPr/>
        </p:nvSpPr>
        <p:spPr>
          <a:xfrm>
            <a:off x="8046720" y="4176500"/>
            <a:ext cx="25180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Studente</a:t>
            </a:r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2276892" y="4630222"/>
            <a:ext cx="3975051" cy="3956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avg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(Sem)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studente;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max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(Sem)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studente;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(Sem)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studente;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il conteggio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(MatrNr)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studente;</a:t>
            </a:r>
            <a:endParaRPr/>
          </a:p>
        </p:txBody>
      </p:sp>
      <p:sp>
        <p:nvSpPr>
          <p:cNvPr id="263" name="Google Shape;263;p10"/>
          <p:cNvSpPr txBox="1"/>
          <p:nvPr/>
        </p:nvSpPr>
        <p:spPr>
          <a:xfrm>
            <a:off x="12428012" y="5484739"/>
            <a:ext cx="4183588" cy="18781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SELEZCT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MatrNr, Nome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studente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7686A"/>
                </a:solidFill>
                <a:latin typeface="Arial"/>
                <a:ea typeface="Arial"/>
                <a:cs typeface="Arial"/>
                <a:sym typeface="Arial"/>
              </a:rPr>
              <a:t>ordine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Sem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Arial"/>
                <a:ea typeface="Arial"/>
                <a:cs typeface="Arial"/>
                <a:sym typeface="Arial"/>
              </a:rPr>
              <a:t>desc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, Nome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Arial"/>
                <a:ea typeface="Arial"/>
                <a:cs typeface="Arial"/>
                <a:sym typeface="Arial"/>
              </a:rPr>
              <a:t>asc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Comandi utilizzati nelle istruzioni SQL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sono quattro comandi popolari del "DML — Data Manipulation Language" di SQL</a:t>
            </a:r>
            <a:endParaRPr/>
          </a:p>
        </p:txBody>
      </p:sp>
      <p:sp>
        <p:nvSpPr>
          <p:cNvPr id="270" name="Google Shape;270;p11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1447800" y="3885843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SELECT, INSERT, UPDATE</a:t>
            </a:r>
            <a:r>
              <a:rPr b="0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DELETE</a:t>
            </a:r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1600200" y="4724043"/>
            <a:ext cx="7315200" cy="4001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INSERT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viene utilizzato per creare un nuovo record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INSERT INTO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table_name (colonna1, colonna2...)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 VALUES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(value1, value2 … valueX);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riga di dati viene inserita in una tabella con valori nelle colonne specifiche</a:t>
            </a:r>
            <a:endParaRPr/>
          </a:p>
          <a:p>
            <a:pPr indent="-1333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8" marL="39433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9144000" y="4724043"/>
            <a:ext cx="8763000" cy="4031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modifica i record esistenti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UPDATE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tabella_nome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SET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colonna1 = valore1, colonna2 = valore2... colonnaN = valoreN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condizione];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DELETE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viene utilizzato per eliminare i record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DELETE FROM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tabella_nome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{condizione};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 rot="393050">
            <a:off x="15375855" y="2581101"/>
            <a:ext cx="1842493" cy="12002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Trovate un'istruzione SQL Cheat Sheet alla fine dello script.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/>
        </p:nvSpPr>
        <p:spPr>
          <a:xfrm>
            <a:off x="1447800" y="1573291"/>
            <a:ext cx="7315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Test di autovalutazione su SQL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1447800" y="3009900"/>
            <a:ext cx="5029200" cy="52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879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Chi usa SQL e per quale scopo?</a:t>
            </a:r>
            <a:endParaRPr/>
          </a:p>
          <a:p>
            <a:pPr indent="-3365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Esseri umani per lavorare con i dati memorizzati in un database relazionale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Sviluppatori web per codificare Siti web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Amministratori di database per gestire i dati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7015766" y="3009900"/>
            <a:ext cx="4871434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2. Per che cosa si usa SQL?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creare ed eliminare i dati in un database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 pagamenti del web shop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recuperare i dati da un ambiente non-database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12420600" y="3009900"/>
            <a:ext cx="4343399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3. Quali parole chiave possono avviare un'istruzione SQL?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1: Scopo di GitHub</a:t>
            </a:r>
            <a:endParaRPr/>
          </a:p>
        </p:txBody>
      </p:sp>
      <p:sp>
        <p:nvSpPr>
          <p:cNvPr id="288" name="Google Shape;288;p13"/>
          <p:cNvSpPr txBox="1"/>
          <p:nvPr/>
        </p:nvSpPr>
        <p:spPr>
          <a:xfrm>
            <a:off x="1447800" y="3238500"/>
            <a:ext cx="151638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si sviluppa un sacco di codice software, come si fa a gestirlo?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necessario tenere traccia delle modifiche attraverso il controllo della versione!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 txBox="1"/>
          <p:nvPr/>
        </p:nvSpPr>
        <p:spPr>
          <a:xfrm>
            <a:off x="1600200" y="4583361"/>
            <a:ext cx="9448800" cy="3662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 è un servizio di controllo di versione basato sulla rete per progetti di sviluppo software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sistema di controllo della versione Git è il suo omonimo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 può essere caratterizzato come una sorta di social network per gli sviluppatori di software. I membri possono seguirsi, valutare il lavoro dell'altro, ricevere aggiornamenti su progetti specifici e comunicare pubblicamente o privatamente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 fine del 2018, GitHub Inc è di proprietà di Microsoft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 txBox="1"/>
          <p:nvPr/>
        </p:nvSpPr>
        <p:spPr>
          <a:xfrm>
            <a:off x="1447800" y="1573163"/>
            <a:ext cx="125120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in Bild, das Text enthält.  Automatisch generierte Beschreibung" id="291" name="Google Shape;2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58600" y="4076700"/>
            <a:ext cx="6058112" cy="403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"/>
          <p:cNvSpPr txBox="1"/>
          <p:nvPr/>
        </p:nvSpPr>
        <p:spPr>
          <a:xfrm>
            <a:off x="1478457" y="2094637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1: Controllo della versione utilizzando Git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 txBox="1"/>
          <p:nvPr/>
        </p:nvSpPr>
        <p:spPr>
          <a:xfrm>
            <a:off x="1642731" y="2931275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Cos'è il controllo di versione?</a:t>
            </a:r>
            <a:endParaRPr/>
          </a:p>
        </p:txBody>
      </p:sp>
      <p:sp>
        <p:nvSpPr>
          <p:cNvPr id="298" name="Google Shape;298;p14"/>
          <p:cNvSpPr txBox="1"/>
          <p:nvPr/>
        </p:nvSpPr>
        <p:spPr>
          <a:xfrm>
            <a:off x="1642731" y="3800253"/>
            <a:ext cx="13258800" cy="518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Soprattutto con programmi complessi può diventare molto confuso tenere traccia dei cambiamenti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 è una raccolta di utility a riga di comando che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tracciano e registrano le modifiche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nei file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questa funzionalità, è possibile recuperare vecchie versioni del progetto, confrontare, analizzare, unire le modifiche e molto altro ancora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Questo processo è chiamato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controllo di versione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Altri sistemi di controllo di versione sono - </a:t>
            </a:r>
            <a:r>
              <a:rPr b="0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Perforce, Mercurial, CVS, SVN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 è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decentralizzato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Non dipende da un server centrale per mantenere vecchie versioni dei file. Invece, funziona completamente localmente, memorizzando i dati come cartelle sul disco rigido dell'utente. Questo si chiama </a:t>
            </a:r>
            <a:r>
              <a:rPr b="0" i="0" lang="en-US" sz="2400" u="none" cap="none" strike="noStrike">
                <a:solidFill>
                  <a:srgbClr val="E8676A"/>
                </a:solidFill>
                <a:latin typeface="Calibri"/>
                <a:ea typeface="Calibri"/>
                <a:cs typeface="Calibri"/>
                <a:sym typeface="Calibri"/>
              </a:rPr>
              <a:t>repository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un utente vuole </a:t>
            </a:r>
            <a:r>
              <a:rPr b="0" i="0" lang="en-US" sz="2400" u="none" cap="none" strike="noStrike">
                <a:solidFill>
                  <a:srgbClr val="E8676A"/>
                </a:solidFill>
                <a:latin typeface="Calibri"/>
                <a:ea typeface="Calibri"/>
                <a:cs typeface="Calibri"/>
                <a:sym typeface="Calibri"/>
              </a:rPr>
              <a:t>collaborare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altri sullo stesso codice, può fornire una copia del proprio repository online per l'accesso a tutto il team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 txBox="1"/>
          <p:nvPr/>
        </p:nvSpPr>
        <p:spPr>
          <a:xfrm>
            <a:off x="1447800" y="1210271"/>
            <a:ext cx="125120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2: Come impostare GitHub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primo luogo, installarlo sul tuo client</a:t>
            </a:r>
            <a:endParaRPr/>
          </a:p>
        </p:txBody>
      </p:sp>
      <p:sp>
        <p:nvSpPr>
          <p:cNvPr id="306" name="Google Shape;306;p15"/>
          <p:cNvSpPr txBox="1"/>
          <p:nvPr/>
        </p:nvSpPr>
        <p:spPr>
          <a:xfrm>
            <a:off x="1836420" y="3971816"/>
            <a:ext cx="11734800" cy="42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Windows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"Git for Windows" fornisce un client GUI e un emulatore a riga di comando BASH.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https://git-scm.com/downloads/win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or    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https://gitforwindows.org</a:t>
            </a:r>
            <a:endParaRPr b="0" i="0" sz="24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Linux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basta aprire un nuovo terminale e installare Git tramite il gestore dei pacchetti della vostra distribuzione Linux. Per Ubuntu, il comando è ad es.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sudo apt-get install git</a:t>
            </a:r>
            <a:endParaRPr b="0" i="0" sz="24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Mac OS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Il modo più semplice è installare homebrew e quindi eseguire brew install git dal terminale.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https://brew.sh/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or   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https://git-scm.com/downloads/mac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sono molti altri programmi Git che possono essere utilizzati gratuitamente o a pagamento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1447800" y="1573163"/>
            <a:ext cx="125120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6"/>
          <p:cNvSpPr txBox="1"/>
          <p:nvPr/>
        </p:nvSpPr>
        <p:spPr>
          <a:xfrm>
            <a:off x="1447800" y="231149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2: Come impostare GitHub</a:t>
            </a:r>
            <a:endParaRPr/>
          </a:p>
        </p:txBody>
      </p:sp>
      <p:sp>
        <p:nvSpPr>
          <p:cNvPr id="313" name="Google Shape;313;p16"/>
          <p:cNvSpPr txBox="1"/>
          <p:nvPr/>
        </p:nvSpPr>
        <p:spPr>
          <a:xfrm>
            <a:off x="1447800" y="3063713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secondo luogo, creare un account e configurare GitHub </a:t>
            </a:r>
            <a:endParaRPr/>
          </a:p>
        </p:txBody>
      </p:sp>
      <p:sp>
        <p:nvSpPr>
          <p:cNvPr id="314" name="Google Shape;314;p16"/>
          <p:cNvSpPr txBox="1"/>
          <p:nvPr/>
        </p:nvSpPr>
        <p:spPr>
          <a:xfrm>
            <a:off x="1616148" y="3754376"/>
            <a:ext cx="14353953" cy="52407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 un account Github su </a:t>
            </a:r>
            <a:r>
              <a:rPr b="0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www.github.com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sono diverse configurazioni per l'aspetto e la funzionalità del client. Decidi in base alle tue preferenze di lavorare in modo efficiente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Tuttavia, importante è la configurazione del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nome utente e l'indirizzo e-mail corrispondente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 "Git Bash" ed esegui questi comandi sulla riga di comando:</a:t>
            </a:r>
            <a:endParaRPr/>
          </a:p>
          <a:p>
            <a:pPr indent="0" lvl="3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Git config --global user.name "Mary"</a:t>
            </a:r>
            <a:endParaRPr/>
          </a:p>
          <a:p>
            <a:pPr indent="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Git config --utente globale.email </a:t>
            </a:r>
            <a:r>
              <a:rPr b="0" i="0" lang="en-US" sz="1600" u="sng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"mary.smith@email.eu</a:t>
            </a: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"</a:t>
            </a:r>
            <a:endParaRPr/>
          </a:p>
          <a:p>
            <a:pPr indent="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E737C"/>
              </a:solidFill>
              <a:latin typeface="Oi"/>
              <a:ea typeface="Oi"/>
              <a:cs typeface="Oi"/>
              <a:sym typeface="O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Tutte le attività in Git sono collegate al rispettivo nome utente e indirizzo e-mail specificati nella configurazione!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Ciò rende le modifiche tracciabili perché gli altri utenti sanno sempre chi ha apportato le modifiche specifiche e fornisce una panoramica nei progetti in cui molti sviluppatori stanno lavorando	</a:t>
            </a:r>
            <a:endParaRPr/>
          </a:p>
        </p:txBody>
      </p:sp>
      <p:sp>
        <p:nvSpPr>
          <p:cNvPr id="315" name="Google Shape;315;p16"/>
          <p:cNvSpPr txBox="1"/>
          <p:nvPr/>
        </p:nvSpPr>
        <p:spPr>
          <a:xfrm>
            <a:off x="1447800" y="1317249"/>
            <a:ext cx="125120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"/>
          <p:cNvSpPr txBox="1"/>
          <p:nvPr/>
        </p:nvSpPr>
        <p:spPr>
          <a:xfrm>
            <a:off x="1447800" y="1409700"/>
            <a:ext cx="1287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Come usare GitHub</a:t>
            </a:r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1B1B1B"/>
                </a:solidFill>
                <a:latin typeface="Public Sans"/>
                <a:ea typeface="Public Sans"/>
                <a:cs typeface="Public Sans"/>
                <a:sym typeface="Public Sans"/>
              </a:rPr>
              <a:t>Termini comuni per capire quando si utilizza GitHub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/>
          <p:nvPr/>
        </p:nvSpPr>
        <p:spPr>
          <a:xfrm>
            <a:off x="1447800" y="4135279"/>
            <a:ext cx="15351642" cy="470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737C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Repository (repo)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una cartella in cui vengono memorizzati tutti i file e le loro storie di versione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737C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Branch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uno spazio di lavoro in cui è possibile apportare modifiche isolate che non influenzeranno gli altri e hanno una propria storia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737C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Le modifiche commit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 un record salvato delle modifiche apportate a un file all'interno del repo. È lo stato del nostro repository in un momento. Un'istantanea alla quale il codice può essere ripristinato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737C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Pull Request (PR)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dopo aver effettuato gli aggiornamenti a un repository, altri sviluppatori possono scaricare tutte le modifiche con pull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737C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Push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il processo di aggiunta di una modifica locale al repository remoto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737C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Unisci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volta approvata una richiesta di pull, il commit verrà unito da un ramo all'altro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E737C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clone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una copia completamente funzionale di un progetto. Copiare un repository da un server remoto è clonazione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Utilizzare GitHub per la prima volta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1600200" y="3451285"/>
            <a:ext cx="12954000" cy="4385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si utilizza Git, prima deve essere creata una cartella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mkdir learning-git</a:t>
            </a:r>
            <a:endParaRPr b="0" i="0" sz="16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cui il repository può essere creato per ogni programma o progetto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CD learning-git		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Git init</a:t>
            </a:r>
            <a:endParaRPr b="0" i="0" sz="1600" u="none" cap="none" strike="noStrike">
              <a:solidFill>
                <a:srgbClr val="1E737C"/>
              </a:solidFill>
              <a:latin typeface="Oi"/>
              <a:ea typeface="Oi"/>
              <a:cs typeface="Oi"/>
              <a:sym typeface="O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 lavora con il concetto di "area di sosta". All'inizio, l'area di sosta è vuota. I file possono aggiungere (o anche singole righe e parti di file) con il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comando git add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infine commettere tutto (creare un''stantanea) con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git commit: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Git aggiungere learning_script.txt		</a:t>
            </a:r>
            <a:endParaRPr/>
          </a:p>
          <a:p>
            <a:pPr indent="0" lvl="2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Git commit —m "firstsnapshot"</a:t>
            </a:r>
            <a:endParaRPr/>
          </a:p>
        </p:txBody>
      </p:sp>
      <p:sp>
        <p:nvSpPr>
          <p:cNvPr id="330" name="Google Shape;330;p18"/>
          <p:cNvSpPr txBox="1"/>
          <p:nvPr/>
        </p:nvSpPr>
        <p:spPr>
          <a:xfrm>
            <a:off x="1447800" y="1409700"/>
            <a:ext cx="1287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Utilizzo di repository GitHub</a:t>
            </a:r>
            <a:endParaRPr/>
          </a:p>
        </p:txBody>
      </p:sp>
      <p:sp>
        <p:nvSpPr>
          <p:cNvPr id="336" name="Google Shape;336;p19"/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Collegare i repository locali e remoti può essere utile per progetti collaborativi.</a:t>
            </a:r>
            <a:endParaRPr/>
          </a:p>
        </p:txBody>
      </p:sp>
      <p:sp>
        <p:nvSpPr>
          <p:cNvPr id="337" name="Google Shape;337;p19"/>
          <p:cNvSpPr txBox="1"/>
          <p:nvPr/>
        </p:nvSpPr>
        <p:spPr>
          <a:xfrm>
            <a:off x="1447800" y="3854920"/>
            <a:ext cx="12954000" cy="463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caricare il codice in un repo remoto, prima connettersi ad esso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Git remoto aggiungere origine https://github.com/learning.git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commit locali possono essere trasferiti al server, eseguiti ogni volta che si desidera aggiornare il repository remoto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	Git push server_origin local_master		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altri sviluppatori possono scaricare le modifiche dal repository remoto con un singolo comando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	Git pull originale master	</a:t>
            </a:r>
            <a:endParaRPr b="0" i="0" sz="800" u="none" cap="none" strike="noStrike">
              <a:solidFill>
                <a:srgbClr val="1E737C"/>
              </a:solidFill>
              <a:latin typeface="Oi"/>
              <a:ea typeface="Oi"/>
              <a:cs typeface="Oi"/>
              <a:sym typeface="O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clonare un intero programma o progetto utilizzare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clone di Git https://github.com/tutorial.git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E737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47800" y="1409700"/>
            <a:ext cx="1287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/>
          <p:nvPr/>
        </p:nvSpPr>
        <p:spPr>
          <a:xfrm>
            <a:off x="1432560" y="1496219"/>
            <a:ext cx="61874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Indice 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 txBox="1"/>
          <p:nvPr/>
        </p:nvSpPr>
        <p:spPr>
          <a:xfrm>
            <a:off x="2735580" y="5829057"/>
            <a:ext cx="198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3846235" y="3548036"/>
            <a:ext cx="2407800" cy="16959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867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14056360" y="3271696"/>
            <a:ext cx="2133600" cy="224854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DB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3691675" y="5910757"/>
            <a:ext cx="50067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Introduzione a SQL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Informazioni di base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database relazionale è la chiave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Istruzioni SQL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13571222" y="5829057"/>
            <a:ext cx="354838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Comprendere GitHub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Scopo di GitHub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Modalità di utilizzo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posso usarlo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3535680" y="3934301"/>
            <a:ext cx="144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4362395" y="3934258"/>
            <a:ext cx="98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50" name="Google Shape;150;p2"/>
          <p:cNvSpPr txBox="1"/>
          <p:nvPr/>
        </p:nvSpPr>
        <p:spPr>
          <a:xfrm>
            <a:off x="14833600" y="4032805"/>
            <a:ext cx="137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Utilizzo dei rami GitHub</a:t>
            </a:r>
            <a:endParaRPr/>
          </a:p>
        </p:txBody>
      </p:sp>
      <p:sp>
        <p:nvSpPr>
          <p:cNvPr id="344" name="Google Shape;344;p20"/>
          <p:cNvSpPr txBox="1"/>
          <p:nvPr/>
        </p:nvSpPr>
        <p:spPr>
          <a:xfrm>
            <a:off x="1557068" y="3451285"/>
            <a:ext cx="12954000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si sviluppa una nuova funzionalità, è meglio lavorare su una copia del progetto originale, chiamato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ramo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ramo ha la sua storia e isola i loro cambiamenti l'uno dall'altro fino a quando non si decide di fonderli. I vantaggi di questo approccio sono: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versione stabile (live) del codice non è influenzata da bug indesiderati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team di sviluppatori può lavorare su molte funzionalità contemporaneamente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sviluppatore può lavorare sul proprio ramo senza il rischio di aver modificato il codice di base dal lavoro di un altro sviluppatore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Più versioni della stessa funzionalità possono essere sviluppate su diverse filiali e poi confrontate per scoprire la versione migliore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	</a:t>
            </a:r>
            <a:endParaRPr/>
          </a:p>
        </p:txBody>
      </p:sp>
      <p:sp>
        <p:nvSpPr>
          <p:cNvPr id="345" name="Google Shape;345;p20"/>
          <p:cNvSpPr txBox="1"/>
          <p:nvPr/>
        </p:nvSpPr>
        <p:spPr>
          <a:xfrm>
            <a:off x="1447800" y="1409700"/>
            <a:ext cx="1287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Utilizzo dei comandi GitHub per i rami</a:t>
            </a:r>
            <a:endParaRPr/>
          </a:p>
        </p:txBody>
      </p:sp>
      <p:sp>
        <p:nvSpPr>
          <p:cNvPr id="351" name="Google Shape;351;p21"/>
          <p:cNvSpPr txBox="1"/>
          <p:nvPr/>
        </p:nvSpPr>
        <p:spPr>
          <a:xfrm>
            <a:off x="1447800" y="3466732"/>
            <a:ext cx="13411200" cy="42934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ramo predefinito di ogni repository è chiamato master. Per creare più rami, utilizzare il comando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Git ramo &amp; nome&gt;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Passare al ramo appena creato utilizzando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	Git checkout &amp; nome&gt;		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unire due rami passare a uno e utilizzare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	Git unire lt;name&gt;	</a:t>
            </a:r>
            <a:endParaRPr b="0" i="0" sz="800" u="none" cap="none" strike="noStrike">
              <a:solidFill>
                <a:srgbClr val="1E737C"/>
              </a:solidFill>
              <a:latin typeface="Oi"/>
              <a:ea typeface="Oi"/>
              <a:cs typeface="Oi"/>
              <a:sym typeface="O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eliminare un ramo usare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0" i="0" lang="en-US" sz="1600" u="none" cap="none" strike="noStrike">
                <a:solidFill>
                  <a:srgbClr val="1E737C"/>
                </a:solidFill>
                <a:latin typeface="Oi"/>
                <a:ea typeface="Oi"/>
                <a:cs typeface="Oi"/>
                <a:sym typeface="Oi"/>
              </a:rPr>
              <a:t>ramo Git —d &amp;name&gt;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E737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1447800" y="1409700"/>
            <a:ext cx="12877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Comprendere i vantaggi di GitHub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/>
        </p:nvSpPr>
        <p:spPr>
          <a:xfrm>
            <a:off x="1447800" y="1573291"/>
            <a:ext cx="7315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Test di autovalutazione su GitHub</a:t>
            </a:r>
            <a:endParaRPr/>
          </a:p>
        </p:txBody>
      </p:sp>
      <p:sp>
        <p:nvSpPr>
          <p:cNvPr id="358" name="Google Shape;358;p22"/>
          <p:cNvSpPr txBox="1"/>
          <p:nvPr/>
        </p:nvSpPr>
        <p:spPr>
          <a:xfrm>
            <a:off x="1447800" y="3009900"/>
            <a:ext cx="5029200" cy="48320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8791"/>
              </a:buClr>
              <a:buSzPts val="2800"/>
              <a:buFont typeface="Calibri"/>
              <a:buAutoNum type="arabicPeriod"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Perché il controllo di versione è importante?</a:t>
            </a:r>
            <a:endParaRPr/>
          </a:p>
          <a:p>
            <a:pPr indent="-3365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Codice di sviluppo rapido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Sviluppare un programma con un team in un processo tracciabile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Necessario per vendere il progetto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7015766" y="3009900"/>
            <a:ext cx="4871434" cy="4401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2. Chi può usare GitHub?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quelli che possiedono un account Git 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 quelli che l'hanno comprato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sviluppatori addestrati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 txBox="1"/>
          <p:nvPr/>
        </p:nvSpPr>
        <p:spPr>
          <a:xfrm>
            <a:off x="12420600" y="3009900"/>
            <a:ext cx="434339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3. Cos'è un ramo?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società autorizzata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progetto specifico</a:t>
            </a:r>
            <a:endParaRPr/>
          </a:p>
          <a:p>
            <a:pPr indent="-165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copia del progetto originale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 txBox="1"/>
          <p:nvPr/>
        </p:nvSpPr>
        <p:spPr>
          <a:xfrm>
            <a:off x="1447800" y="1573291"/>
            <a:ext cx="6019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Riepilogo</a:t>
            </a:r>
            <a:endParaRPr/>
          </a:p>
        </p:txBody>
      </p:sp>
      <p:grpSp>
        <p:nvGrpSpPr>
          <p:cNvPr id="366" name="Google Shape;366;p23"/>
          <p:cNvGrpSpPr/>
          <p:nvPr/>
        </p:nvGrpSpPr>
        <p:grpSpPr>
          <a:xfrm>
            <a:off x="4457700" y="5193986"/>
            <a:ext cx="2880000" cy="3664800"/>
            <a:chOff x="4952225" y="6578009"/>
            <a:chExt cx="3994782" cy="4768098"/>
          </a:xfrm>
        </p:grpSpPr>
        <p:sp>
          <p:nvSpPr>
            <p:cNvPr id="367" name="Google Shape;367;p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fmla="val 7914138" name="adj1"/>
                <a:gd fmla="val 2868450" name="adj2"/>
              </a:avLst>
            </a:prstGeom>
            <a:noFill/>
            <a:ln cap="rnd" cmpd="sng" w="889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 cap="flat" cmpd="sng" w="127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2825" spcFirstLastPara="1" rIns="0" wrap="square" tIns="118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369" name="Google Shape;369;p23"/>
          <p:cNvGrpSpPr/>
          <p:nvPr/>
        </p:nvGrpSpPr>
        <p:grpSpPr>
          <a:xfrm>
            <a:off x="8566149" y="5193986"/>
            <a:ext cx="2880000" cy="3664800"/>
            <a:chOff x="4952225" y="6578009"/>
            <a:chExt cx="3994782" cy="4768098"/>
          </a:xfrm>
        </p:grpSpPr>
        <p:sp>
          <p:nvSpPr>
            <p:cNvPr id="370" name="Google Shape;370;p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fmla="val 7914138" name="adj1"/>
                <a:gd fmla="val 2868450" name="adj2"/>
              </a:avLst>
            </a:prstGeom>
            <a:noFill/>
            <a:ln cap="rnd" cmpd="sng" w="889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 cap="flat" cmpd="sng" w="127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2825" spcFirstLastPara="1" rIns="0" wrap="square" tIns="118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372" name="Google Shape;372;p23"/>
          <p:cNvGrpSpPr/>
          <p:nvPr/>
        </p:nvGrpSpPr>
        <p:grpSpPr>
          <a:xfrm>
            <a:off x="10603988" y="2464549"/>
            <a:ext cx="2880000" cy="3664800"/>
            <a:chOff x="7661040" y="2804681"/>
            <a:chExt cx="3994782" cy="4824044"/>
          </a:xfrm>
        </p:grpSpPr>
        <p:sp>
          <p:nvSpPr>
            <p:cNvPr id="373" name="Google Shape;373;p23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fmla="val 7914138" name="adj1"/>
                <a:gd fmla="val 2868450" name="adj2"/>
              </a:avLst>
            </a:prstGeom>
            <a:noFill/>
            <a:ln cap="rnd" cmpd="sng" w="889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 cap="flat" cmpd="sng" w="127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2825" spcFirstLastPara="1" rIns="0" wrap="square" tIns="118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375" name="Google Shape;375;p23"/>
          <p:cNvGrpSpPr/>
          <p:nvPr/>
        </p:nvGrpSpPr>
        <p:grpSpPr>
          <a:xfrm>
            <a:off x="6495540" y="2464549"/>
            <a:ext cx="2880000" cy="3663092"/>
            <a:chOff x="7661040" y="2804681"/>
            <a:chExt cx="3994782" cy="4824044"/>
          </a:xfrm>
        </p:grpSpPr>
        <p:sp>
          <p:nvSpPr>
            <p:cNvPr id="376" name="Google Shape;376;p23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fmla="val 7914138" name="adj1"/>
                <a:gd fmla="val 2868450" name="adj2"/>
              </a:avLst>
            </a:prstGeom>
            <a:noFill/>
            <a:ln cap="rnd" cmpd="sng" w="889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 cap="flat" cmpd="sng" w="127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2825" spcFirstLastPara="1" rIns="0" wrap="square" tIns="118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grpSp>
        <p:nvGrpSpPr>
          <p:cNvPr id="378" name="Google Shape;378;p23"/>
          <p:cNvGrpSpPr/>
          <p:nvPr/>
        </p:nvGrpSpPr>
        <p:grpSpPr>
          <a:xfrm>
            <a:off x="2313513" y="2506391"/>
            <a:ext cx="2880000" cy="3664800"/>
            <a:chOff x="7661040" y="2804681"/>
            <a:chExt cx="3994782" cy="4824044"/>
          </a:xfrm>
        </p:grpSpPr>
        <p:sp>
          <p:nvSpPr>
            <p:cNvPr id="379" name="Google Shape;379;p23"/>
            <p:cNvSpPr/>
            <p:nvPr/>
          </p:nvSpPr>
          <p:spPr>
            <a:xfrm>
              <a:off x="7661040" y="3633936"/>
              <a:ext cx="3994782" cy="3994789"/>
            </a:xfrm>
            <a:prstGeom prst="arc">
              <a:avLst>
                <a:gd fmla="val 7914138" name="adj1"/>
                <a:gd fmla="val 2868450" name="adj2"/>
              </a:avLst>
            </a:prstGeom>
            <a:noFill/>
            <a:ln cap="rnd" cmpd="sng" w="889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 rot="10800000">
              <a:off x="8829178" y="2804681"/>
              <a:ext cx="1658505" cy="1658505"/>
            </a:xfrm>
            <a:prstGeom prst="ellipse">
              <a:avLst/>
            </a:prstGeom>
            <a:solidFill>
              <a:srgbClr val="1E737C"/>
            </a:solidFill>
            <a:ln cap="flat" cmpd="sng" w="127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2825" spcFirstLastPara="1" rIns="0" wrap="square" tIns="118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381" name="Google Shape;381;p23"/>
          <p:cNvSpPr txBox="1"/>
          <p:nvPr/>
        </p:nvSpPr>
        <p:spPr>
          <a:xfrm>
            <a:off x="2459728" y="3880946"/>
            <a:ext cx="26532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tuo testo qui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3"/>
          <p:cNvSpPr txBox="1"/>
          <p:nvPr/>
        </p:nvSpPr>
        <p:spPr>
          <a:xfrm>
            <a:off x="4473950" y="6040235"/>
            <a:ext cx="28147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tuo testo qui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3"/>
          <p:cNvSpPr txBox="1"/>
          <p:nvPr/>
        </p:nvSpPr>
        <p:spPr>
          <a:xfrm>
            <a:off x="6531777" y="3880946"/>
            <a:ext cx="281257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eseguire i dati archiviati in un database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3"/>
          <p:cNvSpPr txBox="1"/>
          <p:nvPr/>
        </p:nvSpPr>
        <p:spPr>
          <a:xfrm>
            <a:off x="8679126" y="6133377"/>
            <a:ext cx="265404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Comandi importanti quando si lavora con i dati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3"/>
          <p:cNvSpPr txBox="1"/>
          <p:nvPr/>
        </p:nvSpPr>
        <p:spPr>
          <a:xfrm>
            <a:off x="10788393" y="3874703"/>
            <a:ext cx="2511188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collaborare in progetti complessi con un team di sviluppatori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3"/>
          <p:cNvSpPr/>
          <p:nvPr/>
        </p:nvSpPr>
        <p:spPr>
          <a:xfrm>
            <a:off x="11458189" y="2527652"/>
            <a:ext cx="1183640" cy="106253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DB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3"/>
          <p:cNvSpPr/>
          <p:nvPr/>
        </p:nvSpPr>
        <p:spPr>
          <a:xfrm>
            <a:off x="9539142" y="7844767"/>
            <a:ext cx="934012" cy="716833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867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3"/>
          <p:cNvSpPr/>
          <p:nvPr/>
        </p:nvSpPr>
        <p:spPr>
          <a:xfrm>
            <a:off x="7467600" y="2671975"/>
            <a:ext cx="934012" cy="716833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E8676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3"/>
          <p:cNvSpPr/>
          <p:nvPr/>
        </p:nvSpPr>
        <p:spPr>
          <a:xfrm>
            <a:off x="3348816" y="2671975"/>
            <a:ext cx="809392" cy="881876"/>
          </a:xfrm>
          <a:prstGeom prst="verticalScroll">
            <a:avLst>
              <a:gd fmla="val 12500" name="adj"/>
            </a:avLst>
          </a:prstGeom>
          <a:solidFill>
            <a:srgbClr val="23879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3"/>
          <p:cNvSpPr/>
          <p:nvPr/>
        </p:nvSpPr>
        <p:spPr>
          <a:xfrm>
            <a:off x="5493003" y="7762245"/>
            <a:ext cx="809392" cy="881876"/>
          </a:xfrm>
          <a:prstGeom prst="verticalScroll">
            <a:avLst>
              <a:gd fmla="val 12500" name="adj"/>
            </a:avLst>
          </a:prstGeom>
          <a:solidFill>
            <a:srgbClr val="23879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23"/>
          <p:cNvGrpSpPr/>
          <p:nvPr/>
        </p:nvGrpSpPr>
        <p:grpSpPr>
          <a:xfrm>
            <a:off x="12658134" y="5224566"/>
            <a:ext cx="2880000" cy="3664800"/>
            <a:chOff x="4952225" y="6578009"/>
            <a:chExt cx="3994782" cy="4768098"/>
          </a:xfrm>
        </p:grpSpPr>
        <p:sp>
          <p:nvSpPr>
            <p:cNvPr id="392" name="Google Shape;392;p23"/>
            <p:cNvSpPr/>
            <p:nvPr/>
          </p:nvSpPr>
          <p:spPr>
            <a:xfrm rot="10800000">
              <a:off x="4952225" y="6578009"/>
              <a:ext cx="3994782" cy="3994789"/>
            </a:xfrm>
            <a:prstGeom prst="arc">
              <a:avLst>
                <a:gd fmla="val 7914138" name="adj1"/>
                <a:gd fmla="val 2868450" name="adj2"/>
              </a:avLst>
            </a:prstGeom>
            <a:noFill/>
            <a:ln cap="rnd" cmpd="sng" w="889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 rot="10800000">
              <a:off x="6120363" y="9687602"/>
              <a:ext cx="1658505" cy="1658505"/>
            </a:xfrm>
            <a:prstGeom prst="ellipse">
              <a:avLst/>
            </a:prstGeom>
            <a:solidFill>
              <a:srgbClr val="1E737C"/>
            </a:solidFill>
            <a:ln cap="flat" cmpd="sng" w="12700">
              <a:solidFill>
                <a:srgbClr val="1E737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2825" spcFirstLastPara="1" rIns="0" wrap="square" tIns="118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99"/>
                <a:buFont typeface="Arial"/>
                <a:buNone/>
              </a:pPr>
              <a:r>
                <a:t/>
              </a:r>
              <a:endParaRPr b="1" i="0" sz="3199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endParaRPr>
            </a:p>
          </p:txBody>
        </p:sp>
      </p:grpSp>
      <p:sp>
        <p:nvSpPr>
          <p:cNvPr id="394" name="Google Shape;394;p23"/>
          <p:cNvSpPr/>
          <p:nvPr/>
        </p:nvSpPr>
        <p:spPr>
          <a:xfrm>
            <a:off x="13524983" y="7671915"/>
            <a:ext cx="1183640" cy="106253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DBD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3"/>
          <p:cNvSpPr txBox="1"/>
          <p:nvPr/>
        </p:nvSpPr>
        <p:spPr>
          <a:xfrm>
            <a:off x="12703564" y="6040235"/>
            <a:ext cx="2834567" cy="163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estendere in modo sicuro il codice del programma e implementare nuove funzioni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"/>
          <p:cNvSpPr txBox="1"/>
          <p:nvPr/>
        </p:nvSpPr>
        <p:spPr>
          <a:xfrm>
            <a:off x="7258050" y="6591300"/>
            <a:ext cx="377190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Grazie!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1: Comprendere SQL — alcune informazioni di base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1295400" y="4194026"/>
            <a:ext cx="10820400" cy="366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 (Structured Query Language) è un linguaggio di database utilizzato per elaborare e i dati di query nei database relazionali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 è uno dei linguaggi di database più utilizzati al mondo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 è potente e flessibile per analizzare ed elaborare i dati in vari modi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 è utilizzato in molti settori diversi e aree di applicazione, tra cui finanza, commercio elettronico, assistenza sanitaria e governo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 è abbastanza facile da imparare e rappresenta un metodo standard per l'elaborazione flessibile e il mantenimento di grandi quantità di dati</a:t>
            </a:r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>
            <a:off x="11160012" y="3136486"/>
            <a:ext cx="6746987" cy="5165685"/>
            <a:chOff x="-117588" y="60566"/>
            <a:chExt cx="6746987" cy="5165685"/>
          </a:xfrm>
        </p:grpSpPr>
        <p:sp>
          <p:nvSpPr>
            <p:cNvPr id="159" name="Google Shape;159;p3"/>
            <p:cNvSpPr/>
            <p:nvPr/>
          </p:nvSpPr>
          <p:spPr>
            <a:xfrm rot="5400000">
              <a:off x="490867" y="1610677"/>
              <a:ext cx="747110" cy="688058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39C1C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-117588" y="60566"/>
              <a:ext cx="2448411" cy="1330308"/>
            </a:xfrm>
            <a:prstGeom prst="roundRect">
              <a:avLst>
                <a:gd fmla="val 16670" name="adj"/>
              </a:avLst>
            </a:prstGeom>
            <a:solidFill>
              <a:srgbClr val="2387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-117587" y="125517"/>
              <a:ext cx="2448411" cy="1238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Grande quantità di dati memorizzati in un database</a:t>
              </a: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121709" y="187442"/>
              <a:ext cx="1161908" cy="107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 rot="5400000">
              <a:off x="2092173" y="2898471"/>
              <a:ext cx="695978" cy="719355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39C1C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576565" y="1364009"/>
              <a:ext cx="1900528" cy="1330308"/>
            </a:xfrm>
            <a:prstGeom prst="roundRect">
              <a:avLst>
                <a:gd fmla="val 16670" name="adj"/>
              </a:avLst>
            </a:prstGeom>
            <a:solidFill>
              <a:srgbClr val="238791">
                <a:alpha val="76078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 txBox="1"/>
            <p:nvPr/>
          </p:nvSpPr>
          <p:spPr>
            <a:xfrm>
              <a:off x="1641517" y="1428961"/>
              <a:ext cx="1770624" cy="120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Domande (queries)</a:t>
              </a:r>
              <a:endPara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3477094" y="1490885"/>
              <a:ext cx="1382263" cy="107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 rot="5400000">
              <a:off x="3695352" y="4226989"/>
              <a:ext cx="641099" cy="618073"/>
            </a:xfrm>
            <a:prstGeom prst="bentUpArrow">
              <a:avLst>
                <a:gd fmla="val 32840" name="adj1"/>
                <a:gd fmla="val 25000" name="adj2"/>
                <a:gd fmla="val 35780" name="adj3"/>
              </a:avLst>
            </a:prstGeom>
            <a:solidFill>
              <a:srgbClr val="39C1C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152305" y="2641887"/>
              <a:ext cx="1900528" cy="1330308"/>
            </a:xfrm>
            <a:prstGeom prst="roundRect">
              <a:avLst>
                <a:gd fmla="val 16670" name="adj"/>
              </a:avLst>
            </a:prstGeom>
            <a:solidFill>
              <a:srgbClr val="238791">
                <a:alpha val="62745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 txBox="1"/>
            <p:nvPr/>
          </p:nvSpPr>
          <p:spPr>
            <a:xfrm>
              <a:off x="3217257" y="2706839"/>
              <a:ext cx="1770624" cy="120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SQL estrae i dati pertinenti</a:t>
              </a: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052834" y="2768762"/>
              <a:ext cx="1382263" cy="1075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728871" y="3895943"/>
              <a:ext cx="1900528" cy="1330308"/>
            </a:xfrm>
            <a:prstGeom prst="roundRect">
              <a:avLst>
                <a:gd fmla="val 16670" name="adj"/>
              </a:avLst>
            </a:prstGeom>
            <a:solidFill>
              <a:srgbClr val="238791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 txBox="1"/>
            <p:nvPr/>
          </p:nvSpPr>
          <p:spPr>
            <a:xfrm>
              <a:off x="4793823" y="3960895"/>
              <a:ext cx="1770624" cy="1200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3800" lIns="83800" spcFirstLastPara="1" rIns="83800" wrap="square" tIns="83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alibri"/>
                <a:buNone/>
              </a:pPr>
              <a:r>
                <a:rPr b="0" i="0" lang="en-US" sz="22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Risposte 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/>
          <p:nvPr/>
        </p:nvSpPr>
        <p:spPr>
          <a:xfrm>
            <a:off x="1432560" y="1496219"/>
            <a:ext cx="112928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1: Cosa fa SQL?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1447800" y="4381500"/>
            <a:ext cx="10820400" cy="3524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scopo di SQL è di: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consentire agli utenti di estrarre, modificare e gestire le informazioni da un database 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recuperare i dati, aggiungere nuovi dati, modificare ed eliminare i dati esistenti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creare e gestire intere tabelle nei database </a:t>
            </a:r>
            <a:endParaRPr/>
          </a:p>
          <a:p>
            <a:pPr indent="-342900" lvl="1" marL="8001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elaborare grandi quantità di dati</a:t>
            </a:r>
            <a:endParaRPr/>
          </a:p>
          <a:p>
            <a:pPr indent="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4"/>
          <p:cNvGrpSpPr/>
          <p:nvPr/>
        </p:nvGrpSpPr>
        <p:grpSpPr>
          <a:xfrm>
            <a:off x="13335000" y="3543300"/>
            <a:ext cx="2362200" cy="5029200"/>
            <a:chOff x="12954000" y="3004167"/>
            <a:chExt cx="2895600" cy="5492133"/>
          </a:xfrm>
        </p:grpSpPr>
        <p:sp>
          <p:nvSpPr>
            <p:cNvPr id="181" name="Google Shape;181;p4"/>
            <p:cNvSpPr/>
            <p:nvPr/>
          </p:nvSpPr>
          <p:spPr>
            <a:xfrm>
              <a:off x="12954000" y="7277100"/>
              <a:ext cx="2895600" cy="1219200"/>
            </a:xfrm>
            <a:prstGeom prst="can">
              <a:avLst>
                <a:gd fmla="val 25000" name="adj"/>
              </a:avLst>
            </a:prstGeom>
            <a:solidFill>
              <a:srgbClr val="1E737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Banca dati</a:t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2954000" y="5786576"/>
              <a:ext cx="2895600" cy="876122"/>
            </a:xfrm>
            <a:prstGeom prst="rect">
              <a:avLst/>
            </a:prstGeom>
            <a:solidFill>
              <a:srgbClr val="1E737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Motore di DBMS</a:t>
              </a: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2954000" y="4381500"/>
              <a:ext cx="2895600" cy="876122"/>
            </a:xfrm>
            <a:prstGeom prst="rect">
              <a:avLst/>
            </a:prstGeom>
            <a:solidFill>
              <a:srgbClr val="1E737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Processore del linguaggio di query</a:t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2954000" y="3004167"/>
              <a:ext cx="2895600" cy="876122"/>
            </a:xfrm>
            <a:prstGeom prst="rect">
              <a:avLst/>
            </a:prstGeom>
            <a:solidFill>
              <a:srgbClr val="1E737C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Query SQL</a:t>
              </a:r>
              <a:endParaRPr/>
            </a:p>
          </p:txBody>
        </p:sp>
        <p:cxnSp>
          <p:nvCxnSpPr>
            <p:cNvPr id="185" name="Google Shape;185;p4"/>
            <p:cNvCxnSpPr>
              <a:stCxn id="184" idx="2"/>
              <a:endCxn id="184" idx="2"/>
            </p:cNvCxnSpPr>
            <p:nvPr/>
          </p:nvCxnSpPr>
          <p:spPr>
            <a:xfrm>
              <a:off x="14401800" y="3880289"/>
              <a:ext cx="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86" name="Google Shape;186;p4"/>
            <p:cNvCxnSpPr>
              <a:stCxn id="184" idx="2"/>
              <a:endCxn id="183" idx="0"/>
            </p:cNvCxnSpPr>
            <p:nvPr/>
          </p:nvCxnSpPr>
          <p:spPr>
            <a:xfrm>
              <a:off x="14401800" y="3880289"/>
              <a:ext cx="0" cy="5013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87" name="Google Shape;187;p4"/>
            <p:cNvCxnSpPr/>
            <p:nvPr/>
          </p:nvCxnSpPr>
          <p:spPr>
            <a:xfrm>
              <a:off x="14401800" y="5257622"/>
              <a:ext cx="0" cy="501211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188" name="Google Shape;188;p4"/>
            <p:cNvCxnSpPr>
              <a:endCxn id="181" idx="1"/>
            </p:cNvCxnSpPr>
            <p:nvPr/>
          </p:nvCxnSpPr>
          <p:spPr>
            <a:xfrm>
              <a:off x="14401800" y="6662700"/>
              <a:ext cx="0" cy="614400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1: Di cosa hai bisogno per usare SQL 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 txBox="1"/>
          <p:nvPr/>
        </p:nvSpPr>
        <p:spPr>
          <a:xfrm>
            <a:off x="1536700" y="4082683"/>
            <a:ext cx="13017500" cy="484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sistema di gestione database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(DBMS) per creare, gestire e manipolare database. Alcuni esempi di DBMS popolari includono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MySQL, Oracle e Microsoft SQL Server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database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che viene utilizzato per memorizzare e organizzare i dati per un facile accesso e manipolazione. Alcuni esempi di database popolari sono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Oracle, PostgreSQL, MySQL e SQL Server</a:t>
            </a:r>
            <a:r>
              <a:rPr b="0" i="0" lang="en-US" sz="2400" u="sng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https://www.postgresql.org/</a:t>
            </a:r>
            <a:endParaRPr b="0" i="0" sz="1400" u="none" cap="none" strike="noStrike">
              <a:solidFill>
                <a:srgbClr val="E768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client SQL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consente di connettersi a un database ed eseguire istruzioni SQL. Alcuni esempi di client SQL includono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MySQL Workbench, SQL Developer e SQL Server Management Studio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Possibile anche utilizzando un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linguaggio di programmazione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</a:t>
            </a:r>
            <a:r>
              <a:rPr b="0" i="0" lang="en-US" sz="2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Java, Python o C#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Conoscenza di base della 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sintassi SQL</a:t>
            </a:r>
            <a:r>
              <a:rPr b="0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dei concetti, come ad esempio come creare e manipolare tabelle, come usare le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istruzioni SELECT, INSERT, UPDATE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DELETE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come usare le clausole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filtrare i dati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4 cose necessarie per un utilizzo prezioso di SQL:</a:t>
            </a:r>
            <a:endParaRPr/>
          </a:p>
        </p:txBody>
      </p:sp>
      <p:sp>
        <p:nvSpPr>
          <p:cNvPr id="196" name="Google Shape;196;p5"/>
          <p:cNvSpPr txBox="1"/>
          <p:nvPr/>
        </p:nvSpPr>
        <p:spPr>
          <a:xfrm>
            <a:off x="14579600" y="4673005"/>
            <a:ext cx="29718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componente richiesto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1E73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676A"/>
                </a:solidFill>
                <a:latin typeface="Calibri"/>
                <a:ea typeface="Calibri"/>
                <a:cs typeface="Calibri"/>
                <a:sym typeface="Calibri"/>
              </a:rPr>
              <a:t>strumenti ben noti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8676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Istruzioni SQL</a:t>
            </a:r>
            <a:endParaRPr/>
          </a:p>
        </p:txBody>
      </p:sp>
      <p:sp>
        <p:nvSpPr>
          <p:cNvPr id="197" name="Google Shape;197;p5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2: I database relazionali sono la chiave per SQL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1447800" y="3770412"/>
            <a:ext cx="15163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database relazionali sono una parte essenziale della moderna gestione dei dati nelle organizzazioni e sono ampiamente utilizzati per archiviare, gestire e analizzare i dati in una varietà di impostazioni.</a:t>
            </a:r>
            <a:endParaRPr/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7717" y="5559808"/>
            <a:ext cx="6030683" cy="2438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6"/>
          <p:cNvSpPr txBox="1"/>
          <p:nvPr/>
        </p:nvSpPr>
        <p:spPr>
          <a:xfrm>
            <a:off x="6161317" y="5067300"/>
            <a:ext cx="18196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Dipendenti</a:t>
            </a:r>
            <a:endParaRPr/>
          </a:p>
        </p:txBody>
      </p:sp>
      <p:sp>
        <p:nvSpPr>
          <p:cNvPr id="207" name="Google Shape;207;p6"/>
          <p:cNvSpPr txBox="1"/>
          <p:nvPr/>
        </p:nvSpPr>
        <p:spPr>
          <a:xfrm>
            <a:off x="2046517" y="5164669"/>
            <a:ext cx="1524000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Nome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Schema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867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E867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Attributi</a:t>
            </a:r>
            <a:endParaRPr/>
          </a:p>
        </p:txBody>
      </p:sp>
      <p:sp>
        <p:nvSpPr>
          <p:cNvPr id="208" name="Google Shape;208;p6"/>
          <p:cNvSpPr/>
          <p:nvPr/>
        </p:nvSpPr>
        <p:spPr>
          <a:xfrm>
            <a:off x="5932717" y="6931407"/>
            <a:ext cx="1447800" cy="609600"/>
          </a:xfrm>
          <a:prstGeom prst="ellipse">
            <a:avLst/>
          </a:prstGeom>
          <a:noFill/>
          <a:ln cap="flat" cmpd="sng" w="38100">
            <a:solidFill>
              <a:srgbClr val="E768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6281058" y="8354542"/>
            <a:ext cx="152400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Campo d'azione</a:t>
            </a:r>
            <a:endParaRPr/>
          </a:p>
        </p:txBody>
      </p:sp>
      <p:cxnSp>
        <p:nvCxnSpPr>
          <p:cNvPr id="210" name="Google Shape;210;p6"/>
          <p:cNvCxnSpPr/>
          <p:nvPr/>
        </p:nvCxnSpPr>
        <p:spPr>
          <a:xfrm rot="10800000">
            <a:off x="7043058" y="7687350"/>
            <a:ext cx="337459" cy="667192"/>
          </a:xfrm>
          <a:prstGeom prst="straightConnector1">
            <a:avLst/>
          </a:prstGeom>
          <a:noFill/>
          <a:ln cap="flat" cmpd="sng" w="28575">
            <a:solidFill>
              <a:srgbClr val="E8676A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1" name="Google Shape;211;p6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4027716" y="6072525"/>
            <a:ext cx="6183083" cy="609600"/>
          </a:xfrm>
          <a:prstGeom prst="ellipse">
            <a:avLst/>
          </a:prstGeom>
          <a:noFill/>
          <a:ln cap="flat" cmpd="sng" w="38100">
            <a:solidFill>
              <a:srgbClr val="E768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6"/>
          <p:cNvCxnSpPr/>
          <p:nvPr/>
        </p:nvCxnSpPr>
        <p:spPr>
          <a:xfrm rot="10800000">
            <a:off x="10363200" y="6377325"/>
            <a:ext cx="605971" cy="0"/>
          </a:xfrm>
          <a:prstGeom prst="straightConnector1">
            <a:avLst/>
          </a:prstGeom>
          <a:noFill/>
          <a:ln cap="flat" cmpd="sng" w="28575">
            <a:solidFill>
              <a:srgbClr val="E8676A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4" name="Google Shape;214;p6"/>
          <p:cNvSpPr txBox="1"/>
          <p:nvPr/>
        </p:nvSpPr>
        <p:spPr>
          <a:xfrm>
            <a:off x="11121572" y="6072525"/>
            <a:ext cx="2213428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Registrazione o riga</a:t>
            </a:r>
            <a:endParaRPr/>
          </a:p>
        </p:txBody>
      </p:sp>
      <p:sp>
        <p:nvSpPr>
          <p:cNvPr id="215" name="Google Shape;215;p6"/>
          <p:cNvSpPr/>
          <p:nvPr/>
        </p:nvSpPr>
        <p:spPr>
          <a:xfrm>
            <a:off x="3944244" y="5067300"/>
            <a:ext cx="2029293" cy="3083307"/>
          </a:xfrm>
          <a:prstGeom prst="ellipse">
            <a:avLst/>
          </a:prstGeom>
          <a:noFill/>
          <a:ln cap="flat" cmpd="sng" w="38100">
            <a:solidFill>
              <a:srgbClr val="E768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3614058" y="8201659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E8676A"/>
                </a:solidFill>
                <a:latin typeface="Arial"/>
                <a:ea typeface="Arial"/>
                <a:cs typeface="Arial"/>
                <a:sym typeface="Arial"/>
              </a:rPr>
              <a:t> Colonna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"/>
          <p:cNvSpPr txBox="1"/>
          <p:nvPr/>
        </p:nvSpPr>
        <p:spPr>
          <a:xfrm>
            <a:off x="1447800" y="253492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Come funzionano le istruzioni SQL?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1447800" y="3619500"/>
            <a:ext cx="15163800" cy="45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Tutte le istruzioni SQL iniziano con una delle seguenti parole chiave (in giallo)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SELECT, INSERT, UPDATE, DELETE, ALTER, DROP, CREATE, USE, SHOW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 tutte le dichiarazioni terminano con un punto e virgola 🡪 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La struttura e la sintassi delle istruzioni SQL possono variare a seconda dello specifico sistema di gestione del database (DBMS) utilizzato. Tuttavia, ci sono alcune linee guida generali che si applicano alla maggior parte delle istruzioni SQL.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Un'istruzione SQL di base è tipicamente costituita da una parola chiave (nota anche come clausola) seguita da uno o più argomenti o parametri.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4038600" y="12881066"/>
            <a:ext cx="15163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SELEZIONA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/>
        </p:nvSpPr>
        <p:spPr>
          <a:xfrm rot="393050">
            <a:off x="15338608" y="2318790"/>
            <a:ext cx="2150904" cy="12002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Trovate un’istruzione SQL Cheat Sheet alla fine dello script.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"/>
          <p:cNvSpPr txBox="1"/>
          <p:nvPr/>
        </p:nvSpPr>
        <p:spPr>
          <a:xfrm>
            <a:off x="1447800" y="2552700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Istruzioni SQL comuni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1447800" y="3238500"/>
            <a:ext cx="15163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SELECT, FROM</a:t>
            </a:r>
            <a:r>
              <a:rPr b="0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1600200" y="4076700"/>
            <a:ext cx="7543800" cy="27237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usato per selezionare le colonne da una tabella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selezionare tutte le colonne, digitare "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SELECT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"altrimenti digitare "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 seguito dal nome della colonna/e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necessario separare i nomi delle colonne con una virgola [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9144000" y="4076700"/>
            <a:ext cx="8305800" cy="31392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1" i="0" lang="en-US" sz="2400" u="none" cap="none" strike="noStrike">
                <a:solidFill>
                  <a:srgbClr val="1E737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tabella della query 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elencare le tabelle e le eventuali join necessarie per l'istruzione SQL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Noto Sans Symbols"/>
              <a:buChar char="⮚"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viene utilizzato per aggiungere una condizione alla query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cercare un testo, è necessario mettere il testo in singole citazioni</a:t>
            </a:r>
            <a:endParaRPr/>
          </a:p>
        </p:txBody>
      </p:sp>
      <p:sp>
        <p:nvSpPr>
          <p:cNvPr id="236" name="Google Shape;236;p8"/>
          <p:cNvSpPr txBox="1"/>
          <p:nvPr/>
        </p:nvSpPr>
        <p:spPr>
          <a:xfrm>
            <a:off x="4563397" y="7922349"/>
            <a:ext cx="849630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SELECT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Nome, TelNr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dipendenti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Nome = ‘Mouse';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5839747" y="7465070"/>
            <a:ext cx="59436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prega di interrogare il nome "Mouse"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9"/>
          <p:cNvSpPr txBox="1"/>
          <p:nvPr/>
        </p:nvSpPr>
        <p:spPr>
          <a:xfrm>
            <a:off x="1447800" y="2534920"/>
            <a:ext cx="10040186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8791"/>
                </a:solidFill>
                <a:latin typeface="Calibri"/>
                <a:ea typeface="Calibri"/>
                <a:cs typeface="Calibri"/>
                <a:sym typeface="Calibri"/>
              </a:rPr>
              <a:t>Sezione 3: Creazione di istruzioni SELECT</a:t>
            </a:r>
            <a:endParaRPr b="1" i="0" sz="2800" u="none" cap="none" strike="noStrike">
              <a:solidFill>
                <a:srgbClr val="2387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 txBox="1"/>
          <p:nvPr/>
        </p:nvSpPr>
        <p:spPr>
          <a:xfrm>
            <a:off x="1443035" y="3099316"/>
            <a:ext cx="15163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Un semplice esempio di un'istruzione</a:t>
            </a: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 SELECT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potrebbe assomigliare a questo: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4038600" y="12881066"/>
            <a:ext cx="151638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SELEZIONA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2286000" y="4425434"/>
            <a:ext cx="655320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D4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400" u="none" cap="none" strike="noStrike">
                <a:solidFill>
                  <a:srgbClr val="69707B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FROM </a:t>
            </a:r>
            <a:r>
              <a:rPr b="0" i="0" lang="en-US" sz="2400" u="none" cap="none" strike="noStrike">
                <a:solidFill>
                  <a:srgbClr val="69707B"/>
                </a:solidFill>
                <a:latin typeface="Arial"/>
                <a:ea typeface="Arial"/>
                <a:cs typeface="Arial"/>
                <a:sym typeface="Arial"/>
              </a:rPr>
              <a:t>dei dipendenti;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" è la parola chiave (o clausola)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b="0" i="0" lang="en-US" sz="2400" u="none" cap="none" strike="noStrike">
                <a:solidFill>
                  <a:srgbClr val="39C1CF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" e "</a:t>
            </a:r>
            <a:r>
              <a:rPr b="1" i="0" lang="en-US" sz="2400" u="none" cap="none" strike="noStrike">
                <a:solidFill>
                  <a:srgbClr val="FDBD4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b="0" i="0" lang="en-US" sz="2400" u="none" cap="none" strike="noStrike">
                <a:solidFill>
                  <a:srgbClr val="39C1CF"/>
                </a:solidFill>
                <a:latin typeface="Arial"/>
                <a:ea typeface="Arial"/>
                <a:cs typeface="Arial"/>
                <a:sym typeface="Arial"/>
              </a:rPr>
              <a:t> dipendenti</a:t>
            </a: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" sono gli argomenti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1443035" y="7290415"/>
            <a:ext cx="66682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Questa istruzione SQL recupera * (= tutti i dati) 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da un tavolo chiamato "dipendenti"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1432560" y="1496219"/>
            <a:ext cx="10454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Unità </a:t>
            </a:r>
            <a:r>
              <a:rPr b="1" lang="en-US" sz="4400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i="0" lang="en-US" sz="4400" u="none" cap="none" strike="noStrike">
                <a:solidFill>
                  <a:srgbClr val="E7686A"/>
                </a:solidFill>
                <a:latin typeface="Calibri"/>
                <a:ea typeface="Calibri"/>
                <a:cs typeface="Calibri"/>
                <a:sym typeface="Calibri"/>
              </a:rPr>
              <a:t>: Introduzione alle basi di SQL</a:t>
            </a:r>
            <a:endParaRPr b="1" i="0" sz="4000" u="none" cap="none" strike="noStrike">
              <a:solidFill>
                <a:srgbClr val="E768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0" y="5058815"/>
            <a:ext cx="4825272" cy="195101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9"/>
          <p:cNvSpPr txBox="1"/>
          <p:nvPr/>
        </p:nvSpPr>
        <p:spPr>
          <a:xfrm>
            <a:off x="13639800" y="4542626"/>
            <a:ext cx="25180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Dipendenti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2022-05-03T15:33:59Z</dcterms:created>
  <dc:creator>Monia Coppola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2022-05-03T00:00:00Z</vt:filetime>
  </property>
  <property fmtid="{D5CDD505-2E9C-101B-9397-08002B2CF9AE}" pid="3" name="Creator">
    <vt:lpwstr>Canva</vt:lpwstr>
  </property>
  <property fmtid="{D5CDD505-2E9C-101B-9397-08002B2CF9AE}" pid="4" name="LastSaved">
    <vt:filetime>2022-05-03T00:00:00Z</vt:filetime>
  </property>
  <property fmtid="{D5CDD505-2E9C-101B-9397-08002B2CF9AE}" pid="5" name="ContentTypeId">
    <vt:lpwstr>0x0101008BA70C69BED3724697D2FD679F55D5AA</vt:lpwstr>
  </property>
  <property fmtid="{D5CDD505-2E9C-101B-9397-08002B2CF9AE}" pid="6" name="Order">
    <vt:r8>9500.0</vt:r8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MediaServiceImageTags">
    <vt:lpwstr/>
  </property>
</Properties>
</file>