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sldIdLst>
    <p:sldId id="258" r:id="rId6"/>
    <p:sldId id="259" r:id="rId7"/>
    <p:sldId id="274" r:id="rId8"/>
    <p:sldId id="276" r:id="rId9"/>
    <p:sldId id="277" r:id="rId10"/>
    <p:sldId id="278" r:id="rId11"/>
    <p:sldId id="280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75" r:id="rId27"/>
    <p:sldId id="273" r:id="rId28"/>
    <p:sldId id="295" r:id="rId29"/>
    <p:sldId id="262" r:id="rId30"/>
  </p:sldIdLst>
  <p:sldSz cx="18288000" cy="10287000"/>
  <p:notesSz cx="18288000" cy="10287000"/>
  <p:defaultTextStyle>
    <a:defPPr>
      <a:defRPr lang="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7CEF86-3BF0-892A-D6BC-EE155CC8A7E7}" name="Valerie Hafez" initials="VH" userId="S::valerieh@womeninai.at::c67ebde3-4e6d-4576-bbd2-2f75cdc8c3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737C"/>
    <a:srgbClr val="238791"/>
    <a:srgbClr val="FDBD40"/>
    <a:srgbClr val="E8676A"/>
    <a:srgbClr val="E7686A"/>
    <a:srgbClr val="697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1228D-E7B1-4092-A6E5-AB6DCD421BE5}" v="546" dt="2023-03-19T09:42:24.13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34" autoAdjust="0"/>
  </p:normalViewPr>
  <p:slideViewPr>
    <p:cSldViewPr>
      <p:cViewPr varScale="1">
        <p:scale>
          <a:sx n="50" d="100"/>
          <a:sy n="50" d="100"/>
        </p:scale>
        <p:origin x="62" y="4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E277B-3B42-E4D1-B6A8-D724EB41D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52ECCD-C0CA-93DB-151D-9581D1F5D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0475" y="2522538"/>
            <a:ext cx="7735888" cy="1235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6486E2-D614-591E-B732-55E098029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0475" y="3757613"/>
            <a:ext cx="7735888" cy="5527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F0958C8-5AD5-7968-F14A-57C823D36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258300" y="2522538"/>
            <a:ext cx="7775575" cy="1235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36875A1-4E83-D05B-BD13-B52DD04DB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5575" cy="5527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F75999A-F334-86AE-8EDD-EBC8A9A2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5E8ACF4-12E9-F6E7-34B8-95778505C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EE5675-1314-BF12-FD7D-55D17789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7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E8C4E-13E0-55E6-0EBA-C4246DC4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B973EB-B3BF-842B-EB0E-C1A8E529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6AFE9B-4108-5EBE-F167-5CE993EC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F1E4D6-ABD8-8A8B-631F-5B127928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20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64C83C-4D93-15FB-524E-D13FECDD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63E5DC-7CCB-206F-C702-B3AF9875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954E89-459B-7734-DD24-1DC7BCEF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177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73E929-57BE-3B1B-0D0D-772F684CF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26571-F15E-0E7E-091F-AE85410BF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75" y="1481138"/>
            <a:ext cx="9258300" cy="7310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B602F4-5B77-6701-7AE4-44F61BC31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D31B4A-CD75-3FA1-AE0E-AC69CFBD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96BC9A-DA43-654D-00CA-E0DCB883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9DA356-0527-E3EF-20E8-77F2EE42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0717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BB2A0-1F99-4774-130B-DE4356222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75" y="685800"/>
            <a:ext cx="5897563" cy="2400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66F0D2-122F-2C80-3361-36097EED2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775575" y="1481138"/>
            <a:ext cx="9258300" cy="7310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97EF99-F8FC-1686-50A7-FC93F299B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475" y="3086100"/>
            <a:ext cx="5897563" cy="5718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C49A95-6AE0-BE64-BAEB-437CE62325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206811-1782-0544-6A71-815DAF92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35AC3D-2FC2-28BC-E6C9-F2E49B7B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2221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92E2F-5791-BBDA-5B71-30E2CEB5C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8CF477-1A8A-EC9D-2CD9-CCB8974FE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C911FE-1B5C-9C27-00BE-7F2861BF43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12B8E4-BA5C-4E23-039A-E664908E6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1BABD4-9480-4A03-1684-C22CF30C5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5221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A2ECEE-B169-17F0-F43C-842F42441C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8550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814F84-C46C-1D79-415C-C0784E2EF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77650" cy="87185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30ED9D-41A2-AA0F-D943-39A44D49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69718-7114-6B06-E813-5A2382019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164EEF-0569-7BCD-A4B1-DDE8123A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92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9072C-7E47-B70E-B79E-10E0F2EA6F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684338"/>
            <a:ext cx="13716000" cy="35814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434A50-EB7E-272A-7A77-276077D92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5403850"/>
            <a:ext cx="13716000" cy="24828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3EBBF7-0D82-F25A-82B9-EE7FFE2D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8BF46F-BB9A-D741-571A-4CC74EE9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0EB782-AE44-A5D9-FDF4-9E510D87E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97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043A1-E8C1-010B-5D09-581CE51E2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E1B9B1-F63C-4DF2-3D12-A83AC454D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3D775-921A-50C6-8661-8D81AE2A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93E7B2-15B0-09E0-C6FC-15F08AEBE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D349D4-0FFD-62D9-4865-6D7908E5F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89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D7E738-47FE-95EE-70B2-4463D1083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775" y="2565400"/>
            <a:ext cx="15773400" cy="427831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5EC36A-F222-EC6F-9B4D-7271CF576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7775" y="6884988"/>
            <a:ext cx="15773400" cy="2249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2C40F4-E00B-4D7E-6D84-858834C9CB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5D561B-6E85-340F-4100-0E9C69E8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7B0910-8394-57CF-84B2-EEC8A0C0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730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E6F903-EF2D-E7C5-47C0-6F46DA775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913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151A5A-85BC-410F-42C5-7BF6AA5BC1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0FA94C-9271-126F-650E-261B491CA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9EBFF4-D20E-792C-9CFC-B0C408AF47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D578CC90-8F01-4685-9626-2595AE400D69}" type="datetimeFigureOut">
              <a:rPr lang="es-ES" smtClean="0"/>
              <a:t>19/06/2023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C9D12F-3E17-2406-5A3F-9F2870F0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57900" y="9534525"/>
            <a:ext cx="6172200" cy="547688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89552A-DD63-D594-ABDB-AEBE8FA5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fld id="{937BB40F-4BCF-4395-A757-35DAD385999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06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ject 2">
            <a:extLst>
              <a:ext uri="{FF2B5EF4-FFF2-40B4-BE49-F238E27FC236}">
                <a16:creationId xmlns:a16="http://schemas.microsoft.com/office/drawing/2014/main" id="{DA802E67-0748-2D2E-3F14-D254668597AB}"/>
              </a:ext>
            </a:extLst>
          </p:cNvPr>
          <p:cNvPicPr/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447800" y="9243313"/>
            <a:ext cx="3200399" cy="676274"/>
          </a:xfrm>
          <a:prstGeom prst="rect">
            <a:avLst/>
          </a:prstGeom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5755C00D-77FE-8975-9CB6-FD3EDDCC4CA5}"/>
              </a:ext>
            </a:extLst>
          </p:cNvPr>
          <p:cNvSpPr/>
          <p:nvPr userDrawn="1"/>
        </p:nvSpPr>
        <p:spPr>
          <a:xfrm>
            <a:off x="177057" y="9825694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EBE1FC0C-33F3-5F92-1FEB-C1B4B5FFD70F}"/>
              </a:ext>
            </a:extLst>
          </p:cNvPr>
          <p:cNvSpPr/>
          <p:nvPr userDrawn="1"/>
        </p:nvSpPr>
        <p:spPr>
          <a:xfrm>
            <a:off x="177057" y="8825453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1B192276-58A7-C71B-1D87-8FB1F92F3D4C}"/>
              </a:ext>
            </a:extLst>
          </p:cNvPr>
          <p:cNvSpPr/>
          <p:nvPr userDrawn="1"/>
        </p:nvSpPr>
        <p:spPr>
          <a:xfrm>
            <a:off x="187762" y="7574414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DAEB0637-26CA-5155-2AD9-42AF2609ACA7}"/>
              </a:ext>
            </a:extLst>
          </p:cNvPr>
          <p:cNvSpPr/>
          <p:nvPr userDrawn="1"/>
        </p:nvSpPr>
        <p:spPr>
          <a:xfrm>
            <a:off x="177057" y="6897618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7F78179B-2511-C03D-E662-07AEAA86E42E}"/>
              </a:ext>
            </a:extLst>
          </p:cNvPr>
          <p:cNvSpPr/>
          <p:nvPr userDrawn="1"/>
        </p:nvSpPr>
        <p:spPr>
          <a:xfrm>
            <a:off x="177057" y="5897377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CC585EAD-8078-9E92-9493-90F92CCB61BA}"/>
              </a:ext>
            </a:extLst>
          </p:cNvPr>
          <p:cNvSpPr/>
          <p:nvPr userDrawn="1"/>
        </p:nvSpPr>
        <p:spPr>
          <a:xfrm>
            <a:off x="187762" y="4646339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7CE332CB-41FC-4074-C19E-3BDEBC4E8238}"/>
              </a:ext>
            </a:extLst>
          </p:cNvPr>
          <p:cNvSpPr/>
          <p:nvPr userDrawn="1"/>
        </p:nvSpPr>
        <p:spPr>
          <a:xfrm>
            <a:off x="177057" y="3969542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1D63B0BA-2CA7-5508-D507-274C4C17A6DE}"/>
              </a:ext>
            </a:extLst>
          </p:cNvPr>
          <p:cNvSpPr/>
          <p:nvPr userDrawn="1"/>
        </p:nvSpPr>
        <p:spPr>
          <a:xfrm>
            <a:off x="177057" y="2969301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52C5D37E-F8EC-5272-D7A3-E0C30F6F0EB8}"/>
              </a:ext>
            </a:extLst>
          </p:cNvPr>
          <p:cNvSpPr/>
          <p:nvPr userDrawn="1"/>
        </p:nvSpPr>
        <p:spPr>
          <a:xfrm>
            <a:off x="187762" y="1718263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9E76F77F-6692-1CA4-98F5-4693E6F4FC13}"/>
              </a:ext>
            </a:extLst>
          </p:cNvPr>
          <p:cNvSpPr/>
          <p:nvPr userDrawn="1"/>
        </p:nvSpPr>
        <p:spPr>
          <a:xfrm>
            <a:off x="177057" y="1041466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3BE22DC0-2D1B-079D-F944-4A177816C953}"/>
              </a:ext>
            </a:extLst>
          </p:cNvPr>
          <p:cNvSpPr/>
          <p:nvPr userDrawn="1"/>
        </p:nvSpPr>
        <p:spPr>
          <a:xfrm>
            <a:off x="177057" y="41226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4">
            <a:extLst>
              <a:ext uri="{FF2B5EF4-FFF2-40B4-BE49-F238E27FC236}">
                <a16:creationId xmlns:a16="http://schemas.microsoft.com/office/drawing/2014/main" id="{EA425F25-F69F-8F5B-D60F-974156588B30}"/>
              </a:ext>
            </a:extLst>
          </p:cNvPr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5797230" y="2851504"/>
            <a:ext cx="6741318" cy="2179240"/>
          </a:xfrm>
          <a:prstGeom prst="rect">
            <a:avLst/>
          </a:prstGeom>
        </p:spPr>
      </p:pic>
      <p:sp>
        <p:nvSpPr>
          <p:cNvPr id="20" name="object 15">
            <a:extLst>
              <a:ext uri="{FF2B5EF4-FFF2-40B4-BE49-F238E27FC236}">
                <a16:creationId xmlns:a16="http://schemas.microsoft.com/office/drawing/2014/main" id="{1A6B726B-5748-34C8-5362-2B72670AA269}"/>
              </a:ext>
            </a:extLst>
          </p:cNvPr>
          <p:cNvSpPr txBox="1"/>
          <p:nvPr userDrawn="1"/>
        </p:nvSpPr>
        <p:spPr>
          <a:xfrm>
            <a:off x="7539626" y="5470518"/>
            <a:ext cx="3209290" cy="377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spc="140" dirty="0">
                <a:solidFill>
                  <a:srgbClr val="6B7C86"/>
                </a:solidFill>
                <a:latin typeface="Microsoft Sans Serif"/>
                <a:cs typeface="Microsoft Sans Serif"/>
              </a:rPr>
              <a:t>da</a:t>
            </a:r>
            <a:r>
              <a:rPr sz="2300" spc="165" dirty="0">
                <a:solidFill>
                  <a:srgbClr val="6B7C86"/>
                </a:solidFill>
                <a:latin typeface="Microsoft Sans Serif"/>
                <a:cs typeface="Microsoft Sans Serif"/>
              </a:rPr>
              <a:t>t</a:t>
            </a:r>
            <a:r>
              <a:rPr sz="2300" spc="140" dirty="0">
                <a:solidFill>
                  <a:srgbClr val="6B7C86"/>
                </a:solidFill>
                <a:latin typeface="Microsoft Sans Serif"/>
                <a:cs typeface="Microsoft Sans Serif"/>
              </a:rPr>
              <a:t>a</a:t>
            </a:r>
            <a:r>
              <a:rPr sz="2300" spc="15" dirty="0">
                <a:solidFill>
                  <a:srgbClr val="6B7C86"/>
                </a:solidFill>
                <a:latin typeface="Microsoft Sans Serif"/>
                <a:cs typeface="Microsoft Sans Serif"/>
              </a:rPr>
              <a:t>s</a:t>
            </a:r>
            <a:r>
              <a:rPr sz="2300" spc="120" dirty="0">
                <a:solidFill>
                  <a:srgbClr val="6B7C86"/>
                </a:solidFill>
                <a:latin typeface="Microsoft Sans Serif"/>
                <a:cs typeface="Microsoft Sans Serif"/>
              </a:rPr>
              <a:t>ci</a:t>
            </a:r>
            <a:r>
              <a:rPr sz="2300" spc="40" dirty="0">
                <a:solidFill>
                  <a:srgbClr val="6B7C86"/>
                </a:solidFill>
                <a:latin typeface="Microsoft Sans Serif"/>
                <a:cs typeface="Microsoft Sans Serif"/>
              </a:rPr>
              <a:t>e</a:t>
            </a:r>
            <a:r>
              <a:rPr sz="2300" dirty="0">
                <a:solidFill>
                  <a:srgbClr val="6B7C86"/>
                </a:solidFill>
                <a:latin typeface="Microsoft Sans Serif"/>
                <a:cs typeface="Microsoft Sans Serif"/>
              </a:rPr>
              <a:t>n</a:t>
            </a:r>
            <a:r>
              <a:rPr sz="2300" spc="120" dirty="0">
                <a:solidFill>
                  <a:srgbClr val="6B7C86"/>
                </a:solidFill>
                <a:latin typeface="Microsoft Sans Serif"/>
                <a:cs typeface="Microsoft Sans Serif"/>
              </a:rPr>
              <a:t>c</a:t>
            </a:r>
            <a:r>
              <a:rPr sz="2300" spc="40" dirty="0">
                <a:solidFill>
                  <a:srgbClr val="6B7C86"/>
                </a:solidFill>
                <a:latin typeface="Microsoft Sans Serif"/>
                <a:cs typeface="Microsoft Sans Serif"/>
              </a:rPr>
              <a:t>e</a:t>
            </a:r>
            <a:r>
              <a:rPr sz="2300" spc="15" dirty="0">
                <a:solidFill>
                  <a:srgbClr val="6B7C86"/>
                </a:solidFill>
                <a:latin typeface="Microsoft Sans Serif"/>
                <a:cs typeface="Microsoft Sans Serif"/>
              </a:rPr>
              <a:t>-</a:t>
            </a:r>
            <a:r>
              <a:rPr sz="2300" spc="140" dirty="0">
                <a:solidFill>
                  <a:srgbClr val="6B7C86"/>
                </a:solidFill>
                <a:latin typeface="Microsoft Sans Serif"/>
                <a:cs typeface="Microsoft Sans Serif"/>
              </a:rPr>
              <a:t>p</a:t>
            </a:r>
            <a:r>
              <a:rPr sz="2300" spc="110" dirty="0">
                <a:solidFill>
                  <a:srgbClr val="6B7C86"/>
                </a:solidFill>
                <a:latin typeface="Microsoft Sans Serif"/>
                <a:cs typeface="Microsoft Sans Serif"/>
              </a:rPr>
              <a:t>r</a:t>
            </a:r>
            <a:r>
              <a:rPr sz="2300" spc="40" dirty="0">
                <a:solidFill>
                  <a:srgbClr val="6B7C86"/>
                </a:solidFill>
                <a:latin typeface="Microsoft Sans Serif"/>
                <a:cs typeface="Microsoft Sans Serif"/>
              </a:rPr>
              <a:t>o</a:t>
            </a:r>
            <a:r>
              <a:rPr sz="2300" spc="120" dirty="0">
                <a:solidFill>
                  <a:srgbClr val="6B7C86"/>
                </a:solidFill>
                <a:latin typeface="Microsoft Sans Serif"/>
                <a:cs typeface="Microsoft Sans Serif"/>
              </a:rPr>
              <a:t>j</a:t>
            </a:r>
            <a:r>
              <a:rPr sz="2300" spc="40" dirty="0">
                <a:solidFill>
                  <a:srgbClr val="6B7C86"/>
                </a:solidFill>
                <a:latin typeface="Microsoft Sans Serif"/>
                <a:cs typeface="Microsoft Sans Serif"/>
              </a:rPr>
              <a:t>e</a:t>
            </a:r>
            <a:r>
              <a:rPr sz="2300" spc="120" dirty="0">
                <a:solidFill>
                  <a:srgbClr val="6B7C86"/>
                </a:solidFill>
                <a:latin typeface="Microsoft Sans Serif"/>
                <a:cs typeface="Microsoft Sans Serif"/>
              </a:rPr>
              <a:t>c</a:t>
            </a:r>
            <a:r>
              <a:rPr sz="2300" spc="165" dirty="0">
                <a:solidFill>
                  <a:srgbClr val="6B7C86"/>
                </a:solidFill>
                <a:latin typeface="Microsoft Sans Serif"/>
                <a:cs typeface="Microsoft Sans Serif"/>
              </a:rPr>
              <a:t>t</a:t>
            </a:r>
            <a:r>
              <a:rPr sz="2300" spc="5" dirty="0">
                <a:solidFill>
                  <a:srgbClr val="6B7C86"/>
                </a:solidFill>
                <a:latin typeface="Microsoft Sans Serif"/>
                <a:cs typeface="Microsoft Sans Serif"/>
              </a:rPr>
              <a:t>.</a:t>
            </a:r>
            <a:r>
              <a:rPr sz="2300" spc="40" dirty="0">
                <a:solidFill>
                  <a:srgbClr val="6B7C86"/>
                </a:solidFill>
                <a:latin typeface="Microsoft Sans Serif"/>
                <a:cs typeface="Microsoft Sans Serif"/>
              </a:rPr>
              <a:t>e</a:t>
            </a:r>
            <a:r>
              <a:rPr sz="2300" spc="15" dirty="0">
                <a:solidFill>
                  <a:srgbClr val="6B7C86"/>
                </a:solidFill>
                <a:latin typeface="Microsoft Sans Serif"/>
                <a:cs typeface="Microsoft Sans Serif"/>
              </a:rPr>
              <a:t>u</a:t>
            </a:r>
            <a:endParaRPr sz="2300">
              <a:latin typeface="Microsoft Sans Serif"/>
              <a:cs typeface="Microsoft Sans Serif"/>
            </a:endParaRP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8736A787-F2E2-0249-2B92-70DCD11FEB45}"/>
              </a:ext>
            </a:extLst>
          </p:cNvPr>
          <p:cNvSpPr/>
          <p:nvPr userDrawn="1"/>
        </p:nvSpPr>
        <p:spPr>
          <a:xfrm>
            <a:off x="17798045" y="9825694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3BECE133-F238-3E75-6586-6852EBBD7035}"/>
              </a:ext>
            </a:extLst>
          </p:cNvPr>
          <p:cNvSpPr/>
          <p:nvPr userDrawn="1"/>
        </p:nvSpPr>
        <p:spPr>
          <a:xfrm>
            <a:off x="17798045" y="8825453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EE7DBF95-E8F0-4EC7-A357-B813D6F3C116}"/>
              </a:ext>
            </a:extLst>
          </p:cNvPr>
          <p:cNvSpPr/>
          <p:nvPr userDrawn="1"/>
        </p:nvSpPr>
        <p:spPr>
          <a:xfrm>
            <a:off x="17808748" y="7574414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E7440B94-250D-7087-FA48-06DA05C26E53}"/>
              </a:ext>
            </a:extLst>
          </p:cNvPr>
          <p:cNvSpPr/>
          <p:nvPr userDrawn="1"/>
        </p:nvSpPr>
        <p:spPr>
          <a:xfrm>
            <a:off x="17798045" y="6897618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0">
            <a:extLst>
              <a:ext uri="{FF2B5EF4-FFF2-40B4-BE49-F238E27FC236}">
                <a16:creationId xmlns:a16="http://schemas.microsoft.com/office/drawing/2014/main" id="{20FD4E03-045B-FC83-C335-A346D34EFA0F}"/>
              </a:ext>
            </a:extLst>
          </p:cNvPr>
          <p:cNvSpPr/>
          <p:nvPr userDrawn="1"/>
        </p:nvSpPr>
        <p:spPr>
          <a:xfrm>
            <a:off x="17798045" y="5897377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1F30AA6A-BFF5-5D93-DEDE-1DBB94413FCB}"/>
              </a:ext>
            </a:extLst>
          </p:cNvPr>
          <p:cNvSpPr/>
          <p:nvPr userDrawn="1"/>
        </p:nvSpPr>
        <p:spPr>
          <a:xfrm>
            <a:off x="17808748" y="4646339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8FDD1866-CD25-5BF8-347D-1393AB11A60D}"/>
              </a:ext>
            </a:extLst>
          </p:cNvPr>
          <p:cNvSpPr/>
          <p:nvPr userDrawn="1"/>
        </p:nvSpPr>
        <p:spPr>
          <a:xfrm>
            <a:off x="17798045" y="3969542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005E8A9B-D108-6CE4-D957-81B06AFEF150}"/>
              </a:ext>
            </a:extLst>
          </p:cNvPr>
          <p:cNvSpPr/>
          <p:nvPr userDrawn="1"/>
        </p:nvSpPr>
        <p:spPr>
          <a:xfrm>
            <a:off x="17798045" y="2969301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4">
            <a:extLst>
              <a:ext uri="{FF2B5EF4-FFF2-40B4-BE49-F238E27FC236}">
                <a16:creationId xmlns:a16="http://schemas.microsoft.com/office/drawing/2014/main" id="{89CDC558-A324-5641-734B-5642CF178DE7}"/>
              </a:ext>
            </a:extLst>
          </p:cNvPr>
          <p:cNvSpPr/>
          <p:nvPr userDrawn="1"/>
        </p:nvSpPr>
        <p:spPr>
          <a:xfrm>
            <a:off x="17808748" y="1718263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25">
            <a:extLst>
              <a:ext uri="{FF2B5EF4-FFF2-40B4-BE49-F238E27FC236}">
                <a16:creationId xmlns:a16="http://schemas.microsoft.com/office/drawing/2014/main" id="{8D9E1383-427A-61BD-B71A-8E2CB4E63645}"/>
              </a:ext>
            </a:extLst>
          </p:cNvPr>
          <p:cNvSpPr/>
          <p:nvPr userDrawn="1"/>
        </p:nvSpPr>
        <p:spPr>
          <a:xfrm>
            <a:off x="17798045" y="1041466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26">
            <a:extLst>
              <a:ext uri="{FF2B5EF4-FFF2-40B4-BE49-F238E27FC236}">
                <a16:creationId xmlns:a16="http://schemas.microsoft.com/office/drawing/2014/main" id="{76CF06EF-2545-5250-3E4D-538961D386AA}"/>
              </a:ext>
            </a:extLst>
          </p:cNvPr>
          <p:cNvSpPr/>
          <p:nvPr userDrawn="1"/>
        </p:nvSpPr>
        <p:spPr>
          <a:xfrm>
            <a:off x="17798045" y="41226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5FA4E65-FCA8-8E2F-B048-324F8F6C7CF4}"/>
              </a:ext>
            </a:extLst>
          </p:cNvPr>
          <p:cNvSpPr txBox="1"/>
          <p:nvPr userDrawn="1"/>
        </p:nvSpPr>
        <p:spPr>
          <a:xfrm>
            <a:off x="4876800" y="9180923"/>
            <a:ext cx="1104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“The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constitute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endorsement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reflects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views only of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authors,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may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be made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contained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therein."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>
            <a:extLst>
              <a:ext uri="{FF2B5EF4-FFF2-40B4-BE49-F238E27FC236}">
                <a16:creationId xmlns:a16="http://schemas.microsoft.com/office/drawing/2014/main" id="{145D299E-C2A7-E77F-BA72-256A7D6F00CA}"/>
              </a:ext>
            </a:extLst>
          </p:cNvPr>
          <p:cNvSpPr/>
          <p:nvPr userDrawn="1"/>
        </p:nvSpPr>
        <p:spPr>
          <a:xfrm>
            <a:off x="177057" y="9847729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BCFB7F2E-F53E-AF00-C8C3-80160DE71268}"/>
              </a:ext>
            </a:extLst>
          </p:cNvPr>
          <p:cNvSpPr/>
          <p:nvPr userDrawn="1"/>
        </p:nvSpPr>
        <p:spPr>
          <a:xfrm>
            <a:off x="177057" y="8847488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92CBDF82-C7B5-0A47-2560-A379483FE578}"/>
              </a:ext>
            </a:extLst>
          </p:cNvPr>
          <p:cNvSpPr/>
          <p:nvPr userDrawn="1"/>
        </p:nvSpPr>
        <p:spPr>
          <a:xfrm>
            <a:off x="187762" y="7596451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042BE1D7-E3DE-C108-4982-24B42CC0AA72}"/>
              </a:ext>
            </a:extLst>
          </p:cNvPr>
          <p:cNvSpPr/>
          <p:nvPr userDrawn="1"/>
        </p:nvSpPr>
        <p:spPr>
          <a:xfrm>
            <a:off x="177057" y="6919654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7C813F35-825C-1848-A863-909B5F67695E}"/>
              </a:ext>
            </a:extLst>
          </p:cNvPr>
          <p:cNvSpPr/>
          <p:nvPr userDrawn="1"/>
        </p:nvSpPr>
        <p:spPr>
          <a:xfrm>
            <a:off x="177057" y="5919413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7B73987F-E123-E0AE-C30F-371187A1FAED}"/>
              </a:ext>
            </a:extLst>
          </p:cNvPr>
          <p:cNvSpPr/>
          <p:nvPr userDrawn="1"/>
        </p:nvSpPr>
        <p:spPr>
          <a:xfrm>
            <a:off x="187762" y="4668374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13061DD6-597E-619A-36CD-4FF266D92162}"/>
              </a:ext>
            </a:extLst>
          </p:cNvPr>
          <p:cNvSpPr/>
          <p:nvPr userDrawn="1"/>
        </p:nvSpPr>
        <p:spPr>
          <a:xfrm>
            <a:off x="177057" y="3991576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8F7BE249-6208-51C4-635A-8D78696B18FD}"/>
              </a:ext>
            </a:extLst>
          </p:cNvPr>
          <p:cNvSpPr/>
          <p:nvPr userDrawn="1"/>
        </p:nvSpPr>
        <p:spPr>
          <a:xfrm>
            <a:off x="177057" y="2991337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E5319B48-C21F-A8FD-67E3-54791D42BE86}"/>
              </a:ext>
            </a:extLst>
          </p:cNvPr>
          <p:cNvSpPr/>
          <p:nvPr userDrawn="1"/>
        </p:nvSpPr>
        <p:spPr>
          <a:xfrm>
            <a:off x="187762" y="1740299"/>
            <a:ext cx="228600" cy="1009650"/>
          </a:xfrm>
          <a:custGeom>
            <a:avLst/>
            <a:gdLst/>
            <a:ahLst/>
            <a:cxnLst/>
            <a:rect l="l" t="t" r="r" b="b"/>
            <a:pathLst>
              <a:path w="228600" h="1009650">
                <a:moveTo>
                  <a:pt x="228600" y="1009207"/>
                </a:moveTo>
                <a:lnTo>
                  <a:pt x="0" y="1009207"/>
                </a:lnTo>
                <a:lnTo>
                  <a:pt x="0" y="0"/>
                </a:lnTo>
                <a:lnTo>
                  <a:pt x="228600" y="0"/>
                </a:lnTo>
                <a:lnTo>
                  <a:pt x="228600" y="1009207"/>
                </a:lnTo>
                <a:close/>
              </a:path>
            </a:pathLst>
          </a:custGeom>
          <a:solidFill>
            <a:srgbClr val="2387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357373C2-E0E3-30A7-BE50-012578B465F6}"/>
              </a:ext>
            </a:extLst>
          </p:cNvPr>
          <p:cNvSpPr/>
          <p:nvPr userDrawn="1"/>
        </p:nvSpPr>
        <p:spPr>
          <a:xfrm>
            <a:off x="177057" y="1063501"/>
            <a:ext cx="238125" cy="438150"/>
          </a:xfrm>
          <a:custGeom>
            <a:avLst/>
            <a:gdLst/>
            <a:ahLst/>
            <a:cxnLst/>
            <a:rect l="l" t="t" r="r" b="b"/>
            <a:pathLst>
              <a:path w="238125" h="438150">
                <a:moveTo>
                  <a:pt x="238124" y="437960"/>
                </a:moveTo>
                <a:lnTo>
                  <a:pt x="0" y="437960"/>
                </a:lnTo>
                <a:lnTo>
                  <a:pt x="0" y="0"/>
                </a:lnTo>
                <a:lnTo>
                  <a:pt x="238124" y="0"/>
                </a:lnTo>
                <a:lnTo>
                  <a:pt x="238124" y="437960"/>
                </a:lnTo>
                <a:close/>
              </a:path>
            </a:pathLst>
          </a:custGeom>
          <a:solidFill>
            <a:srgbClr val="FDB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0DD394F5-C0D3-3C38-7058-99BEC22A8532}"/>
              </a:ext>
            </a:extLst>
          </p:cNvPr>
          <p:cNvSpPr/>
          <p:nvPr userDrawn="1"/>
        </p:nvSpPr>
        <p:spPr>
          <a:xfrm>
            <a:off x="177057" y="63261"/>
            <a:ext cx="238125" cy="762000"/>
          </a:xfrm>
          <a:custGeom>
            <a:avLst/>
            <a:gdLst/>
            <a:ahLst/>
            <a:cxnLst/>
            <a:rect l="l" t="t" r="r" b="b"/>
            <a:pathLst>
              <a:path w="238125" h="762000">
                <a:moveTo>
                  <a:pt x="238124" y="761717"/>
                </a:moveTo>
                <a:lnTo>
                  <a:pt x="0" y="761717"/>
                </a:lnTo>
                <a:lnTo>
                  <a:pt x="0" y="0"/>
                </a:lnTo>
                <a:lnTo>
                  <a:pt x="238124" y="0"/>
                </a:lnTo>
                <a:lnTo>
                  <a:pt x="238124" y="761717"/>
                </a:lnTo>
                <a:close/>
              </a:path>
            </a:pathLst>
          </a:custGeom>
          <a:solidFill>
            <a:srgbClr val="E8676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4">
            <a:extLst>
              <a:ext uri="{FF2B5EF4-FFF2-40B4-BE49-F238E27FC236}">
                <a16:creationId xmlns:a16="http://schemas.microsoft.com/office/drawing/2014/main" id="{0504D18A-FD5D-32CE-C2CD-F46C2DCC578F}"/>
              </a:ext>
            </a:extLst>
          </p:cNvPr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5011400" y="419100"/>
            <a:ext cx="2891670" cy="932139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0B0702A4-442D-D72A-E87B-19EDD47A47ED}"/>
              </a:ext>
            </a:extLst>
          </p:cNvPr>
          <p:cNvSpPr txBox="1"/>
          <p:nvPr userDrawn="1"/>
        </p:nvSpPr>
        <p:spPr>
          <a:xfrm>
            <a:off x="4876800" y="9180923"/>
            <a:ext cx="11049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“The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production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publication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constitute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endorsement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sz="14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reflects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views only of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authors,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held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may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be made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contained</a:t>
            </a:r>
            <a:r>
              <a:rPr lang="en-US" sz="14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spc="5" dirty="0">
                <a:latin typeface="Arial" panose="020B0604020202020204" pitchFamily="34" charset="0"/>
                <a:cs typeface="Arial" panose="020B0604020202020204" pitchFamily="34" charset="0"/>
              </a:rPr>
              <a:t>therein."</a:t>
            </a:r>
          </a:p>
        </p:txBody>
      </p:sp>
      <p:pic>
        <p:nvPicPr>
          <p:cNvPr id="24" name="object 2">
            <a:extLst>
              <a:ext uri="{FF2B5EF4-FFF2-40B4-BE49-F238E27FC236}">
                <a16:creationId xmlns:a16="http://schemas.microsoft.com/office/drawing/2014/main" id="{00B21A7A-BB50-16CD-B1C1-7D57EEA53685}"/>
              </a:ext>
            </a:extLst>
          </p:cNvPr>
          <p:cNvPicPr/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447800" y="9243313"/>
            <a:ext cx="3200399" cy="67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33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44E27C2-649F-F2B8-B7E1-2956CAAC7E77}"/>
              </a:ext>
            </a:extLst>
          </p:cNvPr>
          <p:cNvSpPr txBox="1"/>
          <p:nvPr/>
        </p:nvSpPr>
        <p:spPr>
          <a:xfrm>
            <a:off x="1733550" y="6591300"/>
            <a:ext cx="148209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ts val="5"/>
              </a:spcBef>
              <a:tabLst>
                <a:tab pos="1205230" algn="l"/>
                <a:tab pos="1926589" algn="l"/>
                <a:tab pos="2915920" algn="l"/>
                <a:tab pos="3444875" algn="l"/>
                <a:tab pos="4383405" algn="l"/>
                <a:tab pos="6796405" algn="l"/>
              </a:tabLst>
              <a:defRPr/>
            </a:pPr>
            <a:r>
              <a:rPr lang="es" sz="4800" b="1" spc="-114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Análisis de clusters</a:t>
            </a:r>
          </a:p>
          <a:p>
            <a:pPr lvl="0" algn="ctr">
              <a:spcBef>
                <a:spcPts val="5"/>
              </a:spcBef>
              <a:tabLst>
                <a:tab pos="1205230" algn="l"/>
                <a:tab pos="1926589" algn="l"/>
                <a:tab pos="2915920" algn="l"/>
                <a:tab pos="3444875" algn="l"/>
                <a:tab pos="4383405" algn="l"/>
                <a:tab pos="6796405" algn="l"/>
              </a:tabLst>
              <a:defRPr/>
            </a:pPr>
            <a:r>
              <a:rPr lang="es" sz="3600" b="1" spc="-114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Por [UNISALENTO]</a:t>
            </a:r>
            <a:endParaRPr lang="en-US" sz="3200" b="1" spc="-114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31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57950D-F1C7-1447-8005-2A4D60A9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C3E17A-AC46-9EB7-5A5B-A5B2FC044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Creación de clústers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2DE502-B2BC-99C8-20B5-BC1E416B2FA9}"/>
              </a:ext>
            </a:extLst>
          </p:cNvPr>
          <p:cNvSpPr txBox="1"/>
          <p:nvPr/>
        </p:nvSpPr>
        <p:spPr>
          <a:xfrm>
            <a:off x="1504950" y="4146320"/>
            <a:ext cx="1594485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3200" b="1" dirty="0"/>
              <a:t>Hay varias reglas de clustering (o métodos de vinculacion o linkage). </a:t>
            </a:r>
          </a:p>
          <a:p>
            <a:pPr algn="ctr"/>
            <a:r>
              <a:rPr lang="es" sz="3200" b="1" dirty="0"/>
              <a:t>P</a:t>
            </a:r>
            <a:r>
              <a:rPr lang="es-ES" sz="3200" b="1" dirty="0"/>
              <a:t>a</a:t>
            </a:r>
            <a:r>
              <a:rPr lang="es" sz="3200" b="1" dirty="0"/>
              <a:t>ra crear clusters podemos elegir entre los siguiente métodos de vinculación </a:t>
            </a:r>
            <a:r>
              <a:rPr lang="es" sz="3200" b="1" i="0" u="none" strike="noStrike" baseline="0" dirty="0"/>
              <a:t>:</a:t>
            </a:r>
          </a:p>
          <a:p>
            <a:pPr marL="285750" indent="-285750" algn="ctr">
              <a:buFontTx/>
              <a:buChar char="-"/>
            </a:pPr>
            <a:r>
              <a:rPr lang="es" sz="3200" b="1" i="0" u="none" strike="noStrike" baseline="0" dirty="0"/>
              <a:t>Vincula</a:t>
            </a:r>
            <a:r>
              <a:rPr lang="es" sz="3200" b="1" dirty="0"/>
              <a:t>ción mínima o simple</a:t>
            </a:r>
          </a:p>
          <a:p>
            <a:pPr marL="285750" indent="-285750" algn="ctr">
              <a:buFontTx/>
              <a:buChar char="-"/>
            </a:pPr>
            <a:r>
              <a:rPr lang="es" sz="3200" b="1" i="0" u="none" strike="noStrike" baseline="0" dirty="0"/>
              <a:t>Vinculación completa</a:t>
            </a:r>
          </a:p>
          <a:p>
            <a:pPr marL="285750" indent="-285750" algn="ctr">
              <a:buFontTx/>
              <a:buChar char="-"/>
            </a:pPr>
            <a:r>
              <a:rPr lang="es" sz="3200" b="1" dirty="0"/>
              <a:t>Vinculación media o promedio</a:t>
            </a:r>
            <a:endParaRPr lang="es" sz="3200" b="1" i="0" u="none" strike="noStrike" baseline="0" dirty="0"/>
          </a:p>
          <a:p>
            <a:pPr marL="285750" indent="-285750" algn="l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605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E0C289-25E9-074D-1608-264433947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638300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7F9C83-7C07-3A90-8EAD-DE6DB8CCF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Creación de clústers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748CFA1-8812-0FFF-2E67-7704CBF17338}"/>
              </a:ext>
            </a:extLst>
          </p:cNvPr>
          <p:cNvSpPr txBox="1"/>
          <p:nvPr/>
        </p:nvSpPr>
        <p:spPr>
          <a:xfrm>
            <a:off x="1638300" y="3543300"/>
            <a:ext cx="15011400" cy="2405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i="0" u="none" strike="noStrike" baseline="0" dirty="0"/>
              <a:t>Vinculación minima o  </a:t>
            </a:r>
            <a:r>
              <a:rPr lang="es" sz="3200" b="1" dirty="0"/>
              <a:t>simple </a:t>
            </a:r>
            <a:r>
              <a:rPr lang="es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Los grupos se juntan de acuerdo con la distancia mínima entre las observaciones.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Este tipo de vinculación favorece la homogeneidad de los elementos de cada grupo en detrimento de la diferenciación.</a:t>
            </a:r>
            <a:endParaRPr lang="it-IT" dirty="0"/>
          </a:p>
        </p:txBody>
      </p:sp>
      <p:pic>
        <p:nvPicPr>
          <p:cNvPr id="5" name="Immagine 4" descr="Immagine che contiene testo, orologio, clipart&#10;&#10;Descrizione generata automaticamente">
            <a:extLst>
              <a:ext uri="{FF2B5EF4-FFF2-40B4-BE49-F238E27FC236}">
                <a16:creationId xmlns:a16="http://schemas.microsoft.com/office/drawing/2014/main" id="{BB0EA24C-D9D7-EF9E-C442-6720A2721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6002338"/>
            <a:ext cx="59436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732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9AD29-B165-570D-EBF1-FF3A74DD0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552" y="1743869"/>
            <a:ext cx="15773400" cy="1989137"/>
          </a:xfrm>
        </p:spPr>
        <p:txBody>
          <a:bodyPr/>
          <a:lstStyle/>
          <a:p>
            <a:r>
              <a:rPr lang="es" sz="44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Cluster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70AD0C-214E-3A77-3C6A-3BCF28A0F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s" sz="2800" b="1" dirty="0">
                <a:solidFill>
                  <a:srgbClr val="238791"/>
                </a:solidFill>
                <a:ea typeface="Microsoft Sans Serif"/>
                <a:cs typeface="Microsoft Sans Serif"/>
              </a:rPr>
              <a:t>Sección 2: </a:t>
            </a:r>
            <a:r>
              <a:rPr lang="es" b="1" dirty="0">
                <a:solidFill>
                  <a:srgbClr val="238791"/>
                </a:solidFill>
                <a:ea typeface="Microsoft Sans Serif"/>
                <a:cs typeface="Microsoft Sans Serif"/>
              </a:rPr>
              <a:t>Creación de clústers</a:t>
            </a:r>
            <a:endParaRPr lang="en-US"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D2B3899-96E8-F82C-60FD-4A40427E6CF1}"/>
              </a:ext>
            </a:extLst>
          </p:cNvPr>
          <p:cNvSpPr txBox="1"/>
          <p:nvPr/>
        </p:nvSpPr>
        <p:spPr>
          <a:xfrm>
            <a:off x="1406628" y="3086100"/>
            <a:ext cx="15814572" cy="345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i="0" u="none" strike="noStrike" baseline="0" dirty="0"/>
              <a:t>Vinculación completa </a:t>
            </a:r>
            <a:r>
              <a:rPr lang="es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Los grupos se forman de acuerdo a la mínima distancia máxima entre los puntos, por lo que primero se calculan las distancias máximas entre los grupos y luego se eligen aquellas con la menor distancia.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Este tipo de vínculacion resalta más las diferencias entre los grupos que la homogeneidad interna.</a:t>
            </a:r>
            <a:endParaRPr lang="it-IT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96E0C6A-A586-92DC-AFB4-97D5AEFBB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6362700"/>
            <a:ext cx="4267200" cy="2065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9661B-9FF3-8368-E188-D286C60F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sz="44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Cluster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E5E68-E89D-5F89-64B8-336416321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s" sz="2800" b="1" dirty="0">
                <a:solidFill>
                  <a:srgbClr val="238791"/>
                </a:solidFill>
                <a:ea typeface="Microsoft Sans Serif"/>
                <a:cs typeface="Microsoft Sans Serif"/>
              </a:rPr>
              <a:t>Sección 2: </a:t>
            </a:r>
            <a:r>
              <a:rPr lang="es" b="1" dirty="0">
                <a:solidFill>
                  <a:srgbClr val="238791"/>
                </a:solidFill>
                <a:ea typeface="Microsoft Sans Serif"/>
                <a:cs typeface="Microsoft Sans Serif"/>
              </a:rPr>
              <a:t>Creación de clústers</a:t>
            </a:r>
            <a:endParaRPr lang="en-US"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B02BEDF-BDBE-BFC6-4DF0-57F67B12A6D1}"/>
              </a:ext>
            </a:extLst>
          </p:cNvPr>
          <p:cNvSpPr txBox="1"/>
          <p:nvPr/>
        </p:nvSpPr>
        <p:spPr>
          <a:xfrm>
            <a:off x="1289255" y="3238500"/>
            <a:ext cx="15773400" cy="38387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/>
              <a:t>Vinculación media (o </a:t>
            </a:r>
            <a:r>
              <a:rPr lang="es" sz="3200" b="1" i="0" u="none" strike="noStrike" baseline="0" dirty="0"/>
              <a:t>promedio) </a:t>
            </a:r>
            <a:r>
              <a:rPr lang="es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/>
              </a:rPr>
              <a:t>Los grupos se forman de acuerdo con la minima distancia media, es decir, primero se calcula la distancia promedio entre todas las observaciones y luego entre esas distancias elegimos la la distancia mínima.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/>
              </a:rPr>
              <a:t>Este tipo de vinculación es menos sensible a los valores extremos, por lo que será más robusta.</a:t>
            </a:r>
            <a:r>
              <a:rPr lang="es" sz="1800" dirty="0">
                <a:effectLst/>
                <a:latin typeface="Calibri"/>
                <a:ea typeface="Calibri" panose="020F0502020204030204" pitchFamily="34" charset="0"/>
                <a:cs typeface="Calibri"/>
              </a:rPr>
              <a:t> 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2FEB325-BABE-4DD1-A9DA-3724366B4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6712006"/>
            <a:ext cx="4724400" cy="216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475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45D7B1-7E4A-F7E1-F4FF-59519CD3E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171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79C9E4-493F-B375-E237-E9AECFD4F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3: Distancia de Fusión y </a:t>
            </a:r>
            <a:r>
              <a:rPr lang="es" b="1" dirty="0" err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Dendograma</a:t>
            </a: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3679FC4-88BA-A63F-958C-6A2D248EC981}"/>
              </a:ext>
            </a:extLst>
          </p:cNvPr>
          <p:cNvSpPr txBox="1"/>
          <p:nvPr/>
        </p:nvSpPr>
        <p:spPr>
          <a:xfrm>
            <a:off x="1046521" y="3448177"/>
            <a:ext cx="7023490" cy="4826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2800" b="1" dirty="0">
                <a:latin typeface="Calibri"/>
                <a:ea typeface="Calibri" panose="020F0502020204030204" pitchFamily="34" charset="0"/>
                <a:cs typeface="Calibri"/>
              </a:rPr>
              <a:t>Después de elegir la vinculación más apropiada para tu análisis y crear grupos, se puede generar una representación gráfica llamada dendograma 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2800" b="1" dirty="0">
                <a:latin typeface="Calibri"/>
                <a:ea typeface="Calibri" panose="020F0502020204030204" pitchFamily="34" charset="0"/>
                <a:cs typeface="Calibri"/>
              </a:rPr>
              <a:t>Un dendograma representa </a:t>
            </a:r>
            <a:r>
              <a:rPr lang="es" sz="2800" b="1" dirty="0">
                <a:ea typeface="+mn-lt"/>
                <a:cs typeface="+mn-lt"/>
              </a:rPr>
              <a:t>el nivel de agregación de los clusters ordenados de forma creciente.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2800" b="1" dirty="0">
                <a:latin typeface="Calibri"/>
                <a:ea typeface="+mn-lt"/>
                <a:cs typeface="+mn-lt"/>
              </a:rPr>
              <a:t>Los individuos están en el eje X</a:t>
            </a:r>
            <a:r>
              <a:rPr lang="es" sz="2800" b="1" dirty="0">
                <a:latin typeface="Calibri"/>
                <a:ea typeface="Calibri" panose="020F0502020204030204" pitchFamily="34" charset="0"/>
                <a:cs typeface="Calibri"/>
              </a:rPr>
              <a:t> y las distancias en el eje Y.</a:t>
            </a:r>
            <a:r>
              <a:rPr lang="es" sz="1800" dirty="0">
                <a:effectLst/>
                <a:latin typeface="Calibri"/>
                <a:ea typeface="Calibri" panose="020F0502020204030204" pitchFamily="34" charset="0"/>
                <a:cs typeface="Calibri"/>
              </a:rPr>
              <a:t> </a:t>
            </a:r>
          </a:p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E506A84-1191-D0CA-0190-0A1F0C7339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871" y="3197622"/>
            <a:ext cx="7960442" cy="5609431"/>
          </a:xfrm>
          <a:prstGeom prst="rect">
            <a:avLst/>
          </a:prstGeom>
          <a:noFill/>
        </p:spPr>
      </p:pic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D6B9A2C0-7033-B76A-D61C-1A4942D0DDF8}"/>
              </a:ext>
            </a:extLst>
          </p:cNvPr>
          <p:cNvCxnSpPr/>
          <p:nvPr/>
        </p:nvCxnSpPr>
        <p:spPr>
          <a:xfrm>
            <a:off x="6019800" y="5600700"/>
            <a:ext cx="23622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701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0E9AF6-06FA-7117-03B6-3F0C27A7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524226-58E3-7737-2922-6C2058B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3: Distancia de Fusión y </a:t>
            </a:r>
            <a:r>
              <a:rPr lang="es" b="1" dirty="0" err="1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Dendograma</a:t>
            </a: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554F03-7F0C-5563-264D-45EC381368A1}"/>
              </a:ext>
            </a:extLst>
          </p:cNvPr>
          <p:cNvSpPr txBox="1"/>
          <p:nvPr/>
        </p:nvSpPr>
        <p:spPr>
          <a:xfrm>
            <a:off x="1447800" y="3565623"/>
            <a:ext cx="15773400" cy="62850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distancia entre clusters tiende a aumentar y por ello elegimos una </a:t>
            </a:r>
            <a:r>
              <a:rPr lang="es" sz="28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regla de parada </a:t>
            </a:r>
            <a:r>
              <a:rPr lang="e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nos permita elegir el número de grupos o clusters que queremos tener </a:t>
            </a:r>
            <a:r>
              <a:rPr lang="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ello utilizamos la </a:t>
            </a:r>
            <a:r>
              <a:rPr lang="es" sz="28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técnica de tala de árboles </a:t>
            </a:r>
            <a:r>
              <a:rPr lang="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s" sz="2800" b="1" dirty="0"/>
              <a:t>Mira las ramas más largas </a:t>
            </a:r>
            <a:r>
              <a:rPr lang="es" sz="2800" b="1" dirty="0">
                <a:solidFill>
                  <a:schemeClr val="tx1"/>
                </a:solidFill>
              </a:rPr>
              <a:t>;</a:t>
            </a:r>
            <a:endParaRPr lang="it-IT" sz="2800" b="1" dirty="0">
              <a:cs typeface="Calibri"/>
            </a:endParaRPr>
          </a:p>
          <a:p>
            <a:pPr marL="457200" indent="-457200">
              <a:buFontTx/>
              <a:buChar char="-"/>
            </a:pPr>
            <a:r>
              <a:rPr lang="es" sz="2800" b="1" dirty="0"/>
              <a:t>Emplea el criterio de parsimonia (normalmente 4-5 clusters homogéneos quedarán dentro y los clusters heterogéneos quedarán fuera); </a:t>
            </a:r>
          </a:p>
          <a:p>
            <a:pPr marL="457200" indent="-457200">
              <a:buFontTx/>
              <a:buChar char="-"/>
            </a:pPr>
            <a:r>
              <a:rPr lang="es" sz="2800" b="1" dirty="0"/>
              <a:t>Mira el diagrama de sedimentación o </a:t>
            </a:r>
            <a:r>
              <a:rPr lang="es" sz="2800" b="1" i="1" dirty="0"/>
              <a:t>scree plot </a:t>
            </a:r>
            <a:r>
              <a:rPr lang="es" sz="2800" b="1" dirty="0"/>
              <a:t>basado en las distancias de fusión (</a:t>
            </a:r>
            <a:r>
              <a:rPr lang="es" sz="2800" b="1" dirty="0">
                <a:solidFill>
                  <a:srgbClr val="FF0000"/>
                </a:solidFill>
              </a:rPr>
              <a:t>corta</a:t>
            </a:r>
            <a:r>
              <a:rPr lang="es" sz="2800" b="1" dirty="0"/>
              <a:t> cuando la gráfica se aplana, o si en la transición del grupo g al grupo  g+1  se oblserva un fuerte aumento);</a:t>
            </a:r>
            <a:endParaRPr lang="it-IT" sz="2800" b="1" dirty="0">
              <a:solidFill>
                <a:schemeClr val="tx1"/>
              </a:solidFill>
            </a:endParaRPr>
          </a:p>
          <a:p>
            <a:pPr marL="457200" indent="-457200">
              <a:buFontTx/>
              <a:buChar char="-"/>
            </a:pPr>
            <a:r>
              <a:rPr lang="es" sz="2800" b="1" dirty="0"/>
              <a:t>Cuida que no haya valores atípicos o </a:t>
            </a:r>
            <a:r>
              <a:rPr lang="es" sz="2800" b="1" i="1" dirty="0"/>
              <a:t>outliers</a:t>
            </a:r>
            <a:r>
              <a:rPr lang="es" sz="2800" b="1" dirty="0"/>
              <a:t> (en cuyo caso los clústers deberían estar formados por un solo individuo, una única observación) .</a:t>
            </a:r>
            <a:endParaRPr lang="it-IT" sz="2800" b="1" dirty="0"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597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F6C868-6D14-E49E-1A24-17735C3D4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3: Caso de estudio con 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CF02F-BB57-6FD6-ACAC-1F2E5C73D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1: Creando la Matriz de Distancia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AFBF14D-890D-D2B0-7FA7-97EDD67A4751}"/>
              </a:ext>
            </a:extLst>
          </p:cNvPr>
          <p:cNvSpPr txBox="1"/>
          <p:nvPr/>
        </p:nvSpPr>
        <p:spPr>
          <a:xfrm>
            <a:off x="1371600" y="3467100"/>
            <a:ext cx="152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200" b="1" dirty="0"/>
              <a:t>Después de importar la base de datos a R, empezamos el análisis cluster:</a:t>
            </a:r>
            <a:endParaRPr lang="it-IT" sz="3200" b="1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129D599C-A775-7282-5A19-A36B6F4B4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842" y="4202826"/>
            <a:ext cx="9048750" cy="3343275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1249D071-3960-6EC3-1D16-66BB9C758BCC}"/>
              </a:ext>
            </a:extLst>
          </p:cNvPr>
          <p:cNvSpPr/>
          <p:nvPr/>
        </p:nvSpPr>
        <p:spPr>
          <a:xfrm>
            <a:off x="1371600" y="5143501"/>
            <a:ext cx="3810000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7A01609A-7C33-D306-73E6-9ACD63935B42}"/>
              </a:ext>
            </a:extLst>
          </p:cNvPr>
          <p:cNvCxnSpPr>
            <a:cxnSpLocks/>
          </p:cNvCxnSpPr>
          <p:nvPr/>
        </p:nvCxnSpPr>
        <p:spPr>
          <a:xfrm>
            <a:off x="5410200" y="5359175"/>
            <a:ext cx="245806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49F3045-58B9-73BF-B4E0-575D2010C59C}"/>
              </a:ext>
            </a:extLst>
          </p:cNvPr>
          <p:cNvSpPr txBox="1"/>
          <p:nvPr/>
        </p:nvSpPr>
        <p:spPr>
          <a:xfrm>
            <a:off x="8302629" y="5021867"/>
            <a:ext cx="887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/>
              <a:t>Se estandariza la matriz inicial </a:t>
            </a:r>
            <a:endParaRPr lang="it-IT" sz="2800" b="1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44A29973-9735-140E-FF82-3299A8AB0122}"/>
              </a:ext>
            </a:extLst>
          </p:cNvPr>
          <p:cNvSpPr/>
          <p:nvPr/>
        </p:nvSpPr>
        <p:spPr>
          <a:xfrm>
            <a:off x="1371600" y="5542537"/>
            <a:ext cx="3009900" cy="331927"/>
          </a:xfrm>
          <a:prstGeom prst="rect">
            <a:avLst/>
          </a:prstGeom>
          <a:noFill/>
          <a:ln w="9525" cap="flat" cmpd="sng" algn="ctr">
            <a:solidFill>
              <a:srgbClr val="23879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9667EB1-4B32-AD76-00FD-29A60AD2C99F}"/>
              </a:ext>
            </a:extLst>
          </p:cNvPr>
          <p:cNvSpPr/>
          <p:nvPr/>
        </p:nvSpPr>
        <p:spPr>
          <a:xfrm>
            <a:off x="1371600" y="6344375"/>
            <a:ext cx="6172200" cy="331926"/>
          </a:xfrm>
          <a:prstGeom prst="rect">
            <a:avLst/>
          </a:prstGeom>
          <a:noFill/>
          <a:ln w="9525" cap="flat" cmpd="sng" algn="ctr">
            <a:solidFill>
              <a:srgbClr val="23879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Parentesi graffa chiusa 17">
            <a:extLst>
              <a:ext uri="{FF2B5EF4-FFF2-40B4-BE49-F238E27FC236}">
                <a16:creationId xmlns:a16="http://schemas.microsoft.com/office/drawing/2014/main" id="{B70D475E-1111-2F79-604C-2BF374B9DCA7}"/>
              </a:ext>
            </a:extLst>
          </p:cNvPr>
          <p:cNvSpPr/>
          <p:nvPr/>
        </p:nvSpPr>
        <p:spPr>
          <a:xfrm>
            <a:off x="7868264" y="5569664"/>
            <a:ext cx="533400" cy="1106637"/>
          </a:xfrm>
          <a:prstGeom prst="rightBrace">
            <a:avLst/>
          </a:prstGeom>
          <a:ln>
            <a:solidFill>
              <a:srgbClr val="1E73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BD08170-F893-BBAB-16D5-30B3E772B9A9}"/>
              </a:ext>
            </a:extLst>
          </p:cNvPr>
          <p:cNvSpPr txBox="1"/>
          <p:nvPr/>
        </p:nvSpPr>
        <p:spPr>
          <a:xfrm>
            <a:off x="9171686" y="5537853"/>
            <a:ext cx="716280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/>
              <a:t>Se calculan las distancias  empleando  uno de los dos métodos :</a:t>
            </a:r>
          </a:p>
          <a:p>
            <a:pPr marL="285750" indent="-285750">
              <a:buFontTx/>
              <a:buChar char="-"/>
            </a:pPr>
            <a:r>
              <a:rPr lang="es-ES" sz="2800" b="1" dirty="0"/>
              <a:t>D</a:t>
            </a:r>
            <a:r>
              <a:rPr lang="es" sz="2800" b="1" dirty="0"/>
              <a:t>istancia Euclidea  (" euclidian ")</a:t>
            </a:r>
          </a:p>
          <a:p>
            <a:pPr marL="285750" indent="-285750">
              <a:buFontTx/>
              <a:buChar char="-"/>
            </a:pPr>
            <a:r>
              <a:rPr lang="es" sz="2800" b="1" dirty="0"/>
              <a:t>Distancia Manhattan (" manhattan ")</a:t>
            </a:r>
            <a:endParaRPr lang="it-IT" sz="2800" b="1" dirty="0">
              <a:cs typeface="Calibri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060F9410-C690-C929-54F5-DD23EA917EC3}"/>
              </a:ext>
            </a:extLst>
          </p:cNvPr>
          <p:cNvSpPr/>
          <p:nvPr/>
        </p:nvSpPr>
        <p:spPr>
          <a:xfrm>
            <a:off x="2876550" y="6725453"/>
            <a:ext cx="933450" cy="331926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6659BE51-B355-D42E-C90F-A35FFDCCE024}"/>
              </a:ext>
            </a:extLst>
          </p:cNvPr>
          <p:cNvCxnSpPr/>
          <p:nvPr/>
        </p:nvCxnSpPr>
        <p:spPr>
          <a:xfrm>
            <a:off x="3352800" y="7234604"/>
            <a:ext cx="0" cy="80768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80F93391-0BC2-5781-D00A-3894BC09561C}"/>
              </a:ext>
            </a:extLst>
          </p:cNvPr>
          <p:cNvSpPr txBox="1"/>
          <p:nvPr/>
        </p:nvSpPr>
        <p:spPr>
          <a:xfrm>
            <a:off x="3581400" y="7810500"/>
            <a:ext cx="1158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/>
              <a:t>El comando “round” (redondear) nos permite redondear </a:t>
            </a:r>
            <a:r>
              <a:rPr lang="es" sz="2800" b="1" dirty="0">
                <a:solidFill>
                  <a:srgbClr val="FF0000"/>
                </a:solidFill>
              </a:rPr>
              <a:t>al número de dígigos que prefiramos.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31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15FCB-2D65-3052-E921-AC950F1A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842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3: Caso de estudio con 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D23392-52EE-F52D-0D9E-59A79A488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Elegir el tipo de vinculación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1355B12-D099-F0D2-1C10-32029DA2095D}"/>
              </a:ext>
            </a:extLst>
          </p:cNvPr>
          <p:cNvSpPr txBox="1"/>
          <p:nvPr/>
        </p:nvSpPr>
        <p:spPr>
          <a:xfrm>
            <a:off x="1249926" y="3390900"/>
            <a:ext cx="1566647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/>
              <a:t>Vinculación simple (o mínima):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4FADF80-D466-8CED-0EE7-7E9DE23D3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561" y="3920928"/>
            <a:ext cx="6096000" cy="2445144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65704C89-CEAB-8C01-D838-B8A0347C0652}"/>
              </a:ext>
            </a:extLst>
          </p:cNvPr>
          <p:cNvSpPr/>
          <p:nvPr/>
        </p:nvSpPr>
        <p:spPr>
          <a:xfrm>
            <a:off x="1371600" y="4610100"/>
            <a:ext cx="4800600" cy="381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D542ED94-4315-651E-D956-576E1F4F5E34}"/>
              </a:ext>
            </a:extLst>
          </p:cNvPr>
          <p:cNvCxnSpPr/>
          <p:nvPr/>
        </p:nvCxnSpPr>
        <p:spPr>
          <a:xfrm>
            <a:off x="6477000" y="4727575"/>
            <a:ext cx="21336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FA3B326-B8EA-324E-86DF-5022871DB623}"/>
              </a:ext>
            </a:extLst>
          </p:cNvPr>
          <p:cNvSpPr txBox="1"/>
          <p:nvPr/>
        </p:nvSpPr>
        <p:spPr>
          <a:xfrm>
            <a:off x="9083163" y="3682271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/>
              <a:t>El comando “hclust” crea clústers especificando la distancia que quieres emplear y el tipo de vinculación:</a:t>
            </a:r>
          </a:p>
          <a:p>
            <a:r>
              <a:rPr lang="es" sz="2800" b="1" dirty="0"/>
              <a:t>-''single'': para vinculación simple (o minima)</a:t>
            </a:r>
          </a:p>
          <a:p>
            <a:r>
              <a:rPr lang="es" sz="2800" b="1" dirty="0"/>
              <a:t>- '' compl '': para vinculación completa</a:t>
            </a:r>
          </a:p>
          <a:p>
            <a:r>
              <a:rPr lang="es" sz="2800" b="1" dirty="0"/>
              <a:t>- '' media '': para vinculación media o promedio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B29662BD-D125-0821-D640-CDEF85D3BC50}"/>
              </a:ext>
            </a:extLst>
          </p:cNvPr>
          <p:cNvSpPr/>
          <p:nvPr/>
        </p:nvSpPr>
        <p:spPr>
          <a:xfrm>
            <a:off x="1371600" y="5380037"/>
            <a:ext cx="2057400" cy="381000"/>
          </a:xfrm>
          <a:prstGeom prst="rect">
            <a:avLst/>
          </a:pr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A0B3BD3C-09F2-1219-8F3F-5C12F13C96DA}"/>
              </a:ext>
            </a:extLst>
          </p:cNvPr>
          <p:cNvCxnSpPr>
            <a:cxnSpLocks/>
          </p:cNvCxnSpPr>
          <p:nvPr/>
        </p:nvCxnSpPr>
        <p:spPr>
          <a:xfrm>
            <a:off x="2819400" y="5978927"/>
            <a:ext cx="0" cy="76200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FBE23CA-64BD-9A5B-319C-D514EF02FDE8}"/>
              </a:ext>
            </a:extLst>
          </p:cNvPr>
          <p:cNvSpPr txBox="1"/>
          <p:nvPr/>
        </p:nvSpPr>
        <p:spPr>
          <a:xfrm>
            <a:off x="1177412" y="6889294"/>
            <a:ext cx="72045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/>
              <a:t>La función “plot” nos permite visualizar gráficamente el Dendograma </a:t>
            </a:r>
          </a:p>
        </p:txBody>
      </p:sp>
    </p:spTree>
    <p:extLst>
      <p:ext uri="{BB962C8B-B14F-4D97-AF65-F5344CB8AC3E}">
        <p14:creationId xmlns:p14="http://schemas.microsoft.com/office/powerpoint/2010/main" val="1823874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7F4461-9E45-B6A6-AE0A-E3CFF85B9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682962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3: Caso de Estudio en 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41BAD3-8305-61C1-B6B2-B894EC45A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0674"/>
            <a:ext cx="15773400" cy="6527800"/>
          </a:xfrm>
        </p:spPr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Elegir el tipo de vinculacion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668FF7A-A201-B3B1-E297-C71AA4EF1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324100"/>
            <a:ext cx="7353300" cy="2819400"/>
          </a:xfrm>
          <a:prstGeom prst="rect">
            <a:avLst/>
          </a:prstGeom>
        </p:spPr>
      </p:pic>
      <p:sp>
        <p:nvSpPr>
          <p:cNvPr id="8" name="Parentesi graffa chiusa 7">
            <a:extLst>
              <a:ext uri="{FF2B5EF4-FFF2-40B4-BE49-F238E27FC236}">
                <a16:creationId xmlns:a16="http://schemas.microsoft.com/office/drawing/2014/main" id="{29A45237-EC79-29DC-9BA9-B7247125776B}"/>
              </a:ext>
            </a:extLst>
          </p:cNvPr>
          <p:cNvSpPr/>
          <p:nvPr/>
        </p:nvSpPr>
        <p:spPr>
          <a:xfrm>
            <a:off x="4288094" y="2903486"/>
            <a:ext cx="990600" cy="1600200"/>
          </a:xfrm>
          <a:prstGeom prst="rightBrace">
            <a:avLst/>
          </a:prstGeom>
          <a:ln>
            <a:solidFill>
              <a:srgbClr val="2387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EE16B9B-87DF-531B-7694-9EA1C84D1458}"/>
              </a:ext>
            </a:extLst>
          </p:cNvPr>
          <p:cNvSpPr txBox="1"/>
          <p:nvPr/>
        </p:nvSpPr>
        <p:spPr>
          <a:xfrm>
            <a:off x="6477000" y="2541757"/>
            <a:ext cx="1066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/>
              <a:t>Se crean  grupos o clusters basados en la distancia de fusión. </a:t>
            </a:r>
          </a:p>
          <a:p>
            <a:r>
              <a:rPr lang="es" sz="2800" b="1" dirty="0"/>
              <a:t>El primer grupo, por ejemplo, consta de los </a:t>
            </a:r>
            <a:r>
              <a:rPr lang="es" sz="2800" b="1" dirty="0">
                <a:solidFill>
                  <a:srgbClr val="FF0000"/>
                </a:solidFill>
              </a:rPr>
              <a:t>individuos</a:t>
            </a:r>
            <a:r>
              <a:rPr lang="es" sz="2800" b="1" dirty="0"/>
              <a:t> 5 y 8 de la base de datos, que tienen una distancia de fusión = 1,96. </a:t>
            </a:r>
          </a:p>
          <a:p>
            <a:r>
              <a:rPr lang="es" sz="2800" b="1" dirty="0"/>
              <a:t>El </a:t>
            </a:r>
            <a:r>
              <a:rPr lang="es" sz="2800" b="1" dirty="0">
                <a:solidFill>
                  <a:srgbClr val="FF0000"/>
                </a:solidFill>
              </a:rPr>
              <a:t>signo </a:t>
            </a:r>
            <a:r>
              <a:rPr lang="es" sz="2800" b="1" i="1" dirty="0">
                <a:solidFill>
                  <a:srgbClr val="FF0000"/>
                </a:solidFill>
              </a:rPr>
              <a:t>menos</a:t>
            </a:r>
            <a:r>
              <a:rPr lang="es" sz="2800" b="1" dirty="0">
                <a:solidFill>
                  <a:srgbClr val="FF0000"/>
                </a:solidFill>
              </a:rPr>
              <a:t> </a:t>
            </a:r>
            <a:r>
              <a:rPr lang="es" sz="2800" b="1" dirty="0"/>
              <a:t>indica que se trata de un único individuo, en caso contrario el elemento indicado será un grupo previamente formado.</a:t>
            </a:r>
            <a:endParaRPr lang="it-IT" sz="2800" b="1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57457B43-793D-267B-C572-4DD6DA68D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6668" y="4974829"/>
            <a:ext cx="4081463" cy="4174754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E083E07C-1394-2E41-4EAF-28C4C13CA7C4}"/>
              </a:ext>
            </a:extLst>
          </p:cNvPr>
          <p:cNvSpPr/>
          <p:nvPr/>
        </p:nvSpPr>
        <p:spPr>
          <a:xfrm>
            <a:off x="4114800" y="5471398"/>
            <a:ext cx="3124200" cy="345528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594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30F7D2-5E2D-433A-B6AE-9F8D75E4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842" y="495300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3: Caso de Estudio en  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2ED12D-CA88-F2E1-D841-3CA4972BA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4842" y="1489868"/>
            <a:ext cx="15773400" cy="6527800"/>
          </a:xfrm>
        </p:spPr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Elegir el tipo de vinculacion</a:t>
            </a:r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EC31B0B-DF17-D67C-0DC0-BF231674E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842" y="2290226"/>
            <a:ext cx="9220200" cy="1989137"/>
          </a:xfrm>
          <a:prstGeom prst="rect">
            <a:avLst/>
          </a:prstGeom>
        </p:spPr>
      </p:pic>
      <p:sp>
        <p:nvSpPr>
          <p:cNvPr id="6" name="Parentesi graffa chiusa 5">
            <a:extLst>
              <a:ext uri="{FF2B5EF4-FFF2-40B4-BE49-F238E27FC236}">
                <a16:creationId xmlns:a16="http://schemas.microsoft.com/office/drawing/2014/main" id="{51D7CD9A-109A-B9CF-4706-B3F00EFB825A}"/>
              </a:ext>
            </a:extLst>
          </p:cNvPr>
          <p:cNvSpPr/>
          <p:nvPr/>
        </p:nvSpPr>
        <p:spPr>
          <a:xfrm>
            <a:off x="10218481" y="2697618"/>
            <a:ext cx="970321" cy="1174352"/>
          </a:xfrm>
          <a:prstGeom prst="rightBrace">
            <a:avLst/>
          </a:prstGeom>
          <a:ln>
            <a:solidFill>
              <a:srgbClr val="1E73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E3CF189-DA1D-FA27-566E-D7E91E18AA4C}"/>
              </a:ext>
            </a:extLst>
          </p:cNvPr>
          <p:cNvSpPr txBox="1"/>
          <p:nvPr/>
        </p:nvSpPr>
        <p:spPr>
          <a:xfrm>
            <a:off x="11506200" y="2463481"/>
            <a:ext cx="6324600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/>
              <a:t>Usamos la función “plot” para crear un gráfico de sedimentación (scree plot) de las distancias de fusión que nos ayudarán a cortar el árbol (o decidir el número de clusters)</a:t>
            </a:r>
            <a:endParaRPr lang="it-IT" sz="2800" b="1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0ABF1330-EAC6-A772-1A0B-681B61A15F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300" y="4174257"/>
            <a:ext cx="9220201" cy="4850486"/>
          </a:xfrm>
          <a:prstGeom prst="rect">
            <a:avLst/>
          </a:prstGeom>
        </p:spPr>
      </p:pic>
      <p:sp>
        <p:nvSpPr>
          <p:cNvPr id="10" name="Ovale 9">
            <a:extLst>
              <a:ext uri="{FF2B5EF4-FFF2-40B4-BE49-F238E27FC236}">
                <a16:creationId xmlns:a16="http://schemas.microsoft.com/office/drawing/2014/main" id="{F94F97C2-481B-EA12-27EA-C8AF8AFCEE23}"/>
              </a:ext>
            </a:extLst>
          </p:cNvPr>
          <p:cNvSpPr/>
          <p:nvPr/>
        </p:nvSpPr>
        <p:spPr>
          <a:xfrm>
            <a:off x="3200400" y="8091355"/>
            <a:ext cx="533400" cy="457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0242097-955F-B396-AA65-62D01724F89C}"/>
              </a:ext>
            </a:extLst>
          </p:cNvPr>
          <p:cNvSpPr txBox="1"/>
          <p:nvPr/>
        </p:nvSpPr>
        <p:spPr>
          <a:xfrm>
            <a:off x="11258702" y="5907002"/>
            <a:ext cx="664199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/>
              <a:t>Gracias al diagrama de sedimentación vemos que podemos cortar el árbol a la distancia de fusión de 2.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93342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32B427A-9881-CC7B-B876-E25D95F4B2D1}"/>
              </a:ext>
            </a:extLst>
          </p:cNvPr>
          <p:cNvSpPr txBox="1"/>
          <p:nvPr/>
        </p:nvSpPr>
        <p:spPr>
          <a:xfrm>
            <a:off x="1432560" y="1496219"/>
            <a:ext cx="6187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4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Índice</a:t>
            </a:r>
            <a:endParaRPr lang="es-ES" sz="4000" b="1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75B982-8563-0653-57EB-D817027F3CF1}"/>
              </a:ext>
            </a:extLst>
          </p:cNvPr>
          <p:cNvSpPr txBox="1"/>
          <p:nvPr/>
        </p:nvSpPr>
        <p:spPr>
          <a:xfrm>
            <a:off x="2735580" y="5829057"/>
            <a:ext cx="3817620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>
                <a:solidFill>
                  <a:srgbClr val="238791"/>
                </a:solidFill>
                <a:ea typeface="Microsoft Sans Serif"/>
                <a:cs typeface="Microsoft Sans Serif"/>
              </a:rPr>
              <a:t>Unidad 1: Introducción</a:t>
            </a:r>
          </a:p>
          <a:p>
            <a:pPr marL="457200" indent="-457200" fontAlgn="base">
              <a:buAutoNum type="arabicPeriod"/>
            </a:pPr>
            <a:r>
              <a:rPr lang="es" sz="2400" dirty="0"/>
              <a:t>Análisis Cluster o Analisis de Conglomerados</a:t>
            </a:r>
          </a:p>
          <a:p>
            <a:pPr marL="457200" indent="-457200" fontAlgn="base">
              <a:buAutoNum type="arabicPeriod"/>
            </a:pPr>
            <a:r>
              <a:rPr lang="es" sz="2400" dirty="0"/>
              <a:t>Objetivo</a:t>
            </a:r>
          </a:p>
          <a:p>
            <a:pPr marL="457200" indent="-457200" fontAlgn="base">
              <a:buAutoNum type="arabicPeriod"/>
            </a:pPr>
            <a:r>
              <a:rPr lang="es" sz="2400" dirty="0"/>
              <a:t>Tipo de variables</a:t>
            </a:r>
            <a:endParaRPr lang="it-IT" sz="2400" dirty="0"/>
          </a:p>
          <a:p>
            <a:endParaRPr lang="es-ES" sz="28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Pergamena 1 3"/>
          <p:cNvSpPr/>
          <p:nvPr/>
        </p:nvSpPr>
        <p:spPr>
          <a:xfrm>
            <a:off x="2926080" y="3495690"/>
            <a:ext cx="1600200" cy="1800552"/>
          </a:xfrm>
          <a:prstGeom prst="verticalScroll">
            <a:avLst/>
          </a:prstGeom>
          <a:solidFill>
            <a:srgbClr val="238791"/>
          </a:solidFill>
          <a:ln>
            <a:solidFill>
              <a:srgbClr val="1E73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umetto 3 4"/>
          <p:cNvSpPr/>
          <p:nvPr/>
        </p:nvSpPr>
        <p:spPr>
          <a:xfrm>
            <a:off x="8087360" y="3582586"/>
            <a:ext cx="2407920" cy="1695876"/>
          </a:xfrm>
          <a:prstGeom prst="wedgeEllipseCallout">
            <a:avLst/>
          </a:prstGeom>
          <a:solidFill>
            <a:srgbClr val="E86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tella a 5 punte 8"/>
          <p:cNvSpPr/>
          <p:nvPr/>
        </p:nvSpPr>
        <p:spPr>
          <a:xfrm>
            <a:off x="14056360" y="3271696"/>
            <a:ext cx="2133600" cy="2248540"/>
          </a:xfrm>
          <a:prstGeom prst="star5">
            <a:avLst/>
          </a:prstGeom>
          <a:solidFill>
            <a:srgbClr val="FDB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8338820" y="5829057"/>
            <a:ext cx="4462780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>
                <a:solidFill>
                  <a:srgbClr val="238791"/>
                </a:solidFill>
                <a:ea typeface="Microsoft Sans Serif"/>
                <a:cs typeface="Microsoft Sans Serif"/>
              </a:rPr>
              <a:t>Unidad 2: Análisis Cluster (o de conglomerados)</a:t>
            </a:r>
          </a:p>
          <a:p>
            <a:pPr marL="457200" indent="-457200" fontAlgn="base">
              <a:buAutoNum type="arabicPeriod"/>
            </a:pPr>
            <a:r>
              <a:rPr lang="es" sz="2400" dirty="0"/>
              <a:t>Matriz de similitudes</a:t>
            </a:r>
            <a:endParaRPr lang="it-IT" sz="2400" dirty="0">
              <a:cs typeface="Calibri"/>
            </a:endParaRPr>
          </a:p>
          <a:p>
            <a:pPr marL="457200" indent="-457200" fontAlgn="base">
              <a:buAutoNum type="arabicPeriod"/>
            </a:pPr>
            <a:r>
              <a:rPr lang="es" sz="2400" dirty="0"/>
              <a:t>Creación de clusters</a:t>
            </a:r>
            <a:endParaRPr lang="it-IT" sz="2400" dirty="0"/>
          </a:p>
          <a:p>
            <a:pPr marL="457200" indent="-457200" fontAlgn="base">
              <a:buAutoNum type="arabicPeriod"/>
            </a:pPr>
            <a:r>
              <a:rPr lang="es" sz="2400" dirty="0" err="1"/>
              <a:t>Distancia </a:t>
            </a:r>
            <a:r>
              <a:rPr lang="es" sz="2400" dirty="0"/>
              <a:t>de fusión y </a:t>
            </a:r>
            <a:r>
              <a:rPr lang="es" sz="2400" dirty="0" err="1"/>
              <a:t>dendograma</a:t>
            </a:r>
            <a:endParaRPr lang="it-IT" sz="2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3631509" y="5829057"/>
            <a:ext cx="3760110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>
                <a:solidFill>
                  <a:srgbClr val="238791"/>
                </a:solidFill>
              </a:rPr>
              <a:t>Unidad 3: Caso de estudio con R</a:t>
            </a:r>
          </a:p>
          <a:p>
            <a:pPr marL="457200" indent="-457200" fontAlgn="base">
              <a:buAutoNum type="arabicPeriod"/>
            </a:pPr>
            <a:r>
              <a:rPr lang="es" sz="2400" dirty="0"/>
              <a:t>Matriz </a:t>
            </a:r>
            <a:r>
              <a:rPr lang="es" sz="2400" dirty="0" err="1"/>
              <a:t>de distancia</a:t>
            </a:r>
          </a:p>
          <a:p>
            <a:pPr marL="457200" indent="-457200">
              <a:buAutoNum type="arabicPeriod"/>
            </a:pPr>
            <a:r>
              <a:rPr lang="es" sz="2400" dirty="0"/>
              <a:t>Elección del enlace: </a:t>
            </a:r>
            <a:r>
              <a:rPr lang="es" sz="2400" dirty="0" err="1"/>
              <a:t>distancia de fusión </a:t>
            </a:r>
            <a:r>
              <a:rPr lang="es" sz="2400" dirty="0"/>
              <a:t>y </a:t>
            </a:r>
            <a:r>
              <a:rPr lang="es" sz="2400" dirty="0" err="1"/>
              <a:t>dendograma</a:t>
            </a:r>
            <a:endParaRPr lang="it-IT" sz="2400" dirty="0">
              <a:cs typeface="Calibri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535680" y="3934301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024620" y="4035970"/>
            <a:ext cx="98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14833600" y="4032805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1448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2948B9-0520-72B3-4BB7-2122A883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3: Caso de estudio en 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9D7560-F742-B3C2-4966-91D463DBD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2256"/>
            <a:ext cx="15773400" cy="6527800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/>
                <a:cs typeface="Microsoft Sans Serif"/>
              </a:rPr>
              <a:t>Sección 2: Elegir el tipo de vinculación</a:t>
            </a:r>
          </a:p>
          <a:p>
            <a:pPr marL="0" indent="0">
              <a:buNone/>
            </a:pPr>
            <a:r>
              <a:rPr lang="es" b="1" dirty="0"/>
              <a:t>El resultado obtenido con la vinculación simple es: </a:t>
            </a:r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es-ES"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9D89AC9-E4DF-B5B6-DFBB-563AF43F8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3009900"/>
            <a:ext cx="10796587" cy="589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61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CD8930-8B03-5D98-F1BD-69338D80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3: Caso de estudio con R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70DBAE-3E72-C07F-DCF1-6AE0B672B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542256"/>
            <a:ext cx="15773400" cy="6527800"/>
          </a:xfrm>
        </p:spPr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Elegir el tipo de vinculación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E9FD248-13CE-2761-525D-8733BB988F7E}"/>
              </a:ext>
            </a:extLst>
          </p:cNvPr>
          <p:cNvSpPr txBox="1"/>
          <p:nvPr/>
        </p:nvSpPr>
        <p:spPr>
          <a:xfrm>
            <a:off x="266700" y="2216944"/>
            <a:ext cx="1821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3200" b="1" dirty="0"/>
              <a:t>Se realiza el mismo procedimiento pero con vinculación completa y vinculación promedio. </a:t>
            </a:r>
          </a:p>
          <a:p>
            <a:pPr algn="ctr"/>
            <a:r>
              <a:rPr lang="es" sz="3200" b="1" dirty="0"/>
              <a:t>Ahora tienes que comparar los resultados y elegir la vinculación más representativa para el análisis que estamos realizando.</a:t>
            </a:r>
            <a:endParaRPr lang="it-IT" sz="3200" b="1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AB86C30-06F9-08BF-7C3F-44583B484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14" y="3606349"/>
            <a:ext cx="7822038" cy="3893481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1CDDB3F0-4D5F-8DF6-2494-6A957D8E9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2600" y="3606349"/>
            <a:ext cx="8038378" cy="374695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0DBD7F5-8EED-6379-B721-69CE94A7AADD}"/>
              </a:ext>
            </a:extLst>
          </p:cNvPr>
          <p:cNvSpPr txBox="1"/>
          <p:nvPr/>
        </p:nvSpPr>
        <p:spPr>
          <a:xfrm>
            <a:off x="1793826" y="7477983"/>
            <a:ext cx="15122574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" sz="2800" b="1" dirty="0"/>
              <a:t>Comparando las tres vinculaciones, la más adecuada es la vinculación completa,  ya que divide mejor los clústers evitando que haya demasiada homogeneidad interna a expensas de la heterogeneidad  externa. También evita la formación de valores atípicos (outliers) , es decir, grupos compuestos por un solo individuo.</a:t>
            </a:r>
            <a:endParaRPr lang="it-IT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5390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573291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Resumen</a:t>
            </a:r>
            <a:endParaRPr lang="es-ES" sz="4000" b="1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grpSp>
        <p:nvGrpSpPr>
          <p:cNvPr id="8" name="Group 2">
            <a:extLst>
              <a:ext uri="{FF2B5EF4-FFF2-40B4-BE49-F238E27FC236}">
                <a16:creationId xmlns:a16="http://schemas.microsoft.com/office/drawing/2014/main" id="{D0A02A47-A1CD-4F4E-90F5-13415DC9934E}"/>
              </a:ext>
            </a:extLst>
          </p:cNvPr>
          <p:cNvGrpSpPr/>
          <p:nvPr/>
        </p:nvGrpSpPr>
        <p:grpSpPr>
          <a:xfrm>
            <a:off x="4457700" y="5193986"/>
            <a:ext cx="2880000" cy="3664800"/>
            <a:chOff x="4952225" y="6578009"/>
            <a:chExt cx="3994782" cy="4768098"/>
          </a:xfrm>
        </p:grpSpPr>
        <p:sp>
          <p:nvSpPr>
            <p:cNvPr id="9" name="Arc 23"/>
            <p:cNvSpPr/>
            <p:nvPr/>
          </p:nvSpPr>
          <p:spPr>
            <a:xfrm rot="10800000">
              <a:off x="4952225" y="6578009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10" name="Oval 45"/>
            <p:cNvSpPr/>
            <p:nvPr/>
          </p:nvSpPr>
          <p:spPr>
            <a:xfrm rot="10800000">
              <a:off x="6120363" y="9687602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11" name="Group 2">
            <a:extLst>
              <a:ext uri="{FF2B5EF4-FFF2-40B4-BE49-F238E27FC236}">
                <a16:creationId xmlns:a16="http://schemas.microsoft.com/office/drawing/2014/main" id="{D0A02A47-A1CD-4F4E-90F5-13415DC9934E}"/>
              </a:ext>
            </a:extLst>
          </p:cNvPr>
          <p:cNvGrpSpPr/>
          <p:nvPr/>
        </p:nvGrpSpPr>
        <p:grpSpPr>
          <a:xfrm>
            <a:off x="8566149" y="5193986"/>
            <a:ext cx="2880000" cy="3664800"/>
            <a:chOff x="4952225" y="6578009"/>
            <a:chExt cx="3994782" cy="4768098"/>
          </a:xfrm>
        </p:grpSpPr>
        <p:sp>
          <p:nvSpPr>
            <p:cNvPr id="12" name="Arc 23"/>
            <p:cNvSpPr/>
            <p:nvPr/>
          </p:nvSpPr>
          <p:spPr>
            <a:xfrm rot="10800000">
              <a:off x="4952225" y="6578009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13" name="Oval 45"/>
            <p:cNvSpPr/>
            <p:nvPr/>
          </p:nvSpPr>
          <p:spPr>
            <a:xfrm rot="10800000">
              <a:off x="6120363" y="9687602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17" name="Group 3">
            <a:extLst>
              <a:ext uri="{FF2B5EF4-FFF2-40B4-BE49-F238E27FC236}">
                <a16:creationId xmlns:a16="http://schemas.microsoft.com/office/drawing/2014/main" id="{B6328B0E-F578-F540-8798-AB59B2D47333}"/>
              </a:ext>
            </a:extLst>
          </p:cNvPr>
          <p:cNvGrpSpPr/>
          <p:nvPr/>
        </p:nvGrpSpPr>
        <p:grpSpPr>
          <a:xfrm>
            <a:off x="10603988" y="2464549"/>
            <a:ext cx="2880000" cy="3664800"/>
            <a:chOff x="7661040" y="2804681"/>
            <a:chExt cx="3994782" cy="4824044"/>
          </a:xfrm>
        </p:grpSpPr>
        <p:sp>
          <p:nvSpPr>
            <p:cNvPr id="18" name="Arc 24"/>
            <p:cNvSpPr/>
            <p:nvPr/>
          </p:nvSpPr>
          <p:spPr>
            <a:xfrm>
              <a:off x="7661040" y="3633936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19" name="Oval 44"/>
            <p:cNvSpPr/>
            <p:nvPr/>
          </p:nvSpPr>
          <p:spPr>
            <a:xfrm rot="10800000">
              <a:off x="8829178" y="2804681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20" name="Group 3">
            <a:extLst>
              <a:ext uri="{FF2B5EF4-FFF2-40B4-BE49-F238E27FC236}">
                <a16:creationId xmlns:a16="http://schemas.microsoft.com/office/drawing/2014/main" id="{B6328B0E-F578-F540-8798-AB59B2D47333}"/>
              </a:ext>
            </a:extLst>
          </p:cNvPr>
          <p:cNvGrpSpPr/>
          <p:nvPr/>
        </p:nvGrpSpPr>
        <p:grpSpPr>
          <a:xfrm>
            <a:off x="6495540" y="2464549"/>
            <a:ext cx="2880000" cy="3663092"/>
            <a:chOff x="7661040" y="2804681"/>
            <a:chExt cx="3994782" cy="4824044"/>
          </a:xfrm>
        </p:grpSpPr>
        <p:sp>
          <p:nvSpPr>
            <p:cNvPr id="21" name="Arc 24"/>
            <p:cNvSpPr/>
            <p:nvPr/>
          </p:nvSpPr>
          <p:spPr>
            <a:xfrm>
              <a:off x="7661040" y="3633936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22" name="Oval 44"/>
            <p:cNvSpPr/>
            <p:nvPr/>
          </p:nvSpPr>
          <p:spPr>
            <a:xfrm rot="10800000">
              <a:off x="8829178" y="2804681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grpSp>
        <p:nvGrpSpPr>
          <p:cNvPr id="23" name="Group 3">
            <a:extLst>
              <a:ext uri="{FF2B5EF4-FFF2-40B4-BE49-F238E27FC236}">
                <a16:creationId xmlns:a16="http://schemas.microsoft.com/office/drawing/2014/main" id="{B6328B0E-F578-F540-8798-AB59B2D47333}"/>
              </a:ext>
            </a:extLst>
          </p:cNvPr>
          <p:cNvGrpSpPr/>
          <p:nvPr/>
        </p:nvGrpSpPr>
        <p:grpSpPr>
          <a:xfrm>
            <a:off x="2313513" y="2506391"/>
            <a:ext cx="2880000" cy="3664800"/>
            <a:chOff x="7661040" y="2804681"/>
            <a:chExt cx="3994782" cy="4824044"/>
          </a:xfrm>
        </p:grpSpPr>
        <p:sp>
          <p:nvSpPr>
            <p:cNvPr id="24" name="Arc 24"/>
            <p:cNvSpPr/>
            <p:nvPr/>
          </p:nvSpPr>
          <p:spPr>
            <a:xfrm>
              <a:off x="7661040" y="3633936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25" name="Oval 44"/>
            <p:cNvSpPr/>
            <p:nvPr/>
          </p:nvSpPr>
          <p:spPr>
            <a:xfrm rot="10800000">
              <a:off x="8829178" y="2804681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sp>
        <p:nvSpPr>
          <p:cNvPr id="6" name="CasellaDiTesto 5"/>
          <p:cNvSpPr txBox="1"/>
          <p:nvPr/>
        </p:nvSpPr>
        <p:spPr>
          <a:xfrm>
            <a:off x="2459728" y="3880946"/>
            <a:ext cx="2653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400" b="1" dirty="0"/>
              <a:t>Objetivo del análisis cluster (o de conglomerados)</a:t>
            </a:r>
            <a:endParaRPr lang="it-IT" sz="2400" b="1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4473950" y="6040235"/>
            <a:ext cx="2814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400" b="1" dirty="0"/>
              <a:t>Tipo de variables a utilizar</a:t>
            </a:r>
            <a:endParaRPr lang="it-IT" sz="2400" b="1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6531777" y="3880946"/>
            <a:ext cx="2812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400" b="1" dirty="0"/>
              <a:t>Matriz de distancias  (o similitud )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8679126" y="6133377"/>
            <a:ext cx="2654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400" b="1" dirty="0"/>
              <a:t>Tipo de vinculación a utilizar</a:t>
            </a:r>
            <a:endParaRPr lang="it-IT" sz="240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0788393" y="3874703"/>
            <a:ext cx="2511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400" b="1" dirty="0" err="1"/>
              <a:t>Distancia </a:t>
            </a:r>
            <a:r>
              <a:rPr lang="es" sz="2400" b="1" dirty="0"/>
              <a:t>de fusión </a:t>
            </a:r>
          </a:p>
        </p:txBody>
      </p:sp>
      <p:sp>
        <p:nvSpPr>
          <p:cNvPr id="30" name="Stella a 5 punte 29"/>
          <p:cNvSpPr/>
          <p:nvPr/>
        </p:nvSpPr>
        <p:spPr>
          <a:xfrm>
            <a:off x="11458189" y="2527652"/>
            <a:ext cx="1183640" cy="1062536"/>
          </a:xfrm>
          <a:prstGeom prst="star5">
            <a:avLst/>
          </a:prstGeom>
          <a:solidFill>
            <a:srgbClr val="FDB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umetto 3 31"/>
          <p:cNvSpPr/>
          <p:nvPr/>
        </p:nvSpPr>
        <p:spPr>
          <a:xfrm>
            <a:off x="9539142" y="7844767"/>
            <a:ext cx="934012" cy="716833"/>
          </a:xfrm>
          <a:prstGeom prst="wedgeEllipseCallout">
            <a:avLst/>
          </a:prstGeom>
          <a:solidFill>
            <a:srgbClr val="E86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umetto 3 32"/>
          <p:cNvSpPr/>
          <p:nvPr/>
        </p:nvSpPr>
        <p:spPr>
          <a:xfrm>
            <a:off x="7467600" y="2671975"/>
            <a:ext cx="934012" cy="716833"/>
          </a:xfrm>
          <a:prstGeom prst="wedgeEllipseCallout">
            <a:avLst/>
          </a:prstGeom>
          <a:solidFill>
            <a:srgbClr val="E867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Pergamena 1 33"/>
          <p:cNvSpPr/>
          <p:nvPr/>
        </p:nvSpPr>
        <p:spPr>
          <a:xfrm>
            <a:off x="3348816" y="2671975"/>
            <a:ext cx="809392" cy="881876"/>
          </a:xfrm>
          <a:prstGeom prst="verticalScroll">
            <a:avLst/>
          </a:prstGeom>
          <a:solidFill>
            <a:srgbClr val="2387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Pergamena 1 34"/>
          <p:cNvSpPr/>
          <p:nvPr/>
        </p:nvSpPr>
        <p:spPr>
          <a:xfrm>
            <a:off x="5493003" y="7762245"/>
            <a:ext cx="809392" cy="881876"/>
          </a:xfrm>
          <a:prstGeom prst="verticalScroll">
            <a:avLst/>
          </a:prstGeom>
          <a:solidFill>
            <a:srgbClr val="2387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6" name="Group 2">
            <a:extLst>
              <a:ext uri="{FF2B5EF4-FFF2-40B4-BE49-F238E27FC236}">
                <a16:creationId xmlns:a16="http://schemas.microsoft.com/office/drawing/2014/main" id="{D0A02A47-A1CD-4F4E-90F5-13415DC9934E}"/>
              </a:ext>
            </a:extLst>
          </p:cNvPr>
          <p:cNvGrpSpPr/>
          <p:nvPr/>
        </p:nvGrpSpPr>
        <p:grpSpPr>
          <a:xfrm>
            <a:off x="12658134" y="5224566"/>
            <a:ext cx="2880000" cy="3664800"/>
            <a:chOff x="4952225" y="6578009"/>
            <a:chExt cx="3994782" cy="4768098"/>
          </a:xfrm>
        </p:grpSpPr>
        <p:sp>
          <p:nvSpPr>
            <p:cNvPr id="37" name="Arc 23"/>
            <p:cNvSpPr/>
            <p:nvPr/>
          </p:nvSpPr>
          <p:spPr>
            <a:xfrm rot="10800000">
              <a:off x="4952225" y="6578009"/>
              <a:ext cx="3994782" cy="3994789"/>
            </a:xfrm>
            <a:prstGeom prst="arc">
              <a:avLst>
                <a:gd name="adj1" fmla="val 7914138"/>
                <a:gd name="adj2" fmla="val 2868450"/>
              </a:avLst>
            </a:prstGeom>
            <a:ln w="88900" cap="rnd">
              <a:solidFill>
                <a:srgbClr val="1E737C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  <p:sp>
          <p:nvSpPr>
            <p:cNvPr id="38" name="Oval 45"/>
            <p:cNvSpPr/>
            <p:nvPr/>
          </p:nvSpPr>
          <p:spPr>
            <a:xfrm rot="10800000">
              <a:off x="6120363" y="9687602"/>
              <a:ext cx="1658505" cy="1658505"/>
            </a:xfrm>
            <a:prstGeom prst="ellipse">
              <a:avLst/>
            </a:prstGeom>
            <a:solidFill>
              <a:srgbClr val="1E737C"/>
            </a:solidFill>
            <a:ln>
              <a:solidFill>
                <a:srgbClr val="1E73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2833" tIns="118841" rIns="0" bIns="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3199" b="1" dirty="0">
                <a:solidFill>
                  <a:schemeClr val="tx2"/>
                </a:solidFill>
                <a:latin typeface="Oxygen" panose="02000503000000090004" pitchFamily="2" charset="77"/>
              </a:endParaRPr>
            </a:p>
          </p:txBody>
        </p:sp>
      </p:grpSp>
      <p:sp>
        <p:nvSpPr>
          <p:cNvPr id="39" name="Stella a 5 punte 38"/>
          <p:cNvSpPr/>
          <p:nvPr/>
        </p:nvSpPr>
        <p:spPr>
          <a:xfrm>
            <a:off x="13524983" y="7671915"/>
            <a:ext cx="1183640" cy="1062536"/>
          </a:xfrm>
          <a:prstGeom prst="star5">
            <a:avLst/>
          </a:prstGeom>
          <a:solidFill>
            <a:srgbClr val="FDBD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CasellaDiTesto 39"/>
          <p:cNvSpPr txBox="1"/>
          <p:nvPr/>
        </p:nvSpPr>
        <p:spPr>
          <a:xfrm>
            <a:off x="12703564" y="6171191"/>
            <a:ext cx="2826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2400" b="1" dirty="0" err="1"/>
              <a:t>Dendograma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470835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573291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Prueba de evaluación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3009900"/>
            <a:ext cx="5029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s" sz="2800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¿Cuál es el objetivo del análisis cluster?</a:t>
            </a:r>
          </a:p>
          <a:p>
            <a:endParaRPr lang="en-US"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A) </a:t>
            </a:r>
            <a:r>
              <a:rPr lang="es" sz="2800" b="1" dirty="0">
                <a:solidFill>
                  <a:srgbClr val="202124"/>
                </a:solidFill>
              </a:rPr>
              <a:t>Agrupar unidades estadísticas (individuos) de acuerdo con características comunes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B) </a:t>
            </a:r>
            <a:r>
              <a:rPr lang="es" sz="2800" b="1" dirty="0">
                <a:solidFill>
                  <a:srgbClr val="202124"/>
                </a:solidFill>
              </a:rPr>
              <a:t>Crear combinaciones lineales de variables iniciales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C) </a:t>
            </a:r>
            <a:r>
              <a:rPr lang="es" sz="2800" b="1" dirty="0">
                <a:solidFill>
                  <a:srgbClr val="202124"/>
                </a:solidFill>
              </a:rPr>
              <a:t>Reducir el número de variables para explicar un fenómeno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015766" y="3009900"/>
            <a:ext cx="54048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>
                <a:solidFill>
                  <a:srgbClr val="1E737C"/>
                </a:solidFill>
              </a:rPr>
              <a:t>2. ¿Qué tipo de variables se pueden utilizar en el análisis cluster ?</a:t>
            </a:r>
          </a:p>
          <a:p>
            <a:endParaRPr lang="it-IT" sz="2800" b="1" dirty="0">
              <a:solidFill>
                <a:srgbClr val="1E737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A) </a:t>
            </a:r>
            <a:r>
              <a:rPr lang="es" sz="2800" b="1" dirty="0">
                <a:solidFill>
                  <a:srgbClr val="202124"/>
                </a:solidFill>
              </a:rPr>
              <a:t>Sólo cualitativas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B) </a:t>
            </a:r>
            <a:r>
              <a:rPr lang="es" sz="2800" b="1" dirty="0">
                <a:solidFill>
                  <a:srgbClr val="202124"/>
                </a:solidFill>
              </a:rPr>
              <a:t>Sólamente cuantitativas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C) Variables cualitativas y cuantitativas</a:t>
            </a:r>
            <a:endParaRPr lang="en-US" sz="24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420600" y="3009900"/>
            <a:ext cx="4343399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>
                <a:solidFill>
                  <a:srgbClr val="1E737C"/>
                </a:solidFill>
              </a:rPr>
              <a:t>3. La matriz de distancias :</a:t>
            </a:r>
          </a:p>
          <a:p>
            <a:r>
              <a:rPr lang="es" sz="2800" b="1" dirty="0">
                <a:solidFill>
                  <a:srgbClr val="1E737C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/>
                <a:cs typeface="Microsoft Sans Serif"/>
              </a:rPr>
              <a:t>A) tiene valores </a:t>
            </a:r>
            <a:r>
              <a:rPr lang="es" sz="2800" b="1" dirty="0">
                <a:solidFill>
                  <a:srgbClr val="202124"/>
                </a:solidFill>
              </a:rPr>
              <a:t>0 en la diagonal principal </a:t>
            </a:r>
            <a:endParaRPr lang="en-US" sz="2800" b="1" dirty="0">
              <a:solidFill>
                <a:srgbClr val="202124"/>
              </a:solidFill>
              <a:cs typeface="Calibri"/>
            </a:endParaRPr>
          </a:p>
          <a:p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/>
                <a:cs typeface="Microsoft Sans Serif"/>
              </a:rPr>
              <a:t>B) toma valores </a:t>
            </a:r>
            <a:r>
              <a:rPr lang="es" sz="2800" b="1" dirty="0">
                <a:solidFill>
                  <a:srgbClr val="000000"/>
                </a:solidFill>
                <a:ea typeface="Microsoft Sans Serif"/>
                <a:cs typeface="Microsoft Sans Serif"/>
              </a:rPr>
              <a:t>1 </a:t>
            </a:r>
            <a:r>
              <a:rPr lang="es" sz="2800" b="1" dirty="0">
                <a:solidFill>
                  <a:srgbClr val="202124"/>
                </a:solidFill>
              </a:rPr>
              <a:t>en la diagonal principal</a:t>
            </a:r>
            <a:endParaRPr lang="it-IT" sz="2800" b="1" dirty="0">
              <a:solidFill>
                <a:srgbClr val="202124"/>
              </a:solidFill>
              <a:ea typeface="Microsoft Sans Serif" panose="020B0604020202020204" pitchFamily="34" charset="0"/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/>
                <a:cs typeface="Microsoft Sans Serif"/>
              </a:rPr>
              <a:t>C) toma valores </a:t>
            </a:r>
            <a:r>
              <a:rPr lang="es" sz="2800" b="1" dirty="0">
                <a:solidFill>
                  <a:srgbClr val="202124"/>
                </a:solidFill>
                <a:ea typeface="Microsoft Sans Serif"/>
                <a:cs typeface="Calibri"/>
              </a:rPr>
              <a:t>negativos </a:t>
            </a:r>
            <a:r>
              <a:rPr lang="es" sz="2800" b="1" dirty="0">
                <a:solidFill>
                  <a:srgbClr val="202124"/>
                </a:solidFill>
              </a:rPr>
              <a:t>en la diagonal principal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565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B49A45C-DB62-51D8-86AE-29BDD6A61244}"/>
              </a:ext>
            </a:extLst>
          </p:cNvPr>
          <p:cNvSpPr txBox="1"/>
          <p:nvPr/>
        </p:nvSpPr>
        <p:spPr>
          <a:xfrm>
            <a:off x="1447800" y="1573291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0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Prueba de evaluación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DC7C57-826D-5EA9-1BF2-8E3DC6D338FF}"/>
              </a:ext>
            </a:extLst>
          </p:cNvPr>
          <p:cNvSpPr txBox="1"/>
          <p:nvPr/>
        </p:nvSpPr>
        <p:spPr>
          <a:xfrm>
            <a:off x="1447800" y="3009900"/>
            <a:ext cx="50292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s" sz="2800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¿Cuál es el objetivo del análisis cluster?</a:t>
            </a:r>
          </a:p>
          <a:p>
            <a:endParaRPr lang="en-US"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A) </a:t>
            </a:r>
            <a:r>
              <a:rPr lang="es" sz="2800" b="1" dirty="0">
                <a:solidFill>
                  <a:srgbClr val="202124"/>
                </a:solidFill>
              </a:rPr>
              <a:t>Agrupar unidades estadísticas (individuos) de acuerdo con características comunes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B) </a:t>
            </a:r>
            <a:r>
              <a:rPr lang="es" sz="2800" b="1" dirty="0">
                <a:solidFill>
                  <a:srgbClr val="202124"/>
                </a:solidFill>
              </a:rPr>
              <a:t>Crear combinaciones lineales de variables iniciales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C) </a:t>
            </a:r>
            <a:r>
              <a:rPr lang="es" sz="2800" b="1" dirty="0">
                <a:solidFill>
                  <a:srgbClr val="202124"/>
                </a:solidFill>
              </a:rPr>
              <a:t>Reducir el número de variables para explicar un fenómeno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015766" y="3009900"/>
            <a:ext cx="54048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>
                <a:solidFill>
                  <a:srgbClr val="1E737C"/>
                </a:solidFill>
              </a:rPr>
              <a:t>2. ¿Qué tipo de variables se pueden utilizar en el análisis cluster ?</a:t>
            </a:r>
          </a:p>
          <a:p>
            <a:endParaRPr lang="it-IT" sz="2800" b="1" dirty="0">
              <a:solidFill>
                <a:srgbClr val="1E737C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A) </a:t>
            </a:r>
            <a:r>
              <a:rPr lang="es" sz="2800" b="1" dirty="0">
                <a:solidFill>
                  <a:srgbClr val="202124"/>
                </a:solidFill>
              </a:rPr>
              <a:t>Sólo cualitativas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B) </a:t>
            </a:r>
            <a:r>
              <a:rPr lang="es" sz="2800" b="1" dirty="0">
                <a:solidFill>
                  <a:srgbClr val="202124"/>
                </a:solidFill>
              </a:rPr>
              <a:t>Sólamente cuantitativas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C) Variables cualitativas y cuantitativas</a:t>
            </a:r>
            <a:endParaRPr lang="en-US" sz="24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2420600" y="3009900"/>
            <a:ext cx="4343399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" sz="2800" b="1" dirty="0">
                <a:solidFill>
                  <a:srgbClr val="1E737C"/>
                </a:solidFill>
              </a:rPr>
              <a:t>3. La matriz de distancias :</a:t>
            </a:r>
          </a:p>
          <a:p>
            <a:r>
              <a:rPr lang="es" sz="2800" b="1" dirty="0">
                <a:solidFill>
                  <a:srgbClr val="1E737C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/>
                <a:cs typeface="Microsoft Sans Serif"/>
              </a:rPr>
              <a:t>A) tiene valores </a:t>
            </a:r>
            <a:r>
              <a:rPr lang="es" sz="2800" b="1" dirty="0">
                <a:solidFill>
                  <a:srgbClr val="202124"/>
                </a:solidFill>
              </a:rPr>
              <a:t>0 en la diagonal principal </a:t>
            </a:r>
            <a:endParaRPr lang="en-US" sz="2800" b="1" dirty="0">
              <a:solidFill>
                <a:srgbClr val="202124"/>
              </a:solidFill>
              <a:cs typeface="Calibri"/>
            </a:endParaRPr>
          </a:p>
          <a:p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/>
                <a:cs typeface="Microsoft Sans Serif"/>
              </a:rPr>
              <a:t>B) toma valores </a:t>
            </a:r>
            <a:r>
              <a:rPr lang="es" sz="2800" b="1" dirty="0">
                <a:solidFill>
                  <a:srgbClr val="000000"/>
                </a:solidFill>
                <a:ea typeface="Microsoft Sans Serif"/>
                <a:cs typeface="Microsoft Sans Serif"/>
              </a:rPr>
              <a:t>1 </a:t>
            </a:r>
            <a:r>
              <a:rPr lang="es" sz="2800" b="1" dirty="0">
                <a:solidFill>
                  <a:srgbClr val="202124"/>
                </a:solidFill>
              </a:rPr>
              <a:t>en la diagonal principal</a:t>
            </a:r>
            <a:endParaRPr lang="it-IT" sz="2800" b="1" dirty="0">
              <a:solidFill>
                <a:srgbClr val="202124"/>
              </a:solidFill>
              <a:ea typeface="Microsoft Sans Serif" panose="020B0604020202020204" pitchFamily="34" charset="0"/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" sz="2800" b="1" dirty="0">
                <a:ea typeface="Microsoft Sans Serif"/>
                <a:cs typeface="Microsoft Sans Serif"/>
              </a:rPr>
              <a:t>C) toma valores </a:t>
            </a:r>
            <a:r>
              <a:rPr lang="es" sz="2800" b="1" dirty="0">
                <a:solidFill>
                  <a:srgbClr val="202124"/>
                </a:solidFill>
                <a:ea typeface="Microsoft Sans Serif"/>
                <a:cs typeface="Calibri"/>
              </a:rPr>
              <a:t>negativos </a:t>
            </a:r>
            <a:r>
              <a:rPr lang="es" sz="2800" b="1" dirty="0">
                <a:solidFill>
                  <a:srgbClr val="202124"/>
                </a:solidFill>
              </a:rPr>
              <a:t>en la diagonal principal</a:t>
            </a:r>
            <a:endParaRPr lang="en-US" sz="2800" b="1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Somma 5">
            <a:extLst>
              <a:ext uri="{FF2B5EF4-FFF2-40B4-BE49-F238E27FC236}">
                <a16:creationId xmlns:a16="http://schemas.microsoft.com/office/drawing/2014/main" id="{6042BB5A-05F1-1253-536C-D899218C75C6}"/>
              </a:ext>
            </a:extLst>
          </p:cNvPr>
          <p:cNvSpPr/>
          <p:nvPr/>
        </p:nvSpPr>
        <p:spPr>
          <a:xfrm>
            <a:off x="1447800" y="4246215"/>
            <a:ext cx="457201" cy="533400"/>
          </a:xfrm>
          <a:prstGeom prst="flowChartSummingJunction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8" name="Somma 5">
            <a:extLst>
              <a:ext uri="{FF2B5EF4-FFF2-40B4-BE49-F238E27FC236}">
                <a16:creationId xmlns:a16="http://schemas.microsoft.com/office/drawing/2014/main" id="{6042BB5A-05F1-1253-536C-D899218C75C6}"/>
              </a:ext>
            </a:extLst>
          </p:cNvPr>
          <p:cNvSpPr/>
          <p:nvPr/>
        </p:nvSpPr>
        <p:spPr>
          <a:xfrm>
            <a:off x="7010399" y="6438900"/>
            <a:ext cx="457201" cy="533400"/>
          </a:xfrm>
          <a:prstGeom prst="flowChartSummingJunction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  <p:sp>
        <p:nvSpPr>
          <p:cNvPr id="9" name="Somma 5">
            <a:extLst>
              <a:ext uri="{FF2B5EF4-FFF2-40B4-BE49-F238E27FC236}">
                <a16:creationId xmlns:a16="http://schemas.microsoft.com/office/drawing/2014/main" id="{6042BB5A-05F1-1253-536C-D899218C75C6}"/>
              </a:ext>
            </a:extLst>
          </p:cNvPr>
          <p:cNvSpPr/>
          <p:nvPr/>
        </p:nvSpPr>
        <p:spPr>
          <a:xfrm>
            <a:off x="12420600" y="3771900"/>
            <a:ext cx="457201" cy="533400"/>
          </a:xfrm>
          <a:prstGeom prst="flowChartSummingJunction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414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34EE795-1C15-AB3C-763D-AD2740604F8B}"/>
              </a:ext>
            </a:extLst>
          </p:cNvPr>
          <p:cNvSpPr txBox="1"/>
          <p:nvPr/>
        </p:nvSpPr>
        <p:spPr>
          <a:xfrm>
            <a:off x="7258050" y="6591300"/>
            <a:ext cx="37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6000" b="1">
                <a:solidFill>
                  <a:srgbClr val="E7686A"/>
                </a:solidFill>
              </a:rPr>
              <a:t>Gracias!</a:t>
            </a:r>
            <a:endParaRPr lang="es" sz="6000" b="1" dirty="0">
              <a:solidFill>
                <a:srgbClr val="E768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8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32B427A-9881-CC7B-B876-E25D95F4B2D1}"/>
              </a:ext>
            </a:extLst>
          </p:cNvPr>
          <p:cNvSpPr txBox="1"/>
          <p:nvPr/>
        </p:nvSpPr>
        <p:spPr>
          <a:xfrm>
            <a:off x="1432560" y="1496219"/>
            <a:ext cx="61874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4400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</a:t>
            </a:r>
            <a:r>
              <a:rPr lang="es" sz="44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1: </a:t>
            </a:r>
            <a:r>
              <a:rPr lang="es" sz="4400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Introducción</a:t>
            </a:r>
            <a:r>
              <a:rPr lang="es" sz="4400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es-ES" sz="4000" b="1" dirty="0">
              <a:solidFill>
                <a:srgbClr val="E7686A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A75B982-8563-0653-57EB-D817027F3CF1}"/>
              </a:ext>
            </a:extLst>
          </p:cNvPr>
          <p:cNvSpPr txBox="1"/>
          <p:nvPr/>
        </p:nvSpPr>
        <p:spPr>
          <a:xfrm>
            <a:off x="1447800" y="2552700"/>
            <a:ext cx="10040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1: Análisis Cluster (o de conglomerados)</a:t>
            </a:r>
            <a:endParaRPr lang="es-ES" sz="2800" b="1" dirty="0">
              <a:solidFill>
                <a:srgbClr val="238791"/>
              </a:solidFill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66800" y="4035504"/>
            <a:ext cx="16154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32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El análisis cluster (o de conglomerados) es un tipo de técnica de análisis multivariante que se puede aplicar en muchos campos: desde la informática, la medicina y la biología, desde la arqueología hasta el marketing, siempre que sea necesario clasificar una gran cantidad de información en grupos diferenciables.</a:t>
            </a:r>
            <a:endParaRPr lang="en-US" sz="2400" dirty="0"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271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56B2CD-7A83-30BA-828D-730F9724B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</a:t>
            </a:r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1: </a:t>
            </a:r>
            <a:r>
              <a:rPr lang="es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Introducción</a:t>
            </a:r>
            <a:br>
              <a:rPr lang="es-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C15346-7D8B-C60A-1099-39E1FD91D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2: Objetivo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CFE5792-EEE4-16E3-FDDC-8D1528D1BD62}"/>
              </a:ext>
            </a:extLst>
          </p:cNvPr>
          <p:cNvSpPr txBox="1"/>
          <p:nvPr/>
        </p:nvSpPr>
        <p:spPr>
          <a:xfrm>
            <a:off x="1524000" y="3790024"/>
            <a:ext cx="15240000" cy="2829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El análisis cluster (o de conglomerados) se utiliza para agrupar </a:t>
            </a:r>
            <a:r>
              <a:rPr lang="es" sz="3200" b="1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unidades estadísticas </a:t>
            </a: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(individuos, objetos, plantas, etc)  que tienen características comunes y asignarlas a categorías no definidas a priori.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ea typeface="Calibri" panose="020F0502020204030204" pitchFamily="34" charset="0"/>
                <a:cs typeface="Calibri" panose="020F0502020204030204" pitchFamily="34" charset="0"/>
              </a:rPr>
              <a:t>Los grupos (clusters) formados deben ser internamente lo más homogéneos posible (similitud intra-cluster) y lo más heterogéneos entre ellos (disimilitud inter-cluster).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7634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2AD8C-F17D-0C1C-BDBA-0F98286E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216" y="1743869"/>
            <a:ext cx="15773400" cy="1989137"/>
          </a:xfrm>
        </p:spPr>
        <p:txBody>
          <a:bodyPr/>
          <a:lstStyle/>
          <a:p>
            <a:r>
              <a:rPr lang="es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</a:t>
            </a:r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1: </a:t>
            </a:r>
            <a:r>
              <a:rPr lang="es" b="1" dirty="0" err="1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Introducción</a:t>
            </a:r>
            <a:br>
              <a:rPr lang="es-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5E4D7F-5E5E-E3D5-ACDE-677BADDE5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/>
                <a:cs typeface="Microsoft Sans Serif"/>
              </a:rPr>
              <a:t>Sección </a:t>
            </a:r>
            <a:r>
              <a:rPr lang="es" sz="2800" b="1" dirty="0">
                <a:solidFill>
                  <a:srgbClr val="238791"/>
                </a:solidFill>
                <a:ea typeface="Microsoft Sans Serif"/>
                <a:cs typeface="Microsoft Sans Serif"/>
              </a:rPr>
              <a:t>3: </a:t>
            </a:r>
            <a:r>
              <a:rPr lang="es" b="1" dirty="0">
                <a:solidFill>
                  <a:srgbClr val="238791"/>
                </a:solidFill>
                <a:ea typeface="Microsoft Sans Serif"/>
                <a:cs typeface="Microsoft Sans Serif"/>
              </a:rPr>
              <a:t>Tipos de variables</a:t>
            </a:r>
            <a:endParaRPr lang="es-ES" sz="2800" b="1" dirty="0" err="1">
              <a:solidFill>
                <a:srgbClr val="238791"/>
              </a:solidFill>
              <a:ea typeface="Microsoft Sans Serif"/>
              <a:cs typeface="Microsoft Sans Serif"/>
            </a:endParaRPr>
          </a:p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F40B45-56EF-8656-B87B-93C7C9822394}"/>
              </a:ext>
            </a:extLst>
          </p:cNvPr>
          <p:cNvSpPr txBox="1"/>
          <p:nvPr/>
        </p:nvSpPr>
        <p:spPr>
          <a:xfrm>
            <a:off x="1257300" y="4112448"/>
            <a:ext cx="15773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3200" b="1" dirty="0"/>
              <a:t>En el análisis clulster (o de conglomerados) se puede emplear:</a:t>
            </a:r>
          </a:p>
          <a:p>
            <a:pPr marL="457200" indent="-457200" algn="ctr">
              <a:buFontTx/>
              <a:buChar char="-"/>
            </a:pPr>
            <a:r>
              <a:rPr lang="es" sz="3200" b="1" dirty="0"/>
              <a:t>variables cuantitativas , es decir, numéricas ;</a:t>
            </a:r>
          </a:p>
          <a:p>
            <a:pPr marL="457200" indent="-457200" algn="ctr">
              <a:buFontTx/>
              <a:buChar char="-"/>
            </a:pPr>
            <a:r>
              <a:rPr lang="es" sz="3200" b="1" dirty="0"/>
              <a:t>variables cualitativas, que presentan modalidades (como género, nivel de educación, estado civil, etc.)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188726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E1B3A1-436E-7D6B-0CE2-7C079C6C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E3ACE7-3FBE-28FB-897D-2457A96E0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1: Matriz de similitud (o Matriz de distancia)</a:t>
            </a:r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062FC496-6A74-7904-E1F0-5F6D6BF67D0C}"/>
                  </a:ext>
                </a:extLst>
              </p:cNvPr>
              <p:cNvSpPr txBox="1"/>
              <p:nvPr/>
            </p:nvSpPr>
            <p:spPr>
              <a:xfrm>
                <a:off x="1352550" y="4076700"/>
                <a:ext cx="15582900" cy="2302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La matriz de distancia D es útil para saber cuántas unidades estadísticas son diferentes entre sí, y es determinante para la elección de las variables a considerar.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La matriz de distancia, de dimensiones </a:t>
                </a:r>
                <a14:m>
                  <m:oMath xmlns:m="http://schemas.openxmlformats.org/officeDocument/2006/math">
                    <m:r>
                      <a:rPr lang="it-IT" sz="3200" b="1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𝒏</m:t>
                    </m:r>
                    <m:r>
                      <a:rPr lang="it-IT" sz="3200" b="1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it-IT" sz="3200" b="1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𝒏</m:t>
                    </m:r>
                  </m:oMath>
                </a14:m>
                <a:r>
                  <a:rPr lang="es" sz="32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s" sz="32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es una matriz simétrica que tiene valor 0 en la diagonal mayor, ya que la distancia entre un punto y él mismo es cero.</a:t>
                </a:r>
                <a:endParaRPr lang="it-IT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062FC496-6A74-7904-E1F0-5F6D6BF67D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550" y="4076700"/>
                <a:ext cx="15582900" cy="2302682"/>
              </a:xfrm>
              <a:prstGeom prst="rect">
                <a:avLst/>
              </a:prstGeom>
              <a:blipFill>
                <a:blip r:embed="rId2"/>
                <a:stretch>
                  <a:fillRect l="-156" t="-2918" r="-665" b="-7162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44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F5423B-12B7-C05F-A7F6-47758D3D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CCA674-CD65-C8AD-F749-91322F35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05100"/>
            <a:ext cx="15773400" cy="6527800"/>
          </a:xfrm>
        </p:spPr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1: Matriz de similitud (o Matriz de distancia)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C2ADFDA-AEB9-3795-16EC-1AB567F9872E}"/>
              </a:ext>
            </a:extLst>
          </p:cNvPr>
          <p:cNvSpPr txBox="1"/>
          <p:nvPr/>
        </p:nvSpPr>
        <p:spPr>
          <a:xfrm>
            <a:off x="1524000" y="4381500"/>
            <a:ext cx="155067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Antes de crear la matriz de distancia se debe estandarizar la matriz de partida; de este modo cada variable tendrá el mismo peso que las demás.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8493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F1A765-0792-5F5D-BDFF-9BFB3717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749875-46CB-542B-05D0-D316E9ADD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1: Matriz de similitud (o Matriz de distancia)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5E05BF8-5851-B1F2-9573-8E8FA6D9F1D9}"/>
              </a:ext>
            </a:extLst>
          </p:cNvPr>
          <p:cNvSpPr txBox="1"/>
          <p:nvPr/>
        </p:nvSpPr>
        <p:spPr>
          <a:xfrm>
            <a:off x="1257300" y="3895736"/>
            <a:ext cx="15773400" cy="1752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obtener la matriz de distancia D es necesario calcular las distancias entre los puntos.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Dependiendo del tipo de variable con la que se esté trabajando -cuantitativa o cualitativa-, estas distancias se pueden calcular de diferentes formas.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5992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89866C-BB40-7219-DD3B-5952F70FF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1743869"/>
            <a:ext cx="15773400" cy="1989137"/>
          </a:xfrm>
        </p:spPr>
        <p:txBody>
          <a:bodyPr/>
          <a:lstStyle/>
          <a:p>
            <a:r>
              <a:rPr lang="es" b="1" dirty="0">
                <a:solidFill>
                  <a:srgbClr val="E7686A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Unidad 2: Análisis Clúster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55706-8B24-9923-3659-D9A20B99A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" b="1" dirty="0">
                <a:solidFill>
                  <a:srgbClr val="238791"/>
                </a:solidFill>
                <a:ea typeface="Microsoft Sans Serif" panose="020B0604020202020204" pitchFamily="34" charset="0"/>
                <a:cs typeface="Microsoft Sans Serif" panose="020B0604020202020204" pitchFamily="34" charset="0"/>
              </a:rPr>
              <a:t>Sección 1: Matriz de similitud (o Matriz de distancia)</a:t>
            </a: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62D960E-BD89-1F3E-6A47-F88107350AB9}"/>
              </a:ext>
            </a:extLst>
          </p:cNvPr>
          <p:cNvSpPr txBox="1"/>
          <p:nvPr/>
        </p:nvSpPr>
        <p:spPr>
          <a:xfrm>
            <a:off x="1257300" y="3848100"/>
            <a:ext cx="7886700" cy="2682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Variables </a:t>
            </a:r>
            <a:r>
              <a:rPr lang="es" sz="3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cuantitativas </a:t>
            </a:r>
            <a:r>
              <a:rPr lang="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Distancia euclidea, sensible a valores atípicos </a:t>
            </a:r>
            <a:r>
              <a:rPr lang="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Distancia Manhattan , muy robusta </a:t>
            </a: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A08B8BC-BF0E-E8F0-9754-5234C4C2559C}"/>
              </a:ext>
            </a:extLst>
          </p:cNvPr>
          <p:cNvSpPr txBox="1"/>
          <p:nvPr/>
        </p:nvSpPr>
        <p:spPr>
          <a:xfrm>
            <a:off x="9144000" y="3733005"/>
            <a:ext cx="8763000" cy="471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Variables </a:t>
            </a:r>
            <a:r>
              <a:rPr lang="es" sz="3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cualitativas </a:t>
            </a:r>
            <a:r>
              <a:rPr lang="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tienen en cuenta las frecuencias, se crea la matriz de similitud y se calculan las concordancias y discrepancias entre las opciones 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Dos tipos de índices de similitud </a:t>
            </a:r>
            <a:r>
              <a:rPr lang="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Zubin, para variables simétricas binarias</a:t>
            </a:r>
          </a:p>
          <a:p>
            <a:pPr marL="342900" lvl="0" indent="-342900" algn="ctr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Jaccard </a:t>
            </a:r>
            <a:r>
              <a:rPr lang="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variables asimétricas binarias</a:t>
            </a:r>
            <a:endParaRPr lang="it-IT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8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efbe09-657a-4a33-af1f-6926acd14423">
      <Terms xmlns="http://schemas.microsoft.com/office/infopath/2007/PartnerControls"/>
    </lcf76f155ced4ddcb4097134ff3c332f>
    <TaxCatchAll xmlns="67cf6156-b4f3-4cc3-8804-83f001e9d3c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A70C69BED3724697D2FD679F55D5AA" ma:contentTypeVersion="15" ma:contentTypeDescription="Ein neues Dokument erstellen." ma:contentTypeScope="" ma:versionID="8b9b4db190f9a730e404a89a9b75cc12">
  <xsd:schema xmlns:xsd="http://www.w3.org/2001/XMLSchema" xmlns:xs="http://www.w3.org/2001/XMLSchema" xmlns:p="http://schemas.microsoft.com/office/2006/metadata/properties" xmlns:ns2="86efbe09-657a-4a33-af1f-6926acd14423" xmlns:ns3="67cf6156-b4f3-4cc3-8804-83f001e9d3c3" targetNamespace="http://schemas.microsoft.com/office/2006/metadata/properties" ma:root="true" ma:fieldsID="61516090d7d98cbdf1de6639780cf410" ns2:_="" ns3:_="">
    <xsd:import namespace="86efbe09-657a-4a33-af1f-6926acd14423"/>
    <xsd:import namespace="67cf6156-b4f3-4cc3-8804-83f001e9d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efbe09-657a-4a33-af1f-6926acd144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c31856e1-5c54-4057-b86b-2b55a59a68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f6156-b4f3-4cc3-8804-83f001e9d3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e2029df-5bb2-40ff-91f7-c449ef362c54}" ma:internalName="TaxCatchAll" ma:showField="CatchAllData" ma:web="67cf6156-b4f3-4cc3-8804-83f001e9d3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6E3FA7-DEA1-422E-9FFB-6495E58A67F8}">
  <ds:schemaRefs>
    <ds:schemaRef ds:uri="http://purl.org/dc/terms/"/>
    <ds:schemaRef ds:uri="http://purl.org/dc/dcmitype/"/>
    <ds:schemaRef ds:uri="86efbe09-657a-4a33-af1f-6926acd14423"/>
    <ds:schemaRef ds:uri="http://schemas.microsoft.com/office/2006/documentManagement/types"/>
    <ds:schemaRef ds:uri="http://www.w3.org/XML/1998/namespace"/>
    <ds:schemaRef ds:uri="67cf6156-b4f3-4cc3-8804-83f001e9d3c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601EF79-E204-43AC-9A47-1B450E1A53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1AC2F-B404-43D4-9BD1-2E58004FF7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efbe09-657a-4a33-af1f-6926acd14423"/>
    <ds:schemaRef ds:uri="67cf6156-b4f3-4cc3-8804-83f001e9d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1658</Words>
  <Application>Microsoft Office PowerPoint</Application>
  <PresentationFormat>Personalizado</PresentationFormat>
  <Paragraphs>184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Microsoft Sans Serif</vt:lpstr>
      <vt:lpstr>Oxygen</vt:lpstr>
      <vt:lpstr>Wingdings</vt:lpstr>
      <vt:lpstr>Office Theme</vt:lpstr>
      <vt:lpstr>Diseño personalizado</vt:lpstr>
      <vt:lpstr>Presentación de PowerPoint</vt:lpstr>
      <vt:lpstr>Presentación de PowerPoint</vt:lpstr>
      <vt:lpstr>Presentación de PowerPoint</vt:lpstr>
      <vt:lpstr>Unidad 1: Introducción  </vt:lpstr>
      <vt:lpstr>Unidad 1: Introducción  </vt:lpstr>
      <vt:lpstr>Unidad 2: Análisis Clúster </vt:lpstr>
      <vt:lpstr>Unidad 2: Análisis Clúster </vt:lpstr>
      <vt:lpstr>Unidad 2: Análisis Clúster </vt:lpstr>
      <vt:lpstr>Unidad 2: Análisis Clúster </vt:lpstr>
      <vt:lpstr>Unidad 2: Análisis Clúster </vt:lpstr>
      <vt:lpstr>Unidad 2: Análisis Clúster </vt:lpstr>
      <vt:lpstr>Unidad 2: Análisis Cluster</vt:lpstr>
      <vt:lpstr>Unidad 2: Análisis Cluster</vt:lpstr>
      <vt:lpstr>Unidad 2: Análisis Clúster </vt:lpstr>
      <vt:lpstr>Unidad 2: Análisis Clúster</vt:lpstr>
      <vt:lpstr>Unidad 3: Caso de estudio con R</vt:lpstr>
      <vt:lpstr>Unidad 3: Caso de estudio con R</vt:lpstr>
      <vt:lpstr>Unidad 3: Caso de Estudio en R</vt:lpstr>
      <vt:lpstr>Unidad 3: Caso de Estudio en  R</vt:lpstr>
      <vt:lpstr>Unidad 3: Caso de estudio en R</vt:lpstr>
      <vt:lpstr>Unidad 3: Caso de estudio con R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SCIENCE - PPT TEMPLATE</dc:title>
  <dc:creator>Monia Coppola</dc:creator>
  <cp:keywords>DAE_p32tqtE,BAEXurJiHZU</cp:keywords>
  <cp:lastModifiedBy>Esteban Fernandez</cp:lastModifiedBy>
  <cp:revision>194</cp:revision>
  <dcterms:created xsi:type="dcterms:W3CDTF">2022-05-03T15:33:59Z</dcterms:created>
  <dcterms:modified xsi:type="dcterms:W3CDTF">2023-06-19T12:29:08Z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2022-05-03T00:00:00Z</vt:filetime>
  </property>
  <property fmtid="{D5CDD505-2E9C-101B-9397-08002B2CF9AE}" pid="3" name="Creator">
    <vt:lpwstr>Canva</vt:lpwstr>
  </property>
  <property fmtid="{D5CDD505-2E9C-101B-9397-08002B2CF9AE}" pid="4" name="LastSaved">
    <vt:filetime>2022-05-03T00:00:00Z</vt:filetime>
  </property>
  <property fmtid="{D5CDD505-2E9C-101B-9397-08002B2CF9AE}" pid="5" name="ContentTypeId">
    <vt:lpwstr>0x0101008BA70C69BED3724697D2FD679F55D5AA</vt:lpwstr>
  </property>
  <property fmtid="{D5CDD505-2E9C-101B-9397-08002B2CF9AE}" pid="6" name="MediaServiceImageTags">
    <vt:lpwstr/>
  </property>
</Properties>
</file>