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4"/>
  </p:notesMasterIdLst>
  <p:sldIdLst>
    <p:sldId id="258" r:id="rId3"/>
    <p:sldId id="259" r:id="rId4"/>
    <p:sldId id="274" r:id="rId5"/>
    <p:sldId id="265" r:id="rId6"/>
    <p:sldId id="276" r:id="rId7"/>
    <p:sldId id="277" r:id="rId8"/>
    <p:sldId id="278" r:id="rId9"/>
    <p:sldId id="279" r:id="rId10"/>
    <p:sldId id="280" r:id="rId11"/>
    <p:sldId id="281" r:id="rId12"/>
    <p:sldId id="282" r:id="rId13"/>
    <p:sldId id="283" r:id="rId14"/>
    <p:sldId id="285"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275" r:id="rId31"/>
    <p:sldId id="273" r:id="rId32"/>
    <p:sldId id="262" r:id="rId3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37C"/>
    <a:srgbClr val="FDBD40"/>
    <a:srgbClr val="238791"/>
    <a:srgbClr val="E8676A"/>
    <a:srgbClr val="E7686A"/>
    <a:srgbClr val="697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418" autoAdjust="0"/>
  </p:normalViewPr>
  <p:slideViewPr>
    <p:cSldViewPr>
      <p:cViewPr>
        <p:scale>
          <a:sx n="70" d="100"/>
          <a:sy n="70" d="100"/>
        </p:scale>
        <p:origin x="-163" y="-11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FC53A04-B446-B04B-B421-204BC9C86D96}" type="datetimeFigureOut">
              <a:rPr lang="en-RO" smtClean="0"/>
              <a:t>04/19/2023</a:t>
            </a:fld>
            <a:endParaRPr lang="en-RO"/>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EBCF735-F21B-AE44-AD64-12B2FC05B1D8}" type="slidenum">
              <a:rPr lang="en-RO" smtClean="0"/>
              <a:t>‹Nº›</a:t>
            </a:fld>
            <a:endParaRPr lang="en-RO"/>
          </a:p>
        </p:txBody>
      </p:sp>
    </p:spTree>
    <p:extLst>
      <p:ext uri="{BB962C8B-B14F-4D97-AF65-F5344CB8AC3E}">
        <p14:creationId xmlns:p14="http://schemas.microsoft.com/office/powerpoint/2010/main" val="43351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16</a:t>
            </a:fld>
            <a:endParaRPr lang="en-RO"/>
          </a:p>
        </p:txBody>
      </p:sp>
    </p:spTree>
    <p:extLst>
      <p:ext uri="{BB962C8B-B14F-4D97-AF65-F5344CB8AC3E}">
        <p14:creationId xmlns:p14="http://schemas.microsoft.com/office/powerpoint/2010/main" val="48510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25</a:t>
            </a:fld>
            <a:endParaRPr lang="en-RO"/>
          </a:p>
        </p:txBody>
      </p:sp>
    </p:spTree>
    <p:extLst>
      <p:ext uri="{BB962C8B-B14F-4D97-AF65-F5344CB8AC3E}">
        <p14:creationId xmlns:p14="http://schemas.microsoft.com/office/powerpoint/2010/main" val="106922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26</a:t>
            </a:fld>
            <a:endParaRPr lang="en-RO"/>
          </a:p>
        </p:txBody>
      </p:sp>
    </p:spTree>
    <p:extLst>
      <p:ext uri="{BB962C8B-B14F-4D97-AF65-F5344CB8AC3E}">
        <p14:creationId xmlns:p14="http://schemas.microsoft.com/office/powerpoint/2010/main" val="50056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27</a:t>
            </a:fld>
            <a:endParaRPr lang="en-RO"/>
          </a:p>
        </p:txBody>
      </p:sp>
    </p:spTree>
    <p:extLst>
      <p:ext uri="{BB962C8B-B14F-4D97-AF65-F5344CB8AC3E}">
        <p14:creationId xmlns:p14="http://schemas.microsoft.com/office/powerpoint/2010/main" val="83901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28</a:t>
            </a:fld>
            <a:endParaRPr lang="en-RO"/>
          </a:p>
        </p:txBody>
      </p:sp>
    </p:spTree>
    <p:extLst>
      <p:ext uri="{BB962C8B-B14F-4D97-AF65-F5344CB8AC3E}">
        <p14:creationId xmlns:p14="http://schemas.microsoft.com/office/powerpoint/2010/main" val="207944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17</a:t>
            </a:fld>
            <a:endParaRPr lang="en-RO"/>
          </a:p>
        </p:txBody>
      </p:sp>
    </p:spTree>
    <p:extLst>
      <p:ext uri="{BB962C8B-B14F-4D97-AF65-F5344CB8AC3E}">
        <p14:creationId xmlns:p14="http://schemas.microsoft.com/office/powerpoint/2010/main" val="317364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18</a:t>
            </a:fld>
            <a:endParaRPr lang="en-RO"/>
          </a:p>
        </p:txBody>
      </p:sp>
    </p:spTree>
    <p:extLst>
      <p:ext uri="{BB962C8B-B14F-4D97-AF65-F5344CB8AC3E}">
        <p14:creationId xmlns:p14="http://schemas.microsoft.com/office/powerpoint/2010/main" val="191411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19</a:t>
            </a:fld>
            <a:endParaRPr lang="en-RO"/>
          </a:p>
        </p:txBody>
      </p:sp>
    </p:spTree>
    <p:extLst>
      <p:ext uri="{BB962C8B-B14F-4D97-AF65-F5344CB8AC3E}">
        <p14:creationId xmlns:p14="http://schemas.microsoft.com/office/powerpoint/2010/main" val="413856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20</a:t>
            </a:fld>
            <a:endParaRPr lang="en-RO"/>
          </a:p>
        </p:txBody>
      </p:sp>
    </p:spTree>
    <p:extLst>
      <p:ext uri="{BB962C8B-B14F-4D97-AF65-F5344CB8AC3E}">
        <p14:creationId xmlns:p14="http://schemas.microsoft.com/office/powerpoint/2010/main" val="292277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21</a:t>
            </a:fld>
            <a:endParaRPr lang="en-RO"/>
          </a:p>
        </p:txBody>
      </p:sp>
    </p:spTree>
    <p:extLst>
      <p:ext uri="{BB962C8B-B14F-4D97-AF65-F5344CB8AC3E}">
        <p14:creationId xmlns:p14="http://schemas.microsoft.com/office/powerpoint/2010/main" val="2827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22</a:t>
            </a:fld>
            <a:endParaRPr lang="en-RO"/>
          </a:p>
        </p:txBody>
      </p:sp>
    </p:spTree>
    <p:extLst>
      <p:ext uri="{BB962C8B-B14F-4D97-AF65-F5344CB8AC3E}">
        <p14:creationId xmlns:p14="http://schemas.microsoft.com/office/powerpoint/2010/main" val="366927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23</a:t>
            </a:fld>
            <a:endParaRPr lang="en-RO"/>
          </a:p>
        </p:txBody>
      </p:sp>
    </p:spTree>
    <p:extLst>
      <p:ext uri="{BB962C8B-B14F-4D97-AF65-F5344CB8AC3E}">
        <p14:creationId xmlns:p14="http://schemas.microsoft.com/office/powerpoint/2010/main" val="120023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DEBCF735-F21B-AE44-AD64-12B2FC05B1D8}" type="slidenum">
              <a:rPr lang="en-RO" smtClean="0"/>
              <a:t>24</a:t>
            </a:fld>
            <a:endParaRPr lang="en-RO"/>
          </a:p>
        </p:txBody>
      </p:sp>
    </p:spTree>
    <p:extLst>
      <p:ext uri="{BB962C8B-B14F-4D97-AF65-F5344CB8AC3E}">
        <p14:creationId xmlns:p14="http://schemas.microsoft.com/office/powerpoint/2010/main" val="353989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8" name="Marcador de pie de página 7">
            <a:extLst>
              <a:ext uri="{FF2B5EF4-FFF2-40B4-BE49-F238E27FC236}">
                <a16:creationId xmlns:a16="http://schemas.microsoft.com/office/drawing/2014/main"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4" name="Marcador de pie de página 3">
            <a:extLst>
              <a:ext uri="{FF2B5EF4-FFF2-40B4-BE49-F238E27FC236}">
                <a16:creationId xmlns:a16="http://schemas.microsoft.com/office/drawing/2014/main"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3" name="Marcador de pie de página 2">
            <a:extLst>
              <a:ext uri="{FF2B5EF4-FFF2-40B4-BE49-F238E27FC236}">
                <a16:creationId xmlns:a16="http://schemas.microsoft.com/office/drawing/2014/main"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6" name="Marcador de pie de página 5">
            <a:extLst>
              <a:ext uri="{FF2B5EF4-FFF2-40B4-BE49-F238E27FC236}">
                <a16:creationId xmlns:a16="http://schemas.microsoft.com/office/drawing/2014/main"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6" name="Marcador de pie de página 5">
            <a:extLst>
              <a:ext uri="{FF2B5EF4-FFF2-40B4-BE49-F238E27FC236}">
                <a16:creationId xmlns:a16="http://schemas.microsoft.com/office/drawing/2014/main"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5" name="Marcador de pie de página 4">
            <a:extLst>
              <a:ext uri="{FF2B5EF4-FFF2-40B4-BE49-F238E27FC236}">
                <a16:creationId xmlns:a16="http://schemas.microsoft.com/office/drawing/2014/main"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5" name="Marcador de pie de página 4">
            <a:extLst>
              <a:ext uri="{FF2B5EF4-FFF2-40B4-BE49-F238E27FC236}">
                <a16:creationId xmlns:a16="http://schemas.microsoft.com/office/drawing/2014/main"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5" name="Marcador de pie de página 4">
            <a:extLst>
              <a:ext uri="{FF2B5EF4-FFF2-40B4-BE49-F238E27FC236}">
                <a16:creationId xmlns:a16="http://schemas.microsoft.com/office/drawing/2014/main"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5" name="Marcador de pie de página 4">
            <a:extLst>
              <a:ext uri="{FF2B5EF4-FFF2-40B4-BE49-F238E27FC236}">
                <a16:creationId xmlns:a16="http://schemas.microsoft.com/office/drawing/2014/main"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5" name="Marcador de pie de página 4">
            <a:extLst>
              <a:ext uri="{FF2B5EF4-FFF2-40B4-BE49-F238E27FC236}">
                <a16:creationId xmlns:a16="http://schemas.microsoft.com/office/drawing/2014/main"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19/04/2023</a:t>
            </a:fld>
            <a:endParaRPr lang="es-ES"/>
          </a:p>
        </p:txBody>
      </p:sp>
      <p:sp>
        <p:nvSpPr>
          <p:cNvPr id="6" name="Marcador de pie de página 5">
            <a:extLst>
              <a:ext uri="{FF2B5EF4-FFF2-40B4-BE49-F238E27FC236}">
                <a16:creationId xmlns:a16="http://schemas.microsoft.com/office/drawing/2014/main"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DA802E67-0748-2D2E-3F14-D254668597AB}"/>
              </a:ext>
            </a:extLst>
          </p:cNvPr>
          <p:cNvPicPr/>
          <p:nvPr userDrawn="1"/>
        </p:nvPicPr>
        <p:blipFill>
          <a:blip r:embed="rId7" cstate="print"/>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EA425F25-F69F-8F5B-D60F-974156588B30}"/>
              </a:ext>
            </a:extLst>
          </p:cNvPr>
          <p:cNvPicPr/>
          <p:nvPr userDrawn="1"/>
        </p:nvPicPr>
        <p:blipFill>
          <a:blip r:embed="rId8" cstate="print"/>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id="{1A6B726B-5748-34C8-5362-2B72670AA269}"/>
              </a:ext>
            </a:extLst>
          </p:cNvPr>
          <p:cNvSpPr txBox="1"/>
          <p:nvPr userDrawn="1"/>
        </p:nvSpPr>
        <p:spPr>
          <a:xfrm>
            <a:off x="7539626" y="5470518"/>
            <a:ext cx="3209290" cy="377825"/>
          </a:xfrm>
          <a:prstGeom prst="rect">
            <a:avLst/>
          </a:prstGeom>
        </p:spPr>
        <p:txBody>
          <a:bodyPr vert="horz" wrap="square" lIns="0" tIns="13335" rIns="0" bIns="0" rtlCol="0">
            <a:spAutoFit/>
          </a:bodyPr>
          <a:lstStyle/>
          <a:p>
            <a:pPr marL="12700">
              <a:lnSpc>
                <a:spcPct val="100000"/>
              </a:lnSpc>
              <a:spcBef>
                <a:spcPts val="105"/>
              </a:spcBef>
            </a:pPr>
            <a:r>
              <a:rPr sz="2300" spc="140" dirty="0">
                <a:solidFill>
                  <a:srgbClr val="6B7C86"/>
                </a:solidFill>
                <a:latin typeface="Microsoft Sans Serif"/>
                <a:cs typeface="Microsoft Sans Serif"/>
              </a:rPr>
              <a:t>da</a:t>
            </a:r>
            <a:r>
              <a:rPr sz="2300" spc="165" dirty="0">
                <a:solidFill>
                  <a:srgbClr val="6B7C86"/>
                </a:solidFill>
                <a:latin typeface="Microsoft Sans Serif"/>
                <a:cs typeface="Microsoft Sans Serif"/>
              </a:rPr>
              <a:t>t</a:t>
            </a:r>
            <a:r>
              <a:rPr sz="2300" spc="140" dirty="0">
                <a:solidFill>
                  <a:srgbClr val="6B7C86"/>
                </a:solidFill>
                <a:latin typeface="Microsoft Sans Serif"/>
                <a:cs typeface="Microsoft Sans Serif"/>
              </a:rPr>
              <a:t>a</a:t>
            </a:r>
            <a:r>
              <a:rPr sz="2300" spc="15" dirty="0">
                <a:solidFill>
                  <a:srgbClr val="6B7C86"/>
                </a:solidFill>
                <a:latin typeface="Microsoft Sans Serif"/>
                <a:cs typeface="Microsoft Sans Serif"/>
              </a:rPr>
              <a:t>s</a:t>
            </a:r>
            <a:r>
              <a:rPr sz="2300" spc="120" dirty="0">
                <a:solidFill>
                  <a:srgbClr val="6B7C86"/>
                </a:solidFill>
                <a:latin typeface="Microsoft Sans Serif"/>
                <a:cs typeface="Microsoft Sans Serif"/>
              </a:rPr>
              <a:t>ci</a:t>
            </a:r>
            <a:r>
              <a:rPr sz="2300" spc="40" dirty="0">
                <a:solidFill>
                  <a:srgbClr val="6B7C86"/>
                </a:solidFill>
                <a:latin typeface="Microsoft Sans Serif"/>
                <a:cs typeface="Microsoft Sans Serif"/>
              </a:rPr>
              <a:t>e</a:t>
            </a:r>
            <a:r>
              <a:rPr sz="2300" dirty="0">
                <a:solidFill>
                  <a:srgbClr val="6B7C86"/>
                </a:solidFill>
                <a:latin typeface="Microsoft Sans Serif"/>
                <a:cs typeface="Microsoft Sans Serif"/>
              </a:rPr>
              <a:t>n</a:t>
            </a:r>
            <a:r>
              <a:rPr sz="2300" spc="120" dirty="0">
                <a:solidFill>
                  <a:srgbClr val="6B7C86"/>
                </a:solidFill>
                <a:latin typeface="Microsoft Sans Serif"/>
                <a:cs typeface="Microsoft Sans Serif"/>
              </a:rPr>
              <a:t>c</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a:t>
            </a:r>
            <a:r>
              <a:rPr sz="2300" spc="140" dirty="0">
                <a:solidFill>
                  <a:srgbClr val="6B7C86"/>
                </a:solidFill>
                <a:latin typeface="Microsoft Sans Serif"/>
                <a:cs typeface="Microsoft Sans Serif"/>
              </a:rPr>
              <a:t>p</a:t>
            </a:r>
            <a:r>
              <a:rPr sz="2300" spc="110" dirty="0">
                <a:solidFill>
                  <a:srgbClr val="6B7C86"/>
                </a:solidFill>
                <a:latin typeface="Microsoft Sans Serif"/>
                <a:cs typeface="Microsoft Sans Serif"/>
              </a:rPr>
              <a:t>r</a:t>
            </a:r>
            <a:r>
              <a:rPr sz="2300" spc="40" dirty="0">
                <a:solidFill>
                  <a:srgbClr val="6B7C86"/>
                </a:solidFill>
                <a:latin typeface="Microsoft Sans Serif"/>
                <a:cs typeface="Microsoft Sans Serif"/>
              </a:rPr>
              <a:t>o</a:t>
            </a:r>
            <a:r>
              <a:rPr sz="2300" spc="120" dirty="0">
                <a:solidFill>
                  <a:srgbClr val="6B7C86"/>
                </a:solidFill>
                <a:latin typeface="Microsoft Sans Serif"/>
                <a:cs typeface="Microsoft Sans Serif"/>
              </a:rPr>
              <a:t>j</a:t>
            </a:r>
            <a:r>
              <a:rPr sz="2300" spc="40" dirty="0">
                <a:solidFill>
                  <a:srgbClr val="6B7C86"/>
                </a:solidFill>
                <a:latin typeface="Microsoft Sans Serif"/>
                <a:cs typeface="Microsoft Sans Serif"/>
              </a:rPr>
              <a:t>e</a:t>
            </a:r>
            <a:r>
              <a:rPr sz="2300" spc="120" dirty="0">
                <a:solidFill>
                  <a:srgbClr val="6B7C86"/>
                </a:solidFill>
                <a:latin typeface="Microsoft Sans Serif"/>
                <a:cs typeface="Microsoft Sans Serif"/>
              </a:rPr>
              <a:t>c</a:t>
            </a:r>
            <a:r>
              <a:rPr sz="2300" spc="165" dirty="0">
                <a:solidFill>
                  <a:srgbClr val="6B7C86"/>
                </a:solidFill>
                <a:latin typeface="Microsoft Sans Serif"/>
                <a:cs typeface="Microsoft Sans Serif"/>
              </a:rPr>
              <a:t>t</a:t>
            </a:r>
            <a:r>
              <a:rPr sz="2300" spc="5" dirty="0">
                <a:solidFill>
                  <a:srgbClr val="6B7C86"/>
                </a:solidFill>
                <a:latin typeface="Microsoft Sans Serif"/>
                <a:cs typeface="Microsoft Sans Serif"/>
              </a:rPr>
              <a:t>.</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u</a:t>
            </a:r>
            <a:endParaRPr sz="2300">
              <a:latin typeface="Microsoft Sans Serif"/>
              <a:cs typeface="Microsoft Sans Serif"/>
            </a:endParaRPr>
          </a:p>
        </p:txBody>
      </p:sp>
      <p:sp>
        <p:nvSpPr>
          <p:cNvPr id="21" name="object 16">
            <a:extLst>
              <a:ext uri="{FF2B5EF4-FFF2-40B4-BE49-F238E27FC236}">
                <a16:creationId xmlns:a16="http://schemas.microsoft.com/office/drawing/2014/main"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2" name="object 17">
            <a:extLst>
              <a:ext uri="{FF2B5EF4-FFF2-40B4-BE49-F238E27FC236}">
                <a16:creationId xmlns:a16="http://schemas.microsoft.com/office/drawing/2014/main"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3" name="object 18">
            <a:extLst>
              <a:ext uri="{FF2B5EF4-FFF2-40B4-BE49-F238E27FC236}">
                <a16:creationId xmlns:a16="http://schemas.microsoft.com/office/drawing/2014/main"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4" name="object 19">
            <a:extLst>
              <a:ext uri="{FF2B5EF4-FFF2-40B4-BE49-F238E27FC236}">
                <a16:creationId xmlns:a16="http://schemas.microsoft.com/office/drawing/2014/main"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5" name="object 20">
            <a:extLst>
              <a:ext uri="{FF2B5EF4-FFF2-40B4-BE49-F238E27FC236}">
                <a16:creationId xmlns:a16="http://schemas.microsoft.com/office/drawing/2014/main"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6" name="object 21">
            <a:extLst>
              <a:ext uri="{FF2B5EF4-FFF2-40B4-BE49-F238E27FC236}">
                <a16:creationId xmlns:a16="http://schemas.microsoft.com/office/drawing/2014/main"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7" name="object 22">
            <a:extLst>
              <a:ext uri="{FF2B5EF4-FFF2-40B4-BE49-F238E27FC236}">
                <a16:creationId xmlns:a16="http://schemas.microsoft.com/office/drawing/2014/main"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8" name="object 23">
            <a:extLst>
              <a:ext uri="{FF2B5EF4-FFF2-40B4-BE49-F238E27FC236}">
                <a16:creationId xmlns:a16="http://schemas.microsoft.com/office/drawing/2014/main"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9" name="object 24">
            <a:extLst>
              <a:ext uri="{FF2B5EF4-FFF2-40B4-BE49-F238E27FC236}">
                <a16:creationId xmlns:a16="http://schemas.microsoft.com/office/drawing/2014/main"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30" name="object 25">
            <a:extLst>
              <a:ext uri="{FF2B5EF4-FFF2-40B4-BE49-F238E27FC236}">
                <a16:creationId xmlns:a16="http://schemas.microsoft.com/office/drawing/2014/main"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31" name="object 26">
            <a:extLst>
              <a:ext uri="{FF2B5EF4-FFF2-40B4-BE49-F238E27FC236}">
                <a16:creationId xmlns:a16="http://schemas.microsoft.com/office/drawing/2014/main"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4" name="CuadroTexto 3">
            <a:extLst>
              <a:ext uri="{FF2B5EF4-FFF2-40B4-BE49-F238E27FC236}">
                <a16:creationId xmlns:a16="http://schemas.microsoft.com/office/drawing/2014/main" id="{F5FA4E65-FCA8-8E2F-B048-324F8F6C7CF4}"/>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0504D18A-FD5D-32CE-C2CD-F46C2DCC578F}"/>
              </a:ext>
            </a:extLst>
          </p:cNvPr>
          <p:cNvPicPr/>
          <p:nvPr userDrawn="1"/>
        </p:nvPicPr>
        <p:blipFill>
          <a:blip r:embed="rId13" cstate="print"/>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id="{0B0702A4-442D-D72A-E87B-19EDD47A47ED}"/>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pic>
        <p:nvPicPr>
          <p:cNvPr id="24" name="object 2">
            <a:extLst>
              <a:ext uri="{FF2B5EF4-FFF2-40B4-BE49-F238E27FC236}">
                <a16:creationId xmlns:a16="http://schemas.microsoft.com/office/drawing/2014/main" id="{00B21A7A-BB50-16CD-B1C1-7D57EEA53685}"/>
              </a:ext>
            </a:extLst>
          </p:cNvPr>
          <p:cNvPicPr/>
          <p:nvPr userDrawn="1"/>
        </p:nvPicPr>
        <p:blipFill>
          <a:blip r:embed="rId14" cstate="print"/>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4E27C2-649F-F2B8-B7E1-2956CAAC7E77}"/>
              </a:ext>
            </a:extLst>
          </p:cNvPr>
          <p:cNvSpPr txBox="1"/>
          <p:nvPr/>
        </p:nvSpPr>
        <p:spPr>
          <a:xfrm>
            <a:off x="1733550" y="6591300"/>
            <a:ext cx="14820900" cy="1384995"/>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s-ES" sz="4800" b="1" spc="-114">
                <a:solidFill>
                  <a:srgbClr val="E7686A"/>
                </a:solidFill>
                <a:ea typeface="Microsoft Sans Serif" panose="020B0604020202020204" pitchFamily="34" charset="0"/>
                <a:cs typeface="Microsoft Sans Serif" panose="020B0604020202020204" pitchFamily="34" charset="0"/>
              </a:rPr>
              <a:t>V</a:t>
            </a:r>
            <a:r>
              <a:rPr lang="ro-RO" sz="4800" b="1" spc="-114">
                <a:solidFill>
                  <a:srgbClr val="E7686A"/>
                </a:solidFill>
                <a:ea typeface="Microsoft Sans Serif" panose="020B0604020202020204" pitchFamily="34" charset="0"/>
                <a:cs typeface="Microsoft Sans Serif" panose="020B0604020202020204" pitchFamily="34" charset="0"/>
              </a:rPr>
              <a:t>isuali</a:t>
            </a:r>
            <a:r>
              <a:rPr lang="es-ES" sz="4800" b="1" spc="-114">
                <a:solidFill>
                  <a:srgbClr val="E7686A"/>
                </a:solidFill>
                <a:ea typeface="Microsoft Sans Serif" panose="020B0604020202020204" pitchFamily="34" charset="0"/>
                <a:cs typeface="Microsoft Sans Serif" panose="020B0604020202020204" pitchFamily="34" charset="0"/>
              </a:rPr>
              <a:t>zación de datos </a:t>
            </a:r>
            <a:r>
              <a:rPr lang="ro-RO" sz="4800" b="1" spc="-114">
                <a:solidFill>
                  <a:srgbClr val="E7686A"/>
                </a:solidFill>
                <a:ea typeface="Microsoft Sans Serif" panose="020B0604020202020204" pitchFamily="34" charset="0"/>
                <a:cs typeface="Microsoft Sans Serif" panose="020B0604020202020204" pitchFamily="34" charset="0"/>
              </a:rPr>
              <a:t>– </a:t>
            </a:r>
            <a:r>
              <a:rPr lang="es-ES" sz="4800" b="1" spc="-114">
                <a:solidFill>
                  <a:srgbClr val="E7686A"/>
                </a:solidFill>
                <a:ea typeface="Microsoft Sans Serif" panose="020B0604020202020204" pitchFamily="34" charset="0"/>
                <a:cs typeface="Microsoft Sans Serif" panose="020B0604020202020204" pitchFamily="34" charset="0"/>
              </a:rPr>
              <a:t>tableros/cuadros de mando</a:t>
            </a:r>
            <a:r>
              <a:rPr lang="ro-RO" sz="4800" b="1" spc="-114">
                <a:solidFill>
                  <a:srgbClr val="E7686A"/>
                </a:solidFill>
                <a:ea typeface="Microsoft Sans Serif" panose="020B0604020202020204" pitchFamily="34" charset="0"/>
                <a:cs typeface="Microsoft Sans Serif" panose="020B0604020202020204" pitchFamily="34" charset="0"/>
              </a:rPr>
              <a:t> </a:t>
            </a:r>
            <a:endParaRPr lang="en-US" sz="4800" b="1" spc="-114" dirty="0">
              <a:solidFill>
                <a:srgbClr val="E7686A"/>
              </a:solidFill>
              <a:ea typeface="Microsoft Sans Serif" panose="020B0604020202020204" pitchFamily="34" charset="0"/>
              <a:cs typeface="Microsoft Sans Serif" panose="020B0604020202020204" pitchFamily="34" charset="0"/>
            </a:endParaRPr>
          </a:p>
          <a:p>
            <a:pPr lvl="0" algn="ctr">
              <a:spcBef>
                <a:spcPts val="5"/>
              </a:spcBef>
              <a:tabLst>
                <a:tab pos="1205230" algn="l"/>
                <a:tab pos="1926589" algn="l"/>
                <a:tab pos="2915920" algn="l"/>
                <a:tab pos="3444875" algn="l"/>
                <a:tab pos="4383405" algn="l"/>
                <a:tab pos="6796405" algn="l"/>
              </a:tabLst>
              <a:defRPr/>
            </a:pPr>
            <a:r>
              <a:rPr lang="en-US" sz="3600" b="1" spc="-114">
                <a:solidFill>
                  <a:srgbClr val="E7686A"/>
                </a:solidFill>
                <a:ea typeface="Microsoft Sans Serif" panose="020B0604020202020204" pitchFamily="34" charset="0"/>
                <a:cs typeface="Microsoft Sans Serif" panose="020B0604020202020204" pitchFamily="34" charset="0"/>
              </a:rPr>
              <a:t>Por </a:t>
            </a:r>
            <a:r>
              <a:rPr lang="en-US" sz="3600" b="1" spc="-114" dirty="0">
                <a:solidFill>
                  <a:srgbClr val="E7686A"/>
                </a:solidFill>
                <a:ea typeface="Microsoft Sans Serif" panose="020B0604020202020204" pitchFamily="34" charset="0"/>
                <a:cs typeface="Microsoft Sans Serif" panose="020B0604020202020204" pitchFamily="34" charset="0"/>
              </a:rPr>
              <a:t>[</a:t>
            </a:r>
            <a:r>
              <a:rPr lang="ro-RO" sz="3600" b="1" spc="-114" dirty="0">
                <a:solidFill>
                  <a:srgbClr val="E7686A"/>
                </a:solidFill>
                <a:ea typeface="Microsoft Sans Serif" panose="020B0604020202020204" pitchFamily="34" charset="0"/>
                <a:cs typeface="Microsoft Sans Serif" panose="020B0604020202020204" pitchFamily="34" charset="0"/>
              </a:rPr>
              <a:t>ASE</a:t>
            </a:r>
            <a:r>
              <a:rPr lang="en-US" sz="3600" b="1" spc="-114" dirty="0">
                <a:solidFill>
                  <a:srgbClr val="E7686A"/>
                </a:solidFill>
                <a:ea typeface="Microsoft Sans Serif" panose="020B0604020202020204" pitchFamily="34" charset="0"/>
                <a:cs typeface="Microsoft Sans Serif" panose="020B0604020202020204" pitchFamily="34" charset="0"/>
              </a:rPr>
              <a:t>]</a:t>
            </a:r>
            <a:endParaRPr lang="en-US" sz="3200" b="1" spc="-114"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 </a:t>
            </a:r>
            <a:r>
              <a:rPr lang="es-ES" sz="2800" b="1">
                <a:solidFill>
                  <a:srgbClr val="238791"/>
                </a:solidFill>
                <a:ea typeface="Microsoft Sans Serif" panose="020B0604020202020204" pitchFamily="34" charset="0"/>
                <a:cs typeface="Microsoft Sans Serif" panose="020B0604020202020204" pitchFamily="34" charset="0"/>
              </a:rPr>
              <a:t>- La estructura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862745"/>
            <a:ext cx="14706600" cy="3785652"/>
          </a:xfrm>
          <a:prstGeom prst="rect">
            <a:avLst/>
          </a:prstGeom>
          <a:noFill/>
        </p:spPr>
        <p:txBody>
          <a:bodyPr wrap="square" rtlCol="0">
            <a:spAutoFit/>
          </a:bodyPr>
          <a:lstStyle/>
          <a:p>
            <a:pPr algn="just"/>
            <a:r>
              <a:rPr lang="it-IT" sz="2400" b="1"/>
              <a:t>La estructura de un cuadro de mando</a:t>
            </a:r>
            <a:endParaRPr lang="it-IT" sz="2400" b="1" dirty="0"/>
          </a:p>
          <a:p>
            <a:pPr marL="342900" indent="-342900" algn="just">
              <a:buFont typeface="Arial" panose="020B0604020202020204" pitchFamily="34" charset="0"/>
              <a:buChar char="•"/>
            </a:pPr>
            <a:r>
              <a:rPr lang="es-ES" sz="2400"/>
              <a:t>Encontrar la estructura adecuada para un cuadro de mando es uno de los mayores </a:t>
            </a:r>
            <a:r>
              <a:rPr lang="es-ES" sz="2400" b="1"/>
              <a:t>retos</a:t>
            </a:r>
            <a:r>
              <a:rPr lang="es-ES" sz="2400"/>
              <a:t> a la hora de construirlo.</a:t>
            </a:r>
            <a:endParaRPr lang="it-IT" sz="2400" dirty="0"/>
          </a:p>
          <a:p>
            <a:pPr marL="342900" indent="-342900" algn="just">
              <a:buFont typeface="Arial" panose="020B0604020202020204" pitchFamily="34" charset="0"/>
              <a:buChar char="•"/>
            </a:pPr>
            <a:r>
              <a:rPr lang="es-ES" sz="2400"/>
              <a:t>La estructura del cuadro de mando es también una oportunidad para </a:t>
            </a:r>
            <a:r>
              <a:rPr lang="es-ES" sz="2400" b="1"/>
              <a:t>definir la mejor manera de ver el problema o el negocio</a:t>
            </a:r>
            <a:r>
              <a:rPr lang="es-ES" sz="2400"/>
              <a:t>.</a:t>
            </a:r>
            <a:endParaRPr lang="it-IT" sz="2400" dirty="0"/>
          </a:p>
          <a:p>
            <a:pPr marL="342900" indent="-342900" algn="just">
              <a:buFont typeface="Arial" panose="020B0604020202020204" pitchFamily="34" charset="0"/>
              <a:buChar char="•"/>
            </a:pPr>
            <a:r>
              <a:rPr lang="es-ES" sz="2400"/>
              <a:t>La forma en que se coloca la información en el cuadro de mando también determina la manera en que el público entiende el mensaje transmitido. En otras palabras, para el usuario, la estructura tiene un </a:t>
            </a:r>
            <a:r>
              <a:rPr lang="es-ES" sz="2400" b="1"/>
              <a:t>papel de guía en la navegación por el cuadro de mando.</a:t>
            </a:r>
            <a:endParaRPr lang="it-IT" sz="2400" b="1" dirty="0"/>
          </a:p>
          <a:p>
            <a:pPr marL="342900" indent="-342900" algn="just">
              <a:buFont typeface="Arial" panose="020B0604020202020204" pitchFamily="34" charset="0"/>
              <a:buChar char="•"/>
            </a:pPr>
            <a:r>
              <a:rPr lang="es-ES" sz="2400"/>
              <a:t>Una estructura adecuada para un cuadro de mando requiere </a:t>
            </a:r>
            <a:r>
              <a:rPr lang="es-ES" sz="2400" b="1"/>
              <a:t>comprender muy bien cómo funciona el sistema medido (la empresa).</a:t>
            </a:r>
            <a:endParaRPr lang="it-IT" sz="2400" b="1" dirty="0"/>
          </a:p>
          <a:p>
            <a:pPr marL="342900" indent="-342900" algn="just">
              <a:buFont typeface="Arial" panose="020B0604020202020204" pitchFamily="34" charset="0"/>
              <a:buChar char="•"/>
            </a:pPr>
            <a:r>
              <a:rPr lang="es-ES" sz="2400"/>
              <a:t>En función de la estructura, podemos tener tres tipos de cuadros de mando: </a:t>
            </a:r>
            <a:r>
              <a:rPr lang="es-ES" sz="2400" b="1"/>
              <a:t>de flujo, relacionales, de agrupación.</a:t>
            </a:r>
            <a:endParaRPr lang="it-IT" sz="2400" b="1" dirty="0"/>
          </a:p>
        </p:txBody>
      </p:sp>
    </p:spTree>
    <p:extLst>
      <p:ext uri="{BB962C8B-B14F-4D97-AF65-F5344CB8AC3E}">
        <p14:creationId xmlns:p14="http://schemas.microsoft.com/office/powerpoint/2010/main" val="143118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2062103"/>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p>
          <a:p>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 </a:t>
            </a:r>
            <a:r>
              <a:rPr lang="es-ES" sz="2800" b="1">
                <a:solidFill>
                  <a:srgbClr val="238791"/>
                </a:solidFill>
                <a:ea typeface="Microsoft Sans Serif" panose="020B0604020202020204" pitchFamily="34" charset="0"/>
                <a:cs typeface="Microsoft Sans Serif" panose="020B0604020202020204" pitchFamily="34" charset="0"/>
              </a:rPr>
              <a:t>- La estructura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143000" y="3695700"/>
            <a:ext cx="15963900" cy="5262979"/>
          </a:xfrm>
          <a:prstGeom prst="rect">
            <a:avLst/>
          </a:prstGeom>
          <a:noFill/>
        </p:spPr>
        <p:txBody>
          <a:bodyPr wrap="square" rtlCol="0">
            <a:spAutoFit/>
          </a:bodyPr>
          <a:lstStyle/>
          <a:p>
            <a:pPr algn="just"/>
            <a:r>
              <a:rPr lang="it-IT" sz="2400" b="1"/>
              <a:t>La estructura de un cuadro de mando</a:t>
            </a:r>
          </a:p>
          <a:p>
            <a:pPr algn="just"/>
            <a:r>
              <a:rPr lang="es-ES" sz="2400"/>
              <a:t>Un cuadro de mando con una estructura basada en el flujo (</a:t>
            </a:r>
            <a:r>
              <a:rPr lang="es-ES" sz="2400" b="1"/>
              <a:t>flow</a:t>
            </a:r>
            <a:r>
              <a:rPr lang="es-ES" sz="2400"/>
              <a:t>) hace hincapié en </a:t>
            </a:r>
            <a:r>
              <a:rPr lang="es-ES" sz="2400" b="1"/>
              <a:t>la secuencia de eventos o acciones a lo largo del tiempo</a:t>
            </a:r>
            <a:r>
              <a:rPr lang="es-ES" sz="2400"/>
              <a:t>.</a:t>
            </a:r>
            <a:endParaRPr lang="it-IT" sz="2400"/>
          </a:p>
          <a:p>
            <a:pPr algn="just"/>
            <a:r>
              <a:rPr lang="it-IT" sz="2400"/>
              <a:t>Ejemplos:</a:t>
            </a:r>
          </a:p>
          <a:p>
            <a:pPr algn="just"/>
            <a:r>
              <a:rPr lang="it-IT" sz="2400"/>
              <a:t>	</a:t>
            </a:r>
            <a:r>
              <a:rPr lang="it-IT" sz="2400" i="1"/>
              <a:t>Etapas del proceso de atención al cliente</a:t>
            </a:r>
          </a:p>
          <a:p>
            <a:pPr algn="just"/>
            <a:r>
              <a:rPr lang="it-IT" sz="2400" i="1"/>
              <a:t>	Procesos operativos</a:t>
            </a:r>
          </a:p>
          <a:p>
            <a:pPr algn="just"/>
            <a:r>
              <a:rPr lang="it-IT" sz="2400" i="1"/>
              <a:t>	Proceso de ventas (De los clientes potenciales a través de los canales de venta).</a:t>
            </a:r>
          </a:p>
          <a:p>
            <a:pPr algn="just"/>
            <a:r>
              <a:rPr lang="es-ES" sz="2400"/>
              <a:t>Un cuadro de mando con una </a:t>
            </a:r>
            <a:r>
              <a:rPr lang="es-ES" sz="2400" b="1"/>
              <a:t>estructura basada en relaciones destaca los vínculos entre entidades o determinadas medidas</a:t>
            </a:r>
            <a:r>
              <a:rPr lang="es-ES" sz="2400"/>
              <a:t>.</a:t>
            </a:r>
            <a:endParaRPr lang="it-IT" sz="2400"/>
          </a:p>
          <a:p>
            <a:pPr algn="just"/>
            <a:r>
              <a:rPr lang="es-ES" sz="2400"/>
              <a:t>Estas relaciones pueden ser matemáticas, geográficas, organizativas o funcionales.El cuadro de mandos del ejemplo adjunto expone las relaciones entre indicadores financieros para que los usuarios puedan comprender los factores que influyen en los ingresos netos.</a:t>
            </a:r>
          </a:p>
          <a:p>
            <a:pPr algn="just"/>
            <a:r>
              <a:rPr lang="es-ES" sz="2400"/>
              <a:t>La estructura de un cuadro de mando de </a:t>
            </a:r>
            <a:r>
              <a:rPr lang="es-ES" sz="2400" b="1"/>
              <a:t>agrupación</a:t>
            </a:r>
            <a:r>
              <a:rPr lang="es-ES" sz="2400"/>
              <a:t> implica agrupar la información relacionada en categorías o jerarquías.Colocar elementos similares juntos puede crear </a:t>
            </a:r>
            <a:r>
              <a:rPr lang="es-ES" sz="2400" b="1"/>
              <a:t>lógica</a:t>
            </a:r>
            <a:r>
              <a:rPr lang="es-ES" sz="2400"/>
              <a:t> y </a:t>
            </a:r>
            <a:r>
              <a:rPr lang="es-ES" sz="2400" b="1"/>
              <a:t>accesibilidad</a:t>
            </a:r>
            <a:r>
              <a:rPr lang="es-ES" sz="2400"/>
              <a:t> a un cuadro de mando que, de otro modo, podría parecer desordenado.</a:t>
            </a:r>
            <a:endParaRPr lang="it-IT" sz="2400" dirty="0"/>
          </a:p>
        </p:txBody>
      </p:sp>
    </p:spTree>
    <p:extLst>
      <p:ext uri="{BB962C8B-B14F-4D97-AF65-F5344CB8AC3E}">
        <p14:creationId xmlns:p14="http://schemas.microsoft.com/office/powerpoint/2010/main" val="229067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15062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 </a:t>
            </a:r>
            <a:r>
              <a:rPr lang="es-ES" sz="2800" b="1">
                <a:solidFill>
                  <a:srgbClr val="238791"/>
                </a:solidFill>
                <a:ea typeface="Microsoft Sans Serif" panose="020B0604020202020204" pitchFamily="34" charset="0"/>
                <a:cs typeface="Microsoft Sans Serif" panose="020B0604020202020204" pitchFamily="34" charset="0"/>
              </a:rPr>
              <a:t>- Principios de diseño y funcionalidad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467100"/>
            <a:ext cx="14706600" cy="5632311"/>
          </a:xfrm>
          <a:prstGeom prst="rect">
            <a:avLst/>
          </a:prstGeom>
          <a:noFill/>
        </p:spPr>
        <p:txBody>
          <a:bodyPr wrap="square" rtlCol="0">
            <a:spAutoFit/>
          </a:bodyPr>
          <a:lstStyle/>
          <a:p>
            <a:pPr algn="just"/>
            <a:r>
              <a:rPr lang="it-IT" sz="2400" b="1"/>
              <a:t>Principios de diseño de un cuadro de mando</a:t>
            </a:r>
            <a:endParaRPr lang="it-IT" sz="2400" b="1" dirty="0"/>
          </a:p>
          <a:p>
            <a:pPr algn="just"/>
            <a:r>
              <a:rPr lang="es-ES" sz="2400"/>
              <a:t>Es aconsejable que el diseño del cuadro de mando se centre en unos pocos principios de diseño que se seguirán</a:t>
            </a:r>
          </a:p>
          <a:p>
            <a:pPr algn="just"/>
            <a:r>
              <a:rPr lang="it-IT" sz="2400" b="1"/>
              <a:t>A. Diseño compacto/ Diseño modular</a:t>
            </a:r>
            <a:endParaRPr lang="it-IT" sz="2400" b="1" dirty="0"/>
          </a:p>
          <a:p>
            <a:pPr algn="just"/>
            <a:r>
              <a:rPr lang="es-ES" sz="2400"/>
              <a:t>La naturaleza compacta de un cuadro de mando significa que la visualización puede ser comprendida por el cerebro humano</a:t>
            </a:r>
          </a:p>
          <a:p>
            <a:pPr algn="just"/>
            <a:r>
              <a:rPr lang="es-ES" sz="2400"/>
              <a:t>Algunos cuadros de mando se hacen demasiado grandes y difíciles de seguir en un esfuerzo por incluir tanta información como sea posible</a:t>
            </a:r>
          </a:p>
          <a:p>
            <a:pPr algn="just"/>
            <a:r>
              <a:rPr lang="es-ES" sz="2400"/>
              <a:t>Los cuadros de mando pueden dividirse en piezas más pequeñas, cada una de las cuales responde a una pregunta</a:t>
            </a:r>
            <a:r>
              <a:rPr lang="it-IT" sz="2400"/>
              <a:t>.</a:t>
            </a:r>
            <a:endParaRPr lang="it-IT" sz="2400" dirty="0"/>
          </a:p>
          <a:p>
            <a:pPr algn="just"/>
            <a:r>
              <a:rPr lang="it-IT" sz="2400" b="1" dirty="0"/>
              <a:t>B</a:t>
            </a:r>
            <a:r>
              <a:rPr lang="it-IT" sz="2400" b="1"/>
              <a:t>. Divulgación gradual de la información</a:t>
            </a:r>
            <a:r>
              <a:rPr lang="it-IT" sz="2400" b="1" dirty="0"/>
              <a:t>.</a:t>
            </a:r>
          </a:p>
          <a:p>
            <a:pPr algn="just"/>
            <a:r>
              <a:rPr lang="it-IT" sz="2400"/>
              <a:t>La información se revela a medida que el usuario manifiesta su interés.</a:t>
            </a:r>
            <a:endParaRPr lang="it-IT" sz="2400" dirty="0"/>
          </a:p>
          <a:p>
            <a:pPr algn="just"/>
            <a:r>
              <a:rPr lang="it-IT" sz="2400"/>
              <a:t>No se abruma al usuario desde el principio con toda la información.</a:t>
            </a:r>
            <a:endParaRPr lang="it-IT" sz="2400" dirty="0"/>
          </a:p>
          <a:p>
            <a:pPr algn="just"/>
            <a:r>
              <a:rPr lang="it-IT" sz="2400"/>
              <a:t>El aumento de nivel de detalle suele hacerse a partir de: </a:t>
            </a:r>
            <a:endParaRPr lang="it-IT" sz="2400" dirty="0"/>
          </a:p>
          <a:p>
            <a:pPr algn="just"/>
            <a:r>
              <a:rPr lang="it-IT" sz="2400"/>
              <a:t>	Indicadores clave </a:t>
            </a:r>
            <a:r>
              <a:rPr lang="ro-RO" sz="2400" dirty="0">
                <a:sym typeface="Wingdings" panose="05000000000000000000" pitchFamily="2" charset="2"/>
              </a:rPr>
              <a:t></a:t>
            </a:r>
            <a:endParaRPr lang="it-IT" sz="2400" dirty="0"/>
          </a:p>
          <a:p>
            <a:pPr algn="just"/>
            <a:r>
              <a:rPr lang="it-IT" sz="2400"/>
              <a:t>	El contexto de los indicadores </a:t>
            </a:r>
            <a:r>
              <a:rPr lang="ro-RO" sz="2400" dirty="0">
                <a:sym typeface="Wingdings" panose="05000000000000000000" pitchFamily="2" charset="2"/>
              </a:rPr>
              <a:t></a:t>
            </a:r>
            <a:endParaRPr lang="it-IT" sz="2400" dirty="0"/>
          </a:p>
          <a:p>
            <a:pPr algn="just"/>
            <a:r>
              <a:rPr lang="it-IT" sz="2400"/>
              <a:t>	Detalles sobre los indicadores </a:t>
            </a:r>
            <a:endParaRPr lang="it-IT" sz="2400" dirty="0"/>
          </a:p>
        </p:txBody>
      </p:sp>
    </p:spTree>
    <p:extLst>
      <p:ext uri="{BB962C8B-B14F-4D97-AF65-F5344CB8AC3E}">
        <p14:creationId xmlns:p14="http://schemas.microsoft.com/office/powerpoint/2010/main" val="96018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13538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 </a:t>
            </a:r>
            <a:r>
              <a:rPr lang="es-ES" sz="2800" b="1">
                <a:solidFill>
                  <a:srgbClr val="238791"/>
                </a:solidFill>
                <a:ea typeface="Microsoft Sans Serif" panose="020B0604020202020204" pitchFamily="34" charset="0"/>
                <a:cs typeface="Microsoft Sans Serif" panose="020B0604020202020204" pitchFamily="34" charset="0"/>
              </a:rPr>
              <a:t>- Principios de diseño y funcionalidad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52600" y="3577930"/>
            <a:ext cx="15925800" cy="5262979"/>
          </a:xfrm>
          <a:prstGeom prst="rect">
            <a:avLst/>
          </a:prstGeom>
          <a:noFill/>
        </p:spPr>
        <p:txBody>
          <a:bodyPr wrap="square" rtlCol="0">
            <a:spAutoFit/>
          </a:bodyPr>
          <a:lstStyle/>
          <a:p>
            <a:pPr algn="just"/>
            <a:r>
              <a:rPr lang="it-IT" sz="2400" b="1"/>
              <a:t>Principios de diseño de un cuadro de mando</a:t>
            </a:r>
            <a:endParaRPr lang="it-IT" sz="2400" b="1" dirty="0"/>
          </a:p>
          <a:p>
            <a:pPr algn="just"/>
            <a:r>
              <a:rPr lang="it-IT" sz="2400" b="1" dirty="0"/>
              <a:t>C</a:t>
            </a:r>
            <a:r>
              <a:rPr lang="it-IT" sz="2400" b="1"/>
              <a:t>. Orientación a la atención</a:t>
            </a:r>
            <a:endParaRPr lang="it-IT" sz="2400" b="1" dirty="0"/>
          </a:p>
          <a:p>
            <a:pPr algn="just"/>
            <a:r>
              <a:rPr lang="es-ES" sz="2400"/>
              <a:t>Utilizar señales visuales y funcionalidades para dirigir la atención del usuario hacia lo más importante.</a:t>
            </a:r>
            <a:endParaRPr lang="it-IT" sz="2400" dirty="0"/>
          </a:p>
          <a:p>
            <a:pPr algn="just"/>
            <a:r>
              <a:rPr lang="es-ES" sz="2400"/>
              <a:t>Entre los mecanismos que se pueden utilizar están: alertas, posicionamiento en la página, uso cuidadoso del color y las fuentes.</a:t>
            </a:r>
            <a:endParaRPr lang="it-IT" sz="2400" dirty="0"/>
          </a:p>
          <a:p>
            <a:pPr algn="just"/>
            <a:r>
              <a:rPr lang="it-IT" sz="2400" b="1" dirty="0"/>
              <a:t>D</a:t>
            </a:r>
            <a:r>
              <a:rPr lang="it-IT" sz="2400" b="1"/>
              <a:t>. Apoyo a la facilidad de uso</a:t>
            </a:r>
            <a:endParaRPr lang="it-IT" sz="2400" b="1" dirty="0"/>
          </a:p>
          <a:p>
            <a:pPr algn="just"/>
            <a:r>
              <a:rPr lang="es-ES" sz="2400"/>
              <a:t>Evitar sobrecargar la vista, minimizando el número de acciones para cada tarea, de forma que se anime a los nuevos usuarios a utilizar la vista.</a:t>
            </a:r>
          </a:p>
          <a:p>
            <a:pPr algn="just"/>
            <a:r>
              <a:rPr lang="es-ES" sz="2400"/>
              <a:t>Proporcionar descripciones claras y concisas de lo que significan los elementos del cuadro de mando.</a:t>
            </a:r>
          </a:p>
          <a:p>
            <a:pPr algn="just"/>
            <a:r>
              <a:rPr lang="it-IT" sz="2400" b="1"/>
              <a:t>E. Posibilidad de personalización</a:t>
            </a:r>
            <a:endParaRPr lang="it-IT" sz="2400" b="1" dirty="0"/>
          </a:p>
          <a:p>
            <a:pPr algn="just"/>
            <a:r>
              <a:rPr lang="es-ES" sz="2400"/>
              <a:t>Garantizar la flexibilidad necesaria para que el cuadro de mando sea relevante para diferentes usuarios.</a:t>
            </a:r>
            <a:endParaRPr lang="it-IT" sz="2400" dirty="0"/>
          </a:p>
          <a:p>
            <a:pPr algn="just"/>
            <a:r>
              <a:rPr lang="it-IT" sz="2400"/>
              <a:t>Generalmente se hace mediante el uso de filtros</a:t>
            </a:r>
            <a:endParaRPr lang="it-IT" sz="2400" dirty="0"/>
          </a:p>
          <a:p>
            <a:pPr algn="just"/>
            <a:r>
              <a:rPr lang="it-IT" sz="2400" b="1" dirty="0" err="1"/>
              <a:t>F</a:t>
            </a:r>
            <a:r>
              <a:rPr lang="it-IT" sz="2400" b="1"/>
              <a:t>. Explicaciones antes que información</a:t>
            </a:r>
            <a:endParaRPr lang="it-IT" sz="2400" b="1" dirty="0"/>
          </a:p>
          <a:p>
            <a:pPr algn="just"/>
            <a:r>
              <a:rPr lang="es-ES" sz="2400"/>
              <a:t>Cuando se necesitan contexto y explicaciones para comprender acontecimientos nuevos y desconocidos.</a:t>
            </a:r>
            <a:endParaRPr lang="it-IT" sz="2400" dirty="0"/>
          </a:p>
          <a:p>
            <a:pPr algn="just"/>
            <a:r>
              <a:rPr lang="es-ES" sz="2400"/>
              <a:t>A veces, dejar la interpretación de los datos en manos del usuario puede llevar a conclusiones erróneas y confusión.</a:t>
            </a:r>
            <a:endParaRPr lang="it-IT" sz="2400" dirty="0"/>
          </a:p>
        </p:txBody>
      </p:sp>
    </p:spTree>
    <p:extLst>
      <p:ext uri="{BB962C8B-B14F-4D97-AF65-F5344CB8AC3E}">
        <p14:creationId xmlns:p14="http://schemas.microsoft.com/office/powerpoint/2010/main" val="29959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2682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 </a:t>
            </a:r>
            <a:r>
              <a:rPr lang="es-ES" sz="2800" b="1">
                <a:solidFill>
                  <a:srgbClr val="238791"/>
                </a:solidFill>
                <a:ea typeface="Microsoft Sans Serif" panose="020B0604020202020204" pitchFamily="34" charset="0"/>
                <a:cs typeface="Microsoft Sans Serif" panose="020B0604020202020204" pitchFamily="34" charset="0"/>
              </a:rPr>
              <a:t>- Principios de diseño y funcionalidad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314700"/>
            <a:ext cx="15201900" cy="5293757"/>
          </a:xfrm>
          <a:prstGeom prst="rect">
            <a:avLst/>
          </a:prstGeom>
          <a:noFill/>
        </p:spPr>
        <p:txBody>
          <a:bodyPr wrap="square" rtlCol="0">
            <a:spAutoFit/>
          </a:bodyPr>
          <a:lstStyle/>
          <a:p>
            <a:pPr algn="just"/>
            <a:r>
              <a:rPr lang="it-IT" sz="2600" b="1"/>
              <a:t>Elementos que garantizan la funcionalidad de un cuadro de mando</a:t>
            </a:r>
            <a:endParaRPr lang="it-IT" sz="2600" b="1" dirty="0"/>
          </a:p>
          <a:p>
            <a:pPr algn="just"/>
            <a:r>
              <a:rPr lang="it-IT" sz="2600" b="1"/>
              <a:t>Capacidad de detalle</a:t>
            </a:r>
            <a:endParaRPr lang="it-IT" sz="2600" b="1" dirty="0"/>
          </a:p>
          <a:p>
            <a:pPr algn="just"/>
            <a:r>
              <a:rPr lang="it-IT" sz="2600" b="1"/>
              <a:t>	</a:t>
            </a:r>
            <a:r>
              <a:rPr lang="es-ES" sz="2600"/>
              <a:t>La capacidad de pasar de un indicador o representación resumida a indicadores que ofrecen más detalles, más contexto sobre la información.</a:t>
            </a:r>
            <a:endParaRPr lang="it-IT" sz="2600" dirty="0"/>
          </a:p>
          <a:p>
            <a:pPr algn="just"/>
            <a:r>
              <a:rPr lang="it-IT" sz="2600" b="1"/>
              <a:t>Filtros</a:t>
            </a:r>
            <a:endParaRPr lang="it-IT" sz="2600" b="1" dirty="0"/>
          </a:p>
          <a:p>
            <a:pPr algn="just"/>
            <a:r>
              <a:rPr lang="it-IT" sz="2600" b="1"/>
              <a:t>	</a:t>
            </a:r>
            <a:r>
              <a:rPr lang="es-ES" sz="2600"/>
              <a:t>Permite a los usuarios definir lo que se muestra en el cuadro de mandos en función de sus necesidades e intereses.</a:t>
            </a:r>
          </a:p>
          <a:p>
            <a:pPr algn="just"/>
            <a:r>
              <a:rPr lang="es-ES" sz="2600"/>
              <a:t>Los filtros pueden ser globales (aplicables a todo el cuadro de mando) o locales (específicos de un gráfico)</a:t>
            </a:r>
            <a:endParaRPr lang="it-IT" sz="2600" dirty="0"/>
          </a:p>
          <a:p>
            <a:pPr algn="just"/>
            <a:r>
              <a:rPr lang="it-IT" sz="2600" b="1"/>
              <a:t>Garantizar las comparaciones</a:t>
            </a:r>
            <a:endParaRPr lang="it-IT" sz="2600" b="1" dirty="0"/>
          </a:p>
          <a:p>
            <a:pPr algn="just"/>
            <a:r>
              <a:rPr lang="it-IT" sz="2600" b="1"/>
              <a:t>	</a:t>
            </a:r>
            <a:r>
              <a:rPr lang="es-ES" sz="2600"/>
              <a:t>La posibilidad de ver dos o más conjuntos de datos uno al lado del otro</a:t>
            </a:r>
            <a:endParaRPr lang="it-IT" sz="2600" dirty="0"/>
          </a:p>
          <a:p>
            <a:pPr algn="just"/>
            <a:r>
              <a:rPr lang="it-IT" sz="2600" b="1"/>
              <a:t>Alertas</a:t>
            </a:r>
            <a:endParaRPr lang="it-IT" sz="2600" b="1" dirty="0"/>
          </a:p>
          <a:p>
            <a:pPr algn="just"/>
            <a:r>
              <a:rPr lang="it-IT" sz="2600" b="1"/>
              <a:t>	</a:t>
            </a:r>
            <a:r>
              <a:rPr lang="es-ES" sz="2600"/>
              <a:t>Resaltar la información en función de criterios predefinidos.</a:t>
            </a:r>
            <a:endParaRPr lang="it-IT" sz="2600" dirty="0"/>
          </a:p>
          <a:p>
            <a:pPr algn="just"/>
            <a:r>
              <a:rPr lang="it-IT" sz="2600"/>
              <a:t>	</a:t>
            </a:r>
            <a:r>
              <a:rPr lang="es-ES" sz="2600"/>
              <a:t>Por ejemplo, puede activarse una alerta si un indicador supera un determinado valor umbral.</a:t>
            </a:r>
            <a:endParaRPr lang="it-IT" sz="2600" dirty="0"/>
          </a:p>
        </p:txBody>
      </p:sp>
    </p:spTree>
    <p:extLst>
      <p:ext uri="{BB962C8B-B14F-4D97-AF65-F5344CB8AC3E}">
        <p14:creationId xmlns:p14="http://schemas.microsoft.com/office/powerpoint/2010/main" val="255785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8016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 </a:t>
            </a:r>
            <a:r>
              <a:rPr lang="es-ES" sz="2800" b="1">
                <a:solidFill>
                  <a:srgbClr val="238791"/>
                </a:solidFill>
                <a:ea typeface="Microsoft Sans Serif" panose="020B0604020202020204" pitchFamily="34" charset="0"/>
                <a:cs typeface="Microsoft Sans Serif" panose="020B0604020202020204" pitchFamily="34" charset="0"/>
              </a:rPr>
              <a:t>- Principios de diseño y funcionalidad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467100"/>
            <a:ext cx="15201900" cy="4893647"/>
          </a:xfrm>
          <a:prstGeom prst="rect">
            <a:avLst/>
          </a:prstGeom>
          <a:noFill/>
        </p:spPr>
        <p:txBody>
          <a:bodyPr wrap="square" rtlCol="0">
            <a:spAutoFit/>
          </a:bodyPr>
          <a:lstStyle/>
          <a:p>
            <a:pPr algn="just"/>
            <a:r>
              <a:rPr lang="it-IT" sz="2400" b="1"/>
              <a:t>Errores que hay que evitar al crear un cuadro de mando</a:t>
            </a:r>
            <a:endParaRPr lang="it-IT" sz="2400" b="1" dirty="0"/>
          </a:p>
          <a:p>
            <a:pPr marL="342900" indent="-342900" algn="just">
              <a:buFont typeface="Arial" panose="020B0604020202020204" pitchFamily="34" charset="0"/>
              <a:buChar char="•"/>
            </a:pPr>
            <a:r>
              <a:rPr lang="it-IT" sz="2400"/>
              <a:t>Empezar con un cuadro de mando demasiado complejo (se recomienda hacer más prototipos, pruebas y ajustes).</a:t>
            </a:r>
            <a:endParaRPr lang="it-IT" sz="2400" dirty="0"/>
          </a:p>
          <a:p>
            <a:pPr marL="342900" indent="-342900" algn="just">
              <a:buFont typeface="Arial" panose="020B0604020202020204" pitchFamily="34" charset="0"/>
              <a:buChar char="•"/>
            </a:pPr>
            <a:r>
              <a:rPr lang="it-IT" sz="2400"/>
              <a:t>Utilizar indicadores que nadie entiende.</a:t>
            </a:r>
            <a:endParaRPr lang="it-IT" sz="2400" dirty="0"/>
          </a:p>
          <a:p>
            <a:pPr marL="342900" indent="-342900" algn="just">
              <a:buFont typeface="Arial" panose="020B0604020202020204" pitchFamily="34" charset="0"/>
              <a:buChar char="•"/>
            </a:pPr>
            <a:r>
              <a:rPr lang="es-ES" sz="2400"/>
              <a:t>Abarrotar el cuadro de mandos con gráficos sin importancia y elementos estilizados difíciles de interpretar. El cuadro de mando debe ser sencillo (no simplista) y visualmente atractivo.</a:t>
            </a:r>
          </a:p>
          <a:p>
            <a:pPr marL="342900" indent="-342900" algn="just">
              <a:buFont typeface="Arial" panose="020B0604020202020204" pitchFamily="34" charset="0"/>
              <a:buChar char="•"/>
            </a:pPr>
            <a:r>
              <a:rPr lang="es-ES" sz="2400"/>
              <a:t>Subestimar el tiempo y los recursos necesarios para crear el cuadro de mandos.</a:t>
            </a:r>
          </a:p>
          <a:p>
            <a:pPr marL="342900" indent="-342900" algn="just">
              <a:buFont typeface="Arial" panose="020B0604020202020204" pitchFamily="34" charset="0"/>
              <a:buChar char="•"/>
            </a:pPr>
            <a:r>
              <a:rPr lang="es-ES" sz="2400"/>
              <a:t>Falta de sincronización entre los indicadores incluidos y los objetivos.</a:t>
            </a:r>
            <a:endParaRPr lang="it-IT" sz="2400" dirty="0"/>
          </a:p>
          <a:p>
            <a:pPr marL="342900" indent="-342900" algn="just">
              <a:buFont typeface="Arial" panose="020B0604020202020204" pitchFamily="34" charset="0"/>
              <a:buChar char="•"/>
            </a:pPr>
            <a:r>
              <a:rPr lang="es-ES" sz="2400"/>
              <a:t>Uso de gráficos ineficaces con un diseño poco inspirado (3D, colores fuertes, gráficos circulares con muchas categorías).</a:t>
            </a:r>
          </a:p>
          <a:p>
            <a:pPr marL="342900" indent="-342900" algn="just">
              <a:buFont typeface="Arial" panose="020B0604020202020204" pitchFamily="34" charset="0"/>
              <a:buChar char="•"/>
            </a:pPr>
            <a:r>
              <a:rPr lang="es-ES" sz="2400"/>
              <a:t>Envío de mensajes falsos con el cuadro de mando. Hay que asegurarse de que los gráficos no envían un mensaje erróneo que pueda perpetuarse.</a:t>
            </a:r>
          </a:p>
          <a:p>
            <a:pPr marL="342900" indent="-342900" algn="just">
              <a:buFont typeface="Arial" panose="020B0604020202020204" pitchFamily="34" charset="0"/>
              <a:buChar char="•"/>
            </a:pPr>
            <a:r>
              <a:rPr lang="es-ES" sz="2400"/>
              <a:t>Crear una narrativa falsa basada en el cuadro de mando, creando escenarios falsos para los usuarios basados en una interpretación errónea de los datos.</a:t>
            </a:r>
            <a:endParaRPr lang="it-IT" sz="2400" dirty="0"/>
          </a:p>
        </p:txBody>
      </p:sp>
    </p:spTree>
    <p:extLst>
      <p:ext uri="{BB962C8B-B14F-4D97-AF65-F5344CB8AC3E}">
        <p14:creationId xmlns:p14="http://schemas.microsoft.com/office/powerpoint/2010/main" val="5854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9540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 </a:t>
            </a:r>
            <a:r>
              <a:rPr lang="es-ES" sz="2800" b="1">
                <a:solidFill>
                  <a:srgbClr val="238791"/>
                </a:solidFill>
                <a:ea typeface="Microsoft Sans Serif" panose="020B0604020202020204" pitchFamily="34" charset="0"/>
                <a:cs typeface="Microsoft Sans Serif" panose="020B0604020202020204" pitchFamily="34" charset="0"/>
              </a:rPr>
              <a:t>- Principios de diseño y funcionalidad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38500"/>
            <a:ext cx="15201900" cy="6001643"/>
          </a:xfrm>
          <a:prstGeom prst="rect">
            <a:avLst/>
          </a:prstGeom>
          <a:noFill/>
        </p:spPr>
        <p:txBody>
          <a:bodyPr wrap="square" rtlCol="0">
            <a:spAutoFit/>
          </a:bodyPr>
          <a:lstStyle/>
          <a:p>
            <a:r>
              <a:rPr lang="it-IT" sz="2400" b="1"/>
              <a:t>Las mejores prácticas para crear un cuadro de mando</a:t>
            </a:r>
            <a:endParaRPr lang="it-IT" sz="2400" b="1" dirty="0"/>
          </a:p>
          <a:p>
            <a:pPr algn="just"/>
            <a:r>
              <a:rPr lang="it-IT" sz="2400" b="1" dirty="0"/>
              <a:t>1</a:t>
            </a:r>
            <a:r>
              <a:rPr lang="it-IT" sz="2400" b="1"/>
              <a:t>. Incluir los indicadores adecuados en el cuadro de mando</a:t>
            </a:r>
            <a:endParaRPr lang="it-IT" sz="2400" b="1" dirty="0"/>
          </a:p>
          <a:p>
            <a:pPr algn="just"/>
            <a:r>
              <a:rPr lang="it-IT" sz="2400"/>
              <a:t>Incluir los indicadores adecuados en el cuadro de mando es esencial</a:t>
            </a:r>
            <a:endParaRPr lang="it-IT" sz="2400" dirty="0"/>
          </a:p>
          <a:p>
            <a:pPr algn="just"/>
            <a:r>
              <a:rPr lang="es-ES" sz="2400"/>
              <a:t>Los indicadores deben ser esenciales y pertinentes para los objetivos del cuadro de mando y para el contexto</a:t>
            </a:r>
          </a:p>
          <a:p>
            <a:pPr algn="just"/>
            <a:r>
              <a:rPr lang="it-IT" sz="2400" b="1"/>
              <a:t>2. Inclusión de elementos visuales</a:t>
            </a:r>
            <a:endParaRPr lang="it-IT" sz="2400" b="1" dirty="0"/>
          </a:p>
          <a:p>
            <a:pPr algn="just"/>
            <a:r>
              <a:rPr lang="it-IT" sz="2400"/>
              <a:t>Los cuadros de mando deben ser fáciles de leer y rápidos de interpretar</a:t>
            </a:r>
            <a:endParaRPr lang="it-IT" sz="2400" dirty="0"/>
          </a:p>
          <a:p>
            <a:pPr algn="just"/>
            <a:r>
              <a:rPr lang="es-ES" sz="2400"/>
              <a:t>Se evitará la inclusión de tablas con mucha información, ya que dificulta la transmisión del mensaje</a:t>
            </a:r>
          </a:p>
          <a:p>
            <a:pPr algn="just"/>
            <a:r>
              <a:rPr lang="it-IT" sz="2400" b="1"/>
              <a:t>Se utilizarán elementos de percepción visual </a:t>
            </a:r>
            <a:r>
              <a:rPr lang="it-IT" sz="2400"/>
              <a:t>como: formas, colores, líneas, tonalidades de colores, etc.</a:t>
            </a:r>
            <a:endParaRPr lang="it-IT" sz="2400" dirty="0"/>
          </a:p>
          <a:p>
            <a:pPr algn="just"/>
            <a:r>
              <a:rPr lang="it-IT" sz="2400" b="1"/>
              <a:t>Evitar: </a:t>
            </a:r>
            <a:r>
              <a:rPr lang="it-IT" sz="2400"/>
              <a:t>gráficos</a:t>
            </a:r>
            <a:r>
              <a:rPr lang="it-IT" sz="2400" b="1"/>
              <a:t> </a:t>
            </a:r>
            <a:r>
              <a:rPr lang="it-IT" sz="2400"/>
              <a:t>3D </a:t>
            </a:r>
            <a:r>
              <a:rPr lang="it-IT" sz="2400" dirty="0"/>
              <a:t>graphics</a:t>
            </a:r>
            <a:r>
              <a:rPr lang="it-IT" sz="2400"/>
              <a:t>, gráficos que no sean de uso habitual, elementos demasiados estilizados. </a:t>
            </a:r>
            <a:endParaRPr lang="it-IT" sz="2400" dirty="0"/>
          </a:p>
          <a:p>
            <a:pPr algn="just"/>
            <a:r>
              <a:rPr lang="it-IT" sz="2400" b="1" dirty="0"/>
              <a:t>3</a:t>
            </a:r>
            <a:r>
              <a:rPr lang="it-IT" sz="2400" b="1"/>
              <a:t>. Inclusión de elementos interactivos</a:t>
            </a:r>
            <a:endParaRPr lang="it-IT" sz="2400" b="1" dirty="0"/>
          </a:p>
          <a:p>
            <a:pPr algn="just"/>
            <a:r>
              <a:rPr lang="es-ES" sz="2400"/>
              <a:t>Los cuadros de mando deben ser interactivos, es decir, los usuarios deben personalizarlos para obtener la información que necesitan. Los cuadros de mando interactivos que contienen muchos elementos visuales deben permitir al público realizar tareas analíticas básicas, como: filtrar elementos, desglosar la información o examinar los datos que hay detrás de los gráficos. La interactividad debe lograrse fácilmente con un mínimo de formación.</a:t>
            </a:r>
            <a:endParaRPr lang="it-IT" sz="2400" dirty="0"/>
          </a:p>
          <a:p>
            <a:pPr algn="just"/>
            <a:r>
              <a:rPr lang="it-IT" sz="2400" b="1" dirty="0"/>
              <a:t>4</a:t>
            </a:r>
            <a:r>
              <a:rPr lang="it-IT" sz="2400" b="1"/>
              <a:t>. </a:t>
            </a:r>
            <a:r>
              <a:rPr lang="es-ES" sz="2400" b="1"/>
              <a:t>Mantener actualizada la información del cuadro de mando</a:t>
            </a:r>
            <a:endParaRPr lang="it-IT" sz="2400" b="1" dirty="0"/>
          </a:p>
          <a:p>
            <a:pPr algn="just"/>
            <a:r>
              <a:rPr lang="it-IT" sz="2400" b="1" dirty="0"/>
              <a:t>5</a:t>
            </a:r>
            <a:r>
              <a:rPr lang="it-IT" sz="2400" b="1"/>
              <a:t>. </a:t>
            </a:r>
            <a:r>
              <a:rPr lang="es-ES" sz="2400" b="1"/>
              <a:t>El cuadro de mandos debe ser de fácil acceso y uso</a:t>
            </a:r>
            <a:endParaRPr lang="it-IT" sz="2400" dirty="0"/>
          </a:p>
        </p:txBody>
      </p:sp>
    </p:spTree>
    <p:extLst>
      <p:ext uri="{BB962C8B-B14F-4D97-AF65-F5344CB8AC3E}">
        <p14:creationId xmlns:p14="http://schemas.microsoft.com/office/powerpoint/2010/main" val="236431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Definir el problema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467100"/>
            <a:ext cx="15201900" cy="3416320"/>
          </a:xfrm>
          <a:prstGeom prst="rect">
            <a:avLst/>
          </a:prstGeom>
          <a:noFill/>
        </p:spPr>
        <p:txBody>
          <a:bodyPr wrap="square" rtlCol="0">
            <a:spAutoFit/>
          </a:bodyPr>
          <a:lstStyle/>
          <a:p>
            <a:pPr algn="just"/>
            <a:r>
              <a:rPr lang="it-IT" sz="2400" b="1"/>
              <a:t>Contexto</a:t>
            </a:r>
            <a:endParaRPr lang="it-IT" sz="2400" b="1" dirty="0"/>
          </a:p>
          <a:p>
            <a:pPr algn="just"/>
            <a:r>
              <a:rPr lang="es-ES" sz="2400" i="1"/>
              <a:t>La dirección de la empresa está interesada en supervisar las ventas realizadas por país, así como en destacar los países y las categorías de productos con una baja tasa de beneficios, y cuál es la dinámica mensual de las ventas y la tasa de beneficios en 2018. A nivel de país, el interés se centra en los países que han registrado pérdidas, los que tienen una rentabilidad de hasta el 10%, entre el 10% y el 20% y superior al 20%.A nivel de regiones de desarrollo, la tasa de beneficio debe ser superior al 20% para que el equipo de coordinación regional cumpla el objetivo de rentabilidad. Interesan especialmente las regiones deficitarias.La dirección también quiere saber qué comarcas registran las mayores ventas declaradas por cliente (top / ranking), con la posibilidad de ver por segmentos de clientes y categorías de productos. </a:t>
            </a:r>
            <a:endParaRPr lang="it-IT" sz="2400" i="1" dirty="0"/>
          </a:p>
        </p:txBody>
      </p:sp>
    </p:spTree>
    <p:extLst>
      <p:ext uri="{BB962C8B-B14F-4D97-AF65-F5344CB8AC3E}">
        <p14:creationId xmlns:p14="http://schemas.microsoft.com/office/powerpoint/2010/main" val="235372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a:t>
            </a:r>
            <a:r>
              <a:rPr lang="es-ES" sz="2800" b="1">
                <a:solidFill>
                  <a:srgbClr val="238791"/>
                </a:solidFill>
                <a:ea typeface="Microsoft Sans Serif" panose="020B0604020202020204" pitchFamily="34" charset="0"/>
                <a:cs typeface="Microsoft Sans Serif" panose="020B0604020202020204" pitchFamily="34" charset="0"/>
              </a:rPr>
              <a:t>: Definir el problema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371600" y="3162300"/>
            <a:ext cx="16383000" cy="6001643"/>
          </a:xfrm>
          <a:prstGeom prst="rect">
            <a:avLst/>
          </a:prstGeom>
          <a:noFill/>
        </p:spPr>
        <p:txBody>
          <a:bodyPr wrap="square" rtlCol="0">
            <a:spAutoFit/>
          </a:bodyPr>
          <a:lstStyle/>
          <a:p>
            <a:pPr algn="just"/>
            <a:r>
              <a:rPr lang="it-IT" sz="2400" b="1"/>
              <a:t>Indicadores que deben incluirse</a:t>
            </a:r>
          </a:p>
          <a:p>
            <a:pPr algn="just"/>
            <a:r>
              <a:rPr lang="es-ES" sz="2400"/>
              <a:t>Para crear un cuadro de mandos que satisfaga las necesidades de la audiencia, tendremos que incluir los siguientes indicadores:</a:t>
            </a:r>
          </a:p>
          <a:p>
            <a:pPr algn="just"/>
            <a:r>
              <a:rPr lang="it-IT" sz="2400"/>
              <a:t>Ventas totales por condado</a:t>
            </a:r>
          </a:p>
          <a:p>
            <a:pPr algn="just"/>
            <a:r>
              <a:rPr lang="es-ES" sz="2400"/>
              <a:t>Tasa de beneficio por comarcas / categorías de productos / mensual</a:t>
            </a:r>
          </a:p>
          <a:p>
            <a:pPr algn="just"/>
            <a:r>
              <a:rPr lang="es-ES" sz="2400"/>
              <a:t>Tasa de beneficio a nivel de regiones (destacando aquellas con una tasa de beneficio superior al 20% y con una tasa de beneficio negativa).</a:t>
            </a:r>
          </a:p>
          <a:p>
            <a:pPr algn="just"/>
            <a:r>
              <a:rPr lang="es-ES" sz="2400"/>
              <a:t>Ventas por cliente / segmento de cliente / categoría de producto. (clasificación por condados)</a:t>
            </a:r>
          </a:p>
          <a:p>
            <a:pPr algn="just"/>
            <a:r>
              <a:rPr lang="es-ES" sz="2400" b="1"/>
              <a:t>La estructura propuesta para el cuadro de mando</a:t>
            </a:r>
          </a:p>
          <a:p>
            <a:pPr algn="just"/>
            <a:r>
              <a:rPr lang="es-ES" sz="2400"/>
              <a:t>En función de los indicadores y del nivel de detalle requerido, optamos por los siguientes gráficos de componentes:</a:t>
            </a:r>
            <a:endParaRPr lang="it-IT" sz="2400"/>
          </a:p>
          <a:p>
            <a:pPr algn="just"/>
            <a:r>
              <a:rPr lang="es-ES" sz="2400"/>
              <a:t>Gráfico de dispersión para resaltar la relación entre el beneficio y las ventas por país</a:t>
            </a:r>
            <a:endParaRPr lang="it-IT" sz="2400"/>
          </a:p>
          <a:p>
            <a:pPr algn="just"/>
            <a:r>
              <a:rPr lang="es-ES" sz="2400"/>
              <a:t>Mapa que muestra el índice de beneficios por condado (color) y las ventas (gráfico de burbujas superpuesto)</a:t>
            </a:r>
          </a:p>
          <a:p>
            <a:pPr algn="just"/>
            <a:r>
              <a:rPr lang="es-ES" sz="2400"/>
              <a:t>Gráfico de barras con las ventas por cliente (clasificación)</a:t>
            </a:r>
          </a:p>
          <a:p>
            <a:pPr algn="just"/>
            <a:r>
              <a:rPr lang="es-ES" sz="2400"/>
              <a:t>Tabla que muestra si se han alcanzado los objetivos de rentabilidad por región.</a:t>
            </a:r>
          </a:p>
          <a:p>
            <a:pPr algn="just"/>
            <a:r>
              <a:rPr lang="it-IT" sz="2400" b="1"/>
              <a:t>Filtros necesarios: </a:t>
            </a:r>
            <a:r>
              <a:rPr lang="it-IT" sz="2400"/>
              <a:t>Tiempo – meses (en función de la fecha del pedido), Segmento de clientes, Categoría de productos.</a:t>
            </a:r>
          </a:p>
          <a:p>
            <a:pPr algn="just"/>
            <a:r>
              <a:rPr lang="it-IT" sz="2400" b="1"/>
              <a:t>Tipo de cuadro de mando: </a:t>
            </a:r>
            <a:r>
              <a:rPr lang="it-IT" sz="2400"/>
              <a:t>General, Personalizable por el usuario (mediante filtros) Detallado, explorador</a:t>
            </a:r>
          </a:p>
          <a:p>
            <a:pPr algn="just"/>
            <a:endParaRPr lang="it-IT" sz="2400" i="1"/>
          </a:p>
        </p:txBody>
      </p:sp>
    </p:spTree>
    <p:extLst>
      <p:ext uri="{BB962C8B-B14F-4D97-AF65-F5344CB8AC3E}">
        <p14:creationId xmlns:p14="http://schemas.microsoft.com/office/powerpoint/2010/main" val="390113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5730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Creación de un cuadro de mando para la base de datos Pedidos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467100"/>
            <a:ext cx="15201900" cy="830997"/>
          </a:xfrm>
          <a:prstGeom prst="rect">
            <a:avLst/>
          </a:prstGeom>
          <a:noFill/>
        </p:spPr>
        <p:txBody>
          <a:bodyPr wrap="square" rtlCol="0">
            <a:spAutoFit/>
          </a:bodyPr>
          <a:lstStyle/>
          <a:p>
            <a:pPr algn="just"/>
            <a:r>
              <a:rPr lang="es-ES" sz="2400"/>
              <a:t>Creación de un cuadro de mandos para la base de datos Pedidos</a:t>
            </a:r>
          </a:p>
          <a:p>
            <a:pPr algn="just"/>
            <a:r>
              <a:rPr lang="it-IT" sz="2400"/>
              <a:t>a) </a:t>
            </a:r>
            <a:r>
              <a:rPr lang="es-ES" sz="2400"/>
              <a:t>Cuadro que muestra si se han alcanzado los objetivos de rentabilidad por región.</a:t>
            </a:r>
            <a:endParaRPr lang="it-IT" sz="2400" i="1" dirty="0"/>
          </a:p>
        </p:txBody>
      </p:sp>
      <p:pic>
        <p:nvPicPr>
          <p:cNvPr id="3" name="Picture 2">
            <a:extLst>
              <a:ext uri="{FF2B5EF4-FFF2-40B4-BE49-F238E27FC236}">
                <a16:creationId xmlns:a16="http://schemas.microsoft.com/office/drawing/2014/main" id="{8A85DC4D-2719-121F-8958-729C54080C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25427" y="4686300"/>
            <a:ext cx="7637145" cy="3965014"/>
          </a:xfrm>
          <a:prstGeom prst="rect">
            <a:avLst/>
          </a:prstGeom>
          <a:noFill/>
          <a:ln w="38100">
            <a:solidFill>
              <a:srgbClr val="92D050"/>
            </a:solidFill>
          </a:ln>
        </p:spPr>
      </p:pic>
    </p:spTree>
    <p:extLst>
      <p:ext uri="{BB962C8B-B14F-4D97-AF65-F5344CB8AC3E}">
        <p14:creationId xmlns:p14="http://schemas.microsoft.com/office/powerpoint/2010/main" val="306239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Índice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2735580" y="5829057"/>
            <a:ext cx="3929382" cy="353943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Unidad </a:t>
            </a:r>
            <a:r>
              <a:rPr lang="en-US" sz="2800" b="1" dirty="0">
                <a:solidFill>
                  <a:srgbClr val="238791"/>
                </a:solidFill>
                <a:ea typeface="Microsoft Sans Serif" panose="020B0604020202020204" pitchFamily="34" charset="0"/>
                <a:cs typeface="Microsoft Sans Serif" panose="020B0604020202020204" pitchFamily="34" charset="0"/>
              </a:rPr>
              <a:t>1 </a:t>
            </a:r>
            <a:r>
              <a:rPr lang="en-US" sz="2800" b="1">
                <a:solidFill>
                  <a:srgbClr val="238791"/>
                </a:solidFill>
                <a:ea typeface="Microsoft Sans Serif" panose="020B0604020202020204" pitchFamily="34" charset="0"/>
                <a:cs typeface="Microsoft Sans Serif" panose="020B0604020202020204" pitchFamily="34" charset="0"/>
              </a:rPr>
              <a:t>- Introducción</a:t>
            </a:r>
            <a:endParaRPr lang="en-US" sz="2800" b="1" dirty="0">
              <a:solidFill>
                <a:srgbClr val="238791"/>
              </a:solidFill>
              <a:ea typeface="Microsoft Sans Serif" panose="020B0604020202020204" pitchFamily="34" charset="0"/>
              <a:cs typeface="Microsoft Sans Serif" panose="020B0604020202020204" pitchFamily="34" charset="0"/>
            </a:endParaRPr>
          </a:p>
          <a:p>
            <a:pPr marL="457200" indent="-457200" fontAlgn="base">
              <a:buAutoNum type="arabicPeriod"/>
            </a:pPr>
            <a:r>
              <a:rPr lang="it-IT" sz="2400"/>
              <a:t>Defininir un cuadro de mando</a:t>
            </a:r>
            <a:endParaRPr lang="it-IT" sz="2400" dirty="0"/>
          </a:p>
          <a:p>
            <a:pPr marL="457200" indent="-457200" fontAlgn="base">
              <a:buAutoNum type="arabicPeriod"/>
            </a:pPr>
            <a:r>
              <a:rPr lang="it-IT" sz="2400"/>
              <a:t>Finalidad y objetivos de la elaboración de un cuadro de mando</a:t>
            </a:r>
            <a:endParaRPr lang="it-IT" sz="2400" dirty="0"/>
          </a:p>
          <a:p>
            <a:pPr marL="457200" indent="-457200" fontAlgn="base">
              <a:buAutoNum type="arabicPeriod"/>
            </a:pPr>
            <a:r>
              <a:rPr lang="it-IT" sz="2400"/>
              <a:t>Conocer la audiencia y dirigirse a ella</a:t>
            </a:r>
            <a:endParaRPr lang="it-IT" sz="2400" dirty="0"/>
          </a:p>
          <a:p>
            <a:endParaRPr lang="es-ES" sz="2800" dirty="0">
              <a:ea typeface="Microsoft Sans Serif" panose="020B0604020202020204" pitchFamily="34" charset="0"/>
              <a:cs typeface="Microsoft Sans Serif" panose="020B0604020202020204" pitchFamily="34" charset="0"/>
            </a:endParaRP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620000" y="5829057"/>
            <a:ext cx="4648202" cy="3170099"/>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Unidad 2 – Crear un cuadro de mando eficaz </a:t>
            </a:r>
            <a:endParaRPr lang="en-US" sz="2800" b="1" dirty="0">
              <a:solidFill>
                <a:srgbClr val="238791"/>
              </a:solidFill>
              <a:ea typeface="Microsoft Sans Serif" panose="020B0604020202020204" pitchFamily="34" charset="0"/>
              <a:cs typeface="Microsoft Sans Serif" panose="020B0604020202020204" pitchFamily="34" charset="0"/>
            </a:endParaRPr>
          </a:p>
          <a:p>
            <a:pPr fontAlgn="base"/>
            <a:r>
              <a:rPr lang="it-IT" sz="2400" dirty="0"/>
              <a:t>1</a:t>
            </a:r>
            <a:r>
              <a:rPr lang="it-IT" sz="2400"/>
              <a:t>. Tipos de cuadro de mando</a:t>
            </a:r>
            <a:endParaRPr lang="it-IT" sz="2400" dirty="0"/>
          </a:p>
          <a:p>
            <a:pPr fontAlgn="base"/>
            <a:r>
              <a:rPr lang="it-IT" sz="2400" dirty="0"/>
              <a:t>2</a:t>
            </a:r>
            <a:r>
              <a:rPr lang="it-IT" sz="2400"/>
              <a:t>. Estructura de un cuadro de mando</a:t>
            </a:r>
            <a:endParaRPr lang="it-IT" sz="2400" dirty="0"/>
          </a:p>
          <a:p>
            <a:pPr fontAlgn="base"/>
            <a:r>
              <a:rPr lang="it-IT" sz="2400" dirty="0"/>
              <a:t>3</a:t>
            </a:r>
            <a:r>
              <a:rPr lang="it-IT" sz="2400"/>
              <a:t>. Principios de diseño y funcionalidad de un cuadro de mando</a:t>
            </a:r>
            <a:endParaRPr lang="it-IT" sz="2400" dirty="0"/>
          </a:p>
        </p:txBody>
      </p:sp>
      <p:sp>
        <p:nvSpPr>
          <p:cNvPr id="12" name="CasellaDiTesto 11"/>
          <p:cNvSpPr txBox="1"/>
          <p:nvPr/>
        </p:nvSpPr>
        <p:spPr>
          <a:xfrm>
            <a:off x="12806678" y="5829057"/>
            <a:ext cx="4648202" cy="2739211"/>
          </a:xfrm>
          <a:prstGeom prst="rect">
            <a:avLst/>
          </a:prstGeom>
          <a:noFill/>
        </p:spPr>
        <p:txBody>
          <a:bodyPr wrap="square" rtlCol="0">
            <a:spAutoFit/>
          </a:bodyPr>
          <a:lstStyle/>
          <a:p>
            <a:r>
              <a:rPr lang="it-IT" sz="2800" b="1">
                <a:solidFill>
                  <a:srgbClr val="238791"/>
                </a:solidFill>
              </a:rPr>
              <a:t>Unidad </a:t>
            </a:r>
            <a:r>
              <a:rPr lang="it-IT" sz="2800" b="1" dirty="0">
                <a:solidFill>
                  <a:srgbClr val="238791"/>
                </a:solidFill>
              </a:rPr>
              <a:t>3 </a:t>
            </a:r>
            <a:r>
              <a:rPr lang="it-IT" sz="2800" b="1">
                <a:solidFill>
                  <a:srgbClr val="238791"/>
                </a:solidFill>
              </a:rPr>
              <a:t>– Caso de estudio</a:t>
            </a:r>
            <a:endParaRPr lang="it-IT" sz="2800" b="1" dirty="0">
              <a:solidFill>
                <a:srgbClr val="238791"/>
              </a:solidFill>
            </a:endParaRPr>
          </a:p>
          <a:p>
            <a:pPr marL="457200" indent="-457200" fontAlgn="base">
              <a:buAutoNum type="arabicPeriod"/>
            </a:pPr>
            <a:r>
              <a:rPr lang="it-IT" sz="2400"/>
              <a:t>Definir el problema</a:t>
            </a:r>
            <a:endParaRPr lang="it-IT" sz="2400" dirty="0"/>
          </a:p>
          <a:p>
            <a:pPr marL="457200" indent="-457200" fontAlgn="base">
              <a:buAutoNum type="arabicPeriod"/>
            </a:pPr>
            <a:r>
              <a:rPr lang="it-IT" sz="2400"/>
              <a:t>Creación de un cuadro de mando para la base de datos pedidos</a:t>
            </a:r>
            <a:endParaRPr lang="it-IT" sz="2400" dirty="0"/>
          </a:p>
          <a:p>
            <a:pPr marL="457200" indent="-457200" fontAlgn="base">
              <a:buAutoNum type="arabicPeriod"/>
            </a:pPr>
            <a:r>
              <a:rPr lang="it-IT" sz="2400"/>
              <a:t>Garantizar la interactividad de los cuadros de mando en tabla</a:t>
            </a:r>
            <a:endParaRPr lang="it-IT" sz="2400" dirty="0"/>
          </a:p>
        </p:txBody>
      </p:sp>
      <p:sp>
        <p:nvSpPr>
          <p:cNvPr id="13" name="CasellaDiTesto 12"/>
          <p:cNvSpPr txBox="1"/>
          <p:nvPr/>
        </p:nvSpPr>
        <p:spPr>
          <a:xfrm>
            <a:off x="3535680" y="3934301"/>
            <a:ext cx="14478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1</a:t>
            </a:r>
          </a:p>
        </p:txBody>
      </p:sp>
      <p:sp>
        <p:nvSpPr>
          <p:cNvPr id="14" name="CasellaDiTesto 13"/>
          <p:cNvSpPr txBox="1"/>
          <p:nvPr/>
        </p:nvSpPr>
        <p:spPr>
          <a:xfrm>
            <a:off x="9024620" y="4035970"/>
            <a:ext cx="98552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2</a:t>
            </a:r>
          </a:p>
        </p:txBody>
      </p:sp>
      <p:sp>
        <p:nvSpPr>
          <p:cNvPr id="15" name="CasellaDiTesto 14"/>
          <p:cNvSpPr txBox="1"/>
          <p:nvPr/>
        </p:nvSpPr>
        <p:spPr>
          <a:xfrm>
            <a:off x="14833600" y="4032805"/>
            <a:ext cx="13716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24144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8778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Creación de un cuadro de mando para la base de datos Pedidos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82307"/>
            <a:ext cx="15201900" cy="461665"/>
          </a:xfrm>
          <a:prstGeom prst="rect">
            <a:avLst/>
          </a:prstGeom>
          <a:noFill/>
        </p:spPr>
        <p:txBody>
          <a:bodyPr wrap="square" rtlCol="0">
            <a:spAutoFit/>
          </a:bodyPr>
          <a:lstStyle/>
          <a:p>
            <a:pPr algn="just"/>
            <a:r>
              <a:rPr lang="it-IT" sz="2400" dirty="0"/>
              <a:t>b</a:t>
            </a:r>
            <a:r>
              <a:rPr lang="it-IT" sz="2400"/>
              <a:t>) </a:t>
            </a:r>
            <a:r>
              <a:rPr lang="es-ES" sz="2400"/>
              <a:t>Gráfico de dispersión para resaltar la relación entre beneficios y ventas por región</a:t>
            </a:r>
            <a:endParaRPr lang="it-IT" sz="2400" i="1" dirty="0"/>
          </a:p>
        </p:txBody>
      </p:sp>
      <p:pic>
        <p:nvPicPr>
          <p:cNvPr id="6" name="Picture 5">
            <a:extLst>
              <a:ext uri="{FF2B5EF4-FFF2-40B4-BE49-F238E27FC236}">
                <a16:creationId xmlns:a16="http://schemas.microsoft.com/office/drawing/2014/main" id="{7461DA44-5375-4855-0E10-C309011A0B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39753"/>
            <a:ext cx="9228238" cy="4806552"/>
          </a:xfrm>
          <a:prstGeom prst="rect">
            <a:avLst/>
          </a:prstGeom>
          <a:noFill/>
          <a:ln w="38100">
            <a:solidFill>
              <a:srgbClr val="92D050"/>
            </a:solidFill>
          </a:ln>
        </p:spPr>
      </p:pic>
    </p:spTree>
    <p:extLst>
      <p:ext uri="{BB962C8B-B14F-4D97-AF65-F5344CB8AC3E}">
        <p14:creationId xmlns:p14="http://schemas.microsoft.com/office/powerpoint/2010/main" val="181403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35636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Creación de un cuadro de mando para la base de datos Pedidos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82307"/>
            <a:ext cx="15201900" cy="461665"/>
          </a:xfrm>
          <a:prstGeom prst="rect">
            <a:avLst/>
          </a:prstGeom>
          <a:noFill/>
        </p:spPr>
        <p:txBody>
          <a:bodyPr wrap="square" rtlCol="0">
            <a:spAutoFit/>
          </a:bodyPr>
          <a:lstStyle/>
          <a:p>
            <a:pPr algn="just"/>
            <a:r>
              <a:rPr lang="it-IT" sz="2400" dirty="0"/>
              <a:t>c</a:t>
            </a:r>
            <a:r>
              <a:rPr lang="it-IT" sz="2400"/>
              <a:t>) </a:t>
            </a:r>
            <a:r>
              <a:rPr lang="es-ES" sz="2400"/>
              <a:t>Mapa en el que se destaca la tasa de beneficio por región (color) y ventas (gráfico de burbujas superpuesto)</a:t>
            </a:r>
            <a:endParaRPr lang="it-IT" sz="2400" i="1" dirty="0"/>
          </a:p>
        </p:txBody>
      </p:sp>
      <p:pic>
        <p:nvPicPr>
          <p:cNvPr id="3" name="Picture 2">
            <a:extLst>
              <a:ext uri="{FF2B5EF4-FFF2-40B4-BE49-F238E27FC236}">
                <a16:creationId xmlns:a16="http://schemas.microsoft.com/office/drawing/2014/main" id="{FA0FC185-FC6C-744B-F08E-F5EC6962ED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50506"/>
            <a:ext cx="8771572" cy="4740275"/>
          </a:xfrm>
          <a:prstGeom prst="rect">
            <a:avLst/>
          </a:prstGeom>
          <a:noFill/>
          <a:ln w="38100">
            <a:solidFill>
              <a:srgbClr val="92D050"/>
            </a:solidFill>
          </a:ln>
        </p:spPr>
      </p:pic>
    </p:spTree>
    <p:extLst>
      <p:ext uri="{BB962C8B-B14F-4D97-AF65-F5344CB8AC3E}">
        <p14:creationId xmlns:p14="http://schemas.microsoft.com/office/powerpoint/2010/main" val="399435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16586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a:t>
            </a:r>
            <a:r>
              <a:rPr lang="es-ES" sz="2800" b="1">
                <a:solidFill>
                  <a:srgbClr val="238791"/>
                </a:solidFill>
                <a:ea typeface="Microsoft Sans Serif" panose="020B0604020202020204" pitchFamily="34" charset="0"/>
                <a:cs typeface="Microsoft Sans Serif" panose="020B0604020202020204" pitchFamily="34" charset="0"/>
              </a:rPr>
              <a:t>: Creación de un cuadro de mando para la base de datos Pedidos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82307"/>
            <a:ext cx="15201900" cy="461665"/>
          </a:xfrm>
          <a:prstGeom prst="rect">
            <a:avLst/>
          </a:prstGeom>
          <a:noFill/>
        </p:spPr>
        <p:txBody>
          <a:bodyPr wrap="square" rtlCol="0">
            <a:spAutoFit/>
          </a:bodyPr>
          <a:lstStyle/>
          <a:p>
            <a:r>
              <a:rPr lang="ro-RO" sz="2400" dirty="0">
                <a:ea typeface="Microsoft Sans Serif" panose="020B0604020202020204" pitchFamily="34" charset="0"/>
                <a:cs typeface="Microsoft Sans Serif" panose="020B0604020202020204" pitchFamily="34" charset="0"/>
              </a:rPr>
              <a:t>d</a:t>
            </a:r>
            <a:r>
              <a:rPr lang="ro-RO" sz="2400">
                <a:ea typeface="Microsoft Sans Serif" panose="020B0604020202020204" pitchFamily="34" charset="0"/>
                <a:cs typeface="Microsoft Sans Serif" panose="020B0604020202020204" pitchFamily="34" charset="0"/>
              </a:rPr>
              <a:t>) </a:t>
            </a:r>
            <a:r>
              <a:rPr lang="es-ES" sz="2400" u="sng"/>
              <a:t>Gráfico de barras con las ventas por cliente (clasificación)</a:t>
            </a:r>
            <a:endParaRPr lang="ro-RO" sz="2400" dirty="0"/>
          </a:p>
        </p:txBody>
      </p:sp>
      <p:pic>
        <p:nvPicPr>
          <p:cNvPr id="6" name="Picture 5">
            <a:extLst>
              <a:ext uri="{FF2B5EF4-FFF2-40B4-BE49-F238E27FC236}">
                <a16:creationId xmlns:a16="http://schemas.microsoft.com/office/drawing/2014/main" id="{8DCD7089-FCB2-75C2-147C-BC720830FC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72743"/>
            <a:ext cx="8390572" cy="4618038"/>
          </a:xfrm>
          <a:prstGeom prst="rect">
            <a:avLst/>
          </a:prstGeom>
          <a:noFill/>
          <a:ln w="38100">
            <a:solidFill>
              <a:srgbClr val="92D050"/>
            </a:solidFill>
          </a:ln>
        </p:spPr>
      </p:pic>
    </p:spTree>
    <p:extLst>
      <p:ext uri="{BB962C8B-B14F-4D97-AF65-F5344CB8AC3E}">
        <p14:creationId xmlns:p14="http://schemas.microsoft.com/office/powerpoint/2010/main" val="65554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7254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Garantizar la interactividad de los cuadros de mando en Tabla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82307"/>
            <a:ext cx="15201900" cy="461665"/>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Construir el cuadro de mando</a:t>
            </a:r>
            <a:endParaRPr lang="ro-RO" sz="2400" dirty="0"/>
          </a:p>
        </p:txBody>
      </p:sp>
      <p:pic>
        <p:nvPicPr>
          <p:cNvPr id="3" name="Picture 2">
            <a:extLst>
              <a:ext uri="{FF2B5EF4-FFF2-40B4-BE49-F238E27FC236}">
                <a16:creationId xmlns:a16="http://schemas.microsoft.com/office/drawing/2014/main" id="{B176D2A9-1CAD-EC19-0E52-8427D5E639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9262" y="4264436"/>
            <a:ext cx="5175537" cy="4231864"/>
          </a:xfrm>
          <a:prstGeom prst="rect">
            <a:avLst/>
          </a:prstGeom>
          <a:noFill/>
          <a:ln w="38100">
            <a:solidFill>
              <a:srgbClr val="92D050"/>
            </a:solidFill>
          </a:ln>
        </p:spPr>
      </p:pic>
      <p:sp>
        <p:nvSpPr>
          <p:cNvPr id="7" name="TextBox 6">
            <a:extLst>
              <a:ext uri="{FF2B5EF4-FFF2-40B4-BE49-F238E27FC236}">
                <a16:creationId xmlns:a16="http://schemas.microsoft.com/office/drawing/2014/main" id="{F094AD5F-F718-ACDE-2FDB-E48748FF6F06}"/>
              </a:ext>
            </a:extLst>
          </p:cNvPr>
          <p:cNvSpPr txBox="1"/>
          <p:nvPr/>
        </p:nvSpPr>
        <p:spPr>
          <a:xfrm>
            <a:off x="8314660" y="6081823"/>
            <a:ext cx="184731" cy="369332"/>
          </a:xfrm>
          <a:prstGeom prst="rect">
            <a:avLst/>
          </a:prstGeom>
          <a:noFill/>
        </p:spPr>
        <p:txBody>
          <a:bodyPr wrap="none" rtlCol="0">
            <a:spAutoFit/>
          </a:bodyPr>
          <a:lstStyle/>
          <a:p>
            <a:endParaRPr lang="en-RO" dirty="0"/>
          </a:p>
        </p:txBody>
      </p:sp>
      <p:pic>
        <p:nvPicPr>
          <p:cNvPr id="8" name="Picture 7">
            <a:extLst>
              <a:ext uri="{FF2B5EF4-FFF2-40B4-BE49-F238E27FC236}">
                <a16:creationId xmlns:a16="http://schemas.microsoft.com/office/drawing/2014/main" id="{3B1F4F07-044D-DC2B-553B-006414DD3F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229100"/>
            <a:ext cx="9028164" cy="4376278"/>
          </a:xfrm>
          <a:prstGeom prst="rect">
            <a:avLst/>
          </a:prstGeom>
          <a:noFill/>
          <a:ln w="38100">
            <a:solidFill>
              <a:srgbClr val="92D050"/>
            </a:solidFill>
          </a:ln>
        </p:spPr>
      </p:pic>
    </p:spTree>
    <p:extLst>
      <p:ext uri="{BB962C8B-B14F-4D97-AF65-F5344CB8AC3E}">
        <p14:creationId xmlns:p14="http://schemas.microsoft.com/office/powerpoint/2010/main" val="60657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6492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Garantizar la interactividad de los cuadros de mando en Tabla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82307"/>
            <a:ext cx="15201900" cy="461665"/>
          </a:xfrm>
          <a:prstGeom prst="rect">
            <a:avLst/>
          </a:prstGeom>
          <a:noFill/>
        </p:spPr>
        <p:txBody>
          <a:bodyPr wrap="square" rtlCol="0">
            <a:spAutoFit/>
          </a:bodyPr>
          <a:lstStyle/>
          <a:p>
            <a:r>
              <a:rPr lang="es-ES" sz="2400">
                <a:ea typeface="Microsoft Sans Serif" panose="020B0604020202020204" pitchFamily="34" charset="0"/>
                <a:cs typeface="Microsoft Sans Serif" panose="020B0604020202020204" pitchFamily="34" charset="0"/>
              </a:rPr>
              <a:t>Utilizar elementos interactivos: añadir filtros y acciones al cuadro de mandos</a:t>
            </a:r>
            <a:endParaRPr lang="ro-RO" sz="2400" dirty="0"/>
          </a:p>
        </p:txBody>
      </p:sp>
      <p:sp>
        <p:nvSpPr>
          <p:cNvPr id="7" name="TextBox 6">
            <a:extLst>
              <a:ext uri="{FF2B5EF4-FFF2-40B4-BE49-F238E27FC236}">
                <a16:creationId xmlns:a16="http://schemas.microsoft.com/office/drawing/2014/main" id="{F094AD5F-F718-ACDE-2FDB-E48748FF6F06}"/>
              </a:ext>
            </a:extLst>
          </p:cNvPr>
          <p:cNvSpPr txBox="1"/>
          <p:nvPr/>
        </p:nvSpPr>
        <p:spPr>
          <a:xfrm>
            <a:off x="8314660" y="6081823"/>
            <a:ext cx="184731" cy="369332"/>
          </a:xfrm>
          <a:prstGeom prst="rect">
            <a:avLst/>
          </a:prstGeom>
          <a:noFill/>
        </p:spPr>
        <p:txBody>
          <a:bodyPr wrap="none" rtlCol="0">
            <a:spAutoFit/>
          </a:bodyPr>
          <a:lstStyle/>
          <a:p>
            <a:endParaRPr lang="en-RO" dirty="0"/>
          </a:p>
        </p:txBody>
      </p:sp>
      <p:pic>
        <p:nvPicPr>
          <p:cNvPr id="6" name="Picture 5">
            <a:extLst>
              <a:ext uri="{FF2B5EF4-FFF2-40B4-BE49-F238E27FC236}">
                <a16:creationId xmlns:a16="http://schemas.microsoft.com/office/drawing/2014/main" id="{E5B66544-D753-AA25-13BF-C8BF56ABC3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92369"/>
            <a:ext cx="1676400" cy="2248535"/>
          </a:xfrm>
          <a:prstGeom prst="rect">
            <a:avLst/>
          </a:prstGeom>
          <a:noFill/>
          <a:ln w="38100">
            <a:solidFill>
              <a:srgbClr val="92D050"/>
            </a:solidFill>
          </a:ln>
        </p:spPr>
      </p:pic>
      <p:pic>
        <p:nvPicPr>
          <p:cNvPr id="9" name="Picture 8">
            <a:extLst>
              <a:ext uri="{FF2B5EF4-FFF2-40B4-BE49-F238E27FC236}">
                <a16:creationId xmlns:a16="http://schemas.microsoft.com/office/drawing/2014/main" id="{74B2CDE2-33FA-FA52-00E0-F0BCC7B199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2369"/>
            <a:ext cx="3886200" cy="4255546"/>
          </a:xfrm>
          <a:prstGeom prst="rect">
            <a:avLst/>
          </a:prstGeom>
          <a:noFill/>
          <a:ln w="38100">
            <a:solidFill>
              <a:srgbClr val="92D050"/>
            </a:solidFill>
          </a:ln>
        </p:spPr>
      </p:pic>
      <p:pic>
        <p:nvPicPr>
          <p:cNvPr id="10" name="Picture 9">
            <a:extLst>
              <a:ext uri="{FF2B5EF4-FFF2-40B4-BE49-F238E27FC236}">
                <a16:creationId xmlns:a16="http://schemas.microsoft.com/office/drawing/2014/main" id="{E9E7ECEA-9839-58A5-0A52-71695E400F2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92677" y="4192369"/>
            <a:ext cx="4551045" cy="4484146"/>
          </a:xfrm>
          <a:prstGeom prst="rect">
            <a:avLst/>
          </a:prstGeom>
          <a:noFill/>
          <a:ln w="38100">
            <a:solidFill>
              <a:srgbClr val="92D050"/>
            </a:solidFill>
          </a:ln>
        </p:spPr>
      </p:pic>
    </p:spTree>
    <p:extLst>
      <p:ext uri="{BB962C8B-B14F-4D97-AF65-F5344CB8AC3E}">
        <p14:creationId xmlns:p14="http://schemas.microsoft.com/office/powerpoint/2010/main" val="194253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26058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Garantizar la interactividad de los cuadros de mando en Tabla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543050" y="3282307"/>
            <a:ext cx="15201900" cy="1938992"/>
          </a:xfrm>
          <a:prstGeom prst="rect">
            <a:avLst/>
          </a:prstGeom>
          <a:noFill/>
        </p:spPr>
        <p:txBody>
          <a:bodyPr wrap="square" rtlCol="0">
            <a:spAutoFit/>
          </a:bodyPr>
          <a:lstStyle/>
          <a:p>
            <a:r>
              <a:rPr lang="ro-RO" sz="2400" b="1">
                <a:ea typeface="Microsoft Sans Serif" panose="020B0604020202020204" pitchFamily="34" charset="0"/>
                <a:cs typeface="Microsoft Sans Serif" panose="020B0604020202020204" pitchFamily="34" charset="0"/>
              </a:rPr>
              <a:t>A</a:t>
            </a:r>
            <a:r>
              <a:rPr lang="es-ES" sz="2400" b="1">
                <a:ea typeface="Microsoft Sans Serif" panose="020B0604020202020204" pitchFamily="34" charset="0"/>
                <a:cs typeface="Microsoft Sans Serif" panose="020B0604020202020204" pitchFamily="34" charset="0"/>
              </a:rPr>
              <a:t>ñadir acciones al cuadro de mando</a:t>
            </a:r>
            <a:endParaRPr lang="ro-RO" sz="2400" b="1" dirty="0">
              <a:ea typeface="Microsoft Sans Serif" panose="020B0604020202020204" pitchFamily="34" charset="0"/>
              <a:cs typeface="Microsoft Sans Serif" panose="020B0604020202020204" pitchFamily="34" charset="0"/>
            </a:endParaRPr>
          </a:p>
          <a:p>
            <a:pPr algn="just"/>
            <a:r>
              <a:rPr lang="es-ES" sz="2400">
                <a:ea typeface="Microsoft Sans Serif" panose="020B0604020202020204" pitchFamily="34" charset="0"/>
                <a:cs typeface="Microsoft Sans Serif" panose="020B0604020202020204" pitchFamily="34" charset="0"/>
              </a:rPr>
              <a:t>Las acciones consisten en correlacionar información diferente en el cuadro de mando. Por ejemplo, supongamos que observamos que una región no cumple su objetivo de rentabilidad. Entonces, sería interesante que al seleccionar una región (del gráfico situado en la parte superior del cuadro de mando), limitáramos la información de las otras dos representaciones a esa región. Esto se puede hacer a través de una Acción</a:t>
            </a:r>
            <a:endParaRPr lang="ro-RO" sz="2400" dirty="0"/>
          </a:p>
        </p:txBody>
      </p:sp>
      <p:sp>
        <p:nvSpPr>
          <p:cNvPr id="7" name="TextBox 6">
            <a:extLst>
              <a:ext uri="{FF2B5EF4-FFF2-40B4-BE49-F238E27FC236}">
                <a16:creationId xmlns:a16="http://schemas.microsoft.com/office/drawing/2014/main" id="{F094AD5F-F718-ACDE-2FDB-E48748FF6F06}"/>
              </a:ext>
            </a:extLst>
          </p:cNvPr>
          <p:cNvSpPr txBox="1"/>
          <p:nvPr/>
        </p:nvSpPr>
        <p:spPr>
          <a:xfrm>
            <a:off x="8314660" y="6081823"/>
            <a:ext cx="184731" cy="369332"/>
          </a:xfrm>
          <a:prstGeom prst="rect">
            <a:avLst/>
          </a:prstGeom>
          <a:noFill/>
        </p:spPr>
        <p:txBody>
          <a:bodyPr wrap="none" rtlCol="0">
            <a:spAutoFit/>
          </a:bodyPr>
          <a:lstStyle/>
          <a:p>
            <a:endParaRPr lang="en-RO" dirty="0"/>
          </a:p>
        </p:txBody>
      </p:sp>
      <p:pic>
        <p:nvPicPr>
          <p:cNvPr id="3" name="Picture 2">
            <a:extLst>
              <a:ext uri="{FF2B5EF4-FFF2-40B4-BE49-F238E27FC236}">
                <a16:creationId xmlns:a16="http://schemas.microsoft.com/office/drawing/2014/main" id="{31384D54-6B13-F028-4C37-B8C402767F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37981"/>
            <a:ext cx="3276600" cy="3352800"/>
          </a:xfrm>
          <a:prstGeom prst="rect">
            <a:avLst/>
          </a:prstGeom>
          <a:noFill/>
          <a:ln w="38100">
            <a:solidFill>
              <a:srgbClr val="92D050"/>
            </a:solidFill>
          </a:ln>
        </p:spPr>
      </p:pic>
      <p:pic>
        <p:nvPicPr>
          <p:cNvPr id="8" name="Picture 7">
            <a:extLst>
              <a:ext uri="{FF2B5EF4-FFF2-40B4-BE49-F238E27FC236}">
                <a16:creationId xmlns:a16="http://schemas.microsoft.com/office/drawing/2014/main" id="{9F6AAE32-E367-8657-3ED9-57E52AFDD1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437981"/>
            <a:ext cx="6621780" cy="3352800"/>
          </a:xfrm>
          <a:prstGeom prst="rect">
            <a:avLst/>
          </a:prstGeom>
          <a:noFill/>
          <a:ln w="38100">
            <a:solidFill>
              <a:srgbClr val="92D050"/>
            </a:solidFill>
          </a:ln>
        </p:spPr>
      </p:pic>
    </p:spTree>
    <p:extLst>
      <p:ext uri="{BB962C8B-B14F-4D97-AF65-F5344CB8AC3E}">
        <p14:creationId xmlns:p14="http://schemas.microsoft.com/office/powerpoint/2010/main" val="358345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7254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Garantizar la interactividad de los cuadros de mando en Tabla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F094AD5F-F718-ACDE-2FDB-E48748FF6F06}"/>
              </a:ext>
            </a:extLst>
          </p:cNvPr>
          <p:cNvSpPr txBox="1"/>
          <p:nvPr/>
        </p:nvSpPr>
        <p:spPr>
          <a:xfrm>
            <a:off x="8314660" y="6081823"/>
            <a:ext cx="184731" cy="369332"/>
          </a:xfrm>
          <a:prstGeom prst="rect">
            <a:avLst/>
          </a:prstGeom>
          <a:noFill/>
        </p:spPr>
        <p:txBody>
          <a:bodyPr wrap="none" rtlCol="0">
            <a:spAutoFit/>
          </a:bodyPr>
          <a:lstStyle/>
          <a:p>
            <a:endParaRPr lang="en-RO" dirty="0"/>
          </a:p>
        </p:txBody>
      </p:sp>
      <p:pic>
        <p:nvPicPr>
          <p:cNvPr id="6" name="Picture 5">
            <a:extLst>
              <a:ext uri="{FF2B5EF4-FFF2-40B4-BE49-F238E27FC236}">
                <a16:creationId xmlns:a16="http://schemas.microsoft.com/office/drawing/2014/main" id="{2B4FC192-6641-D83A-9F60-334E2696D3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62601"/>
            <a:ext cx="3848735" cy="5058728"/>
          </a:xfrm>
          <a:prstGeom prst="rect">
            <a:avLst/>
          </a:prstGeom>
          <a:noFill/>
          <a:ln w="38100">
            <a:solidFill>
              <a:srgbClr val="92D050"/>
            </a:solidFill>
          </a:ln>
        </p:spPr>
      </p:pic>
      <p:pic>
        <p:nvPicPr>
          <p:cNvPr id="9" name="Picture 8">
            <a:extLst>
              <a:ext uri="{FF2B5EF4-FFF2-40B4-BE49-F238E27FC236}">
                <a16:creationId xmlns:a16="http://schemas.microsoft.com/office/drawing/2014/main" id="{755E8D13-2343-E565-E8CA-C41A24619E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339248"/>
            <a:ext cx="7417435" cy="4395051"/>
          </a:xfrm>
          <a:prstGeom prst="rect">
            <a:avLst/>
          </a:prstGeom>
          <a:noFill/>
          <a:ln w="38100">
            <a:solidFill>
              <a:srgbClr val="92D050"/>
            </a:solidFill>
          </a:ln>
        </p:spPr>
      </p:pic>
    </p:spTree>
    <p:extLst>
      <p:ext uri="{BB962C8B-B14F-4D97-AF65-F5344CB8AC3E}">
        <p14:creationId xmlns:p14="http://schemas.microsoft.com/office/powerpoint/2010/main" val="414091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2682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Garantizar la interactividad de los cuadros de mando en Tabla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F094AD5F-F718-ACDE-2FDB-E48748FF6F06}"/>
              </a:ext>
            </a:extLst>
          </p:cNvPr>
          <p:cNvSpPr txBox="1"/>
          <p:nvPr/>
        </p:nvSpPr>
        <p:spPr>
          <a:xfrm>
            <a:off x="8314660" y="6081823"/>
            <a:ext cx="184731" cy="369332"/>
          </a:xfrm>
          <a:prstGeom prst="rect">
            <a:avLst/>
          </a:prstGeom>
          <a:noFill/>
        </p:spPr>
        <p:txBody>
          <a:bodyPr wrap="none" rtlCol="0">
            <a:spAutoFit/>
          </a:bodyPr>
          <a:lstStyle/>
          <a:p>
            <a:endParaRPr lang="en-RO" dirty="0"/>
          </a:p>
        </p:txBody>
      </p:sp>
      <p:pic>
        <p:nvPicPr>
          <p:cNvPr id="2" name="Picture 1">
            <a:extLst>
              <a:ext uri="{FF2B5EF4-FFF2-40B4-BE49-F238E27FC236}">
                <a16:creationId xmlns:a16="http://schemas.microsoft.com/office/drawing/2014/main" id="{C019C462-60B3-535A-0C2A-B919AD3445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7914" y="3546710"/>
            <a:ext cx="4123372" cy="4761548"/>
          </a:xfrm>
          <a:prstGeom prst="rect">
            <a:avLst/>
          </a:prstGeom>
          <a:noFill/>
          <a:ln w="38100">
            <a:solidFill>
              <a:srgbClr val="92D050"/>
            </a:solidFill>
          </a:ln>
        </p:spPr>
      </p:pic>
      <p:pic>
        <p:nvPicPr>
          <p:cNvPr id="3" name="Picture 2">
            <a:extLst>
              <a:ext uri="{FF2B5EF4-FFF2-40B4-BE49-F238E27FC236}">
                <a16:creationId xmlns:a16="http://schemas.microsoft.com/office/drawing/2014/main" id="{0E6A275C-B823-BF91-FB10-27A2DD4EEBA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582352"/>
            <a:ext cx="8686800" cy="4304348"/>
          </a:xfrm>
          <a:prstGeom prst="rect">
            <a:avLst/>
          </a:prstGeom>
          <a:noFill/>
          <a:ln w="38100">
            <a:solidFill>
              <a:srgbClr val="92D050"/>
            </a:solidFill>
          </a:ln>
        </p:spPr>
      </p:pic>
    </p:spTree>
    <p:extLst>
      <p:ext uri="{BB962C8B-B14F-4D97-AF65-F5344CB8AC3E}">
        <p14:creationId xmlns:p14="http://schemas.microsoft.com/office/powerpoint/2010/main" val="119376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3</a:t>
            </a:r>
            <a:r>
              <a:rPr lang="es-ES" sz="4400" b="1">
                <a:solidFill>
                  <a:srgbClr val="E7686A"/>
                </a:solidFill>
                <a:ea typeface="Microsoft Sans Serif" panose="020B0604020202020204" pitchFamily="34" charset="0"/>
                <a:cs typeface="Microsoft Sans Serif" panose="020B0604020202020204" pitchFamily="34" charset="0"/>
              </a:rPr>
              <a:t>: Caso de estudio</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18110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3</a:t>
            </a:r>
            <a:r>
              <a:rPr lang="es-ES" sz="2800" b="1">
                <a:solidFill>
                  <a:srgbClr val="238791"/>
                </a:solidFill>
                <a:ea typeface="Microsoft Sans Serif" panose="020B0604020202020204" pitchFamily="34" charset="0"/>
                <a:cs typeface="Microsoft Sans Serif" panose="020B0604020202020204" pitchFamily="34" charset="0"/>
              </a:rPr>
              <a:t>: Garantizar la interactividad de los cuadros de mando en Tabla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F094AD5F-F718-ACDE-2FDB-E48748FF6F06}"/>
              </a:ext>
            </a:extLst>
          </p:cNvPr>
          <p:cNvSpPr txBox="1"/>
          <p:nvPr/>
        </p:nvSpPr>
        <p:spPr>
          <a:xfrm>
            <a:off x="8314660" y="6081823"/>
            <a:ext cx="184731" cy="369332"/>
          </a:xfrm>
          <a:prstGeom prst="rect">
            <a:avLst/>
          </a:prstGeom>
          <a:noFill/>
        </p:spPr>
        <p:txBody>
          <a:bodyPr wrap="none" rtlCol="0">
            <a:spAutoFit/>
          </a:bodyPr>
          <a:lstStyle/>
          <a:p>
            <a:endParaRPr lang="en-RO" dirty="0"/>
          </a:p>
        </p:txBody>
      </p:sp>
      <p:pic>
        <p:nvPicPr>
          <p:cNvPr id="6" name="Picture 5">
            <a:extLst>
              <a:ext uri="{FF2B5EF4-FFF2-40B4-BE49-F238E27FC236}">
                <a16:creationId xmlns:a16="http://schemas.microsoft.com/office/drawing/2014/main" id="{EC99CEE2-0BD1-3D10-628D-CF13D714A8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24337" y="3362960"/>
            <a:ext cx="9839325" cy="5171281"/>
          </a:xfrm>
          <a:prstGeom prst="rect">
            <a:avLst/>
          </a:prstGeom>
          <a:noFill/>
          <a:ln w="38100">
            <a:solidFill>
              <a:srgbClr val="92D050"/>
            </a:solidFill>
          </a:ln>
        </p:spPr>
      </p:pic>
    </p:spTree>
    <p:extLst>
      <p:ext uri="{BB962C8B-B14F-4D97-AF65-F5344CB8AC3E}">
        <p14:creationId xmlns:p14="http://schemas.microsoft.com/office/powerpoint/2010/main" val="3421671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a:solidFill>
                  <a:srgbClr val="E7686A"/>
                </a:solidFill>
                <a:ea typeface="Microsoft Sans Serif" panose="020B0604020202020204" pitchFamily="34" charset="0"/>
                <a:cs typeface="Microsoft Sans Serif" panose="020B0604020202020204" pitchFamily="34" charset="0"/>
              </a:rPr>
              <a:t>Resumen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196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6" y="5219700"/>
            <a:ext cx="2863540" cy="3576534"/>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1323439"/>
          </a:xfrm>
          <a:prstGeom prst="rect">
            <a:avLst/>
          </a:prstGeom>
          <a:noFill/>
        </p:spPr>
        <p:txBody>
          <a:bodyPr wrap="square" rtlCol="0">
            <a:spAutoFit/>
          </a:bodyPr>
          <a:lstStyle/>
          <a:p>
            <a:pPr algn="ctr"/>
            <a:r>
              <a:rPr lang="es-ES" sz="2000"/>
              <a:t>Definición de los objetivos del cuadro de mando. Función, audiencia</a:t>
            </a:r>
            <a:endParaRPr lang="it-IT" sz="2000" dirty="0"/>
          </a:p>
        </p:txBody>
      </p:sp>
      <p:sp>
        <p:nvSpPr>
          <p:cNvPr id="26" name="CasellaDiTesto 25"/>
          <p:cNvSpPr txBox="1"/>
          <p:nvPr/>
        </p:nvSpPr>
        <p:spPr>
          <a:xfrm>
            <a:off x="4473950" y="6040235"/>
            <a:ext cx="2814732" cy="1015663"/>
          </a:xfrm>
          <a:prstGeom prst="rect">
            <a:avLst/>
          </a:prstGeom>
          <a:noFill/>
        </p:spPr>
        <p:txBody>
          <a:bodyPr wrap="square" rtlCol="0">
            <a:spAutoFit/>
          </a:bodyPr>
          <a:lstStyle/>
          <a:p>
            <a:pPr algn="ctr"/>
            <a:r>
              <a:rPr lang="es-ES" sz="2000"/>
              <a:t>Elegir los indicadores que deben incluirse en el cuadro de mandos</a:t>
            </a:r>
            <a:endParaRPr lang="it-IT" sz="2000" dirty="0"/>
          </a:p>
        </p:txBody>
      </p:sp>
      <p:sp>
        <p:nvSpPr>
          <p:cNvPr id="27" name="CasellaDiTesto 26"/>
          <p:cNvSpPr txBox="1"/>
          <p:nvPr/>
        </p:nvSpPr>
        <p:spPr>
          <a:xfrm>
            <a:off x="6531777" y="3880946"/>
            <a:ext cx="2812575" cy="1323439"/>
          </a:xfrm>
          <a:prstGeom prst="rect">
            <a:avLst/>
          </a:prstGeom>
          <a:noFill/>
        </p:spPr>
        <p:txBody>
          <a:bodyPr wrap="square" rtlCol="0">
            <a:spAutoFit/>
          </a:bodyPr>
          <a:lstStyle/>
          <a:p>
            <a:pPr algn="ctr"/>
            <a:r>
              <a:rPr lang="es-ES" sz="2000"/>
              <a:t>Elegir los gráficos de forma que cumplan los objetivos lo mejor posible</a:t>
            </a:r>
            <a:endParaRPr lang="it-IT" sz="2000" dirty="0"/>
          </a:p>
        </p:txBody>
      </p:sp>
      <p:sp>
        <p:nvSpPr>
          <p:cNvPr id="28" name="CasellaDiTesto 27"/>
          <p:cNvSpPr txBox="1"/>
          <p:nvPr/>
        </p:nvSpPr>
        <p:spPr>
          <a:xfrm>
            <a:off x="8679126" y="6133377"/>
            <a:ext cx="2654044" cy="1015663"/>
          </a:xfrm>
          <a:prstGeom prst="rect">
            <a:avLst/>
          </a:prstGeom>
          <a:noFill/>
        </p:spPr>
        <p:txBody>
          <a:bodyPr wrap="square" rtlCol="0">
            <a:spAutoFit/>
          </a:bodyPr>
          <a:lstStyle/>
          <a:p>
            <a:pPr algn="ctr"/>
            <a:r>
              <a:rPr lang="es-ES" sz="2000"/>
              <a:t>Crear gráficos y organizarlos en el cuadro de mandos</a:t>
            </a:r>
            <a:endParaRPr lang="it-IT" sz="2000" dirty="0"/>
          </a:p>
        </p:txBody>
      </p:sp>
      <p:sp>
        <p:nvSpPr>
          <p:cNvPr id="29" name="CasellaDiTesto 28"/>
          <p:cNvSpPr txBox="1"/>
          <p:nvPr/>
        </p:nvSpPr>
        <p:spPr>
          <a:xfrm>
            <a:off x="10788393" y="3874703"/>
            <a:ext cx="2511188" cy="1323439"/>
          </a:xfrm>
          <a:prstGeom prst="rect">
            <a:avLst/>
          </a:prstGeom>
          <a:noFill/>
        </p:spPr>
        <p:txBody>
          <a:bodyPr wrap="square" rtlCol="0">
            <a:spAutoFit/>
          </a:bodyPr>
          <a:lstStyle/>
          <a:p>
            <a:pPr algn="ctr"/>
            <a:r>
              <a:rPr lang="en-US" sz="2000"/>
              <a:t>Proporcionar elementos de interactividad (filtros, acciones)</a:t>
            </a:r>
            <a:endParaRPr lang="it-IT" sz="2000"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1323439"/>
          </a:xfrm>
          <a:prstGeom prst="rect">
            <a:avLst/>
          </a:prstGeom>
          <a:noFill/>
        </p:spPr>
        <p:txBody>
          <a:bodyPr wrap="square" rtlCol="0">
            <a:spAutoFit/>
          </a:bodyPr>
          <a:lstStyle/>
          <a:p>
            <a:pPr algn="ctr"/>
            <a:r>
              <a:rPr lang="es-ES" sz="2000"/>
              <a:t>Garantizar el cumplimiento de los principios de diseño y las buenas prácticas</a:t>
            </a:r>
            <a:endParaRPr lang="it-IT" sz="2000" dirty="0"/>
          </a:p>
        </p:txBody>
      </p:sp>
    </p:spTree>
    <p:extLst>
      <p:ext uri="{BB962C8B-B14F-4D97-AF65-F5344CB8AC3E}">
        <p14:creationId xmlns:p14="http://schemas.microsoft.com/office/powerpoint/2010/main" val="147083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400" b="1">
                <a:solidFill>
                  <a:srgbClr val="E7686A"/>
                </a:solidFill>
                <a:ea typeface="Microsoft Sans Serif" panose="020B0604020202020204" pitchFamily="34" charset="0"/>
                <a:cs typeface="Microsoft Sans Serif" panose="020B0604020202020204" pitchFamily="34" charset="0"/>
              </a:rPr>
              <a:t>: Introducción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a:solidFill>
                  <a:srgbClr val="238791"/>
                </a:solidFill>
                <a:ea typeface="Microsoft Sans Serif" panose="020B0604020202020204" pitchFamily="34" charset="0"/>
                <a:cs typeface="Microsoft Sans Serif" panose="020B0604020202020204" pitchFamily="34" charset="0"/>
              </a:rPr>
              <a:t>Sección 1 – Definir un cuadro de mando </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5544800" cy="2308324"/>
          </a:xfrm>
          <a:prstGeom prst="rect">
            <a:avLst/>
          </a:prstGeom>
          <a:noFill/>
        </p:spPr>
        <p:txBody>
          <a:bodyPr wrap="square" rtlCol="0">
            <a:spAutoFit/>
          </a:bodyPr>
          <a:lstStyle/>
          <a:p>
            <a:r>
              <a:rPr lang="en-US" sz="2400" b="1">
                <a:ea typeface="Microsoft Sans Serif" panose="020B0604020202020204" pitchFamily="34" charset="0"/>
                <a:cs typeface="Microsoft Sans Serif" panose="020B0604020202020204" pitchFamily="34" charset="0"/>
              </a:rPr>
              <a:t>¿Qué es un cuadro de mando?</a:t>
            </a:r>
            <a:endParaRPr lang="en-US" sz="2400" b="1" dirty="0">
              <a:ea typeface="Microsoft Sans Serif" panose="020B0604020202020204" pitchFamily="34" charset="0"/>
              <a:cs typeface="Microsoft Sans Serif" panose="020B0604020202020204" pitchFamily="34" charset="0"/>
            </a:endParaRPr>
          </a:p>
          <a:p>
            <a:pPr algn="just"/>
            <a:r>
              <a:rPr lang="es-ES" sz="2400">
                <a:ea typeface="Microsoft Sans Serif" panose="020B0604020202020204" pitchFamily="34" charset="0"/>
                <a:cs typeface="Microsoft Sans Serif" panose="020B0604020202020204" pitchFamily="34" charset="0"/>
              </a:rPr>
              <a:t>Los cuadros de mando se han convertido en herramientas estándar utilizadas en las empresas en los últimos 10 años. Un cuadro de mando representa una visualización de la información más importante necesaria para alcanzar uno o varios objetivos; la información debe sistematizarse y disponerse en una sola pantalla para que pueda controlarse de un vistazo(Stephen Few, Information Dashboard Design, 2006) Los datos te dicen lo que está pasando, pero una historia contada con la ayuda de un cuadro de mando te dice por qué importa, por qué esos datos son importantes.</a:t>
            </a:r>
            <a:endParaRPr lang="it-IT" dirty="0"/>
          </a:p>
        </p:txBody>
      </p:sp>
    </p:spTree>
    <p:extLst>
      <p:ext uri="{BB962C8B-B14F-4D97-AF65-F5344CB8AC3E}">
        <p14:creationId xmlns:p14="http://schemas.microsoft.com/office/powerpoint/2010/main" val="178271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a:solidFill>
                  <a:srgbClr val="E7686A"/>
                </a:solidFill>
                <a:ea typeface="Microsoft Sans Serif" panose="020B0604020202020204" pitchFamily="34" charset="0"/>
                <a:cs typeface="Microsoft Sans Serif" panose="020B0604020202020204" pitchFamily="34" charset="0"/>
              </a:rPr>
              <a:t>Test de autoevaluación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3009900"/>
            <a:ext cx="5029200" cy="5262979"/>
          </a:xfrm>
          <a:prstGeom prst="rect">
            <a:avLst/>
          </a:prstGeom>
          <a:noFill/>
        </p:spPr>
        <p:txBody>
          <a:bodyPr wrap="square" rtlCol="0">
            <a:spAutoFit/>
          </a:bodyPr>
          <a:lstStyle/>
          <a:p>
            <a:pPr marL="514350" indent="-514350">
              <a:buAutoNum type="arabicPeriod"/>
            </a:pPr>
            <a:r>
              <a:rPr lang="es-ES" sz="2800" b="1">
                <a:solidFill>
                  <a:srgbClr val="238791"/>
                </a:solidFill>
                <a:ea typeface="Microsoft Sans Serif" panose="020B0604020202020204" pitchFamily="34" charset="0"/>
                <a:cs typeface="Microsoft Sans Serif" panose="020B0604020202020204" pitchFamily="34" charset="0"/>
              </a:rPr>
              <a:t>Para crear cuadros de mando eficaces, se recomienda:</a:t>
            </a:r>
          </a:p>
          <a:p>
            <a:endParaRPr lang="en-US" sz="2800" b="1" dirty="0">
              <a:solidFill>
                <a:srgbClr val="238791"/>
              </a:solidFill>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Incluir elementos estilizados en los gráficos</a:t>
            </a:r>
            <a:r>
              <a:rPr lang="en-US" sz="2800">
                <a:ea typeface="Microsoft Sans Serif" panose="020B0604020202020204" pitchFamily="34" charset="0"/>
                <a:cs typeface="Microsoft Sans Serif" panose="020B0604020202020204" pitchFamily="34" charset="0"/>
              </a:rPr>
              <a:t>.</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Utilizar tantos elementos interactivos como sea posible</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Incluir toda la información posible para transmitir mejor el mensaje</a:t>
            </a:r>
            <a:r>
              <a:rPr lang="en-US" sz="2800">
                <a:ea typeface="Microsoft Sans Serif" panose="020B0604020202020204" pitchFamily="34" charset="0"/>
                <a:cs typeface="Microsoft Sans Serif" panose="020B0604020202020204" pitchFamily="34" charset="0"/>
              </a:rPr>
              <a:t>.</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6705600" y="3009900"/>
            <a:ext cx="5181600" cy="6124754"/>
          </a:xfrm>
          <a:prstGeom prst="rect">
            <a:avLst/>
          </a:prstGeom>
          <a:noFill/>
        </p:spPr>
        <p:txBody>
          <a:bodyPr wrap="square" rtlCol="0">
            <a:spAutoFit/>
          </a:bodyPr>
          <a:lstStyle/>
          <a:p>
            <a:r>
              <a:rPr lang="it-IT" sz="2800" b="1" dirty="0">
                <a:solidFill>
                  <a:srgbClr val="1E737C"/>
                </a:solidFill>
              </a:rPr>
              <a:t>2</a:t>
            </a:r>
            <a:r>
              <a:rPr lang="it-IT" sz="2800" b="1">
                <a:solidFill>
                  <a:srgbClr val="1E737C"/>
                </a:solidFill>
              </a:rPr>
              <a:t>. </a:t>
            </a:r>
            <a:r>
              <a:rPr lang="es-ES" sz="2800" b="1">
                <a:solidFill>
                  <a:srgbClr val="1E737C"/>
                </a:solidFill>
              </a:rPr>
              <a:t>¿Cuál de los siguientes principios no puede aplicarse a la creación de un cuadro de mando:</a:t>
            </a:r>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Dirigir la atención a los elementos importantes de la vista</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Utilizar un diseño compacto para el salpicadero</a:t>
            </a:r>
            <a:endParaRPr lang="en-US" sz="2800" dirty="0">
              <a:ea typeface="Microsoft Sans Serif" panose="020B0604020202020204" pitchFamily="34" charset="0"/>
              <a:cs typeface="Microsoft Sans Serif" panose="020B0604020202020204" pitchFamily="34" charset="0"/>
            </a:endParaRPr>
          </a:p>
          <a:p>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Incluidos los filtros que sólo puede utilizar el creador del cuadro de mandos, no el usuario.</a:t>
            </a:r>
            <a:endParaRPr lang="en-US"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420600" y="3009900"/>
            <a:ext cx="4322379" cy="5693866"/>
          </a:xfrm>
          <a:prstGeom prst="rect">
            <a:avLst/>
          </a:prstGeom>
          <a:noFill/>
        </p:spPr>
        <p:txBody>
          <a:bodyPr wrap="square" rtlCol="0">
            <a:spAutoFit/>
          </a:bodyPr>
          <a:lstStyle/>
          <a:p>
            <a:r>
              <a:rPr lang="it-IT" sz="2800" b="1" dirty="0">
                <a:solidFill>
                  <a:srgbClr val="1E737C"/>
                </a:solidFill>
              </a:rPr>
              <a:t>3</a:t>
            </a:r>
            <a:r>
              <a:rPr lang="it-IT" sz="2800" b="1">
                <a:solidFill>
                  <a:srgbClr val="1E737C"/>
                </a:solidFill>
              </a:rPr>
              <a:t>. </a:t>
            </a:r>
            <a:r>
              <a:rPr lang="es-ES" sz="2800" b="1">
                <a:solidFill>
                  <a:srgbClr val="1E737C"/>
                </a:solidFill>
              </a:rPr>
              <a:t>Una de las mejores prácticas en la creación de cuadros de mando es:</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a:t>
            </a:r>
            <a:r>
              <a:rPr lang="en-US" sz="2800">
                <a:ea typeface="Microsoft Sans Serif" panose="020B0604020202020204" pitchFamily="34" charset="0"/>
                <a:cs typeface="Microsoft Sans Serif" panose="020B0604020202020204" pitchFamily="34" charset="0"/>
              </a:rPr>
              <a:t>. Incluir tablas de información</a:t>
            </a:r>
            <a:endParaRPr lang="en-US" sz="2800" dirty="0">
              <a:ea typeface="Microsoft Sans Serif" panose="020B0604020202020204" pitchFamily="34" charset="0"/>
              <a:cs typeface="Microsoft Sans Serif" panose="020B0604020202020204" pitchFamily="34" charset="0"/>
            </a:endParaRPr>
          </a:p>
          <a:p>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Uso de gráficos en 3D y elementos estilizados</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a:t>
            </a:r>
            <a:r>
              <a:rPr lang="en-US" sz="2800">
                <a:ea typeface="Microsoft Sans Serif" panose="020B0604020202020204" pitchFamily="34" charset="0"/>
                <a:cs typeface="Microsoft Sans Serif" panose="020B0604020202020204" pitchFamily="34" charset="0"/>
              </a:rPr>
              <a:t>. </a:t>
            </a:r>
            <a:r>
              <a:rPr lang="es-ES" sz="2800">
                <a:ea typeface="Microsoft Sans Serif" panose="020B0604020202020204" pitchFamily="34" charset="0"/>
                <a:cs typeface="Microsoft Sans Serif" panose="020B0604020202020204" pitchFamily="34" charset="0"/>
              </a:rPr>
              <a:t>Mantener actualizada la información del cuadro de mandos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056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4EE795-1C15-AB3C-763D-AD2740604F8B}"/>
              </a:ext>
            </a:extLst>
          </p:cNvPr>
          <p:cNvSpPr txBox="1"/>
          <p:nvPr/>
        </p:nvSpPr>
        <p:spPr>
          <a:xfrm>
            <a:off x="7258050" y="6591300"/>
            <a:ext cx="3771900" cy="1015663"/>
          </a:xfrm>
          <a:prstGeom prst="rect">
            <a:avLst/>
          </a:prstGeom>
          <a:noFill/>
        </p:spPr>
        <p:txBody>
          <a:bodyPr wrap="square" rtlCol="0">
            <a:spAutoFit/>
          </a:bodyPr>
          <a:lstStyle/>
          <a:p>
            <a:pPr algn="ctr"/>
            <a:r>
              <a:rPr lang="es-ES" sz="6000" b="1">
                <a:solidFill>
                  <a:srgbClr val="E7686A"/>
                </a:solidFill>
              </a:rPr>
              <a:t>Gracias!</a:t>
            </a:r>
            <a:endParaRPr lang="es-ES" sz="6000" b="1" dirty="0">
              <a:solidFill>
                <a:srgbClr val="E7686A"/>
              </a:solidFill>
            </a:endParaRPr>
          </a:p>
        </p:txBody>
      </p:sp>
    </p:spTree>
    <p:extLst>
      <p:ext uri="{BB962C8B-B14F-4D97-AF65-F5344CB8AC3E}">
        <p14:creationId xmlns:p14="http://schemas.microsoft.com/office/powerpoint/2010/main" val="116058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0010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400" b="1">
                <a:solidFill>
                  <a:srgbClr val="E7686A"/>
                </a:solidFill>
                <a:ea typeface="Microsoft Sans Serif" panose="020B0604020202020204" pitchFamily="34" charset="0"/>
                <a:cs typeface="Microsoft Sans Serif" panose="020B0604020202020204" pitchFamily="34" charset="0"/>
              </a:rPr>
              <a:t>: Introducción</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28778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 </a:t>
            </a:r>
            <a:r>
              <a:rPr lang="es-ES" sz="2800" b="1">
                <a:solidFill>
                  <a:srgbClr val="238791"/>
                </a:solidFill>
                <a:ea typeface="Microsoft Sans Serif" panose="020B0604020202020204" pitchFamily="34" charset="0"/>
                <a:cs typeface="Microsoft Sans Serif" panose="020B0604020202020204" pitchFamily="34" charset="0"/>
              </a:rPr>
              <a:t>- Finalidad y objetivos de la creación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461665"/>
          </a:xfrm>
          <a:prstGeom prst="rect">
            <a:avLst/>
          </a:prstGeom>
          <a:noFill/>
        </p:spPr>
        <p:txBody>
          <a:bodyPr wrap="square" rtlCol="0">
            <a:spAutoFit/>
          </a:bodyPr>
          <a:lstStyle/>
          <a:p>
            <a:r>
              <a:rPr lang="en-US" sz="2400">
                <a:ea typeface="Microsoft Sans Serif" panose="020B0604020202020204" pitchFamily="34" charset="0"/>
                <a:cs typeface="Microsoft Sans Serif" panose="020B0604020202020204" pitchFamily="34" charset="0"/>
              </a:rPr>
              <a:t>Contenidos</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905000" y="4204385"/>
            <a:ext cx="14706600" cy="2893100"/>
          </a:xfrm>
          <a:prstGeom prst="rect">
            <a:avLst/>
          </a:prstGeom>
          <a:noFill/>
        </p:spPr>
        <p:txBody>
          <a:bodyPr wrap="square" rtlCol="0">
            <a:spAutoFit/>
          </a:bodyPr>
          <a:lstStyle/>
          <a:p>
            <a:r>
              <a:rPr lang="it-IT" sz="2600" b="1"/>
              <a:t>Definir el objetivo de un cuadro de mando</a:t>
            </a:r>
            <a:endParaRPr lang="it-IT" sz="2600" b="1" dirty="0"/>
          </a:p>
          <a:p>
            <a:r>
              <a:rPr lang="es-ES" sz="2600"/>
              <a:t>El punto de partida para crear un cuadro de mando es definir su finalidad y los objetivos que alcanzará.Las preguntas clave que hay que hacerse antes de crear un cuadro de mando son:</a:t>
            </a:r>
          </a:p>
          <a:p>
            <a:r>
              <a:rPr lang="it-IT" sz="2600"/>
              <a:t>	¿Qué es la audiencia?</a:t>
            </a:r>
            <a:endParaRPr lang="it-IT" sz="2600" dirty="0"/>
          </a:p>
          <a:p>
            <a:r>
              <a:rPr lang="it-IT" sz="2600"/>
              <a:t>	¿Qué valor añadido tendrá el cuadro de mando?</a:t>
            </a:r>
            <a:endParaRPr lang="it-IT" sz="2600" dirty="0"/>
          </a:p>
          <a:p>
            <a:r>
              <a:rPr lang="it-IT" sz="2600"/>
              <a:t>	¿Qué tipo de cuadro de mando es necesario / realizaré?</a:t>
            </a:r>
            <a:endParaRPr lang="it-IT" sz="2600" dirty="0"/>
          </a:p>
          <a:p>
            <a:r>
              <a:rPr lang="it-IT" sz="2600"/>
              <a:t>	¿Quién? ¿Qué? ¿Por qué?  ¿Cómo se utilizarán los datos para alcanzar el objetivo?</a:t>
            </a:r>
            <a:endParaRPr lang="it-IT" sz="2600" dirty="0"/>
          </a:p>
        </p:txBody>
      </p:sp>
    </p:spTree>
    <p:extLst>
      <p:ext uri="{BB962C8B-B14F-4D97-AF65-F5344CB8AC3E}">
        <p14:creationId xmlns:p14="http://schemas.microsoft.com/office/powerpoint/2010/main" val="142179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0010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400" b="1">
                <a:solidFill>
                  <a:srgbClr val="E7686A"/>
                </a:solidFill>
                <a:ea typeface="Microsoft Sans Serif" panose="020B0604020202020204" pitchFamily="34" charset="0"/>
                <a:cs typeface="Microsoft Sans Serif" panose="020B0604020202020204" pitchFamily="34" charset="0"/>
              </a:rPr>
              <a:t>: Introducción</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1582400"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2: </a:t>
            </a:r>
            <a:r>
              <a:rPr lang="es-ES" sz="2800" b="1">
                <a:solidFill>
                  <a:srgbClr val="238791"/>
                </a:solidFill>
                <a:ea typeface="Microsoft Sans Serif" panose="020B0604020202020204" pitchFamily="34" charset="0"/>
                <a:cs typeface="Microsoft Sans Serif" panose="020B0604020202020204" pitchFamily="34" charset="0"/>
              </a:rPr>
              <a:t>- Finalidad y objetivos de la creación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461665"/>
          </a:xfrm>
          <a:prstGeom prst="rect">
            <a:avLst/>
          </a:prstGeom>
          <a:noFill/>
        </p:spPr>
        <p:txBody>
          <a:bodyPr wrap="square" rtlCol="0">
            <a:spAutoFit/>
          </a:bodyPr>
          <a:lstStyle/>
          <a:p>
            <a:r>
              <a:rPr lang="en-US" sz="2400">
                <a:ea typeface="Microsoft Sans Serif" panose="020B0604020202020204" pitchFamily="34" charset="0"/>
                <a:cs typeface="Microsoft Sans Serif" panose="020B0604020202020204" pitchFamily="34" charset="0"/>
              </a:rPr>
              <a:t>Contenidos</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862745"/>
            <a:ext cx="14706600" cy="3477875"/>
          </a:xfrm>
          <a:prstGeom prst="rect">
            <a:avLst/>
          </a:prstGeom>
          <a:noFill/>
        </p:spPr>
        <p:txBody>
          <a:bodyPr wrap="square" rtlCol="0">
            <a:spAutoFit/>
          </a:bodyPr>
          <a:lstStyle/>
          <a:p>
            <a:r>
              <a:rPr lang="es-ES" sz="2200" b="1"/>
              <a:t>¿Qué valor añadido aportará el cuadro de mando?</a:t>
            </a:r>
            <a:endParaRPr lang="it-IT" sz="2200" b="1" dirty="0"/>
          </a:p>
          <a:p>
            <a:r>
              <a:rPr lang="es-ES" sz="2200"/>
              <a:t>Los cuadros de mando pueden servir para muchas cosas. Antes de crear un cuadro de mando, hay que considerar claramente las </a:t>
            </a:r>
            <a:r>
              <a:rPr lang="es-ES" sz="2200" b="1"/>
              <a:t>razones</a:t>
            </a:r>
            <a:r>
              <a:rPr lang="es-ES" sz="2200"/>
              <a:t> que lo justifican:</a:t>
            </a:r>
            <a:endParaRPr lang="it-IT" sz="2200"/>
          </a:p>
          <a:p>
            <a:pPr marL="800100" lvl="1" indent="-342900">
              <a:buFont typeface="Wingdings" pitchFamily="2" charset="2"/>
              <a:buChar char="ü"/>
            </a:pPr>
            <a:r>
              <a:rPr lang="it-IT" sz="2200"/>
              <a:t>  Ayudar a la dirección a definir lo que es importante</a:t>
            </a:r>
          </a:p>
          <a:p>
            <a:pPr marL="800100" lvl="1" indent="-342900">
              <a:buFont typeface="Wingdings" pitchFamily="2" charset="2"/>
              <a:buChar char="ü"/>
            </a:pPr>
            <a:r>
              <a:rPr lang="it-IT" sz="2200"/>
              <a:t>  Educar a la gente de la empresa sobre las cosas importantes</a:t>
            </a:r>
            <a:endParaRPr lang="it-IT" sz="2200" dirty="0"/>
          </a:p>
          <a:p>
            <a:pPr marL="800100" lvl="1" indent="-342900">
              <a:buFont typeface="Wingdings" pitchFamily="2" charset="2"/>
              <a:buChar char="ü"/>
            </a:pPr>
            <a:r>
              <a:rPr lang="it-IT" sz="2200"/>
              <a:t>  Establecer objetivos para determinados empleados o grupos de empleados</a:t>
            </a:r>
            <a:endParaRPr lang="it-IT" sz="2200" dirty="0"/>
          </a:p>
          <a:p>
            <a:pPr marL="800100" lvl="1" indent="-342900">
              <a:buFont typeface="Wingdings" pitchFamily="2" charset="2"/>
              <a:buChar char="ü"/>
            </a:pPr>
            <a:r>
              <a:rPr lang="it-IT" sz="2200"/>
              <a:t>  Fomentar acciones específicas en el momento oportuno</a:t>
            </a:r>
            <a:endParaRPr lang="it-IT" sz="2200" dirty="0"/>
          </a:p>
          <a:p>
            <a:pPr marL="800100" lvl="1" indent="-342900">
              <a:buFont typeface="Wingdings" pitchFamily="2" charset="2"/>
              <a:buChar char="ü"/>
            </a:pPr>
            <a:r>
              <a:rPr lang="it-IT" sz="2200"/>
              <a:t>  Destacar los problemas y establecer alertas cuando se produzcan</a:t>
            </a:r>
            <a:endParaRPr lang="it-IT" sz="2200" dirty="0"/>
          </a:p>
          <a:p>
            <a:pPr marL="800100" lvl="1" indent="-342900">
              <a:buFont typeface="Wingdings" pitchFamily="2" charset="2"/>
              <a:buChar char="ü"/>
            </a:pPr>
            <a:r>
              <a:rPr lang="it-IT" sz="2200"/>
              <a:t>  Comunicar los progresos y lo que está ocurriendo en la empresa</a:t>
            </a:r>
            <a:endParaRPr lang="it-IT" sz="2200" dirty="0"/>
          </a:p>
          <a:p>
            <a:pPr marL="800100" lvl="1" indent="-342900">
              <a:buFont typeface="Wingdings" pitchFamily="2" charset="2"/>
              <a:buChar char="ü"/>
            </a:pPr>
            <a:r>
              <a:rPr lang="it-IT" sz="2200"/>
              <a:t>  Proporcionar una interfaz para interactuar y analizar los datos más importantes de la empresa. </a:t>
            </a:r>
            <a:endParaRPr lang="it-IT" sz="2200" dirty="0"/>
          </a:p>
        </p:txBody>
      </p:sp>
    </p:spTree>
    <p:extLst>
      <p:ext uri="{BB962C8B-B14F-4D97-AF65-F5344CB8AC3E}">
        <p14:creationId xmlns:p14="http://schemas.microsoft.com/office/powerpoint/2010/main" val="362475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80010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1</a:t>
            </a:r>
            <a:r>
              <a:rPr lang="es-ES" sz="4400" b="1">
                <a:solidFill>
                  <a:srgbClr val="E7686A"/>
                </a:solidFill>
                <a:ea typeface="Microsoft Sans Serif" panose="020B0604020202020204" pitchFamily="34" charset="0"/>
                <a:cs typeface="Microsoft Sans Serif" panose="020B0604020202020204" pitchFamily="34" charset="0"/>
              </a:rPr>
              <a:t>: Introducción</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3 – Conocer la audiencia y dirigirse a ella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461665"/>
          </a:xfrm>
          <a:prstGeom prst="rect">
            <a:avLst/>
          </a:prstGeom>
          <a:noFill/>
        </p:spPr>
        <p:txBody>
          <a:bodyPr wrap="square" rtlCol="0">
            <a:spAutoFit/>
          </a:bodyPr>
          <a:lstStyle/>
          <a:p>
            <a:r>
              <a:rPr lang="en-US" sz="2400">
                <a:ea typeface="Microsoft Sans Serif" panose="020B0604020202020204" pitchFamily="34" charset="0"/>
                <a:cs typeface="Microsoft Sans Serif" panose="020B0604020202020204" pitchFamily="34" charset="0"/>
              </a:rPr>
              <a:t>Contenidos</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862745"/>
            <a:ext cx="14706600" cy="4493538"/>
          </a:xfrm>
          <a:prstGeom prst="rect">
            <a:avLst/>
          </a:prstGeom>
          <a:noFill/>
        </p:spPr>
        <p:txBody>
          <a:bodyPr wrap="square" rtlCol="0">
            <a:spAutoFit/>
          </a:bodyPr>
          <a:lstStyle/>
          <a:p>
            <a:r>
              <a:rPr lang="it-IT" sz="2200" b="1"/>
              <a:t>Conocer y dirigirte a tu público</a:t>
            </a:r>
            <a:endParaRPr lang="it-IT" sz="2200" b="1" dirty="0"/>
          </a:p>
          <a:p>
            <a:r>
              <a:rPr lang="it-IT" sz="2200" b="1"/>
              <a:t>Función</a:t>
            </a:r>
            <a:endParaRPr lang="it-IT" sz="2200" b="1" dirty="0"/>
          </a:p>
          <a:p>
            <a:r>
              <a:rPr lang="it-IT" sz="2200"/>
              <a:t>	</a:t>
            </a:r>
            <a:r>
              <a:rPr lang="it-IT" sz="2200" i="1"/>
              <a:t>¿Qué decisiones se necesitan tomar?</a:t>
            </a:r>
            <a:endParaRPr lang="it-IT" sz="2200" i="1" dirty="0"/>
          </a:p>
          <a:p>
            <a:r>
              <a:rPr lang="it-IT" sz="2200" i="1"/>
              <a:t>	¿Qué preguntas se necesitan responder?</a:t>
            </a:r>
            <a:endParaRPr lang="it-IT" sz="2200" i="1" dirty="0"/>
          </a:p>
          <a:p>
            <a:r>
              <a:rPr lang="it-IT" sz="2200" b="1" dirty="0"/>
              <a:t>F</a:t>
            </a:r>
            <a:r>
              <a:rPr lang="it-IT" sz="2200" b="1"/>
              <a:t>lujo de trabajo</a:t>
            </a:r>
            <a:endParaRPr lang="it-IT" sz="2200" b="1" dirty="0"/>
          </a:p>
          <a:p>
            <a:r>
              <a:rPr lang="it-IT" sz="2200"/>
              <a:t>	</a:t>
            </a:r>
            <a:r>
              <a:rPr lang="it-IT" sz="2200" i="1"/>
              <a:t>¿En qué contexto se utilizará el cuadro de mando?</a:t>
            </a:r>
            <a:endParaRPr lang="it-IT" sz="2200" i="1" dirty="0"/>
          </a:p>
          <a:p>
            <a:r>
              <a:rPr lang="it-IT" sz="2200" i="1"/>
              <a:t>	¿Qué información utilizan a diario? ¿De cuánto tiempo disponen para analizar las cifras?</a:t>
            </a:r>
            <a:endParaRPr lang="it-IT" sz="2200" i="1" dirty="0"/>
          </a:p>
          <a:p>
            <a:r>
              <a:rPr lang="it-IT" sz="2200" b="1"/>
              <a:t>Nivel de comodidad con los números y datos:</a:t>
            </a:r>
            <a:endParaRPr lang="it-IT" sz="2200" b="1" dirty="0"/>
          </a:p>
          <a:p>
            <a:r>
              <a:rPr lang="it-IT" sz="2200" dirty="0"/>
              <a:t>  </a:t>
            </a:r>
            <a:r>
              <a:rPr lang="it-IT" sz="2200"/>
              <a:t>	¿Están familiarizados con el uso de datos?</a:t>
            </a:r>
            <a:endParaRPr lang="it-IT" sz="2200" dirty="0"/>
          </a:p>
          <a:p>
            <a:r>
              <a:rPr lang="it-IT" sz="2200" dirty="0"/>
              <a:t>  </a:t>
            </a:r>
            <a:r>
              <a:rPr lang="it-IT" sz="2200"/>
              <a:t>	¿Tienen experiencia en el uso de software? ¿Disfrutan analizando cifras?</a:t>
            </a:r>
            <a:endParaRPr lang="it-IT" sz="2200" dirty="0"/>
          </a:p>
          <a:p>
            <a:r>
              <a:rPr lang="it-IT" sz="2200" b="1"/>
              <a:t>Conocimientos empresariales y de datos</a:t>
            </a:r>
            <a:endParaRPr lang="it-IT" sz="2200" b="1" dirty="0"/>
          </a:p>
          <a:p>
            <a:r>
              <a:rPr lang="it-IT" sz="2200"/>
              <a:t>	¿Están familiarizados con los indicadores clave de rendimiento?</a:t>
            </a:r>
            <a:endParaRPr lang="it-IT" sz="2200" dirty="0"/>
          </a:p>
          <a:p>
            <a:r>
              <a:rPr lang="it-IT" sz="2200"/>
              <a:t>	¿Conocen la terminología específica del sector y la empresa?</a:t>
            </a:r>
            <a:endParaRPr lang="it-IT" sz="2200" dirty="0"/>
          </a:p>
        </p:txBody>
      </p:sp>
    </p:spTree>
    <p:extLst>
      <p:ext uri="{BB962C8B-B14F-4D97-AF65-F5344CB8AC3E}">
        <p14:creationId xmlns:p14="http://schemas.microsoft.com/office/powerpoint/2010/main" val="363772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1 – Tipos de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862745"/>
            <a:ext cx="14706600" cy="4154984"/>
          </a:xfrm>
          <a:prstGeom prst="rect">
            <a:avLst/>
          </a:prstGeom>
          <a:noFill/>
        </p:spPr>
        <p:txBody>
          <a:bodyPr wrap="square" rtlCol="0">
            <a:spAutoFit/>
          </a:bodyPr>
          <a:lstStyle/>
          <a:p>
            <a:r>
              <a:rPr lang="it-IT" sz="2200" b="1"/>
              <a:t>¿Qué tipo de cuadro de mando voy a crear?</a:t>
            </a:r>
            <a:endParaRPr lang="it-IT" sz="2200" b="1" dirty="0"/>
          </a:p>
          <a:p>
            <a:r>
              <a:rPr lang="it-IT" sz="2200"/>
              <a:t>En función de la finalidad:</a:t>
            </a:r>
            <a:endParaRPr lang="it-IT" sz="2200" dirty="0"/>
          </a:p>
          <a:p>
            <a:r>
              <a:rPr lang="it-IT" sz="2200" b="1" dirty="0"/>
              <a:t>	General</a:t>
            </a:r>
            <a:r>
              <a:rPr lang="it-IT" sz="2200" b="1"/>
              <a:t>: </a:t>
            </a:r>
            <a:r>
              <a:rPr lang="it-IT" sz="2200"/>
              <a:t>Presentación de información a nivel de toda la organización.</a:t>
            </a:r>
            <a:endParaRPr lang="it-IT" sz="2200" dirty="0"/>
          </a:p>
          <a:p>
            <a:r>
              <a:rPr lang="it-IT" sz="2200" b="1" dirty="0"/>
              <a:t>	</a:t>
            </a:r>
            <a:r>
              <a:rPr lang="it-IT" sz="2200" b="1" dirty="0" err="1"/>
              <a:t>Specific</a:t>
            </a:r>
            <a:r>
              <a:rPr lang="it-IT" sz="2200" b="1"/>
              <a:t>: </a:t>
            </a:r>
            <a:r>
              <a:rPr lang="it-IT" sz="2200"/>
              <a:t>centrado en una función, proceso, producto, etc. concretos.</a:t>
            </a:r>
            <a:endParaRPr lang="it-IT" sz="2200" dirty="0"/>
          </a:p>
          <a:p>
            <a:r>
              <a:rPr lang="it-IT" sz="2200"/>
              <a:t>Según la función de la empresa:</a:t>
            </a:r>
            <a:endParaRPr lang="it-IT" sz="2200" dirty="0"/>
          </a:p>
          <a:p>
            <a:r>
              <a:rPr lang="it-IT" sz="2200" b="1"/>
              <a:t>	Estratégico: </a:t>
            </a:r>
            <a:r>
              <a:rPr lang="es-ES" sz="2200"/>
              <a:t>Proporciona una exposición de alto nivel, global y a largo plazo del rendimiento.</a:t>
            </a:r>
            <a:endParaRPr lang="it-IT" sz="2200" dirty="0"/>
          </a:p>
          <a:p>
            <a:r>
              <a:rPr lang="it-IT" sz="2200" b="1"/>
              <a:t>	Operativo: </a:t>
            </a:r>
            <a:r>
              <a:rPr lang="es-ES" sz="2200"/>
              <a:t>Proporciona una exposición centrada, a corto plazo y táctica del rendimiento.</a:t>
            </a:r>
            <a:endParaRPr lang="it-IT" sz="2200" dirty="0"/>
          </a:p>
          <a:p>
            <a:r>
              <a:rPr lang="it-IT" sz="2200"/>
              <a:t>En función del horizonte temporal:</a:t>
            </a:r>
            <a:endParaRPr lang="it-IT" sz="2200" dirty="0"/>
          </a:p>
          <a:p>
            <a:r>
              <a:rPr lang="it-IT" sz="2200" b="1"/>
              <a:t>	Histórico: </a:t>
            </a:r>
            <a:r>
              <a:rPr lang="it-IT" sz="2200"/>
              <a:t>que analiza las tendencias a lo largo del tiempo</a:t>
            </a:r>
            <a:endParaRPr lang="it-IT" sz="2200" dirty="0"/>
          </a:p>
          <a:p>
            <a:r>
              <a:rPr lang="it-IT" sz="2200"/>
              <a:t>	</a:t>
            </a:r>
            <a:r>
              <a:rPr lang="it-IT" sz="2200" b="1"/>
              <a:t>Instantánea: </a:t>
            </a:r>
            <a:r>
              <a:rPr lang="it-IT" sz="2200"/>
              <a:t>Analiza el rendimiento sólo para un momento específico en el tiempo</a:t>
            </a:r>
            <a:endParaRPr lang="it-IT" sz="2200" dirty="0"/>
          </a:p>
          <a:p>
            <a:r>
              <a:rPr lang="it-IT" sz="2200" b="1"/>
              <a:t>	En tiempo real: </a:t>
            </a:r>
            <a:r>
              <a:rPr lang="it-IT" sz="2200"/>
              <a:t>Supervisa el rendimiento a medida que se desarrolla.</a:t>
            </a:r>
            <a:endParaRPr lang="it-IT" sz="2200" dirty="0"/>
          </a:p>
          <a:p>
            <a:r>
              <a:rPr lang="it-IT" sz="2200" b="1"/>
              <a:t>	Predictivo: </a:t>
            </a:r>
            <a:r>
              <a:rPr lang="it-IT" sz="2200"/>
              <a:t>Utiliza información sobre el rendimiento pasado para predecir el futuro.</a:t>
            </a:r>
            <a:endParaRPr lang="it-IT" sz="2200" dirty="0"/>
          </a:p>
        </p:txBody>
      </p:sp>
    </p:spTree>
    <p:extLst>
      <p:ext uri="{BB962C8B-B14F-4D97-AF65-F5344CB8AC3E}">
        <p14:creationId xmlns:p14="http://schemas.microsoft.com/office/powerpoint/2010/main" val="289764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a:t>
            </a:r>
            <a:r>
              <a:rPr lang="es-ES" sz="2800" b="1" dirty="0">
                <a:solidFill>
                  <a:srgbClr val="238791"/>
                </a:solidFill>
                <a:ea typeface="Microsoft Sans Serif" panose="020B0604020202020204" pitchFamily="34" charset="0"/>
                <a:cs typeface="Microsoft Sans Serif" panose="020B0604020202020204" pitchFamily="34" charset="0"/>
              </a:rPr>
              <a:t>1 </a:t>
            </a:r>
            <a:r>
              <a:rPr lang="es-ES" sz="2800" b="1">
                <a:solidFill>
                  <a:srgbClr val="238791"/>
                </a:solidFill>
                <a:ea typeface="Microsoft Sans Serif" panose="020B0604020202020204" pitchFamily="34" charset="0"/>
                <a:cs typeface="Microsoft Sans Serif" panose="020B0604020202020204" pitchFamily="34" charset="0"/>
              </a:rPr>
              <a:t>- Tipos de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862745"/>
            <a:ext cx="14706600" cy="3785652"/>
          </a:xfrm>
          <a:prstGeom prst="rect">
            <a:avLst/>
          </a:prstGeom>
          <a:noFill/>
        </p:spPr>
        <p:txBody>
          <a:bodyPr wrap="square" rtlCol="0">
            <a:spAutoFit/>
          </a:bodyPr>
          <a:lstStyle/>
          <a:p>
            <a:r>
              <a:rPr lang="it-IT" sz="2400" b="1"/>
              <a:t>¿Qué tipo de cuadro de mando voy a crear?</a:t>
            </a:r>
            <a:endParaRPr lang="it-IT" sz="2400" b="1" dirty="0"/>
          </a:p>
          <a:p>
            <a:r>
              <a:rPr lang="it-IT" sz="2400"/>
              <a:t>Según el nivel de personalización:</a:t>
            </a:r>
            <a:endParaRPr lang="it-IT" sz="2400" dirty="0"/>
          </a:p>
          <a:p>
            <a:r>
              <a:rPr lang="it-IT" sz="2400" dirty="0"/>
              <a:t>	</a:t>
            </a:r>
            <a:r>
              <a:rPr lang="it-IT" sz="2400" b="1" dirty="0"/>
              <a:t>Universal</a:t>
            </a:r>
            <a:r>
              <a:rPr lang="it-IT" sz="2400" b="1"/>
              <a:t>:</a:t>
            </a:r>
            <a:r>
              <a:rPr lang="it-IT" sz="2400"/>
              <a:t> Una versión para todos los usuarios</a:t>
            </a:r>
            <a:endParaRPr lang="it-IT" sz="2400" dirty="0"/>
          </a:p>
          <a:p>
            <a:r>
              <a:rPr lang="it-IT" sz="2400"/>
              <a:t>	</a:t>
            </a:r>
            <a:r>
              <a:rPr lang="it-IT" sz="2400" b="1"/>
              <a:t>Personalizable: </a:t>
            </a:r>
            <a:r>
              <a:rPr lang="it-IT" sz="2400"/>
              <a:t>Con funciones que permiten a los usuarios modificar la vista para adaptarla a sus necesidades</a:t>
            </a:r>
            <a:endParaRPr lang="it-IT" sz="2400" dirty="0"/>
          </a:p>
          <a:p>
            <a:r>
              <a:rPr lang="it-IT" sz="2400"/>
              <a:t>Según el nivel de detalle:</a:t>
            </a:r>
            <a:endParaRPr lang="it-IT" sz="2400" dirty="0"/>
          </a:p>
          <a:p>
            <a:r>
              <a:rPr lang="it-IT" sz="2400"/>
              <a:t>	</a:t>
            </a:r>
            <a:r>
              <a:rPr lang="it-IT" sz="2400" b="1"/>
              <a:t>Global</a:t>
            </a:r>
            <a:r>
              <a:rPr lang="it-IT" sz="2400"/>
              <a:t>: Sólo se presentan ratios de alto nivel </a:t>
            </a:r>
            <a:endParaRPr lang="it-IT" sz="2400" dirty="0"/>
          </a:p>
          <a:p>
            <a:r>
              <a:rPr lang="it-IT" sz="2400"/>
              <a:t>	</a:t>
            </a:r>
            <a:r>
              <a:rPr lang="it-IT" sz="2400" b="1"/>
              <a:t>Desglose: </a:t>
            </a:r>
            <a:r>
              <a:rPr lang="it-IT" sz="2400"/>
              <a:t>Permite al usuario profundizar en los datos para tener un contexto más amplio.</a:t>
            </a:r>
            <a:endParaRPr lang="it-IT" sz="2400" dirty="0"/>
          </a:p>
          <a:p>
            <a:r>
              <a:rPr lang="it-IT" sz="2400"/>
              <a:t>Según el punto de vista:</a:t>
            </a:r>
            <a:endParaRPr lang="it-IT" sz="2400" dirty="0"/>
          </a:p>
          <a:p>
            <a:r>
              <a:rPr lang="it-IT" sz="2400"/>
              <a:t>	</a:t>
            </a:r>
            <a:r>
              <a:rPr lang="it-IT" sz="2400" b="1"/>
              <a:t>Descriptivo:</a:t>
            </a:r>
            <a:r>
              <a:rPr lang="it-IT" sz="2400"/>
              <a:t> El cuadro de mando indica explícitamente al usuario cómo interpretar los datos</a:t>
            </a:r>
            <a:endParaRPr lang="it-IT" sz="2400" dirty="0"/>
          </a:p>
          <a:p>
            <a:r>
              <a:rPr lang="it-IT" sz="2400"/>
              <a:t>	</a:t>
            </a:r>
            <a:r>
              <a:rPr lang="it-IT" sz="2400" b="1"/>
              <a:t>Explorador:</a:t>
            </a:r>
            <a:r>
              <a:rPr lang="it-IT" sz="2400"/>
              <a:t> La interpretación de los resultados depende el usuario</a:t>
            </a:r>
            <a:endParaRPr lang="it-IT" sz="2400" dirty="0"/>
          </a:p>
        </p:txBody>
      </p:sp>
    </p:spTree>
    <p:extLst>
      <p:ext uri="{BB962C8B-B14F-4D97-AF65-F5344CB8AC3E}">
        <p14:creationId xmlns:p14="http://schemas.microsoft.com/office/powerpoint/2010/main" val="29883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411535"/>
            <a:ext cx="12268200" cy="1384995"/>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Unidad </a:t>
            </a:r>
            <a:r>
              <a:rPr lang="es-ES" sz="4400" b="1" dirty="0">
                <a:solidFill>
                  <a:srgbClr val="E7686A"/>
                </a:solidFill>
                <a:ea typeface="Microsoft Sans Serif" panose="020B0604020202020204" pitchFamily="34" charset="0"/>
                <a:cs typeface="Microsoft Sans Serif" panose="020B0604020202020204" pitchFamily="34" charset="0"/>
              </a:rPr>
              <a:t>2</a:t>
            </a:r>
            <a:r>
              <a:rPr lang="es-ES" sz="4400" b="1">
                <a:solidFill>
                  <a:srgbClr val="E7686A"/>
                </a:solidFill>
                <a:ea typeface="Microsoft Sans Serif" panose="020B0604020202020204" pitchFamily="34" charset="0"/>
                <a:cs typeface="Microsoft Sans Serif" panose="020B0604020202020204" pitchFamily="34" charset="0"/>
              </a:rPr>
              <a:t>: Crear un cuadro de mando eficaz</a:t>
            </a:r>
            <a:endParaRPr lang="es-ES" sz="4400" b="1" dirty="0">
              <a:solidFill>
                <a:srgbClr val="E7686A"/>
              </a:solidFill>
              <a:ea typeface="Microsoft Sans Serif" panose="020B0604020202020204" pitchFamily="34" charset="0"/>
              <a:cs typeface="Microsoft Sans Serif" panose="020B0604020202020204" pitchFamily="34" charset="0"/>
            </a:endParaRP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a:solidFill>
                  <a:srgbClr val="238791"/>
                </a:solidFill>
                <a:ea typeface="Microsoft Sans Serif" panose="020B0604020202020204" pitchFamily="34" charset="0"/>
                <a:cs typeface="Microsoft Sans Serif" panose="020B0604020202020204" pitchFamily="34" charset="0"/>
              </a:rPr>
              <a:t>Sección 2 – La estructura de un cuadro de mando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790700" y="3862745"/>
            <a:ext cx="14706600" cy="4893647"/>
          </a:xfrm>
          <a:prstGeom prst="rect">
            <a:avLst/>
          </a:prstGeom>
          <a:noFill/>
        </p:spPr>
        <p:txBody>
          <a:bodyPr wrap="square" rtlCol="0">
            <a:spAutoFit/>
          </a:bodyPr>
          <a:lstStyle/>
          <a:p>
            <a:r>
              <a:rPr lang="it-IT" sz="2400" b="1"/>
              <a:t>La estructura de un cuadro de mando</a:t>
            </a:r>
            <a:endParaRPr lang="it-IT" sz="2400" b="1" dirty="0"/>
          </a:p>
          <a:p>
            <a:pPr marL="342900" indent="-342900">
              <a:buFont typeface="Arial" panose="020B0604020202020204" pitchFamily="34" charset="0"/>
              <a:buChar char="•"/>
            </a:pPr>
            <a:r>
              <a:rPr lang="it-IT" sz="2400"/>
              <a:t>El contenido de un cuadro de mando debe organizarse de forma que refleje la naturaleza de la información y ayude a una supervisión eficaz.</a:t>
            </a:r>
            <a:endParaRPr lang="it-IT" sz="2400" dirty="0"/>
          </a:p>
          <a:p>
            <a:pPr marL="342900" indent="-342900">
              <a:buFont typeface="Arial" panose="020B0604020202020204" pitchFamily="34" charset="0"/>
              <a:buChar char="•"/>
            </a:pPr>
            <a:r>
              <a:rPr lang="es-ES" sz="2400"/>
              <a:t>La información no puede colocarse en cualquier lugar del cuadro de mando, ni las secciones de la vista sólo para llenar el espacio disponible.</a:t>
            </a:r>
            <a:endParaRPr lang="it-IT" sz="2400" dirty="0"/>
          </a:p>
          <a:p>
            <a:pPr marL="342900" indent="-342900">
              <a:buFont typeface="Arial" panose="020B0604020202020204" pitchFamily="34" charset="0"/>
              <a:buChar char="•"/>
            </a:pPr>
            <a:r>
              <a:rPr lang="es-ES" sz="2400"/>
              <a:t>Los elementos relacionados entre sí deben colocarse cerca unos de otros.</a:t>
            </a:r>
            <a:endParaRPr lang="it-IT" sz="2400" dirty="0"/>
          </a:p>
          <a:p>
            <a:pPr marL="342900" indent="-342900">
              <a:buFont typeface="Arial" panose="020B0604020202020204" pitchFamily="34" charset="0"/>
              <a:buChar char="•"/>
            </a:pPr>
            <a:r>
              <a:rPr lang="es-ES" sz="2400"/>
              <a:t>Los elementos importantes deben ser más grandes y más fácilmente visibles que los elementos menos importantes.</a:t>
            </a:r>
            <a:endParaRPr lang="it-IT" sz="2400" dirty="0"/>
          </a:p>
          <a:p>
            <a:pPr marL="342900" indent="-342900">
              <a:buFont typeface="Arial" panose="020B0604020202020204" pitchFamily="34" charset="0"/>
              <a:buChar char="•"/>
            </a:pPr>
            <a:r>
              <a:rPr lang="es-ES" sz="2400"/>
              <a:t>Los objetos que deban analizarse en un orden determinado deben disponerse de forma que la secuencia se sugiera visualmente.(Stephen Few, "Pervasive Hurdles to Effective Dashboard Design", Visual Business Intelligence Newsletter, 2007)</a:t>
            </a:r>
            <a:endParaRPr lang="it-IT" sz="2400"/>
          </a:p>
          <a:p>
            <a:endParaRPr lang="it-IT" sz="2400"/>
          </a:p>
          <a:p>
            <a:endParaRPr lang="it-IT" sz="2400" dirty="0"/>
          </a:p>
        </p:txBody>
      </p:sp>
    </p:spTree>
    <p:extLst>
      <p:ext uri="{BB962C8B-B14F-4D97-AF65-F5344CB8AC3E}">
        <p14:creationId xmlns:p14="http://schemas.microsoft.com/office/powerpoint/2010/main" val="143779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3372</Words>
  <Application>Microsoft Office PowerPoint</Application>
  <PresentationFormat>Personalizado</PresentationFormat>
  <Paragraphs>272</Paragraphs>
  <Slides>31</Slides>
  <Notes>13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31</vt:i4>
      </vt:variant>
    </vt:vector>
  </HeadingPairs>
  <TitlesOfParts>
    <vt:vector size="39" baseType="lpstr">
      <vt:lpstr>Arial</vt:lpstr>
      <vt:lpstr>Calibri</vt:lpstr>
      <vt:lpstr>Calibri Light</vt:lpstr>
      <vt:lpstr>Microsoft Sans Serif</vt:lpstr>
      <vt:lpstr>Oxygen</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María del  Mar Castillo</cp:lastModifiedBy>
  <cp:revision>110</cp:revision>
  <dcterms:created xsi:type="dcterms:W3CDTF">2022-05-03T15:33:59Z</dcterms:created>
  <dcterms:modified xsi:type="dcterms:W3CDTF">2023-04-19T08:19:27Z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