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4" r:id="rId5"/>
  </p:sldMasterIdLst>
  <p:notesMasterIdLst>
    <p:notesMasterId r:id="rId31"/>
  </p:notesMasterIdLst>
  <p:sldIdLst>
    <p:sldId id="256" r:id="rId6"/>
    <p:sldId id="258" r:id="rId7"/>
    <p:sldId id="365" r:id="rId8"/>
    <p:sldId id="259" r:id="rId9"/>
    <p:sldId id="262" r:id="rId10"/>
    <p:sldId id="380" r:id="rId11"/>
    <p:sldId id="382" r:id="rId12"/>
    <p:sldId id="381" r:id="rId13"/>
    <p:sldId id="379" r:id="rId14"/>
    <p:sldId id="390" r:id="rId15"/>
    <p:sldId id="387" r:id="rId16"/>
    <p:sldId id="388" r:id="rId17"/>
    <p:sldId id="384" r:id="rId18"/>
    <p:sldId id="385" r:id="rId19"/>
    <p:sldId id="386" r:id="rId20"/>
    <p:sldId id="389" r:id="rId21"/>
    <p:sldId id="391" r:id="rId22"/>
    <p:sldId id="392" r:id="rId23"/>
    <p:sldId id="393" r:id="rId24"/>
    <p:sldId id="395" r:id="rId25"/>
    <p:sldId id="394" r:id="rId26"/>
    <p:sldId id="397" r:id="rId27"/>
    <p:sldId id="274" r:id="rId28"/>
    <p:sldId id="396" r:id="rId29"/>
    <p:sldId id="276" r:id="rId30"/>
  </p:sldIdLst>
  <p:sldSz cx="18288000" cy="10287000"/>
  <p:notesSz cx="18288000" cy="10287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
      <p:font typeface="Helvetica Neue" panose="020B0604020202020204" charset="0"/>
      <p:regular r:id="rId37"/>
      <p:bold r:id="rId38"/>
      <p:italic r:id="rId39"/>
      <p:boldItalic r:id="rId40"/>
    </p:embeddedFont>
    <p:embeddedFont>
      <p:font typeface="Oxygen" panose="02000503000000000000" pitchFamily="2"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iD34OK8wPmvGVBTA1+YX4lttXdQ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38C809-554B-9136-6573-21C067FB3662}" name="Annalisa Cadonna" initials="AC" userId="S::annalisa.cadonna@ibm.com::61edcdf3-1f15-4555-b70a-eca54c95d6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37F0A4-AC5A-4EBF-B293-FA89C89D6C0E}" v="1404" dt="2023-03-17T20:20:43.0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50" d="100"/>
          <a:sy n="50" d="100"/>
        </p:scale>
        <p:origin x="874" y="43"/>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customschemas.google.com/relationships/presentationmetadata" Target="metadata"/><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1" name="Google Shape;131;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
              <a:t>Análisis Estadístico de Datos</a:t>
            </a:r>
          </a:p>
        </p:txBody>
      </p:sp>
      <p:sp>
        <p:nvSpPr>
          <p:cNvPr id="45059" name="Rectangle 6"/>
          <p:cNvSpPr>
            <a:spLocks noGrp="1" noChangeArrowheads="1"/>
          </p:cNvSpPr>
          <p:nvPr>
            <p:ph type="ftr" sz="quarter"/>
          </p:nvPr>
        </p:nvSpPr>
        <p:spPr>
          <a:noFill/>
        </p:spPr>
        <p:txBody>
          <a:bodyPr/>
          <a:lstStyle/>
          <a:p>
            <a:r>
              <a:rPr lang="es"/>
              <a:t>Análisis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10</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401754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
              <a:t>Análisis Estadístico de Datos</a:t>
            </a:r>
          </a:p>
        </p:txBody>
      </p:sp>
      <p:sp>
        <p:nvSpPr>
          <p:cNvPr id="45059" name="Rectangle 6"/>
          <p:cNvSpPr>
            <a:spLocks noGrp="1" noChangeArrowheads="1"/>
          </p:cNvSpPr>
          <p:nvPr>
            <p:ph type="ftr" sz="quarter"/>
          </p:nvPr>
        </p:nvSpPr>
        <p:spPr>
          <a:noFill/>
        </p:spPr>
        <p:txBody>
          <a:bodyPr/>
          <a:lstStyle/>
          <a:p>
            <a:r>
              <a:rPr lang="es"/>
              <a:t>Análisis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11</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403935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
              <a:t>Análisis Estadístico de Datos</a:t>
            </a:r>
          </a:p>
        </p:txBody>
      </p:sp>
      <p:sp>
        <p:nvSpPr>
          <p:cNvPr id="45059" name="Rectangle 6"/>
          <p:cNvSpPr>
            <a:spLocks noGrp="1" noChangeArrowheads="1"/>
          </p:cNvSpPr>
          <p:nvPr>
            <p:ph type="ftr" sz="quarter"/>
          </p:nvPr>
        </p:nvSpPr>
        <p:spPr>
          <a:noFill/>
        </p:spPr>
        <p:txBody>
          <a:bodyPr/>
          <a:lstStyle/>
          <a:p>
            <a:r>
              <a:rPr lang="es"/>
              <a:t>Análisis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12</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673879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
              <a:t>Análisis Estadístico de Datos</a:t>
            </a:r>
          </a:p>
        </p:txBody>
      </p:sp>
      <p:sp>
        <p:nvSpPr>
          <p:cNvPr id="45059" name="Rectangle 6"/>
          <p:cNvSpPr>
            <a:spLocks noGrp="1" noChangeArrowheads="1"/>
          </p:cNvSpPr>
          <p:nvPr>
            <p:ph type="ftr" sz="quarter"/>
          </p:nvPr>
        </p:nvSpPr>
        <p:spPr>
          <a:noFill/>
        </p:spPr>
        <p:txBody>
          <a:bodyPr/>
          <a:lstStyle/>
          <a:p>
            <a:r>
              <a:rPr lang="es"/>
              <a:t>Análisis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13</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786317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
              <a:t>Análisis Estadístico de Datos</a:t>
            </a:r>
          </a:p>
        </p:txBody>
      </p:sp>
      <p:sp>
        <p:nvSpPr>
          <p:cNvPr id="45059" name="Rectangle 6"/>
          <p:cNvSpPr>
            <a:spLocks noGrp="1" noChangeArrowheads="1"/>
          </p:cNvSpPr>
          <p:nvPr>
            <p:ph type="ftr" sz="quarter"/>
          </p:nvPr>
        </p:nvSpPr>
        <p:spPr>
          <a:noFill/>
        </p:spPr>
        <p:txBody>
          <a:bodyPr/>
          <a:lstStyle/>
          <a:p>
            <a:r>
              <a:rPr lang="es"/>
              <a:t>Análisis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14</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2677933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s"/>
              <a:t>Análisis Estadístico de Datos</a:t>
            </a:r>
          </a:p>
        </p:txBody>
      </p:sp>
      <p:sp>
        <p:nvSpPr>
          <p:cNvPr id="44035" name="Rectangle 6"/>
          <p:cNvSpPr>
            <a:spLocks noGrp="1" noChangeArrowheads="1"/>
          </p:cNvSpPr>
          <p:nvPr>
            <p:ph type="ftr" sz="quarter"/>
          </p:nvPr>
        </p:nvSpPr>
        <p:spPr>
          <a:noFill/>
        </p:spPr>
        <p:txBody>
          <a:bodyPr/>
          <a:lstStyle/>
          <a:p>
            <a:r>
              <a:rPr lang="es"/>
              <a:t>Análisis Estadístico de Datos</a:t>
            </a:r>
          </a:p>
        </p:txBody>
      </p:sp>
      <p:sp>
        <p:nvSpPr>
          <p:cNvPr id="44036" name="Rectangle 7"/>
          <p:cNvSpPr>
            <a:spLocks noGrp="1" noChangeArrowheads="1"/>
          </p:cNvSpPr>
          <p:nvPr>
            <p:ph type="sldNum" sz="quarter"/>
          </p:nvPr>
        </p:nvSpPr>
        <p:spPr>
          <a:noFill/>
        </p:spPr>
        <p:txBody>
          <a:bodyPr/>
          <a:lstStyle/>
          <a:p>
            <a:fld id="{87FD7B12-BCC5-4AD5-81CF-6F51F93FBB73}" type="slidenum">
              <a:rPr lang="es-ES"/>
              <a:pPr/>
              <a:t>15</a:t>
            </a:fld>
            <a:endParaRPr lang="es-ES"/>
          </a:p>
        </p:txBody>
      </p:sp>
      <p:sp>
        <p:nvSpPr>
          <p:cNvPr id="4403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403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2651400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
              <a:t>Análisis Estadístico de Datos</a:t>
            </a:r>
          </a:p>
        </p:txBody>
      </p:sp>
      <p:sp>
        <p:nvSpPr>
          <p:cNvPr id="45059" name="Rectangle 6"/>
          <p:cNvSpPr>
            <a:spLocks noGrp="1" noChangeArrowheads="1"/>
          </p:cNvSpPr>
          <p:nvPr>
            <p:ph type="ftr" sz="quarter"/>
          </p:nvPr>
        </p:nvSpPr>
        <p:spPr>
          <a:noFill/>
        </p:spPr>
        <p:txBody>
          <a:bodyPr/>
          <a:lstStyle/>
          <a:p>
            <a:r>
              <a:rPr lang="es"/>
              <a:t>Análisis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16</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870402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
              <a:t>Análisis Estadístico de Datos</a:t>
            </a:r>
          </a:p>
        </p:txBody>
      </p:sp>
      <p:sp>
        <p:nvSpPr>
          <p:cNvPr id="45059" name="Rectangle 6"/>
          <p:cNvSpPr>
            <a:spLocks noGrp="1" noChangeArrowheads="1"/>
          </p:cNvSpPr>
          <p:nvPr>
            <p:ph type="ftr" sz="quarter"/>
          </p:nvPr>
        </p:nvSpPr>
        <p:spPr>
          <a:noFill/>
        </p:spPr>
        <p:txBody>
          <a:bodyPr/>
          <a:lstStyle/>
          <a:p>
            <a:r>
              <a:rPr lang="es"/>
              <a:t>Análisis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17</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240272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
              <a:t>Análisis Estadístico de Datos</a:t>
            </a:r>
          </a:p>
        </p:txBody>
      </p:sp>
      <p:sp>
        <p:nvSpPr>
          <p:cNvPr id="45059" name="Rectangle 6"/>
          <p:cNvSpPr>
            <a:spLocks noGrp="1" noChangeArrowheads="1"/>
          </p:cNvSpPr>
          <p:nvPr>
            <p:ph type="ftr" sz="quarter"/>
          </p:nvPr>
        </p:nvSpPr>
        <p:spPr>
          <a:noFill/>
        </p:spPr>
        <p:txBody>
          <a:bodyPr/>
          <a:lstStyle/>
          <a:p>
            <a:r>
              <a:rPr lang="es"/>
              <a:t>Análisis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18</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347676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
              <a:t>Análisis Estadístico de Datos</a:t>
            </a:r>
          </a:p>
        </p:txBody>
      </p:sp>
      <p:sp>
        <p:nvSpPr>
          <p:cNvPr id="45059" name="Rectangle 6"/>
          <p:cNvSpPr>
            <a:spLocks noGrp="1" noChangeArrowheads="1"/>
          </p:cNvSpPr>
          <p:nvPr>
            <p:ph type="ftr" sz="quarter"/>
          </p:nvPr>
        </p:nvSpPr>
        <p:spPr>
          <a:noFill/>
        </p:spPr>
        <p:txBody>
          <a:bodyPr/>
          <a:lstStyle/>
          <a:p>
            <a:r>
              <a:rPr lang="es"/>
              <a:t>Análisis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19</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314263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
              <a:t>Análisis Estadístico de Datos</a:t>
            </a:r>
          </a:p>
        </p:txBody>
      </p:sp>
      <p:sp>
        <p:nvSpPr>
          <p:cNvPr id="45059" name="Rectangle 6"/>
          <p:cNvSpPr>
            <a:spLocks noGrp="1" noChangeArrowheads="1"/>
          </p:cNvSpPr>
          <p:nvPr>
            <p:ph type="ftr" sz="quarter"/>
          </p:nvPr>
        </p:nvSpPr>
        <p:spPr>
          <a:noFill/>
        </p:spPr>
        <p:txBody>
          <a:bodyPr/>
          <a:lstStyle/>
          <a:p>
            <a:r>
              <a:rPr lang="es"/>
              <a:t>Análisis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20</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389394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
              <a:t>Análisis Estadístico de Datos</a:t>
            </a:r>
          </a:p>
        </p:txBody>
      </p:sp>
      <p:sp>
        <p:nvSpPr>
          <p:cNvPr id="45059" name="Rectangle 6"/>
          <p:cNvSpPr>
            <a:spLocks noGrp="1" noChangeArrowheads="1"/>
          </p:cNvSpPr>
          <p:nvPr>
            <p:ph type="ftr" sz="quarter"/>
          </p:nvPr>
        </p:nvSpPr>
        <p:spPr>
          <a:noFill/>
        </p:spPr>
        <p:txBody>
          <a:bodyPr/>
          <a:lstStyle/>
          <a:p>
            <a:r>
              <a:rPr lang="es"/>
              <a:t>Análisis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21</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2227564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8745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2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71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s"/>
              <a:t>Análisis Estadístico de Datos</a:t>
            </a:r>
          </a:p>
        </p:txBody>
      </p:sp>
      <p:sp>
        <p:nvSpPr>
          <p:cNvPr id="44035" name="Rectangle 6"/>
          <p:cNvSpPr>
            <a:spLocks noGrp="1" noChangeArrowheads="1"/>
          </p:cNvSpPr>
          <p:nvPr>
            <p:ph type="ftr" sz="quarter"/>
          </p:nvPr>
        </p:nvSpPr>
        <p:spPr>
          <a:noFill/>
        </p:spPr>
        <p:txBody>
          <a:bodyPr/>
          <a:lstStyle/>
          <a:p>
            <a:r>
              <a:rPr lang="es"/>
              <a:t>Análisis Estadístico de Datos</a:t>
            </a:r>
          </a:p>
        </p:txBody>
      </p:sp>
      <p:sp>
        <p:nvSpPr>
          <p:cNvPr id="44036" name="Rectangle 7"/>
          <p:cNvSpPr>
            <a:spLocks noGrp="1" noChangeArrowheads="1"/>
          </p:cNvSpPr>
          <p:nvPr>
            <p:ph type="sldNum" sz="quarter"/>
          </p:nvPr>
        </p:nvSpPr>
        <p:spPr>
          <a:noFill/>
        </p:spPr>
        <p:txBody>
          <a:bodyPr/>
          <a:lstStyle/>
          <a:p>
            <a:fld id="{87FD7B12-BCC5-4AD5-81CF-6F51F93FBB73}" type="slidenum">
              <a:rPr lang="es-ES"/>
              <a:pPr/>
              <a:t>5</a:t>
            </a:fld>
            <a:endParaRPr lang="es-ES"/>
          </a:p>
        </p:txBody>
      </p:sp>
      <p:sp>
        <p:nvSpPr>
          <p:cNvPr id="4403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403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87572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s"/>
              <a:t>Análisis Estadístico de Datos</a:t>
            </a:r>
          </a:p>
        </p:txBody>
      </p:sp>
      <p:sp>
        <p:nvSpPr>
          <p:cNvPr id="44035" name="Rectangle 6"/>
          <p:cNvSpPr>
            <a:spLocks noGrp="1" noChangeArrowheads="1"/>
          </p:cNvSpPr>
          <p:nvPr>
            <p:ph type="ftr" sz="quarter"/>
          </p:nvPr>
        </p:nvSpPr>
        <p:spPr>
          <a:noFill/>
        </p:spPr>
        <p:txBody>
          <a:bodyPr/>
          <a:lstStyle/>
          <a:p>
            <a:r>
              <a:rPr lang="es"/>
              <a:t>Análisis Estadístico de Datos</a:t>
            </a:r>
          </a:p>
        </p:txBody>
      </p:sp>
      <p:sp>
        <p:nvSpPr>
          <p:cNvPr id="44036" name="Rectangle 7"/>
          <p:cNvSpPr>
            <a:spLocks noGrp="1" noChangeArrowheads="1"/>
          </p:cNvSpPr>
          <p:nvPr>
            <p:ph type="sldNum" sz="quarter"/>
          </p:nvPr>
        </p:nvSpPr>
        <p:spPr>
          <a:noFill/>
        </p:spPr>
        <p:txBody>
          <a:bodyPr/>
          <a:lstStyle/>
          <a:p>
            <a:fld id="{87FD7B12-BCC5-4AD5-81CF-6F51F93FBB73}" type="slidenum">
              <a:rPr lang="es-ES"/>
              <a:pPr/>
              <a:t>6</a:t>
            </a:fld>
            <a:endParaRPr lang="es-ES"/>
          </a:p>
        </p:txBody>
      </p:sp>
      <p:sp>
        <p:nvSpPr>
          <p:cNvPr id="4403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403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162680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s"/>
              <a:t>Análisis Estadístico de Datos</a:t>
            </a:r>
          </a:p>
        </p:txBody>
      </p:sp>
      <p:sp>
        <p:nvSpPr>
          <p:cNvPr id="44035" name="Rectangle 6"/>
          <p:cNvSpPr>
            <a:spLocks noGrp="1" noChangeArrowheads="1"/>
          </p:cNvSpPr>
          <p:nvPr>
            <p:ph type="ftr" sz="quarter"/>
          </p:nvPr>
        </p:nvSpPr>
        <p:spPr>
          <a:noFill/>
        </p:spPr>
        <p:txBody>
          <a:bodyPr/>
          <a:lstStyle/>
          <a:p>
            <a:r>
              <a:rPr lang="es"/>
              <a:t>Análisis Estadístico de Datos</a:t>
            </a:r>
          </a:p>
        </p:txBody>
      </p:sp>
      <p:sp>
        <p:nvSpPr>
          <p:cNvPr id="44036" name="Rectangle 7"/>
          <p:cNvSpPr>
            <a:spLocks noGrp="1" noChangeArrowheads="1"/>
          </p:cNvSpPr>
          <p:nvPr>
            <p:ph type="sldNum" sz="quarter"/>
          </p:nvPr>
        </p:nvSpPr>
        <p:spPr>
          <a:noFill/>
        </p:spPr>
        <p:txBody>
          <a:bodyPr/>
          <a:lstStyle/>
          <a:p>
            <a:fld id="{87FD7B12-BCC5-4AD5-81CF-6F51F93FBB73}" type="slidenum">
              <a:rPr lang="es-ES"/>
              <a:pPr/>
              <a:t>7</a:t>
            </a:fld>
            <a:endParaRPr lang="es-ES"/>
          </a:p>
        </p:txBody>
      </p:sp>
      <p:sp>
        <p:nvSpPr>
          <p:cNvPr id="4403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403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85158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s"/>
              <a:t>Análisis Estadístico de Datos</a:t>
            </a:r>
          </a:p>
        </p:txBody>
      </p:sp>
      <p:sp>
        <p:nvSpPr>
          <p:cNvPr id="44035" name="Rectangle 6"/>
          <p:cNvSpPr>
            <a:spLocks noGrp="1" noChangeArrowheads="1"/>
          </p:cNvSpPr>
          <p:nvPr>
            <p:ph type="ftr" sz="quarter"/>
          </p:nvPr>
        </p:nvSpPr>
        <p:spPr>
          <a:noFill/>
        </p:spPr>
        <p:txBody>
          <a:bodyPr/>
          <a:lstStyle/>
          <a:p>
            <a:r>
              <a:rPr lang="es"/>
              <a:t>Análisis Estadístico de Datos</a:t>
            </a:r>
          </a:p>
        </p:txBody>
      </p:sp>
      <p:sp>
        <p:nvSpPr>
          <p:cNvPr id="44036" name="Rectangle 7"/>
          <p:cNvSpPr>
            <a:spLocks noGrp="1" noChangeArrowheads="1"/>
          </p:cNvSpPr>
          <p:nvPr>
            <p:ph type="sldNum" sz="quarter"/>
          </p:nvPr>
        </p:nvSpPr>
        <p:spPr>
          <a:noFill/>
        </p:spPr>
        <p:txBody>
          <a:bodyPr/>
          <a:lstStyle/>
          <a:p>
            <a:fld id="{87FD7B12-BCC5-4AD5-81CF-6F51F93FBB73}" type="slidenum">
              <a:rPr lang="es-ES"/>
              <a:pPr/>
              <a:t>8</a:t>
            </a:fld>
            <a:endParaRPr lang="es-ES"/>
          </a:p>
        </p:txBody>
      </p:sp>
      <p:sp>
        <p:nvSpPr>
          <p:cNvPr id="4403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403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765891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
              <a:t>Análisis Estadístico de Datos</a:t>
            </a:r>
          </a:p>
        </p:txBody>
      </p:sp>
      <p:sp>
        <p:nvSpPr>
          <p:cNvPr id="45059" name="Rectangle 6"/>
          <p:cNvSpPr>
            <a:spLocks noGrp="1" noChangeArrowheads="1"/>
          </p:cNvSpPr>
          <p:nvPr>
            <p:ph type="ftr" sz="quarter"/>
          </p:nvPr>
        </p:nvSpPr>
        <p:spPr>
          <a:noFill/>
        </p:spPr>
        <p:txBody>
          <a:bodyPr/>
          <a:lstStyle/>
          <a:p>
            <a:r>
              <a:rPr lang="es"/>
              <a:t>Análisis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9</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435755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2"/>
        <p:cNvGrpSpPr/>
        <p:nvPr/>
      </p:nvGrpSpPr>
      <p:grpSpPr>
        <a:xfrm>
          <a:off x="0" y="0"/>
          <a:ext cx="0" cy="0"/>
          <a:chOff x="0" y="0"/>
          <a:chExt cx="0" cy="0"/>
        </a:xfrm>
      </p:grpSpPr>
      <p:sp>
        <p:nvSpPr>
          <p:cNvPr id="33" name="Google Shape;33;p23"/>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23"/>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5"/>
        <p:cNvGrpSpPr/>
        <p:nvPr/>
      </p:nvGrpSpPr>
      <p:grpSpPr>
        <a:xfrm>
          <a:off x="0" y="0"/>
          <a:ext cx="0" cy="0"/>
          <a:chOff x="0" y="0"/>
          <a:chExt cx="0" cy="0"/>
        </a:xfrm>
      </p:grpSpPr>
      <p:sp>
        <p:nvSpPr>
          <p:cNvPr id="86" name="Google Shape;86;p33"/>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33"/>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33"/>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33"/>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33"/>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0"/>
        <p:cNvGrpSpPr/>
        <p:nvPr/>
      </p:nvGrpSpPr>
      <p:grpSpPr>
        <a:xfrm>
          <a:off x="0" y="0"/>
          <a:ext cx="0" cy="0"/>
          <a:chOff x="0" y="0"/>
          <a:chExt cx="0" cy="0"/>
        </a:xfrm>
      </p:grpSpPr>
      <p:sp>
        <p:nvSpPr>
          <p:cNvPr id="111" name="Google Shape;111;p37"/>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37"/>
          <p:cNvSpPr>
            <a:spLocks noGrp="1"/>
          </p:cNvSpPr>
          <p:nvPr>
            <p:ph type="pic" idx="2"/>
          </p:nvPr>
        </p:nvSpPr>
        <p:spPr>
          <a:xfrm>
            <a:off x="7775575" y="1481138"/>
            <a:ext cx="9258300" cy="7310437"/>
          </a:xfrm>
          <a:prstGeom prst="rect">
            <a:avLst/>
          </a:prstGeom>
          <a:noFill/>
          <a:ln>
            <a:noFill/>
          </a:ln>
        </p:spPr>
      </p:sp>
      <p:sp>
        <p:nvSpPr>
          <p:cNvPr id="113" name="Google Shape;113;p37"/>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4" name="Google Shape;114;p3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3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3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7"/>
        <p:cNvGrpSpPr/>
        <p:nvPr/>
      </p:nvGrpSpPr>
      <p:grpSpPr>
        <a:xfrm>
          <a:off x="0" y="0"/>
          <a:ext cx="0" cy="0"/>
          <a:chOff x="0" y="0"/>
          <a:chExt cx="0" cy="0"/>
        </a:xfrm>
      </p:grpSpPr>
      <p:sp>
        <p:nvSpPr>
          <p:cNvPr id="118" name="Google Shape;118;p38"/>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38"/>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3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3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3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23"/>
        <p:cNvGrpSpPr/>
        <p:nvPr/>
      </p:nvGrpSpPr>
      <p:grpSpPr>
        <a:xfrm>
          <a:off x="0" y="0"/>
          <a:ext cx="0" cy="0"/>
          <a:chOff x="0" y="0"/>
          <a:chExt cx="0" cy="0"/>
        </a:xfrm>
      </p:grpSpPr>
      <p:sp>
        <p:nvSpPr>
          <p:cNvPr id="124" name="Google Shape;124;p39"/>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39"/>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3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3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3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99"/>
        <p:cNvGrpSpPr/>
        <p:nvPr/>
      </p:nvGrpSpPr>
      <p:grpSpPr>
        <a:xfrm>
          <a:off x="0" y="0"/>
          <a:ext cx="0" cy="0"/>
          <a:chOff x="0" y="0"/>
          <a:chExt cx="0" cy="0"/>
        </a:xfrm>
      </p:grpSpPr>
      <p:sp>
        <p:nvSpPr>
          <p:cNvPr id="100" name="Google Shape;100;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848805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2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2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1" name="Google Shape;41;p2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2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60"/>
        <p:cNvGrpSpPr/>
        <p:nvPr/>
      </p:nvGrpSpPr>
      <p:grpSpPr>
        <a:xfrm>
          <a:off x="0" y="0"/>
          <a:ext cx="0" cy="0"/>
          <a:chOff x="0" y="0"/>
          <a:chExt cx="0" cy="0"/>
        </a:xfrm>
      </p:grpSpPr>
      <p:sp>
        <p:nvSpPr>
          <p:cNvPr id="61" name="Google Shape;61;p25"/>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25"/>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3" name="Google Shape;63;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6"/>
        <p:cNvGrpSpPr/>
        <p:nvPr/>
      </p:nvGrpSpPr>
      <p:grpSpPr>
        <a:xfrm>
          <a:off x="0" y="0"/>
          <a:ext cx="0" cy="0"/>
          <a:chOff x="0" y="0"/>
          <a:chExt cx="0" cy="0"/>
        </a:xfrm>
      </p:grpSpPr>
      <p:sp>
        <p:nvSpPr>
          <p:cNvPr id="67" name="Google Shape;67;p3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30"/>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31"/>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5" name="Google Shape;75;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32"/>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2"/>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jp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2"/>
          <p:cNvPicPr preferRelativeResize="0"/>
          <p:nvPr/>
        </p:nvPicPr>
        <p:blipFill rotWithShape="1">
          <a:blip r:embed="rId7">
            <a:alphaModFix/>
          </a:blip>
          <a:srcRect/>
          <a:stretch/>
        </p:blipFill>
        <p:spPr>
          <a:xfrm>
            <a:off x="1447800" y="9243313"/>
            <a:ext cx="3200399" cy="676274"/>
          </a:xfrm>
          <a:prstGeom prst="rect">
            <a:avLst/>
          </a:prstGeom>
          <a:noFill/>
          <a:ln>
            <a:noFill/>
          </a:ln>
        </p:spPr>
      </p:pic>
      <p:sp>
        <p:nvSpPr>
          <p:cNvPr id="7" name="Google Shape;7;p22"/>
          <p:cNvSpPr/>
          <p:nvPr/>
        </p:nvSpPr>
        <p:spPr>
          <a:xfrm>
            <a:off x="177057"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8;p22"/>
          <p:cNvSpPr/>
          <p:nvPr/>
        </p:nvSpPr>
        <p:spPr>
          <a:xfrm>
            <a:off x="177057"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9;p22"/>
          <p:cNvSpPr/>
          <p:nvPr/>
        </p:nvSpPr>
        <p:spPr>
          <a:xfrm>
            <a:off x="187762"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0;p22"/>
          <p:cNvSpPr/>
          <p:nvPr/>
        </p:nvSpPr>
        <p:spPr>
          <a:xfrm>
            <a:off x="177057"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2"/>
          <p:cNvSpPr/>
          <p:nvPr/>
        </p:nvSpPr>
        <p:spPr>
          <a:xfrm>
            <a:off x="177057"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2"/>
          <p:cNvSpPr/>
          <p:nvPr/>
        </p:nvSpPr>
        <p:spPr>
          <a:xfrm>
            <a:off x="187762"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2"/>
          <p:cNvSpPr/>
          <p:nvPr/>
        </p:nvSpPr>
        <p:spPr>
          <a:xfrm>
            <a:off x="177057"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22"/>
          <p:cNvSpPr/>
          <p:nvPr/>
        </p:nvSpPr>
        <p:spPr>
          <a:xfrm>
            <a:off x="177057"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22"/>
          <p:cNvSpPr/>
          <p:nvPr/>
        </p:nvSpPr>
        <p:spPr>
          <a:xfrm>
            <a:off x="187762"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22"/>
          <p:cNvSpPr/>
          <p:nvPr/>
        </p:nvSpPr>
        <p:spPr>
          <a:xfrm>
            <a:off x="177057"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2"/>
          <p:cNvSpPr/>
          <p:nvPr/>
        </p:nvSpPr>
        <p:spPr>
          <a:xfrm>
            <a:off x="177057"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22"/>
          <p:cNvPicPr preferRelativeResize="0"/>
          <p:nvPr/>
        </p:nvPicPr>
        <p:blipFill rotWithShape="1">
          <a:blip r:embed="rId8">
            <a:alphaModFix/>
          </a:blip>
          <a:srcRect/>
          <a:stretch/>
        </p:blipFill>
        <p:spPr>
          <a:xfrm>
            <a:off x="5797230" y="2851504"/>
            <a:ext cx="6741318" cy="2179240"/>
          </a:xfrm>
          <a:prstGeom prst="rect">
            <a:avLst/>
          </a:prstGeom>
          <a:noFill/>
          <a:ln>
            <a:noFill/>
          </a:ln>
        </p:spPr>
      </p:pic>
      <p:sp>
        <p:nvSpPr>
          <p:cNvPr id="19" name="Google Shape;19;p22"/>
          <p:cNvSpPr txBox="1"/>
          <p:nvPr/>
        </p:nvSpPr>
        <p:spPr>
          <a:xfrm>
            <a:off x="7539626" y="5470518"/>
            <a:ext cx="3209290" cy="37782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6B7C86"/>
                </a:solidFill>
                <a:latin typeface="Helvetica Neue"/>
                <a:ea typeface="Helvetica Neue"/>
                <a:cs typeface="Helvetica Neue"/>
                <a:sym typeface="Helvetica Neue"/>
              </a:rPr>
              <a:t>datascience-project.eu</a:t>
            </a:r>
            <a:endParaRPr sz="2300">
              <a:solidFill>
                <a:schemeClr val="dk1"/>
              </a:solidFill>
              <a:latin typeface="Helvetica Neue"/>
              <a:ea typeface="Helvetica Neue"/>
              <a:cs typeface="Helvetica Neue"/>
              <a:sym typeface="Helvetica Neue"/>
            </a:endParaRPr>
          </a:p>
        </p:txBody>
      </p:sp>
      <p:sp>
        <p:nvSpPr>
          <p:cNvPr id="20" name="Google Shape;20;p22"/>
          <p:cNvSpPr/>
          <p:nvPr/>
        </p:nvSpPr>
        <p:spPr>
          <a:xfrm>
            <a:off x="17798045"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22"/>
          <p:cNvSpPr/>
          <p:nvPr/>
        </p:nvSpPr>
        <p:spPr>
          <a:xfrm>
            <a:off x="17798045"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22"/>
          <p:cNvSpPr/>
          <p:nvPr/>
        </p:nvSpPr>
        <p:spPr>
          <a:xfrm>
            <a:off x="17808748"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22"/>
          <p:cNvSpPr/>
          <p:nvPr/>
        </p:nvSpPr>
        <p:spPr>
          <a:xfrm>
            <a:off x="17798045"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22"/>
          <p:cNvSpPr/>
          <p:nvPr/>
        </p:nvSpPr>
        <p:spPr>
          <a:xfrm>
            <a:off x="17798045"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22"/>
          <p:cNvSpPr/>
          <p:nvPr/>
        </p:nvSpPr>
        <p:spPr>
          <a:xfrm>
            <a:off x="17808748"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22"/>
          <p:cNvSpPr/>
          <p:nvPr/>
        </p:nvSpPr>
        <p:spPr>
          <a:xfrm>
            <a:off x="17798045"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22"/>
          <p:cNvSpPr/>
          <p:nvPr/>
        </p:nvSpPr>
        <p:spPr>
          <a:xfrm>
            <a:off x="17798045"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22"/>
          <p:cNvSpPr/>
          <p:nvPr/>
        </p:nvSpPr>
        <p:spPr>
          <a:xfrm>
            <a:off x="17808748"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22"/>
          <p:cNvSpPr/>
          <p:nvPr/>
        </p:nvSpPr>
        <p:spPr>
          <a:xfrm>
            <a:off x="17798045"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22"/>
          <p:cNvSpPr/>
          <p:nvPr/>
        </p:nvSpPr>
        <p:spPr>
          <a:xfrm>
            <a:off x="17798045"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22"/>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24"/>
          <p:cNvSpPr/>
          <p:nvPr/>
        </p:nvSpPr>
        <p:spPr>
          <a:xfrm>
            <a:off x="177057" y="9847729"/>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24"/>
          <p:cNvSpPr/>
          <p:nvPr/>
        </p:nvSpPr>
        <p:spPr>
          <a:xfrm>
            <a:off x="177057" y="8847488"/>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24"/>
          <p:cNvSpPr/>
          <p:nvPr/>
        </p:nvSpPr>
        <p:spPr>
          <a:xfrm>
            <a:off x="187762" y="7596451"/>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24"/>
          <p:cNvSpPr/>
          <p:nvPr/>
        </p:nvSpPr>
        <p:spPr>
          <a:xfrm>
            <a:off x="177057" y="691965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24"/>
          <p:cNvSpPr/>
          <p:nvPr/>
        </p:nvSpPr>
        <p:spPr>
          <a:xfrm>
            <a:off x="177057" y="591941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24"/>
          <p:cNvSpPr/>
          <p:nvPr/>
        </p:nvSpPr>
        <p:spPr>
          <a:xfrm>
            <a:off x="187762" y="466837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24"/>
          <p:cNvSpPr/>
          <p:nvPr/>
        </p:nvSpPr>
        <p:spPr>
          <a:xfrm>
            <a:off x="177057" y="399157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24"/>
          <p:cNvSpPr/>
          <p:nvPr/>
        </p:nvSpPr>
        <p:spPr>
          <a:xfrm>
            <a:off x="177057" y="299133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24"/>
          <p:cNvSpPr/>
          <p:nvPr/>
        </p:nvSpPr>
        <p:spPr>
          <a:xfrm>
            <a:off x="187762" y="174029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24"/>
          <p:cNvSpPr/>
          <p:nvPr/>
        </p:nvSpPr>
        <p:spPr>
          <a:xfrm>
            <a:off x="177057" y="1063501"/>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24"/>
          <p:cNvSpPr/>
          <p:nvPr/>
        </p:nvSpPr>
        <p:spPr>
          <a:xfrm>
            <a:off x="177057" y="6326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 name="Google Shape;57;p24"/>
          <p:cNvPicPr preferRelativeResize="0"/>
          <p:nvPr/>
        </p:nvPicPr>
        <p:blipFill rotWithShape="1">
          <a:blip r:embed="rId11">
            <a:alphaModFix/>
          </a:blip>
          <a:srcRect/>
          <a:stretch/>
        </p:blipFill>
        <p:spPr>
          <a:xfrm>
            <a:off x="15011400" y="419100"/>
            <a:ext cx="2891670" cy="932139"/>
          </a:xfrm>
          <a:prstGeom prst="rect">
            <a:avLst/>
          </a:prstGeom>
          <a:noFill/>
          <a:ln>
            <a:noFill/>
          </a:ln>
        </p:spPr>
      </p:pic>
      <p:sp>
        <p:nvSpPr>
          <p:cNvPr id="58" name="Google Shape;58;p24"/>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pic>
        <p:nvPicPr>
          <p:cNvPr id="59" name="Google Shape;59;p24"/>
          <p:cNvPicPr preferRelativeResize="0"/>
          <p:nvPr/>
        </p:nvPicPr>
        <p:blipFill rotWithShape="1">
          <a:blip r:embed="rId12">
            <a:alphaModFix/>
          </a:blip>
          <a:srcRect/>
          <a:stretch/>
        </p:blipFill>
        <p:spPr>
          <a:xfrm>
            <a:off x="1447800" y="9243313"/>
            <a:ext cx="3200399" cy="676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3" r:id="rId6"/>
    <p:sldLayoutId id="2147483664" r:id="rId7"/>
    <p:sldLayoutId id="2147483665" r:id="rId8"/>
    <p:sldLayoutId id="214748366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p:nvPr/>
        </p:nvSpPr>
        <p:spPr>
          <a:xfrm>
            <a:off x="1733550" y="6591300"/>
            <a:ext cx="14820900"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4800" b="1" dirty="0">
                <a:solidFill>
                  <a:srgbClr val="E7686A"/>
                </a:solidFill>
                <a:latin typeface="Calibri"/>
                <a:cs typeface="Calibri"/>
                <a:sym typeface="Calibri"/>
              </a:rPr>
              <a:t>ANÁLISIS DISCRIMINANTE LINEAL</a:t>
            </a:r>
            <a:endParaRPr dirty="0"/>
          </a:p>
          <a:p>
            <a:pPr marL="0" marR="0" lvl="0" indent="0" algn="ctr" rtl="0">
              <a:spcBef>
                <a:spcPts val="5"/>
              </a:spcBef>
              <a:spcAft>
                <a:spcPts val="0"/>
              </a:spcAft>
              <a:buNone/>
            </a:pPr>
            <a:r>
              <a:rPr lang="es" sz="3600" b="1" dirty="0">
                <a:solidFill>
                  <a:srgbClr val="E7686A"/>
                </a:solidFill>
                <a:latin typeface="Calibri"/>
                <a:ea typeface="Calibri"/>
                <a:cs typeface="Calibri"/>
                <a:sym typeface="Calibri"/>
              </a:rPr>
              <a:t>[UNIOVI]</a:t>
            </a:r>
            <a:endParaRPr sz="3200" b="1" dirty="0">
              <a:solidFill>
                <a:srgbClr val="E7686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CCEC4-C24F-CDB0-A74B-1AB553FD9833}"/>
              </a:ext>
            </a:extLst>
          </p:cNvPr>
          <p:cNvSpPr txBox="1"/>
          <p:nvPr/>
        </p:nvSpPr>
        <p:spPr>
          <a:xfrm>
            <a:off x="553706" y="1384954"/>
            <a:ext cx="10419094" cy="8402300"/>
          </a:xfrm>
          <a:prstGeom prst="rect">
            <a:avLst/>
          </a:prstGeom>
          <a:noFill/>
        </p:spPr>
        <p:txBody>
          <a:bodyPr wrap="square">
            <a:spAutoFit/>
          </a:bodyPr>
          <a:lstStyle/>
          <a:p>
            <a:pPr marL="571500" indent="-571500">
              <a:buFont typeface="Wingdings" panose="05000000000000000000" pitchFamily="2" charset="2"/>
              <a:buChar char="Ø"/>
            </a:pPr>
            <a:r>
              <a:rPr lang="es-ES" sz="3000" dirty="0">
                <a:solidFill>
                  <a:schemeClr val="tx1"/>
                </a:solidFill>
              </a:rPr>
              <a:t>ADL</a:t>
            </a:r>
            <a:r>
              <a:rPr lang="es" sz="3000" dirty="0">
                <a:solidFill>
                  <a:schemeClr val="tx1"/>
                </a:solidFill>
              </a:rPr>
              <a:t> en R se puede resolver fácilmente con la función " </a:t>
            </a:r>
            <a:r>
              <a:rPr lang="es" sz="3000" i="1" dirty="0">
                <a:solidFill>
                  <a:schemeClr val="tx1"/>
                </a:solidFill>
              </a:rPr>
              <a:t>lda " dentro de la </a:t>
            </a:r>
            <a:r>
              <a:rPr lang="es" sz="3000" dirty="0">
                <a:solidFill>
                  <a:schemeClr val="tx1"/>
                </a:solidFill>
              </a:rPr>
              <a:t>biblioteca "</a:t>
            </a:r>
            <a:r>
              <a:rPr lang="es" sz="3000" i="1" dirty="0">
                <a:solidFill>
                  <a:schemeClr val="tx1"/>
                </a:solidFill>
              </a:rPr>
              <a:t>mass"</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es" sz="3000" dirty="0">
                <a:solidFill>
                  <a:schemeClr val="tx1"/>
                </a:solidFill>
              </a:rPr>
              <a:t>La salida típica muestra las medias iniciales por grupo, los coeficientes en las proyecciones de LD y la proporción de la varianza </a:t>
            </a:r>
            <a:r>
              <a:rPr lang="es" sz="3000" i="1" dirty="0">
                <a:solidFill>
                  <a:schemeClr val="tx1"/>
                </a:solidFill>
              </a:rPr>
              <a:t>between</a:t>
            </a:r>
            <a:r>
              <a:rPr lang="es" sz="3000" dirty="0">
                <a:solidFill>
                  <a:schemeClr val="tx1"/>
                </a:solidFill>
              </a:rPr>
              <a:t> (traza) que explica cada coordenada de LD</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es" sz="3000" dirty="0">
                <a:solidFill>
                  <a:schemeClr val="tx1"/>
                </a:solidFill>
              </a:rPr>
              <a:t>En nuestro ejemplo, la primera coordenada LD está positivamente correlacionada con el ingreso y negativamente con la edad, y contiene casi el 90% de la variabilidad entre clases.</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es" sz="3000" dirty="0">
                <a:solidFill>
                  <a:schemeClr val="tx1"/>
                </a:solidFill>
              </a:rPr>
              <a:t>La segunda función LD muestra una correlación positiva pero más débil con ambas variables, y solo representa aproximadamente el 10% de la variabilidad </a:t>
            </a:r>
            <a:r>
              <a:rPr lang="es" sz="3000" i="1" dirty="0">
                <a:solidFill>
                  <a:schemeClr val="tx1"/>
                </a:solidFill>
              </a:rPr>
              <a:t>between</a:t>
            </a:r>
            <a:endParaRPr lang="es" sz="3000" dirty="0">
              <a:solidFill>
                <a:schemeClr val="tx1"/>
              </a:solidFill>
            </a:endParaRP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endParaRPr lang="en-US" sz="3000" dirty="0">
              <a:solidFill>
                <a:schemeClr val="tx1"/>
              </a:solidFill>
            </a:endParaRPr>
          </a:p>
        </p:txBody>
      </p:sp>
      <p:pic>
        <p:nvPicPr>
          <p:cNvPr id="6" name="Picture 5">
            <a:extLst>
              <a:ext uri="{FF2B5EF4-FFF2-40B4-BE49-F238E27FC236}">
                <a16:creationId xmlns:a16="http://schemas.microsoft.com/office/drawing/2014/main" id="{C4C55BDE-2F9B-3C54-BB30-532A300FBD86}"/>
              </a:ext>
            </a:extLst>
          </p:cNvPr>
          <p:cNvPicPr>
            <a:picLocks noChangeAspect="1"/>
          </p:cNvPicPr>
          <p:nvPr/>
        </p:nvPicPr>
        <p:blipFill>
          <a:blip r:embed="rId3"/>
          <a:stretch>
            <a:fillRect/>
          </a:stretch>
        </p:blipFill>
        <p:spPr>
          <a:xfrm>
            <a:off x="11415581" y="2360770"/>
            <a:ext cx="7603940" cy="4817269"/>
          </a:xfrm>
          <a:prstGeom prst="rect">
            <a:avLst/>
          </a:prstGeom>
        </p:spPr>
      </p:pic>
      <p:sp>
        <p:nvSpPr>
          <p:cNvPr id="7" name="Google Shape;159;p4">
            <a:extLst>
              <a:ext uri="{FF2B5EF4-FFF2-40B4-BE49-F238E27FC236}">
                <a16:creationId xmlns:a16="http://schemas.microsoft.com/office/drawing/2014/main" id="{53FB01F4-B3F8-8D2D-2343-767BF8674694}"/>
              </a:ext>
            </a:extLst>
          </p:cNvPr>
          <p:cNvSpPr txBox="1"/>
          <p:nvPr/>
        </p:nvSpPr>
        <p:spPr>
          <a:xfrm>
            <a:off x="3818326" y="0"/>
            <a:ext cx="854131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E7686A"/>
                </a:solidFill>
                <a:latin typeface="Calibri"/>
                <a:ea typeface="Calibri"/>
                <a:cs typeface="Calibri"/>
                <a:sym typeface="Calibri"/>
              </a:rPr>
              <a:t>ADL</a:t>
            </a:r>
            <a:r>
              <a:rPr lang="es" sz="4400" b="1" dirty="0">
                <a:solidFill>
                  <a:srgbClr val="E7686A"/>
                </a:solidFill>
                <a:latin typeface="Calibri"/>
                <a:ea typeface="Calibri"/>
                <a:cs typeface="Calibri"/>
                <a:sym typeface="Calibri"/>
              </a:rPr>
              <a:t> para clasificación: formulación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49114611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5603" name="Text Box 2"/>
              <p:cNvSpPr txBox="1">
                <a:spLocks noChangeArrowheads="1"/>
              </p:cNvSpPr>
              <p:nvPr/>
            </p:nvSpPr>
            <p:spPr bwMode="auto">
              <a:xfrm>
                <a:off x="751826" y="1368867"/>
                <a:ext cx="15158734" cy="1627947"/>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200" dirty="0">
                    <a:solidFill>
                      <a:schemeClr val="tx1"/>
                    </a:solidFill>
                  </a:rPr>
                  <a:t>Las nuevas coordenadas se producen proyección de los puntos de datos originales con los coeficientes </a:t>
                </a:r>
                <a:r>
                  <a:rPr lang="es-ES" sz="3200" dirty="0">
                    <a:solidFill>
                      <a:schemeClr val="tx1"/>
                    </a:solidFill>
                  </a:rPr>
                  <a:t>ADL</a:t>
                </a:r>
                <a:r>
                  <a:rPr lang="es" sz="3200" dirty="0">
                    <a:solidFill>
                      <a:schemeClr val="tx1"/>
                    </a:solidFill>
                  </a:rPr>
                  <a:t> por la expresión </a:t>
                </a:r>
                <a14:m>
                  <m:oMath xmlns:m="http://schemas.openxmlformats.org/officeDocument/2006/math">
                    <m:sSup>
                      <m:sSupPr>
                        <m:ctrlPr>
                          <a:rPr lang="es-ES" sz="3200" b="1" i="1" smtClean="0">
                            <a:ln w="0"/>
                            <a:solidFill>
                              <a:schemeClr val="tx1"/>
                            </a:solidFill>
                            <a:effectLst/>
                            <a:latin typeface="Cambria Math" panose="02040503050406030204" pitchFamily="18" charset="0"/>
                          </a:rPr>
                        </m:ctrlPr>
                      </m:sSupPr>
                      <m:e>
                        <m:r>
                          <a:rPr lang="es-ES" sz="3200" b="1" i="0" smtClean="0">
                            <a:ln w="0"/>
                            <a:solidFill>
                              <a:schemeClr val="tx1"/>
                            </a:solidFill>
                            <a:effectLst/>
                            <a:latin typeface="Cambria Math" panose="02040503050406030204" pitchFamily="18" charset="0"/>
                          </a:rPr>
                          <m:t>𝐮</m:t>
                        </m:r>
                      </m:e>
                      <m:sup>
                        <m:r>
                          <a:rPr lang="es-ES" sz="3200" b="1" i="0" smtClean="0">
                            <a:ln w="0"/>
                            <a:solidFill>
                              <a:schemeClr val="tx1"/>
                            </a:solidFill>
                            <a:effectLst/>
                            <a:latin typeface="Cambria Math" panose="02040503050406030204" pitchFamily="18" charset="0"/>
                          </a:rPr>
                          <m:t>𝐓</m:t>
                        </m:r>
                      </m:sup>
                    </m:sSup>
                    <m:r>
                      <a:rPr lang="es-ES" sz="3200" b="1" i="0" smtClean="0">
                        <a:ln w="0"/>
                        <a:solidFill>
                          <a:schemeClr val="tx1"/>
                        </a:solidFill>
                        <a:effectLst/>
                        <a:latin typeface="Cambria Math" panose="02040503050406030204" pitchFamily="18" charset="0"/>
                      </a:rPr>
                      <m:t>𝐗</m:t>
                    </m:r>
                  </m:oMath>
                </a14:m>
                <a:r>
                  <a:rPr lang="es" sz="3200" dirty="0">
                    <a:ln w="0"/>
                    <a:solidFill>
                      <a:schemeClr val="tx1"/>
                    </a:solidFill>
                    <a:effectLst/>
                  </a:rPr>
                  <a:t>. En estas nuevas coordenadas , las observaciones están más claramente separadas por grupos</a:t>
                </a:r>
                <a:endParaRPr lang="en-US" sz="3200" dirty="0">
                  <a:solidFill>
                    <a:schemeClr val="tx1"/>
                  </a:solidFill>
                </a:endParaRPr>
              </a:p>
            </p:txBody>
          </p:sp>
        </mc:Choice>
        <mc:Fallback>
          <p:sp>
            <p:nvSpPr>
              <p:cNvPr id="25603" name="Text Box 2"/>
              <p:cNvSpPr txBox="1">
                <a:spLocks noRot="1" noChangeAspect="1" noMove="1" noResize="1" noEditPoints="1" noAdjustHandles="1" noChangeArrowheads="1" noChangeShapeType="1" noTextEdit="1"/>
              </p:cNvSpPr>
              <p:nvPr/>
            </p:nvSpPr>
            <p:spPr bwMode="auto">
              <a:xfrm>
                <a:off x="751826" y="1368867"/>
                <a:ext cx="15158734" cy="1627947"/>
              </a:xfrm>
              <a:prstGeom prst="rect">
                <a:avLst/>
              </a:prstGeom>
              <a:blipFill>
                <a:blip r:embed="rId3"/>
                <a:stretch>
                  <a:fillRect l="-603" t="-3371" b="-9738"/>
                </a:stretch>
              </a:blipFill>
              <a:ln w="9525">
                <a:noFill/>
                <a:round/>
                <a:headEnd/>
                <a:tailEnd/>
              </a:ln>
            </p:spPr>
            <p:txBody>
              <a:bodyPr/>
              <a:lstStyle/>
              <a:p>
                <a:r>
                  <a:rPr lang="en-US">
                    <a:noFill/>
                  </a:rPr>
                  <a:t> </a:t>
                </a:r>
              </a:p>
            </p:txBody>
          </p:sp>
        </mc:Fallback>
      </mc:AlternateContent>
      <p:pic>
        <p:nvPicPr>
          <p:cNvPr id="3" name="Picture 2">
            <a:extLst>
              <a:ext uri="{FF2B5EF4-FFF2-40B4-BE49-F238E27FC236}">
                <a16:creationId xmlns:a16="http://schemas.microsoft.com/office/drawing/2014/main" id="{E391D342-15F9-361A-A450-235441A98D9F}"/>
              </a:ext>
            </a:extLst>
          </p:cNvPr>
          <p:cNvPicPr>
            <a:picLocks noChangeAspect="1"/>
          </p:cNvPicPr>
          <p:nvPr/>
        </p:nvPicPr>
        <p:blipFill>
          <a:blip r:embed="rId4"/>
          <a:stretch>
            <a:fillRect/>
          </a:stretch>
        </p:blipFill>
        <p:spPr>
          <a:xfrm>
            <a:off x="1402080" y="3598251"/>
            <a:ext cx="7391400" cy="5393322"/>
          </a:xfrm>
          <a:prstGeom prst="rect">
            <a:avLst/>
          </a:prstGeom>
        </p:spPr>
      </p:pic>
      <p:pic>
        <p:nvPicPr>
          <p:cNvPr id="5" name="Picture 4">
            <a:extLst>
              <a:ext uri="{FF2B5EF4-FFF2-40B4-BE49-F238E27FC236}">
                <a16:creationId xmlns:a16="http://schemas.microsoft.com/office/drawing/2014/main" id="{226C67E7-61A5-DEB0-E5D8-3220D474405C}"/>
              </a:ext>
            </a:extLst>
          </p:cNvPr>
          <p:cNvPicPr>
            <a:picLocks noChangeAspect="1"/>
          </p:cNvPicPr>
          <p:nvPr/>
        </p:nvPicPr>
        <p:blipFill>
          <a:blip r:embed="rId5"/>
          <a:stretch>
            <a:fillRect/>
          </a:stretch>
        </p:blipFill>
        <p:spPr>
          <a:xfrm>
            <a:off x="10134600" y="3686386"/>
            <a:ext cx="7715446" cy="5305187"/>
          </a:xfrm>
          <a:prstGeom prst="rect">
            <a:avLst/>
          </a:prstGeom>
        </p:spPr>
      </p:pic>
      <p:sp>
        <p:nvSpPr>
          <p:cNvPr id="4" name="Google Shape;159;p4">
            <a:extLst>
              <a:ext uri="{FF2B5EF4-FFF2-40B4-BE49-F238E27FC236}">
                <a16:creationId xmlns:a16="http://schemas.microsoft.com/office/drawing/2014/main" id="{2315BB6A-72C8-B3EE-81D5-E25137203628}"/>
              </a:ext>
            </a:extLst>
          </p:cNvPr>
          <p:cNvSpPr txBox="1"/>
          <p:nvPr/>
        </p:nvSpPr>
        <p:spPr>
          <a:xfrm>
            <a:off x="3818326" y="0"/>
            <a:ext cx="8541313" cy="2062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E7686A"/>
                </a:solidFill>
                <a:latin typeface="Calibri"/>
                <a:ea typeface="Calibri"/>
                <a:cs typeface="Calibri"/>
                <a:sym typeface="Calibri"/>
              </a:rPr>
              <a:t>ADL</a:t>
            </a:r>
            <a:r>
              <a:rPr lang="es" sz="4400" b="1" dirty="0">
                <a:solidFill>
                  <a:srgbClr val="E7686A"/>
                </a:solidFill>
                <a:latin typeface="Calibri"/>
                <a:ea typeface="Calibri"/>
                <a:cs typeface="Calibri"/>
                <a:sym typeface="Calibri"/>
              </a:rPr>
              <a:t> para clasificación: una ilustración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03382865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5603" name="Text Box 2"/>
              <p:cNvSpPr txBox="1">
                <a:spLocks noChangeArrowheads="1"/>
              </p:cNvSpPr>
              <p:nvPr/>
            </p:nvSpPr>
            <p:spPr bwMode="auto">
              <a:xfrm>
                <a:off x="828199" y="1326305"/>
                <a:ext cx="6380321" cy="5066196"/>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200" dirty="0">
                    <a:solidFill>
                      <a:schemeClr val="tx1"/>
                    </a:solidFill>
                  </a:rPr>
                  <a:t>Podemos identificar tantas funciones LD como </a:t>
                </a:r>
                <a14:m>
                  <m:oMath xmlns:m="http://schemas.openxmlformats.org/officeDocument/2006/math">
                    <m:r>
                      <a:rPr lang="en-US" sz="3200" i="1" dirty="0" smtClean="0">
                        <a:solidFill>
                          <a:schemeClr val="tx1"/>
                        </a:solidFill>
                        <a:latin typeface="Cambria Math" panose="02040503050406030204" pitchFamily="18" charset="0"/>
                      </a:rPr>
                      <m:t>1,…,</m:t>
                    </m:r>
                    <m:r>
                      <m:rPr>
                        <m:sty m:val="p"/>
                      </m:rPr>
                      <a:rPr lang="en-US" sz="3200" i="1" dirty="0" smtClean="0">
                        <a:solidFill>
                          <a:schemeClr val="tx1"/>
                        </a:solidFill>
                        <a:latin typeface="Cambria Math" panose="02040503050406030204" pitchFamily="18" charset="0"/>
                      </a:rPr>
                      <m:t>min</m:t>
                    </m:r>
                    <m:r>
                      <a:rPr lang="en-US" sz="3200" i="1" dirty="0" smtClean="0">
                        <a:solidFill>
                          <a:schemeClr val="tx1"/>
                        </a:solidFill>
                        <a:latin typeface="Cambria Math" panose="02040503050406030204" pitchFamily="18" charset="0"/>
                      </a:rPr>
                      <m:t>⁡{</m:t>
                    </m:r>
                    <m:r>
                      <a:rPr lang="en-US" sz="3200" i="1" dirty="0" smtClean="0">
                        <a:solidFill>
                          <a:schemeClr val="tx1"/>
                        </a:solidFill>
                        <a:latin typeface="Cambria Math" panose="02040503050406030204" pitchFamily="18" charset="0"/>
                      </a:rPr>
                      <m:t>𝑝</m:t>
                    </m:r>
                    <m:r>
                      <a:rPr lang="en-US" sz="3200" i="1" dirty="0" smtClean="0">
                        <a:solidFill>
                          <a:schemeClr val="tx1"/>
                        </a:solidFill>
                        <a:latin typeface="Cambria Math" panose="02040503050406030204" pitchFamily="18" charset="0"/>
                      </a:rPr>
                      <m:t>,</m:t>
                    </m:r>
                    <m:r>
                      <a:rPr lang="es-ES" sz="3200" b="0" i="1" dirty="0" smtClean="0">
                        <a:solidFill>
                          <a:schemeClr val="tx1"/>
                        </a:solidFill>
                        <a:latin typeface="Cambria Math" panose="02040503050406030204" pitchFamily="18" charset="0"/>
                      </a:rPr>
                      <m:t>𝐺</m:t>
                    </m:r>
                    <m:r>
                      <a:rPr lang="en-US" sz="3200" i="1" dirty="0" smtClean="0">
                        <a:solidFill>
                          <a:schemeClr val="tx1"/>
                        </a:solidFill>
                        <a:latin typeface="Cambria Math" panose="02040503050406030204" pitchFamily="18" charset="0"/>
                      </a:rPr>
                      <m:t>−1}</m:t>
                    </m:r>
                  </m:oMath>
                </a14:m>
                <a:r>
                  <a:rPr lang="es" sz="3200" dirty="0">
                    <a:solidFill>
                      <a:schemeClr val="tx1"/>
                    </a:solidFill>
                  </a:rPr>
                  <a:t>, donde </a:t>
                </a:r>
                <a14:m>
                  <m:oMath xmlns:m="http://schemas.openxmlformats.org/officeDocument/2006/math">
                    <m:r>
                      <a:rPr lang="en-US" sz="3200" i="1" dirty="0" smtClean="0">
                        <a:solidFill>
                          <a:schemeClr val="tx1"/>
                        </a:solidFill>
                        <a:latin typeface="Cambria Math" panose="02040503050406030204" pitchFamily="18" charset="0"/>
                      </a:rPr>
                      <m:t>𝑝</m:t>
                    </m:r>
                  </m:oMath>
                </a14:m>
                <a:r>
                  <a:rPr lang="es" sz="3200" dirty="0">
                    <a:solidFill>
                      <a:schemeClr val="tx1"/>
                    </a:solidFill>
                  </a:rPr>
                  <a:t> es el número de variables en </a:t>
                </a:r>
                <a14:m>
                  <m:oMath xmlns:m="http://schemas.openxmlformats.org/officeDocument/2006/math">
                    <m:r>
                      <a:rPr lang="en-US" sz="3200" b="1" i="0" dirty="0" smtClean="0">
                        <a:solidFill>
                          <a:schemeClr val="tx1"/>
                        </a:solidFill>
                        <a:latin typeface="Cambria Math" panose="02040503050406030204" pitchFamily="18" charset="0"/>
                      </a:rPr>
                      <m:t>𝐗</m:t>
                    </m:r>
                    <m:r>
                      <a:rPr lang="es-ES" sz="3200" b="1" i="0" dirty="0" smtClean="0">
                        <a:solidFill>
                          <a:schemeClr val="tx1"/>
                        </a:solidFill>
                        <a:latin typeface="Cambria Math" panose="02040503050406030204" pitchFamily="18" charset="0"/>
                      </a:rPr>
                      <m:t> </m:t>
                    </m:r>
                  </m:oMath>
                </a14:m>
                <a:r>
                  <a:rPr lang="es" sz="3200" dirty="0">
                    <a:solidFill>
                      <a:schemeClr val="tx1"/>
                    </a:solidFill>
                  </a:rPr>
                  <a:t>y </a:t>
                </a:r>
                <a14:m>
                  <m:oMath xmlns:m="http://schemas.openxmlformats.org/officeDocument/2006/math">
                    <m:r>
                      <a:rPr lang="es-ES" sz="3200" i="1" dirty="0">
                        <a:solidFill>
                          <a:schemeClr val="tx1"/>
                        </a:solidFill>
                        <a:latin typeface="Cambria Math" panose="02040503050406030204" pitchFamily="18" charset="0"/>
                      </a:rPr>
                      <m:t>𝐺</m:t>
                    </m:r>
                  </m:oMath>
                </a14:m>
                <a:r>
                  <a:rPr lang="es" sz="3200" dirty="0">
                    <a:solidFill>
                      <a:schemeClr val="tx1"/>
                    </a:solidFill>
                  </a:rPr>
                  <a:t> el número de grupos o clases en los que se clasifican los datos</a:t>
                </a:r>
                <a:endParaRPr lang="es-ES" sz="32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s-ES" sz="3200" dirty="0">
                  <a:solidFill>
                    <a:schemeClr val="tx1"/>
                  </a:solidFill>
                </a:endParaRPr>
              </a:p>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2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200" dirty="0">
                  <a:solidFill>
                    <a:schemeClr val="tx1"/>
                  </a:solidFill>
                </a:endParaRPr>
              </a:p>
            </p:txBody>
          </p:sp>
        </mc:Choice>
        <mc:Fallback>
          <p:sp>
            <p:nvSpPr>
              <p:cNvPr id="25603" name="Text Box 2"/>
              <p:cNvSpPr txBox="1">
                <a:spLocks noRot="1" noChangeAspect="1" noMove="1" noResize="1" noEditPoints="1" noAdjustHandles="1" noChangeArrowheads="1" noChangeShapeType="1" noTextEdit="1"/>
              </p:cNvSpPr>
              <p:nvPr/>
            </p:nvSpPr>
            <p:spPr bwMode="auto">
              <a:xfrm>
                <a:off x="828199" y="1326305"/>
                <a:ext cx="6380321" cy="5066196"/>
              </a:xfrm>
              <a:prstGeom prst="rect">
                <a:avLst/>
              </a:prstGeom>
              <a:blipFill>
                <a:blip r:embed="rId3"/>
                <a:stretch>
                  <a:fillRect l="-1433" t="-1083" r="-2961"/>
                </a:stretch>
              </a:blipFill>
              <a:ln w="9525">
                <a:noFill/>
                <a:round/>
                <a:headEnd/>
                <a:tailEnd/>
              </a:ln>
            </p:spPr>
            <p:txBody>
              <a:bodyPr/>
              <a:lstStyle/>
              <a:p>
                <a:r>
                  <a:rPr lang="en-US">
                    <a:noFill/>
                  </a:rPr>
                  <a:t> </a:t>
                </a:r>
              </a:p>
            </p:txBody>
          </p:sp>
        </mc:Fallback>
      </mc:AlternateContent>
      <p:pic>
        <p:nvPicPr>
          <p:cNvPr id="3" name="Picture 2">
            <a:extLst>
              <a:ext uri="{FF2B5EF4-FFF2-40B4-BE49-F238E27FC236}">
                <a16:creationId xmlns:a16="http://schemas.microsoft.com/office/drawing/2014/main" id="{E391D342-15F9-361A-A450-235441A98D9F}"/>
              </a:ext>
            </a:extLst>
          </p:cNvPr>
          <p:cNvPicPr>
            <a:picLocks noChangeAspect="1"/>
          </p:cNvPicPr>
          <p:nvPr/>
        </p:nvPicPr>
        <p:blipFill>
          <a:blip r:embed="rId4"/>
          <a:stretch>
            <a:fillRect/>
          </a:stretch>
        </p:blipFill>
        <p:spPr>
          <a:xfrm>
            <a:off x="8018754" y="2068744"/>
            <a:ext cx="8943366" cy="6149512"/>
          </a:xfrm>
          <a:prstGeom prst="rect">
            <a:avLst/>
          </a:prstGeom>
        </p:spPr>
      </p:pic>
      <p:sp>
        <p:nvSpPr>
          <p:cNvPr id="9" name="TextBox 8">
            <a:extLst>
              <a:ext uri="{FF2B5EF4-FFF2-40B4-BE49-F238E27FC236}">
                <a16:creationId xmlns:a16="http://schemas.microsoft.com/office/drawing/2014/main" id="{7023DEC3-A5DF-12C9-97FA-E3C3CE7EFDCA}"/>
              </a:ext>
            </a:extLst>
          </p:cNvPr>
          <p:cNvSpPr txBox="1"/>
          <p:nvPr/>
        </p:nvSpPr>
        <p:spPr>
          <a:xfrm>
            <a:off x="15331440" y="6902083"/>
            <a:ext cx="1838801" cy="338554"/>
          </a:xfrm>
          <a:prstGeom prst="rect">
            <a:avLst/>
          </a:prstGeom>
          <a:noFill/>
        </p:spPr>
        <p:txBody>
          <a:bodyPr wrap="square" rtlCol="0">
            <a:spAutoFit/>
          </a:bodyPr>
          <a:lstStyle/>
          <a:p>
            <a:r>
              <a:rPr lang="es" sz="1600" b="1" dirty="0"/>
              <a:t>1ª </a:t>
            </a:r>
            <a:r>
              <a:rPr lang="es" sz="1600" b="1" baseline="30000" dirty="0"/>
              <a:t>función </a:t>
            </a:r>
            <a:r>
              <a:rPr lang="es" sz="1600" b="1" dirty="0"/>
              <a:t>LD</a:t>
            </a:r>
          </a:p>
        </p:txBody>
      </p:sp>
      <p:sp>
        <p:nvSpPr>
          <p:cNvPr id="4" name="Google Shape;159;p4">
            <a:extLst>
              <a:ext uri="{FF2B5EF4-FFF2-40B4-BE49-F238E27FC236}">
                <a16:creationId xmlns:a16="http://schemas.microsoft.com/office/drawing/2014/main" id="{623AC0BC-74E7-F226-A83E-5C40C9837093}"/>
              </a:ext>
            </a:extLst>
          </p:cNvPr>
          <p:cNvSpPr txBox="1"/>
          <p:nvPr/>
        </p:nvSpPr>
        <p:spPr>
          <a:xfrm>
            <a:off x="3818326" y="0"/>
            <a:ext cx="8541313" cy="2062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E7686A"/>
                </a:solidFill>
                <a:latin typeface="Calibri"/>
                <a:ea typeface="Calibri"/>
                <a:cs typeface="Calibri"/>
                <a:sym typeface="Calibri"/>
              </a:rPr>
              <a:t>ADL</a:t>
            </a:r>
            <a:r>
              <a:rPr lang="es" sz="4400" b="1" dirty="0">
                <a:solidFill>
                  <a:srgbClr val="E7686A"/>
                </a:solidFill>
                <a:latin typeface="Calibri"/>
                <a:ea typeface="Calibri"/>
                <a:cs typeface="Calibri"/>
                <a:sym typeface="Calibri"/>
              </a:rPr>
              <a:t> para clasificación: una ilustración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120763152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5603" name="Text Box 2"/>
              <p:cNvSpPr txBox="1">
                <a:spLocks noChangeArrowheads="1"/>
              </p:cNvSpPr>
              <p:nvPr/>
            </p:nvSpPr>
            <p:spPr bwMode="auto">
              <a:xfrm>
                <a:off x="828199" y="777665"/>
                <a:ext cx="6380321" cy="9005736"/>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s-ES" sz="32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200" dirty="0">
                    <a:solidFill>
                      <a:schemeClr val="tx1"/>
                    </a:solidFill>
                  </a:rPr>
                  <a:t>Podemos identificar tantas funciones LD como </a:t>
                </a:r>
                <a14:m>
                  <m:oMath xmlns:m="http://schemas.openxmlformats.org/officeDocument/2006/math">
                    <m:r>
                      <a:rPr lang="en-US" sz="3200" i="1" dirty="0" smtClean="0">
                        <a:solidFill>
                          <a:schemeClr val="tx1"/>
                        </a:solidFill>
                        <a:latin typeface="Cambria Math" panose="02040503050406030204" pitchFamily="18" charset="0"/>
                      </a:rPr>
                      <m:t>1,…,</m:t>
                    </m:r>
                    <m:r>
                      <m:rPr>
                        <m:sty m:val="p"/>
                      </m:rPr>
                      <a:rPr lang="en-US" sz="3200" i="1" dirty="0" smtClean="0">
                        <a:solidFill>
                          <a:schemeClr val="tx1"/>
                        </a:solidFill>
                        <a:latin typeface="Cambria Math" panose="02040503050406030204" pitchFamily="18" charset="0"/>
                      </a:rPr>
                      <m:t>min</m:t>
                    </m:r>
                    <m:r>
                      <a:rPr lang="en-US" sz="3200" i="1" dirty="0" smtClean="0">
                        <a:solidFill>
                          <a:schemeClr val="tx1"/>
                        </a:solidFill>
                        <a:latin typeface="Cambria Math" panose="02040503050406030204" pitchFamily="18" charset="0"/>
                      </a:rPr>
                      <m:t>⁡{</m:t>
                    </m:r>
                    <m:r>
                      <a:rPr lang="en-US" sz="3200" i="1" dirty="0" smtClean="0">
                        <a:solidFill>
                          <a:schemeClr val="tx1"/>
                        </a:solidFill>
                        <a:latin typeface="Cambria Math" panose="02040503050406030204" pitchFamily="18" charset="0"/>
                      </a:rPr>
                      <m:t>𝑝</m:t>
                    </m:r>
                    <m:r>
                      <a:rPr lang="en-US" sz="3200" i="1" dirty="0" smtClean="0">
                        <a:solidFill>
                          <a:schemeClr val="tx1"/>
                        </a:solidFill>
                        <a:latin typeface="Cambria Math" panose="02040503050406030204" pitchFamily="18" charset="0"/>
                      </a:rPr>
                      <m:t>,</m:t>
                    </m:r>
                    <m:r>
                      <a:rPr lang="es-ES" sz="3200" b="0" i="1" dirty="0" smtClean="0">
                        <a:solidFill>
                          <a:schemeClr val="tx1"/>
                        </a:solidFill>
                        <a:latin typeface="Cambria Math" panose="02040503050406030204" pitchFamily="18" charset="0"/>
                      </a:rPr>
                      <m:t>𝐺</m:t>
                    </m:r>
                    <m:r>
                      <a:rPr lang="en-US" sz="3200" i="1" dirty="0" smtClean="0">
                        <a:solidFill>
                          <a:schemeClr val="tx1"/>
                        </a:solidFill>
                        <a:latin typeface="Cambria Math" panose="02040503050406030204" pitchFamily="18" charset="0"/>
                      </a:rPr>
                      <m:t>−1}</m:t>
                    </m:r>
                  </m:oMath>
                </a14:m>
                <a:r>
                  <a:rPr lang="es" sz="3200" dirty="0">
                    <a:solidFill>
                      <a:schemeClr val="tx1"/>
                    </a:solidFill>
                  </a:rPr>
                  <a:t>, donde </a:t>
                </a:r>
                <a14:m>
                  <m:oMath xmlns:m="http://schemas.openxmlformats.org/officeDocument/2006/math">
                    <m:r>
                      <a:rPr lang="en-US" sz="3200" i="1" dirty="0" smtClean="0">
                        <a:solidFill>
                          <a:schemeClr val="tx1"/>
                        </a:solidFill>
                        <a:latin typeface="Cambria Math" panose="02040503050406030204" pitchFamily="18" charset="0"/>
                      </a:rPr>
                      <m:t>𝑝</m:t>
                    </m:r>
                  </m:oMath>
                </a14:m>
                <a:r>
                  <a:rPr lang="es" sz="3200" dirty="0">
                    <a:solidFill>
                      <a:schemeClr val="tx1"/>
                    </a:solidFill>
                  </a:rPr>
                  <a:t> es el número de variables en </a:t>
                </a:r>
                <a14:m>
                  <m:oMath xmlns:m="http://schemas.openxmlformats.org/officeDocument/2006/math">
                    <m:r>
                      <a:rPr lang="en-US" sz="3200" b="1" i="0" dirty="0" smtClean="0">
                        <a:solidFill>
                          <a:schemeClr val="tx1"/>
                        </a:solidFill>
                        <a:latin typeface="Cambria Math" panose="02040503050406030204" pitchFamily="18" charset="0"/>
                      </a:rPr>
                      <m:t>𝐗</m:t>
                    </m:r>
                    <m:r>
                      <a:rPr lang="es-ES" sz="3200" b="1" i="0" dirty="0" smtClean="0">
                        <a:solidFill>
                          <a:schemeClr val="tx1"/>
                        </a:solidFill>
                        <a:latin typeface="Cambria Math" panose="02040503050406030204" pitchFamily="18" charset="0"/>
                      </a:rPr>
                      <m:t> </m:t>
                    </m:r>
                  </m:oMath>
                </a14:m>
                <a:r>
                  <a:rPr lang="es" sz="3200" dirty="0">
                    <a:solidFill>
                      <a:schemeClr val="tx1"/>
                    </a:solidFill>
                  </a:rPr>
                  <a:t>y </a:t>
                </a:r>
                <a14:m>
                  <m:oMath xmlns:m="http://schemas.openxmlformats.org/officeDocument/2006/math">
                    <m:r>
                      <a:rPr lang="es-ES" sz="3200" i="1" dirty="0">
                        <a:solidFill>
                          <a:schemeClr val="tx1"/>
                        </a:solidFill>
                        <a:latin typeface="Cambria Math" panose="02040503050406030204" pitchFamily="18" charset="0"/>
                      </a:rPr>
                      <m:t>𝐺</m:t>
                    </m:r>
                  </m:oMath>
                </a14:m>
                <a:r>
                  <a:rPr lang="es" sz="3200" dirty="0">
                    <a:solidFill>
                      <a:schemeClr val="tx1"/>
                    </a:solidFill>
                  </a:rPr>
                  <a:t> el número de grupos o clases en los que se clasifican los datos</a:t>
                </a:r>
                <a:endParaRPr lang="es-ES" sz="3200" dirty="0">
                  <a:solidFill>
                    <a:schemeClr val="tx1"/>
                  </a:solidFill>
                </a:endParaRPr>
              </a:p>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s" sz="32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200" dirty="0">
                    <a:solidFill>
                      <a:schemeClr val="tx1"/>
                    </a:solidFill>
                  </a:rPr>
                  <a:t>Las primeras funciones LD cuentas para la parte más grande del poder discriminatorio, la segunda función LD por la segunda más grande y así sucesivamente …</a:t>
                </a:r>
                <a:endParaRPr lang="en-US" sz="32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2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200" dirty="0">
                  <a:solidFill>
                    <a:schemeClr val="tx1"/>
                  </a:solidFill>
                </a:endParaRPr>
              </a:p>
            </p:txBody>
          </p:sp>
        </mc:Choice>
        <mc:Fallback>
          <p:sp>
            <p:nvSpPr>
              <p:cNvPr id="25603" name="Text Box 2"/>
              <p:cNvSpPr txBox="1">
                <a:spLocks noRot="1" noChangeAspect="1" noMove="1" noResize="1" noEditPoints="1" noAdjustHandles="1" noChangeArrowheads="1" noChangeShapeType="1" noTextEdit="1"/>
              </p:cNvSpPr>
              <p:nvPr/>
            </p:nvSpPr>
            <p:spPr bwMode="auto">
              <a:xfrm>
                <a:off x="828199" y="777665"/>
                <a:ext cx="6380321" cy="9005736"/>
              </a:xfrm>
              <a:prstGeom prst="rect">
                <a:avLst/>
              </a:prstGeom>
              <a:blipFill>
                <a:blip r:embed="rId3"/>
                <a:stretch>
                  <a:fillRect l="-1433" r="-2961"/>
                </a:stretch>
              </a:blipFill>
              <a:ln w="9525">
                <a:noFill/>
                <a:round/>
                <a:headEnd/>
                <a:tailEnd/>
              </a:ln>
            </p:spPr>
            <p:txBody>
              <a:bodyPr/>
              <a:lstStyle/>
              <a:p>
                <a:r>
                  <a:rPr lang="en-US">
                    <a:noFill/>
                  </a:rPr>
                  <a:t> </a:t>
                </a:r>
              </a:p>
            </p:txBody>
          </p:sp>
        </mc:Fallback>
      </mc:AlternateContent>
      <p:pic>
        <p:nvPicPr>
          <p:cNvPr id="3" name="Picture 2">
            <a:extLst>
              <a:ext uri="{FF2B5EF4-FFF2-40B4-BE49-F238E27FC236}">
                <a16:creationId xmlns:a16="http://schemas.microsoft.com/office/drawing/2014/main" id="{E391D342-15F9-361A-A450-235441A98D9F}"/>
              </a:ext>
            </a:extLst>
          </p:cNvPr>
          <p:cNvPicPr>
            <a:picLocks noChangeAspect="1"/>
          </p:cNvPicPr>
          <p:nvPr/>
        </p:nvPicPr>
        <p:blipFill>
          <a:blip r:embed="rId4"/>
          <a:stretch>
            <a:fillRect/>
          </a:stretch>
        </p:blipFill>
        <p:spPr>
          <a:xfrm>
            <a:off x="8018754" y="2068744"/>
            <a:ext cx="8943366" cy="6149512"/>
          </a:xfrm>
          <a:prstGeom prst="rect">
            <a:avLst/>
          </a:prstGeom>
        </p:spPr>
      </p:pic>
      <p:grpSp>
        <p:nvGrpSpPr>
          <p:cNvPr id="10" name="Group 9">
            <a:extLst>
              <a:ext uri="{FF2B5EF4-FFF2-40B4-BE49-F238E27FC236}">
                <a16:creationId xmlns:a16="http://schemas.microsoft.com/office/drawing/2014/main" id="{9E3863FA-BC20-7C5B-B250-9ED9B3DE1B5F}"/>
              </a:ext>
            </a:extLst>
          </p:cNvPr>
          <p:cNvGrpSpPr/>
          <p:nvPr/>
        </p:nvGrpSpPr>
        <p:grpSpPr>
          <a:xfrm>
            <a:off x="9144000" y="2834640"/>
            <a:ext cx="8026241" cy="4405997"/>
            <a:chOff x="9144000" y="2834640"/>
            <a:chExt cx="8026241" cy="4405997"/>
          </a:xfrm>
        </p:grpSpPr>
        <p:cxnSp>
          <p:nvCxnSpPr>
            <p:cNvPr id="7" name="Straight Connector 6">
              <a:extLst>
                <a:ext uri="{FF2B5EF4-FFF2-40B4-BE49-F238E27FC236}">
                  <a16:creationId xmlns:a16="http://schemas.microsoft.com/office/drawing/2014/main" id="{987C31AB-EDE3-59C5-93F6-ACB69283C6E7}"/>
                </a:ext>
              </a:extLst>
            </p:cNvPr>
            <p:cNvCxnSpPr>
              <a:cxnSpLocks/>
            </p:cNvCxnSpPr>
            <p:nvPr/>
          </p:nvCxnSpPr>
          <p:spPr>
            <a:xfrm>
              <a:off x="9144000" y="2834640"/>
              <a:ext cx="6187440" cy="423672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023DEC3-A5DF-12C9-97FA-E3C3CE7EFDCA}"/>
                </a:ext>
              </a:extLst>
            </p:cNvPr>
            <p:cNvSpPr txBox="1"/>
            <p:nvPr/>
          </p:nvSpPr>
          <p:spPr>
            <a:xfrm>
              <a:off x="15331440" y="6902083"/>
              <a:ext cx="1838801" cy="338554"/>
            </a:xfrm>
            <a:prstGeom prst="rect">
              <a:avLst/>
            </a:prstGeom>
            <a:noFill/>
          </p:spPr>
          <p:txBody>
            <a:bodyPr wrap="square" rtlCol="0">
              <a:spAutoFit/>
            </a:bodyPr>
            <a:lstStyle/>
            <a:p>
              <a:r>
                <a:rPr lang="es" sz="1600" b="1" dirty="0"/>
                <a:t>1ª </a:t>
              </a:r>
              <a:r>
                <a:rPr lang="es" sz="1600" b="1" baseline="30000" dirty="0"/>
                <a:t>función </a:t>
              </a:r>
              <a:r>
                <a:rPr lang="es" sz="1600" b="1" dirty="0"/>
                <a:t>LD</a:t>
              </a:r>
            </a:p>
          </p:txBody>
        </p:sp>
      </p:grpSp>
      <p:sp>
        <p:nvSpPr>
          <p:cNvPr id="4" name="Google Shape;159;p4">
            <a:extLst>
              <a:ext uri="{FF2B5EF4-FFF2-40B4-BE49-F238E27FC236}">
                <a16:creationId xmlns:a16="http://schemas.microsoft.com/office/drawing/2014/main" id="{CAD7FF36-F955-82B6-42D6-61421D712E2B}"/>
              </a:ext>
            </a:extLst>
          </p:cNvPr>
          <p:cNvSpPr txBox="1"/>
          <p:nvPr/>
        </p:nvSpPr>
        <p:spPr>
          <a:xfrm>
            <a:off x="3818326" y="0"/>
            <a:ext cx="8541313" cy="2062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E7686A"/>
                </a:solidFill>
                <a:latin typeface="Calibri"/>
                <a:ea typeface="Calibri"/>
                <a:cs typeface="Calibri"/>
                <a:sym typeface="Calibri"/>
              </a:rPr>
              <a:t>ADL</a:t>
            </a:r>
            <a:r>
              <a:rPr lang="es" sz="4400" b="1" dirty="0">
                <a:solidFill>
                  <a:srgbClr val="E7686A"/>
                </a:solidFill>
                <a:latin typeface="Calibri"/>
                <a:ea typeface="Calibri"/>
                <a:cs typeface="Calibri"/>
                <a:sym typeface="Calibri"/>
              </a:rPr>
              <a:t> para clasificación: una ilustración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220808893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693427" y="1658960"/>
            <a:ext cx="6380321" cy="5558639"/>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200" dirty="0">
                <a:solidFill>
                  <a:schemeClr val="tx1"/>
                </a:solidFill>
              </a:rPr>
              <a:t>Los datos están mejor separados a lo largo de la línea que representa la primera función discriminante lineal que en las coordenadas originales (edad e ingresos)</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2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200" dirty="0">
                <a:solidFill>
                  <a:schemeClr val="tx1"/>
                </a:solidFill>
              </a:rPr>
              <a:t>La segunda función LD es ortogonal a la primera y con menor poder discriminante</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200" dirty="0">
              <a:solidFill>
                <a:schemeClr val="tx1"/>
              </a:solidFill>
            </a:endParaRPr>
          </a:p>
        </p:txBody>
      </p:sp>
      <p:pic>
        <p:nvPicPr>
          <p:cNvPr id="3" name="Picture 2">
            <a:extLst>
              <a:ext uri="{FF2B5EF4-FFF2-40B4-BE49-F238E27FC236}">
                <a16:creationId xmlns:a16="http://schemas.microsoft.com/office/drawing/2014/main" id="{E391D342-15F9-361A-A450-235441A98D9F}"/>
              </a:ext>
            </a:extLst>
          </p:cNvPr>
          <p:cNvPicPr>
            <a:picLocks noChangeAspect="1"/>
          </p:cNvPicPr>
          <p:nvPr/>
        </p:nvPicPr>
        <p:blipFill>
          <a:blip r:embed="rId3"/>
          <a:stretch>
            <a:fillRect/>
          </a:stretch>
        </p:blipFill>
        <p:spPr>
          <a:xfrm>
            <a:off x="8018754" y="2068744"/>
            <a:ext cx="8943366" cy="6149512"/>
          </a:xfrm>
          <a:prstGeom prst="rect">
            <a:avLst/>
          </a:prstGeom>
        </p:spPr>
      </p:pic>
      <p:grpSp>
        <p:nvGrpSpPr>
          <p:cNvPr id="10" name="Group 9">
            <a:extLst>
              <a:ext uri="{FF2B5EF4-FFF2-40B4-BE49-F238E27FC236}">
                <a16:creationId xmlns:a16="http://schemas.microsoft.com/office/drawing/2014/main" id="{9E3863FA-BC20-7C5B-B250-9ED9B3DE1B5F}"/>
              </a:ext>
            </a:extLst>
          </p:cNvPr>
          <p:cNvGrpSpPr/>
          <p:nvPr/>
        </p:nvGrpSpPr>
        <p:grpSpPr>
          <a:xfrm>
            <a:off x="9144000" y="2834640"/>
            <a:ext cx="8026241" cy="4405997"/>
            <a:chOff x="9144000" y="2834640"/>
            <a:chExt cx="8026241" cy="4405997"/>
          </a:xfrm>
        </p:grpSpPr>
        <p:cxnSp>
          <p:nvCxnSpPr>
            <p:cNvPr id="7" name="Straight Connector 6">
              <a:extLst>
                <a:ext uri="{FF2B5EF4-FFF2-40B4-BE49-F238E27FC236}">
                  <a16:creationId xmlns:a16="http://schemas.microsoft.com/office/drawing/2014/main" id="{987C31AB-EDE3-59C5-93F6-ACB69283C6E7}"/>
                </a:ext>
              </a:extLst>
            </p:cNvPr>
            <p:cNvCxnSpPr>
              <a:cxnSpLocks/>
            </p:cNvCxnSpPr>
            <p:nvPr/>
          </p:nvCxnSpPr>
          <p:spPr>
            <a:xfrm>
              <a:off x="9144000" y="2834640"/>
              <a:ext cx="6187440" cy="423672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023DEC3-A5DF-12C9-97FA-E3C3CE7EFDCA}"/>
                </a:ext>
              </a:extLst>
            </p:cNvPr>
            <p:cNvSpPr txBox="1"/>
            <p:nvPr/>
          </p:nvSpPr>
          <p:spPr>
            <a:xfrm>
              <a:off x="15331440" y="6902083"/>
              <a:ext cx="1838801" cy="338554"/>
            </a:xfrm>
            <a:prstGeom prst="rect">
              <a:avLst/>
            </a:prstGeom>
            <a:noFill/>
          </p:spPr>
          <p:txBody>
            <a:bodyPr wrap="square" rtlCol="0">
              <a:spAutoFit/>
            </a:bodyPr>
            <a:lstStyle/>
            <a:p>
              <a:r>
                <a:rPr lang="es" sz="1600" b="1" dirty="0"/>
                <a:t>1ª </a:t>
              </a:r>
              <a:r>
                <a:rPr lang="es" sz="1600" b="1" baseline="30000" dirty="0"/>
                <a:t>función </a:t>
              </a:r>
              <a:r>
                <a:rPr lang="es" sz="1600" b="1" dirty="0"/>
                <a:t>LD</a:t>
              </a:r>
            </a:p>
          </p:txBody>
        </p:sp>
      </p:grpSp>
      <p:grpSp>
        <p:nvGrpSpPr>
          <p:cNvPr id="4" name="Group 3">
            <a:extLst>
              <a:ext uri="{FF2B5EF4-FFF2-40B4-BE49-F238E27FC236}">
                <a16:creationId xmlns:a16="http://schemas.microsoft.com/office/drawing/2014/main" id="{1B6C10A7-D464-3BB0-EB86-C8605A42A586}"/>
              </a:ext>
            </a:extLst>
          </p:cNvPr>
          <p:cNvGrpSpPr/>
          <p:nvPr/>
        </p:nvGrpSpPr>
        <p:grpSpPr>
          <a:xfrm>
            <a:off x="10683240" y="2282415"/>
            <a:ext cx="6393299" cy="5246145"/>
            <a:chOff x="10530840" y="1154655"/>
            <a:chExt cx="6393299" cy="5246145"/>
          </a:xfrm>
        </p:grpSpPr>
        <p:cxnSp>
          <p:nvCxnSpPr>
            <p:cNvPr id="5" name="Straight Connector 4">
              <a:extLst>
                <a:ext uri="{FF2B5EF4-FFF2-40B4-BE49-F238E27FC236}">
                  <a16:creationId xmlns:a16="http://schemas.microsoft.com/office/drawing/2014/main" id="{9B2A7881-3E80-A166-30AB-9E2E3D540BA6}"/>
                </a:ext>
              </a:extLst>
            </p:cNvPr>
            <p:cNvCxnSpPr>
              <a:cxnSpLocks/>
            </p:cNvCxnSpPr>
            <p:nvPr/>
          </p:nvCxnSpPr>
          <p:spPr>
            <a:xfrm flipV="1">
              <a:off x="10530840" y="1323680"/>
              <a:ext cx="4321582" cy="50771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85B3126-210B-A11F-69F3-14B35F73EEB6}"/>
                </a:ext>
              </a:extLst>
            </p:cNvPr>
            <p:cNvSpPr txBox="1"/>
            <p:nvPr/>
          </p:nvSpPr>
          <p:spPr>
            <a:xfrm>
              <a:off x="15085338" y="1154655"/>
              <a:ext cx="1838801" cy="338554"/>
            </a:xfrm>
            <a:prstGeom prst="rect">
              <a:avLst/>
            </a:prstGeom>
            <a:noFill/>
          </p:spPr>
          <p:txBody>
            <a:bodyPr wrap="square" rtlCol="0">
              <a:spAutoFit/>
            </a:bodyPr>
            <a:lstStyle/>
            <a:p>
              <a:r>
                <a:rPr lang="es" sz="1600" b="1" dirty="0">
                  <a:solidFill>
                    <a:srgbClr val="FF0000"/>
                  </a:solidFill>
                </a:rPr>
                <a:t>2ª </a:t>
              </a:r>
              <a:r>
                <a:rPr lang="es" sz="1600" b="1" baseline="30000" dirty="0">
                  <a:solidFill>
                    <a:srgbClr val="FF0000"/>
                  </a:solidFill>
                </a:rPr>
                <a:t>función </a:t>
              </a:r>
              <a:r>
                <a:rPr lang="es" sz="1600" b="1" dirty="0">
                  <a:solidFill>
                    <a:srgbClr val="FF0000"/>
                  </a:solidFill>
                </a:rPr>
                <a:t>LD</a:t>
              </a:r>
            </a:p>
          </p:txBody>
        </p:sp>
      </p:grpSp>
      <p:sp>
        <p:nvSpPr>
          <p:cNvPr id="8" name="Google Shape;159;p4">
            <a:extLst>
              <a:ext uri="{FF2B5EF4-FFF2-40B4-BE49-F238E27FC236}">
                <a16:creationId xmlns:a16="http://schemas.microsoft.com/office/drawing/2014/main" id="{8685ECF1-0EDD-512F-7C11-AD31ED987A77}"/>
              </a:ext>
            </a:extLst>
          </p:cNvPr>
          <p:cNvSpPr txBox="1"/>
          <p:nvPr/>
        </p:nvSpPr>
        <p:spPr>
          <a:xfrm>
            <a:off x="3818326" y="0"/>
            <a:ext cx="8541313" cy="2062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E7686A"/>
                </a:solidFill>
                <a:latin typeface="Calibri"/>
                <a:ea typeface="Calibri"/>
                <a:cs typeface="Calibri"/>
                <a:sym typeface="Calibri"/>
              </a:rPr>
              <a:t>ADL</a:t>
            </a:r>
            <a:r>
              <a:rPr lang="es" sz="4400" b="1" dirty="0">
                <a:solidFill>
                  <a:srgbClr val="E7686A"/>
                </a:solidFill>
                <a:latin typeface="Calibri"/>
                <a:ea typeface="Calibri"/>
                <a:cs typeface="Calibri"/>
                <a:sym typeface="Calibri"/>
              </a:rPr>
              <a:t> para clasificación: una ilustración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79056135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D492A55-C48C-4045-3EF8-4B2BF052BC89}"/>
              </a:ext>
            </a:extLst>
          </p:cNvPr>
          <p:cNvSpPr txBox="1"/>
          <p:nvPr/>
        </p:nvSpPr>
        <p:spPr>
          <a:xfrm>
            <a:off x="716015" y="1384954"/>
            <a:ext cx="16139425" cy="3108543"/>
          </a:xfrm>
          <a:prstGeom prst="rect">
            <a:avLst/>
          </a:prstGeom>
          <a:noFill/>
        </p:spPr>
        <p:txBody>
          <a:bodyPr wrap="square" rtlCol="0">
            <a:spAutoFit/>
          </a:bodyPr>
          <a:lstStyle/>
          <a:p>
            <a:pPr marL="457200" indent="-457200">
              <a:buFont typeface="Wingdings" panose="05000000000000000000" pitchFamily="2" charset="2"/>
              <a:buChar char="Ø"/>
            </a:pPr>
            <a:r>
              <a:rPr lang="es" sz="2800" dirty="0">
                <a:latin typeface="+mn-lt"/>
                <a:cs typeface="Calibri" panose="020F0502020204030204" pitchFamily="34" charset="0"/>
              </a:rPr>
              <a:t>En nuestro ejemplo, tenemos dos coordenadas LD para cada individuo, dada su edad e ingresos. Las coordenadas correspondientes a la primera función LD tienen el mayor poder discriminante</a:t>
            </a:r>
          </a:p>
          <a:p>
            <a:pPr marL="457200" indent="-457200">
              <a:buFont typeface="Wingdings" panose="05000000000000000000" pitchFamily="2" charset="2"/>
              <a:buChar char="Ø"/>
            </a:pPr>
            <a:endParaRPr lang="en-US" sz="2800" dirty="0">
              <a:latin typeface="+mn-lt"/>
              <a:cs typeface="Calibri" panose="020F0502020204030204" pitchFamily="34" charset="0"/>
            </a:endParaRPr>
          </a:p>
          <a:p>
            <a:pPr marL="457200" indent="-457200">
              <a:buFont typeface="Wingdings" panose="05000000000000000000" pitchFamily="2" charset="2"/>
              <a:buChar char="Ø"/>
            </a:pPr>
            <a:r>
              <a:rPr lang="es" sz="2800" dirty="0">
                <a:latin typeface="+mn-lt"/>
                <a:cs typeface="Calibri" panose="020F0502020204030204" pitchFamily="34" charset="0"/>
              </a:rPr>
              <a:t>Podemos mostrar visualmente nuestros datos por medio de histogramas. Si las funciones de LD ayudan a discriminar, no debe haber superposición (o muy poca) entre las coordenadas LD</a:t>
            </a:r>
          </a:p>
          <a:p>
            <a:endParaRPr lang="en-US" sz="2800" dirty="0">
              <a:latin typeface="+mn-lt"/>
              <a:cs typeface="Calibri" panose="020F0502020204030204" pitchFamily="34" charset="0"/>
            </a:endParaRPr>
          </a:p>
          <a:p>
            <a:endParaRPr lang="en-US" sz="2800" dirty="0">
              <a:latin typeface="+mn-lt"/>
              <a:cs typeface="Calibri" panose="020F0502020204030204" pitchFamily="34" charset="0"/>
            </a:endParaRPr>
          </a:p>
        </p:txBody>
      </p:sp>
      <p:pic>
        <p:nvPicPr>
          <p:cNvPr id="3" name="Picture 2">
            <a:extLst>
              <a:ext uri="{FF2B5EF4-FFF2-40B4-BE49-F238E27FC236}">
                <a16:creationId xmlns:a16="http://schemas.microsoft.com/office/drawing/2014/main" id="{1D7AC9A3-37E2-971C-0C9A-28E33BB43B86}"/>
              </a:ext>
            </a:extLst>
          </p:cNvPr>
          <p:cNvPicPr>
            <a:picLocks noChangeAspect="1"/>
          </p:cNvPicPr>
          <p:nvPr/>
        </p:nvPicPr>
        <p:blipFill>
          <a:blip r:embed="rId3"/>
          <a:stretch>
            <a:fillRect/>
          </a:stretch>
        </p:blipFill>
        <p:spPr>
          <a:xfrm>
            <a:off x="9990443" y="3902438"/>
            <a:ext cx="7581542" cy="5213114"/>
          </a:xfrm>
          <a:prstGeom prst="rect">
            <a:avLst/>
          </a:prstGeom>
        </p:spPr>
      </p:pic>
      <p:pic>
        <p:nvPicPr>
          <p:cNvPr id="6" name="Picture 5">
            <a:extLst>
              <a:ext uri="{FF2B5EF4-FFF2-40B4-BE49-F238E27FC236}">
                <a16:creationId xmlns:a16="http://schemas.microsoft.com/office/drawing/2014/main" id="{E2E7573C-9513-5DE8-BD42-D11B0580F72F}"/>
              </a:ext>
            </a:extLst>
          </p:cNvPr>
          <p:cNvPicPr>
            <a:picLocks noChangeAspect="1"/>
          </p:cNvPicPr>
          <p:nvPr/>
        </p:nvPicPr>
        <p:blipFill>
          <a:blip r:embed="rId4"/>
          <a:stretch>
            <a:fillRect/>
          </a:stretch>
        </p:blipFill>
        <p:spPr>
          <a:xfrm>
            <a:off x="1188720" y="4051271"/>
            <a:ext cx="7147427" cy="4914613"/>
          </a:xfrm>
          <a:prstGeom prst="rect">
            <a:avLst/>
          </a:prstGeom>
        </p:spPr>
      </p:pic>
      <p:sp>
        <p:nvSpPr>
          <p:cNvPr id="2" name="Google Shape;159;p4">
            <a:extLst>
              <a:ext uri="{FF2B5EF4-FFF2-40B4-BE49-F238E27FC236}">
                <a16:creationId xmlns:a16="http://schemas.microsoft.com/office/drawing/2014/main" id="{4015BAED-8493-CBF9-BDFF-15819CAF1F0A}"/>
              </a:ext>
            </a:extLst>
          </p:cNvPr>
          <p:cNvSpPr txBox="1"/>
          <p:nvPr/>
        </p:nvSpPr>
        <p:spPr>
          <a:xfrm>
            <a:off x="3818326" y="0"/>
            <a:ext cx="8541313" cy="2062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E7686A"/>
                </a:solidFill>
                <a:latin typeface="Calibri"/>
                <a:ea typeface="Calibri"/>
                <a:cs typeface="Calibri"/>
                <a:sym typeface="Calibri"/>
              </a:rPr>
              <a:t>ADL</a:t>
            </a:r>
            <a:r>
              <a:rPr lang="es" sz="4400" b="1" dirty="0">
                <a:solidFill>
                  <a:srgbClr val="E7686A"/>
                </a:solidFill>
                <a:latin typeface="Calibri"/>
                <a:ea typeface="Calibri"/>
                <a:cs typeface="Calibri"/>
                <a:sym typeface="Calibri"/>
              </a:rPr>
              <a:t> para clasificación: una ilustración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15226526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1041559" y="1560390"/>
            <a:ext cx="16895921" cy="6943633"/>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400" dirty="0">
                <a:solidFill>
                  <a:schemeClr val="tx1"/>
                </a:solidFill>
              </a:rPr>
              <a:t>ADL</a:t>
            </a:r>
            <a:r>
              <a:rPr lang="es" sz="3400" dirty="0">
                <a:solidFill>
                  <a:schemeClr val="tx1"/>
                </a:solidFill>
              </a:rPr>
              <a:t> se puede utilizar no sólo para clasificación (ADL descriptivivo), sino también con el objetivo de predecir la pertenencia a un grupo</a:t>
            </a:r>
            <a:endParaRPr lang="en-US" sz="3400" b="1"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400" b="1"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400" dirty="0">
                <a:solidFill>
                  <a:schemeClr val="tx1"/>
                </a:solidFill>
              </a:rPr>
              <a:t>Por ejemplo, supongamos que tenemos datos de la edad y los ingresos familiares anuales de una persona (dentro o fuera de la muestra) y nos gustaría predecir el modo de transporte que es más probable que utilice esta persona.</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4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400" dirty="0">
                <a:solidFill>
                  <a:schemeClr val="tx1"/>
                </a:solidFill>
              </a:rPr>
              <a:t>ADL</a:t>
            </a:r>
            <a:r>
              <a:rPr lang="es" sz="3400" dirty="0">
                <a:solidFill>
                  <a:schemeClr val="tx1"/>
                </a:solidFill>
              </a:rPr>
              <a:t> puede ser útil para proporcionarnos una predicción, de manera similar a los modelos probit o logit multinominal.</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4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400" dirty="0">
                <a:solidFill>
                  <a:schemeClr val="tx1"/>
                </a:solidFill>
              </a:rPr>
              <a:t>Para este uso predictivo, se requieren algunas suposiciones:</a:t>
            </a:r>
          </a:p>
          <a:p>
            <a:pPr marL="1341438" lvl="3" indent="-715963">
              <a:buClrTx/>
              <a:buFont typeface="Arial" panose="020B0604020202020204" pitchFamily="34" charset="0"/>
              <a:buChar char="•"/>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400" dirty="0">
                <a:solidFill>
                  <a:schemeClr val="tx1"/>
                </a:solidFill>
              </a:rPr>
              <a:t>los grupos son normales multivariados</a:t>
            </a:r>
          </a:p>
          <a:p>
            <a:pPr marL="1341438" lvl="3" indent="-715963">
              <a:buClrTx/>
              <a:buFont typeface="Arial" panose="020B0604020202020204" pitchFamily="34" charset="0"/>
              <a:buChar char="•"/>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400" dirty="0">
                <a:solidFill>
                  <a:schemeClr val="tx1"/>
                </a:solidFill>
              </a:rPr>
              <a:t>L</a:t>
            </a:r>
            <a:r>
              <a:rPr lang="es" sz="3400" dirty="0">
                <a:solidFill>
                  <a:schemeClr val="tx1"/>
                </a:solidFill>
              </a:rPr>
              <a:t>a matriz de varianzas-covarianzas es igual entre grupos</a:t>
            </a:r>
          </a:p>
        </p:txBody>
      </p:sp>
      <p:sp>
        <p:nvSpPr>
          <p:cNvPr id="2" name="Google Shape;159;p4">
            <a:extLst>
              <a:ext uri="{FF2B5EF4-FFF2-40B4-BE49-F238E27FC236}">
                <a16:creationId xmlns:a16="http://schemas.microsoft.com/office/drawing/2014/main" id="{424F49E0-5BE8-0766-8AA3-97EFFA1CA723}"/>
              </a:ext>
            </a:extLst>
          </p:cNvPr>
          <p:cNvSpPr txBox="1"/>
          <p:nvPr/>
        </p:nvSpPr>
        <p:spPr>
          <a:xfrm>
            <a:off x="4782806" y="0"/>
            <a:ext cx="907035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E7686A"/>
                </a:solidFill>
                <a:latin typeface="Calibri"/>
                <a:ea typeface="Calibri"/>
                <a:cs typeface="Calibri"/>
                <a:sym typeface="Calibri"/>
              </a:rPr>
              <a:t>ADL</a:t>
            </a:r>
            <a:r>
              <a:rPr lang="es" sz="4400" b="1" dirty="0">
                <a:solidFill>
                  <a:srgbClr val="E7686A"/>
                </a:solidFill>
                <a:latin typeface="Calibri"/>
                <a:ea typeface="Calibri"/>
                <a:cs typeface="Calibri"/>
                <a:sym typeface="Calibri"/>
              </a:rPr>
              <a:t> predictivo: formulación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55539581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5603" name="Text Box 2"/>
              <p:cNvSpPr txBox="1">
                <a:spLocks noChangeArrowheads="1"/>
              </p:cNvSpPr>
              <p:nvPr/>
            </p:nvSpPr>
            <p:spPr bwMode="auto">
              <a:xfrm>
                <a:off x="1178719" y="1444028"/>
                <a:ext cx="15555753" cy="3465758"/>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600" dirty="0">
                    <a:solidFill>
                      <a:schemeClr val="tx1"/>
                    </a:solidFill>
                  </a:rPr>
                  <a:t>Sea </a:t>
                </a:r>
                <a14:m>
                  <m:oMath xmlns:m="http://schemas.openxmlformats.org/officeDocument/2006/math">
                    <m:r>
                      <a:rPr lang="en-US" sz="3600" i="1" dirty="0" smtClean="0">
                        <a:solidFill>
                          <a:schemeClr val="tx1"/>
                        </a:solidFill>
                        <a:latin typeface="Cambria Math" panose="02040503050406030204" pitchFamily="18" charset="0"/>
                      </a:rPr>
                      <m:t>𝑔</m:t>
                    </m:r>
                  </m:oMath>
                </a14:m>
                <a:r>
                  <a:rPr lang="es" sz="3600" dirty="0">
                    <a:solidFill>
                      <a:schemeClr val="tx1"/>
                    </a:solidFill>
                  </a:rPr>
                  <a:t> el número de grupos y </a:t>
                </a:r>
                <a14:m>
                  <m:oMath xmlns:m="http://schemas.openxmlformats.org/officeDocument/2006/math">
                    <m:sSub>
                      <m:sSubPr>
                        <m:ctrlPr>
                          <a:rPr lang="en-US" sz="3600" i="1" smtClean="0">
                            <a:solidFill>
                              <a:schemeClr val="tx1"/>
                            </a:solidFill>
                            <a:latin typeface="Cambria Math" panose="02040503050406030204" pitchFamily="18" charset="0"/>
                          </a:rPr>
                        </m:ctrlPr>
                      </m:sSubPr>
                      <m:e>
                        <m:r>
                          <a:rPr lang="es-ES" sz="3600" b="0" i="1" smtClean="0">
                            <a:solidFill>
                              <a:schemeClr val="tx1"/>
                            </a:solidFill>
                            <a:latin typeface="Cambria Math" panose="02040503050406030204" pitchFamily="18" charset="0"/>
                          </a:rPr>
                          <m:t>𝑞</m:t>
                        </m:r>
                      </m:e>
                      <m:sub>
                        <m:r>
                          <a:rPr lang="es-ES" sz="3600" b="0" i="1" smtClean="0">
                            <a:solidFill>
                              <a:schemeClr val="tx1"/>
                            </a:solidFill>
                            <a:latin typeface="Cambria Math" panose="02040503050406030204" pitchFamily="18" charset="0"/>
                          </a:rPr>
                          <m:t>𝑖</m:t>
                        </m:r>
                      </m:sub>
                    </m:sSub>
                  </m:oMath>
                </a14:m>
                <a:r>
                  <a:rPr lang="es" sz="3600" dirty="0">
                    <a:solidFill>
                      <a:schemeClr val="tx1"/>
                    </a:solidFill>
                  </a:rPr>
                  <a:t> la probabilidad previa (generalmente frecuencias relativas observadas) para el grupo </a:t>
                </a:r>
                <a14:m>
                  <m:oMath xmlns:m="http://schemas.openxmlformats.org/officeDocument/2006/math">
                    <m:r>
                      <a:rPr lang="en-US" sz="3600" i="1" dirty="0" smtClean="0">
                        <a:solidFill>
                          <a:schemeClr val="tx1"/>
                        </a:solidFill>
                        <a:latin typeface="Cambria Math" panose="02040503050406030204" pitchFamily="18" charset="0"/>
                      </a:rPr>
                      <m:t>𝑖</m:t>
                    </m:r>
                  </m:oMath>
                </a14:m>
                <a:r>
                  <a:rPr lang="es" sz="3600" dirty="0">
                    <a:solidFill>
                      <a:schemeClr val="tx1"/>
                    </a:solidFill>
                  </a:rPr>
                  <a:t>. Sea </a:t>
                </a:r>
                <a14:m>
                  <m:oMath xmlns:m="http://schemas.openxmlformats.org/officeDocument/2006/math">
                    <m:r>
                      <a:rPr lang="en-US" sz="3600" b="1" dirty="0">
                        <a:solidFill>
                          <a:schemeClr val="tx1"/>
                        </a:solidFill>
                        <a:latin typeface="Cambria Math" panose="02040503050406030204" pitchFamily="18" charset="0"/>
                      </a:rPr>
                      <m:t>𝐱</m:t>
                    </m:r>
                  </m:oMath>
                </a14:m>
                <a:r>
                  <a:rPr lang="es" sz="3600" dirty="0">
                    <a:solidFill>
                      <a:schemeClr val="tx1"/>
                    </a:solidFill>
                  </a:rPr>
                  <a:t> un vector de observaciones de covariables para un individuo</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600" dirty="0">
                    <a:solidFill>
                      <a:schemeClr val="tx1"/>
                    </a:solidFill>
                  </a:rPr>
                  <a:t>La probabilidad (a posteriori) de pertenecer al grupo </a:t>
                </a:r>
                <a14:m>
                  <m:oMath xmlns:m="http://schemas.openxmlformats.org/officeDocument/2006/math">
                    <m:sSub>
                      <m:sSubPr>
                        <m:ctrlPr>
                          <a:rPr lang="es-ES" sz="3600" i="1" dirty="0">
                            <a:solidFill>
                              <a:schemeClr val="tx1"/>
                            </a:solidFill>
                            <a:latin typeface="Cambria Math" panose="02040503050406030204" pitchFamily="18" charset="0"/>
                          </a:rPr>
                        </m:ctrlPr>
                      </m:sSubPr>
                      <m:e>
                        <m:r>
                          <a:rPr lang="es-ES" sz="3600" i="1" dirty="0">
                            <a:solidFill>
                              <a:schemeClr val="tx1"/>
                            </a:solidFill>
                            <a:latin typeface="Cambria Math" panose="02040503050406030204" pitchFamily="18" charset="0"/>
                          </a:rPr>
                          <m:t>𝐺</m:t>
                        </m:r>
                      </m:e>
                      <m:sub>
                        <m:r>
                          <a:rPr lang="es-ES" sz="3600" i="1" dirty="0">
                            <a:solidFill>
                              <a:schemeClr val="tx1"/>
                            </a:solidFill>
                            <a:latin typeface="Cambria Math" panose="02040503050406030204" pitchFamily="18" charset="0"/>
                          </a:rPr>
                          <m:t>𝑖</m:t>
                        </m:r>
                      </m:sub>
                    </m:sSub>
                  </m:oMath>
                </a14:m>
                <a:r>
                  <a:rPr lang="es" sz="3600" dirty="0">
                    <a:solidFill>
                      <a:schemeClr val="tx1"/>
                    </a:solidFill>
                  </a:rPr>
                  <a:t> condicionada a </a:t>
                </a:r>
                <a14:m>
                  <m:oMath xmlns:m="http://schemas.openxmlformats.org/officeDocument/2006/math">
                    <m:r>
                      <a:rPr lang="en-US" sz="3600" b="1" dirty="0">
                        <a:solidFill>
                          <a:schemeClr val="tx1"/>
                        </a:solidFill>
                        <a:latin typeface="Cambria Math" panose="02040503050406030204" pitchFamily="18" charset="0"/>
                      </a:rPr>
                      <m:t>𝐱</m:t>
                    </m:r>
                  </m:oMath>
                </a14:m>
                <a:r>
                  <a:rPr lang="es" sz="3600" dirty="0">
                    <a:solidFill>
                      <a:schemeClr val="tx1"/>
                    </a:solidFill>
                  </a:rPr>
                  <a:t>, </a:t>
                </a:r>
                <a14:m>
                  <m:oMath xmlns:m="http://schemas.openxmlformats.org/officeDocument/2006/math">
                    <m:r>
                      <m:rPr>
                        <m:sty m:val="p"/>
                      </m:rPr>
                      <a:rPr lang="es-ES" sz="3600" b="0" i="0" dirty="0" smtClean="0">
                        <a:solidFill>
                          <a:schemeClr val="tx1"/>
                        </a:solidFill>
                        <a:latin typeface="Cambria Math" panose="02040503050406030204" pitchFamily="18" charset="0"/>
                      </a:rPr>
                      <m:t>P</m:t>
                    </m:r>
                    <m:r>
                      <a:rPr lang="es-ES" sz="3600" b="0" i="0" dirty="0" smtClean="0">
                        <a:solidFill>
                          <a:schemeClr val="tx1"/>
                        </a:solidFill>
                        <a:latin typeface="Cambria Math" panose="02040503050406030204" pitchFamily="18" charset="0"/>
                      </a:rPr>
                      <m:t>(</m:t>
                    </m:r>
                    <m:sSub>
                      <m:sSubPr>
                        <m:ctrlPr>
                          <a:rPr lang="es-ES" sz="3600" i="1" dirty="0" smtClean="0">
                            <a:solidFill>
                              <a:schemeClr val="tx1"/>
                            </a:solidFill>
                            <a:latin typeface="Cambria Math" panose="02040503050406030204" pitchFamily="18" charset="0"/>
                          </a:rPr>
                        </m:ctrlPr>
                      </m:sSubPr>
                      <m:e>
                        <m:r>
                          <a:rPr lang="es-ES" sz="3600" b="0" i="1" dirty="0" smtClean="0">
                            <a:solidFill>
                              <a:schemeClr val="tx1"/>
                            </a:solidFill>
                            <a:latin typeface="Cambria Math" panose="02040503050406030204" pitchFamily="18" charset="0"/>
                          </a:rPr>
                          <m:t>𝐺</m:t>
                        </m:r>
                      </m:e>
                      <m:sub>
                        <m:r>
                          <a:rPr lang="es-ES" sz="3600" b="0" i="1" dirty="0" smtClean="0">
                            <a:solidFill>
                              <a:schemeClr val="tx1"/>
                            </a:solidFill>
                            <a:latin typeface="Cambria Math" panose="02040503050406030204" pitchFamily="18" charset="0"/>
                          </a:rPr>
                          <m:t>𝑖</m:t>
                        </m:r>
                      </m:sub>
                    </m:sSub>
                    <m:r>
                      <a:rPr lang="es-ES" sz="3600" b="0" i="1" dirty="0" smtClean="0">
                        <a:solidFill>
                          <a:schemeClr val="tx1"/>
                        </a:solidFill>
                        <a:latin typeface="Cambria Math" panose="02040503050406030204" pitchFamily="18" charset="0"/>
                      </a:rPr>
                      <m:t>|</m:t>
                    </m:r>
                    <m:r>
                      <a:rPr lang="es-ES" sz="3600" b="1" i="0" dirty="0" smtClean="0">
                        <a:solidFill>
                          <a:schemeClr val="tx1"/>
                        </a:solidFill>
                        <a:latin typeface="Cambria Math" panose="02040503050406030204" pitchFamily="18" charset="0"/>
                      </a:rPr>
                      <m:t>𝐱</m:t>
                    </m:r>
                    <m:r>
                      <a:rPr lang="es-ES" sz="3600" b="0" i="1" dirty="0" smtClean="0">
                        <a:solidFill>
                          <a:schemeClr val="tx1"/>
                        </a:solidFill>
                        <a:latin typeface="Cambria Math" panose="02040503050406030204" pitchFamily="18" charset="0"/>
                      </a:rPr>
                      <m:t>)</m:t>
                    </m:r>
                  </m:oMath>
                </a14:m>
                <a:r>
                  <a:rPr lang="es" sz="3600" dirty="0">
                    <a:solidFill>
                      <a:schemeClr val="tx1"/>
                    </a:solidFill>
                  </a:rPr>
                  <a:t>, se puede expresar como:</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dirty="0">
                  <a:solidFill>
                    <a:schemeClr val="tx1"/>
                  </a:solidFill>
                </a:endParaRPr>
              </a:p>
            </p:txBody>
          </p:sp>
        </mc:Choice>
        <mc:Fallback>
          <p:sp>
            <p:nvSpPr>
              <p:cNvPr id="25603" name="Text Box 2"/>
              <p:cNvSpPr txBox="1">
                <a:spLocks noRot="1" noChangeAspect="1" noMove="1" noResize="1" noEditPoints="1" noAdjustHandles="1" noChangeArrowheads="1" noChangeShapeType="1" noTextEdit="1"/>
              </p:cNvSpPr>
              <p:nvPr/>
            </p:nvSpPr>
            <p:spPr bwMode="auto">
              <a:xfrm>
                <a:off x="1178719" y="1444028"/>
                <a:ext cx="15555753" cy="3465758"/>
              </a:xfrm>
              <a:prstGeom prst="rect">
                <a:avLst/>
              </a:prstGeom>
              <a:blipFill>
                <a:blip r:embed="rId3"/>
                <a:stretch>
                  <a:fillRect l="-745" t="-2113"/>
                </a:stretch>
              </a:blipFill>
              <a:ln w="9525">
                <a:noFill/>
                <a:round/>
                <a:headEnd/>
                <a:tailEnd/>
              </a:ln>
            </p:spPr>
            <p:txBody>
              <a:bodyPr/>
              <a:lstStyle/>
              <a:p>
                <a:r>
                  <a:rPr lang="en-US">
                    <a:noFill/>
                  </a:rPr>
                  <a:t> </a:t>
                </a:r>
              </a:p>
            </p:txBody>
          </p:sp>
        </mc:Fallback>
      </mc:AlternateContent>
      <p:sp>
        <p:nvSpPr>
          <p:cNvPr id="2" name="Google Shape;159;p4">
            <a:extLst>
              <a:ext uri="{FF2B5EF4-FFF2-40B4-BE49-F238E27FC236}">
                <a16:creationId xmlns:a16="http://schemas.microsoft.com/office/drawing/2014/main" id="{424F49E0-5BE8-0766-8AA3-97EFFA1CA723}"/>
              </a:ext>
            </a:extLst>
          </p:cNvPr>
          <p:cNvSpPr txBox="1"/>
          <p:nvPr/>
        </p:nvSpPr>
        <p:spPr>
          <a:xfrm>
            <a:off x="4782806" y="0"/>
            <a:ext cx="907035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E7686A"/>
                </a:solidFill>
                <a:latin typeface="Calibri"/>
                <a:ea typeface="Calibri"/>
                <a:cs typeface="Calibri"/>
                <a:sym typeface="Calibri"/>
              </a:rPr>
              <a:t>ADL</a:t>
            </a:r>
            <a:r>
              <a:rPr lang="es" sz="4400" b="1" dirty="0">
                <a:solidFill>
                  <a:srgbClr val="E7686A"/>
                </a:solidFill>
                <a:latin typeface="Calibri"/>
                <a:ea typeface="Calibri"/>
                <a:cs typeface="Calibri"/>
                <a:sym typeface="Calibri"/>
              </a:rPr>
              <a:t> predictivo: formulación</a:t>
            </a:r>
            <a:br>
              <a:rPr lang="en-US" sz="4400" b="1" dirty="0">
                <a:solidFill>
                  <a:srgbClr val="E7686A"/>
                </a:solidFill>
                <a:latin typeface="Calibri"/>
                <a:ea typeface="Calibri"/>
                <a:cs typeface="Calibri"/>
                <a:sym typeface="Calibri"/>
              </a:rPr>
            </a:br>
            <a:endParaRPr lang="en-US" sz="4000" b="1" dirty="0">
              <a:solidFill>
                <a:srgbClr val="E7686A"/>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 name="Text Box 4">
                <a:extLst>
                  <a:ext uri="{FF2B5EF4-FFF2-40B4-BE49-F238E27FC236}">
                    <a16:creationId xmlns:a16="http://schemas.microsoft.com/office/drawing/2014/main" id="{102DEDB2-570A-00CF-02AB-3303A3AA382D}"/>
                  </a:ext>
                </a:extLst>
              </p:cNvPr>
              <p:cNvSpPr txBox="1">
                <a:spLocks noChangeArrowheads="1"/>
              </p:cNvSpPr>
              <p:nvPr/>
            </p:nvSpPr>
            <p:spPr bwMode="auto">
              <a:xfrm>
                <a:off x="1315879" y="4720560"/>
                <a:ext cx="6481763" cy="131331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135000" tIns="70200" rIns="135000" bIns="70200">
                <a:spAutoFit/>
              </a:bodyPr>
              <a:lstStyle/>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14:m>
                  <m:oMathPara xmlns:m="http://schemas.openxmlformats.org/officeDocument/2006/math">
                    <m:oMathParaPr>
                      <m:jc m:val="centerGroup"/>
                    </m:oMathParaPr>
                    <m:oMath xmlns:m="http://schemas.openxmlformats.org/officeDocument/2006/math">
                      <m:r>
                        <m:rPr>
                          <m:sty m:val="p"/>
                        </m:rPr>
                        <a:rPr lang="es-ES" sz="3200" dirty="0" smtClean="0">
                          <a:solidFill>
                            <a:schemeClr val="tx1"/>
                          </a:solidFill>
                          <a:latin typeface="Cambria Math" panose="02040503050406030204" pitchFamily="18" charset="0"/>
                        </a:rPr>
                        <m:t>P</m:t>
                      </m:r>
                      <m:r>
                        <a:rPr lang="es-ES" sz="3200" dirty="0" smtClean="0">
                          <a:solidFill>
                            <a:schemeClr val="tx1"/>
                          </a:solidFill>
                          <a:latin typeface="Cambria Math" panose="02040503050406030204" pitchFamily="18" charset="0"/>
                        </a:rPr>
                        <m:t>(</m:t>
                      </m:r>
                      <m:sSub>
                        <m:sSubPr>
                          <m:ctrlPr>
                            <a:rPr lang="es-ES" sz="3200" i="1" dirty="0">
                              <a:solidFill>
                                <a:schemeClr val="tx1"/>
                              </a:solidFill>
                              <a:latin typeface="Cambria Math" panose="02040503050406030204" pitchFamily="18" charset="0"/>
                            </a:rPr>
                          </m:ctrlPr>
                        </m:sSubPr>
                        <m:e>
                          <m:r>
                            <a:rPr lang="es-ES" sz="3200" i="1" dirty="0">
                              <a:solidFill>
                                <a:schemeClr val="tx1"/>
                              </a:solidFill>
                              <a:latin typeface="Cambria Math" panose="02040503050406030204" pitchFamily="18" charset="0"/>
                            </a:rPr>
                            <m:t>𝐺</m:t>
                          </m:r>
                        </m:e>
                        <m:sub>
                          <m:r>
                            <a:rPr lang="es-ES" sz="3200" i="1" dirty="0">
                              <a:solidFill>
                                <a:schemeClr val="tx1"/>
                              </a:solidFill>
                              <a:latin typeface="Cambria Math" panose="02040503050406030204" pitchFamily="18" charset="0"/>
                            </a:rPr>
                            <m:t>𝑖</m:t>
                          </m:r>
                        </m:sub>
                      </m:sSub>
                      <m:r>
                        <a:rPr lang="es-ES" sz="3200" i="1" dirty="0">
                          <a:solidFill>
                            <a:schemeClr val="tx1"/>
                          </a:solidFill>
                          <a:latin typeface="Cambria Math" panose="02040503050406030204" pitchFamily="18" charset="0"/>
                        </a:rPr>
                        <m:t>|</m:t>
                      </m:r>
                      <m:r>
                        <a:rPr lang="es-ES" sz="3200" b="1" dirty="0">
                          <a:solidFill>
                            <a:schemeClr val="tx1"/>
                          </a:solidFill>
                          <a:latin typeface="Cambria Math" panose="02040503050406030204" pitchFamily="18" charset="0"/>
                        </a:rPr>
                        <m:t>𝐱</m:t>
                      </m:r>
                      <m:r>
                        <a:rPr lang="es-ES" sz="3200" i="1" dirty="0">
                          <a:solidFill>
                            <a:schemeClr val="tx1"/>
                          </a:solidFill>
                          <a:latin typeface="Cambria Math" panose="02040503050406030204" pitchFamily="18" charset="0"/>
                        </a:rPr>
                        <m:t>)</m:t>
                      </m:r>
                      <m:r>
                        <a:rPr lang="es-ES" sz="3200" b="0" i="0" smtClean="0">
                          <a:ln w="0"/>
                          <a:solidFill>
                            <a:schemeClr val="tx1"/>
                          </a:solidFill>
                          <a:effectLst/>
                          <a:latin typeface="Cambria Math" panose="02040503050406030204" pitchFamily="18" charset="0"/>
                        </a:rPr>
                        <m:t>=</m:t>
                      </m:r>
                      <m:f>
                        <m:fPr>
                          <m:ctrlPr>
                            <a:rPr lang="es-ES" sz="3200" b="0" i="1" smtClean="0">
                              <a:ln w="0"/>
                              <a:solidFill>
                                <a:schemeClr val="tx1"/>
                              </a:solidFill>
                              <a:effectLst/>
                              <a:latin typeface="Cambria Math" panose="02040503050406030204" pitchFamily="18" charset="0"/>
                            </a:rPr>
                          </m:ctrlPr>
                        </m:fPr>
                        <m:num>
                          <m:sSub>
                            <m:sSubPr>
                              <m:ctrlPr>
                                <a:rPr lang="en-US" sz="3200" i="1">
                                  <a:solidFill>
                                    <a:schemeClr val="tx1"/>
                                  </a:solidFill>
                                  <a:latin typeface="Cambria Math" panose="02040503050406030204" pitchFamily="18" charset="0"/>
                                </a:rPr>
                              </m:ctrlPr>
                            </m:sSubPr>
                            <m:e>
                              <m:r>
                                <a:rPr lang="es-ES" sz="3200" i="1">
                                  <a:solidFill>
                                    <a:schemeClr val="tx1"/>
                                  </a:solidFill>
                                  <a:latin typeface="Cambria Math" panose="02040503050406030204" pitchFamily="18" charset="0"/>
                                </a:rPr>
                                <m:t>𝑞</m:t>
                              </m:r>
                            </m:e>
                            <m:sub>
                              <m:r>
                                <a:rPr lang="es-ES" sz="3200" i="1">
                                  <a:solidFill>
                                    <a:schemeClr val="tx1"/>
                                  </a:solidFill>
                                  <a:latin typeface="Cambria Math" panose="02040503050406030204" pitchFamily="18" charset="0"/>
                                </a:rPr>
                                <m:t>𝑖</m:t>
                              </m:r>
                            </m:sub>
                          </m:sSub>
                          <m:r>
                            <m:rPr>
                              <m:sty m:val="p"/>
                            </m:rPr>
                            <a:rPr lang="es-ES" sz="3200" dirty="0">
                              <a:solidFill>
                                <a:schemeClr val="tx1"/>
                              </a:solidFill>
                              <a:latin typeface="Cambria Math" panose="02040503050406030204" pitchFamily="18" charset="0"/>
                            </a:rPr>
                            <m:t>P</m:t>
                          </m:r>
                          <m:r>
                            <a:rPr lang="es-ES" sz="3200" dirty="0">
                              <a:solidFill>
                                <a:schemeClr val="tx1"/>
                              </a:solidFill>
                              <a:latin typeface="Cambria Math" panose="02040503050406030204" pitchFamily="18" charset="0"/>
                            </a:rPr>
                            <m:t>(</m:t>
                          </m:r>
                          <m:r>
                            <a:rPr lang="es-ES" sz="3200" b="1" dirty="0">
                              <a:solidFill>
                                <a:schemeClr val="tx1"/>
                              </a:solidFill>
                              <a:latin typeface="Cambria Math" panose="02040503050406030204" pitchFamily="18" charset="0"/>
                            </a:rPr>
                            <m:t>𝐱</m:t>
                          </m:r>
                          <m:r>
                            <a:rPr lang="es-ES" sz="3200" b="0" i="1" dirty="0" smtClean="0">
                              <a:solidFill>
                                <a:schemeClr val="tx1"/>
                              </a:solidFill>
                              <a:latin typeface="Cambria Math" panose="02040503050406030204" pitchFamily="18" charset="0"/>
                            </a:rPr>
                            <m:t>|</m:t>
                          </m:r>
                          <m:sSub>
                            <m:sSubPr>
                              <m:ctrlPr>
                                <a:rPr lang="es-ES" sz="3200" i="1" dirty="0">
                                  <a:solidFill>
                                    <a:schemeClr val="tx1"/>
                                  </a:solidFill>
                                  <a:latin typeface="Cambria Math" panose="02040503050406030204" pitchFamily="18" charset="0"/>
                                </a:rPr>
                              </m:ctrlPr>
                            </m:sSubPr>
                            <m:e>
                              <m:r>
                                <a:rPr lang="es-ES" sz="3200" i="1" dirty="0">
                                  <a:solidFill>
                                    <a:schemeClr val="tx1"/>
                                  </a:solidFill>
                                  <a:latin typeface="Cambria Math" panose="02040503050406030204" pitchFamily="18" charset="0"/>
                                </a:rPr>
                                <m:t>𝐺</m:t>
                              </m:r>
                            </m:e>
                            <m:sub>
                              <m:r>
                                <a:rPr lang="es-ES" sz="3200" i="1" dirty="0">
                                  <a:solidFill>
                                    <a:schemeClr val="tx1"/>
                                  </a:solidFill>
                                  <a:latin typeface="Cambria Math" panose="02040503050406030204" pitchFamily="18" charset="0"/>
                                </a:rPr>
                                <m:t>𝑖</m:t>
                              </m:r>
                            </m:sub>
                          </m:sSub>
                          <m:r>
                            <a:rPr lang="es-ES" sz="3200" i="1" dirty="0">
                              <a:solidFill>
                                <a:schemeClr val="tx1"/>
                              </a:solidFill>
                              <a:latin typeface="Cambria Math" panose="02040503050406030204" pitchFamily="18" charset="0"/>
                            </a:rPr>
                            <m:t>)</m:t>
                          </m:r>
                        </m:num>
                        <m:den>
                          <m:nary>
                            <m:naryPr>
                              <m:chr m:val="∑"/>
                              <m:limLoc m:val="subSup"/>
                              <m:ctrlPr>
                                <a:rPr lang="es-ES" sz="3200" b="0" i="1" smtClean="0">
                                  <a:ln w="0"/>
                                  <a:solidFill>
                                    <a:schemeClr val="tx1"/>
                                  </a:solidFill>
                                  <a:effectLst/>
                                  <a:latin typeface="Cambria Math" panose="02040503050406030204" pitchFamily="18" charset="0"/>
                                </a:rPr>
                              </m:ctrlPr>
                            </m:naryPr>
                            <m:sub>
                              <m:r>
                                <m:rPr>
                                  <m:brk m:alnAt="25"/>
                                </m:rPr>
                                <a:rPr lang="es-ES" sz="3200" b="0" i="1" smtClean="0">
                                  <a:ln w="0"/>
                                  <a:solidFill>
                                    <a:schemeClr val="tx1"/>
                                  </a:solidFill>
                                  <a:effectLst/>
                                  <a:latin typeface="Cambria Math" panose="02040503050406030204" pitchFamily="18" charset="0"/>
                                </a:rPr>
                                <m:t>𝑗</m:t>
                              </m:r>
                              <m:r>
                                <a:rPr lang="es-ES" sz="3200" b="0" i="1" smtClean="0">
                                  <a:ln w="0"/>
                                  <a:solidFill>
                                    <a:schemeClr val="tx1"/>
                                  </a:solidFill>
                                  <a:effectLst/>
                                  <a:latin typeface="Cambria Math" panose="02040503050406030204" pitchFamily="18" charset="0"/>
                                </a:rPr>
                                <m:t>=1</m:t>
                              </m:r>
                            </m:sub>
                            <m:sup>
                              <m:r>
                                <a:rPr lang="es-ES" sz="3200" b="0" i="1" smtClean="0">
                                  <a:ln w="0"/>
                                  <a:solidFill>
                                    <a:schemeClr val="tx1"/>
                                  </a:solidFill>
                                  <a:effectLst/>
                                  <a:latin typeface="Cambria Math" panose="02040503050406030204" pitchFamily="18" charset="0"/>
                                </a:rPr>
                                <m:t>𝑔</m:t>
                              </m:r>
                            </m:sup>
                            <m:e>
                              <m:sSub>
                                <m:sSubPr>
                                  <m:ctrlPr>
                                    <a:rPr lang="en-US" sz="3200" i="1">
                                      <a:solidFill>
                                        <a:schemeClr val="tx1"/>
                                      </a:solidFill>
                                      <a:latin typeface="Cambria Math" panose="02040503050406030204" pitchFamily="18" charset="0"/>
                                    </a:rPr>
                                  </m:ctrlPr>
                                </m:sSubPr>
                                <m:e>
                                  <m:r>
                                    <a:rPr lang="es-ES" sz="3200" i="1">
                                      <a:solidFill>
                                        <a:schemeClr val="tx1"/>
                                      </a:solidFill>
                                      <a:latin typeface="Cambria Math" panose="02040503050406030204" pitchFamily="18" charset="0"/>
                                    </a:rPr>
                                    <m:t>𝑞</m:t>
                                  </m:r>
                                </m:e>
                                <m:sub>
                                  <m:r>
                                    <a:rPr lang="es-ES" sz="3200" b="0" i="1" smtClean="0">
                                      <a:solidFill>
                                        <a:schemeClr val="tx1"/>
                                      </a:solidFill>
                                      <a:latin typeface="Cambria Math" panose="02040503050406030204" pitchFamily="18" charset="0"/>
                                    </a:rPr>
                                    <m:t>𝑗</m:t>
                                  </m:r>
                                </m:sub>
                              </m:sSub>
                            </m:e>
                          </m:nary>
                          <m:r>
                            <m:rPr>
                              <m:sty m:val="p"/>
                            </m:rPr>
                            <a:rPr lang="es-ES" sz="3200" dirty="0">
                              <a:solidFill>
                                <a:schemeClr val="tx1"/>
                              </a:solidFill>
                              <a:latin typeface="Cambria Math" panose="02040503050406030204" pitchFamily="18" charset="0"/>
                            </a:rPr>
                            <m:t>P</m:t>
                          </m:r>
                          <m:r>
                            <a:rPr lang="es-ES" sz="3200" dirty="0">
                              <a:solidFill>
                                <a:schemeClr val="tx1"/>
                              </a:solidFill>
                              <a:latin typeface="Cambria Math" panose="02040503050406030204" pitchFamily="18" charset="0"/>
                            </a:rPr>
                            <m:t>(</m:t>
                          </m:r>
                          <m:r>
                            <a:rPr lang="es-ES" sz="3200" b="1" dirty="0">
                              <a:solidFill>
                                <a:schemeClr val="tx1"/>
                              </a:solidFill>
                              <a:latin typeface="Cambria Math" panose="02040503050406030204" pitchFamily="18" charset="0"/>
                            </a:rPr>
                            <m:t>𝐱</m:t>
                          </m:r>
                          <m:r>
                            <a:rPr lang="es-ES" sz="3200" i="1" dirty="0">
                              <a:solidFill>
                                <a:schemeClr val="tx1"/>
                              </a:solidFill>
                              <a:latin typeface="Cambria Math" panose="02040503050406030204" pitchFamily="18" charset="0"/>
                            </a:rPr>
                            <m:t>|</m:t>
                          </m:r>
                          <m:sSub>
                            <m:sSubPr>
                              <m:ctrlPr>
                                <a:rPr lang="es-ES" sz="3200" i="1" dirty="0">
                                  <a:solidFill>
                                    <a:schemeClr val="tx1"/>
                                  </a:solidFill>
                                  <a:latin typeface="Cambria Math" panose="02040503050406030204" pitchFamily="18" charset="0"/>
                                </a:rPr>
                              </m:ctrlPr>
                            </m:sSubPr>
                            <m:e>
                              <m:r>
                                <a:rPr lang="es-ES" sz="3200" i="1" dirty="0">
                                  <a:solidFill>
                                    <a:schemeClr val="tx1"/>
                                  </a:solidFill>
                                  <a:latin typeface="Cambria Math" panose="02040503050406030204" pitchFamily="18" charset="0"/>
                                </a:rPr>
                                <m:t>𝐺</m:t>
                              </m:r>
                            </m:e>
                            <m:sub>
                              <m:r>
                                <a:rPr lang="es-ES" sz="3200" b="0" i="1" dirty="0" smtClean="0">
                                  <a:solidFill>
                                    <a:schemeClr val="tx1"/>
                                  </a:solidFill>
                                  <a:latin typeface="Cambria Math" panose="02040503050406030204" pitchFamily="18" charset="0"/>
                                </a:rPr>
                                <m:t>𝑗</m:t>
                              </m:r>
                            </m:sub>
                          </m:sSub>
                          <m:r>
                            <a:rPr lang="es-ES" sz="3200" i="1" dirty="0">
                              <a:solidFill>
                                <a:schemeClr val="tx1"/>
                              </a:solidFill>
                              <a:latin typeface="Cambria Math" panose="02040503050406030204" pitchFamily="18" charset="0"/>
                            </a:rPr>
                            <m:t>)</m:t>
                          </m:r>
                        </m:den>
                      </m:f>
                    </m:oMath>
                  </m:oMathPara>
                </a14:m>
                <a:endParaRPr lang="es-ES" sz="3200" b="1" dirty="0">
                  <a:ln w="0"/>
                  <a:solidFill>
                    <a:schemeClr val="tx1"/>
                  </a:solidFill>
                  <a:effectLst/>
                  <a:latin typeface="+mj-lt"/>
                </a:endParaRPr>
              </a:p>
            </p:txBody>
          </p:sp>
        </mc:Choice>
        <mc:Fallback xmlns="">
          <p:sp>
            <p:nvSpPr>
              <p:cNvPr id="3" name="Text Box 4">
                <a:extLst>
                  <a:ext uri="{FF2B5EF4-FFF2-40B4-BE49-F238E27FC236}">
                    <a16:creationId xmlns:a16="http://schemas.microsoft.com/office/drawing/2014/main" id="{102DEDB2-570A-00CF-02AB-3303A3AA382D}"/>
                  </a:ext>
                </a:extLst>
              </p:cNvPr>
              <p:cNvSpPr txBox="1">
                <a:spLocks noRot="1" noChangeAspect="1" noMove="1" noResize="1" noEditPoints="1" noAdjustHandles="1" noChangeArrowheads="1" noChangeShapeType="1" noTextEdit="1"/>
              </p:cNvSpPr>
              <p:nvPr/>
            </p:nvSpPr>
            <p:spPr bwMode="auto">
              <a:xfrm>
                <a:off x="1315879" y="4720560"/>
                <a:ext cx="6481763" cy="1313310"/>
              </a:xfrm>
              <a:prstGeom prst="rect">
                <a:avLst/>
              </a:prstGeom>
              <a:blipFill>
                <a:blip r:embed="rId4"/>
                <a:stretch>
                  <a:fillRect/>
                </a:stretch>
              </a:blipFill>
              <a:ln>
                <a:noFill/>
                <a:headEnd/>
                <a:tailEnd/>
              </a:ln>
            </p:spPr>
            <p:txBody>
              <a:bodyPr/>
              <a:lstStyle/>
              <a:p>
                <a:r xmlns:a="http://schemas.openxmlformats.org/drawingml/2006/main">
                  <a:rPr lang="es">
                    <a:noFill/>
                  </a:rPr>
                  <a:t> </a:t>
                </a:r>
              </a:p>
            </p:txBody>
          </p:sp>
        </mc:Fallback>
      </mc:AlternateContent>
      <mc:AlternateContent xmlns:mc="http://schemas.openxmlformats.org/markup-compatibility/2006">
        <mc:Choice xmlns:a14="http://schemas.microsoft.com/office/drawing/2010/main" Requires="a14">
          <p:sp>
            <p:nvSpPr>
              <p:cNvPr id="4" name="Text Box 2">
                <a:extLst>
                  <a:ext uri="{FF2B5EF4-FFF2-40B4-BE49-F238E27FC236}">
                    <a16:creationId xmlns:a16="http://schemas.microsoft.com/office/drawing/2014/main" id="{234879B7-2C2B-FAB3-A56E-9B465F2FA0A2}"/>
                  </a:ext>
                </a:extLst>
              </p:cNvPr>
              <p:cNvSpPr txBox="1">
                <a:spLocks noChangeArrowheads="1"/>
              </p:cNvSpPr>
              <p:nvPr/>
            </p:nvSpPr>
            <p:spPr bwMode="auto">
              <a:xfrm>
                <a:off x="1315879" y="6351308"/>
                <a:ext cx="15555753" cy="2357762"/>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600" dirty="0">
                    <a:solidFill>
                      <a:schemeClr val="tx1"/>
                    </a:solidFill>
                  </a:rPr>
                  <a:t>Este es un enfoque bayesiano que actualiza las probabilidades iniciales </a:t>
                </a:r>
                <a14:m>
                  <m:oMath xmlns:m="http://schemas.openxmlformats.org/officeDocument/2006/math">
                    <m:sSub>
                      <m:sSubPr>
                        <m:ctrlPr>
                          <a:rPr lang="en-US" sz="3600" i="1" smtClean="0">
                            <a:solidFill>
                              <a:schemeClr val="tx1"/>
                            </a:solidFill>
                            <a:latin typeface="Cambria Math" panose="02040503050406030204" pitchFamily="18" charset="0"/>
                          </a:rPr>
                        </m:ctrlPr>
                      </m:sSubPr>
                      <m:e>
                        <m:r>
                          <a:rPr lang="es-ES" sz="3600" b="0" i="1" smtClean="0">
                            <a:solidFill>
                              <a:schemeClr val="tx1"/>
                            </a:solidFill>
                            <a:latin typeface="Cambria Math" panose="02040503050406030204" pitchFamily="18" charset="0"/>
                          </a:rPr>
                          <m:t>𝑞</m:t>
                        </m:r>
                      </m:e>
                      <m:sub>
                        <m:r>
                          <a:rPr lang="es-ES" sz="3600" b="0" i="1" smtClean="0">
                            <a:solidFill>
                              <a:schemeClr val="tx1"/>
                            </a:solidFill>
                            <a:latin typeface="Cambria Math" panose="02040503050406030204" pitchFamily="18" charset="0"/>
                          </a:rPr>
                          <m:t>𝑖</m:t>
                        </m:r>
                      </m:sub>
                    </m:sSub>
                  </m:oMath>
                </a14:m>
                <a:r>
                  <a:rPr lang="es" sz="3600" dirty="0">
                    <a:solidFill>
                      <a:schemeClr val="tx1"/>
                    </a:solidFill>
                  </a:rPr>
                  <a:t> basado en la probabilidad condicional </a:t>
                </a:r>
                <a14:m>
                  <m:oMath xmlns:m="http://schemas.openxmlformats.org/officeDocument/2006/math">
                    <m:r>
                      <m:rPr>
                        <m:sty m:val="p"/>
                      </m:rPr>
                      <a:rPr lang="es-ES" sz="3600" dirty="0">
                        <a:solidFill>
                          <a:schemeClr val="tx1"/>
                        </a:solidFill>
                        <a:latin typeface="Cambria Math" panose="02040503050406030204" pitchFamily="18" charset="0"/>
                      </a:rPr>
                      <m:t>P</m:t>
                    </m:r>
                    <m:r>
                      <a:rPr lang="es-ES" sz="3600" dirty="0">
                        <a:solidFill>
                          <a:schemeClr val="tx1"/>
                        </a:solidFill>
                        <a:latin typeface="Cambria Math" panose="02040503050406030204" pitchFamily="18" charset="0"/>
                      </a:rPr>
                      <m:t>(</m:t>
                    </m:r>
                    <m:r>
                      <a:rPr lang="es-ES" sz="3600" b="1" dirty="0">
                        <a:solidFill>
                          <a:schemeClr val="tx1"/>
                        </a:solidFill>
                        <a:latin typeface="Cambria Math" panose="02040503050406030204" pitchFamily="18" charset="0"/>
                      </a:rPr>
                      <m:t>𝐱</m:t>
                    </m:r>
                    <m:r>
                      <a:rPr lang="es-ES" sz="3600" i="1" dirty="0">
                        <a:solidFill>
                          <a:schemeClr val="tx1"/>
                        </a:solidFill>
                        <a:latin typeface="Cambria Math" panose="02040503050406030204" pitchFamily="18" charset="0"/>
                      </a:rPr>
                      <m:t>|</m:t>
                    </m:r>
                    <m:sSub>
                      <m:sSubPr>
                        <m:ctrlPr>
                          <a:rPr lang="es-ES" sz="3600" i="1" dirty="0">
                            <a:solidFill>
                              <a:schemeClr val="tx1"/>
                            </a:solidFill>
                            <a:latin typeface="Cambria Math" panose="02040503050406030204" pitchFamily="18" charset="0"/>
                          </a:rPr>
                        </m:ctrlPr>
                      </m:sSubPr>
                      <m:e>
                        <m:r>
                          <a:rPr lang="es-ES" sz="3600" i="1" dirty="0">
                            <a:solidFill>
                              <a:schemeClr val="tx1"/>
                            </a:solidFill>
                            <a:latin typeface="Cambria Math" panose="02040503050406030204" pitchFamily="18" charset="0"/>
                          </a:rPr>
                          <m:t>𝐺</m:t>
                        </m:r>
                      </m:e>
                      <m:sub>
                        <m:r>
                          <a:rPr lang="es-ES" sz="3600" i="1" dirty="0">
                            <a:solidFill>
                              <a:schemeClr val="tx1"/>
                            </a:solidFill>
                            <a:latin typeface="Cambria Math" panose="02040503050406030204" pitchFamily="18" charset="0"/>
                          </a:rPr>
                          <m:t>𝑖</m:t>
                        </m:r>
                      </m:sub>
                    </m:sSub>
                    <m:r>
                      <a:rPr lang="es-ES" sz="3600" i="1" dirty="0">
                        <a:solidFill>
                          <a:schemeClr val="tx1"/>
                        </a:solidFill>
                        <a:latin typeface="Cambria Math" panose="02040503050406030204" pitchFamily="18" charset="0"/>
                      </a:rPr>
                      <m:t>)</m:t>
                    </m:r>
                  </m:oMath>
                </a14:m>
                <a:endParaRPr lang="en-US"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600" dirty="0">
                    <a:solidFill>
                      <a:schemeClr val="tx1"/>
                    </a:solidFill>
                  </a:rPr>
                  <a:t>Aquí se aplican los supuestos de normalidad expresados anteriormente.</a:t>
                </a:r>
              </a:p>
            </p:txBody>
          </p:sp>
        </mc:Choice>
        <mc:Fallback>
          <p:sp>
            <p:nvSpPr>
              <p:cNvPr id="4" name="Text Box 2">
                <a:extLst>
                  <a:ext uri="{FF2B5EF4-FFF2-40B4-BE49-F238E27FC236}">
                    <a16:creationId xmlns:a16="http://schemas.microsoft.com/office/drawing/2014/main" id="{234879B7-2C2B-FAB3-A56E-9B465F2FA0A2}"/>
                  </a:ext>
                </a:extLst>
              </p:cNvPr>
              <p:cNvSpPr txBox="1">
                <a:spLocks noRot="1" noChangeAspect="1" noMove="1" noResize="1" noEditPoints="1" noAdjustHandles="1" noChangeArrowheads="1" noChangeShapeType="1" noTextEdit="1"/>
              </p:cNvSpPr>
              <p:nvPr/>
            </p:nvSpPr>
            <p:spPr bwMode="auto">
              <a:xfrm>
                <a:off x="1315879" y="6351308"/>
                <a:ext cx="15555753" cy="2357762"/>
              </a:xfrm>
              <a:prstGeom prst="rect">
                <a:avLst/>
              </a:prstGeom>
              <a:blipFill>
                <a:blip r:embed="rId5"/>
                <a:stretch>
                  <a:fillRect l="-784" t="-3101" r="-549" b="-7752"/>
                </a:stretch>
              </a:blipFill>
              <a:ln w="9525">
                <a:noFill/>
                <a:round/>
                <a:headEnd/>
                <a:tailEnd/>
              </a:ln>
            </p:spPr>
            <p:txBody>
              <a:bodyPr/>
              <a:lstStyle/>
              <a:p>
                <a:r>
                  <a:rPr lang="en-US">
                    <a:noFill/>
                  </a:rPr>
                  <a:t> </a:t>
                </a:r>
              </a:p>
            </p:txBody>
          </p:sp>
        </mc:Fallback>
      </mc:AlternateContent>
    </p:spTree>
    <p:extLst>
      <p:ext uri="{BB962C8B-B14F-4D97-AF65-F5344CB8AC3E}">
        <p14:creationId xmlns:p14="http://schemas.microsoft.com/office/powerpoint/2010/main" val="42477321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9;p4">
            <a:extLst>
              <a:ext uri="{FF2B5EF4-FFF2-40B4-BE49-F238E27FC236}">
                <a16:creationId xmlns:a16="http://schemas.microsoft.com/office/drawing/2014/main" id="{424F49E0-5BE8-0766-8AA3-97EFFA1CA723}"/>
              </a:ext>
            </a:extLst>
          </p:cNvPr>
          <p:cNvSpPr txBox="1"/>
          <p:nvPr/>
        </p:nvSpPr>
        <p:spPr>
          <a:xfrm>
            <a:off x="4782806" y="0"/>
            <a:ext cx="907035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E7686A"/>
                </a:solidFill>
                <a:latin typeface="Calibri"/>
                <a:ea typeface="Calibri"/>
                <a:cs typeface="Calibri"/>
                <a:sym typeface="Calibri"/>
              </a:rPr>
              <a:t>ADL</a:t>
            </a:r>
            <a:r>
              <a:rPr lang="es" sz="4400" b="1" dirty="0">
                <a:solidFill>
                  <a:srgbClr val="E7686A"/>
                </a:solidFill>
                <a:latin typeface="Calibri"/>
                <a:ea typeface="Calibri"/>
                <a:cs typeface="Calibri"/>
                <a:sym typeface="Calibri"/>
              </a:rPr>
              <a:t> predictivo: formulación</a:t>
            </a:r>
            <a:br>
              <a:rPr lang="en-US" sz="4400" b="1" dirty="0">
                <a:solidFill>
                  <a:srgbClr val="E7686A"/>
                </a:solidFill>
                <a:latin typeface="Calibri"/>
                <a:ea typeface="Calibri"/>
                <a:cs typeface="Calibri"/>
                <a:sym typeface="Calibri"/>
              </a:rPr>
            </a:br>
            <a:endParaRPr lang="en-US" sz="4000" b="1" dirty="0">
              <a:solidFill>
                <a:srgbClr val="E7686A"/>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 name="Text Box 4">
                <a:extLst>
                  <a:ext uri="{FF2B5EF4-FFF2-40B4-BE49-F238E27FC236}">
                    <a16:creationId xmlns:a16="http://schemas.microsoft.com/office/drawing/2014/main" id="{102DEDB2-570A-00CF-02AB-3303A3AA382D}"/>
                  </a:ext>
                </a:extLst>
              </p:cNvPr>
              <p:cNvSpPr txBox="1">
                <a:spLocks noChangeArrowheads="1"/>
              </p:cNvSpPr>
              <p:nvPr/>
            </p:nvSpPr>
            <p:spPr bwMode="auto">
              <a:xfrm>
                <a:off x="630079" y="2431705"/>
                <a:ext cx="8270081" cy="72449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lIns="135000" tIns="70200" rIns="135000" bIns="70200">
                <a:spAutoFit/>
              </a:bodyPr>
              <a:lstStyle/>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14:m>
                  <m:oMathPara xmlns:m="http://schemas.openxmlformats.org/officeDocument/2006/math">
                    <m:oMathParaPr>
                      <m:jc m:val="centerGroup"/>
                    </m:oMathParaPr>
                    <m:oMath xmlns:m="http://schemas.openxmlformats.org/officeDocument/2006/math">
                      <m:r>
                        <m:rPr>
                          <m:sty m:val="p"/>
                        </m:rPr>
                        <a:rPr lang="es-ES" sz="3200" dirty="0" smtClean="0">
                          <a:solidFill>
                            <a:schemeClr val="tx1"/>
                          </a:solidFill>
                          <a:latin typeface="Cambria Math" panose="02040503050406030204" pitchFamily="18" charset="0"/>
                        </a:rPr>
                        <m:t>P</m:t>
                      </m:r>
                      <m:d>
                        <m:dPr>
                          <m:ctrlPr>
                            <a:rPr lang="es-ES" sz="3200" i="1" dirty="0">
                              <a:solidFill>
                                <a:schemeClr val="tx1"/>
                              </a:solidFill>
                              <a:latin typeface="Cambria Math" panose="02040503050406030204" pitchFamily="18" charset="0"/>
                            </a:rPr>
                          </m:ctrlPr>
                        </m:dPr>
                        <m:e>
                          <m:r>
                            <a:rPr lang="es-ES" sz="3200" b="1" dirty="0">
                              <a:solidFill>
                                <a:schemeClr val="tx1"/>
                              </a:solidFill>
                              <a:latin typeface="Cambria Math" panose="02040503050406030204" pitchFamily="18" charset="0"/>
                            </a:rPr>
                            <m:t>𝐱</m:t>
                          </m:r>
                        </m:e>
                        <m:e>
                          <m:sSub>
                            <m:sSubPr>
                              <m:ctrlPr>
                                <a:rPr lang="es-ES" sz="3200" i="1" dirty="0">
                                  <a:solidFill>
                                    <a:schemeClr val="tx1"/>
                                  </a:solidFill>
                                  <a:latin typeface="Cambria Math" panose="02040503050406030204" pitchFamily="18" charset="0"/>
                                </a:rPr>
                              </m:ctrlPr>
                            </m:sSubPr>
                            <m:e>
                              <m:r>
                                <a:rPr lang="es-ES" sz="3200" i="1" dirty="0">
                                  <a:solidFill>
                                    <a:schemeClr val="tx1"/>
                                  </a:solidFill>
                                  <a:latin typeface="Cambria Math" panose="02040503050406030204" pitchFamily="18" charset="0"/>
                                </a:rPr>
                                <m:t>𝐺</m:t>
                              </m:r>
                            </m:e>
                            <m:sub>
                              <m:r>
                                <a:rPr lang="es-ES" sz="3200" i="1" dirty="0">
                                  <a:solidFill>
                                    <a:schemeClr val="tx1"/>
                                  </a:solidFill>
                                  <a:latin typeface="Cambria Math" panose="02040503050406030204" pitchFamily="18" charset="0"/>
                                </a:rPr>
                                <m:t>𝑖</m:t>
                              </m:r>
                            </m:sub>
                          </m:sSub>
                        </m:e>
                      </m:d>
                      <m:r>
                        <a:rPr lang="es-ES" sz="3200" b="0" i="1" dirty="0" smtClean="0">
                          <a:solidFill>
                            <a:schemeClr val="tx1"/>
                          </a:solidFill>
                          <a:latin typeface="Cambria Math" panose="02040503050406030204" pitchFamily="18" charset="0"/>
                        </a:rPr>
                        <m:t>=</m:t>
                      </m:r>
                      <m:sSup>
                        <m:sSupPr>
                          <m:ctrlPr>
                            <a:rPr lang="es-ES" sz="3200" b="0" i="1" dirty="0" smtClean="0">
                              <a:solidFill>
                                <a:schemeClr val="tx1"/>
                              </a:solidFill>
                              <a:latin typeface="Cambria Math" panose="02040503050406030204" pitchFamily="18" charset="0"/>
                            </a:rPr>
                          </m:ctrlPr>
                        </m:sSupPr>
                        <m:e>
                          <m:d>
                            <m:dPr>
                              <m:ctrlPr>
                                <a:rPr lang="es-ES" sz="3200" b="0" i="1" dirty="0" smtClean="0">
                                  <a:solidFill>
                                    <a:schemeClr val="tx1"/>
                                  </a:solidFill>
                                  <a:latin typeface="Cambria Math" panose="02040503050406030204" pitchFamily="18" charset="0"/>
                                </a:rPr>
                              </m:ctrlPr>
                            </m:dPr>
                            <m:e>
                              <m:r>
                                <a:rPr lang="es-ES" sz="3200" b="0" i="1" dirty="0" smtClean="0">
                                  <a:solidFill>
                                    <a:schemeClr val="tx1"/>
                                  </a:solidFill>
                                  <a:latin typeface="Cambria Math" panose="02040503050406030204" pitchFamily="18" charset="0"/>
                                </a:rPr>
                                <m:t>2</m:t>
                              </m:r>
                              <m:r>
                                <a:rPr lang="es-ES" sz="3200" b="0" i="1" dirty="0" smtClean="0">
                                  <a:solidFill>
                                    <a:schemeClr val="tx1"/>
                                  </a:solidFill>
                                  <a:latin typeface="Cambria Math" panose="02040503050406030204" pitchFamily="18" charset="0"/>
                                  <a:ea typeface="Cambria Math" panose="02040503050406030204" pitchFamily="18" charset="0"/>
                                </a:rPr>
                                <m:t>𝜋</m:t>
                              </m:r>
                            </m:e>
                          </m:d>
                        </m:e>
                        <m:sup>
                          <m:d>
                            <m:dPr>
                              <m:ctrlPr>
                                <a:rPr lang="es-ES" sz="3200" b="0" i="1" dirty="0" smtClean="0">
                                  <a:solidFill>
                                    <a:schemeClr val="tx1"/>
                                  </a:solidFill>
                                  <a:latin typeface="Cambria Math" panose="02040503050406030204" pitchFamily="18" charset="0"/>
                                </a:rPr>
                              </m:ctrlPr>
                            </m:dPr>
                            <m:e>
                              <m:f>
                                <m:fPr>
                                  <m:type m:val="lin"/>
                                  <m:ctrlPr>
                                    <a:rPr lang="es-ES" sz="3200" b="0" i="1" dirty="0" smtClean="0">
                                      <a:solidFill>
                                        <a:schemeClr val="tx1"/>
                                      </a:solidFill>
                                      <a:latin typeface="Cambria Math" panose="02040503050406030204" pitchFamily="18" charset="0"/>
                                    </a:rPr>
                                  </m:ctrlPr>
                                </m:fPr>
                                <m:num>
                                  <m:r>
                                    <a:rPr lang="es-ES" sz="3200" b="0" i="1" dirty="0" smtClean="0">
                                      <a:solidFill>
                                        <a:schemeClr val="tx1"/>
                                      </a:solidFill>
                                      <a:latin typeface="Cambria Math" panose="02040503050406030204" pitchFamily="18" charset="0"/>
                                    </a:rPr>
                                    <m:t>−</m:t>
                                  </m:r>
                                  <m:r>
                                    <a:rPr lang="es-ES" sz="3200" b="0" i="1" dirty="0" smtClean="0">
                                      <a:solidFill>
                                        <a:schemeClr val="tx1"/>
                                      </a:solidFill>
                                      <a:latin typeface="Cambria Math" panose="02040503050406030204" pitchFamily="18" charset="0"/>
                                    </a:rPr>
                                    <m:t>𝑝</m:t>
                                  </m:r>
                                </m:num>
                                <m:den>
                                  <m:r>
                                    <a:rPr lang="es-ES" sz="3200" b="0" i="1" dirty="0" smtClean="0">
                                      <a:solidFill>
                                        <a:schemeClr val="tx1"/>
                                      </a:solidFill>
                                      <a:latin typeface="Cambria Math" panose="02040503050406030204" pitchFamily="18" charset="0"/>
                                    </a:rPr>
                                    <m:t>2</m:t>
                                  </m:r>
                                </m:den>
                              </m:f>
                            </m:e>
                          </m:d>
                        </m:sup>
                      </m:sSup>
                      <m:sSup>
                        <m:sSupPr>
                          <m:ctrlPr>
                            <a:rPr lang="es-ES" sz="3200" b="0" i="1" dirty="0" smtClean="0">
                              <a:solidFill>
                                <a:schemeClr val="tx1"/>
                              </a:solidFill>
                              <a:latin typeface="Cambria Math" panose="02040503050406030204" pitchFamily="18" charset="0"/>
                            </a:rPr>
                          </m:ctrlPr>
                        </m:sSupPr>
                        <m:e>
                          <m:d>
                            <m:dPr>
                              <m:begChr m:val="|"/>
                              <m:endChr m:val="|"/>
                              <m:ctrlPr>
                                <a:rPr lang="es-ES" sz="3200" b="1" i="1" dirty="0" smtClean="0">
                                  <a:solidFill>
                                    <a:schemeClr val="tx1"/>
                                  </a:solidFill>
                                  <a:latin typeface="Cambria Math" panose="02040503050406030204" pitchFamily="18" charset="0"/>
                                </a:rPr>
                              </m:ctrlPr>
                            </m:dPr>
                            <m:e>
                              <m:r>
                                <a:rPr lang="es-ES" sz="3200" b="1" i="0" dirty="0" smtClean="0">
                                  <a:solidFill>
                                    <a:schemeClr val="tx1"/>
                                  </a:solidFill>
                                  <a:latin typeface="Cambria Math" panose="02040503050406030204" pitchFamily="18" charset="0"/>
                                </a:rPr>
                                <m:t>𝐖</m:t>
                              </m:r>
                            </m:e>
                          </m:d>
                        </m:e>
                        <m:sup>
                          <m:d>
                            <m:dPr>
                              <m:ctrlPr>
                                <a:rPr lang="es-ES" sz="3200" b="0" i="1" dirty="0" smtClean="0">
                                  <a:solidFill>
                                    <a:schemeClr val="tx1"/>
                                  </a:solidFill>
                                  <a:latin typeface="Cambria Math" panose="02040503050406030204" pitchFamily="18" charset="0"/>
                                </a:rPr>
                              </m:ctrlPr>
                            </m:dPr>
                            <m:e>
                              <m:f>
                                <m:fPr>
                                  <m:type m:val="lin"/>
                                  <m:ctrlPr>
                                    <a:rPr lang="es-ES" sz="3200" b="0" i="1" dirty="0" smtClean="0">
                                      <a:solidFill>
                                        <a:schemeClr val="tx1"/>
                                      </a:solidFill>
                                      <a:latin typeface="Cambria Math" panose="02040503050406030204" pitchFamily="18" charset="0"/>
                                    </a:rPr>
                                  </m:ctrlPr>
                                </m:fPr>
                                <m:num>
                                  <m:r>
                                    <a:rPr lang="es-ES" sz="3200" b="0" i="1" dirty="0" smtClean="0">
                                      <a:solidFill>
                                        <a:schemeClr val="tx1"/>
                                      </a:solidFill>
                                      <a:latin typeface="Cambria Math" panose="02040503050406030204" pitchFamily="18" charset="0"/>
                                    </a:rPr>
                                    <m:t>−1</m:t>
                                  </m:r>
                                </m:num>
                                <m:den>
                                  <m:r>
                                    <a:rPr lang="es-ES" sz="3200" b="0" i="1" dirty="0" smtClean="0">
                                      <a:solidFill>
                                        <a:schemeClr val="tx1"/>
                                      </a:solidFill>
                                      <a:latin typeface="Cambria Math" panose="02040503050406030204" pitchFamily="18" charset="0"/>
                                    </a:rPr>
                                    <m:t>2</m:t>
                                  </m:r>
                                </m:den>
                              </m:f>
                            </m:e>
                          </m:d>
                        </m:sup>
                      </m:sSup>
                      <m:sSup>
                        <m:sSupPr>
                          <m:ctrlPr>
                            <a:rPr lang="es-ES" sz="3200" b="0" i="1" dirty="0" smtClean="0">
                              <a:solidFill>
                                <a:schemeClr val="tx1"/>
                              </a:solidFill>
                              <a:latin typeface="Cambria Math" panose="02040503050406030204" pitchFamily="18" charset="0"/>
                            </a:rPr>
                          </m:ctrlPr>
                        </m:sSupPr>
                        <m:e>
                          <m:r>
                            <a:rPr lang="es-ES" sz="3200" b="0" i="1" dirty="0" smtClean="0">
                              <a:solidFill>
                                <a:schemeClr val="tx1"/>
                              </a:solidFill>
                              <a:latin typeface="Cambria Math" panose="02040503050406030204" pitchFamily="18" charset="0"/>
                            </a:rPr>
                            <m:t>𝑒</m:t>
                          </m:r>
                        </m:e>
                        <m:sup>
                          <m:d>
                            <m:dPr>
                              <m:ctrlPr>
                                <a:rPr lang="es-ES" sz="3200" b="0" i="1" dirty="0" smtClean="0">
                                  <a:solidFill>
                                    <a:schemeClr val="tx1"/>
                                  </a:solidFill>
                                  <a:latin typeface="Cambria Math" panose="02040503050406030204" pitchFamily="18" charset="0"/>
                                </a:rPr>
                              </m:ctrlPr>
                            </m:dPr>
                            <m:e>
                              <m:f>
                                <m:fPr>
                                  <m:type m:val="lin"/>
                                  <m:ctrlPr>
                                    <a:rPr lang="es-ES" sz="3200" b="0" i="1" dirty="0" smtClean="0">
                                      <a:solidFill>
                                        <a:schemeClr val="tx1"/>
                                      </a:solidFill>
                                      <a:latin typeface="Cambria Math" panose="02040503050406030204" pitchFamily="18" charset="0"/>
                                    </a:rPr>
                                  </m:ctrlPr>
                                </m:fPr>
                                <m:num>
                                  <m:sSubSup>
                                    <m:sSubSupPr>
                                      <m:ctrlPr>
                                        <a:rPr lang="es-ES" sz="3200" b="0" i="1" dirty="0" smtClean="0">
                                          <a:solidFill>
                                            <a:schemeClr val="tx1"/>
                                          </a:solidFill>
                                          <a:latin typeface="Cambria Math" panose="02040503050406030204" pitchFamily="18" charset="0"/>
                                        </a:rPr>
                                      </m:ctrlPr>
                                    </m:sSubSupPr>
                                    <m:e>
                                      <m:r>
                                        <a:rPr lang="es-ES" sz="3200" b="0" i="1" dirty="0" smtClean="0">
                                          <a:solidFill>
                                            <a:schemeClr val="tx1"/>
                                          </a:solidFill>
                                          <a:latin typeface="Cambria Math" panose="02040503050406030204" pitchFamily="18" charset="0"/>
                                        </a:rPr>
                                        <m:t>−</m:t>
                                      </m:r>
                                      <m:r>
                                        <a:rPr lang="es-ES" sz="3200" b="0" i="1" dirty="0" smtClean="0">
                                          <a:solidFill>
                                            <a:schemeClr val="tx1"/>
                                          </a:solidFill>
                                          <a:latin typeface="Cambria Math" panose="02040503050406030204" pitchFamily="18" charset="0"/>
                                        </a:rPr>
                                        <m:t>𝐷</m:t>
                                      </m:r>
                                    </m:e>
                                    <m:sub>
                                      <m:r>
                                        <a:rPr lang="es-ES" sz="3200" b="0" i="1" dirty="0" smtClean="0">
                                          <a:solidFill>
                                            <a:schemeClr val="tx1"/>
                                          </a:solidFill>
                                          <a:latin typeface="Cambria Math" panose="02040503050406030204" pitchFamily="18" charset="0"/>
                                        </a:rPr>
                                        <m:t>𝑖</m:t>
                                      </m:r>
                                    </m:sub>
                                    <m:sup>
                                      <m:r>
                                        <a:rPr lang="es-ES" sz="3200" b="0" i="1" dirty="0" smtClean="0">
                                          <a:solidFill>
                                            <a:schemeClr val="tx1"/>
                                          </a:solidFill>
                                          <a:latin typeface="Cambria Math" panose="02040503050406030204" pitchFamily="18" charset="0"/>
                                        </a:rPr>
                                        <m:t>2</m:t>
                                      </m:r>
                                    </m:sup>
                                  </m:sSubSup>
                                </m:num>
                                <m:den>
                                  <m:r>
                                    <a:rPr lang="es-ES" sz="3200" b="0" i="1" dirty="0" smtClean="0">
                                      <a:solidFill>
                                        <a:schemeClr val="tx1"/>
                                      </a:solidFill>
                                      <a:latin typeface="Cambria Math" panose="02040503050406030204" pitchFamily="18" charset="0"/>
                                    </a:rPr>
                                    <m:t>2</m:t>
                                  </m:r>
                                </m:den>
                              </m:f>
                            </m:e>
                          </m:d>
                        </m:sup>
                      </m:sSup>
                    </m:oMath>
                  </m:oMathPara>
                </a14:m>
                <a:endParaRPr lang="es-ES" sz="3200" b="1" dirty="0">
                  <a:ln w="0"/>
                  <a:solidFill>
                    <a:schemeClr val="tx1"/>
                  </a:solidFill>
                  <a:effectLst/>
                  <a:latin typeface="+mj-lt"/>
                </a:endParaRPr>
              </a:p>
            </p:txBody>
          </p:sp>
        </mc:Choice>
        <mc:Fallback xmlns="">
          <p:sp>
            <p:nvSpPr>
              <p:cNvPr id="3" name="Text Box 4">
                <a:extLst>
                  <a:ext uri="{FF2B5EF4-FFF2-40B4-BE49-F238E27FC236}">
                    <a16:creationId xmlns:a16="http://schemas.microsoft.com/office/drawing/2014/main" id="{102DEDB2-570A-00CF-02AB-3303A3AA382D}"/>
                  </a:ext>
                </a:extLst>
              </p:cNvPr>
              <p:cNvSpPr txBox="1">
                <a:spLocks noRot="1" noChangeAspect="1" noMove="1" noResize="1" noEditPoints="1" noAdjustHandles="1" noChangeArrowheads="1" noChangeShapeType="1" noTextEdit="1"/>
              </p:cNvSpPr>
              <p:nvPr/>
            </p:nvSpPr>
            <p:spPr bwMode="auto">
              <a:xfrm>
                <a:off x="630079" y="2431705"/>
                <a:ext cx="8270081" cy="724495"/>
              </a:xfrm>
              <a:prstGeom prst="rect">
                <a:avLst/>
              </a:prstGeom>
              <a:blipFill>
                <a:blip r:embed="rId4"/>
                <a:stretch>
                  <a:fillRect/>
                </a:stretch>
              </a:blipFill>
              <a:ln>
                <a:noFill/>
                <a:headEnd/>
                <a:tailEnd/>
              </a:ln>
            </p:spPr>
            <p:txBody>
              <a:bodyPr/>
              <a:lstStyle/>
              <a:p>
                <a:r xmlns:a="http://schemas.openxmlformats.org/drawingml/2006/main">
                  <a:rPr lang="es">
                    <a:noFill/>
                  </a:rPr>
                  <a:t> </a:t>
                </a:r>
              </a:p>
            </p:txBody>
          </p:sp>
        </mc:Fallback>
      </mc:AlternateContent>
      <p:sp>
        <p:nvSpPr>
          <p:cNvPr id="4" name="Text Box 2">
            <a:extLst>
              <a:ext uri="{FF2B5EF4-FFF2-40B4-BE49-F238E27FC236}">
                <a16:creationId xmlns:a16="http://schemas.microsoft.com/office/drawing/2014/main" id="{234879B7-2C2B-FAB3-A56E-9B465F2FA0A2}"/>
              </a:ext>
            </a:extLst>
          </p:cNvPr>
          <p:cNvSpPr txBox="1">
            <a:spLocks noChangeArrowheads="1"/>
          </p:cNvSpPr>
          <p:nvPr/>
        </p:nvSpPr>
        <p:spPr bwMode="auto">
          <a:xfrm>
            <a:off x="934879" y="1354474"/>
            <a:ext cx="15555753" cy="695769"/>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600" dirty="0">
                <a:solidFill>
                  <a:schemeClr val="tx1"/>
                </a:solidFill>
              </a:rPr>
              <a:t>Bajo los supuestos de normalidad:</a:t>
            </a:r>
          </a:p>
        </p:txBody>
      </p:sp>
      <mc:AlternateContent xmlns:mc="http://schemas.openxmlformats.org/markup-compatibility/2006">
        <mc:Choice xmlns:a14="http://schemas.microsoft.com/office/drawing/2010/main" Requires="a14">
          <p:sp>
            <p:nvSpPr>
              <p:cNvPr id="5" name="Text Box 2">
                <a:extLst>
                  <a:ext uri="{FF2B5EF4-FFF2-40B4-BE49-F238E27FC236}">
                    <a16:creationId xmlns:a16="http://schemas.microsoft.com/office/drawing/2014/main" id="{1428DC85-F5A4-DD8B-CEE9-DA319B78A26B}"/>
                  </a:ext>
                </a:extLst>
              </p:cNvPr>
              <p:cNvSpPr txBox="1">
                <a:spLocks noChangeArrowheads="1"/>
              </p:cNvSpPr>
              <p:nvPr/>
            </p:nvSpPr>
            <p:spPr bwMode="auto">
              <a:xfrm>
                <a:off x="934879" y="3853834"/>
                <a:ext cx="16042481" cy="774830"/>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600" dirty="0">
                    <a:solidFill>
                      <a:schemeClr val="tx1"/>
                    </a:solidFill>
                  </a:rPr>
                  <a:t>donde </a:t>
                </a:r>
                <a14:m>
                  <m:oMath xmlns:m="http://schemas.openxmlformats.org/officeDocument/2006/math">
                    <m:d>
                      <m:dPr>
                        <m:begChr m:val="|"/>
                        <m:endChr m:val="|"/>
                        <m:ctrlPr>
                          <a:rPr lang="es-ES" sz="3600" b="1" i="1" dirty="0" smtClean="0">
                            <a:solidFill>
                              <a:schemeClr val="tx1"/>
                            </a:solidFill>
                            <a:latin typeface="Cambria Math" panose="02040503050406030204" pitchFamily="18" charset="0"/>
                          </a:rPr>
                        </m:ctrlPr>
                      </m:dPr>
                      <m:e>
                        <m:r>
                          <a:rPr lang="es-ES" sz="3600" b="1" i="0" dirty="0" smtClean="0">
                            <a:solidFill>
                              <a:schemeClr val="tx1"/>
                            </a:solidFill>
                            <a:latin typeface="Cambria Math" panose="02040503050406030204" pitchFamily="18" charset="0"/>
                          </a:rPr>
                          <m:t>𝐖</m:t>
                        </m:r>
                      </m:e>
                    </m:d>
                  </m:oMath>
                </a14:m>
                <a:r>
                  <a:rPr lang="es" sz="3600" dirty="0">
                    <a:solidFill>
                      <a:schemeClr val="tx1"/>
                    </a:solidFill>
                  </a:rPr>
                  <a:t> es el determinante de la matriz de varianza </a:t>
                </a:r>
                <a:r>
                  <a:rPr lang="es" sz="3600" i="1" dirty="0">
                    <a:solidFill>
                      <a:schemeClr val="tx1"/>
                    </a:solidFill>
                  </a:rPr>
                  <a:t>within</a:t>
                </a:r>
                <a:r>
                  <a:rPr lang="es" sz="3600" dirty="0">
                    <a:solidFill>
                      <a:schemeClr val="tx1"/>
                    </a:solidFill>
                  </a:rPr>
                  <a:t> y </a:t>
                </a:r>
                <a14:m>
                  <m:oMath xmlns:m="http://schemas.openxmlformats.org/officeDocument/2006/math">
                    <m:sSubSup>
                      <m:sSubSupPr>
                        <m:ctrlPr>
                          <a:rPr lang="es-ES" sz="3600" i="1" dirty="0">
                            <a:solidFill>
                              <a:schemeClr val="tx1"/>
                            </a:solidFill>
                            <a:latin typeface="Cambria Math" panose="02040503050406030204" pitchFamily="18" charset="0"/>
                          </a:rPr>
                        </m:ctrlPr>
                      </m:sSubSupPr>
                      <m:e>
                        <m:r>
                          <a:rPr lang="es-ES" sz="3600" i="1" dirty="0">
                            <a:solidFill>
                              <a:schemeClr val="tx1"/>
                            </a:solidFill>
                            <a:latin typeface="Cambria Math" panose="02040503050406030204" pitchFamily="18" charset="0"/>
                          </a:rPr>
                          <m:t>𝐷</m:t>
                        </m:r>
                      </m:e>
                      <m:sub>
                        <m:r>
                          <a:rPr lang="es-ES" sz="3600" i="1" dirty="0">
                            <a:solidFill>
                              <a:schemeClr val="tx1"/>
                            </a:solidFill>
                            <a:latin typeface="Cambria Math" panose="02040503050406030204" pitchFamily="18" charset="0"/>
                          </a:rPr>
                          <m:t>𝑖</m:t>
                        </m:r>
                      </m:sub>
                      <m:sup/>
                    </m:sSubSup>
                  </m:oMath>
                </a14:m>
                <a:r>
                  <a:rPr lang="es" sz="3600" dirty="0">
                    <a:solidFill>
                      <a:schemeClr val="tx1"/>
                    </a:solidFill>
                  </a:rPr>
                  <a:t>es:</a:t>
                </a:r>
              </a:p>
            </p:txBody>
          </p:sp>
        </mc:Choice>
        <mc:Fallback>
          <p:sp>
            <p:nvSpPr>
              <p:cNvPr id="5" name="Text Box 2">
                <a:extLst>
                  <a:ext uri="{FF2B5EF4-FFF2-40B4-BE49-F238E27FC236}">
                    <a16:creationId xmlns:a16="http://schemas.microsoft.com/office/drawing/2014/main" id="{1428DC85-F5A4-DD8B-CEE9-DA319B78A26B}"/>
                  </a:ext>
                </a:extLst>
              </p:cNvPr>
              <p:cNvSpPr txBox="1">
                <a:spLocks noRot="1" noChangeAspect="1" noMove="1" noResize="1" noEditPoints="1" noAdjustHandles="1" noChangeArrowheads="1" noChangeShapeType="1" noTextEdit="1"/>
              </p:cNvSpPr>
              <p:nvPr/>
            </p:nvSpPr>
            <p:spPr bwMode="auto">
              <a:xfrm>
                <a:off x="934879" y="3853834"/>
                <a:ext cx="16042481" cy="774830"/>
              </a:xfrm>
              <a:prstGeom prst="rect">
                <a:avLst/>
              </a:prstGeom>
              <a:blipFill>
                <a:blip r:embed="rId5"/>
                <a:stretch>
                  <a:fillRect l="-722" b="-24409"/>
                </a:stretch>
              </a:blipFill>
              <a:ln w="9525">
                <a:noFill/>
                <a:round/>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Box 4">
                <a:extLst>
                  <a:ext uri="{FF2B5EF4-FFF2-40B4-BE49-F238E27FC236}">
                    <a16:creationId xmlns:a16="http://schemas.microsoft.com/office/drawing/2014/main" id="{515FE0BE-E1A7-5CB2-FBD0-E34D6413FE45}"/>
                  </a:ext>
                </a:extLst>
              </p:cNvPr>
              <p:cNvSpPr txBox="1">
                <a:spLocks noChangeArrowheads="1"/>
              </p:cNvSpPr>
              <p:nvPr/>
            </p:nvSpPr>
            <p:spPr bwMode="auto">
              <a:xfrm>
                <a:off x="1455485" y="5083601"/>
                <a:ext cx="8270081" cy="704554"/>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lIns="135000" tIns="70200" rIns="135000" bIns="70200">
                <a:spAutoFit/>
              </a:bodyPr>
              <a:lstStyle/>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14:m>
                  <m:oMath xmlns:m="http://schemas.openxmlformats.org/officeDocument/2006/math">
                    <m:sSubSup>
                      <m:sSubSupPr>
                        <m:ctrlPr>
                          <a:rPr lang="es-ES" sz="3200" i="1" dirty="0" smtClean="0">
                            <a:solidFill>
                              <a:schemeClr val="tx1"/>
                            </a:solidFill>
                            <a:latin typeface="Cambria Math" panose="02040503050406030204" pitchFamily="18" charset="0"/>
                          </a:rPr>
                        </m:ctrlPr>
                      </m:sSubSupPr>
                      <m:e>
                        <m:r>
                          <a:rPr lang="es-ES" sz="3200" i="1" dirty="0">
                            <a:solidFill>
                              <a:schemeClr val="tx1"/>
                            </a:solidFill>
                            <a:latin typeface="Cambria Math" panose="02040503050406030204" pitchFamily="18" charset="0"/>
                          </a:rPr>
                          <m:t>𝐷</m:t>
                        </m:r>
                      </m:e>
                      <m:sub>
                        <m:r>
                          <a:rPr lang="es-ES" sz="3200" i="1" dirty="0">
                            <a:solidFill>
                              <a:schemeClr val="tx1"/>
                            </a:solidFill>
                            <a:latin typeface="Cambria Math" panose="02040503050406030204" pitchFamily="18" charset="0"/>
                          </a:rPr>
                          <m:t>𝑖</m:t>
                        </m:r>
                      </m:sub>
                      <m:sup/>
                    </m:sSubSup>
                    <m:r>
                      <a:rPr lang="es-ES" sz="3200" b="0" i="1" dirty="0" smtClean="0">
                        <a:solidFill>
                          <a:schemeClr val="tx1"/>
                        </a:solidFill>
                        <a:latin typeface="Cambria Math" panose="02040503050406030204" pitchFamily="18" charset="0"/>
                      </a:rPr>
                      <m:t>=</m:t>
                    </m:r>
                    <m:sSup>
                      <m:sSupPr>
                        <m:ctrlPr>
                          <a:rPr lang="es-ES" sz="3200" b="0" i="1" dirty="0" smtClean="0">
                            <a:solidFill>
                              <a:schemeClr val="tx1"/>
                            </a:solidFill>
                            <a:latin typeface="Cambria Math" panose="02040503050406030204" pitchFamily="18" charset="0"/>
                          </a:rPr>
                        </m:ctrlPr>
                      </m:sSupPr>
                      <m:e>
                        <m:d>
                          <m:dPr>
                            <m:ctrlPr>
                              <a:rPr lang="es-ES" sz="3200" b="0" i="1" dirty="0" smtClean="0">
                                <a:solidFill>
                                  <a:schemeClr val="tx1"/>
                                </a:solidFill>
                                <a:latin typeface="Cambria Math" panose="02040503050406030204" pitchFamily="18" charset="0"/>
                              </a:rPr>
                            </m:ctrlPr>
                          </m:dPr>
                          <m:e>
                            <m:r>
                              <a:rPr lang="es-ES" sz="3200" b="1" i="0" dirty="0" smtClean="0">
                                <a:solidFill>
                                  <a:schemeClr val="tx1"/>
                                </a:solidFill>
                                <a:latin typeface="Cambria Math" panose="02040503050406030204" pitchFamily="18" charset="0"/>
                              </a:rPr>
                              <m:t>𝐱</m:t>
                            </m:r>
                            <m:r>
                              <a:rPr lang="es-ES" sz="3200" b="1" i="0" dirty="0" smtClean="0">
                                <a:solidFill>
                                  <a:schemeClr val="tx1"/>
                                </a:solidFill>
                                <a:latin typeface="Cambria Math" panose="02040503050406030204" pitchFamily="18" charset="0"/>
                              </a:rPr>
                              <m:t>−</m:t>
                            </m:r>
                            <m:sSub>
                              <m:sSubPr>
                                <m:ctrlPr>
                                  <a:rPr lang="es-ES" sz="3200" b="1" i="1" dirty="0" smtClean="0">
                                    <a:solidFill>
                                      <a:schemeClr val="tx1"/>
                                    </a:solidFill>
                                    <a:latin typeface="Cambria Math" panose="02040503050406030204" pitchFamily="18" charset="0"/>
                                  </a:rPr>
                                </m:ctrlPr>
                              </m:sSubPr>
                              <m:e>
                                <m:acc>
                                  <m:accPr>
                                    <m:chr m:val="̅"/>
                                    <m:ctrlPr>
                                      <a:rPr lang="es-ES" sz="3200" b="1" i="1" dirty="0" smtClean="0">
                                        <a:solidFill>
                                          <a:schemeClr val="tx1"/>
                                        </a:solidFill>
                                        <a:latin typeface="Cambria Math" panose="02040503050406030204" pitchFamily="18" charset="0"/>
                                      </a:rPr>
                                    </m:ctrlPr>
                                  </m:accPr>
                                  <m:e>
                                    <m:r>
                                      <a:rPr lang="es-ES" sz="3200" b="1" i="0" dirty="0" smtClean="0">
                                        <a:solidFill>
                                          <a:schemeClr val="tx1"/>
                                        </a:solidFill>
                                        <a:latin typeface="Cambria Math" panose="02040503050406030204" pitchFamily="18" charset="0"/>
                                      </a:rPr>
                                      <m:t>𝐱</m:t>
                                    </m:r>
                                  </m:e>
                                </m:acc>
                              </m:e>
                              <m:sub>
                                <m:r>
                                  <a:rPr lang="es-ES" sz="3200" b="1" i="0" dirty="0" smtClean="0">
                                    <a:solidFill>
                                      <a:schemeClr val="tx1"/>
                                    </a:solidFill>
                                    <a:latin typeface="Cambria Math" panose="02040503050406030204" pitchFamily="18" charset="0"/>
                                  </a:rPr>
                                  <m:t>𝐢</m:t>
                                </m:r>
                              </m:sub>
                            </m:sSub>
                          </m:e>
                        </m:d>
                      </m:e>
                      <m:sup>
                        <m:r>
                          <a:rPr lang="es-ES" sz="3200" b="0" i="1" dirty="0" smtClean="0">
                            <a:solidFill>
                              <a:schemeClr val="tx1"/>
                            </a:solidFill>
                            <a:latin typeface="Cambria Math" panose="02040503050406030204" pitchFamily="18" charset="0"/>
                          </a:rPr>
                          <m:t>𝑇</m:t>
                        </m:r>
                      </m:sup>
                    </m:sSup>
                    <m:sSup>
                      <m:sSupPr>
                        <m:ctrlPr>
                          <a:rPr lang="es-ES" sz="3200" b="0" i="1" dirty="0" smtClean="0">
                            <a:solidFill>
                              <a:schemeClr val="tx1"/>
                            </a:solidFill>
                            <a:latin typeface="Cambria Math" panose="02040503050406030204" pitchFamily="18" charset="0"/>
                          </a:rPr>
                        </m:ctrlPr>
                      </m:sSupPr>
                      <m:e>
                        <m:r>
                          <a:rPr lang="es-ES" sz="3200" b="1" i="0" dirty="0" smtClean="0">
                            <a:solidFill>
                              <a:schemeClr val="tx1"/>
                            </a:solidFill>
                            <a:latin typeface="Cambria Math" panose="02040503050406030204" pitchFamily="18" charset="0"/>
                          </a:rPr>
                          <m:t>𝐖</m:t>
                        </m:r>
                      </m:e>
                      <m:sup>
                        <m:r>
                          <a:rPr lang="es-ES" sz="3200" b="0" i="1" dirty="0" smtClean="0">
                            <a:solidFill>
                              <a:schemeClr val="tx1"/>
                            </a:solidFill>
                            <a:latin typeface="Cambria Math" panose="02040503050406030204" pitchFamily="18" charset="0"/>
                          </a:rPr>
                          <m:t>−1</m:t>
                        </m:r>
                      </m:sup>
                    </m:sSup>
                  </m:oMath>
                </a14:m>
                <a:r>
                  <a:rPr lang="es" sz="3200" dirty="0">
                    <a:solidFill>
                      <a:schemeClr val="tx1"/>
                    </a:solidFill>
                  </a:rPr>
                  <a:t> </a:t>
                </a:r>
                <a14:m>
                  <m:oMath xmlns:m="http://schemas.openxmlformats.org/officeDocument/2006/math">
                    <m:d>
                      <m:dPr>
                        <m:ctrlPr>
                          <a:rPr lang="es-ES" sz="3200" i="1" dirty="0">
                            <a:solidFill>
                              <a:schemeClr val="tx1"/>
                            </a:solidFill>
                            <a:latin typeface="Cambria Math" panose="02040503050406030204" pitchFamily="18" charset="0"/>
                          </a:rPr>
                        </m:ctrlPr>
                      </m:dPr>
                      <m:e>
                        <m:r>
                          <a:rPr lang="es-ES" sz="3200" b="1" dirty="0">
                            <a:solidFill>
                              <a:schemeClr val="tx1"/>
                            </a:solidFill>
                            <a:latin typeface="Cambria Math" panose="02040503050406030204" pitchFamily="18" charset="0"/>
                          </a:rPr>
                          <m:t>𝐱</m:t>
                        </m:r>
                        <m:r>
                          <a:rPr lang="es-ES" sz="3200" b="1" dirty="0">
                            <a:solidFill>
                              <a:schemeClr val="tx1"/>
                            </a:solidFill>
                            <a:latin typeface="Cambria Math" panose="02040503050406030204" pitchFamily="18" charset="0"/>
                          </a:rPr>
                          <m:t>−</m:t>
                        </m:r>
                        <m:sSub>
                          <m:sSubPr>
                            <m:ctrlPr>
                              <a:rPr lang="es-ES" sz="3200" b="1" i="1" dirty="0">
                                <a:solidFill>
                                  <a:schemeClr val="tx1"/>
                                </a:solidFill>
                                <a:latin typeface="Cambria Math" panose="02040503050406030204" pitchFamily="18" charset="0"/>
                              </a:rPr>
                            </m:ctrlPr>
                          </m:sSubPr>
                          <m:e>
                            <m:acc>
                              <m:accPr>
                                <m:chr m:val="̅"/>
                                <m:ctrlPr>
                                  <a:rPr lang="es-ES" sz="3200" b="1" i="1" dirty="0">
                                    <a:solidFill>
                                      <a:schemeClr val="tx1"/>
                                    </a:solidFill>
                                    <a:latin typeface="Cambria Math" panose="02040503050406030204" pitchFamily="18" charset="0"/>
                                  </a:rPr>
                                </m:ctrlPr>
                              </m:accPr>
                              <m:e>
                                <m:r>
                                  <a:rPr lang="es-ES" sz="3200" b="1" dirty="0">
                                    <a:solidFill>
                                      <a:schemeClr val="tx1"/>
                                    </a:solidFill>
                                    <a:latin typeface="Cambria Math" panose="02040503050406030204" pitchFamily="18" charset="0"/>
                                  </a:rPr>
                                  <m:t>𝐱</m:t>
                                </m:r>
                              </m:e>
                            </m:acc>
                          </m:e>
                          <m:sub>
                            <m:r>
                              <a:rPr lang="es-ES" sz="3200" b="1" dirty="0">
                                <a:solidFill>
                                  <a:schemeClr val="tx1"/>
                                </a:solidFill>
                                <a:latin typeface="Cambria Math" panose="02040503050406030204" pitchFamily="18" charset="0"/>
                              </a:rPr>
                              <m:t>𝐢</m:t>
                            </m:r>
                          </m:sub>
                        </m:sSub>
                      </m:e>
                    </m:d>
                  </m:oMath>
                </a14:m>
                <a:endParaRPr lang="es-ES" sz="3200" b="1" dirty="0">
                  <a:ln w="0"/>
                  <a:solidFill>
                    <a:schemeClr val="tx1"/>
                  </a:solidFill>
                  <a:effectLst/>
                  <a:latin typeface="+mj-lt"/>
                </a:endParaRPr>
              </a:p>
            </p:txBody>
          </p:sp>
        </mc:Choice>
        <mc:Fallback xmlns="">
          <p:sp>
            <p:nvSpPr>
              <p:cNvPr id="6" name="Text Box 4">
                <a:extLst>
                  <a:ext uri="{FF2B5EF4-FFF2-40B4-BE49-F238E27FC236}">
                    <a16:creationId xmlns:a16="http://schemas.microsoft.com/office/drawing/2014/main" id="{515FE0BE-E1A7-5CB2-FBD0-E34D6413FE45}"/>
                  </a:ext>
                </a:extLst>
              </p:cNvPr>
              <p:cNvSpPr txBox="1">
                <a:spLocks noRot="1" noChangeAspect="1" noMove="1" noResize="1" noEditPoints="1" noAdjustHandles="1" noChangeArrowheads="1" noChangeShapeType="1" noTextEdit="1"/>
              </p:cNvSpPr>
              <p:nvPr/>
            </p:nvSpPr>
            <p:spPr bwMode="auto">
              <a:xfrm>
                <a:off x="1455485" y="5083601"/>
                <a:ext cx="8270081" cy="704554"/>
              </a:xfrm>
              <a:prstGeom prst="rect">
                <a:avLst/>
              </a:prstGeom>
              <a:blipFill>
                <a:blip r:embed="rId6"/>
                <a:stretch>
                  <a:fillRect/>
                </a:stretch>
              </a:blipFill>
              <a:ln>
                <a:noFill/>
                <a:headEnd/>
                <a:tailEnd/>
              </a:ln>
            </p:spPr>
            <p:txBody>
              <a:bodyPr/>
              <a:lstStyle/>
              <a:p>
                <a:r xmlns:a="http://schemas.openxmlformats.org/drawingml/2006/main">
                  <a:rPr lang="es">
                    <a:noFill/>
                  </a:rPr>
                  <a:t> </a:t>
                </a:r>
              </a:p>
            </p:txBody>
          </p:sp>
        </mc:Fallback>
      </mc:AlternateContent>
      <mc:AlternateContent xmlns:mc="http://schemas.openxmlformats.org/markup-compatibility/2006">
        <mc:Choice xmlns:a14="http://schemas.microsoft.com/office/drawing/2010/main" Requires="a14">
          <p:sp>
            <p:nvSpPr>
              <p:cNvPr id="7" name="Text Box 2">
                <a:extLst>
                  <a:ext uri="{FF2B5EF4-FFF2-40B4-BE49-F238E27FC236}">
                    <a16:creationId xmlns:a16="http://schemas.microsoft.com/office/drawing/2014/main" id="{6C8673F1-7A04-526D-7985-5B0ACDE493AD}"/>
                  </a:ext>
                </a:extLst>
              </p:cNvPr>
              <p:cNvSpPr txBox="1">
                <a:spLocks noChangeArrowheads="1"/>
              </p:cNvSpPr>
              <p:nvPr/>
            </p:nvSpPr>
            <p:spPr bwMode="auto">
              <a:xfrm>
                <a:off x="1026319" y="6520834"/>
                <a:ext cx="16042481" cy="695769"/>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600" dirty="0">
                    <a:solidFill>
                      <a:schemeClr val="tx1"/>
                    </a:solidFill>
                  </a:rPr>
                  <a:t>Reemplazando la </a:t>
                </a:r>
                <a:r>
                  <a:rPr lang="es" sz="3600" dirty="0" err="1">
                    <a:solidFill>
                      <a:schemeClr val="tx1"/>
                    </a:solidFill>
                  </a:rPr>
                  <a:t>expresión de </a:t>
                </a:r>
                <a:r>
                  <a:rPr lang="es" sz="3600" dirty="0">
                    <a:solidFill>
                      <a:schemeClr val="tx1"/>
                    </a:solidFill>
                  </a:rPr>
                  <a:t>en la fórmula para </a:t>
                </a:r>
                <a14:m>
                  <m:oMath xmlns:m="http://schemas.openxmlformats.org/officeDocument/2006/math">
                    <m:r>
                      <m:rPr>
                        <m:sty m:val="p"/>
                      </m:rPr>
                      <a:rPr lang="es-ES" sz="3600" dirty="0">
                        <a:solidFill>
                          <a:schemeClr val="tx1"/>
                        </a:solidFill>
                        <a:latin typeface="Cambria Math" panose="02040503050406030204" pitchFamily="18" charset="0"/>
                      </a:rPr>
                      <m:t>P</m:t>
                    </m:r>
                    <m:r>
                      <a:rPr lang="es-ES" sz="3600" dirty="0">
                        <a:solidFill>
                          <a:schemeClr val="tx1"/>
                        </a:solidFill>
                        <a:latin typeface="Cambria Math" panose="02040503050406030204" pitchFamily="18" charset="0"/>
                      </a:rPr>
                      <m:t>(</m:t>
                    </m:r>
                    <m:sSub>
                      <m:sSubPr>
                        <m:ctrlPr>
                          <a:rPr lang="es-ES" sz="3600" i="1" dirty="0">
                            <a:solidFill>
                              <a:schemeClr val="tx1"/>
                            </a:solidFill>
                            <a:latin typeface="Cambria Math" panose="02040503050406030204" pitchFamily="18" charset="0"/>
                          </a:rPr>
                        </m:ctrlPr>
                      </m:sSubPr>
                      <m:e>
                        <m:r>
                          <a:rPr lang="es-ES" sz="3600" i="1" dirty="0">
                            <a:solidFill>
                              <a:schemeClr val="tx1"/>
                            </a:solidFill>
                            <a:latin typeface="Cambria Math" panose="02040503050406030204" pitchFamily="18" charset="0"/>
                          </a:rPr>
                          <m:t>𝐺</m:t>
                        </m:r>
                      </m:e>
                      <m:sub>
                        <m:r>
                          <a:rPr lang="es-ES" sz="3600" i="1" dirty="0">
                            <a:solidFill>
                              <a:schemeClr val="tx1"/>
                            </a:solidFill>
                            <a:latin typeface="Cambria Math" panose="02040503050406030204" pitchFamily="18" charset="0"/>
                          </a:rPr>
                          <m:t>𝑖</m:t>
                        </m:r>
                      </m:sub>
                    </m:sSub>
                    <m:r>
                      <a:rPr lang="es-ES" sz="3600" i="1" dirty="0">
                        <a:solidFill>
                          <a:schemeClr val="tx1"/>
                        </a:solidFill>
                        <a:latin typeface="Cambria Math" panose="02040503050406030204" pitchFamily="18" charset="0"/>
                      </a:rPr>
                      <m:t>|</m:t>
                    </m:r>
                    <m:r>
                      <a:rPr lang="es-ES" sz="3600" b="1" dirty="0">
                        <a:solidFill>
                          <a:schemeClr val="tx1"/>
                        </a:solidFill>
                        <a:latin typeface="Cambria Math" panose="02040503050406030204" pitchFamily="18" charset="0"/>
                      </a:rPr>
                      <m:t>𝐱</m:t>
                    </m:r>
                    <m:r>
                      <a:rPr lang="es-ES" sz="3600" i="1" dirty="0">
                        <a:solidFill>
                          <a:schemeClr val="tx1"/>
                        </a:solidFill>
                        <a:latin typeface="Cambria Math" panose="02040503050406030204" pitchFamily="18" charset="0"/>
                      </a:rPr>
                      <m:t>)</m:t>
                    </m:r>
                  </m:oMath>
                </a14:m>
                <a:r>
                  <a:rPr lang="es" sz="3600" dirty="0">
                    <a:solidFill>
                      <a:schemeClr val="tx1"/>
                    </a:solidFill>
                  </a:rPr>
                  <a:t>, tenemos:</a:t>
                </a:r>
              </a:p>
            </p:txBody>
          </p:sp>
        </mc:Choice>
        <mc:Fallback>
          <p:sp>
            <p:nvSpPr>
              <p:cNvPr id="7" name="Text Box 2">
                <a:extLst>
                  <a:ext uri="{FF2B5EF4-FFF2-40B4-BE49-F238E27FC236}">
                    <a16:creationId xmlns:a16="http://schemas.microsoft.com/office/drawing/2014/main" id="{6C8673F1-7A04-526D-7985-5B0ACDE493AD}"/>
                  </a:ext>
                </a:extLst>
              </p:cNvPr>
              <p:cNvSpPr txBox="1">
                <a:spLocks noRot="1" noChangeAspect="1" noMove="1" noResize="1" noEditPoints="1" noAdjustHandles="1" noChangeArrowheads="1" noChangeShapeType="1" noTextEdit="1"/>
              </p:cNvSpPr>
              <p:nvPr/>
            </p:nvSpPr>
            <p:spPr bwMode="auto">
              <a:xfrm>
                <a:off x="1026319" y="6520834"/>
                <a:ext cx="16042481" cy="695769"/>
              </a:xfrm>
              <a:prstGeom prst="rect">
                <a:avLst/>
              </a:prstGeom>
              <a:blipFill>
                <a:blip r:embed="rId7"/>
                <a:stretch>
                  <a:fillRect l="-722" t="-10526" b="-28947"/>
                </a:stretch>
              </a:blipFill>
              <a:ln w="9525">
                <a:noFill/>
                <a:round/>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Box 4">
                <a:extLst>
                  <a:ext uri="{FF2B5EF4-FFF2-40B4-BE49-F238E27FC236}">
                    <a16:creationId xmlns:a16="http://schemas.microsoft.com/office/drawing/2014/main" id="{29087533-20C8-2AAB-6B64-66DB20DC4267}"/>
                  </a:ext>
                </a:extLst>
              </p:cNvPr>
              <p:cNvSpPr txBox="1">
                <a:spLocks noChangeArrowheads="1"/>
              </p:cNvSpPr>
              <p:nvPr/>
            </p:nvSpPr>
            <p:spPr bwMode="auto">
              <a:xfrm>
                <a:off x="934879" y="7473067"/>
                <a:ext cx="6481763" cy="163570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135000" tIns="70200" rIns="135000" bIns="70200">
                <a:spAutoFit/>
              </a:bodyPr>
              <a:lstStyle/>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14:m>
                  <m:oMathPara xmlns:m="http://schemas.openxmlformats.org/officeDocument/2006/math">
                    <m:oMathParaPr>
                      <m:jc m:val="centerGroup"/>
                    </m:oMathParaPr>
                    <m:oMath xmlns:m="http://schemas.openxmlformats.org/officeDocument/2006/math">
                      <m:r>
                        <m:rPr>
                          <m:sty m:val="p"/>
                        </m:rPr>
                        <a:rPr lang="es-ES" sz="3200" dirty="0" smtClean="0">
                          <a:solidFill>
                            <a:schemeClr val="tx1"/>
                          </a:solidFill>
                          <a:latin typeface="Cambria Math" panose="02040503050406030204" pitchFamily="18" charset="0"/>
                        </a:rPr>
                        <m:t>P</m:t>
                      </m:r>
                      <m:r>
                        <a:rPr lang="es-ES" sz="3200" dirty="0" smtClean="0">
                          <a:solidFill>
                            <a:schemeClr val="tx1"/>
                          </a:solidFill>
                          <a:latin typeface="Cambria Math" panose="02040503050406030204" pitchFamily="18" charset="0"/>
                        </a:rPr>
                        <m:t>(</m:t>
                      </m:r>
                      <m:sSub>
                        <m:sSubPr>
                          <m:ctrlPr>
                            <a:rPr lang="es-ES" sz="3200" i="1" dirty="0">
                              <a:solidFill>
                                <a:schemeClr val="tx1"/>
                              </a:solidFill>
                              <a:latin typeface="Cambria Math" panose="02040503050406030204" pitchFamily="18" charset="0"/>
                            </a:rPr>
                          </m:ctrlPr>
                        </m:sSubPr>
                        <m:e>
                          <m:r>
                            <a:rPr lang="es-ES" sz="3200" i="1" dirty="0">
                              <a:solidFill>
                                <a:schemeClr val="tx1"/>
                              </a:solidFill>
                              <a:latin typeface="Cambria Math" panose="02040503050406030204" pitchFamily="18" charset="0"/>
                            </a:rPr>
                            <m:t>𝐺</m:t>
                          </m:r>
                        </m:e>
                        <m:sub>
                          <m:r>
                            <a:rPr lang="es-ES" sz="3200" i="1" dirty="0">
                              <a:solidFill>
                                <a:schemeClr val="tx1"/>
                              </a:solidFill>
                              <a:latin typeface="Cambria Math" panose="02040503050406030204" pitchFamily="18" charset="0"/>
                            </a:rPr>
                            <m:t>𝑖</m:t>
                          </m:r>
                        </m:sub>
                      </m:sSub>
                      <m:r>
                        <a:rPr lang="es-ES" sz="3200" i="1" dirty="0">
                          <a:solidFill>
                            <a:schemeClr val="tx1"/>
                          </a:solidFill>
                          <a:latin typeface="Cambria Math" panose="02040503050406030204" pitchFamily="18" charset="0"/>
                        </a:rPr>
                        <m:t>|</m:t>
                      </m:r>
                      <m:r>
                        <a:rPr lang="es-ES" sz="3200" b="1" dirty="0">
                          <a:solidFill>
                            <a:schemeClr val="tx1"/>
                          </a:solidFill>
                          <a:latin typeface="Cambria Math" panose="02040503050406030204" pitchFamily="18" charset="0"/>
                        </a:rPr>
                        <m:t>𝐱</m:t>
                      </m:r>
                      <m:r>
                        <a:rPr lang="es-ES" sz="3200" i="1" dirty="0">
                          <a:solidFill>
                            <a:schemeClr val="tx1"/>
                          </a:solidFill>
                          <a:latin typeface="Cambria Math" panose="02040503050406030204" pitchFamily="18" charset="0"/>
                        </a:rPr>
                        <m:t>)</m:t>
                      </m:r>
                      <m:r>
                        <a:rPr lang="es-ES" sz="3200" b="0" i="0" smtClean="0">
                          <a:ln w="0"/>
                          <a:solidFill>
                            <a:schemeClr val="tx1"/>
                          </a:solidFill>
                          <a:effectLst/>
                          <a:latin typeface="Cambria Math" panose="02040503050406030204" pitchFamily="18" charset="0"/>
                        </a:rPr>
                        <m:t>=</m:t>
                      </m:r>
                      <m:f>
                        <m:fPr>
                          <m:ctrlPr>
                            <a:rPr lang="es-ES" sz="3200" b="0" i="1" smtClean="0">
                              <a:ln w="0"/>
                              <a:solidFill>
                                <a:schemeClr val="tx1"/>
                              </a:solidFill>
                              <a:effectLst/>
                              <a:latin typeface="Cambria Math" panose="02040503050406030204" pitchFamily="18" charset="0"/>
                            </a:rPr>
                          </m:ctrlPr>
                        </m:fPr>
                        <m:num>
                          <m:sSub>
                            <m:sSubPr>
                              <m:ctrlPr>
                                <a:rPr lang="en-US" sz="3200" i="1">
                                  <a:solidFill>
                                    <a:schemeClr val="tx1"/>
                                  </a:solidFill>
                                  <a:latin typeface="Cambria Math" panose="02040503050406030204" pitchFamily="18" charset="0"/>
                                </a:rPr>
                              </m:ctrlPr>
                            </m:sSubPr>
                            <m:e>
                              <m:r>
                                <a:rPr lang="es-ES" sz="3200" i="1">
                                  <a:solidFill>
                                    <a:schemeClr val="tx1"/>
                                  </a:solidFill>
                                  <a:latin typeface="Cambria Math" panose="02040503050406030204" pitchFamily="18" charset="0"/>
                                </a:rPr>
                                <m:t>𝑞</m:t>
                              </m:r>
                            </m:e>
                            <m:sub>
                              <m:r>
                                <a:rPr lang="es-ES" sz="3200" i="1">
                                  <a:solidFill>
                                    <a:schemeClr val="tx1"/>
                                  </a:solidFill>
                                  <a:latin typeface="Cambria Math" panose="02040503050406030204" pitchFamily="18" charset="0"/>
                                </a:rPr>
                                <m:t>𝑖</m:t>
                              </m:r>
                            </m:sub>
                          </m:sSub>
                          <m:sSup>
                            <m:sSupPr>
                              <m:ctrlPr>
                                <a:rPr lang="es-ES" sz="3200" i="1" dirty="0">
                                  <a:solidFill>
                                    <a:schemeClr val="tx1"/>
                                  </a:solidFill>
                                  <a:latin typeface="Cambria Math" panose="02040503050406030204" pitchFamily="18" charset="0"/>
                                </a:rPr>
                              </m:ctrlPr>
                            </m:sSupPr>
                            <m:e>
                              <m:r>
                                <a:rPr lang="es-ES" sz="3200" i="1" dirty="0">
                                  <a:solidFill>
                                    <a:schemeClr val="tx1"/>
                                  </a:solidFill>
                                  <a:latin typeface="Cambria Math" panose="02040503050406030204" pitchFamily="18" charset="0"/>
                                </a:rPr>
                                <m:t>𝑒</m:t>
                              </m:r>
                            </m:e>
                            <m:sup>
                              <m:d>
                                <m:dPr>
                                  <m:ctrlPr>
                                    <a:rPr lang="es-ES" sz="3200" i="1" dirty="0">
                                      <a:solidFill>
                                        <a:schemeClr val="tx1"/>
                                      </a:solidFill>
                                      <a:latin typeface="Cambria Math" panose="02040503050406030204" pitchFamily="18" charset="0"/>
                                    </a:rPr>
                                  </m:ctrlPr>
                                </m:dPr>
                                <m:e>
                                  <m:f>
                                    <m:fPr>
                                      <m:type m:val="lin"/>
                                      <m:ctrlPr>
                                        <a:rPr lang="es-ES" sz="3200" i="1" dirty="0">
                                          <a:solidFill>
                                            <a:schemeClr val="tx1"/>
                                          </a:solidFill>
                                          <a:latin typeface="Cambria Math" panose="02040503050406030204" pitchFamily="18" charset="0"/>
                                        </a:rPr>
                                      </m:ctrlPr>
                                    </m:fPr>
                                    <m:num>
                                      <m:sSubSup>
                                        <m:sSubSupPr>
                                          <m:ctrlPr>
                                            <a:rPr lang="es-ES" sz="3200" i="1" dirty="0">
                                              <a:solidFill>
                                                <a:schemeClr val="tx1"/>
                                              </a:solidFill>
                                              <a:latin typeface="Cambria Math" panose="02040503050406030204" pitchFamily="18" charset="0"/>
                                            </a:rPr>
                                          </m:ctrlPr>
                                        </m:sSubSupPr>
                                        <m:e>
                                          <m:r>
                                            <a:rPr lang="es-ES" sz="3200" i="1" dirty="0">
                                              <a:solidFill>
                                                <a:schemeClr val="tx1"/>
                                              </a:solidFill>
                                              <a:latin typeface="Cambria Math" panose="02040503050406030204" pitchFamily="18" charset="0"/>
                                            </a:rPr>
                                            <m:t>−</m:t>
                                          </m:r>
                                          <m:r>
                                            <a:rPr lang="es-ES" sz="3200" i="1" dirty="0">
                                              <a:solidFill>
                                                <a:schemeClr val="tx1"/>
                                              </a:solidFill>
                                              <a:latin typeface="Cambria Math" panose="02040503050406030204" pitchFamily="18" charset="0"/>
                                            </a:rPr>
                                            <m:t>𝐷</m:t>
                                          </m:r>
                                        </m:e>
                                        <m:sub>
                                          <m:r>
                                            <a:rPr lang="es-ES" sz="3200" i="1" dirty="0">
                                              <a:solidFill>
                                                <a:schemeClr val="tx1"/>
                                              </a:solidFill>
                                              <a:latin typeface="Cambria Math" panose="02040503050406030204" pitchFamily="18" charset="0"/>
                                            </a:rPr>
                                            <m:t>𝑖</m:t>
                                          </m:r>
                                        </m:sub>
                                        <m:sup>
                                          <m:r>
                                            <a:rPr lang="es-ES" sz="3200" i="1" dirty="0">
                                              <a:solidFill>
                                                <a:schemeClr val="tx1"/>
                                              </a:solidFill>
                                              <a:latin typeface="Cambria Math" panose="02040503050406030204" pitchFamily="18" charset="0"/>
                                            </a:rPr>
                                            <m:t>2</m:t>
                                          </m:r>
                                        </m:sup>
                                      </m:sSubSup>
                                    </m:num>
                                    <m:den>
                                      <m:r>
                                        <a:rPr lang="es-ES" sz="3200" i="1" dirty="0">
                                          <a:solidFill>
                                            <a:schemeClr val="tx1"/>
                                          </a:solidFill>
                                          <a:latin typeface="Cambria Math" panose="02040503050406030204" pitchFamily="18" charset="0"/>
                                        </a:rPr>
                                        <m:t>2</m:t>
                                      </m:r>
                                    </m:den>
                                  </m:f>
                                </m:e>
                              </m:d>
                            </m:sup>
                          </m:sSup>
                        </m:num>
                        <m:den>
                          <m:nary>
                            <m:naryPr>
                              <m:chr m:val="∑"/>
                              <m:limLoc m:val="subSup"/>
                              <m:ctrlPr>
                                <a:rPr lang="es-ES" sz="3200" b="0" i="1" smtClean="0">
                                  <a:ln w="0"/>
                                  <a:solidFill>
                                    <a:schemeClr val="tx1"/>
                                  </a:solidFill>
                                  <a:effectLst/>
                                  <a:latin typeface="Cambria Math" panose="02040503050406030204" pitchFamily="18" charset="0"/>
                                </a:rPr>
                              </m:ctrlPr>
                            </m:naryPr>
                            <m:sub>
                              <m:r>
                                <m:rPr>
                                  <m:brk m:alnAt="25"/>
                                </m:rPr>
                                <a:rPr lang="es-ES" sz="3200" b="0" i="1" smtClean="0">
                                  <a:ln w="0"/>
                                  <a:solidFill>
                                    <a:schemeClr val="tx1"/>
                                  </a:solidFill>
                                  <a:effectLst/>
                                  <a:latin typeface="Cambria Math" panose="02040503050406030204" pitchFamily="18" charset="0"/>
                                </a:rPr>
                                <m:t>𝑗</m:t>
                              </m:r>
                              <m:r>
                                <a:rPr lang="es-ES" sz="3200" b="0" i="1" smtClean="0">
                                  <a:ln w="0"/>
                                  <a:solidFill>
                                    <a:schemeClr val="tx1"/>
                                  </a:solidFill>
                                  <a:effectLst/>
                                  <a:latin typeface="Cambria Math" panose="02040503050406030204" pitchFamily="18" charset="0"/>
                                </a:rPr>
                                <m:t>=1</m:t>
                              </m:r>
                            </m:sub>
                            <m:sup>
                              <m:r>
                                <a:rPr lang="es-ES" sz="3200" b="0" i="1" smtClean="0">
                                  <a:ln w="0"/>
                                  <a:solidFill>
                                    <a:schemeClr val="tx1"/>
                                  </a:solidFill>
                                  <a:effectLst/>
                                  <a:latin typeface="Cambria Math" panose="02040503050406030204" pitchFamily="18" charset="0"/>
                                </a:rPr>
                                <m:t>𝑔</m:t>
                              </m:r>
                            </m:sup>
                            <m:e>
                              <m:sSub>
                                <m:sSubPr>
                                  <m:ctrlPr>
                                    <a:rPr lang="en-US" sz="3200" i="1">
                                      <a:solidFill>
                                        <a:schemeClr val="tx1"/>
                                      </a:solidFill>
                                      <a:latin typeface="Cambria Math" panose="02040503050406030204" pitchFamily="18" charset="0"/>
                                    </a:rPr>
                                  </m:ctrlPr>
                                </m:sSubPr>
                                <m:e>
                                  <m:r>
                                    <a:rPr lang="es-ES" sz="3200" i="1">
                                      <a:solidFill>
                                        <a:schemeClr val="tx1"/>
                                      </a:solidFill>
                                      <a:latin typeface="Cambria Math" panose="02040503050406030204" pitchFamily="18" charset="0"/>
                                    </a:rPr>
                                    <m:t>𝑞</m:t>
                                  </m:r>
                                </m:e>
                                <m:sub>
                                  <m:r>
                                    <a:rPr lang="es-ES" sz="3200" b="0" i="1" smtClean="0">
                                      <a:solidFill>
                                        <a:schemeClr val="tx1"/>
                                      </a:solidFill>
                                      <a:latin typeface="Cambria Math" panose="02040503050406030204" pitchFamily="18" charset="0"/>
                                    </a:rPr>
                                    <m:t>𝑗</m:t>
                                  </m:r>
                                </m:sub>
                              </m:sSub>
                            </m:e>
                          </m:nary>
                          <m:sSup>
                            <m:sSupPr>
                              <m:ctrlPr>
                                <a:rPr lang="es-ES" sz="3200" i="1" dirty="0">
                                  <a:solidFill>
                                    <a:schemeClr val="tx1"/>
                                  </a:solidFill>
                                  <a:latin typeface="Cambria Math" panose="02040503050406030204" pitchFamily="18" charset="0"/>
                                </a:rPr>
                              </m:ctrlPr>
                            </m:sSupPr>
                            <m:e>
                              <m:r>
                                <a:rPr lang="es-ES" sz="3200" i="1" dirty="0">
                                  <a:solidFill>
                                    <a:schemeClr val="tx1"/>
                                  </a:solidFill>
                                  <a:latin typeface="Cambria Math" panose="02040503050406030204" pitchFamily="18" charset="0"/>
                                </a:rPr>
                                <m:t>𝑒</m:t>
                              </m:r>
                            </m:e>
                            <m:sup>
                              <m:d>
                                <m:dPr>
                                  <m:ctrlPr>
                                    <a:rPr lang="es-ES" sz="3200" i="1" dirty="0">
                                      <a:solidFill>
                                        <a:schemeClr val="tx1"/>
                                      </a:solidFill>
                                      <a:latin typeface="Cambria Math" panose="02040503050406030204" pitchFamily="18" charset="0"/>
                                    </a:rPr>
                                  </m:ctrlPr>
                                </m:dPr>
                                <m:e>
                                  <m:f>
                                    <m:fPr>
                                      <m:type m:val="lin"/>
                                      <m:ctrlPr>
                                        <a:rPr lang="es-ES" sz="3200" i="1" dirty="0">
                                          <a:solidFill>
                                            <a:schemeClr val="tx1"/>
                                          </a:solidFill>
                                          <a:latin typeface="Cambria Math" panose="02040503050406030204" pitchFamily="18" charset="0"/>
                                        </a:rPr>
                                      </m:ctrlPr>
                                    </m:fPr>
                                    <m:num>
                                      <m:sSubSup>
                                        <m:sSubSupPr>
                                          <m:ctrlPr>
                                            <a:rPr lang="es-ES" sz="3200" i="1" dirty="0">
                                              <a:solidFill>
                                                <a:schemeClr val="tx1"/>
                                              </a:solidFill>
                                              <a:latin typeface="Cambria Math" panose="02040503050406030204" pitchFamily="18" charset="0"/>
                                            </a:rPr>
                                          </m:ctrlPr>
                                        </m:sSubSupPr>
                                        <m:e>
                                          <m:r>
                                            <a:rPr lang="es-ES" sz="3200" i="1" dirty="0">
                                              <a:solidFill>
                                                <a:schemeClr val="tx1"/>
                                              </a:solidFill>
                                              <a:latin typeface="Cambria Math" panose="02040503050406030204" pitchFamily="18" charset="0"/>
                                            </a:rPr>
                                            <m:t>−</m:t>
                                          </m:r>
                                          <m:r>
                                            <a:rPr lang="es-ES" sz="3200" i="1" dirty="0">
                                              <a:solidFill>
                                                <a:schemeClr val="tx1"/>
                                              </a:solidFill>
                                              <a:latin typeface="Cambria Math" panose="02040503050406030204" pitchFamily="18" charset="0"/>
                                            </a:rPr>
                                            <m:t>𝐷</m:t>
                                          </m:r>
                                        </m:e>
                                        <m:sub>
                                          <m:r>
                                            <a:rPr lang="es-ES" sz="3200" b="0" i="1" dirty="0" smtClean="0">
                                              <a:solidFill>
                                                <a:schemeClr val="tx1"/>
                                              </a:solidFill>
                                              <a:latin typeface="Cambria Math" panose="02040503050406030204" pitchFamily="18" charset="0"/>
                                            </a:rPr>
                                            <m:t>𝑗</m:t>
                                          </m:r>
                                        </m:sub>
                                        <m:sup>
                                          <m:r>
                                            <a:rPr lang="es-ES" sz="3200" i="1" dirty="0">
                                              <a:solidFill>
                                                <a:schemeClr val="tx1"/>
                                              </a:solidFill>
                                              <a:latin typeface="Cambria Math" panose="02040503050406030204" pitchFamily="18" charset="0"/>
                                            </a:rPr>
                                            <m:t>2</m:t>
                                          </m:r>
                                        </m:sup>
                                      </m:sSubSup>
                                    </m:num>
                                    <m:den>
                                      <m:r>
                                        <a:rPr lang="es-ES" sz="3200" i="1" dirty="0">
                                          <a:solidFill>
                                            <a:schemeClr val="tx1"/>
                                          </a:solidFill>
                                          <a:latin typeface="Cambria Math" panose="02040503050406030204" pitchFamily="18" charset="0"/>
                                        </a:rPr>
                                        <m:t>2</m:t>
                                      </m:r>
                                    </m:den>
                                  </m:f>
                                </m:e>
                              </m:d>
                            </m:sup>
                          </m:sSup>
                        </m:den>
                      </m:f>
                    </m:oMath>
                  </m:oMathPara>
                </a14:m>
                <a:endParaRPr lang="es-ES" sz="3200" b="1" dirty="0">
                  <a:ln w="0"/>
                  <a:solidFill>
                    <a:schemeClr val="tx1"/>
                  </a:solidFill>
                  <a:effectLst/>
                  <a:latin typeface="+mj-lt"/>
                </a:endParaRPr>
              </a:p>
            </p:txBody>
          </p:sp>
        </mc:Choice>
        <mc:Fallback xmlns="">
          <p:sp>
            <p:nvSpPr>
              <p:cNvPr id="8" name="Text Box 4">
                <a:extLst>
                  <a:ext uri="{FF2B5EF4-FFF2-40B4-BE49-F238E27FC236}">
                    <a16:creationId xmlns:a16="http://schemas.microsoft.com/office/drawing/2014/main" id="{29087533-20C8-2AAB-6B64-66DB20DC4267}"/>
                  </a:ext>
                </a:extLst>
              </p:cNvPr>
              <p:cNvSpPr txBox="1">
                <a:spLocks noRot="1" noChangeAspect="1" noMove="1" noResize="1" noEditPoints="1" noAdjustHandles="1" noChangeArrowheads="1" noChangeShapeType="1" noTextEdit="1"/>
              </p:cNvSpPr>
              <p:nvPr/>
            </p:nvSpPr>
            <p:spPr bwMode="auto">
              <a:xfrm>
                <a:off x="934879" y="7473067"/>
                <a:ext cx="6481763" cy="1635706"/>
              </a:xfrm>
              <a:prstGeom prst="rect">
                <a:avLst/>
              </a:prstGeom>
              <a:blipFill>
                <a:blip r:embed="rId8"/>
                <a:stretch>
                  <a:fillRect/>
                </a:stretch>
              </a:blipFill>
              <a:ln>
                <a:noFill/>
                <a:headEnd/>
                <a:tailEnd/>
              </a:ln>
            </p:spPr>
            <p:txBody>
              <a:bodyPr/>
              <a:lstStyle/>
              <a:p>
                <a:r xmlns:a="http://schemas.openxmlformats.org/drawingml/2006/main">
                  <a:rPr lang="es">
                    <a:noFill/>
                  </a:rPr>
                  <a:t> </a:t>
                </a:r>
              </a:p>
            </p:txBody>
          </p:sp>
        </mc:Fallback>
      </mc:AlternateContent>
    </p:spTree>
    <p:extLst>
      <p:ext uri="{BB962C8B-B14F-4D97-AF65-F5344CB8AC3E}">
        <p14:creationId xmlns:p14="http://schemas.microsoft.com/office/powerpoint/2010/main" val="8131998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9;p4">
            <a:extLst>
              <a:ext uri="{FF2B5EF4-FFF2-40B4-BE49-F238E27FC236}">
                <a16:creationId xmlns:a16="http://schemas.microsoft.com/office/drawing/2014/main" id="{424F49E0-5BE8-0766-8AA3-97EFFA1CA723}"/>
              </a:ext>
            </a:extLst>
          </p:cNvPr>
          <p:cNvSpPr txBox="1"/>
          <p:nvPr/>
        </p:nvSpPr>
        <p:spPr>
          <a:xfrm>
            <a:off x="4782806" y="0"/>
            <a:ext cx="907035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E7686A"/>
                </a:solidFill>
                <a:latin typeface="Calibri"/>
                <a:ea typeface="Calibri"/>
                <a:cs typeface="Calibri"/>
                <a:sym typeface="Calibri"/>
              </a:rPr>
              <a:t>ADL</a:t>
            </a:r>
            <a:r>
              <a:rPr lang="es" sz="4400" b="1" dirty="0">
                <a:solidFill>
                  <a:srgbClr val="E7686A"/>
                </a:solidFill>
                <a:latin typeface="Calibri"/>
                <a:ea typeface="Calibri"/>
                <a:cs typeface="Calibri"/>
                <a:sym typeface="Calibri"/>
              </a:rPr>
              <a:t> predictivo: una ilustración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CD3CCEC4-C24F-CDB0-A74B-1AB553FD9833}"/>
                  </a:ext>
                </a:extLst>
              </p:cNvPr>
              <p:cNvSpPr txBox="1"/>
              <p:nvPr/>
            </p:nvSpPr>
            <p:spPr>
              <a:xfrm>
                <a:off x="675626" y="2436514"/>
                <a:ext cx="17063734" cy="6113405"/>
              </a:xfrm>
              <a:prstGeom prst="rect">
                <a:avLst/>
              </a:prstGeom>
              <a:noFill/>
            </p:spPr>
            <p:txBody>
              <a:bodyPr wrap="square">
                <a:spAutoFit/>
              </a:bodyPr>
              <a:lstStyle/>
              <a:p>
                <a:pPr marL="571500" indent="-571500">
                  <a:buFont typeface="Wingdings" panose="05000000000000000000" pitchFamily="2" charset="2"/>
                  <a:buChar char="Ø"/>
                </a:pPr>
                <a:r>
                  <a:rPr lang="es" sz="3000" dirty="0">
                    <a:solidFill>
                      <a:schemeClr val="tx1"/>
                    </a:solidFill>
                  </a:rPr>
                  <a:t>La rutina </a:t>
                </a:r>
                <a:r>
                  <a:rPr lang="es-ES" sz="3000" dirty="0">
                    <a:solidFill>
                      <a:schemeClr val="tx1"/>
                    </a:solidFill>
                  </a:rPr>
                  <a:t>ADL</a:t>
                </a:r>
                <a:r>
                  <a:rPr lang="es" sz="3000" dirty="0">
                    <a:solidFill>
                      <a:schemeClr val="tx1"/>
                    </a:solidFill>
                  </a:rPr>
                  <a:t> en R puede producir probabilidades posteriores basándose en los supuestos y la formulación detallada antes</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es" sz="3000" dirty="0">
                    <a:solidFill>
                      <a:schemeClr val="tx1"/>
                    </a:solidFill>
                  </a:rPr>
                  <a:t>Las funciones </a:t>
                </a:r>
                <a:r>
                  <a:rPr lang="es-ES" sz="3000" dirty="0">
                    <a:solidFill>
                      <a:schemeClr val="tx1"/>
                    </a:solidFill>
                  </a:rPr>
                  <a:t>ADL</a:t>
                </a:r>
                <a:r>
                  <a:rPr lang="es" sz="3000" dirty="0">
                    <a:solidFill>
                      <a:schemeClr val="tx1"/>
                    </a:solidFill>
                  </a:rPr>
                  <a:t> permiten predecir la pertenencia a una clase más probable para cualquier individuo, dado un vector de variables (edad e ingresos familiares en el ejemplo)</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es" sz="3000" dirty="0">
                    <a:solidFill>
                      <a:schemeClr val="tx1"/>
                    </a:solidFill>
                  </a:rPr>
                  <a:t>Como ilustración, la tabla que se muestra en la siguiente diapositiva muestra las probabilidades pronosticadas para cada grupo para un subconjunto de individuos en la muestra. Se supone que las probabilidades </a:t>
                </a:r>
                <a14:m>
                  <m:oMath xmlns:m="http://schemas.openxmlformats.org/officeDocument/2006/math">
                    <m:sSub>
                      <m:sSubPr>
                        <m:ctrlPr>
                          <a:rPr lang="en-US" sz="2800" i="1" smtClean="0">
                            <a:solidFill>
                              <a:schemeClr val="tx1"/>
                            </a:solidFill>
                            <a:latin typeface="Cambria Math" panose="02040503050406030204" pitchFamily="18" charset="0"/>
                          </a:rPr>
                        </m:ctrlPr>
                      </m:sSubPr>
                      <m:e>
                        <m:r>
                          <a:rPr lang="es-ES" sz="2800" i="1">
                            <a:solidFill>
                              <a:schemeClr val="tx1"/>
                            </a:solidFill>
                            <a:latin typeface="Cambria Math" panose="02040503050406030204" pitchFamily="18" charset="0"/>
                          </a:rPr>
                          <m:t>𝑞</m:t>
                        </m:r>
                      </m:e>
                      <m:sub>
                        <m:r>
                          <a:rPr lang="es-ES" sz="2800" i="1">
                            <a:solidFill>
                              <a:schemeClr val="tx1"/>
                            </a:solidFill>
                            <a:latin typeface="Cambria Math" panose="02040503050406030204" pitchFamily="18" charset="0"/>
                          </a:rPr>
                          <m:t>𝑖</m:t>
                        </m:r>
                      </m:sub>
                    </m:sSub>
                  </m:oMath>
                </a14:m>
                <a:r>
                  <a:rPr lang="es" sz="3000" dirty="0">
                    <a:solidFill>
                      <a:schemeClr val="tx1"/>
                    </a:solidFill>
                  </a:rPr>
                  <a:t> son idénticas para cada uno de los tres modos de transporte ( </a:t>
                </a:r>
                <a14:m>
                  <m:oMath xmlns:m="http://schemas.openxmlformats.org/officeDocument/2006/math">
                    <m:sSub>
                      <m:sSubPr>
                        <m:ctrlPr>
                          <a:rPr lang="en-US" sz="3200" i="1">
                            <a:solidFill>
                              <a:schemeClr val="tx1"/>
                            </a:solidFill>
                            <a:latin typeface="Cambria Math" panose="02040503050406030204" pitchFamily="18" charset="0"/>
                          </a:rPr>
                        </m:ctrlPr>
                      </m:sSubPr>
                      <m:e>
                        <m:r>
                          <a:rPr lang="es-ES" sz="3200" i="1">
                            <a:solidFill>
                              <a:schemeClr val="tx1"/>
                            </a:solidFill>
                            <a:latin typeface="Cambria Math" panose="02040503050406030204" pitchFamily="18" charset="0"/>
                          </a:rPr>
                          <m:t>𝑞</m:t>
                        </m:r>
                      </m:e>
                      <m:sub>
                        <m:r>
                          <a:rPr lang="es-ES" sz="3200" i="1">
                            <a:solidFill>
                              <a:schemeClr val="tx1"/>
                            </a:solidFill>
                            <a:latin typeface="Cambria Math" panose="02040503050406030204" pitchFamily="18" charset="0"/>
                          </a:rPr>
                          <m:t>𝑖</m:t>
                        </m:r>
                      </m:sub>
                    </m:sSub>
                    <m:r>
                      <a:rPr lang="es-ES" sz="3200" b="0" i="1" smtClean="0">
                        <a:solidFill>
                          <a:schemeClr val="tx1"/>
                        </a:solidFill>
                        <a:latin typeface="Cambria Math" panose="02040503050406030204" pitchFamily="18" charset="0"/>
                      </a:rPr>
                      <m:t>=</m:t>
                    </m:r>
                    <m:f>
                      <m:fPr>
                        <m:type m:val="lin"/>
                        <m:ctrlPr>
                          <a:rPr lang="es-ES" sz="3200" b="0" i="1" smtClean="0">
                            <a:solidFill>
                              <a:schemeClr val="tx1"/>
                            </a:solidFill>
                            <a:latin typeface="Cambria Math" panose="02040503050406030204" pitchFamily="18" charset="0"/>
                          </a:rPr>
                        </m:ctrlPr>
                      </m:fPr>
                      <m:num>
                        <m:r>
                          <a:rPr lang="es-ES" sz="3200" b="0" i="1" smtClean="0">
                            <a:solidFill>
                              <a:schemeClr val="tx1"/>
                            </a:solidFill>
                            <a:latin typeface="Cambria Math" panose="02040503050406030204" pitchFamily="18" charset="0"/>
                          </a:rPr>
                          <m:t>1</m:t>
                        </m:r>
                      </m:num>
                      <m:den>
                        <m:r>
                          <a:rPr lang="es-ES" sz="3200" b="0" i="1" smtClean="0">
                            <a:solidFill>
                              <a:schemeClr val="tx1"/>
                            </a:solidFill>
                            <a:latin typeface="Cambria Math" panose="02040503050406030204" pitchFamily="18" charset="0"/>
                          </a:rPr>
                          <m:t>3</m:t>
                        </m:r>
                      </m:den>
                    </m:f>
                  </m:oMath>
                </a14:m>
                <a:r>
                  <a:rPr lang="es" sz="3000" dirty="0">
                    <a:solidFill>
                      <a:schemeClr val="tx1"/>
                    </a:solidFill>
                  </a:rPr>
                  <a:t>)</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es" sz="3000" dirty="0">
                    <a:solidFill>
                      <a:schemeClr val="tx1"/>
                    </a:solidFill>
                  </a:rPr>
                  <a:t>La clase predicha corresponde a la </a:t>
                </a:r>
                <a14:m>
                  <m:oMath xmlns:m="http://schemas.openxmlformats.org/officeDocument/2006/math">
                    <m:r>
                      <m:rPr>
                        <m:sty m:val="p"/>
                      </m:rPr>
                      <a:rPr lang="es-ES" sz="3200" dirty="0" smtClean="0">
                        <a:solidFill>
                          <a:schemeClr val="tx1"/>
                        </a:solidFill>
                        <a:latin typeface="Cambria Math" panose="02040503050406030204" pitchFamily="18" charset="0"/>
                      </a:rPr>
                      <m:t>P</m:t>
                    </m:r>
                    <m:r>
                      <a:rPr lang="es-ES" sz="3200" dirty="0" smtClean="0">
                        <a:solidFill>
                          <a:schemeClr val="tx1"/>
                        </a:solidFill>
                        <a:latin typeface="Cambria Math" panose="02040503050406030204" pitchFamily="18" charset="0"/>
                      </a:rPr>
                      <m:t>(</m:t>
                    </m:r>
                    <m:sSub>
                      <m:sSubPr>
                        <m:ctrlPr>
                          <a:rPr lang="es-ES" sz="3200" i="1" dirty="0">
                            <a:solidFill>
                              <a:schemeClr val="tx1"/>
                            </a:solidFill>
                            <a:latin typeface="Cambria Math" panose="02040503050406030204" pitchFamily="18" charset="0"/>
                          </a:rPr>
                        </m:ctrlPr>
                      </m:sSubPr>
                      <m:e>
                        <m:r>
                          <a:rPr lang="es-ES" sz="3200" i="1" dirty="0">
                            <a:solidFill>
                              <a:schemeClr val="tx1"/>
                            </a:solidFill>
                            <a:latin typeface="Cambria Math" panose="02040503050406030204" pitchFamily="18" charset="0"/>
                          </a:rPr>
                          <m:t>𝐺</m:t>
                        </m:r>
                      </m:e>
                      <m:sub>
                        <m:r>
                          <a:rPr lang="es-ES" sz="3200" i="1" dirty="0">
                            <a:solidFill>
                              <a:schemeClr val="tx1"/>
                            </a:solidFill>
                            <a:latin typeface="Cambria Math" panose="02040503050406030204" pitchFamily="18" charset="0"/>
                          </a:rPr>
                          <m:t>𝑖</m:t>
                        </m:r>
                      </m:sub>
                    </m:sSub>
                    <m:r>
                      <a:rPr lang="es-ES" sz="3200" i="1" dirty="0">
                        <a:solidFill>
                          <a:schemeClr val="tx1"/>
                        </a:solidFill>
                        <a:latin typeface="Cambria Math" panose="02040503050406030204" pitchFamily="18" charset="0"/>
                      </a:rPr>
                      <m:t>|</m:t>
                    </m:r>
                    <m:r>
                      <a:rPr lang="es-ES" sz="3200" b="1" dirty="0">
                        <a:solidFill>
                          <a:schemeClr val="tx1"/>
                        </a:solidFill>
                        <a:latin typeface="Cambria Math" panose="02040503050406030204" pitchFamily="18" charset="0"/>
                      </a:rPr>
                      <m:t>𝐱</m:t>
                    </m:r>
                    <m:r>
                      <a:rPr lang="es-ES" sz="3200" i="1" dirty="0">
                        <a:solidFill>
                          <a:schemeClr val="tx1"/>
                        </a:solidFill>
                        <a:latin typeface="Cambria Math" panose="02040503050406030204" pitchFamily="18" charset="0"/>
                      </a:rPr>
                      <m:t>)</m:t>
                    </m:r>
                  </m:oMath>
                </a14:m>
                <a:r>
                  <a:rPr lang="es" sz="3000" dirty="0">
                    <a:solidFill>
                      <a:schemeClr val="tx1"/>
                    </a:solidFill>
                  </a:rPr>
                  <a:t> más alta para cada individuo.</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endParaRPr lang="en-US" sz="3000" dirty="0">
                  <a:solidFill>
                    <a:schemeClr val="tx1"/>
                  </a:solidFill>
                </a:endParaRPr>
              </a:p>
            </p:txBody>
          </p:sp>
        </mc:Choice>
        <mc:Fallback>
          <p:sp>
            <p:nvSpPr>
              <p:cNvPr id="4" name="TextBox 3">
                <a:extLst>
                  <a:ext uri="{FF2B5EF4-FFF2-40B4-BE49-F238E27FC236}">
                    <a16:creationId xmlns:a16="http://schemas.microsoft.com/office/drawing/2014/main" id="{CD3CCEC4-C24F-CDB0-A74B-1AB553FD9833}"/>
                  </a:ext>
                </a:extLst>
              </p:cNvPr>
              <p:cNvSpPr txBox="1">
                <a:spLocks noRot="1" noChangeAspect="1" noMove="1" noResize="1" noEditPoints="1" noAdjustHandles="1" noChangeArrowheads="1" noChangeShapeType="1" noTextEdit="1"/>
              </p:cNvSpPr>
              <p:nvPr/>
            </p:nvSpPr>
            <p:spPr>
              <a:xfrm>
                <a:off x="675626" y="2436514"/>
                <a:ext cx="17063734" cy="6113405"/>
              </a:xfrm>
              <a:prstGeom prst="rect">
                <a:avLst/>
              </a:prstGeom>
              <a:blipFill>
                <a:blip r:embed="rId3"/>
                <a:stretch>
                  <a:fillRect l="-750" t="-1296" r="-1393"/>
                </a:stretch>
              </a:blipFill>
            </p:spPr>
            <p:txBody>
              <a:bodyPr/>
              <a:lstStyle/>
              <a:p>
                <a:r>
                  <a:rPr lang="en-US">
                    <a:noFill/>
                  </a:rPr>
                  <a:t> </a:t>
                </a:r>
              </a:p>
            </p:txBody>
          </p:sp>
        </mc:Fallback>
      </mc:AlternateContent>
    </p:spTree>
    <p:extLst>
      <p:ext uri="{BB962C8B-B14F-4D97-AF65-F5344CB8AC3E}">
        <p14:creationId xmlns:p14="http://schemas.microsoft.com/office/powerpoint/2010/main" val="9432439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Introducción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53" name="Google Shape;153;p3"/>
          <p:cNvSpPr txBox="1"/>
          <p:nvPr/>
        </p:nvSpPr>
        <p:spPr>
          <a:xfrm>
            <a:off x="1447800" y="2552700"/>
            <a:ext cx="1004018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Objetivo</a:t>
            </a:r>
            <a:br>
              <a:rPr lang="en-US" sz="2800" b="1" dirty="0">
                <a:solidFill>
                  <a:srgbClr val="238791"/>
                </a:solidFill>
                <a:latin typeface="Calibri"/>
                <a:ea typeface="Calibri"/>
                <a:cs typeface="Calibri"/>
                <a:sym typeface="Calibri"/>
              </a:rPr>
            </a:br>
            <a:endParaRPr sz="2800" b="1" dirty="0">
              <a:solidFill>
                <a:srgbClr val="238791"/>
              </a:solidFill>
              <a:latin typeface="Calibri"/>
              <a:ea typeface="Calibri"/>
              <a:cs typeface="Calibri"/>
              <a:sym typeface="Calibri"/>
            </a:endParaRPr>
          </a:p>
        </p:txBody>
      </p:sp>
      <p:sp>
        <p:nvSpPr>
          <p:cNvPr id="154" name="Google Shape;154;p3"/>
          <p:cNvSpPr txBox="1"/>
          <p:nvPr/>
        </p:nvSpPr>
        <p:spPr>
          <a:xfrm>
            <a:off x="1447800" y="3361372"/>
            <a:ext cx="14325600" cy="440116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 sz="2800" dirty="0">
                <a:solidFill>
                  <a:schemeClr val="dk1"/>
                </a:solidFill>
                <a:latin typeface="Calibri"/>
                <a:ea typeface="Calibri"/>
                <a:cs typeface="Calibri"/>
                <a:sym typeface="Calibri"/>
              </a:rPr>
              <a:t>el objetivo de este módulo es introducir y explicar los conceptos básicos del Análisis Discriminante Lineal (</a:t>
            </a:r>
            <a:r>
              <a:rPr lang="es-ES" sz="2800" dirty="0">
                <a:solidFill>
                  <a:schemeClr val="dk1"/>
                </a:solidFill>
                <a:latin typeface="Calibri"/>
                <a:ea typeface="Calibri"/>
                <a:cs typeface="Calibri"/>
                <a:sym typeface="Calibri"/>
              </a:rPr>
              <a:t>ADL</a:t>
            </a:r>
            <a:r>
              <a:rPr lang="es" sz="2800" dirty="0">
                <a:solidFill>
                  <a:schemeClr val="dk1"/>
                </a:solidFill>
                <a:latin typeface="Calibri"/>
                <a:ea typeface="Calibri"/>
                <a:cs typeface="Calibri"/>
                <a:sym typeface="Calibri"/>
              </a:rPr>
              <a:t>)</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s" sz="2800" dirty="0">
                <a:solidFill>
                  <a:schemeClr val="dk1"/>
                </a:solidFill>
                <a:latin typeface="Calibri"/>
                <a:ea typeface="Calibri"/>
                <a:cs typeface="Calibri"/>
                <a:sym typeface="Calibri"/>
              </a:rPr>
              <a:t>Al final de este módulo usted podrá:</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Identificar </a:t>
            </a:r>
            <a:r>
              <a:rPr lang="es" sz="2800" dirty="0">
                <a:solidFill>
                  <a:schemeClr val="tx1"/>
                </a:solidFill>
                <a:latin typeface="Calibri"/>
                <a:ea typeface="Calibri"/>
                <a:cs typeface="Calibri"/>
                <a:sym typeface="Calibri"/>
              </a:rPr>
              <a:t>situaciones en las </a:t>
            </a:r>
            <a:r>
              <a:rPr lang="es" sz="2800" dirty="0">
                <a:solidFill>
                  <a:schemeClr val="dk1"/>
                </a:solidFill>
                <a:latin typeface="Calibri"/>
                <a:ea typeface="Calibri"/>
                <a:cs typeface="Calibri"/>
                <a:sym typeface="Calibri"/>
              </a:rPr>
              <a:t>que el </a:t>
            </a:r>
            <a:r>
              <a:rPr lang="es-ES" sz="2800" dirty="0">
                <a:solidFill>
                  <a:schemeClr val="dk1"/>
                </a:solidFill>
                <a:latin typeface="Calibri"/>
                <a:ea typeface="Calibri"/>
                <a:cs typeface="Calibri"/>
                <a:sym typeface="Calibri"/>
              </a:rPr>
              <a:t>ADL</a:t>
            </a:r>
            <a:r>
              <a:rPr lang="es" sz="2800" dirty="0">
                <a:solidFill>
                  <a:schemeClr val="dk1"/>
                </a:solidFill>
                <a:latin typeface="Calibri"/>
                <a:ea typeface="Calibri"/>
                <a:cs typeface="Calibri"/>
                <a:sym typeface="Calibri"/>
              </a:rPr>
              <a:t> puede ser útil</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cs typeface="Calibri"/>
                <a:sym typeface="Calibri"/>
              </a:rPr>
              <a:t>Calcular funciones discriminantes</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Interpretar los resultados producidos por el </a:t>
            </a:r>
            <a:r>
              <a:rPr lang="es-ES" sz="2800" dirty="0">
                <a:solidFill>
                  <a:schemeClr val="dk1"/>
                </a:solidFill>
                <a:latin typeface="Calibri"/>
                <a:ea typeface="Calibri"/>
                <a:cs typeface="Calibri"/>
                <a:sym typeface="Calibri"/>
              </a:rPr>
              <a:t>ADL</a:t>
            </a:r>
            <a:r>
              <a:rPr lang="es" sz="2800" dirty="0">
                <a:solidFill>
                  <a:schemeClr val="dk1"/>
                </a:solidFill>
                <a:latin typeface="Calibri"/>
                <a:ea typeface="Calibri"/>
                <a:cs typeface="Calibri"/>
                <a:sym typeface="Calibri"/>
              </a:rPr>
              <a:t> descriptivo y predictivo</a:t>
            </a:r>
            <a:endParaRPr sz="2800"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9;p4">
            <a:extLst>
              <a:ext uri="{FF2B5EF4-FFF2-40B4-BE49-F238E27FC236}">
                <a16:creationId xmlns:a16="http://schemas.microsoft.com/office/drawing/2014/main" id="{424F49E0-5BE8-0766-8AA3-97EFFA1CA723}"/>
              </a:ext>
            </a:extLst>
          </p:cNvPr>
          <p:cNvSpPr txBox="1"/>
          <p:nvPr/>
        </p:nvSpPr>
        <p:spPr>
          <a:xfrm>
            <a:off x="4782806" y="0"/>
            <a:ext cx="907035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E7686A"/>
                </a:solidFill>
                <a:latin typeface="Calibri"/>
                <a:ea typeface="Calibri"/>
                <a:cs typeface="Calibri"/>
                <a:sym typeface="Calibri"/>
              </a:rPr>
              <a:t>ADL</a:t>
            </a:r>
            <a:r>
              <a:rPr lang="es" sz="4400" b="1" dirty="0">
                <a:solidFill>
                  <a:srgbClr val="E7686A"/>
                </a:solidFill>
                <a:latin typeface="Calibri"/>
                <a:ea typeface="Calibri"/>
                <a:cs typeface="Calibri"/>
                <a:sym typeface="Calibri"/>
              </a:rPr>
              <a:t> predictivo: una ilustración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CD3CCEC4-C24F-CDB0-A74B-1AB553FD9833}"/>
                  </a:ext>
                </a:extLst>
              </p:cNvPr>
              <p:cNvSpPr txBox="1"/>
              <p:nvPr/>
            </p:nvSpPr>
            <p:spPr>
              <a:xfrm>
                <a:off x="786116" y="1384954"/>
                <a:ext cx="6300484" cy="5170646"/>
              </a:xfrm>
              <a:prstGeom prst="rect">
                <a:avLst/>
              </a:prstGeom>
              <a:noFill/>
            </p:spPr>
            <p:txBody>
              <a:bodyPr wrap="square">
                <a:spAutoFit/>
              </a:bodyPr>
              <a:lstStyle/>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es" sz="3000" dirty="0">
                    <a:solidFill>
                      <a:schemeClr val="tx1"/>
                    </a:solidFill>
                  </a:rPr>
                  <a:t>La clase predicha corresponde a la </a:t>
                </a:r>
                <a14:m>
                  <m:oMath xmlns:m="http://schemas.openxmlformats.org/officeDocument/2006/math">
                    <m:r>
                      <m:rPr>
                        <m:sty m:val="p"/>
                      </m:rPr>
                      <a:rPr lang="es-ES" sz="3200" dirty="0">
                        <a:solidFill>
                          <a:schemeClr val="tx1"/>
                        </a:solidFill>
                        <a:latin typeface="Cambria Math" panose="02040503050406030204" pitchFamily="18" charset="0"/>
                      </a:rPr>
                      <m:t>P</m:t>
                    </m:r>
                    <m:r>
                      <a:rPr lang="es-ES" sz="3200" dirty="0">
                        <a:solidFill>
                          <a:schemeClr val="tx1"/>
                        </a:solidFill>
                        <a:latin typeface="Cambria Math" panose="02040503050406030204" pitchFamily="18" charset="0"/>
                      </a:rPr>
                      <m:t>(</m:t>
                    </m:r>
                    <m:sSub>
                      <m:sSubPr>
                        <m:ctrlPr>
                          <a:rPr lang="es-ES" sz="3200" i="1" dirty="0">
                            <a:solidFill>
                              <a:schemeClr val="tx1"/>
                            </a:solidFill>
                            <a:latin typeface="Cambria Math" panose="02040503050406030204" pitchFamily="18" charset="0"/>
                          </a:rPr>
                        </m:ctrlPr>
                      </m:sSubPr>
                      <m:e>
                        <m:r>
                          <a:rPr lang="es-ES" sz="3200" i="1" dirty="0">
                            <a:solidFill>
                              <a:schemeClr val="tx1"/>
                            </a:solidFill>
                            <a:latin typeface="Cambria Math" panose="02040503050406030204" pitchFamily="18" charset="0"/>
                          </a:rPr>
                          <m:t>𝐺</m:t>
                        </m:r>
                      </m:e>
                      <m:sub>
                        <m:r>
                          <a:rPr lang="es-ES" sz="3200" i="1" dirty="0">
                            <a:solidFill>
                              <a:schemeClr val="tx1"/>
                            </a:solidFill>
                            <a:latin typeface="Cambria Math" panose="02040503050406030204" pitchFamily="18" charset="0"/>
                          </a:rPr>
                          <m:t>𝑖</m:t>
                        </m:r>
                      </m:sub>
                    </m:sSub>
                    <m:r>
                      <a:rPr lang="es-ES" sz="3200" i="1" dirty="0">
                        <a:solidFill>
                          <a:schemeClr val="tx1"/>
                        </a:solidFill>
                        <a:latin typeface="Cambria Math" panose="02040503050406030204" pitchFamily="18" charset="0"/>
                      </a:rPr>
                      <m:t>|</m:t>
                    </m:r>
                    <m:r>
                      <a:rPr lang="es-ES" sz="3200" b="1" dirty="0">
                        <a:solidFill>
                          <a:schemeClr val="tx1"/>
                        </a:solidFill>
                        <a:latin typeface="Cambria Math" panose="02040503050406030204" pitchFamily="18" charset="0"/>
                      </a:rPr>
                      <m:t>𝐱</m:t>
                    </m:r>
                    <m:r>
                      <a:rPr lang="es-ES" sz="3200" i="1" dirty="0">
                        <a:solidFill>
                          <a:schemeClr val="tx1"/>
                        </a:solidFill>
                        <a:latin typeface="Cambria Math" panose="02040503050406030204" pitchFamily="18" charset="0"/>
                      </a:rPr>
                      <m:t>)</m:t>
                    </m:r>
                  </m:oMath>
                </a14:m>
                <a:r>
                  <a:rPr lang="es" sz="3000" dirty="0">
                    <a:solidFill>
                      <a:schemeClr val="tx1"/>
                    </a:solidFill>
                  </a:rPr>
                  <a:t> más alta para cada individuo.</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es" sz="3000" dirty="0">
                    <a:solidFill>
                      <a:schemeClr val="tx1"/>
                    </a:solidFill>
                  </a:rPr>
                  <a:t>En la mayoría de los casos, </a:t>
                </a:r>
                <a:r>
                  <a:rPr lang="es-ES" sz="3000" dirty="0">
                    <a:solidFill>
                      <a:schemeClr val="tx1"/>
                    </a:solidFill>
                  </a:rPr>
                  <a:t>ADL</a:t>
                </a:r>
                <a:r>
                  <a:rPr lang="es" sz="3000" dirty="0">
                    <a:solidFill>
                      <a:schemeClr val="tx1"/>
                    </a:solidFill>
                  </a:rPr>
                  <a:t> predice correctamente el grupo al que pertenece cada individuo</a:t>
                </a:r>
              </a:p>
              <a:p>
                <a:pPr marL="571500" indent="-571500">
                  <a:buFont typeface="Wingdings" panose="05000000000000000000" pitchFamily="2" charset="2"/>
                  <a:buChar char="Ø"/>
                </a:pPr>
                <a:endParaRPr lang="en-US" sz="3000" dirty="0">
                  <a:solidFill>
                    <a:schemeClr val="tx1"/>
                  </a:solidFill>
                </a:endParaRPr>
              </a:p>
              <a:p>
                <a:endParaRPr lang="en-US" sz="3000" dirty="0">
                  <a:solidFill>
                    <a:schemeClr val="tx1"/>
                  </a:solidFill>
                </a:endParaRPr>
              </a:p>
              <a:p>
                <a:pPr marL="571500" indent="-571500">
                  <a:buFont typeface="Wingdings" panose="05000000000000000000" pitchFamily="2" charset="2"/>
                  <a:buChar char="Ø"/>
                </a:pPr>
                <a:endParaRPr lang="en-US" sz="3000" dirty="0">
                  <a:solidFill>
                    <a:schemeClr val="tx1"/>
                  </a:solidFill>
                </a:endParaRPr>
              </a:p>
            </p:txBody>
          </p:sp>
        </mc:Choice>
        <mc:Fallback>
          <p:sp>
            <p:nvSpPr>
              <p:cNvPr id="4" name="TextBox 3">
                <a:extLst>
                  <a:ext uri="{FF2B5EF4-FFF2-40B4-BE49-F238E27FC236}">
                    <a16:creationId xmlns:a16="http://schemas.microsoft.com/office/drawing/2014/main" id="{CD3CCEC4-C24F-CDB0-A74B-1AB553FD9833}"/>
                  </a:ext>
                </a:extLst>
              </p:cNvPr>
              <p:cNvSpPr txBox="1">
                <a:spLocks noRot="1" noChangeAspect="1" noMove="1" noResize="1" noEditPoints="1" noAdjustHandles="1" noChangeArrowheads="1" noChangeShapeType="1" noTextEdit="1"/>
              </p:cNvSpPr>
              <p:nvPr/>
            </p:nvSpPr>
            <p:spPr>
              <a:xfrm>
                <a:off x="786116" y="1384954"/>
                <a:ext cx="6300484" cy="5170646"/>
              </a:xfrm>
              <a:prstGeom prst="rect">
                <a:avLst/>
              </a:prstGeom>
              <a:blipFill>
                <a:blip r:embed="rId3"/>
                <a:stretch>
                  <a:fillRect l="-2031" r="-3385"/>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9DB83660-AFF1-1439-BC2A-E15F70E4CB2D}"/>
              </a:ext>
            </a:extLst>
          </p:cNvPr>
          <p:cNvGrpSpPr/>
          <p:nvPr/>
        </p:nvGrpSpPr>
        <p:grpSpPr>
          <a:xfrm>
            <a:off x="8476297" y="1796434"/>
            <a:ext cx="9070354" cy="6753206"/>
            <a:chOff x="2395537" y="2769908"/>
            <a:chExt cx="7254239" cy="5288522"/>
          </a:xfrm>
        </p:grpSpPr>
        <p:pic>
          <p:nvPicPr>
            <p:cNvPr id="5" name="Picture 4">
              <a:extLst>
                <a:ext uri="{FF2B5EF4-FFF2-40B4-BE49-F238E27FC236}">
                  <a16:creationId xmlns:a16="http://schemas.microsoft.com/office/drawing/2014/main" id="{F081555F-29EC-5344-4FD7-9C7257D4AD03}"/>
                </a:ext>
              </a:extLst>
            </p:cNvPr>
            <p:cNvPicPr>
              <a:picLocks noChangeAspect="1"/>
            </p:cNvPicPr>
            <p:nvPr/>
          </p:nvPicPr>
          <p:blipFill>
            <a:blip r:embed="rId4"/>
            <a:stretch>
              <a:fillRect/>
            </a:stretch>
          </p:blipFill>
          <p:spPr>
            <a:xfrm>
              <a:off x="2395537" y="2769908"/>
              <a:ext cx="7248525" cy="2247900"/>
            </a:xfrm>
            <a:prstGeom prst="rect">
              <a:avLst/>
            </a:prstGeom>
          </p:spPr>
        </p:pic>
        <p:pic>
          <p:nvPicPr>
            <p:cNvPr id="9" name="Picture 8">
              <a:extLst>
                <a:ext uri="{FF2B5EF4-FFF2-40B4-BE49-F238E27FC236}">
                  <a16:creationId xmlns:a16="http://schemas.microsoft.com/office/drawing/2014/main" id="{96BB75FF-D32C-BAB3-0534-40967BDB0D57}"/>
                </a:ext>
              </a:extLst>
            </p:cNvPr>
            <p:cNvPicPr>
              <a:picLocks noChangeAspect="1"/>
            </p:cNvPicPr>
            <p:nvPr/>
          </p:nvPicPr>
          <p:blipFill>
            <a:blip r:embed="rId5"/>
            <a:stretch>
              <a:fillRect/>
            </a:stretch>
          </p:blipFill>
          <p:spPr>
            <a:xfrm>
              <a:off x="2405062" y="5017808"/>
              <a:ext cx="7239000" cy="885825"/>
            </a:xfrm>
            <a:prstGeom prst="rect">
              <a:avLst/>
            </a:prstGeom>
          </p:spPr>
        </p:pic>
        <p:pic>
          <p:nvPicPr>
            <p:cNvPr id="11" name="Picture 10">
              <a:extLst>
                <a:ext uri="{FF2B5EF4-FFF2-40B4-BE49-F238E27FC236}">
                  <a16:creationId xmlns:a16="http://schemas.microsoft.com/office/drawing/2014/main" id="{6D781EF1-BF64-CBA1-E106-218974DECAE0}"/>
                </a:ext>
              </a:extLst>
            </p:cNvPr>
            <p:cNvPicPr>
              <a:picLocks noChangeAspect="1"/>
            </p:cNvPicPr>
            <p:nvPr/>
          </p:nvPicPr>
          <p:blipFill>
            <a:blip r:embed="rId6"/>
            <a:stretch>
              <a:fillRect/>
            </a:stretch>
          </p:blipFill>
          <p:spPr>
            <a:xfrm>
              <a:off x="2410777" y="5867680"/>
              <a:ext cx="7238999" cy="2190750"/>
            </a:xfrm>
            <a:prstGeom prst="rect">
              <a:avLst/>
            </a:prstGeom>
          </p:spPr>
        </p:pic>
      </p:grpSp>
    </p:spTree>
    <p:extLst>
      <p:ext uri="{BB962C8B-B14F-4D97-AF65-F5344CB8AC3E}">
        <p14:creationId xmlns:p14="http://schemas.microsoft.com/office/powerpoint/2010/main" val="66647781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9;p4">
            <a:extLst>
              <a:ext uri="{FF2B5EF4-FFF2-40B4-BE49-F238E27FC236}">
                <a16:creationId xmlns:a16="http://schemas.microsoft.com/office/drawing/2014/main" id="{424F49E0-5BE8-0766-8AA3-97EFFA1CA723}"/>
              </a:ext>
            </a:extLst>
          </p:cNvPr>
          <p:cNvSpPr txBox="1"/>
          <p:nvPr/>
        </p:nvSpPr>
        <p:spPr>
          <a:xfrm>
            <a:off x="4782806" y="0"/>
            <a:ext cx="907035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E7686A"/>
                </a:solidFill>
                <a:latin typeface="Calibri"/>
                <a:ea typeface="Calibri"/>
                <a:cs typeface="Calibri"/>
                <a:sym typeface="Calibri"/>
              </a:rPr>
              <a:t>ADL</a:t>
            </a:r>
            <a:r>
              <a:rPr lang="es" sz="4400" b="1" dirty="0">
                <a:solidFill>
                  <a:srgbClr val="E7686A"/>
                </a:solidFill>
                <a:latin typeface="Calibri"/>
                <a:ea typeface="Calibri"/>
                <a:cs typeface="Calibri"/>
                <a:sym typeface="Calibri"/>
              </a:rPr>
              <a:t> predictivo: una ilustración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CD3CCEC4-C24F-CDB0-A74B-1AB553FD9833}"/>
                  </a:ext>
                </a:extLst>
              </p:cNvPr>
              <p:cNvSpPr txBox="1"/>
              <p:nvPr/>
            </p:nvSpPr>
            <p:spPr>
              <a:xfrm>
                <a:off x="786116" y="1384954"/>
                <a:ext cx="6300484" cy="8402300"/>
              </a:xfrm>
              <a:prstGeom prst="rect">
                <a:avLst/>
              </a:prstGeom>
              <a:noFill/>
            </p:spPr>
            <p:txBody>
              <a:bodyPr wrap="square">
                <a:spAutoFit/>
              </a:bodyPr>
              <a:lstStyle/>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es" sz="3000" dirty="0">
                    <a:solidFill>
                      <a:schemeClr val="tx1"/>
                    </a:solidFill>
                  </a:rPr>
                  <a:t>La clase predicha corresponde a la </a:t>
                </a:r>
                <a14:m>
                  <m:oMath xmlns:m="http://schemas.openxmlformats.org/officeDocument/2006/math">
                    <m:r>
                      <m:rPr>
                        <m:sty m:val="p"/>
                      </m:rPr>
                      <a:rPr lang="es-ES" sz="3200" dirty="0">
                        <a:solidFill>
                          <a:schemeClr val="tx1"/>
                        </a:solidFill>
                        <a:latin typeface="Cambria Math" panose="02040503050406030204" pitchFamily="18" charset="0"/>
                      </a:rPr>
                      <m:t>P</m:t>
                    </m:r>
                    <m:r>
                      <a:rPr lang="es-ES" sz="3200" dirty="0">
                        <a:solidFill>
                          <a:schemeClr val="tx1"/>
                        </a:solidFill>
                        <a:latin typeface="Cambria Math" panose="02040503050406030204" pitchFamily="18" charset="0"/>
                      </a:rPr>
                      <m:t>(</m:t>
                    </m:r>
                    <m:sSub>
                      <m:sSubPr>
                        <m:ctrlPr>
                          <a:rPr lang="es-ES" sz="3200" i="1" dirty="0">
                            <a:solidFill>
                              <a:schemeClr val="tx1"/>
                            </a:solidFill>
                            <a:latin typeface="Cambria Math" panose="02040503050406030204" pitchFamily="18" charset="0"/>
                          </a:rPr>
                        </m:ctrlPr>
                      </m:sSubPr>
                      <m:e>
                        <m:r>
                          <a:rPr lang="es-ES" sz="3200" i="1" dirty="0">
                            <a:solidFill>
                              <a:schemeClr val="tx1"/>
                            </a:solidFill>
                            <a:latin typeface="Cambria Math" panose="02040503050406030204" pitchFamily="18" charset="0"/>
                          </a:rPr>
                          <m:t>𝐺</m:t>
                        </m:r>
                      </m:e>
                      <m:sub>
                        <m:r>
                          <a:rPr lang="es-ES" sz="3200" i="1" dirty="0">
                            <a:solidFill>
                              <a:schemeClr val="tx1"/>
                            </a:solidFill>
                            <a:latin typeface="Cambria Math" panose="02040503050406030204" pitchFamily="18" charset="0"/>
                          </a:rPr>
                          <m:t>𝑖</m:t>
                        </m:r>
                      </m:sub>
                    </m:sSub>
                    <m:r>
                      <a:rPr lang="es-ES" sz="3200" i="1" dirty="0">
                        <a:solidFill>
                          <a:schemeClr val="tx1"/>
                        </a:solidFill>
                        <a:latin typeface="Cambria Math" panose="02040503050406030204" pitchFamily="18" charset="0"/>
                      </a:rPr>
                      <m:t>|</m:t>
                    </m:r>
                    <m:r>
                      <a:rPr lang="es-ES" sz="3200" b="1" dirty="0">
                        <a:solidFill>
                          <a:schemeClr val="tx1"/>
                        </a:solidFill>
                        <a:latin typeface="Cambria Math" panose="02040503050406030204" pitchFamily="18" charset="0"/>
                      </a:rPr>
                      <m:t>𝐱</m:t>
                    </m:r>
                    <m:r>
                      <a:rPr lang="es-ES" sz="3200" i="1" dirty="0">
                        <a:solidFill>
                          <a:schemeClr val="tx1"/>
                        </a:solidFill>
                        <a:latin typeface="Cambria Math" panose="02040503050406030204" pitchFamily="18" charset="0"/>
                      </a:rPr>
                      <m:t>)</m:t>
                    </m:r>
                  </m:oMath>
                </a14:m>
                <a:r>
                  <a:rPr lang="es" sz="3000" dirty="0">
                    <a:solidFill>
                      <a:schemeClr val="tx1"/>
                    </a:solidFill>
                  </a:rPr>
                  <a:t> más alta para cada individuo.</a:t>
                </a:r>
              </a:p>
              <a:p>
                <a:endParaRPr lang="en-US" sz="3000" dirty="0">
                  <a:solidFill>
                    <a:schemeClr val="tx1"/>
                  </a:solidFill>
                </a:endParaRPr>
              </a:p>
              <a:p>
                <a:pPr marL="571500" indent="-571500">
                  <a:buFont typeface="Wingdings" panose="05000000000000000000" pitchFamily="2" charset="2"/>
                  <a:buChar char="Ø"/>
                </a:pPr>
                <a:r>
                  <a:rPr lang="es" sz="3000" dirty="0">
                    <a:solidFill>
                      <a:schemeClr val="tx1"/>
                    </a:solidFill>
                  </a:rPr>
                  <a:t>En la mayoría de los casos, </a:t>
                </a:r>
                <a:r>
                  <a:rPr lang="es-ES" sz="3000" dirty="0">
                    <a:solidFill>
                      <a:schemeClr val="tx1"/>
                    </a:solidFill>
                  </a:rPr>
                  <a:t>ADL</a:t>
                </a:r>
                <a:r>
                  <a:rPr lang="es" sz="3000" dirty="0">
                    <a:solidFill>
                      <a:schemeClr val="tx1"/>
                    </a:solidFill>
                  </a:rPr>
                  <a:t> predice correctamente el grupo al que pertenece cada individuo</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es" sz="3000" dirty="0">
                    <a:solidFill>
                      <a:schemeClr val="tx1"/>
                    </a:solidFill>
                  </a:rPr>
                  <a:t>Hay algunos casos (marcados en rojo) para los que </a:t>
                </a:r>
                <a:r>
                  <a:rPr lang="es-ES" sz="3000" dirty="0">
                    <a:solidFill>
                      <a:schemeClr val="tx1"/>
                    </a:solidFill>
                  </a:rPr>
                  <a:t>ADL</a:t>
                </a:r>
                <a:r>
                  <a:rPr lang="es" sz="3000" dirty="0">
                    <a:solidFill>
                      <a:schemeClr val="tx1"/>
                    </a:solidFill>
                  </a:rPr>
                  <a:t> no predice correctamente. Estos casos corresponden a las observaciones superpuestas que aún permanecen en la clasificación </a:t>
                </a:r>
                <a:r>
                  <a:rPr lang="es-ES" sz="3000" dirty="0">
                    <a:solidFill>
                      <a:schemeClr val="tx1"/>
                    </a:solidFill>
                  </a:rPr>
                  <a:t>ADL</a:t>
                </a:r>
                <a:endParaRPr lang="es" sz="3000" dirty="0">
                  <a:solidFill>
                    <a:schemeClr val="tx1"/>
                  </a:solidFill>
                </a:endParaRP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endParaRPr lang="en-US" sz="3000" dirty="0">
                  <a:solidFill>
                    <a:schemeClr val="tx1"/>
                  </a:solidFill>
                </a:endParaRPr>
              </a:p>
            </p:txBody>
          </p:sp>
        </mc:Choice>
        <mc:Fallback>
          <p:sp>
            <p:nvSpPr>
              <p:cNvPr id="4" name="TextBox 3">
                <a:extLst>
                  <a:ext uri="{FF2B5EF4-FFF2-40B4-BE49-F238E27FC236}">
                    <a16:creationId xmlns:a16="http://schemas.microsoft.com/office/drawing/2014/main" id="{CD3CCEC4-C24F-CDB0-A74B-1AB553FD9833}"/>
                  </a:ext>
                </a:extLst>
              </p:cNvPr>
              <p:cNvSpPr txBox="1">
                <a:spLocks noRot="1" noChangeAspect="1" noMove="1" noResize="1" noEditPoints="1" noAdjustHandles="1" noChangeArrowheads="1" noChangeShapeType="1" noTextEdit="1"/>
              </p:cNvSpPr>
              <p:nvPr/>
            </p:nvSpPr>
            <p:spPr>
              <a:xfrm>
                <a:off x="786116" y="1384954"/>
                <a:ext cx="6300484" cy="8402300"/>
              </a:xfrm>
              <a:prstGeom prst="rect">
                <a:avLst/>
              </a:prstGeom>
              <a:blipFill>
                <a:blip r:embed="rId3"/>
                <a:stretch>
                  <a:fillRect l="-2031" r="-3385"/>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9DB83660-AFF1-1439-BC2A-E15F70E4CB2D}"/>
              </a:ext>
            </a:extLst>
          </p:cNvPr>
          <p:cNvGrpSpPr/>
          <p:nvPr/>
        </p:nvGrpSpPr>
        <p:grpSpPr>
          <a:xfrm>
            <a:off x="8476297" y="1796434"/>
            <a:ext cx="9070354" cy="6753206"/>
            <a:chOff x="2395537" y="2769908"/>
            <a:chExt cx="7254239" cy="5288522"/>
          </a:xfrm>
        </p:grpSpPr>
        <p:pic>
          <p:nvPicPr>
            <p:cNvPr id="5" name="Picture 4">
              <a:extLst>
                <a:ext uri="{FF2B5EF4-FFF2-40B4-BE49-F238E27FC236}">
                  <a16:creationId xmlns:a16="http://schemas.microsoft.com/office/drawing/2014/main" id="{F081555F-29EC-5344-4FD7-9C7257D4AD03}"/>
                </a:ext>
              </a:extLst>
            </p:cNvPr>
            <p:cNvPicPr>
              <a:picLocks noChangeAspect="1"/>
            </p:cNvPicPr>
            <p:nvPr/>
          </p:nvPicPr>
          <p:blipFill>
            <a:blip r:embed="rId4"/>
            <a:stretch>
              <a:fillRect/>
            </a:stretch>
          </p:blipFill>
          <p:spPr>
            <a:xfrm>
              <a:off x="2395537" y="2769908"/>
              <a:ext cx="7248525" cy="2247900"/>
            </a:xfrm>
            <a:prstGeom prst="rect">
              <a:avLst/>
            </a:prstGeom>
          </p:spPr>
        </p:pic>
        <p:pic>
          <p:nvPicPr>
            <p:cNvPr id="9" name="Picture 8">
              <a:extLst>
                <a:ext uri="{FF2B5EF4-FFF2-40B4-BE49-F238E27FC236}">
                  <a16:creationId xmlns:a16="http://schemas.microsoft.com/office/drawing/2014/main" id="{96BB75FF-D32C-BAB3-0534-40967BDB0D57}"/>
                </a:ext>
              </a:extLst>
            </p:cNvPr>
            <p:cNvPicPr>
              <a:picLocks noChangeAspect="1"/>
            </p:cNvPicPr>
            <p:nvPr/>
          </p:nvPicPr>
          <p:blipFill>
            <a:blip r:embed="rId5"/>
            <a:stretch>
              <a:fillRect/>
            </a:stretch>
          </p:blipFill>
          <p:spPr>
            <a:xfrm>
              <a:off x="2405062" y="5017808"/>
              <a:ext cx="7239000" cy="885825"/>
            </a:xfrm>
            <a:prstGeom prst="rect">
              <a:avLst/>
            </a:prstGeom>
          </p:spPr>
        </p:pic>
        <p:pic>
          <p:nvPicPr>
            <p:cNvPr id="11" name="Picture 10">
              <a:extLst>
                <a:ext uri="{FF2B5EF4-FFF2-40B4-BE49-F238E27FC236}">
                  <a16:creationId xmlns:a16="http://schemas.microsoft.com/office/drawing/2014/main" id="{6D781EF1-BF64-CBA1-E106-218974DECAE0}"/>
                </a:ext>
              </a:extLst>
            </p:cNvPr>
            <p:cNvPicPr>
              <a:picLocks noChangeAspect="1"/>
            </p:cNvPicPr>
            <p:nvPr/>
          </p:nvPicPr>
          <p:blipFill>
            <a:blip r:embed="rId6"/>
            <a:stretch>
              <a:fillRect/>
            </a:stretch>
          </p:blipFill>
          <p:spPr>
            <a:xfrm>
              <a:off x="2410777" y="5867680"/>
              <a:ext cx="7238999" cy="2190750"/>
            </a:xfrm>
            <a:prstGeom prst="rect">
              <a:avLst/>
            </a:prstGeom>
          </p:spPr>
        </p:pic>
      </p:grpSp>
      <p:sp>
        <p:nvSpPr>
          <p:cNvPr id="13" name="Rectangle 12">
            <a:extLst>
              <a:ext uri="{FF2B5EF4-FFF2-40B4-BE49-F238E27FC236}">
                <a16:creationId xmlns:a16="http://schemas.microsoft.com/office/drawing/2014/main" id="{26151E10-B517-7C12-0C9C-A3EA55334E67}"/>
              </a:ext>
            </a:extLst>
          </p:cNvPr>
          <p:cNvSpPr/>
          <p:nvPr/>
        </p:nvSpPr>
        <p:spPr>
          <a:xfrm>
            <a:off x="8476297" y="5486400"/>
            <a:ext cx="9070354"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6620E5-1636-1FE2-2320-324033C6F1CD}"/>
              </a:ext>
            </a:extLst>
          </p:cNvPr>
          <p:cNvSpPr/>
          <p:nvPr/>
        </p:nvSpPr>
        <p:spPr>
          <a:xfrm>
            <a:off x="8476297" y="6873240"/>
            <a:ext cx="9070354"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2160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07886"/>
          </a:xfrm>
          <a:prstGeom prst="rect">
            <a:avLst/>
          </a:prstGeom>
          <a:noFill/>
        </p:spPr>
        <p:txBody>
          <a:bodyPr wrap="square" rtlCol="0">
            <a:spAutoFit/>
          </a:bodyPr>
          <a:lstStyle/>
          <a:p>
            <a:r>
              <a:rPr lang="es" sz="4000" b="1" dirty="0" err="1">
                <a:solidFill>
                  <a:srgbClr val="E7686A"/>
                </a:solidFill>
                <a:ea typeface="Microsoft Sans Serif" panose="020B0604020202020204" pitchFamily="34" charset="0"/>
                <a:cs typeface="Microsoft Sans Serif" panose="020B0604020202020204" pitchFamily="34" charset="0"/>
              </a:rPr>
              <a:t>Resumen</a:t>
            </a:r>
            <a:endParaRPr lang="es-ES" sz="4000" b="1" dirty="0">
              <a:solidFill>
                <a:srgbClr val="E7686A"/>
              </a:solidFill>
              <a:ea typeface="Microsoft Sans Serif" panose="020B0604020202020204" pitchFamily="34" charset="0"/>
              <a:cs typeface="Microsoft Sans Serif" panose="020B0604020202020204" pitchFamily="34" charset="0"/>
            </a:endParaRPr>
          </a:p>
        </p:txBody>
      </p:sp>
      <p:grpSp>
        <p:nvGrpSpPr>
          <p:cNvPr id="8" name="Group 2">
            <a:extLst>
              <a:ext uri="{FF2B5EF4-FFF2-40B4-BE49-F238E27FC236}">
                <a16:creationId xmlns:a16="http://schemas.microsoft.com/office/drawing/2014/main" id="{D0A02A47-A1CD-4F4E-90F5-13415DC9934E}"/>
              </a:ext>
            </a:extLst>
          </p:cNvPr>
          <p:cNvGrpSpPr/>
          <p:nvPr/>
        </p:nvGrpSpPr>
        <p:grpSpPr>
          <a:xfrm>
            <a:off x="4457700" y="5193986"/>
            <a:ext cx="2880000" cy="3664800"/>
            <a:chOff x="4952225" y="6578009"/>
            <a:chExt cx="3994782" cy="4768098"/>
          </a:xfrm>
        </p:grpSpPr>
        <p:sp>
          <p:nvSpPr>
            <p:cNvPr id="9"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0"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1" name="Group 2">
            <a:extLst>
              <a:ext uri="{FF2B5EF4-FFF2-40B4-BE49-F238E27FC236}">
                <a16:creationId xmlns:a16="http://schemas.microsoft.com/office/drawing/2014/main" id="{D0A02A47-A1CD-4F4E-90F5-13415DC9934E}"/>
              </a:ext>
            </a:extLst>
          </p:cNvPr>
          <p:cNvGrpSpPr/>
          <p:nvPr/>
        </p:nvGrpSpPr>
        <p:grpSpPr>
          <a:xfrm>
            <a:off x="8566149" y="5193986"/>
            <a:ext cx="2880000" cy="3664800"/>
            <a:chOff x="4952225" y="6578009"/>
            <a:chExt cx="3994782" cy="4768098"/>
          </a:xfrm>
        </p:grpSpPr>
        <p:sp>
          <p:nvSpPr>
            <p:cNvPr id="12"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3"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7" name="Group 3">
            <a:extLst>
              <a:ext uri="{FF2B5EF4-FFF2-40B4-BE49-F238E27FC236}">
                <a16:creationId xmlns:a16="http://schemas.microsoft.com/office/drawing/2014/main" id="{B6328B0E-F578-F540-8798-AB59B2D47333}"/>
              </a:ext>
            </a:extLst>
          </p:cNvPr>
          <p:cNvGrpSpPr/>
          <p:nvPr/>
        </p:nvGrpSpPr>
        <p:grpSpPr>
          <a:xfrm>
            <a:off x="10603988" y="2464549"/>
            <a:ext cx="2880000" cy="3664800"/>
            <a:chOff x="7661040" y="2804681"/>
            <a:chExt cx="3994782" cy="4824044"/>
          </a:xfrm>
        </p:grpSpPr>
        <p:sp>
          <p:nvSpPr>
            <p:cNvPr id="18"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9"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0" name="Group 3">
            <a:extLst>
              <a:ext uri="{FF2B5EF4-FFF2-40B4-BE49-F238E27FC236}">
                <a16:creationId xmlns:a16="http://schemas.microsoft.com/office/drawing/2014/main" id="{B6328B0E-F578-F540-8798-AB59B2D47333}"/>
              </a:ext>
            </a:extLst>
          </p:cNvPr>
          <p:cNvGrpSpPr/>
          <p:nvPr/>
        </p:nvGrpSpPr>
        <p:grpSpPr>
          <a:xfrm>
            <a:off x="6495540" y="2464549"/>
            <a:ext cx="2880000" cy="3663092"/>
            <a:chOff x="7661040" y="2804681"/>
            <a:chExt cx="3994782" cy="4824044"/>
          </a:xfrm>
        </p:grpSpPr>
        <p:sp>
          <p:nvSpPr>
            <p:cNvPr id="21"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2"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3" name="Group 3">
            <a:extLst>
              <a:ext uri="{FF2B5EF4-FFF2-40B4-BE49-F238E27FC236}">
                <a16:creationId xmlns:a16="http://schemas.microsoft.com/office/drawing/2014/main" id="{B6328B0E-F578-F540-8798-AB59B2D47333}"/>
              </a:ext>
            </a:extLst>
          </p:cNvPr>
          <p:cNvGrpSpPr/>
          <p:nvPr/>
        </p:nvGrpSpPr>
        <p:grpSpPr>
          <a:xfrm>
            <a:off x="2313513" y="2506391"/>
            <a:ext cx="2880000" cy="3664800"/>
            <a:chOff x="7661040" y="2804681"/>
            <a:chExt cx="3994782" cy="4824044"/>
          </a:xfrm>
        </p:grpSpPr>
        <p:sp>
          <p:nvSpPr>
            <p:cNvPr id="24"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5"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6" name="CasellaDiTesto 5"/>
          <p:cNvSpPr txBox="1"/>
          <p:nvPr/>
        </p:nvSpPr>
        <p:spPr>
          <a:xfrm>
            <a:off x="2459728" y="3880946"/>
            <a:ext cx="2653231" cy="461665"/>
          </a:xfrm>
          <a:prstGeom prst="rect">
            <a:avLst/>
          </a:prstGeom>
          <a:noFill/>
        </p:spPr>
        <p:txBody>
          <a:bodyPr wrap="square" rtlCol="0">
            <a:spAutoFit/>
          </a:bodyPr>
          <a:lstStyle/>
          <a:p>
            <a:pPr algn="ctr"/>
            <a:r>
              <a:rPr lang="es" sz="2400" b="1" dirty="0"/>
              <a:t>Objetivo de </a:t>
            </a:r>
            <a:r>
              <a:rPr lang="es-ES" sz="2400" b="1" dirty="0"/>
              <a:t>ADL</a:t>
            </a:r>
            <a:endParaRPr lang="it-IT" sz="2400" b="1" dirty="0"/>
          </a:p>
        </p:txBody>
      </p:sp>
      <p:sp>
        <p:nvSpPr>
          <p:cNvPr id="26" name="CasellaDiTesto 25"/>
          <p:cNvSpPr txBox="1"/>
          <p:nvPr/>
        </p:nvSpPr>
        <p:spPr>
          <a:xfrm>
            <a:off x="4473950" y="6040235"/>
            <a:ext cx="2814732" cy="1200329"/>
          </a:xfrm>
          <a:prstGeom prst="rect">
            <a:avLst/>
          </a:prstGeom>
          <a:noFill/>
        </p:spPr>
        <p:txBody>
          <a:bodyPr wrap="square" rtlCol="0">
            <a:spAutoFit/>
          </a:bodyPr>
          <a:lstStyle/>
          <a:p>
            <a:pPr algn="ctr"/>
            <a:r>
              <a:rPr lang="es" sz="2400" b="1" dirty="0"/>
              <a:t>Supuestos requeridos</a:t>
            </a:r>
            <a:endParaRPr lang="it-IT" sz="2400" b="1" dirty="0"/>
          </a:p>
        </p:txBody>
      </p:sp>
      <p:sp>
        <p:nvSpPr>
          <p:cNvPr id="27" name="CasellaDiTesto 26"/>
          <p:cNvSpPr txBox="1"/>
          <p:nvPr/>
        </p:nvSpPr>
        <p:spPr>
          <a:xfrm>
            <a:off x="6531777" y="3880946"/>
            <a:ext cx="2812575" cy="830997"/>
          </a:xfrm>
          <a:prstGeom prst="rect">
            <a:avLst/>
          </a:prstGeom>
          <a:noFill/>
        </p:spPr>
        <p:txBody>
          <a:bodyPr wrap="square" rtlCol="0">
            <a:spAutoFit/>
          </a:bodyPr>
          <a:lstStyle/>
          <a:p>
            <a:pPr algn="ctr"/>
            <a:r>
              <a:rPr lang="es-ES" sz="2400" b="1" dirty="0"/>
              <a:t>ADL</a:t>
            </a:r>
            <a:r>
              <a:rPr lang="es" sz="2400" b="1" dirty="0"/>
              <a:t> descriptivo: formulación</a:t>
            </a:r>
          </a:p>
        </p:txBody>
      </p:sp>
      <p:sp>
        <p:nvSpPr>
          <p:cNvPr id="28" name="CasellaDiTesto 27"/>
          <p:cNvSpPr txBox="1"/>
          <p:nvPr/>
        </p:nvSpPr>
        <p:spPr>
          <a:xfrm>
            <a:off x="8759336" y="5867985"/>
            <a:ext cx="2654044" cy="1569660"/>
          </a:xfrm>
          <a:prstGeom prst="rect">
            <a:avLst/>
          </a:prstGeom>
          <a:noFill/>
        </p:spPr>
        <p:txBody>
          <a:bodyPr wrap="square" rtlCol="0">
            <a:spAutoFit/>
          </a:bodyPr>
          <a:lstStyle/>
          <a:p>
            <a:pPr algn="ctr"/>
            <a:r>
              <a:rPr lang="es-ES" sz="2400" b="1" dirty="0"/>
              <a:t>ADL</a:t>
            </a:r>
            <a:r>
              <a:rPr lang="es" sz="2400" b="1" dirty="0"/>
              <a:t> descriptivo: interpretación de los resultados</a:t>
            </a:r>
            <a:endParaRPr lang="it-IT" sz="2400" b="1" dirty="0"/>
          </a:p>
        </p:txBody>
      </p:sp>
      <p:sp>
        <p:nvSpPr>
          <p:cNvPr id="29" name="CasellaDiTesto 28"/>
          <p:cNvSpPr txBox="1"/>
          <p:nvPr/>
        </p:nvSpPr>
        <p:spPr>
          <a:xfrm>
            <a:off x="10788393" y="3874703"/>
            <a:ext cx="2511188" cy="830997"/>
          </a:xfrm>
          <a:prstGeom prst="rect">
            <a:avLst/>
          </a:prstGeom>
          <a:noFill/>
        </p:spPr>
        <p:txBody>
          <a:bodyPr wrap="square" rtlCol="0">
            <a:spAutoFit/>
          </a:bodyPr>
          <a:lstStyle/>
          <a:p>
            <a:pPr algn="ctr"/>
            <a:r>
              <a:rPr lang="es-ES" sz="2400" b="1" dirty="0"/>
              <a:t>ADL</a:t>
            </a:r>
            <a:r>
              <a:rPr lang="es" sz="2400" b="1" dirty="0"/>
              <a:t> predictivo: formulación</a:t>
            </a:r>
          </a:p>
        </p:txBody>
      </p:sp>
      <p:sp>
        <p:nvSpPr>
          <p:cNvPr id="30" name="Stella a 5 punte 29"/>
          <p:cNvSpPr/>
          <p:nvPr/>
        </p:nvSpPr>
        <p:spPr>
          <a:xfrm>
            <a:off x="11458189" y="2527652"/>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umetto 3 31"/>
          <p:cNvSpPr/>
          <p:nvPr/>
        </p:nvSpPr>
        <p:spPr>
          <a:xfrm>
            <a:off x="9539142" y="7844767"/>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umetto 3 32"/>
          <p:cNvSpPr/>
          <p:nvPr/>
        </p:nvSpPr>
        <p:spPr>
          <a:xfrm>
            <a:off x="7467600" y="2671975"/>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Pergamena 1 33"/>
          <p:cNvSpPr/>
          <p:nvPr/>
        </p:nvSpPr>
        <p:spPr>
          <a:xfrm>
            <a:off x="3348816" y="267197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Pergamena 1 34"/>
          <p:cNvSpPr/>
          <p:nvPr/>
        </p:nvSpPr>
        <p:spPr>
          <a:xfrm>
            <a:off x="5493003" y="776224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6" name="Group 2">
            <a:extLst>
              <a:ext uri="{FF2B5EF4-FFF2-40B4-BE49-F238E27FC236}">
                <a16:creationId xmlns:a16="http://schemas.microsoft.com/office/drawing/2014/main" id="{D0A02A47-A1CD-4F4E-90F5-13415DC9934E}"/>
              </a:ext>
            </a:extLst>
          </p:cNvPr>
          <p:cNvGrpSpPr/>
          <p:nvPr/>
        </p:nvGrpSpPr>
        <p:grpSpPr>
          <a:xfrm>
            <a:off x="12658134" y="5224566"/>
            <a:ext cx="2880000" cy="3664800"/>
            <a:chOff x="4952225" y="6578009"/>
            <a:chExt cx="3994782" cy="4768098"/>
          </a:xfrm>
        </p:grpSpPr>
        <p:sp>
          <p:nvSpPr>
            <p:cNvPr id="37"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38"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39" name="Stella a 5 punte 38"/>
          <p:cNvSpPr/>
          <p:nvPr/>
        </p:nvSpPr>
        <p:spPr>
          <a:xfrm>
            <a:off x="13524983" y="7671915"/>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p:cNvSpPr txBox="1"/>
          <p:nvPr/>
        </p:nvSpPr>
        <p:spPr>
          <a:xfrm>
            <a:off x="12703564" y="6171191"/>
            <a:ext cx="2826477" cy="1569660"/>
          </a:xfrm>
          <a:prstGeom prst="rect">
            <a:avLst/>
          </a:prstGeom>
          <a:noFill/>
        </p:spPr>
        <p:txBody>
          <a:bodyPr wrap="square" rtlCol="0">
            <a:spAutoFit/>
          </a:bodyPr>
          <a:lstStyle/>
          <a:p>
            <a:pPr algn="ctr"/>
            <a:r>
              <a:rPr lang="es-ES" sz="2400" b="1" dirty="0"/>
              <a:t>ADL</a:t>
            </a:r>
            <a:r>
              <a:rPr lang="es" sz="2400" b="1" dirty="0"/>
              <a:t> predictivo: interpretación de las clases predichas</a:t>
            </a:r>
          </a:p>
        </p:txBody>
      </p:sp>
    </p:spTree>
    <p:extLst>
      <p:ext uri="{BB962C8B-B14F-4D97-AF65-F5344CB8AC3E}">
        <p14:creationId xmlns:p14="http://schemas.microsoft.com/office/powerpoint/2010/main" val="1470835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p:nvPr/>
        </p:nvSpPr>
        <p:spPr>
          <a:xfrm>
            <a:off x="1447800" y="1573291"/>
            <a:ext cx="6019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Prueba de autoevaluación</a:t>
            </a:r>
            <a:endParaRPr sz="4400"/>
          </a:p>
        </p:txBody>
      </p:sp>
      <p:sp>
        <p:nvSpPr>
          <p:cNvPr id="302" name="Google Shape;302;p19"/>
          <p:cNvSpPr txBox="1"/>
          <p:nvPr/>
        </p:nvSpPr>
        <p:spPr>
          <a:xfrm>
            <a:off x="1112520" y="3009900"/>
            <a:ext cx="5369846" cy="4832052"/>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238791"/>
              </a:buClr>
              <a:buSzPts val="2800"/>
              <a:buFont typeface="Calibri"/>
              <a:buAutoNum type="arabicPeriod"/>
            </a:pPr>
            <a:r>
              <a:rPr lang="es-ES" sz="2800" b="1" dirty="0">
                <a:solidFill>
                  <a:srgbClr val="238791"/>
                </a:solidFill>
                <a:latin typeface="Calibri"/>
                <a:ea typeface="Calibri"/>
                <a:cs typeface="Calibri"/>
                <a:sym typeface="Calibri"/>
              </a:rPr>
              <a:t>ADL</a:t>
            </a:r>
            <a:r>
              <a:rPr lang="es" sz="2800" b="1" dirty="0">
                <a:solidFill>
                  <a:srgbClr val="238791"/>
                </a:solidFill>
                <a:latin typeface="Calibri"/>
                <a:ea typeface="Calibri"/>
                <a:cs typeface="Calibri"/>
                <a:sym typeface="Calibri"/>
              </a:rPr>
              <a:t> es una técnica estadística que permite:</a:t>
            </a:r>
          </a:p>
          <a:p>
            <a:pPr marL="342900" marR="0" lvl="0" indent="-342900" algn="just" rtl="0">
              <a:lnSpc>
                <a:spcPct val="150000"/>
              </a:lnSpc>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A Clasificación de datos en grupos</a:t>
            </a:r>
          </a:p>
          <a:p>
            <a:pPr marL="342900" marR="0" lvl="0" indent="-342900" algn="just" rtl="0">
              <a:lnSpc>
                <a:spcPct val="150000"/>
              </a:lnSpc>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B Predicción de la pertenencia a una clase</a:t>
            </a:r>
          </a:p>
          <a:p>
            <a:pPr marL="342900" marR="0" lvl="0" indent="-342900" algn="just" rtl="0">
              <a:lnSpc>
                <a:spcPct val="150000"/>
              </a:lnSpc>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C Ambas respuestas son verdaderas</a:t>
            </a:r>
          </a:p>
        </p:txBody>
      </p:sp>
      <p:sp>
        <p:nvSpPr>
          <p:cNvPr id="303" name="Google Shape;303;p19"/>
          <p:cNvSpPr txBox="1"/>
          <p:nvPr/>
        </p:nvSpPr>
        <p:spPr>
          <a:xfrm>
            <a:off x="7015766" y="2902178"/>
            <a:ext cx="4871434" cy="5909270"/>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AutoNum type="arabicPeriod" startAt="2"/>
            </a:pPr>
            <a:r>
              <a:rPr lang="es" sz="2800" b="1" dirty="0">
                <a:solidFill>
                  <a:srgbClr val="1E737C"/>
                </a:solidFill>
                <a:latin typeface="Calibri"/>
                <a:ea typeface="Calibri"/>
                <a:cs typeface="Calibri"/>
                <a:sym typeface="Calibri"/>
              </a:rPr>
              <a:t>Los supuestos necesarios para aplicar </a:t>
            </a:r>
            <a:r>
              <a:rPr lang="es-ES" sz="2800" b="1" dirty="0">
                <a:solidFill>
                  <a:srgbClr val="1E737C"/>
                </a:solidFill>
                <a:latin typeface="Calibri"/>
                <a:ea typeface="Calibri"/>
                <a:cs typeface="Calibri"/>
                <a:sym typeface="Calibri"/>
              </a:rPr>
              <a:t>ADL</a:t>
            </a:r>
            <a:r>
              <a:rPr lang="es" sz="2800" b="1" dirty="0">
                <a:solidFill>
                  <a:srgbClr val="1E737C"/>
                </a:solidFill>
                <a:latin typeface="Calibri"/>
                <a:ea typeface="Calibri"/>
                <a:cs typeface="Calibri"/>
                <a:sym typeface="Calibri"/>
              </a:rPr>
              <a:t> con fines predictivos son:</a:t>
            </a:r>
          </a:p>
          <a:p>
            <a:pPr marL="342900" indent="-342900" algn="just">
              <a:lnSpc>
                <a:spcPct val="150000"/>
              </a:lnSpc>
              <a:buClr>
                <a:schemeClr val="dk1"/>
              </a:buClr>
              <a:buSzPts val="2800"/>
              <a:buFont typeface="Noto Sans Symbols"/>
              <a:buChar char="❑"/>
            </a:pPr>
            <a:r>
              <a:rPr lang="es" sz="2800" dirty="0">
                <a:solidFill>
                  <a:schemeClr val="dk1"/>
                </a:solidFill>
                <a:latin typeface="Calibri"/>
                <a:cs typeface="Calibri"/>
                <a:sym typeface="Calibri"/>
              </a:rPr>
              <a:t>Una normalidad multivariada entre grupos</a:t>
            </a:r>
          </a:p>
          <a:p>
            <a:pPr marL="342900" indent="-342900" algn="just">
              <a:lnSpc>
                <a:spcPct val="150000"/>
              </a:lnSpc>
              <a:buClr>
                <a:schemeClr val="dk1"/>
              </a:buClr>
              <a:buSzPts val="2800"/>
              <a:buFont typeface="Noto Sans Symbols"/>
              <a:buChar char="❑"/>
            </a:pPr>
            <a:r>
              <a:rPr lang="es" sz="2800" dirty="0">
                <a:solidFill>
                  <a:schemeClr val="dk1"/>
                </a:solidFill>
                <a:latin typeface="Calibri"/>
                <a:cs typeface="Calibri"/>
                <a:sym typeface="Calibri"/>
              </a:rPr>
              <a:t>B varianzas-covarianzas iguales entre grupos</a:t>
            </a:r>
          </a:p>
          <a:p>
            <a:pPr marL="342900" indent="-342900" algn="just">
              <a:lnSpc>
                <a:spcPct val="150000"/>
              </a:lnSpc>
              <a:buClr>
                <a:schemeClr val="dk1"/>
              </a:buClr>
              <a:buSzPts val="2800"/>
              <a:buFont typeface="Noto Sans Symbols"/>
              <a:buChar char="❑"/>
            </a:pPr>
            <a:r>
              <a:rPr lang="es" sz="2800" dirty="0">
                <a:solidFill>
                  <a:schemeClr val="dk1"/>
                </a:solidFill>
                <a:latin typeface="Calibri"/>
                <a:cs typeface="Calibri"/>
                <a:sym typeface="Calibri"/>
              </a:rPr>
              <a:t>C Ambas respuestas son verdaderas</a:t>
            </a:r>
          </a:p>
        </p:txBody>
      </p:sp>
      <p:sp>
        <p:nvSpPr>
          <p:cNvPr id="304" name="Google Shape;304;p19"/>
          <p:cNvSpPr txBox="1"/>
          <p:nvPr/>
        </p:nvSpPr>
        <p:spPr>
          <a:xfrm>
            <a:off x="12420600" y="3009900"/>
            <a:ext cx="4572000" cy="54783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1E737C"/>
                </a:solidFill>
                <a:latin typeface="Calibri"/>
                <a:ea typeface="Calibri"/>
                <a:cs typeface="Calibri"/>
                <a:sym typeface="Calibri"/>
              </a:rPr>
              <a:t>3. </a:t>
            </a:r>
            <a:r>
              <a:rPr lang="es-ES" sz="2800" b="1" dirty="0">
                <a:solidFill>
                  <a:srgbClr val="1E737C"/>
                </a:solidFill>
                <a:latin typeface="Calibri"/>
                <a:ea typeface="Calibri"/>
                <a:cs typeface="Calibri"/>
                <a:sym typeface="Calibri"/>
              </a:rPr>
              <a:t>ADL</a:t>
            </a:r>
            <a:r>
              <a:rPr lang="es" sz="2800" b="1" dirty="0">
                <a:solidFill>
                  <a:srgbClr val="1E737C"/>
                </a:solidFill>
                <a:latin typeface="Calibri"/>
                <a:ea typeface="Calibri"/>
                <a:cs typeface="Calibri"/>
                <a:sym typeface="Calibri"/>
              </a:rPr>
              <a:t> se basa en maximizar el ratio:</a:t>
            </a:r>
          </a:p>
          <a:p>
            <a:pPr marL="457200" marR="0" lvl="0" indent="-457200" algn="l" rtl="0">
              <a:lnSpc>
                <a:spcPct val="150000"/>
              </a:lnSpc>
              <a:spcBef>
                <a:spcPts val="0"/>
              </a:spcBef>
              <a:spcAft>
                <a:spcPts val="0"/>
              </a:spcAft>
              <a:buFont typeface="Wingdings" panose="05000000000000000000" pitchFamily="2" charset="2"/>
              <a:buChar char="q"/>
            </a:pPr>
            <a:r>
              <a:rPr lang="es" sz="2800" dirty="0">
                <a:solidFill>
                  <a:schemeClr val="dk1"/>
                </a:solidFill>
                <a:latin typeface="Calibri"/>
                <a:cs typeface="Calibri"/>
                <a:sym typeface="Calibri"/>
              </a:rPr>
              <a:t>A Variabilidad entre grupos versus dentro de la clase</a:t>
            </a:r>
          </a:p>
          <a:p>
            <a:pPr marL="457200" marR="0" lvl="0" indent="-457200" algn="l" rtl="0">
              <a:lnSpc>
                <a:spcPct val="150000"/>
              </a:lnSpc>
              <a:spcBef>
                <a:spcPts val="0"/>
              </a:spcBef>
              <a:spcAft>
                <a:spcPts val="0"/>
              </a:spcAft>
              <a:buFont typeface="Wingdings" panose="05000000000000000000" pitchFamily="2" charset="2"/>
              <a:buChar char="q"/>
            </a:pPr>
            <a:r>
              <a:rPr lang="es" sz="2800" dirty="0">
                <a:solidFill>
                  <a:schemeClr val="dk1"/>
                </a:solidFill>
                <a:latin typeface="Calibri"/>
                <a:cs typeface="Calibri"/>
                <a:sym typeface="Calibri"/>
              </a:rPr>
              <a:t>B Dentro de los grupos versus variabilidad total</a:t>
            </a:r>
          </a:p>
          <a:p>
            <a:pPr marL="457200" marR="0" lvl="0" indent="-457200" algn="l" rtl="0">
              <a:lnSpc>
                <a:spcPct val="150000"/>
              </a:lnSpc>
              <a:spcBef>
                <a:spcPts val="0"/>
              </a:spcBef>
              <a:spcAft>
                <a:spcPts val="0"/>
              </a:spcAft>
              <a:buFont typeface="Wingdings" panose="05000000000000000000" pitchFamily="2" charset="2"/>
              <a:buChar char="q"/>
            </a:pPr>
            <a:r>
              <a:rPr lang="es" sz="2800" dirty="0">
                <a:solidFill>
                  <a:schemeClr val="dk1"/>
                </a:solidFill>
                <a:latin typeface="Calibri"/>
                <a:cs typeface="Calibri"/>
                <a:sym typeface="Calibri"/>
              </a:rPr>
              <a:t>C Variabilidad total versus dentro de los grupos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p:nvPr/>
        </p:nvSpPr>
        <p:spPr>
          <a:xfrm>
            <a:off x="1447800" y="1573291"/>
            <a:ext cx="6019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Prueba de autoevaluación</a:t>
            </a:r>
            <a:endParaRPr sz="4400"/>
          </a:p>
        </p:txBody>
      </p:sp>
      <p:sp>
        <p:nvSpPr>
          <p:cNvPr id="302" name="Google Shape;302;p19"/>
          <p:cNvSpPr txBox="1"/>
          <p:nvPr/>
        </p:nvSpPr>
        <p:spPr>
          <a:xfrm>
            <a:off x="1112520" y="3009900"/>
            <a:ext cx="5369846" cy="4832052"/>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238791"/>
              </a:buClr>
              <a:buSzPts val="2800"/>
              <a:buFont typeface="Calibri"/>
              <a:buAutoNum type="arabicPeriod"/>
            </a:pPr>
            <a:r>
              <a:rPr lang="es-ES" sz="2800" b="1" dirty="0">
                <a:solidFill>
                  <a:srgbClr val="238791"/>
                </a:solidFill>
                <a:latin typeface="Calibri"/>
                <a:ea typeface="Calibri"/>
                <a:cs typeface="Calibri"/>
                <a:sym typeface="Calibri"/>
              </a:rPr>
              <a:t>ADL</a:t>
            </a:r>
            <a:r>
              <a:rPr lang="es" sz="2800" b="1" dirty="0">
                <a:solidFill>
                  <a:srgbClr val="238791"/>
                </a:solidFill>
                <a:latin typeface="Calibri"/>
                <a:ea typeface="Calibri"/>
                <a:cs typeface="Calibri"/>
                <a:sym typeface="Calibri"/>
              </a:rPr>
              <a:t> es una técnica estadística que permite:</a:t>
            </a:r>
          </a:p>
          <a:p>
            <a:pPr marL="342900" marR="0" lvl="0" indent="-342900" algn="just" rtl="0">
              <a:lnSpc>
                <a:spcPct val="150000"/>
              </a:lnSpc>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A Clasificación de datos en grupos</a:t>
            </a:r>
          </a:p>
          <a:p>
            <a:pPr marL="342900" marR="0" lvl="0" indent="-342900" algn="just" rtl="0">
              <a:lnSpc>
                <a:spcPct val="150000"/>
              </a:lnSpc>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B Predicción de la pertenencia a una clase</a:t>
            </a:r>
          </a:p>
          <a:p>
            <a:pPr marL="342900" marR="0" lvl="0" indent="-342900" algn="just" rtl="0">
              <a:lnSpc>
                <a:spcPct val="150000"/>
              </a:lnSpc>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C </a:t>
            </a:r>
            <a:r>
              <a:rPr lang="es" sz="2800" b="1" dirty="0">
                <a:solidFill>
                  <a:schemeClr val="dk1"/>
                </a:solidFill>
                <a:latin typeface="Calibri"/>
                <a:ea typeface="Calibri"/>
                <a:cs typeface="Calibri"/>
                <a:sym typeface="Calibri"/>
              </a:rPr>
              <a:t>Ambos</a:t>
            </a:r>
            <a:r>
              <a:rPr lang="es" sz="2800" dirty="0">
                <a:solidFill>
                  <a:schemeClr val="dk1"/>
                </a:solidFill>
                <a:latin typeface="Calibri"/>
                <a:ea typeface="Calibri"/>
                <a:cs typeface="Calibri"/>
                <a:sym typeface="Calibri"/>
              </a:rPr>
              <a:t> </a:t>
            </a:r>
            <a:r>
              <a:rPr lang="es" sz="2800" b="1" dirty="0">
                <a:solidFill>
                  <a:schemeClr val="dk1"/>
                </a:solidFill>
                <a:latin typeface="Calibri"/>
                <a:ea typeface="Calibri"/>
                <a:cs typeface="Calibri"/>
                <a:sym typeface="Calibri"/>
              </a:rPr>
              <a:t>las respuestas son verdaderas</a:t>
            </a:r>
          </a:p>
        </p:txBody>
      </p:sp>
      <p:sp>
        <p:nvSpPr>
          <p:cNvPr id="303" name="Google Shape;303;p19"/>
          <p:cNvSpPr txBox="1"/>
          <p:nvPr/>
        </p:nvSpPr>
        <p:spPr>
          <a:xfrm>
            <a:off x="7015766" y="2902178"/>
            <a:ext cx="4871434" cy="5909270"/>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AutoNum type="arabicPeriod" startAt="2"/>
            </a:pPr>
            <a:r>
              <a:rPr lang="es" sz="2800" b="1" dirty="0">
                <a:solidFill>
                  <a:srgbClr val="1E737C"/>
                </a:solidFill>
                <a:latin typeface="Calibri"/>
                <a:ea typeface="Calibri"/>
                <a:cs typeface="Calibri"/>
                <a:sym typeface="Calibri"/>
              </a:rPr>
              <a:t>Los supuestos necesarios para aplicar </a:t>
            </a:r>
            <a:r>
              <a:rPr lang="es-ES" sz="2800" b="1" dirty="0">
                <a:solidFill>
                  <a:srgbClr val="1E737C"/>
                </a:solidFill>
                <a:latin typeface="Calibri"/>
                <a:ea typeface="Calibri"/>
                <a:cs typeface="Calibri"/>
                <a:sym typeface="Calibri"/>
              </a:rPr>
              <a:t>ADL</a:t>
            </a:r>
            <a:r>
              <a:rPr lang="es" sz="2800" b="1" dirty="0">
                <a:solidFill>
                  <a:srgbClr val="1E737C"/>
                </a:solidFill>
                <a:latin typeface="Calibri"/>
                <a:ea typeface="Calibri"/>
                <a:cs typeface="Calibri"/>
                <a:sym typeface="Calibri"/>
              </a:rPr>
              <a:t> con fines predictivos son:</a:t>
            </a:r>
          </a:p>
          <a:p>
            <a:pPr marL="342900" indent="-342900" algn="just">
              <a:lnSpc>
                <a:spcPct val="150000"/>
              </a:lnSpc>
              <a:buClr>
                <a:schemeClr val="dk1"/>
              </a:buClr>
              <a:buSzPts val="2800"/>
              <a:buFont typeface="Noto Sans Symbols"/>
              <a:buChar char="❑"/>
            </a:pPr>
            <a:r>
              <a:rPr lang="es" sz="2800" dirty="0">
                <a:solidFill>
                  <a:schemeClr val="dk1"/>
                </a:solidFill>
                <a:latin typeface="Calibri"/>
                <a:cs typeface="Calibri"/>
                <a:sym typeface="Calibri"/>
              </a:rPr>
              <a:t>Una normalidad multivariada entre grupos</a:t>
            </a:r>
          </a:p>
          <a:p>
            <a:pPr marL="342900" indent="-342900" algn="just">
              <a:lnSpc>
                <a:spcPct val="150000"/>
              </a:lnSpc>
              <a:buClr>
                <a:schemeClr val="dk1"/>
              </a:buClr>
              <a:buSzPts val="2800"/>
              <a:buFont typeface="Noto Sans Symbols"/>
              <a:buChar char="❑"/>
            </a:pPr>
            <a:r>
              <a:rPr lang="es" sz="2800" dirty="0">
                <a:solidFill>
                  <a:schemeClr val="dk1"/>
                </a:solidFill>
                <a:latin typeface="Calibri"/>
                <a:cs typeface="Calibri"/>
                <a:sym typeface="Calibri"/>
              </a:rPr>
              <a:t>B varianzas-covarianzas iguales entre grupos</a:t>
            </a:r>
          </a:p>
          <a:p>
            <a:pPr marL="342900" indent="-342900" algn="just">
              <a:lnSpc>
                <a:spcPct val="150000"/>
              </a:lnSpc>
              <a:buClr>
                <a:schemeClr val="dk1"/>
              </a:buClr>
              <a:buSzPts val="2800"/>
              <a:buFont typeface="Noto Sans Symbols"/>
              <a:buChar char="❑"/>
            </a:pPr>
            <a:r>
              <a:rPr lang="es" sz="2800" dirty="0">
                <a:solidFill>
                  <a:schemeClr val="dk1"/>
                </a:solidFill>
                <a:latin typeface="Calibri"/>
                <a:cs typeface="Calibri"/>
                <a:sym typeface="Calibri"/>
              </a:rPr>
              <a:t>C </a:t>
            </a:r>
            <a:r>
              <a:rPr lang="es" sz="2800" b="1" dirty="0">
                <a:solidFill>
                  <a:schemeClr val="dk1"/>
                </a:solidFill>
                <a:latin typeface="Calibri"/>
                <a:cs typeface="Calibri"/>
                <a:sym typeface="Calibri"/>
              </a:rPr>
              <a:t>Ambas respuestas son verdaderas</a:t>
            </a:r>
          </a:p>
        </p:txBody>
      </p:sp>
      <p:sp>
        <p:nvSpPr>
          <p:cNvPr id="304" name="Google Shape;304;p19"/>
          <p:cNvSpPr txBox="1"/>
          <p:nvPr/>
        </p:nvSpPr>
        <p:spPr>
          <a:xfrm>
            <a:off x="12420600" y="3009900"/>
            <a:ext cx="4572000" cy="54783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1E737C"/>
                </a:solidFill>
                <a:latin typeface="Calibri"/>
                <a:ea typeface="Calibri"/>
                <a:cs typeface="Calibri"/>
                <a:sym typeface="Calibri"/>
              </a:rPr>
              <a:t>3. </a:t>
            </a:r>
            <a:r>
              <a:rPr lang="es-ES" sz="2800" b="1" dirty="0">
                <a:solidFill>
                  <a:srgbClr val="1E737C"/>
                </a:solidFill>
                <a:latin typeface="Calibri"/>
                <a:ea typeface="Calibri"/>
                <a:cs typeface="Calibri"/>
                <a:sym typeface="Calibri"/>
              </a:rPr>
              <a:t>ADL</a:t>
            </a:r>
            <a:r>
              <a:rPr lang="es" sz="2800" b="1" dirty="0">
                <a:solidFill>
                  <a:srgbClr val="1E737C"/>
                </a:solidFill>
                <a:latin typeface="Calibri"/>
                <a:ea typeface="Calibri"/>
                <a:cs typeface="Calibri"/>
                <a:sym typeface="Calibri"/>
              </a:rPr>
              <a:t> se basa en maximizar el ratio:</a:t>
            </a:r>
          </a:p>
          <a:p>
            <a:pPr marL="457200" marR="0" lvl="0" indent="-457200" algn="l" rtl="0">
              <a:lnSpc>
                <a:spcPct val="150000"/>
              </a:lnSpc>
              <a:spcBef>
                <a:spcPts val="0"/>
              </a:spcBef>
              <a:spcAft>
                <a:spcPts val="0"/>
              </a:spcAft>
              <a:buFont typeface="Wingdings" panose="05000000000000000000" pitchFamily="2" charset="2"/>
              <a:buChar char="q"/>
            </a:pPr>
            <a:r>
              <a:rPr lang="es" sz="2800" dirty="0">
                <a:solidFill>
                  <a:schemeClr val="dk1"/>
                </a:solidFill>
                <a:latin typeface="Calibri"/>
                <a:cs typeface="Calibri"/>
                <a:sym typeface="Calibri"/>
              </a:rPr>
              <a:t>A </a:t>
            </a:r>
            <a:r>
              <a:rPr lang="es" sz="2800" b="1" dirty="0">
                <a:solidFill>
                  <a:schemeClr val="dk1"/>
                </a:solidFill>
                <a:latin typeface="Calibri"/>
                <a:cs typeface="Calibri"/>
                <a:sym typeface="Calibri"/>
              </a:rPr>
              <a:t>Variabilidad entre grupos versus dentro de la clase</a:t>
            </a:r>
          </a:p>
          <a:p>
            <a:pPr marL="457200" marR="0" lvl="0" indent="-457200" algn="l" rtl="0">
              <a:lnSpc>
                <a:spcPct val="150000"/>
              </a:lnSpc>
              <a:spcBef>
                <a:spcPts val="0"/>
              </a:spcBef>
              <a:spcAft>
                <a:spcPts val="0"/>
              </a:spcAft>
              <a:buFont typeface="Wingdings" panose="05000000000000000000" pitchFamily="2" charset="2"/>
              <a:buChar char="q"/>
            </a:pPr>
            <a:r>
              <a:rPr lang="es" sz="2800" dirty="0">
                <a:solidFill>
                  <a:schemeClr val="dk1"/>
                </a:solidFill>
                <a:latin typeface="Calibri"/>
                <a:cs typeface="Calibri"/>
                <a:sym typeface="Calibri"/>
              </a:rPr>
              <a:t>B Dentro de los grupos versus variabilidad total</a:t>
            </a:r>
          </a:p>
          <a:p>
            <a:pPr marL="457200" marR="0" lvl="0" indent="-457200" algn="l" rtl="0">
              <a:lnSpc>
                <a:spcPct val="150000"/>
              </a:lnSpc>
              <a:spcBef>
                <a:spcPts val="0"/>
              </a:spcBef>
              <a:spcAft>
                <a:spcPts val="0"/>
              </a:spcAft>
              <a:buFont typeface="Wingdings" panose="05000000000000000000" pitchFamily="2" charset="2"/>
              <a:buChar char="q"/>
            </a:pPr>
            <a:r>
              <a:rPr lang="es" sz="2800" dirty="0">
                <a:solidFill>
                  <a:schemeClr val="dk1"/>
                </a:solidFill>
                <a:latin typeface="Calibri"/>
                <a:cs typeface="Calibri"/>
                <a:sym typeface="Calibri"/>
              </a:rPr>
              <a:t>C Variabilidad total versus dentro de los grupos</a:t>
            </a:r>
          </a:p>
        </p:txBody>
      </p:sp>
    </p:spTree>
    <p:extLst>
      <p:ext uri="{BB962C8B-B14F-4D97-AF65-F5344CB8AC3E}">
        <p14:creationId xmlns:p14="http://schemas.microsoft.com/office/powerpoint/2010/main" val="3570163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1"/>
          <p:cNvSpPr txBox="1"/>
          <p:nvPr/>
        </p:nvSpPr>
        <p:spPr>
          <a:xfrm>
            <a:off x="7258050" y="6591300"/>
            <a:ext cx="377190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6000" b="1">
                <a:solidFill>
                  <a:srgbClr val="E7686A"/>
                </a:solidFill>
                <a:latin typeface="Calibri"/>
                <a:ea typeface="Calibri"/>
                <a:cs typeface="Calibri"/>
                <a:sym typeface="Calibri"/>
              </a:rPr>
              <a:t>¡Gracias!</a:t>
            </a:r>
            <a:br>
              <a:rPr lang="en-US" sz="6000" b="1">
                <a:solidFill>
                  <a:srgbClr val="E7686A"/>
                </a:solidFill>
                <a:latin typeface="Calibri"/>
                <a:ea typeface="Calibri"/>
                <a:cs typeface="Calibri"/>
                <a:sym typeface="Calibri"/>
              </a:rPr>
            </a:b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Índice</a:t>
            </a:r>
            <a:br>
              <a:rPr lang="en-US" sz="4400" b="1">
                <a:solidFill>
                  <a:srgbClr val="E7686A"/>
                </a:solidFill>
                <a:latin typeface="Calibri"/>
                <a:ea typeface="Calibri"/>
                <a:cs typeface="Calibri"/>
                <a:sym typeface="Calibri"/>
              </a:rPr>
            </a:br>
            <a:endParaRPr sz="4000" b="1">
              <a:solidFill>
                <a:srgbClr val="E7686A"/>
              </a:solidFill>
              <a:latin typeface="Calibri"/>
              <a:ea typeface="Calibri"/>
              <a:cs typeface="Calibri"/>
              <a:sym typeface="Calibri"/>
            </a:endParaRPr>
          </a:p>
        </p:txBody>
      </p:sp>
      <p:sp>
        <p:nvSpPr>
          <p:cNvPr id="139" name="Google Shape;139;p2"/>
          <p:cNvSpPr txBox="1"/>
          <p:nvPr/>
        </p:nvSpPr>
        <p:spPr>
          <a:xfrm>
            <a:off x="2735580" y="5829057"/>
            <a:ext cx="3131820" cy="30161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INTRODUCCIÓN </a:t>
            </a:r>
            <a:br>
              <a:rPr lang="en-US" sz="2800" b="1" dirty="0">
                <a:solidFill>
                  <a:srgbClr val="238791"/>
                </a:solidFill>
                <a:latin typeface="Calibri"/>
                <a:ea typeface="Calibri"/>
                <a:cs typeface="Calibri"/>
                <a:sym typeface="Calibri"/>
              </a:rPr>
            </a:br>
            <a:r>
              <a:rPr lang="es" sz="2400" dirty="0">
                <a:solidFill>
                  <a:schemeClr val="dk1"/>
                </a:solidFill>
                <a:latin typeface="Calibri"/>
                <a:ea typeface="Calibri"/>
                <a:cs typeface="Calibri"/>
                <a:sym typeface="Calibri"/>
              </a:rPr>
              <a:t>1. Objetivos y definiciones básicas</a:t>
            </a:r>
          </a:p>
          <a:p>
            <a:pPr marL="0" marR="0" lvl="0" indent="0" algn="l" rtl="0">
              <a:spcBef>
                <a:spcPts val="0"/>
              </a:spcBef>
              <a:spcAft>
                <a:spcPts val="0"/>
              </a:spcAft>
              <a:buNone/>
            </a:pPr>
            <a:r>
              <a:rPr lang="es" sz="2400" dirty="0">
                <a:solidFill>
                  <a:schemeClr val="dk1"/>
                </a:solidFill>
                <a:latin typeface="Calibri"/>
                <a:ea typeface="Calibri"/>
                <a:cs typeface="Calibri"/>
                <a:sym typeface="Calibri"/>
              </a:rPr>
              <a:t>2. Motivación por un ejemplo ilustrativo</a:t>
            </a:r>
            <a:br>
              <a:rPr lang="en-US" sz="2400" dirty="0">
                <a:solidFill>
                  <a:schemeClr val="dk1"/>
                </a:solidFill>
                <a:latin typeface="Calibri"/>
                <a:ea typeface="Calibri"/>
                <a:cs typeface="Calibri"/>
                <a:sym typeface="Calibri"/>
              </a:rPr>
            </a:br>
            <a:br>
              <a:rPr lang="en-US" sz="2400" dirty="0">
                <a:solidFill>
                  <a:schemeClr val="dk1"/>
                </a:solidFill>
                <a:latin typeface="Calibri"/>
                <a:ea typeface="Calibri"/>
                <a:cs typeface="Calibri"/>
                <a:sym typeface="Calibri"/>
              </a:rPr>
            </a:b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140" name="Google Shape;140;p2"/>
          <p:cNvSpPr/>
          <p:nvPr/>
        </p:nvSpPr>
        <p:spPr>
          <a:xfrm>
            <a:off x="2926080" y="3495690"/>
            <a:ext cx="1600200" cy="1800552"/>
          </a:xfrm>
          <a:prstGeom prst="verticalScroll">
            <a:avLst>
              <a:gd name="adj" fmla="val 12500"/>
            </a:avLst>
          </a:prstGeom>
          <a:solidFill>
            <a:srgbClr val="238791"/>
          </a:solidFill>
          <a:ln w="12700" cap="flat"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2"/>
          <p:cNvSpPr/>
          <p:nvPr/>
        </p:nvSpPr>
        <p:spPr>
          <a:xfrm>
            <a:off x="8087360" y="3582586"/>
            <a:ext cx="2407920" cy="1695876"/>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2"/>
          <p:cNvSpPr/>
          <p:nvPr/>
        </p:nvSpPr>
        <p:spPr>
          <a:xfrm>
            <a:off x="14056360" y="3271696"/>
            <a:ext cx="2133600" cy="2248540"/>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2"/>
          <p:cNvSpPr txBox="1"/>
          <p:nvPr/>
        </p:nvSpPr>
        <p:spPr>
          <a:xfrm>
            <a:off x="13411200" y="5829057"/>
            <a:ext cx="4480560"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a:solidFill>
                  <a:srgbClr val="238791"/>
                </a:solidFill>
                <a:latin typeface="Calibri"/>
                <a:ea typeface="Calibri"/>
                <a:cs typeface="Calibri"/>
                <a:sym typeface="Calibri"/>
              </a:rPr>
              <a:t>ADL</a:t>
            </a:r>
            <a:r>
              <a:rPr lang="es" sz="2800" b="1" dirty="0">
                <a:solidFill>
                  <a:srgbClr val="238791"/>
                </a:solidFill>
                <a:latin typeface="Calibri"/>
                <a:ea typeface="Calibri"/>
                <a:cs typeface="Calibri"/>
                <a:sym typeface="Calibri"/>
              </a:rPr>
              <a:t> PARA PREDICCIÓN </a:t>
            </a:r>
            <a:br>
              <a:rPr lang="en-US" sz="2400" b="1" dirty="0">
                <a:solidFill>
                  <a:srgbClr val="238791"/>
                </a:solidFill>
                <a:latin typeface="Calibri"/>
                <a:ea typeface="Calibri"/>
                <a:cs typeface="Calibri"/>
                <a:sym typeface="Calibri"/>
              </a:rPr>
            </a:br>
            <a:r>
              <a:rPr lang="es" sz="2400" dirty="0">
                <a:solidFill>
                  <a:schemeClr val="dk1"/>
                </a:solidFill>
                <a:latin typeface="Calibri"/>
                <a:ea typeface="Calibri"/>
                <a:cs typeface="Calibri"/>
                <a:sym typeface="Calibri"/>
              </a:rPr>
              <a:t>1. Formulación </a:t>
            </a:r>
            <a:br>
              <a:rPr lang="en-US" sz="2400" dirty="0">
                <a:solidFill>
                  <a:schemeClr val="dk1"/>
                </a:solidFill>
                <a:latin typeface="Calibri"/>
                <a:ea typeface="Calibri"/>
                <a:cs typeface="Calibri"/>
                <a:sym typeface="Calibri"/>
              </a:rPr>
            </a:br>
            <a:r>
              <a:rPr lang="es" sz="2400" dirty="0">
                <a:solidFill>
                  <a:schemeClr val="dk1"/>
                </a:solidFill>
                <a:latin typeface="Calibri"/>
                <a:ea typeface="Calibri"/>
                <a:cs typeface="Calibri"/>
                <a:sym typeface="Calibri"/>
              </a:rPr>
              <a:t>2. Una ilustración</a:t>
            </a:r>
            <a:br>
              <a:rPr lang="en-US" sz="2400" dirty="0">
                <a:solidFill>
                  <a:schemeClr val="dk1"/>
                </a:solidFill>
                <a:latin typeface="Calibri"/>
                <a:ea typeface="Calibri"/>
                <a:cs typeface="Calibri"/>
                <a:sym typeface="Calibri"/>
              </a:rPr>
            </a:br>
            <a:endParaRPr lang="en-US" sz="2400" dirty="0"/>
          </a:p>
        </p:txBody>
      </p:sp>
      <p:sp>
        <p:nvSpPr>
          <p:cNvPr id="145" name="Google Shape;145;p2"/>
          <p:cNvSpPr txBox="1"/>
          <p:nvPr/>
        </p:nvSpPr>
        <p:spPr>
          <a:xfrm>
            <a:off x="3535680" y="3934301"/>
            <a:ext cx="14478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5400">
                <a:solidFill>
                  <a:schemeClr val="lt1"/>
                </a:solidFill>
                <a:latin typeface="Calibri"/>
                <a:ea typeface="Calibri"/>
                <a:cs typeface="Calibri"/>
                <a:sym typeface="Calibri"/>
              </a:rPr>
              <a:t>1</a:t>
            </a:r>
            <a:endParaRPr/>
          </a:p>
        </p:txBody>
      </p:sp>
      <p:sp>
        <p:nvSpPr>
          <p:cNvPr id="146" name="Google Shape;146;p2"/>
          <p:cNvSpPr txBox="1"/>
          <p:nvPr/>
        </p:nvSpPr>
        <p:spPr>
          <a:xfrm>
            <a:off x="9024620" y="4035970"/>
            <a:ext cx="9855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5400">
                <a:solidFill>
                  <a:schemeClr val="lt1"/>
                </a:solidFill>
                <a:latin typeface="Calibri"/>
                <a:ea typeface="Calibri"/>
                <a:cs typeface="Calibri"/>
                <a:sym typeface="Calibri"/>
              </a:rPr>
              <a:t>2</a:t>
            </a:r>
            <a:endParaRPr/>
          </a:p>
        </p:txBody>
      </p:sp>
      <p:sp>
        <p:nvSpPr>
          <p:cNvPr id="147" name="Google Shape;147;p2"/>
          <p:cNvSpPr txBox="1"/>
          <p:nvPr/>
        </p:nvSpPr>
        <p:spPr>
          <a:xfrm>
            <a:off x="14833600" y="4032805"/>
            <a:ext cx="13716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5400">
                <a:solidFill>
                  <a:schemeClr val="lt1"/>
                </a:solidFill>
                <a:latin typeface="Calibri"/>
                <a:ea typeface="Calibri"/>
                <a:cs typeface="Calibri"/>
                <a:sym typeface="Calibri"/>
              </a:rPr>
              <a:t>3</a:t>
            </a:r>
            <a:endParaRPr/>
          </a:p>
        </p:txBody>
      </p:sp>
      <p:sp>
        <p:nvSpPr>
          <p:cNvPr id="2" name="Google Shape;139;p2">
            <a:extLst>
              <a:ext uri="{FF2B5EF4-FFF2-40B4-BE49-F238E27FC236}">
                <a16:creationId xmlns:a16="http://schemas.microsoft.com/office/drawing/2014/main" id="{453168F5-8671-6B1B-DD00-F462C90E66FE}"/>
              </a:ext>
            </a:extLst>
          </p:cNvPr>
          <p:cNvSpPr txBox="1"/>
          <p:nvPr/>
        </p:nvSpPr>
        <p:spPr>
          <a:xfrm>
            <a:off x="7931150" y="5829057"/>
            <a:ext cx="4157980" cy="233906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a:solidFill>
                  <a:srgbClr val="238791"/>
                </a:solidFill>
                <a:latin typeface="Calibri"/>
                <a:ea typeface="Calibri"/>
                <a:cs typeface="Calibri"/>
                <a:sym typeface="Calibri"/>
              </a:rPr>
              <a:t>ADL</a:t>
            </a:r>
            <a:r>
              <a:rPr lang="es" sz="2800" b="1" dirty="0">
                <a:solidFill>
                  <a:srgbClr val="238791"/>
                </a:solidFill>
                <a:latin typeface="Calibri"/>
                <a:ea typeface="Calibri"/>
                <a:cs typeface="Calibri"/>
                <a:sym typeface="Calibri"/>
              </a:rPr>
              <a:t> PARA LA CLASIFICACIÓN </a:t>
            </a:r>
            <a:br>
              <a:rPr lang="en-US" sz="2800" b="1" dirty="0">
                <a:solidFill>
                  <a:srgbClr val="238791"/>
                </a:solidFill>
                <a:latin typeface="Calibri"/>
                <a:ea typeface="Calibri"/>
                <a:cs typeface="Calibri"/>
                <a:sym typeface="Calibri"/>
              </a:rPr>
            </a:br>
            <a:r>
              <a:rPr lang="es" sz="2400" dirty="0">
                <a:solidFill>
                  <a:schemeClr val="dk1"/>
                </a:solidFill>
                <a:latin typeface="Calibri"/>
                <a:ea typeface="Calibri"/>
                <a:cs typeface="Calibri"/>
                <a:sym typeface="Calibri"/>
              </a:rPr>
              <a:t>1. Formulación </a:t>
            </a:r>
            <a:br>
              <a:rPr lang="en-US" sz="2400" dirty="0">
                <a:solidFill>
                  <a:schemeClr val="dk1"/>
                </a:solidFill>
                <a:latin typeface="Calibri"/>
                <a:ea typeface="Calibri"/>
                <a:cs typeface="Calibri"/>
                <a:sym typeface="Calibri"/>
              </a:rPr>
            </a:br>
            <a:r>
              <a:rPr lang="es" sz="2400" dirty="0">
                <a:solidFill>
                  <a:schemeClr val="dk1"/>
                </a:solidFill>
                <a:latin typeface="Calibri"/>
                <a:ea typeface="Calibri"/>
                <a:cs typeface="Calibri"/>
                <a:sym typeface="Calibri"/>
              </a:rPr>
              <a:t>2. Una ilustración</a:t>
            </a:r>
            <a:br>
              <a:rPr lang="en-US" sz="2400" dirty="0">
                <a:solidFill>
                  <a:schemeClr val="dk1"/>
                </a:solidFill>
                <a:latin typeface="Calibri"/>
                <a:ea typeface="Calibri"/>
                <a:cs typeface="Calibri"/>
                <a:sym typeface="Calibri"/>
              </a:rPr>
            </a:b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094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Introducción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60" name="Google Shape;160;p4"/>
          <p:cNvSpPr txBox="1"/>
          <p:nvPr/>
        </p:nvSpPr>
        <p:spPr>
          <a:xfrm>
            <a:off x="1447800" y="2552700"/>
            <a:ext cx="1004018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Definiciones basicas</a:t>
            </a:r>
            <a:endParaRPr sz="2800" b="1" dirty="0">
              <a:solidFill>
                <a:srgbClr val="238791"/>
              </a:solidFill>
              <a:latin typeface="Calibri"/>
              <a:ea typeface="Calibri"/>
              <a:cs typeface="Calibri"/>
              <a:sym typeface="Calibri"/>
            </a:endParaRPr>
          </a:p>
        </p:txBody>
      </p:sp>
      <p:sp>
        <p:nvSpPr>
          <p:cNvPr id="161" name="Google Shape;161;p4"/>
          <p:cNvSpPr txBox="1"/>
          <p:nvPr/>
        </p:nvSpPr>
        <p:spPr>
          <a:xfrm>
            <a:off x="1447800" y="3688969"/>
            <a:ext cx="16047720" cy="4524275"/>
          </a:xfrm>
          <a:prstGeom prst="rect">
            <a:avLst/>
          </a:prstGeom>
          <a:noFill/>
          <a:ln>
            <a:noFill/>
          </a:ln>
        </p:spPr>
        <p:txBody>
          <a:bodyPr spcFirstLastPara="1" wrap="square" lIns="91425" tIns="45700" rIns="91425" bIns="45700" anchor="t" anchorCtr="0">
            <a:spAutoFit/>
          </a:bodyPr>
          <a:lstStyle/>
          <a:p>
            <a:pPr marL="457200" indent="-457200">
              <a:buClr>
                <a:schemeClr val="dk1"/>
              </a:buClr>
              <a:buSzPts val="2800"/>
              <a:buFont typeface="Noto Sans Symbols"/>
              <a:buChar char="⮚"/>
            </a:pPr>
            <a:r>
              <a:rPr lang="es-ES" sz="3200" dirty="0">
                <a:solidFill>
                  <a:schemeClr val="dk1"/>
                </a:solidFill>
                <a:latin typeface="Calibri"/>
                <a:ea typeface="Calibri"/>
                <a:cs typeface="Calibri"/>
                <a:sym typeface="Calibri"/>
              </a:rPr>
              <a:t>ADL</a:t>
            </a:r>
            <a:r>
              <a:rPr lang="es" sz="3200" dirty="0">
                <a:solidFill>
                  <a:schemeClr val="dk1"/>
                </a:solidFill>
                <a:latin typeface="Calibri"/>
                <a:ea typeface="Calibri"/>
                <a:cs typeface="Calibri"/>
                <a:sym typeface="Calibri"/>
              </a:rPr>
              <a:t> es un método para encontrar combinaciones lineales de variables que separa mejor las observaciones en grupos o clases, y fue desarrollado originalmente por Fisher (1936)</a:t>
            </a:r>
          </a:p>
          <a:p>
            <a:pPr marL="457200" indent="-457200">
              <a:buClr>
                <a:schemeClr val="dk1"/>
              </a:buClr>
              <a:buSzPts val="2800"/>
              <a:buFont typeface="Noto Sans Symbols"/>
              <a:buChar char="⮚"/>
            </a:pPr>
            <a:endParaRPr lang="en-US" sz="3200" dirty="0">
              <a:solidFill>
                <a:schemeClr val="dk1"/>
              </a:solidFill>
              <a:latin typeface="Calibri"/>
              <a:ea typeface="Calibri"/>
              <a:cs typeface="Calibri"/>
              <a:sym typeface="Calibri"/>
            </a:endParaRPr>
          </a:p>
          <a:p>
            <a:pPr marL="457200" lvl="0" indent="-457200">
              <a:buClr>
                <a:schemeClr val="dk1"/>
              </a:buClr>
              <a:buSzPts val="2800"/>
              <a:buFont typeface="Noto Sans Symbols"/>
              <a:buChar char="⮚"/>
            </a:pPr>
            <a:r>
              <a:rPr lang="es-ES" sz="3200" dirty="0">
                <a:solidFill>
                  <a:schemeClr val="dk1"/>
                </a:solidFill>
                <a:latin typeface="Calibri"/>
                <a:ea typeface="Calibri"/>
                <a:cs typeface="Calibri"/>
                <a:sym typeface="Calibri"/>
              </a:rPr>
              <a:t>ADL</a:t>
            </a:r>
            <a:r>
              <a:rPr lang="es" sz="3200" dirty="0">
                <a:solidFill>
                  <a:schemeClr val="dk1"/>
                </a:solidFill>
                <a:latin typeface="Calibri"/>
                <a:ea typeface="Calibri"/>
                <a:cs typeface="Calibri"/>
                <a:sym typeface="Calibri"/>
              </a:rPr>
              <a:t> maximiza la relación entre la varianza entre clases y la varianza dentro de la clase en cualquier conjunto de datos en particular. Al hacer esto, se maximiza la variabilidad entre grupos, lo que da como resultado una separabilidad máxima .</a:t>
            </a:r>
            <a:endParaRPr sz="1600"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Noto Sans Symbols"/>
              <a:buChar char="⮚"/>
            </a:pPr>
            <a:r>
              <a:rPr lang="es-ES" sz="3200" dirty="0">
                <a:solidFill>
                  <a:schemeClr val="dk1"/>
                </a:solidFill>
                <a:latin typeface="Calibri"/>
                <a:ea typeface="Calibri"/>
                <a:cs typeface="Calibri"/>
                <a:sym typeface="Calibri"/>
              </a:rPr>
              <a:t>ADL</a:t>
            </a:r>
            <a:r>
              <a:rPr lang="es" sz="3200" dirty="0">
                <a:solidFill>
                  <a:schemeClr val="dk1"/>
                </a:solidFill>
                <a:latin typeface="Calibri"/>
                <a:ea typeface="Calibri"/>
                <a:cs typeface="Calibri"/>
                <a:sym typeface="Calibri"/>
              </a:rPr>
              <a:t> se puede utilizar con fines puramente de clasificación, pero también con objetivos predictivos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9;p4">
            <a:extLst>
              <a:ext uri="{FF2B5EF4-FFF2-40B4-BE49-F238E27FC236}">
                <a16:creationId xmlns:a16="http://schemas.microsoft.com/office/drawing/2014/main" id="{430060EF-6145-B39D-F918-87B5BC4981F6}"/>
              </a:ext>
            </a:extLst>
          </p:cNvPr>
          <p:cNvSpPr txBox="1"/>
          <p:nvPr/>
        </p:nvSpPr>
        <p:spPr>
          <a:xfrm>
            <a:off x="2697480" y="0"/>
            <a:ext cx="11856719"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Un ejemplo ilustrativo: modos de transporte</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6" name="TextBox 5">
            <a:extLst>
              <a:ext uri="{FF2B5EF4-FFF2-40B4-BE49-F238E27FC236}">
                <a16:creationId xmlns:a16="http://schemas.microsoft.com/office/drawing/2014/main" id="{2E33C85E-12B8-E9E7-6819-DD1AB8304E9E}"/>
              </a:ext>
            </a:extLst>
          </p:cNvPr>
          <p:cNvSpPr txBox="1"/>
          <p:nvPr/>
        </p:nvSpPr>
        <p:spPr>
          <a:xfrm>
            <a:off x="671443" y="1022734"/>
            <a:ext cx="7610792" cy="7694414"/>
          </a:xfrm>
          <a:prstGeom prst="rect">
            <a:avLst/>
          </a:prstGeom>
          <a:noFill/>
        </p:spPr>
        <p:txBody>
          <a:bodyPr wrap="square" rtlCol="0">
            <a:spAutoFit/>
          </a:bodyPr>
          <a:lstStyle/>
          <a:p>
            <a:pPr marL="457200" indent="-457200">
              <a:buFont typeface="Wingdings" panose="05000000000000000000" pitchFamily="2" charset="2"/>
              <a:buChar char="Ø"/>
            </a:pPr>
            <a:r>
              <a:rPr lang="es" sz="2600" dirty="0">
                <a:latin typeface="+mn-lt"/>
                <a:cs typeface="Calibri" panose="020F0502020204030204" pitchFamily="34" charset="0"/>
              </a:rPr>
              <a:t>Supongamos que tenemos una muestra de individuos y observamos el modo de transporte (automóvil, transporte público o caminando) que suelen tomar para moverse dentro de una ciudad.</a:t>
            </a:r>
          </a:p>
          <a:p>
            <a:endParaRPr lang="en-US" sz="2600" dirty="0">
              <a:latin typeface="+mn-lt"/>
              <a:cs typeface="Calibri" panose="020F0502020204030204" pitchFamily="34" charset="0"/>
            </a:endParaRPr>
          </a:p>
          <a:p>
            <a:pPr marL="457200" indent="-457200">
              <a:buFont typeface="Wingdings" panose="05000000000000000000" pitchFamily="2" charset="2"/>
              <a:buChar char="Ø"/>
            </a:pPr>
            <a:r>
              <a:rPr lang="es" sz="2600" dirty="0">
                <a:latin typeface="+mn-lt"/>
                <a:cs typeface="Calibri" panose="020F0502020204030204" pitchFamily="34" charset="0"/>
              </a:rPr>
              <a:t>Sabemos que la elección del modo de transporte está parcialmente influenciada por su estatus económico, y observamos datos sobre su edad en años y el ingreso anual de su hogar</a:t>
            </a:r>
          </a:p>
          <a:p>
            <a:pPr marL="457200" indent="-457200">
              <a:buFont typeface="Wingdings" panose="05000000000000000000" pitchFamily="2" charset="2"/>
              <a:buChar char="Ø"/>
            </a:pPr>
            <a:endParaRPr lang="en-US" sz="2600" dirty="0">
              <a:latin typeface="+mn-lt"/>
              <a:cs typeface="Calibri" panose="020F0502020204030204" pitchFamily="34" charset="0"/>
            </a:endParaRPr>
          </a:p>
          <a:p>
            <a:pPr marL="457200" indent="-457200">
              <a:buFont typeface="Wingdings" panose="05000000000000000000" pitchFamily="2" charset="2"/>
              <a:buChar char="Ø"/>
            </a:pPr>
            <a:r>
              <a:rPr lang="es" sz="2600" dirty="0">
                <a:latin typeface="+mn-lt"/>
                <a:cs typeface="Calibri" panose="020F0502020204030204" pitchFamily="34" charset="0"/>
              </a:rPr>
              <a:t>Queremos saber cómo estas dos variables ayudan a clasificar (es decir, discriminar) a los individuos asignándolos a una categoría específica de modo de transporte.</a:t>
            </a:r>
          </a:p>
          <a:p>
            <a:pPr marL="457200" indent="-457200">
              <a:buFont typeface="Wingdings" panose="05000000000000000000" pitchFamily="2" charset="2"/>
              <a:buChar char="Ø"/>
            </a:pPr>
            <a:endParaRPr lang="en-US" sz="2600" dirty="0">
              <a:latin typeface="+mn-lt"/>
              <a:cs typeface="Calibri" panose="020F0502020204030204" pitchFamily="34" charset="0"/>
            </a:endParaRPr>
          </a:p>
          <a:p>
            <a:pPr marL="457200" indent="-457200">
              <a:buFont typeface="Wingdings" panose="05000000000000000000" pitchFamily="2" charset="2"/>
              <a:buChar char="Ø"/>
            </a:pPr>
            <a:r>
              <a:rPr lang="es" sz="2600" dirty="0">
                <a:latin typeface="+mn-lt"/>
                <a:cs typeface="Calibri" panose="020F0502020204030204" pitchFamily="34" charset="0"/>
              </a:rPr>
              <a:t>Datos representados en la nube de puntos</a:t>
            </a:r>
          </a:p>
          <a:p>
            <a:endParaRPr lang="en-US" sz="2600" dirty="0">
              <a:latin typeface="+mn-lt"/>
              <a:cs typeface="Calibri" panose="020F0502020204030204" pitchFamily="34" charset="0"/>
            </a:endParaRPr>
          </a:p>
        </p:txBody>
      </p:sp>
      <p:pic>
        <p:nvPicPr>
          <p:cNvPr id="7" name="Picture 6">
            <a:extLst>
              <a:ext uri="{FF2B5EF4-FFF2-40B4-BE49-F238E27FC236}">
                <a16:creationId xmlns:a16="http://schemas.microsoft.com/office/drawing/2014/main" id="{182A405F-84B3-A8BA-EFE4-C72AEC1FCE12}"/>
              </a:ext>
            </a:extLst>
          </p:cNvPr>
          <p:cNvPicPr>
            <a:picLocks noChangeAspect="1"/>
          </p:cNvPicPr>
          <p:nvPr/>
        </p:nvPicPr>
        <p:blipFill>
          <a:blip r:embed="rId3"/>
          <a:stretch>
            <a:fillRect/>
          </a:stretch>
        </p:blipFill>
        <p:spPr>
          <a:xfrm>
            <a:off x="8632755" y="2019128"/>
            <a:ext cx="8943366" cy="6149512"/>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3BBAAE-F879-5AD6-E0C1-A8AC45DC8357}"/>
              </a:ext>
            </a:extLst>
          </p:cNvPr>
          <p:cNvPicPr>
            <a:picLocks noChangeAspect="1"/>
          </p:cNvPicPr>
          <p:nvPr/>
        </p:nvPicPr>
        <p:blipFill>
          <a:blip r:embed="rId3"/>
          <a:stretch>
            <a:fillRect/>
          </a:stretch>
        </p:blipFill>
        <p:spPr>
          <a:xfrm>
            <a:off x="1199955" y="4027036"/>
            <a:ext cx="7349685" cy="5053687"/>
          </a:xfrm>
          <a:prstGeom prst="rect">
            <a:avLst/>
          </a:prstGeom>
        </p:spPr>
      </p:pic>
      <p:pic>
        <p:nvPicPr>
          <p:cNvPr id="8" name="Picture 7">
            <a:extLst>
              <a:ext uri="{FF2B5EF4-FFF2-40B4-BE49-F238E27FC236}">
                <a16:creationId xmlns:a16="http://schemas.microsoft.com/office/drawing/2014/main" id="{15FEABA2-1625-1589-80E9-8A6C489F65C0}"/>
              </a:ext>
            </a:extLst>
          </p:cNvPr>
          <p:cNvPicPr>
            <a:picLocks noChangeAspect="1"/>
          </p:cNvPicPr>
          <p:nvPr/>
        </p:nvPicPr>
        <p:blipFill>
          <a:blip r:embed="rId4"/>
          <a:stretch>
            <a:fillRect/>
          </a:stretch>
        </p:blipFill>
        <p:spPr>
          <a:xfrm>
            <a:off x="9899087" y="4011795"/>
            <a:ext cx="7349684" cy="5053687"/>
          </a:xfrm>
          <a:prstGeom prst="rect">
            <a:avLst/>
          </a:prstGeom>
        </p:spPr>
      </p:pic>
      <p:sp>
        <p:nvSpPr>
          <p:cNvPr id="9" name="TextBox 8">
            <a:extLst>
              <a:ext uri="{FF2B5EF4-FFF2-40B4-BE49-F238E27FC236}">
                <a16:creationId xmlns:a16="http://schemas.microsoft.com/office/drawing/2014/main" id="{ED492A55-C48C-4045-3EF8-4B2BF052BC89}"/>
              </a:ext>
            </a:extLst>
          </p:cNvPr>
          <p:cNvSpPr txBox="1"/>
          <p:nvPr/>
        </p:nvSpPr>
        <p:spPr>
          <a:xfrm>
            <a:off x="716015" y="1384954"/>
            <a:ext cx="15682225" cy="3108543"/>
          </a:xfrm>
          <a:prstGeom prst="rect">
            <a:avLst/>
          </a:prstGeom>
          <a:noFill/>
        </p:spPr>
        <p:txBody>
          <a:bodyPr wrap="square" rtlCol="0">
            <a:spAutoFit/>
          </a:bodyPr>
          <a:lstStyle/>
          <a:p>
            <a:pPr marL="457200" indent="-457200">
              <a:buFont typeface="Wingdings" panose="05000000000000000000" pitchFamily="2" charset="2"/>
              <a:buChar char="Ø"/>
            </a:pPr>
            <a:r>
              <a:rPr lang="es" sz="2800" dirty="0">
                <a:latin typeface="+mn-lt"/>
                <a:cs typeface="Calibri" panose="020F0502020204030204" pitchFamily="34" charset="0"/>
              </a:rPr>
              <a:t>Al visualizar los datos, podemos ver que no existe una clasificación perfecta: las personas con altos ingresos tienden a usar los automóviles con más frecuencia, pero existe una gran superposición de las categorías de "caminar" y "transporte público" para aquellos con ingresos más bajos.</a:t>
            </a:r>
          </a:p>
          <a:p>
            <a:endParaRPr lang="en-US" sz="2800" dirty="0">
              <a:latin typeface="+mn-lt"/>
              <a:cs typeface="Calibri" panose="020F0502020204030204" pitchFamily="34" charset="0"/>
            </a:endParaRPr>
          </a:p>
          <a:p>
            <a:pPr marL="457200" indent="-457200">
              <a:buFont typeface="Wingdings" panose="05000000000000000000" pitchFamily="2" charset="2"/>
              <a:buChar char="Ø"/>
            </a:pPr>
            <a:r>
              <a:rPr lang="es" sz="2800" dirty="0">
                <a:latin typeface="+mn-lt"/>
                <a:cs typeface="Calibri" panose="020F0502020204030204" pitchFamily="34" charset="0"/>
              </a:rPr>
              <a:t>Superposición mucho mayor entre categorías en cuanto a su distribución por edad</a:t>
            </a:r>
          </a:p>
          <a:p>
            <a:endParaRPr lang="en-US" sz="2800" dirty="0">
              <a:latin typeface="+mn-lt"/>
              <a:cs typeface="Calibri" panose="020F0502020204030204" pitchFamily="34" charset="0"/>
            </a:endParaRPr>
          </a:p>
        </p:txBody>
      </p:sp>
      <p:sp>
        <p:nvSpPr>
          <p:cNvPr id="2" name="Google Shape;159;p4">
            <a:extLst>
              <a:ext uri="{FF2B5EF4-FFF2-40B4-BE49-F238E27FC236}">
                <a16:creationId xmlns:a16="http://schemas.microsoft.com/office/drawing/2014/main" id="{E30E3CA6-7DA2-04EE-6295-4C532938F5FC}"/>
              </a:ext>
            </a:extLst>
          </p:cNvPr>
          <p:cNvSpPr txBox="1"/>
          <p:nvPr/>
        </p:nvSpPr>
        <p:spPr>
          <a:xfrm>
            <a:off x="2697480" y="0"/>
            <a:ext cx="11856719"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Un ejemplo ilustrativo: modos de transporte</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14545499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33C85E-12B8-E9E7-6819-DD1AB8304E9E}"/>
              </a:ext>
            </a:extLst>
          </p:cNvPr>
          <p:cNvSpPr txBox="1"/>
          <p:nvPr/>
        </p:nvSpPr>
        <p:spPr>
          <a:xfrm>
            <a:off x="711879" y="3324169"/>
            <a:ext cx="7610792" cy="4832092"/>
          </a:xfrm>
          <a:prstGeom prst="rect">
            <a:avLst/>
          </a:prstGeom>
          <a:noFill/>
        </p:spPr>
        <p:txBody>
          <a:bodyPr wrap="square" rtlCol="0">
            <a:spAutoFit/>
          </a:bodyPr>
          <a:lstStyle/>
          <a:p>
            <a:pPr marL="457200" indent="-457200">
              <a:buFont typeface="Wingdings" panose="05000000000000000000" pitchFamily="2" charset="2"/>
              <a:buChar char="Ø"/>
            </a:pPr>
            <a:r>
              <a:rPr lang="es" sz="2800" dirty="0">
                <a:latin typeface="+mn-lt"/>
                <a:cs typeface="Calibri" panose="020F0502020204030204" pitchFamily="34" charset="0"/>
              </a:rPr>
              <a:t>La misma imagen si representamos los datos en una nube de puntos:</a:t>
            </a:r>
          </a:p>
          <a:p>
            <a:pPr marL="457200" indent="-457200">
              <a:buFont typeface="Wingdings" panose="05000000000000000000" pitchFamily="2" charset="2"/>
              <a:buChar char="Ø"/>
            </a:pPr>
            <a:endParaRPr lang="en-US" sz="2800" dirty="0">
              <a:latin typeface="+mn-lt"/>
              <a:cs typeface="Calibri" panose="020F0502020204030204" pitchFamily="34" charset="0"/>
            </a:endParaRPr>
          </a:p>
          <a:p>
            <a:pPr marL="457200" indent="-457200">
              <a:buFont typeface="Wingdings" panose="05000000000000000000" pitchFamily="2" charset="2"/>
              <a:buChar char="Ø"/>
            </a:pPr>
            <a:endParaRPr lang="en-US" sz="2800" dirty="0">
              <a:latin typeface="+mn-lt"/>
              <a:cs typeface="Calibri" panose="020F0502020204030204" pitchFamily="34" charset="0"/>
            </a:endParaRPr>
          </a:p>
          <a:p>
            <a:pPr marL="457200" indent="-457200">
              <a:buFont typeface="Wingdings" panose="05000000000000000000" pitchFamily="2" charset="2"/>
              <a:buChar char="Ø"/>
            </a:pPr>
            <a:r>
              <a:rPr lang="es" sz="2800" dirty="0">
                <a:latin typeface="+mn-lt"/>
                <a:cs typeface="Calibri" panose="020F0502020204030204" pitchFamily="34" charset="0"/>
              </a:rPr>
              <a:t>Las personas en hogares con altos ingresos tienden a usar automóviles con más frecuencia, pero existe una gran superposición de las categorías de "caminar" y "transporte público" para aquellos con ingresos más bajos</a:t>
            </a:r>
          </a:p>
          <a:p>
            <a:endParaRPr lang="en-US" sz="2800" dirty="0">
              <a:latin typeface="+mn-lt"/>
              <a:cs typeface="Calibri" panose="020F0502020204030204" pitchFamily="34" charset="0"/>
            </a:endParaRPr>
          </a:p>
        </p:txBody>
      </p:sp>
      <p:pic>
        <p:nvPicPr>
          <p:cNvPr id="7" name="Picture 6">
            <a:extLst>
              <a:ext uri="{FF2B5EF4-FFF2-40B4-BE49-F238E27FC236}">
                <a16:creationId xmlns:a16="http://schemas.microsoft.com/office/drawing/2014/main" id="{182A405F-84B3-A8BA-EFE4-C72AEC1FCE12}"/>
              </a:ext>
            </a:extLst>
          </p:cNvPr>
          <p:cNvPicPr>
            <a:picLocks noChangeAspect="1"/>
          </p:cNvPicPr>
          <p:nvPr/>
        </p:nvPicPr>
        <p:blipFill>
          <a:blip r:embed="rId3"/>
          <a:stretch>
            <a:fillRect/>
          </a:stretch>
        </p:blipFill>
        <p:spPr>
          <a:xfrm>
            <a:off x="8632755" y="2019128"/>
            <a:ext cx="8943366" cy="6149512"/>
          </a:xfrm>
          <a:prstGeom prst="rect">
            <a:avLst/>
          </a:prstGeom>
        </p:spPr>
      </p:pic>
      <p:sp>
        <p:nvSpPr>
          <p:cNvPr id="3" name="Rectangle 2">
            <a:extLst>
              <a:ext uri="{FF2B5EF4-FFF2-40B4-BE49-F238E27FC236}">
                <a16:creationId xmlns:a16="http://schemas.microsoft.com/office/drawing/2014/main" id="{41237A86-379F-A874-76FE-802C151E167F}"/>
              </a:ext>
            </a:extLst>
          </p:cNvPr>
          <p:cNvSpPr/>
          <p:nvPr/>
        </p:nvSpPr>
        <p:spPr>
          <a:xfrm>
            <a:off x="9479280" y="4739640"/>
            <a:ext cx="6385560" cy="1950720"/>
          </a:xfrm>
          <a:prstGeom prst="rect">
            <a:avLst/>
          </a:prstGeom>
          <a:solidFill>
            <a:schemeClr val="accent4">
              <a:lumMod val="60000"/>
              <a:lumOff val="4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59;p4">
            <a:extLst>
              <a:ext uri="{FF2B5EF4-FFF2-40B4-BE49-F238E27FC236}">
                <a16:creationId xmlns:a16="http://schemas.microsoft.com/office/drawing/2014/main" id="{3E3D01DB-B2AB-5B37-2A07-F94556F85FCB}"/>
              </a:ext>
            </a:extLst>
          </p:cNvPr>
          <p:cNvSpPr txBox="1"/>
          <p:nvPr/>
        </p:nvSpPr>
        <p:spPr>
          <a:xfrm>
            <a:off x="2697480" y="0"/>
            <a:ext cx="11856719"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Un ejemplo ilustrativo: modos de transporte</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100709073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33C85E-12B8-E9E7-6819-DD1AB8304E9E}"/>
              </a:ext>
            </a:extLst>
          </p:cNvPr>
          <p:cNvSpPr txBox="1"/>
          <p:nvPr/>
        </p:nvSpPr>
        <p:spPr>
          <a:xfrm>
            <a:off x="711879" y="2893281"/>
            <a:ext cx="7610792" cy="4832092"/>
          </a:xfrm>
          <a:prstGeom prst="rect">
            <a:avLst/>
          </a:prstGeom>
          <a:noFill/>
        </p:spPr>
        <p:txBody>
          <a:bodyPr wrap="square" rtlCol="0">
            <a:spAutoFit/>
          </a:bodyPr>
          <a:lstStyle/>
          <a:p>
            <a:pPr marL="457200" indent="-457200">
              <a:buFont typeface="Wingdings" panose="05000000000000000000" pitchFamily="2" charset="2"/>
              <a:buChar char="Ø"/>
            </a:pPr>
            <a:r>
              <a:rPr lang="es" sz="2800" dirty="0">
                <a:latin typeface="+mn-lt"/>
                <a:cs typeface="Calibri" panose="020F0502020204030204" pitchFamily="34" charset="0"/>
              </a:rPr>
              <a:t>La misma imagen si representamos los datos en una nube de puntos :</a:t>
            </a:r>
          </a:p>
          <a:p>
            <a:pPr marL="457200" indent="-457200">
              <a:buFont typeface="Wingdings" panose="05000000000000000000" pitchFamily="2" charset="2"/>
              <a:buChar char="Ø"/>
            </a:pPr>
            <a:endParaRPr lang="en-US" sz="2800" dirty="0">
              <a:latin typeface="+mn-lt"/>
              <a:cs typeface="Calibri" panose="020F0502020204030204" pitchFamily="34" charset="0"/>
            </a:endParaRPr>
          </a:p>
          <a:p>
            <a:endParaRPr lang="en-US" sz="2800" dirty="0">
              <a:latin typeface="+mn-lt"/>
              <a:cs typeface="Calibri" panose="020F0502020204030204" pitchFamily="34" charset="0"/>
            </a:endParaRPr>
          </a:p>
          <a:p>
            <a:pPr marL="457200" indent="-457200">
              <a:buFont typeface="Wingdings" panose="05000000000000000000" pitchFamily="2" charset="2"/>
              <a:buChar char="Ø"/>
            </a:pPr>
            <a:r>
              <a:rPr lang="es" sz="2800" dirty="0">
                <a:latin typeface="+mn-lt"/>
                <a:cs typeface="Calibri" panose="020F0502020204030204" pitchFamily="34" charset="0"/>
              </a:rPr>
              <a:t>Superposición mucho mayor entre categorías con respecto a su distribución por edad: las personas mayores no caminan, pero en valores más jóvenes, la edad no es un buen predictor del modo de transporte</a:t>
            </a:r>
          </a:p>
          <a:p>
            <a:endParaRPr lang="en-US" sz="2800" dirty="0">
              <a:latin typeface="+mn-lt"/>
              <a:cs typeface="Calibri" panose="020F0502020204030204" pitchFamily="34" charset="0"/>
            </a:endParaRPr>
          </a:p>
        </p:txBody>
      </p:sp>
      <p:pic>
        <p:nvPicPr>
          <p:cNvPr id="7" name="Picture 6">
            <a:extLst>
              <a:ext uri="{FF2B5EF4-FFF2-40B4-BE49-F238E27FC236}">
                <a16:creationId xmlns:a16="http://schemas.microsoft.com/office/drawing/2014/main" id="{182A405F-84B3-A8BA-EFE4-C72AEC1FCE12}"/>
              </a:ext>
            </a:extLst>
          </p:cNvPr>
          <p:cNvPicPr>
            <a:picLocks noChangeAspect="1"/>
          </p:cNvPicPr>
          <p:nvPr/>
        </p:nvPicPr>
        <p:blipFill>
          <a:blip r:embed="rId3"/>
          <a:stretch>
            <a:fillRect/>
          </a:stretch>
        </p:blipFill>
        <p:spPr>
          <a:xfrm>
            <a:off x="8632755" y="2019128"/>
            <a:ext cx="8943366" cy="6149512"/>
          </a:xfrm>
          <a:prstGeom prst="rect">
            <a:avLst/>
          </a:prstGeom>
        </p:spPr>
      </p:pic>
      <p:sp>
        <p:nvSpPr>
          <p:cNvPr id="3" name="Rectangle 2">
            <a:extLst>
              <a:ext uri="{FF2B5EF4-FFF2-40B4-BE49-F238E27FC236}">
                <a16:creationId xmlns:a16="http://schemas.microsoft.com/office/drawing/2014/main" id="{41237A86-379F-A874-76FE-802C151E167F}"/>
              </a:ext>
            </a:extLst>
          </p:cNvPr>
          <p:cNvSpPr/>
          <p:nvPr/>
        </p:nvSpPr>
        <p:spPr>
          <a:xfrm rot="5400000">
            <a:off x="10012680" y="3566160"/>
            <a:ext cx="5410200" cy="2514600"/>
          </a:xfrm>
          <a:prstGeom prst="rect">
            <a:avLst/>
          </a:prstGeom>
          <a:solidFill>
            <a:schemeClr val="accent4">
              <a:lumMod val="60000"/>
              <a:lumOff val="4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59;p4">
            <a:extLst>
              <a:ext uri="{FF2B5EF4-FFF2-40B4-BE49-F238E27FC236}">
                <a16:creationId xmlns:a16="http://schemas.microsoft.com/office/drawing/2014/main" id="{81259CC4-2984-D198-E06D-9DB060BD59F0}"/>
              </a:ext>
            </a:extLst>
          </p:cNvPr>
          <p:cNvSpPr txBox="1"/>
          <p:nvPr/>
        </p:nvSpPr>
        <p:spPr>
          <a:xfrm>
            <a:off x="2697480" y="0"/>
            <a:ext cx="11856719"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Un ejemplo ilustrativo: modos de transporte</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39026923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5603" name="Text Box 2"/>
              <p:cNvSpPr txBox="1">
                <a:spLocks noChangeArrowheads="1"/>
              </p:cNvSpPr>
              <p:nvPr/>
            </p:nvSpPr>
            <p:spPr bwMode="auto">
              <a:xfrm>
                <a:off x="1178719" y="1444028"/>
                <a:ext cx="15555753" cy="3096426"/>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200" dirty="0">
                    <a:solidFill>
                      <a:schemeClr val="tx1"/>
                    </a:solidFill>
                    <a:latin typeface="+mj-lt"/>
                  </a:rPr>
                  <a:t>Las funciones </a:t>
                </a:r>
                <a:r>
                  <a:rPr lang="es-ES" sz="3200" dirty="0">
                    <a:solidFill>
                      <a:schemeClr val="tx1"/>
                    </a:solidFill>
                    <a:latin typeface="+mj-lt"/>
                  </a:rPr>
                  <a:t>ADL</a:t>
                </a:r>
                <a:r>
                  <a:rPr lang="es" sz="3200" dirty="0">
                    <a:solidFill>
                      <a:schemeClr val="tx1"/>
                    </a:solidFill>
                    <a:latin typeface="+mj-lt"/>
                  </a:rPr>
                  <a:t> se pueden recuperar para ayudar con la clasificación de los datos en función de una matriz de variables</a:t>
                </a:r>
                <a14:m>
                  <m:oMath xmlns:m="http://schemas.openxmlformats.org/officeDocument/2006/math">
                    <m:r>
                      <a:rPr lang="es-ES" sz="3200" b="0" i="0" dirty="0" smtClean="0">
                        <a:solidFill>
                          <a:schemeClr val="tx1"/>
                        </a:solidFill>
                        <a:latin typeface="Cambria Math" panose="02040503050406030204" pitchFamily="18" charset="0"/>
                      </a:rPr>
                      <m:t> </m:t>
                    </m:r>
                    <m:r>
                      <a:rPr lang="es-ES" sz="3200" b="1" i="0" dirty="0" smtClean="0">
                        <a:solidFill>
                          <a:schemeClr val="tx1"/>
                        </a:solidFill>
                        <a:latin typeface="Cambria Math" panose="02040503050406030204" pitchFamily="18" charset="0"/>
                      </a:rPr>
                      <m:t>𝐗</m:t>
                    </m:r>
                  </m:oMath>
                </a14:m>
                <a:endParaRPr lang="en-US" sz="3200" b="1" dirty="0">
                  <a:solidFill>
                    <a:schemeClr val="tx1"/>
                  </a:solidFill>
                  <a:latin typeface="+mj-lt"/>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200" b="1" dirty="0">
                  <a:solidFill>
                    <a:schemeClr val="tx1"/>
                  </a:solidFill>
                  <a:latin typeface="+mj-lt"/>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200" dirty="0">
                    <a:solidFill>
                      <a:schemeClr val="tx1"/>
                    </a:solidFill>
                    <a:latin typeface="+mj-lt"/>
                  </a:rPr>
                  <a:t>De manera similar al análisis de componentes principales (PCA), las funciones </a:t>
                </a:r>
                <a:r>
                  <a:rPr lang="es-ES" sz="3200" dirty="0">
                    <a:solidFill>
                      <a:schemeClr val="tx1"/>
                    </a:solidFill>
                    <a:latin typeface="+mj-lt"/>
                  </a:rPr>
                  <a:t>ADL</a:t>
                </a:r>
                <a:r>
                  <a:rPr lang="es" sz="3200" dirty="0">
                    <a:solidFill>
                      <a:schemeClr val="tx1"/>
                    </a:solidFill>
                    <a:latin typeface="+mj-lt"/>
                  </a:rPr>
                  <a:t> tienen como objetivo encontrar una combinación lineal de los datos originales como:</a:t>
                </a:r>
              </a:p>
            </p:txBody>
          </p:sp>
        </mc:Choice>
        <mc:Fallback>
          <p:sp>
            <p:nvSpPr>
              <p:cNvPr id="25603" name="Text Box 2"/>
              <p:cNvSpPr txBox="1">
                <a:spLocks noRot="1" noChangeAspect="1" noMove="1" noResize="1" noEditPoints="1" noAdjustHandles="1" noChangeArrowheads="1" noChangeShapeType="1" noTextEdit="1"/>
              </p:cNvSpPr>
              <p:nvPr/>
            </p:nvSpPr>
            <p:spPr bwMode="auto">
              <a:xfrm>
                <a:off x="1178719" y="1444028"/>
                <a:ext cx="15555753" cy="3096426"/>
              </a:xfrm>
              <a:prstGeom prst="rect">
                <a:avLst/>
              </a:prstGeom>
              <a:blipFill>
                <a:blip r:embed="rId3"/>
                <a:stretch>
                  <a:fillRect l="-588" t="-1772" b="-4724"/>
                </a:stretch>
              </a:blipFill>
              <a:ln w="9525">
                <a:noFill/>
                <a:round/>
                <a:headEnd/>
                <a:tailEnd/>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388" name="Text Box 4"/>
              <p:cNvSpPr txBox="1">
                <a:spLocks noChangeArrowheads="1"/>
              </p:cNvSpPr>
              <p:nvPr/>
            </p:nvSpPr>
            <p:spPr bwMode="auto">
              <a:xfrm>
                <a:off x="1541924" y="4334079"/>
                <a:ext cx="6481763" cy="643062"/>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135000" tIns="70200" rIns="135000" bIns="70200">
                <a:spAutoFit/>
              </a:bodyPr>
              <a:lstStyle/>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14:m>
                  <m:oMathPara xmlns:m="http://schemas.openxmlformats.org/officeDocument/2006/math">
                    <m:oMathParaPr>
                      <m:jc m:val="centerGroup"/>
                    </m:oMathParaPr>
                    <m:oMath xmlns:m="http://schemas.openxmlformats.org/officeDocument/2006/math">
                      <m:r>
                        <m:rPr>
                          <m:sty m:val="p"/>
                        </m:rPr>
                        <a:rPr lang="es-ES" sz="3200" b="0" i="1" smtClean="0">
                          <a:ln w="0"/>
                          <a:solidFill>
                            <a:schemeClr val="tx1"/>
                          </a:solidFill>
                          <a:effectLst/>
                          <a:latin typeface="Cambria Math" panose="02040503050406030204" pitchFamily="18" charset="0"/>
                        </a:rPr>
                        <m:t>ADL</m:t>
                      </m:r>
                      <m:r>
                        <a:rPr lang="es-ES" sz="3200" b="1" i="0" smtClean="0">
                          <a:ln w="0"/>
                          <a:solidFill>
                            <a:schemeClr val="tx1"/>
                          </a:solidFill>
                          <a:effectLst/>
                          <a:latin typeface="Cambria Math" panose="02040503050406030204" pitchFamily="18" charset="0"/>
                        </a:rPr>
                        <m:t>=</m:t>
                      </m:r>
                      <m:sSup>
                        <m:sSupPr>
                          <m:ctrlPr>
                            <a:rPr lang="es-ES" sz="3200" b="1" i="1" smtClean="0">
                              <a:ln w="0"/>
                              <a:solidFill>
                                <a:schemeClr val="tx1"/>
                              </a:solidFill>
                              <a:effectLst/>
                              <a:latin typeface="Cambria Math" panose="02040503050406030204" pitchFamily="18" charset="0"/>
                            </a:rPr>
                          </m:ctrlPr>
                        </m:sSupPr>
                        <m:e>
                          <m:r>
                            <a:rPr lang="es-ES" sz="3200" b="1" i="0" smtClean="0">
                              <a:ln w="0"/>
                              <a:solidFill>
                                <a:schemeClr val="tx1"/>
                              </a:solidFill>
                              <a:effectLst/>
                              <a:latin typeface="Cambria Math" panose="02040503050406030204" pitchFamily="18" charset="0"/>
                            </a:rPr>
                            <m:t>𝐮</m:t>
                          </m:r>
                        </m:e>
                        <m:sup>
                          <m:r>
                            <a:rPr lang="es-ES" sz="3200" b="1" i="0" smtClean="0">
                              <a:ln w="0"/>
                              <a:solidFill>
                                <a:schemeClr val="tx1"/>
                              </a:solidFill>
                              <a:effectLst/>
                              <a:latin typeface="Cambria Math" panose="02040503050406030204" pitchFamily="18" charset="0"/>
                            </a:rPr>
                            <m:t>𝐓</m:t>
                          </m:r>
                        </m:sup>
                      </m:sSup>
                      <m:r>
                        <a:rPr lang="es-ES" sz="3200" b="1" i="0" smtClean="0">
                          <a:ln w="0"/>
                          <a:solidFill>
                            <a:schemeClr val="tx1"/>
                          </a:solidFill>
                          <a:effectLst/>
                          <a:latin typeface="Cambria Math" panose="02040503050406030204" pitchFamily="18" charset="0"/>
                        </a:rPr>
                        <m:t>𝐗</m:t>
                      </m:r>
                    </m:oMath>
                  </m:oMathPara>
                </a14:m>
                <a:endParaRPr lang="es-ES" sz="3200" b="1" dirty="0">
                  <a:ln w="0"/>
                  <a:solidFill>
                    <a:schemeClr val="tx1"/>
                  </a:solidFill>
                  <a:effectLst/>
                  <a:latin typeface="+mj-lt"/>
                </a:endParaRPr>
              </a:p>
            </p:txBody>
          </p:sp>
        </mc:Choice>
        <mc:Fallback>
          <p:sp>
            <p:nvSpPr>
              <p:cNvPr id="16388" name="Text Box 4"/>
              <p:cNvSpPr txBox="1">
                <a:spLocks noRot="1" noChangeAspect="1" noMove="1" noResize="1" noEditPoints="1" noAdjustHandles="1" noChangeArrowheads="1" noChangeShapeType="1" noTextEdit="1"/>
              </p:cNvSpPr>
              <p:nvPr/>
            </p:nvSpPr>
            <p:spPr bwMode="auto">
              <a:xfrm>
                <a:off x="1541924" y="4334079"/>
                <a:ext cx="6481763" cy="643062"/>
              </a:xfrm>
              <a:prstGeom prst="rect">
                <a:avLst/>
              </a:prstGeom>
              <a:blipFill>
                <a:blip r:embed="rId4"/>
                <a:stretch>
                  <a:fillRect/>
                </a:stretch>
              </a:blipFill>
              <a:ln>
                <a:noFill/>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D3CCEC4-C24F-CDB0-A74B-1AB553FD9833}"/>
                  </a:ext>
                </a:extLst>
              </p:cNvPr>
              <p:cNvSpPr txBox="1"/>
              <p:nvPr/>
            </p:nvSpPr>
            <p:spPr>
              <a:xfrm>
                <a:off x="1178719" y="5069456"/>
                <a:ext cx="15072360" cy="1077218"/>
              </a:xfrm>
              <a:prstGeom prst="rect">
                <a:avLst/>
              </a:prstGeom>
              <a:noFill/>
            </p:spPr>
            <p:txBody>
              <a:bodyPr wrap="square">
                <a:spAutoFit/>
              </a:bodyPr>
              <a:lstStyle/>
              <a:p>
                <a:pPr marL="571500" indent="-571500">
                  <a:buFont typeface="Wingdings" panose="05000000000000000000" pitchFamily="2" charset="2"/>
                  <a:buChar char="Ø"/>
                </a:pPr>
                <a:r>
                  <a:rPr lang="es" sz="3200" dirty="0">
                    <a:solidFill>
                      <a:schemeClr val="tx1"/>
                    </a:solidFill>
                    <a:latin typeface="+mj-lt"/>
                  </a:rPr>
                  <a:t>donde la varianza entre clases ( </a:t>
                </a:r>
                <a14:m>
                  <m:oMath xmlns:m="http://schemas.openxmlformats.org/officeDocument/2006/math">
                    <m:r>
                      <a:rPr lang="en-US" sz="3200" b="1" i="0" dirty="0" smtClean="0">
                        <a:solidFill>
                          <a:schemeClr val="tx1"/>
                        </a:solidFill>
                        <a:latin typeface="Cambria Math" panose="02040503050406030204" pitchFamily="18" charset="0"/>
                      </a:rPr>
                      <m:t>𝐁</m:t>
                    </m:r>
                  </m:oMath>
                </a14:m>
                <a:r>
                  <a:rPr lang="es" sz="3200" dirty="0">
                    <a:solidFill>
                      <a:schemeClr val="tx1"/>
                    </a:solidFill>
                    <a:latin typeface="+mj-lt"/>
                  </a:rPr>
                  <a:t>) se maximiza en relación con la varianza dentro de la clase ( </a:t>
                </a:r>
                <a14:m>
                  <m:oMath xmlns:m="http://schemas.openxmlformats.org/officeDocument/2006/math">
                    <m:r>
                      <a:rPr lang="en-US" sz="3200" b="1" i="0" dirty="0" smtClean="0">
                        <a:solidFill>
                          <a:schemeClr val="tx1"/>
                        </a:solidFill>
                        <a:latin typeface="Cambria Math" panose="02040503050406030204" pitchFamily="18" charset="0"/>
                      </a:rPr>
                      <m:t>𝐖</m:t>
                    </m:r>
                  </m:oMath>
                </a14:m>
                <a:r>
                  <a:rPr lang="es" sz="3200" dirty="0">
                    <a:solidFill>
                      <a:schemeClr val="tx1"/>
                    </a:solidFill>
                    <a:latin typeface="+mj-lt"/>
                  </a:rPr>
                  <a:t>), que puede abordarse como un problema generalizado de valores propios</a:t>
                </a:r>
              </a:p>
            </p:txBody>
          </p:sp>
        </mc:Choice>
        <mc:Fallback xmlns="">
          <p:sp>
            <p:nvSpPr>
              <p:cNvPr id="4" name="TextBox 3">
                <a:extLst>
                  <a:ext uri="{FF2B5EF4-FFF2-40B4-BE49-F238E27FC236}">
                    <a16:creationId xmlns:a16="http://schemas.microsoft.com/office/drawing/2014/main" id="{CD3CCEC4-C24F-CDB0-A74B-1AB553FD9833}"/>
                  </a:ext>
                </a:extLst>
              </p:cNvPr>
              <p:cNvSpPr txBox="1">
                <a:spLocks noRot="1" noChangeAspect="1" noMove="1" noResize="1" noEditPoints="1" noAdjustHandles="1" noChangeArrowheads="1" noChangeShapeType="1" noTextEdit="1"/>
              </p:cNvSpPr>
              <p:nvPr/>
            </p:nvSpPr>
            <p:spPr>
              <a:xfrm>
                <a:off x="1178719" y="5069456"/>
                <a:ext cx="15072360" cy="1077218"/>
              </a:xfrm>
              <a:prstGeom prst="rect">
                <a:avLst/>
              </a:prstGeom>
              <a:blipFill>
                <a:blip r:embed="rId6"/>
                <a:stretch>
                  <a:fillRect l="-890" t="-7386" r="-485" b="-18182"/>
                </a:stretch>
              </a:blipFill>
            </p:spPr>
            <p:txBody>
              <a:bodyPr/>
              <a:lstStyle/>
              <a:p>
                <a:r xmlns:a="http://schemas.openxmlformats.org/drawingml/2006/main">
                  <a:rPr lang="es">
                    <a:noFill/>
                  </a:rPr>
                  <a:t> </a:t>
                </a:r>
              </a:p>
            </p:txBody>
          </p:sp>
        </mc:Fallback>
      </mc:AlternateContent>
      <mc:AlternateContent xmlns:mc="http://schemas.openxmlformats.org/markup-compatibility/2006">
        <mc:Choice xmlns:a14="http://schemas.microsoft.com/office/drawing/2010/main" Requires="a14">
          <p:sp>
            <p:nvSpPr>
              <p:cNvPr id="5" name="Text Box 4">
                <a:extLst>
                  <a:ext uri="{FF2B5EF4-FFF2-40B4-BE49-F238E27FC236}">
                    <a16:creationId xmlns:a16="http://schemas.microsoft.com/office/drawing/2014/main" id="{ED623E4A-0C48-0CD5-DF8C-1B9A27439767}"/>
                  </a:ext>
                </a:extLst>
              </p:cNvPr>
              <p:cNvSpPr txBox="1">
                <a:spLocks noChangeArrowheads="1"/>
              </p:cNvSpPr>
              <p:nvPr/>
            </p:nvSpPr>
            <p:spPr bwMode="auto">
              <a:xfrm>
                <a:off x="1541924" y="6339054"/>
                <a:ext cx="6481763" cy="114018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135000" tIns="70200" rIns="135000" bIns="70200">
                <a:spAutoFit/>
              </a:bodyPr>
              <a:lstStyle/>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14:m>
                  <m:oMathPara xmlns:m="http://schemas.openxmlformats.org/officeDocument/2006/math">
                    <m:oMathParaPr>
                      <m:jc m:val="centerGroup"/>
                    </m:oMathParaPr>
                    <m:oMath xmlns:m="http://schemas.openxmlformats.org/officeDocument/2006/math">
                      <m:r>
                        <m:rPr>
                          <m:sty m:val="p"/>
                        </m:rPr>
                        <a:rPr lang="es-ES" sz="3200" b="0" i="0" smtClean="0">
                          <a:ln w="0"/>
                          <a:solidFill>
                            <a:schemeClr val="tx1"/>
                          </a:solidFill>
                          <a:effectLst/>
                          <a:latin typeface="Cambria Math" panose="02040503050406030204" pitchFamily="18" charset="0"/>
                        </a:rPr>
                        <m:t>u</m:t>
                      </m:r>
                      <m:r>
                        <a:rPr lang="es-ES" sz="3200" b="0" i="0" smtClean="0">
                          <a:ln w="0"/>
                          <a:solidFill>
                            <a:schemeClr val="tx1"/>
                          </a:solidFill>
                          <a:effectLst/>
                          <a:latin typeface="Cambria Math" panose="02040503050406030204" pitchFamily="18" charset="0"/>
                        </a:rPr>
                        <m:t>=</m:t>
                      </m:r>
                      <m:r>
                        <m:rPr>
                          <m:sty m:val="p"/>
                        </m:rPr>
                        <a:rPr lang="es-ES" sz="3200" b="0" i="0" smtClean="0">
                          <a:ln w="0"/>
                          <a:solidFill>
                            <a:schemeClr val="tx1"/>
                          </a:solidFill>
                          <a:effectLst/>
                          <a:latin typeface="Cambria Math" panose="02040503050406030204" pitchFamily="18" charset="0"/>
                        </a:rPr>
                        <m:t>arg</m:t>
                      </m:r>
                      <m:r>
                        <a:rPr lang="es-ES" sz="3200" b="1" i="0" smtClean="0">
                          <a:ln w="0"/>
                          <a:solidFill>
                            <a:schemeClr val="tx1"/>
                          </a:solidFill>
                          <a:effectLst/>
                          <a:latin typeface="Cambria Math" panose="02040503050406030204" pitchFamily="18" charset="0"/>
                        </a:rPr>
                        <m:t> </m:t>
                      </m:r>
                      <m:func>
                        <m:funcPr>
                          <m:ctrlPr>
                            <a:rPr lang="es-ES" sz="3200" b="1" i="1" smtClean="0">
                              <a:ln w="0"/>
                              <a:solidFill>
                                <a:schemeClr val="tx1"/>
                              </a:solidFill>
                              <a:effectLst/>
                              <a:latin typeface="Cambria Math" panose="02040503050406030204" pitchFamily="18" charset="0"/>
                            </a:rPr>
                          </m:ctrlPr>
                        </m:funcPr>
                        <m:fName>
                          <m:limLow>
                            <m:limLowPr>
                              <m:ctrlPr>
                                <a:rPr lang="es-ES" sz="3200" b="1" i="1" smtClean="0">
                                  <a:ln w="0"/>
                                  <a:solidFill>
                                    <a:schemeClr val="tx1"/>
                                  </a:solidFill>
                                  <a:effectLst/>
                                  <a:latin typeface="Cambria Math" panose="02040503050406030204" pitchFamily="18" charset="0"/>
                                </a:rPr>
                              </m:ctrlPr>
                            </m:limLowPr>
                            <m:e>
                              <m:r>
                                <m:rPr>
                                  <m:sty m:val="p"/>
                                </m:rPr>
                                <a:rPr lang="es-ES" sz="3200" b="0" i="0" smtClean="0">
                                  <a:ln w="0"/>
                                  <a:solidFill>
                                    <a:schemeClr val="tx1"/>
                                  </a:solidFill>
                                  <a:effectLst/>
                                  <a:latin typeface="Cambria Math" panose="02040503050406030204" pitchFamily="18" charset="0"/>
                                </a:rPr>
                                <m:t>max</m:t>
                              </m:r>
                            </m:e>
                            <m:lim>
                              <m:r>
                                <a:rPr lang="es-ES" sz="3200" b="1" i="0" smtClean="0">
                                  <a:ln w="0"/>
                                  <a:solidFill>
                                    <a:schemeClr val="tx1"/>
                                  </a:solidFill>
                                  <a:effectLst/>
                                  <a:latin typeface="Cambria Math" panose="02040503050406030204" pitchFamily="18" charset="0"/>
                                </a:rPr>
                                <m:t>𝐮</m:t>
                              </m:r>
                            </m:lim>
                          </m:limLow>
                        </m:fName>
                        <m:e>
                          <m:f>
                            <m:fPr>
                              <m:ctrlPr>
                                <a:rPr lang="es-ES" sz="3200" b="1" i="1" smtClean="0">
                                  <a:ln w="0"/>
                                  <a:solidFill>
                                    <a:schemeClr val="tx1"/>
                                  </a:solidFill>
                                  <a:effectLst/>
                                  <a:latin typeface="Cambria Math" panose="02040503050406030204" pitchFamily="18" charset="0"/>
                                </a:rPr>
                              </m:ctrlPr>
                            </m:fPr>
                            <m:num>
                              <m:sSup>
                                <m:sSupPr>
                                  <m:ctrlPr>
                                    <a:rPr lang="es-ES" sz="3200" b="1" i="1">
                                      <a:ln w="0"/>
                                      <a:solidFill>
                                        <a:schemeClr val="tx1"/>
                                      </a:solidFill>
                                      <a:effectLst/>
                                      <a:latin typeface="Cambria Math" panose="02040503050406030204" pitchFamily="18" charset="0"/>
                                    </a:rPr>
                                  </m:ctrlPr>
                                </m:sSupPr>
                                <m:e>
                                  <m:r>
                                    <a:rPr lang="es-ES" sz="3200" b="1" i="0">
                                      <a:ln w="0"/>
                                      <a:solidFill>
                                        <a:schemeClr val="tx1"/>
                                      </a:solidFill>
                                      <a:effectLst/>
                                      <a:latin typeface="Cambria Math" panose="02040503050406030204" pitchFamily="18" charset="0"/>
                                    </a:rPr>
                                    <m:t>𝐮</m:t>
                                  </m:r>
                                </m:e>
                                <m:sup>
                                  <m:r>
                                    <a:rPr lang="es-ES" sz="3200" b="1" i="0">
                                      <a:ln w="0"/>
                                      <a:solidFill>
                                        <a:schemeClr val="tx1"/>
                                      </a:solidFill>
                                      <a:effectLst/>
                                      <a:latin typeface="Cambria Math" panose="02040503050406030204" pitchFamily="18" charset="0"/>
                                    </a:rPr>
                                    <m:t>𝐓</m:t>
                                  </m:r>
                                </m:sup>
                              </m:sSup>
                              <m:r>
                                <a:rPr lang="es-ES" sz="3200" b="1" i="0" smtClean="0">
                                  <a:ln w="0"/>
                                  <a:solidFill>
                                    <a:schemeClr val="tx1"/>
                                  </a:solidFill>
                                  <a:effectLst/>
                                  <a:latin typeface="Cambria Math" panose="02040503050406030204" pitchFamily="18" charset="0"/>
                                </a:rPr>
                                <m:t>𝐁𝐮</m:t>
                              </m:r>
                            </m:num>
                            <m:den>
                              <m:sSup>
                                <m:sSupPr>
                                  <m:ctrlPr>
                                    <a:rPr lang="es-ES" sz="3200" b="1" i="1">
                                      <a:ln w="0"/>
                                      <a:solidFill>
                                        <a:schemeClr val="tx1"/>
                                      </a:solidFill>
                                      <a:effectLst/>
                                      <a:latin typeface="Cambria Math" panose="02040503050406030204" pitchFamily="18" charset="0"/>
                                    </a:rPr>
                                  </m:ctrlPr>
                                </m:sSupPr>
                                <m:e>
                                  <m:r>
                                    <a:rPr lang="es-ES" sz="3200" b="1" i="0">
                                      <a:ln w="0"/>
                                      <a:solidFill>
                                        <a:schemeClr val="tx1"/>
                                      </a:solidFill>
                                      <a:effectLst/>
                                      <a:latin typeface="Cambria Math" panose="02040503050406030204" pitchFamily="18" charset="0"/>
                                    </a:rPr>
                                    <m:t>𝐮</m:t>
                                  </m:r>
                                </m:e>
                                <m:sup>
                                  <m:r>
                                    <a:rPr lang="es-ES" sz="3200" b="1" i="0">
                                      <a:ln w="0"/>
                                      <a:solidFill>
                                        <a:schemeClr val="tx1"/>
                                      </a:solidFill>
                                      <a:effectLst/>
                                      <a:latin typeface="Cambria Math" panose="02040503050406030204" pitchFamily="18" charset="0"/>
                                    </a:rPr>
                                    <m:t>𝐓</m:t>
                                  </m:r>
                                </m:sup>
                              </m:sSup>
                              <m:r>
                                <a:rPr lang="es-ES" sz="3200" b="1" i="0" smtClean="0">
                                  <a:ln w="0"/>
                                  <a:solidFill>
                                    <a:schemeClr val="tx1"/>
                                  </a:solidFill>
                                  <a:effectLst/>
                                  <a:latin typeface="Cambria Math" panose="02040503050406030204" pitchFamily="18" charset="0"/>
                                </a:rPr>
                                <m:t>𝐖𝐮</m:t>
                              </m:r>
                            </m:den>
                          </m:f>
                        </m:e>
                      </m:func>
                    </m:oMath>
                  </m:oMathPara>
                </a14:m>
                <a:endParaRPr lang="es-ES" sz="3200" b="1" dirty="0">
                  <a:ln w="0"/>
                  <a:solidFill>
                    <a:schemeClr val="tx1"/>
                  </a:solidFill>
                  <a:effectLst/>
                  <a:latin typeface="+mj-lt"/>
                </a:endParaRPr>
              </a:p>
            </p:txBody>
          </p:sp>
        </mc:Choice>
        <mc:Fallback>
          <p:sp>
            <p:nvSpPr>
              <p:cNvPr id="5" name="Text Box 4">
                <a:extLst>
                  <a:ext uri="{FF2B5EF4-FFF2-40B4-BE49-F238E27FC236}">
                    <a16:creationId xmlns:a16="http://schemas.microsoft.com/office/drawing/2014/main" id="{ED623E4A-0C48-0CD5-DF8C-1B9A27439767}"/>
                  </a:ext>
                </a:extLst>
              </p:cNvPr>
              <p:cNvSpPr txBox="1">
                <a:spLocks noRot="1" noChangeAspect="1" noMove="1" noResize="1" noEditPoints="1" noAdjustHandles="1" noChangeArrowheads="1" noChangeShapeType="1" noTextEdit="1"/>
              </p:cNvSpPr>
              <p:nvPr/>
            </p:nvSpPr>
            <p:spPr bwMode="auto">
              <a:xfrm>
                <a:off x="1541924" y="6339054"/>
                <a:ext cx="6481763" cy="1140186"/>
              </a:xfrm>
              <a:prstGeom prst="rect">
                <a:avLst/>
              </a:prstGeom>
              <a:blipFill>
                <a:blip r:embed="rId7"/>
                <a:stretch>
                  <a:fillRect/>
                </a:stretch>
              </a:blipFill>
              <a:ln>
                <a:noFill/>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D56BCB9-72CC-7E16-05F6-0FC6147E738A}"/>
                  </a:ext>
                </a:extLst>
              </p:cNvPr>
              <p:cNvSpPr txBox="1"/>
              <p:nvPr/>
            </p:nvSpPr>
            <p:spPr>
              <a:xfrm>
                <a:off x="1289122" y="7725202"/>
                <a:ext cx="14851553" cy="595932"/>
              </a:xfrm>
              <a:prstGeom prst="rect">
                <a:avLst/>
              </a:prstGeom>
              <a:noFill/>
            </p:spPr>
            <p:txBody>
              <a:bodyPr wrap="square">
                <a:spAutoFit/>
              </a:bodyPr>
              <a:lstStyle/>
              <a:p>
                <a:pPr marL="457200" indent="-4572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200" dirty="0">
                    <a:solidFill>
                      <a:schemeClr val="tx1"/>
                    </a:solidFill>
                    <a:latin typeface="+mj-lt"/>
                  </a:rPr>
                  <a:t>Las coordenadas discriminantes se obtienen a partir de los vectores propios de</a:t>
                </a:r>
                <a14:m>
                  <m:oMath xmlns:m="http://schemas.openxmlformats.org/officeDocument/2006/math">
                    <m:sSup>
                      <m:sSupPr>
                        <m:ctrlPr>
                          <a:rPr lang="es-ES" sz="3200" b="1" i="1" smtClean="0">
                            <a:ln w="0"/>
                            <a:solidFill>
                              <a:schemeClr val="tx1"/>
                            </a:solidFill>
                            <a:effectLst/>
                            <a:latin typeface="Cambria Math" panose="02040503050406030204" pitchFamily="18" charset="0"/>
                          </a:rPr>
                        </m:ctrlPr>
                      </m:sSupPr>
                      <m:e>
                        <m:r>
                          <a:rPr lang="es-ES" sz="3200" b="1" i="0" smtClean="0">
                            <a:ln w="0"/>
                            <a:solidFill>
                              <a:schemeClr val="tx1"/>
                            </a:solidFill>
                            <a:effectLst/>
                            <a:latin typeface="Cambria Math" panose="02040503050406030204" pitchFamily="18" charset="0"/>
                          </a:rPr>
                          <m:t>𝐖</m:t>
                        </m:r>
                      </m:e>
                      <m:sup>
                        <m:r>
                          <a:rPr lang="es-ES" sz="3200" b="1" i="1" smtClean="0">
                            <a:ln w="0"/>
                            <a:solidFill>
                              <a:schemeClr val="tx1"/>
                            </a:solidFill>
                            <a:effectLst/>
                            <a:latin typeface="Cambria Math" panose="02040503050406030204" pitchFamily="18" charset="0"/>
                          </a:rPr>
                          <m:t>−</m:t>
                        </m:r>
                        <m:r>
                          <a:rPr lang="es-ES" sz="3200" b="1" i="1" smtClean="0">
                            <a:ln w="0"/>
                            <a:solidFill>
                              <a:schemeClr val="tx1"/>
                            </a:solidFill>
                            <a:effectLst/>
                            <a:latin typeface="Cambria Math" panose="02040503050406030204" pitchFamily="18" charset="0"/>
                          </a:rPr>
                          <m:t>𝟏</m:t>
                        </m:r>
                      </m:sup>
                    </m:sSup>
                    <m:r>
                      <a:rPr lang="es-ES" sz="3200" b="1" i="0" smtClean="0">
                        <a:ln w="0"/>
                        <a:solidFill>
                          <a:schemeClr val="tx1"/>
                        </a:solidFill>
                        <a:effectLst/>
                        <a:latin typeface="Cambria Math" panose="02040503050406030204" pitchFamily="18" charset="0"/>
                      </a:rPr>
                      <m:t>𝐁</m:t>
                    </m:r>
                    <m:r>
                      <a:rPr lang="es-ES" sz="3200" b="1" i="0" smtClean="0">
                        <a:ln w="0"/>
                        <a:solidFill>
                          <a:schemeClr val="tx1"/>
                        </a:solidFill>
                        <a:effectLst/>
                        <a:latin typeface="Cambria Math" panose="02040503050406030204" pitchFamily="18" charset="0"/>
                      </a:rPr>
                      <m:t> </m:t>
                    </m:r>
                  </m:oMath>
                </a14:m>
                <a:endParaRPr lang="en-US" sz="3200" dirty="0">
                  <a:solidFill>
                    <a:schemeClr val="tx1"/>
                  </a:solidFill>
                  <a:latin typeface="+mj-lt"/>
                </a:endParaRPr>
              </a:p>
            </p:txBody>
          </p:sp>
        </mc:Choice>
        <mc:Fallback xmlns="">
          <p:sp>
            <p:nvSpPr>
              <p:cNvPr id="9" name="TextBox 8">
                <a:extLst>
                  <a:ext uri="{FF2B5EF4-FFF2-40B4-BE49-F238E27FC236}">
                    <a16:creationId xmlns:a16="http://schemas.microsoft.com/office/drawing/2014/main" id="{1D56BCB9-72CC-7E16-05F6-0FC6147E738A}"/>
                  </a:ext>
                </a:extLst>
              </p:cNvPr>
              <p:cNvSpPr txBox="1">
                <a:spLocks noRot="1" noChangeAspect="1" noMove="1" noResize="1" noEditPoints="1" noAdjustHandles="1" noChangeArrowheads="1" noChangeShapeType="1" noTextEdit="1"/>
              </p:cNvSpPr>
              <p:nvPr/>
            </p:nvSpPr>
            <p:spPr>
              <a:xfrm>
                <a:off x="1289122" y="7725202"/>
                <a:ext cx="14851553" cy="595932"/>
              </a:xfrm>
              <a:prstGeom prst="rect">
                <a:avLst/>
              </a:prstGeom>
              <a:blipFill>
                <a:blip r:embed="rId8"/>
                <a:stretch>
                  <a:fillRect l="-903" t="-11224" b="-32653"/>
                </a:stretch>
              </a:blipFill>
            </p:spPr>
            <p:txBody>
              <a:bodyPr/>
              <a:lstStyle/>
              <a:p>
                <a:r xmlns:a="http://schemas.openxmlformats.org/drawingml/2006/main">
                  <a:rPr lang="es">
                    <a:noFill/>
                  </a:rPr>
                  <a:t> </a:t>
                </a:r>
              </a:p>
            </p:txBody>
          </p:sp>
        </mc:Fallback>
      </mc:AlternateContent>
      <p:sp>
        <p:nvSpPr>
          <p:cNvPr id="3" name="Google Shape;159;p4">
            <a:extLst>
              <a:ext uri="{FF2B5EF4-FFF2-40B4-BE49-F238E27FC236}">
                <a16:creationId xmlns:a16="http://schemas.microsoft.com/office/drawing/2014/main" id="{B9EE322F-1393-BE05-CF32-A7D5A016CEE7}"/>
              </a:ext>
            </a:extLst>
          </p:cNvPr>
          <p:cNvSpPr txBox="1"/>
          <p:nvPr/>
        </p:nvSpPr>
        <p:spPr>
          <a:xfrm>
            <a:off x="3818326" y="0"/>
            <a:ext cx="854131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E7686A"/>
                </a:solidFill>
                <a:latin typeface="Calibri"/>
                <a:ea typeface="Calibri"/>
                <a:cs typeface="Calibri"/>
                <a:sym typeface="Calibri"/>
              </a:rPr>
              <a:t>ADL</a:t>
            </a:r>
            <a:r>
              <a:rPr lang="es" sz="4400" b="1" dirty="0">
                <a:solidFill>
                  <a:srgbClr val="E7686A"/>
                </a:solidFill>
                <a:latin typeface="Calibri"/>
                <a:ea typeface="Calibri"/>
                <a:cs typeface="Calibri"/>
                <a:sym typeface="Calibri"/>
              </a:rPr>
              <a:t> para clasificación: formulación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298283812"/>
      </p:ext>
    </p:extLst>
  </p:cSld>
  <p:clrMapOvr>
    <a:masterClrMapping/>
  </p:clrMapOvr>
  <p:transition spd="med"/>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clickEffect">
                            <p:stCondLst>
                              <p:cond delay="0"/>
                            </p:stCondLst>
                            <p:childTnLst>
                              <p:par>
                                <p:cTn id="5" presetID="1" presetClass="entr" fill="hold" nodeType="clickEffect">
                                  <p:stCondLst>
                                    <p:cond delay="0"/>
                                  </p:stCondLst>
                                  <p:childTnLst>
                                    <p:set>
                                      <p:cBhvr additive="repl">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A70C69BED3724697D2FD679F55D5AA" ma:contentTypeVersion="15" ma:contentTypeDescription="Create a new document." ma:contentTypeScope="" ma:versionID="b2abd88c1f934eaed9da5ed34e4326b4">
  <xsd:schema xmlns:xsd="http://www.w3.org/2001/XMLSchema" xmlns:xs="http://www.w3.org/2001/XMLSchema" xmlns:p="http://schemas.microsoft.com/office/2006/metadata/properties" xmlns:ns2="86efbe09-657a-4a33-af1f-6926acd14423" xmlns:ns3="67cf6156-b4f3-4cc3-8804-83f001e9d3c3" targetNamespace="http://schemas.microsoft.com/office/2006/metadata/properties" ma:root="true" ma:fieldsID="c80a01c619e5fa0f160eaccda0f4bb9b" ns2:_="" ns3:_="">
    <xsd:import namespace="86efbe09-657a-4a33-af1f-6926acd14423"/>
    <xsd:import namespace="67cf6156-b4f3-4cc3-8804-83f001e9d3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fbe09-657a-4a33-af1f-6926acd144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1856e1-5c54-4057-b86b-2b55a59a68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cf6156-b4f3-4cc3-8804-83f001e9d3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e2029df-5bb2-40ff-91f7-c449ef362c54}" ma:internalName="TaxCatchAll" ma:showField="CatchAllData" ma:web="67cf6156-b4f3-4cc3-8804-83f001e9d3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6efbe09-657a-4a33-af1f-6926acd14423">
      <Terms xmlns="http://schemas.microsoft.com/office/infopath/2007/PartnerControls"/>
    </lcf76f155ced4ddcb4097134ff3c332f>
    <TaxCatchAll xmlns="67cf6156-b4f3-4cc3-8804-83f001e9d3c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60BE4F-F5B1-49E1-814D-347550392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efbe09-657a-4a33-af1f-6926acd14423"/>
    <ds:schemaRef ds:uri="67cf6156-b4f3-4cc3-8804-83f001e9d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30691C-8DE0-4DD5-B70C-66810318BB9F}">
  <ds:schemaRefs>
    <ds:schemaRef ds:uri="http://schemas.microsoft.com/office/2006/metadata/properties"/>
    <ds:schemaRef ds:uri="http://schemas.microsoft.com/office/infopath/2007/PartnerControls"/>
    <ds:schemaRef ds:uri="86efbe09-657a-4a33-af1f-6926acd14423"/>
    <ds:schemaRef ds:uri="67cf6156-b4f3-4cc3-8804-83f001e9d3c3"/>
  </ds:schemaRefs>
</ds:datastoreItem>
</file>

<file path=customXml/itemProps3.xml><?xml version="1.0" encoding="utf-8"?>
<ds:datastoreItem xmlns:ds="http://schemas.openxmlformats.org/officeDocument/2006/customXml" ds:itemID="{24266522-E05C-4D3F-B138-E4EA92FE3D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693</TotalTime>
  <Words>1904</Words>
  <Application>Microsoft Office PowerPoint</Application>
  <PresentationFormat>Personalizado</PresentationFormat>
  <Paragraphs>216</Paragraphs>
  <Slides>25</Slides>
  <Notes>24</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25</vt:i4>
      </vt:variant>
    </vt:vector>
  </HeadingPairs>
  <TitlesOfParts>
    <vt:vector size="34" baseType="lpstr">
      <vt:lpstr>Arial</vt:lpstr>
      <vt:lpstr>Cambria Math</vt:lpstr>
      <vt:lpstr>Calibri</vt:lpstr>
      <vt:lpstr>Wingdings</vt:lpstr>
      <vt:lpstr>Oxygen</vt:lpstr>
      <vt:lpstr>Noto Sans Symbols</vt:lpstr>
      <vt:lpstr>Helvetica Neue</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Esteban Fernandez</cp:lastModifiedBy>
  <cp:revision>4</cp:revision>
  <dcterms:created xsi:type="dcterms:W3CDTF">2022-05-03T15:33:59Z</dcterms:created>
  <dcterms:modified xsi:type="dcterms:W3CDTF">2023-06-19T12:55:42Z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y fmtid="{D5CDD505-2E9C-101B-9397-08002B2CF9AE}" pid="5" name="ContentTypeId">
    <vt:lpwstr>0x0101008BA70C69BED3724697D2FD679F55D5AA</vt:lpwstr>
  </property>
</Properties>
</file>