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8288000" cy="10287000"/>
  <p:notesSz cx="18288000" cy="10287000"/>
  <p:embeddedFontLst>
    <p:embeddedFont>
      <p:font typeface="Calibri" panose="020F0502020204030204" pitchFamily="34" charset="0"/>
      <p:regular r:id="rId53"/>
      <p:bold r:id="rId54"/>
      <p:italic r:id="rId55"/>
      <p:boldItalic r:id="rId56"/>
    </p:embeddedFont>
    <p:embeddedFont>
      <p:font typeface="Helvetica Neue" panose="02000503000000020004" pitchFamily="2" charset="0"/>
      <p:regular r:id="rId57"/>
      <p:bold r:id="rId58"/>
      <p:italic r:id="rId59"/>
      <p:boldItalic r:id="rId60"/>
    </p:embeddedFont>
    <p:embeddedFont>
      <p:font typeface="Oxygen" panose="02000503000000000000" pitchFamily="2" charset="77"/>
      <p:regular r:id="rId61"/>
      <p:bold r:id="rId62"/>
    </p:embeddedFont>
    <p:embeddedFont>
      <p:font typeface="Ubuntu" panose="020B0504030602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1B7dt/TEv+Klh0hH5IU1dBg+E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69" d="100"/>
          <a:sy n="69" d="100"/>
        </p:scale>
        <p:origin x="920" y="2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26: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3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32: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3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3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6: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3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3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4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4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4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4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4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4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4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4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51"/>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51"/>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61"/>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61"/>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61"/>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61"/>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61"/>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6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6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6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6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6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6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6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6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6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6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64"/>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64"/>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64"/>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6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6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6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6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65"/>
          <p:cNvSpPr>
            <a:spLocks noGrp="1"/>
          </p:cNvSpPr>
          <p:nvPr>
            <p:ph type="pic" idx="2"/>
          </p:nvPr>
        </p:nvSpPr>
        <p:spPr>
          <a:xfrm>
            <a:off x="7775575" y="1481138"/>
            <a:ext cx="9258300" cy="7310437"/>
          </a:xfrm>
          <a:prstGeom prst="rect">
            <a:avLst/>
          </a:prstGeom>
          <a:noFill/>
          <a:ln>
            <a:noFill/>
          </a:ln>
        </p:spPr>
      </p:sp>
      <p:sp>
        <p:nvSpPr>
          <p:cNvPr id="113" name="Google Shape;113;p65"/>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6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6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6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6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66"/>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6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6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6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67"/>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67"/>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6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6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6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55"/>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56"/>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56"/>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53"/>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53"/>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5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5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5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5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54"/>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5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5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5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59"/>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5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5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5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60"/>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60"/>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6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6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6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0"/>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50"/>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50"/>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50"/>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50"/>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50"/>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50"/>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50"/>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50"/>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50"/>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50"/>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50"/>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50"/>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50"/>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50"/>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50"/>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50"/>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50"/>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50"/>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50"/>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50"/>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50"/>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50"/>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50"/>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50"/>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50"/>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52"/>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52"/>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52"/>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52"/>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52"/>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52"/>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52"/>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52"/>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52"/>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52"/>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52"/>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52"/>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5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52"/>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studio.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655445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rgbClr val="E7686A"/>
                </a:solidFill>
                <a:latin typeface="Calibri"/>
                <a:ea typeface="Calibri"/>
                <a:cs typeface="Calibri"/>
                <a:sym typeface="Calibri"/>
              </a:rPr>
              <a:t>Introducere</a:t>
            </a:r>
            <a:r>
              <a:rPr lang="en-US" sz="4800" b="1" dirty="0">
                <a:solidFill>
                  <a:srgbClr val="E7686A"/>
                </a:solidFill>
                <a:latin typeface="Calibri"/>
                <a:ea typeface="Calibri"/>
                <a:cs typeface="Calibri"/>
                <a:sym typeface="Calibri"/>
              </a:rPr>
              <a:t> </a:t>
            </a:r>
            <a:r>
              <a:rPr lang="en-US" sz="4800" b="1" dirty="0" err="1">
                <a:solidFill>
                  <a:srgbClr val="E7686A"/>
                </a:solidFill>
                <a:latin typeface="Calibri"/>
                <a:ea typeface="Calibri"/>
                <a:cs typeface="Calibri"/>
                <a:sym typeface="Calibri"/>
              </a:rPr>
              <a:t>în</a:t>
            </a:r>
            <a:r>
              <a:rPr lang="en-US" sz="4800" b="1" dirty="0">
                <a:solidFill>
                  <a:srgbClr val="E7686A"/>
                </a:solidFill>
                <a:latin typeface="Calibri"/>
                <a:ea typeface="Calibri"/>
                <a:cs typeface="Calibri"/>
                <a:sym typeface="Calibri"/>
              </a:rPr>
              <a:t> software-</a:t>
            </a:r>
            <a:r>
              <a:rPr lang="en-US" sz="4800" b="1" dirty="0" err="1">
                <a:solidFill>
                  <a:srgbClr val="E7686A"/>
                </a:solidFill>
                <a:latin typeface="Calibri"/>
                <a:ea typeface="Calibri"/>
                <a:cs typeface="Calibri"/>
                <a:sym typeface="Calibri"/>
              </a:rPr>
              <a:t>ul</a:t>
            </a:r>
            <a:r>
              <a:rPr lang="en-US" sz="4800" b="1" dirty="0">
                <a:solidFill>
                  <a:srgbClr val="E7686A"/>
                </a:solidFill>
                <a:latin typeface="Calibri"/>
                <a:ea typeface="Calibri"/>
                <a:cs typeface="Calibri"/>
                <a:sym typeface="Calibri"/>
              </a:rPr>
              <a:t> RStudio</a:t>
            </a:r>
            <a:r>
              <a:rPr lang="en-US" sz="3600" b="1" dirty="0">
                <a:solidFill>
                  <a:srgbClr val="E7686A"/>
                </a:solidFill>
                <a:latin typeface="Calibri"/>
                <a:ea typeface="Calibri"/>
                <a:cs typeface="Calibri"/>
                <a:sym typeface="Calibri"/>
              </a:rPr>
              <a:t> [UNISALENTO]</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01" name="Google Shape;201;p10"/>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explorăm</a:t>
            </a:r>
            <a:r>
              <a:rPr lang="en-US" sz="2800" b="1" dirty="0">
                <a:solidFill>
                  <a:srgbClr val="238791"/>
                </a:solidFill>
                <a:latin typeface="Calibri"/>
                <a:ea typeface="Calibri"/>
                <a:cs typeface="Calibri"/>
                <a:sym typeface="Calibri"/>
              </a:rPr>
              <a:t> RStudio</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202" name="Google Shape;202;p10"/>
          <p:cNvSpPr txBox="1"/>
          <p:nvPr/>
        </p:nvSpPr>
        <p:spPr>
          <a:xfrm>
            <a:off x="1447800" y="3361372"/>
            <a:ext cx="15240000" cy="649408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Cea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des </a:t>
            </a:r>
            <a:r>
              <a:rPr lang="en-US" sz="3200" dirty="0" err="1">
                <a:solidFill>
                  <a:schemeClr val="dk1"/>
                </a:solidFill>
                <a:latin typeface="Calibri"/>
                <a:ea typeface="Calibri"/>
                <a:cs typeface="Calibri"/>
                <a:sym typeface="Calibri"/>
              </a:rPr>
              <a:t>folosită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accesibilă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interfață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 RStudio, care </a:t>
            </a:r>
            <a:r>
              <a:rPr lang="en-US" sz="3200" dirty="0" err="1">
                <a:solidFill>
                  <a:schemeClr val="dk1"/>
                </a:solidFill>
                <a:latin typeface="Calibri"/>
                <a:ea typeface="Calibri"/>
                <a:cs typeface="Calibri"/>
                <a:sym typeface="Calibri"/>
              </a:rPr>
              <a:t>poate</a:t>
            </a:r>
            <a:r>
              <a:rPr lang="en-US" sz="3200" dirty="0">
                <a:solidFill>
                  <a:schemeClr val="dk1"/>
                </a:solidFill>
                <a:latin typeface="Calibri"/>
                <a:ea typeface="Calibri"/>
                <a:cs typeface="Calibri"/>
                <a:sym typeface="Calibri"/>
              </a:rPr>
              <a:t> fi </a:t>
            </a:r>
            <a:r>
              <a:rPr lang="en-US" sz="3200" dirty="0" err="1">
                <a:solidFill>
                  <a:schemeClr val="dk1"/>
                </a:solidFill>
                <a:latin typeface="Calibri"/>
                <a:ea typeface="Calibri"/>
                <a:cs typeface="Calibri"/>
                <a:sym typeface="Calibri"/>
              </a:rPr>
              <a:t>descărcată</a:t>
            </a:r>
            <a:r>
              <a:rPr lang="en-US" sz="3200" dirty="0">
                <a:solidFill>
                  <a:schemeClr val="dk1"/>
                </a:solidFill>
                <a:latin typeface="Calibri"/>
                <a:ea typeface="Calibri"/>
                <a:cs typeface="Calibri"/>
                <a:sym typeface="Calibri"/>
              </a:rPr>
              <a:t> din </a:t>
            </a:r>
            <a:r>
              <a:rPr lang="en-US" sz="3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https://www.rstudio.com/</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RStudio </a:t>
            </a:r>
            <a:r>
              <a:rPr lang="en-US" sz="3200" dirty="0" err="1">
                <a:solidFill>
                  <a:schemeClr val="dk1"/>
                </a:solidFill>
                <a:latin typeface="Calibri"/>
                <a:ea typeface="Calibri"/>
                <a:cs typeface="Calibri"/>
                <a:sym typeface="Calibri"/>
              </a:rPr>
              <a:t>folosește</a:t>
            </a:r>
            <a:r>
              <a:rPr lang="en-US" sz="3200" dirty="0">
                <a:solidFill>
                  <a:schemeClr val="dk1"/>
                </a:solidFill>
                <a:latin typeface="Calibri"/>
                <a:ea typeface="Calibri"/>
                <a:cs typeface="Calibri"/>
                <a:sym typeface="Calibri"/>
              </a:rPr>
              <a:t> o </a:t>
            </a:r>
            <a:r>
              <a:rPr lang="en-US" sz="3200" dirty="0" err="1">
                <a:solidFill>
                  <a:schemeClr val="dk1"/>
                </a:solidFill>
                <a:latin typeface="Calibri"/>
                <a:ea typeface="Calibri"/>
                <a:cs typeface="Calibri"/>
                <a:sym typeface="Calibri"/>
              </a:rPr>
              <a:t>interfață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ușor</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utilizat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facilita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utilizarea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acesteia</a:t>
            </a:r>
            <a:r>
              <a:rPr lang="en-US" sz="32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Faceți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clic</a:t>
            </a:r>
            <a:r>
              <a:rPr lang="en-US" sz="3200" dirty="0">
                <a:solidFill>
                  <a:schemeClr val="dk1"/>
                </a:solidFill>
                <a:latin typeface="Calibri"/>
                <a:ea typeface="Calibri"/>
                <a:cs typeface="Calibri"/>
                <a:sym typeface="Calibri"/>
              </a:rPr>
              <a:t> pe </a:t>
            </a:r>
            <a:r>
              <a:rPr lang="en-US" sz="3200" dirty="0" err="1">
                <a:solidFill>
                  <a:schemeClr val="dk1"/>
                </a:solidFill>
                <a:latin typeface="Calibri"/>
                <a:ea typeface="Calibri"/>
                <a:cs typeface="Calibri"/>
                <a:sym typeface="Calibri"/>
              </a:rPr>
              <a:t>Descărcare</a:t>
            </a:r>
            <a:r>
              <a:rPr lang="en-US" sz="3200" dirty="0">
                <a:solidFill>
                  <a:schemeClr val="dk1"/>
                </a:solidFill>
                <a:latin typeface="Calibri"/>
                <a:ea typeface="Calibri"/>
                <a:cs typeface="Calibri"/>
                <a:sym typeface="Calibri"/>
              </a:rPr>
              <a:t> (RStudio);</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Alege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versiunea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gratuită</a:t>
            </a:r>
            <a:r>
              <a:rPr lang="en-US" sz="32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Începeți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descărcarea</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254000" algn="l"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08" name="Google Shape;208;p11"/>
          <p:cNvSpPr txBox="1"/>
          <p:nvPr/>
        </p:nvSpPr>
        <p:spPr>
          <a:xfrm>
            <a:off x="1447800" y="3361372"/>
            <a:ext cx="15240000" cy="390872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Mediu</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dezvoltare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integrat</a:t>
            </a:r>
            <a:r>
              <a:rPr lang="en-US" sz="3200" dirty="0">
                <a:solidFill>
                  <a:schemeClr val="dk1"/>
                </a:solidFill>
                <a:latin typeface="Calibri"/>
                <a:ea typeface="Calibri"/>
                <a:cs typeface="Calibri"/>
                <a:sym typeface="Calibri"/>
              </a:rPr>
              <a:t> (IDE)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R;</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The RStudio working environment consists of 4 windows :</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3000" b="1" dirty="0" err="1">
                <a:solidFill>
                  <a:schemeClr val="dk1"/>
                </a:solidFill>
                <a:latin typeface="Calibri"/>
                <a:ea typeface="Calibri"/>
                <a:cs typeface="Calibri"/>
                <a:sym typeface="Calibri"/>
              </a:rPr>
              <a:t>Fereastra</a:t>
            </a:r>
            <a:r>
              <a:rPr lang="en-US" sz="3000" b="1" dirty="0">
                <a:solidFill>
                  <a:schemeClr val="dk1"/>
                </a:solidFill>
                <a:latin typeface="Calibri"/>
                <a:ea typeface="Calibri"/>
                <a:cs typeface="Calibri"/>
                <a:sym typeface="Calibri"/>
              </a:rPr>
              <a:t> de cod </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scriere</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executare</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scripturi</a:t>
            </a:r>
            <a:r>
              <a:rPr lang="en-US" sz="3000" dirty="0">
                <a:solidFill>
                  <a:schemeClr val="dk1"/>
                </a:solidFill>
                <a:latin typeface="Calibri"/>
                <a:ea typeface="Calibri"/>
                <a:cs typeface="Calibri"/>
                <a:sym typeface="Calibri"/>
              </a:rPr>
              <a:t>)</a:t>
            </a:r>
          </a:p>
          <a:p>
            <a:pPr marL="457200" marR="0" lvl="0" indent="0" algn="l" rtl="0">
              <a:spcBef>
                <a:spcPts val="0"/>
              </a:spcBef>
              <a:spcAft>
                <a:spcPts val="0"/>
              </a:spcAft>
              <a:buNone/>
            </a:pPr>
            <a:r>
              <a:rPr lang="en-US" sz="3000" b="1" dirty="0" err="1">
                <a:solidFill>
                  <a:schemeClr val="dk1"/>
                </a:solidFill>
                <a:latin typeface="Calibri"/>
                <a:ea typeface="Calibri"/>
                <a:cs typeface="Calibri"/>
                <a:sym typeface="Calibri"/>
              </a:rPr>
              <a:t>Consolă</a:t>
            </a:r>
            <a:r>
              <a:rPr lang="en-US" sz="3000" b="1" dirty="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Linie</a:t>
            </a:r>
            <a:r>
              <a:rPr lang="en-US" sz="3000" dirty="0">
                <a:solidFill>
                  <a:schemeClr val="dk1"/>
                </a:solidFill>
                <a:latin typeface="Calibri"/>
                <a:ea typeface="Calibri"/>
                <a:cs typeface="Calibri"/>
                <a:sym typeface="Calibri"/>
              </a:rPr>
              <a:t> de </a:t>
            </a:r>
            <a:r>
              <a:rPr lang="en-US" sz="3000" dirty="0" err="1">
                <a:solidFill>
                  <a:schemeClr val="dk1"/>
                </a:solidFill>
                <a:latin typeface="Calibri"/>
                <a:ea typeface="Calibri"/>
                <a:cs typeface="Calibri"/>
                <a:sym typeface="Calibri"/>
              </a:rPr>
              <a:t>comandă</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Vizualizare</a:t>
            </a:r>
            <a:r>
              <a:rPr lang="en-US" sz="3000" dirty="0">
                <a:solidFill>
                  <a:schemeClr val="dk1"/>
                </a:solidFill>
                <a:latin typeface="Calibri"/>
                <a:ea typeface="Calibri"/>
                <a:cs typeface="Calibri"/>
                <a:sym typeface="Calibri"/>
              </a:rPr>
              <a:t> de </a:t>
            </a:r>
            <a:r>
              <a:rPr lang="en-US" sz="3000" dirty="0" err="1">
                <a:solidFill>
                  <a:schemeClr val="dk1"/>
                </a:solidFill>
                <a:latin typeface="Calibri"/>
                <a:ea typeface="Calibri"/>
                <a:cs typeface="Calibri"/>
                <a:sym typeface="Calibri"/>
              </a:rPr>
              <a:t>ieșire</a:t>
            </a:r>
            <a:r>
              <a:rPr lang="en-US" sz="3000" dirty="0">
                <a:solidFill>
                  <a:schemeClr val="dk1"/>
                </a:solidFill>
                <a:latin typeface="Calibri"/>
                <a:ea typeface="Calibri"/>
                <a:cs typeface="Calibri"/>
                <a:sym typeface="Calibri"/>
              </a:rPr>
              <a:t>)</a:t>
            </a:r>
            <a:br>
              <a:rPr lang="en-US" sz="3000" dirty="0">
                <a:solidFill>
                  <a:schemeClr val="dk1"/>
                </a:solidFill>
                <a:latin typeface="Calibri"/>
                <a:ea typeface="Calibri"/>
                <a:cs typeface="Calibri"/>
                <a:sym typeface="Calibri"/>
              </a:rPr>
            </a:br>
            <a:r>
              <a:rPr lang="en-US" sz="3000" b="1" dirty="0" err="1">
                <a:solidFill>
                  <a:schemeClr val="dk1"/>
                </a:solidFill>
                <a:latin typeface="Calibri"/>
                <a:ea typeface="Calibri"/>
                <a:cs typeface="Calibri"/>
                <a:sym typeface="Calibri"/>
              </a:rPr>
              <a:t>Fereastra</a:t>
            </a:r>
            <a:r>
              <a:rPr lang="en-US" sz="3000" b="1" dirty="0">
                <a:solidFill>
                  <a:schemeClr val="dk1"/>
                </a:solidFill>
                <a:latin typeface="Calibri"/>
                <a:ea typeface="Calibri"/>
                <a:cs typeface="Calibri"/>
                <a:sym typeface="Calibri"/>
              </a:rPr>
              <a:t> </a:t>
            </a:r>
            <a:r>
              <a:rPr lang="en-US" sz="3000" b="1" dirty="0" err="1">
                <a:solidFill>
                  <a:schemeClr val="dk1"/>
                </a:solidFill>
                <a:latin typeface="Calibri"/>
                <a:ea typeface="Calibri"/>
                <a:cs typeface="Calibri"/>
                <a:sym typeface="Calibri"/>
              </a:rPr>
              <a:t>obiect</a:t>
            </a:r>
            <a:r>
              <a:rPr lang="en-US" sz="3000" b="1" dirty="0">
                <a:solidFill>
                  <a:schemeClr val="dk1"/>
                </a:solidFill>
                <a:latin typeface="Calibri"/>
                <a:ea typeface="Calibri"/>
                <a:cs typeface="Calibri"/>
                <a:sym typeface="Calibri"/>
              </a:rPr>
              <a:t> </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lista</a:t>
            </a:r>
            <a:r>
              <a:rPr lang="en-US" sz="3000" dirty="0">
                <a:solidFill>
                  <a:schemeClr val="dk1"/>
                </a:solidFill>
                <a:latin typeface="Calibri"/>
                <a:ea typeface="Calibri"/>
                <a:cs typeface="Calibri"/>
                <a:sym typeface="Calibri"/>
              </a:rPr>
              <a:t> de </a:t>
            </a:r>
            <a:r>
              <a:rPr lang="en-US" sz="3000" dirty="0" err="1">
                <a:solidFill>
                  <a:schemeClr val="dk1"/>
                </a:solidFill>
                <a:latin typeface="Calibri"/>
                <a:ea typeface="Calibri"/>
                <a:cs typeface="Calibri"/>
                <a:sym typeface="Calibri"/>
              </a:rPr>
              <a:t>obiecte</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istoric</a:t>
            </a:r>
            <a:r>
              <a:rPr lang="en-US" sz="3000" dirty="0">
                <a:solidFill>
                  <a:schemeClr val="dk1"/>
                </a:solidFill>
                <a:latin typeface="Calibri"/>
                <a:ea typeface="Calibri"/>
                <a:cs typeface="Calibri"/>
                <a:sym typeface="Calibri"/>
              </a:rPr>
              <a:t> </a:t>
            </a:r>
            <a:r>
              <a:rPr lang="en-US" sz="3000" dirty="0" err="1">
                <a:solidFill>
                  <a:schemeClr val="dk1"/>
                </a:solidFill>
                <a:latin typeface="Calibri"/>
                <a:ea typeface="Calibri"/>
                <a:cs typeface="Calibri"/>
                <a:sym typeface="Calibri"/>
              </a:rPr>
              <a:t>comenzi</a:t>
            </a:r>
            <a:r>
              <a:rPr lang="en-US" sz="3000" dirty="0">
                <a:solidFill>
                  <a:schemeClr val="dk1"/>
                </a:solidFill>
                <a:latin typeface="Calibri"/>
                <a:ea typeface="Calibri"/>
                <a:cs typeface="Calibri"/>
                <a:sym typeface="Calibri"/>
              </a:rPr>
              <a:t>)</a:t>
            </a:r>
            <a:endParaRPr lang="en-US" sz="3000" b="1" dirty="0">
              <a:solidFill>
                <a:schemeClr val="dk1"/>
              </a:solidFill>
              <a:latin typeface="Calibri"/>
              <a:ea typeface="Calibri"/>
              <a:cs typeface="Calibri"/>
              <a:sym typeface="Calibri"/>
            </a:endParaRPr>
          </a:p>
          <a:p>
            <a:pPr marL="457200" marR="0" lvl="0" indent="0" algn="l" rtl="0">
              <a:spcBef>
                <a:spcPts val="0"/>
              </a:spcBef>
              <a:spcAft>
                <a:spcPts val="0"/>
              </a:spcAft>
              <a:buNone/>
            </a:pPr>
            <a:r>
              <a:rPr lang="en-US" sz="3000" b="1" dirty="0" err="1">
                <a:solidFill>
                  <a:schemeClr val="dk1"/>
                </a:solidFill>
                <a:latin typeface="Calibri"/>
                <a:ea typeface="Calibri"/>
                <a:cs typeface="Calibri"/>
                <a:sym typeface="Calibri"/>
              </a:rPr>
              <a:t>Fereastra</a:t>
            </a:r>
            <a:r>
              <a:rPr lang="en-US" sz="3000" b="1" dirty="0">
                <a:solidFill>
                  <a:schemeClr val="dk1"/>
                </a:solidFill>
                <a:latin typeface="Calibri"/>
                <a:ea typeface="Calibri"/>
                <a:cs typeface="Calibri"/>
                <a:sym typeface="Calibri"/>
              </a:rPr>
              <a:t> </a:t>
            </a:r>
            <a:r>
              <a:rPr lang="en-US" sz="3000" b="1" dirty="0" err="1">
                <a:solidFill>
                  <a:schemeClr val="dk1"/>
                </a:solidFill>
                <a:latin typeface="Calibri"/>
                <a:ea typeface="Calibri"/>
                <a:cs typeface="Calibri"/>
                <a:sym typeface="Calibri"/>
              </a:rPr>
              <a:t>pachetului</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diagrame</a:t>
            </a:r>
            <a:r>
              <a:rPr lang="en-US" sz="3000" dirty="0">
                <a:solidFill>
                  <a:schemeClr val="dk1"/>
                </a:solidFill>
                <a:latin typeface="Calibri"/>
                <a:ea typeface="Calibri"/>
                <a:cs typeface="Calibri"/>
                <a:sym typeface="Calibri"/>
              </a:rPr>
              <a:t>//</a:t>
            </a:r>
            <a:r>
              <a:rPr lang="en-US" sz="3000" dirty="0" err="1">
                <a:solidFill>
                  <a:schemeClr val="dk1"/>
                </a:solidFill>
                <a:latin typeface="Calibri"/>
                <a:ea typeface="Calibri"/>
                <a:cs typeface="Calibri"/>
                <a:sym typeface="Calibri"/>
              </a:rPr>
              <a:t>ajutor</a:t>
            </a:r>
            <a:endParaRPr sz="3000" dirty="0">
              <a:solidFill>
                <a:schemeClr val="dk1"/>
              </a:solidFill>
              <a:latin typeface="Calibri"/>
              <a:ea typeface="Calibri"/>
              <a:cs typeface="Calibri"/>
              <a:sym typeface="Calibri"/>
            </a:endParaRPr>
          </a:p>
        </p:txBody>
      </p:sp>
      <p:sp>
        <p:nvSpPr>
          <p:cNvPr id="209" name="Google Shape;209;p11"/>
          <p:cNvSpPr txBox="1"/>
          <p:nvPr/>
        </p:nvSpPr>
        <p:spPr>
          <a:xfrm>
            <a:off x="1432560" y="2551906"/>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explorăm</a:t>
            </a:r>
            <a:r>
              <a:rPr lang="en-US" sz="2800" b="1" dirty="0">
                <a:solidFill>
                  <a:srgbClr val="238791"/>
                </a:solidFill>
                <a:latin typeface="Calibri"/>
                <a:ea typeface="Calibri"/>
                <a:cs typeface="Calibri"/>
                <a:sym typeface="Calibri"/>
              </a:rPr>
              <a:t> RStudio</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2"/>
          <p:cNvSpPr txBox="1"/>
          <p:nvPr/>
        </p:nvSpPr>
        <p:spPr>
          <a:xfrm>
            <a:off x="1295400" y="342900"/>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15" name="Google Shape;215;p12"/>
          <p:cNvSpPr txBox="1"/>
          <p:nvPr/>
        </p:nvSpPr>
        <p:spPr>
          <a:xfrm>
            <a:off x="1295400" y="972999"/>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explorăm</a:t>
            </a:r>
            <a:r>
              <a:rPr lang="en-US" sz="2800" b="1" dirty="0">
                <a:solidFill>
                  <a:srgbClr val="238791"/>
                </a:solidFill>
                <a:latin typeface="Calibri"/>
                <a:ea typeface="Calibri"/>
                <a:cs typeface="Calibri"/>
                <a:sym typeface="Calibri"/>
              </a:rPr>
              <a:t> RStudio</a:t>
            </a:r>
            <a:endParaRPr sz="2800" b="1" dirty="0">
              <a:solidFill>
                <a:srgbClr val="238791"/>
              </a:solidFill>
              <a:latin typeface="Calibri"/>
              <a:ea typeface="Calibri"/>
              <a:cs typeface="Calibri"/>
              <a:sym typeface="Calibri"/>
            </a:endParaRPr>
          </a:p>
        </p:txBody>
      </p:sp>
      <p:pic>
        <p:nvPicPr>
          <p:cNvPr id="216" name="Google Shape;216;p12"/>
          <p:cNvPicPr preferRelativeResize="0"/>
          <p:nvPr/>
        </p:nvPicPr>
        <p:blipFill rotWithShape="1">
          <a:blip r:embed="rId3">
            <a:alphaModFix/>
          </a:blip>
          <a:srcRect/>
          <a:stretch/>
        </p:blipFill>
        <p:spPr>
          <a:xfrm>
            <a:off x="685801" y="1704110"/>
            <a:ext cx="17602200" cy="8239990"/>
          </a:xfrm>
          <a:prstGeom prst="rect">
            <a:avLst/>
          </a:prstGeom>
          <a:noFill/>
          <a:ln>
            <a:noFill/>
          </a:ln>
        </p:spPr>
      </p:pic>
      <p:sp>
        <p:nvSpPr>
          <p:cNvPr id="217" name="Google Shape;217;p12"/>
          <p:cNvSpPr txBox="1"/>
          <p:nvPr/>
        </p:nvSpPr>
        <p:spPr>
          <a:xfrm>
            <a:off x="5943600" y="3009900"/>
            <a:ext cx="4114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Code window: run scripts, view data structures</a:t>
            </a:r>
            <a:br>
              <a:rPr lang="en-US" sz="2800" b="1">
                <a:solidFill>
                  <a:srgbClr val="FF0000"/>
                </a:solidFill>
                <a:latin typeface="Calibri"/>
                <a:ea typeface="Calibri"/>
                <a:cs typeface="Calibri"/>
                <a:sym typeface="Calibri"/>
              </a:rPr>
            </a:br>
            <a:endParaRPr sz="2800" b="1">
              <a:solidFill>
                <a:srgbClr val="FF0000"/>
              </a:solidFill>
              <a:latin typeface="Calibri"/>
              <a:ea typeface="Calibri"/>
              <a:cs typeface="Calibri"/>
              <a:sym typeface="Calibri"/>
            </a:endParaRPr>
          </a:p>
        </p:txBody>
      </p:sp>
      <p:sp>
        <p:nvSpPr>
          <p:cNvPr id="218" name="Google Shape;218;p12"/>
          <p:cNvSpPr txBox="1"/>
          <p:nvPr/>
        </p:nvSpPr>
        <p:spPr>
          <a:xfrm>
            <a:off x="5943600" y="7615159"/>
            <a:ext cx="384983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Calibri"/>
                <a:ea typeface="Calibri"/>
                <a:cs typeface="Calibri"/>
                <a:sym typeface="Calibri"/>
              </a:rPr>
              <a:t>Console: Run scripts and view output</a:t>
            </a:r>
            <a:br>
              <a:rPr lang="en-US" sz="2800" b="1">
                <a:solidFill>
                  <a:srgbClr val="002060"/>
                </a:solidFill>
                <a:latin typeface="Calibri"/>
                <a:ea typeface="Calibri"/>
                <a:cs typeface="Calibri"/>
                <a:sym typeface="Calibri"/>
              </a:rPr>
            </a:br>
            <a:endParaRPr sz="2800" b="1">
              <a:solidFill>
                <a:srgbClr val="002060"/>
              </a:solidFill>
              <a:latin typeface="Calibri"/>
              <a:ea typeface="Calibri"/>
              <a:cs typeface="Calibri"/>
              <a:sym typeface="Calibri"/>
            </a:endParaRPr>
          </a:p>
        </p:txBody>
      </p:sp>
      <p:sp>
        <p:nvSpPr>
          <p:cNvPr id="219" name="Google Shape;219;p12"/>
          <p:cNvSpPr txBox="1"/>
          <p:nvPr/>
        </p:nvSpPr>
        <p:spPr>
          <a:xfrm>
            <a:off x="14173200" y="3852484"/>
            <a:ext cx="4114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B050"/>
                </a:solidFill>
                <a:latin typeface="Calibri"/>
                <a:ea typeface="Calibri"/>
                <a:cs typeface="Calibri"/>
                <a:sym typeface="Calibri"/>
              </a:rPr>
              <a:t>Workspace: View Available Data Structures</a:t>
            </a:r>
            <a:br>
              <a:rPr lang="en-US" sz="2800" b="1">
                <a:solidFill>
                  <a:srgbClr val="00B050"/>
                </a:solidFill>
                <a:latin typeface="Calibri"/>
                <a:ea typeface="Calibri"/>
                <a:cs typeface="Calibri"/>
                <a:sym typeface="Calibri"/>
              </a:rPr>
            </a:br>
            <a:endParaRPr sz="2800" b="1">
              <a:solidFill>
                <a:srgbClr val="00B050"/>
              </a:solidFill>
              <a:latin typeface="Calibri"/>
              <a:ea typeface="Calibri"/>
              <a:cs typeface="Calibri"/>
              <a:sym typeface="Calibri"/>
            </a:endParaRPr>
          </a:p>
        </p:txBody>
      </p:sp>
      <p:sp>
        <p:nvSpPr>
          <p:cNvPr id="220" name="Google Shape;220;p12"/>
          <p:cNvSpPr txBox="1"/>
          <p:nvPr/>
        </p:nvSpPr>
        <p:spPr>
          <a:xfrm>
            <a:off x="11905384" y="6230164"/>
            <a:ext cx="453563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7030A0"/>
                </a:solidFill>
                <a:latin typeface="Calibri"/>
                <a:ea typeface="Calibri"/>
                <a:cs typeface="Calibri"/>
                <a:sym typeface="Calibri"/>
              </a:rPr>
              <a:t>Multitab window: graphs, packages, help on installed functions</a:t>
            </a:r>
            <a:br>
              <a:rPr lang="en-US" sz="2800" b="1">
                <a:solidFill>
                  <a:srgbClr val="7030A0"/>
                </a:solidFill>
                <a:latin typeface="Calibri"/>
                <a:ea typeface="Calibri"/>
                <a:cs typeface="Calibri"/>
                <a:sym typeface="Calibri"/>
              </a:rPr>
            </a:br>
            <a:endParaRPr sz="2800" b="1">
              <a:solidFill>
                <a:srgbClr val="7030A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26" name="Google Shape;226;p1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explorăm</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Rstudio</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Fereastra</a:t>
            </a:r>
            <a:r>
              <a:rPr lang="en-US" sz="2800" b="1" dirty="0">
                <a:solidFill>
                  <a:srgbClr val="238791"/>
                </a:solidFill>
                <a:latin typeface="Calibri"/>
                <a:ea typeface="Calibri"/>
                <a:cs typeface="Calibri"/>
                <a:sym typeface="Calibri"/>
              </a:rPr>
              <a:t> cu </a:t>
            </a:r>
            <a:r>
              <a:rPr lang="en-US" sz="2800" b="1" dirty="0" err="1">
                <a:solidFill>
                  <a:srgbClr val="238791"/>
                </a:solidFill>
                <a:latin typeface="Calibri"/>
                <a:ea typeface="Calibri"/>
                <a:cs typeface="Calibri"/>
                <a:sym typeface="Calibri"/>
              </a:rPr>
              <a:t>mai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multe</a:t>
            </a:r>
            <a:r>
              <a:rPr lang="en-US" sz="2800" b="1" dirty="0">
                <a:solidFill>
                  <a:srgbClr val="238791"/>
                </a:solidFill>
                <a:latin typeface="Calibri"/>
                <a:ea typeface="Calibri"/>
                <a:cs typeface="Calibri"/>
                <a:sym typeface="Calibri"/>
              </a:rPr>
              <a:t> file</a:t>
            </a:r>
            <a:endParaRPr sz="2800" b="1" dirty="0">
              <a:solidFill>
                <a:srgbClr val="238791"/>
              </a:solidFill>
              <a:latin typeface="Calibri"/>
              <a:ea typeface="Calibri"/>
              <a:cs typeface="Calibri"/>
              <a:sym typeface="Calibri"/>
            </a:endParaRPr>
          </a:p>
        </p:txBody>
      </p:sp>
      <p:sp>
        <p:nvSpPr>
          <p:cNvPr id="227" name="Google Shape;227;p13"/>
          <p:cNvSpPr txBox="1"/>
          <p:nvPr/>
        </p:nvSpPr>
        <p:spPr>
          <a:xfrm>
            <a:off x="1447800" y="3361372"/>
            <a:ext cx="15240000" cy="452431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3200" b="1" dirty="0" err="1">
                <a:solidFill>
                  <a:schemeClr val="dk1"/>
                </a:solidFill>
                <a:latin typeface="Calibri"/>
                <a:ea typeface="Calibri"/>
                <a:cs typeface="Calibri"/>
                <a:sym typeface="Calibri"/>
              </a:rPr>
              <a:t>Pachete</a:t>
            </a:r>
            <a:r>
              <a:rPr lang="en-US" sz="3200" b="1"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pachete</a:t>
            </a:r>
            <a:r>
              <a:rPr lang="en-US" sz="3200" dirty="0">
                <a:solidFill>
                  <a:schemeClr val="dk1"/>
                </a:solidFill>
                <a:latin typeface="Calibri"/>
                <a:ea typeface="Calibri"/>
                <a:cs typeface="Calibri"/>
                <a:sym typeface="Calibri"/>
              </a:rPr>
              <a:t> care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permit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efectuați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analize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statistice</a:t>
            </a:r>
            <a:r>
              <a:rPr lang="en-US" sz="3200" dirty="0">
                <a:solidFill>
                  <a:schemeClr val="dk1"/>
                </a:solidFill>
                <a:latin typeface="Calibri"/>
                <a:ea typeface="Calibri"/>
                <a:cs typeface="Calibri"/>
                <a:sym typeface="Calibri"/>
              </a:rPr>
              <a:t>, cum </a:t>
            </a:r>
            <a:r>
              <a:rPr lang="en-US" sz="3200" dirty="0" err="1">
                <a:solidFill>
                  <a:schemeClr val="dk1"/>
                </a:solidFill>
                <a:latin typeface="Calibri"/>
                <a:ea typeface="Calibri"/>
                <a:cs typeface="Calibri"/>
                <a:sym typeface="Calibri"/>
              </a:rPr>
              <a:t>ar</a:t>
            </a:r>
            <a:r>
              <a:rPr lang="en-US" sz="3200" dirty="0">
                <a:solidFill>
                  <a:schemeClr val="dk1"/>
                </a:solidFill>
                <a:latin typeface="Calibri"/>
                <a:ea typeface="Calibri"/>
                <a:cs typeface="Calibri"/>
                <a:sym typeface="Calibri"/>
              </a:rPr>
              <a:t> fi </a:t>
            </a:r>
            <a:r>
              <a:rPr lang="en-US" sz="3200" dirty="0" err="1">
                <a:solidFill>
                  <a:schemeClr val="dk1"/>
                </a:solidFill>
                <a:latin typeface="Calibri"/>
                <a:ea typeface="Calibri"/>
                <a:cs typeface="Calibri"/>
                <a:sym typeface="Calibri"/>
              </a:rPr>
              <a:t>Analiza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componentele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principale</a:t>
            </a:r>
            <a:r>
              <a:rPr lang="en-GB" sz="3200" dirty="0">
                <a:solidFill>
                  <a:schemeClr val="dk1"/>
                </a:solidFill>
                <a:latin typeface="Calibri"/>
                <a:ea typeface="Calibri"/>
                <a:cs typeface="Calibri"/>
                <a:sym typeface="Calibri"/>
              </a:rPr>
              <a:t>.</a:t>
            </a:r>
            <a:endParaRPr lang="en-GB"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Exemplu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faceți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clic</a:t>
            </a:r>
            <a:r>
              <a:rPr lang="en-US" sz="3200" dirty="0">
                <a:solidFill>
                  <a:schemeClr val="dk1"/>
                </a:solidFill>
                <a:latin typeface="Calibri"/>
                <a:ea typeface="Calibri"/>
                <a:cs typeface="Calibri"/>
                <a:sym typeface="Calibri"/>
              </a:rPr>
              <a:t> pe </a:t>
            </a:r>
            <a:r>
              <a:rPr lang="en-US" sz="3200" b="1" dirty="0" err="1">
                <a:solidFill>
                  <a:schemeClr val="dk1"/>
                </a:solidFill>
                <a:latin typeface="Calibri"/>
                <a:ea typeface="Calibri"/>
                <a:cs typeface="Calibri"/>
                <a:sym typeface="Calibri"/>
              </a:rPr>
              <a:t>Instalare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instalați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pachetul</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ggplot2</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b="1" dirty="0" err="1">
                <a:solidFill>
                  <a:schemeClr val="dk1"/>
                </a:solidFill>
                <a:latin typeface="Calibri"/>
                <a:ea typeface="Calibri"/>
                <a:cs typeface="Calibri"/>
                <a:sym typeface="Calibri"/>
              </a:rPr>
              <a:t>Ajutor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aveți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descrierea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pachetului</a:t>
            </a:r>
            <a:r>
              <a:rPr lang="en-US" sz="32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Exemplu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Scrieți</a:t>
            </a:r>
            <a:r>
              <a:rPr lang="en-US" sz="3200" dirty="0">
                <a:solidFill>
                  <a:schemeClr val="dk1"/>
                </a:solidFill>
                <a:latin typeface="Calibri"/>
                <a:ea typeface="Calibri"/>
                <a:cs typeface="Calibri"/>
                <a:sym typeface="Calibri"/>
              </a:rPr>
              <a:t> </a:t>
            </a:r>
            <a:r>
              <a:rPr lang="en-US" sz="3200" b="1" i="1" dirty="0">
                <a:solidFill>
                  <a:schemeClr val="dk1"/>
                </a:solidFill>
                <a:latin typeface="Calibri"/>
                <a:ea typeface="Calibri"/>
                <a:cs typeface="Calibri"/>
                <a:sym typeface="Calibri"/>
              </a:rPr>
              <a:t>ggplot2</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33" name="Google Shape;233;p1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Să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explorăm</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Rstudio</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Fereastra</a:t>
            </a:r>
            <a:r>
              <a:rPr lang="en-US" sz="2800" b="1" dirty="0">
                <a:solidFill>
                  <a:srgbClr val="238791"/>
                </a:solidFill>
                <a:latin typeface="Calibri"/>
                <a:ea typeface="Calibri"/>
                <a:cs typeface="Calibri"/>
                <a:sym typeface="Calibri"/>
              </a:rPr>
              <a:t> cu </a:t>
            </a:r>
            <a:r>
              <a:rPr lang="en-US" sz="2800" b="1" dirty="0" err="1">
                <a:solidFill>
                  <a:srgbClr val="238791"/>
                </a:solidFill>
                <a:latin typeface="Calibri"/>
                <a:ea typeface="Calibri"/>
                <a:cs typeface="Calibri"/>
                <a:sym typeface="Calibri"/>
              </a:rPr>
              <a:t>mai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multe</a:t>
            </a:r>
            <a:r>
              <a:rPr lang="en-US" sz="2800" b="1" dirty="0">
                <a:solidFill>
                  <a:srgbClr val="238791"/>
                </a:solidFill>
                <a:latin typeface="Calibri"/>
                <a:ea typeface="Calibri"/>
                <a:cs typeface="Calibri"/>
                <a:sym typeface="Calibri"/>
              </a:rPr>
              <a:t> file</a:t>
            </a:r>
            <a:endParaRPr sz="2800" b="1" dirty="0">
              <a:solidFill>
                <a:srgbClr val="238791"/>
              </a:solidFill>
              <a:latin typeface="Calibri"/>
              <a:ea typeface="Calibri"/>
              <a:cs typeface="Calibri"/>
              <a:sym typeface="Calibri"/>
            </a:endParaRPr>
          </a:p>
        </p:txBody>
      </p:sp>
      <p:sp>
        <p:nvSpPr>
          <p:cNvPr id="234" name="Google Shape;234;p14"/>
          <p:cNvSpPr txBox="1"/>
          <p:nvPr/>
        </p:nvSpPr>
        <p:spPr>
          <a:xfrm>
            <a:off x="1447800" y="3361372"/>
            <a:ext cx="15240000" cy="58473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3200" b="1" dirty="0" err="1">
                <a:solidFill>
                  <a:schemeClr val="dk1"/>
                </a:solidFill>
                <a:latin typeface="Calibri"/>
                <a:ea typeface="Calibri"/>
                <a:cs typeface="Calibri"/>
                <a:sym typeface="Calibri"/>
              </a:rPr>
              <a:t>Fișiere</a:t>
            </a:r>
            <a:r>
              <a:rPr lang="en-US" sz="3200" b="1"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accesați</a:t>
            </a:r>
            <a:r>
              <a:rPr lang="en-US" sz="3200" dirty="0">
                <a:solidFill>
                  <a:schemeClr val="dk1"/>
                </a:solidFill>
                <a:latin typeface="Calibri"/>
                <a:ea typeface="Calibri"/>
                <a:cs typeface="Calibri"/>
                <a:sym typeface="Calibri"/>
              </a:rPr>
              <a:t> rapid </a:t>
            </a:r>
            <a:r>
              <a:rPr lang="en-US" sz="3200" dirty="0" err="1">
                <a:solidFill>
                  <a:schemeClr val="dk1"/>
                </a:solidFill>
                <a:latin typeface="Calibri"/>
                <a:ea typeface="Calibri"/>
                <a:cs typeface="Calibri"/>
                <a:sym typeface="Calibri"/>
              </a:rPr>
              <a:t>fișierele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salvate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după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crearea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unui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proiect</a:t>
            </a:r>
            <a:r>
              <a:rPr lang="en-US" sz="3200" dirty="0">
                <a:solidFill>
                  <a:schemeClr val="dk1"/>
                </a:solidFill>
                <a:latin typeface="Calibri"/>
                <a:ea typeface="Calibri"/>
                <a:cs typeface="Calibri"/>
                <a:sym typeface="Calibri"/>
              </a:rPr>
              <a:t> R</a:t>
            </a:r>
            <a:endParaRPr sz="3200" dirty="0">
              <a:solidFill>
                <a:schemeClr val="dk1"/>
              </a:solidFill>
              <a:latin typeface="Calibri"/>
              <a:ea typeface="Calibri"/>
              <a:cs typeface="Calibri"/>
              <a:sym typeface="Calibri"/>
            </a:endParaRPr>
          </a:p>
        </p:txBody>
      </p:sp>
      <p:pic>
        <p:nvPicPr>
          <p:cNvPr id="235" name="Google Shape;235;p14"/>
          <p:cNvPicPr preferRelativeResize="0"/>
          <p:nvPr/>
        </p:nvPicPr>
        <p:blipFill rotWithShape="1">
          <a:blip r:embed="rId3">
            <a:alphaModFix/>
          </a:blip>
          <a:srcRect/>
          <a:stretch/>
        </p:blipFill>
        <p:spPr>
          <a:xfrm>
            <a:off x="4419600" y="4152900"/>
            <a:ext cx="7703127" cy="45816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41" name="Google Shape;241;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a:t>
            </a:r>
            <a:r>
              <a:rPr lang="en-US" sz="2800" b="1" dirty="0" err="1">
                <a:solidFill>
                  <a:srgbClr val="238791"/>
                </a:solidFill>
                <a:latin typeface="Calibri"/>
                <a:ea typeface="Calibri"/>
                <a:cs typeface="Calibri"/>
                <a:sym typeface="Calibri"/>
              </a:rPr>
              <a:t>Crearea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proiect</a:t>
            </a:r>
            <a:endParaRPr sz="2800" b="1" dirty="0">
              <a:solidFill>
                <a:srgbClr val="238791"/>
              </a:solidFill>
              <a:latin typeface="Calibri"/>
              <a:ea typeface="Calibri"/>
              <a:cs typeface="Calibri"/>
              <a:sym typeface="Calibri"/>
            </a:endParaRPr>
          </a:p>
        </p:txBody>
      </p:sp>
      <p:sp>
        <p:nvSpPr>
          <p:cNvPr id="242" name="Google Shape;242;p15"/>
          <p:cNvSpPr txBox="1"/>
          <p:nvPr/>
        </p:nvSpPr>
        <p:spPr>
          <a:xfrm>
            <a:off x="1447800" y="3361372"/>
            <a:ext cx="7239000" cy="4031873"/>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Cu RStudio </a:t>
            </a:r>
            <a:r>
              <a:rPr lang="en-US" sz="3200" dirty="0" err="1">
                <a:solidFill>
                  <a:schemeClr val="dk1"/>
                </a:solidFill>
                <a:latin typeface="Calibri"/>
                <a:ea typeface="Calibri"/>
                <a:cs typeface="Calibri"/>
                <a:sym typeface="Calibri"/>
              </a:rPr>
              <a:t>poți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crea</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proiect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defini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directorul</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lucru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avea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toate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datele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pachetele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codurile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interior.</a:t>
            </a:r>
            <a:endParaRPr dirty="0"/>
          </a:p>
          <a:p>
            <a:pPr marL="0" marR="0" lvl="0" indent="0" algn="just"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crea</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proiect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nou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accesați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meniul</a:t>
            </a:r>
            <a:r>
              <a:rPr lang="en-US" sz="3200" dirty="0">
                <a:solidFill>
                  <a:schemeClr val="dk1"/>
                </a:solidFill>
                <a:latin typeface="Calibri"/>
                <a:ea typeface="Calibri"/>
                <a:cs typeface="Calibri"/>
                <a:sym typeface="Calibri"/>
              </a:rPr>
              <a:t> din </a:t>
            </a:r>
            <a:r>
              <a:rPr lang="en-US" sz="3200" dirty="0" err="1">
                <a:solidFill>
                  <a:schemeClr val="dk1"/>
                </a:solidFill>
                <a:latin typeface="Calibri"/>
                <a:ea typeface="Calibri"/>
                <a:cs typeface="Calibri"/>
                <a:sym typeface="Calibri"/>
              </a:rPr>
              <a:t>stânga</a:t>
            </a:r>
            <a:r>
              <a:rPr lang="en-US" sz="3200" dirty="0">
                <a:solidFill>
                  <a:schemeClr val="dk1"/>
                </a:solidFill>
                <a:latin typeface="Calibri"/>
                <a:ea typeface="Calibri"/>
                <a:cs typeface="Calibri"/>
                <a:sym typeface="Calibri"/>
              </a:rPr>
              <a:t> sus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selectați</a:t>
            </a:r>
            <a:r>
              <a:rPr lang="en-US" sz="3200"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Fișier</a:t>
            </a:r>
            <a:r>
              <a:rPr lang="en-US" sz="3200" b="1" dirty="0">
                <a:solidFill>
                  <a:schemeClr val="dk1"/>
                </a:solidFill>
                <a:latin typeface="Calibri"/>
                <a:ea typeface="Calibri"/>
                <a:cs typeface="Calibri"/>
                <a:sym typeface="Calibri"/>
              </a:rPr>
              <a:t> -&gt; </a:t>
            </a:r>
            <a:r>
              <a:rPr lang="en-US" sz="3200" b="1" dirty="0" err="1">
                <a:solidFill>
                  <a:schemeClr val="dk1"/>
                </a:solidFill>
                <a:latin typeface="Calibri"/>
                <a:ea typeface="Calibri"/>
                <a:cs typeface="Calibri"/>
                <a:sym typeface="Calibri"/>
              </a:rPr>
              <a:t>Proiect</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nou</a:t>
            </a:r>
            <a:endParaRPr b="1" dirty="0"/>
          </a:p>
        </p:txBody>
      </p:sp>
      <p:pic>
        <p:nvPicPr>
          <p:cNvPr id="243" name="Google Shape;243;p15"/>
          <p:cNvPicPr preferRelativeResize="0"/>
          <p:nvPr/>
        </p:nvPicPr>
        <p:blipFill rotWithShape="1">
          <a:blip r:embed="rId3">
            <a:alphaModFix/>
          </a:blip>
          <a:srcRect/>
          <a:stretch/>
        </p:blipFill>
        <p:spPr>
          <a:xfrm>
            <a:off x="9144000" y="2552700"/>
            <a:ext cx="8158275" cy="58075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49" name="Google Shape;249;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a:t>
            </a:r>
            <a:r>
              <a:rPr lang="en-US" sz="2800" b="1" dirty="0" err="1">
                <a:solidFill>
                  <a:srgbClr val="238791"/>
                </a:solidFill>
                <a:latin typeface="Calibri"/>
                <a:ea typeface="Calibri"/>
                <a:cs typeface="Calibri"/>
                <a:sym typeface="Calibri"/>
              </a:rPr>
              <a:t>Crearea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proiect</a:t>
            </a:r>
            <a:endParaRPr sz="2800" b="1" dirty="0">
              <a:solidFill>
                <a:srgbClr val="238791"/>
              </a:solidFill>
              <a:latin typeface="Calibri"/>
              <a:ea typeface="Calibri"/>
              <a:cs typeface="Calibri"/>
              <a:sym typeface="Calibri"/>
            </a:endParaRPr>
          </a:p>
        </p:txBody>
      </p:sp>
      <p:pic>
        <p:nvPicPr>
          <p:cNvPr id="250" name="Google Shape;250;p16"/>
          <p:cNvPicPr preferRelativeResize="0"/>
          <p:nvPr/>
        </p:nvPicPr>
        <p:blipFill rotWithShape="1">
          <a:blip r:embed="rId3">
            <a:alphaModFix/>
          </a:blip>
          <a:srcRect/>
          <a:stretch/>
        </p:blipFill>
        <p:spPr>
          <a:xfrm>
            <a:off x="1219200" y="3387204"/>
            <a:ext cx="6553200" cy="5507945"/>
          </a:xfrm>
          <a:prstGeom prst="rect">
            <a:avLst/>
          </a:prstGeom>
          <a:noFill/>
          <a:ln>
            <a:noFill/>
          </a:ln>
        </p:spPr>
      </p:pic>
      <p:pic>
        <p:nvPicPr>
          <p:cNvPr id="251" name="Google Shape;251;p16"/>
          <p:cNvPicPr preferRelativeResize="0"/>
          <p:nvPr/>
        </p:nvPicPr>
        <p:blipFill rotWithShape="1">
          <a:blip r:embed="rId4">
            <a:alphaModFix/>
          </a:blip>
          <a:srcRect/>
          <a:stretch/>
        </p:blipFill>
        <p:spPr>
          <a:xfrm>
            <a:off x="9525000" y="3418377"/>
            <a:ext cx="6553200" cy="54191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57" name="Google Shape;257;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a:t>
            </a:r>
            <a:r>
              <a:rPr lang="en-US" sz="2800" b="1" dirty="0" err="1">
                <a:solidFill>
                  <a:srgbClr val="238791"/>
                </a:solidFill>
                <a:latin typeface="Calibri"/>
                <a:ea typeface="Calibri"/>
                <a:cs typeface="Calibri"/>
                <a:sym typeface="Calibri"/>
              </a:rPr>
              <a:t>Crearea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unui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proiect</a:t>
            </a:r>
            <a:endParaRPr sz="2800" b="1" dirty="0">
              <a:solidFill>
                <a:srgbClr val="238791"/>
              </a:solidFill>
              <a:latin typeface="Calibri"/>
              <a:ea typeface="Calibri"/>
              <a:cs typeface="Calibri"/>
              <a:sym typeface="Calibri"/>
            </a:endParaRPr>
          </a:p>
        </p:txBody>
      </p:sp>
      <p:sp>
        <p:nvSpPr>
          <p:cNvPr id="258" name="Google Shape;258;p17"/>
          <p:cNvSpPr txBox="1"/>
          <p:nvPr/>
        </p:nvSpPr>
        <p:spPr>
          <a:xfrm>
            <a:off x="1905000" y="3362960"/>
            <a:ext cx="12954000" cy="4524275"/>
          </a:xfrm>
          <a:prstGeom prst="rect">
            <a:avLst/>
          </a:prstGeom>
          <a:noFill/>
          <a:ln>
            <a:noFill/>
          </a:ln>
        </p:spPr>
        <p:txBody>
          <a:bodyPr spcFirstLastPara="1" wrap="square" lIns="91425" tIns="45700" rIns="91425" bIns="45700" anchor="t" anchorCtr="0">
            <a:spAutoFit/>
          </a:bodyPr>
          <a:lstStyle/>
          <a:p>
            <a:pPr marL="457200" marR="0" lvl="0" indent="-254000" algn="just"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Pregatirea</a:t>
            </a:r>
            <a:r>
              <a:rPr lang="en-US" sz="3200" dirty="0">
                <a:solidFill>
                  <a:schemeClr val="dk1"/>
                </a:solidFill>
                <a:latin typeface="Calibri"/>
                <a:ea typeface="Calibri"/>
                <a:cs typeface="Calibri"/>
                <a:sym typeface="Calibri"/>
              </a:rPr>
              <a:t>: </a:t>
            </a:r>
            <a:r>
              <a:rPr lang="en-US" sz="3200" u="sng" dirty="0" err="1">
                <a:solidFill>
                  <a:schemeClr val="dk1"/>
                </a:solidFill>
                <a:latin typeface="Calibri"/>
                <a:ea typeface="Calibri"/>
                <a:cs typeface="Calibri"/>
                <a:sym typeface="Calibri"/>
              </a:rPr>
              <a:t>Încărcarea</a:t>
            </a:r>
            <a:r>
              <a:rPr lang="en-US" sz="3200" u="sng" dirty="0">
                <a:solidFill>
                  <a:schemeClr val="dk1"/>
                </a:solidFill>
                <a:latin typeface="Calibri"/>
                <a:ea typeface="Calibri"/>
                <a:cs typeface="Calibri"/>
                <a:sym typeface="Calibri"/>
              </a:rPr>
              <a:t> </a:t>
            </a:r>
            <a:r>
              <a:rPr lang="en-US" sz="3200" u="sng" dirty="0" err="1">
                <a:solidFill>
                  <a:schemeClr val="dk1"/>
                </a:solidFill>
                <a:latin typeface="Calibri"/>
                <a:ea typeface="Calibri"/>
                <a:cs typeface="Calibri"/>
                <a:sym typeface="Calibri"/>
              </a:rPr>
              <a:t>datelor</a:t>
            </a:r>
            <a:endParaRPr lang="en-US" sz="3200" u="sng" dirty="0">
              <a:solidFill>
                <a:schemeClr val="dk1"/>
              </a:solidFill>
              <a:latin typeface="Calibri"/>
              <a:ea typeface="Calibri"/>
              <a:cs typeface="Calibri"/>
              <a:sym typeface="Calibri"/>
            </a:endParaRPr>
          </a:p>
          <a:p>
            <a:pPr marR="0" lvl="0" algn="just" rtl="0">
              <a:spcBef>
                <a:spcPts val="0"/>
              </a:spcBef>
              <a:spcAft>
                <a:spcPts val="0"/>
              </a:spcAft>
              <a:buClr>
                <a:schemeClr val="dk1"/>
              </a:buClr>
              <a:buSzPts val="3200"/>
            </a:pPr>
            <a:endParaRPr sz="3200" u="sng"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R </a:t>
            </a:r>
            <a:r>
              <a:rPr lang="en-US" sz="3200" dirty="0" err="1">
                <a:solidFill>
                  <a:schemeClr val="dk1"/>
                </a:solidFill>
                <a:latin typeface="Calibri"/>
                <a:ea typeface="Calibri"/>
                <a:cs typeface="Calibri"/>
                <a:sym typeface="Calibri"/>
              </a:rPr>
              <a:t>poate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citi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diferite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tipuri</a:t>
            </a:r>
            <a:r>
              <a:rPr lang="en-US" sz="3200" dirty="0">
                <a:solidFill>
                  <a:schemeClr val="dk1"/>
                </a:solidFill>
                <a:latin typeface="Calibri"/>
                <a:ea typeface="Calibri"/>
                <a:cs typeface="Calibri"/>
                <a:sym typeface="Calibri"/>
              </a:rPr>
              <a:t> de date (TXT, CSV, XLS, XLSX, SPSS, STATA), </a:t>
            </a:r>
            <a:r>
              <a:rPr lang="en-US" sz="3200" dirty="0" err="1">
                <a:solidFill>
                  <a:schemeClr val="dk1"/>
                </a:solidFill>
                <a:latin typeface="Calibri"/>
                <a:ea typeface="Calibri"/>
                <a:cs typeface="Calibri"/>
                <a:sym typeface="Calibri"/>
              </a:rPr>
              <a:t>dar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simplă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imediată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modalitate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formatul</a:t>
            </a:r>
            <a:r>
              <a:rPr lang="en-US" sz="3200" dirty="0">
                <a:solidFill>
                  <a:schemeClr val="dk1"/>
                </a:solidFill>
                <a:latin typeface="Calibri"/>
                <a:ea typeface="Calibri"/>
                <a:cs typeface="Calibri"/>
                <a:sym typeface="Calibri"/>
              </a:rPr>
              <a:t> CSV (Comma Separated Value).</a:t>
            </a:r>
          </a:p>
          <a:p>
            <a:pPr marR="0" lvl="0" algn="just" rtl="0">
              <a:spcBef>
                <a:spcPts val="0"/>
              </a:spcBef>
              <a:spcAft>
                <a:spcPts val="0"/>
              </a:spcAft>
              <a:buClr>
                <a:schemeClr val="dk1"/>
              </a:buClr>
              <a:buSzPts val="3200"/>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încărca</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fișier</a:t>
            </a:r>
            <a:r>
              <a:rPr lang="en-US" sz="3200" dirty="0">
                <a:solidFill>
                  <a:schemeClr val="dk1"/>
                </a:solidFill>
                <a:latin typeface="Calibri"/>
                <a:ea typeface="Calibri"/>
                <a:cs typeface="Calibri"/>
                <a:sym typeface="Calibri"/>
              </a:rPr>
              <a:t> CSV, </a:t>
            </a:r>
            <a:r>
              <a:rPr lang="en-US" sz="3200" dirty="0" err="1">
                <a:solidFill>
                  <a:schemeClr val="dk1"/>
                </a:solidFill>
                <a:latin typeface="Calibri"/>
                <a:ea typeface="Calibri"/>
                <a:cs typeface="Calibri"/>
                <a:sym typeface="Calibri"/>
              </a:rPr>
              <a:t>selectați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Mediu</a:t>
            </a:r>
            <a:r>
              <a:rPr lang="en-US" sz="3200" dirty="0">
                <a:solidFill>
                  <a:schemeClr val="dk1"/>
                </a:solidFill>
                <a:latin typeface="Calibri"/>
                <a:ea typeface="Calibri"/>
                <a:cs typeface="Calibri"/>
                <a:sym typeface="Calibri"/>
              </a:rPr>
              <a:t> din </a:t>
            </a:r>
            <a:r>
              <a:rPr lang="en-US" sz="3200" dirty="0" err="1">
                <a:solidFill>
                  <a:schemeClr val="dk1"/>
                </a:solidFill>
                <a:latin typeface="Calibri"/>
                <a:ea typeface="Calibri"/>
                <a:cs typeface="Calibri"/>
                <a:sym typeface="Calibri"/>
              </a:rPr>
              <a:t>meniul</a:t>
            </a:r>
            <a:r>
              <a:rPr lang="en-US" sz="3200" dirty="0">
                <a:solidFill>
                  <a:schemeClr val="dk1"/>
                </a:solidFill>
                <a:latin typeface="Calibri"/>
                <a:ea typeface="Calibri"/>
                <a:cs typeface="Calibri"/>
                <a:sym typeface="Calibri"/>
              </a:rPr>
              <a:t> din </a:t>
            </a:r>
            <a:r>
              <a:rPr lang="en-US" sz="3200" dirty="0" err="1">
                <a:solidFill>
                  <a:schemeClr val="dk1"/>
                </a:solidFill>
                <a:latin typeface="Calibri"/>
                <a:ea typeface="Calibri"/>
                <a:cs typeface="Calibri"/>
                <a:sym typeface="Calibri"/>
              </a:rPr>
              <a:t>dreapta</a:t>
            </a:r>
            <a:r>
              <a:rPr lang="en-US" sz="3200" dirty="0">
                <a:solidFill>
                  <a:schemeClr val="dk1"/>
                </a:solidFill>
                <a:latin typeface="Calibri"/>
                <a:ea typeface="Calibri"/>
                <a:cs typeface="Calibri"/>
                <a:sym typeface="Calibri"/>
              </a:rPr>
              <a:t> sus </a:t>
            </a:r>
            <a:r>
              <a:rPr lang="en-US" sz="3200" b="1" dirty="0">
                <a:solidFill>
                  <a:schemeClr val="dk1"/>
                </a:solidFill>
                <a:latin typeface="Calibri"/>
                <a:ea typeface="Calibri"/>
                <a:cs typeface="Calibri"/>
                <a:sym typeface="Calibri"/>
              </a:rPr>
              <a:t>-&gt; Import Dataset -&gt; Din </a:t>
            </a:r>
            <a:r>
              <a:rPr lang="en-US" sz="3200" b="1" dirty="0" err="1">
                <a:solidFill>
                  <a:schemeClr val="dk1"/>
                </a:solidFill>
                <a:latin typeface="Calibri"/>
                <a:ea typeface="Calibri"/>
                <a:cs typeface="Calibri"/>
                <a:sym typeface="Calibri"/>
              </a:rPr>
              <a:t>fișier</a:t>
            </a:r>
            <a:r>
              <a:rPr lang="en-US" sz="3200" b="1" dirty="0">
                <a:solidFill>
                  <a:schemeClr val="dk1"/>
                </a:solidFill>
                <a:latin typeface="Calibri"/>
                <a:ea typeface="Calibri"/>
                <a:cs typeface="Calibri"/>
                <a:sym typeface="Calibri"/>
              </a:rPr>
              <a:t> text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apoi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selectați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directorul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fișierul</a:t>
            </a:r>
            <a:r>
              <a:rPr lang="en-US" sz="3200" dirty="0">
                <a:solidFill>
                  <a:schemeClr val="dk1"/>
                </a:solidFill>
                <a:latin typeface="Calibri"/>
                <a:ea typeface="Calibri"/>
                <a:cs typeface="Calibri"/>
                <a:sym typeface="Calibri"/>
              </a:rPr>
              <a:t>.</a:t>
            </a:r>
            <a:endParaRPr sz="32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264" name="Google Shape;264;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R Notebook </a:t>
            </a:r>
            <a:r>
              <a:rPr lang="en-US" sz="2800" b="1" dirty="0" err="1">
                <a:solidFill>
                  <a:srgbClr val="238791"/>
                </a:solidFill>
                <a:latin typeface="Calibri"/>
                <a:ea typeface="Calibri"/>
                <a:cs typeface="Calibri"/>
                <a:sym typeface="Calibri"/>
              </a:rPr>
              <a:t>și</a:t>
            </a:r>
            <a:r>
              <a:rPr lang="en-US" sz="2800" b="1" dirty="0">
                <a:solidFill>
                  <a:srgbClr val="238791"/>
                </a:solidFill>
                <a:latin typeface="Calibri"/>
                <a:ea typeface="Calibri"/>
                <a:cs typeface="Calibri"/>
                <a:sym typeface="Calibri"/>
              </a:rPr>
              <a:t> R Script</a:t>
            </a:r>
            <a:endParaRPr sz="2800" b="1" dirty="0">
              <a:solidFill>
                <a:srgbClr val="238791"/>
              </a:solidFill>
              <a:latin typeface="Calibri"/>
              <a:ea typeface="Calibri"/>
              <a:cs typeface="Calibri"/>
              <a:sym typeface="Calibri"/>
            </a:endParaRPr>
          </a:p>
        </p:txBody>
      </p:sp>
      <p:sp>
        <p:nvSpPr>
          <p:cNvPr id="265" name="Google Shape;265;p18"/>
          <p:cNvSpPr txBox="1"/>
          <p:nvPr/>
        </p:nvSpPr>
        <p:spPr>
          <a:xfrm>
            <a:off x="1447800" y="3361372"/>
            <a:ext cx="12954000" cy="2062103"/>
          </a:xfrm>
          <a:prstGeom prst="rect">
            <a:avLst/>
          </a:prstGeom>
          <a:noFill/>
          <a:ln>
            <a:noFill/>
          </a:ln>
        </p:spPr>
        <p:txBody>
          <a:bodyPr spcFirstLastPara="1" wrap="square" lIns="91425" tIns="45700" rIns="91425" bIns="45700" anchor="t" anchorCtr="0">
            <a:spAutoFit/>
          </a:bodyPr>
          <a:lstStyle/>
          <a:p>
            <a:pPr marL="457200" marR="0" lvl="0" indent="-254000" algn="just" rtl="0">
              <a:spcBef>
                <a:spcPts val="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Acestea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permit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urmăriți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codurile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analizele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efectuate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cadrul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proiectului</a:t>
            </a:r>
            <a:r>
              <a:rPr lang="en-US" sz="3200" dirty="0">
                <a:solidFill>
                  <a:schemeClr val="dk1"/>
                </a:solidFill>
                <a:latin typeface="Calibri"/>
                <a:ea typeface="Calibri"/>
                <a:cs typeface="Calibri"/>
                <a:sym typeface="Calibri"/>
              </a:rPr>
              <a:t> R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le </a:t>
            </a:r>
            <a:r>
              <a:rPr lang="en-US" sz="3200" dirty="0" err="1">
                <a:solidFill>
                  <a:schemeClr val="dk1"/>
                </a:solidFill>
                <a:latin typeface="Calibri"/>
                <a:ea typeface="Calibri"/>
                <a:cs typeface="Calibri"/>
                <a:sym typeface="Calibri"/>
              </a:rPr>
              <a:t>salvați</a:t>
            </a:r>
            <a:r>
              <a:rPr lang="en-US" sz="3200" dirty="0">
                <a:solidFill>
                  <a:schemeClr val="dk1"/>
                </a:solidFill>
                <a:latin typeface="Calibri"/>
                <a:ea typeface="Calibri"/>
                <a:cs typeface="Calibri"/>
                <a:sym typeface="Calibri"/>
              </a:rPr>
              <a:t> pe PC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consultări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ulterioare</a:t>
            </a:r>
            <a:r>
              <a:rPr lang="en-US" sz="3200" dirty="0">
                <a:solidFill>
                  <a:schemeClr val="dk1"/>
                </a:solidFill>
                <a:latin typeface="Calibri"/>
                <a:ea typeface="Calibri"/>
                <a:cs typeface="Calibri"/>
                <a:sym typeface="Calibri"/>
              </a:rPr>
              <a:t>.</a:t>
            </a:r>
            <a:br>
              <a:rPr lang="en-US" sz="3200" dirty="0">
                <a:solidFill>
                  <a:schemeClr val="dk1"/>
                </a:solidFill>
                <a:latin typeface="Calibri"/>
                <a:ea typeface="Calibri"/>
                <a:cs typeface="Calibri"/>
                <a:sym typeface="Calibri"/>
              </a:rPr>
            </a:br>
            <a:endParaRPr sz="3200" b="1" dirty="0">
              <a:solidFill>
                <a:schemeClr val="dk1"/>
              </a:solidFill>
              <a:latin typeface="Calibri"/>
              <a:ea typeface="Calibri"/>
              <a:cs typeface="Calibri"/>
              <a:sym typeface="Calibri"/>
            </a:endParaRPr>
          </a:p>
        </p:txBody>
      </p:sp>
      <p:pic>
        <p:nvPicPr>
          <p:cNvPr id="266" name="Google Shape;266;p18"/>
          <p:cNvPicPr preferRelativeResize="0"/>
          <p:nvPr/>
        </p:nvPicPr>
        <p:blipFill rotWithShape="1">
          <a:blip r:embed="rId3">
            <a:alphaModFix/>
          </a:blip>
          <a:srcRect/>
          <a:stretch/>
        </p:blipFill>
        <p:spPr>
          <a:xfrm>
            <a:off x="2466973" y="5426938"/>
            <a:ext cx="10810406" cy="1621561"/>
          </a:xfrm>
          <a:prstGeom prst="rect">
            <a:avLst/>
          </a:prstGeom>
          <a:noFill/>
          <a:ln>
            <a:noFill/>
          </a:ln>
        </p:spPr>
      </p:pic>
      <p:sp>
        <p:nvSpPr>
          <p:cNvPr id="267" name="Google Shape;267;p18"/>
          <p:cNvSpPr/>
          <p:nvPr/>
        </p:nvSpPr>
        <p:spPr>
          <a:xfrm>
            <a:off x="2133600" y="6237718"/>
            <a:ext cx="1066800" cy="810781"/>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8" name="Google Shape;268;p18"/>
          <p:cNvCxnSpPr/>
          <p:nvPr/>
        </p:nvCxnSpPr>
        <p:spPr>
          <a:xfrm rot="10800000" flipH="1">
            <a:off x="2113682" y="7353300"/>
            <a:ext cx="353291" cy="1858843"/>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9"/>
          <p:cNvPicPr preferRelativeResize="0"/>
          <p:nvPr/>
        </p:nvPicPr>
        <p:blipFill rotWithShape="1">
          <a:blip r:embed="rId3">
            <a:alphaModFix/>
          </a:blip>
          <a:srcRect/>
          <a:stretch/>
        </p:blipFill>
        <p:spPr>
          <a:xfrm>
            <a:off x="1371600" y="1257300"/>
            <a:ext cx="14621307" cy="8666039"/>
          </a:xfrm>
          <a:prstGeom prst="rect">
            <a:avLst/>
          </a:prstGeom>
          <a:noFill/>
          <a:ln>
            <a:noFill/>
          </a:ln>
        </p:spPr>
      </p:pic>
      <p:cxnSp>
        <p:nvCxnSpPr>
          <p:cNvPr id="274" name="Google Shape;274;p19"/>
          <p:cNvCxnSpPr/>
          <p:nvPr/>
        </p:nvCxnSpPr>
        <p:spPr>
          <a:xfrm rot="10800000" flipH="1">
            <a:off x="838200" y="1738745"/>
            <a:ext cx="706582" cy="3394364"/>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endParaRPr sz="4000" b="1">
              <a:solidFill>
                <a:srgbClr val="E7686A"/>
              </a:solidFill>
              <a:latin typeface="Calibri"/>
              <a:ea typeface="Calibri"/>
              <a:cs typeface="Calibri"/>
              <a:sym typeface="Calibri"/>
            </a:endParaRPr>
          </a:p>
        </p:txBody>
      </p:sp>
      <p:sp>
        <p:nvSpPr>
          <p:cNvPr id="139" name="Google Shape;139;p2"/>
          <p:cNvSpPr txBox="1"/>
          <p:nvPr/>
        </p:nvSpPr>
        <p:spPr>
          <a:xfrm>
            <a:off x="2240049" y="5829057"/>
            <a:ext cx="3284220"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Unitate</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Introducere</a:t>
            </a:r>
            <a:endParaRPr dirty="0"/>
          </a:p>
          <a:p>
            <a:pPr marL="457200" marR="0" lvl="0" indent="-457200" algn="l" rtl="0">
              <a:spcBef>
                <a:spcPts val="0"/>
              </a:spcBef>
              <a:spcAft>
                <a:spcPts val="0"/>
              </a:spcAft>
              <a:buClr>
                <a:schemeClr val="dk1"/>
              </a:buClr>
              <a:buSzPts val="2400"/>
              <a:buFont typeface="Calibri"/>
              <a:buAutoNum type="arabicPeriod"/>
            </a:pPr>
            <a:r>
              <a:rPr lang="en-US" sz="2400" dirty="0" err="1">
                <a:solidFill>
                  <a:schemeClr val="dk1"/>
                </a:solidFill>
                <a:latin typeface="Calibri"/>
                <a:ea typeface="Calibri"/>
                <a:cs typeface="Calibri"/>
                <a:sym typeface="Calibri"/>
              </a:rPr>
              <a:t>istoric</a:t>
            </a:r>
            <a:r>
              <a:rPr lang="en-US" sz="2400" dirty="0">
                <a:solidFill>
                  <a:schemeClr val="dk1"/>
                </a:solidFill>
                <a:latin typeface="Calibri"/>
                <a:ea typeface="Calibri"/>
                <a:cs typeface="Calibri"/>
                <a:sym typeface="Calibri"/>
              </a:rPr>
              <a:t> </a:t>
            </a:r>
          </a:p>
          <a:p>
            <a:pPr marL="457200" marR="0" lvl="0" indent="-457200" algn="l" rtl="0">
              <a:spcBef>
                <a:spcPts val="0"/>
              </a:spcBef>
              <a:spcAft>
                <a:spcPts val="0"/>
              </a:spcAft>
              <a:buClr>
                <a:schemeClr val="dk1"/>
              </a:buClr>
              <a:buSzPts val="2400"/>
              <a:buFont typeface="Calibri"/>
              <a:buAutoNum type="arabicPeriod"/>
            </a:pPr>
            <a:r>
              <a:rPr lang="en-US" sz="2400" dirty="0" err="1">
                <a:solidFill>
                  <a:schemeClr val="dk1"/>
                </a:solidFill>
                <a:latin typeface="Calibri"/>
                <a:ea typeface="Calibri"/>
                <a:cs typeface="Calibri"/>
                <a:sym typeface="Calibri"/>
              </a:rPr>
              <a:t>Mediul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calcul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Tehnici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analiză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Comunitate</a:t>
            </a:r>
            <a:endParaRPr sz="2800" dirty="0">
              <a:solidFill>
                <a:schemeClr val="dk1"/>
              </a:solidFill>
              <a:latin typeface="Calibri"/>
              <a:ea typeface="Calibri"/>
              <a:cs typeface="Calibri"/>
              <a:sym typeface="Calibri"/>
            </a:endParaRPr>
          </a:p>
        </p:txBody>
      </p:sp>
      <p:sp>
        <p:nvSpPr>
          <p:cNvPr id="140" name="Google Shape;140;p2"/>
          <p:cNvSpPr/>
          <p:nvPr/>
        </p:nvSpPr>
        <p:spPr>
          <a:xfrm>
            <a:off x="2825750" y="3688183"/>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48028"/>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3385800" y="3370200"/>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2"/>
          <p:cNvSpPr txBox="1"/>
          <p:nvPr/>
        </p:nvSpPr>
        <p:spPr>
          <a:xfrm>
            <a:off x="7882774" y="5829057"/>
            <a:ext cx="392938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Unitate</a:t>
            </a:r>
            <a:r>
              <a:rPr lang="en-US" sz="2800" b="1" dirty="0">
                <a:solidFill>
                  <a:srgbClr val="238791"/>
                </a:solidFill>
                <a:latin typeface="Calibri"/>
                <a:ea typeface="Calibri"/>
                <a:cs typeface="Calibri"/>
                <a:sym typeface="Calibri"/>
              </a:rPr>
              <a:t> 2: Software-</a:t>
            </a:r>
            <a:r>
              <a:rPr lang="en-US" sz="2800" b="1" dirty="0" err="1">
                <a:solidFill>
                  <a:srgbClr val="238791"/>
                </a:solidFill>
                <a:latin typeface="Calibri"/>
                <a:ea typeface="Calibri"/>
                <a:cs typeface="Calibri"/>
                <a:sym typeface="Calibri"/>
              </a:rPr>
              <a:t>ul</a:t>
            </a:r>
            <a:r>
              <a:rPr lang="en-US" sz="2800" b="1" dirty="0">
                <a:solidFill>
                  <a:srgbClr val="238791"/>
                </a:solidFill>
                <a:latin typeface="Calibri"/>
                <a:ea typeface="Calibri"/>
                <a:cs typeface="Calibri"/>
                <a:sym typeface="Calibri"/>
              </a:rPr>
              <a:t> R</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Cum se </a:t>
            </a:r>
            <a:r>
              <a:rPr lang="en-US" sz="2400" dirty="0" err="1">
                <a:solidFill>
                  <a:schemeClr val="dk1"/>
                </a:solidFill>
                <a:latin typeface="Calibri"/>
                <a:ea typeface="Calibri"/>
                <a:cs typeface="Calibri"/>
                <a:sym typeface="Calibri"/>
              </a:rPr>
              <a:t>instalează</a:t>
            </a:r>
            <a:r>
              <a:rPr lang="en-US" sz="2400" dirty="0">
                <a:solidFill>
                  <a:schemeClr val="dk1"/>
                </a:solidFill>
                <a:latin typeface="Calibri"/>
                <a:ea typeface="Calibri"/>
                <a:cs typeface="Calibri"/>
                <a:sym typeface="Calibri"/>
              </a:rPr>
              <a:t> R</a:t>
            </a:r>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Cum </a:t>
            </a:r>
            <a:r>
              <a:rPr lang="en-US" sz="2400" dirty="0" err="1">
                <a:solidFill>
                  <a:schemeClr val="dk1"/>
                </a:solidFill>
                <a:latin typeface="Calibri"/>
                <a:ea typeface="Calibri"/>
                <a:cs typeface="Calibri"/>
                <a:sym typeface="Calibri"/>
              </a:rPr>
              <a:t>arată</a:t>
            </a:r>
            <a:r>
              <a:rPr lang="en-US" sz="2400" dirty="0">
                <a:solidFill>
                  <a:schemeClr val="dk1"/>
                </a:solidFill>
                <a:latin typeface="Calibri"/>
                <a:ea typeface="Calibri"/>
                <a:cs typeface="Calibri"/>
                <a:sym typeface="Calibri"/>
              </a:rPr>
              <a:t> R?</a:t>
            </a:r>
            <a:endParaRPr sz="2400" dirty="0">
              <a:solidFill>
                <a:schemeClr val="dk1"/>
              </a:solidFill>
              <a:latin typeface="Calibri"/>
              <a:ea typeface="Calibri"/>
              <a:cs typeface="Calibri"/>
              <a:sym typeface="Calibri"/>
            </a:endParaRPr>
          </a:p>
        </p:txBody>
      </p:sp>
      <p:sp>
        <p:nvSpPr>
          <p:cNvPr id="144" name="Google Shape;144;p2"/>
          <p:cNvSpPr txBox="1"/>
          <p:nvPr/>
        </p:nvSpPr>
        <p:spPr>
          <a:xfrm>
            <a:off x="12977611" y="5829057"/>
            <a:ext cx="3711977"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Unitate</a:t>
            </a:r>
            <a:r>
              <a:rPr lang="en-US" sz="2800" b="1" dirty="0">
                <a:solidFill>
                  <a:srgbClr val="238791"/>
                </a:solidFill>
                <a:latin typeface="Calibri"/>
                <a:ea typeface="Calibri"/>
                <a:cs typeface="Calibri"/>
                <a:sym typeface="Calibri"/>
              </a:rPr>
              <a:t> 3: RStudio</a:t>
            </a:r>
            <a:endParaRPr sz="2800" b="1" dirty="0">
              <a:solidFill>
                <a:srgbClr val="23879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explorăm</a:t>
            </a:r>
            <a:r>
              <a:rPr lang="en-US" sz="2400" dirty="0">
                <a:solidFill>
                  <a:schemeClr val="dk1"/>
                </a:solidFill>
                <a:latin typeface="Calibri"/>
                <a:ea typeface="Calibri"/>
                <a:cs typeface="Calibri"/>
                <a:sym typeface="Calibri"/>
              </a:rPr>
              <a:t> RStudio</a:t>
            </a:r>
            <a:br>
              <a:rPr lang="en-US" sz="2400" dirty="0">
                <a:solidFill>
                  <a:schemeClr val="dk1"/>
                </a:solidFill>
                <a:latin typeface="Calibri"/>
                <a:ea typeface="Calibri"/>
                <a:cs typeface="Calibri"/>
                <a:sym typeface="Calibri"/>
              </a:rPr>
            </a:br>
            <a:r>
              <a:rPr lang="en-US" sz="2400" dirty="0" err="1">
                <a:solidFill>
                  <a:schemeClr val="dk1"/>
                </a:solidFill>
                <a:latin typeface="Calibri"/>
                <a:ea typeface="Calibri"/>
                <a:cs typeface="Calibri"/>
                <a:sym typeface="Calibri"/>
              </a:rPr>
              <a:t>Crearea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caiet</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proiect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statistici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scripturi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R</a:t>
            </a:r>
          </a:p>
          <a:p>
            <a:pPr marR="0" lvl="0" algn="l" rtl="0">
              <a:spcBef>
                <a:spcPts val="0"/>
              </a:spcBef>
              <a:spcAft>
                <a:spcPts val="0"/>
              </a:spcAft>
              <a:buClr>
                <a:schemeClr val="dk1"/>
              </a:buClr>
              <a:buSzPts val="2400"/>
            </a:pP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Grafice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R</a:t>
            </a:r>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156690" y="4091156"/>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0"/>
          <p:cNvPicPr preferRelativeResize="0"/>
          <p:nvPr/>
        </p:nvPicPr>
        <p:blipFill rotWithShape="1">
          <a:blip r:embed="rId3">
            <a:alphaModFix/>
          </a:blip>
          <a:srcRect/>
          <a:stretch/>
        </p:blipFill>
        <p:spPr>
          <a:xfrm>
            <a:off x="1295400" y="1953518"/>
            <a:ext cx="14564988" cy="8111056"/>
          </a:xfrm>
          <a:prstGeom prst="rect">
            <a:avLst/>
          </a:prstGeom>
          <a:noFill/>
          <a:ln>
            <a:noFill/>
          </a:ln>
        </p:spPr>
      </p:pic>
      <p:sp>
        <p:nvSpPr>
          <p:cNvPr id="280" name="Google Shape;280;p20"/>
          <p:cNvSpPr txBox="1"/>
          <p:nvPr/>
        </p:nvSpPr>
        <p:spPr>
          <a:xfrm>
            <a:off x="1612466" y="876300"/>
            <a:ext cx="1295400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R Notebook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creați</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raport</a:t>
            </a:r>
            <a:r>
              <a:rPr lang="en-US" sz="3200" dirty="0">
                <a:solidFill>
                  <a:schemeClr val="dk1"/>
                </a:solidFill>
                <a:latin typeface="Calibri"/>
                <a:ea typeface="Calibri"/>
                <a:cs typeface="Calibri"/>
                <a:sym typeface="Calibri"/>
              </a:rPr>
              <a:t> al </a:t>
            </a:r>
            <a:r>
              <a:rPr lang="en-US" sz="3200" dirty="0" err="1">
                <a:solidFill>
                  <a:schemeClr val="dk1"/>
                </a:solidFill>
                <a:latin typeface="Calibri"/>
                <a:ea typeface="Calibri"/>
                <a:cs typeface="Calibri"/>
                <a:sym typeface="Calibri"/>
              </a:rPr>
              <a:t>unui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proiect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prin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introducerea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tuturor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pașilor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operațiilor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graficelor</a:t>
            </a:r>
            <a:r>
              <a:rPr lang="en-US" sz="3200" dirty="0">
                <a:solidFill>
                  <a:schemeClr val="dk1"/>
                </a:solidFill>
                <a:latin typeface="Calibri"/>
                <a:ea typeface="Calibri"/>
                <a:cs typeface="Calibri"/>
                <a:sym typeface="Calibri"/>
              </a:rPr>
              <a:t> create.</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1"/>
          <p:cNvSpPr txBox="1"/>
          <p:nvPr/>
        </p:nvSpPr>
        <p:spPr>
          <a:xfrm>
            <a:off x="1612466" y="876300"/>
            <a:ext cx="12954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R Notebook: </a:t>
            </a:r>
            <a:r>
              <a:rPr lang="en-US" sz="3200" dirty="0" err="1">
                <a:solidFill>
                  <a:schemeClr val="dk1"/>
                </a:solidFill>
                <a:latin typeface="Calibri"/>
                <a:ea typeface="Calibri"/>
                <a:cs typeface="Calibri"/>
                <a:sym typeface="Calibri"/>
              </a:rPr>
              <a:t>comenzile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trebuie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introduse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bucăți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speciale</a:t>
            </a:r>
            <a:r>
              <a:rPr lang="en-US" sz="3200" dirty="0">
                <a:solidFill>
                  <a:schemeClr val="dk1"/>
                </a:solidFill>
                <a:latin typeface="Calibri"/>
                <a:ea typeface="Calibri"/>
                <a:cs typeface="Calibri"/>
                <a:sym typeface="Calibri"/>
              </a:rPr>
              <a:t> (ALT + CTRL + I), </a:t>
            </a:r>
            <a:r>
              <a:rPr lang="en-US" sz="3200" dirty="0" err="1">
                <a:solidFill>
                  <a:schemeClr val="dk1"/>
                </a:solidFill>
                <a:latin typeface="Calibri"/>
                <a:ea typeface="Calibri"/>
                <a:cs typeface="Calibri"/>
                <a:sym typeface="Calibri"/>
              </a:rPr>
              <a:t>descrierile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afară</a:t>
            </a:r>
            <a:endParaRPr lang="en-US" sz="3200" dirty="0">
              <a:solidFill>
                <a:schemeClr val="dk1"/>
              </a:solidFill>
              <a:latin typeface="Calibri"/>
              <a:ea typeface="Calibri"/>
              <a:cs typeface="Calibri"/>
              <a:sym typeface="Calibri"/>
            </a:endParaRPr>
          </a:p>
        </p:txBody>
      </p:sp>
      <p:pic>
        <p:nvPicPr>
          <p:cNvPr id="286" name="Google Shape;286;p21"/>
          <p:cNvPicPr preferRelativeResize="0"/>
          <p:nvPr/>
        </p:nvPicPr>
        <p:blipFill rotWithShape="1">
          <a:blip r:embed="rId3">
            <a:alphaModFix/>
          </a:blip>
          <a:srcRect/>
          <a:stretch/>
        </p:blipFill>
        <p:spPr>
          <a:xfrm>
            <a:off x="935184" y="2153448"/>
            <a:ext cx="16840200" cy="5673507"/>
          </a:xfrm>
          <a:prstGeom prst="rect">
            <a:avLst/>
          </a:prstGeom>
          <a:noFill/>
          <a:ln>
            <a:noFill/>
          </a:ln>
        </p:spPr>
      </p:pic>
      <p:sp>
        <p:nvSpPr>
          <p:cNvPr id="287" name="Google Shape;287;p21"/>
          <p:cNvSpPr txBox="1"/>
          <p:nvPr/>
        </p:nvSpPr>
        <p:spPr>
          <a:xfrm>
            <a:off x="13553209" y="7313548"/>
            <a:ext cx="3962400"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Command description</a:t>
            </a:r>
            <a:br>
              <a:rPr lang="en-US" sz="3200" b="1">
                <a:solidFill>
                  <a:schemeClr val="dk1"/>
                </a:solidFill>
                <a:latin typeface="Calibri"/>
                <a:ea typeface="Calibri"/>
                <a:cs typeface="Calibri"/>
                <a:sym typeface="Calibri"/>
              </a:rPr>
            </a:br>
            <a:endParaRPr/>
          </a:p>
        </p:txBody>
      </p:sp>
      <p:sp>
        <p:nvSpPr>
          <p:cNvPr id="288" name="Google Shape;288;p21"/>
          <p:cNvSpPr txBox="1"/>
          <p:nvPr/>
        </p:nvSpPr>
        <p:spPr>
          <a:xfrm>
            <a:off x="3983182" y="7196571"/>
            <a:ext cx="16764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Chunk</a:t>
            </a:r>
            <a:endParaRPr sz="3200" b="1">
              <a:solidFill>
                <a:schemeClr val="dk1"/>
              </a:solidFill>
              <a:latin typeface="Calibri"/>
              <a:ea typeface="Calibri"/>
              <a:cs typeface="Calibri"/>
              <a:sym typeface="Calibri"/>
            </a:endParaRPr>
          </a:p>
        </p:txBody>
      </p:sp>
      <p:sp>
        <p:nvSpPr>
          <p:cNvPr id="289" name="Google Shape;289;p21"/>
          <p:cNvSpPr txBox="1"/>
          <p:nvPr/>
        </p:nvSpPr>
        <p:spPr>
          <a:xfrm>
            <a:off x="9355284" y="3573840"/>
            <a:ext cx="3276600"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dk1"/>
                </a:solidFill>
                <a:latin typeface="Calibri"/>
                <a:ea typeface="Calibri"/>
                <a:cs typeface="Calibri"/>
                <a:sym typeface="Calibri"/>
              </a:rPr>
              <a:t>Allow you to</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Process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Commands</a:t>
            </a:r>
            <a:br>
              <a:rPr lang="en-US" sz="3200" b="1">
                <a:solidFill>
                  <a:schemeClr val="dk1"/>
                </a:solidFill>
                <a:latin typeface="Calibri"/>
                <a:ea typeface="Calibri"/>
                <a:cs typeface="Calibri"/>
                <a:sym typeface="Calibri"/>
              </a:rPr>
            </a:br>
            <a:endParaRPr sz="3200" b="1">
              <a:solidFill>
                <a:schemeClr val="dk1"/>
              </a:solidFill>
              <a:latin typeface="Calibri"/>
              <a:ea typeface="Calibri"/>
              <a:cs typeface="Calibri"/>
              <a:sym typeface="Calibri"/>
            </a:endParaRPr>
          </a:p>
        </p:txBody>
      </p:sp>
      <p:cxnSp>
        <p:nvCxnSpPr>
          <p:cNvPr id="290" name="Google Shape;290;p21"/>
          <p:cNvCxnSpPr/>
          <p:nvPr/>
        </p:nvCxnSpPr>
        <p:spPr>
          <a:xfrm flipH="1">
            <a:off x="6705600" y="4303993"/>
            <a:ext cx="2251364" cy="891729"/>
          </a:xfrm>
          <a:prstGeom prst="straightConnector1">
            <a:avLst/>
          </a:prstGeom>
          <a:noFill/>
          <a:ln w="38100" cap="flat" cmpd="sng">
            <a:solidFill>
              <a:srgbClr val="FF0000"/>
            </a:solidFill>
            <a:prstDash val="solid"/>
            <a:miter lim="800000"/>
            <a:headEnd type="none" w="sm" len="sm"/>
            <a:tailEnd type="triangle" w="med" len="med"/>
          </a:ln>
        </p:spPr>
      </p:cxnSp>
      <p:sp>
        <p:nvSpPr>
          <p:cNvPr id="291" name="Google Shape;291;p21"/>
          <p:cNvSpPr/>
          <p:nvPr/>
        </p:nvSpPr>
        <p:spPr>
          <a:xfrm>
            <a:off x="2306782" y="5408278"/>
            <a:ext cx="1676400" cy="1077217"/>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2" name="Google Shape;292;p21"/>
          <p:cNvCxnSpPr/>
          <p:nvPr/>
        </p:nvCxnSpPr>
        <p:spPr>
          <a:xfrm>
            <a:off x="2661369" y="6927210"/>
            <a:ext cx="967225" cy="271571"/>
          </a:xfrm>
          <a:prstGeom prst="straightConnector1">
            <a:avLst/>
          </a:prstGeom>
          <a:noFill/>
          <a:ln w="38100" cap="flat" cmpd="sng">
            <a:solidFill>
              <a:srgbClr val="FF0000"/>
            </a:solidFill>
            <a:prstDash val="solid"/>
            <a:miter lim="800000"/>
            <a:headEnd type="none" w="sm" len="sm"/>
            <a:tailEnd type="triangle" w="med" len="med"/>
          </a:ln>
        </p:spPr>
      </p:cxnSp>
      <p:sp>
        <p:nvSpPr>
          <p:cNvPr id="293" name="Google Shape;293;p21"/>
          <p:cNvSpPr/>
          <p:nvPr/>
        </p:nvSpPr>
        <p:spPr>
          <a:xfrm>
            <a:off x="16306800" y="5381984"/>
            <a:ext cx="1208809" cy="447316"/>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4" name="Google Shape;294;p21"/>
          <p:cNvCxnSpPr/>
          <p:nvPr/>
        </p:nvCxnSpPr>
        <p:spPr>
          <a:xfrm flipH="1">
            <a:off x="16601207" y="6136358"/>
            <a:ext cx="69273" cy="1117482"/>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pic>
        <p:nvPicPr>
          <p:cNvPr id="300" name="Google Shape;300;p22"/>
          <p:cNvPicPr preferRelativeResize="0"/>
          <p:nvPr/>
        </p:nvPicPr>
        <p:blipFill rotWithShape="1">
          <a:blip r:embed="rId3">
            <a:alphaModFix/>
          </a:blip>
          <a:srcRect/>
          <a:stretch/>
        </p:blipFill>
        <p:spPr>
          <a:xfrm>
            <a:off x="2666999" y="3379812"/>
            <a:ext cx="11706309" cy="3668688"/>
          </a:xfrm>
          <a:prstGeom prst="rect">
            <a:avLst/>
          </a:prstGeom>
          <a:noFill/>
          <a:ln>
            <a:noFill/>
          </a:ln>
        </p:spPr>
      </p:pic>
      <p:sp>
        <p:nvSpPr>
          <p:cNvPr id="301" name="Google Shape;301;p22"/>
          <p:cNvSpPr txBox="1"/>
          <p:nvPr/>
        </p:nvSpPr>
        <p:spPr>
          <a:xfrm>
            <a:off x="5943600" y="2114399"/>
            <a:ext cx="387393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chemeClr val="dk1"/>
                </a:solidFill>
                <a:latin typeface="Calibri"/>
                <a:ea typeface="Calibri"/>
                <a:cs typeface="Calibri"/>
                <a:sym typeface="Calibri"/>
              </a:rPr>
              <a:t>Salvați</a:t>
            </a:r>
            <a:r>
              <a:rPr lang="en-US" sz="3200" b="1" dirty="0">
                <a:solidFill>
                  <a:schemeClr val="dk1"/>
                </a:solidFill>
                <a:latin typeface="Calibri"/>
                <a:ea typeface="Calibri"/>
                <a:cs typeface="Calibri"/>
                <a:sym typeface="Calibri"/>
              </a:rPr>
              <a:t> R Notebook</a:t>
            </a:r>
            <a:endParaRPr dirty="0"/>
          </a:p>
        </p:txBody>
      </p:sp>
      <p:sp>
        <p:nvSpPr>
          <p:cNvPr id="302" name="Google Shape;302;p22"/>
          <p:cNvSpPr txBox="1"/>
          <p:nvPr/>
        </p:nvSpPr>
        <p:spPr>
          <a:xfrm>
            <a:off x="7391400" y="7023919"/>
            <a:ext cx="366722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chemeClr val="dk1"/>
                </a:solidFill>
                <a:latin typeface="Calibri"/>
                <a:ea typeface="Calibri"/>
                <a:cs typeface="Calibri"/>
                <a:sym typeface="Calibri"/>
              </a:rPr>
              <a:t>Previzualizare</a:t>
            </a:r>
            <a:r>
              <a:rPr lang="en-US" sz="3200" b="1" dirty="0">
                <a:solidFill>
                  <a:schemeClr val="dk1"/>
                </a:solidFill>
                <a:latin typeface="Calibri"/>
                <a:ea typeface="Calibri"/>
                <a:cs typeface="Calibri"/>
                <a:sym typeface="Calibri"/>
              </a:rPr>
              <a:t> R Notebook</a:t>
            </a:r>
            <a:endParaRPr lang="en-US" sz="3200" dirty="0"/>
          </a:p>
        </p:txBody>
      </p:sp>
      <p:cxnSp>
        <p:nvCxnSpPr>
          <p:cNvPr id="303" name="Google Shape;303;p22"/>
          <p:cNvCxnSpPr/>
          <p:nvPr/>
        </p:nvCxnSpPr>
        <p:spPr>
          <a:xfrm rot="10800000">
            <a:off x="6400800" y="4008810"/>
            <a:ext cx="1177636" cy="2410691"/>
          </a:xfrm>
          <a:prstGeom prst="straightConnector1">
            <a:avLst/>
          </a:prstGeom>
          <a:noFill/>
          <a:ln w="38100" cap="flat" cmpd="sng">
            <a:solidFill>
              <a:srgbClr val="FF0000"/>
            </a:solidFill>
            <a:prstDash val="solid"/>
            <a:miter lim="800000"/>
            <a:headEnd type="none" w="sm" len="sm"/>
            <a:tailEnd type="triangle" w="med" len="med"/>
          </a:ln>
        </p:spPr>
      </p:cxnSp>
      <p:cxnSp>
        <p:nvCxnSpPr>
          <p:cNvPr id="304" name="Google Shape;304;p22"/>
          <p:cNvCxnSpPr/>
          <p:nvPr/>
        </p:nvCxnSpPr>
        <p:spPr>
          <a:xfrm flipH="1">
            <a:off x="4405746" y="2819618"/>
            <a:ext cx="1371600" cy="1032335"/>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R Script:</a:t>
            </a:r>
            <a:r>
              <a:rPr lang="en-US" sz="3200" dirty="0">
                <a:solidFill>
                  <a:schemeClr val="dk1"/>
                </a:solidFill>
                <a:latin typeface="Calibri"/>
                <a:ea typeface="Calibri"/>
                <a:cs typeface="Calibri"/>
                <a:sym typeface="Calibri"/>
              </a:rPr>
              <a:t> </a:t>
            </a:r>
            <a:endParaRPr dirty="0"/>
          </a:p>
        </p:txBody>
      </p:sp>
      <p:pic>
        <p:nvPicPr>
          <p:cNvPr id="310" name="Google Shape;310;p23"/>
          <p:cNvPicPr preferRelativeResize="0"/>
          <p:nvPr/>
        </p:nvPicPr>
        <p:blipFill rotWithShape="1">
          <a:blip r:embed="rId3">
            <a:alphaModFix/>
          </a:blip>
          <a:srcRect/>
          <a:stretch/>
        </p:blipFill>
        <p:spPr>
          <a:xfrm>
            <a:off x="3200400" y="1505902"/>
            <a:ext cx="11021148" cy="72751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4"/>
          <p:cNvSpPr txBox="1"/>
          <p:nvPr/>
        </p:nvSpPr>
        <p:spPr>
          <a:xfrm>
            <a:off x="1612466" y="876300"/>
            <a:ext cx="12954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Calibri"/>
                <a:ea typeface="Calibri"/>
                <a:cs typeface="Calibri"/>
                <a:sym typeface="Calibri"/>
              </a:rPr>
              <a:t>R Script:</a:t>
            </a:r>
            <a:r>
              <a:rPr lang="en-US" sz="3200">
                <a:solidFill>
                  <a:schemeClr val="dk1"/>
                </a:solidFill>
                <a:latin typeface="Calibri"/>
                <a:ea typeface="Calibri"/>
                <a:cs typeface="Calibri"/>
                <a:sym typeface="Calibri"/>
              </a:rPr>
              <a:t> </a:t>
            </a:r>
            <a:endParaRPr/>
          </a:p>
        </p:txBody>
      </p:sp>
      <p:sp>
        <p:nvSpPr>
          <p:cNvPr id="316" name="Google Shape;316;p24"/>
          <p:cNvSpPr txBox="1"/>
          <p:nvPr/>
        </p:nvSpPr>
        <p:spPr>
          <a:xfrm>
            <a:off x="3093294" y="2857500"/>
            <a:ext cx="12146705" cy="5121513"/>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Creați</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fișier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care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introduceți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toate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codurile</a:t>
            </a:r>
            <a:r>
              <a:rPr lang="en-US" sz="3200" dirty="0">
                <a:solidFill>
                  <a:schemeClr val="dk1"/>
                </a:solidFill>
                <a:latin typeface="Calibri"/>
                <a:ea typeface="Calibri"/>
                <a:cs typeface="Calibri"/>
                <a:sym typeface="Calibri"/>
              </a:rPr>
              <a:t> utile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analiza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corespunzătoare</a:t>
            </a: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Descrierile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între</a:t>
            </a:r>
            <a:r>
              <a:rPr lang="en-US" sz="3200" dirty="0">
                <a:solidFill>
                  <a:schemeClr val="dk1"/>
                </a:solidFill>
                <a:latin typeface="Calibri"/>
                <a:ea typeface="Calibri"/>
                <a:cs typeface="Calibri"/>
                <a:sym typeface="Calibri"/>
              </a:rPr>
              <a:t> # nu sunt considerate de R </a:t>
            </a:r>
            <a:r>
              <a:rPr lang="en-US" sz="3200" dirty="0" err="1">
                <a:solidFill>
                  <a:schemeClr val="dk1"/>
                </a:solidFill>
                <a:latin typeface="Calibri"/>
                <a:ea typeface="Calibri"/>
                <a:cs typeface="Calibri"/>
                <a:sym typeface="Calibri"/>
              </a:rPr>
              <a:t>drept</a:t>
            </a:r>
            <a:r>
              <a:rPr lang="en-US" sz="3200" dirty="0">
                <a:solidFill>
                  <a:schemeClr val="dk1"/>
                </a:solidFill>
                <a:latin typeface="Calibri"/>
                <a:ea typeface="Calibri"/>
                <a:cs typeface="Calibri"/>
                <a:sym typeface="Calibri"/>
              </a:rPr>
              <a:t> cod care </a:t>
            </a:r>
            <a:r>
              <a:rPr lang="en-US" sz="3200" dirty="0" err="1">
                <a:solidFill>
                  <a:schemeClr val="dk1"/>
                </a:solidFill>
                <a:latin typeface="Calibri"/>
                <a:ea typeface="Calibri"/>
                <a:cs typeface="Calibri"/>
                <a:sym typeface="Calibri"/>
              </a:rPr>
              <a:t>trebuie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implementat</a:t>
            </a: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Butonul</a:t>
            </a:r>
            <a:r>
              <a:rPr lang="en-US" sz="3200" dirty="0">
                <a:solidFill>
                  <a:schemeClr val="dk1"/>
                </a:solidFill>
                <a:latin typeface="Calibri"/>
                <a:ea typeface="Calibri"/>
                <a:cs typeface="Calibri"/>
                <a:sym typeface="Calibri"/>
              </a:rPr>
              <a:t> Run Sus Right </a:t>
            </a: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procesați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coduri</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342900" marR="0" lvl="0" indent="-139700" algn="just" rtl="0">
              <a:lnSpc>
                <a:spcPct val="90000"/>
              </a:lnSpc>
              <a:spcBef>
                <a:spcPts val="100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342900" marR="0" lvl="0" indent="-139700" algn="just" rtl="0">
              <a:lnSpc>
                <a:spcPct val="90000"/>
              </a:lnSpc>
              <a:spcBef>
                <a:spcPts val="1000"/>
              </a:spcBef>
              <a:spcAft>
                <a:spcPts val="0"/>
              </a:spcAft>
              <a:buClr>
                <a:schemeClr val="dk1"/>
              </a:buClr>
              <a:buSzPts val="3200"/>
              <a:buFont typeface="Noto Sans Symbols"/>
              <a:buNone/>
            </a:pPr>
            <a:endParaRPr sz="3200" dirty="0">
              <a:solidFill>
                <a:schemeClr val="dk1"/>
              </a:solidFill>
              <a:latin typeface="Calibri"/>
              <a:ea typeface="Calibri"/>
              <a:cs typeface="Calibri"/>
              <a:sym typeface="Calibri"/>
            </a:endParaRPr>
          </a:p>
          <a:p>
            <a:pPr marL="342900" marR="0" lvl="0" indent="-342900" algn="just" rtl="0">
              <a:lnSpc>
                <a:spcPct val="90000"/>
              </a:lnSpc>
              <a:spcBef>
                <a:spcPts val="100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Codurile</a:t>
            </a:r>
            <a:r>
              <a:rPr lang="en-US" sz="3200" dirty="0">
                <a:solidFill>
                  <a:schemeClr val="dk1"/>
                </a:solidFill>
                <a:latin typeface="Calibri"/>
                <a:ea typeface="Calibri"/>
                <a:cs typeface="Calibri"/>
                <a:sym typeface="Calibri"/>
              </a:rPr>
              <a:t> pot fi </a:t>
            </a:r>
            <a:r>
              <a:rPr lang="en-US" sz="3200" dirty="0" err="1">
                <a:solidFill>
                  <a:schemeClr val="dk1"/>
                </a:solidFill>
                <a:latin typeface="Calibri"/>
                <a:ea typeface="Calibri"/>
                <a:cs typeface="Calibri"/>
                <a:sym typeface="Calibri"/>
              </a:rPr>
              <a:t>selectate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toate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împreună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procesate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simultan</a:t>
            </a:r>
            <a:endParaRPr sz="3200" dirty="0">
              <a:solidFill>
                <a:schemeClr val="dk1"/>
              </a:solidFill>
              <a:latin typeface="Calibri"/>
              <a:ea typeface="Calibri"/>
              <a:cs typeface="Calibri"/>
              <a:sym typeface="Calibri"/>
            </a:endParaRPr>
          </a:p>
        </p:txBody>
      </p:sp>
      <p:pic>
        <p:nvPicPr>
          <p:cNvPr id="317" name="Google Shape;317;p24"/>
          <p:cNvPicPr preferRelativeResize="0"/>
          <p:nvPr/>
        </p:nvPicPr>
        <p:blipFill rotWithShape="1">
          <a:blip r:embed="rId3">
            <a:alphaModFix/>
          </a:blip>
          <a:srcRect/>
          <a:stretch/>
        </p:blipFill>
        <p:spPr>
          <a:xfrm>
            <a:off x="1143000" y="5486689"/>
            <a:ext cx="16816647" cy="1295400"/>
          </a:xfrm>
          <a:prstGeom prst="rect">
            <a:avLst/>
          </a:prstGeom>
          <a:noFill/>
          <a:ln>
            <a:noFill/>
          </a:ln>
        </p:spPr>
      </p:pic>
      <p:sp>
        <p:nvSpPr>
          <p:cNvPr id="318" name="Google Shape;318;p24"/>
          <p:cNvSpPr/>
          <p:nvPr/>
        </p:nvSpPr>
        <p:spPr>
          <a:xfrm>
            <a:off x="14173200" y="5714710"/>
            <a:ext cx="1317770" cy="1067379"/>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324" name="Google Shape;324;p2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4: </a:t>
            </a:r>
            <a:r>
              <a:rPr lang="en-US" sz="2800" b="1" dirty="0" err="1">
                <a:solidFill>
                  <a:srgbClr val="238791"/>
                </a:solidFill>
                <a:latin typeface="Calibri"/>
                <a:ea typeface="Calibri"/>
                <a:cs typeface="Calibri"/>
                <a:sym typeface="Calibri"/>
              </a:rPr>
              <a:t>Încărcarea</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unui</a:t>
            </a:r>
            <a:r>
              <a:rPr lang="en-US" sz="2800" b="1" dirty="0">
                <a:solidFill>
                  <a:srgbClr val="238791"/>
                </a:solidFill>
                <a:latin typeface="Calibri"/>
                <a:ea typeface="Calibri"/>
                <a:cs typeface="Calibri"/>
                <a:sym typeface="Calibri"/>
              </a:rPr>
              <a:t> set de date</a:t>
            </a:r>
            <a:endParaRPr sz="2800" b="1" dirty="0">
              <a:solidFill>
                <a:srgbClr val="238791"/>
              </a:solidFill>
              <a:latin typeface="Calibri"/>
              <a:ea typeface="Calibri"/>
              <a:cs typeface="Calibri"/>
              <a:sym typeface="Calibri"/>
            </a:endParaRPr>
          </a:p>
        </p:txBody>
      </p:sp>
      <p:sp>
        <p:nvSpPr>
          <p:cNvPr id="325" name="Google Shape;325;p25"/>
          <p:cNvSpPr txBox="1"/>
          <p:nvPr/>
        </p:nvSpPr>
        <p:spPr>
          <a:xfrm>
            <a:off x="4526280" y="7472690"/>
            <a:ext cx="9144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Din </a:t>
            </a:r>
            <a:r>
              <a:rPr lang="en-US" sz="2800" b="1" dirty="0" err="1">
                <a:solidFill>
                  <a:schemeClr val="dk1"/>
                </a:solidFill>
                <a:latin typeface="Calibri"/>
                <a:ea typeface="Calibri"/>
                <a:cs typeface="Calibri"/>
                <a:sym typeface="Calibri"/>
              </a:rPr>
              <a:t>Fișier</a:t>
            </a:r>
            <a:r>
              <a:rPr lang="en-US" sz="2800" b="1" dirty="0">
                <a:solidFill>
                  <a:schemeClr val="dk1"/>
                </a:solidFill>
                <a:latin typeface="Calibri"/>
                <a:ea typeface="Calibri"/>
                <a:cs typeface="Calibri"/>
                <a:sym typeface="Calibri"/>
              </a:rPr>
              <a:t> text, </a:t>
            </a:r>
            <a:r>
              <a:rPr lang="en-US" sz="2800" b="1" dirty="0" err="1">
                <a:solidFill>
                  <a:schemeClr val="dk1"/>
                </a:solidFill>
                <a:latin typeface="Calibri"/>
                <a:ea typeface="Calibri"/>
                <a:cs typeface="Calibri"/>
                <a:sym typeface="Calibri"/>
              </a:rPr>
              <a:t>puteți</a:t>
            </a:r>
            <a:r>
              <a:rPr lang="en-US" sz="2800" b="1" dirty="0">
                <a:solidFill>
                  <a:schemeClr val="dk1"/>
                </a:solidFill>
                <a:latin typeface="Calibri"/>
                <a:ea typeface="Calibri"/>
                <a:cs typeface="Calibri"/>
                <a:sym typeface="Calibri"/>
              </a:rPr>
              <a:t> selecta </a:t>
            </a:r>
            <a:r>
              <a:rPr lang="en-US" sz="2800" b="1" dirty="0" err="1">
                <a:solidFill>
                  <a:schemeClr val="dk1"/>
                </a:solidFill>
                <a:latin typeface="Calibri"/>
                <a:ea typeface="Calibri"/>
                <a:cs typeface="Calibri"/>
                <a:sym typeface="Calibri"/>
              </a:rPr>
              <a:t>directorul</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și</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fișierul</a:t>
            </a:r>
            <a:endParaRPr sz="2800" b="1" dirty="0">
              <a:solidFill>
                <a:schemeClr val="dk1"/>
              </a:solidFill>
              <a:latin typeface="Calibri"/>
              <a:ea typeface="Calibri"/>
              <a:cs typeface="Calibri"/>
              <a:sym typeface="Calibri"/>
            </a:endParaRPr>
          </a:p>
        </p:txBody>
      </p:sp>
      <p:pic>
        <p:nvPicPr>
          <p:cNvPr id="326" name="Google Shape;326;p25"/>
          <p:cNvPicPr preferRelativeResize="0"/>
          <p:nvPr/>
        </p:nvPicPr>
        <p:blipFill rotWithShape="1">
          <a:blip r:embed="rId3">
            <a:alphaModFix/>
          </a:blip>
          <a:srcRect/>
          <a:stretch/>
        </p:blipFill>
        <p:spPr>
          <a:xfrm>
            <a:off x="1981199" y="3162299"/>
            <a:ext cx="11728158" cy="4048781"/>
          </a:xfrm>
          <a:prstGeom prst="rect">
            <a:avLst/>
          </a:prstGeom>
          <a:noFill/>
          <a:ln>
            <a:noFill/>
          </a:ln>
        </p:spPr>
      </p:pic>
      <p:cxnSp>
        <p:nvCxnSpPr>
          <p:cNvPr id="327" name="Google Shape;327;p25"/>
          <p:cNvCxnSpPr/>
          <p:nvPr/>
        </p:nvCxnSpPr>
        <p:spPr>
          <a:xfrm rot="10800000">
            <a:off x="4876800" y="4229100"/>
            <a:ext cx="443345" cy="2455715"/>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6"/>
          <p:cNvPicPr preferRelativeResize="0"/>
          <p:nvPr/>
        </p:nvPicPr>
        <p:blipFill rotWithShape="1">
          <a:blip r:embed="rId3">
            <a:alphaModFix/>
          </a:blip>
          <a:srcRect/>
          <a:stretch/>
        </p:blipFill>
        <p:spPr>
          <a:xfrm>
            <a:off x="2971800" y="190500"/>
            <a:ext cx="10591800" cy="8770585"/>
          </a:xfrm>
          <a:prstGeom prst="rect">
            <a:avLst/>
          </a:prstGeom>
          <a:noFill/>
          <a:ln>
            <a:noFill/>
          </a:ln>
        </p:spPr>
      </p:pic>
      <p:cxnSp>
        <p:nvCxnSpPr>
          <p:cNvPr id="333" name="Google Shape;333;p26"/>
          <p:cNvCxnSpPr/>
          <p:nvPr/>
        </p:nvCxnSpPr>
        <p:spPr>
          <a:xfrm rot="10800000" flipH="1">
            <a:off x="998389" y="2478232"/>
            <a:ext cx="1811486" cy="914400"/>
          </a:xfrm>
          <a:prstGeom prst="straightConnector1">
            <a:avLst/>
          </a:prstGeom>
          <a:noFill/>
          <a:ln w="38100" cap="flat" cmpd="sng">
            <a:solidFill>
              <a:srgbClr val="FF0000"/>
            </a:solidFill>
            <a:prstDash val="solid"/>
            <a:miter lim="800000"/>
            <a:headEnd type="none" w="sm" len="sm"/>
            <a:tailEnd type="triangle" w="med" len="med"/>
          </a:ln>
        </p:spPr>
      </p:cxnSp>
      <p:cxnSp>
        <p:nvCxnSpPr>
          <p:cNvPr id="334" name="Google Shape;334;p26"/>
          <p:cNvCxnSpPr/>
          <p:nvPr/>
        </p:nvCxnSpPr>
        <p:spPr>
          <a:xfrm rot="10800000" flipH="1">
            <a:off x="1236950" y="2935432"/>
            <a:ext cx="1653887" cy="931718"/>
          </a:xfrm>
          <a:prstGeom prst="straightConnector1">
            <a:avLst/>
          </a:prstGeom>
          <a:noFill/>
          <a:ln w="38100" cap="flat" cmpd="sng">
            <a:solidFill>
              <a:srgbClr val="FF0000"/>
            </a:solidFill>
            <a:prstDash val="solid"/>
            <a:miter lim="800000"/>
            <a:headEnd type="none" w="sm" len="sm"/>
            <a:tailEnd type="triangle" w="med" len="med"/>
          </a:ln>
        </p:spPr>
      </p:cxnSp>
      <p:cxnSp>
        <p:nvCxnSpPr>
          <p:cNvPr id="335" name="Google Shape;335;p26"/>
          <p:cNvCxnSpPr/>
          <p:nvPr/>
        </p:nvCxnSpPr>
        <p:spPr>
          <a:xfrm rot="10800000" flipH="1">
            <a:off x="1447800" y="3401291"/>
            <a:ext cx="1653889" cy="923059"/>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p:nvPr/>
        </p:nvSpPr>
        <p:spPr>
          <a:xfrm>
            <a:off x="2209800" y="1181100"/>
            <a:ext cx="9144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dk1"/>
                </a:solidFill>
                <a:latin typeface="Calibri"/>
                <a:ea typeface="Calibri"/>
                <a:cs typeface="Calibri"/>
                <a:sym typeface="Calibri"/>
              </a:rPr>
              <a:t>REZULTAT</a:t>
            </a:r>
            <a:br>
              <a:rPr lang="en-US" sz="3200" b="1"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pic>
        <p:nvPicPr>
          <p:cNvPr id="341" name="Google Shape;341;p27"/>
          <p:cNvPicPr preferRelativeResize="0"/>
          <p:nvPr/>
        </p:nvPicPr>
        <p:blipFill rotWithShape="1">
          <a:blip r:embed="rId3">
            <a:alphaModFix/>
          </a:blip>
          <a:srcRect/>
          <a:stretch/>
        </p:blipFill>
        <p:spPr>
          <a:xfrm>
            <a:off x="2971800" y="2526006"/>
            <a:ext cx="13063019" cy="6576430"/>
          </a:xfrm>
          <a:prstGeom prst="rect">
            <a:avLst/>
          </a:prstGeom>
          <a:noFill/>
          <a:ln>
            <a:noFill/>
          </a:ln>
        </p:spPr>
      </p:pic>
      <p:cxnSp>
        <p:nvCxnSpPr>
          <p:cNvPr id="342" name="Google Shape;342;p27"/>
          <p:cNvCxnSpPr/>
          <p:nvPr/>
        </p:nvCxnSpPr>
        <p:spPr>
          <a:xfrm>
            <a:off x="7772400" y="1514188"/>
            <a:ext cx="886692" cy="1413163"/>
          </a:xfrm>
          <a:prstGeom prst="straightConnector1">
            <a:avLst/>
          </a:prstGeom>
          <a:noFill/>
          <a:ln w="38100" cap="flat" cmpd="sng">
            <a:solidFill>
              <a:srgbClr val="FF0000"/>
            </a:solidFill>
            <a:prstDash val="solid"/>
            <a:miter lim="800000"/>
            <a:headEnd type="none" w="sm" len="sm"/>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348" name="Google Shape;348;p2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5: </a:t>
            </a:r>
            <a:r>
              <a:rPr lang="en-US" sz="2800" b="1" dirty="0" err="1">
                <a:solidFill>
                  <a:srgbClr val="238791"/>
                </a:solidFill>
                <a:latin typeface="Calibri"/>
                <a:ea typeface="Calibri"/>
                <a:cs typeface="Calibri"/>
                <a:sym typeface="Calibri"/>
              </a:rPr>
              <a:t>Statistici</a:t>
            </a:r>
            <a:r>
              <a:rPr lang="en-US" sz="2800" b="1" dirty="0">
                <a:solidFill>
                  <a:srgbClr val="238791"/>
                </a:solidFill>
                <a:latin typeface="Calibri"/>
                <a:ea typeface="Calibri"/>
                <a:cs typeface="Calibri"/>
                <a:sym typeface="Calibri"/>
              </a:rPr>
              <a:t> descriptive „</a:t>
            </a:r>
            <a:r>
              <a:rPr lang="en-US" sz="2800" b="1" dirty="0" err="1">
                <a:solidFill>
                  <a:srgbClr val="238791"/>
                </a:solidFill>
                <a:latin typeface="Calibri"/>
                <a:ea typeface="Calibri"/>
                <a:cs typeface="Calibri"/>
                <a:sym typeface="Calibri"/>
              </a:rPr>
              <a:t>Rezumat</a:t>
            </a:r>
            <a:r>
              <a:rPr lang="en-US" sz="2800" b="1" dirty="0">
                <a:solidFill>
                  <a:srgbClr val="238791"/>
                </a:solidFill>
                <a:latin typeface="Calibri"/>
                <a:ea typeface="Calibri"/>
                <a:cs typeface="Calibri"/>
                <a:sym typeface="Calibri"/>
              </a:rPr>
              <a:t>”</a:t>
            </a:r>
            <a:endParaRPr sz="2800" b="1" dirty="0">
              <a:solidFill>
                <a:srgbClr val="238791"/>
              </a:solidFill>
              <a:latin typeface="Calibri"/>
              <a:ea typeface="Calibri"/>
              <a:cs typeface="Calibri"/>
              <a:sym typeface="Calibri"/>
            </a:endParaRPr>
          </a:p>
        </p:txBody>
      </p:sp>
      <p:sp>
        <p:nvSpPr>
          <p:cNvPr id="349" name="Google Shape;349;p28"/>
          <p:cNvSpPr txBox="1"/>
          <p:nvPr/>
        </p:nvSpPr>
        <p:spPr>
          <a:xfrm>
            <a:off x="3533192" y="3759706"/>
            <a:ext cx="13106399"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a:solidFill>
                  <a:schemeClr val="dk1"/>
                </a:solidFill>
                <a:latin typeface="Calibri"/>
                <a:ea typeface="Calibri"/>
                <a:cs typeface="Calibri"/>
                <a:sym typeface="Calibri"/>
              </a:rPr>
              <a:t>O </a:t>
            </a:r>
            <a:r>
              <a:rPr lang="en-US" sz="3200" dirty="0" err="1">
                <a:solidFill>
                  <a:schemeClr val="dk1"/>
                </a:solidFill>
                <a:latin typeface="Calibri"/>
                <a:ea typeface="Calibri"/>
                <a:cs typeface="Calibri"/>
                <a:sym typeface="Calibri"/>
              </a:rPr>
              <a:t>primă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explorare</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distribuției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variabilelor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conținute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setul</a:t>
            </a:r>
            <a:r>
              <a:rPr lang="en-US" sz="3200" dirty="0">
                <a:solidFill>
                  <a:schemeClr val="dk1"/>
                </a:solidFill>
                <a:latin typeface="Calibri"/>
                <a:ea typeface="Calibri"/>
                <a:cs typeface="Calibri"/>
                <a:sym typeface="Calibri"/>
              </a:rPr>
              <a:t> de date </a:t>
            </a:r>
            <a:r>
              <a:rPr lang="en-US" sz="3200" dirty="0" err="1">
                <a:solidFill>
                  <a:schemeClr val="dk1"/>
                </a:solidFill>
                <a:latin typeface="Calibri"/>
                <a:ea typeface="Calibri"/>
                <a:cs typeface="Calibri"/>
                <a:sym typeface="Calibri"/>
              </a:rPr>
              <a:t>țări</a:t>
            </a:r>
            <a:r>
              <a:rPr lang="en-US" sz="3200" dirty="0">
                <a:solidFill>
                  <a:schemeClr val="dk1"/>
                </a:solidFill>
                <a:latin typeface="Calibri"/>
                <a:ea typeface="Calibri"/>
                <a:cs typeface="Calibri"/>
                <a:sym typeface="Calibri"/>
              </a:rPr>
              <a:t> se </a:t>
            </a:r>
            <a:r>
              <a:rPr lang="en-US" sz="3200" dirty="0" err="1">
                <a:solidFill>
                  <a:schemeClr val="dk1"/>
                </a:solidFill>
                <a:latin typeface="Calibri"/>
                <a:ea typeface="Calibri"/>
                <a:cs typeface="Calibri"/>
                <a:sym typeface="Calibri"/>
              </a:rPr>
              <a:t>obține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prin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comanda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sumar</a:t>
            </a:r>
            <a:r>
              <a:rPr lang="en-US" sz="3200" dirty="0">
                <a:solidFill>
                  <a:schemeClr val="dk1"/>
                </a:solidFill>
                <a:latin typeface="Calibri"/>
                <a:ea typeface="Calibri"/>
                <a:cs typeface="Calibri"/>
                <a:sym typeface="Calibri"/>
              </a:rPr>
              <a:t>, care </a:t>
            </a:r>
            <a:r>
              <a:rPr lang="en-US" sz="3200" dirty="0" err="1">
                <a:solidFill>
                  <a:schemeClr val="dk1"/>
                </a:solidFill>
                <a:latin typeface="Calibri"/>
                <a:ea typeface="Calibri"/>
                <a:cs typeface="Calibri"/>
                <a:sym typeface="Calibri"/>
              </a:rPr>
              <a:t>trebuie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introdusă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fereastra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numită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Consolă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Structura</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comandă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b="1" dirty="0">
                <a:solidFill>
                  <a:schemeClr val="dk1"/>
                </a:solidFill>
                <a:latin typeface="Droid Sans Mono"/>
                <a:ea typeface="Droid Sans Mono"/>
                <a:cs typeface="Droid Sans Mono"/>
                <a:sym typeface="Droid Sans Mono"/>
              </a:rPr>
              <a:t>summary</a:t>
            </a:r>
            <a:r>
              <a:rPr lang="en-US" sz="3200" dirty="0">
                <a:solidFill>
                  <a:schemeClr val="dk1"/>
                </a:solidFill>
                <a:latin typeface="Droid Sans Mono"/>
                <a:ea typeface="Droid Sans Mono"/>
                <a:cs typeface="Droid Sans Mono"/>
                <a:sym typeface="Droid Sans Mono"/>
              </a:rPr>
              <a:t>(name dataset / or name variable)</a:t>
            </a:r>
            <a:endParaRPr sz="3200" dirty="0">
              <a:solidFill>
                <a:schemeClr val="dk1"/>
              </a:solidFill>
              <a:latin typeface="Droid Sans Mono"/>
              <a:ea typeface="Droid Sans Mono"/>
              <a:cs typeface="Droid Sans Mono"/>
              <a:sym typeface="Droid Sans Mono"/>
            </a:endParaRPr>
          </a:p>
        </p:txBody>
      </p:sp>
      <p:pic>
        <p:nvPicPr>
          <p:cNvPr id="350" name="Google Shape;350;p28"/>
          <p:cNvPicPr preferRelativeResize="0"/>
          <p:nvPr/>
        </p:nvPicPr>
        <p:blipFill rotWithShape="1">
          <a:blip r:embed="rId3">
            <a:alphaModFix/>
          </a:blip>
          <a:srcRect/>
          <a:stretch/>
        </p:blipFill>
        <p:spPr>
          <a:xfrm>
            <a:off x="5867400" y="7490481"/>
            <a:ext cx="4023014" cy="4876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9"/>
          <p:cNvPicPr preferRelativeResize="0"/>
          <p:nvPr/>
        </p:nvPicPr>
        <p:blipFill rotWithShape="1">
          <a:blip r:embed="rId3">
            <a:alphaModFix/>
          </a:blip>
          <a:srcRect/>
          <a:stretch/>
        </p:blipFill>
        <p:spPr>
          <a:xfrm>
            <a:off x="1981200" y="221672"/>
            <a:ext cx="11734799" cy="5648009"/>
          </a:xfrm>
          <a:prstGeom prst="rect">
            <a:avLst/>
          </a:prstGeom>
          <a:noFill/>
          <a:ln>
            <a:noFill/>
          </a:ln>
        </p:spPr>
      </p:pic>
      <p:sp>
        <p:nvSpPr>
          <p:cNvPr id="356" name="Google Shape;356;p29"/>
          <p:cNvSpPr txBox="1"/>
          <p:nvPr/>
        </p:nvSpPr>
        <p:spPr>
          <a:xfrm>
            <a:off x="5486400" y="5143500"/>
            <a:ext cx="9144000"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fiecare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variabilă</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valorile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lui</a:t>
            </a:r>
            <a:r>
              <a:rPr lang="en-US" sz="28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2800"/>
              <a:buFont typeface="Arial"/>
              <a:buChar char="•"/>
            </a:pPr>
            <a:r>
              <a:rPr lang="en-US" sz="2800" b="1" dirty="0">
                <a:solidFill>
                  <a:schemeClr val="dk1"/>
                </a:solidFill>
                <a:latin typeface="Calibri"/>
                <a:ea typeface="Calibri"/>
                <a:cs typeface="Calibri"/>
                <a:sym typeface="Calibri"/>
              </a:rPr>
              <a:t>Minim</a:t>
            </a:r>
            <a:br>
              <a:rPr lang="en-US" sz="2800" b="1" dirty="0">
                <a:solidFill>
                  <a:schemeClr val="dk1"/>
                </a:solidFill>
                <a:latin typeface="Calibri"/>
                <a:ea typeface="Calibri"/>
                <a:cs typeface="Calibri"/>
                <a:sym typeface="Calibri"/>
              </a:rPr>
            </a:br>
            <a:r>
              <a:rPr lang="en-US" sz="2800" b="1" dirty="0" err="1">
                <a:solidFill>
                  <a:schemeClr val="dk1"/>
                </a:solidFill>
                <a:latin typeface="Calibri"/>
                <a:ea typeface="Calibri"/>
                <a:cs typeface="Calibri"/>
                <a:sym typeface="Calibri"/>
              </a:rPr>
              <a:t>Quartila</a:t>
            </a:r>
            <a:r>
              <a:rPr lang="en-US" sz="2800" b="1" dirty="0">
                <a:solidFill>
                  <a:schemeClr val="dk1"/>
                </a:solidFill>
                <a:latin typeface="Calibri"/>
                <a:ea typeface="Calibri"/>
                <a:cs typeface="Calibri"/>
                <a:sym typeface="Calibri"/>
              </a:rPr>
              <a:t> 1</a:t>
            </a:r>
            <a:br>
              <a:rPr lang="en-US" sz="2800" b="1" dirty="0">
                <a:solidFill>
                  <a:schemeClr val="dk1"/>
                </a:solidFill>
                <a:latin typeface="Calibri"/>
                <a:ea typeface="Calibri"/>
                <a:cs typeface="Calibri"/>
                <a:sym typeface="Calibri"/>
              </a:rPr>
            </a:br>
            <a:r>
              <a:rPr lang="en-US" sz="2800" b="1" dirty="0" err="1">
                <a:solidFill>
                  <a:schemeClr val="dk1"/>
                </a:solidFill>
                <a:latin typeface="Calibri"/>
                <a:ea typeface="Calibri"/>
                <a:cs typeface="Calibri"/>
                <a:sym typeface="Calibri"/>
              </a:rPr>
              <a:t>Mediana</a:t>
            </a:r>
            <a:br>
              <a:rPr lang="en-US" sz="2800" b="1" dirty="0">
                <a:solidFill>
                  <a:schemeClr val="dk1"/>
                </a:solidFill>
                <a:latin typeface="Calibri"/>
                <a:ea typeface="Calibri"/>
                <a:cs typeface="Calibri"/>
                <a:sym typeface="Calibri"/>
              </a:rPr>
            </a:br>
            <a:r>
              <a:rPr lang="en-US" sz="2800" b="1" dirty="0">
                <a:solidFill>
                  <a:schemeClr val="dk1"/>
                </a:solidFill>
                <a:latin typeface="Calibri"/>
                <a:ea typeface="Calibri"/>
                <a:cs typeface="Calibri"/>
                <a:sym typeface="Calibri"/>
              </a:rPr>
              <a:t>Media</a:t>
            </a:r>
            <a:br>
              <a:rPr lang="en-US" sz="2800" b="1" dirty="0">
                <a:solidFill>
                  <a:schemeClr val="dk1"/>
                </a:solidFill>
                <a:latin typeface="Calibri"/>
                <a:ea typeface="Calibri"/>
                <a:cs typeface="Calibri"/>
                <a:sym typeface="Calibri"/>
              </a:rPr>
            </a:br>
            <a:r>
              <a:rPr lang="en-US" sz="2800" b="1" dirty="0" err="1">
                <a:solidFill>
                  <a:schemeClr val="dk1"/>
                </a:solidFill>
                <a:latin typeface="Calibri"/>
                <a:ea typeface="Calibri"/>
                <a:cs typeface="Calibri"/>
                <a:sym typeface="Calibri"/>
              </a:rPr>
              <a:t>Quartila</a:t>
            </a:r>
            <a:r>
              <a:rPr lang="en-US" sz="2800" b="1" dirty="0">
                <a:solidFill>
                  <a:schemeClr val="dk1"/>
                </a:solidFill>
                <a:latin typeface="Calibri"/>
                <a:ea typeface="Calibri"/>
                <a:cs typeface="Calibri"/>
                <a:sym typeface="Calibri"/>
              </a:rPr>
              <a:t> 3</a:t>
            </a:r>
            <a:br>
              <a:rPr lang="en-US" sz="2800" b="1" dirty="0">
                <a:solidFill>
                  <a:schemeClr val="dk1"/>
                </a:solidFill>
                <a:latin typeface="Calibri"/>
                <a:ea typeface="Calibri"/>
                <a:cs typeface="Calibri"/>
                <a:sym typeface="Calibri"/>
              </a:rPr>
            </a:br>
            <a:r>
              <a:rPr lang="en-US" sz="2800" b="1" dirty="0">
                <a:solidFill>
                  <a:schemeClr val="dk1"/>
                </a:solidFill>
                <a:latin typeface="Calibri"/>
                <a:ea typeface="Calibri"/>
                <a:cs typeface="Calibri"/>
                <a:sym typeface="Calibri"/>
              </a:rPr>
              <a:t>Maxim</a:t>
            </a:r>
            <a:endParaRPr sz="2800" b="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Introducere</a:t>
            </a: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o </a:t>
            </a:r>
            <a:r>
              <a:rPr lang="en-US" sz="2800" b="1" dirty="0" err="1">
                <a:solidFill>
                  <a:srgbClr val="238791"/>
                </a:solidFill>
                <a:latin typeface="Calibri"/>
                <a:ea typeface="Calibri"/>
                <a:cs typeface="Calibri"/>
                <a:sym typeface="Calibri"/>
              </a:rPr>
              <a:t>scurtă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istorie</a:t>
            </a: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240000" cy="4308831"/>
          </a:xfrm>
          <a:prstGeom prst="rect">
            <a:avLst/>
          </a:prstGeom>
          <a:noFill/>
          <a:ln>
            <a:noFill/>
          </a:ln>
        </p:spPr>
        <p:txBody>
          <a:bodyPr spcFirstLastPara="1" wrap="square" lIns="91425" tIns="45700" rIns="91425" bIns="45700" anchor="t" anchorCtr="0">
            <a:spAutoFit/>
          </a:bodyPr>
          <a:lstStyle/>
          <a:p>
            <a:pPr marL="457200" marR="0" lvl="0" indent="-431800" algn="just"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Proiectul</a:t>
            </a:r>
            <a:r>
              <a:rPr lang="en-US" sz="3200" dirty="0">
                <a:solidFill>
                  <a:schemeClr val="dk1"/>
                </a:solidFill>
                <a:latin typeface="Calibri"/>
                <a:ea typeface="Calibri"/>
                <a:cs typeface="Calibri"/>
                <a:sym typeface="Calibri"/>
              </a:rPr>
              <a:t> R s-a </a:t>
            </a:r>
            <a:r>
              <a:rPr lang="en-US" sz="3200" dirty="0" err="1">
                <a:solidFill>
                  <a:schemeClr val="dk1"/>
                </a:solidFill>
                <a:latin typeface="Calibri"/>
                <a:ea typeface="Calibri"/>
                <a:cs typeface="Calibri"/>
                <a:sym typeface="Calibri"/>
              </a:rPr>
              <a:t>născut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departamentul</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statistică</a:t>
            </a:r>
            <a:r>
              <a:rPr lang="en-US" sz="3200" dirty="0">
                <a:solidFill>
                  <a:schemeClr val="dk1"/>
                </a:solidFill>
                <a:latin typeface="Calibri"/>
                <a:ea typeface="Calibri"/>
                <a:cs typeface="Calibri"/>
                <a:sym typeface="Calibri"/>
              </a:rPr>
              <a:t> al </a:t>
            </a:r>
            <a:r>
              <a:rPr lang="en-US" sz="3200" dirty="0" err="1">
                <a:solidFill>
                  <a:schemeClr val="dk1"/>
                </a:solidFill>
                <a:latin typeface="Calibri"/>
                <a:ea typeface="Calibri"/>
                <a:cs typeface="Calibri"/>
                <a:sym typeface="Calibri"/>
              </a:rPr>
              <a:t>Universității</a:t>
            </a:r>
            <a:r>
              <a:rPr lang="en-US" sz="3200" dirty="0">
                <a:solidFill>
                  <a:schemeClr val="dk1"/>
                </a:solidFill>
                <a:latin typeface="Calibri"/>
                <a:ea typeface="Calibri"/>
                <a:cs typeface="Calibri"/>
                <a:sym typeface="Calibri"/>
              </a:rPr>
              <a:t> din Auckland, </a:t>
            </a:r>
            <a:r>
              <a:rPr lang="en-US" sz="3200" dirty="0" err="1">
                <a:solidFill>
                  <a:schemeClr val="dk1"/>
                </a:solidFill>
                <a:latin typeface="Calibri"/>
                <a:ea typeface="Calibri"/>
                <a:cs typeface="Calibri"/>
                <a:sym typeface="Calibri"/>
              </a:rPr>
              <a:t>Noua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Zeelandă</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Fondatorii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proiectului</a:t>
            </a:r>
            <a:r>
              <a:rPr lang="en-US" sz="3200" dirty="0">
                <a:solidFill>
                  <a:schemeClr val="dk1"/>
                </a:solidFill>
                <a:latin typeface="Calibri"/>
                <a:ea typeface="Calibri"/>
                <a:cs typeface="Calibri"/>
                <a:sym typeface="Calibri"/>
              </a:rPr>
              <a:t> sunt Robert Gentleman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Ross Ihaka, </a:t>
            </a:r>
            <a:r>
              <a:rPr lang="en-US" sz="3200" dirty="0" err="1">
                <a:solidFill>
                  <a:schemeClr val="dk1"/>
                </a:solidFill>
                <a:latin typeface="Calibri"/>
                <a:ea typeface="Calibri"/>
                <a:cs typeface="Calibri"/>
                <a:sym typeface="Calibri"/>
              </a:rPr>
              <a:t>acum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profesori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asociați</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br>
              <a:rPr lang="en-US" sz="3200" dirty="0">
                <a:solidFill>
                  <a:schemeClr val="dk1"/>
                </a:solidFill>
                <a:latin typeface="Calibri"/>
                <a:ea typeface="Calibri"/>
                <a:cs typeface="Calibri"/>
                <a:sym typeface="Calibri"/>
              </a:rPr>
            </a:br>
            <a:r>
              <a:rPr lang="en-US" sz="3200" dirty="0" err="1">
                <a:solidFill>
                  <a:schemeClr val="dk1"/>
                </a:solidFill>
                <a:latin typeface="Calibri"/>
                <a:ea typeface="Calibri"/>
                <a:cs typeface="Calibri"/>
                <a:sym typeface="Calibri"/>
              </a:rPr>
              <a:t>Proiectul</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început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1991, </a:t>
            </a:r>
            <a:r>
              <a:rPr lang="en-US" sz="3200" dirty="0" err="1">
                <a:solidFill>
                  <a:schemeClr val="dk1"/>
                </a:solidFill>
                <a:latin typeface="Calibri"/>
                <a:ea typeface="Calibri"/>
                <a:cs typeface="Calibri"/>
                <a:sym typeface="Calibri"/>
              </a:rPr>
              <a:t>dar</a:t>
            </a:r>
            <a:r>
              <a:rPr lang="en-US" sz="3200" dirty="0">
                <a:solidFill>
                  <a:schemeClr val="dk1"/>
                </a:solidFill>
                <a:latin typeface="Calibri"/>
                <a:ea typeface="Calibri"/>
                <a:cs typeface="Calibri"/>
                <a:sym typeface="Calibri"/>
              </a:rPr>
              <a:t> prima </a:t>
            </a:r>
            <a:r>
              <a:rPr lang="en-US" sz="3200" dirty="0" err="1">
                <a:solidFill>
                  <a:schemeClr val="dk1"/>
                </a:solidFill>
                <a:latin typeface="Calibri"/>
                <a:ea typeface="Calibri"/>
                <a:cs typeface="Calibri"/>
                <a:sym typeface="Calibri"/>
              </a:rPr>
              <a:t>lansare</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fost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1996;</a:t>
            </a:r>
            <a:endParaRPr sz="3200" dirty="0">
              <a:solidFill>
                <a:schemeClr val="dk1"/>
              </a:solidFill>
              <a:latin typeface="Calibri"/>
              <a:ea typeface="Calibri"/>
              <a:cs typeface="Calibri"/>
              <a:sym typeface="Calibri"/>
            </a:endParaRPr>
          </a:p>
          <a:p>
            <a:pPr marL="457200" marR="0" lvl="0" indent="-431800" algn="just" rtl="0">
              <a:spcBef>
                <a:spcPts val="0"/>
              </a:spcBef>
              <a:spcAft>
                <a:spcPts val="0"/>
              </a:spcAft>
              <a:buClr>
                <a:schemeClr val="dk1"/>
              </a:buClr>
              <a:buSzPts val="3200"/>
              <a:buFont typeface="Calibri"/>
              <a:buChar char="●"/>
            </a:pP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Software-</a:t>
            </a:r>
            <a:r>
              <a:rPr lang="en-US" sz="3200" dirty="0" err="1">
                <a:solidFill>
                  <a:schemeClr val="dk1"/>
                </a:solidFill>
                <a:latin typeface="Calibri"/>
                <a:ea typeface="Calibri"/>
                <a:cs typeface="Calibri"/>
                <a:sym typeface="Calibri"/>
              </a:rPr>
              <a:t>ul</a:t>
            </a:r>
            <a:r>
              <a:rPr lang="en-US" sz="3200" dirty="0">
                <a:solidFill>
                  <a:schemeClr val="dk1"/>
                </a:solidFill>
                <a:latin typeface="Calibri"/>
                <a:ea typeface="Calibri"/>
                <a:cs typeface="Calibri"/>
                <a:sym typeface="Calibri"/>
              </a:rPr>
              <a:t> R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acum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considerat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cel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puternic</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limbaj</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calcul</a:t>
            </a:r>
            <a:r>
              <a:rPr lang="en-US" sz="3200" dirty="0">
                <a:solidFill>
                  <a:schemeClr val="dk1"/>
                </a:solidFill>
                <a:latin typeface="Calibri"/>
                <a:ea typeface="Calibri"/>
                <a:cs typeface="Calibri"/>
                <a:sym typeface="Calibri"/>
              </a:rPr>
              <a:t> statistic din </a:t>
            </a:r>
            <a:r>
              <a:rPr lang="en-US" sz="3200" dirty="0" err="1">
                <a:solidFill>
                  <a:schemeClr val="dk1"/>
                </a:solidFill>
                <a:latin typeface="Calibri"/>
                <a:ea typeface="Calibri"/>
                <a:cs typeface="Calibri"/>
                <a:sym typeface="Calibri"/>
              </a:rPr>
              <a:t>lume</a:t>
            </a:r>
            <a:r>
              <a:rPr lang="en-US" sz="32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362" name="Google Shape;362;p30"/>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5: </a:t>
            </a:r>
            <a:r>
              <a:rPr lang="en-US" sz="2800" b="1" dirty="0" err="1">
                <a:solidFill>
                  <a:srgbClr val="238791"/>
                </a:solidFill>
                <a:latin typeface="Calibri"/>
                <a:ea typeface="Calibri"/>
                <a:cs typeface="Calibri"/>
                <a:sym typeface="Calibri"/>
              </a:rPr>
              <a:t>Statistici</a:t>
            </a:r>
            <a:r>
              <a:rPr lang="en-US" sz="2800" b="1" dirty="0">
                <a:solidFill>
                  <a:srgbClr val="238791"/>
                </a:solidFill>
                <a:latin typeface="Calibri"/>
                <a:ea typeface="Calibri"/>
                <a:cs typeface="Calibri"/>
                <a:sym typeface="Calibri"/>
              </a:rPr>
              <a:t> descriptive: Alte </a:t>
            </a:r>
            <a:r>
              <a:rPr lang="en-US" sz="2800" b="1" dirty="0" err="1">
                <a:solidFill>
                  <a:srgbClr val="238791"/>
                </a:solidFill>
                <a:latin typeface="Calibri"/>
                <a:ea typeface="Calibri"/>
                <a:cs typeface="Calibri"/>
                <a:sym typeface="Calibri"/>
              </a:rPr>
              <a:t>statistici</a:t>
            </a:r>
            <a:r>
              <a:rPr lang="en-US" sz="2800" b="1" dirty="0">
                <a:solidFill>
                  <a:srgbClr val="238791"/>
                </a:solidFill>
                <a:latin typeface="Calibri"/>
                <a:ea typeface="Calibri"/>
                <a:cs typeface="Calibri"/>
                <a:sym typeface="Calibri"/>
              </a:rPr>
              <a:t> descriptive</a:t>
            </a:r>
            <a:endParaRPr sz="2800" b="1" dirty="0">
              <a:solidFill>
                <a:srgbClr val="238791"/>
              </a:solidFill>
              <a:latin typeface="Calibri"/>
              <a:ea typeface="Calibri"/>
              <a:cs typeface="Calibri"/>
              <a:sym typeface="Calibri"/>
            </a:endParaRPr>
          </a:p>
        </p:txBody>
      </p:sp>
      <p:sp>
        <p:nvSpPr>
          <p:cNvPr id="363" name="Google Shape;363;p30"/>
          <p:cNvSpPr txBox="1"/>
          <p:nvPr/>
        </p:nvSpPr>
        <p:spPr>
          <a:xfrm>
            <a:off x="1765041" y="3595328"/>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r>
              <a:rPr lang="en-US" sz="3200" dirty="0" err="1">
                <a:solidFill>
                  <a:schemeClr val="dk1"/>
                </a:solidFill>
                <a:latin typeface="Calibri"/>
                <a:ea typeface="Calibri"/>
                <a:cs typeface="Calibri"/>
                <a:sym typeface="Calibri"/>
              </a:rPr>
              <a:t>Puteți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atribui</a:t>
            </a:r>
            <a:r>
              <a:rPr lang="en-US" sz="3200" dirty="0">
                <a:solidFill>
                  <a:schemeClr val="dk1"/>
                </a:solidFill>
                <a:latin typeface="Calibri"/>
                <a:ea typeface="Calibri"/>
                <a:cs typeface="Calibri"/>
                <a:sym typeface="Calibri"/>
              </a:rPr>
              <a:t> un </a:t>
            </a:r>
            <a:r>
              <a:rPr lang="en-US" sz="3200" dirty="0" err="1">
                <a:solidFill>
                  <a:schemeClr val="dk1"/>
                </a:solidFill>
                <a:latin typeface="Calibri"/>
                <a:ea typeface="Calibri"/>
                <a:cs typeface="Calibri"/>
                <a:sym typeface="Calibri"/>
              </a:rPr>
              <a:t>nume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fiecărei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coloane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interes</a:t>
            </a:r>
            <a:r>
              <a:rPr lang="en-US" sz="3200" dirty="0">
                <a:solidFill>
                  <a:schemeClr val="dk1"/>
                </a:solidFill>
                <a:latin typeface="Calibri"/>
                <a:ea typeface="Calibri"/>
                <a:cs typeface="Calibri"/>
                <a:sym typeface="Calibri"/>
              </a:rPr>
              <a:t>:</a:t>
            </a:r>
            <a:br>
              <a:rPr lang="en-US" sz="3200" dirty="0">
                <a:solidFill>
                  <a:schemeClr val="dk1"/>
                </a:solidFill>
                <a:latin typeface="Calibri"/>
                <a:ea typeface="Calibri"/>
                <a:cs typeface="Calibri"/>
                <a:sym typeface="Calibri"/>
              </a:rPr>
            </a:br>
            <a:r>
              <a:rPr lang="en-US" sz="3200" dirty="0">
                <a:solidFill>
                  <a:schemeClr val="dk1"/>
                </a:solidFill>
                <a:latin typeface="Droid Sans Mono"/>
                <a:ea typeface="Droid Sans Mono"/>
                <a:cs typeface="Droid Sans Mono"/>
                <a:sym typeface="Droid Sans Mono"/>
              </a:rPr>
              <a:t>PIL&lt;-</a:t>
            </a:r>
            <a:r>
              <a:rPr lang="en-US" sz="3200" dirty="0" err="1">
                <a:solidFill>
                  <a:schemeClr val="dk1"/>
                </a:solidFill>
                <a:latin typeface="Droid Sans Mono"/>
                <a:ea typeface="Droid Sans Mono"/>
                <a:cs typeface="Droid Sans Mono"/>
                <a:sym typeface="Droid Sans Mono"/>
              </a:rPr>
              <a:t>nazioni$PIL.pro.capite</a:t>
            </a:r>
            <a:endParaRPr sz="3200" dirty="0">
              <a:solidFill>
                <a:schemeClr val="dk1"/>
              </a:solidFill>
              <a:latin typeface="Droid Sans Mono"/>
              <a:ea typeface="Droid Sans Mono"/>
              <a:cs typeface="Droid Sans Mono"/>
              <a:sym typeface="Droid Sans Mono"/>
            </a:endParaRPr>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dirty="0" err="1">
                <a:solidFill>
                  <a:schemeClr val="dk1"/>
                </a:solidFill>
                <a:latin typeface="Calibri"/>
                <a:ea typeface="Calibri"/>
                <a:cs typeface="Calibri"/>
                <a:sym typeface="Calibri"/>
              </a:rPr>
              <a:t>Principalii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indici</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sinteză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variabile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cantitative</a:t>
            </a:r>
            <a:r>
              <a:rPr lang="en-US" sz="3200" dirty="0">
                <a:solidFill>
                  <a:schemeClr val="dk1"/>
                </a:solidFill>
                <a:latin typeface="Calibri"/>
                <a:ea typeface="Calibri"/>
                <a:cs typeface="Calibri"/>
                <a:sym typeface="Calibri"/>
              </a:rPr>
              <a:t> sunt:</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57200" algn="just" rtl="0">
              <a:lnSpc>
                <a:spcPct val="90000"/>
              </a:lnSpc>
              <a:spcBef>
                <a:spcPts val="1000"/>
              </a:spcBef>
              <a:spcAft>
                <a:spcPts val="0"/>
              </a:spcAft>
              <a:buClr>
                <a:schemeClr val="dk1"/>
              </a:buClr>
              <a:buSzPts val="3200"/>
              <a:buFont typeface="Noto Sans Symbols"/>
              <a:buChar char="⮚"/>
            </a:pPr>
            <a:r>
              <a:rPr lang="en-US" sz="3200" b="1" dirty="0">
                <a:solidFill>
                  <a:schemeClr val="dk1"/>
                </a:solidFill>
                <a:latin typeface="Calibri"/>
                <a:ea typeface="Calibri"/>
                <a:cs typeface="Calibri"/>
                <a:sym typeface="Calibri"/>
              </a:rPr>
              <a:t>Media</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mean(PIL)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mean(</a:t>
            </a:r>
            <a:r>
              <a:rPr lang="en-US" sz="3200" dirty="0" err="1">
                <a:solidFill>
                  <a:schemeClr val="dk1"/>
                </a:solidFill>
                <a:latin typeface="Droid Sans Mono"/>
                <a:ea typeface="Droid Sans Mono"/>
                <a:cs typeface="Droid Sans Mono"/>
                <a:sym typeface="Droid Sans Mono"/>
              </a:rPr>
              <a:t>nazioni$PIL.pro.capite</a:t>
            </a:r>
            <a:r>
              <a:rPr lang="en-US" sz="3200" dirty="0">
                <a:solidFill>
                  <a:schemeClr val="dk1"/>
                </a:solidFill>
                <a:latin typeface="Droid Sans Mono"/>
                <a:ea typeface="Droid Sans Mono"/>
                <a:cs typeface="Droid Sans Mono"/>
                <a:sym typeface="Droid Sans Mono"/>
              </a:rPr>
              <a: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mean(</a:t>
            </a:r>
            <a:r>
              <a:rPr lang="en-US" sz="3200" dirty="0" err="1">
                <a:solidFill>
                  <a:schemeClr val="dk1"/>
                </a:solidFill>
                <a:latin typeface="Droid Sans Mono"/>
                <a:ea typeface="Droid Sans Mono"/>
                <a:cs typeface="Droid Sans Mono"/>
                <a:sym typeface="Droid Sans Mono"/>
              </a:rPr>
              <a:t>nazioni</a:t>
            </a:r>
            <a:r>
              <a:rPr lang="en-US" sz="3200" dirty="0">
                <a:solidFill>
                  <a:schemeClr val="dk1"/>
                </a:solidFill>
                <a:latin typeface="Droid Sans Mono"/>
                <a:ea typeface="Droid Sans Mono"/>
                <a:cs typeface="Droid Sans Mono"/>
                <a:sym typeface="Droid Sans Mono"/>
              </a:rPr>
              <a:t>[,3])</a:t>
            </a:r>
            <a:endParaRPr dirty="0"/>
          </a:p>
          <a:p>
            <a:pPr marL="457200" marR="0" lvl="0" indent="-457200" algn="just" rtl="0">
              <a:lnSpc>
                <a:spcPct val="90000"/>
              </a:lnSpc>
              <a:spcBef>
                <a:spcPts val="1000"/>
              </a:spcBef>
              <a:spcAft>
                <a:spcPts val="0"/>
              </a:spcAft>
              <a:buClr>
                <a:schemeClr val="dk1"/>
              </a:buClr>
              <a:buSzPts val="3200"/>
              <a:buFont typeface="Noto Sans Symbols"/>
              <a:buChar char="⮚"/>
            </a:pPr>
            <a:r>
              <a:rPr lang="en-US" sz="3200" b="1" dirty="0" err="1">
                <a:solidFill>
                  <a:schemeClr val="dk1"/>
                </a:solidFill>
                <a:latin typeface="Calibri"/>
                <a:ea typeface="Calibri"/>
                <a:cs typeface="Calibri"/>
                <a:sym typeface="Calibri"/>
              </a:rPr>
              <a:t>Varianta</a:t>
            </a:r>
            <a:r>
              <a:rPr lang="en-US" sz="3200" b="1"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var(PIL)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var(</a:t>
            </a:r>
            <a:r>
              <a:rPr lang="en-US" sz="3200" dirty="0" err="1">
                <a:solidFill>
                  <a:schemeClr val="dk1"/>
                </a:solidFill>
                <a:latin typeface="Droid Sans Mono"/>
                <a:ea typeface="Droid Sans Mono"/>
                <a:cs typeface="Droid Sans Mono"/>
                <a:sym typeface="Droid Sans Mono"/>
              </a:rPr>
              <a:t>nazioni$PIL.pro.capite</a:t>
            </a:r>
            <a:r>
              <a:rPr lang="en-US" sz="3200" dirty="0">
                <a:solidFill>
                  <a:schemeClr val="dk1"/>
                </a:solidFill>
                <a:latin typeface="Droid Sans Mono"/>
                <a:ea typeface="Droid Sans Mono"/>
                <a:cs typeface="Droid Sans Mono"/>
                <a:sym typeface="Droid Sans Mono"/>
              </a:rPr>
              <a: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var(</a:t>
            </a:r>
            <a:r>
              <a:rPr lang="en-US" sz="3200" dirty="0" err="1">
                <a:solidFill>
                  <a:schemeClr val="dk1"/>
                </a:solidFill>
                <a:latin typeface="Droid Sans Mono"/>
                <a:ea typeface="Droid Sans Mono"/>
                <a:cs typeface="Droid Sans Mono"/>
                <a:sym typeface="Droid Sans Mono"/>
              </a:rPr>
              <a:t>nazioni</a:t>
            </a:r>
            <a:r>
              <a:rPr lang="en-US" sz="3200" dirty="0">
                <a:solidFill>
                  <a:schemeClr val="dk1"/>
                </a:solidFill>
                <a:latin typeface="Droid Sans Mono"/>
                <a:ea typeface="Droid Sans Mono"/>
                <a:cs typeface="Droid Sans Mono"/>
                <a:sym typeface="Droid Sans Mono"/>
              </a:rPr>
              <a:t>[,3])</a:t>
            </a:r>
            <a:endParaRPr dirty="0"/>
          </a:p>
          <a:p>
            <a:pPr marL="457200" marR="0" lvl="0" indent="-457200" algn="just" rtl="0">
              <a:lnSpc>
                <a:spcPct val="90000"/>
              </a:lnSpc>
              <a:spcBef>
                <a:spcPts val="1000"/>
              </a:spcBef>
              <a:spcAft>
                <a:spcPts val="0"/>
              </a:spcAft>
              <a:buClr>
                <a:schemeClr val="dk1"/>
              </a:buClr>
              <a:buSzPts val="3200"/>
              <a:buFont typeface="Noto Sans Symbols"/>
              <a:buChar char="⮚"/>
            </a:pPr>
            <a:r>
              <a:rPr lang="en-US" sz="3200" b="1" dirty="0">
                <a:solidFill>
                  <a:schemeClr val="dk1"/>
                </a:solidFill>
                <a:latin typeface="Calibri"/>
                <a:ea typeface="Calibri"/>
                <a:cs typeface="Calibri"/>
                <a:sym typeface="Calibri"/>
              </a:rPr>
              <a:t>SQM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Deviația</a:t>
            </a:r>
            <a:r>
              <a:rPr lang="en-US" sz="3200" dirty="0">
                <a:solidFill>
                  <a:schemeClr val="dk1"/>
                </a:solidFill>
                <a:latin typeface="Calibri"/>
                <a:ea typeface="Calibri"/>
                <a:cs typeface="Calibri"/>
                <a:sym typeface="Calibri"/>
              </a:rPr>
              <a:t> standard): </a:t>
            </a:r>
            <a:r>
              <a:rPr lang="en-US" sz="3200" dirty="0" err="1">
                <a:solidFill>
                  <a:schemeClr val="dk1"/>
                </a:solidFill>
                <a:latin typeface="Droid Sans Mono"/>
                <a:ea typeface="Droid Sans Mono"/>
                <a:cs typeface="Droid Sans Mono"/>
                <a:sym typeface="Droid Sans Mono"/>
              </a:rPr>
              <a:t>sd</a:t>
            </a:r>
            <a:r>
              <a:rPr lang="en-US" sz="3200" dirty="0">
                <a:solidFill>
                  <a:schemeClr val="dk1"/>
                </a:solidFill>
                <a:latin typeface="Droid Sans Mono"/>
                <a:ea typeface="Droid Sans Mono"/>
                <a:cs typeface="Droid Sans Mono"/>
                <a:sym typeface="Droid Sans Mono"/>
              </a:rPr>
              <a:t>(PIL)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a:solidFill>
                  <a:schemeClr val="dk1"/>
                </a:solidFill>
                <a:latin typeface="Droid Sans Mono"/>
                <a:ea typeface="Droid Sans Mono"/>
                <a:cs typeface="Droid Sans Mono"/>
                <a:sym typeface="Droid Sans Mono"/>
              </a:rPr>
              <a:t>(</a:t>
            </a:r>
            <a:r>
              <a:rPr lang="en-US" sz="3200" dirty="0" err="1">
                <a:solidFill>
                  <a:schemeClr val="dk1"/>
                </a:solidFill>
                <a:latin typeface="Droid Sans Mono"/>
                <a:ea typeface="Droid Sans Mono"/>
                <a:cs typeface="Droid Sans Mono"/>
                <a:sym typeface="Droid Sans Mono"/>
              </a:rPr>
              <a:t>nazioni$PIL.pro.capite</a:t>
            </a:r>
            <a:r>
              <a:rPr lang="en-US" sz="3200" dirty="0">
                <a:solidFill>
                  <a:schemeClr val="dk1"/>
                </a:solidFill>
                <a:latin typeface="Droid Sans Mono"/>
                <a:ea typeface="Droid Sans Mono"/>
                <a:cs typeface="Droid Sans Mono"/>
                <a:sym typeface="Droid Sans Mono"/>
              </a:rPr>
              <a:t>) </a:t>
            </a:r>
            <a:r>
              <a:rPr lang="en-US" sz="3200" dirty="0" err="1">
                <a:solidFill>
                  <a:schemeClr val="dk1"/>
                </a:solidFill>
                <a:latin typeface="Calibri"/>
                <a:ea typeface="Calibri"/>
                <a:cs typeface="Calibri"/>
                <a:sym typeface="Calibri"/>
              </a:rPr>
              <a:t>sau</a:t>
            </a:r>
            <a:r>
              <a:rPr lang="en-US" sz="3200" dirty="0">
                <a:solidFill>
                  <a:schemeClr val="dk1"/>
                </a:solidFill>
                <a:latin typeface="Calibri"/>
                <a:ea typeface="Calibri"/>
                <a:cs typeface="Calibri"/>
                <a:sym typeface="Calibri"/>
              </a:rPr>
              <a:t> </a:t>
            </a:r>
            <a:r>
              <a:rPr lang="en-US" sz="3200" dirty="0" err="1">
                <a:solidFill>
                  <a:schemeClr val="dk1"/>
                </a:solidFill>
                <a:latin typeface="Droid Sans Mono"/>
                <a:ea typeface="Droid Sans Mono"/>
                <a:cs typeface="Droid Sans Mono"/>
                <a:sym typeface="Droid Sans Mono"/>
              </a:rPr>
              <a:t>sd</a:t>
            </a:r>
            <a:r>
              <a:rPr lang="en-US" sz="3200" dirty="0">
                <a:solidFill>
                  <a:schemeClr val="dk1"/>
                </a:solidFill>
                <a:latin typeface="Droid Sans Mono"/>
                <a:ea typeface="Droid Sans Mono"/>
                <a:cs typeface="Droid Sans Mono"/>
                <a:sym typeface="Droid Sans Mono"/>
              </a:rPr>
              <a:t>(</a:t>
            </a:r>
            <a:r>
              <a:rPr lang="en-US" sz="3200" dirty="0" err="1">
                <a:solidFill>
                  <a:schemeClr val="dk1"/>
                </a:solidFill>
                <a:latin typeface="Droid Sans Mono"/>
                <a:ea typeface="Droid Sans Mono"/>
                <a:cs typeface="Droid Sans Mono"/>
                <a:sym typeface="Droid Sans Mono"/>
              </a:rPr>
              <a:t>nazioni</a:t>
            </a:r>
            <a:r>
              <a:rPr lang="en-US" sz="3200" dirty="0">
                <a:solidFill>
                  <a:schemeClr val="dk1"/>
                </a:solidFill>
                <a:latin typeface="Droid Sans Mono"/>
                <a:ea typeface="Droid Sans Mono"/>
                <a:cs typeface="Droid Sans Mono"/>
                <a:sym typeface="Droid Sans Mono"/>
              </a:rPr>
              <a:t>[,3])</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369" name="Google Shape;369;p3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370" name="Google Shape;370;p31"/>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BOX-PLOT: </a:t>
            </a:r>
            <a:endParaRPr dirty="0"/>
          </a:p>
          <a:p>
            <a:pPr marL="0" marR="0" lvl="0" indent="0" algn="just" rtl="0">
              <a:lnSpc>
                <a:spcPct val="90000"/>
              </a:lnSpc>
              <a:spcBef>
                <a:spcPts val="1000"/>
              </a:spcBef>
              <a:spcAft>
                <a:spcPts val="0"/>
              </a:spcAft>
              <a:buClr>
                <a:schemeClr val="dk1"/>
              </a:buClr>
              <a:buSzPts val="3600"/>
              <a:buFont typeface="Arial"/>
              <a:buNone/>
            </a:pPr>
            <a:r>
              <a:rPr lang="en-US" sz="3600" dirty="0">
                <a:solidFill>
                  <a:schemeClr val="dk1"/>
                </a:solidFill>
                <a:latin typeface="Calibri"/>
                <a:ea typeface="Calibri"/>
                <a:cs typeface="Calibri"/>
                <a:sym typeface="Calibri"/>
              </a:rPr>
              <a:t>Box-plot </a:t>
            </a:r>
            <a:r>
              <a:rPr lang="en-US" sz="3600" dirty="0" err="1">
                <a:solidFill>
                  <a:schemeClr val="dk1"/>
                </a:solidFill>
                <a:latin typeface="Calibri"/>
                <a:ea typeface="Calibri"/>
                <a:cs typeface="Calibri"/>
                <a:sym typeface="Calibri"/>
              </a:rPr>
              <a:t>descrie</a:t>
            </a:r>
            <a:r>
              <a:rPr lang="en-US" sz="3600" dirty="0">
                <a:solidFill>
                  <a:schemeClr val="dk1"/>
                </a:solidFill>
                <a:latin typeface="Calibri"/>
                <a:ea typeface="Calibri"/>
                <a:cs typeface="Calibri"/>
                <a:sym typeface="Calibri"/>
              </a:rPr>
              <a:t> o </a:t>
            </a:r>
            <a:r>
              <a:rPr lang="en-US" sz="3600" dirty="0" err="1">
                <a:solidFill>
                  <a:schemeClr val="dk1"/>
                </a:solidFill>
                <a:latin typeface="Calibri"/>
                <a:ea typeface="Calibri"/>
                <a:cs typeface="Calibri"/>
                <a:sym typeface="Calibri"/>
              </a:rPr>
              <a:t>variabilă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cantitativă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prin</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reprezentarea</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grafică</a:t>
            </a:r>
            <a:r>
              <a:rPr lang="en-US" sz="3600" dirty="0">
                <a:solidFill>
                  <a:schemeClr val="dk1"/>
                </a:solidFill>
                <a:latin typeface="Calibri"/>
                <a:ea typeface="Calibri"/>
                <a:cs typeface="Calibri"/>
                <a:sym typeface="Calibri"/>
              </a:rPr>
              <a:t> a </a:t>
            </a:r>
            <a:r>
              <a:rPr lang="en-US" sz="3600" dirty="0" err="1">
                <a:solidFill>
                  <a:schemeClr val="dk1"/>
                </a:solidFill>
                <a:latin typeface="Calibri"/>
                <a:ea typeface="Calibri"/>
                <a:cs typeface="Calibri"/>
                <a:sym typeface="Calibri"/>
              </a:rPr>
              <a:t>minimului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maximului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quartilelor</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și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medianei</a:t>
            </a:r>
            <a:r>
              <a:rPr lang="en-US" sz="3600" dirty="0">
                <a:solidFill>
                  <a:schemeClr val="dk1"/>
                </a:solidFill>
                <a:latin typeface="Calibri"/>
                <a:ea typeface="Calibri"/>
                <a:cs typeface="Calibri"/>
                <a:sym typeface="Calibri"/>
              </a:rPr>
              <a:t>.</a:t>
            </a:r>
            <a:br>
              <a:rPr lang="en-US" sz="3600" dirty="0">
                <a:solidFill>
                  <a:schemeClr val="dk1"/>
                </a:solidFill>
                <a:latin typeface="Calibri"/>
                <a:ea typeface="Calibri"/>
                <a:cs typeface="Calibri"/>
                <a:sym typeface="Calibri"/>
              </a:rPr>
            </a:br>
            <a:endParaRPr sz="3600" dirty="0">
              <a:solidFill>
                <a:schemeClr val="dk1"/>
              </a:solidFill>
              <a:latin typeface="Calibri"/>
              <a:ea typeface="Calibri"/>
              <a:cs typeface="Calibri"/>
              <a:sym typeface="Calibri"/>
            </a:endParaRPr>
          </a:p>
          <a:p>
            <a:pPr marL="457200" marR="0" lvl="0" indent="-457200" algn="just" rtl="0">
              <a:lnSpc>
                <a:spcPct val="90000"/>
              </a:lnSpc>
              <a:spcBef>
                <a:spcPts val="1000"/>
              </a:spcBef>
              <a:spcAft>
                <a:spcPts val="0"/>
              </a:spcAft>
              <a:buClr>
                <a:schemeClr val="dk1"/>
              </a:buClr>
              <a:buSzPts val="3200"/>
              <a:buFont typeface="Noto Sans Symbols"/>
              <a:buChar char="⮚"/>
            </a:pPr>
            <a:r>
              <a:rPr lang="en-US" sz="3200" dirty="0">
                <a:solidFill>
                  <a:schemeClr val="dk1"/>
                </a:solidFill>
                <a:latin typeface="Droid Sans Mono"/>
                <a:ea typeface="Droid Sans Mono"/>
                <a:cs typeface="Droid Sans Mono"/>
                <a:sym typeface="Droid Sans Mono"/>
              </a:rPr>
              <a:t>boxplot(</a:t>
            </a:r>
            <a:r>
              <a:rPr lang="en-US" sz="3200" dirty="0" err="1">
                <a:solidFill>
                  <a:schemeClr val="dk1"/>
                </a:solidFill>
                <a:latin typeface="Droid Sans Mono"/>
                <a:ea typeface="Droid Sans Mono"/>
                <a:cs typeface="Droid Sans Mono"/>
                <a:sym typeface="Droid Sans Mono"/>
              </a:rPr>
              <a:t>nazioni$PIL.pro.capite</a:t>
            </a:r>
            <a:r>
              <a:rPr lang="en-US" sz="3200" dirty="0">
                <a:solidFill>
                  <a:schemeClr val="dk1"/>
                </a:solidFill>
                <a:latin typeface="Droid Sans Mono"/>
                <a:ea typeface="Droid Sans Mono"/>
                <a:cs typeface="Droid Sans Mono"/>
                <a:sym typeface="Droid Sans Mono"/>
              </a:rPr>
              <a:t>, main = "Box-Plot del PIL pro </a:t>
            </a:r>
            <a:r>
              <a:rPr lang="en-US" sz="3200" dirty="0" err="1">
                <a:solidFill>
                  <a:schemeClr val="dk1"/>
                </a:solidFill>
                <a:latin typeface="Droid Sans Mono"/>
                <a:ea typeface="Droid Sans Mono"/>
                <a:cs typeface="Droid Sans Mono"/>
                <a:sym typeface="Droid Sans Mono"/>
              </a:rPr>
              <a:t>capite</a:t>
            </a:r>
            <a:r>
              <a:rPr lang="en-US" sz="3200" dirty="0">
                <a:solidFill>
                  <a:schemeClr val="dk1"/>
                </a:solidFill>
                <a:latin typeface="Droid Sans Mono"/>
                <a:ea typeface="Droid Sans Mono"/>
                <a:cs typeface="Droid Sans Mono"/>
                <a:sym typeface="Droid Sans Mono"/>
              </a:rPr>
              <a:t>") </a:t>
            </a:r>
            <a:endParaRPr dirty="0"/>
          </a:p>
          <a:p>
            <a:pPr marL="0" marR="0" lvl="0" indent="0" algn="just" rtl="0">
              <a:lnSpc>
                <a:spcPct val="90000"/>
              </a:lnSpc>
              <a:spcBef>
                <a:spcPts val="1000"/>
              </a:spcBef>
              <a:spcAft>
                <a:spcPts val="0"/>
              </a:spcAft>
              <a:buClr>
                <a:schemeClr val="dk1"/>
              </a:buClr>
              <a:buSzPts val="3600"/>
              <a:buFont typeface="Arial"/>
              <a:buNone/>
            </a:pPr>
            <a:r>
              <a:rPr lang="en-US" sz="3600" dirty="0" err="1">
                <a:solidFill>
                  <a:schemeClr val="dk1"/>
                </a:solidFill>
                <a:latin typeface="Calibri"/>
                <a:ea typeface="Calibri"/>
                <a:cs typeface="Calibri"/>
                <a:sym typeface="Calibri"/>
              </a:rPr>
              <a:t>sau</a:t>
            </a:r>
            <a:r>
              <a:rPr lang="en-US" sz="3600" dirty="0">
                <a:solidFill>
                  <a:schemeClr val="dk1"/>
                </a:solidFill>
                <a:latin typeface="Calibri"/>
                <a:ea typeface="Calibri"/>
                <a:cs typeface="Calibri"/>
                <a:sym typeface="Calibri"/>
              </a:rPr>
              <a:t> </a:t>
            </a:r>
            <a:endParaRPr dirty="0"/>
          </a:p>
          <a:p>
            <a:pPr marL="457200" marR="0" lvl="0" indent="-457200" algn="just" rtl="0">
              <a:lnSpc>
                <a:spcPct val="90000"/>
              </a:lnSpc>
              <a:spcBef>
                <a:spcPts val="1000"/>
              </a:spcBef>
              <a:spcAft>
                <a:spcPts val="0"/>
              </a:spcAft>
              <a:buClr>
                <a:schemeClr val="dk1"/>
              </a:buClr>
              <a:buSzPts val="3200"/>
              <a:buFont typeface="Noto Sans Symbols"/>
              <a:buChar char="⮚"/>
            </a:pPr>
            <a:r>
              <a:rPr lang="en-US" sz="3200" dirty="0">
                <a:solidFill>
                  <a:schemeClr val="dk1"/>
                </a:solidFill>
                <a:latin typeface="Droid Sans Mono"/>
                <a:ea typeface="Droid Sans Mono"/>
                <a:cs typeface="Droid Sans Mono"/>
                <a:sym typeface="Droid Sans Mono"/>
              </a:rPr>
              <a:t>boxplot (</a:t>
            </a:r>
            <a:r>
              <a:rPr lang="en-US" sz="3200" dirty="0" err="1">
                <a:solidFill>
                  <a:schemeClr val="dk1"/>
                </a:solidFill>
                <a:latin typeface="Droid Sans Mono"/>
                <a:ea typeface="Droid Sans Mono"/>
                <a:cs typeface="Droid Sans Mono"/>
                <a:sym typeface="Droid Sans Mono"/>
              </a:rPr>
              <a:t>nazioni</a:t>
            </a:r>
            <a:r>
              <a:rPr lang="en-US" sz="3200" dirty="0">
                <a:solidFill>
                  <a:schemeClr val="dk1"/>
                </a:solidFill>
                <a:latin typeface="Droid Sans Mono"/>
                <a:ea typeface="Droid Sans Mono"/>
                <a:cs typeface="Droid Sans Mono"/>
                <a:sym typeface="Droid Sans Mono"/>
              </a:rPr>
              <a:t>[,4], main = "Box-Plot del PIL pro </a:t>
            </a:r>
            <a:r>
              <a:rPr lang="en-US" sz="3200" dirty="0" err="1">
                <a:solidFill>
                  <a:schemeClr val="dk1"/>
                </a:solidFill>
                <a:latin typeface="Droid Sans Mono"/>
                <a:ea typeface="Droid Sans Mono"/>
                <a:cs typeface="Droid Sans Mono"/>
                <a:sym typeface="Droid Sans Mono"/>
              </a:rPr>
              <a:t>capite</a:t>
            </a:r>
            <a:r>
              <a:rPr lang="en-US" sz="3200" dirty="0">
                <a:solidFill>
                  <a:schemeClr val="dk1"/>
                </a:solidFill>
                <a:latin typeface="Droid Sans Mono"/>
                <a:ea typeface="Droid Sans Mono"/>
                <a:cs typeface="Droid Sans Mono"/>
                <a:sym typeface="Droid Sans Mono"/>
              </a:rPr>
              <a:t>")</a:t>
            </a:r>
            <a:endParaRPr sz="36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600"/>
              <a:buFont typeface="Arial"/>
              <a:buNone/>
            </a:pPr>
            <a:r>
              <a:rPr lang="en-US" sz="3600" dirty="0" err="1">
                <a:solidFill>
                  <a:schemeClr val="dk1"/>
                </a:solidFill>
                <a:latin typeface="Calibri"/>
                <a:ea typeface="Calibri"/>
                <a:cs typeface="Calibri"/>
                <a:sym typeface="Calibri"/>
              </a:rPr>
              <a:t>sau</a:t>
            </a:r>
            <a:endParaRPr dirty="0"/>
          </a:p>
          <a:p>
            <a:pPr marL="457200" marR="0" lvl="0" indent="-457200" algn="just" rtl="0">
              <a:lnSpc>
                <a:spcPct val="90000"/>
              </a:lnSpc>
              <a:spcBef>
                <a:spcPts val="1000"/>
              </a:spcBef>
              <a:spcAft>
                <a:spcPts val="0"/>
              </a:spcAft>
              <a:buClr>
                <a:schemeClr val="dk1"/>
              </a:buClr>
              <a:buSzPts val="3200"/>
              <a:buFont typeface="Noto Sans Symbols"/>
              <a:buChar char="⮚"/>
            </a:pPr>
            <a:r>
              <a:rPr lang="en-US" sz="3200" dirty="0">
                <a:solidFill>
                  <a:schemeClr val="dk1"/>
                </a:solidFill>
                <a:latin typeface="Droid Sans Mono"/>
                <a:ea typeface="Droid Sans Mono"/>
                <a:cs typeface="Droid Sans Mono"/>
                <a:sym typeface="Droid Sans Mono"/>
              </a:rPr>
              <a:t>boxplot(PIL, main = "Box-plot del PIL pro </a:t>
            </a:r>
            <a:r>
              <a:rPr lang="en-US" sz="3200" dirty="0" err="1">
                <a:solidFill>
                  <a:schemeClr val="dk1"/>
                </a:solidFill>
                <a:latin typeface="Droid Sans Mono"/>
                <a:ea typeface="Droid Sans Mono"/>
                <a:cs typeface="Droid Sans Mono"/>
                <a:sym typeface="Droid Sans Mono"/>
              </a:rPr>
              <a:t>capite</a:t>
            </a:r>
            <a:r>
              <a:rPr lang="en-US" sz="3200" dirty="0">
                <a:solidFill>
                  <a:schemeClr val="dk1"/>
                </a:solidFill>
                <a:latin typeface="Droid Sans Mono"/>
                <a:ea typeface="Droid Sans Mono"/>
                <a:cs typeface="Droid Sans Mono"/>
                <a:sym typeface="Droid Sans Mono"/>
              </a:rPr>
              <a:t>")</a:t>
            </a:r>
            <a:endParaRPr sz="4400" dirty="0">
              <a:solidFill>
                <a:schemeClr val="dk1"/>
              </a:solidFill>
              <a:latin typeface="Droid Sans Mono"/>
              <a:ea typeface="Droid Sans Mono"/>
              <a:cs typeface="Droid Sans Mono"/>
              <a:sym typeface="Droid Sans Mono"/>
            </a:endParaRPr>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376" name="Google Shape;376;p32"/>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  </a:t>
            </a:r>
            <a:endParaRPr/>
          </a:p>
        </p:txBody>
      </p:sp>
      <p:pic>
        <p:nvPicPr>
          <p:cNvPr id="377" name="Google Shape;377;p32"/>
          <p:cNvPicPr preferRelativeResize="0"/>
          <p:nvPr/>
        </p:nvPicPr>
        <p:blipFill rotWithShape="1">
          <a:blip r:embed="rId3">
            <a:alphaModFix/>
          </a:blip>
          <a:srcRect/>
          <a:stretch/>
        </p:blipFill>
        <p:spPr>
          <a:xfrm>
            <a:off x="2971800" y="1363116"/>
            <a:ext cx="13265727" cy="78858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383" name="Google Shape;383;p33"/>
          <p:cNvSpPr txBox="1">
            <a:spLocks noGrp="1"/>
          </p:cNvSpPr>
          <p:nvPr>
            <p:ph type="body" idx="1"/>
          </p:nvPr>
        </p:nvSpPr>
        <p:spPr>
          <a:xfrm>
            <a:off x="1257300" y="2678045"/>
            <a:ext cx="15773400" cy="652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 </a:t>
            </a:r>
            <a:endParaRPr/>
          </a:p>
        </p:txBody>
      </p:sp>
      <p:pic>
        <p:nvPicPr>
          <p:cNvPr id="384" name="Google Shape;384;p33"/>
          <p:cNvPicPr preferRelativeResize="0"/>
          <p:nvPr/>
        </p:nvPicPr>
        <p:blipFill rotWithShape="1">
          <a:blip r:embed="rId3">
            <a:alphaModFix/>
          </a:blip>
          <a:srcRect/>
          <a:stretch/>
        </p:blipFill>
        <p:spPr>
          <a:xfrm>
            <a:off x="1257300" y="200524"/>
            <a:ext cx="16844345" cy="10422565"/>
          </a:xfrm>
          <a:prstGeom prst="rect">
            <a:avLst/>
          </a:prstGeom>
          <a:noFill/>
          <a:ln>
            <a:noFill/>
          </a:ln>
        </p:spPr>
      </p:pic>
      <p:sp>
        <p:nvSpPr>
          <p:cNvPr id="385" name="Google Shape;385;p33"/>
          <p:cNvSpPr txBox="1"/>
          <p:nvPr/>
        </p:nvSpPr>
        <p:spPr>
          <a:xfrm>
            <a:off x="3706477" y="1685943"/>
            <a:ext cx="29718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Maximum value</a:t>
            </a:r>
            <a:br>
              <a:rPr lang="en-US" sz="2800" b="1">
                <a:solidFill>
                  <a:schemeClr val="dk1"/>
                </a:solidFill>
                <a:latin typeface="Calibri"/>
                <a:ea typeface="Calibri"/>
                <a:cs typeface="Calibri"/>
                <a:sym typeface="Calibri"/>
              </a:rPr>
            </a:br>
            <a:endParaRPr/>
          </a:p>
        </p:txBody>
      </p:sp>
      <p:sp>
        <p:nvSpPr>
          <p:cNvPr id="386" name="Google Shape;386;p33"/>
          <p:cNvSpPr txBox="1"/>
          <p:nvPr/>
        </p:nvSpPr>
        <p:spPr>
          <a:xfrm>
            <a:off x="4059382" y="2958675"/>
            <a:ext cx="199330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3rd Quartile</a:t>
            </a:r>
            <a:br>
              <a:rPr lang="en-US" sz="2800" b="1">
                <a:solidFill>
                  <a:schemeClr val="dk1"/>
                </a:solidFill>
                <a:latin typeface="Calibri"/>
                <a:ea typeface="Calibri"/>
                <a:cs typeface="Calibri"/>
                <a:sym typeface="Calibri"/>
              </a:rPr>
            </a:br>
            <a:endParaRPr/>
          </a:p>
        </p:txBody>
      </p:sp>
      <p:sp>
        <p:nvSpPr>
          <p:cNvPr id="387" name="Google Shape;387;p33"/>
          <p:cNvSpPr txBox="1"/>
          <p:nvPr/>
        </p:nvSpPr>
        <p:spPr>
          <a:xfrm>
            <a:off x="4059382" y="4457700"/>
            <a:ext cx="133081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Median</a:t>
            </a:r>
            <a:br>
              <a:rPr lang="en-US" sz="2800" b="1">
                <a:solidFill>
                  <a:schemeClr val="dk1"/>
                </a:solidFill>
                <a:latin typeface="Calibri"/>
                <a:ea typeface="Calibri"/>
                <a:cs typeface="Calibri"/>
                <a:sym typeface="Calibri"/>
              </a:rPr>
            </a:br>
            <a:endParaRPr/>
          </a:p>
        </p:txBody>
      </p:sp>
      <p:sp>
        <p:nvSpPr>
          <p:cNvPr id="388" name="Google Shape;388;p33"/>
          <p:cNvSpPr txBox="1"/>
          <p:nvPr/>
        </p:nvSpPr>
        <p:spPr>
          <a:xfrm>
            <a:off x="4208460" y="6754247"/>
            <a:ext cx="19407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1st Quartile</a:t>
            </a:r>
            <a:br>
              <a:rPr lang="en-US" sz="2800" b="1">
                <a:solidFill>
                  <a:schemeClr val="dk1"/>
                </a:solidFill>
                <a:latin typeface="Calibri"/>
                <a:ea typeface="Calibri"/>
                <a:cs typeface="Calibri"/>
                <a:sym typeface="Calibri"/>
              </a:rPr>
            </a:br>
            <a:endParaRPr/>
          </a:p>
        </p:txBody>
      </p:sp>
      <p:sp>
        <p:nvSpPr>
          <p:cNvPr id="389" name="Google Shape;389;p33"/>
          <p:cNvSpPr txBox="1"/>
          <p:nvPr/>
        </p:nvSpPr>
        <p:spPr>
          <a:xfrm>
            <a:off x="3473729" y="8601057"/>
            <a:ext cx="257895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Minimum value</a:t>
            </a:r>
            <a:br>
              <a:rPr lang="en-US" sz="2800" b="1">
                <a:solidFill>
                  <a:schemeClr val="dk1"/>
                </a:solidFill>
                <a:latin typeface="Calibri"/>
                <a:ea typeface="Calibri"/>
                <a:cs typeface="Calibri"/>
                <a:sym typeface="Calibri"/>
              </a:rPr>
            </a:br>
            <a:endParaRPr/>
          </a:p>
        </p:txBody>
      </p:sp>
      <p:sp>
        <p:nvSpPr>
          <p:cNvPr id="390" name="Google Shape;390;p33"/>
          <p:cNvSpPr txBox="1"/>
          <p:nvPr/>
        </p:nvSpPr>
        <p:spPr>
          <a:xfrm>
            <a:off x="14228618" y="4612409"/>
            <a:ext cx="2382982"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Asymmetric distribution</a:t>
            </a:r>
            <a:br>
              <a:rPr lang="en-US" sz="2800" b="1">
                <a:solidFill>
                  <a:schemeClr val="dk1"/>
                </a:solidFill>
                <a:latin typeface="Calibri"/>
                <a:ea typeface="Calibri"/>
                <a:cs typeface="Calibri"/>
                <a:sym typeface="Calibri"/>
              </a:rPr>
            </a:br>
            <a:endParaRPr/>
          </a:p>
        </p:txBody>
      </p:sp>
      <p:sp>
        <p:nvSpPr>
          <p:cNvPr id="391" name="Google Shape;391;p33"/>
          <p:cNvSpPr/>
          <p:nvPr/>
        </p:nvSpPr>
        <p:spPr>
          <a:xfrm>
            <a:off x="13182600" y="3481895"/>
            <a:ext cx="45719" cy="3490405"/>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92" name="Google Shape;392;p33"/>
          <p:cNvCxnSpPr/>
          <p:nvPr/>
        </p:nvCxnSpPr>
        <p:spPr>
          <a:xfrm rot="10800000" flipH="1">
            <a:off x="6099551" y="8911240"/>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3" name="Google Shape;393;p33"/>
          <p:cNvCxnSpPr/>
          <p:nvPr/>
        </p:nvCxnSpPr>
        <p:spPr>
          <a:xfrm rot="10800000" flipH="1">
            <a:off x="6099551" y="7262142"/>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4" name="Google Shape;394;p33"/>
          <p:cNvCxnSpPr/>
          <p:nvPr/>
        </p:nvCxnSpPr>
        <p:spPr>
          <a:xfrm rot="10800000" flipH="1">
            <a:off x="5974317" y="4598555"/>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5" name="Google Shape;395;p33"/>
          <p:cNvCxnSpPr/>
          <p:nvPr/>
        </p:nvCxnSpPr>
        <p:spPr>
          <a:xfrm rot="10800000" flipH="1">
            <a:off x="5999193" y="3053052"/>
            <a:ext cx="1039091" cy="13854"/>
          </a:xfrm>
          <a:prstGeom prst="straightConnector1">
            <a:avLst/>
          </a:prstGeom>
          <a:noFill/>
          <a:ln w="28575" cap="flat" cmpd="sng">
            <a:solidFill>
              <a:srgbClr val="FF0000"/>
            </a:solidFill>
            <a:prstDash val="solid"/>
            <a:miter lim="800000"/>
            <a:headEnd type="none" w="sm" len="sm"/>
            <a:tailEnd type="triangle" w="med" len="med"/>
          </a:ln>
        </p:spPr>
      </p:cxnSp>
      <p:cxnSp>
        <p:nvCxnSpPr>
          <p:cNvPr id="396" name="Google Shape;396;p33"/>
          <p:cNvCxnSpPr/>
          <p:nvPr/>
        </p:nvCxnSpPr>
        <p:spPr>
          <a:xfrm rot="10800000" flipH="1">
            <a:off x="6493862" y="1902768"/>
            <a:ext cx="1039091" cy="13854"/>
          </a:xfrm>
          <a:prstGeom prst="straightConnector1">
            <a:avLst/>
          </a:prstGeom>
          <a:noFill/>
          <a:ln w="28575" cap="flat" cmpd="sng">
            <a:solidFill>
              <a:srgbClr val="FF0000"/>
            </a:solidFill>
            <a:prstDash val="solid"/>
            <a:miter lim="800000"/>
            <a:headEnd type="none" w="sm" len="sm"/>
            <a:tailEnd type="triangle" w="med" len="med"/>
          </a:ln>
        </p:spPr>
      </p:cxnSp>
      <p:sp>
        <p:nvSpPr>
          <p:cNvPr id="397" name="Google Shape;397;p33"/>
          <p:cNvSpPr txBox="1"/>
          <p:nvPr/>
        </p:nvSpPr>
        <p:spPr>
          <a:xfrm>
            <a:off x="12039600" y="7957133"/>
            <a:ext cx="4572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Calibri"/>
                <a:ea typeface="Calibri"/>
                <a:cs typeface="Calibri"/>
                <a:sym typeface="Calibri"/>
              </a:rPr>
              <a:t>THERE ARE NO OUTLIERS</a:t>
            </a:r>
            <a:br>
              <a:rPr lang="en-US" sz="3200" b="1">
                <a:solidFill>
                  <a:srgbClr val="FF0000"/>
                </a:solidFill>
                <a:latin typeface="Calibri"/>
                <a:ea typeface="Calibri"/>
                <a:cs typeface="Calibri"/>
                <a:sym typeface="Calibri"/>
              </a:rPr>
            </a:b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03" name="Google Shape;403;p3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04" name="Google Shape;404;p34"/>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a:solidFill>
                  <a:schemeClr val="dk1"/>
                </a:solidFill>
                <a:latin typeface="Calibri"/>
                <a:ea typeface="Calibri"/>
                <a:cs typeface="Calibri"/>
                <a:sym typeface="Calibri"/>
              </a:rPr>
              <a:t>SCATTER DIAGRAM:</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 </a:t>
            </a:r>
            <a:endParaRPr/>
          </a:p>
          <a:p>
            <a:pPr marL="0" marR="0" lvl="0" indent="0" algn="just" rtl="0">
              <a:lnSpc>
                <a:spcPct val="90000"/>
              </a:lnSpc>
              <a:spcBef>
                <a:spcPts val="1000"/>
              </a:spcBef>
              <a:spcAft>
                <a:spcPts val="0"/>
              </a:spcAft>
              <a:buClr>
                <a:schemeClr val="dk1"/>
              </a:buClr>
              <a:buSzPts val="3200"/>
              <a:buFont typeface="Arial"/>
              <a:buNone/>
            </a:pPr>
            <a:endParaRPr sz="3200">
              <a:solidFill>
                <a:schemeClr val="dk1"/>
              </a:solidFill>
              <a:latin typeface="Droid Sans Mono"/>
              <a:ea typeface="Droid Sans Mono"/>
              <a:cs typeface="Droid Sans Mono"/>
              <a:sym typeface="Droid Sans Mono"/>
            </a:endParaRPr>
          </a:p>
        </p:txBody>
      </p:sp>
      <p:sp>
        <p:nvSpPr>
          <p:cNvPr id="405" name="Google Shape;405;p34"/>
          <p:cNvSpPr txBox="1"/>
          <p:nvPr/>
        </p:nvSpPr>
        <p:spPr>
          <a:xfrm>
            <a:off x="2209800" y="4517996"/>
            <a:ext cx="12877800" cy="3777622"/>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Performing an exploratory analysis on the type of relationship between two variables</a:t>
            </a:r>
          </a:p>
          <a:p>
            <a:pPr marL="457200" marR="0" lvl="0" indent="-457200" algn="just" rtl="0">
              <a:lnSpc>
                <a:spcPct val="90000"/>
              </a:lnSpc>
              <a:spcBef>
                <a:spcPts val="100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Exemplu</a:t>
            </a:r>
            <a:r>
              <a:rPr lang="en-US" sz="3200" dirty="0">
                <a:solidFill>
                  <a:schemeClr val="dk1"/>
                </a:solidFill>
                <a:latin typeface="Calibri"/>
                <a:ea typeface="Calibri"/>
                <a:cs typeface="Calibri"/>
                <a:sym typeface="Calibri"/>
              </a:rPr>
              <a:t> din </a:t>
            </a:r>
            <a:r>
              <a:rPr lang="en-US" sz="3200" dirty="0" err="1">
                <a:solidFill>
                  <a:schemeClr val="dk1"/>
                </a:solidFill>
                <a:latin typeface="Calibri"/>
                <a:ea typeface="Calibri"/>
                <a:cs typeface="Calibri"/>
                <a:sym typeface="Calibri"/>
              </a:rPr>
              <a:t>setul</a:t>
            </a:r>
            <a:r>
              <a:rPr lang="en-US" sz="3200" dirty="0">
                <a:solidFill>
                  <a:schemeClr val="dk1"/>
                </a:solidFill>
                <a:latin typeface="Calibri"/>
                <a:ea typeface="Calibri"/>
                <a:cs typeface="Calibri"/>
                <a:sym typeface="Calibri"/>
              </a:rPr>
              <a:t> de date: </a:t>
            </a:r>
            <a:r>
              <a:rPr lang="en-US" sz="3200" dirty="0" err="1">
                <a:solidFill>
                  <a:schemeClr val="dk1"/>
                </a:solidFill>
                <a:latin typeface="Calibri"/>
                <a:ea typeface="Calibri"/>
                <a:cs typeface="Calibri"/>
                <a:sym typeface="Calibri"/>
              </a:rPr>
              <a:t>analizați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relația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dintre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vârsta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speranța</a:t>
            </a:r>
            <a:r>
              <a:rPr lang="en-US" sz="3200" b="1" dirty="0">
                <a:solidFill>
                  <a:schemeClr val="dk1"/>
                </a:solidFill>
                <a:latin typeface="Calibri"/>
                <a:ea typeface="Calibri"/>
                <a:cs typeface="Calibri"/>
                <a:sym typeface="Calibri"/>
              </a:rPr>
              <a:t> de </a:t>
            </a:r>
            <a:r>
              <a:rPr lang="en-US" sz="3200" b="1" dirty="0" err="1">
                <a:solidFill>
                  <a:schemeClr val="dk1"/>
                </a:solidFill>
                <a:latin typeface="Calibri"/>
                <a:ea typeface="Calibri"/>
                <a:cs typeface="Calibri"/>
                <a:sym typeface="Calibri"/>
              </a:rPr>
              <a:t>viață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Există</a:t>
            </a:r>
            <a:r>
              <a:rPr lang="en-US" sz="3200" dirty="0">
                <a:solidFill>
                  <a:schemeClr val="dk1"/>
                </a:solidFill>
                <a:latin typeface="Calibri"/>
                <a:ea typeface="Calibri"/>
                <a:cs typeface="Calibri"/>
                <a:sym typeface="Calibri"/>
              </a:rPr>
              <a:t> o </a:t>
            </a:r>
            <a:r>
              <a:rPr lang="en-US" sz="3200" dirty="0" err="1">
                <a:solidFill>
                  <a:schemeClr val="dk1"/>
                </a:solidFill>
                <a:latin typeface="Calibri"/>
                <a:ea typeface="Calibri"/>
                <a:cs typeface="Calibri"/>
                <a:sym typeface="Calibri"/>
              </a:rPr>
              <a:t>relație</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57200" algn="just" rtl="0">
              <a:lnSpc>
                <a:spcPct val="90000"/>
              </a:lnSpc>
              <a:spcBef>
                <a:spcPts val="100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1) </a:t>
            </a:r>
            <a:r>
              <a:rPr lang="en-US" sz="3200" dirty="0" err="1">
                <a:solidFill>
                  <a:schemeClr val="dk1"/>
                </a:solidFill>
                <a:latin typeface="Calibri"/>
                <a:ea typeface="Calibri"/>
                <a:cs typeface="Calibri"/>
                <a:sym typeface="Calibri"/>
              </a:rPr>
              <a:t>Nume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variabile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interes</a:t>
            </a:r>
            <a:br>
              <a:rPr lang="en-US" sz="3200" dirty="0">
                <a:solidFill>
                  <a:schemeClr val="dk1"/>
                </a:solidFill>
                <a:latin typeface="Calibri"/>
                <a:ea typeface="Calibri"/>
                <a:cs typeface="Calibri"/>
                <a:sym typeface="Calibri"/>
              </a:rPr>
            </a:br>
            <a:r>
              <a:rPr lang="en-US" sz="2800" dirty="0">
                <a:solidFill>
                  <a:schemeClr val="dk1"/>
                </a:solidFill>
                <a:latin typeface="Droid Sans Mono"/>
                <a:ea typeface="Droid Sans Mono"/>
                <a:cs typeface="Droid Sans Mono"/>
                <a:sym typeface="Droid Sans Mono"/>
              </a:rPr>
              <a:t>eta&lt;-</a:t>
            </a:r>
            <a:r>
              <a:rPr lang="en-US" sz="2800" dirty="0" err="1">
                <a:solidFill>
                  <a:schemeClr val="dk1"/>
                </a:solidFill>
                <a:latin typeface="Droid Sans Mono"/>
                <a:ea typeface="Droid Sans Mono"/>
                <a:cs typeface="Droid Sans Mono"/>
                <a:sym typeface="Droid Sans Mono"/>
              </a:rPr>
              <a:t>nazioni$Et</a:t>
            </a:r>
            <a:r>
              <a:rPr lang="en-US" sz="2800" dirty="0">
                <a:solidFill>
                  <a:schemeClr val="dk1"/>
                </a:solidFill>
                <a:latin typeface="Droid Sans Mono"/>
                <a:ea typeface="Droid Sans Mono"/>
                <a:cs typeface="Droid Sans Mono"/>
                <a:sym typeface="Droid Sans Mono"/>
              </a:rPr>
              <a:t>..media </a:t>
            </a:r>
            <a:endParaRPr dirty="0"/>
          </a:p>
          <a:p>
            <a:pPr marL="0" marR="0" lvl="0" indent="0" algn="just" rtl="0">
              <a:lnSpc>
                <a:spcPct val="90000"/>
              </a:lnSpc>
              <a:spcBef>
                <a:spcPts val="1000"/>
              </a:spcBef>
              <a:spcAft>
                <a:spcPts val="0"/>
              </a:spcAft>
              <a:buClr>
                <a:schemeClr val="dk1"/>
              </a:buClr>
              <a:buSzPts val="2800"/>
              <a:buFont typeface="Arial"/>
              <a:buNone/>
            </a:pPr>
            <a:r>
              <a:rPr lang="en-US" sz="2800" dirty="0">
                <a:solidFill>
                  <a:schemeClr val="dk1"/>
                </a:solidFill>
                <a:latin typeface="Droid Sans Mono"/>
                <a:ea typeface="Droid Sans Mono"/>
                <a:cs typeface="Droid Sans Mono"/>
                <a:sym typeface="Droid Sans Mono"/>
              </a:rPr>
              <a:t>asp&lt;-</a:t>
            </a:r>
            <a:r>
              <a:rPr lang="en-US" sz="2800" dirty="0" err="1">
                <a:solidFill>
                  <a:schemeClr val="dk1"/>
                </a:solidFill>
                <a:latin typeface="Droid Sans Mono"/>
                <a:ea typeface="Droid Sans Mono"/>
                <a:cs typeface="Droid Sans Mono"/>
                <a:sym typeface="Droid Sans Mono"/>
              </a:rPr>
              <a:t>nazioni$Aspettativa.di.vita</a:t>
            </a:r>
            <a:endParaRPr sz="2800" dirty="0">
              <a:solidFill>
                <a:schemeClr val="dk1"/>
              </a:solidFill>
              <a:latin typeface="Droid Sans Mono"/>
              <a:ea typeface="Droid Sans Mono"/>
              <a:cs typeface="Droid Sans Mono"/>
              <a:sym typeface="Droid Sans Mono"/>
            </a:endParaRPr>
          </a:p>
          <a:p>
            <a:pPr marL="0" marR="0" lvl="0" indent="0" algn="ctr" rtl="0">
              <a:lnSpc>
                <a:spcPct val="90000"/>
              </a:lnSpc>
              <a:spcBef>
                <a:spcPts val="1000"/>
              </a:spcBef>
              <a:spcAft>
                <a:spcPts val="0"/>
              </a:spcAft>
              <a:buClr>
                <a:schemeClr val="dk1"/>
              </a:buClr>
              <a:buSzPts val="2400"/>
              <a:buFont typeface="Arial"/>
              <a:buNone/>
            </a:pPr>
            <a:endParaRPr sz="2400" dirty="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11" name="Google Shape;411;p3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12" name="Google Shape;412;p35"/>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DIAGRAMA SCATTER :</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13" name="Google Shape;413;p35"/>
          <p:cNvSpPr txBox="1"/>
          <p:nvPr/>
        </p:nvSpPr>
        <p:spPr>
          <a:xfrm>
            <a:off x="2705100" y="4387367"/>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14" name="Google Shape;414;p35"/>
          <p:cNvSpPr txBox="1"/>
          <p:nvPr/>
        </p:nvSpPr>
        <p:spPr>
          <a:xfrm>
            <a:off x="3581400" y="4697224"/>
            <a:ext cx="11887200"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err="1">
                <a:solidFill>
                  <a:schemeClr val="dk1"/>
                </a:solidFill>
                <a:latin typeface="Calibri"/>
                <a:ea typeface="Calibri"/>
                <a:cs typeface="Calibri"/>
                <a:sym typeface="Calibri"/>
              </a:rPr>
              <a:t>Comanda</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pregătire</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graficului</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dispersie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3200"/>
              <a:buFont typeface="Droid Sans Mono"/>
              <a:buNone/>
            </a:pPr>
            <a:r>
              <a:rPr lang="en-US" sz="3200" dirty="0">
                <a:solidFill>
                  <a:schemeClr val="dk1"/>
                </a:solidFill>
                <a:latin typeface="Droid Sans Mono"/>
                <a:ea typeface="Droid Sans Mono"/>
                <a:cs typeface="Droid Sans Mono"/>
                <a:sym typeface="Droid Sans Mono"/>
              </a:rPr>
              <a:t>plot(asp, eta, </a:t>
            </a:r>
            <a:r>
              <a:rPr lang="en-US" sz="3200" dirty="0" err="1">
                <a:solidFill>
                  <a:schemeClr val="dk1"/>
                </a:solidFill>
                <a:latin typeface="Droid Sans Mono"/>
                <a:ea typeface="Droid Sans Mono"/>
                <a:cs typeface="Droid Sans Mono"/>
                <a:sym typeface="Droid Sans Mono"/>
              </a:rPr>
              <a:t>xlab</a:t>
            </a:r>
            <a:r>
              <a:rPr lang="en-US" sz="3200" dirty="0">
                <a:solidFill>
                  <a:schemeClr val="dk1"/>
                </a:solidFill>
                <a:latin typeface="Droid Sans Mono"/>
                <a:ea typeface="Droid Sans Mono"/>
                <a:cs typeface="Droid Sans Mono"/>
                <a:sym typeface="Droid Sans Mono"/>
              </a:rPr>
              <a:t>="</a:t>
            </a:r>
            <a:r>
              <a:rPr lang="en-US" sz="3200" dirty="0" err="1">
                <a:solidFill>
                  <a:schemeClr val="dk1"/>
                </a:solidFill>
                <a:latin typeface="Droid Sans Mono"/>
                <a:ea typeface="Droid Sans Mono"/>
                <a:cs typeface="Droid Sans Mono"/>
                <a:sym typeface="Droid Sans Mono"/>
              </a:rPr>
              <a:t>Aspettativa</a:t>
            </a:r>
            <a:r>
              <a:rPr lang="en-US" sz="3200" dirty="0">
                <a:solidFill>
                  <a:schemeClr val="dk1"/>
                </a:solidFill>
                <a:latin typeface="Droid Sans Mono"/>
                <a:ea typeface="Droid Sans Mono"/>
                <a:cs typeface="Droid Sans Mono"/>
                <a:sym typeface="Droid Sans Mono"/>
              </a:rPr>
              <a:t> di vita", </a:t>
            </a:r>
            <a:r>
              <a:rPr lang="en-US" sz="3200" dirty="0" err="1">
                <a:solidFill>
                  <a:schemeClr val="dk1"/>
                </a:solidFill>
                <a:latin typeface="Droid Sans Mono"/>
                <a:ea typeface="Droid Sans Mono"/>
                <a:cs typeface="Droid Sans Mono"/>
                <a:sym typeface="Droid Sans Mono"/>
              </a:rPr>
              <a:t>ylab</a:t>
            </a:r>
            <a:r>
              <a:rPr lang="en-US" sz="3200" dirty="0">
                <a:solidFill>
                  <a:schemeClr val="dk1"/>
                </a:solidFill>
                <a:latin typeface="Droid Sans Mono"/>
                <a:ea typeface="Droid Sans Mono"/>
                <a:cs typeface="Droid Sans Mono"/>
                <a:sym typeface="Droid Sans Mono"/>
              </a:rPr>
              <a:t>="</a:t>
            </a:r>
            <a:r>
              <a:rPr lang="en-US" sz="3200" dirty="0" err="1">
                <a:solidFill>
                  <a:schemeClr val="dk1"/>
                </a:solidFill>
                <a:latin typeface="Droid Sans Mono"/>
                <a:ea typeface="Droid Sans Mono"/>
                <a:cs typeface="Droid Sans Mono"/>
                <a:sym typeface="Droid Sans Mono"/>
              </a:rPr>
              <a:t>Età</a:t>
            </a:r>
            <a:r>
              <a:rPr lang="en-US" sz="3200" dirty="0">
                <a:solidFill>
                  <a:schemeClr val="dk1"/>
                </a:solidFill>
                <a:latin typeface="Droid Sans Mono"/>
                <a:ea typeface="Droid Sans Mono"/>
                <a:cs typeface="Droid Sans Mono"/>
                <a:sym typeface="Droid Sans Mono"/>
              </a:rPr>
              <a:t> media")</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6"/>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20" name="Google Shape;420;p36"/>
          <p:cNvPicPr preferRelativeResize="0"/>
          <p:nvPr/>
        </p:nvPicPr>
        <p:blipFill rotWithShape="1">
          <a:blip r:embed="rId3">
            <a:alphaModFix/>
          </a:blip>
          <a:srcRect/>
          <a:stretch/>
        </p:blipFill>
        <p:spPr>
          <a:xfrm>
            <a:off x="3581400" y="1446959"/>
            <a:ext cx="11963400" cy="7111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26" name="Google Shape;426;p3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27" name="Google Shape;427;p37"/>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DIAGRAMĂ SCATTER: Ce </a:t>
            </a:r>
            <a:r>
              <a:rPr lang="en-US" sz="3200" b="1" dirty="0" err="1">
                <a:solidFill>
                  <a:schemeClr val="dk1"/>
                </a:solidFill>
                <a:latin typeface="Calibri"/>
                <a:ea typeface="Calibri"/>
                <a:cs typeface="Calibri"/>
                <a:sym typeface="Calibri"/>
              </a:rPr>
              <a:t>poți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spune</a:t>
            </a: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28" name="Google Shape;428;p37"/>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29" name="Google Shape;429;p37"/>
          <p:cNvSpPr txBox="1"/>
          <p:nvPr/>
        </p:nvSpPr>
        <p:spPr>
          <a:xfrm>
            <a:off x="3581400" y="4493751"/>
            <a:ext cx="1188720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Calibri"/>
                <a:ea typeface="Calibri"/>
                <a:cs typeface="Calibri"/>
                <a:sym typeface="Calibri"/>
              </a:rPr>
              <a:t>Din </a:t>
            </a:r>
            <a:r>
              <a:rPr lang="en-US" sz="3200" dirty="0" err="1">
                <a:solidFill>
                  <a:schemeClr val="dk1"/>
                </a:solidFill>
                <a:latin typeface="Calibri"/>
                <a:ea typeface="Calibri"/>
                <a:cs typeface="Calibri"/>
                <a:sym typeface="Calibri"/>
              </a:rPr>
              <a:t>graficul</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dispersie</a:t>
            </a:r>
            <a:r>
              <a:rPr lang="en-US" sz="3200" dirty="0">
                <a:solidFill>
                  <a:schemeClr val="dk1"/>
                </a:solidFill>
                <a:latin typeface="Calibri"/>
                <a:ea typeface="Calibri"/>
                <a:cs typeface="Calibri"/>
                <a:sym typeface="Calibri"/>
              </a:rPr>
              <a:t> pare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existe</a:t>
            </a:r>
            <a:r>
              <a:rPr lang="en-US" sz="3200" dirty="0">
                <a:solidFill>
                  <a:schemeClr val="dk1"/>
                </a:solidFill>
                <a:latin typeface="Calibri"/>
                <a:ea typeface="Calibri"/>
                <a:cs typeface="Calibri"/>
                <a:sym typeface="Calibri"/>
              </a:rPr>
              <a:t> o </a:t>
            </a:r>
            <a:r>
              <a:rPr lang="en-US" sz="3200" dirty="0" err="1">
                <a:solidFill>
                  <a:schemeClr val="dk1"/>
                </a:solidFill>
                <a:latin typeface="Calibri"/>
                <a:ea typeface="Calibri"/>
                <a:cs typeface="Calibri"/>
                <a:sym typeface="Calibri"/>
              </a:rPr>
              <a:t>relație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între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variabilele</a:t>
            </a:r>
            <a:r>
              <a:rPr lang="en-US" sz="3200"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Speranța</a:t>
            </a:r>
            <a:r>
              <a:rPr lang="en-US" sz="3200" b="1" dirty="0">
                <a:solidFill>
                  <a:schemeClr val="dk1"/>
                </a:solidFill>
                <a:latin typeface="Calibri"/>
                <a:ea typeface="Calibri"/>
                <a:cs typeface="Calibri"/>
                <a:sym typeface="Calibri"/>
              </a:rPr>
              <a:t> de </a:t>
            </a:r>
            <a:r>
              <a:rPr lang="en-US" sz="3200" b="1" dirty="0" err="1">
                <a:solidFill>
                  <a:schemeClr val="dk1"/>
                </a:solidFill>
                <a:latin typeface="Calibri"/>
                <a:ea typeface="Calibri"/>
                <a:cs typeface="Calibri"/>
                <a:sym typeface="Calibri"/>
              </a:rPr>
              <a:t>viață</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și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Vârsta</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medie</a:t>
            </a:r>
            <a:r>
              <a:rPr lang="en-US" sz="3200" dirty="0">
                <a:solidFill>
                  <a:schemeClr val="dk1"/>
                </a:solidFill>
                <a:latin typeface="Calibri"/>
                <a:ea typeface="Calibri"/>
                <a:cs typeface="Calibri"/>
                <a:sym typeface="Calibri"/>
              </a:rPr>
              <a:t>.</a:t>
            </a:r>
          </a:p>
          <a:p>
            <a:pPr marL="0" marR="0" lvl="0" indent="0" algn="l" rtl="0">
              <a:spcBef>
                <a:spcPts val="0"/>
              </a:spcBef>
              <a:spcAft>
                <a:spcPts val="0"/>
              </a:spcAft>
              <a:buNone/>
            </a:pPr>
            <a:endParaRPr lang="en-US"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a:solidFill>
                  <a:schemeClr val="dk1"/>
                </a:solidFill>
                <a:latin typeface="Calibri"/>
                <a:ea typeface="Calibri"/>
                <a:cs typeface="Calibri"/>
                <a:sym typeface="Calibri"/>
              </a:rPr>
              <a:t>Mai exact, pe </a:t>
            </a:r>
            <a:r>
              <a:rPr lang="en-US" sz="3200" dirty="0" err="1">
                <a:solidFill>
                  <a:schemeClr val="dk1"/>
                </a:solidFill>
                <a:latin typeface="Calibri"/>
                <a:ea typeface="Calibri"/>
                <a:cs typeface="Calibri"/>
                <a:sym typeface="Calibri"/>
              </a:rPr>
              <a:t>măsură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vârsta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crește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speranța</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viață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crește</a:t>
            </a:r>
            <a:r>
              <a:rPr lang="en-US" sz="3200" dirty="0">
                <a:solidFill>
                  <a:schemeClr val="dk1"/>
                </a:solidFill>
                <a:latin typeface="Calibri"/>
                <a:ea typeface="Calibri"/>
                <a:cs typeface="Calibri"/>
                <a:sym typeface="Calibri"/>
              </a:rPr>
              <a:t>.</a:t>
            </a: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3200" dirty="0" err="1">
                <a:solidFill>
                  <a:schemeClr val="dk1"/>
                </a:solidFill>
                <a:latin typeface="Calibri"/>
                <a:ea typeface="Calibri"/>
                <a:cs typeface="Calibri"/>
                <a:sym typeface="Calibri"/>
              </a:rPr>
              <a:t>Analiza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corelației</a:t>
            </a:r>
            <a:r>
              <a:rPr lang="en-US" sz="3200" dirty="0">
                <a:solidFill>
                  <a:schemeClr val="dk1"/>
                </a:solidFill>
                <a:latin typeface="Calibri"/>
                <a:ea typeface="Calibri"/>
                <a:cs typeface="Calibri"/>
                <a:sym typeface="Calibri"/>
              </a:rPr>
              <a:t>:</a:t>
            </a:r>
            <a:br>
              <a:rPr lang="en-US" sz="3200" dirty="0">
                <a:solidFill>
                  <a:schemeClr val="dk1"/>
                </a:solidFill>
                <a:latin typeface="Calibri"/>
                <a:ea typeface="Calibri"/>
                <a:cs typeface="Calibri"/>
                <a:sym typeface="Calibri"/>
              </a:rPr>
            </a:br>
            <a:r>
              <a:rPr lang="en-US" sz="2800" dirty="0" err="1">
                <a:solidFill>
                  <a:schemeClr val="dk1"/>
                </a:solidFill>
                <a:latin typeface="Droid Sans Mono"/>
                <a:ea typeface="Droid Sans Mono"/>
                <a:cs typeface="Droid Sans Mono"/>
                <a:sym typeface="Droid Sans Mono"/>
              </a:rPr>
              <a:t>cor</a:t>
            </a:r>
            <a:r>
              <a:rPr lang="en-US" sz="2800" dirty="0">
                <a:solidFill>
                  <a:schemeClr val="dk1"/>
                </a:solidFill>
                <a:latin typeface="Droid Sans Mono"/>
                <a:ea typeface="Droid Sans Mono"/>
                <a:cs typeface="Droid Sans Mono"/>
                <a:sym typeface="Droid Sans Mono"/>
              </a:rPr>
              <a:t>(</a:t>
            </a:r>
            <a:r>
              <a:rPr lang="en-US" sz="2800" dirty="0" err="1">
                <a:solidFill>
                  <a:schemeClr val="dk1"/>
                </a:solidFill>
                <a:latin typeface="Droid Sans Mono"/>
                <a:ea typeface="Droid Sans Mono"/>
                <a:cs typeface="Droid Sans Mono"/>
                <a:sym typeface="Droid Sans Mono"/>
              </a:rPr>
              <a:t>asp,eta</a:t>
            </a:r>
            <a:r>
              <a:rPr lang="en-US" sz="2800" dirty="0">
                <a:solidFill>
                  <a:schemeClr val="dk1"/>
                </a:solidFill>
                <a:latin typeface="Droid Sans Mono"/>
                <a:ea typeface="Droid Sans Mono"/>
                <a:cs typeface="Droid Sans Mono"/>
                <a:sym typeface="Droid Sans Mono"/>
              </a:rPr>
              <a:t>) = 0,67</a:t>
            </a:r>
            <a:endParaRPr dirty="0"/>
          </a:p>
          <a:p>
            <a:pPr marL="0" marR="0" lvl="0" indent="0" algn="l" rtl="0">
              <a:spcBef>
                <a:spcPts val="0"/>
              </a:spcBef>
              <a:spcAft>
                <a:spcPts val="0"/>
              </a:spcAft>
              <a:buClr>
                <a:schemeClr val="dk1"/>
              </a:buClr>
              <a:buSzPts val="2800"/>
              <a:buFont typeface="Calibri"/>
              <a:buNone/>
            </a:pPr>
            <a:endParaRPr sz="2800" dirty="0">
              <a:solidFill>
                <a:schemeClr val="dk1"/>
              </a:solidFill>
              <a:latin typeface="Droid Sans Mono"/>
              <a:ea typeface="Droid Sans Mono"/>
              <a:cs typeface="Droid Sans Mono"/>
              <a:sym typeface="Droid Sans Mono"/>
            </a:endParaRPr>
          </a:p>
          <a:p>
            <a:pPr marL="0" marR="0" lvl="0" indent="0" algn="ctr" rtl="0">
              <a:spcBef>
                <a:spcPts val="0"/>
              </a:spcBef>
              <a:spcAft>
                <a:spcPts val="0"/>
              </a:spcAft>
              <a:buNone/>
            </a:pPr>
            <a:r>
              <a:rPr lang="en-US" sz="3600" b="1" u="sng" dirty="0">
                <a:solidFill>
                  <a:schemeClr val="dk1"/>
                </a:solidFill>
                <a:latin typeface="Calibri"/>
                <a:ea typeface="Calibri"/>
                <a:cs typeface="Calibri"/>
                <a:sym typeface="Calibri"/>
              </a:rPr>
              <a:t>CORELATIE MODERATA</a:t>
            </a:r>
            <a:br>
              <a:rPr lang="en-US" sz="3600" b="1" u="sng" dirty="0">
                <a:solidFill>
                  <a:schemeClr val="dk1"/>
                </a:solidFill>
                <a:latin typeface="Calibri"/>
                <a:ea typeface="Calibri"/>
                <a:cs typeface="Calibri"/>
                <a:sym typeface="Calibri"/>
              </a:rPr>
            </a:br>
            <a:endParaRPr sz="3600" b="1" u="sng"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8"/>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35" name="Google Shape;435;p3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36" name="Google Shape;436;p38"/>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CALITATIV VARIABLES</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37" name="Google Shape;437;p38"/>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38" name="Google Shape;438;p38"/>
          <p:cNvSpPr txBox="1"/>
          <p:nvPr/>
        </p:nvSpPr>
        <p:spPr>
          <a:xfrm>
            <a:off x="1447800" y="4317630"/>
            <a:ext cx="13258800" cy="3970277"/>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Noto Sans Symbols"/>
              <a:buChar char="⮚"/>
            </a:pPr>
            <a:r>
              <a:rPr lang="en-US" sz="3600" dirty="0" err="1">
                <a:solidFill>
                  <a:schemeClr val="dk1"/>
                </a:solidFill>
                <a:latin typeface="Calibri"/>
                <a:ea typeface="Calibri"/>
                <a:cs typeface="Calibri"/>
                <a:sym typeface="Calibri"/>
              </a:rPr>
              <a:t>Încărcați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setul</a:t>
            </a:r>
            <a:r>
              <a:rPr lang="en-US" sz="3600" dirty="0">
                <a:solidFill>
                  <a:schemeClr val="dk1"/>
                </a:solidFill>
                <a:latin typeface="Calibri"/>
                <a:ea typeface="Calibri"/>
                <a:cs typeface="Calibri"/>
                <a:sym typeface="Calibri"/>
              </a:rPr>
              <a:t> de date </a:t>
            </a:r>
            <a:r>
              <a:rPr lang="en-US" sz="3600" b="1" dirty="0">
                <a:solidFill>
                  <a:schemeClr val="dk1"/>
                </a:solidFill>
                <a:latin typeface="Calibri"/>
                <a:ea typeface="Calibri"/>
                <a:cs typeface="Calibri"/>
                <a:sym typeface="Calibri"/>
              </a:rPr>
              <a:t>ANAG</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n-US" sz="3600" dirty="0" err="1">
                <a:solidFill>
                  <a:schemeClr val="dk1"/>
                </a:solidFill>
                <a:latin typeface="Calibri"/>
                <a:ea typeface="Calibri"/>
                <a:cs typeface="Calibri"/>
                <a:sym typeface="Calibri"/>
              </a:rPr>
              <a:t>Denumiți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coloana</a:t>
            </a:r>
            <a:r>
              <a:rPr lang="en-US" sz="3600" dirty="0">
                <a:solidFill>
                  <a:schemeClr val="dk1"/>
                </a:solidFill>
                <a:latin typeface="Calibri"/>
                <a:ea typeface="Calibri"/>
                <a:cs typeface="Calibri"/>
                <a:sym typeface="Calibri"/>
              </a:rPr>
              <a:t> Gen -&gt;  </a:t>
            </a:r>
            <a:r>
              <a:rPr lang="en-US" sz="3200" dirty="0" err="1">
                <a:solidFill>
                  <a:schemeClr val="dk1"/>
                </a:solidFill>
                <a:latin typeface="Droid Sans Mono"/>
                <a:ea typeface="Droid Sans Mono"/>
                <a:cs typeface="Droid Sans Mono"/>
                <a:sym typeface="Droid Sans Mono"/>
              </a:rPr>
              <a:t>sesso</a:t>
            </a:r>
            <a:r>
              <a:rPr lang="en-US" sz="3200" dirty="0">
                <a:solidFill>
                  <a:schemeClr val="dk1"/>
                </a:solidFill>
                <a:latin typeface="Droid Sans Mono"/>
                <a:ea typeface="Droid Sans Mono"/>
                <a:cs typeface="Droid Sans Mono"/>
                <a:sym typeface="Droid Sans Mono"/>
              </a:rPr>
              <a:t>&lt;-</a:t>
            </a:r>
            <a:r>
              <a:rPr lang="en-US" sz="3200" dirty="0" err="1">
                <a:solidFill>
                  <a:schemeClr val="dk1"/>
                </a:solidFill>
                <a:latin typeface="Droid Sans Mono"/>
                <a:ea typeface="Droid Sans Mono"/>
                <a:cs typeface="Droid Sans Mono"/>
                <a:sym typeface="Droid Sans Mono"/>
              </a:rPr>
              <a:t>ANAG$Sesso</a:t>
            </a:r>
            <a:endParaRPr sz="3600" dirty="0">
              <a:solidFill>
                <a:schemeClr val="dk1"/>
              </a:solidFill>
              <a:latin typeface="Droid Sans Mono"/>
              <a:ea typeface="Droid Sans Mono"/>
              <a:cs typeface="Droid Sans Mono"/>
              <a:sym typeface="Droid Sans Mono"/>
            </a:endParaRPr>
          </a:p>
          <a:p>
            <a:pPr marL="571500" marR="0" lvl="0" indent="-342900" algn="l" rtl="0">
              <a:spcBef>
                <a:spcPts val="0"/>
              </a:spcBef>
              <a:spcAft>
                <a:spcPts val="0"/>
              </a:spcAft>
              <a:buClr>
                <a:schemeClr val="dk1"/>
              </a:buClr>
              <a:buSzPts val="3600"/>
              <a:buFont typeface="Noto Sans Symbols"/>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n-US" sz="3600" dirty="0" err="1">
                <a:solidFill>
                  <a:schemeClr val="dk1"/>
                </a:solidFill>
                <a:latin typeface="Calibri"/>
                <a:ea typeface="Calibri"/>
                <a:cs typeface="Calibri"/>
                <a:sym typeface="Calibri"/>
              </a:rPr>
              <a:t>Pentru</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variabilele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calitative</a:t>
            </a:r>
            <a:r>
              <a:rPr lang="en-US" sz="3600" dirty="0">
                <a:solidFill>
                  <a:schemeClr val="dk1"/>
                </a:solidFill>
                <a:latin typeface="Calibri"/>
                <a:ea typeface="Calibri"/>
                <a:cs typeface="Calibri"/>
                <a:sym typeface="Calibri"/>
              </a:rPr>
              <a:t>, prima </a:t>
            </a:r>
            <a:r>
              <a:rPr lang="en-US" sz="3600" dirty="0" err="1">
                <a:solidFill>
                  <a:schemeClr val="dk1"/>
                </a:solidFill>
                <a:latin typeface="Calibri"/>
                <a:ea typeface="Calibri"/>
                <a:cs typeface="Calibri"/>
                <a:sym typeface="Calibri"/>
              </a:rPr>
              <a:t>descriere</a:t>
            </a:r>
            <a:r>
              <a:rPr lang="en-US" sz="3600" dirty="0">
                <a:solidFill>
                  <a:schemeClr val="dk1"/>
                </a:solidFill>
                <a:latin typeface="Calibri"/>
                <a:ea typeface="Calibri"/>
                <a:cs typeface="Calibri"/>
                <a:sym typeface="Calibri"/>
              </a:rPr>
              <a:t> se </a:t>
            </a:r>
            <a:r>
              <a:rPr lang="en-US" sz="3600" dirty="0" err="1">
                <a:solidFill>
                  <a:schemeClr val="dk1"/>
                </a:solidFill>
                <a:latin typeface="Calibri"/>
                <a:ea typeface="Calibri"/>
                <a:cs typeface="Calibri"/>
                <a:sym typeface="Calibri"/>
              </a:rPr>
              <a:t>referă</a:t>
            </a:r>
            <a:r>
              <a:rPr lang="en-US" sz="3600" dirty="0">
                <a:solidFill>
                  <a:schemeClr val="dk1"/>
                </a:solidFill>
                <a:latin typeface="Calibri"/>
                <a:ea typeface="Calibri"/>
                <a:cs typeface="Calibri"/>
                <a:sym typeface="Calibri"/>
              </a:rPr>
              <a:t> la </a:t>
            </a:r>
            <a:r>
              <a:rPr lang="en-US" sz="3600" dirty="0" err="1">
                <a:solidFill>
                  <a:schemeClr val="dk1"/>
                </a:solidFill>
                <a:latin typeface="Calibri"/>
                <a:ea typeface="Calibri"/>
                <a:cs typeface="Calibri"/>
                <a:sym typeface="Calibri"/>
              </a:rPr>
              <a:t>analiza</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distribuției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frecvenței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Creați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distribuția</a:t>
            </a:r>
            <a:r>
              <a:rPr lang="en-US" sz="3600" dirty="0">
                <a:solidFill>
                  <a:schemeClr val="dk1"/>
                </a:solidFill>
                <a:latin typeface="Calibri"/>
                <a:ea typeface="Calibri"/>
                <a:cs typeface="Calibri"/>
                <a:sym typeface="Calibri"/>
              </a:rPr>
              <a:t> de </a:t>
            </a:r>
            <a:r>
              <a:rPr lang="en-US" sz="3600" dirty="0" err="1">
                <a:solidFill>
                  <a:schemeClr val="dk1"/>
                </a:solidFill>
                <a:latin typeface="Calibri"/>
                <a:ea typeface="Calibri"/>
                <a:cs typeface="Calibri"/>
                <a:sym typeface="Calibri"/>
              </a:rPr>
              <a:t>frecvență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pentru</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variabilă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sesso</a:t>
            </a:r>
            <a:r>
              <a:rPr lang="en-US" sz="3600" dirty="0">
                <a:solidFill>
                  <a:schemeClr val="dk1"/>
                </a:solidFill>
                <a:latin typeface="Calibri"/>
                <a:ea typeface="Calibri"/>
                <a:cs typeface="Calibri"/>
                <a:sym typeface="Calibri"/>
              </a:rPr>
              <a:t>» -&gt;  </a:t>
            </a:r>
            <a:r>
              <a:rPr lang="en-US" sz="3200" dirty="0">
                <a:solidFill>
                  <a:schemeClr val="dk1"/>
                </a:solidFill>
                <a:latin typeface="Droid Sans Mono"/>
                <a:ea typeface="Droid Sans Mono"/>
                <a:cs typeface="Droid Sans Mono"/>
                <a:sym typeface="Droid Sans Mono"/>
              </a:rPr>
              <a:t>table(</a:t>
            </a:r>
            <a:r>
              <a:rPr lang="en-US" sz="3200" dirty="0" err="1">
                <a:solidFill>
                  <a:schemeClr val="dk1"/>
                </a:solidFill>
                <a:latin typeface="Droid Sans Mono"/>
                <a:ea typeface="Droid Sans Mono"/>
                <a:cs typeface="Droid Sans Mono"/>
                <a:sym typeface="Droid Sans Mono"/>
              </a:rPr>
              <a:t>sesso</a:t>
            </a:r>
            <a:r>
              <a:rPr lang="en-US" sz="3200" dirty="0">
                <a:solidFill>
                  <a:schemeClr val="dk1"/>
                </a:solidFill>
                <a:latin typeface="Droid Sans Mono"/>
                <a:ea typeface="Droid Sans Mono"/>
                <a:cs typeface="Droid Sans Mono"/>
                <a:sym typeface="Droid Sans Mono"/>
              </a:rPr>
              <a:t>)</a:t>
            </a:r>
            <a:endParaRPr sz="3600" dirty="0">
              <a:solidFill>
                <a:schemeClr val="dk1"/>
              </a:solidFill>
              <a:latin typeface="Droid Sans Mono"/>
              <a:ea typeface="Droid Sans Mono"/>
              <a:cs typeface="Droid Sans Mono"/>
              <a:sym typeface="Droid Sans Mono"/>
            </a:endParaRPr>
          </a:p>
        </p:txBody>
      </p:sp>
      <p:pic>
        <p:nvPicPr>
          <p:cNvPr id="439" name="Google Shape;439;p38"/>
          <p:cNvPicPr preferRelativeResize="0"/>
          <p:nvPr/>
        </p:nvPicPr>
        <p:blipFill rotWithShape="1">
          <a:blip r:embed="rId3">
            <a:alphaModFix/>
          </a:blip>
          <a:srcRect/>
          <a:stretch/>
        </p:blipFill>
        <p:spPr>
          <a:xfrm>
            <a:off x="12408183" y="2814311"/>
            <a:ext cx="5747102" cy="170368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9"/>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45" name="Google Shape;445;p3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46" name="Google Shape;446;p39"/>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PLĂCINTĂ CHART</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47" name="Google Shape;447;p39"/>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48" name="Google Shape;448;p39"/>
          <p:cNvSpPr txBox="1"/>
          <p:nvPr/>
        </p:nvSpPr>
        <p:spPr>
          <a:xfrm>
            <a:off x="1447800" y="4317630"/>
            <a:ext cx="12877800" cy="495516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Noto Sans Symbols"/>
              <a:buChar char="⮚"/>
            </a:pPr>
            <a:r>
              <a:rPr lang="en-US" sz="3600" dirty="0">
                <a:solidFill>
                  <a:schemeClr val="dk1"/>
                </a:solidFill>
                <a:latin typeface="Calibri"/>
                <a:ea typeface="Calibri"/>
                <a:cs typeface="Calibri"/>
                <a:sym typeface="Calibri"/>
              </a:rPr>
              <a:t>Un mod de </a:t>
            </a:r>
            <a:r>
              <a:rPr lang="en-US" sz="3600" dirty="0" err="1">
                <a:solidFill>
                  <a:schemeClr val="dk1"/>
                </a:solidFill>
                <a:latin typeface="Calibri"/>
                <a:ea typeface="Calibri"/>
                <a:cs typeface="Calibri"/>
                <a:sym typeface="Calibri"/>
              </a:rPr>
              <a:t>reprezentare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grafică</a:t>
            </a:r>
            <a:r>
              <a:rPr lang="en-US" sz="3600" dirty="0">
                <a:solidFill>
                  <a:schemeClr val="dk1"/>
                </a:solidFill>
                <a:latin typeface="Calibri"/>
                <a:ea typeface="Calibri"/>
                <a:cs typeface="Calibri"/>
                <a:sym typeface="Calibri"/>
              </a:rPr>
              <a:t> a </a:t>
            </a:r>
            <a:r>
              <a:rPr lang="en-US" sz="3600" dirty="0" err="1">
                <a:solidFill>
                  <a:schemeClr val="dk1"/>
                </a:solidFill>
                <a:latin typeface="Calibri"/>
                <a:ea typeface="Calibri"/>
                <a:cs typeface="Calibri"/>
                <a:sym typeface="Calibri"/>
              </a:rPr>
              <a:t>distribuției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caracterelor</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calitative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este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diagrama</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circulară</a:t>
            </a:r>
            <a:r>
              <a:rPr lang="en-US" sz="3600" dirty="0">
                <a:solidFill>
                  <a:schemeClr val="dk1"/>
                </a:solidFill>
                <a:latin typeface="Calibri"/>
                <a:ea typeface="Calibri"/>
                <a:cs typeface="Calibri"/>
                <a:sym typeface="Calibri"/>
              </a:rPr>
              <a:t>, ale </a:t>
            </a:r>
            <a:r>
              <a:rPr lang="en-US" sz="3600" dirty="0" err="1">
                <a:solidFill>
                  <a:schemeClr val="dk1"/>
                </a:solidFill>
                <a:latin typeface="Calibri"/>
                <a:ea typeface="Calibri"/>
                <a:cs typeface="Calibri"/>
                <a:sym typeface="Calibri"/>
              </a:rPr>
              <a:t>cărei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segmente</a:t>
            </a:r>
            <a:r>
              <a:rPr lang="en-US" sz="3600" dirty="0">
                <a:solidFill>
                  <a:schemeClr val="dk1"/>
                </a:solidFill>
                <a:latin typeface="Calibri"/>
                <a:ea typeface="Calibri"/>
                <a:cs typeface="Calibri"/>
                <a:sym typeface="Calibri"/>
              </a:rPr>
              <a:t> sunt </a:t>
            </a:r>
            <a:r>
              <a:rPr lang="en-US" sz="3600" dirty="0" err="1">
                <a:solidFill>
                  <a:schemeClr val="dk1"/>
                </a:solidFill>
                <a:latin typeface="Calibri"/>
                <a:ea typeface="Calibri"/>
                <a:cs typeface="Calibri"/>
                <a:sym typeface="Calibri"/>
              </a:rPr>
              <a:t>proporționale</a:t>
            </a:r>
            <a:r>
              <a:rPr lang="en-US" sz="3600" dirty="0">
                <a:solidFill>
                  <a:schemeClr val="dk1"/>
                </a:solidFill>
                <a:latin typeface="Calibri"/>
                <a:ea typeface="Calibri"/>
                <a:cs typeface="Calibri"/>
                <a:sym typeface="Calibri"/>
              </a:rPr>
              <a:t> cu </a:t>
            </a:r>
            <a:r>
              <a:rPr lang="en-US" sz="3600" dirty="0" err="1">
                <a:solidFill>
                  <a:schemeClr val="dk1"/>
                </a:solidFill>
                <a:latin typeface="Calibri"/>
                <a:ea typeface="Calibri"/>
                <a:cs typeface="Calibri"/>
                <a:sym typeface="Calibri"/>
              </a:rPr>
              <a:t>frecvențele</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fiecărei</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categorii</a:t>
            </a:r>
            <a:r>
              <a:rPr lang="en-US" sz="3600" dirty="0">
                <a:solidFill>
                  <a:schemeClr val="dk1"/>
                </a:solidFill>
                <a:latin typeface="Calibri"/>
                <a:ea typeface="Calibri"/>
                <a:cs typeface="Calibri"/>
                <a:sym typeface="Calibri"/>
              </a:rPr>
              <a:t>.</a:t>
            </a:r>
          </a:p>
          <a:p>
            <a:pPr marR="0" lvl="0" algn="l" rtl="0">
              <a:spcBef>
                <a:spcPts val="0"/>
              </a:spcBef>
              <a:spcAft>
                <a:spcPts val="0"/>
              </a:spcAft>
              <a:buClr>
                <a:schemeClr val="dk1"/>
              </a:buClr>
              <a:buSzPts val="3600"/>
            </a:pPr>
            <a:endParaRPr lang="en-US" sz="36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Droid Sans Mono"/>
              <a:buNone/>
            </a:pPr>
            <a:r>
              <a:rPr lang="en-US" sz="3200" dirty="0">
                <a:solidFill>
                  <a:schemeClr val="dk1"/>
                </a:solidFill>
                <a:latin typeface="Droid Sans Mono"/>
                <a:ea typeface="Droid Sans Mono"/>
                <a:cs typeface="Droid Sans Mono"/>
                <a:sym typeface="Droid Sans Mono"/>
              </a:rPr>
              <a:t>x&lt;-table(</a:t>
            </a:r>
            <a:r>
              <a:rPr lang="en-US" sz="3200" dirty="0" err="1">
                <a:solidFill>
                  <a:schemeClr val="dk1"/>
                </a:solidFill>
                <a:latin typeface="Droid Sans Mono"/>
                <a:ea typeface="Droid Sans Mono"/>
                <a:cs typeface="Droid Sans Mono"/>
                <a:sym typeface="Droid Sans Mono"/>
              </a:rPr>
              <a:t>sesso</a:t>
            </a:r>
            <a:r>
              <a:rPr lang="en-US" sz="3200" dirty="0">
                <a:solidFill>
                  <a:schemeClr val="dk1"/>
                </a:solidFill>
                <a:latin typeface="Droid Sans Mono"/>
                <a:ea typeface="Droid Sans Mono"/>
                <a:cs typeface="Droid Sans Mono"/>
                <a:sym typeface="Droid Sans Mono"/>
              </a:rPr>
              <a:t>)</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Noto Sans Symbols"/>
              <a:buChar char="⮚"/>
            </a:pPr>
            <a:r>
              <a:rPr lang="en-US" sz="3600" dirty="0" err="1">
                <a:solidFill>
                  <a:schemeClr val="dk1"/>
                </a:solidFill>
                <a:latin typeface="Calibri"/>
                <a:ea typeface="Calibri"/>
                <a:cs typeface="Calibri"/>
                <a:sym typeface="Calibri"/>
              </a:rPr>
              <a:t>Diagramă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plăcintă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fără</a:t>
            </a:r>
            <a:r>
              <a:rPr lang="en-US" sz="3600" dirty="0">
                <a:solidFill>
                  <a:schemeClr val="dk1"/>
                </a:solidFill>
                <a:latin typeface="Calibri"/>
                <a:ea typeface="Calibri"/>
                <a:cs typeface="Calibri"/>
                <a:sym typeface="Calibri"/>
              </a:rPr>
              <a:t> </a:t>
            </a:r>
            <a:r>
              <a:rPr lang="en-US" sz="3600" dirty="0" err="1">
                <a:solidFill>
                  <a:schemeClr val="dk1"/>
                </a:solidFill>
                <a:latin typeface="Calibri"/>
                <a:ea typeface="Calibri"/>
                <a:cs typeface="Calibri"/>
                <a:sym typeface="Calibri"/>
              </a:rPr>
              <a:t>procente</a:t>
            </a:r>
            <a:r>
              <a:rPr lang="en-US" sz="36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Droid Sans Mono"/>
              <a:buNone/>
            </a:pPr>
            <a:r>
              <a:rPr lang="en-US" sz="3200" dirty="0">
                <a:solidFill>
                  <a:schemeClr val="dk1"/>
                </a:solidFill>
                <a:latin typeface="Droid Sans Mono"/>
                <a:ea typeface="Droid Sans Mono"/>
                <a:cs typeface="Droid Sans Mono"/>
                <a:sym typeface="Droid Sans Mono"/>
              </a:rPr>
              <a:t>pie(x, main = "</a:t>
            </a:r>
            <a:r>
              <a:rPr lang="en-US" sz="3200" dirty="0" err="1">
                <a:solidFill>
                  <a:schemeClr val="dk1"/>
                </a:solidFill>
                <a:latin typeface="Droid Sans Mono"/>
                <a:ea typeface="Droid Sans Mono"/>
                <a:cs typeface="Droid Sans Mono"/>
                <a:sym typeface="Droid Sans Mono"/>
              </a:rPr>
              <a:t>Grafico</a:t>
            </a:r>
            <a:r>
              <a:rPr lang="en-US" sz="3200" dirty="0">
                <a:solidFill>
                  <a:schemeClr val="dk1"/>
                </a:solidFill>
                <a:latin typeface="Droid Sans Mono"/>
                <a:ea typeface="Droid Sans Mono"/>
                <a:cs typeface="Droid Sans Mono"/>
                <a:sym typeface="Droid Sans Mono"/>
              </a:rPr>
              <a:t> a torta </a:t>
            </a:r>
            <a:r>
              <a:rPr lang="en-US" sz="3200" dirty="0" err="1">
                <a:solidFill>
                  <a:schemeClr val="dk1"/>
                </a:solidFill>
                <a:latin typeface="Droid Sans Mono"/>
                <a:ea typeface="Droid Sans Mono"/>
                <a:cs typeface="Droid Sans Mono"/>
                <a:sym typeface="Droid Sans Mono"/>
              </a:rPr>
              <a:t>sul</a:t>
            </a:r>
            <a:r>
              <a:rPr lang="en-US" sz="3200" dirty="0">
                <a:solidFill>
                  <a:schemeClr val="dk1"/>
                </a:solidFill>
                <a:latin typeface="Droid Sans Mono"/>
                <a:ea typeface="Droid Sans Mono"/>
                <a:cs typeface="Droid Sans Mono"/>
                <a:sym typeface="Droid Sans Mono"/>
              </a:rPr>
              <a:t> </a:t>
            </a:r>
            <a:r>
              <a:rPr lang="en-US" sz="3200" dirty="0" err="1">
                <a:solidFill>
                  <a:schemeClr val="dk1"/>
                </a:solidFill>
                <a:latin typeface="Droid Sans Mono"/>
                <a:ea typeface="Droid Sans Mono"/>
                <a:cs typeface="Droid Sans Mono"/>
                <a:sym typeface="Droid Sans Mono"/>
              </a:rPr>
              <a:t>sesso</a:t>
            </a:r>
            <a:r>
              <a:rPr lang="en-US" sz="3200" dirty="0">
                <a:solidFill>
                  <a:schemeClr val="dk1"/>
                </a:solidFill>
                <a:latin typeface="Droid Sans Mono"/>
                <a:ea typeface="Droid Sans Mono"/>
                <a:cs typeface="Droid Sans Mono"/>
                <a:sym typeface="Droid Sans Mono"/>
              </a:rPr>
              <a: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Introducere</a:t>
            </a: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a:t>
            </a:r>
            <a:r>
              <a:rPr lang="en-US" sz="2800" b="1" dirty="0" err="1">
                <a:solidFill>
                  <a:srgbClr val="238791"/>
                </a:solidFill>
                <a:latin typeface="Calibri"/>
                <a:ea typeface="Calibri"/>
                <a:cs typeface="Calibri"/>
                <a:sym typeface="Calibri"/>
              </a:rPr>
              <a:t>Mediul</a:t>
            </a:r>
            <a:r>
              <a:rPr lang="en-US" sz="2800" b="1" dirty="0">
                <a:solidFill>
                  <a:srgbClr val="238791"/>
                </a:solidFill>
                <a:latin typeface="Calibri"/>
                <a:ea typeface="Calibri"/>
                <a:cs typeface="Calibri"/>
                <a:sym typeface="Calibri"/>
              </a:rPr>
              <a:t> de </a:t>
            </a:r>
            <a:r>
              <a:rPr lang="en-US" sz="2800" b="1" dirty="0" err="1">
                <a:solidFill>
                  <a:srgbClr val="238791"/>
                </a:solidFill>
                <a:latin typeface="Calibri"/>
                <a:ea typeface="Calibri"/>
                <a:cs typeface="Calibri"/>
                <a:sym typeface="Calibri"/>
              </a:rPr>
              <a:t>calcul</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361372"/>
            <a:ext cx="15240000" cy="4032900"/>
          </a:xfrm>
          <a:prstGeom prst="rect">
            <a:avLst/>
          </a:prstGeom>
          <a:noFill/>
          <a:ln>
            <a:noFill/>
          </a:ln>
        </p:spPr>
        <p:txBody>
          <a:bodyPr spcFirstLastPara="1" wrap="square" lIns="91425" tIns="45700" rIns="91425" bIns="45700" anchor="t" anchorCtr="0">
            <a:spAutoFit/>
          </a:bodyPr>
          <a:lstStyle/>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Multiplatformă</a:t>
            </a:r>
            <a:r>
              <a:rPr lang="en-US" sz="3200" dirty="0">
                <a:solidFill>
                  <a:schemeClr val="dk1"/>
                </a:solidFill>
                <a:latin typeface="Calibri"/>
                <a:ea typeface="Calibri"/>
                <a:cs typeface="Calibri"/>
                <a:sym typeface="Calibri"/>
              </a:rPr>
              <a:t> (Windows, MacOS, Linux);</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a:solidFill>
                  <a:schemeClr val="dk1"/>
                </a:solidFill>
                <a:latin typeface="Calibri"/>
                <a:ea typeface="Calibri"/>
                <a:cs typeface="Calibri"/>
                <a:sym typeface="Calibri"/>
              </a:rPr>
              <a:t>Open-source (software, </a:t>
            </a:r>
            <a:r>
              <a:rPr lang="en-US" sz="3200" dirty="0" err="1">
                <a:solidFill>
                  <a:schemeClr val="dk1"/>
                </a:solidFill>
                <a:latin typeface="Calibri"/>
                <a:ea typeface="Calibri"/>
                <a:cs typeface="Calibri"/>
                <a:sym typeface="Calibri"/>
              </a:rPr>
              <a:t>manuale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carduri</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referință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toate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descărcabile</a:t>
            </a:r>
            <a:r>
              <a:rPr lang="en-US" sz="3200" dirty="0">
                <a:solidFill>
                  <a:schemeClr val="dk1"/>
                </a:solidFill>
                <a:latin typeface="Calibri"/>
                <a:ea typeface="Calibri"/>
                <a:cs typeface="Calibri"/>
                <a:sym typeface="Calibri"/>
              </a:rPr>
              <a:t> de pe site-</a:t>
            </a:r>
            <a:r>
              <a:rPr lang="en-US" sz="3200" dirty="0" err="1">
                <a:solidFill>
                  <a:schemeClr val="dk1"/>
                </a:solidFill>
                <a:latin typeface="Calibri"/>
                <a:ea typeface="Calibri"/>
                <a:cs typeface="Calibri"/>
                <a:sym typeface="Calibri"/>
              </a:rPr>
              <a:t>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www.r-project.org</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a:solidFill>
                  <a:schemeClr val="dk1"/>
                </a:solidFill>
                <a:latin typeface="Calibri"/>
                <a:ea typeface="Calibri"/>
                <a:cs typeface="Calibri"/>
                <a:sym typeface="Calibri"/>
              </a:rPr>
              <a:t>Are </a:t>
            </a:r>
            <a:r>
              <a:rPr lang="en-US" sz="3200" dirty="0" err="1">
                <a:solidFill>
                  <a:schemeClr val="dk1"/>
                </a:solidFill>
                <a:latin typeface="Calibri"/>
                <a:ea typeface="Calibri"/>
                <a:cs typeface="Calibri"/>
                <a:sym typeface="Calibri"/>
              </a:rPr>
              <a:t>numeroase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instrumente</a:t>
            </a:r>
            <a:r>
              <a:rPr lang="en-US" sz="3200" dirty="0">
                <a:solidFill>
                  <a:schemeClr val="dk1"/>
                </a:solidFill>
                <a:latin typeface="Calibri"/>
                <a:ea typeface="Calibri"/>
                <a:cs typeface="Calibri"/>
                <a:sym typeface="Calibri"/>
              </a:rPr>
              <a:t> integrate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analiza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datelor</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Vă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permite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implementați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calculul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matriceal</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Ușor</a:t>
            </a:r>
            <a:r>
              <a:rPr lang="en-US" sz="3200" dirty="0">
                <a:solidFill>
                  <a:schemeClr val="dk1"/>
                </a:solidFill>
                <a:latin typeface="Calibri"/>
                <a:ea typeface="Calibri"/>
                <a:cs typeface="Calibri"/>
                <a:sym typeface="Calibri"/>
              </a:rPr>
              <a:t> de </a:t>
            </a:r>
            <a:r>
              <a:rPr lang="en-US" sz="3200">
                <a:solidFill>
                  <a:schemeClr val="dk1"/>
                </a:solidFill>
                <a:latin typeface="Calibri"/>
                <a:ea typeface="Calibri"/>
                <a:cs typeface="Calibri"/>
                <a:sym typeface="Calibri"/>
              </a:rPr>
              <a:t>folosit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util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stocarea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datelor</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Termenul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mediu</a:t>
            </a:r>
            <a:r>
              <a:rPr lang="en-US" sz="3200" dirty="0">
                <a:solidFill>
                  <a:schemeClr val="dk1"/>
                </a:solidFill>
                <a:latin typeface="Calibri"/>
                <a:ea typeface="Calibri"/>
                <a:cs typeface="Calibri"/>
                <a:sym typeface="Calibri"/>
              </a:rPr>
              <a:t> are </a:t>
            </a:r>
            <a:r>
              <a:rPr lang="en-US" sz="3200" dirty="0" err="1">
                <a:solidFill>
                  <a:schemeClr val="dk1"/>
                </a:solidFill>
                <a:latin typeface="Calibri"/>
                <a:ea typeface="Calibri"/>
                <a:cs typeface="Calibri"/>
                <a:sym typeface="Calibri"/>
              </a:rPr>
              <a:t>scopul</a:t>
            </a:r>
            <a:r>
              <a:rPr lang="en-US" sz="3200" dirty="0">
                <a:solidFill>
                  <a:schemeClr val="dk1"/>
                </a:solidFill>
                <a:latin typeface="Calibri"/>
                <a:ea typeface="Calibri"/>
                <a:cs typeface="Calibri"/>
                <a:sym typeface="Calibri"/>
              </a:rPr>
              <a:t> de a </a:t>
            </a:r>
            <a:r>
              <a:rPr lang="en-US" sz="3200" dirty="0" err="1">
                <a:solidFill>
                  <a:schemeClr val="dk1"/>
                </a:solidFill>
                <a:latin typeface="Calibri"/>
                <a:ea typeface="Calibri"/>
                <a:cs typeface="Calibri"/>
                <a:sym typeface="Calibri"/>
              </a:rPr>
              <a:t>distinge</a:t>
            </a:r>
            <a:r>
              <a:rPr lang="en-US" sz="3200" dirty="0">
                <a:solidFill>
                  <a:schemeClr val="dk1"/>
                </a:solidFill>
                <a:latin typeface="Calibri"/>
                <a:ea typeface="Calibri"/>
                <a:cs typeface="Calibri"/>
                <a:sym typeface="Calibri"/>
              </a:rPr>
              <a:t> R ca un </a:t>
            </a:r>
            <a:r>
              <a:rPr lang="en-US" sz="3200" dirty="0" err="1">
                <a:solidFill>
                  <a:schemeClr val="dk1"/>
                </a:solidFill>
                <a:latin typeface="Calibri"/>
                <a:ea typeface="Calibri"/>
                <a:cs typeface="Calibri"/>
                <a:sym typeface="Calibri"/>
              </a:rPr>
              <a:t>sistem</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complet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planificat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coerent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degrabă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decât</a:t>
            </a:r>
            <a:r>
              <a:rPr lang="en-US" sz="3200" dirty="0">
                <a:solidFill>
                  <a:schemeClr val="dk1"/>
                </a:solidFill>
                <a:latin typeface="Calibri"/>
                <a:ea typeface="Calibri"/>
                <a:cs typeface="Calibri"/>
                <a:sym typeface="Calibri"/>
              </a:rPr>
              <a:t> o </a:t>
            </a:r>
            <a:r>
              <a:rPr lang="en-US" sz="3200" dirty="0" err="1">
                <a:solidFill>
                  <a:schemeClr val="dk1"/>
                </a:solidFill>
                <a:latin typeface="Calibri"/>
                <a:ea typeface="Calibri"/>
                <a:cs typeface="Calibri"/>
                <a:sym typeface="Calibri"/>
              </a:rPr>
              <a:t>colecție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instrumente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extrem</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specifice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inflexibile</a:t>
            </a:r>
            <a:r>
              <a:rPr lang="en-US" sz="3200" dirty="0">
                <a:solidFill>
                  <a:schemeClr val="dk1"/>
                </a:solidFill>
                <a:latin typeface="Calibri"/>
                <a:ea typeface="Calibri"/>
                <a:cs typeface="Calibri"/>
                <a:sym typeface="Calibri"/>
              </a:rPr>
              <a:t>.</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54" name="Google Shape;454;p40"/>
          <p:cNvSpPr txBox="1"/>
          <p:nvPr/>
        </p:nvSpPr>
        <p:spPr>
          <a:xfrm>
            <a:off x="1432560" y="2552700"/>
            <a:ext cx="100554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55" name="Google Shape;455;p40"/>
          <p:cNvSpPr txBox="1"/>
          <p:nvPr/>
        </p:nvSpPr>
        <p:spPr>
          <a:xfrm>
            <a:off x="1447800" y="3100165"/>
            <a:ext cx="15544800" cy="112610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endParaRPr sz="3200" b="1"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GRAFICUL PLĂCINTĂ FĂRĂ PROCENTE</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56" name="Google Shape;456;p40"/>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57" name="Google Shape;457;p40"/>
          <p:cNvPicPr preferRelativeResize="0"/>
          <p:nvPr/>
        </p:nvPicPr>
        <p:blipFill rotWithShape="1">
          <a:blip r:embed="rId3">
            <a:alphaModFix/>
          </a:blip>
          <a:srcRect/>
          <a:stretch/>
        </p:blipFill>
        <p:spPr>
          <a:xfrm>
            <a:off x="5535727" y="4069915"/>
            <a:ext cx="7865022" cy="732877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1"/>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63" name="Google Shape;463;p4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64" name="Google Shape;464;p41"/>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algn="just">
              <a:lnSpc>
                <a:spcPct val="90000"/>
              </a:lnSpc>
              <a:buClr>
                <a:schemeClr val="dk1"/>
              </a:buClr>
              <a:buSzPts val="3200"/>
            </a:pPr>
            <a:r>
              <a:rPr lang="en-US" sz="3200" b="1" dirty="0">
                <a:solidFill>
                  <a:schemeClr val="dk1"/>
                </a:solidFill>
                <a:latin typeface="Calibri"/>
                <a:ea typeface="Calibri"/>
                <a:cs typeface="Calibri"/>
                <a:sym typeface="Calibri"/>
              </a:rPr>
              <a:t>GRAFICUL PLĂCINTĂ CU PROCENTE</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lang="en-US" sz="3200" dirty="0"/>
          </a:p>
          <a:p>
            <a:pPr marL="0" marR="0" lvl="0" indent="0" algn="just" rtl="0">
              <a:lnSpc>
                <a:spcPct val="90000"/>
              </a:lnSpc>
              <a:spcBef>
                <a:spcPts val="0"/>
              </a:spcBef>
              <a:spcAft>
                <a:spcPts val="0"/>
              </a:spcAft>
              <a:buClr>
                <a:schemeClr val="dk1"/>
              </a:buClr>
              <a:buSzPts val="3200"/>
              <a:buFont typeface="Arial"/>
              <a:buNone/>
            </a:pP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65" name="Google Shape;465;p41"/>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
        <p:nvSpPr>
          <p:cNvPr id="466" name="Google Shape;466;p41"/>
          <p:cNvSpPr txBox="1"/>
          <p:nvPr/>
        </p:nvSpPr>
        <p:spPr>
          <a:xfrm>
            <a:off x="3276600" y="3737301"/>
            <a:ext cx="12877800" cy="4284250"/>
          </a:xfrm>
          <a:prstGeom prst="rect">
            <a:avLst/>
          </a:prstGeom>
          <a:noFill/>
          <a:ln>
            <a:noFill/>
          </a:ln>
        </p:spPr>
        <p:txBody>
          <a:bodyPr spcFirstLastPara="1" wrap="square" lIns="0" tIns="0" rIns="0" bIns="0" anchor="ctr" anchorCtr="0">
            <a:spAutoFit/>
          </a:bodyPr>
          <a:lstStyle/>
          <a:p>
            <a:pPr marL="0" marR="0" lvl="0" indent="0" algn="just" rtl="0">
              <a:lnSpc>
                <a:spcPct val="9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labels &lt;- c("Femmina", "Maschio", "N/A")  #ADD LABELS</a:t>
            </a:r>
            <a:br>
              <a:rPr lang="en-US" sz="2400">
                <a:solidFill>
                  <a:schemeClr val="dk1"/>
                </a:solidFill>
                <a:latin typeface="Droid Sans Mono"/>
                <a:ea typeface="Droid Sans Mono"/>
                <a:cs typeface="Droid Sans Mono"/>
                <a:sym typeface="Droid Sans Mono"/>
              </a:rPr>
            </a:br>
            <a:endParaRPr/>
          </a:p>
          <a:p>
            <a:pPr marL="0" marR="0" lvl="0" indent="0" algn="just" rtl="0">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n&lt;-lenght(ANAG)  #IMPUTATION OF SAMPLE NUMBERS</a:t>
            </a:r>
            <a:br>
              <a:rPr lang="en-US" sz="2400">
                <a:solidFill>
                  <a:schemeClr val="dk1"/>
                </a:solidFill>
                <a:latin typeface="Droid Sans Mono"/>
                <a:ea typeface="Droid Sans Mono"/>
                <a:cs typeface="Droid Sans Mono"/>
                <a:sym typeface="Droid Sans Mono"/>
              </a:rPr>
            </a:br>
            <a:endParaRPr/>
          </a:p>
          <a:p>
            <a:pPr marL="0" marR="0" lvl="0" indent="0" algn="just" rtl="0">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pct &lt;- round(x/n*100) #CALCULATION OF PERCENTAGES</a:t>
            </a:r>
            <a:br>
              <a:rPr lang="en-US" sz="2400">
                <a:solidFill>
                  <a:schemeClr val="dk1"/>
                </a:solidFill>
                <a:latin typeface="Droid Sans Mono"/>
                <a:ea typeface="Droid Sans Mono"/>
                <a:cs typeface="Droid Sans Mono"/>
                <a:sym typeface="Droid Sans Mono"/>
              </a:rPr>
            </a:br>
            <a:endParaRPr/>
          </a:p>
          <a:p>
            <a:pPr marL="0" marR="0" lvl="0" indent="0" algn="just" rtl="0">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lbls &lt;- paste(labels, pct) # ADD PERCENTAGES TO LABELS</a:t>
            </a:r>
            <a:endParaRPr/>
          </a:p>
          <a:p>
            <a:pPr marL="0" marR="0" lvl="0" indent="0" algn="just" rtl="0">
              <a:lnSpc>
                <a:spcPct val="100000"/>
              </a:lnSpc>
              <a:spcBef>
                <a:spcPts val="0"/>
              </a:spcBef>
              <a:spcAft>
                <a:spcPts val="0"/>
              </a:spcAft>
              <a:buClr>
                <a:schemeClr val="dk1"/>
              </a:buClr>
              <a:buSzPts val="2400"/>
              <a:buFont typeface="Arial"/>
              <a:buNone/>
            </a:pPr>
            <a:endParaRPr sz="2400">
              <a:solidFill>
                <a:schemeClr val="dk1"/>
              </a:solidFill>
              <a:latin typeface="Droid Sans Mono"/>
              <a:ea typeface="Droid Sans Mono"/>
              <a:cs typeface="Droid Sans Mono"/>
              <a:sym typeface="Droid Sans Mono"/>
            </a:endParaRPr>
          </a:p>
          <a:p>
            <a:pPr marL="0" marR="0" lvl="0" indent="0" algn="just" rtl="0">
              <a:lnSpc>
                <a:spcPct val="10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lbls &lt;- paste(lbls,"%",sep="") # ADDS THE SIMBOL % TO LABELS</a:t>
            </a:r>
            <a:br>
              <a:rPr lang="en-US" sz="2400">
                <a:solidFill>
                  <a:schemeClr val="dk1"/>
                </a:solidFill>
                <a:latin typeface="Droid Sans Mono"/>
                <a:ea typeface="Droid Sans Mono"/>
                <a:cs typeface="Droid Sans Mono"/>
                <a:sym typeface="Droid Sans Mono"/>
              </a:rPr>
            </a:br>
            <a:endParaRPr/>
          </a:p>
          <a:p>
            <a:pPr marL="0" marR="0" lvl="0" indent="0" algn="just" rtl="0">
              <a:lnSpc>
                <a:spcPct val="90000"/>
              </a:lnSpc>
              <a:spcBef>
                <a:spcPts val="0"/>
              </a:spcBef>
              <a:spcAft>
                <a:spcPts val="0"/>
              </a:spcAft>
              <a:buClr>
                <a:schemeClr val="dk1"/>
              </a:buClr>
              <a:buSzPts val="2400"/>
              <a:buFont typeface="Arial"/>
              <a:buNone/>
            </a:pPr>
            <a:r>
              <a:rPr lang="en-US" sz="2400">
                <a:solidFill>
                  <a:schemeClr val="dk1"/>
                </a:solidFill>
                <a:latin typeface="Droid Sans Mono"/>
                <a:ea typeface="Droid Sans Mono"/>
                <a:cs typeface="Droid Sans Mono"/>
                <a:sym typeface="Droid Sans Mono"/>
              </a:rPr>
              <a:t>pie(x,labels = lbls, col=rainbow(length(lbls)),main= "Grafico a torta del genere dei rispondenti")</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2"/>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72" name="Google Shape;472;p4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73" name="Google Shape;473;p42"/>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DIAGRAMA CU PROCENTE</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74" name="Google Shape;474;p42"/>
          <p:cNvSpPr txBox="1"/>
          <p:nvPr/>
        </p:nvSpPr>
        <p:spPr>
          <a:xfrm>
            <a:off x="2133600" y="4517996"/>
            <a:ext cx="12877800" cy="377762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pic>
        <p:nvPicPr>
          <p:cNvPr id="475" name="Google Shape;475;p42"/>
          <p:cNvPicPr preferRelativeResize="0"/>
          <p:nvPr/>
        </p:nvPicPr>
        <p:blipFill rotWithShape="1">
          <a:blip r:embed="rId3">
            <a:alphaModFix/>
          </a:blip>
          <a:srcRect/>
          <a:stretch/>
        </p:blipFill>
        <p:spPr>
          <a:xfrm>
            <a:off x="5600700" y="3541788"/>
            <a:ext cx="6934200" cy="73856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3"/>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81" name="Google Shape;481;p4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6: </a:t>
            </a:r>
            <a:r>
              <a:rPr lang="en-US" sz="2800" b="1" dirty="0" err="1">
                <a:solidFill>
                  <a:srgbClr val="238791"/>
                </a:solidFill>
                <a:latin typeface="Calibri"/>
                <a:ea typeface="Calibri"/>
                <a:cs typeface="Calibri"/>
                <a:sym typeface="Calibri"/>
              </a:rPr>
              <a:t>Grafice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R (Plot)</a:t>
            </a:r>
            <a:endParaRPr sz="2800" b="1" dirty="0">
              <a:solidFill>
                <a:srgbClr val="238791"/>
              </a:solidFill>
              <a:latin typeface="Calibri"/>
              <a:ea typeface="Calibri"/>
              <a:cs typeface="Calibri"/>
              <a:sym typeface="Calibri"/>
            </a:endParaRPr>
          </a:p>
        </p:txBody>
      </p:sp>
      <p:sp>
        <p:nvSpPr>
          <p:cNvPr id="482" name="Google Shape;482;p43"/>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GRAFICUL CU BARE</a:t>
            </a:r>
            <a:endParaRPr sz="3200" dirty="0">
              <a:solidFill>
                <a:schemeClr val="dk1"/>
              </a:solidFill>
              <a:latin typeface="Droid Sans Mono"/>
              <a:ea typeface="Droid Sans Mono"/>
              <a:cs typeface="Droid Sans Mono"/>
              <a:sym typeface="Droid Sans Mono"/>
            </a:endParaRPr>
          </a:p>
        </p:txBody>
      </p:sp>
      <p:sp>
        <p:nvSpPr>
          <p:cNvPr id="483" name="Google Shape;483;p43"/>
          <p:cNvSpPr txBox="1"/>
          <p:nvPr/>
        </p:nvSpPr>
        <p:spPr>
          <a:xfrm>
            <a:off x="2362200" y="4064051"/>
            <a:ext cx="11430000" cy="3777622"/>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Util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caractere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calitative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evidenția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frecvențele</a:t>
            </a:r>
            <a:r>
              <a:rPr lang="en-US" sz="3200" dirty="0">
                <a:solidFill>
                  <a:schemeClr val="dk1"/>
                </a:solidFill>
                <a:latin typeface="Calibri"/>
                <a:ea typeface="Calibri"/>
                <a:cs typeface="Calibri"/>
                <a:sym typeface="Calibri"/>
              </a:rPr>
              <a:t> absolute ale </a:t>
            </a:r>
            <a:r>
              <a:rPr lang="en-US" sz="3200" dirty="0" err="1">
                <a:solidFill>
                  <a:schemeClr val="dk1"/>
                </a:solidFill>
                <a:latin typeface="Calibri"/>
                <a:ea typeface="Calibri"/>
                <a:cs typeface="Calibri"/>
                <a:sym typeface="Calibri"/>
              </a:rPr>
              <a:t>fiecărei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variabile</a:t>
            </a:r>
            <a:r>
              <a:rPr lang="en-US" sz="3200" dirty="0">
                <a:solidFill>
                  <a:schemeClr val="dk1"/>
                </a:solidFill>
                <a:latin typeface="Calibri"/>
                <a:ea typeface="Calibri"/>
                <a:cs typeface="Calibri"/>
                <a:sym typeface="Calibri"/>
              </a:rPr>
              <a:t>. </a:t>
            </a:r>
            <a:br>
              <a:rPr lang="en-US" sz="3200" dirty="0">
                <a:solidFill>
                  <a:schemeClr val="dk1"/>
                </a:solidFill>
                <a:latin typeface="Calibri"/>
                <a:ea typeface="Calibri"/>
                <a:cs typeface="Calibri"/>
                <a:sym typeface="Calibri"/>
              </a:rPr>
            </a:br>
            <a:endParaRPr lang="en-US" sz="3200"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dirty="0">
                <a:solidFill>
                  <a:schemeClr val="dk1"/>
                </a:solidFill>
                <a:latin typeface="Droid Sans Mono"/>
                <a:ea typeface="Droid Sans Mono"/>
                <a:cs typeface="Droid Sans Mono"/>
                <a:sym typeface="Droid Sans Mono"/>
              </a:rPr>
              <a:t>X&lt;-table(</a:t>
            </a:r>
            <a:r>
              <a:rPr lang="en-US" sz="3200" dirty="0" err="1">
                <a:solidFill>
                  <a:schemeClr val="dk1"/>
                </a:solidFill>
                <a:latin typeface="Droid Sans Mono"/>
                <a:ea typeface="Droid Sans Mono"/>
                <a:cs typeface="Droid Sans Mono"/>
                <a:sym typeface="Droid Sans Mono"/>
              </a:rPr>
              <a:t>sesso</a:t>
            </a:r>
            <a:r>
              <a:rPr lang="en-US" sz="3200" dirty="0">
                <a:solidFill>
                  <a:schemeClr val="dk1"/>
                </a:solidFill>
                <a:latin typeface="Droid Sans Mono"/>
                <a:ea typeface="Droid Sans Mono"/>
                <a:cs typeface="Droid Sans Mono"/>
                <a:sym typeface="Droid Sans Mono"/>
              </a:rPr>
              <a:t>)</a:t>
            </a:r>
            <a:endParaRPr lang="en-US"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a:p>
            <a:pPr marL="0" marR="0" lvl="0" indent="0" algn="just" rtl="0">
              <a:lnSpc>
                <a:spcPct val="90000"/>
              </a:lnSpc>
              <a:spcBef>
                <a:spcPts val="1000"/>
              </a:spcBef>
              <a:spcAft>
                <a:spcPts val="0"/>
              </a:spcAft>
              <a:buClr>
                <a:schemeClr val="dk1"/>
              </a:buClr>
              <a:buSzPts val="3200"/>
              <a:buFont typeface="Arial"/>
              <a:buNone/>
            </a:pPr>
            <a:r>
              <a:rPr lang="en-US" sz="3200" dirty="0" err="1">
                <a:solidFill>
                  <a:schemeClr val="dk1"/>
                </a:solidFill>
                <a:latin typeface="Droid Sans Mono"/>
                <a:ea typeface="Droid Sans Mono"/>
                <a:cs typeface="Droid Sans Mono"/>
                <a:sym typeface="Droid Sans Mono"/>
              </a:rPr>
              <a:t>barplot</a:t>
            </a:r>
            <a:r>
              <a:rPr lang="en-US" sz="3200" dirty="0">
                <a:solidFill>
                  <a:schemeClr val="dk1"/>
                </a:solidFill>
                <a:latin typeface="Droid Sans Mono"/>
                <a:ea typeface="Droid Sans Mono"/>
                <a:cs typeface="Droid Sans Mono"/>
                <a:sym typeface="Droid Sans Mono"/>
              </a:rPr>
              <a:t>(x, main="</a:t>
            </a:r>
            <a:r>
              <a:rPr lang="en-US" sz="3200" dirty="0" err="1">
                <a:solidFill>
                  <a:schemeClr val="dk1"/>
                </a:solidFill>
                <a:latin typeface="Droid Sans Mono"/>
                <a:ea typeface="Droid Sans Mono"/>
                <a:cs typeface="Droid Sans Mono"/>
                <a:sym typeface="Droid Sans Mono"/>
              </a:rPr>
              <a:t>Genere</a:t>
            </a:r>
            <a:r>
              <a:rPr lang="en-US" sz="3200" dirty="0">
                <a:solidFill>
                  <a:schemeClr val="dk1"/>
                </a:solidFill>
                <a:latin typeface="Droid Sans Mono"/>
                <a:ea typeface="Droid Sans Mono"/>
                <a:cs typeface="Droid Sans Mono"/>
                <a:sym typeface="Droid Sans Mono"/>
              </a:rPr>
              <a:t> </a:t>
            </a:r>
            <a:r>
              <a:rPr lang="en-US" sz="3200" dirty="0" err="1">
                <a:solidFill>
                  <a:schemeClr val="dk1"/>
                </a:solidFill>
                <a:latin typeface="Droid Sans Mono"/>
                <a:ea typeface="Droid Sans Mono"/>
                <a:cs typeface="Droid Sans Mono"/>
                <a:sym typeface="Droid Sans Mono"/>
              </a:rPr>
              <a:t>dei</a:t>
            </a:r>
            <a:r>
              <a:rPr lang="en-US" sz="3200" dirty="0">
                <a:solidFill>
                  <a:schemeClr val="dk1"/>
                </a:solidFill>
                <a:latin typeface="Droid Sans Mono"/>
                <a:ea typeface="Droid Sans Mono"/>
                <a:cs typeface="Droid Sans Mono"/>
                <a:sym typeface="Droid Sans Mono"/>
              </a:rPr>
              <a:t> </a:t>
            </a:r>
            <a:r>
              <a:rPr lang="en-US" sz="3200" dirty="0" err="1">
                <a:solidFill>
                  <a:schemeClr val="dk1"/>
                </a:solidFill>
                <a:latin typeface="Droid Sans Mono"/>
                <a:ea typeface="Droid Sans Mono"/>
                <a:cs typeface="Droid Sans Mono"/>
                <a:sym typeface="Droid Sans Mono"/>
              </a:rPr>
              <a:t>rispondenti</a:t>
            </a:r>
            <a:r>
              <a:rPr lang="en-US" sz="3200" dirty="0">
                <a:solidFill>
                  <a:schemeClr val="dk1"/>
                </a:solidFill>
                <a:latin typeface="Droid Sans Mono"/>
                <a:ea typeface="Droid Sans Mono"/>
                <a:cs typeface="Droid Sans Mono"/>
                <a:sym typeface="Droid Sans Mono"/>
              </a:rPr>
              <a:t>", border="blue", </a:t>
            </a:r>
            <a:r>
              <a:rPr lang="en-US" sz="3200" dirty="0" err="1">
                <a:solidFill>
                  <a:schemeClr val="dk1"/>
                </a:solidFill>
                <a:latin typeface="Droid Sans Mono"/>
                <a:ea typeface="Droid Sans Mono"/>
                <a:cs typeface="Droid Sans Mono"/>
                <a:sym typeface="Droid Sans Mono"/>
              </a:rPr>
              <a:t>ylab</a:t>
            </a:r>
            <a:r>
              <a:rPr lang="en-US" sz="3200" dirty="0">
                <a:solidFill>
                  <a:schemeClr val="dk1"/>
                </a:solidFill>
                <a:latin typeface="Droid Sans Mono"/>
                <a:ea typeface="Droid Sans Mono"/>
                <a:cs typeface="Droid Sans Mono"/>
                <a:sym typeface="Droid Sans Mono"/>
              </a:rPr>
              <a:t>="</a:t>
            </a:r>
            <a:r>
              <a:rPr lang="en-US" sz="3200" dirty="0" err="1">
                <a:solidFill>
                  <a:schemeClr val="dk1"/>
                </a:solidFill>
                <a:latin typeface="Droid Sans Mono"/>
                <a:ea typeface="Droid Sans Mono"/>
                <a:cs typeface="Droid Sans Mono"/>
                <a:sym typeface="Droid Sans Mono"/>
              </a:rPr>
              <a:t>Frequenze</a:t>
            </a:r>
            <a:r>
              <a:rPr lang="en-US" sz="3200" dirty="0">
                <a:solidFill>
                  <a:schemeClr val="dk1"/>
                </a:solidFill>
                <a:latin typeface="Droid Sans Mono"/>
                <a:ea typeface="Droid Sans Mono"/>
                <a:cs typeface="Droid Sans Mono"/>
                <a:sym typeface="Droid Sans Mono"/>
              </a:rPr>
              <a:t> </a:t>
            </a:r>
            <a:r>
              <a:rPr lang="en-US" sz="3200" dirty="0" err="1">
                <a:solidFill>
                  <a:schemeClr val="dk1"/>
                </a:solidFill>
                <a:latin typeface="Droid Sans Mono"/>
                <a:ea typeface="Droid Sans Mono"/>
                <a:cs typeface="Droid Sans Mono"/>
                <a:sym typeface="Droid Sans Mono"/>
              </a:rPr>
              <a:t>Assolute</a:t>
            </a:r>
            <a:r>
              <a:rPr lang="en-US" sz="3200" dirty="0">
                <a:solidFill>
                  <a:schemeClr val="dk1"/>
                </a:solidFill>
                <a:latin typeface="Droid Sans Mono"/>
                <a:ea typeface="Droid Sans Mono"/>
                <a:cs typeface="Droid Sans Mono"/>
                <a:sym typeface="Droid Sans Mono"/>
              </a:rPr>
              <a:t>")</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89" name="Google Shape;489;p44"/>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Section 6 : Graphs in R (Plot) </a:t>
            </a:r>
            <a:endParaRPr sz="2800" b="1" dirty="0">
              <a:solidFill>
                <a:srgbClr val="238791"/>
              </a:solidFill>
              <a:latin typeface="Calibri"/>
              <a:ea typeface="Calibri"/>
              <a:cs typeface="Calibri"/>
              <a:sym typeface="Calibri"/>
            </a:endParaRPr>
          </a:p>
        </p:txBody>
      </p:sp>
      <p:sp>
        <p:nvSpPr>
          <p:cNvPr id="490" name="Google Shape;490;p44"/>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algn="just">
              <a:lnSpc>
                <a:spcPct val="90000"/>
              </a:lnSpc>
              <a:buClr>
                <a:schemeClr val="dk1"/>
              </a:buClr>
              <a:buSzPts val="3200"/>
            </a:pPr>
            <a:r>
              <a:rPr lang="en-US" sz="3200" b="1" dirty="0">
                <a:solidFill>
                  <a:schemeClr val="dk1"/>
                </a:solidFill>
                <a:latin typeface="Calibri"/>
                <a:ea typeface="Calibri"/>
                <a:cs typeface="Calibri"/>
                <a:sym typeface="Calibri"/>
              </a:rPr>
              <a:t>GRAFICUL CU BARE</a:t>
            </a:r>
            <a:endParaRPr lang="en-US" sz="3200" dirty="0">
              <a:solidFill>
                <a:schemeClr val="dk1"/>
              </a:solidFill>
              <a:latin typeface="Droid Sans Mono"/>
              <a:ea typeface="Droid Sans Mono"/>
              <a:cs typeface="Droid Sans Mono"/>
              <a:sym typeface="Droid Sans Mono"/>
            </a:endParaRPr>
          </a:p>
          <a:p>
            <a:pPr marL="0" marR="0" lvl="0" indent="0" algn="just" rtl="0">
              <a:lnSpc>
                <a:spcPct val="90000"/>
              </a:lnSpc>
              <a:spcBef>
                <a:spcPts val="0"/>
              </a:spcBef>
              <a:spcAft>
                <a:spcPts val="0"/>
              </a:spcAft>
              <a:buClr>
                <a:schemeClr val="dk1"/>
              </a:buClr>
              <a:buSzPts val="3200"/>
              <a:buFont typeface="Arial"/>
              <a:buNone/>
            </a:pP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pic>
        <p:nvPicPr>
          <p:cNvPr id="491" name="Google Shape;491;p44"/>
          <p:cNvPicPr preferRelativeResize="0"/>
          <p:nvPr/>
        </p:nvPicPr>
        <p:blipFill rotWithShape="1">
          <a:blip r:embed="rId3">
            <a:alphaModFix/>
          </a:blip>
          <a:srcRect/>
          <a:stretch/>
        </p:blipFill>
        <p:spPr>
          <a:xfrm>
            <a:off x="5175600" y="3100165"/>
            <a:ext cx="11664600" cy="642688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3: RStudio</a:t>
            </a:r>
            <a:endParaRPr sz="4000" b="1" dirty="0">
              <a:solidFill>
                <a:srgbClr val="E7686A"/>
              </a:solidFill>
              <a:latin typeface="Calibri"/>
              <a:ea typeface="Calibri"/>
              <a:cs typeface="Calibri"/>
              <a:sym typeface="Calibri"/>
            </a:endParaRPr>
          </a:p>
        </p:txBody>
      </p:sp>
      <p:sp>
        <p:nvSpPr>
          <p:cNvPr id="497" name="Google Shape;497;p4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Sectiunea</a:t>
            </a:r>
            <a:r>
              <a:rPr lang="en-US" sz="2800" b="1" dirty="0">
                <a:solidFill>
                  <a:srgbClr val="238791"/>
                </a:solidFill>
                <a:latin typeface="Calibri"/>
                <a:ea typeface="Calibri"/>
                <a:cs typeface="Calibri"/>
                <a:sym typeface="Calibri"/>
              </a:rPr>
              <a:t> 6 : </a:t>
            </a:r>
            <a:r>
              <a:rPr lang="en-US" sz="2800" b="1" dirty="0" err="1">
                <a:solidFill>
                  <a:srgbClr val="238791"/>
                </a:solidFill>
                <a:latin typeface="Calibri"/>
                <a:ea typeface="Calibri"/>
                <a:cs typeface="Calibri"/>
                <a:sym typeface="Calibri"/>
              </a:rPr>
              <a:t>Grafici</a:t>
            </a:r>
            <a:r>
              <a:rPr lang="en-US" sz="2800" b="1" dirty="0">
                <a:solidFill>
                  <a:srgbClr val="238791"/>
                </a:solidFill>
                <a:latin typeface="Calibri"/>
                <a:ea typeface="Calibri"/>
                <a:cs typeface="Calibri"/>
                <a:sym typeface="Calibri"/>
              </a:rPr>
              <a:t> in R (Plot)</a:t>
            </a:r>
          </a:p>
        </p:txBody>
      </p:sp>
      <p:sp>
        <p:nvSpPr>
          <p:cNvPr id="498" name="Google Shape;498;p45"/>
          <p:cNvSpPr txBox="1"/>
          <p:nvPr/>
        </p:nvSpPr>
        <p:spPr>
          <a:xfrm>
            <a:off x="1447800" y="3100165"/>
            <a:ext cx="15544800" cy="519545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200"/>
              <a:buFont typeface="Arial"/>
              <a:buNone/>
            </a:pPr>
            <a:r>
              <a:rPr lang="en-US" sz="3200" b="1" dirty="0">
                <a:solidFill>
                  <a:schemeClr val="dk1"/>
                </a:solidFill>
                <a:latin typeface="Calibri"/>
                <a:ea typeface="Calibri"/>
                <a:cs typeface="Calibri"/>
                <a:sym typeface="Calibri"/>
              </a:rPr>
              <a:t>GRAFICUL CU BARE: </a:t>
            </a:r>
            <a:r>
              <a:rPr lang="en-US" sz="3200" b="1" dirty="0" err="1">
                <a:solidFill>
                  <a:schemeClr val="dk1"/>
                </a:solidFill>
                <a:latin typeface="Calibri"/>
                <a:ea typeface="Calibri"/>
                <a:cs typeface="Calibri"/>
                <a:sym typeface="Calibri"/>
              </a:rPr>
              <a:t>Calculați</a:t>
            </a:r>
            <a:r>
              <a:rPr lang="en-US" sz="3200" b="1" dirty="0">
                <a:solidFill>
                  <a:schemeClr val="dk1"/>
                </a:solidFill>
                <a:latin typeface="Calibri"/>
                <a:ea typeface="Calibri"/>
                <a:cs typeface="Calibri"/>
                <a:sym typeface="Calibri"/>
              </a:rPr>
              <a:t> </a:t>
            </a:r>
            <a:r>
              <a:rPr lang="en-US" sz="3200" b="1" dirty="0" err="1">
                <a:solidFill>
                  <a:schemeClr val="dk1"/>
                </a:solidFill>
                <a:latin typeface="Calibri"/>
                <a:ea typeface="Calibri"/>
                <a:cs typeface="Calibri"/>
                <a:sym typeface="Calibri"/>
              </a:rPr>
              <a:t>frecvențele</a:t>
            </a:r>
            <a:r>
              <a:rPr lang="en-US" sz="3200" b="1" dirty="0">
                <a:solidFill>
                  <a:schemeClr val="dk1"/>
                </a:solidFill>
                <a:latin typeface="Calibri"/>
                <a:ea typeface="Calibri"/>
                <a:cs typeface="Calibri"/>
                <a:sym typeface="Calibri"/>
              </a:rPr>
              <a:t> relative </a:t>
            </a:r>
            <a:endParaRPr dirty="0"/>
          </a:p>
          <a:p>
            <a:pPr marL="0" marR="0" lvl="0" indent="0" algn="just" rtl="0">
              <a:lnSpc>
                <a:spcPct val="90000"/>
              </a:lnSpc>
              <a:spcBef>
                <a:spcPts val="1000"/>
              </a:spcBef>
              <a:spcAft>
                <a:spcPts val="0"/>
              </a:spcAft>
              <a:buClr>
                <a:schemeClr val="dk1"/>
              </a:buClr>
              <a:buSzPts val="3200"/>
              <a:buFont typeface="Arial"/>
              <a:buNone/>
            </a:pPr>
            <a:endParaRPr sz="3200" dirty="0">
              <a:solidFill>
                <a:schemeClr val="dk1"/>
              </a:solidFill>
              <a:latin typeface="Droid Sans Mono"/>
              <a:ea typeface="Droid Sans Mono"/>
              <a:cs typeface="Droid Sans Mono"/>
              <a:sym typeface="Droid Sans Mono"/>
            </a:endParaRPr>
          </a:p>
        </p:txBody>
      </p:sp>
      <p:sp>
        <p:nvSpPr>
          <p:cNvPr id="499" name="Google Shape;499;p45"/>
          <p:cNvSpPr txBox="1"/>
          <p:nvPr/>
        </p:nvSpPr>
        <p:spPr>
          <a:xfrm>
            <a:off x="4343400" y="4363878"/>
            <a:ext cx="6400800" cy="492443"/>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a:solidFill>
                  <a:schemeClr val="dk1"/>
                </a:solidFill>
                <a:latin typeface="Droid Sans Mono"/>
                <a:ea typeface="Droid Sans Mono"/>
                <a:cs typeface="Droid Sans Mono"/>
                <a:sym typeface="Droid Sans Mono"/>
              </a:rPr>
              <a:t>prop.table(table(sesso))</a:t>
            </a:r>
            <a:endParaRPr sz="3200">
              <a:solidFill>
                <a:schemeClr val="dk1"/>
              </a:solidFill>
              <a:latin typeface="Arial"/>
              <a:ea typeface="Arial"/>
              <a:cs typeface="Arial"/>
              <a:sym typeface="Arial"/>
            </a:endParaRPr>
          </a:p>
        </p:txBody>
      </p:sp>
      <p:pic>
        <p:nvPicPr>
          <p:cNvPr id="500" name="Google Shape;500;p45"/>
          <p:cNvPicPr preferRelativeResize="0"/>
          <p:nvPr/>
        </p:nvPicPr>
        <p:blipFill rotWithShape="1">
          <a:blip r:embed="rId3">
            <a:alphaModFix/>
          </a:blip>
          <a:srcRect/>
          <a:stretch/>
        </p:blipFill>
        <p:spPr>
          <a:xfrm>
            <a:off x="4038600" y="5131239"/>
            <a:ext cx="7708797" cy="164995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E7686A"/>
                </a:solidFill>
                <a:latin typeface="Calibri"/>
                <a:ea typeface="Calibri"/>
                <a:cs typeface="Calibri"/>
                <a:sym typeface="Calibri"/>
              </a:rPr>
              <a:t>Rezumat</a:t>
            </a:r>
            <a:endParaRPr dirty="0"/>
          </a:p>
        </p:txBody>
      </p:sp>
      <p:grpSp>
        <p:nvGrpSpPr>
          <p:cNvPr id="506" name="Google Shape;506;p46"/>
          <p:cNvGrpSpPr/>
          <p:nvPr/>
        </p:nvGrpSpPr>
        <p:grpSpPr>
          <a:xfrm>
            <a:off x="4424934" y="5193986"/>
            <a:ext cx="2912766" cy="3835714"/>
            <a:chOff x="4952225" y="6578009"/>
            <a:chExt cx="3994782" cy="4768098"/>
          </a:xfrm>
        </p:grpSpPr>
        <p:sp>
          <p:nvSpPr>
            <p:cNvPr id="507" name="Google Shape;507;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08" name="Google Shape;508;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09" name="Google Shape;509;p46"/>
          <p:cNvGrpSpPr/>
          <p:nvPr/>
        </p:nvGrpSpPr>
        <p:grpSpPr>
          <a:xfrm>
            <a:off x="8566149" y="5193986"/>
            <a:ext cx="2880000" cy="3664800"/>
            <a:chOff x="4952225" y="6578009"/>
            <a:chExt cx="3994782" cy="4768098"/>
          </a:xfrm>
        </p:grpSpPr>
        <p:sp>
          <p:nvSpPr>
            <p:cNvPr id="510" name="Google Shape;510;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1" name="Google Shape;511;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2" name="Google Shape;512;p46"/>
          <p:cNvGrpSpPr/>
          <p:nvPr/>
        </p:nvGrpSpPr>
        <p:grpSpPr>
          <a:xfrm>
            <a:off x="10603988" y="2464549"/>
            <a:ext cx="2880000" cy="3664800"/>
            <a:chOff x="7661040" y="2804681"/>
            <a:chExt cx="3994782" cy="4824044"/>
          </a:xfrm>
        </p:grpSpPr>
        <p:sp>
          <p:nvSpPr>
            <p:cNvPr id="513" name="Google Shape;513;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4" name="Google Shape;514;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5" name="Google Shape;515;p46"/>
          <p:cNvGrpSpPr/>
          <p:nvPr/>
        </p:nvGrpSpPr>
        <p:grpSpPr>
          <a:xfrm>
            <a:off x="6495540" y="2464549"/>
            <a:ext cx="2880000" cy="3663092"/>
            <a:chOff x="7661040" y="2804681"/>
            <a:chExt cx="3994782" cy="4824044"/>
          </a:xfrm>
        </p:grpSpPr>
        <p:sp>
          <p:nvSpPr>
            <p:cNvPr id="516" name="Google Shape;516;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17" name="Google Shape;517;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518" name="Google Shape;518;p46"/>
          <p:cNvGrpSpPr/>
          <p:nvPr/>
        </p:nvGrpSpPr>
        <p:grpSpPr>
          <a:xfrm>
            <a:off x="1762039" y="2348472"/>
            <a:ext cx="3440913" cy="4064910"/>
            <a:chOff x="7661040" y="2804681"/>
            <a:chExt cx="3994782" cy="4824044"/>
          </a:xfrm>
        </p:grpSpPr>
        <p:sp>
          <p:nvSpPr>
            <p:cNvPr id="519" name="Google Shape;519;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20" name="Google Shape;520;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21" name="Google Shape;521;p46"/>
          <p:cNvSpPr txBox="1"/>
          <p:nvPr/>
        </p:nvSpPr>
        <p:spPr>
          <a:xfrm>
            <a:off x="2104012" y="3955311"/>
            <a:ext cx="2653231"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chemeClr val="dk1"/>
                </a:solidFill>
                <a:latin typeface="Calibri"/>
                <a:ea typeface="Calibri"/>
                <a:cs typeface="Calibri"/>
                <a:sym typeface="Calibri"/>
              </a:rPr>
              <a:t>Majoritatea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tehnicilor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statistice</a:t>
            </a:r>
            <a:r>
              <a:rPr lang="en-US" sz="2000" dirty="0">
                <a:solidFill>
                  <a:schemeClr val="dk1"/>
                </a:solidFill>
                <a:latin typeface="Calibri"/>
                <a:ea typeface="Calibri"/>
                <a:cs typeface="Calibri"/>
                <a:sym typeface="Calibri"/>
              </a:rPr>
              <a:t> au </a:t>
            </a:r>
            <a:r>
              <a:rPr lang="en-US" sz="2000" dirty="0" err="1">
                <a:solidFill>
                  <a:schemeClr val="dk1"/>
                </a:solidFill>
                <a:latin typeface="Calibri"/>
                <a:ea typeface="Calibri"/>
                <a:cs typeface="Calibri"/>
                <a:sym typeface="Calibri"/>
              </a:rPr>
              <a:t>fost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implementate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mediul</a:t>
            </a:r>
            <a:r>
              <a:rPr lang="en-US" sz="2000" dirty="0">
                <a:solidFill>
                  <a:schemeClr val="dk1"/>
                </a:solidFill>
                <a:latin typeface="Calibri"/>
                <a:ea typeface="Calibri"/>
                <a:cs typeface="Calibri"/>
                <a:sym typeface="Calibri"/>
              </a:rPr>
              <a:t> R.</a:t>
            </a:r>
            <a:endParaRPr sz="2000" dirty="0">
              <a:solidFill>
                <a:schemeClr val="dk1"/>
              </a:solidFill>
              <a:latin typeface="Calibri"/>
              <a:ea typeface="Calibri"/>
              <a:cs typeface="Calibri"/>
              <a:sym typeface="Calibri"/>
            </a:endParaRPr>
          </a:p>
        </p:txBody>
      </p:sp>
      <p:sp>
        <p:nvSpPr>
          <p:cNvPr id="522" name="Google Shape;522;p46"/>
          <p:cNvSpPr txBox="1"/>
          <p:nvPr/>
        </p:nvSpPr>
        <p:spPr>
          <a:xfrm>
            <a:off x="4473950" y="6040235"/>
            <a:ext cx="2814732"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Cea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mai</a:t>
            </a:r>
            <a:r>
              <a:rPr lang="en-US" sz="2000" dirty="0">
                <a:solidFill>
                  <a:schemeClr val="dk1"/>
                </a:solidFill>
                <a:latin typeface="Calibri"/>
                <a:ea typeface="Calibri"/>
                <a:cs typeface="Calibri"/>
                <a:sym typeface="Calibri"/>
              </a:rPr>
              <a:t> des </a:t>
            </a:r>
            <a:r>
              <a:rPr lang="en-US" sz="2000" dirty="0" err="1">
                <a:solidFill>
                  <a:schemeClr val="dk1"/>
                </a:solidFill>
                <a:latin typeface="Calibri"/>
                <a:ea typeface="Calibri"/>
                <a:cs typeface="Calibri"/>
                <a:sym typeface="Calibri"/>
              </a:rPr>
              <a:t>folosită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mai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accesibilă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interfață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este</a:t>
            </a:r>
            <a:r>
              <a:rPr lang="en-US" sz="2000" dirty="0">
                <a:solidFill>
                  <a:schemeClr val="dk1"/>
                </a:solidFill>
                <a:latin typeface="Calibri"/>
                <a:ea typeface="Calibri"/>
                <a:cs typeface="Calibri"/>
                <a:sym typeface="Calibri"/>
              </a:rPr>
              <a:t> RStudio</a:t>
            </a:r>
            <a:endParaRPr sz="2000" dirty="0">
              <a:solidFill>
                <a:schemeClr val="dk1"/>
              </a:solidFill>
              <a:latin typeface="Calibri"/>
              <a:ea typeface="Calibri"/>
              <a:cs typeface="Calibri"/>
              <a:sym typeface="Calibri"/>
            </a:endParaRPr>
          </a:p>
        </p:txBody>
      </p:sp>
      <p:sp>
        <p:nvSpPr>
          <p:cNvPr id="523" name="Google Shape;523;p46"/>
          <p:cNvSpPr txBox="1"/>
          <p:nvPr/>
        </p:nvSpPr>
        <p:spPr>
          <a:xfrm>
            <a:off x="6531777" y="3880946"/>
            <a:ext cx="2812575"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Mediul</a:t>
            </a:r>
            <a:r>
              <a:rPr lang="en-US" sz="2000" dirty="0">
                <a:solidFill>
                  <a:schemeClr val="dk1"/>
                </a:solidFill>
                <a:latin typeface="Calibri"/>
                <a:ea typeface="Calibri"/>
                <a:cs typeface="Calibri"/>
                <a:sym typeface="Calibri"/>
              </a:rPr>
              <a:t> de </a:t>
            </a:r>
            <a:r>
              <a:rPr lang="en-US" sz="2000" dirty="0" err="1">
                <a:solidFill>
                  <a:schemeClr val="dk1"/>
                </a:solidFill>
                <a:latin typeface="Calibri"/>
                <a:ea typeface="Calibri"/>
                <a:cs typeface="Calibri"/>
                <a:sym typeface="Calibri"/>
              </a:rPr>
              <a:t>lucru</a:t>
            </a:r>
            <a:r>
              <a:rPr lang="en-US" sz="2000" dirty="0">
                <a:solidFill>
                  <a:schemeClr val="dk1"/>
                </a:solidFill>
                <a:latin typeface="Calibri"/>
                <a:ea typeface="Calibri"/>
                <a:cs typeface="Calibri"/>
                <a:sym typeface="Calibri"/>
              </a:rPr>
              <a:t> RStudio </a:t>
            </a:r>
            <a:r>
              <a:rPr lang="en-US" sz="2000" dirty="0" err="1">
                <a:solidFill>
                  <a:schemeClr val="dk1"/>
                </a:solidFill>
                <a:latin typeface="Calibri"/>
                <a:ea typeface="Calibri"/>
                <a:cs typeface="Calibri"/>
                <a:sym typeface="Calibri"/>
              </a:rPr>
              <a:t>este</a:t>
            </a:r>
            <a:r>
              <a:rPr lang="en-US" sz="2000" dirty="0">
                <a:solidFill>
                  <a:schemeClr val="dk1"/>
                </a:solidFill>
                <a:latin typeface="Calibri"/>
                <a:ea typeface="Calibri"/>
                <a:cs typeface="Calibri"/>
                <a:sym typeface="Calibri"/>
              </a:rPr>
              <a:t> format din 4 </a:t>
            </a:r>
            <a:r>
              <a:rPr lang="en-US" sz="2000" dirty="0" err="1">
                <a:solidFill>
                  <a:schemeClr val="dk1"/>
                </a:solidFill>
                <a:latin typeface="Calibri"/>
                <a:ea typeface="Calibri"/>
                <a:cs typeface="Calibri"/>
                <a:sym typeface="Calibri"/>
              </a:rPr>
              <a:t>ferestre</a:t>
            </a:r>
            <a:r>
              <a:rPr lang="en-US" sz="2000" dirty="0">
                <a:solidFill>
                  <a:schemeClr val="dk1"/>
                </a:solidFill>
                <a:latin typeface="Calibri"/>
                <a:ea typeface="Calibri"/>
                <a:cs typeface="Calibri"/>
                <a:sym typeface="Calibri"/>
              </a:rPr>
              <a:t>: Cod, </a:t>
            </a:r>
            <a:r>
              <a:rPr lang="en-US" sz="2000" dirty="0" err="1">
                <a:solidFill>
                  <a:schemeClr val="dk1"/>
                </a:solidFill>
                <a:latin typeface="Calibri"/>
                <a:ea typeface="Calibri"/>
                <a:cs typeface="Calibri"/>
                <a:sym typeface="Calibri"/>
              </a:rPr>
              <a:t>Consolă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Obiecte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Pachete</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sp>
        <p:nvSpPr>
          <p:cNvPr id="524" name="Google Shape;524;p46"/>
          <p:cNvSpPr txBox="1"/>
          <p:nvPr/>
        </p:nvSpPr>
        <p:spPr>
          <a:xfrm>
            <a:off x="8679126" y="6133377"/>
            <a:ext cx="265404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rgbClr val="000000"/>
                </a:solidFill>
                <a:latin typeface="Calibri"/>
                <a:ea typeface="Calibri"/>
                <a:cs typeface="Calibri"/>
                <a:sym typeface="Calibri"/>
              </a:rPr>
              <a:t>Limbajul</a:t>
            </a:r>
            <a:r>
              <a:rPr lang="en-US" sz="2000" dirty="0">
                <a:solidFill>
                  <a:srgbClr val="000000"/>
                </a:solidFill>
                <a:latin typeface="Calibri"/>
                <a:ea typeface="Calibri"/>
                <a:cs typeface="Calibri"/>
                <a:sym typeface="Calibri"/>
              </a:rPr>
              <a:t> a </a:t>
            </a:r>
            <a:r>
              <a:rPr lang="en-US" sz="2000" dirty="0" err="1">
                <a:solidFill>
                  <a:srgbClr val="000000"/>
                </a:solidFill>
                <a:latin typeface="Calibri"/>
                <a:ea typeface="Calibri"/>
                <a:cs typeface="Calibri"/>
                <a:sym typeface="Calibri"/>
              </a:rPr>
              <a:t>fost</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creat</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și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dezvoltat</a:t>
            </a:r>
            <a:r>
              <a:rPr lang="en-US" sz="2000" dirty="0">
                <a:solidFill>
                  <a:srgbClr val="000000"/>
                </a:solidFill>
                <a:latin typeface="Calibri"/>
                <a:ea typeface="Calibri"/>
                <a:cs typeface="Calibri"/>
                <a:sym typeface="Calibri"/>
              </a:rPr>
              <a:t> special </a:t>
            </a:r>
            <a:r>
              <a:rPr lang="en-US" sz="2000" dirty="0" err="1">
                <a:solidFill>
                  <a:srgbClr val="000000"/>
                </a:solidFill>
                <a:latin typeface="Calibri"/>
                <a:ea typeface="Calibri"/>
                <a:cs typeface="Calibri"/>
                <a:sym typeface="Calibri"/>
              </a:rPr>
              <a:t>pentru</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analiza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datelor</a:t>
            </a:r>
            <a:endParaRPr sz="2000" dirty="0">
              <a:solidFill>
                <a:schemeClr val="dk1"/>
              </a:solidFill>
              <a:latin typeface="Calibri"/>
              <a:ea typeface="Calibri"/>
              <a:cs typeface="Calibri"/>
              <a:sym typeface="Calibri"/>
            </a:endParaRPr>
          </a:p>
        </p:txBody>
      </p:sp>
      <p:sp>
        <p:nvSpPr>
          <p:cNvPr id="525" name="Google Shape;525;p46"/>
          <p:cNvSpPr txBox="1"/>
          <p:nvPr/>
        </p:nvSpPr>
        <p:spPr>
          <a:xfrm>
            <a:off x="10788393" y="3662974"/>
            <a:ext cx="2511188"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000000"/>
                </a:solidFill>
                <a:latin typeface="Calibri"/>
                <a:ea typeface="Calibri"/>
                <a:cs typeface="Calibri"/>
                <a:sym typeface="Calibri"/>
              </a:rPr>
              <a:t>Are un catalog </a:t>
            </a:r>
            <a:r>
              <a:rPr lang="en-US" sz="2000" dirty="0" err="1">
                <a:solidFill>
                  <a:srgbClr val="000000"/>
                </a:solidFill>
                <a:latin typeface="Calibri"/>
                <a:ea typeface="Calibri"/>
                <a:cs typeface="Calibri"/>
                <a:sym typeface="Calibri"/>
              </a:rPr>
              <a:t>uriaș</a:t>
            </a:r>
            <a:r>
              <a:rPr lang="en-US" sz="2000" dirty="0">
                <a:solidFill>
                  <a:srgbClr val="000000"/>
                </a:solidFill>
                <a:latin typeface="Calibri"/>
                <a:ea typeface="Calibri"/>
                <a:cs typeface="Calibri"/>
                <a:sym typeface="Calibri"/>
              </a:rPr>
              <a:t> de </a:t>
            </a:r>
            <a:r>
              <a:rPr lang="en-US" sz="2000" dirty="0" err="1">
                <a:solidFill>
                  <a:srgbClr val="000000"/>
                </a:solidFill>
                <a:latin typeface="Calibri"/>
                <a:ea typeface="Calibri"/>
                <a:cs typeface="Calibri"/>
                <a:sym typeface="Calibri"/>
              </a:rPr>
              <a:t>pachete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pentru</a:t>
            </a:r>
            <a:r>
              <a:rPr lang="en-US" sz="2000" dirty="0">
                <a:solidFill>
                  <a:srgbClr val="000000"/>
                </a:solidFill>
                <a:latin typeface="Calibri"/>
                <a:ea typeface="Calibri"/>
                <a:cs typeface="Calibri"/>
                <a:sym typeface="Calibri"/>
              </a:rPr>
              <a:t> import de date, </a:t>
            </a:r>
            <a:r>
              <a:rPr lang="en-US" sz="2000" dirty="0" err="1">
                <a:solidFill>
                  <a:srgbClr val="000000"/>
                </a:solidFill>
                <a:latin typeface="Calibri"/>
                <a:ea typeface="Calibri"/>
                <a:cs typeface="Calibri"/>
                <a:sym typeface="Calibri"/>
              </a:rPr>
              <a:t>curățare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și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manipulare</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analiză</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statistică</a:t>
            </a:r>
            <a:endParaRPr sz="2000" dirty="0">
              <a:solidFill>
                <a:schemeClr val="dk1"/>
              </a:solidFill>
              <a:latin typeface="Calibri"/>
              <a:ea typeface="Calibri"/>
              <a:cs typeface="Calibri"/>
              <a:sym typeface="Calibri"/>
            </a:endParaRPr>
          </a:p>
        </p:txBody>
      </p:sp>
      <p:sp>
        <p:nvSpPr>
          <p:cNvPr id="526" name="Google Shape;526;p46"/>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46"/>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46"/>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46"/>
          <p:cNvSpPr/>
          <p:nvPr/>
        </p:nvSpPr>
        <p:spPr>
          <a:xfrm>
            <a:off x="2951142" y="2589453"/>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46"/>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1" name="Google Shape;531;p46"/>
          <p:cNvGrpSpPr/>
          <p:nvPr/>
        </p:nvGrpSpPr>
        <p:grpSpPr>
          <a:xfrm>
            <a:off x="12658134" y="5224566"/>
            <a:ext cx="2880000" cy="3664800"/>
            <a:chOff x="4952225" y="6578009"/>
            <a:chExt cx="3994782" cy="4768098"/>
          </a:xfrm>
        </p:grpSpPr>
        <p:sp>
          <p:nvSpPr>
            <p:cNvPr id="532" name="Google Shape;532;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533" name="Google Shape;533;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534" name="Google Shape;534;p46"/>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46"/>
          <p:cNvSpPr txBox="1"/>
          <p:nvPr/>
        </p:nvSpPr>
        <p:spPr>
          <a:xfrm>
            <a:off x="12703564" y="5909743"/>
            <a:ext cx="2826477"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rgbClr val="000000"/>
                </a:solidFill>
                <a:latin typeface="Ubuntu"/>
                <a:ea typeface="Ubuntu"/>
                <a:cs typeface="Ubuntu"/>
                <a:sym typeface="Ubuntu"/>
              </a:rPr>
              <a:t>Internetul</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este</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plin</a:t>
            </a:r>
            <a:r>
              <a:rPr lang="en-US" sz="2000" dirty="0">
                <a:solidFill>
                  <a:srgbClr val="000000"/>
                </a:solidFill>
                <a:latin typeface="Ubuntu"/>
                <a:ea typeface="Ubuntu"/>
                <a:cs typeface="Ubuntu"/>
                <a:sym typeface="Ubuntu"/>
              </a:rPr>
              <a:t> de </a:t>
            </a:r>
            <a:r>
              <a:rPr lang="en-US" sz="2000" dirty="0" err="1">
                <a:solidFill>
                  <a:srgbClr val="000000"/>
                </a:solidFill>
                <a:latin typeface="Ubuntu"/>
                <a:ea typeface="Ubuntu"/>
                <a:cs typeface="Ubuntu"/>
                <a:sym typeface="Ubuntu"/>
              </a:rPr>
              <a:t>resurse</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inclusiv</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gratuite</a:t>
            </a:r>
            <a:r>
              <a:rPr lang="en-US" sz="2000" dirty="0">
                <a:solidFill>
                  <a:srgbClr val="000000"/>
                </a:solidFill>
                <a:latin typeface="Ubuntu"/>
                <a:ea typeface="Ubuntu"/>
                <a:cs typeface="Ubuntu"/>
                <a:sym typeface="Ubuntu"/>
              </a:rPr>
              <a:t>, care </a:t>
            </a:r>
            <a:r>
              <a:rPr lang="en-US" sz="2000" dirty="0" err="1">
                <a:solidFill>
                  <a:srgbClr val="000000"/>
                </a:solidFill>
                <a:latin typeface="Ubuntu"/>
                <a:ea typeface="Ubuntu"/>
                <a:cs typeface="Ubuntu"/>
                <a:sym typeface="Ubuntu"/>
              </a:rPr>
              <a:t>vă</a:t>
            </a:r>
            <a:r>
              <a:rPr lang="en-US" sz="2000" dirty="0">
                <a:solidFill>
                  <a:srgbClr val="000000"/>
                </a:solidFill>
                <a:latin typeface="Ubuntu"/>
                <a:ea typeface="Ubuntu"/>
                <a:cs typeface="Ubuntu"/>
                <a:sym typeface="Ubuntu"/>
              </a:rPr>
              <a:t> permit </a:t>
            </a:r>
            <a:r>
              <a:rPr lang="en-US" sz="2000" dirty="0" err="1">
                <a:solidFill>
                  <a:srgbClr val="000000"/>
                </a:solidFill>
                <a:latin typeface="Ubuntu"/>
                <a:ea typeface="Ubuntu"/>
                <a:cs typeface="Ubuntu"/>
                <a:sym typeface="Ubuntu"/>
              </a:rPr>
              <a:t>să</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învățați</a:t>
            </a:r>
            <a:r>
              <a:rPr lang="en-US" sz="2000" dirty="0">
                <a:solidFill>
                  <a:srgbClr val="000000"/>
                </a:solidFill>
                <a:latin typeface="Ubuntu"/>
                <a:ea typeface="Ubuntu"/>
                <a:cs typeface="Ubuntu"/>
                <a:sym typeface="Ubuntu"/>
              </a:rPr>
              <a:t> cum </a:t>
            </a:r>
            <a:r>
              <a:rPr lang="en-US" sz="2000" dirty="0" err="1">
                <a:solidFill>
                  <a:srgbClr val="000000"/>
                </a:solidFill>
                <a:latin typeface="Ubuntu"/>
                <a:ea typeface="Ubuntu"/>
                <a:cs typeface="Ubuntu"/>
                <a:sym typeface="Ubuntu"/>
              </a:rPr>
              <a:t>să</a:t>
            </a:r>
            <a:r>
              <a:rPr lang="en-US" sz="2000" dirty="0">
                <a:solidFill>
                  <a:srgbClr val="000000"/>
                </a:solidFill>
                <a:latin typeface="Ubuntu"/>
                <a:ea typeface="Ubuntu"/>
                <a:cs typeface="Ubuntu"/>
                <a:sym typeface="Ubuntu"/>
              </a:rPr>
              <a:t> </a:t>
            </a:r>
            <a:r>
              <a:rPr lang="en-US" sz="2000" dirty="0" err="1">
                <a:solidFill>
                  <a:srgbClr val="000000"/>
                </a:solidFill>
                <a:latin typeface="Ubuntu"/>
                <a:ea typeface="Ubuntu"/>
                <a:cs typeface="Ubuntu"/>
                <a:sym typeface="Ubuntu"/>
              </a:rPr>
              <a:t>utilizați</a:t>
            </a:r>
            <a:r>
              <a:rPr lang="en-US" sz="2000" dirty="0">
                <a:solidFill>
                  <a:srgbClr val="000000"/>
                </a:solidFill>
                <a:latin typeface="Ubuntu"/>
                <a:ea typeface="Ubuntu"/>
                <a:cs typeface="Ubuntu"/>
                <a:sym typeface="Ubuntu"/>
              </a:rPr>
              <a:t> R</a:t>
            </a:r>
            <a:endParaRPr sz="2000"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7"/>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Test de </a:t>
            </a:r>
            <a:r>
              <a:rPr lang="en-US" sz="4000" b="1" dirty="0" err="1">
                <a:solidFill>
                  <a:srgbClr val="E7686A"/>
                </a:solidFill>
                <a:latin typeface="Calibri"/>
                <a:ea typeface="Calibri"/>
                <a:cs typeface="Calibri"/>
                <a:sym typeface="Calibri"/>
              </a:rPr>
              <a:t>autoevaluare</a:t>
            </a:r>
            <a:endParaRPr dirty="0"/>
          </a:p>
        </p:txBody>
      </p:sp>
      <p:sp>
        <p:nvSpPr>
          <p:cNvPr id="541" name="Google Shape;541;p47"/>
          <p:cNvSpPr txBox="1"/>
          <p:nvPr/>
        </p:nvSpPr>
        <p:spPr>
          <a:xfrm>
            <a:off x="1447800" y="3009900"/>
            <a:ext cx="5029200" cy="4124166"/>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Din </a:t>
            </a:r>
            <a:r>
              <a:rPr lang="en-US" sz="2800" b="1" dirty="0" err="1">
                <a:solidFill>
                  <a:srgbClr val="238791"/>
                </a:solidFill>
                <a:latin typeface="Calibri"/>
                <a:ea typeface="Calibri"/>
                <a:cs typeface="Calibri"/>
                <a:sym typeface="Calibri"/>
              </a:rPr>
              <a:t>câte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ferestre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format </a:t>
            </a:r>
            <a:r>
              <a:rPr lang="en-US" sz="2800" b="1" dirty="0" err="1">
                <a:solidFill>
                  <a:srgbClr val="238791"/>
                </a:solidFill>
                <a:latin typeface="Calibri"/>
                <a:ea typeface="Calibri"/>
                <a:cs typeface="Calibri"/>
                <a:sym typeface="Calibri"/>
              </a:rPr>
              <a:t>mediul</a:t>
            </a:r>
            <a:r>
              <a:rPr lang="en-US" sz="2800" b="1" dirty="0">
                <a:solidFill>
                  <a:srgbClr val="238791"/>
                </a:solidFill>
                <a:latin typeface="Calibri"/>
                <a:ea typeface="Calibri"/>
                <a:cs typeface="Calibri"/>
                <a:sym typeface="Calibri"/>
              </a:rPr>
              <a:t> de </a:t>
            </a:r>
            <a:r>
              <a:rPr lang="en-US" sz="2800" b="1" dirty="0" err="1">
                <a:solidFill>
                  <a:srgbClr val="238791"/>
                </a:solidFill>
                <a:latin typeface="Calibri"/>
                <a:ea typeface="Calibri"/>
                <a:cs typeface="Calibri"/>
                <a:sym typeface="Calibri"/>
              </a:rPr>
              <a:t>lucru</a:t>
            </a:r>
            <a:r>
              <a:rPr lang="en-US" sz="2800" b="1" dirty="0">
                <a:solidFill>
                  <a:srgbClr val="238791"/>
                </a:solidFill>
                <a:latin typeface="Calibri"/>
                <a:ea typeface="Calibri"/>
                <a:cs typeface="Calibri"/>
                <a:sym typeface="Calibri"/>
              </a:rPr>
              <a:t> al R studio?</a:t>
            </a:r>
          </a:p>
          <a:p>
            <a:pPr marR="0" lvl="0" algn="just" rtl="0">
              <a:spcBef>
                <a:spcPts val="0"/>
              </a:spcBef>
              <a:spcAft>
                <a:spcPts val="0"/>
              </a:spcAft>
              <a:buClr>
                <a:srgbClr val="238791"/>
              </a:buClr>
              <a:buSzPts val="2800"/>
            </a:pPr>
            <a:endParaRPr lang="en-US" sz="2800" b="1" dirty="0">
              <a:solidFill>
                <a:srgbClr val="238791"/>
              </a:solidFill>
              <a:latin typeface="Calibri"/>
              <a:ea typeface="Calibri"/>
              <a:cs typeface="Calibri"/>
              <a:sym typeface="Calibri"/>
            </a:endParaRPr>
          </a:p>
          <a:p>
            <a:pPr marR="0" lvl="0" algn="just" rtl="0">
              <a:spcBef>
                <a:spcPts val="0"/>
              </a:spcBef>
              <a:spcAft>
                <a:spcPts val="0"/>
              </a:spcAft>
              <a:buClr>
                <a:srgbClr val="238791"/>
              </a:buClr>
              <a:buSzPts val="2800"/>
            </a:pPr>
            <a:endParaRPr lang="en-US" dirty="0"/>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 4</a:t>
            </a:r>
            <a:endParaRPr lang="en-US"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3</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None</a:t>
            </a:r>
            <a:br>
              <a:rPr lang="en-US" sz="28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542" name="Google Shape;542;p47"/>
          <p:cNvSpPr txBox="1"/>
          <p:nvPr/>
        </p:nvSpPr>
        <p:spPr>
          <a:xfrm>
            <a:off x="6924700" y="3009900"/>
            <a:ext cx="4871434"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2. </a:t>
            </a:r>
            <a:r>
              <a:rPr lang="en-US" sz="2800" b="1" dirty="0" err="1">
                <a:solidFill>
                  <a:srgbClr val="1E737C"/>
                </a:solidFill>
                <a:latin typeface="Calibri"/>
                <a:ea typeface="Calibri"/>
                <a:cs typeface="Calibri"/>
                <a:sym typeface="Calibri"/>
              </a:rPr>
              <a:t>Scriptul</a:t>
            </a:r>
            <a:r>
              <a:rPr lang="en-US" sz="2800" b="1" dirty="0">
                <a:solidFill>
                  <a:srgbClr val="1E737C"/>
                </a:solidFill>
                <a:latin typeface="Calibri"/>
                <a:ea typeface="Calibri"/>
                <a:cs typeface="Calibri"/>
                <a:sym typeface="Calibri"/>
              </a:rPr>
              <a:t> R </a:t>
            </a:r>
            <a:r>
              <a:rPr lang="en-US" sz="2800" b="1" dirty="0" err="1">
                <a:solidFill>
                  <a:srgbClr val="1E737C"/>
                </a:solidFill>
                <a:latin typeface="Calibri"/>
                <a:ea typeface="Calibri"/>
                <a:cs typeface="Calibri"/>
                <a:sym typeface="Calibri"/>
              </a:rPr>
              <a:t>vă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permite</a:t>
            </a:r>
            <a:r>
              <a:rPr lang="en-US" sz="2800" b="1" dirty="0">
                <a:solidFill>
                  <a:srgbClr val="1E737C"/>
                </a:solidFill>
                <a:latin typeface="Calibri"/>
                <a:ea typeface="Calibri"/>
                <a:cs typeface="Calibri"/>
                <a:sym typeface="Calibri"/>
              </a:rPr>
              <a:t> :</a:t>
            </a:r>
            <a:br>
              <a:rPr lang="en-US" sz="2800" b="1" dirty="0">
                <a:solidFill>
                  <a:srgbClr val="1E737C"/>
                </a:solidFill>
                <a:latin typeface="Calibri"/>
                <a:ea typeface="Calibri"/>
                <a:cs typeface="Calibri"/>
                <a:sym typeface="Calibri"/>
              </a:rPr>
            </a:b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Creați</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raport</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proiect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err="1">
                <a:solidFill>
                  <a:schemeClr val="dk1"/>
                </a:solidFill>
                <a:latin typeface="Calibri"/>
                <a:ea typeface="Calibri"/>
                <a:cs typeface="Calibri"/>
                <a:sym typeface="Calibri"/>
              </a:rPr>
              <a:t>Creați</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fișier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în</a:t>
            </a:r>
            <a:r>
              <a:rPr lang="en-US" sz="2800" dirty="0">
                <a:solidFill>
                  <a:schemeClr val="dk1"/>
                </a:solidFill>
                <a:latin typeface="Calibri"/>
                <a:ea typeface="Calibri"/>
                <a:cs typeface="Calibri"/>
                <a:sym typeface="Calibri"/>
              </a:rPr>
              <a:t> care </a:t>
            </a:r>
            <a:r>
              <a:rPr lang="en-US" sz="2800" dirty="0" err="1">
                <a:solidFill>
                  <a:schemeClr val="dk1"/>
                </a:solidFill>
                <a:latin typeface="Calibri"/>
                <a:ea typeface="Calibri"/>
                <a:cs typeface="Calibri"/>
                <a:sym typeface="Calibri"/>
              </a:rPr>
              <a:t>puteți</a:t>
            </a:r>
            <a:r>
              <a:rPr lang="en-US" sz="2800" dirty="0">
                <a:solidFill>
                  <a:schemeClr val="dk1"/>
                </a:solidFill>
                <a:latin typeface="Calibri"/>
                <a:ea typeface="Calibri"/>
                <a:cs typeface="Calibri"/>
                <a:sym typeface="Calibri"/>
              </a:rPr>
              <a:t> introduce </a:t>
            </a:r>
            <a:r>
              <a:rPr lang="en-US" sz="2800" dirty="0" err="1">
                <a:solidFill>
                  <a:schemeClr val="dk1"/>
                </a:solidFill>
                <a:latin typeface="Calibri"/>
                <a:ea typeface="Calibri"/>
                <a:cs typeface="Calibri"/>
                <a:sym typeface="Calibri"/>
              </a:rPr>
              <a:t>toate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codurile</a:t>
            </a:r>
            <a:endParaRPr lang="en-US" sz="2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2800"/>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Descărcați</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pachet</a:t>
            </a:r>
            <a:endParaRPr sz="2400" dirty="0">
              <a:solidFill>
                <a:schemeClr val="dk1"/>
              </a:solidFill>
              <a:latin typeface="Calibri"/>
              <a:ea typeface="Calibri"/>
              <a:cs typeface="Calibri"/>
              <a:sym typeface="Calibri"/>
            </a:endParaRPr>
          </a:p>
        </p:txBody>
      </p:sp>
      <p:sp>
        <p:nvSpPr>
          <p:cNvPr id="543" name="Google Shape;543;p47"/>
          <p:cNvSpPr txBox="1"/>
          <p:nvPr/>
        </p:nvSpPr>
        <p:spPr>
          <a:xfrm>
            <a:off x="12496801" y="3009899"/>
            <a:ext cx="434339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a:t>
            </a:r>
            <a:r>
              <a:rPr lang="en-US" sz="2800" b="1" dirty="0" err="1">
                <a:solidFill>
                  <a:srgbClr val="1E737C"/>
                </a:solidFill>
                <a:latin typeface="Calibri"/>
                <a:ea typeface="Calibri"/>
                <a:cs typeface="Calibri"/>
                <a:sym typeface="Calibri"/>
              </a:rPr>
              <a:t>Pentru</a:t>
            </a:r>
            <a:r>
              <a:rPr lang="en-US" sz="2800" b="1" dirty="0">
                <a:solidFill>
                  <a:srgbClr val="1E737C"/>
                </a:solidFill>
                <a:latin typeface="Calibri"/>
                <a:ea typeface="Calibri"/>
                <a:cs typeface="Calibri"/>
                <a:sym typeface="Calibri"/>
              </a:rPr>
              <a:t> a </a:t>
            </a:r>
            <a:r>
              <a:rPr lang="en-US" sz="2800" b="1" dirty="0" err="1">
                <a:solidFill>
                  <a:srgbClr val="1E737C"/>
                </a:solidFill>
                <a:latin typeface="Calibri"/>
                <a:ea typeface="Calibri"/>
                <a:cs typeface="Calibri"/>
                <a:sym typeface="Calibri"/>
              </a:rPr>
              <a:t>crea</a:t>
            </a:r>
            <a:r>
              <a:rPr lang="en-US" sz="2800" b="1" dirty="0">
                <a:solidFill>
                  <a:srgbClr val="1E737C"/>
                </a:solidFill>
                <a:latin typeface="Calibri"/>
                <a:ea typeface="Calibri"/>
                <a:cs typeface="Calibri"/>
                <a:sym typeface="Calibri"/>
              </a:rPr>
              <a:t> o </a:t>
            </a:r>
            <a:r>
              <a:rPr lang="en-US" sz="2800" b="1" dirty="0" err="1">
                <a:solidFill>
                  <a:srgbClr val="1E737C"/>
                </a:solidFill>
                <a:latin typeface="Calibri"/>
                <a:ea typeface="Calibri"/>
                <a:cs typeface="Calibri"/>
                <a:sym typeface="Calibri"/>
              </a:rPr>
              <a:t>diagramă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plăcintă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R, </a:t>
            </a:r>
            <a:r>
              <a:rPr lang="en-US" sz="2800" b="1" dirty="0" err="1">
                <a:solidFill>
                  <a:srgbClr val="1E737C"/>
                </a:solidFill>
                <a:latin typeface="Calibri"/>
                <a:ea typeface="Calibri"/>
                <a:cs typeface="Calibri"/>
                <a:sym typeface="Calibri"/>
              </a:rPr>
              <a:t>utilizați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comanda</a:t>
            </a:r>
            <a:r>
              <a:rPr lang="en-US" sz="2800" b="1" dirty="0">
                <a:solidFill>
                  <a:srgbClr val="1E737C"/>
                </a:solidFill>
                <a:latin typeface="Calibri"/>
                <a:ea typeface="Calibri"/>
                <a:cs typeface="Calibri"/>
                <a:sym typeface="Calibri"/>
              </a:rPr>
              <a:t>?</a:t>
            </a: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scatterplot</a:t>
            </a:r>
            <a:endParaRPr dirty="0"/>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err="1">
                <a:solidFill>
                  <a:schemeClr val="dk1"/>
                </a:solidFill>
                <a:latin typeface="Calibri"/>
                <a:ea typeface="Calibri"/>
                <a:cs typeface="Calibri"/>
                <a:sym typeface="Calibri"/>
              </a:rPr>
              <a:t>barplot</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pie</a:t>
            </a:r>
            <a:endParaRPr sz="2400"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8"/>
          <p:cNvSpPr txBox="1"/>
          <p:nvPr/>
        </p:nvSpPr>
        <p:spPr>
          <a:xfrm>
            <a:off x="1447800" y="1573291"/>
            <a:ext cx="6629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E7686A"/>
                </a:solidFill>
                <a:latin typeface="Calibri"/>
                <a:ea typeface="Calibri"/>
                <a:cs typeface="Calibri"/>
                <a:sym typeface="Calibri"/>
              </a:rPr>
              <a:t>Self-assessment test: Answers</a:t>
            </a:r>
            <a:endParaRPr/>
          </a:p>
        </p:txBody>
      </p:sp>
      <p:sp>
        <p:nvSpPr>
          <p:cNvPr id="549" name="Google Shape;549;p48"/>
          <p:cNvSpPr txBox="1"/>
          <p:nvPr/>
        </p:nvSpPr>
        <p:spPr>
          <a:xfrm>
            <a:off x="1447800" y="3009900"/>
            <a:ext cx="5029200" cy="4339609"/>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Din </a:t>
            </a:r>
            <a:r>
              <a:rPr lang="en-US" sz="2800" b="1" dirty="0" err="1">
                <a:solidFill>
                  <a:srgbClr val="238791"/>
                </a:solidFill>
                <a:latin typeface="Calibri"/>
                <a:ea typeface="Calibri"/>
                <a:cs typeface="Calibri"/>
                <a:sym typeface="Calibri"/>
              </a:rPr>
              <a:t>câte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ferestre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este</a:t>
            </a:r>
            <a:r>
              <a:rPr lang="en-US" sz="2800" b="1" dirty="0">
                <a:solidFill>
                  <a:srgbClr val="238791"/>
                </a:solidFill>
                <a:latin typeface="Calibri"/>
                <a:ea typeface="Calibri"/>
                <a:cs typeface="Calibri"/>
                <a:sym typeface="Calibri"/>
              </a:rPr>
              <a:t> format </a:t>
            </a:r>
            <a:r>
              <a:rPr lang="en-US" sz="2800" b="1" dirty="0" err="1">
                <a:solidFill>
                  <a:srgbClr val="238791"/>
                </a:solidFill>
                <a:latin typeface="Calibri"/>
                <a:ea typeface="Calibri"/>
                <a:cs typeface="Calibri"/>
                <a:sym typeface="Calibri"/>
              </a:rPr>
              <a:t>mediul</a:t>
            </a:r>
            <a:r>
              <a:rPr lang="en-US" sz="2800" b="1" dirty="0">
                <a:solidFill>
                  <a:srgbClr val="238791"/>
                </a:solidFill>
                <a:latin typeface="Calibri"/>
                <a:ea typeface="Calibri"/>
                <a:cs typeface="Calibri"/>
                <a:sym typeface="Calibri"/>
              </a:rPr>
              <a:t> de </a:t>
            </a:r>
            <a:r>
              <a:rPr lang="en-US" sz="2800" b="1" dirty="0" err="1">
                <a:solidFill>
                  <a:srgbClr val="238791"/>
                </a:solidFill>
                <a:latin typeface="Calibri"/>
                <a:ea typeface="Calibri"/>
                <a:cs typeface="Calibri"/>
                <a:sym typeface="Calibri"/>
              </a:rPr>
              <a:t>lucru</a:t>
            </a:r>
            <a:r>
              <a:rPr lang="en-US" sz="2800" b="1" dirty="0">
                <a:solidFill>
                  <a:srgbClr val="238791"/>
                </a:solidFill>
                <a:latin typeface="Calibri"/>
                <a:ea typeface="Calibri"/>
                <a:cs typeface="Calibri"/>
                <a:sym typeface="Calibri"/>
              </a:rPr>
              <a:t> al R studio?</a:t>
            </a:r>
          </a:p>
          <a:p>
            <a:pPr marR="0" lvl="0" algn="just" rtl="0">
              <a:spcBef>
                <a:spcPts val="0"/>
              </a:spcBef>
              <a:spcAft>
                <a:spcPts val="0"/>
              </a:spcAft>
              <a:buClr>
                <a:srgbClr val="238791"/>
              </a:buClr>
              <a:buSzPts val="2800"/>
            </a:pPr>
            <a:endParaRPr lang="en-US" sz="2800" b="1" dirty="0">
              <a:solidFill>
                <a:srgbClr val="238791"/>
              </a:solidFill>
              <a:latin typeface="Calibri"/>
              <a:ea typeface="Calibri"/>
              <a:cs typeface="Calibri"/>
              <a:sym typeface="Calibri"/>
            </a:endParaRPr>
          </a:p>
          <a:p>
            <a:pPr marR="0" lvl="0" algn="just" rtl="0">
              <a:spcBef>
                <a:spcPts val="0"/>
              </a:spcBef>
              <a:spcAft>
                <a:spcPts val="0"/>
              </a:spcAft>
              <a:buClr>
                <a:srgbClr val="238791"/>
              </a:buClr>
              <a:buSzPts val="2800"/>
            </a:pPr>
            <a:endParaRPr lang="en-US" sz="2800" dirty="0"/>
          </a:p>
          <a:p>
            <a:pPr marL="342900" marR="0" lvl="0" indent="-342900" algn="l" rtl="0">
              <a:spcBef>
                <a:spcPts val="0"/>
              </a:spcBef>
              <a:spcAft>
                <a:spcPts val="0"/>
              </a:spcAft>
              <a:buClr>
                <a:schemeClr val="dk1"/>
              </a:buClr>
              <a:buSzPts val="2800"/>
              <a:buFont typeface="Noto Sans Symbols"/>
              <a:buChar char="❑"/>
            </a:pPr>
            <a:r>
              <a:rPr lang="en-US" sz="2800" b="1" dirty="0">
                <a:solidFill>
                  <a:schemeClr val="dk1"/>
                </a:solidFill>
                <a:latin typeface="Calibri"/>
                <a:ea typeface="Calibri"/>
                <a:cs typeface="Calibri"/>
                <a:sym typeface="Calibri"/>
              </a:rPr>
              <a:t> 4</a:t>
            </a:r>
            <a:endParaRPr lang="en-US" sz="2800" b="1" dirty="0"/>
          </a:p>
          <a:p>
            <a:pPr marL="342900" marR="0" lvl="0" indent="-165100" algn="l" rtl="0">
              <a:spcBef>
                <a:spcPts val="0"/>
              </a:spcBef>
              <a:spcAft>
                <a:spcPts val="0"/>
              </a:spcAft>
              <a:buClr>
                <a:schemeClr val="dk1"/>
              </a:buClr>
              <a:buSzPts val="2800"/>
              <a:buFont typeface="Noto Sans Symbols"/>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3</a:t>
            </a:r>
            <a:endParaRPr lang="en-US" sz="2800" dirty="0"/>
          </a:p>
          <a:p>
            <a:pPr marL="342900" marR="0" lvl="0" indent="-165100" algn="l" rtl="0">
              <a:spcBef>
                <a:spcPts val="0"/>
              </a:spcBef>
              <a:spcAft>
                <a:spcPts val="0"/>
              </a:spcAft>
              <a:buClr>
                <a:schemeClr val="dk1"/>
              </a:buClr>
              <a:buSzPts val="2800"/>
              <a:buFont typeface="Noto Sans Symbols"/>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None</a:t>
            </a:r>
            <a:br>
              <a:rPr lang="en-US" sz="2800" dirty="0">
                <a:solidFill>
                  <a:schemeClr val="dk1"/>
                </a:solidFill>
                <a:latin typeface="Calibri"/>
                <a:ea typeface="Calibri"/>
                <a:cs typeface="Calibri"/>
                <a:sym typeface="Calibri"/>
              </a:rPr>
            </a:br>
            <a:endParaRPr sz="2400" dirty="0">
              <a:solidFill>
                <a:schemeClr val="dk1"/>
              </a:solidFill>
              <a:latin typeface="Calibri"/>
              <a:ea typeface="Calibri"/>
              <a:cs typeface="Calibri"/>
              <a:sym typeface="Calibri"/>
            </a:endParaRPr>
          </a:p>
        </p:txBody>
      </p:sp>
      <p:sp>
        <p:nvSpPr>
          <p:cNvPr id="550" name="Google Shape;550;p48"/>
          <p:cNvSpPr txBox="1"/>
          <p:nvPr/>
        </p:nvSpPr>
        <p:spPr>
          <a:xfrm>
            <a:off x="7015766" y="3009900"/>
            <a:ext cx="4871434"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2. </a:t>
            </a:r>
            <a:r>
              <a:rPr lang="en-US" sz="2800" b="1" dirty="0" err="1">
                <a:solidFill>
                  <a:srgbClr val="1E737C"/>
                </a:solidFill>
                <a:latin typeface="Calibri"/>
                <a:ea typeface="Calibri"/>
                <a:cs typeface="Calibri"/>
                <a:sym typeface="Calibri"/>
              </a:rPr>
              <a:t>Scriptul</a:t>
            </a:r>
            <a:r>
              <a:rPr lang="en-US" sz="2800" b="1" dirty="0">
                <a:solidFill>
                  <a:srgbClr val="1E737C"/>
                </a:solidFill>
                <a:latin typeface="Calibri"/>
                <a:ea typeface="Calibri"/>
                <a:cs typeface="Calibri"/>
                <a:sym typeface="Calibri"/>
              </a:rPr>
              <a:t> R </a:t>
            </a:r>
            <a:r>
              <a:rPr lang="en-US" sz="2800" b="1" dirty="0" err="1">
                <a:solidFill>
                  <a:srgbClr val="1E737C"/>
                </a:solidFill>
                <a:latin typeface="Calibri"/>
                <a:ea typeface="Calibri"/>
                <a:cs typeface="Calibri"/>
                <a:sym typeface="Calibri"/>
              </a:rPr>
              <a:t>vă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permite</a:t>
            </a:r>
            <a:r>
              <a:rPr lang="en-US" sz="2800" b="1" dirty="0">
                <a:solidFill>
                  <a:srgbClr val="1E737C"/>
                </a:solidFill>
                <a:latin typeface="Calibri"/>
                <a:ea typeface="Calibri"/>
                <a:cs typeface="Calibri"/>
                <a:sym typeface="Calibri"/>
              </a:rPr>
              <a:t> :</a:t>
            </a:r>
            <a:br>
              <a:rPr lang="en-US" sz="2800" b="1" dirty="0">
                <a:solidFill>
                  <a:srgbClr val="1E737C"/>
                </a:solidFill>
                <a:latin typeface="Calibri"/>
                <a:ea typeface="Calibri"/>
                <a:cs typeface="Calibri"/>
                <a:sym typeface="Calibri"/>
              </a:rPr>
            </a:br>
            <a:endParaRPr lang="en-US"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lang="en-US"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Creați</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raport</a:t>
            </a:r>
            <a:r>
              <a:rPr lang="en-US" sz="2800" dirty="0">
                <a:solidFill>
                  <a:schemeClr val="dk1"/>
                </a:solidFill>
                <a:latin typeface="Calibri"/>
                <a:ea typeface="Calibri"/>
                <a:cs typeface="Calibri"/>
                <a:sym typeface="Calibri"/>
              </a:rPr>
              <a:t> de </a:t>
            </a:r>
            <a:r>
              <a:rPr lang="en-US" sz="2800" dirty="0" err="1">
                <a:solidFill>
                  <a:schemeClr val="dk1"/>
                </a:solidFill>
                <a:latin typeface="Calibri"/>
                <a:ea typeface="Calibri"/>
                <a:cs typeface="Calibri"/>
                <a:sym typeface="Calibri"/>
              </a:rPr>
              <a:t>proiect</a:t>
            </a:r>
            <a:endParaRPr lang="en-US" sz="2800" dirty="0"/>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b="1" dirty="0" err="1">
                <a:solidFill>
                  <a:schemeClr val="dk1"/>
                </a:solidFill>
                <a:latin typeface="Calibri"/>
                <a:ea typeface="Calibri"/>
                <a:cs typeface="Calibri"/>
                <a:sym typeface="Calibri"/>
              </a:rPr>
              <a:t>Creați</a:t>
            </a:r>
            <a:r>
              <a:rPr lang="en-US" sz="2800" b="1" dirty="0">
                <a:solidFill>
                  <a:schemeClr val="dk1"/>
                </a:solidFill>
                <a:latin typeface="Calibri"/>
                <a:ea typeface="Calibri"/>
                <a:cs typeface="Calibri"/>
                <a:sym typeface="Calibri"/>
              </a:rPr>
              <a:t> un </a:t>
            </a:r>
            <a:r>
              <a:rPr lang="en-US" sz="2800" b="1" dirty="0" err="1">
                <a:solidFill>
                  <a:schemeClr val="dk1"/>
                </a:solidFill>
                <a:latin typeface="Calibri"/>
                <a:ea typeface="Calibri"/>
                <a:cs typeface="Calibri"/>
                <a:sym typeface="Calibri"/>
              </a:rPr>
              <a:t>fișier</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în</a:t>
            </a:r>
            <a:r>
              <a:rPr lang="en-US" sz="2800" b="1" dirty="0">
                <a:solidFill>
                  <a:schemeClr val="dk1"/>
                </a:solidFill>
                <a:latin typeface="Calibri"/>
                <a:ea typeface="Calibri"/>
                <a:cs typeface="Calibri"/>
                <a:sym typeface="Calibri"/>
              </a:rPr>
              <a:t> care </a:t>
            </a:r>
            <a:r>
              <a:rPr lang="en-US" sz="2800" b="1" dirty="0" err="1">
                <a:solidFill>
                  <a:schemeClr val="dk1"/>
                </a:solidFill>
                <a:latin typeface="Calibri"/>
                <a:ea typeface="Calibri"/>
                <a:cs typeface="Calibri"/>
                <a:sym typeface="Calibri"/>
              </a:rPr>
              <a:t>puteți</a:t>
            </a:r>
            <a:r>
              <a:rPr lang="en-US" sz="2800" b="1" dirty="0">
                <a:solidFill>
                  <a:schemeClr val="dk1"/>
                </a:solidFill>
                <a:latin typeface="Calibri"/>
                <a:ea typeface="Calibri"/>
                <a:cs typeface="Calibri"/>
                <a:sym typeface="Calibri"/>
              </a:rPr>
              <a:t> introduce </a:t>
            </a:r>
            <a:r>
              <a:rPr lang="en-US" sz="2800" b="1" dirty="0" err="1">
                <a:solidFill>
                  <a:schemeClr val="dk1"/>
                </a:solidFill>
                <a:latin typeface="Calibri"/>
                <a:ea typeface="Calibri"/>
                <a:cs typeface="Calibri"/>
                <a:sym typeface="Calibri"/>
              </a:rPr>
              <a:t>toate</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codurile</a:t>
            </a:r>
            <a:endParaRPr lang="en-US" sz="2800" b="1" dirty="0">
              <a:solidFill>
                <a:schemeClr val="dk1"/>
              </a:solidFill>
              <a:latin typeface="Calibri"/>
              <a:ea typeface="Calibri"/>
              <a:cs typeface="Calibri"/>
              <a:sym typeface="Calibri"/>
            </a:endParaRPr>
          </a:p>
          <a:p>
            <a:pPr marR="0" lvl="0" algn="l" rtl="0">
              <a:spcBef>
                <a:spcPts val="0"/>
              </a:spcBef>
              <a:spcAft>
                <a:spcPts val="0"/>
              </a:spcAft>
              <a:buClr>
                <a:schemeClr val="dk1"/>
              </a:buClr>
              <a:buSzPts val="2800"/>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Descărcați</a:t>
            </a:r>
            <a:r>
              <a:rPr lang="en-US" sz="2800" dirty="0">
                <a:solidFill>
                  <a:schemeClr val="dk1"/>
                </a:solidFill>
                <a:latin typeface="Calibri"/>
                <a:ea typeface="Calibri"/>
                <a:cs typeface="Calibri"/>
                <a:sym typeface="Calibri"/>
              </a:rPr>
              <a:t> un </a:t>
            </a:r>
            <a:r>
              <a:rPr lang="en-US" sz="2800" dirty="0" err="1">
                <a:solidFill>
                  <a:schemeClr val="dk1"/>
                </a:solidFill>
                <a:latin typeface="Calibri"/>
                <a:ea typeface="Calibri"/>
                <a:cs typeface="Calibri"/>
                <a:sym typeface="Calibri"/>
              </a:rPr>
              <a:t>pachet</a:t>
            </a:r>
            <a:endParaRPr lang="en-US" sz="2400" dirty="0">
              <a:solidFill>
                <a:schemeClr val="dk1"/>
              </a:solidFill>
              <a:latin typeface="Calibri"/>
              <a:ea typeface="Calibri"/>
              <a:cs typeface="Calibri"/>
              <a:sym typeface="Calibri"/>
            </a:endParaRPr>
          </a:p>
        </p:txBody>
      </p:sp>
      <p:sp>
        <p:nvSpPr>
          <p:cNvPr id="551" name="Google Shape;551;p48"/>
          <p:cNvSpPr txBox="1"/>
          <p:nvPr/>
        </p:nvSpPr>
        <p:spPr>
          <a:xfrm>
            <a:off x="12420600" y="3009900"/>
            <a:ext cx="4343399"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E737C"/>
                </a:solidFill>
                <a:latin typeface="Calibri"/>
                <a:ea typeface="Calibri"/>
                <a:cs typeface="Calibri"/>
                <a:sym typeface="Calibri"/>
              </a:rPr>
              <a:t>3. </a:t>
            </a:r>
            <a:r>
              <a:rPr lang="en-US" sz="2800" b="1" dirty="0" err="1">
                <a:solidFill>
                  <a:srgbClr val="1E737C"/>
                </a:solidFill>
                <a:latin typeface="Calibri"/>
                <a:ea typeface="Calibri"/>
                <a:cs typeface="Calibri"/>
                <a:sym typeface="Calibri"/>
              </a:rPr>
              <a:t>Pentru</a:t>
            </a:r>
            <a:r>
              <a:rPr lang="en-US" sz="2800" b="1" dirty="0">
                <a:solidFill>
                  <a:srgbClr val="1E737C"/>
                </a:solidFill>
                <a:latin typeface="Calibri"/>
                <a:ea typeface="Calibri"/>
                <a:cs typeface="Calibri"/>
                <a:sym typeface="Calibri"/>
              </a:rPr>
              <a:t> a </a:t>
            </a:r>
            <a:r>
              <a:rPr lang="en-US" sz="2800" b="1" dirty="0" err="1">
                <a:solidFill>
                  <a:srgbClr val="1E737C"/>
                </a:solidFill>
                <a:latin typeface="Calibri"/>
                <a:ea typeface="Calibri"/>
                <a:cs typeface="Calibri"/>
                <a:sym typeface="Calibri"/>
              </a:rPr>
              <a:t>crea</a:t>
            </a:r>
            <a:r>
              <a:rPr lang="en-US" sz="2800" b="1" dirty="0">
                <a:solidFill>
                  <a:srgbClr val="1E737C"/>
                </a:solidFill>
                <a:latin typeface="Calibri"/>
                <a:ea typeface="Calibri"/>
                <a:cs typeface="Calibri"/>
                <a:sym typeface="Calibri"/>
              </a:rPr>
              <a:t> o </a:t>
            </a:r>
            <a:r>
              <a:rPr lang="en-US" sz="2800" b="1" dirty="0" err="1">
                <a:solidFill>
                  <a:srgbClr val="1E737C"/>
                </a:solidFill>
                <a:latin typeface="Calibri"/>
                <a:ea typeface="Calibri"/>
                <a:cs typeface="Calibri"/>
                <a:sym typeface="Calibri"/>
              </a:rPr>
              <a:t>diagramă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plăcintă</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în</a:t>
            </a:r>
            <a:r>
              <a:rPr lang="en-US" sz="2800" b="1" dirty="0">
                <a:solidFill>
                  <a:srgbClr val="1E737C"/>
                </a:solidFill>
                <a:latin typeface="Calibri"/>
                <a:ea typeface="Calibri"/>
                <a:cs typeface="Calibri"/>
                <a:sym typeface="Calibri"/>
              </a:rPr>
              <a:t> R, </a:t>
            </a:r>
            <a:r>
              <a:rPr lang="en-US" sz="2800" b="1" dirty="0" err="1">
                <a:solidFill>
                  <a:srgbClr val="1E737C"/>
                </a:solidFill>
                <a:latin typeface="Calibri"/>
                <a:ea typeface="Calibri"/>
                <a:cs typeface="Calibri"/>
                <a:sym typeface="Calibri"/>
              </a:rPr>
              <a:t>utilizați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comanda</a:t>
            </a:r>
            <a:r>
              <a:rPr lang="en-US" sz="2800" b="1" dirty="0">
                <a:solidFill>
                  <a:srgbClr val="1E737C"/>
                </a:solidFill>
                <a:latin typeface="Calibri"/>
                <a:ea typeface="Calibri"/>
                <a:cs typeface="Calibri"/>
                <a:sym typeface="Calibri"/>
              </a:rPr>
              <a:t>?</a:t>
            </a:r>
          </a:p>
          <a:p>
            <a:pPr marL="0" marR="0" lvl="0" indent="0" algn="l" rtl="0">
              <a:spcBef>
                <a:spcPts val="0"/>
              </a:spcBef>
              <a:spcAft>
                <a:spcPts val="0"/>
              </a:spcAft>
              <a:buNone/>
            </a:pPr>
            <a:endParaRPr lang="en-US"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scatterplot</a:t>
            </a:r>
            <a:endParaRPr lang="en-US" sz="2800" dirty="0"/>
          </a:p>
          <a:p>
            <a:pPr marL="342900" marR="0" lvl="0" indent="-165100" algn="l" rtl="0">
              <a:spcBef>
                <a:spcPts val="0"/>
              </a:spcBef>
              <a:spcAft>
                <a:spcPts val="0"/>
              </a:spcAft>
              <a:buClr>
                <a:schemeClr val="dk1"/>
              </a:buClr>
              <a:buSzPts val="2800"/>
              <a:buFont typeface="Noto Sans Symbols"/>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err="1">
                <a:solidFill>
                  <a:schemeClr val="dk1"/>
                </a:solidFill>
                <a:latin typeface="Calibri"/>
                <a:ea typeface="Calibri"/>
                <a:cs typeface="Calibri"/>
                <a:sym typeface="Calibri"/>
              </a:rPr>
              <a:t>barplot</a:t>
            </a:r>
            <a:endParaRPr lang="en-US"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b="1" dirty="0">
                <a:solidFill>
                  <a:schemeClr val="dk1"/>
                </a:solidFill>
                <a:latin typeface="Calibri"/>
                <a:ea typeface="Calibri"/>
                <a:cs typeface="Calibri"/>
                <a:sym typeface="Calibri"/>
              </a:rPr>
              <a:t>pie</a:t>
            </a:r>
            <a:endParaRPr lang="en-US" sz="2400" b="1" dirty="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49"/>
          <p:cNvSpPr txBox="1"/>
          <p:nvPr/>
        </p:nvSpPr>
        <p:spPr>
          <a:xfrm>
            <a:off x="7258050" y="6591300"/>
            <a:ext cx="429324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err="1">
                <a:solidFill>
                  <a:srgbClr val="E7686A"/>
                </a:solidFill>
                <a:latin typeface="Calibri"/>
                <a:ea typeface="Calibri"/>
                <a:cs typeface="Calibri"/>
                <a:sym typeface="Calibri"/>
              </a:rPr>
              <a:t>Mulțumesc</a:t>
            </a:r>
            <a:r>
              <a:rPr lang="en-US" sz="6000" b="1" dirty="0">
                <a:solidFill>
                  <a:srgbClr val="E7686A"/>
                </a:solidFill>
                <a:latin typeface="Calibri"/>
                <a:ea typeface="Calibri"/>
                <a:cs typeface="Calibri"/>
                <a:sym typeface="Calibri"/>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Introducere</a:t>
            </a:r>
            <a:endParaRPr sz="4000" b="1" dirty="0">
              <a:solidFill>
                <a:srgbClr val="E7686A"/>
              </a:solidFill>
              <a:latin typeface="Calibri"/>
              <a:ea typeface="Calibri"/>
              <a:cs typeface="Calibri"/>
              <a:sym typeface="Calibri"/>
            </a:endParaRPr>
          </a:p>
        </p:txBody>
      </p:sp>
      <p:sp>
        <p:nvSpPr>
          <p:cNvPr id="167" name="Google Shape;167;p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3: </a:t>
            </a:r>
            <a:r>
              <a:rPr lang="en-US" sz="2800" b="1" dirty="0" err="1">
                <a:solidFill>
                  <a:srgbClr val="238791"/>
                </a:solidFill>
                <a:latin typeface="Calibri"/>
                <a:ea typeface="Calibri"/>
                <a:cs typeface="Calibri"/>
                <a:sym typeface="Calibri"/>
              </a:rPr>
              <a:t>Tehnici</a:t>
            </a:r>
            <a:r>
              <a:rPr lang="en-US" sz="2800" b="1" dirty="0">
                <a:solidFill>
                  <a:srgbClr val="238791"/>
                </a:solidFill>
                <a:latin typeface="Calibri"/>
                <a:ea typeface="Calibri"/>
                <a:cs typeface="Calibri"/>
                <a:sym typeface="Calibri"/>
              </a:rPr>
              <a:t> de </a:t>
            </a:r>
            <a:r>
              <a:rPr lang="en-US" sz="2800" b="1" dirty="0" err="1">
                <a:solidFill>
                  <a:srgbClr val="238791"/>
                </a:solidFill>
                <a:latin typeface="Calibri"/>
                <a:ea typeface="Calibri"/>
                <a:cs typeface="Calibri"/>
                <a:sym typeface="Calibri"/>
              </a:rPr>
              <a:t>analiză</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statistică</a:t>
            </a:r>
            <a:endParaRPr sz="2800" b="1" dirty="0">
              <a:solidFill>
                <a:srgbClr val="238791"/>
              </a:solidFill>
              <a:latin typeface="Calibri"/>
              <a:ea typeface="Calibri"/>
              <a:cs typeface="Calibri"/>
              <a:sym typeface="Calibri"/>
            </a:endParaRPr>
          </a:p>
        </p:txBody>
      </p:sp>
      <p:sp>
        <p:nvSpPr>
          <p:cNvPr id="168" name="Google Shape;168;p5"/>
          <p:cNvSpPr txBox="1"/>
          <p:nvPr/>
        </p:nvSpPr>
        <p:spPr>
          <a:xfrm>
            <a:off x="1447800" y="3361372"/>
            <a:ext cx="15240000"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Calibri"/>
              <a:buNone/>
            </a:pPr>
            <a:endParaRPr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dirty="0" err="1">
                <a:solidFill>
                  <a:schemeClr val="dk1"/>
                </a:solidFill>
                <a:latin typeface="Calibri"/>
                <a:ea typeface="Calibri"/>
                <a:cs typeface="Calibri"/>
                <a:sym typeface="Calibri"/>
              </a:rPr>
              <a:t>Majoritatea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tehnicilor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statistice</a:t>
            </a:r>
            <a:r>
              <a:rPr lang="en-US" sz="3200" dirty="0">
                <a:solidFill>
                  <a:schemeClr val="dk1"/>
                </a:solidFill>
                <a:latin typeface="Calibri"/>
                <a:ea typeface="Calibri"/>
                <a:cs typeface="Calibri"/>
                <a:sym typeface="Calibri"/>
              </a:rPr>
              <a:t>, de la </a:t>
            </a:r>
            <a:r>
              <a:rPr lang="en-US" sz="3200" dirty="0" err="1">
                <a:solidFill>
                  <a:schemeClr val="dk1"/>
                </a:solidFill>
                <a:latin typeface="Calibri"/>
                <a:ea typeface="Calibri"/>
                <a:cs typeface="Calibri"/>
                <a:sym typeface="Calibri"/>
              </a:rPr>
              <a:t>cele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clasice</a:t>
            </a:r>
            <a:r>
              <a:rPr lang="en-US" sz="3200" dirty="0">
                <a:solidFill>
                  <a:schemeClr val="dk1"/>
                </a:solidFill>
                <a:latin typeface="Calibri"/>
                <a:ea typeface="Calibri"/>
                <a:cs typeface="Calibri"/>
                <a:sym typeface="Calibri"/>
              </a:rPr>
              <a:t> la </a:t>
            </a:r>
            <a:r>
              <a:rPr lang="en-US" sz="3200" dirty="0" err="1">
                <a:solidFill>
                  <a:schemeClr val="dk1"/>
                </a:solidFill>
                <a:latin typeface="Calibri"/>
                <a:ea typeface="Calibri"/>
                <a:cs typeface="Calibri"/>
                <a:sym typeface="Calibri"/>
              </a:rPr>
              <a:t>cele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mai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recente</a:t>
            </a:r>
            <a:r>
              <a:rPr lang="en-US" sz="3200" dirty="0">
                <a:solidFill>
                  <a:schemeClr val="dk1"/>
                </a:solidFill>
                <a:latin typeface="Calibri"/>
                <a:ea typeface="Calibri"/>
                <a:cs typeface="Calibri"/>
                <a:sym typeface="Calibri"/>
              </a:rPr>
              <a:t>, au </a:t>
            </a:r>
            <a:r>
              <a:rPr lang="en-US" sz="3200" dirty="0" err="1">
                <a:solidFill>
                  <a:schemeClr val="dk1"/>
                </a:solidFill>
                <a:latin typeface="Calibri"/>
                <a:ea typeface="Calibri"/>
                <a:cs typeface="Calibri"/>
                <a:sym typeface="Calibri"/>
              </a:rPr>
              <a:t>fost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implementate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mediul</a:t>
            </a:r>
            <a:r>
              <a:rPr lang="en-US" sz="3200" dirty="0">
                <a:solidFill>
                  <a:schemeClr val="dk1"/>
                </a:solidFill>
                <a:latin typeface="Calibri"/>
                <a:ea typeface="Calibri"/>
                <a:cs typeface="Calibri"/>
                <a:sym typeface="Calibri"/>
              </a:rPr>
              <a:t> R.</a:t>
            </a:r>
          </a:p>
          <a:p>
            <a:pPr marL="0" marR="0" lvl="0" indent="0" algn="just" rtl="0">
              <a:spcBef>
                <a:spcPts val="0"/>
              </a:spcBef>
              <a:spcAft>
                <a:spcPts val="0"/>
              </a:spcAft>
              <a:buNone/>
            </a:pPr>
            <a:endParaRPr lang="en-US" sz="3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3200" dirty="0" err="1">
                <a:solidFill>
                  <a:schemeClr val="dk1"/>
                </a:solidFill>
                <a:latin typeface="Calibri"/>
                <a:ea typeface="Calibri"/>
                <a:cs typeface="Calibri"/>
                <a:sym typeface="Calibri"/>
              </a:rPr>
              <a:t>Doar</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unele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dintre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acestea</a:t>
            </a:r>
            <a:r>
              <a:rPr lang="en-US" sz="3200" dirty="0">
                <a:solidFill>
                  <a:schemeClr val="dk1"/>
                </a:solidFill>
                <a:latin typeface="Calibri"/>
                <a:ea typeface="Calibri"/>
                <a:cs typeface="Calibri"/>
                <a:sym typeface="Calibri"/>
              </a:rPr>
              <a:t> sunt integrate </a:t>
            </a: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mediul</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bază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multe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altele</a:t>
            </a:r>
            <a:r>
              <a:rPr lang="en-US" sz="3200" dirty="0">
                <a:solidFill>
                  <a:schemeClr val="dk1"/>
                </a:solidFill>
                <a:latin typeface="Calibri"/>
                <a:ea typeface="Calibri"/>
                <a:cs typeface="Calibri"/>
                <a:sym typeface="Calibri"/>
              </a:rPr>
              <a:t> sunt </a:t>
            </a:r>
            <a:r>
              <a:rPr lang="en-US" sz="3200" dirty="0" err="1">
                <a:solidFill>
                  <a:schemeClr val="dk1"/>
                </a:solidFill>
                <a:latin typeface="Calibri"/>
                <a:ea typeface="Calibri"/>
                <a:cs typeface="Calibri"/>
                <a:sym typeface="Calibri"/>
              </a:rPr>
              <a:t>furnizate</a:t>
            </a:r>
            <a:r>
              <a:rPr lang="en-US" sz="3200" dirty="0">
                <a:solidFill>
                  <a:schemeClr val="dk1"/>
                </a:solidFill>
                <a:latin typeface="Calibri"/>
                <a:ea typeface="Calibri"/>
                <a:cs typeface="Calibri"/>
                <a:sym typeface="Calibri"/>
              </a:rPr>
              <a:t> sub </a:t>
            </a:r>
            <a:r>
              <a:rPr lang="en-US" sz="3200" dirty="0" err="1">
                <a:solidFill>
                  <a:schemeClr val="dk1"/>
                </a:solidFill>
                <a:latin typeface="Calibri"/>
                <a:ea typeface="Calibri"/>
                <a:cs typeface="Calibri"/>
                <a:sym typeface="Calibri"/>
              </a:rPr>
              <a:t>formă</a:t>
            </a:r>
            <a:r>
              <a:rPr lang="en-US" sz="3200" dirty="0">
                <a:solidFill>
                  <a:schemeClr val="dk1"/>
                </a:solidFill>
                <a:latin typeface="Calibri"/>
                <a:ea typeface="Calibri"/>
                <a:cs typeface="Calibri"/>
                <a:sym typeface="Calibri"/>
              </a:rPr>
              <a:t> de </a:t>
            </a:r>
            <a:r>
              <a:rPr lang="en-US" sz="3200" b="1" dirty="0" err="1">
                <a:solidFill>
                  <a:schemeClr val="dk1"/>
                </a:solidFill>
                <a:latin typeface="Calibri"/>
                <a:ea typeface="Calibri"/>
                <a:cs typeface="Calibri"/>
                <a:sym typeface="Calibri"/>
              </a:rPr>
              <a:t>pachete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prin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familia</a:t>
            </a:r>
            <a:r>
              <a:rPr lang="en-US" sz="3200" dirty="0">
                <a:solidFill>
                  <a:schemeClr val="dk1"/>
                </a:solidFill>
                <a:latin typeface="Calibri"/>
                <a:ea typeface="Calibri"/>
                <a:cs typeface="Calibri"/>
                <a:sym typeface="Calibri"/>
              </a:rPr>
              <a:t> de site-</a:t>
            </a:r>
            <a:r>
              <a:rPr lang="en-US" sz="3200" dirty="0" err="1">
                <a:solidFill>
                  <a:schemeClr val="dk1"/>
                </a:solidFill>
                <a:latin typeface="Calibri"/>
                <a:ea typeface="Calibri"/>
                <a:cs typeface="Calibri"/>
                <a:sym typeface="Calibri"/>
              </a:rPr>
              <a:t>uri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numite</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CRAN </a:t>
            </a:r>
            <a:r>
              <a:rPr lang="en-US" sz="3200" dirty="0">
                <a:solidFill>
                  <a:schemeClr val="dk1"/>
                </a:solidFill>
                <a:latin typeface="Calibri"/>
                <a:ea typeface="Calibri"/>
                <a:cs typeface="Calibri"/>
                <a:sym typeface="Calibri"/>
              </a:rPr>
              <a:t>(Comprehensive R Archive Network).</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Introducere</a:t>
            </a:r>
            <a:endParaRPr sz="4000" b="1" dirty="0">
              <a:solidFill>
                <a:srgbClr val="E7686A"/>
              </a:solidFill>
              <a:latin typeface="Calibri"/>
              <a:ea typeface="Calibri"/>
              <a:cs typeface="Calibri"/>
              <a:sym typeface="Calibri"/>
            </a:endParaRPr>
          </a:p>
        </p:txBody>
      </p:sp>
      <p:sp>
        <p:nvSpPr>
          <p:cNvPr id="174" name="Google Shape;174;p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4: </a:t>
            </a:r>
            <a:r>
              <a:rPr lang="en-US" sz="2800" b="1" dirty="0" err="1">
                <a:solidFill>
                  <a:srgbClr val="238791"/>
                </a:solidFill>
                <a:latin typeface="Calibri"/>
                <a:ea typeface="Calibri"/>
                <a:cs typeface="Calibri"/>
                <a:sym typeface="Calibri"/>
              </a:rPr>
              <a:t>Comunitate</a:t>
            </a:r>
            <a:endParaRPr sz="2800" b="1" dirty="0">
              <a:solidFill>
                <a:srgbClr val="238791"/>
              </a:solidFill>
              <a:latin typeface="Calibri"/>
              <a:ea typeface="Calibri"/>
              <a:cs typeface="Calibri"/>
              <a:sym typeface="Calibri"/>
            </a:endParaRPr>
          </a:p>
        </p:txBody>
      </p:sp>
      <p:sp>
        <p:nvSpPr>
          <p:cNvPr id="175" name="Google Shape;175;p6"/>
          <p:cNvSpPr txBox="1"/>
          <p:nvPr/>
        </p:nvSpPr>
        <p:spPr>
          <a:xfrm>
            <a:off x="1447800" y="3361372"/>
            <a:ext cx="15240000" cy="501675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O </a:t>
            </a:r>
            <a:r>
              <a:rPr lang="en-US" sz="3200" dirty="0" err="1">
                <a:solidFill>
                  <a:schemeClr val="dk1"/>
                </a:solidFill>
                <a:latin typeface="Calibri"/>
                <a:ea typeface="Calibri"/>
                <a:cs typeface="Calibri"/>
                <a:sym typeface="Calibri"/>
              </a:rPr>
              <a:t>comunitate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peste</a:t>
            </a:r>
            <a:r>
              <a:rPr lang="en-US" sz="3200" dirty="0">
                <a:solidFill>
                  <a:schemeClr val="dk1"/>
                </a:solidFill>
                <a:latin typeface="Calibri"/>
                <a:ea typeface="Calibri"/>
                <a:cs typeface="Calibri"/>
                <a:sym typeface="Calibri"/>
              </a:rPr>
              <a:t> 2 </a:t>
            </a:r>
            <a:r>
              <a:rPr lang="en-US" sz="3200" dirty="0" err="1">
                <a:solidFill>
                  <a:schemeClr val="dk1"/>
                </a:solidFill>
                <a:latin typeface="Calibri"/>
                <a:ea typeface="Calibri"/>
                <a:cs typeface="Calibri"/>
                <a:sym typeface="Calibri"/>
              </a:rPr>
              <a:t>milioane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utilizatori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dezvoltatori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oferă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timp</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expertiză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tehnică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a </a:t>
            </a:r>
            <a:r>
              <a:rPr lang="en-US" sz="3200" dirty="0" err="1">
                <a:solidFill>
                  <a:schemeClr val="dk1"/>
                </a:solidFill>
                <a:latin typeface="Calibri"/>
                <a:ea typeface="Calibri"/>
                <a:cs typeface="Calibri"/>
                <a:sym typeface="Calibri"/>
              </a:rPr>
              <a:t>menține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susține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dezvolta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limbajul</a:t>
            </a:r>
            <a:r>
              <a:rPr lang="en-US" sz="3200" dirty="0">
                <a:solidFill>
                  <a:schemeClr val="dk1"/>
                </a:solidFill>
                <a:latin typeface="Calibri"/>
                <a:ea typeface="Calibri"/>
                <a:cs typeface="Calibri"/>
                <a:sym typeface="Calibri"/>
              </a:rPr>
              <a:t> R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mediul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instrumentele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infrastructura</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În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inima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comunității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grupul</a:t>
            </a:r>
            <a:r>
              <a:rPr lang="en-US" sz="3200" dirty="0">
                <a:solidFill>
                  <a:schemeClr val="dk1"/>
                </a:solidFill>
                <a:latin typeface="Calibri"/>
                <a:ea typeface="Calibri"/>
                <a:cs typeface="Calibri"/>
                <a:sym typeface="Calibri"/>
              </a:rPr>
              <a:t> R Core, de </a:t>
            </a:r>
            <a:r>
              <a:rPr lang="en-US" sz="3200" dirty="0" err="1">
                <a:solidFill>
                  <a:schemeClr val="dk1"/>
                </a:solidFill>
                <a:latin typeface="Calibri"/>
                <a:ea typeface="Calibri"/>
                <a:cs typeface="Calibri"/>
                <a:sym typeface="Calibri"/>
              </a:rPr>
              <a:t>aproximativ</a:t>
            </a:r>
            <a:r>
              <a:rPr lang="en-US" sz="3200" dirty="0">
                <a:solidFill>
                  <a:schemeClr val="dk1"/>
                </a:solidFill>
                <a:latin typeface="Calibri"/>
                <a:ea typeface="Calibri"/>
                <a:cs typeface="Calibri"/>
                <a:sym typeface="Calibri"/>
              </a:rPr>
              <a:t> 20 de </a:t>
            </a:r>
            <a:r>
              <a:rPr lang="en-US" sz="3200" dirty="0" err="1">
                <a:solidFill>
                  <a:schemeClr val="dk1"/>
                </a:solidFill>
                <a:latin typeface="Calibri"/>
                <a:ea typeface="Calibri"/>
                <a:cs typeface="Calibri"/>
                <a:sym typeface="Calibri"/>
              </a:rPr>
              <a:t>membri</a:t>
            </a:r>
            <a:r>
              <a:rPr lang="en-US" sz="3200" dirty="0">
                <a:solidFill>
                  <a:schemeClr val="dk1"/>
                </a:solidFill>
                <a:latin typeface="Calibri"/>
                <a:ea typeface="Calibri"/>
                <a:cs typeface="Calibri"/>
                <a:sym typeface="Calibri"/>
              </a:rPr>
              <a:t>, se </a:t>
            </a:r>
            <a:r>
              <a:rPr lang="en-US" sz="3200" dirty="0" err="1">
                <a:solidFill>
                  <a:schemeClr val="dk1"/>
                </a:solidFill>
                <a:latin typeface="Calibri"/>
                <a:ea typeface="Calibri"/>
                <a:cs typeface="Calibri"/>
                <a:sym typeface="Calibri"/>
              </a:rPr>
              <a:t>ocupă</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întreținere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ghidează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evoluția</a:t>
            </a:r>
            <a:r>
              <a:rPr lang="en-US" sz="3200" dirty="0">
                <a:solidFill>
                  <a:schemeClr val="dk1"/>
                </a:solidFill>
                <a:latin typeface="Calibri"/>
                <a:ea typeface="Calibri"/>
                <a:cs typeface="Calibri"/>
                <a:sym typeface="Calibri"/>
              </a:rPr>
              <a:t> R. </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en-US" sz="3200" dirty="0" err="1">
                <a:solidFill>
                  <a:schemeClr val="dk1"/>
                </a:solidFill>
                <a:latin typeface="Calibri"/>
                <a:ea typeface="Calibri"/>
                <a:cs typeface="Calibri"/>
                <a:sym typeface="Calibri"/>
              </a:rPr>
              <a:t>Structura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publică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oficială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este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asigurată</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fundația</a:t>
            </a:r>
            <a:r>
              <a:rPr lang="en-US" sz="3200" dirty="0">
                <a:solidFill>
                  <a:schemeClr val="dk1"/>
                </a:solidFill>
                <a:latin typeface="Calibri"/>
                <a:ea typeface="Calibri"/>
                <a:cs typeface="Calibri"/>
                <a:sym typeface="Calibri"/>
              </a:rPr>
              <a:t> R, o </a:t>
            </a:r>
            <a:r>
              <a:rPr lang="en-US" sz="3200" dirty="0" err="1">
                <a:solidFill>
                  <a:schemeClr val="dk1"/>
                </a:solidFill>
                <a:latin typeface="Calibri"/>
                <a:ea typeface="Calibri"/>
                <a:cs typeface="Calibri"/>
                <a:sym typeface="Calibri"/>
              </a:rPr>
              <a:t>organizație</a:t>
            </a:r>
            <a:r>
              <a:rPr lang="en-US" sz="3200" dirty="0">
                <a:solidFill>
                  <a:schemeClr val="dk1"/>
                </a:solidFill>
                <a:latin typeface="Calibri"/>
                <a:ea typeface="Calibri"/>
                <a:cs typeface="Calibri"/>
                <a:sym typeface="Calibri"/>
              </a:rPr>
              <a:t> non-profit care </a:t>
            </a:r>
            <a:r>
              <a:rPr lang="en-US" sz="3200" dirty="0" err="1">
                <a:solidFill>
                  <a:schemeClr val="dk1"/>
                </a:solidFill>
                <a:latin typeface="Calibri"/>
                <a:ea typeface="Calibri"/>
                <a:cs typeface="Calibri"/>
                <a:sym typeface="Calibri"/>
              </a:rPr>
              <a:t>asigură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stabilitatea</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financiară</a:t>
            </a:r>
            <a:r>
              <a:rPr lang="en-US" sz="3200" dirty="0">
                <a:solidFill>
                  <a:schemeClr val="dk1"/>
                </a:solidFill>
                <a:latin typeface="Calibri"/>
                <a:ea typeface="Calibri"/>
                <a:cs typeface="Calibri"/>
                <a:sym typeface="Calibri"/>
              </a:rPr>
              <a:t> a R-</a:t>
            </a:r>
            <a:r>
              <a:rPr lang="en-US" sz="3200" dirty="0" err="1">
                <a:solidFill>
                  <a:schemeClr val="dk1"/>
                </a:solidFill>
                <a:latin typeface="Calibri"/>
                <a:ea typeface="Calibri"/>
                <a:cs typeface="Calibri"/>
                <a:sym typeface="Calibri"/>
              </a:rPr>
              <a:t>projectului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administrează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drepturile</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autor</a:t>
            </a:r>
            <a:r>
              <a:rPr lang="en-US" sz="3200" dirty="0">
                <a:solidFill>
                  <a:schemeClr val="dk1"/>
                </a:solidFill>
                <a:latin typeface="Calibri"/>
                <a:ea typeface="Calibri"/>
                <a:cs typeface="Calibri"/>
                <a:sym typeface="Calibri"/>
              </a:rPr>
              <a:t> ale software-</a:t>
            </a:r>
            <a:r>
              <a:rPr lang="en-US" sz="3200" dirty="0" err="1">
                <a:solidFill>
                  <a:schemeClr val="dk1"/>
                </a:solidFill>
                <a:latin typeface="Calibri"/>
                <a:ea typeface="Calibri"/>
                <a:cs typeface="Calibri"/>
                <a:sym typeface="Calibri"/>
              </a:rPr>
              <a:t>ului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și</a:t>
            </a:r>
            <a:r>
              <a:rPr lang="en-US" sz="3200" dirty="0">
                <a:solidFill>
                  <a:schemeClr val="dk1"/>
                </a:solidFill>
                <a:latin typeface="Calibri"/>
                <a:ea typeface="Calibri"/>
                <a:cs typeface="Calibri"/>
                <a:sym typeface="Calibri"/>
              </a:rPr>
              <a:t> ale </a:t>
            </a:r>
            <a:r>
              <a:rPr lang="en-US" sz="3200" dirty="0" err="1">
                <a:solidFill>
                  <a:schemeClr val="dk1"/>
                </a:solidFill>
                <a:latin typeface="Calibri"/>
                <a:ea typeface="Calibri"/>
                <a:cs typeface="Calibri"/>
                <a:sym typeface="Calibri"/>
              </a:rPr>
              <a:t>documentației</a:t>
            </a:r>
            <a:r>
              <a:rPr lang="en-US" sz="3200" dirty="0">
                <a:solidFill>
                  <a:schemeClr val="dk1"/>
                </a:solidFill>
                <a:latin typeface="Calibri"/>
                <a:ea typeface="Calibri"/>
                <a:cs typeface="Calibri"/>
                <a:sym typeface="Calibri"/>
              </a:rPr>
              <a:t>.</a:t>
            </a:r>
            <a:endParaRPr sz="32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2: Software R</a:t>
            </a:r>
            <a:endParaRPr sz="4000" b="1" dirty="0">
              <a:solidFill>
                <a:srgbClr val="E7686A"/>
              </a:solidFill>
              <a:latin typeface="Calibri"/>
              <a:ea typeface="Calibri"/>
              <a:cs typeface="Calibri"/>
              <a:sym typeface="Calibri"/>
            </a:endParaRPr>
          </a:p>
        </p:txBody>
      </p:sp>
      <p:sp>
        <p:nvSpPr>
          <p:cNvPr id="181" name="Google Shape;181;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Cum se </a:t>
            </a:r>
            <a:r>
              <a:rPr lang="en-US" sz="2800" b="1" dirty="0" err="1">
                <a:solidFill>
                  <a:srgbClr val="238791"/>
                </a:solidFill>
                <a:latin typeface="Calibri"/>
                <a:ea typeface="Calibri"/>
                <a:cs typeface="Calibri"/>
                <a:sym typeface="Calibri"/>
              </a:rPr>
              <a:t>instalează</a:t>
            </a:r>
            <a:r>
              <a:rPr lang="en-US" sz="2800" b="1" dirty="0">
                <a:solidFill>
                  <a:srgbClr val="238791"/>
                </a:solidFill>
                <a:latin typeface="Calibri"/>
                <a:ea typeface="Calibri"/>
                <a:cs typeface="Calibri"/>
                <a:sym typeface="Calibri"/>
              </a:rPr>
              <a:t> software-</a:t>
            </a:r>
            <a:r>
              <a:rPr lang="en-US" sz="2800" b="1" dirty="0" err="1">
                <a:solidFill>
                  <a:srgbClr val="238791"/>
                </a:solidFill>
                <a:latin typeface="Calibri"/>
                <a:ea typeface="Calibri"/>
                <a:cs typeface="Calibri"/>
                <a:sym typeface="Calibri"/>
              </a:rPr>
              <a:t>ul</a:t>
            </a:r>
            <a:r>
              <a:rPr lang="en-US" sz="2800" b="1" dirty="0">
                <a:solidFill>
                  <a:srgbClr val="238791"/>
                </a:solidFill>
                <a:latin typeface="Calibri"/>
                <a:ea typeface="Calibri"/>
                <a:cs typeface="Calibri"/>
                <a:sym typeface="Calibri"/>
              </a:rPr>
              <a:t> R</a:t>
            </a:r>
            <a:endParaRPr sz="2800" b="1" dirty="0">
              <a:solidFill>
                <a:srgbClr val="238791"/>
              </a:solidFill>
              <a:latin typeface="Calibri"/>
              <a:ea typeface="Calibri"/>
              <a:cs typeface="Calibri"/>
              <a:sym typeface="Calibri"/>
            </a:endParaRPr>
          </a:p>
        </p:txBody>
      </p:sp>
      <p:sp>
        <p:nvSpPr>
          <p:cNvPr id="182" name="Google Shape;182;p7"/>
          <p:cNvSpPr txBox="1"/>
          <p:nvPr/>
        </p:nvSpPr>
        <p:spPr>
          <a:xfrm>
            <a:off x="1447800" y="3361372"/>
            <a:ext cx="15240000" cy="6001603"/>
          </a:xfrm>
          <a:prstGeom prst="rect">
            <a:avLst/>
          </a:prstGeom>
          <a:noFill/>
          <a:ln>
            <a:noFill/>
          </a:ln>
        </p:spPr>
        <p:txBody>
          <a:bodyPr spcFirstLastPara="1" wrap="square" lIns="91425" tIns="45700" rIns="91425" bIns="45700" anchor="t" anchorCtr="0">
            <a:spAutoFit/>
          </a:bodyPr>
          <a:lstStyle/>
          <a:p>
            <a:pPr marL="457200" marR="0" lvl="0" indent="-431800" algn="l" rtl="0">
              <a:spcBef>
                <a:spcPts val="0"/>
              </a:spcBef>
              <a:spcAft>
                <a:spcPts val="0"/>
              </a:spcAft>
              <a:buSzPts val="3200"/>
              <a:buFont typeface="Calibri"/>
              <a:buChar char="●"/>
            </a:pPr>
            <a:r>
              <a:rPr lang="en-US" sz="3200" dirty="0">
                <a:solidFill>
                  <a:schemeClr val="dk1"/>
                </a:solidFill>
                <a:latin typeface="Calibri"/>
                <a:ea typeface="Calibri"/>
                <a:cs typeface="Calibri"/>
                <a:sym typeface="Calibri"/>
              </a:rPr>
              <a:t>De pe site </a:t>
            </a:r>
            <a:r>
              <a:rPr lang="en-US" sz="3200" u="sng" dirty="0">
                <a:solidFill>
                  <a:schemeClr val="hlink"/>
                </a:solidFill>
                <a:latin typeface="Calibri"/>
                <a:ea typeface="Calibri"/>
                <a:cs typeface="Calibri"/>
                <a:sym typeface="Calibri"/>
                <a:hlinkClick r:id="rId3"/>
              </a:rPr>
              <a:t>https://www.r-project.org/</a:t>
            </a: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Click </a:t>
            </a:r>
            <a:r>
              <a:rPr lang="en-US" sz="3200" dirty="0" err="1">
                <a:solidFill>
                  <a:schemeClr val="dk1"/>
                </a:solidFill>
                <a:latin typeface="Calibri"/>
                <a:ea typeface="Calibri"/>
                <a:cs typeface="Calibri"/>
                <a:sym typeface="Calibri"/>
              </a:rPr>
              <a:t>Descărcați</a:t>
            </a:r>
            <a:r>
              <a:rPr lang="en-US" sz="3200" dirty="0">
                <a:solidFill>
                  <a:schemeClr val="dk1"/>
                </a:solidFill>
                <a:latin typeface="Calibri"/>
                <a:ea typeface="Calibri"/>
                <a:cs typeface="Calibri"/>
                <a:sym typeface="Calibri"/>
              </a:rPr>
              <a:t> R</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Alegeți</a:t>
            </a:r>
            <a:r>
              <a:rPr lang="en-US" sz="3200" dirty="0">
                <a:solidFill>
                  <a:schemeClr val="dk1"/>
                </a:solidFill>
                <a:latin typeface="Calibri"/>
                <a:ea typeface="Calibri"/>
                <a:cs typeface="Calibri"/>
                <a:sym typeface="Calibri"/>
              </a:rPr>
              <a:t> CRAN-</a:t>
            </a:r>
            <a:r>
              <a:rPr lang="en-US" sz="3200" dirty="0" err="1">
                <a:solidFill>
                  <a:schemeClr val="dk1"/>
                </a:solidFill>
                <a:latin typeface="Calibri"/>
                <a:ea typeface="Calibri"/>
                <a:cs typeface="Calibri"/>
                <a:sym typeface="Calibri"/>
              </a:rPr>
              <a:t>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dorit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locul</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fizic</a:t>
            </a:r>
            <a:r>
              <a:rPr lang="en-US" sz="3200" dirty="0">
                <a:solidFill>
                  <a:schemeClr val="dk1"/>
                </a:solidFill>
                <a:latin typeface="Calibri"/>
                <a:ea typeface="Calibri"/>
                <a:cs typeface="Calibri"/>
                <a:sym typeface="Calibri"/>
              </a:rPr>
              <a:t> din care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descărcați</a:t>
            </a:r>
            <a:r>
              <a:rPr lang="en-US" sz="3200" dirty="0">
                <a:solidFill>
                  <a:schemeClr val="dk1"/>
                </a:solidFill>
                <a:latin typeface="Calibri"/>
                <a:ea typeface="Calibri"/>
                <a:cs typeface="Calibri"/>
                <a:sym typeface="Calibri"/>
              </a:rPr>
              <a:t> software-</a:t>
            </a:r>
            <a:r>
              <a:rPr lang="en-US" sz="3200" dirty="0" err="1">
                <a:solidFill>
                  <a:schemeClr val="dk1"/>
                </a:solidFill>
                <a:latin typeface="Calibri"/>
                <a:ea typeface="Calibri"/>
                <a:cs typeface="Calibri"/>
                <a:sym typeface="Calibri"/>
              </a:rPr>
              <a:t>ul</a:t>
            </a:r>
            <a:r>
              <a:rPr lang="en-US" sz="3200" dirty="0">
                <a:solidFill>
                  <a:schemeClr val="dk1"/>
                </a:solidFill>
                <a:latin typeface="Calibri"/>
                <a:ea typeface="Calibri"/>
                <a:cs typeface="Calibri"/>
                <a:sym typeface="Calibri"/>
              </a:rPr>
              <a:t>)</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Alegeți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sistemul</a:t>
            </a:r>
            <a:r>
              <a:rPr lang="en-US" sz="3200" dirty="0">
                <a:solidFill>
                  <a:schemeClr val="dk1"/>
                </a:solidFill>
                <a:latin typeface="Calibri"/>
                <a:ea typeface="Calibri"/>
                <a:cs typeface="Calibri"/>
                <a:sym typeface="Calibri"/>
              </a:rPr>
              <a:t> de </a:t>
            </a:r>
            <a:r>
              <a:rPr lang="en-US" sz="3200" dirty="0" err="1">
                <a:solidFill>
                  <a:schemeClr val="dk1"/>
                </a:solidFill>
                <a:latin typeface="Calibri"/>
                <a:ea typeface="Calibri"/>
                <a:cs typeface="Calibri"/>
                <a:sym typeface="Calibri"/>
              </a:rPr>
              <a:t>operare</a:t>
            </a:r>
            <a:r>
              <a:rPr lang="en-US" sz="3200" dirty="0">
                <a:solidFill>
                  <a:schemeClr val="dk1"/>
                </a:solidFill>
                <a:latin typeface="Calibri"/>
                <a:ea typeface="Calibri"/>
                <a:cs typeface="Calibri"/>
                <a:sym typeface="Calibri"/>
              </a:rPr>
              <a:t> pe care </a:t>
            </a:r>
            <a:r>
              <a:rPr lang="en-US" sz="3200" dirty="0" err="1">
                <a:solidFill>
                  <a:schemeClr val="dk1"/>
                </a:solidFill>
                <a:latin typeface="Calibri"/>
                <a:ea typeface="Calibri"/>
                <a:cs typeface="Calibri"/>
                <a:sym typeface="Calibri"/>
              </a:rPr>
              <a:t>să</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programul</a:t>
            </a:r>
            <a:r>
              <a:rPr lang="en-US" sz="3200" dirty="0">
                <a:solidFill>
                  <a:schemeClr val="dk1"/>
                </a:solidFill>
                <a:latin typeface="Calibri"/>
                <a:ea typeface="Calibri"/>
                <a:cs typeface="Calibri"/>
                <a:sym typeface="Calibri"/>
              </a:rPr>
              <a:t> (Windows, Linux,</a:t>
            </a: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MacO</a:t>
            </a:r>
            <a:r>
              <a:rPr lang="en-US" sz="3200" dirty="0">
                <a:solidFill>
                  <a:schemeClr val="dk1"/>
                </a:solidFill>
                <a:latin typeface="Calibri"/>
                <a:ea typeface="Calibri"/>
                <a:cs typeface="Calibri"/>
                <a:sym typeface="Calibri"/>
              </a:rPr>
              <a:t>)</a:t>
            </a:r>
          </a:p>
          <a:p>
            <a:pPr marL="457200" marR="0" lvl="0" indent="-431800" algn="l" rtl="0">
              <a:spcBef>
                <a:spcPts val="0"/>
              </a:spcBef>
              <a:spcAft>
                <a:spcPts val="0"/>
              </a:spcAft>
              <a:buClr>
                <a:schemeClr val="dk1"/>
              </a:buClr>
              <a:buSzPts val="3200"/>
              <a:buFont typeface="Calibri"/>
              <a:buChar char="●"/>
            </a:pPr>
            <a:endParaRPr lang="en-US"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Faceți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clic</a:t>
            </a:r>
            <a:r>
              <a:rPr lang="en-US" sz="3200" dirty="0">
                <a:solidFill>
                  <a:schemeClr val="dk1"/>
                </a:solidFill>
                <a:latin typeface="Calibri"/>
                <a:ea typeface="Calibri"/>
                <a:cs typeface="Calibri"/>
                <a:sym typeface="Calibri"/>
              </a:rPr>
              <a:t> pe </a:t>
            </a:r>
            <a:r>
              <a:rPr lang="en-US" sz="3200" dirty="0" err="1">
                <a:solidFill>
                  <a:schemeClr val="dk1"/>
                </a:solidFill>
                <a:latin typeface="Calibri"/>
                <a:ea typeface="Calibri"/>
                <a:cs typeface="Calibri"/>
                <a:sym typeface="Calibri"/>
              </a:rPr>
              <a:t>instalați</a:t>
            </a:r>
            <a:r>
              <a:rPr lang="en-US" sz="3200" dirty="0">
                <a:solidFill>
                  <a:schemeClr val="dk1"/>
                </a:solidFill>
                <a:latin typeface="Calibri"/>
                <a:ea typeface="Calibri"/>
                <a:cs typeface="Calibri"/>
                <a:sym typeface="Calibri"/>
              </a:rPr>
              <a:t> R </a:t>
            </a:r>
            <a:r>
              <a:rPr lang="en-US" sz="3200" dirty="0" err="1">
                <a:solidFill>
                  <a:schemeClr val="dk1"/>
                </a:solidFill>
                <a:latin typeface="Calibri"/>
                <a:ea typeface="Calibri"/>
                <a:cs typeface="Calibri"/>
                <a:sym typeface="Calibri"/>
              </a:rPr>
              <a:t>pentru</a:t>
            </a:r>
            <a:r>
              <a:rPr lang="en-US" sz="3200" dirty="0">
                <a:solidFill>
                  <a:schemeClr val="dk1"/>
                </a:solidFill>
                <a:latin typeface="Calibri"/>
                <a:ea typeface="Calibri"/>
                <a:cs typeface="Calibri"/>
                <a:sym typeface="Calibri"/>
              </a:rPr>
              <a:t> prima </a:t>
            </a:r>
            <a:r>
              <a:rPr lang="en-US" sz="3200" dirty="0" err="1">
                <a:solidFill>
                  <a:schemeClr val="dk1"/>
                </a:solidFill>
                <a:latin typeface="Calibri"/>
                <a:ea typeface="Calibri"/>
                <a:cs typeface="Calibri"/>
                <a:sym typeface="Calibri"/>
              </a:rPr>
              <a:t>dată</a:t>
            </a:r>
            <a:br>
              <a:rPr lang="en-US" sz="3200" dirty="0">
                <a:solidFill>
                  <a:schemeClr val="dk1"/>
                </a:solidFill>
                <a:latin typeface="Calibri"/>
                <a:ea typeface="Calibri"/>
                <a:cs typeface="Calibri"/>
                <a:sym typeface="Calibri"/>
              </a:rPr>
            </a:br>
            <a:endParaRPr sz="3200" dirty="0">
              <a:solidFill>
                <a:schemeClr val="dk1"/>
              </a:solidFill>
              <a:latin typeface="Calibri"/>
              <a:ea typeface="Calibri"/>
              <a:cs typeface="Calibri"/>
              <a:sym typeface="Calibri"/>
            </a:endParaRPr>
          </a:p>
          <a:p>
            <a:pPr marL="457200" marR="0" lvl="0" indent="-431800" algn="l" rtl="0">
              <a:spcBef>
                <a:spcPts val="0"/>
              </a:spcBef>
              <a:spcAft>
                <a:spcPts val="0"/>
              </a:spcAft>
              <a:buClr>
                <a:schemeClr val="dk1"/>
              </a:buClr>
              <a:buSzPts val="3200"/>
              <a:buFont typeface="Calibri"/>
              <a:buChar char="●"/>
            </a:pPr>
            <a:r>
              <a:rPr lang="en-US" sz="3200" dirty="0" err="1">
                <a:solidFill>
                  <a:schemeClr val="dk1"/>
                </a:solidFill>
                <a:latin typeface="Calibri"/>
                <a:ea typeface="Calibri"/>
                <a:cs typeface="Calibri"/>
                <a:sym typeface="Calibri"/>
              </a:rPr>
              <a:t>Începeți</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descărcarea</a:t>
            </a:r>
            <a:endParaRPr sz="3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a:stretch/>
        </p:blipFill>
        <p:spPr>
          <a:xfrm>
            <a:off x="457200" y="130629"/>
            <a:ext cx="17373600" cy="9693147"/>
          </a:xfrm>
          <a:prstGeom prst="rect">
            <a:avLst/>
          </a:prstGeom>
          <a:noFill/>
          <a:ln>
            <a:noFill/>
          </a:ln>
        </p:spPr>
      </p:pic>
      <p:sp>
        <p:nvSpPr>
          <p:cNvPr id="188" name="Google Shape;188;p8"/>
          <p:cNvSpPr/>
          <p:nvPr/>
        </p:nvSpPr>
        <p:spPr>
          <a:xfrm>
            <a:off x="9906000" y="2171700"/>
            <a:ext cx="1600200" cy="457200"/>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E7686A"/>
                </a:solidFill>
                <a:latin typeface="Calibri"/>
                <a:ea typeface="Calibri"/>
                <a:cs typeface="Calibri"/>
                <a:sym typeface="Calibri"/>
              </a:rPr>
              <a:t>Unitate</a:t>
            </a:r>
            <a:r>
              <a:rPr lang="en-US" sz="4400" b="1" dirty="0">
                <a:solidFill>
                  <a:srgbClr val="E7686A"/>
                </a:solidFill>
                <a:latin typeface="Calibri"/>
                <a:ea typeface="Calibri"/>
                <a:cs typeface="Calibri"/>
                <a:sym typeface="Calibri"/>
              </a:rPr>
              <a:t> 2: Software R</a:t>
            </a:r>
            <a:endParaRPr sz="4000" b="1" dirty="0">
              <a:solidFill>
                <a:srgbClr val="E7686A"/>
              </a:solidFill>
              <a:latin typeface="Calibri"/>
              <a:ea typeface="Calibri"/>
              <a:cs typeface="Calibri"/>
              <a:sym typeface="Calibri"/>
            </a:endParaRPr>
          </a:p>
        </p:txBody>
      </p:sp>
      <p:sp>
        <p:nvSpPr>
          <p:cNvPr id="194" name="Google Shape;194;p9"/>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2: Cum </a:t>
            </a:r>
            <a:r>
              <a:rPr lang="en-US" sz="2800" b="1" dirty="0" err="1">
                <a:solidFill>
                  <a:srgbClr val="238791"/>
                </a:solidFill>
                <a:latin typeface="Calibri"/>
                <a:ea typeface="Calibri"/>
                <a:cs typeface="Calibri"/>
                <a:sym typeface="Calibri"/>
              </a:rPr>
              <a:t>arată</a:t>
            </a:r>
            <a:r>
              <a:rPr lang="en-US" sz="2800" b="1" dirty="0">
                <a:solidFill>
                  <a:srgbClr val="238791"/>
                </a:solidFill>
                <a:latin typeface="Calibri"/>
                <a:ea typeface="Calibri"/>
                <a:cs typeface="Calibri"/>
                <a:sym typeface="Calibri"/>
              </a:rPr>
              <a:t> R</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7239000" y="1496009"/>
            <a:ext cx="9871233" cy="74863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2118</Words>
  <Application>Microsoft Macintosh PowerPoint</Application>
  <PresentationFormat>Custom</PresentationFormat>
  <Paragraphs>295</Paragraphs>
  <Slides>49</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Oxygen</vt:lpstr>
      <vt:lpstr>Noto Sans Symbols</vt:lpstr>
      <vt:lpstr>Ubuntu</vt:lpstr>
      <vt:lpstr>Calibri</vt:lpstr>
      <vt:lpstr>Droid Sans Mono</vt:lpstr>
      <vt:lpstr>Helvetica Neue</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Simona Apostu</cp:lastModifiedBy>
  <cp:revision>11</cp:revision>
  <dcterms:created xsi:type="dcterms:W3CDTF">2022-05-03T15:33:59Z</dcterms:created>
  <dcterms:modified xsi:type="dcterms:W3CDTF">2023-07-04T12:18:41Z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