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8288000" cy="10287000"/>
  <p:notesSz cx="18288000" cy="10287000"/>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
      <p:font typeface="Oxygen" panose="020B0604020202020204" charset="0"/>
      <p:regular r:id="rId36"/>
      <p:bold r:id="rId37"/>
    </p:embeddedFont>
    <p:embeddedFont>
      <p:font typeface="Public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X14aedA/ybfB6W47fc+HGfa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2154" autoAdjust="0"/>
  </p:normalViewPr>
  <p:slideViewPr>
    <p:cSldViewPr snapToGrid="0">
      <p:cViewPr varScale="1">
        <p:scale>
          <a:sx n="42" d="100"/>
          <a:sy n="42" d="100"/>
        </p:scale>
        <p:origin x="840" y="3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000000"/>
                </a:solidFill>
                <a:latin typeface="Arial"/>
                <a:ea typeface="Arial"/>
                <a:cs typeface="Arial"/>
                <a:sym typeface="Arial"/>
              </a:rPr>
              <a:t>The statement begins with the keyword "SELECT," which tells the database management system (DBMS) that you want to retrieve data from the database. The asterisk (*) is a wildcard character that represents all columns in the table.</a:t>
            </a:r>
            <a:endParaRPr lang="en-US" dirty="0"/>
          </a:p>
          <a:p>
            <a:pPr marL="0" lvl="0" indent="0" algn="l" rtl="0">
              <a:spcBef>
                <a:spcPts val="0"/>
              </a:spcBef>
              <a:spcAft>
                <a:spcPts val="0"/>
              </a:spcAft>
              <a:buNone/>
            </a:pPr>
            <a:r>
              <a:rPr lang="en-US" b="0" i="0" dirty="0">
                <a:solidFill>
                  <a:srgbClr val="000000"/>
                </a:solidFill>
                <a:latin typeface="Arial"/>
                <a:ea typeface="Arial"/>
                <a:cs typeface="Arial"/>
                <a:sym typeface="Arial"/>
              </a:rPr>
              <a:t>The keyword "FROM" specifies the table from which the data should be retrieved, in this case, the "employees" table.</a:t>
            </a:r>
            <a:endParaRPr lang="en-US" dirty="0"/>
          </a:p>
          <a:p>
            <a:pPr marL="0" lvl="0" indent="0" algn="l" rtl="0">
              <a:spcBef>
                <a:spcPts val="0"/>
              </a:spcBef>
              <a:spcAft>
                <a:spcPts val="0"/>
              </a:spcAft>
              <a:buNone/>
            </a:pPr>
            <a:r>
              <a:rPr lang="en-US" b="0" i="0" dirty="0">
                <a:solidFill>
                  <a:srgbClr val="000000"/>
                </a:solidFill>
                <a:latin typeface="Arial"/>
                <a:ea typeface="Arial"/>
                <a:cs typeface="Arial"/>
                <a:sym typeface="Arial"/>
              </a:rPr>
              <a:t>The semicolon (;) at the end of the statement indicates that the statement is complete and ready to be executed.</a:t>
            </a:r>
            <a:endParaRPr lang="en-US" dirty="0"/>
          </a:p>
          <a:p>
            <a:pPr marL="0" lvl="0" indent="0" algn="l" rtl="0">
              <a:spcBef>
                <a:spcPts val="0"/>
              </a:spcBef>
              <a:spcAft>
                <a:spcPts val="0"/>
              </a:spcAft>
              <a:buNone/>
            </a:pPr>
            <a:r>
              <a:rPr lang="en-US" b="0" i="0" dirty="0">
                <a:solidFill>
                  <a:srgbClr val="000000"/>
                </a:solidFill>
                <a:latin typeface="Arial"/>
                <a:ea typeface="Arial"/>
                <a:cs typeface="Arial"/>
                <a:sym typeface="Arial"/>
              </a:rPr>
              <a:t>When this statement is executed, the DBMS will return all rows and columns from the "employees" table. The result will be a table with all of the data from the "employees" table, similar to the way the data is stored in the database.</a:t>
            </a:r>
            <a:endParaRPr lang="en-US" dirty="0"/>
          </a:p>
          <a:p>
            <a:pPr marL="0" lvl="0" indent="0" algn="l" rtl="0">
              <a:spcBef>
                <a:spcPts val="0"/>
              </a:spcBef>
              <a:spcAft>
                <a:spcPts val="0"/>
              </a:spcAft>
              <a:buNone/>
            </a:pPr>
            <a:r>
              <a:rPr lang="en-US" b="0" i="0" dirty="0">
                <a:solidFill>
                  <a:srgbClr val="000000"/>
                </a:solidFill>
                <a:latin typeface="Arial"/>
                <a:ea typeface="Arial"/>
                <a:cs typeface="Arial"/>
                <a:sym typeface="Arial"/>
              </a:rPr>
              <a:t>For example, if the "employees" table contained data about employee names, job titles, and salaries, the result of this statement would be a table with columns for each of these fields and rows for each employee, with the respective data for each employee in the corresponding columns.</a:t>
            </a:r>
            <a:endParaRPr lang="en-US" dirty="0"/>
          </a:p>
        </p:txBody>
      </p:sp>
      <p:sp>
        <p:nvSpPr>
          <p:cNvPr id="255" name="Google Shape;255;p1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sz="1200" b="0" i="0" u="none" strike="noStrike" cap="none" dirty="0">
                <a:solidFill>
                  <a:schemeClr val="dk1"/>
                </a:solidFill>
                <a:effectLst/>
                <a:latin typeface="Calibri"/>
                <a:ea typeface="Calibri"/>
                <a:cs typeface="Calibri"/>
                <a:sym typeface="Calibri"/>
              </a:rPr>
              <a:t>Bazele de date relaționale sunt utilizate pentru </a:t>
            </a:r>
            <a:r>
              <a:rPr lang="ro-RO" sz="1200" b="0" i="0" u="none" strike="noStrike" cap="none" dirty="0">
                <a:solidFill>
                  <a:schemeClr val="dk1"/>
                </a:solidFill>
                <a:effectLst/>
                <a:latin typeface="Calibri"/>
                <a:ea typeface="Calibri"/>
                <a:cs typeface="Calibri"/>
                <a:sym typeface="Calibri"/>
              </a:rPr>
              <a:t>diverse </a:t>
            </a:r>
            <a:r>
              <a:rPr lang="it-IT" sz="1200" b="0" i="0" u="none" strike="noStrike" cap="none" dirty="0">
                <a:solidFill>
                  <a:schemeClr val="dk1"/>
                </a:solidFill>
                <a:effectLst/>
                <a:latin typeface="Calibri"/>
                <a:ea typeface="Calibri"/>
                <a:cs typeface="Calibri"/>
                <a:sym typeface="Calibri"/>
              </a:rPr>
              <a:t>scopuri, </a:t>
            </a:r>
            <a:r>
              <a:rPr lang="ro-RO" sz="1200" b="0" i="0" u="none" strike="noStrike" cap="none" dirty="0">
                <a:solidFill>
                  <a:schemeClr val="dk1"/>
                </a:solidFill>
                <a:effectLst/>
                <a:latin typeface="Calibri"/>
                <a:ea typeface="Calibri"/>
                <a:cs typeface="Calibri"/>
                <a:sym typeface="Calibri"/>
              </a:rPr>
              <a:t>precum</a:t>
            </a:r>
            <a:r>
              <a:rPr lang="it-IT" sz="1200" b="0" i="0" u="none" strike="noStrike" cap="none" dirty="0">
                <a:solidFill>
                  <a:schemeClr val="dk1"/>
                </a:solidFill>
                <a:effectLst/>
                <a:latin typeface="Calibri"/>
                <a:ea typeface="Calibri"/>
                <a:cs typeface="Calibri"/>
                <a:sym typeface="Calibri"/>
              </a:rPr>
              <a:t>:</a:t>
            </a:r>
            <a:endParaRPr lang="ro-RO" sz="1200" b="0" i="0" u="none" strike="noStrike" cap="none" dirty="0">
              <a:solidFill>
                <a:schemeClr val="dk1"/>
              </a:solidFill>
              <a:effectLst/>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b="0" i="0" dirty="0" err="1">
                <a:solidFill>
                  <a:srgbClr val="374151"/>
                </a:solidFill>
                <a:latin typeface="Arial"/>
                <a:ea typeface="Arial"/>
                <a:cs typeface="Arial"/>
                <a:sym typeface="Arial"/>
              </a:rPr>
              <a:t>Stocarea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și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organizarea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unor</a:t>
            </a:r>
            <a:r>
              <a:rPr lang="en-US" b="0" i="0" dirty="0">
                <a:solidFill>
                  <a:srgbClr val="374151"/>
                </a:solidFill>
                <a:latin typeface="Arial"/>
                <a:ea typeface="Arial"/>
                <a:cs typeface="Arial"/>
                <a:sym typeface="Arial"/>
              </a:rPr>
              <a:t> </a:t>
            </a:r>
            <a:r>
              <a:rPr lang="ro-RO" b="0" i="0" dirty="0">
                <a:solidFill>
                  <a:srgbClr val="374151"/>
                </a:solidFill>
                <a:latin typeface="Arial"/>
                <a:ea typeface="Arial"/>
                <a:cs typeface="Arial"/>
                <a:sym typeface="Arial"/>
              </a:rPr>
              <a:t>volume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mari</a:t>
            </a:r>
            <a:r>
              <a:rPr lang="en-US" b="0" i="0" dirty="0">
                <a:solidFill>
                  <a:srgbClr val="374151"/>
                </a:solidFill>
                <a:latin typeface="Arial"/>
                <a:ea typeface="Arial"/>
                <a:cs typeface="Arial"/>
                <a:sym typeface="Arial"/>
              </a:rPr>
              <a:t> de date: </a:t>
            </a:r>
            <a:r>
              <a:rPr lang="en-US" b="0" i="0" dirty="0" err="1">
                <a:solidFill>
                  <a:srgbClr val="374151"/>
                </a:solidFill>
                <a:latin typeface="Arial"/>
                <a:ea typeface="Arial"/>
                <a:cs typeface="Arial"/>
                <a:sym typeface="Arial"/>
              </a:rPr>
              <a:t>bazele</a:t>
            </a:r>
            <a:r>
              <a:rPr lang="en-US" b="0" i="0" dirty="0">
                <a:solidFill>
                  <a:srgbClr val="374151"/>
                </a:solidFill>
                <a:latin typeface="Arial"/>
                <a:ea typeface="Arial"/>
                <a:cs typeface="Arial"/>
                <a:sym typeface="Arial"/>
              </a:rPr>
              <a:t> de date </a:t>
            </a:r>
            <a:r>
              <a:rPr lang="en-US" b="0" i="0" dirty="0" err="1">
                <a:solidFill>
                  <a:srgbClr val="374151"/>
                </a:solidFill>
                <a:latin typeface="Arial"/>
                <a:ea typeface="Arial"/>
                <a:cs typeface="Arial"/>
                <a:sym typeface="Arial"/>
              </a:rPr>
              <a:t>relaționale</a:t>
            </a:r>
            <a:r>
              <a:rPr lang="en-US" b="0" i="0" dirty="0">
                <a:solidFill>
                  <a:srgbClr val="374151"/>
                </a:solidFill>
                <a:latin typeface="Arial"/>
                <a:ea typeface="Arial"/>
                <a:cs typeface="Arial"/>
                <a:sym typeface="Arial"/>
              </a:rPr>
              <a:t> sunt </a:t>
            </a:r>
            <a:r>
              <a:rPr lang="en-US" b="0" i="0" dirty="0" err="1">
                <a:solidFill>
                  <a:srgbClr val="374151"/>
                </a:solidFill>
                <a:latin typeface="Arial"/>
                <a:ea typeface="Arial"/>
                <a:cs typeface="Arial"/>
                <a:sym typeface="Arial"/>
              </a:rPr>
              <a:t>potrivite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pentru</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stocarea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și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organizarea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unor</a:t>
            </a:r>
            <a:r>
              <a:rPr lang="en-US" b="0" i="0" dirty="0">
                <a:solidFill>
                  <a:srgbClr val="374151"/>
                </a:solidFill>
                <a:latin typeface="Arial"/>
                <a:ea typeface="Arial"/>
                <a:cs typeface="Arial"/>
                <a:sym typeface="Arial"/>
              </a:rPr>
              <a:t> </a:t>
            </a:r>
            <a:r>
              <a:rPr lang="ro-RO" b="0" i="0" dirty="0">
                <a:solidFill>
                  <a:srgbClr val="374151"/>
                </a:solidFill>
                <a:latin typeface="Arial"/>
                <a:ea typeface="Arial"/>
                <a:cs typeface="Arial"/>
                <a:sym typeface="Arial"/>
              </a:rPr>
              <a:t>volume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mari</a:t>
            </a:r>
            <a:r>
              <a:rPr lang="en-US" b="0" i="0" dirty="0">
                <a:solidFill>
                  <a:srgbClr val="374151"/>
                </a:solidFill>
                <a:latin typeface="Arial"/>
                <a:ea typeface="Arial"/>
                <a:cs typeface="Arial"/>
                <a:sym typeface="Arial"/>
              </a:rPr>
              <a:t> de date, </a:t>
            </a:r>
            <a:r>
              <a:rPr lang="en-US" b="0" i="0" dirty="0" err="1">
                <a:solidFill>
                  <a:srgbClr val="374151"/>
                </a:solidFill>
                <a:latin typeface="Arial"/>
                <a:ea typeface="Arial"/>
                <a:cs typeface="Arial"/>
                <a:sym typeface="Arial"/>
              </a:rPr>
              <a:t>deoarece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oferă</a:t>
            </a:r>
            <a:r>
              <a:rPr lang="en-US" b="0" i="0" dirty="0">
                <a:solidFill>
                  <a:srgbClr val="374151"/>
                </a:solidFill>
                <a:latin typeface="Arial"/>
                <a:ea typeface="Arial"/>
                <a:cs typeface="Arial"/>
                <a:sym typeface="Arial"/>
              </a:rPr>
              <a:t> o </a:t>
            </a:r>
            <a:r>
              <a:rPr lang="en-US" b="0" i="0" dirty="0" err="1">
                <a:solidFill>
                  <a:srgbClr val="374151"/>
                </a:solidFill>
                <a:latin typeface="Arial"/>
                <a:ea typeface="Arial"/>
                <a:cs typeface="Arial"/>
                <a:sym typeface="Arial"/>
              </a:rPr>
              <a:t>modalitate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structurată</a:t>
            </a:r>
            <a:r>
              <a:rPr lang="en-US" b="0" i="0" dirty="0">
                <a:solidFill>
                  <a:srgbClr val="374151"/>
                </a:solidFill>
                <a:latin typeface="Arial"/>
                <a:ea typeface="Arial"/>
                <a:cs typeface="Arial"/>
                <a:sym typeface="Arial"/>
              </a:rPr>
              <a:t> de </a:t>
            </a:r>
            <a:r>
              <a:rPr lang="en-US" b="0" i="0" dirty="0" err="1">
                <a:solidFill>
                  <a:srgbClr val="374151"/>
                </a:solidFill>
                <a:latin typeface="Arial"/>
                <a:ea typeface="Arial"/>
                <a:cs typeface="Arial"/>
                <a:sym typeface="Arial"/>
              </a:rPr>
              <a:t>stocare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și</a:t>
            </a:r>
            <a:r>
              <a:rPr lang="en-US" b="0" i="0" dirty="0">
                <a:solidFill>
                  <a:srgbClr val="374151"/>
                </a:solidFill>
                <a:latin typeface="Arial"/>
                <a:ea typeface="Arial"/>
                <a:cs typeface="Arial"/>
                <a:sym typeface="Arial"/>
              </a:rPr>
              <a:t> </a:t>
            </a:r>
            <a:r>
              <a:rPr lang="ro-RO" b="0" i="0" dirty="0">
                <a:solidFill>
                  <a:srgbClr val="374151"/>
                </a:solidFill>
                <a:latin typeface="Arial"/>
                <a:ea typeface="Arial"/>
                <a:cs typeface="Arial"/>
                <a:sym typeface="Arial"/>
              </a:rPr>
              <a:t>regăsire</a:t>
            </a:r>
            <a:r>
              <a:rPr lang="en-US" b="0" i="0" dirty="0">
                <a:solidFill>
                  <a:srgbClr val="374151"/>
                </a:solidFill>
                <a:latin typeface="Arial"/>
                <a:ea typeface="Arial"/>
                <a:cs typeface="Arial"/>
                <a:sym typeface="Arial"/>
              </a:rPr>
              <a:t> a </a:t>
            </a:r>
            <a:r>
              <a:rPr lang="en-US" b="0" i="0" dirty="0" err="1">
                <a:solidFill>
                  <a:srgbClr val="374151"/>
                </a:solidFill>
                <a:latin typeface="Arial"/>
                <a:ea typeface="Arial"/>
                <a:cs typeface="Arial"/>
                <a:sym typeface="Arial"/>
              </a:rPr>
              <a:t>datelor</a:t>
            </a:r>
            <a:r>
              <a:rPr lang="en-US" b="0" i="0" dirty="0">
                <a:solidFill>
                  <a:srgbClr val="374151"/>
                </a:solidFill>
                <a:latin typeface="Arial"/>
                <a:ea typeface="Arial"/>
                <a:cs typeface="Arial"/>
                <a:sym typeface="Arial"/>
              </a:rPr>
              <a:t>..</a:t>
            </a:r>
            <a:endParaRPr dirty="0"/>
          </a:p>
          <a:p>
            <a:pPr marL="0" lvl="0" indent="-76200" algn="l" rtl="0">
              <a:spcBef>
                <a:spcPts val="0"/>
              </a:spcBef>
              <a:spcAft>
                <a:spcPts val="0"/>
              </a:spcAft>
              <a:buClr>
                <a:srgbClr val="374151"/>
              </a:buClr>
              <a:buSzPts val="1200"/>
              <a:buFont typeface="Arial"/>
              <a:buChar char="•"/>
            </a:pPr>
            <a:r>
              <a:rPr lang="en-US" b="0" i="0" dirty="0" err="1">
                <a:solidFill>
                  <a:srgbClr val="374151"/>
                </a:solidFill>
                <a:latin typeface="Arial"/>
                <a:ea typeface="Arial"/>
                <a:cs typeface="Arial"/>
                <a:sym typeface="Arial"/>
              </a:rPr>
              <a:t>Gestionarea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relațiilor</a:t>
            </a:r>
            <a:r>
              <a:rPr lang="en-US" b="0" i="0" dirty="0">
                <a:solidFill>
                  <a:srgbClr val="374151"/>
                </a:solidFill>
                <a:latin typeface="Arial"/>
                <a:ea typeface="Arial"/>
                <a:cs typeface="Arial"/>
                <a:sym typeface="Arial"/>
              </a:rPr>
              <a:t> </a:t>
            </a:r>
            <a:r>
              <a:rPr lang="ro-RO" b="0" i="0" dirty="0">
                <a:solidFill>
                  <a:srgbClr val="374151"/>
                </a:solidFill>
                <a:latin typeface="Arial"/>
                <a:ea typeface="Arial"/>
                <a:cs typeface="Arial"/>
                <a:sym typeface="Arial"/>
              </a:rPr>
              <a:t>dintre</a:t>
            </a:r>
            <a:r>
              <a:rPr lang="en-US" b="0" i="0" dirty="0">
                <a:solidFill>
                  <a:srgbClr val="374151"/>
                </a:solidFill>
                <a:latin typeface="Arial"/>
                <a:ea typeface="Arial"/>
                <a:cs typeface="Arial"/>
                <a:sym typeface="Arial"/>
              </a:rPr>
              <a:t> date: </a:t>
            </a:r>
            <a:r>
              <a:rPr lang="en-US" b="0" i="0" dirty="0" err="1">
                <a:solidFill>
                  <a:srgbClr val="374151"/>
                </a:solidFill>
                <a:latin typeface="Arial"/>
                <a:ea typeface="Arial"/>
                <a:cs typeface="Arial"/>
                <a:sym typeface="Arial"/>
              </a:rPr>
              <a:t>bazele</a:t>
            </a:r>
            <a:r>
              <a:rPr lang="en-US" b="0" i="0" dirty="0">
                <a:solidFill>
                  <a:srgbClr val="374151"/>
                </a:solidFill>
                <a:latin typeface="Arial"/>
                <a:ea typeface="Arial"/>
                <a:cs typeface="Arial"/>
                <a:sym typeface="Arial"/>
              </a:rPr>
              <a:t> de date </a:t>
            </a:r>
            <a:r>
              <a:rPr lang="en-US" b="0" i="0" dirty="0" err="1">
                <a:solidFill>
                  <a:srgbClr val="374151"/>
                </a:solidFill>
                <a:latin typeface="Arial"/>
                <a:ea typeface="Arial"/>
                <a:cs typeface="Arial"/>
                <a:sym typeface="Arial"/>
              </a:rPr>
              <a:t>relaționale</a:t>
            </a:r>
            <a:r>
              <a:rPr lang="en-US" b="0" i="0" dirty="0">
                <a:solidFill>
                  <a:srgbClr val="374151"/>
                </a:solidFill>
                <a:latin typeface="Arial"/>
                <a:ea typeface="Arial"/>
                <a:cs typeface="Arial"/>
                <a:sym typeface="Arial"/>
              </a:rPr>
              <a:t> sunt </a:t>
            </a:r>
            <a:r>
              <a:rPr lang="en-US" b="0" i="0" dirty="0" err="1">
                <a:solidFill>
                  <a:srgbClr val="374151"/>
                </a:solidFill>
                <a:latin typeface="Arial"/>
                <a:ea typeface="Arial"/>
                <a:cs typeface="Arial"/>
                <a:sym typeface="Arial"/>
              </a:rPr>
              <a:t>concepute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pentru</a:t>
            </a:r>
            <a:r>
              <a:rPr lang="en-US" b="0" i="0" dirty="0">
                <a:solidFill>
                  <a:srgbClr val="374151"/>
                </a:solidFill>
                <a:latin typeface="Arial"/>
                <a:ea typeface="Arial"/>
                <a:cs typeface="Arial"/>
                <a:sym typeface="Arial"/>
              </a:rPr>
              <a:t> a </a:t>
            </a:r>
            <a:r>
              <a:rPr lang="en-US" b="0" i="0" dirty="0" err="1">
                <a:solidFill>
                  <a:srgbClr val="374151"/>
                </a:solidFill>
                <a:latin typeface="Arial"/>
                <a:ea typeface="Arial"/>
                <a:cs typeface="Arial"/>
                <a:sym typeface="Arial"/>
              </a:rPr>
              <a:t>gestiona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relațiile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dintre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diferite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elemente</a:t>
            </a:r>
            <a:r>
              <a:rPr lang="en-US" b="0" i="0" dirty="0">
                <a:solidFill>
                  <a:srgbClr val="374151"/>
                </a:solidFill>
                <a:latin typeface="Arial"/>
                <a:ea typeface="Arial"/>
                <a:cs typeface="Arial"/>
                <a:sym typeface="Arial"/>
              </a:rPr>
              <a:t> d</a:t>
            </a:r>
            <a:r>
              <a:rPr lang="ro-RO" b="0" i="0" dirty="0">
                <a:solidFill>
                  <a:srgbClr val="374151"/>
                </a:solidFill>
                <a:latin typeface="Arial"/>
                <a:ea typeface="Arial"/>
                <a:cs typeface="Arial"/>
                <a:sym typeface="Arial"/>
              </a:rPr>
              <a:t>in</a:t>
            </a:r>
            <a:r>
              <a:rPr lang="en-US" b="0" i="0" dirty="0">
                <a:solidFill>
                  <a:srgbClr val="374151"/>
                </a:solidFill>
                <a:latin typeface="Arial"/>
                <a:ea typeface="Arial"/>
                <a:cs typeface="Arial"/>
                <a:sym typeface="Arial"/>
              </a:rPr>
              <a:t> date, </a:t>
            </a:r>
            <a:r>
              <a:rPr lang="en-US" b="0" i="0" dirty="0" err="1">
                <a:solidFill>
                  <a:srgbClr val="374151"/>
                </a:solidFill>
                <a:latin typeface="Arial"/>
                <a:ea typeface="Arial"/>
                <a:cs typeface="Arial"/>
                <a:sym typeface="Arial"/>
              </a:rPr>
              <a:t>facilitând</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conectarea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și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analiza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datelor</a:t>
            </a:r>
            <a:r>
              <a:rPr lang="en-US" b="0" i="0" dirty="0">
                <a:solidFill>
                  <a:srgbClr val="374151"/>
                </a:solidFill>
                <a:latin typeface="Arial"/>
                <a:ea typeface="Arial"/>
                <a:cs typeface="Arial"/>
                <a:sym typeface="Arial"/>
              </a:rPr>
              <a:t> din </a:t>
            </a:r>
            <a:r>
              <a:rPr lang="en-US" b="0" i="0" dirty="0" err="1">
                <a:solidFill>
                  <a:srgbClr val="374151"/>
                </a:solidFill>
                <a:latin typeface="Arial"/>
                <a:ea typeface="Arial"/>
                <a:cs typeface="Arial"/>
                <a:sym typeface="Arial"/>
              </a:rPr>
              <a:t>diferite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surse</a:t>
            </a:r>
            <a:r>
              <a:rPr lang="en-US" b="0" i="0" dirty="0">
                <a:solidFill>
                  <a:srgbClr val="374151"/>
                </a:solidFill>
                <a:latin typeface="Arial"/>
                <a:ea typeface="Arial"/>
                <a:cs typeface="Arial"/>
                <a:sym typeface="Arial"/>
              </a:rPr>
              <a:t>.</a:t>
            </a:r>
            <a:endParaRPr lang="ro-RO" b="0" i="0" dirty="0">
              <a:solidFill>
                <a:srgbClr val="374151"/>
              </a:solidFill>
              <a:latin typeface="Arial"/>
              <a:ea typeface="Arial"/>
              <a:cs typeface="Arial"/>
              <a:sym typeface="Arial"/>
            </a:endParaRPr>
          </a:p>
          <a:p>
            <a:pPr marL="0" lvl="0" indent="-76200" algn="l" rtl="0">
              <a:spcBef>
                <a:spcPts val="0"/>
              </a:spcBef>
              <a:spcAft>
                <a:spcPts val="0"/>
              </a:spcAft>
              <a:buClr>
                <a:srgbClr val="374151"/>
              </a:buClr>
              <a:buSzPts val="1200"/>
              <a:buFont typeface="Arial"/>
              <a:buChar char="•"/>
            </a:pPr>
            <a:r>
              <a:rPr lang="ro-RO" sz="1200" b="0" i="0" u="none" strike="noStrike" cap="none" dirty="0">
                <a:solidFill>
                  <a:schemeClr val="dk1"/>
                </a:solidFill>
                <a:effectLst/>
                <a:latin typeface="Calibri"/>
                <a:ea typeface="Calibri"/>
                <a:cs typeface="Calibri"/>
                <a:sym typeface="Calibri"/>
              </a:rPr>
              <a:t>Suport pentru aplicațiile bazate pe date: multe aplicații bazate pe </a:t>
            </a:r>
            <a:r>
              <a:rPr lang="ro-RO" sz="1200" b="0" i="0" u="none" strike="noStrike" cap="none" dirty="0" err="1">
                <a:solidFill>
                  <a:schemeClr val="dk1"/>
                </a:solidFill>
                <a:effectLst/>
                <a:latin typeface="Calibri"/>
                <a:ea typeface="Calibri"/>
                <a:cs typeface="Calibri"/>
                <a:sym typeface="Calibri"/>
              </a:rPr>
              <a:t>dateprecum</a:t>
            </a:r>
            <a:r>
              <a:rPr lang="ro-RO" sz="1200" b="0" i="0" u="none" strike="noStrike" cap="none" dirty="0">
                <a:solidFill>
                  <a:schemeClr val="dk1"/>
                </a:solidFill>
                <a:effectLst/>
                <a:latin typeface="Calibri"/>
                <a:ea typeface="Calibri"/>
                <a:cs typeface="Calibri"/>
                <a:sym typeface="Calibri"/>
              </a:rPr>
              <a:t> aplicațiile web, aplicațiile mobile și aplicațiile pentru afaceri, se bazează pe baze de date relaționale pentru stocarea și preluarea datelor.</a:t>
            </a:r>
          </a:p>
          <a:p>
            <a:pPr marL="0" lvl="0" indent="-76200" algn="l" rtl="0">
              <a:spcBef>
                <a:spcPts val="0"/>
              </a:spcBef>
              <a:spcAft>
                <a:spcPts val="0"/>
              </a:spcAft>
              <a:buClr>
                <a:srgbClr val="374151"/>
              </a:buClr>
              <a:buSzPts val="1200"/>
              <a:buFont typeface="Arial"/>
              <a:buChar char="•"/>
            </a:pPr>
            <a:r>
              <a:rPr lang="en-US" b="0" i="0" dirty="0" err="1">
                <a:solidFill>
                  <a:srgbClr val="374151"/>
                </a:solidFill>
                <a:latin typeface="Arial"/>
                <a:ea typeface="Arial"/>
                <a:cs typeface="Arial"/>
                <a:sym typeface="Arial"/>
              </a:rPr>
              <a:t>Analiza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și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raportarea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datelor</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bazele</a:t>
            </a:r>
            <a:r>
              <a:rPr lang="en-US" b="0" i="0" dirty="0">
                <a:solidFill>
                  <a:srgbClr val="374151"/>
                </a:solidFill>
                <a:latin typeface="Arial"/>
                <a:ea typeface="Arial"/>
                <a:cs typeface="Arial"/>
                <a:sym typeface="Arial"/>
              </a:rPr>
              <a:t> de date </a:t>
            </a:r>
            <a:r>
              <a:rPr lang="en-US" b="0" i="0" dirty="0" err="1">
                <a:solidFill>
                  <a:srgbClr val="374151"/>
                </a:solidFill>
                <a:latin typeface="Arial"/>
                <a:ea typeface="Arial"/>
                <a:cs typeface="Arial"/>
                <a:sym typeface="Arial"/>
              </a:rPr>
              <a:t>relaționale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oferă</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instrumente</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și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caracteristici</a:t>
            </a:r>
            <a:r>
              <a:rPr lang="en-US" b="0" i="0" dirty="0">
                <a:solidFill>
                  <a:srgbClr val="374151"/>
                </a:solidFill>
                <a:latin typeface="Arial"/>
                <a:ea typeface="Arial"/>
                <a:cs typeface="Arial"/>
                <a:sym typeface="Arial"/>
              </a:rPr>
              <a:t> care </a:t>
            </a:r>
            <a:r>
              <a:rPr lang="en-US" b="0" i="0" dirty="0" err="1">
                <a:solidFill>
                  <a:srgbClr val="374151"/>
                </a:solidFill>
                <a:latin typeface="Arial"/>
                <a:ea typeface="Arial"/>
                <a:cs typeface="Arial"/>
                <a:sym typeface="Arial"/>
              </a:rPr>
              <a:t>facilitează</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analiza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și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raportarea</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datelor</a:t>
            </a:r>
            <a:r>
              <a:rPr lang="en-US" b="0" i="0" dirty="0">
                <a:solidFill>
                  <a:srgbClr val="374151"/>
                </a:solidFill>
                <a:latin typeface="Arial"/>
                <a:ea typeface="Arial"/>
                <a:cs typeface="Arial"/>
                <a:sym typeface="Arial"/>
              </a:rPr>
              <a:t>, cum </a:t>
            </a:r>
            <a:r>
              <a:rPr lang="en-US" b="0" i="0" dirty="0" err="1">
                <a:solidFill>
                  <a:srgbClr val="374151"/>
                </a:solidFill>
                <a:latin typeface="Arial"/>
                <a:ea typeface="Arial"/>
                <a:cs typeface="Arial"/>
                <a:sym typeface="Arial"/>
              </a:rPr>
              <a:t>ar</a:t>
            </a:r>
            <a:r>
              <a:rPr lang="en-US" b="0" i="0" dirty="0">
                <a:solidFill>
                  <a:srgbClr val="374151"/>
                </a:solidFill>
                <a:latin typeface="Arial"/>
                <a:ea typeface="Arial"/>
                <a:cs typeface="Arial"/>
                <a:sym typeface="Arial"/>
              </a:rPr>
              <a:t> fi </a:t>
            </a:r>
            <a:r>
              <a:rPr lang="en-US" b="0" i="0" dirty="0" err="1">
                <a:solidFill>
                  <a:srgbClr val="374151"/>
                </a:solidFill>
                <a:latin typeface="Arial"/>
                <a:ea typeface="Arial"/>
                <a:cs typeface="Arial"/>
                <a:sym typeface="Arial"/>
              </a:rPr>
              <a:t>interogări</a:t>
            </a:r>
            <a:r>
              <a:rPr lang="en-US" b="0" i="0" dirty="0">
                <a:solidFill>
                  <a:srgbClr val="374151"/>
                </a:solidFill>
                <a:latin typeface="Arial"/>
                <a:ea typeface="Arial"/>
                <a:cs typeface="Arial"/>
                <a:sym typeface="Arial"/>
              </a:rPr>
              <a:t> SQL </a:t>
            </a:r>
            <a:r>
              <a:rPr lang="en-US" b="0" i="0" dirty="0" err="1">
                <a:solidFill>
                  <a:srgbClr val="374151"/>
                </a:solidFill>
                <a:latin typeface="Arial"/>
                <a:ea typeface="Arial"/>
                <a:cs typeface="Arial"/>
                <a:sym typeface="Arial"/>
              </a:rPr>
              <a:t>și</a:t>
            </a:r>
            <a:r>
              <a:rPr lang="en-US" b="0" i="0" dirty="0">
                <a:solidFill>
                  <a:srgbClr val="374151"/>
                </a:solidFill>
                <a:latin typeface="Arial"/>
                <a:ea typeface="Arial"/>
                <a:cs typeface="Arial"/>
                <a:sym typeface="Arial"/>
              </a:rPr>
              <a:t> </a:t>
            </a:r>
            <a:r>
              <a:rPr lang="en-US" b="0" i="0" dirty="0" err="1">
                <a:solidFill>
                  <a:srgbClr val="374151"/>
                </a:solidFill>
                <a:latin typeface="Arial"/>
                <a:ea typeface="Arial"/>
                <a:cs typeface="Arial"/>
                <a:sym typeface="Arial"/>
              </a:rPr>
              <a:t>instrumente</a:t>
            </a:r>
            <a:r>
              <a:rPr lang="en-US" b="0" i="0" dirty="0">
                <a:solidFill>
                  <a:srgbClr val="374151"/>
                </a:solidFill>
                <a:latin typeface="Arial"/>
                <a:ea typeface="Arial"/>
                <a:cs typeface="Arial"/>
                <a:sym typeface="Arial"/>
              </a:rPr>
              <a:t> de </a:t>
            </a:r>
            <a:r>
              <a:rPr lang="en-US" b="0" i="0" dirty="0" err="1">
                <a:solidFill>
                  <a:srgbClr val="374151"/>
                </a:solidFill>
                <a:latin typeface="Arial"/>
                <a:ea typeface="Arial"/>
                <a:cs typeface="Arial"/>
                <a:sym typeface="Arial"/>
              </a:rPr>
              <a:t>raportare</a:t>
            </a:r>
            <a:r>
              <a:rPr lang="en-US" b="0" i="0" dirty="0">
                <a:solidFill>
                  <a:srgbClr val="374151"/>
                </a:solidFill>
                <a:latin typeface="Arial"/>
                <a:ea typeface="Arial"/>
                <a:cs typeface="Arial"/>
                <a:sym typeface="Arial"/>
              </a:rPr>
              <a:t>.</a:t>
            </a:r>
            <a:endParaRPr dirty="0"/>
          </a:p>
        </p:txBody>
      </p:sp>
      <p:sp>
        <p:nvSpPr>
          <p:cNvPr id="202" name="Google Shape;202;p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o-RO" sz="1200" b="0" i="0" u="none" strike="noStrike" cap="none" dirty="0">
                <a:solidFill>
                  <a:schemeClr val="dk1"/>
                </a:solidFill>
                <a:effectLst/>
                <a:latin typeface="Calibri"/>
                <a:ea typeface="Calibri"/>
                <a:cs typeface="Calibri"/>
                <a:sym typeface="Calibri"/>
              </a:rPr>
              <a:t>Fraza începe cu cuvântul cheie „SELECT”, care spune sistemului de management al bazei de date (SGBD) că doriți să preluați date din baza de date. Asteriscul (*) este un caracter joker care reprezintă toate coloanele din tabel. Cuvântul cheie „FROM” specifică tabelul din care trebuie preluate datele, în acest caz, tabelul „</a:t>
            </a:r>
            <a:r>
              <a:rPr lang="ro-RO" sz="1200" b="0" i="0" u="none" strike="noStrike" cap="none" dirty="0" err="1">
                <a:solidFill>
                  <a:schemeClr val="dk1"/>
                </a:solidFill>
                <a:effectLst/>
                <a:latin typeface="Calibri"/>
                <a:ea typeface="Calibri"/>
                <a:cs typeface="Calibri"/>
                <a:sym typeface="Calibri"/>
              </a:rPr>
              <a:t>Employees</a:t>
            </a:r>
            <a:r>
              <a:rPr lang="ro-RO" sz="1200" b="0" i="0" u="none" strike="noStrike" cap="none" dirty="0">
                <a:solidFill>
                  <a:schemeClr val="dk1"/>
                </a:solidFill>
                <a:effectLst/>
                <a:latin typeface="Calibri"/>
                <a:ea typeface="Calibri"/>
                <a:cs typeface="Calibri"/>
                <a:sym typeface="Calibri"/>
              </a:rPr>
              <a:t>”.</a:t>
            </a:r>
          </a:p>
          <a:p>
            <a:pPr marL="0" lvl="0" indent="0" algn="l" rtl="0">
              <a:spcBef>
                <a:spcPts val="0"/>
              </a:spcBef>
              <a:spcAft>
                <a:spcPts val="0"/>
              </a:spcAft>
              <a:buNone/>
            </a:pPr>
            <a:r>
              <a:rPr lang="ro-RO" sz="1200" b="0" i="0" u="none" strike="noStrike" cap="none" dirty="0">
                <a:solidFill>
                  <a:schemeClr val="dk1"/>
                </a:solidFill>
                <a:effectLst/>
                <a:latin typeface="Calibri"/>
                <a:ea typeface="Calibri"/>
                <a:cs typeface="Calibri"/>
                <a:sym typeface="Calibri"/>
              </a:rPr>
              <a:t> Punctul și virgulă (;) de la sfârșitul instrucțiunii indică faptul că instrucțiunea este completă și gata de a fi executată. Când această instrucțiune este executată, SGBD va returna toate rândurile și coloanele din tabelul „</a:t>
            </a:r>
            <a:r>
              <a:rPr lang="ro-RO" sz="1200" b="0" i="0" u="none" strike="noStrike" cap="none" dirty="0" err="1">
                <a:solidFill>
                  <a:schemeClr val="dk1"/>
                </a:solidFill>
                <a:effectLst/>
                <a:latin typeface="Calibri"/>
                <a:ea typeface="Calibri"/>
                <a:cs typeface="Calibri"/>
                <a:sym typeface="Calibri"/>
              </a:rPr>
              <a:t>Employees</a:t>
            </a:r>
            <a:r>
              <a:rPr lang="ro-RO" sz="1200" b="0" i="0" u="none" strike="noStrike" cap="none" dirty="0">
                <a:solidFill>
                  <a:schemeClr val="dk1"/>
                </a:solidFill>
                <a:effectLst/>
                <a:latin typeface="Calibri"/>
                <a:ea typeface="Calibri"/>
                <a:cs typeface="Calibri"/>
                <a:sym typeface="Calibri"/>
              </a:rPr>
              <a:t>”. Rezultatul va fi un tabel cu toate datele din tabelul „</a:t>
            </a:r>
            <a:r>
              <a:rPr lang="ro-RO" sz="1200" b="0" i="0" u="none" strike="noStrike" cap="none" dirty="0" err="1">
                <a:solidFill>
                  <a:schemeClr val="dk1"/>
                </a:solidFill>
                <a:effectLst/>
                <a:latin typeface="Calibri"/>
                <a:ea typeface="Calibri"/>
                <a:cs typeface="Calibri"/>
                <a:sym typeface="Calibri"/>
              </a:rPr>
              <a:t>Employees</a:t>
            </a:r>
            <a:r>
              <a:rPr lang="ro-RO" sz="1200" b="0" i="0" u="none" strike="noStrike" cap="none" dirty="0">
                <a:solidFill>
                  <a:schemeClr val="dk1"/>
                </a:solidFill>
                <a:effectLst/>
                <a:latin typeface="Calibri"/>
                <a:ea typeface="Calibri"/>
                <a:cs typeface="Calibri"/>
                <a:sym typeface="Calibri"/>
              </a:rPr>
              <a:t>”, similar modului în care datele sunt stocate în baza de date. De exemplu, dacă tabelul „</a:t>
            </a:r>
            <a:r>
              <a:rPr lang="ro-RO" sz="1200" b="0" i="0" u="none" strike="noStrike" cap="none" dirty="0" err="1">
                <a:solidFill>
                  <a:schemeClr val="dk1"/>
                </a:solidFill>
                <a:effectLst/>
                <a:latin typeface="Calibri"/>
                <a:ea typeface="Calibri"/>
                <a:cs typeface="Calibri"/>
                <a:sym typeface="Calibri"/>
              </a:rPr>
              <a:t>Employees</a:t>
            </a:r>
            <a:r>
              <a:rPr lang="ro-RO" sz="1200" b="0" i="0" u="none" strike="noStrike" cap="none" dirty="0">
                <a:solidFill>
                  <a:schemeClr val="dk1"/>
                </a:solidFill>
                <a:effectLst/>
                <a:latin typeface="Calibri"/>
                <a:ea typeface="Calibri"/>
                <a:cs typeface="Calibri"/>
                <a:sym typeface="Calibri"/>
              </a:rPr>
              <a:t>” conținea date despre numele angajaților, titlurile postului și salariile, rezultatul acestei declarații ar fi un tabel cu coloane pentru fiecare dintre aceste câmpuri și rânduri pentru fiecare angajat, cu datele respective pentru fiecare angajat în coloanele corespunzătoare.</a:t>
            </a:r>
            <a:endParaRPr dirty="0"/>
          </a:p>
        </p:txBody>
      </p:sp>
      <p:sp>
        <p:nvSpPr>
          <p:cNvPr id="221" name="Google Shape;221;p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o-RO" sz="1200" b="0" i="0" u="none" strike="noStrike" cap="none" dirty="0">
                <a:solidFill>
                  <a:schemeClr val="dk1"/>
                </a:solidFill>
                <a:effectLst/>
                <a:latin typeface="Calibri"/>
                <a:ea typeface="Calibri"/>
                <a:cs typeface="Calibri"/>
                <a:sym typeface="Calibri"/>
              </a:rPr>
              <a:t>Fraza începe cu cuvântul cheie „SELECT”, care spune sistemului de management al bazei de date (SGBD) că doriți să preluați date din baza de date. Asteriscul (*) este un caracter joker care reprezintă toate coloanele din tabel. Cuvântul cheie „FROM” specifică tabelul din care trebuie preluate datele, în acest caz, tabelul „angajați”. Punctul și virgulă (;) de la sfârșitul instrucțiunii indică faptul că instrucțiunea este completă și gata de a fi executată. Când această frază este executată, SGBD va returna toate rândurile și coloanele din tabelul „</a:t>
            </a:r>
            <a:r>
              <a:rPr lang="en-US" sz="1200" dirty="0">
                <a:solidFill>
                  <a:schemeClr val="dk1"/>
                </a:solidFill>
                <a:latin typeface="Arial"/>
                <a:ea typeface="Arial"/>
                <a:cs typeface="Arial"/>
                <a:sym typeface="Arial"/>
              </a:rPr>
              <a:t>Employees</a:t>
            </a:r>
            <a:r>
              <a:rPr lang="ro-RO" sz="1200" b="0" i="0" u="none" strike="noStrike" cap="none" dirty="0">
                <a:solidFill>
                  <a:schemeClr val="dk1"/>
                </a:solidFill>
                <a:effectLst/>
                <a:latin typeface="Calibri"/>
                <a:ea typeface="Calibri"/>
                <a:cs typeface="Calibri"/>
                <a:sym typeface="Calibri"/>
              </a:rPr>
              <a:t>”. Rezultatul va fi un tabel cu toate datele din tabelul „</a:t>
            </a:r>
            <a:r>
              <a:rPr lang="en-US" sz="1200" dirty="0">
                <a:solidFill>
                  <a:schemeClr val="dk1"/>
                </a:solidFill>
                <a:latin typeface="Arial"/>
                <a:ea typeface="Arial"/>
                <a:cs typeface="Arial"/>
                <a:sym typeface="Arial"/>
              </a:rPr>
              <a:t>Employees</a:t>
            </a:r>
            <a:r>
              <a:rPr lang="ro-RO" sz="1200" b="0" i="0" u="none" strike="noStrike" cap="none" dirty="0">
                <a:solidFill>
                  <a:schemeClr val="dk1"/>
                </a:solidFill>
                <a:effectLst/>
                <a:latin typeface="Calibri"/>
                <a:ea typeface="Calibri"/>
                <a:cs typeface="Calibri"/>
                <a:sym typeface="Calibri"/>
              </a:rPr>
              <a:t>”, similar modului în care datele sunt stocate în baza de date. De exemplu, dacă tabelul „</a:t>
            </a:r>
            <a:r>
              <a:rPr lang="en-US" sz="1200" dirty="0">
                <a:solidFill>
                  <a:schemeClr val="dk1"/>
                </a:solidFill>
                <a:latin typeface="Arial"/>
                <a:ea typeface="Arial"/>
                <a:cs typeface="Arial"/>
                <a:sym typeface="Arial"/>
              </a:rPr>
              <a:t>Employees</a:t>
            </a:r>
            <a:r>
              <a:rPr lang="ro-RO" sz="1200" b="0" i="0" u="none" strike="noStrike" cap="none" dirty="0">
                <a:solidFill>
                  <a:schemeClr val="dk1"/>
                </a:solidFill>
                <a:effectLst/>
                <a:latin typeface="Calibri"/>
                <a:ea typeface="Calibri"/>
                <a:cs typeface="Calibri"/>
                <a:sym typeface="Calibri"/>
              </a:rPr>
              <a:t>” conținea date despre numele angajaților, titlurile postului și salariile, rezultatul acestei declarații ar fi un tabel cu coloane pentru fiecare dintre aceste câmpuri și rânduri pentru fiecare angajat, cu datele respective pentru fiecare angajat în coloanele corespunzătoare.</a:t>
            </a:r>
            <a:endParaRPr dirty="0"/>
          </a:p>
        </p:txBody>
      </p:sp>
      <p:sp>
        <p:nvSpPr>
          <p:cNvPr id="242" name="Google Shape;242;p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6"/>
        <p:cNvGrpSpPr/>
        <p:nvPr/>
      </p:nvGrpSpPr>
      <p:grpSpPr>
        <a:xfrm>
          <a:off x="0" y="0"/>
          <a:ext cx="0" cy="0"/>
          <a:chOff x="0" y="0"/>
          <a:chExt cx="0" cy="0"/>
        </a:xfrm>
      </p:grpSpPr>
      <p:sp>
        <p:nvSpPr>
          <p:cNvPr id="37" name="Google Shape;37;p26"/>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6"/>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9"/>
        <p:cNvGrpSpPr/>
        <p:nvPr/>
      </p:nvGrpSpPr>
      <p:grpSpPr>
        <a:xfrm>
          <a:off x="0" y="0"/>
          <a:ext cx="0" cy="0"/>
          <a:chOff x="0" y="0"/>
          <a:chExt cx="0" cy="0"/>
        </a:xfrm>
      </p:grpSpPr>
      <p:sp>
        <p:nvSpPr>
          <p:cNvPr id="90" name="Google Shape;90;p36"/>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36"/>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2" name="Google Shape;92;p36"/>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6"/>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4" name="Google Shape;94;p36"/>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8"/>
        <p:cNvGrpSpPr/>
        <p:nvPr/>
      </p:nvGrpSpPr>
      <p:grpSpPr>
        <a:xfrm>
          <a:off x="0" y="0"/>
          <a:ext cx="0" cy="0"/>
          <a:chOff x="0" y="0"/>
          <a:chExt cx="0" cy="0"/>
        </a:xfrm>
      </p:grpSpPr>
      <p:sp>
        <p:nvSpPr>
          <p:cNvPr id="99" name="Google Shape;99;p3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3"/>
        <p:cNvGrpSpPr/>
        <p:nvPr/>
      </p:nvGrpSpPr>
      <p:grpSpPr>
        <a:xfrm>
          <a:off x="0" y="0"/>
          <a:ext cx="0" cy="0"/>
          <a:chOff x="0" y="0"/>
          <a:chExt cx="0" cy="0"/>
        </a:xfrm>
      </p:grpSpPr>
      <p:sp>
        <p:nvSpPr>
          <p:cNvPr id="104" name="Google Shape;104;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7"/>
        <p:cNvGrpSpPr/>
        <p:nvPr/>
      </p:nvGrpSpPr>
      <p:grpSpPr>
        <a:xfrm>
          <a:off x="0" y="0"/>
          <a:ext cx="0" cy="0"/>
          <a:chOff x="0" y="0"/>
          <a:chExt cx="0" cy="0"/>
        </a:xfrm>
      </p:grpSpPr>
      <p:sp>
        <p:nvSpPr>
          <p:cNvPr id="108" name="Google Shape;108;p39"/>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39"/>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p39"/>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1" name="Google Shape;111;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4"/>
        <p:cNvGrpSpPr/>
        <p:nvPr/>
      </p:nvGrpSpPr>
      <p:grpSpPr>
        <a:xfrm>
          <a:off x="0" y="0"/>
          <a:ext cx="0" cy="0"/>
          <a:chOff x="0" y="0"/>
          <a:chExt cx="0" cy="0"/>
        </a:xfrm>
      </p:grpSpPr>
      <p:sp>
        <p:nvSpPr>
          <p:cNvPr id="115" name="Google Shape;115;p40"/>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40"/>
          <p:cNvSpPr>
            <a:spLocks noGrp="1"/>
          </p:cNvSpPr>
          <p:nvPr>
            <p:ph type="pic" idx="2"/>
          </p:nvPr>
        </p:nvSpPr>
        <p:spPr>
          <a:xfrm>
            <a:off x="7775575" y="1481138"/>
            <a:ext cx="9258300" cy="7310437"/>
          </a:xfrm>
          <a:prstGeom prst="rect">
            <a:avLst/>
          </a:prstGeom>
          <a:noFill/>
          <a:ln>
            <a:noFill/>
          </a:ln>
        </p:spPr>
      </p:sp>
      <p:sp>
        <p:nvSpPr>
          <p:cNvPr id="117" name="Google Shape;117;p40"/>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8" name="Google Shape;118;p4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4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4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1"/>
        <p:cNvGrpSpPr/>
        <p:nvPr/>
      </p:nvGrpSpPr>
      <p:grpSpPr>
        <a:xfrm>
          <a:off x="0" y="0"/>
          <a:ext cx="0" cy="0"/>
          <a:chOff x="0" y="0"/>
          <a:chExt cx="0" cy="0"/>
        </a:xfrm>
      </p:grpSpPr>
      <p:sp>
        <p:nvSpPr>
          <p:cNvPr id="122" name="Google Shape;122;p4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41"/>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4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7"/>
        <p:cNvGrpSpPr/>
        <p:nvPr/>
      </p:nvGrpSpPr>
      <p:grpSpPr>
        <a:xfrm>
          <a:off x="0" y="0"/>
          <a:ext cx="0" cy="0"/>
          <a:chOff x="0" y="0"/>
          <a:chExt cx="0" cy="0"/>
        </a:xfrm>
      </p:grpSpPr>
      <p:sp>
        <p:nvSpPr>
          <p:cNvPr id="128" name="Google Shape;128;p42"/>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42"/>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4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4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29"/>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29"/>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30"/>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30"/>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5" name="Google Shape;45;p30"/>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31"/>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4"/>
        <p:cNvGrpSpPr/>
        <p:nvPr/>
      </p:nvGrpSpPr>
      <p:grpSpPr>
        <a:xfrm>
          <a:off x="0" y="0"/>
          <a:ext cx="0" cy="0"/>
          <a:chOff x="0" y="0"/>
          <a:chExt cx="0" cy="0"/>
        </a:xfrm>
      </p:grpSpPr>
      <p:sp>
        <p:nvSpPr>
          <p:cNvPr id="65" name="Google Shape;65;p28"/>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28"/>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7" name="Google Shape;6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33"/>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6"/>
        <p:cNvGrpSpPr/>
        <p:nvPr/>
      </p:nvGrpSpPr>
      <p:grpSpPr>
        <a:xfrm>
          <a:off x="0" y="0"/>
          <a:ext cx="0" cy="0"/>
          <a:chOff x="0" y="0"/>
          <a:chExt cx="0" cy="0"/>
        </a:xfrm>
      </p:grpSpPr>
      <p:sp>
        <p:nvSpPr>
          <p:cNvPr id="77" name="Google Shape;77;p34"/>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34"/>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9" name="Google Shape;79;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2"/>
        <p:cNvGrpSpPr/>
        <p:nvPr/>
      </p:nvGrpSpPr>
      <p:grpSpPr>
        <a:xfrm>
          <a:off x="0" y="0"/>
          <a:ext cx="0" cy="0"/>
          <a:chOff x="0" y="0"/>
          <a:chExt cx="0" cy="0"/>
        </a:xfrm>
      </p:grpSpPr>
      <p:sp>
        <p:nvSpPr>
          <p:cNvPr id="83" name="Google Shape;83;p3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35"/>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5"/>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5"/>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11" name="Google Shape;11;p25"/>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5"/>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5"/>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5"/>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5"/>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5"/>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5"/>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25"/>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25"/>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25"/>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5"/>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25"/>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23" name="Google Shape;23;p25"/>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4" name="Google Shape;24;p25"/>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5"/>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5"/>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5"/>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5"/>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5"/>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5"/>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5"/>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25"/>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25"/>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25"/>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25"/>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27"/>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7"/>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7"/>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7"/>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7"/>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7"/>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7"/>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27"/>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7"/>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7"/>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27"/>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1" name="Google Shape;61;p27"/>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62" name="Google Shape;62;p27"/>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63" name="Google Shape;63;p27"/>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git-scm.com/downloads/wi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git-scm.com/downloads/mac" TargetMode="External"/><Relationship Id="rId5" Type="http://schemas.openxmlformats.org/officeDocument/2006/relationships/hyperlink" Target="https://brew.sh/" TargetMode="External"/><Relationship Id="rId4" Type="http://schemas.openxmlformats.org/officeDocument/2006/relationships/hyperlink" Target="https://gitforwindows.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ithub.co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mailto:mary.smith@email.e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postgresql.or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lvl="0" algn="ctr"/>
            <a:r>
              <a:rPr lang="fr-FR" sz="4800" b="1" dirty="0" err="1">
                <a:solidFill>
                  <a:srgbClr val="E7686A"/>
                </a:solidFill>
                <a:latin typeface="Calibri"/>
                <a:ea typeface="Calibri"/>
                <a:cs typeface="Calibri"/>
                <a:sym typeface="Calibri"/>
              </a:rPr>
              <a:t>Modul</a:t>
            </a:r>
            <a:r>
              <a:rPr lang="fr-FR" sz="4800" b="1" dirty="0">
                <a:solidFill>
                  <a:srgbClr val="E7686A"/>
                </a:solidFill>
                <a:latin typeface="Calibri"/>
                <a:ea typeface="Calibri"/>
                <a:cs typeface="Calibri"/>
                <a:sym typeface="Calibri"/>
              </a:rPr>
              <a:t> de instruire SQL </a:t>
            </a:r>
            <a:r>
              <a:rPr lang="fr-FR" sz="4800" b="1" dirty="0" err="1">
                <a:solidFill>
                  <a:srgbClr val="E7686A"/>
                </a:solidFill>
                <a:latin typeface="Calibri"/>
                <a:ea typeface="Calibri"/>
                <a:cs typeface="Calibri"/>
                <a:sym typeface="Calibri"/>
              </a:rPr>
              <a:t>și</a:t>
            </a:r>
            <a:r>
              <a:rPr lang="fr-FR" sz="4800" b="1" dirty="0">
                <a:solidFill>
                  <a:srgbClr val="E7686A"/>
                </a:solidFill>
                <a:latin typeface="Calibri"/>
                <a:ea typeface="Calibri"/>
                <a:cs typeface="Calibri"/>
                <a:sym typeface="Calibri"/>
              </a:rPr>
              <a:t> GitHub</a:t>
            </a:r>
            <a:endParaRPr lang="ro-RO" sz="4800" b="1" dirty="0">
              <a:solidFill>
                <a:srgbClr val="E7686A"/>
              </a:solidFill>
              <a:latin typeface="Calibri"/>
              <a:ea typeface="Calibri"/>
              <a:cs typeface="Calibri"/>
              <a:sym typeface="Calibri"/>
            </a:endParaRPr>
          </a:p>
          <a:p>
            <a:pPr lvl="0" algn="ctr"/>
            <a:r>
              <a:rPr lang="ro-RO" sz="3600" b="1" dirty="0">
                <a:solidFill>
                  <a:srgbClr val="E7686A"/>
                </a:solidFill>
                <a:latin typeface="Calibri"/>
                <a:ea typeface="Calibri"/>
                <a:cs typeface="Calibri"/>
                <a:sym typeface="Calibri"/>
              </a:rPr>
              <a:t>de</a:t>
            </a:r>
            <a:r>
              <a:rPr lang="en-US" sz="3600" b="1" dirty="0">
                <a:solidFill>
                  <a:srgbClr val="E7686A"/>
                </a:solidFill>
                <a:latin typeface="Calibri"/>
                <a:ea typeface="Calibri"/>
                <a:cs typeface="Calibri"/>
                <a:sym typeface="Calibri"/>
              </a:rPr>
              <a:t> </a:t>
            </a:r>
            <a:r>
              <a:rPr lang="ro-RO" sz="3600" b="1" dirty="0">
                <a:solidFill>
                  <a:srgbClr val="E7686A"/>
                </a:solidFill>
                <a:latin typeface="Calibri"/>
                <a:ea typeface="Calibri"/>
                <a:cs typeface="Calibri"/>
                <a:sym typeface="Calibri"/>
              </a:rPr>
              <a:t>Femei</a:t>
            </a:r>
            <a:r>
              <a:rPr lang="en-US" sz="3600" b="1" dirty="0">
                <a:solidFill>
                  <a:srgbClr val="E7686A"/>
                </a:solidFill>
                <a:latin typeface="Calibri"/>
                <a:ea typeface="Calibri"/>
                <a:cs typeface="Calibri"/>
                <a:sym typeface="Calibri"/>
              </a:rPr>
              <a:t> </a:t>
            </a:r>
            <a:r>
              <a:rPr lang="ro-RO" sz="3600" b="1" dirty="0">
                <a:solidFill>
                  <a:srgbClr val="E7686A"/>
                </a:solidFill>
                <a:latin typeface="Calibri"/>
                <a:ea typeface="Calibri"/>
                <a:cs typeface="Calibri"/>
                <a:sym typeface="Calibri"/>
              </a:rPr>
              <a:t>î</a:t>
            </a:r>
            <a:r>
              <a:rPr lang="en-US" sz="3600" b="1" dirty="0">
                <a:solidFill>
                  <a:srgbClr val="E7686A"/>
                </a:solidFill>
                <a:latin typeface="Calibri"/>
                <a:ea typeface="Calibri"/>
                <a:cs typeface="Calibri"/>
                <a:sym typeface="Calibri"/>
              </a:rPr>
              <a:t>n I</a:t>
            </a:r>
            <a:r>
              <a:rPr lang="ro-RO" sz="3600" b="1" dirty="0">
                <a:solidFill>
                  <a:srgbClr val="E7686A"/>
                </a:solidFill>
                <a:latin typeface="Calibri"/>
                <a:ea typeface="Calibri"/>
                <a:cs typeface="Calibri"/>
                <a:sym typeface="Calibri"/>
              </a:rPr>
              <a:t>A</a:t>
            </a:r>
            <a:r>
              <a:rPr lang="en-US" sz="3600" b="1" dirty="0">
                <a:solidFill>
                  <a:srgbClr val="E7686A"/>
                </a:solidFill>
                <a:latin typeface="Calibri"/>
                <a:ea typeface="Calibri"/>
                <a:cs typeface="Calibri"/>
                <a:sym typeface="Calibri"/>
              </a:rPr>
              <a:t> Austria</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6"/>
        <p:cNvGrpSpPr/>
        <p:nvPr/>
      </p:nvGrpSpPr>
      <p:grpSpPr>
        <a:xfrm>
          <a:off x="0" y="0"/>
          <a:ext cx="0" cy="0"/>
          <a:chOff x="0" y="0"/>
          <a:chExt cx="0" cy="0"/>
        </a:xfrm>
      </p:grpSpPr>
      <p:sp>
        <p:nvSpPr>
          <p:cNvPr id="257" name="Google Shape;257;p10"/>
          <p:cNvSpPr txBox="1"/>
          <p:nvPr/>
        </p:nvSpPr>
        <p:spPr>
          <a:xfrm>
            <a:off x="1447800" y="253492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a:t>
            </a:r>
            <a:r>
              <a:rPr lang="en-US" sz="2800" b="1" dirty="0" err="1">
                <a:solidFill>
                  <a:srgbClr val="238791"/>
                </a:solidFill>
                <a:latin typeface="Calibri"/>
                <a:ea typeface="Calibri"/>
                <a:cs typeface="Calibri"/>
                <a:sym typeface="Calibri"/>
              </a:rPr>
              <a:t>Utilizarea</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frazelor</a:t>
            </a:r>
            <a:r>
              <a:rPr lang="en-US" sz="2800" b="1" dirty="0">
                <a:solidFill>
                  <a:srgbClr val="238791"/>
                </a:solidFill>
                <a:latin typeface="Calibri"/>
                <a:ea typeface="Calibri"/>
                <a:cs typeface="Calibri"/>
                <a:sym typeface="Calibri"/>
              </a:rPr>
              <a:t> SELECT</a:t>
            </a:r>
            <a:endParaRPr sz="2800" b="1" dirty="0">
              <a:solidFill>
                <a:srgbClr val="238791"/>
              </a:solidFill>
              <a:latin typeface="Calibri"/>
              <a:ea typeface="Calibri"/>
              <a:cs typeface="Calibri"/>
              <a:sym typeface="Calibri"/>
            </a:endParaRPr>
          </a:p>
        </p:txBody>
      </p:sp>
      <p:sp>
        <p:nvSpPr>
          <p:cNvPr id="258" name="Google Shape;258;p10"/>
          <p:cNvSpPr txBox="1"/>
          <p:nvPr/>
        </p:nvSpPr>
        <p:spPr>
          <a:xfrm>
            <a:off x="1447800" y="3238500"/>
            <a:ext cx="15163800" cy="830956"/>
          </a:xfrm>
          <a:prstGeom prst="rect">
            <a:avLst/>
          </a:prstGeom>
          <a:noFill/>
          <a:ln>
            <a:noFill/>
          </a:ln>
        </p:spPr>
        <p:txBody>
          <a:bodyPr spcFirstLastPara="1" wrap="square" lIns="91425" tIns="45700" rIns="91425" bIns="45700" anchor="t" anchorCtr="0">
            <a:spAutoFit/>
          </a:bodyPr>
          <a:lstStyle/>
          <a:p>
            <a:pPr lvl="0"/>
            <a:r>
              <a:rPr lang="ro-RO" sz="2400" i="0" dirty="0">
                <a:solidFill>
                  <a:schemeClr val="tx1"/>
                </a:solidFill>
                <a:latin typeface="Arial"/>
                <a:ea typeface="Arial"/>
                <a:cs typeface="Arial"/>
                <a:sym typeface="Arial"/>
              </a:rPr>
              <a:t>Frazele</a:t>
            </a:r>
            <a:r>
              <a:rPr lang="ro-RO" sz="2400" b="1" i="0" dirty="0">
                <a:solidFill>
                  <a:schemeClr val="tx1"/>
                </a:solidFill>
                <a:latin typeface="Arial"/>
                <a:ea typeface="Arial"/>
                <a:cs typeface="Arial"/>
                <a:sym typeface="Arial"/>
              </a:rPr>
              <a:t> </a:t>
            </a:r>
            <a:r>
              <a:rPr lang="en-US" sz="2400" b="1" i="0" dirty="0">
                <a:solidFill>
                  <a:srgbClr val="FDBD40"/>
                </a:solidFill>
                <a:latin typeface="Arial"/>
                <a:ea typeface="Arial"/>
                <a:cs typeface="Arial"/>
                <a:sym typeface="Arial"/>
              </a:rPr>
              <a:t>SELECT</a:t>
            </a:r>
            <a:r>
              <a:rPr lang="en-US" sz="2400" dirty="0">
                <a:solidFill>
                  <a:srgbClr val="374151"/>
                </a:solidFill>
              </a:rPr>
              <a:t> sunt </a:t>
            </a:r>
            <a:r>
              <a:rPr lang="en-US" sz="2400" dirty="0" err="1">
                <a:solidFill>
                  <a:srgbClr val="374151"/>
                </a:solidFill>
              </a:rPr>
              <a:t>foarte</a:t>
            </a:r>
            <a:r>
              <a:rPr lang="en-US" sz="2400" dirty="0">
                <a:solidFill>
                  <a:srgbClr val="374151"/>
                </a:solidFill>
              </a:rPr>
              <a:t> </a:t>
            </a:r>
            <a:r>
              <a:rPr lang="en-US" sz="2400" dirty="0" err="1">
                <a:solidFill>
                  <a:srgbClr val="374151"/>
                </a:solidFill>
              </a:rPr>
              <a:t>puternice</a:t>
            </a:r>
            <a:r>
              <a:rPr lang="en-US" sz="2400" dirty="0">
                <a:solidFill>
                  <a:srgbClr val="374151"/>
                </a:solidFill>
              </a:rPr>
              <a:t> </a:t>
            </a:r>
            <a:r>
              <a:rPr lang="en-US" sz="2400" dirty="0" err="1">
                <a:solidFill>
                  <a:srgbClr val="374151"/>
                </a:solidFill>
              </a:rPr>
              <a:t>și</a:t>
            </a:r>
            <a:r>
              <a:rPr lang="en-US" sz="2400" dirty="0">
                <a:solidFill>
                  <a:srgbClr val="374151"/>
                </a:solidFill>
              </a:rPr>
              <a:t> </a:t>
            </a:r>
            <a:r>
              <a:rPr lang="ro-RO" sz="2400" dirty="0">
                <a:solidFill>
                  <a:srgbClr val="374151"/>
                </a:solidFill>
              </a:rPr>
              <a:t>reprezintă un sprijin din</a:t>
            </a:r>
            <a:r>
              <a:rPr lang="en-US" sz="2400" dirty="0">
                <a:solidFill>
                  <a:srgbClr val="374151"/>
                </a:solidFill>
              </a:rPr>
              <a:t> diverse perspective </a:t>
            </a:r>
            <a:r>
              <a:rPr lang="en-US" sz="2400" dirty="0" err="1">
                <a:solidFill>
                  <a:srgbClr val="374151"/>
                </a:solidFill>
              </a:rPr>
              <a:t>pentru</a:t>
            </a:r>
            <a:r>
              <a:rPr lang="en-US" sz="2400" dirty="0">
                <a:solidFill>
                  <a:srgbClr val="374151"/>
                </a:solidFill>
              </a:rPr>
              <a:t> </a:t>
            </a:r>
            <a:r>
              <a:rPr lang="ro-RO" sz="2400" dirty="0">
                <a:solidFill>
                  <a:srgbClr val="374151"/>
                </a:solidFill>
              </a:rPr>
              <a:t>Data </a:t>
            </a:r>
            <a:r>
              <a:rPr lang="ro-RO" sz="2400" dirty="0" err="1">
                <a:solidFill>
                  <a:srgbClr val="374151"/>
                </a:solidFill>
              </a:rPr>
              <a:t>Science</a:t>
            </a:r>
            <a:r>
              <a:rPr lang="en-US" sz="2400" dirty="0">
                <a:solidFill>
                  <a:srgbClr val="374151"/>
                </a:solidFill>
              </a:rPr>
              <a:t>:</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59" name="Google Shape;259;p10"/>
          <p:cNvSpPr txBox="1"/>
          <p:nvPr/>
        </p:nvSpPr>
        <p:spPr>
          <a:xfrm>
            <a:off x="4038600" y="12881066"/>
            <a:ext cx="151638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a:solidFill>
                  <a:srgbClr val="374151"/>
                </a:solidFill>
                <a:latin typeface="Arial"/>
                <a:ea typeface="Arial"/>
                <a:cs typeface="Arial"/>
                <a:sym typeface="Arial"/>
              </a:rPr>
              <a:t>SELECT</a:t>
            </a:r>
            <a:endParaRPr/>
          </a:p>
          <a:p>
            <a:pPr marL="0" marR="0" lvl="0" indent="0" algn="l" rtl="0">
              <a:spcBef>
                <a:spcPts val="0"/>
              </a:spcBef>
              <a:spcAft>
                <a:spcPts val="0"/>
              </a:spcAft>
              <a:buNone/>
            </a:pPr>
            <a:endParaRPr sz="2400">
              <a:solidFill>
                <a:srgbClr val="374151"/>
              </a:solidFill>
              <a:latin typeface="Arial"/>
              <a:ea typeface="Arial"/>
              <a:cs typeface="Arial"/>
              <a:sym typeface="Arial"/>
            </a:endParaRPr>
          </a:p>
          <a:p>
            <a:pPr marL="0" marR="0" lvl="0" indent="0" algn="l" rtl="0">
              <a:spcBef>
                <a:spcPts val="0"/>
              </a:spcBef>
              <a:spcAft>
                <a:spcPts val="0"/>
              </a:spcAft>
              <a:buNone/>
            </a:pPr>
            <a:endParaRPr sz="2400">
              <a:solidFill>
                <a:srgbClr val="37415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60" name="Google Shape;260;p10"/>
          <p:cNvSpPr txBox="1"/>
          <p:nvPr/>
        </p:nvSpPr>
        <p:spPr>
          <a:xfrm>
            <a:off x="1432560" y="1496219"/>
            <a:ext cx="1434084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lang="en-US" sz="4000" b="1" dirty="0">
              <a:solidFill>
                <a:srgbClr val="E7686A"/>
              </a:solidFill>
              <a:latin typeface="Calibri"/>
              <a:ea typeface="Calibri"/>
              <a:cs typeface="Calibri"/>
              <a:sym typeface="Calibri"/>
            </a:endParaRPr>
          </a:p>
        </p:txBody>
      </p:sp>
      <p:pic>
        <p:nvPicPr>
          <p:cNvPr id="261" name="Google Shape;261;p10"/>
          <p:cNvPicPr preferRelativeResize="0"/>
          <p:nvPr/>
        </p:nvPicPr>
        <p:blipFill rotWithShape="1">
          <a:blip r:embed="rId3">
            <a:alphaModFix/>
          </a:blip>
          <a:srcRect/>
          <a:stretch/>
        </p:blipFill>
        <p:spPr>
          <a:xfrm>
            <a:off x="7086600" y="4671396"/>
            <a:ext cx="3665012" cy="3505200"/>
          </a:xfrm>
          <a:prstGeom prst="rect">
            <a:avLst/>
          </a:prstGeom>
          <a:noFill/>
          <a:ln>
            <a:noFill/>
          </a:ln>
        </p:spPr>
      </p:pic>
      <p:sp>
        <p:nvSpPr>
          <p:cNvPr id="262" name="Google Shape;262;p10"/>
          <p:cNvSpPr txBox="1"/>
          <p:nvPr/>
        </p:nvSpPr>
        <p:spPr>
          <a:xfrm>
            <a:off x="8046720" y="4176500"/>
            <a:ext cx="25180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Student</a:t>
            </a:r>
            <a:endParaRPr/>
          </a:p>
        </p:txBody>
      </p:sp>
      <p:sp>
        <p:nvSpPr>
          <p:cNvPr id="263" name="Google Shape;263;p10"/>
          <p:cNvSpPr txBox="1"/>
          <p:nvPr/>
        </p:nvSpPr>
        <p:spPr>
          <a:xfrm>
            <a:off x="2276893" y="4630222"/>
            <a:ext cx="3659194" cy="354398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400" b="1" i="0" dirty="0">
                <a:solidFill>
                  <a:srgbClr val="FDBD40"/>
                </a:solidFill>
                <a:latin typeface="Arial"/>
                <a:ea typeface="Arial"/>
                <a:cs typeface="Arial"/>
                <a:sym typeface="Arial"/>
              </a:rPr>
              <a:t>SELECT</a:t>
            </a:r>
            <a:r>
              <a:rPr lang="en-US" sz="2400" dirty="0">
                <a:solidFill>
                  <a:srgbClr val="374151"/>
                </a:solidFill>
                <a:latin typeface="Arial"/>
                <a:ea typeface="Arial"/>
                <a:cs typeface="Arial"/>
                <a:sym typeface="Arial"/>
              </a:rPr>
              <a:t> </a:t>
            </a:r>
            <a:r>
              <a:rPr lang="en-US" sz="2400" dirty="0">
                <a:solidFill>
                  <a:srgbClr val="E8676A"/>
                </a:solidFill>
                <a:latin typeface="Arial"/>
                <a:ea typeface="Arial"/>
                <a:cs typeface="Arial"/>
                <a:sym typeface="Arial"/>
              </a:rPr>
              <a:t>avg</a:t>
            </a:r>
            <a:r>
              <a:rPr lang="en-US" sz="2400" dirty="0">
                <a:solidFill>
                  <a:srgbClr val="374151"/>
                </a:solidFill>
                <a:latin typeface="Arial"/>
                <a:ea typeface="Arial"/>
                <a:cs typeface="Arial"/>
                <a:sym typeface="Arial"/>
              </a:rPr>
              <a:t> ( Sem )</a:t>
            </a:r>
            <a:endParaRPr dirty="0"/>
          </a:p>
          <a:p>
            <a:pPr marL="0" marR="0" lvl="0" indent="0" algn="l" rtl="0">
              <a:lnSpc>
                <a:spcPct val="107000"/>
              </a:lnSpc>
              <a:spcBef>
                <a:spcPts val="0"/>
              </a:spcBef>
              <a:spcAft>
                <a:spcPts val="0"/>
              </a:spcAft>
              <a:buNone/>
            </a:pPr>
            <a:r>
              <a:rPr lang="en-US" sz="2400" b="1" dirty="0">
                <a:solidFill>
                  <a:srgbClr val="FDBD40"/>
                </a:solidFill>
                <a:latin typeface="Calibri"/>
                <a:ea typeface="Calibri"/>
                <a:cs typeface="Calibri"/>
                <a:sym typeface="Calibri"/>
              </a:rPr>
              <a:t>FROM</a:t>
            </a:r>
            <a:r>
              <a:rPr lang="en-US" sz="2400" dirty="0">
                <a:solidFill>
                  <a:srgbClr val="374151"/>
                </a:solidFill>
                <a:latin typeface="Arial"/>
                <a:ea typeface="Arial"/>
                <a:cs typeface="Arial"/>
                <a:sym typeface="Arial"/>
              </a:rPr>
              <a:t> Student;</a:t>
            </a:r>
            <a:endParaRPr dirty="0"/>
          </a:p>
          <a:p>
            <a:pPr marL="0" marR="0" lvl="0" indent="0" algn="l" rtl="0">
              <a:lnSpc>
                <a:spcPct val="107000"/>
              </a:lnSpc>
              <a:spcBef>
                <a:spcPts val="800"/>
              </a:spcBef>
              <a:spcAft>
                <a:spcPts val="0"/>
              </a:spcAft>
              <a:buNone/>
            </a:pPr>
            <a:r>
              <a:rPr lang="en-US" sz="2400" b="1" i="0" dirty="0">
                <a:solidFill>
                  <a:srgbClr val="FDBD40"/>
                </a:solidFill>
                <a:latin typeface="Arial"/>
                <a:ea typeface="Arial"/>
                <a:cs typeface="Arial"/>
                <a:sym typeface="Arial"/>
              </a:rPr>
              <a:t>SELECT</a:t>
            </a:r>
            <a:r>
              <a:rPr lang="en-US" sz="2400" dirty="0">
                <a:solidFill>
                  <a:srgbClr val="374151"/>
                </a:solidFill>
                <a:latin typeface="Arial"/>
                <a:ea typeface="Arial"/>
                <a:cs typeface="Arial"/>
                <a:sym typeface="Arial"/>
              </a:rPr>
              <a:t> </a:t>
            </a:r>
            <a:r>
              <a:rPr lang="en-US" sz="2400" dirty="0">
                <a:solidFill>
                  <a:srgbClr val="E8676A"/>
                </a:solidFill>
                <a:latin typeface="Arial"/>
                <a:ea typeface="Arial"/>
                <a:cs typeface="Arial"/>
                <a:sym typeface="Arial"/>
              </a:rPr>
              <a:t>max</a:t>
            </a:r>
            <a:r>
              <a:rPr lang="en-US" sz="2400" dirty="0">
                <a:solidFill>
                  <a:srgbClr val="374151"/>
                </a:solidFill>
                <a:latin typeface="Arial"/>
                <a:ea typeface="Arial"/>
                <a:cs typeface="Arial"/>
                <a:sym typeface="Arial"/>
              </a:rPr>
              <a:t> ( Sem )</a:t>
            </a:r>
            <a:endParaRPr dirty="0"/>
          </a:p>
          <a:p>
            <a:pPr marL="0" marR="0" lvl="0" indent="0" algn="l" rtl="0">
              <a:lnSpc>
                <a:spcPct val="107000"/>
              </a:lnSpc>
              <a:spcBef>
                <a:spcPts val="0"/>
              </a:spcBef>
              <a:spcAft>
                <a:spcPts val="0"/>
              </a:spcAft>
              <a:buNone/>
            </a:pPr>
            <a:r>
              <a:rPr lang="en-US" sz="2400" b="1" dirty="0">
                <a:solidFill>
                  <a:srgbClr val="FDBD40"/>
                </a:solidFill>
                <a:latin typeface="Calibri"/>
                <a:ea typeface="Calibri"/>
                <a:cs typeface="Calibri"/>
                <a:sym typeface="Calibri"/>
              </a:rPr>
              <a:t>FROM</a:t>
            </a:r>
            <a:r>
              <a:rPr lang="en-US" sz="2400" dirty="0">
                <a:solidFill>
                  <a:srgbClr val="374151"/>
                </a:solidFill>
                <a:latin typeface="Arial"/>
                <a:ea typeface="Arial"/>
                <a:cs typeface="Arial"/>
                <a:sym typeface="Arial"/>
              </a:rPr>
              <a:t> Student;</a:t>
            </a:r>
            <a:endParaRPr dirty="0"/>
          </a:p>
          <a:p>
            <a:pPr marL="0" marR="0" lvl="0" indent="0" algn="l" rtl="0">
              <a:lnSpc>
                <a:spcPct val="107000"/>
              </a:lnSpc>
              <a:spcBef>
                <a:spcPts val="800"/>
              </a:spcBef>
              <a:spcAft>
                <a:spcPts val="0"/>
              </a:spcAft>
              <a:buNone/>
            </a:pPr>
            <a:r>
              <a:rPr lang="en-US" sz="2400" b="1" i="0" dirty="0">
                <a:solidFill>
                  <a:srgbClr val="FDBD40"/>
                </a:solidFill>
                <a:latin typeface="Arial"/>
                <a:ea typeface="Arial"/>
                <a:cs typeface="Arial"/>
                <a:sym typeface="Arial"/>
              </a:rPr>
              <a:t>SELECT</a:t>
            </a:r>
            <a:r>
              <a:rPr lang="en-US" sz="2400" dirty="0">
                <a:solidFill>
                  <a:srgbClr val="374151"/>
                </a:solidFill>
                <a:latin typeface="Arial"/>
                <a:ea typeface="Arial"/>
                <a:cs typeface="Arial"/>
                <a:sym typeface="Arial"/>
              </a:rPr>
              <a:t> </a:t>
            </a:r>
            <a:r>
              <a:rPr lang="en-US" sz="2400" dirty="0">
                <a:solidFill>
                  <a:srgbClr val="E8676A"/>
                </a:solidFill>
                <a:latin typeface="Arial"/>
                <a:ea typeface="Arial"/>
                <a:cs typeface="Arial"/>
                <a:sym typeface="Arial"/>
              </a:rPr>
              <a:t>min</a:t>
            </a:r>
            <a:r>
              <a:rPr lang="en-US" sz="2400" dirty="0">
                <a:solidFill>
                  <a:srgbClr val="374151"/>
                </a:solidFill>
                <a:latin typeface="Arial"/>
                <a:ea typeface="Arial"/>
                <a:cs typeface="Arial"/>
                <a:sym typeface="Arial"/>
              </a:rPr>
              <a:t> ( Sem )</a:t>
            </a:r>
            <a:endParaRPr dirty="0"/>
          </a:p>
          <a:p>
            <a:pPr marL="0" marR="0" lvl="0" indent="0" algn="l" rtl="0">
              <a:lnSpc>
                <a:spcPct val="107000"/>
              </a:lnSpc>
              <a:spcBef>
                <a:spcPts val="0"/>
              </a:spcBef>
              <a:spcAft>
                <a:spcPts val="0"/>
              </a:spcAft>
              <a:buNone/>
            </a:pPr>
            <a:r>
              <a:rPr lang="en-US" sz="2400" b="1" dirty="0">
                <a:solidFill>
                  <a:srgbClr val="FDBD40"/>
                </a:solidFill>
                <a:latin typeface="Calibri"/>
                <a:ea typeface="Calibri"/>
                <a:cs typeface="Calibri"/>
                <a:sym typeface="Calibri"/>
              </a:rPr>
              <a:t>FROM</a:t>
            </a:r>
            <a:r>
              <a:rPr lang="en-US" sz="2400" dirty="0">
                <a:solidFill>
                  <a:srgbClr val="374151"/>
                </a:solidFill>
                <a:latin typeface="Arial"/>
                <a:ea typeface="Arial"/>
                <a:cs typeface="Arial"/>
                <a:sym typeface="Arial"/>
              </a:rPr>
              <a:t> Student;</a:t>
            </a:r>
            <a:endParaRPr dirty="0"/>
          </a:p>
          <a:p>
            <a:pPr marL="0" marR="0" lvl="0" indent="0" algn="l" rtl="0">
              <a:lnSpc>
                <a:spcPct val="107000"/>
              </a:lnSpc>
              <a:spcBef>
                <a:spcPts val="800"/>
              </a:spcBef>
              <a:spcAft>
                <a:spcPts val="0"/>
              </a:spcAft>
              <a:buNone/>
            </a:pPr>
            <a:r>
              <a:rPr lang="en-US" sz="2400" b="1" i="0" dirty="0">
                <a:solidFill>
                  <a:srgbClr val="FDBD40"/>
                </a:solidFill>
                <a:latin typeface="Arial"/>
                <a:ea typeface="Arial"/>
                <a:cs typeface="Arial"/>
                <a:sym typeface="Arial"/>
              </a:rPr>
              <a:t>SELECT</a:t>
            </a:r>
            <a:r>
              <a:rPr lang="en-US" sz="2400" dirty="0">
                <a:solidFill>
                  <a:srgbClr val="374151"/>
                </a:solidFill>
                <a:latin typeface="Arial"/>
                <a:ea typeface="Arial"/>
                <a:cs typeface="Arial"/>
                <a:sym typeface="Arial"/>
              </a:rPr>
              <a:t> </a:t>
            </a:r>
            <a:r>
              <a:rPr lang="en-US" sz="2400" dirty="0">
                <a:solidFill>
                  <a:srgbClr val="E8676A"/>
                </a:solidFill>
                <a:latin typeface="Arial"/>
                <a:ea typeface="Arial"/>
                <a:cs typeface="Arial"/>
                <a:sym typeface="Arial"/>
              </a:rPr>
              <a:t>count</a:t>
            </a:r>
            <a:r>
              <a:rPr lang="en-US" sz="2400" dirty="0">
                <a:solidFill>
                  <a:srgbClr val="374151"/>
                </a:solidFill>
                <a:latin typeface="Arial"/>
                <a:ea typeface="Arial"/>
                <a:cs typeface="Arial"/>
                <a:sym typeface="Arial"/>
              </a:rPr>
              <a:t> ( </a:t>
            </a:r>
            <a:r>
              <a:rPr lang="en-US" sz="2400" dirty="0" err="1">
                <a:solidFill>
                  <a:srgbClr val="374151"/>
                </a:solidFill>
                <a:latin typeface="Arial"/>
                <a:ea typeface="Arial"/>
                <a:cs typeface="Arial"/>
                <a:sym typeface="Arial"/>
              </a:rPr>
              <a:t>MatrNr</a:t>
            </a:r>
            <a:r>
              <a:rPr lang="en-US" sz="2400" dirty="0">
                <a:solidFill>
                  <a:srgbClr val="374151"/>
                </a:solidFill>
                <a:latin typeface="Arial"/>
                <a:ea typeface="Arial"/>
                <a:cs typeface="Arial"/>
                <a:sym typeface="Arial"/>
              </a:rPr>
              <a:t> )</a:t>
            </a:r>
            <a:endParaRPr dirty="0"/>
          </a:p>
          <a:p>
            <a:pPr marL="0" marR="0" lvl="0" indent="0" algn="l" rtl="0">
              <a:lnSpc>
                <a:spcPct val="107000"/>
              </a:lnSpc>
              <a:spcBef>
                <a:spcPts val="0"/>
              </a:spcBef>
              <a:spcAft>
                <a:spcPts val="0"/>
              </a:spcAft>
              <a:buNone/>
            </a:pPr>
            <a:r>
              <a:rPr lang="en-US" sz="2400" b="1" dirty="0">
                <a:solidFill>
                  <a:srgbClr val="FDBD40"/>
                </a:solidFill>
                <a:latin typeface="Calibri"/>
                <a:ea typeface="Calibri"/>
                <a:cs typeface="Calibri"/>
                <a:sym typeface="Calibri"/>
              </a:rPr>
              <a:t>FROM</a:t>
            </a:r>
            <a:r>
              <a:rPr lang="en-US" sz="2400" dirty="0">
                <a:solidFill>
                  <a:srgbClr val="374151"/>
                </a:solidFill>
                <a:latin typeface="Arial"/>
                <a:ea typeface="Arial"/>
                <a:cs typeface="Arial"/>
                <a:sym typeface="Arial"/>
              </a:rPr>
              <a:t> Student;</a:t>
            </a:r>
            <a:endParaRPr dirty="0"/>
          </a:p>
        </p:txBody>
      </p:sp>
      <p:sp>
        <p:nvSpPr>
          <p:cNvPr id="264" name="Google Shape;264;p10"/>
          <p:cNvSpPr txBox="1"/>
          <p:nvPr/>
        </p:nvSpPr>
        <p:spPr>
          <a:xfrm>
            <a:off x="12428012" y="5484739"/>
            <a:ext cx="4183588" cy="146552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400" b="1" dirty="0">
                <a:solidFill>
                  <a:srgbClr val="FDBD40"/>
                </a:solidFill>
                <a:latin typeface="Arial"/>
                <a:ea typeface="Arial"/>
                <a:cs typeface="Arial"/>
                <a:sym typeface="Arial"/>
              </a:rPr>
              <a:t>SELECT</a:t>
            </a:r>
            <a:r>
              <a:rPr lang="en-US" sz="2400" dirty="0">
                <a:solidFill>
                  <a:srgbClr val="374151"/>
                </a:solidFill>
                <a:latin typeface="Arial"/>
                <a:ea typeface="Arial"/>
                <a:cs typeface="Arial"/>
                <a:sym typeface="Arial"/>
              </a:rPr>
              <a:t> </a:t>
            </a:r>
            <a:r>
              <a:rPr lang="en-US" sz="2400" dirty="0" err="1">
                <a:solidFill>
                  <a:srgbClr val="374151"/>
                </a:solidFill>
                <a:latin typeface="Arial"/>
                <a:ea typeface="Arial"/>
                <a:cs typeface="Arial"/>
                <a:sym typeface="Arial"/>
              </a:rPr>
              <a:t>MatrNr</a:t>
            </a:r>
            <a:r>
              <a:rPr lang="en-US" sz="2400" dirty="0">
                <a:solidFill>
                  <a:srgbClr val="374151"/>
                </a:solidFill>
                <a:latin typeface="Arial"/>
                <a:ea typeface="Arial"/>
                <a:cs typeface="Arial"/>
                <a:sym typeface="Arial"/>
              </a:rPr>
              <a:t> , Name</a:t>
            </a:r>
            <a:endParaRPr dirty="0"/>
          </a:p>
          <a:p>
            <a:pPr marL="0" marR="0" lvl="0" indent="0" algn="l" rtl="0">
              <a:lnSpc>
                <a:spcPct val="107000"/>
              </a:lnSpc>
              <a:spcBef>
                <a:spcPts val="800"/>
              </a:spcBef>
              <a:spcAft>
                <a:spcPts val="0"/>
              </a:spcAft>
              <a:buNone/>
            </a:pPr>
            <a:r>
              <a:rPr lang="en-US" sz="2400" b="1" dirty="0">
                <a:solidFill>
                  <a:srgbClr val="FDBD40"/>
                </a:solidFill>
                <a:latin typeface="Calibri"/>
                <a:ea typeface="Calibri"/>
                <a:cs typeface="Calibri"/>
                <a:sym typeface="Calibri"/>
              </a:rPr>
              <a:t>FROM</a:t>
            </a:r>
            <a:r>
              <a:rPr lang="en-US" sz="2400" dirty="0">
                <a:solidFill>
                  <a:srgbClr val="374151"/>
                </a:solidFill>
                <a:latin typeface="Arial"/>
                <a:ea typeface="Arial"/>
                <a:cs typeface="Arial"/>
                <a:sym typeface="Arial"/>
              </a:rPr>
              <a:t> Student</a:t>
            </a:r>
            <a:endParaRPr dirty="0"/>
          </a:p>
          <a:p>
            <a:pPr marL="0" marR="0" lvl="0" indent="0" algn="l" rtl="0">
              <a:lnSpc>
                <a:spcPct val="107000"/>
              </a:lnSpc>
              <a:spcBef>
                <a:spcPts val="800"/>
              </a:spcBef>
              <a:spcAft>
                <a:spcPts val="0"/>
              </a:spcAft>
              <a:buNone/>
            </a:pPr>
            <a:r>
              <a:rPr lang="en-US" sz="2400" dirty="0">
                <a:solidFill>
                  <a:srgbClr val="E7686A"/>
                </a:solidFill>
                <a:latin typeface="Arial"/>
                <a:ea typeface="Arial"/>
                <a:cs typeface="Arial"/>
                <a:sym typeface="Arial"/>
              </a:rPr>
              <a:t>order</a:t>
            </a:r>
            <a:r>
              <a:rPr lang="en-US" sz="2400" dirty="0">
                <a:solidFill>
                  <a:srgbClr val="374151"/>
                </a:solidFill>
                <a:latin typeface="Arial"/>
                <a:ea typeface="Arial"/>
                <a:cs typeface="Arial"/>
                <a:sym typeface="Arial"/>
              </a:rPr>
              <a:t> </a:t>
            </a:r>
            <a:r>
              <a:rPr lang="en-US" sz="2400" dirty="0">
                <a:solidFill>
                  <a:srgbClr val="E7686A"/>
                </a:solidFill>
                <a:latin typeface="Arial"/>
                <a:ea typeface="Arial"/>
                <a:cs typeface="Arial"/>
                <a:sym typeface="Arial"/>
              </a:rPr>
              <a:t>by</a:t>
            </a:r>
            <a:r>
              <a:rPr lang="en-US" sz="2400" dirty="0">
                <a:solidFill>
                  <a:srgbClr val="374151"/>
                </a:solidFill>
                <a:latin typeface="Arial"/>
                <a:ea typeface="Arial"/>
                <a:cs typeface="Arial"/>
                <a:sym typeface="Arial"/>
              </a:rPr>
              <a:t> Sem </a:t>
            </a:r>
            <a:r>
              <a:rPr lang="en-US" sz="2400" dirty="0">
                <a:solidFill>
                  <a:srgbClr val="E7686A"/>
                </a:solidFill>
                <a:latin typeface="Arial"/>
                <a:ea typeface="Arial"/>
                <a:cs typeface="Arial"/>
                <a:sym typeface="Arial"/>
              </a:rPr>
              <a:t>desc</a:t>
            </a:r>
            <a:r>
              <a:rPr lang="en-US" sz="2400" dirty="0">
                <a:solidFill>
                  <a:srgbClr val="374151"/>
                </a:solidFill>
                <a:latin typeface="Arial"/>
                <a:ea typeface="Arial"/>
                <a:cs typeface="Arial"/>
                <a:sym typeface="Arial"/>
              </a:rPr>
              <a:t> , Name </a:t>
            </a:r>
            <a:r>
              <a:rPr lang="en-US" sz="2400" dirty="0" err="1">
                <a:solidFill>
                  <a:srgbClr val="E7686A"/>
                </a:solidFill>
                <a:latin typeface="Arial"/>
                <a:ea typeface="Arial"/>
                <a:cs typeface="Arial"/>
                <a:sym typeface="Arial"/>
              </a:rPr>
              <a:t>asc</a:t>
            </a:r>
            <a:r>
              <a:rPr lang="en-US" sz="2400" dirty="0">
                <a:solidFill>
                  <a:srgbClr val="374151"/>
                </a:solidFill>
                <a:latin typeface="Arial"/>
                <a:ea typeface="Arial"/>
                <a:cs typeface="Arial"/>
                <a:sym typeface="Arial"/>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Comenzi utilizate în </a:t>
            </a:r>
            <a:r>
              <a:rPr lang="ro-RO" sz="2800" b="1" dirty="0">
                <a:solidFill>
                  <a:srgbClr val="238791"/>
                </a:solidFill>
                <a:latin typeface="Calibri"/>
                <a:ea typeface="Calibri"/>
                <a:cs typeface="Calibri"/>
                <a:sym typeface="Calibri"/>
              </a:rPr>
              <a:t>frazele</a:t>
            </a:r>
            <a:r>
              <a:rPr lang="it-IT" sz="2800" b="1" dirty="0">
                <a:solidFill>
                  <a:srgbClr val="238791"/>
                </a:solidFill>
                <a:latin typeface="Calibri"/>
                <a:ea typeface="Calibri"/>
                <a:cs typeface="Calibri"/>
                <a:sym typeface="Calibri"/>
              </a:rPr>
              <a:t> SQL</a:t>
            </a:r>
            <a:endParaRPr dirty="0"/>
          </a:p>
        </p:txBody>
      </p:sp>
      <p:sp>
        <p:nvSpPr>
          <p:cNvPr id="270" name="Google Shape;270;p11"/>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Există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patru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comenzi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populare</a:t>
            </a:r>
            <a:r>
              <a:rPr lang="en-US" sz="2400" dirty="0">
                <a:solidFill>
                  <a:schemeClr val="dk1"/>
                </a:solidFill>
                <a:latin typeface="Calibri"/>
                <a:ea typeface="Calibri"/>
                <a:cs typeface="Calibri"/>
                <a:sym typeface="Calibri"/>
              </a:rPr>
              <a:t> ale „DML - Data Manipulation Language” din SQL</a:t>
            </a:r>
            <a:endParaRPr dirty="0"/>
          </a:p>
        </p:txBody>
      </p:sp>
      <p:sp>
        <p:nvSpPr>
          <p:cNvPr id="271" name="Google Shape;271;p11"/>
          <p:cNvSpPr txBox="1"/>
          <p:nvPr/>
        </p:nvSpPr>
        <p:spPr>
          <a:xfrm>
            <a:off x="1432560" y="1496219"/>
            <a:ext cx="13906284"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lang="en-US" sz="4000" b="1" dirty="0">
              <a:solidFill>
                <a:srgbClr val="E7686A"/>
              </a:solidFill>
              <a:latin typeface="Calibri"/>
              <a:ea typeface="Calibri"/>
              <a:cs typeface="Calibri"/>
              <a:sym typeface="Calibri"/>
            </a:endParaRPr>
          </a:p>
        </p:txBody>
      </p:sp>
      <p:sp>
        <p:nvSpPr>
          <p:cNvPr id="272" name="Google Shape;272;p11"/>
          <p:cNvSpPr txBox="1"/>
          <p:nvPr/>
        </p:nvSpPr>
        <p:spPr>
          <a:xfrm>
            <a:off x="1447800" y="3885843"/>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DBD40"/>
                </a:solidFill>
                <a:latin typeface="Calibri"/>
                <a:ea typeface="Calibri"/>
                <a:cs typeface="Calibri"/>
                <a:sym typeface="Calibri"/>
              </a:rPr>
              <a:t>SELECT, INSERT, UPDATE</a:t>
            </a:r>
            <a:r>
              <a:rPr lang="en-US" sz="2400" dirty="0">
                <a:solidFill>
                  <a:srgbClr val="FDBD40"/>
                </a:solidFill>
                <a:latin typeface="Calibri"/>
                <a:ea typeface="Calibri"/>
                <a:cs typeface="Calibri"/>
                <a:sym typeface="Calibri"/>
              </a:rPr>
              <a:t> </a:t>
            </a:r>
            <a:r>
              <a:rPr lang="ro-RO" sz="2400" dirty="0">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b="1" dirty="0">
                <a:solidFill>
                  <a:srgbClr val="FDBD40"/>
                </a:solidFill>
                <a:latin typeface="Calibri"/>
                <a:ea typeface="Calibri"/>
                <a:cs typeface="Calibri"/>
                <a:sym typeface="Calibri"/>
              </a:rPr>
              <a:t>DELETE</a:t>
            </a:r>
            <a:endParaRPr dirty="0"/>
          </a:p>
        </p:txBody>
      </p:sp>
      <p:sp>
        <p:nvSpPr>
          <p:cNvPr id="273" name="Google Shape;273;p11"/>
          <p:cNvSpPr txBox="1"/>
          <p:nvPr/>
        </p:nvSpPr>
        <p:spPr>
          <a:xfrm>
            <a:off x="1600200" y="4724043"/>
            <a:ext cx="7315200" cy="2877670"/>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rgbClr val="FDBD40"/>
              </a:buClr>
              <a:buSzPts val="2400"/>
              <a:buFont typeface="Noto Sans Symbols"/>
              <a:buChar char="⮚"/>
            </a:pPr>
            <a:r>
              <a:rPr lang="en-US" sz="2400" b="1" dirty="0">
                <a:solidFill>
                  <a:srgbClr val="FDBD40"/>
                </a:solidFill>
                <a:latin typeface="Calibri"/>
                <a:ea typeface="Calibri"/>
                <a:cs typeface="Calibri"/>
                <a:sym typeface="Calibri"/>
              </a:rPr>
              <a:t>INSERT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crea</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înregistrare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nouă</a:t>
            </a:r>
            <a:endParaRPr dirty="0"/>
          </a:p>
          <a:p>
            <a:pPr marL="457200" marR="0" lvl="1" indent="0" algn="l" rtl="0">
              <a:spcBef>
                <a:spcPts val="600"/>
              </a:spcBef>
              <a:spcAft>
                <a:spcPts val="0"/>
              </a:spcAft>
              <a:buNone/>
            </a:pPr>
            <a:r>
              <a:rPr lang="en-US" sz="2400" b="1" i="0" u="none" strike="noStrike" cap="none" dirty="0">
                <a:solidFill>
                  <a:srgbClr val="FDBD40"/>
                </a:solidFill>
                <a:latin typeface="Calibri"/>
                <a:ea typeface="Calibri"/>
                <a:cs typeface="Calibri"/>
                <a:sym typeface="Calibri"/>
              </a:rPr>
              <a:t>INSERT INTO </a:t>
            </a:r>
            <a:r>
              <a:rPr lang="en-US" sz="2400" b="0" i="0" u="none" strike="noStrike" cap="none" dirty="0" err="1">
                <a:solidFill>
                  <a:schemeClr val="dk1"/>
                </a:solidFill>
                <a:latin typeface="Calibri"/>
                <a:ea typeface="Calibri"/>
                <a:cs typeface="Calibri"/>
                <a:sym typeface="Calibri"/>
              </a:rPr>
              <a:t>table_name</a:t>
            </a:r>
            <a:r>
              <a:rPr lang="en-US" sz="2400" b="0" i="0" u="none" strike="noStrike" cap="none" dirty="0">
                <a:solidFill>
                  <a:schemeClr val="dk1"/>
                </a:solidFill>
                <a:latin typeface="Calibri"/>
                <a:ea typeface="Calibri"/>
                <a:cs typeface="Calibri"/>
                <a:sym typeface="Calibri"/>
              </a:rPr>
              <a:t> (column1, column2 …)</a:t>
            </a:r>
            <a:br>
              <a:rPr lang="en-US" sz="2400" b="0" i="0" u="none" strike="noStrike" cap="none" dirty="0">
                <a:solidFill>
                  <a:schemeClr val="dk1"/>
                </a:solidFill>
                <a:latin typeface="Calibri"/>
                <a:ea typeface="Calibri"/>
                <a:cs typeface="Calibri"/>
                <a:sym typeface="Calibri"/>
              </a:rPr>
            </a:br>
            <a:r>
              <a:rPr lang="en-US" sz="2400" b="1" i="0" u="none" strike="noStrike" cap="none" dirty="0">
                <a:solidFill>
                  <a:srgbClr val="FDBD40"/>
                </a:solidFill>
                <a:latin typeface="Calibri"/>
                <a:ea typeface="Calibri"/>
                <a:cs typeface="Calibri"/>
                <a:sym typeface="Calibri"/>
              </a:rPr>
              <a:t>VALUES</a:t>
            </a:r>
            <a:r>
              <a:rPr lang="en-US" sz="2400" b="0" i="0" u="none" strike="noStrike" cap="none" dirty="0">
                <a:solidFill>
                  <a:schemeClr val="dk1"/>
                </a:solidFill>
                <a:latin typeface="Calibri"/>
                <a:ea typeface="Calibri"/>
                <a:cs typeface="Calibri"/>
                <a:sym typeface="Calibri"/>
              </a:rPr>
              <a:t> (value1, value2 … </a:t>
            </a:r>
            <a:r>
              <a:rPr lang="en-US" sz="2400" b="0" i="0" u="none" strike="noStrike" cap="none" dirty="0" err="1">
                <a:solidFill>
                  <a:schemeClr val="dk1"/>
                </a:solidFill>
                <a:latin typeface="Calibri"/>
                <a:ea typeface="Calibri"/>
                <a:cs typeface="Calibri"/>
                <a:sym typeface="Calibri"/>
              </a:rPr>
              <a:t>valueX</a:t>
            </a:r>
            <a:r>
              <a:rPr lang="en-US" sz="2400" b="0" i="0" u="none" strike="noStrike" cap="none" dirty="0">
                <a:solidFill>
                  <a:schemeClr val="dk1"/>
                </a:solidFill>
                <a:latin typeface="Calibri"/>
                <a:ea typeface="Calibri"/>
                <a:cs typeface="Calibri"/>
                <a:sym typeface="Calibri"/>
              </a:rPr>
              <a:t>);</a:t>
            </a:r>
            <a:endParaRPr dirty="0"/>
          </a:p>
          <a:p>
            <a:pPr marL="742950" lvl="1" indent="-285750">
              <a:spcBef>
                <a:spcPts val="1200"/>
              </a:spcBef>
              <a:buClr>
                <a:schemeClr val="dk1"/>
              </a:buClr>
              <a:buSzPts val="2400"/>
              <a:buFont typeface="Noto Sans Symbols"/>
              <a:buChar char="⮚"/>
            </a:pPr>
            <a:r>
              <a:rPr lang="en-US" sz="2400" dirty="0">
                <a:solidFill>
                  <a:schemeClr val="dk1"/>
                </a:solidFill>
                <a:latin typeface="Calibri"/>
                <a:ea typeface="Calibri"/>
                <a:cs typeface="Calibri"/>
                <a:sym typeface="Calibri"/>
              </a:rPr>
              <a:t>Un </a:t>
            </a:r>
            <a:r>
              <a:rPr lang="en-US" sz="2400" dirty="0" err="1">
                <a:solidFill>
                  <a:schemeClr val="dk1"/>
                </a:solidFill>
                <a:latin typeface="Calibri"/>
                <a:ea typeface="Calibri"/>
                <a:cs typeface="Calibri"/>
                <a:sym typeface="Calibri"/>
              </a:rPr>
              <a:t>rând</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cu</a:t>
            </a:r>
            <a:r>
              <a:rPr lang="en-US" sz="2400" dirty="0">
                <a:solidFill>
                  <a:schemeClr val="dk1"/>
                </a:solidFill>
                <a:latin typeface="Calibri"/>
                <a:ea typeface="Calibri"/>
                <a:cs typeface="Calibri"/>
                <a:sym typeface="Calibri"/>
              </a:rPr>
              <a:t> date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inserat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într</a:t>
            </a:r>
            <a:r>
              <a:rPr lang="en-US" sz="2400" dirty="0">
                <a:solidFill>
                  <a:schemeClr val="dk1"/>
                </a:solidFill>
                <a:latin typeface="Calibri"/>
                <a:ea typeface="Calibri"/>
                <a:cs typeface="Calibri"/>
                <a:sym typeface="Calibri"/>
              </a:rPr>
              <a:t>-un </a:t>
            </a:r>
            <a:r>
              <a:rPr lang="en-US" sz="2400" dirty="0" err="1">
                <a:solidFill>
                  <a:schemeClr val="dk1"/>
                </a:solidFill>
                <a:latin typeface="Calibri"/>
                <a:ea typeface="Calibri"/>
                <a:cs typeface="Calibri"/>
                <a:sym typeface="Calibri"/>
              </a:rPr>
              <a:t>tabel</a:t>
            </a:r>
            <a:r>
              <a:rPr lang="en-US" sz="2400" dirty="0">
                <a:solidFill>
                  <a:schemeClr val="dk1"/>
                </a:solidFill>
                <a:latin typeface="Calibri"/>
                <a:ea typeface="Calibri"/>
                <a:cs typeface="Calibri"/>
                <a:sym typeface="Calibri"/>
              </a:rPr>
              <a:t> cu </a:t>
            </a:r>
            <a:r>
              <a:rPr lang="en-US" sz="2400" dirty="0" err="1">
                <a:solidFill>
                  <a:schemeClr val="dk1"/>
                </a:solidFill>
                <a:latin typeface="Calibri"/>
                <a:ea typeface="Calibri"/>
                <a:cs typeface="Calibri"/>
                <a:sym typeface="Calibri"/>
              </a:rPr>
              <a:t>valori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coloanele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specifice</a:t>
            </a:r>
            <a:endParaRPr sz="2400" b="0" i="0" u="none" strike="noStrike" cap="none" dirty="0">
              <a:solidFill>
                <a:schemeClr val="dk1"/>
              </a:solidFill>
              <a:latin typeface="Calibri"/>
              <a:ea typeface="Calibri"/>
              <a:cs typeface="Calibri"/>
              <a:sym typeface="Calibri"/>
            </a:endParaRPr>
          </a:p>
          <a:p>
            <a:pPr marL="3943350" marR="0" lvl="8" indent="-133350" algn="l" rtl="0">
              <a:spcBef>
                <a:spcPts val="120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274" name="Google Shape;274;p11"/>
          <p:cNvSpPr txBox="1"/>
          <p:nvPr/>
        </p:nvSpPr>
        <p:spPr>
          <a:xfrm>
            <a:off x="9144000" y="4724043"/>
            <a:ext cx="8763000" cy="4031833"/>
          </a:xfrm>
          <a:prstGeom prst="rect">
            <a:avLst/>
          </a:prstGeom>
          <a:noFill/>
          <a:ln>
            <a:noFill/>
          </a:ln>
        </p:spPr>
        <p:txBody>
          <a:bodyPr spcFirstLastPara="1" wrap="square" lIns="91425" tIns="45700" rIns="91425" bIns="45700" anchor="t" anchorCtr="0">
            <a:spAutoFit/>
          </a:bodyPr>
          <a:lstStyle/>
          <a:p>
            <a:pPr marL="285750" lvl="0" indent="-285750">
              <a:buClr>
                <a:srgbClr val="FDBD40"/>
              </a:buClr>
              <a:buSzPts val="2400"/>
              <a:buFont typeface="Noto Sans Symbols"/>
              <a:buChar char="⮚"/>
            </a:pPr>
            <a:r>
              <a:rPr lang="en-US" sz="2400" b="1" dirty="0">
                <a:solidFill>
                  <a:srgbClr val="FDBD40"/>
                </a:solidFill>
                <a:latin typeface="Calibri"/>
                <a:ea typeface="Calibri"/>
                <a:cs typeface="Calibri"/>
                <a:sym typeface="Calibri"/>
              </a:rPr>
              <a:t>UPDATE</a:t>
            </a:r>
            <a:r>
              <a:rPr lang="en-US" sz="2400" b="1" dirty="0">
                <a:solidFill>
                  <a:srgbClr val="1E737C"/>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înregistrările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existente</a:t>
            </a:r>
            <a:endParaRPr dirty="0"/>
          </a:p>
          <a:p>
            <a:pPr marL="457200" marR="0" lvl="1" indent="0" algn="l" rtl="0">
              <a:spcBef>
                <a:spcPts val="1200"/>
              </a:spcBef>
              <a:spcAft>
                <a:spcPts val="0"/>
              </a:spcAft>
              <a:buNone/>
            </a:pPr>
            <a:r>
              <a:rPr lang="en-US" sz="2400" b="1" i="0" u="none" strike="noStrike" cap="none" dirty="0">
                <a:solidFill>
                  <a:srgbClr val="FDBD40"/>
                </a:solidFill>
                <a:latin typeface="Calibri"/>
                <a:ea typeface="Calibri"/>
                <a:cs typeface="Calibri"/>
                <a:sym typeface="Calibri"/>
              </a:rPr>
              <a:t>UPDATE</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table_name</a:t>
            </a:r>
            <a:endParaRPr sz="24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2400" b="1" i="0" u="none" strike="noStrike" cap="none" dirty="0">
                <a:solidFill>
                  <a:srgbClr val="FDBD40"/>
                </a:solidFill>
                <a:latin typeface="Calibri"/>
                <a:ea typeface="Calibri"/>
                <a:cs typeface="Calibri"/>
                <a:sym typeface="Calibri"/>
              </a:rPr>
              <a:t>SET</a:t>
            </a:r>
            <a:r>
              <a:rPr lang="en-US" sz="2400" b="0" i="0" u="none" strike="noStrike" cap="none" dirty="0">
                <a:solidFill>
                  <a:schemeClr val="dk1"/>
                </a:solidFill>
                <a:latin typeface="Calibri"/>
                <a:ea typeface="Calibri"/>
                <a:cs typeface="Calibri"/>
                <a:sym typeface="Calibri"/>
              </a:rPr>
              <a:t> column1 = value1, column2 = value2 ... </a:t>
            </a:r>
            <a:r>
              <a:rPr lang="en-US" sz="2400" b="0" i="0" u="none" strike="noStrike" cap="none" dirty="0" err="1">
                <a:solidFill>
                  <a:schemeClr val="dk1"/>
                </a:solidFill>
                <a:latin typeface="Calibri"/>
                <a:ea typeface="Calibri"/>
                <a:cs typeface="Calibri"/>
                <a:sym typeface="Calibri"/>
              </a:rPr>
              <a:t>columnN</a:t>
            </a:r>
            <a:r>
              <a:rPr lang="en-US" sz="2400" b="0" i="0" u="none" strike="noStrike" cap="none" dirty="0">
                <a:solidFill>
                  <a:schemeClr val="dk1"/>
                </a:solidFill>
                <a:latin typeface="Calibri"/>
                <a:ea typeface="Calibri"/>
                <a:cs typeface="Calibri"/>
                <a:sym typeface="Calibri"/>
              </a:rPr>
              <a:t> = </a:t>
            </a:r>
            <a:r>
              <a:rPr lang="en-US" sz="2400" b="0" i="0" u="none" strike="noStrike" cap="none" dirty="0" err="1">
                <a:solidFill>
                  <a:schemeClr val="dk1"/>
                </a:solidFill>
                <a:latin typeface="Calibri"/>
                <a:ea typeface="Calibri"/>
                <a:cs typeface="Calibri"/>
                <a:sym typeface="Calibri"/>
              </a:rPr>
              <a:t>valueN</a:t>
            </a:r>
            <a:endParaRPr sz="2400" b="0" i="0" u="none" strike="noStrike" cap="none" dirty="0">
              <a:solidFill>
                <a:schemeClr val="dk1"/>
              </a:solidFill>
              <a:latin typeface="Calibri"/>
              <a:ea typeface="Calibri"/>
              <a:cs typeface="Calibri"/>
              <a:sym typeface="Calibri"/>
            </a:endParaRPr>
          </a:p>
          <a:p>
            <a:pPr marL="457200" lvl="1"/>
            <a:r>
              <a:rPr lang="en-US" sz="2400" b="0" i="0" u="none" strike="noStrike" cap="none" dirty="0">
                <a:solidFill>
                  <a:schemeClr val="dk1"/>
                </a:solidFill>
                <a:latin typeface="Calibri"/>
                <a:ea typeface="Calibri"/>
                <a:cs typeface="Calibri"/>
                <a:sym typeface="Calibri"/>
              </a:rPr>
              <a:t>[ </a:t>
            </a:r>
            <a:r>
              <a:rPr lang="en-US" sz="2400" b="1" i="0" u="none" strike="noStrike" cap="none" dirty="0">
                <a:solidFill>
                  <a:srgbClr val="FDBD40"/>
                </a:solidFill>
                <a:latin typeface="Calibri"/>
                <a:ea typeface="Calibri"/>
                <a:cs typeface="Calibri"/>
                <a:sym typeface="Calibri"/>
              </a:rPr>
              <a:t>WHERE</a:t>
            </a:r>
            <a:r>
              <a:rPr lang="en-US" sz="2400" b="0" i="0" u="none" strike="noStrike" cap="none"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condiție</a:t>
            </a:r>
            <a:r>
              <a:rPr lang="en-US" sz="2400" b="0" i="0" u="none" strike="noStrike" cap="none" dirty="0">
                <a:solidFill>
                  <a:schemeClr val="dk1"/>
                </a:solidFill>
                <a:latin typeface="Calibri"/>
                <a:ea typeface="Calibri"/>
                <a:cs typeface="Calibri"/>
                <a:sym typeface="Calibri"/>
              </a:rPr>
              <a:t> ];</a:t>
            </a:r>
            <a:endParaRPr dirty="0"/>
          </a:p>
          <a:p>
            <a:pPr marL="457200" marR="0" lvl="1" indent="0" algn="l" rtl="0">
              <a:spcBef>
                <a:spcPts val="600"/>
              </a:spcBef>
              <a:spcAft>
                <a:spcPts val="0"/>
              </a:spcAft>
              <a:buNone/>
            </a:pPr>
            <a:endParaRPr sz="2400" b="0" i="0" u="none" strike="noStrike" cap="none" dirty="0">
              <a:solidFill>
                <a:schemeClr val="dk1"/>
              </a:solidFill>
              <a:latin typeface="Calibri"/>
              <a:ea typeface="Calibri"/>
              <a:cs typeface="Calibri"/>
              <a:sym typeface="Calibri"/>
            </a:endParaRPr>
          </a:p>
          <a:p>
            <a:pPr marL="285750" lvl="0" indent="-285750">
              <a:spcBef>
                <a:spcPts val="1200"/>
              </a:spcBef>
              <a:buClr>
                <a:srgbClr val="FDBD40"/>
              </a:buClr>
              <a:buSzPts val="2400"/>
              <a:buFont typeface="Noto Sans Symbols"/>
              <a:buChar char="⮚"/>
            </a:pPr>
            <a:r>
              <a:rPr lang="en-US" sz="2400" b="1" dirty="0">
                <a:solidFill>
                  <a:srgbClr val="FDBD40"/>
                </a:solidFill>
                <a:latin typeface="Calibri"/>
                <a:ea typeface="Calibri"/>
                <a:cs typeface="Calibri"/>
                <a:sym typeface="Calibri"/>
              </a:rPr>
              <a:t>DELETE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șterge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înregistrări</a:t>
            </a:r>
            <a:endParaRPr dirty="0"/>
          </a:p>
          <a:p>
            <a:pPr marL="457200" marR="0" lvl="1" indent="0" algn="l" rtl="0">
              <a:spcBef>
                <a:spcPts val="1200"/>
              </a:spcBef>
              <a:spcAft>
                <a:spcPts val="0"/>
              </a:spcAft>
              <a:buNone/>
            </a:pPr>
            <a:r>
              <a:rPr lang="en-US" sz="2400" b="1" i="0" u="none" strike="noStrike" cap="none" dirty="0">
                <a:solidFill>
                  <a:srgbClr val="FDBD40"/>
                </a:solidFill>
                <a:latin typeface="Calibri"/>
                <a:ea typeface="Calibri"/>
                <a:cs typeface="Calibri"/>
                <a:sym typeface="Calibri"/>
              </a:rPr>
              <a:t>DELETE FROM </a:t>
            </a:r>
            <a:r>
              <a:rPr lang="en-US" sz="2400" b="0" i="0" u="none" strike="noStrike" cap="none" dirty="0" err="1">
                <a:solidFill>
                  <a:schemeClr val="dk1"/>
                </a:solidFill>
                <a:latin typeface="Calibri"/>
                <a:ea typeface="Calibri"/>
                <a:cs typeface="Calibri"/>
                <a:sym typeface="Calibri"/>
              </a:rPr>
              <a:t>table_name</a:t>
            </a:r>
            <a:endParaRPr sz="24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2400" b="1" i="0" u="none" strike="noStrike" cap="none" dirty="0">
                <a:solidFill>
                  <a:srgbClr val="FDBD40"/>
                </a:solidFill>
                <a:latin typeface="Calibri"/>
                <a:ea typeface="Calibri"/>
                <a:cs typeface="Calibri"/>
                <a:sym typeface="Calibri"/>
              </a:rPr>
              <a:t>WHERE</a:t>
            </a:r>
            <a:r>
              <a:rPr lang="en-US" sz="2400" b="0" i="0" u="none" strike="noStrike" cap="none" dirty="0">
                <a:solidFill>
                  <a:schemeClr val="dk1"/>
                </a:solidFill>
                <a:latin typeface="Calibri"/>
                <a:ea typeface="Calibri"/>
                <a:cs typeface="Calibri"/>
                <a:sym typeface="Calibri"/>
              </a:rPr>
              <a:t>  {</a:t>
            </a:r>
            <a:r>
              <a:rPr lang="ro-RO" sz="2400" b="0" i="0" u="none" strike="noStrike" cap="none" dirty="0">
                <a:solidFill>
                  <a:schemeClr val="dk1"/>
                </a:solidFill>
                <a:latin typeface="Calibri"/>
                <a:ea typeface="Calibri"/>
                <a:cs typeface="Calibri"/>
                <a:sym typeface="Calibri"/>
              </a:rPr>
              <a:t>condiție</a:t>
            </a:r>
            <a:r>
              <a:rPr lang="en-US" sz="2400" b="0" i="0" u="none" strike="noStrike" cap="none" dirty="0">
                <a:solidFill>
                  <a:schemeClr val="dk1"/>
                </a:solidFill>
                <a:latin typeface="Calibri"/>
                <a:ea typeface="Calibri"/>
                <a:cs typeface="Calibri"/>
                <a:sym typeface="Calibri"/>
              </a:rPr>
              <a:t>};</a:t>
            </a:r>
            <a:endParaRPr dirty="0"/>
          </a:p>
          <a:p>
            <a:pPr marL="457200" marR="0" lvl="1" indent="0" algn="l" rtl="0">
              <a:spcBef>
                <a:spcPts val="600"/>
              </a:spcBef>
              <a:spcAft>
                <a:spcPts val="0"/>
              </a:spcAft>
              <a:buNone/>
            </a:pPr>
            <a:endParaRPr sz="2400" b="0" i="0" u="none" strike="noStrike" cap="none" dirty="0">
              <a:solidFill>
                <a:schemeClr val="dk1"/>
              </a:solidFill>
              <a:latin typeface="Calibri"/>
              <a:ea typeface="Calibri"/>
              <a:cs typeface="Calibri"/>
              <a:sym typeface="Calibri"/>
            </a:endParaRPr>
          </a:p>
        </p:txBody>
      </p:sp>
      <p:sp>
        <p:nvSpPr>
          <p:cNvPr id="275" name="Google Shape;275;p11"/>
          <p:cNvSpPr txBox="1"/>
          <p:nvPr/>
        </p:nvSpPr>
        <p:spPr>
          <a:xfrm rot="393050">
            <a:off x="15401344" y="2358726"/>
            <a:ext cx="1828801" cy="1200329"/>
          </a:xfrm>
          <a:prstGeom prst="rect">
            <a:avLst/>
          </a:prstGeom>
          <a:solidFill>
            <a:schemeClr val="lt1"/>
          </a:solidFill>
          <a:ln w="12700" cap="flat" cmpd="sng">
            <a:solidFill>
              <a:schemeClr val="accent2"/>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lvl="0"/>
            <a:r>
              <a:rPr lang="en-US" sz="1800" dirty="0" err="1">
                <a:latin typeface="Calibri"/>
                <a:ea typeface="Calibri"/>
                <a:cs typeface="Calibri"/>
                <a:sym typeface="Calibri"/>
              </a:rPr>
              <a:t>Vă</a:t>
            </a:r>
            <a:r>
              <a:rPr lang="en-US" sz="1800" dirty="0">
                <a:latin typeface="Calibri"/>
                <a:ea typeface="Calibri"/>
                <a:cs typeface="Calibri"/>
                <a:sym typeface="Calibri"/>
              </a:rPr>
              <a:t> </a:t>
            </a:r>
            <a:r>
              <a:rPr lang="en-US" sz="1800" dirty="0" err="1">
                <a:latin typeface="Calibri"/>
                <a:ea typeface="Calibri"/>
                <a:cs typeface="Calibri"/>
                <a:sym typeface="Calibri"/>
              </a:rPr>
              <a:t>rugăm</a:t>
            </a:r>
            <a:r>
              <a:rPr lang="en-US" sz="1800" dirty="0">
                <a:latin typeface="Calibri"/>
                <a:ea typeface="Calibri"/>
                <a:cs typeface="Calibri"/>
                <a:sym typeface="Calibri"/>
              </a:rPr>
              <a:t> </a:t>
            </a:r>
            <a:r>
              <a:rPr lang="en-US" sz="1800" dirty="0" err="1">
                <a:latin typeface="Calibri"/>
                <a:ea typeface="Calibri"/>
                <a:cs typeface="Calibri"/>
                <a:sym typeface="Calibri"/>
              </a:rPr>
              <a:t>să</a:t>
            </a:r>
            <a:r>
              <a:rPr lang="en-US" sz="1800" dirty="0">
                <a:latin typeface="Calibri"/>
                <a:ea typeface="Calibri"/>
                <a:cs typeface="Calibri"/>
                <a:sym typeface="Calibri"/>
              </a:rPr>
              <a:t> </a:t>
            </a:r>
            <a:r>
              <a:rPr lang="en-US" sz="1800" dirty="0" err="1">
                <a:latin typeface="Calibri"/>
                <a:ea typeface="Calibri"/>
                <a:cs typeface="Calibri"/>
                <a:sym typeface="Calibri"/>
              </a:rPr>
              <a:t>găsiți</a:t>
            </a:r>
            <a:r>
              <a:rPr lang="en-US" sz="1800" dirty="0">
                <a:latin typeface="Calibri"/>
                <a:ea typeface="Calibri"/>
                <a:cs typeface="Calibri"/>
                <a:sym typeface="Calibri"/>
              </a:rPr>
              <a:t> un Cheat Sheet </a:t>
            </a:r>
            <a:r>
              <a:rPr lang="en-US" sz="1800" dirty="0" err="1">
                <a:latin typeface="Calibri"/>
                <a:ea typeface="Calibri"/>
                <a:cs typeface="Calibri"/>
                <a:sym typeface="Calibri"/>
              </a:rPr>
              <a:t>pentru</a:t>
            </a:r>
            <a:r>
              <a:rPr lang="en-US" sz="1800" dirty="0">
                <a:latin typeface="Calibri"/>
                <a:ea typeface="Calibri"/>
                <a:cs typeface="Calibri"/>
                <a:sym typeface="Calibri"/>
              </a:rPr>
              <a:t> </a:t>
            </a:r>
            <a:r>
              <a:rPr lang="en-US" sz="1800" dirty="0" err="1">
                <a:latin typeface="Calibri"/>
                <a:ea typeface="Calibri"/>
                <a:cs typeface="Calibri"/>
                <a:sym typeface="Calibri"/>
              </a:rPr>
              <a:t>fraze</a:t>
            </a:r>
            <a:r>
              <a:rPr lang="en-US" sz="1800" dirty="0">
                <a:latin typeface="Calibri"/>
                <a:ea typeface="Calibri"/>
                <a:cs typeface="Calibri"/>
                <a:sym typeface="Calibri"/>
              </a:rPr>
              <a:t> SQL.</a:t>
            </a:r>
            <a:endParaRPr lang="en-US"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2"/>
          <p:cNvSpPr txBox="1"/>
          <p:nvPr/>
        </p:nvSpPr>
        <p:spPr>
          <a:xfrm>
            <a:off x="1447800" y="1573291"/>
            <a:ext cx="7315200" cy="707886"/>
          </a:xfrm>
          <a:prstGeom prst="rect">
            <a:avLst/>
          </a:prstGeom>
          <a:noFill/>
          <a:ln>
            <a:noFill/>
          </a:ln>
        </p:spPr>
        <p:txBody>
          <a:bodyPr spcFirstLastPara="1" wrap="square" lIns="91425" tIns="45700" rIns="91425" bIns="45700" anchor="t" anchorCtr="0">
            <a:spAutoFit/>
          </a:bodyPr>
          <a:lstStyle/>
          <a:p>
            <a:pPr lvl="0"/>
            <a:r>
              <a:rPr lang="en-US" sz="4000" b="1" dirty="0">
                <a:solidFill>
                  <a:srgbClr val="E7686A"/>
                </a:solidFill>
                <a:latin typeface="Calibri"/>
                <a:ea typeface="Calibri"/>
                <a:cs typeface="Calibri"/>
                <a:sym typeface="Calibri"/>
              </a:rPr>
              <a:t>Test de </a:t>
            </a:r>
            <a:r>
              <a:rPr lang="en-US" sz="4000" b="1" dirty="0" err="1">
                <a:solidFill>
                  <a:srgbClr val="E7686A"/>
                </a:solidFill>
                <a:latin typeface="Calibri"/>
                <a:ea typeface="Calibri"/>
                <a:cs typeface="Calibri"/>
                <a:sym typeface="Calibri"/>
              </a:rPr>
              <a:t>autoevaluare</a:t>
            </a:r>
            <a:r>
              <a:rPr lang="en-US" sz="4000" b="1" dirty="0">
                <a:solidFill>
                  <a:srgbClr val="E7686A"/>
                </a:solidFill>
                <a:latin typeface="Calibri"/>
                <a:ea typeface="Calibri"/>
                <a:cs typeface="Calibri"/>
                <a:sym typeface="Calibri"/>
              </a:rPr>
              <a:t> SQL</a:t>
            </a:r>
            <a:endParaRPr dirty="0"/>
          </a:p>
        </p:txBody>
      </p:sp>
      <p:sp>
        <p:nvSpPr>
          <p:cNvPr id="281" name="Google Shape;281;p12"/>
          <p:cNvSpPr txBox="1"/>
          <p:nvPr/>
        </p:nvSpPr>
        <p:spPr>
          <a:xfrm>
            <a:off x="1447800" y="3009900"/>
            <a:ext cx="5344886" cy="4832052"/>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en-US" sz="2800" b="1" dirty="0">
                <a:solidFill>
                  <a:srgbClr val="238791"/>
                </a:solidFill>
                <a:latin typeface="Calibri"/>
                <a:ea typeface="Calibri"/>
                <a:cs typeface="Calibri"/>
                <a:sym typeface="Calibri"/>
              </a:rPr>
              <a:t>Cine </a:t>
            </a:r>
            <a:r>
              <a:rPr lang="en-US" sz="2800" b="1" dirty="0" err="1">
                <a:solidFill>
                  <a:srgbClr val="238791"/>
                </a:solidFill>
                <a:latin typeface="Calibri"/>
                <a:ea typeface="Calibri"/>
                <a:cs typeface="Calibri"/>
                <a:sym typeface="Calibri"/>
              </a:rPr>
              <a:t>folosește</a:t>
            </a:r>
            <a:r>
              <a:rPr lang="en-US" sz="2800" b="1" dirty="0">
                <a:solidFill>
                  <a:srgbClr val="238791"/>
                </a:solidFill>
                <a:latin typeface="Calibri"/>
                <a:ea typeface="Calibri"/>
                <a:cs typeface="Calibri"/>
                <a:sym typeface="Calibri"/>
              </a:rPr>
              <a:t> SQL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scop</a:t>
            </a:r>
            <a:r>
              <a:rPr lang="en-US" sz="2800" b="1" dirty="0">
                <a:solidFill>
                  <a:srgbClr val="238791"/>
                </a:solidFill>
                <a:latin typeface="Calibri"/>
                <a:ea typeface="Calibri"/>
                <a:cs typeface="Calibri"/>
                <a:sym typeface="Calibri"/>
              </a:rPr>
              <a:t>?</a:t>
            </a:r>
          </a:p>
          <a:p>
            <a:pPr lvl="0">
              <a:buClr>
                <a:srgbClr val="238791"/>
              </a:buClr>
              <a:buSzPts val="2800"/>
            </a:pPr>
            <a:endParaRPr sz="2800" b="1" dirty="0">
              <a:solidFill>
                <a:srgbClr val="23879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Oamenii</a:t>
            </a:r>
            <a:r>
              <a:rPr lang="en-US" sz="2800" dirty="0">
                <a:solidFill>
                  <a:schemeClr val="dk1"/>
                </a:solidFill>
                <a:latin typeface="Calibri"/>
                <a:ea typeface="Calibri"/>
                <a:cs typeface="Calibri"/>
                <a:sym typeface="Calibri"/>
              </a:rPr>
              <a:t> care </a:t>
            </a:r>
            <a:r>
              <a:rPr lang="en-US" sz="2800" dirty="0" err="1">
                <a:solidFill>
                  <a:schemeClr val="dk1"/>
                </a:solidFill>
                <a:latin typeface="Calibri"/>
                <a:ea typeface="Calibri"/>
                <a:cs typeface="Calibri"/>
                <a:sym typeface="Calibri"/>
              </a:rPr>
              <a:t>lucreaz</a:t>
            </a:r>
            <a:r>
              <a:rPr lang="ro-RO" sz="2800" dirty="0">
                <a:solidFill>
                  <a:schemeClr val="dk1"/>
                </a:solidFill>
                <a:latin typeface="Calibri"/>
                <a:ea typeface="Calibri"/>
                <a:cs typeface="Calibri"/>
                <a:sym typeface="Calibri"/>
              </a:rPr>
              <a:t>ă</a:t>
            </a:r>
            <a:r>
              <a:rPr lang="en-US" sz="2800" dirty="0">
                <a:solidFill>
                  <a:schemeClr val="dk1"/>
                </a:solidFill>
                <a:latin typeface="Calibri"/>
                <a:ea typeface="Calibri"/>
                <a:cs typeface="Calibri"/>
                <a:sym typeface="Calibri"/>
              </a:rPr>
              <a:t> cu </a:t>
            </a:r>
            <a:r>
              <a:rPr lang="en-US" sz="2800" dirty="0" err="1">
                <a:solidFill>
                  <a:schemeClr val="dk1"/>
                </a:solidFill>
                <a:latin typeface="Calibri"/>
                <a:ea typeface="Calibri"/>
                <a:cs typeface="Calibri"/>
                <a:sym typeface="Calibri"/>
              </a:rPr>
              <a:t>datele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stocate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într</a:t>
            </a:r>
            <a:r>
              <a:rPr lang="en-US" sz="2800" dirty="0">
                <a:solidFill>
                  <a:schemeClr val="dk1"/>
                </a:solidFill>
                <a:latin typeface="Calibri"/>
                <a:ea typeface="Calibri"/>
                <a:cs typeface="Calibri"/>
                <a:sym typeface="Calibri"/>
              </a:rPr>
              <a:t>-o </a:t>
            </a:r>
            <a:r>
              <a:rPr lang="en-US" sz="2800" dirty="0" err="1">
                <a:solidFill>
                  <a:schemeClr val="dk1"/>
                </a:solidFill>
                <a:latin typeface="Calibri"/>
                <a:ea typeface="Calibri"/>
                <a:cs typeface="Calibri"/>
                <a:sym typeface="Calibri"/>
              </a:rPr>
              <a:t>bază</a:t>
            </a:r>
            <a:r>
              <a:rPr lang="en-US" sz="2800" dirty="0">
                <a:solidFill>
                  <a:schemeClr val="dk1"/>
                </a:solidFill>
                <a:latin typeface="Calibri"/>
                <a:ea typeface="Calibri"/>
                <a:cs typeface="Calibri"/>
                <a:sym typeface="Calibri"/>
              </a:rPr>
              <a:t> de date </a:t>
            </a:r>
            <a:r>
              <a:rPr lang="en-US" sz="2800" dirty="0" err="1">
                <a:solidFill>
                  <a:schemeClr val="dk1"/>
                </a:solidFill>
                <a:latin typeface="Calibri"/>
                <a:ea typeface="Calibri"/>
                <a:cs typeface="Calibri"/>
                <a:sym typeface="Calibri"/>
              </a:rPr>
              <a:t>relațională</a:t>
            </a:r>
            <a:r>
              <a:rPr lang="en-US" sz="2800" dirty="0">
                <a:solidFill>
                  <a:schemeClr val="dk1"/>
                </a:solidFill>
                <a:latin typeface="Calibri"/>
                <a:ea typeface="Calibri"/>
                <a:cs typeface="Calibri"/>
                <a:sym typeface="Calibri"/>
              </a:rPr>
              <a:t> </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Dezvoltatorii</a:t>
            </a:r>
            <a:r>
              <a:rPr lang="en-US" sz="2800" dirty="0">
                <a:solidFill>
                  <a:schemeClr val="dk1"/>
                </a:solidFill>
                <a:latin typeface="Calibri"/>
                <a:ea typeface="Calibri"/>
                <a:cs typeface="Calibri"/>
                <a:sym typeface="Calibri"/>
              </a:rPr>
              <a:t> web </a:t>
            </a:r>
            <a:r>
              <a:rPr lang="ro-RO" sz="2800" dirty="0">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t>
            </a:r>
            <a:r>
              <a:rPr lang="ro-RO" sz="2800" dirty="0">
                <a:solidFill>
                  <a:schemeClr val="dk1"/>
                </a:solidFill>
                <a:latin typeface="Calibri"/>
                <a:ea typeface="Calibri"/>
                <a:cs typeface="Calibri"/>
                <a:sym typeface="Calibri"/>
              </a:rPr>
              <a:t>dezvoltarea</a:t>
            </a:r>
            <a:r>
              <a:rPr lang="en-US" sz="2800" dirty="0">
                <a:solidFill>
                  <a:schemeClr val="dk1"/>
                </a:solidFill>
                <a:latin typeface="Calibri"/>
                <a:ea typeface="Calibri"/>
                <a:cs typeface="Calibri"/>
                <a:sym typeface="Calibri"/>
              </a:rPr>
              <a:t> site-</a:t>
            </a:r>
            <a:r>
              <a:rPr lang="en-US" sz="2800" dirty="0" err="1">
                <a:solidFill>
                  <a:schemeClr val="dk1"/>
                </a:solidFill>
                <a:latin typeface="Calibri"/>
                <a:ea typeface="Calibri"/>
                <a:cs typeface="Calibri"/>
                <a:sym typeface="Calibri"/>
              </a:rPr>
              <a:t>uri</a:t>
            </a:r>
            <a:r>
              <a:rPr lang="ro-RO" sz="2800" dirty="0">
                <a:solidFill>
                  <a:schemeClr val="dk1"/>
                </a:solidFill>
                <a:latin typeface="Calibri"/>
                <a:ea typeface="Calibri"/>
                <a:cs typeface="Calibri"/>
                <a:sym typeface="Calibri"/>
              </a:rPr>
              <a:t>lor</a:t>
            </a:r>
            <a:r>
              <a:rPr lang="en-US" sz="2800" dirty="0">
                <a:solidFill>
                  <a:schemeClr val="dk1"/>
                </a:solidFill>
                <a:latin typeface="Calibri"/>
                <a:ea typeface="Calibri"/>
                <a:cs typeface="Calibri"/>
                <a:sym typeface="Calibri"/>
              </a:rPr>
              <a:t> web</a:t>
            </a:r>
            <a:endParaRPr lang="ro-RO"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Administratorii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bazei</a:t>
            </a:r>
            <a:r>
              <a:rPr lang="en-US" sz="2800" dirty="0">
                <a:solidFill>
                  <a:schemeClr val="dk1"/>
                </a:solidFill>
                <a:latin typeface="Calibri"/>
                <a:ea typeface="Calibri"/>
                <a:cs typeface="Calibri"/>
                <a:sym typeface="Calibri"/>
              </a:rPr>
              <a:t> de date </a:t>
            </a:r>
            <a:r>
              <a:rPr lang="ro-RO" sz="2800" dirty="0">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gestion</a:t>
            </a:r>
            <a:r>
              <a:rPr lang="ro-RO" sz="2800" dirty="0" err="1">
                <a:solidFill>
                  <a:schemeClr val="dk1"/>
                </a:solidFill>
                <a:latin typeface="Calibri"/>
                <a:ea typeface="Calibri"/>
                <a:cs typeface="Calibri"/>
                <a:sym typeface="Calibri"/>
              </a:rPr>
              <a:t>area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datel</a:t>
            </a:r>
            <a:r>
              <a:rPr lang="ro-RO" sz="2800" dirty="0">
                <a:solidFill>
                  <a:schemeClr val="dk1"/>
                </a:solidFill>
                <a:latin typeface="Calibri"/>
                <a:ea typeface="Calibri"/>
                <a:cs typeface="Calibri"/>
                <a:sym typeface="Calibri"/>
              </a:rPr>
              <a:t>or</a:t>
            </a:r>
            <a:endParaRPr sz="2400" dirty="0">
              <a:solidFill>
                <a:schemeClr val="dk1"/>
              </a:solidFill>
              <a:latin typeface="Calibri"/>
              <a:ea typeface="Calibri"/>
              <a:cs typeface="Calibri"/>
              <a:sym typeface="Calibri"/>
            </a:endParaRPr>
          </a:p>
        </p:txBody>
      </p:sp>
      <p:sp>
        <p:nvSpPr>
          <p:cNvPr id="282" name="Google Shape;282;p12"/>
          <p:cNvSpPr txBox="1"/>
          <p:nvPr/>
        </p:nvSpPr>
        <p:spPr>
          <a:xfrm>
            <a:off x="7015766" y="3009900"/>
            <a:ext cx="4871434" cy="4401164"/>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2. </a:t>
            </a:r>
            <a:r>
              <a:rPr lang="fr-FR" sz="2800" b="1" dirty="0" err="1">
                <a:solidFill>
                  <a:srgbClr val="1E737C"/>
                </a:solidFill>
                <a:latin typeface="Calibri"/>
                <a:ea typeface="Calibri"/>
                <a:cs typeface="Calibri"/>
                <a:sym typeface="Calibri"/>
              </a:rPr>
              <a:t>Pentru</a:t>
            </a:r>
            <a:r>
              <a:rPr lang="fr-FR" sz="2800" b="1" dirty="0">
                <a:solidFill>
                  <a:srgbClr val="1E737C"/>
                </a:solidFill>
                <a:latin typeface="Calibri"/>
                <a:ea typeface="Calibri"/>
                <a:cs typeface="Calibri"/>
                <a:sym typeface="Calibri"/>
              </a:rPr>
              <a:t> ce este </a:t>
            </a:r>
            <a:r>
              <a:rPr lang="fr-FR" sz="2800" b="1" dirty="0" err="1">
                <a:solidFill>
                  <a:srgbClr val="1E737C"/>
                </a:solidFill>
                <a:latin typeface="Calibri"/>
                <a:ea typeface="Calibri"/>
                <a:cs typeface="Calibri"/>
                <a:sym typeface="Calibri"/>
              </a:rPr>
              <a:t>folosit</a:t>
            </a:r>
            <a:r>
              <a:rPr lang="fr-FR" sz="2800" b="1" dirty="0">
                <a:solidFill>
                  <a:srgbClr val="1E737C"/>
                </a:solidFill>
                <a:latin typeface="Calibri"/>
                <a:ea typeface="Calibri"/>
                <a:cs typeface="Calibri"/>
                <a:sym typeface="Calibri"/>
              </a:rPr>
              <a:t> SQL?</a:t>
            </a:r>
            <a:endParaRPr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 </a:t>
            </a:r>
            <a:r>
              <a:rPr lang="en-US" sz="2800" dirty="0" err="1">
                <a:solidFill>
                  <a:schemeClr val="dk1"/>
                </a:solidFill>
                <a:latin typeface="Calibri"/>
                <a:ea typeface="Calibri"/>
                <a:cs typeface="Calibri"/>
                <a:sym typeface="Calibri"/>
              </a:rPr>
              <a:t>crea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și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șterge</a:t>
            </a:r>
            <a:r>
              <a:rPr lang="en-US" sz="2800" dirty="0">
                <a:solidFill>
                  <a:schemeClr val="dk1"/>
                </a:solidFill>
                <a:latin typeface="Calibri"/>
                <a:ea typeface="Calibri"/>
                <a:cs typeface="Calibri"/>
                <a:sym typeface="Calibri"/>
              </a:rPr>
              <a:t> date </a:t>
            </a:r>
            <a:r>
              <a:rPr lang="en-US" sz="2800" dirty="0" err="1">
                <a:solidFill>
                  <a:schemeClr val="dk1"/>
                </a:solidFill>
                <a:latin typeface="Calibri"/>
                <a:ea typeface="Calibri"/>
                <a:cs typeface="Calibri"/>
                <a:sym typeface="Calibri"/>
              </a:rPr>
              <a:t>dintr</a:t>
            </a:r>
            <a:r>
              <a:rPr lang="en-US" sz="2800" dirty="0">
                <a:solidFill>
                  <a:schemeClr val="dk1"/>
                </a:solidFill>
                <a:latin typeface="Calibri"/>
                <a:ea typeface="Calibri"/>
                <a:cs typeface="Calibri"/>
                <a:sym typeface="Calibri"/>
              </a:rPr>
              <a:t>-o </a:t>
            </a:r>
            <a:r>
              <a:rPr lang="en-US" sz="2800" dirty="0" err="1">
                <a:solidFill>
                  <a:schemeClr val="dk1"/>
                </a:solidFill>
                <a:latin typeface="Calibri"/>
                <a:ea typeface="Calibri"/>
                <a:cs typeface="Calibri"/>
                <a:sym typeface="Calibri"/>
              </a:rPr>
              <a:t>bază</a:t>
            </a:r>
            <a:r>
              <a:rPr lang="en-US" sz="2800" dirty="0">
                <a:solidFill>
                  <a:schemeClr val="dk1"/>
                </a:solidFill>
                <a:latin typeface="Calibri"/>
                <a:ea typeface="Calibri"/>
                <a:cs typeface="Calibri"/>
                <a:sym typeface="Calibri"/>
              </a:rPr>
              <a:t> de date</a:t>
            </a:r>
            <a:endParaRPr lang="ro-RO"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plăți</a:t>
            </a:r>
            <a:r>
              <a:rPr lang="ro-RO" sz="2800" dirty="0">
                <a:solidFill>
                  <a:schemeClr val="dk1"/>
                </a:solidFill>
                <a:latin typeface="Calibri"/>
                <a:ea typeface="Calibri"/>
                <a:cs typeface="Calibri"/>
                <a:sym typeface="Calibri"/>
              </a:rPr>
              <a:t> în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magazin</a:t>
            </a:r>
            <a:r>
              <a:rPr lang="ro-RO" sz="2800" dirty="0">
                <a:solidFill>
                  <a:schemeClr val="dk1"/>
                </a:solidFill>
                <a:latin typeface="Calibri"/>
                <a:ea typeface="Calibri"/>
                <a:cs typeface="Calibri"/>
                <a:sym typeface="Calibri"/>
              </a:rPr>
              <a:t>e</a:t>
            </a:r>
            <a:r>
              <a:rPr lang="en-US" sz="2800" dirty="0">
                <a:solidFill>
                  <a:schemeClr val="dk1"/>
                </a:solidFill>
                <a:latin typeface="Calibri"/>
                <a:ea typeface="Calibri"/>
                <a:cs typeface="Calibri"/>
                <a:sym typeface="Calibri"/>
              </a:rPr>
              <a:t> </a:t>
            </a:r>
            <a:r>
              <a:rPr lang="ro-RO" sz="2800" dirty="0">
                <a:solidFill>
                  <a:schemeClr val="dk1"/>
                </a:solidFill>
                <a:latin typeface="Calibri"/>
                <a:ea typeface="Calibri"/>
                <a:cs typeface="Calibri"/>
                <a:sym typeface="Calibri"/>
              </a:rPr>
              <a:t>online</a:t>
            </a:r>
          </a:p>
          <a:p>
            <a:pPr marL="342900" lvl="0" indent="-342900">
              <a:buClr>
                <a:schemeClr val="dk1"/>
              </a:buClr>
              <a:buSzPts val="2800"/>
              <a:buFont typeface="Noto Sans Symbols"/>
              <a:buChar char="❑"/>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 </a:t>
            </a:r>
            <a:r>
              <a:rPr lang="en-US" sz="2800" dirty="0" err="1">
                <a:solidFill>
                  <a:schemeClr val="dk1"/>
                </a:solidFill>
                <a:latin typeface="Calibri"/>
                <a:ea typeface="Calibri"/>
                <a:cs typeface="Calibri"/>
                <a:sym typeface="Calibri"/>
              </a:rPr>
              <a:t>prelua</a:t>
            </a:r>
            <a:r>
              <a:rPr lang="en-US" sz="2800" dirty="0">
                <a:solidFill>
                  <a:schemeClr val="dk1"/>
                </a:solidFill>
                <a:latin typeface="Calibri"/>
                <a:ea typeface="Calibri"/>
                <a:cs typeface="Calibri"/>
                <a:sym typeface="Calibri"/>
              </a:rPr>
              <a:t> date </a:t>
            </a:r>
            <a:r>
              <a:rPr lang="en-US" sz="2800" dirty="0" err="1">
                <a:solidFill>
                  <a:schemeClr val="dk1"/>
                </a:solidFill>
                <a:latin typeface="Calibri"/>
                <a:ea typeface="Calibri"/>
                <a:cs typeface="Calibri"/>
                <a:sym typeface="Calibri"/>
              </a:rPr>
              <a:t>dintr</a:t>
            </a:r>
            <a:r>
              <a:rPr lang="en-US" sz="2800" dirty="0">
                <a:solidFill>
                  <a:schemeClr val="dk1"/>
                </a:solidFill>
                <a:latin typeface="Calibri"/>
                <a:ea typeface="Calibri"/>
                <a:cs typeface="Calibri"/>
                <a:sym typeface="Calibri"/>
              </a:rPr>
              <a:t>-un </a:t>
            </a:r>
            <a:r>
              <a:rPr lang="en-US" sz="2800" dirty="0" err="1">
                <a:solidFill>
                  <a:schemeClr val="dk1"/>
                </a:solidFill>
                <a:latin typeface="Calibri"/>
                <a:ea typeface="Calibri"/>
                <a:cs typeface="Calibri"/>
                <a:sym typeface="Calibri"/>
              </a:rPr>
              <a:t>mediu</a:t>
            </a:r>
            <a:r>
              <a:rPr lang="en-US" sz="2800" dirty="0">
                <a:solidFill>
                  <a:schemeClr val="dk1"/>
                </a:solidFill>
                <a:latin typeface="Calibri"/>
                <a:ea typeface="Calibri"/>
                <a:cs typeface="Calibri"/>
                <a:sym typeface="Calibri"/>
              </a:rPr>
              <a:t> </a:t>
            </a:r>
            <a:r>
              <a:rPr lang="ro-RO" sz="2800" dirty="0">
                <a:solidFill>
                  <a:schemeClr val="dk1"/>
                </a:solidFill>
                <a:latin typeface="Calibri"/>
                <a:ea typeface="Calibri"/>
                <a:cs typeface="Calibri"/>
                <a:sym typeface="Calibri"/>
              </a:rPr>
              <a:t>diferit de </a:t>
            </a:r>
            <a:r>
              <a:rPr lang="en-US" sz="2800" dirty="0" err="1">
                <a:solidFill>
                  <a:schemeClr val="dk1"/>
                </a:solidFill>
                <a:latin typeface="Calibri"/>
                <a:ea typeface="Calibri"/>
                <a:cs typeface="Calibri"/>
                <a:sym typeface="Calibri"/>
              </a:rPr>
              <a:t>baza</a:t>
            </a:r>
            <a:r>
              <a:rPr lang="en-US" sz="2800" dirty="0">
                <a:solidFill>
                  <a:schemeClr val="dk1"/>
                </a:solidFill>
                <a:latin typeface="Calibri"/>
                <a:ea typeface="Calibri"/>
                <a:cs typeface="Calibri"/>
                <a:sym typeface="Calibri"/>
              </a:rPr>
              <a:t> de date</a:t>
            </a:r>
            <a:endParaRPr sz="2400" dirty="0">
              <a:solidFill>
                <a:schemeClr val="dk1"/>
              </a:solidFill>
              <a:latin typeface="Calibri"/>
              <a:ea typeface="Calibri"/>
              <a:cs typeface="Calibri"/>
              <a:sym typeface="Calibri"/>
            </a:endParaRPr>
          </a:p>
        </p:txBody>
      </p:sp>
      <p:sp>
        <p:nvSpPr>
          <p:cNvPr id="283" name="Google Shape;283;p12"/>
          <p:cNvSpPr txBox="1"/>
          <p:nvPr/>
        </p:nvSpPr>
        <p:spPr>
          <a:xfrm>
            <a:off x="12420600" y="3009900"/>
            <a:ext cx="4343399" cy="3539390"/>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3. </a:t>
            </a:r>
            <a:r>
              <a:rPr lang="fr-FR" sz="2800" b="1" dirty="0">
                <a:solidFill>
                  <a:srgbClr val="1E737C"/>
                </a:solidFill>
                <a:latin typeface="Calibri"/>
                <a:ea typeface="Calibri"/>
                <a:cs typeface="Calibri"/>
                <a:sym typeface="Calibri"/>
              </a:rPr>
              <a:t>Ce </a:t>
            </a:r>
            <a:r>
              <a:rPr lang="fr-FR" sz="2800" b="1" dirty="0" err="1">
                <a:solidFill>
                  <a:srgbClr val="1E737C"/>
                </a:solidFill>
                <a:latin typeface="Calibri"/>
                <a:ea typeface="Calibri"/>
                <a:cs typeface="Calibri"/>
                <a:sym typeface="Calibri"/>
              </a:rPr>
              <a:t>cuvinte</a:t>
            </a:r>
            <a:r>
              <a:rPr lang="fr-FR" sz="2800" b="1" dirty="0">
                <a:solidFill>
                  <a:srgbClr val="1E737C"/>
                </a:solidFill>
                <a:latin typeface="Calibri"/>
                <a:ea typeface="Calibri"/>
                <a:cs typeface="Calibri"/>
                <a:sym typeface="Calibri"/>
              </a:rPr>
              <a:t> </a:t>
            </a:r>
            <a:r>
              <a:rPr lang="fr-FR" sz="2800" b="1" dirty="0" err="1">
                <a:solidFill>
                  <a:srgbClr val="1E737C"/>
                </a:solidFill>
                <a:latin typeface="Calibri"/>
                <a:ea typeface="Calibri"/>
                <a:cs typeface="Calibri"/>
                <a:sym typeface="Calibri"/>
              </a:rPr>
              <a:t>cheie</a:t>
            </a:r>
            <a:r>
              <a:rPr lang="fr-FR" sz="2800" b="1" dirty="0">
                <a:solidFill>
                  <a:srgbClr val="1E737C"/>
                </a:solidFill>
                <a:latin typeface="Calibri"/>
                <a:ea typeface="Calibri"/>
                <a:cs typeface="Calibri"/>
                <a:sym typeface="Calibri"/>
              </a:rPr>
              <a:t> pot </a:t>
            </a:r>
            <a:r>
              <a:rPr lang="fr-FR" sz="2800" b="1" dirty="0" err="1">
                <a:solidFill>
                  <a:srgbClr val="1E737C"/>
                </a:solidFill>
                <a:latin typeface="Calibri"/>
                <a:ea typeface="Calibri"/>
                <a:cs typeface="Calibri"/>
                <a:sym typeface="Calibri"/>
              </a:rPr>
              <a:t>începe</a:t>
            </a:r>
            <a:r>
              <a:rPr lang="fr-FR" sz="2800" b="1" dirty="0">
                <a:solidFill>
                  <a:srgbClr val="1E737C"/>
                </a:solidFill>
                <a:latin typeface="Calibri"/>
                <a:ea typeface="Calibri"/>
                <a:cs typeface="Calibri"/>
                <a:sym typeface="Calibri"/>
              </a:rPr>
              <a:t> </a:t>
            </a:r>
            <a:r>
              <a:rPr lang="ro-RO" sz="2800" b="1" dirty="0">
                <a:solidFill>
                  <a:srgbClr val="1E737C"/>
                </a:solidFill>
                <a:latin typeface="Calibri"/>
                <a:ea typeface="Calibri"/>
                <a:cs typeface="Calibri"/>
                <a:sym typeface="Calibri"/>
              </a:rPr>
              <a:t>frazele </a:t>
            </a:r>
            <a:r>
              <a:rPr lang="fr-FR" sz="2800" b="1" dirty="0">
                <a:solidFill>
                  <a:srgbClr val="1E737C"/>
                </a:solidFill>
                <a:latin typeface="Calibri"/>
                <a:ea typeface="Calibri"/>
                <a:cs typeface="Calibri"/>
                <a:sym typeface="Calibri"/>
              </a:rPr>
              <a:t>SQL?</a:t>
            </a:r>
            <a:endParaRPr lang="ro-RO" sz="2800" b="1" dirty="0">
              <a:solidFill>
                <a:srgbClr val="1E737C"/>
              </a:solidFill>
              <a:latin typeface="Calibri"/>
              <a:ea typeface="Calibri"/>
              <a:cs typeface="Calibri"/>
              <a:sym typeface="Calibri"/>
            </a:endParaRPr>
          </a:p>
          <a:p>
            <a:pPr lvl="0"/>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FROM</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WHERE</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SELECT</a:t>
            </a:r>
            <a:endParaRPr sz="24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Scopul</a:t>
            </a:r>
            <a:r>
              <a:rPr lang="en-US" sz="2800" b="1" dirty="0">
                <a:solidFill>
                  <a:srgbClr val="238791"/>
                </a:solidFill>
                <a:latin typeface="Calibri"/>
                <a:ea typeface="Calibri"/>
                <a:cs typeface="Calibri"/>
                <a:sym typeface="Calibri"/>
              </a:rPr>
              <a:t> GitHub</a:t>
            </a:r>
            <a:endParaRPr dirty="0"/>
          </a:p>
        </p:txBody>
      </p:sp>
      <p:sp>
        <p:nvSpPr>
          <p:cNvPr id="289" name="Google Shape;289;p13"/>
          <p:cNvSpPr txBox="1"/>
          <p:nvPr/>
        </p:nvSpPr>
        <p:spPr>
          <a:xfrm>
            <a:off x="1447800" y="3238500"/>
            <a:ext cx="15163800" cy="1200329"/>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dezvoltați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un volum mare </a:t>
            </a:r>
            <a:r>
              <a:rPr lang="en-US" sz="2400" dirty="0">
                <a:solidFill>
                  <a:schemeClr val="dk1"/>
                </a:solidFill>
                <a:latin typeface="Calibri"/>
                <a:ea typeface="Calibri"/>
                <a:cs typeface="Calibri"/>
                <a:sym typeface="Calibri"/>
              </a:rPr>
              <a:t>de cod software, cum </a:t>
            </a:r>
            <a:r>
              <a:rPr lang="en-US" sz="2400" dirty="0" err="1">
                <a:solidFill>
                  <a:schemeClr val="dk1"/>
                </a:solidFill>
                <a:latin typeface="Calibri"/>
                <a:ea typeface="Calibri"/>
                <a:cs typeface="Calibri"/>
                <a:sym typeface="Calibri"/>
              </a:rPr>
              <a:t>îl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gestionați</a:t>
            </a:r>
            <a:r>
              <a:rPr lang="en-US" sz="2400" dirty="0">
                <a:solidFill>
                  <a:schemeClr val="dk1"/>
                </a:solidFill>
                <a:latin typeface="Calibri"/>
                <a:ea typeface="Calibri"/>
                <a:cs typeface="Calibri"/>
                <a:sym typeface="Calibri"/>
              </a:rPr>
              <a:t>?</a:t>
            </a:r>
          </a:p>
          <a:p>
            <a:pPr lvl="0"/>
            <a:endParaRPr lang="en-US" sz="2400" dirty="0">
              <a:solidFill>
                <a:schemeClr val="dk1"/>
              </a:solidFill>
              <a:latin typeface="Calibri"/>
              <a:ea typeface="Calibri"/>
              <a:cs typeface="Calibri"/>
              <a:sym typeface="Calibri"/>
            </a:endParaRPr>
          </a:p>
          <a:p>
            <a:pPr lvl="0"/>
            <a:r>
              <a:rPr lang="en-US" sz="2400" dirty="0" err="1">
                <a:solidFill>
                  <a:schemeClr val="dk1"/>
                </a:solidFill>
                <a:latin typeface="Calibri"/>
                <a:ea typeface="Calibri"/>
                <a:cs typeface="Calibri"/>
                <a:sym typeface="Calibri"/>
              </a:rPr>
              <a:t>Trebuie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urmăriți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modificările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controlul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versiunilor</a:t>
            </a:r>
            <a:r>
              <a:rPr lang="en-US" sz="24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290" name="Google Shape;290;p13"/>
          <p:cNvSpPr txBox="1"/>
          <p:nvPr/>
        </p:nvSpPr>
        <p:spPr>
          <a:xfrm>
            <a:off x="1600200" y="4583361"/>
            <a:ext cx="9448800" cy="4154943"/>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2400"/>
              <a:buFont typeface="Noto Sans Symbols"/>
              <a:buChar char="⮚"/>
            </a:pPr>
            <a:r>
              <a:rPr lang="en-US" sz="2400" dirty="0">
                <a:solidFill>
                  <a:schemeClr val="dk1"/>
                </a:solidFill>
                <a:latin typeface="Calibri"/>
                <a:ea typeface="Calibri"/>
                <a:cs typeface="Calibri"/>
                <a:sym typeface="Calibri"/>
              </a:rPr>
              <a:t>GitHub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serviciu</a:t>
            </a:r>
            <a:r>
              <a:rPr lang="en-US" sz="2400" dirty="0">
                <a:solidFill>
                  <a:schemeClr val="dk1"/>
                </a:solidFill>
                <a:latin typeface="Calibri"/>
                <a:ea typeface="Calibri"/>
                <a:cs typeface="Calibri"/>
                <a:sym typeface="Calibri"/>
              </a:rPr>
              <a:t> de control al </a:t>
            </a:r>
            <a:r>
              <a:rPr lang="en-US" sz="2400" dirty="0" err="1">
                <a:solidFill>
                  <a:schemeClr val="dk1"/>
                </a:solidFill>
                <a:latin typeface="Calibri"/>
                <a:ea typeface="Calibri"/>
                <a:cs typeface="Calibri"/>
                <a:sym typeface="Calibri"/>
              </a:rPr>
              <a:t>versiunilor</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în </a:t>
            </a:r>
            <a:r>
              <a:rPr lang="en-US" sz="2400" dirty="0" err="1">
                <a:solidFill>
                  <a:schemeClr val="dk1"/>
                </a:solidFill>
                <a:latin typeface="Calibri"/>
                <a:ea typeface="Calibri"/>
                <a:cs typeface="Calibri"/>
                <a:sym typeface="Calibri"/>
              </a:rPr>
              <a:t>rețea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proiecte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dezvoltare</a:t>
            </a:r>
            <a:r>
              <a:rPr lang="en-US" sz="2400" dirty="0">
                <a:solidFill>
                  <a:schemeClr val="dk1"/>
                </a:solidFill>
                <a:latin typeface="Calibri"/>
                <a:ea typeface="Calibri"/>
                <a:cs typeface="Calibri"/>
                <a:sym typeface="Calibri"/>
              </a:rPr>
              <a:t> software.</a:t>
            </a:r>
            <a:endParaRPr lang="ro-RO" sz="2400" dirty="0">
              <a:solidFill>
                <a:schemeClr val="dk1"/>
              </a:solidFill>
              <a:latin typeface="Calibri"/>
              <a:ea typeface="Calibri"/>
              <a:cs typeface="Calibri"/>
              <a:sym typeface="Calibri"/>
            </a:endParaRPr>
          </a:p>
          <a:p>
            <a:pPr lvl="0">
              <a:buClr>
                <a:schemeClr val="dk1"/>
              </a:buClr>
              <a:buSzPts val="2400"/>
            </a:pPr>
            <a:endParaRPr lang="en-US" sz="2400" dirty="0">
              <a:solidFill>
                <a:schemeClr val="dk1"/>
              </a:solidFill>
              <a:latin typeface="Calibri"/>
              <a:ea typeface="Calibri"/>
              <a:cs typeface="Calibri"/>
              <a:sym typeface="Calibri"/>
            </a:endParaRPr>
          </a:p>
          <a:p>
            <a:pPr marL="285750" lvl="0" indent="-285750">
              <a:buClr>
                <a:schemeClr val="dk1"/>
              </a:buClr>
              <a:buSzPts val="2400"/>
              <a:buFont typeface="Noto Sans Symbols"/>
              <a:buChar char="⮚"/>
            </a:pPr>
            <a:r>
              <a:rPr lang="en-US" sz="2400" dirty="0" err="1">
                <a:solidFill>
                  <a:schemeClr val="dk1"/>
                </a:solidFill>
                <a:latin typeface="Calibri"/>
                <a:ea typeface="Calibri"/>
                <a:cs typeface="Calibri"/>
                <a:sym typeface="Calibri"/>
              </a:rPr>
              <a:t>Sistemul</a:t>
            </a:r>
            <a:r>
              <a:rPr lang="en-US" sz="2400" dirty="0">
                <a:solidFill>
                  <a:schemeClr val="dk1"/>
                </a:solidFill>
                <a:latin typeface="Calibri"/>
                <a:ea typeface="Calibri"/>
                <a:cs typeface="Calibri"/>
                <a:sym typeface="Calibri"/>
              </a:rPr>
              <a:t> de control al </a:t>
            </a:r>
            <a:r>
              <a:rPr lang="en-US" sz="2400" dirty="0" err="1">
                <a:solidFill>
                  <a:schemeClr val="dk1"/>
                </a:solidFill>
                <a:latin typeface="Calibri"/>
                <a:ea typeface="Calibri"/>
                <a:cs typeface="Calibri"/>
                <a:sym typeface="Calibri"/>
              </a:rPr>
              <a:t>versiunilor</a:t>
            </a:r>
            <a:r>
              <a:rPr lang="en-US" sz="2400" dirty="0">
                <a:solidFill>
                  <a:schemeClr val="dk1"/>
                </a:solidFill>
                <a:latin typeface="Calibri"/>
                <a:ea typeface="Calibri"/>
                <a:cs typeface="Calibri"/>
                <a:sym typeface="Calibri"/>
              </a:rPr>
              <a:t> Git </a:t>
            </a:r>
            <a:r>
              <a:rPr lang="en-US" sz="2400" dirty="0" err="1">
                <a:solidFill>
                  <a:schemeClr val="dk1"/>
                </a:solidFill>
                <a:latin typeface="Calibri"/>
                <a:ea typeface="Calibri"/>
                <a:cs typeface="Calibri"/>
                <a:sym typeface="Calibri"/>
              </a:rPr>
              <a:t>îi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poartă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numele</a:t>
            </a:r>
            <a:r>
              <a:rPr lang="en-US" sz="2400" dirty="0">
                <a:solidFill>
                  <a:schemeClr val="dk1"/>
                </a:solidFill>
                <a:latin typeface="Calibri"/>
                <a:ea typeface="Calibri"/>
                <a:cs typeface="Calibri"/>
                <a:sym typeface="Calibri"/>
              </a:rPr>
              <a:t>.</a:t>
            </a:r>
            <a:endParaRPr lang="ro-RO" sz="2400" dirty="0">
              <a:solidFill>
                <a:schemeClr val="dk1"/>
              </a:solidFill>
              <a:latin typeface="Calibri"/>
              <a:ea typeface="Calibri"/>
              <a:cs typeface="Calibri"/>
              <a:sym typeface="Calibri"/>
            </a:endParaRPr>
          </a:p>
          <a:p>
            <a:pPr marL="285750" lvl="0" indent="-285750">
              <a:buClr>
                <a:schemeClr val="dk1"/>
              </a:buClr>
              <a:buSzPts val="2400"/>
              <a:buFont typeface="Noto Sans Symbols"/>
              <a:buChar char="⮚"/>
            </a:pPr>
            <a:endParaRPr lang="en-US" sz="2400" dirty="0">
              <a:solidFill>
                <a:schemeClr val="dk1"/>
              </a:solidFill>
              <a:latin typeface="Calibri"/>
              <a:ea typeface="Calibri"/>
              <a:cs typeface="Calibri"/>
              <a:sym typeface="Calibri"/>
            </a:endParaRPr>
          </a:p>
          <a:p>
            <a:pPr marL="285750" lvl="0" indent="-285750">
              <a:buClr>
                <a:schemeClr val="dk1"/>
              </a:buClr>
              <a:buSzPts val="2400"/>
              <a:buFont typeface="Noto Sans Symbols"/>
              <a:buChar char="⮚"/>
            </a:pPr>
            <a:r>
              <a:rPr lang="en-US" sz="2400" dirty="0">
                <a:solidFill>
                  <a:schemeClr val="dk1"/>
                </a:solidFill>
                <a:latin typeface="Calibri"/>
                <a:ea typeface="Calibri"/>
                <a:cs typeface="Calibri"/>
                <a:sym typeface="Calibri"/>
              </a:rPr>
              <a:t>GitHub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fi </a:t>
            </a:r>
            <a:r>
              <a:rPr lang="ro-RO" sz="2400" dirty="0">
                <a:solidFill>
                  <a:schemeClr val="dk1"/>
                </a:solidFill>
                <a:latin typeface="Calibri"/>
                <a:ea typeface="Calibri"/>
                <a:cs typeface="Calibri"/>
                <a:sym typeface="Calibri"/>
              </a:rPr>
              <a:t>descris</a:t>
            </a:r>
            <a:r>
              <a:rPr lang="en-US" sz="2400" dirty="0">
                <a:solidFill>
                  <a:schemeClr val="dk1"/>
                </a:solidFill>
                <a:latin typeface="Calibri"/>
                <a:ea typeface="Calibri"/>
                <a:cs typeface="Calibri"/>
                <a:sym typeface="Calibri"/>
              </a:rPr>
              <a:t> ca un </a:t>
            </a:r>
            <a:r>
              <a:rPr lang="en-US" sz="2400" dirty="0" err="1">
                <a:solidFill>
                  <a:schemeClr val="dk1"/>
                </a:solidFill>
                <a:latin typeface="Calibri"/>
                <a:ea typeface="Calibri"/>
                <a:cs typeface="Calibri"/>
                <a:sym typeface="Calibri"/>
              </a:rPr>
              <a:t>fel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rețea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socială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dezvoltatorii</a:t>
            </a:r>
            <a:r>
              <a:rPr lang="en-US" sz="2400" dirty="0">
                <a:solidFill>
                  <a:schemeClr val="dk1"/>
                </a:solidFill>
                <a:latin typeface="Calibri"/>
                <a:ea typeface="Calibri"/>
                <a:cs typeface="Calibri"/>
                <a:sym typeface="Calibri"/>
              </a:rPr>
              <a:t> software. </a:t>
            </a:r>
            <a:r>
              <a:rPr lang="en-US" sz="2400" dirty="0" err="1">
                <a:solidFill>
                  <a:schemeClr val="dk1"/>
                </a:solidFill>
                <a:latin typeface="Calibri"/>
                <a:ea typeface="Calibri"/>
                <a:cs typeface="Calibri"/>
                <a:sym typeface="Calibri"/>
              </a:rPr>
              <a:t>Membrii</a:t>
            </a:r>
            <a:r>
              <a:rPr lang="en-US" sz="2400" dirty="0">
                <a:solidFill>
                  <a:schemeClr val="dk1"/>
                </a:solidFill>
                <a:latin typeface="Calibri"/>
                <a:ea typeface="Calibri"/>
                <a:cs typeface="Calibri"/>
                <a:sym typeface="Calibri"/>
              </a:rPr>
              <a:t> se pot </a:t>
            </a:r>
            <a:r>
              <a:rPr lang="en-US" sz="2400" dirty="0" err="1">
                <a:solidFill>
                  <a:schemeClr val="dk1"/>
                </a:solidFill>
                <a:latin typeface="Calibri"/>
                <a:ea typeface="Calibri"/>
                <a:cs typeface="Calibri"/>
                <a:sym typeface="Calibri"/>
              </a:rPr>
              <a:t>urmări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reciproc</a:t>
            </a:r>
            <a:r>
              <a:rPr lang="en-US" sz="2400" dirty="0">
                <a:solidFill>
                  <a:schemeClr val="dk1"/>
                </a:solidFill>
                <a:latin typeface="Calibri"/>
                <a:ea typeface="Calibri"/>
                <a:cs typeface="Calibri"/>
                <a:sym typeface="Calibri"/>
              </a:rPr>
              <a:t>, se pot </a:t>
            </a:r>
            <a:r>
              <a:rPr lang="en-US" sz="2400" dirty="0" err="1">
                <a:solidFill>
                  <a:schemeClr val="dk1"/>
                </a:solidFill>
                <a:latin typeface="Calibri"/>
                <a:ea typeface="Calibri"/>
                <a:cs typeface="Calibri"/>
                <a:sym typeface="Calibri"/>
              </a:rPr>
              <a:t>evalua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reciproc</a:t>
            </a:r>
            <a:r>
              <a:rPr lang="en-US" sz="2400" dirty="0">
                <a:solidFill>
                  <a:schemeClr val="dk1"/>
                </a:solidFill>
                <a:latin typeface="Calibri"/>
                <a:ea typeface="Calibri"/>
                <a:cs typeface="Calibri"/>
                <a:sym typeface="Calibri"/>
              </a:rPr>
              <a:t>, pot </a:t>
            </a:r>
            <a:r>
              <a:rPr lang="en-US" sz="2400" dirty="0" err="1">
                <a:solidFill>
                  <a:schemeClr val="dk1"/>
                </a:solidFill>
                <a:latin typeface="Calibri"/>
                <a:ea typeface="Calibri"/>
                <a:cs typeface="Calibri"/>
                <a:sym typeface="Calibri"/>
              </a:rPr>
              <a:t>primi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actualizări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despre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proiecte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de interes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pot </a:t>
            </a:r>
            <a:r>
              <a:rPr lang="en-US" sz="2400" dirty="0" err="1">
                <a:solidFill>
                  <a:schemeClr val="dk1"/>
                </a:solidFill>
                <a:latin typeface="Calibri"/>
                <a:ea typeface="Calibri"/>
                <a:cs typeface="Calibri"/>
                <a:sym typeface="Calibri"/>
              </a:rPr>
              <a:t>comunica</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în mod </a:t>
            </a:r>
            <a:r>
              <a:rPr lang="en-US" sz="2400" dirty="0">
                <a:solidFill>
                  <a:schemeClr val="dk1"/>
                </a:solidFill>
                <a:latin typeface="Calibri"/>
                <a:ea typeface="Calibri"/>
                <a:cs typeface="Calibri"/>
                <a:sym typeface="Calibri"/>
              </a:rPr>
              <a:t>public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privat</a:t>
            </a:r>
            <a:r>
              <a:rPr lang="en-US" sz="2400" dirty="0">
                <a:solidFill>
                  <a:schemeClr val="dk1"/>
                </a:solidFill>
                <a:latin typeface="Calibri"/>
                <a:ea typeface="Calibri"/>
                <a:cs typeface="Calibri"/>
                <a:sym typeface="Calibri"/>
              </a:rPr>
              <a:t>.</a:t>
            </a:r>
            <a:endParaRPr lang="ro-RO" sz="2400" dirty="0">
              <a:solidFill>
                <a:schemeClr val="dk1"/>
              </a:solidFill>
              <a:latin typeface="Calibri"/>
              <a:ea typeface="Calibri"/>
              <a:cs typeface="Calibri"/>
              <a:sym typeface="Calibri"/>
            </a:endParaRPr>
          </a:p>
          <a:p>
            <a:pPr marL="285750" lvl="0" indent="-285750">
              <a:buClr>
                <a:schemeClr val="dk1"/>
              </a:buClr>
              <a:buSzPts val="2400"/>
              <a:buFont typeface="Noto Sans Symbols"/>
              <a:buChar char="⮚"/>
            </a:pPr>
            <a:endParaRPr lang="en-US" sz="2400" dirty="0">
              <a:solidFill>
                <a:schemeClr val="dk1"/>
              </a:solidFill>
              <a:latin typeface="Calibri"/>
              <a:ea typeface="Calibri"/>
              <a:cs typeface="Calibri"/>
              <a:sym typeface="Calibri"/>
            </a:endParaRPr>
          </a:p>
          <a:p>
            <a:pPr marL="285750" lvl="0" indent="-285750">
              <a:buClr>
                <a:schemeClr val="dk1"/>
              </a:buClr>
              <a:buSzPts val="2400"/>
              <a:buFont typeface="Noto Sans Symbols"/>
              <a:buChar char="⮚"/>
            </a:pPr>
            <a:r>
              <a:rPr lang="en-US" sz="2400" dirty="0">
                <a:solidFill>
                  <a:schemeClr val="dk1"/>
                </a:solidFill>
                <a:latin typeface="Calibri"/>
                <a:ea typeface="Calibri"/>
                <a:cs typeface="Calibri"/>
                <a:sym typeface="Calibri"/>
              </a:rPr>
              <a:t>De la </a:t>
            </a:r>
            <a:r>
              <a:rPr lang="en-US" sz="2400" dirty="0" err="1">
                <a:solidFill>
                  <a:schemeClr val="dk1"/>
                </a:solidFill>
                <a:latin typeface="Calibri"/>
                <a:ea typeface="Calibri"/>
                <a:cs typeface="Calibri"/>
                <a:sym typeface="Calibri"/>
              </a:rPr>
              <a:t>sfârșitul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anului</a:t>
            </a:r>
            <a:r>
              <a:rPr lang="en-US" sz="2400" dirty="0">
                <a:solidFill>
                  <a:schemeClr val="dk1"/>
                </a:solidFill>
                <a:latin typeface="Calibri"/>
                <a:ea typeface="Calibri"/>
                <a:cs typeface="Calibri"/>
                <a:sym typeface="Calibri"/>
              </a:rPr>
              <a:t> 2018, GitHub Inc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deținut</a:t>
            </a:r>
            <a:r>
              <a:rPr lang="en-US" sz="2400" dirty="0">
                <a:solidFill>
                  <a:schemeClr val="dk1"/>
                </a:solidFill>
                <a:latin typeface="Calibri"/>
                <a:ea typeface="Calibri"/>
                <a:cs typeface="Calibri"/>
                <a:sym typeface="Calibri"/>
              </a:rPr>
              <a:t> de Microsoft.</a:t>
            </a:r>
            <a:endParaRPr sz="2400" dirty="0">
              <a:solidFill>
                <a:schemeClr val="dk1"/>
              </a:solidFill>
              <a:latin typeface="Calibri"/>
              <a:ea typeface="Calibri"/>
              <a:cs typeface="Calibri"/>
              <a:sym typeface="Calibri"/>
            </a:endParaRPr>
          </a:p>
        </p:txBody>
      </p:sp>
      <p:sp>
        <p:nvSpPr>
          <p:cNvPr id="291" name="Google Shape;291;p13"/>
          <p:cNvSpPr txBox="1"/>
          <p:nvPr/>
        </p:nvSpPr>
        <p:spPr>
          <a:xfrm>
            <a:off x="1447800" y="1573163"/>
            <a:ext cx="1251204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lang="en-US" sz="4000" b="1" dirty="0">
              <a:solidFill>
                <a:srgbClr val="E7686A"/>
              </a:solidFill>
              <a:latin typeface="Calibri"/>
              <a:ea typeface="Calibri"/>
              <a:cs typeface="Calibri"/>
              <a:sym typeface="Calibri"/>
            </a:endParaRPr>
          </a:p>
        </p:txBody>
      </p:sp>
      <p:pic>
        <p:nvPicPr>
          <p:cNvPr id="292" name="Google Shape;292;p13" descr="Ein Bild, das Text enthält.&#10;&#10;Automatisch generierte Beschreibung"/>
          <p:cNvPicPr preferRelativeResize="0"/>
          <p:nvPr/>
        </p:nvPicPr>
        <p:blipFill rotWithShape="1">
          <a:blip r:embed="rId3">
            <a:alphaModFix/>
          </a:blip>
          <a:srcRect/>
          <a:stretch/>
        </p:blipFill>
        <p:spPr>
          <a:xfrm>
            <a:off x="11658600" y="4076700"/>
            <a:ext cx="6058112" cy="40335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1: Controlul versiunilor folosind Git</a:t>
            </a:r>
            <a:endParaRPr sz="1800" dirty="0">
              <a:solidFill>
                <a:schemeClr val="dk1"/>
              </a:solidFill>
              <a:latin typeface="Calibri"/>
              <a:ea typeface="Calibri"/>
              <a:cs typeface="Calibri"/>
              <a:sym typeface="Calibri"/>
            </a:endParaRPr>
          </a:p>
        </p:txBody>
      </p:sp>
      <p:sp>
        <p:nvSpPr>
          <p:cNvPr id="298" name="Google Shape;298;p14"/>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Calibri"/>
                <a:ea typeface="Calibri"/>
                <a:cs typeface="Calibri"/>
                <a:sym typeface="Calibri"/>
              </a:rPr>
              <a:t>Ce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controlul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versiunilor</a:t>
            </a:r>
            <a:r>
              <a:rPr lang="en-US" sz="2400" dirty="0">
                <a:solidFill>
                  <a:schemeClr val="dk1"/>
                </a:solidFill>
                <a:latin typeface="Calibri"/>
                <a:ea typeface="Calibri"/>
                <a:cs typeface="Calibri"/>
                <a:sym typeface="Calibri"/>
              </a:rPr>
              <a:t>?</a:t>
            </a:r>
            <a:endParaRPr dirty="0"/>
          </a:p>
        </p:txBody>
      </p:sp>
      <p:sp>
        <p:nvSpPr>
          <p:cNvPr id="299" name="Google Shape;299;p14"/>
          <p:cNvSpPr txBox="1"/>
          <p:nvPr/>
        </p:nvSpPr>
        <p:spPr>
          <a:xfrm>
            <a:off x="1447800" y="3729664"/>
            <a:ext cx="16093440" cy="4975681"/>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2400"/>
              <a:buFont typeface="Noto Sans Symbols"/>
              <a:buChar char="⮚"/>
            </a:pP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special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cazul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programelor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complexe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deveni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foarte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dificil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păstrăm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evidența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modificărilor</a:t>
            </a:r>
            <a:r>
              <a:rPr lang="en-US" sz="2400" dirty="0">
                <a:solidFill>
                  <a:schemeClr val="dk1"/>
                </a:solidFill>
                <a:latin typeface="Calibri"/>
                <a:ea typeface="Calibri"/>
                <a:cs typeface="Calibri"/>
                <a:sym typeface="Calibri"/>
              </a:rPr>
              <a:t>.</a:t>
            </a:r>
            <a:endParaRPr lang="ro-RO" sz="2400" dirty="0">
              <a:solidFill>
                <a:schemeClr val="dk1"/>
              </a:solidFill>
              <a:latin typeface="Calibri"/>
              <a:ea typeface="Calibri"/>
              <a:cs typeface="Calibri"/>
              <a:sym typeface="Calibri"/>
            </a:endParaRPr>
          </a:p>
          <a:p>
            <a:pPr marL="285750" lvl="0" indent="-285750">
              <a:buClr>
                <a:schemeClr val="dk1"/>
              </a:buClr>
              <a:buSzPts val="2400"/>
              <a:buFont typeface="Noto Sans Symbols"/>
              <a:buChar char="⮚"/>
            </a:pPr>
            <a:endParaRPr lang="ro-RO" sz="2400" dirty="0">
              <a:solidFill>
                <a:schemeClr val="dk1"/>
              </a:solidFill>
              <a:latin typeface="Calibri"/>
              <a:ea typeface="Calibri"/>
              <a:cs typeface="Calibri"/>
              <a:sym typeface="Calibri"/>
            </a:endParaRPr>
          </a:p>
          <a:p>
            <a:pPr marL="285750" lvl="0" indent="-285750">
              <a:buClr>
                <a:schemeClr val="dk1"/>
              </a:buClr>
              <a:buSzPts val="2400"/>
              <a:buFont typeface="Noto Sans Symbols"/>
              <a:buChar char="⮚"/>
            </a:pPr>
            <a:r>
              <a:rPr lang="en-US" sz="2400" dirty="0">
                <a:solidFill>
                  <a:schemeClr val="dk1"/>
                </a:solidFill>
                <a:latin typeface="Calibri"/>
                <a:ea typeface="Calibri"/>
                <a:cs typeface="Calibri"/>
                <a:sym typeface="Calibri"/>
              </a:rPr>
              <a:t>Git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colecție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utilitare</a:t>
            </a:r>
            <a:r>
              <a:rPr lang="en-US" sz="2400" dirty="0">
                <a:solidFill>
                  <a:schemeClr val="dk1"/>
                </a:solidFill>
                <a:latin typeface="Calibri"/>
                <a:ea typeface="Calibri"/>
                <a:cs typeface="Calibri"/>
                <a:sym typeface="Calibri"/>
              </a:rPr>
              <a:t> de </a:t>
            </a:r>
            <a:r>
              <a:rPr lang="ro-RO" sz="2400" dirty="0">
                <a:solidFill>
                  <a:schemeClr val="dk1"/>
                </a:solidFill>
                <a:latin typeface="Calibri"/>
                <a:ea typeface="Calibri"/>
                <a:cs typeface="Calibri"/>
                <a:sym typeface="Calibri"/>
              </a:rPr>
              <a:t>tip </a:t>
            </a:r>
            <a:r>
              <a:rPr lang="en-US" sz="2400" dirty="0" err="1">
                <a:solidFill>
                  <a:schemeClr val="dk1"/>
                </a:solidFill>
                <a:latin typeface="Calibri"/>
                <a:ea typeface="Calibri"/>
                <a:cs typeface="Calibri"/>
                <a:sym typeface="Calibri"/>
              </a:rPr>
              <a:t>linie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comandă</a:t>
            </a:r>
            <a:r>
              <a:rPr lang="en-US" sz="2400" dirty="0">
                <a:solidFill>
                  <a:schemeClr val="dk1"/>
                </a:solidFill>
                <a:latin typeface="Calibri"/>
                <a:ea typeface="Calibri"/>
                <a:cs typeface="Calibri"/>
                <a:sym typeface="Calibri"/>
              </a:rPr>
              <a:t> care</a:t>
            </a:r>
            <a:r>
              <a:rPr lang="ro-RO" sz="2400" dirty="0">
                <a:solidFill>
                  <a:schemeClr val="dk1"/>
                </a:solidFill>
                <a:latin typeface="Calibri"/>
                <a:ea typeface="Calibri"/>
                <a:cs typeface="Calibri"/>
                <a:sym typeface="Calibri"/>
              </a:rPr>
              <a:t> </a:t>
            </a:r>
            <a:r>
              <a:rPr lang="en-US" sz="2400" dirty="0" err="1">
                <a:solidFill>
                  <a:srgbClr val="E7686A"/>
                </a:solidFill>
                <a:latin typeface="Calibri"/>
                <a:ea typeface="Calibri"/>
                <a:cs typeface="Calibri"/>
                <a:sym typeface="Calibri"/>
              </a:rPr>
              <a:t>urmăr</a:t>
            </a:r>
            <a:r>
              <a:rPr lang="ro-RO" sz="2400" dirty="0" err="1">
                <a:solidFill>
                  <a:srgbClr val="E7686A"/>
                </a:solidFill>
                <a:latin typeface="Calibri"/>
                <a:ea typeface="Calibri"/>
                <a:cs typeface="Calibri"/>
                <a:sym typeface="Calibri"/>
              </a:rPr>
              <a:t>esc</a:t>
            </a:r>
            <a:r>
              <a:rPr lang="en-US" sz="2400" dirty="0">
                <a:solidFill>
                  <a:srgbClr val="E7686A"/>
                </a:solidFill>
                <a:latin typeface="Calibri"/>
                <a:ea typeface="Calibri"/>
                <a:cs typeface="Calibri"/>
                <a:sym typeface="Calibri"/>
              </a:rPr>
              <a:t> </a:t>
            </a:r>
            <a:r>
              <a:rPr lang="en-US" sz="2400" dirty="0" err="1">
                <a:solidFill>
                  <a:srgbClr val="E7686A"/>
                </a:solidFill>
                <a:latin typeface="Calibri"/>
                <a:ea typeface="Calibri"/>
                <a:cs typeface="Calibri"/>
                <a:sym typeface="Calibri"/>
              </a:rPr>
              <a:t>și</a:t>
            </a:r>
            <a:r>
              <a:rPr lang="en-US" sz="2400" dirty="0">
                <a:solidFill>
                  <a:srgbClr val="E7686A"/>
                </a:solidFill>
                <a:latin typeface="Calibri"/>
                <a:ea typeface="Calibri"/>
                <a:cs typeface="Calibri"/>
                <a:sym typeface="Calibri"/>
              </a:rPr>
              <a:t> </a:t>
            </a:r>
            <a:r>
              <a:rPr lang="en-US" sz="2400" dirty="0" err="1">
                <a:solidFill>
                  <a:srgbClr val="E7686A"/>
                </a:solidFill>
                <a:latin typeface="Calibri"/>
                <a:ea typeface="Calibri"/>
                <a:cs typeface="Calibri"/>
                <a:sym typeface="Calibri"/>
              </a:rPr>
              <a:t>înregistr</a:t>
            </a:r>
            <a:r>
              <a:rPr lang="ro-RO" sz="2400" dirty="0" err="1">
                <a:solidFill>
                  <a:srgbClr val="E7686A"/>
                </a:solidFill>
                <a:latin typeface="Calibri"/>
                <a:ea typeface="Calibri"/>
                <a:cs typeface="Calibri"/>
                <a:sym typeface="Calibri"/>
              </a:rPr>
              <a:t>ează</a:t>
            </a:r>
            <a:r>
              <a:rPr lang="en-US" sz="2400" dirty="0">
                <a:solidFill>
                  <a:srgbClr val="E7686A"/>
                </a:solidFill>
                <a:latin typeface="Calibri"/>
                <a:ea typeface="Calibri"/>
                <a:cs typeface="Calibri"/>
                <a:sym typeface="Calibri"/>
              </a:rPr>
              <a:t> </a:t>
            </a:r>
            <a:r>
              <a:rPr lang="en-US" sz="2400" dirty="0" err="1">
                <a:solidFill>
                  <a:srgbClr val="E7686A"/>
                </a:solidFill>
                <a:latin typeface="Calibri"/>
                <a:ea typeface="Calibri"/>
                <a:cs typeface="Calibri"/>
                <a:sym typeface="Calibri"/>
              </a:rPr>
              <a:t>modificările</a:t>
            </a:r>
            <a:r>
              <a:rPr lang="ro-RO" sz="2400" dirty="0">
                <a:solidFill>
                  <a:srgbClr val="E7686A"/>
                </a:solidFill>
                <a:latin typeface="Calibri"/>
                <a:ea typeface="Calibri"/>
                <a:cs typeface="Calibri"/>
                <a:sym typeface="Calibri"/>
              </a:rPr>
              <a:t> </a:t>
            </a:r>
            <a:r>
              <a:rPr lang="ro-RO" sz="2400" dirty="0">
                <a:solidFill>
                  <a:schemeClr val="dk1"/>
                </a:solidFill>
                <a:latin typeface="Calibri"/>
                <a:ea typeface="Calibri"/>
                <a:cs typeface="Calibri"/>
                <a:sym typeface="Calibri"/>
              </a:rPr>
              <a:t>î</a:t>
            </a:r>
            <a:r>
              <a:rPr lang="en-US" sz="2400" dirty="0">
                <a:solidFill>
                  <a:schemeClr val="dk1"/>
                </a:solidFill>
                <a:latin typeface="Calibri"/>
                <a:ea typeface="Calibri"/>
                <a:cs typeface="Calibri"/>
                <a:sym typeface="Calibri"/>
              </a:rPr>
              <a:t>n fi</a:t>
            </a:r>
            <a:r>
              <a:rPr lang="ro-RO" sz="2400" dirty="0" err="1">
                <a:solidFill>
                  <a:schemeClr val="dk1"/>
                </a:solidFill>
                <a:latin typeface="Calibri"/>
                <a:ea typeface="Calibri"/>
                <a:cs typeface="Calibri"/>
                <a:sym typeface="Calibri"/>
              </a:rPr>
              <a:t>șiere</a:t>
            </a:r>
            <a:r>
              <a:rPr lang="en-US" sz="2400" dirty="0">
                <a:solidFill>
                  <a:schemeClr val="dk1"/>
                </a:solidFill>
                <a:latin typeface="Calibri"/>
                <a:ea typeface="Calibri"/>
                <a:cs typeface="Calibri"/>
                <a:sym typeface="Calibri"/>
              </a:rPr>
              <a:t>. </a:t>
            </a:r>
            <a:endParaRPr dirty="0"/>
          </a:p>
          <a:p>
            <a:pPr marL="285750" lvl="0" indent="-285750">
              <a:spcBef>
                <a:spcPts val="1600"/>
              </a:spcBef>
              <a:buClr>
                <a:schemeClr val="dk1"/>
              </a:buClr>
              <a:buSzPts val="2400"/>
              <a:buFont typeface="Noto Sans Symbols"/>
              <a:buChar char="⮚"/>
            </a:pPr>
            <a:r>
              <a:rPr lang="ro-RO" sz="2400" dirty="0">
                <a:solidFill>
                  <a:schemeClr val="dk1"/>
                </a:solidFill>
                <a:latin typeface="Calibri"/>
                <a:ea typeface="Calibri"/>
                <a:cs typeface="Calibri"/>
                <a:sym typeface="Calibri"/>
              </a:rPr>
              <a:t>Folosind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această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funcționalitate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se pot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recupera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versiuni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vechi</a:t>
            </a:r>
            <a:r>
              <a:rPr lang="en-US" sz="2400" dirty="0">
                <a:solidFill>
                  <a:schemeClr val="dk1"/>
                </a:solidFill>
                <a:latin typeface="Calibri"/>
                <a:ea typeface="Calibri"/>
                <a:cs typeface="Calibri"/>
                <a:sym typeface="Calibri"/>
              </a:rPr>
              <a:t> ale </a:t>
            </a:r>
            <a:r>
              <a:rPr lang="en-US" sz="2400" dirty="0" err="1">
                <a:solidFill>
                  <a:schemeClr val="dk1"/>
                </a:solidFill>
                <a:latin typeface="Calibri"/>
                <a:ea typeface="Calibri"/>
                <a:cs typeface="Calibri"/>
                <a:sym typeface="Calibri"/>
              </a:rPr>
              <a:t>proiectului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se pot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compara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analiza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îmbina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modificările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altele</a:t>
            </a:r>
            <a:r>
              <a:rPr lang="en-US" sz="2400" dirty="0">
                <a:solidFill>
                  <a:schemeClr val="dk1"/>
                </a:solidFill>
                <a:latin typeface="Calibri"/>
                <a:ea typeface="Calibri"/>
                <a:cs typeface="Calibri"/>
                <a:sym typeface="Calibri"/>
              </a:rPr>
              <a:t>.</a:t>
            </a:r>
            <a:endParaRPr lang="ro-RO" sz="2400" dirty="0">
              <a:solidFill>
                <a:schemeClr val="dk1"/>
              </a:solidFill>
              <a:latin typeface="Calibri"/>
              <a:ea typeface="Calibri"/>
              <a:cs typeface="Calibri"/>
              <a:sym typeface="Calibri"/>
            </a:endParaRPr>
          </a:p>
          <a:p>
            <a:pPr marL="285750" lvl="0" indent="-285750">
              <a:spcBef>
                <a:spcPts val="1600"/>
              </a:spcBef>
              <a:buClr>
                <a:schemeClr val="dk1"/>
              </a:buClr>
              <a:buSzPts val="2400"/>
              <a:buFont typeface="Noto Sans Symbols"/>
              <a:buChar char="⮚"/>
            </a:pPr>
            <a:r>
              <a:rPr lang="en-US" sz="2400" dirty="0" err="1">
                <a:solidFill>
                  <a:schemeClr val="dk1"/>
                </a:solidFill>
                <a:latin typeface="Calibri"/>
                <a:ea typeface="Calibri"/>
                <a:cs typeface="Calibri"/>
                <a:sym typeface="Calibri"/>
              </a:rPr>
              <a:t>Acest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proces</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numește</a:t>
            </a:r>
            <a:r>
              <a:rPr lang="ro-RO" sz="2400" dirty="0">
                <a:solidFill>
                  <a:schemeClr val="dk1"/>
                </a:solidFill>
                <a:latin typeface="Calibri"/>
                <a:ea typeface="Calibri"/>
                <a:cs typeface="Calibri"/>
                <a:sym typeface="Calibri"/>
              </a:rPr>
              <a:t> </a:t>
            </a:r>
            <a:r>
              <a:rPr lang="en-US" sz="2400" i="1" dirty="0">
                <a:solidFill>
                  <a:srgbClr val="E7686A"/>
                </a:solidFill>
                <a:latin typeface="Calibri"/>
                <a:ea typeface="Calibri"/>
                <a:cs typeface="Calibri"/>
                <a:sym typeface="Calibri"/>
              </a:rPr>
              <a:t>version control</a:t>
            </a:r>
            <a:r>
              <a:rPr lang="ro-RO" sz="2400" i="1" dirty="0">
                <a:solidFill>
                  <a:srgbClr val="E7686A"/>
                </a:solidFill>
                <a:latin typeface="Calibri"/>
                <a:ea typeface="Calibri"/>
                <a:cs typeface="Calibri"/>
                <a:sym typeface="Calibri"/>
              </a:rPr>
              <a:t> </a:t>
            </a:r>
            <a:r>
              <a:rPr lang="ro-RO" sz="2400" dirty="0">
                <a:solidFill>
                  <a:srgbClr val="E7686A"/>
                </a:solidFill>
                <a:latin typeface="Calibri"/>
                <a:ea typeface="Calibri"/>
                <a:cs typeface="Calibri"/>
                <a:sym typeface="Calibri"/>
              </a:rPr>
              <a:t>(controlul versiunilor)</a:t>
            </a:r>
            <a:r>
              <a:rPr lang="en-US" sz="2400" dirty="0">
                <a:solidFill>
                  <a:schemeClr val="dk1"/>
                </a:solidFill>
                <a:latin typeface="Calibri"/>
                <a:ea typeface="Calibri"/>
                <a:cs typeface="Calibri"/>
                <a:sym typeface="Calibri"/>
              </a:rPr>
              <a:t>. Alte </a:t>
            </a:r>
            <a:r>
              <a:rPr lang="en-US" sz="2400" dirty="0" err="1">
                <a:solidFill>
                  <a:schemeClr val="dk1"/>
                </a:solidFill>
                <a:latin typeface="Calibri"/>
                <a:ea typeface="Calibri"/>
                <a:cs typeface="Calibri"/>
                <a:sym typeface="Calibri"/>
              </a:rPr>
              <a:t>sisteme</a:t>
            </a:r>
            <a:r>
              <a:rPr lang="en-US" sz="2400" dirty="0">
                <a:solidFill>
                  <a:schemeClr val="dk1"/>
                </a:solidFill>
                <a:latin typeface="Calibri"/>
                <a:ea typeface="Calibri"/>
                <a:cs typeface="Calibri"/>
                <a:sym typeface="Calibri"/>
              </a:rPr>
              <a:t> de control a </a:t>
            </a:r>
            <a:r>
              <a:rPr lang="en-US" sz="2400" dirty="0" err="1">
                <a:solidFill>
                  <a:schemeClr val="dk1"/>
                </a:solidFill>
                <a:latin typeface="Calibri"/>
                <a:ea typeface="Calibri"/>
                <a:cs typeface="Calibri"/>
                <a:sym typeface="Calibri"/>
              </a:rPr>
              <a:t>versiunilor</a:t>
            </a:r>
            <a:r>
              <a:rPr lang="en-US" sz="2400" dirty="0">
                <a:solidFill>
                  <a:schemeClr val="dk1"/>
                </a:solidFill>
                <a:latin typeface="Calibri"/>
                <a:ea typeface="Calibri"/>
                <a:cs typeface="Calibri"/>
                <a:sym typeface="Calibri"/>
              </a:rPr>
              <a:t> sunt- </a:t>
            </a:r>
            <a:r>
              <a:rPr lang="en-US" sz="2400" dirty="0">
                <a:solidFill>
                  <a:srgbClr val="1E737C"/>
                </a:solidFill>
                <a:latin typeface="Calibri"/>
                <a:ea typeface="Calibri"/>
                <a:cs typeface="Calibri"/>
                <a:sym typeface="Calibri"/>
              </a:rPr>
              <a:t>Perforce, Mercurial, CVS, SVN </a:t>
            </a:r>
            <a:endParaRPr dirty="0"/>
          </a:p>
          <a:p>
            <a:pPr marL="285750" lvl="0" indent="-285750">
              <a:spcBef>
                <a:spcPts val="1600"/>
              </a:spcBef>
              <a:buClr>
                <a:schemeClr val="dk1"/>
              </a:buClr>
              <a:buSzPts val="2400"/>
              <a:buFont typeface="Noto Sans Symbols"/>
              <a:buChar char="⮚"/>
            </a:pPr>
            <a:r>
              <a:rPr lang="en-US" sz="2400" dirty="0">
                <a:solidFill>
                  <a:schemeClr val="dk1"/>
                </a:solidFill>
                <a:latin typeface="Calibri"/>
                <a:ea typeface="Calibri"/>
                <a:cs typeface="Calibri"/>
                <a:sym typeface="Calibri"/>
              </a:rPr>
              <a:t>Git </a:t>
            </a:r>
            <a:r>
              <a:rPr lang="ro-RO" sz="2400" dirty="0">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ro-RO" sz="2400" dirty="0">
                <a:solidFill>
                  <a:srgbClr val="E7686A"/>
                </a:solidFill>
                <a:latin typeface="Calibri"/>
                <a:ea typeface="Calibri"/>
                <a:cs typeface="Calibri"/>
                <a:sym typeface="Calibri"/>
              </a:rPr>
              <a:t>descentralizat</a:t>
            </a:r>
            <a:r>
              <a:rPr lang="en-US" sz="2400" dirty="0">
                <a:solidFill>
                  <a:schemeClr val="dk1"/>
                </a:solidFill>
                <a:latin typeface="Calibri"/>
                <a:ea typeface="Calibri"/>
                <a:cs typeface="Calibri"/>
                <a:sym typeface="Calibri"/>
              </a:rPr>
              <a:t>. Nu </a:t>
            </a:r>
            <a:r>
              <a:rPr lang="en-US" sz="2400" dirty="0" err="1">
                <a:solidFill>
                  <a:schemeClr val="dk1"/>
                </a:solidFill>
                <a:latin typeface="Calibri"/>
                <a:ea typeface="Calibri"/>
                <a:cs typeface="Calibri"/>
                <a:sym typeface="Calibri"/>
              </a:rPr>
              <a:t>depinde</a:t>
            </a:r>
            <a:r>
              <a:rPr lang="en-US" sz="2400" dirty="0">
                <a:solidFill>
                  <a:schemeClr val="dk1"/>
                </a:solidFill>
                <a:latin typeface="Calibri"/>
                <a:ea typeface="Calibri"/>
                <a:cs typeface="Calibri"/>
                <a:sym typeface="Calibri"/>
              </a:rPr>
              <a:t> de un server central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păstra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versiunile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vechi</a:t>
            </a:r>
            <a:r>
              <a:rPr lang="en-US" sz="2400" dirty="0">
                <a:solidFill>
                  <a:schemeClr val="dk1"/>
                </a:solidFill>
                <a:latin typeface="Calibri"/>
                <a:ea typeface="Calibri"/>
                <a:cs typeface="Calibri"/>
                <a:sym typeface="Calibri"/>
              </a:rPr>
              <a:t> ale </a:t>
            </a:r>
            <a:r>
              <a:rPr lang="en-US" sz="2400" dirty="0" err="1">
                <a:solidFill>
                  <a:schemeClr val="dk1"/>
                </a:solidFill>
                <a:latin typeface="Calibri"/>
                <a:ea typeface="Calibri"/>
                <a:cs typeface="Calibri"/>
                <a:sym typeface="Calibri"/>
              </a:rPr>
              <a:t>fișierelor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schimb</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funcționează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complet</a:t>
            </a:r>
            <a:r>
              <a:rPr lang="en-US" sz="2400" dirty="0">
                <a:solidFill>
                  <a:schemeClr val="dk1"/>
                </a:solidFill>
                <a:latin typeface="Calibri"/>
                <a:ea typeface="Calibri"/>
                <a:cs typeface="Calibri"/>
                <a:sym typeface="Calibri"/>
              </a:rPr>
              <a:t> local, </a:t>
            </a:r>
            <a:r>
              <a:rPr lang="en-US" sz="2400" dirty="0" err="1">
                <a:solidFill>
                  <a:schemeClr val="dk1"/>
                </a:solidFill>
                <a:latin typeface="Calibri"/>
                <a:ea typeface="Calibri"/>
                <a:cs typeface="Calibri"/>
                <a:sym typeface="Calibri"/>
              </a:rPr>
              <a:t>stochând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acele</a:t>
            </a:r>
            <a:r>
              <a:rPr lang="en-US" sz="2400" dirty="0">
                <a:solidFill>
                  <a:schemeClr val="dk1"/>
                </a:solidFill>
                <a:latin typeface="Calibri"/>
                <a:ea typeface="Calibri"/>
                <a:cs typeface="Calibri"/>
                <a:sym typeface="Calibri"/>
              </a:rPr>
              <a:t> date ca </a:t>
            </a:r>
            <a:r>
              <a:rPr lang="en-US" sz="2400" dirty="0" err="1">
                <a:solidFill>
                  <a:schemeClr val="dk1"/>
                </a:solidFill>
                <a:latin typeface="Calibri"/>
                <a:ea typeface="Calibri"/>
                <a:cs typeface="Calibri"/>
                <a:sym typeface="Calibri"/>
              </a:rPr>
              <a:t>foldere</a:t>
            </a:r>
            <a:r>
              <a:rPr lang="en-US" sz="2400" dirty="0">
                <a:solidFill>
                  <a:schemeClr val="dk1"/>
                </a:solidFill>
                <a:latin typeface="Calibri"/>
                <a:ea typeface="Calibri"/>
                <a:cs typeface="Calibri"/>
                <a:sym typeface="Calibri"/>
              </a:rPr>
              <a:t> pe hard disk</a:t>
            </a:r>
            <a:r>
              <a:rPr lang="ro-RO" sz="2400" dirty="0">
                <a:solidFill>
                  <a:schemeClr val="dk1"/>
                </a:solidFill>
                <a:latin typeface="Calibri"/>
                <a:ea typeface="Calibri"/>
                <a:cs typeface="Calibri"/>
                <a:sym typeface="Calibri"/>
              </a:rPr>
              <a:t>-</a:t>
            </a:r>
            <a:r>
              <a:rPr lang="en-US" sz="2400" dirty="0">
                <a:solidFill>
                  <a:schemeClr val="dk1"/>
                </a:solidFill>
                <a:latin typeface="Calibri"/>
                <a:ea typeface="Calibri"/>
                <a:cs typeface="Calibri"/>
                <a:sym typeface="Calibri"/>
              </a:rPr>
              <a:t>ul </a:t>
            </a:r>
            <a:r>
              <a:rPr lang="en-US" sz="2400" dirty="0" err="1">
                <a:solidFill>
                  <a:schemeClr val="dk1"/>
                </a:solidFill>
                <a:latin typeface="Calibri"/>
                <a:ea typeface="Calibri"/>
                <a:cs typeface="Calibri"/>
                <a:sym typeface="Calibri"/>
              </a:rPr>
              <a:t>utilizatorului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Aceasta</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numește</a:t>
            </a:r>
            <a:r>
              <a:rPr lang="en-US" sz="2400" dirty="0">
                <a:solidFill>
                  <a:schemeClr val="dk1"/>
                </a:solidFill>
                <a:latin typeface="Calibri"/>
                <a:ea typeface="Calibri"/>
                <a:cs typeface="Calibri"/>
                <a:sym typeface="Calibri"/>
              </a:rPr>
              <a:t> </a:t>
            </a:r>
            <a:r>
              <a:rPr lang="ro-RO" sz="2400" dirty="0">
                <a:solidFill>
                  <a:srgbClr val="FF0000"/>
                </a:solidFill>
                <a:latin typeface="Calibri"/>
                <a:ea typeface="Calibri"/>
                <a:cs typeface="Calibri"/>
                <a:sym typeface="Calibri"/>
              </a:rPr>
              <a:t>depozit</a:t>
            </a:r>
            <a:r>
              <a:rPr lang="ro-RO" sz="2400" dirty="0">
                <a:solidFill>
                  <a:schemeClr val="dk1"/>
                </a:solidFill>
                <a:latin typeface="Calibri"/>
                <a:ea typeface="Calibri"/>
                <a:cs typeface="Calibri"/>
                <a:sym typeface="Calibri"/>
              </a:rPr>
              <a:t> (</a:t>
            </a:r>
            <a:r>
              <a:rPr lang="en-US" sz="2400" dirty="0">
                <a:solidFill>
                  <a:srgbClr val="E8676A"/>
                </a:solidFill>
                <a:latin typeface="Calibri"/>
                <a:ea typeface="Calibri"/>
                <a:cs typeface="Calibri"/>
                <a:sym typeface="Calibri"/>
              </a:rPr>
              <a:t>repository</a:t>
            </a:r>
            <a:r>
              <a:rPr lang="ro-RO" sz="2400" dirty="0">
                <a:solidFill>
                  <a:srgbClr val="E8676A"/>
                </a:solidFill>
                <a:latin typeface="Calibri"/>
                <a:ea typeface="Calibri"/>
                <a:cs typeface="Calibri"/>
                <a:sym typeface="Calibri"/>
              </a:rPr>
              <a:t>)</a:t>
            </a:r>
            <a:r>
              <a:rPr lang="en-US" sz="2400" dirty="0">
                <a:solidFill>
                  <a:schemeClr val="dk1"/>
                </a:solidFill>
                <a:latin typeface="Calibri"/>
                <a:ea typeface="Calibri"/>
                <a:cs typeface="Calibri"/>
                <a:sym typeface="Calibri"/>
              </a:rPr>
              <a:t>.</a:t>
            </a:r>
            <a:endParaRPr dirty="0"/>
          </a:p>
          <a:p>
            <a:pPr marL="285750" lvl="0" indent="-285750">
              <a:spcBef>
                <a:spcPts val="1600"/>
              </a:spcBef>
              <a:buClr>
                <a:schemeClr val="dk1"/>
              </a:buClr>
              <a:buSzPts val="2400"/>
              <a:buFont typeface="Noto Sans Symbols"/>
              <a:buChar char="⮚"/>
            </a:pPr>
            <a:r>
              <a:rPr lang="en-US" sz="2400" dirty="0" err="1">
                <a:solidFill>
                  <a:schemeClr val="dk1"/>
                </a:solidFill>
                <a:latin typeface="Calibri"/>
                <a:ea typeface="Calibri"/>
                <a:cs typeface="Calibri"/>
                <a:sym typeface="Calibri"/>
              </a:rPr>
              <a:t>Dacă</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utilizator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dorește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rgbClr val="FF0000"/>
                </a:solidFill>
                <a:latin typeface="Calibri"/>
                <a:ea typeface="Calibri"/>
                <a:cs typeface="Calibri"/>
                <a:sym typeface="Calibri"/>
              </a:rPr>
              <a:t>colaboreze</a:t>
            </a:r>
            <a:r>
              <a:rPr lang="en-US" sz="2400" dirty="0">
                <a:solidFill>
                  <a:schemeClr val="dk1"/>
                </a:solidFill>
                <a:latin typeface="Calibri"/>
                <a:ea typeface="Calibri"/>
                <a:cs typeface="Calibri"/>
                <a:sym typeface="Calibri"/>
              </a:rPr>
              <a:t> cu </a:t>
            </a:r>
            <a:r>
              <a:rPr lang="en-US" sz="2400" dirty="0" err="1">
                <a:solidFill>
                  <a:schemeClr val="dk1"/>
                </a:solidFill>
                <a:latin typeface="Calibri"/>
                <a:ea typeface="Calibri"/>
                <a:cs typeface="Calibri"/>
                <a:sym typeface="Calibri"/>
              </a:rPr>
              <a:t>alții</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același</a:t>
            </a:r>
            <a:r>
              <a:rPr lang="en-US" sz="2400" dirty="0">
                <a:solidFill>
                  <a:schemeClr val="dk1"/>
                </a:solidFill>
                <a:latin typeface="Calibri"/>
                <a:ea typeface="Calibri"/>
                <a:cs typeface="Calibri"/>
                <a:sym typeface="Calibri"/>
              </a:rPr>
              <a:t> cod</a:t>
            </a:r>
            <a:r>
              <a:rPr lang="ro-RO" sz="2400" dirty="0">
                <a:solidFill>
                  <a:schemeClr val="dk1"/>
                </a:solidFill>
                <a:latin typeface="Calibri"/>
                <a:ea typeface="Calibri"/>
                <a:cs typeface="Calibri"/>
                <a:sym typeface="Calibri"/>
              </a:rPr>
              <a:t> sursă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atunci</a:t>
            </a:r>
            <a:r>
              <a:rPr lang="en-US" sz="2400" dirty="0">
                <a:solidFill>
                  <a:schemeClr val="dk1"/>
                </a:solidFill>
                <a:latin typeface="Calibri"/>
                <a:ea typeface="Calibri"/>
                <a:cs typeface="Calibri"/>
                <a:sym typeface="Calibri"/>
              </a:rPr>
              <a:t> el/</a:t>
            </a:r>
            <a:r>
              <a:rPr lang="en-US" sz="2400" dirty="0" err="1">
                <a:solidFill>
                  <a:schemeClr val="dk1"/>
                </a:solidFill>
                <a:latin typeface="Calibri"/>
                <a:ea typeface="Calibri"/>
                <a:cs typeface="Calibri"/>
                <a:sym typeface="Calibri"/>
              </a:rPr>
              <a:t>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furniza</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copie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depozitului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său</a:t>
            </a:r>
            <a:r>
              <a:rPr lang="en-US" sz="2400" dirty="0">
                <a:solidFill>
                  <a:schemeClr val="dk1"/>
                </a:solidFill>
                <a:latin typeface="Calibri"/>
                <a:ea typeface="Calibri"/>
                <a:cs typeface="Calibri"/>
                <a:sym typeface="Calibri"/>
              </a:rPr>
              <a:t> online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ca </a:t>
            </a:r>
            <a:r>
              <a:rPr lang="en-US" sz="2400" dirty="0" err="1">
                <a:solidFill>
                  <a:schemeClr val="dk1"/>
                </a:solidFill>
                <a:latin typeface="Calibri"/>
                <a:ea typeface="Calibri"/>
                <a:cs typeface="Calibri"/>
                <a:sym typeface="Calibri"/>
              </a:rPr>
              <a:t>întreaga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echipă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acceseze</a:t>
            </a:r>
            <a:r>
              <a:rPr lang="en-US"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300" name="Google Shape;300;p14"/>
          <p:cNvSpPr txBox="1"/>
          <p:nvPr/>
        </p:nvSpPr>
        <p:spPr>
          <a:xfrm>
            <a:off x="1447800" y="1573163"/>
            <a:ext cx="1251204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lang="en-US" sz="4000" b="1" dirty="0">
              <a:solidFill>
                <a:srgbClr val="E7686A"/>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Cum </a:t>
            </a:r>
            <a:r>
              <a:rPr lang="ro-RO" sz="2800" b="1" dirty="0">
                <a:solidFill>
                  <a:srgbClr val="238791"/>
                </a:solidFill>
                <a:latin typeface="Calibri"/>
                <a:ea typeface="Calibri"/>
                <a:cs typeface="Calibri"/>
                <a:sym typeface="Calibri"/>
              </a:rPr>
              <a:t>se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configur</a:t>
            </a:r>
            <a:r>
              <a:rPr lang="ro-RO" sz="2800" b="1" dirty="0" err="1">
                <a:solidFill>
                  <a:srgbClr val="238791"/>
                </a:solidFill>
                <a:latin typeface="Calibri"/>
                <a:ea typeface="Calibri"/>
                <a:cs typeface="Calibri"/>
                <a:sym typeface="Calibri"/>
              </a:rPr>
              <a:t>ează</a:t>
            </a:r>
            <a:r>
              <a:rPr lang="en-US" sz="2800" b="1" dirty="0">
                <a:solidFill>
                  <a:srgbClr val="238791"/>
                </a:solidFill>
                <a:latin typeface="Calibri"/>
                <a:ea typeface="Calibri"/>
                <a:cs typeface="Calibri"/>
                <a:sym typeface="Calibri"/>
              </a:rPr>
              <a:t> GitHub</a:t>
            </a:r>
            <a:endParaRPr dirty="0"/>
          </a:p>
        </p:txBody>
      </p:sp>
      <p:sp>
        <p:nvSpPr>
          <p:cNvPr id="306" name="Google Shape;306;p15"/>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en-US" sz="2400" dirty="0">
                <a:solidFill>
                  <a:schemeClr val="dk1"/>
                </a:solidFill>
                <a:latin typeface="Calibri"/>
                <a:ea typeface="Calibri"/>
                <a:cs typeface="Calibri"/>
                <a:sym typeface="Calibri"/>
              </a:rPr>
              <a:t>Mai </a:t>
            </a:r>
            <a:r>
              <a:rPr lang="en-US" sz="2400" dirty="0" err="1">
                <a:solidFill>
                  <a:schemeClr val="dk1"/>
                </a:solidFill>
                <a:latin typeface="Calibri"/>
                <a:ea typeface="Calibri"/>
                <a:cs typeface="Calibri"/>
                <a:sym typeface="Calibri"/>
              </a:rPr>
              <a:t>întâi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instalaț</a:t>
            </a:r>
            <a:r>
              <a:rPr lang="ro-RO" sz="2400" dirty="0">
                <a:solidFill>
                  <a:schemeClr val="dk1"/>
                </a:solidFill>
                <a:latin typeface="Calibri"/>
                <a:ea typeface="Calibri"/>
                <a:cs typeface="Calibri"/>
                <a:sym typeface="Calibri"/>
              </a:rPr>
              <a:t>i </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propriul</a:t>
            </a:r>
            <a:r>
              <a:rPr lang="en-US" sz="2400" dirty="0">
                <a:solidFill>
                  <a:schemeClr val="dk1"/>
                </a:solidFill>
                <a:latin typeface="Calibri"/>
                <a:ea typeface="Calibri"/>
                <a:cs typeface="Calibri"/>
                <a:sym typeface="Calibri"/>
              </a:rPr>
              <a:t> client</a:t>
            </a:r>
            <a:r>
              <a:rPr lang="ro-RO" sz="2400" dirty="0">
                <a:solidFill>
                  <a:schemeClr val="dk1"/>
                </a:solidFill>
                <a:latin typeface="Calibri"/>
                <a:ea typeface="Calibri"/>
                <a:cs typeface="Calibri"/>
                <a:sym typeface="Calibri"/>
              </a:rPr>
              <a:t>.</a:t>
            </a:r>
            <a:endParaRPr dirty="0"/>
          </a:p>
        </p:txBody>
      </p:sp>
      <p:sp>
        <p:nvSpPr>
          <p:cNvPr id="307" name="Google Shape;307;p15"/>
          <p:cNvSpPr txBox="1"/>
          <p:nvPr/>
        </p:nvSpPr>
        <p:spPr>
          <a:xfrm>
            <a:off x="1836420" y="4381500"/>
            <a:ext cx="12872638" cy="4262665"/>
          </a:xfrm>
          <a:prstGeom prst="rect">
            <a:avLst/>
          </a:prstGeom>
          <a:noFill/>
          <a:ln>
            <a:noFill/>
          </a:ln>
        </p:spPr>
        <p:txBody>
          <a:bodyPr spcFirstLastPara="1" wrap="square" lIns="91425" tIns="45700" rIns="91425" bIns="45700" anchor="t" anchorCtr="0">
            <a:spAutoFit/>
          </a:bodyPr>
          <a:lstStyle/>
          <a:p>
            <a:pPr marL="285750" lvl="0" indent="-285750">
              <a:buClr>
                <a:srgbClr val="FDBD40"/>
              </a:buClr>
              <a:buSzPts val="2400"/>
              <a:buFont typeface="Noto Sans Symbols"/>
              <a:buChar char="⮚"/>
            </a:pPr>
            <a:r>
              <a:rPr lang="en-US" sz="2400" b="1" dirty="0">
                <a:solidFill>
                  <a:srgbClr val="FDBD40"/>
                </a:solidFill>
                <a:latin typeface="Calibri"/>
                <a:ea typeface="Calibri"/>
                <a:cs typeface="Calibri"/>
                <a:sym typeface="Calibri"/>
              </a:rPr>
              <a:t>Windows</a:t>
            </a:r>
            <a:r>
              <a:rPr lang="en-US" sz="2400" dirty="0">
                <a:solidFill>
                  <a:schemeClr val="dk1"/>
                </a:solidFill>
                <a:latin typeface="Calibri"/>
                <a:ea typeface="Calibri"/>
                <a:cs typeface="Calibri"/>
                <a:sym typeface="Calibri"/>
              </a:rPr>
              <a:t> -  “Git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Windows” </a:t>
            </a:r>
            <a:r>
              <a:rPr lang="en-US" sz="2400" dirty="0" err="1">
                <a:solidFill>
                  <a:schemeClr val="dk1"/>
                </a:solidFill>
                <a:latin typeface="Calibri"/>
                <a:ea typeface="Calibri"/>
                <a:cs typeface="Calibri"/>
                <a:sym typeface="Calibri"/>
              </a:rPr>
              <a:t>oferă</a:t>
            </a:r>
            <a:r>
              <a:rPr lang="en-US" sz="2400" dirty="0">
                <a:solidFill>
                  <a:schemeClr val="dk1"/>
                </a:solidFill>
                <a:latin typeface="Calibri"/>
                <a:ea typeface="Calibri"/>
                <a:cs typeface="Calibri"/>
                <a:sym typeface="Calibri"/>
              </a:rPr>
              <a:t> un client GUI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un emulator de </a:t>
            </a:r>
            <a:r>
              <a:rPr lang="en-US" sz="2400" dirty="0" err="1">
                <a:solidFill>
                  <a:schemeClr val="dk1"/>
                </a:solidFill>
                <a:latin typeface="Calibri"/>
                <a:ea typeface="Calibri"/>
                <a:cs typeface="Calibri"/>
                <a:sym typeface="Calibri"/>
              </a:rPr>
              <a:t>linie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comandă</a:t>
            </a:r>
            <a:r>
              <a:rPr lang="en-US" sz="2400" dirty="0">
                <a:solidFill>
                  <a:schemeClr val="dk1"/>
                </a:solidFill>
                <a:latin typeface="Calibri"/>
                <a:ea typeface="Calibri"/>
                <a:cs typeface="Calibri"/>
                <a:sym typeface="Calibri"/>
              </a:rPr>
              <a:t> BASH.</a:t>
            </a:r>
            <a:br>
              <a:rPr lang="en-US" sz="2400" dirty="0">
                <a:solidFill>
                  <a:schemeClr val="dk1"/>
                </a:solidFill>
                <a:latin typeface="Calibri"/>
                <a:ea typeface="Calibri"/>
                <a:cs typeface="Calibri"/>
                <a:sym typeface="Calibri"/>
              </a:rPr>
            </a:br>
            <a:r>
              <a:rPr lang="en-US"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https://git-scm.com/downloads/win</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https://gitforwindows.org/</a:t>
            </a:r>
            <a:r>
              <a:rPr lang="en-U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285750" lvl="0" indent="-285750">
              <a:spcBef>
                <a:spcPts val="1800"/>
              </a:spcBef>
              <a:buClr>
                <a:srgbClr val="FDBD40"/>
              </a:buClr>
              <a:buSzPts val="2400"/>
              <a:buFont typeface="Noto Sans Symbols"/>
              <a:buChar char="⮚"/>
            </a:pPr>
            <a:r>
              <a:rPr lang="en-US" sz="2400" b="1" dirty="0">
                <a:solidFill>
                  <a:srgbClr val="FDBD40"/>
                </a:solidFill>
                <a:latin typeface="Calibri"/>
                <a:ea typeface="Calibri"/>
                <a:cs typeface="Calibri"/>
                <a:sym typeface="Calibri"/>
              </a:rPr>
              <a:t>Linux</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deschideți</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nou</a:t>
            </a:r>
            <a:r>
              <a:rPr lang="en-US" sz="2400" dirty="0">
                <a:solidFill>
                  <a:schemeClr val="dk1"/>
                </a:solidFill>
                <a:latin typeface="Calibri"/>
                <a:ea typeface="Calibri"/>
                <a:cs typeface="Calibri"/>
                <a:sym typeface="Calibri"/>
              </a:rPr>
              <a:t> terminal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instalați</a:t>
            </a:r>
            <a:r>
              <a:rPr lang="en-US" sz="2400" dirty="0">
                <a:solidFill>
                  <a:schemeClr val="dk1"/>
                </a:solidFill>
                <a:latin typeface="Calibri"/>
                <a:ea typeface="Calibri"/>
                <a:cs typeface="Calibri"/>
                <a:sym typeface="Calibri"/>
              </a:rPr>
              <a:t> Git </a:t>
            </a:r>
            <a:r>
              <a:rPr lang="en-US" sz="2400" dirty="0" err="1">
                <a:solidFill>
                  <a:schemeClr val="dk1"/>
                </a:solidFill>
                <a:latin typeface="Calibri"/>
                <a:ea typeface="Calibri"/>
                <a:cs typeface="Calibri"/>
                <a:sym typeface="Calibri"/>
              </a:rPr>
              <a:t>prin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managerul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pachete</a:t>
            </a:r>
            <a:r>
              <a:rPr lang="en-US" sz="2400" dirty="0">
                <a:solidFill>
                  <a:schemeClr val="dk1"/>
                </a:solidFill>
                <a:latin typeface="Calibri"/>
                <a:ea typeface="Calibri"/>
                <a:cs typeface="Calibri"/>
                <a:sym typeface="Calibri"/>
              </a:rPr>
              <a:t> al </a:t>
            </a:r>
            <a:r>
              <a:rPr lang="en-US" sz="2400" dirty="0" err="1">
                <a:solidFill>
                  <a:schemeClr val="dk1"/>
                </a:solidFill>
                <a:latin typeface="Calibri"/>
                <a:ea typeface="Calibri"/>
                <a:cs typeface="Calibri"/>
                <a:sym typeface="Calibri"/>
              </a:rPr>
              <a:t>distribuției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dvs</a:t>
            </a:r>
            <a:r>
              <a:rPr lang="en-US" sz="2400" dirty="0">
                <a:solidFill>
                  <a:schemeClr val="dk1"/>
                </a:solidFill>
                <a:latin typeface="Calibri"/>
                <a:ea typeface="Calibri"/>
                <a:cs typeface="Calibri"/>
                <a:sym typeface="Calibri"/>
              </a:rPr>
              <a:t>. Linux.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Ubuntu, </a:t>
            </a:r>
            <a:r>
              <a:rPr lang="en-US" sz="2400" dirty="0" err="1">
                <a:solidFill>
                  <a:schemeClr val="dk1"/>
                </a:solidFill>
                <a:latin typeface="Calibri"/>
                <a:ea typeface="Calibri"/>
                <a:cs typeface="Calibri"/>
                <a:sym typeface="Calibri"/>
              </a:rPr>
              <a:t>comanda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de ex.</a:t>
            </a:r>
            <a:br>
              <a:rPr lang="en-US" sz="2400" dirty="0">
                <a:solidFill>
                  <a:schemeClr val="dk1"/>
                </a:solidFill>
                <a:latin typeface="Calibri"/>
                <a:ea typeface="Calibri"/>
                <a:cs typeface="Calibri"/>
                <a:sym typeface="Calibri"/>
              </a:rPr>
            </a:br>
            <a:r>
              <a:rPr lang="en-US" sz="2400" dirty="0" err="1">
                <a:solidFill>
                  <a:schemeClr val="accent1"/>
                </a:solidFill>
                <a:latin typeface="Calibri"/>
                <a:ea typeface="Calibri"/>
                <a:cs typeface="Calibri"/>
                <a:sym typeface="Calibri"/>
              </a:rPr>
              <a:t>sudo</a:t>
            </a:r>
            <a:r>
              <a:rPr lang="en-US" sz="2400" dirty="0">
                <a:solidFill>
                  <a:schemeClr val="accent1"/>
                </a:solidFill>
                <a:latin typeface="Calibri"/>
                <a:ea typeface="Calibri"/>
                <a:cs typeface="Calibri"/>
                <a:sym typeface="Calibri"/>
              </a:rPr>
              <a:t> apt-get install git</a:t>
            </a:r>
            <a:endParaRPr dirty="0"/>
          </a:p>
          <a:p>
            <a:pPr marL="285750" lvl="0" indent="-285750">
              <a:spcBef>
                <a:spcPts val="1800"/>
              </a:spcBef>
              <a:buClr>
                <a:srgbClr val="FDBD40"/>
              </a:buClr>
              <a:buSzPts val="2400"/>
              <a:buFont typeface="Noto Sans Symbols"/>
              <a:buChar char="⮚"/>
            </a:pPr>
            <a:r>
              <a:rPr lang="en-US" sz="2400" b="1" dirty="0">
                <a:solidFill>
                  <a:srgbClr val="FDBD40"/>
                </a:solidFill>
                <a:latin typeface="Calibri"/>
                <a:ea typeface="Calibri"/>
                <a:cs typeface="Calibri"/>
                <a:sym typeface="Calibri"/>
              </a:rPr>
              <a:t>Mac 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simplu</a:t>
            </a:r>
            <a:r>
              <a:rPr lang="en-US" sz="2400" dirty="0">
                <a:solidFill>
                  <a:schemeClr val="dk1"/>
                </a:solidFill>
                <a:latin typeface="Calibri"/>
                <a:ea typeface="Calibri"/>
                <a:cs typeface="Calibri"/>
                <a:sym typeface="Calibri"/>
              </a:rPr>
              <a:t> mod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instalați</a:t>
            </a:r>
            <a:r>
              <a:rPr lang="en-US" sz="2400" dirty="0">
                <a:solidFill>
                  <a:schemeClr val="dk1"/>
                </a:solidFill>
                <a:latin typeface="Calibri"/>
                <a:ea typeface="Calibri"/>
                <a:cs typeface="Calibri"/>
                <a:sym typeface="Calibri"/>
              </a:rPr>
              <a:t> homebrew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apoi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rulați</a:t>
            </a:r>
            <a:r>
              <a:rPr lang="en-US" sz="2400" dirty="0">
                <a:solidFill>
                  <a:schemeClr val="dk1"/>
                </a:solidFill>
                <a:latin typeface="Calibri"/>
                <a:ea typeface="Calibri"/>
                <a:cs typeface="Calibri"/>
                <a:sym typeface="Calibri"/>
              </a:rPr>
              <a:t> brew install git de pe </a:t>
            </a:r>
            <a:r>
              <a:rPr lang="en-US" sz="2400" dirty="0" err="1">
                <a:solidFill>
                  <a:schemeClr val="dk1"/>
                </a:solidFill>
                <a:latin typeface="Calibri"/>
                <a:ea typeface="Calibri"/>
                <a:cs typeface="Calibri"/>
                <a:sym typeface="Calibri"/>
              </a:rPr>
              <a:t>terminalul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dvs</a:t>
            </a:r>
            <a:r>
              <a:rPr lang="en-US" sz="2400" dirty="0">
                <a:solidFill>
                  <a:schemeClr val="dk1"/>
                </a:solidFill>
                <a:latin typeface="Calibri"/>
                <a:ea typeface="Calibri"/>
                <a:cs typeface="Calibri"/>
                <a:sym typeface="Calibri"/>
              </a:rPr>
              <a:t>.</a:t>
            </a:r>
            <a:br>
              <a:rPr lang="en-US" sz="2400" dirty="0">
                <a:solidFill>
                  <a:schemeClr val="dk1"/>
                </a:solidFill>
                <a:latin typeface="Calibri"/>
                <a:ea typeface="Calibri"/>
                <a:cs typeface="Calibri"/>
                <a:sym typeface="Calibri"/>
              </a:rPr>
            </a:br>
            <a:r>
              <a:rPr lang="en-US" sz="24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https://brew.sh/</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https://git-scm.com/downloads/mac</a:t>
            </a:r>
            <a:r>
              <a:rPr lang="en-U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lvl="0" algn="ctr">
              <a:spcBef>
                <a:spcPts val="3000"/>
              </a:spcBef>
            </a:pPr>
            <a:r>
              <a:rPr lang="en-US" sz="2400" dirty="0" err="1">
                <a:solidFill>
                  <a:schemeClr val="dk1"/>
                </a:solidFill>
                <a:latin typeface="Calibri"/>
                <a:ea typeface="Calibri"/>
                <a:cs typeface="Calibri"/>
                <a:sym typeface="Calibri"/>
              </a:rPr>
              <a:t>Există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programe</a:t>
            </a:r>
            <a:r>
              <a:rPr lang="en-US" sz="2400" dirty="0">
                <a:solidFill>
                  <a:schemeClr val="dk1"/>
                </a:solidFill>
                <a:latin typeface="Calibri"/>
                <a:ea typeface="Calibri"/>
                <a:cs typeface="Calibri"/>
                <a:sym typeface="Calibri"/>
              </a:rPr>
              <a:t> Git care pot fi </a:t>
            </a:r>
            <a:r>
              <a:rPr lang="en-US" sz="2400" dirty="0" err="1">
                <a:solidFill>
                  <a:schemeClr val="dk1"/>
                </a:solidFill>
                <a:latin typeface="Calibri"/>
                <a:ea typeface="Calibri"/>
                <a:cs typeface="Calibri"/>
                <a:sym typeface="Calibri"/>
              </a:rPr>
              <a:t>folosite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gratuit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contra cost</a:t>
            </a:r>
            <a:r>
              <a:rPr lang="ro-RO" sz="2400" dirty="0">
                <a:solidFill>
                  <a:schemeClr val="dk1"/>
                </a:solidFill>
                <a:latin typeface="Calibri"/>
                <a:ea typeface="Calibri"/>
                <a:cs typeface="Calibri"/>
                <a:sym typeface="Calibri"/>
              </a:rPr>
              <a:t>.</a:t>
            </a:r>
            <a:endParaRPr dirty="0"/>
          </a:p>
        </p:txBody>
      </p:sp>
      <p:sp>
        <p:nvSpPr>
          <p:cNvPr id="308" name="Google Shape;308;p15"/>
          <p:cNvSpPr txBox="1"/>
          <p:nvPr/>
        </p:nvSpPr>
        <p:spPr>
          <a:xfrm>
            <a:off x="1447800" y="1573163"/>
            <a:ext cx="1251204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lang="en-US" sz="4000" b="1" dirty="0">
              <a:solidFill>
                <a:srgbClr val="E7686A"/>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Cum se </a:t>
            </a:r>
            <a:r>
              <a:rPr lang="en-US" sz="2800" b="1" dirty="0" err="1">
                <a:solidFill>
                  <a:srgbClr val="238791"/>
                </a:solidFill>
                <a:latin typeface="Calibri"/>
                <a:ea typeface="Calibri"/>
                <a:cs typeface="Calibri"/>
                <a:sym typeface="Calibri"/>
              </a:rPr>
              <a:t>configurează</a:t>
            </a:r>
            <a:r>
              <a:rPr lang="en-US" sz="2800" b="1" dirty="0">
                <a:solidFill>
                  <a:srgbClr val="238791"/>
                </a:solidFill>
                <a:latin typeface="Calibri"/>
                <a:ea typeface="Calibri"/>
                <a:cs typeface="Calibri"/>
                <a:sym typeface="Calibri"/>
              </a:rPr>
              <a:t> GitHub</a:t>
            </a:r>
            <a:endParaRPr lang="en-US" sz="2800" dirty="0"/>
          </a:p>
        </p:txBody>
      </p:sp>
      <p:sp>
        <p:nvSpPr>
          <p:cNvPr id="314" name="Google Shape;314;p16"/>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În al doilea rând, creați un cont și configurați GitHub</a:t>
            </a:r>
            <a:r>
              <a:rPr lang="ro-RO" sz="2400" dirty="0">
                <a:solidFill>
                  <a:schemeClr val="dk1"/>
                </a:solidFill>
                <a:latin typeface="Calibri"/>
                <a:ea typeface="Calibri"/>
                <a:cs typeface="Calibri"/>
                <a:sym typeface="Calibri"/>
              </a:rPr>
              <a:t>.</a:t>
            </a:r>
            <a:endParaRPr dirty="0"/>
          </a:p>
        </p:txBody>
      </p:sp>
      <p:sp>
        <p:nvSpPr>
          <p:cNvPr id="315" name="Google Shape;315;p16"/>
          <p:cNvSpPr txBox="1"/>
          <p:nvPr/>
        </p:nvSpPr>
        <p:spPr>
          <a:xfrm>
            <a:off x="1828799" y="3984516"/>
            <a:ext cx="15574297" cy="5093662"/>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2400"/>
              <a:buFont typeface="Noto Sans Symbols"/>
              <a:buChar char="⮚"/>
            </a:pPr>
            <a:r>
              <a:rPr lang="it-IT" sz="2400" dirty="0">
                <a:solidFill>
                  <a:schemeClr val="dk1"/>
                </a:solidFill>
                <a:latin typeface="Calibri"/>
                <a:ea typeface="Calibri"/>
                <a:cs typeface="Calibri"/>
                <a:sym typeface="Calibri"/>
              </a:rPr>
              <a:t>Creați un cont Github pe</a:t>
            </a:r>
            <a:r>
              <a:rPr lang="ro-RO" sz="2400" dirty="0">
                <a:solidFill>
                  <a:schemeClr val="dk1"/>
                </a:solidFill>
                <a:latin typeface="Calibri"/>
                <a:ea typeface="Calibri"/>
                <a:cs typeface="Calibri"/>
                <a:sym typeface="Calibri"/>
              </a:rPr>
              <a:t> </a:t>
            </a:r>
            <a:r>
              <a:rPr lang="en-US"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www.github.com</a:t>
            </a:r>
            <a:r>
              <a:rPr lang="en-US" sz="2400" dirty="0">
                <a:solidFill>
                  <a:schemeClr val="dk1"/>
                </a:solidFill>
                <a:latin typeface="Calibri"/>
                <a:ea typeface="Calibri"/>
                <a:cs typeface="Calibri"/>
                <a:sym typeface="Calibri"/>
              </a:rPr>
              <a:t>	</a:t>
            </a:r>
            <a:endParaRPr dirty="0"/>
          </a:p>
          <a:p>
            <a:pPr marL="285750" lvl="0" indent="-285750">
              <a:spcBef>
                <a:spcPts val="1800"/>
              </a:spcBef>
              <a:buClr>
                <a:schemeClr val="dk1"/>
              </a:buClr>
              <a:buSzPts val="2400"/>
              <a:buFont typeface="Noto Sans Symbols"/>
              <a:buChar char="⮚"/>
            </a:pPr>
            <a:r>
              <a:rPr lang="en-US" sz="2400" dirty="0" err="1">
                <a:solidFill>
                  <a:schemeClr val="dk1"/>
                </a:solidFill>
                <a:latin typeface="Calibri"/>
                <a:ea typeface="Calibri"/>
                <a:cs typeface="Calibri"/>
                <a:sym typeface="Calibri"/>
              </a:rPr>
              <a:t>Există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configurații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referitoare la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aspectul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funcționalitatea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clientului</a:t>
            </a:r>
            <a:r>
              <a:rPr lang="en-US" sz="2400" dirty="0">
                <a:solidFill>
                  <a:schemeClr val="dk1"/>
                </a:solidFill>
                <a:latin typeface="Calibri"/>
                <a:ea typeface="Calibri"/>
                <a:cs typeface="Calibri"/>
                <a:sym typeface="Calibri"/>
              </a:rPr>
              <a:t>. </a:t>
            </a:r>
            <a:endParaRPr dirty="0"/>
          </a:p>
          <a:p>
            <a:pPr marL="285750" lvl="0" indent="-285750">
              <a:spcBef>
                <a:spcPts val="1800"/>
              </a:spcBef>
              <a:buClr>
                <a:schemeClr val="dk1"/>
              </a:buClr>
              <a:buSzPts val="2400"/>
              <a:buFont typeface="Noto Sans Symbols"/>
              <a:buChar char="⮚"/>
            </a:pPr>
            <a:r>
              <a:rPr lang="en-US" sz="2400" dirty="0">
                <a:solidFill>
                  <a:schemeClr val="dk1"/>
                </a:solidFill>
                <a:latin typeface="Calibri"/>
                <a:ea typeface="Calibri"/>
                <a:cs typeface="Calibri"/>
                <a:sym typeface="Calibri"/>
              </a:rPr>
              <a:t>Cu </a:t>
            </a: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importantă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configurația</a:t>
            </a:r>
            <a:r>
              <a:rPr lang="ro-RO" sz="2400" dirty="0">
                <a:solidFill>
                  <a:schemeClr val="dk1"/>
                </a:solidFill>
                <a:latin typeface="Calibri"/>
                <a:ea typeface="Calibri"/>
                <a:cs typeface="Calibri"/>
                <a:sym typeface="Calibri"/>
              </a:rPr>
              <a:t> </a:t>
            </a:r>
            <a:r>
              <a:rPr lang="ro-RO" sz="2400" dirty="0">
                <a:solidFill>
                  <a:srgbClr val="E7686A"/>
                </a:solidFill>
                <a:latin typeface="Calibri"/>
                <a:ea typeface="Calibri"/>
                <a:cs typeface="Calibri"/>
                <a:sym typeface="Calibri"/>
              </a:rPr>
              <a:t>nume de utilizator</a:t>
            </a:r>
            <a:r>
              <a:rPr lang="en-US" sz="2400" dirty="0">
                <a:solidFill>
                  <a:srgbClr val="E7686A"/>
                </a:solidFill>
                <a:latin typeface="Calibri"/>
                <a:ea typeface="Calibri"/>
                <a:cs typeface="Calibri"/>
                <a:sym typeface="Calibri"/>
              </a:rPr>
              <a:t> </a:t>
            </a:r>
            <a:r>
              <a:rPr lang="ro-RO" sz="2400" dirty="0">
                <a:solidFill>
                  <a:srgbClr val="E7686A"/>
                </a:solidFill>
                <a:latin typeface="Calibri"/>
                <a:ea typeface="Calibri"/>
                <a:cs typeface="Calibri"/>
                <a:sym typeface="Calibri"/>
              </a:rPr>
              <a:t>și</a:t>
            </a:r>
            <a:r>
              <a:rPr lang="en-US" sz="2400" dirty="0">
                <a:solidFill>
                  <a:srgbClr val="E7686A"/>
                </a:solidFill>
                <a:latin typeface="Calibri"/>
                <a:ea typeface="Calibri"/>
                <a:cs typeface="Calibri"/>
                <a:sym typeface="Calibri"/>
              </a:rPr>
              <a:t> </a:t>
            </a:r>
            <a:r>
              <a:rPr lang="ro-RO" sz="2400" dirty="0">
                <a:solidFill>
                  <a:srgbClr val="E7686A"/>
                </a:solidFill>
                <a:latin typeface="Calibri"/>
                <a:ea typeface="Calibri"/>
                <a:cs typeface="Calibri"/>
                <a:sym typeface="Calibri"/>
              </a:rPr>
              <a:t>adresa de email de corespondență.</a:t>
            </a:r>
            <a:endParaRPr dirty="0"/>
          </a:p>
          <a:p>
            <a:pPr marL="457200" lvl="1">
              <a:spcBef>
                <a:spcPts val="1200"/>
              </a:spcBef>
            </a:pPr>
            <a:r>
              <a:rPr lang="ro-RO" sz="2400" b="0" i="0" u="none" strike="noStrike" cap="none" dirty="0">
                <a:solidFill>
                  <a:schemeClr val="dk1"/>
                </a:solidFill>
                <a:latin typeface="Calibri"/>
                <a:ea typeface="Calibri"/>
                <a:cs typeface="Calibri"/>
                <a:sym typeface="Calibri"/>
              </a:rPr>
              <a:t>deschide</a:t>
            </a:r>
            <a:r>
              <a:rPr lang="en-US" sz="2400" b="0" i="0" u="none" strike="noStrike" cap="none" dirty="0">
                <a:solidFill>
                  <a:schemeClr val="dk1"/>
                </a:solidFill>
                <a:latin typeface="Calibri"/>
                <a:ea typeface="Calibri"/>
                <a:cs typeface="Calibri"/>
                <a:sym typeface="Calibri"/>
              </a:rPr>
              <a:t> "Git Bash"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executați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comenzi</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linia</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comandă</a:t>
            </a:r>
            <a:r>
              <a:rPr lang="en-US" sz="2400" dirty="0">
                <a:solidFill>
                  <a:schemeClr val="dk1"/>
                </a:solidFill>
                <a:latin typeface="Calibri"/>
                <a:ea typeface="Calibri"/>
                <a:cs typeface="Calibri"/>
                <a:sym typeface="Calibri"/>
              </a:rPr>
              <a:t>:</a:t>
            </a:r>
            <a:endParaRPr dirty="0"/>
          </a:p>
          <a:p>
            <a:pPr marL="1371600" marR="0" lvl="3" indent="0" algn="l" rtl="0">
              <a:spcBef>
                <a:spcPts val="1200"/>
              </a:spcBef>
              <a:spcAft>
                <a:spcPts val="0"/>
              </a:spcAft>
              <a:buNone/>
            </a:pPr>
            <a:r>
              <a:rPr lang="en-US" sz="1600" b="0" i="0" u="none" strike="noStrike" cap="none" dirty="0">
                <a:solidFill>
                  <a:srgbClr val="1E737C"/>
                </a:solidFill>
                <a:latin typeface="Droid Sans Mono"/>
                <a:ea typeface="Droid Sans Mono"/>
                <a:cs typeface="Droid Sans Mono"/>
                <a:sym typeface="Droid Sans Mono"/>
              </a:rPr>
              <a:t>git config --global user.name “Mary”</a:t>
            </a:r>
            <a:endParaRPr dirty="0"/>
          </a:p>
          <a:p>
            <a:pPr marL="1371600" marR="0" lvl="3" indent="0" algn="l" rtl="0">
              <a:spcBef>
                <a:spcPts val="600"/>
              </a:spcBef>
              <a:spcAft>
                <a:spcPts val="0"/>
              </a:spcAft>
              <a:buNone/>
            </a:pPr>
            <a:r>
              <a:rPr lang="en-US" sz="1600" b="0" i="0" u="none" strike="noStrike" cap="none" dirty="0">
                <a:solidFill>
                  <a:srgbClr val="1E737C"/>
                </a:solidFill>
                <a:latin typeface="Droid Sans Mono"/>
                <a:ea typeface="Droid Sans Mono"/>
                <a:cs typeface="Droid Sans Mono"/>
                <a:sym typeface="Droid Sans Mono"/>
              </a:rPr>
              <a:t>git config --global </a:t>
            </a:r>
            <a:r>
              <a:rPr lang="en-US" sz="1600" b="0" i="0" u="none" strike="noStrike" cap="none" dirty="0" err="1">
                <a:solidFill>
                  <a:srgbClr val="1E737C"/>
                </a:solidFill>
                <a:latin typeface="Droid Sans Mono"/>
                <a:ea typeface="Droid Sans Mono"/>
                <a:cs typeface="Droid Sans Mono"/>
                <a:sym typeface="Droid Sans Mono"/>
              </a:rPr>
              <a:t>user.email</a:t>
            </a:r>
            <a:r>
              <a:rPr lang="en-US" sz="1600" b="0" i="0" u="none" strike="noStrike" cap="none" dirty="0">
                <a:solidFill>
                  <a:srgbClr val="1E737C"/>
                </a:solidFill>
                <a:latin typeface="Droid Sans Mono"/>
                <a:ea typeface="Droid Sans Mono"/>
                <a:cs typeface="Droid Sans Mono"/>
                <a:sym typeface="Droid Sans Mono"/>
              </a:rPr>
              <a:t> </a:t>
            </a:r>
            <a:r>
              <a:rPr lang="en-US" sz="1600" b="0" i="0" u="sng" strike="noStrike" cap="none" dirty="0">
                <a:solidFill>
                  <a:srgbClr val="1E737C"/>
                </a:solidFill>
                <a:latin typeface="Droid Sans Mono"/>
                <a:ea typeface="Droid Sans Mono"/>
                <a:cs typeface="Droid Sans Mono"/>
                <a:sym typeface="Droid Sans Mono"/>
                <a:hlinkClick r:id="rId4">
                  <a:extLst>
                    <a:ext uri="{A12FA001-AC4F-418D-AE19-62706E023703}">
                      <ahyp:hlinkClr xmlns:ahyp="http://schemas.microsoft.com/office/drawing/2018/hyperlinkcolor" val="tx"/>
                    </a:ext>
                  </a:extLst>
                </a:hlinkClick>
              </a:rPr>
              <a:t>“mary.smith@email.eu</a:t>
            </a:r>
            <a:r>
              <a:rPr lang="en-US" sz="1600" b="0" i="0" u="none" strike="noStrike" cap="none" dirty="0">
                <a:solidFill>
                  <a:srgbClr val="1E737C"/>
                </a:solidFill>
                <a:latin typeface="Droid Sans Mono"/>
                <a:ea typeface="Droid Sans Mono"/>
                <a:cs typeface="Droid Sans Mono"/>
                <a:sym typeface="Droid Sans Mono"/>
              </a:rPr>
              <a:t>”</a:t>
            </a:r>
            <a:endParaRPr dirty="0"/>
          </a:p>
          <a:p>
            <a:pPr marL="1371600" marR="0" lvl="3" indent="0" algn="l" rtl="0">
              <a:spcBef>
                <a:spcPts val="600"/>
              </a:spcBef>
              <a:spcAft>
                <a:spcPts val="0"/>
              </a:spcAft>
              <a:buNone/>
            </a:pPr>
            <a:endParaRPr sz="1600" b="0" i="0" u="none" strike="noStrike" cap="none" dirty="0">
              <a:solidFill>
                <a:srgbClr val="1E737C"/>
              </a:solidFill>
              <a:latin typeface="Droid Sans Mono"/>
              <a:ea typeface="Droid Sans Mono"/>
              <a:cs typeface="Droid Sans Mono"/>
              <a:sym typeface="Droid Sans Mono"/>
            </a:endParaRPr>
          </a:p>
          <a:p>
            <a:pPr marL="285750" lvl="0" indent="-285750">
              <a:spcBef>
                <a:spcPts val="1200"/>
              </a:spcBef>
              <a:buClr>
                <a:schemeClr val="dk1"/>
              </a:buClr>
              <a:buSzPts val="2400"/>
              <a:buFont typeface="Noto Sans Symbols"/>
              <a:buChar char="⮚"/>
            </a:pP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activitățile</a:t>
            </a:r>
            <a:r>
              <a:rPr lang="en-US" sz="2400" dirty="0">
                <a:solidFill>
                  <a:schemeClr val="dk1"/>
                </a:solidFill>
                <a:latin typeface="Calibri"/>
                <a:ea typeface="Calibri"/>
                <a:cs typeface="Calibri"/>
                <a:sym typeface="Calibri"/>
              </a:rPr>
              <a:t> din Git sunt </a:t>
            </a:r>
            <a:r>
              <a:rPr lang="ro-RO" sz="2400" dirty="0">
                <a:solidFill>
                  <a:schemeClr val="dk1"/>
                </a:solidFill>
                <a:latin typeface="Calibri"/>
                <a:ea typeface="Calibri"/>
                <a:cs typeface="Calibri"/>
                <a:sym typeface="Calibri"/>
              </a:rPr>
              <a:t>conectate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cu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numele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utilizator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adresa</a:t>
            </a:r>
            <a:r>
              <a:rPr lang="en-US" sz="2400" dirty="0">
                <a:solidFill>
                  <a:schemeClr val="dk1"/>
                </a:solidFill>
                <a:latin typeface="Calibri"/>
                <a:ea typeface="Calibri"/>
                <a:cs typeface="Calibri"/>
                <a:sym typeface="Calibri"/>
              </a:rPr>
              <a:t> de e-mail </a:t>
            </a:r>
            <a:r>
              <a:rPr lang="en-US" sz="2400" dirty="0" err="1">
                <a:solidFill>
                  <a:schemeClr val="dk1"/>
                </a:solidFill>
                <a:latin typeface="Calibri"/>
                <a:ea typeface="Calibri"/>
                <a:cs typeface="Calibri"/>
                <a:sym typeface="Calibri"/>
              </a:rPr>
              <a:t>specificate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la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configura</a:t>
            </a:r>
            <a:r>
              <a:rPr lang="ro-RO" sz="2400" dirty="0">
                <a:solidFill>
                  <a:schemeClr val="dk1"/>
                </a:solidFill>
                <a:latin typeface="Calibri"/>
                <a:ea typeface="Calibri"/>
                <a:cs typeface="Calibri"/>
                <a:sym typeface="Calibri"/>
              </a:rPr>
              <a:t>re</a:t>
            </a:r>
            <a:r>
              <a:rPr lang="en-US" sz="2400" dirty="0">
                <a:solidFill>
                  <a:schemeClr val="dk1"/>
                </a:solidFill>
                <a:latin typeface="Calibri"/>
                <a:ea typeface="Calibri"/>
                <a:cs typeface="Calibri"/>
                <a:sym typeface="Calibri"/>
              </a:rPr>
              <a:t>! </a:t>
            </a:r>
            <a:endParaRPr dirty="0"/>
          </a:p>
          <a:p>
            <a:pPr marL="742950" lvl="1" indent="-285750">
              <a:spcBef>
                <a:spcPts val="1800"/>
              </a:spcBef>
              <a:buClr>
                <a:schemeClr val="dk1"/>
              </a:buClr>
              <a:buSzPts val="2400"/>
              <a:buFont typeface="Noto Sans Symbols"/>
              <a:buChar char="⮚"/>
            </a:pPr>
            <a:r>
              <a:rPr lang="en-US" sz="2400" dirty="0" err="1">
                <a:solidFill>
                  <a:schemeClr val="dk1"/>
                </a:solidFill>
                <a:latin typeface="Calibri"/>
                <a:ea typeface="Calibri"/>
                <a:cs typeface="Calibri"/>
                <a:sym typeface="Calibri"/>
              </a:rPr>
              <a:t>Acest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lucru</a:t>
            </a:r>
            <a:r>
              <a:rPr lang="en-US" sz="2400" dirty="0">
                <a:solidFill>
                  <a:schemeClr val="dk1"/>
                </a:solidFill>
                <a:latin typeface="Calibri"/>
                <a:ea typeface="Calibri"/>
                <a:cs typeface="Calibri"/>
                <a:sym typeface="Calibri"/>
              </a:rPr>
              <a:t> face </a:t>
            </a:r>
            <a:r>
              <a:rPr lang="en-US" sz="2400" dirty="0" err="1">
                <a:solidFill>
                  <a:schemeClr val="dk1"/>
                </a:solidFill>
                <a:latin typeface="Calibri"/>
                <a:ea typeface="Calibri"/>
                <a:cs typeface="Calibri"/>
                <a:sym typeface="Calibri"/>
              </a:rPr>
              <a:t>modificările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urmăribile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deoarece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toți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utilizatori</a:t>
            </a:r>
            <a:r>
              <a:rPr lang="ro-RO" sz="2400" dirty="0">
                <a:solidFill>
                  <a:schemeClr val="dk1"/>
                </a:solidFill>
                <a:latin typeface="Calibri"/>
                <a:ea typeface="Calibri"/>
                <a:cs typeface="Calibri"/>
                <a:sym typeface="Calibri"/>
              </a:rPr>
              <a:t>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știu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întotdeauna</a:t>
            </a:r>
            <a:r>
              <a:rPr lang="en-US" sz="2400" dirty="0">
                <a:solidFill>
                  <a:schemeClr val="dk1"/>
                </a:solidFill>
                <a:latin typeface="Calibri"/>
                <a:ea typeface="Calibri"/>
                <a:cs typeface="Calibri"/>
                <a:sym typeface="Calibri"/>
              </a:rPr>
              <a:t> cine a </a:t>
            </a:r>
            <a:r>
              <a:rPr lang="en-US" sz="2400" dirty="0" err="1">
                <a:solidFill>
                  <a:schemeClr val="dk1"/>
                </a:solidFill>
                <a:latin typeface="Calibri"/>
                <a:ea typeface="Calibri"/>
                <a:cs typeface="Calibri"/>
                <a:sym typeface="Calibri"/>
              </a:rPr>
              <a:t>făcut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modificările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specifice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oferă</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privire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ansamblu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proiectele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lucrează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dezvoltatori</a:t>
            </a:r>
            <a:r>
              <a:rPr lang="en-US" sz="2400" dirty="0">
                <a:solidFill>
                  <a:schemeClr val="dk1"/>
                </a:solidFill>
                <a:latin typeface="Calibri"/>
                <a:ea typeface="Calibri"/>
                <a:cs typeface="Calibri"/>
                <a:sym typeface="Calibri"/>
              </a:rPr>
              <a:t>.</a:t>
            </a:r>
            <a:br>
              <a:rPr lang="en-US" sz="2400" b="0"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	</a:t>
            </a:r>
            <a:endParaRPr dirty="0"/>
          </a:p>
        </p:txBody>
      </p:sp>
      <p:sp>
        <p:nvSpPr>
          <p:cNvPr id="316" name="Google Shape;316;p16"/>
          <p:cNvSpPr txBox="1"/>
          <p:nvPr/>
        </p:nvSpPr>
        <p:spPr>
          <a:xfrm>
            <a:off x="1447800" y="1573163"/>
            <a:ext cx="1251204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lang="en-US" sz="4000" b="1" dirty="0">
              <a:solidFill>
                <a:srgbClr val="E7686A"/>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7"/>
          <p:cNvSpPr txBox="1"/>
          <p:nvPr/>
        </p:nvSpPr>
        <p:spPr>
          <a:xfrm>
            <a:off x="1447800" y="1409700"/>
            <a:ext cx="128778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lang="en-US" sz="4000" b="1" dirty="0">
              <a:solidFill>
                <a:srgbClr val="E7686A"/>
              </a:solidFill>
              <a:latin typeface="Calibri"/>
              <a:ea typeface="Calibri"/>
              <a:cs typeface="Calibri"/>
              <a:sym typeface="Calibri"/>
            </a:endParaRPr>
          </a:p>
        </p:txBody>
      </p:sp>
      <p:sp>
        <p:nvSpPr>
          <p:cNvPr id="322" name="Google Shape;322;p1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Cum </a:t>
            </a:r>
            <a:r>
              <a:rPr lang="ro-RO" sz="2800" b="1" dirty="0">
                <a:solidFill>
                  <a:srgbClr val="238791"/>
                </a:solidFill>
                <a:latin typeface="Calibri"/>
                <a:ea typeface="Calibri"/>
                <a:cs typeface="Calibri"/>
                <a:sym typeface="Calibri"/>
              </a:rPr>
              <a:t>se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utiliz</a:t>
            </a:r>
            <a:r>
              <a:rPr lang="ro-RO" sz="2800" b="1" dirty="0" err="1">
                <a:solidFill>
                  <a:srgbClr val="238791"/>
                </a:solidFill>
                <a:latin typeface="Calibri"/>
                <a:ea typeface="Calibri"/>
                <a:cs typeface="Calibri"/>
                <a:sym typeface="Calibri"/>
              </a:rPr>
              <a:t>ează</a:t>
            </a:r>
            <a:r>
              <a:rPr lang="en-US" sz="2800" b="1" dirty="0">
                <a:solidFill>
                  <a:srgbClr val="238791"/>
                </a:solidFill>
                <a:latin typeface="Calibri"/>
                <a:ea typeface="Calibri"/>
                <a:cs typeface="Calibri"/>
                <a:sym typeface="Calibri"/>
              </a:rPr>
              <a:t> GitHub</a:t>
            </a:r>
            <a:endParaRPr dirty="0"/>
          </a:p>
        </p:txBody>
      </p:sp>
      <p:sp>
        <p:nvSpPr>
          <p:cNvPr id="323" name="Google Shape;323;p17"/>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en-US" sz="2400" dirty="0" err="1">
                <a:solidFill>
                  <a:srgbClr val="1B1B1B"/>
                </a:solidFill>
                <a:latin typeface="Public Sans"/>
                <a:ea typeface="Public Sans"/>
                <a:cs typeface="Public Sans"/>
                <a:sym typeface="Public Sans"/>
              </a:rPr>
              <a:t>Termeni</a:t>
            </a:r>
            <a:r>
              <a:rPr lang="en-US" sz="2400" dirty="0">
                <a:solidFill>
                  <a:srgbClr val="1B1B1B"/>
                </a:solidFill>
                <a:latin typeface="Public Sans"/>
                <a:ea typeface="Public Sans"/>
                <a:cs typeface="Public Sans"/>
                <a:sym typeface="Public Sans"/>
              </a:rPr>
              <a:t> </a:t>
            </a:r>
            <a:r>
              <a:rPr lang="en-US" sz="2400" dirty="0" err="1">
                <a:solidFill>
                  <a:srgbClr val="1B1B1B"/>
                </a:solidFill>
                <a:latin typeface="Public Sans"/>
                <a:ea typeface="Public Sans"/>
                <a:cs typeface="Public Sans"/>
                <a:sym typeface="Public Sans"/>
              </a:rPr>
              <a:t>obișnuiți</a:t>
            </a:r>
            <a:r>
              <a:rPr lang="en-US" sz="2400" dirty="0">
                <a:solidFill>
                  <a:srgbClr val="1B1B1B"/>
                </a:solidFill>
                <a:latin typeface="Public Sans"/>
                <a:ea typeface="Public Sans"/>
                <a:cs typeface="Public Sans"/>
                <a:sym typeface="Public Sans"/>
              </a:rPr>
              <a:t> </a:t>
            </a:r>
            <a:r>
              <a:rPr lang="ro-RO" sz="2400" dirty="0">
                <a:solidFill>
                  <a:srgbClr val="1B1B1B"/>
                </a:solidFill>
                <a:latin typeface="Public Sans"/>
                <a:ea typeface="Public Sans"/>
                <a:cs typeface="Public Sans"/>
                <a:sym typeface="Public Sans"/>
              </a:rPr>
              <a:t>utili </a:t>
            </a:r>
            <a:r>
              <a:rPr lang="en-US" sz="2400" dirty="0" err="1">
                <a:solidFill>
                  <a:srgbClr val="1B1B1B"/>
                </a:solidFill>
                <a:latin typeface="Public Sans"/>
                <a:ea typeface="Public Sans"/>
                <a:cs typeface="Public Sans"/>
                <a:sym typeface="Public Sans"/>
              </a:rPr>
              <a:t>când</a:t>
            </a:r>
            <a:r>
              <a:rPr lang="en-US" sz="2400" dirty="0">
                <a:solidFill>
                  <a:srgbClr val="1B1B1B"/>
                </a:solidFill>
                <a:latin typeface="Public Sans"/>
                <a:ea typeface="Public Sans"/>
                <a:cs typeface="Public Sans"/>
                <a:sym typeface="Public Sans"/>
              </a:rPr>
              <a:t> </a:t>
            </a:r>
            <a:r>
              <a:rPr lang="ro-RO" sz="2400" dirty="0">
                <a:solidFill>
                  <a:srgbClr val="1B1B1B"/>
                </a:solidFill>
                <a:latin typeface="Public Sans"/>
                <a:ea typeface="Public Sans"/>
                <a:cs typeface="Public Sans"/>
                <a:sym typeface="Public Sans"/>
              </a:rPr>
              <a:t>se folosește</a:t>
            </a:r>
            <a:r>
              <a:rPr lang="en-US" sz="2400" dirty="0">
                <a:solidFill>
                  <a:srgbClr val="1B1B1B"/>
                </a:solidFill>
                <a:latin typeface="Public Sans"/>
                <a:ea typeface="Public Sans"/>
                <a:cs typeface="Public Sans"/>
                <a:sym typeface="Public Sans"/>
              </a:rPr>
              <a:t> GitHub</a:t>
            </a:r>
            <a:endParaRPr sz="2400" dirty="0">
              <a:solidFill>
                <a:schemeClr val="dk1"/>
              </a:solidFill>
              <a:latin typeface="Calibri"/>
              <a:ea typeface="Calibri"/>
              <a:cs typeface="Calibri"/>
              <a:sym typeface="Calibri"/>
            </a:endParaRPr>
          </a:p>
        </p:txBody>
      </p:sp>
      <p:sp>
        <p:nvSpPr>
          <p:cNvPr id="324" name="Google Shape;324;p17"/>
          <p:cNvSpPr txBox="1"/>
          <p:nvPr/>
        </p:nvSpPr>
        <p:spPr>
          <a:xfrm>
            <a:off x="1600199" y="4135279"/>
            <a:ext cx="15488265" cy="4555053"/>
          </a:xfrm>
          <a:prstGeom prst="rect">
            <a:avLst/>
          </a:prstGeom>
          <a:noFill/>
          <a:ln>
            <a:noFill/>
          </a:ln>
        </p:spPr>
        <p:txBody>
          <a:bodyPr spcFirstLastPara="1" wrap="square" lIns="91425" tIns="45700" rIns="91425" bIns="45700" anchor="t" anchorCtr="0">
            <a:spAutoFit/>
          </a:bodyPr>
          <a:lstStyle/>
          <a:p>
            <a:pPr marL="342900" lvl="0" indent="-342900">
              <a:buClr>
                <a:srgbClr val="1E737C"/>
              </a:buClr>
              <a:buSzPts val="2400"/>
              <a:buFont typeface="Noto Sans Symbols"/>
              <a:buChar char="⮚"/>
            </a:pPr>
            <a:r>
              <a:rPr lang="en-US" sz="2400" b="1" i="1" dirty="0">
                <a:solidFill>
                  <a:srgbClr val="1E737C"/>
                </a:solidFill>
                <a:latin typeface="Calibri"/>
                <a:ea typeface="Calibri"/>
                <a:cs typeface="Calibri"/>
                <a:sym typeface="Calibri"/>
              </a:rPr>
              <a:t>Repository (repo)</a:t>
            </a:r>
            <a:r>
              <a:rPr lang="en-US" sz="2400" b="1" dirty="0">
                <a:solidFill>
                  <a:srgbClr val="1E737C"/>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un folder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care sunt </a:t>
            </a:r>
            <a:r>
              <a:rPr lang="en-US" sz="2400" dirty="0" err="1">
                <a:solidFill>
                  <a:schemeClr val="dk1"/>
                </a:solidFill>
                <a:latin typeface="Calibri"/>
                <a:ea typeface="Calibri"/>
                <a:cs typeface="Calibri"/>
                <a:sym typeface="Calibri"/>
              </a:rPr>
              <a:t>stocate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fișierele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istoricul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versiunilor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acestora</a:t>
            </a:r>
            <a:r>
              <a:rPr lang="ro-RO" sz="2400" dirty="0">
                <a:solidFill>
                  <a:schemeClr val="dk1"/>
                </a:solidFill>
                <a:latin typeface="Calibri"/>
                <a:ea typeface="Calibri"/>
                <a:cs typeface="Calibri"/>
                <a:sym typeface="Calibri"/>
              </a:rPr>
              <a:t>.</a:t>
            </a:r>
          </a:p>
          <a:p>
            <a:pPr marL="342900" lvl="0" indent="-342900">
              <a:buClr>
                <a:srgbClr val="1E737C"/>
              </a:buClr>
              <a:buSzPts val="2400"/>
              <a:buFont typeface="Noto Sans Symbols"/>
              <a:buChar char="⮚"/>
            </a:pPr>
            <a:endParaRPr lang="ro-RO" sz="2400" dirty="0">
              <a:solidFill>
                <a:schemeClr val="dk1"/>
              </a:solidFill>
              <a:latin typeface="Calibri"/>
              <a:ea typeface="Calibri"/>
              <a:cs typeface="Calibri"/>
              <a:sym typeface="Calibri"/>
            </a:endParaRPr>
          </a:p>
          <a:p>
            <a:pPr marL="342900" lvl="0" indent="-342900">
              <a:buClr>
                <a:srgbClr val="1E737C"/>
              </a:buClr>
              <a:buSzPts val="2400"/>
              <a:buFont typeface="Noto Sans Symbols"/>
              <a:buChar char="⮚"/>
            </a:pPr>
            <a:r>
              <a:rPr lang="en-US" sz="2400" b="1" i="1" dirty="0">
                <a:solidFill>
                  <a:srgbClr val="1E737C"/>
                </a:solidFill>
                <a:latin typeface="Calibri"/>
                <a:ea typeface="Calibri"/>
                <a:cs typeface="Calibri"/>
                <a:sym typeface="Calibri"/>
              </a:rPr>
              <a:t>Branch</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spațiu</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lucru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care </a:t>
            </a:r>
            <a:r>
              <a:rPr lang="ro-RO" sz="2400" dirty="0">
                <a:solidFill>
                  <a:schemeClr val="dk1"/>
                </a:solidFill>
                <a:latin typeface="Calibri"/>
                <a:ea typeface="Calibri"/>
                <a:cs typeface="Calibri"/>
                <a:sym typeface="Calibri"/>
              </a:rPr>
              <a:t>se pot</a:t>
            </a:r>
            <a:r>
              <a:rPr lang="en-US" sz="2400" dirty="0">
                <a:solidFill>
                  <a:schemeClr val="dk1"/>
                </a:solidFill>
                <a:latin typeface="Calibri"/>
                <a:ea typeface="Calibri"/>
                <a:cs typeface="Calibri"/>
                <a:sym typeface="Calibri"/>
              </a:rPr>
              <a:t> face </a:t>
            </a:r>
            <a:r>
              <a:rPr lang="en-US" sz="2400" dirty="0" err="1">
                <a:solidFill>
                  <a:schemeClr val="dk1"/>
                </a:solidFill>
                <a:latin typeface="Calibri"/>
                <a:ea typeface="Calibri"/>
                <a:cs typeface="Calibri"/>
                <a:sym typeface="Calibri"/>
              </a:rPr>
              <a:t>modificări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izolate</a:t>
            </a:r>
            <a:r>
              <a:rPr lang="en-US" sz="2400" dirty="0">
                <a:solidFill>
                  <a:schemeClr val="dk1"/>
                </a:solidFill>
                <a:latin typeface="Calibri"/>
                <a:ea typeface="Calibri"/>
                <a:cs typeface="Calibri"/>
                <a:sym typeface="Calibri"/>
              </a:rPr>
              <a:t> care nu </a:t>
            </a:r>
            <a:r>
              <a:rPr lang="en-US" sz="2400" dirty="0" err="1">
                <a:solidFill>
                  <a:schemeClr val="dk1"/>
                </a:solidFill>
                <a:latin typeface="Calibri"/>
                <a:ea typeface="Calibri"/>
                <a:cs typeface="Calibri"/>
                <a:sym typeface="Calibri"/>
              </a:rPr>
              <a:t>îi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afecta</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alții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are un </a:t>
            </a:r>
            <a:r>
              <a:rPr lang="en-US" sz="2400" dirty="0" err="1">
                <a:solidFill>
                  <a:schemeClr val="dk1"/>
                </a:solidFill>
                <a:latin typeface="Calibri"/>
                <a:ea typeface="Calibri"/>
                <a:cs typeface="Calibri"/>
                <a:sym typeface="Calibri"/>
              </a:rPr>
              <a:t>istoric</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propriu</a:t>
            </a:r>
            <a:r>
              <a:rPr lang="en-US" sz="2400" dirty="0">
                <a:solidFill>
                  <a:schemeClr val="dk1"/>
                </a:solidFill>
                <a:latin typeface="Calibri"/>
                <a:ea typeface="Calibri"/>
                <a:cs typeface="Calibri"/>
                <a:sym typeface="Calibri"/>
              </a:rPr>
              <a:t>.</a:t>
            </a:r>
            <a:endParaRPr dirty="0"/>
          </a:p>
          <a:p>
            <a:pPr marL="342900" lvl="0" indent="-342900">
              <a:spcBef>
                <a:spcPts val="1200"/>
              </a:spcBef>
              <a:buClr>
                <a:srgbClr val="1E737C"/>
              </a:buClr>
              <a:buSzPts val="2400"/>
              <a:buFont typeface="Noto Sans Symbols"/>
              <a:buChar char="⮚"/>
            </a:pPr>
            <a:r>
              <a:rPr lang="en-US" sz="2400" b="1" i="1" dirty="0">
                <a:solidFill>
                  <a:srgbClr val="1E737C"/>
                </a:solidFill>
                <a:latin typeface="Calibri"/>
                <a:ea typeface="Calibri"/>
                <a:cs typeface="Calibri"/>
                <a:sym typeface="Calibri"/>
              </a:rPr>
              <a:t>Commit</a:t>
            </a:r>
            <a:r>
              <a:rPr lang="en-US" sz="2400" b="1" dirty="0">
                <a:solidFill>
                  <a:srgbClr val="1E737C"/>
                </a:solidFill>
                <a:latin typeface="Calibri"/>
                <a:ea typeface="Calibri"/>
                <a:cs typeface="Calibri"/>
                <a:sym typeface="Calibri"/>
              </a:rPr>
              <a:t> </a:t>
            </a:r>
            <a:r>
              <a:rPr lang="ro-RO" sz="2400" b="1" dirty="0">
                <a:solidFill>
                  <a:srgbClr val="1E737C"/>
                </a:solidFill>
                <a:latin typeface="Calibri"/>
                <a:ea typeface="Calibri"/>
                <a:cs typeface="Calibri"/>
                <a:sym typeface="Calibri"/>
              </a:rPr>
              <a:t>–</a:t>
            </a:r>
            <a:r>
              <a:rPr lang="ro-RO" sz="2400" dirty="0">
                <a:solidFill>
                  <a:srgbClr val="3C4043"/>
                </a:solidFill>
                <a:latin typeface="Roboto"/>
              </a:rPr>
              <a:t>este o înregistrare salvată a modificărilor aduse unui fișier din depozit. Este starea depozitului la un moment dat. Un instantaneu în care codul poate fi restaurant.</a:t>
            </a:r>
          </a:p>
          <a:p>
            <a:pPr marL="342900" lvl="0" indent="-342900">
              <a:spcBef>
                <a:spcPts val="1200"/>
              </a:spcBef>
              <a:buClr>
                <a:srgbClr val="1E737C"/>
              </a:buClr>
              <a:buSzPts val="2400"/>
              <a:buFont typeface="Noto Sans Symbols"/>
              <a:buChar char="⮚"/>
            </a:pPr>
            <a:r>
              <a:rPr lang="en-US" sz="2400" b="1" i="1" dirty="0">
                <a:solidFill>
                  <a:srgbClr val="1E737C"/>
                </a:solidFill>
                <a:latin typeface="Calibri"/>
                <a:ea typeface="Calibri"/>
                <a:cs typeface="Calibri"/>
                <a:sym typeface="Calibri"/>
              </a:rPr>
              <a:t>Pull Request (PR)</a:t>
            </a:r>
            <a:r>
              <a:rPr lang="en-US" sz="2400" b="1" dirty="0">
                <a:solidFill>
                  <a:srgbClr val="1E737C"/>
                </a:solidFill>
                <a:latin typeface="Calibri"/>
                <a:ea typeface="Calibri"/>
                <a:cs typeface="Calibri"/>
                <a:sym typeface="Calibri"/>
              </a:rPr>
              <a:t> </a:t>
            </a:r>
            <a:r>
              <a:rPr lang="en-US" sz="2400" dirty="0" err="1">
                <a:solidFill>
                  <a:schemeClr val="dk1"/>
                </a:solidFill>
                <a:latin typeface="Calibri"/>
                <a:ea typeface="Calibri"/>
                <a:cs typeface="Calibri"/>
                <a:sym typeface="Calibri"/>
              </a:rPr>
              <a:t>după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se fac </a:t>
            </a:r>
            <a:r>
              <a:rPr lang="en-US" sz="2400" dirty="0" err="1">
                <a:solidFill>
                  <a:schemeClr val="dk1"/>
                </a:solidFill>
                <a:latin typeface="Calibri"/>
                <a:ea typeface="Calibri"/>
                <a:cs typeface="Calibri"/>
                <a:sym typeface="Calibri"/>
              </a:rPr>
              <a:t>actualizări</a:t>
            </a:r>
            <a:r>
              <a:rPr lang="en-US" sz="2400" dirty="0">
                <a:solidFill>
                  <a:schemeClr val="dk1"/>
                </a:solidFill>
                <a:latin typeface="Calibri"/>
                <a:ea typeface="Calibri"/>
                <a:cs typeface="Calibri"/>
                <a:sym typeface="Calibri"/>
              </a:rPr>
              <a:t> la un </a:t>
            </a:r>
            <a:r>
              <a:rPr lang="en-US" sz="2400" dirty="0" err="1">
                <a:solidFill>
                  <a:schemeClr val="dk1"/>
                </a:solidFill>
                <a:latin typeface="Calibri"/>
                <a:ea typeface="Calibri"/>
                <a:cs typeface="Calibri"/>
                <a:sym typeface="Calibri"/>
              </a:rPr>
              <a:t>depozit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dezvoltatori</a:t>
            </a:r>
            <a:r>
              <a:rPr lang="en-US" sz="2400" dirty="0">
                <a:solidFill>
                  <a:schemeClr val="dk1"/>
                </a:solidFill>
                <a:latin typeface="Calibri"/>
                <a:ea typeface="Calibri"/>
                <a:cs typeface="Calibri"/>
                <a:sym typeface="Calibri"/>
              </a:rPr>
              <a:t> pot </a:t>
            </a:r>
            <a:r>
              <a:rPr lang="en-US" sz="2400" dirty="0" err="1">
                <a:solidFill>
                  <a:schemeClr val="dk1"/>
                </a:solidFill>
                <a:latin typeface="Calibri"/>
                <a:ea typeface="Calibri"/>
                <a:cs typeface="Calibri"/>
                <a:sym typeface="Calibri"/>
              </a:rPr>
              <a:t>descărca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modificările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folosind</a:t>
            </a:r>
            <a:r>
              <a:rPr lang="en-US" sz="2400" dirty="0">
                <a:solidFill>
                  <a:schemeClr val="dk1"/>
                </a:solidFill>
                <a:latin typeface="Calibri"/>
                <a:ea typeface="Calibri"/>
                <a:cs typeface="Calibri"/>
                <a:sym typeface="Calibri"/>
              </a:rPr>
              <a:t> </a:t>
            </a:r>
            <a:r>
              <a:rPr lang="en-US" sz="2400" i="1" dirty="0">
                <a:solidFill>
                  <a:schemeClr val="dk1"/>
                </a:solidFill>
                <a:latin typeface="Calibri"/>
                <a:ea typeface="Calibri"/>
                <a:cs typeface="Calibri"/>
                <a:sym typeface="Calibri"/>
              </a:rPr>
              <a:t>pull</a:t>
            </a:r>
            <a:r>
              <a:rPr lang="en-US" sz="2400" dirty="0">
                <a:solidFill>
                  <a:schemeClr val="dk1"/>
                </a:solidFill>
                <a:latin typeface="Calibri"/>
                <a:ea typeface="Calibri"/>
                <a:cs typeface="Calibri"/>
                <a:sym typeface="Calibri"/>
              </a:rPr>
              <a:t>.</a:t>
            </a:r>
            <a:endParaRPr dirty="0"/>
          </a:p>
          <a:p>
            <a:pPr marL="342900" lvl="0" indent="-342900">
              <a:spcBef>
                <a:spcPts val="1200"/>
              </a:spcBef>
              <a:buClr>
                <a:srgbClr val="1E737C"/>
              </a:buClr>
              <a:buSzPts val="2400"/>
              <a:buFont typeface="Noto Sans Symbols"/>
              <a:buChar char="⮚"/>
            </a:pPr>
            <a:r>
              <a:rPr lang="en-US" sz="2400" b="1" i="1" dirty="0">
                <a:solidFill>
                  <a:srgbClr val="1E737C"/>
                </a:solidFill>
                <a:latin typeface="Calibri"/>
                <a:ea typeface="Calibri"/>
                <a:cs typeface="Calibri"/>
                <a:sym typeface="Calibri"/>
              </a:rPr>
              <a:t>Push</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procesul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adăugare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unei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modificări</a:t>
            </a:r>
            <a:r>
              <a:rPr lang="en-US" sz="2400" dirty="0">
                <a:solidFill>
                  <a:schemeClr val="dk1"/>
                </a:solidFill>
                <a:latin typeface="Calibri"/>
                <a:ea typeface="Calibri"/>
                <a:cs typeface="Calibri"/>
                <a:sym typeface="Calibri"/>
              </a:rPr>
              <a:t> locale la </a:t>
            </a:r>
            <a:r>
              <a:rPr lang="en-US" sz="2400" dirty="0" err="1">
                <a:solidFill>
                  <a:schemeClr val="dk1"/>
                </a:solidFill>
                <a:latin typeface="Calibri"/>
                <a:ea typeface="Calibri"/>
                <a:cs typeface="Calibri"/>
                <a:sym typeface="Calibri"/>
              </a:rPr>
              <a:t>depozitul</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aflat</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distanță</a:t>
            </a:r>
            <a:r>
              <a:rPr lang="en-US" sz="2400" dirty="0">
                <a:solidFill>
                  <a:schemeClr val="dk1"/>
                </a:solidFill>
                <a:latin typeface="Calibri"/>
                <a:ea typeface="Calibri"/>
                <a:cs typeface="Calibri"/>
                <a:sym typeface="Calibri"/>
              </a:rPr>
              <a:t>.</a:t>
            </a:r>
            <a:endParaRPr lang="ro-RO" sz="2400" dirty="0">
              <a:solidFill>
                <a:schemeClr val="dk1"/>
              </a:solidFill>
              <a:latin typeface="Calibri"/>
              <a:ea typeface="Calibri"/>
              <a:cs typeface="Calibri"/>
              <a:sym typeface="Calibri"/>
            </a:endParaRPr>
          </a:p>
          <a:p>
            <a:pPr marL="342900" lvl="0" indent="-342900">
              <a:spcBef>
                <a:spcPts val="1200"/>
              </a:spcBef>
              <a:buClr>
                <a:srgbClr val="1E737C"/>
              </a:buClr>
              <a:buSzPts val="2400"/>
              <a:buFont typeface="Noto Sans Symbols"/>
              <a:buChar char="⮚"/>
            </a:pPr>
            <a:r>
              <a:rPr lang="en-US" sz="2400" b="1" i="1" dirty="0">
                <a:solidFill>
                  <a:srgbClr val="1E737C"/>
                </a:solidFill>
                <a:latin typeface="Calibri"/>
                <a:ea typeface="Calibri"/>
                <a:cs typeface="Calibri"/>
                <a:sym typeface="Calibri"/>
              </a:rPr>
              <a:t>Merge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după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cerere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extragere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aprobată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comiterea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va</a:t>
            </a:r>
            <a:r>
              <a:rPr lang="en-US" sz="2400" dirty="0">
                <a:solidFill>
                  <a:schemeClr val="dk1"/>
                </a:solidFill>
                <a:latin typeface="Calibri"/>
                <a:ea typeface="Calibri"/>
                <a:cs typeface="Calibri"/>
                <a:sym typeface="Calibri"/>
              </a:rPr>
              <a:t> fi </a:t>
            </a:r>
            <a:r>
              <a:rPr lang="en-US" sz="2400" dirty="0" err="1">
                <a:solidFill>
                  <a:schemeClr val="dk1"/>
                </a:solidFill>
                <a:latin typeface="Calibri"/>
                <a:ea typeface="Calibri"/>
                <a:cs typeface="Calibri"/>
                <a:sym typeface="Calibri"/>
              </a:rPr>
              <a:t>fuzionată</a:t>
            </a:r>
            <a:r>
              <a:rPr lang="en-US" sz="2400" dirty="0">
                <a:solidFill>
                  <a:schemeClr val="dk1"/>
                </a:solidFill>
                <a:latin typeface="Calibri"/>
                <a:ea typeface="Calibri"/>
                <a:cs typeface="Calibri"/>
                <a:sym typeface="Calibri"/>
              </a:rPr>
              <a:t> de la o </a:t>
            </a:r>
            <a:r>
              <a:rPr lang="en-US" sz="2400" dirty="0" err="1">
                <a:solidFill>
                  <a:schemeClr val="dk1"/>
                </a:solidFill>
                <a:latin typeface="Calibri"/>
                <a:ea typeface="Calibri"/>
                <a:cs typeface="Calibri"/>
                <a:sym typeface="Calibri"/>
              </a:rPr>
              <a:t>ramură</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alta.</a:t>
            </a:r>
            <a:r>
              <a:rPr lang="en-US" sz="2400" dirty="0">
                <a:solidFill>
                  <a:schemeClr val="dk1"/>
                </a:solidFill>
                <a:latin typeface="Calibri"/>
                <a:ea typeface="Calibri"/>
                <a:cs typeface="Calibri"/>
                <a:sym typeface="Calibri"/>
              </a:rPr>
              <a:t> </a:t>
            </a:r>
            <a:endParaRPr dirty="0"/>
          </a:p>
          <a:p>
            <a:pPr marL="342900" lvl="0" indent="-342900">
              <a:spcBef>
                <a:spcPts val="1200"/>
              </a:spcBef>
              <a:buClr>
                <a:srgbClr val="1E737C"/>
              </a:buClr>
              <a:buSzPts val="2400"/>
              <a:buFont typeface="Noto Sans Symbols"/>
              <a:buChar char="⮚"/>
            </a:pPr>
            <a:r>
              <a:rPr lang="en-US" sz="2400" b="1" i="1" dirty="0">
                <a:solidFill>
                  <a:srgbClr val="1E737C"/>
                </a:solidFill>
                <a:latin typeface="Calibri"/>
                <a:ea typeface="Calibri"/>
                <a:cs typeface="Calibri"/>
                <a:sym typeface="Calibri"/>
              </a:rPr>
              <a:t>Clone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copie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complet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funcțională</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unui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proiect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Copierea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depozit</a:t>
            </a:r>
            <a:r>
              <a:rPr lang="en-US" sz="2400" dirty="0">
                <a:solidFill>
                  <a:schemeClr val="dk1"/>
                </a:solidFill>
                <a:latin typeface="Calibri"/>
                <a:ea typeface="Calibri"/>
                <a:cs typeface="Calibri"/>
                <a:sym typeface="Calibri"/>
              </a:rPr>
              <a:t> de pe un server la </a:t>
            </a:r>
            <a:r>
              <a:rPr lang="en-US" sz="2400" dirty="0" err="1">
                <a:solidFill>
                  <a:schemeClr val="dk1"/>
                </a:solidFill>
                <a:latin typeface="Calibri"/>
                <a:ea typeface="Calibri"/>
                <a:cs typeface="Calibri"/>
                <a:sym typeface="Calibri"/>
              </a:rPr>
              <a:t>distanță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înseamnă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clonare</a:t>
            </a:r>
            <a:r>
              <a:rPr lang="en-US" sz="2400" dirty="0">
                <a:solidFill>
                  <a:schemeClr val="dk1"/>
                </a:solidFill>
                <a:latin typeface="Calibri"/>
                <a:ea typeface="Calibri"/>
                <a:cs typeface="Calibri"/>
                <a:sym typeface="Calibri"/>
              </a:rPr>
              <a: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r>
              <a:rPr lang="it-IT" sz="2800" b="1" dirty="0">
                <a:solidFill>
                  <a:srgbClr val="238791"/>
                </a:solidFill>
                <a:latin typeface="Calibri" panose="020F0502020204030204" pitchFamily="34" charset="0"/>
              </a:rPr>
              <a:t>Secțiunea 3: Utilizarea GitHub pentru prima dată</a:t>
            </a:r>
          </a:p>
        </p:txBody>
      </p:sp>
      <p:sp>
        <p:nvSpPr>
          <p:cNvPr id="330" name="Google Shape;330;p18"/>
          <p:cNvSpPr txBox="1"/>
          <p:nvPr/>
        </p:nvSpPr>
        <p:spPr>
          <a:xfrm>
            <a:off x="1600200" y="3451285"/>
            <a:ext cx="12954000" cy="4385816"/>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utilizați</a:t>
            </a:r>
            <a:r>
              <a:rPr lang="en-US" sz="2400" dirty="0">
                <a:solidFill>
                  <a:schemeClr val="dk1"/>
                </a:solidFill>
                <a:latin typeface="Calibri"/>
                <a:ea typeface="Calibri"/>
                <a:cs typeface="Calibri"/>
                <a:sym typeface="Calibri"/>
              </a:rPr>
              <a:t> Git,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întâi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trebuie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creat</a:t>
            </a:r>
            <a:r>
              <a:rPr lang="en-US" sz="2400" dirty="0">
                <a:solidFill>
                  <a:schemeClr val="dk1"/>
                </a:solidFill>
                <a:latin typeface="Calibri"/>
                <a:ea typeface="Calibri"/>
                <a:cs typeface="Calibri"/>
                <a:sym typeface="Calibri"/>
              </a:rPr>
              <a:t> un folder</a:t>
            </a:r>
            <a:r>
              <a:rPr lang="ro-RO" sz="2400" dirty="0">
                <a:solidFill>
                  <a:schemeClr val="dk1"/>
                </a:solidFill>
                <a:latin typeface="Calibri"/>
                <a:ea typeface="Calibri"/>
                <a:cs typeface="Calibri"/>
                <a:sym typeface="Calibri"/>
              </a:rPr>
              <a:t>:</a:t>
            </a:r>
            <a:endParaRPr dirty="0"/>
          </a:p>
          <a:p>
            <a:pPr marL="0" marR="0" lvl="0" indent="0" algn="l" rtl="0">
              <a:lnSpc>
                <a:spcPct val="150000"/>
              </a:lnSpc>
              <a:spcBef>
                <a:spcPts val="0"/>
              </a:spcBef>
              <a:spcAft>
                <a:spcPts val="0"/>
              </a:spcAft>
              <a:buNone/>
            </a:pPr>
            <a:r>
              <a:rPr lang="en-US" sz="2400" dirty="0">
                <a:solidFill>
                  <a:schemeClr val="dk1"/>
                </a:solidFill>
                <a:latin typeface="Calibri"/>
                <a:ea typeface="Calibri"/>
                <a:cs typeface="Calibri"/>
                <a:sym typeface="Calibri"/>
              </a:rPr>
              <a:t>	</a:t>
            </a:r>
            <a:r>
              <a:rPr lang="en-US" sz="1600" dirty="0" err="1">
                <a:solidFill>
                  <a:srgbClr val="1E737C"/>
                </a:solidFill>
                <a:latin typeface="Droid Sans Mono"/>
                <a:ea typeface="Droid Sans Mono"/>
                <a:cs typeface="Droid Sans Mono"/>
                <a:sym typeface="Droid Sans Mono"/>
              </a:rPr>
              <a:t>mkdir</a:t>
            </a:r>
            <a:r>
              <a:rPr lang="en-US" sz="1600" dirty="0">
                <a:solidFill>
                  <a:srgbClr val="1E737C"/>
                </a:solidFill>
                <a:latin typeface="Droid Sans Mono"/>
                <a:ea typeface="Droid Sans Mono"/>
                <a:cs typeface="Droid Sans Mono"/>
                <a:sym typeface="Droid Sans Mono"/>
              </a:rPr>
              <a:t> learning-git</a:t>
            </a:r>
            <a:endParaRPr sz="1600" dirty="0">
              <a:solidFill>
                <a:srgbClr val="1E737C"/>
              </a:solidFill>
              <a:latin typeface="Calibri"/>
              <a:ea typeface="Calibri"/>
              <a:cs typeface="Calibri"/>
              <a:sym typeface="Calibri"/>
            </a:endParaRPr>
          </a:p>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depozitul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fi </a:t>
            </a:r>
            <a:r>
              <a:rPr lang="en-US" sz="2400" dirty="0" err="1">
                <a:solidFill>
                  <a:schemeClr val="dk1"/>
                </a:solidFill>
                <a:latin typeface="Calibri"/>
                <a:ea typeface="Calibri"/>
                <a:cs typeface="Calibri"/>
                <a:sym typeface="Calibri"/>
              </a:rPr>
              <a:t>creat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fiecare</a:t>
            </a:r>
            <a:r>
              <a:rPr lang="en-US" sz="2400" dirty="0">
                <a:solidFill>
                  <a:schemeClr val="dk1"/>
                </a:solidFill>
                <a:latin typeface="Calibri"/>
                <a:ea typeface="Calibri"/>
                <a:cs typeface="Calibri"/>
                <a:sym typeface="Calibri"/>
              </a:rPr>
              <a:t> program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proiect</a:t>
            </a:r>
            <a:r>
              <a:rPr lang="ro-RO" sz="2400" dirty="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600" b="0" i="0" u="none" strike="noStrike" cap="none" dirty="0">
                <a:solidFill>
                  <a:srgbClr val="1E737C"/>
                </a:solidFill>
                <a:latin typeface="Droid Sans Mono"/>
                <a:ea typeface="Droid Sans Mono"/>
                <a:cs typeface="Droid Sans Mono"/>
                <a:sym typeface="Droid Sans Mono"/>
              </a:rPr>
              <a:t>cd learning-git		</a:t>
            </a:r>
            <a:endParaRPr dirty="0"/>
          </a:p>
          <a:p>
            <a:pPr marL="914400" marR="0" lvl="2" indent="0" algn="l" rtl="0">
              <a:spcBef>
                <a:spcPts val="600"/>
              </a:spcBef>
              <a:spcAft>
                <a:spcPts val="0"/>
              </a:spcAft>
              <a:buNone/>
            </a:pPr>
            <a:r>
              <a:rPr lang="en-US" sz="1600" b="0" i="0" u="none" strike="noStrike" cap="none" dirty="0">
                <a:solidFill>
                  <a:srgbClr val="1E737C"/>
                </a:solidFill>
                <a:latin typeface="Droid Sans Mono"/>
                <a:ea typeface="Droid Sans Mono"/>
                <a:cs typeface="Droid Sans Mono"/>
                <a:sym typeface="Droid Sans Mono"/>
              </a:rPr>
              <a:t>git </a:t>
            </a:r>
            <a:r>
              <a:rPr lang="en-US" sz="1600" b="0" i="0" u="none" strike="noStrike" cap="none" dirty="0" err="1">
                <a:solidFill>
                  <a:srgbClr val="1E737C"/>
                </a:solidFill>
                <a:latin typeface="Droid Sans Mono"/>
                <a:ea typeface="Droid Sans Mono"/>
                <a:cs typeface="Droid Sans Mono"/>
                <a:sym typeface="Droid Sans Mono"/>
              </a:rPr>
              <a:t>init</a:t>
            </a:r>
            <a:endParaRPr sz="1600" b="0" i="0" u="none" strike="noStrike" cap="none" dirty="0">
              <a:solidFill>
                <a:srgbClr val="1E737C"/>
              </a:solidFill>
              <a:latin typeface="Droid Sans Mono"/>
              <a:ea typeface="Droid Sans Mono"/>
              <a:cs typeface="Droid Sans Mono"/>
              <a:sym typeface="Droid Sans Mono"/>
            </a:endParaRPr>
          </a:p>
          <a:p>
            <a:pPr marL="285750" lvl="0" indent="-285750">
              <a:spcBef>
                <a:spcPts val="1200"/>
              </a:spcBef>
              <a:buClr>
                <a:schemeClr val="dk1"/>
              </a:buClr>
              <a:buSzPts val="2400"/>
              <a:buFont typeface="Noto Sans Symbols"/>
              <a:buChar char="⮚"/>
            </a:pPr>
            <a:r>
              <a:rPr lang="en-US" sz="2400" dirty="0">
                <a:solidFill>
                  <a:schemeClr val="dk1"/>
                </a:solidFill>
                <a:latin typeface="Calibri"/>
                <a:ea typeface="Calibri"/>
                <a:cs typeface="Calibri"/>
                <a:sym typeface="Calibri"/>
              </a:rPr>
              <a:t>Git </a:t>
            </a:r>
            <a:r>
              <a:rPr lang="en-US" sz="2400" dirty="0" err="1">
                <a:solidFill>
                  <a:schemeClr val="dk1"/>
                </a:solidFill>
                <a:latin typeface="Calibri"/>
                <a:ea typeface="Calibri"/>
                <a:cs typeface="Calibri"/>
                <a:sym typeface="Calibri"/>
              </a:rPr>
              <a:t>funcționează</a:t>
            </a:r>
            <a:r>
              <a:rPr lang="en-US" sz="2400" dirty="0">
                <a:solidFill>
                  <a:schemeClr val="dk1"/>
                </a:solidFill>
                <a:latin typeface="Calibri"/>
                <a:ea typeface="Calibri"/>
                <a:cs typeface="Calibri"/>
                <a:sym typeface="Calibri"/>
              </a:rPr>
              <a:t> cu </a:t>
            </a:r>
            <a:r>
              <a:rPr lang="en-US" sz="2400" dirty="0" err="1">
                <a:solidFill>
                  <a:schemeClr val="dk1"/>
                </a:solidFill>
                <a:latin typeface="Calibri"/>
                <a:ea typeface="Calibri"/>
                <a:cs typeface="Calibri"/>
                <a:sym typeface="Calibri"/>
              </a:rPr>
              <a:t>conceptul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zonă</a:t>
            </a:r>
            <a:r>
              <a:rPr lang="en-US" sz="2400" dirty="0">
                <a:solidFill>
                  <a:schemeClr val="dk1"/>
                </a:solidFill>
                <a:latin typeface="Calibri"/>
                <a:ea typeface="Calibri"/>
                <a:cs typeface="Calibri"/>
                <a:sym typeface="Calibri"/>
              </a:rPr>
              <a:t> de staging“. La </a:t>
            </a:r>
            <a:r>
              <a:rPr lang="en-US" sz="2400" dirty="0" err="1">
                <a:solidFill>
                  <a:schemeClr val="dk1"/>
                </a:solidFill>
                <a:latin typeface="Calibri"/>
                <a:ea typeface="Calibri"/>
                <a:cs typeface="Calibri"/>
                <a:sym typeface="Calibri"/>
              </a:rPr>
              <a:t>început</a:t>
            </a:r>
            <a:r>
              <a:rPr lang="en-US" sz="2400" dirty="0">
                <a:solidFill>
                  <a:schemeClr val="dk1"/>
                </a:solidFill>
                <a:latin typeface="Calibri"/>
                <a:ea typeface="Calibri"/>
                <a:cs typeface="Calibri"/>
                <a:sym typeface="Calibri"/>
              </a:rPr>
              <a:t>, zona de staging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goală</a:t>
            </a:r>
            <a:r>
              <a:rPr lang="en-US" sz="2400" dirty="0">
                <a:solidFill>
                  <a:schemeClr val="dk1"/>
                </a:solidFill>
                <a:latin typeface="Calibri"/>
                <a:ea typeface="Calibri"/>
                <a:cs typeface="Calibri"/>
                <a:sym typeface="Calibri"/>
              </a:rPr>
              <a:t>. Se pot </a:t>
            </a:r>
            <a:r>
              <a:rPr lang="en-US" sz="2400" dirty="0" err="1">
                <a:solidFill>
                  <a:schemeClr val="dk1"/>
                </a:solidFill>
                <a:latin typeface="Calibri"/>
                <a:ea typeface="Calibri"/>
                <a:cs typeface="Calibri"/>
                <a:sym typeface="Calibri"/>
              </a:rPr>
              <a:t>adăuga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fișiere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chiar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linii</a:t>
            </a:r>
            <a:r>
              <a:rPr lang="en-US" sz="2400" dirty="0">
                <a:solidFill>
                  <a:schemeClr val="dk1"/>
                </a:solidFill>
                <a:latin typeface="Calibri"/>
                <a:ea typeface="Calibri"/>
                <a:cs typeface="Calibri"/>
                <a:sym typeface="Calibri"/>
              </a:rPr>
              <a:t> simple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părți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fișiere</a:t>
            </a:r>
            <a:r>
              <a:rPr lang="en-US" sz="2400" dirty="0">
                <a:solidFill>
                  <a:schemeClr val="dk1"/>
                </a:solidFill>
                <a:latin typeface="Calibri"/>
                <a:ea typeface="Calibri"/>
                <a:cs typeface="Calibri"/>
                <a:sym typeface="Calibri"/>
              </a:rPr>
              <a:t>) cu</a:t>
            </a:r>
            <a:r>
              <a:rPr lang="ro-RO" sz="2400" dirty="0">
                <a:solidFill>
                  <a:schemeClr val="dk1"/>
                </a:solidFill>
                <a:latin typeface="Calibri"/>
                <a:ea typeface="Calibri"/>
                <a:cs typeface="Calibri"/>
                <a:sym typeface="Calibri"/>
              </a:rPr>
              <a:t> comanda </a:t>
            </a:r>
            <a:r>
              <a:rPr lang="en-US" sz="2400" b="1" dirty="0">
                <a:solidFill>
                  <a:srgbClr val="1E737C"/>
                </a:solidFill>
                <a:latin typeface="Calibri"/>
                <a:ea typeface="Calibri"/>
                <a:cs typeface="Calibri"/>
                <a:sym typeface="Calibri"/>
              </a:rPr>
              <a:t>git add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sfârșit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creează</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instantaneu</a:t>
            </a:r>
            <a:r>
              <a:rPr lang="en-US" sz="2400" dirty="0">
                <a:solidFill>
                  <a:schemeClr val="dk1"/>
                </a:solidFill>
                <a:latin typeface="Calibri"/>
                <a:ea typeface="Calibri"/>
                <a:cs typeface="Calibri"/>
                <a:sym typeface="Calibri"/>
              </a:rPr>
              <a:t>) cu </a:t>
            </a:r>
            <a:r>
              <a:rPr lang="en-US" sz="2400" b="1" dirty="0">
                <a:solidFill>
                  <a:srgbClr val="1E737C"/>
                </a:solidFill>
                <a:latin typeface="Calibri"/>
                <a:ea typeface="Calibri"/>
                <a:cs typeface="Calibri"/>
                <a:sym typeface="Calibri"/>
              </a:rPr>
              <a:t>git commit:</a:t>
            </a:r>
            <a:endParaRPr sz="2400" dirty="0">
              <a:solidFill>
                <a:schemeClr val="dk1"/>
              </a:solidFill>
              <a:latin typeface="Calibri"/>
              <a:ea typeface="Calibri"/>
              <a:cs typeface="Calibri"/>
              <a:sym typeface="Calibri"/>
            </a:endParaRPr>
          </a:p>
          <a:p>
            <a:pPr marL="914400" marR="0" lvl="2" indent="0" algn="l" rtl="0">
              <a:spcBef>
                <a:spcPts val="1800"/>
              </a:spcBef>
              <a:spcAft>
                <a:spcPts val="0"/>
              </a:spcAft>
              <a:buNone/>
            </a:pPr>
            <a:r>
              <a:rPr lang="en-US" sz="1600" b="0" i="0" u="none" strike="noStrike" cap="none" dirty="0">
                <a:solidFill>
                  <a:srgbClr val="1E737C"/>
                </a:solidFill>
                <a:latin typeface="Droid Sans Mono"/>
                <a:ea typeface="Droid Sans Mono"/>
                <a:cs typeface="Droid Sans Mono"/>
                <a:sym typeface="Droid Sans Mono"/>
              </a:rPr>
              <a:t>git add learning_script.txt		</a:t>
            </a:r>
            <a:endParaRPr dirty="0"/>
          </a:p>
          <a:p>
            <a:pPr marL="914400" marR="0" lvl="2" indent="0" algn="l" rtl="0">
              <a:spcBef>
                <a:spcPts val="600"/>
              </a:spcBef>
              <a:spcAft>
                <a:spcPts val="0"/>
              </a:spcAft>
              <a:buNone/>
            </a:pPr>
            <a:r>
              <a:rPr lang="en-US" sz="1600" b="0" i="0" u="none" strike="noStrike" cap="none" dirty="0">
                <a:solidFill>
                  <a:srgbClr val="1E737C"/>
                </a:solidFill>
                <a:latin typeface="Droid Sans Mono"/>
                <a:ea typeface="Droid Sans Mono"/>
                <a:cs typeface="Droid Sans Mono"/>
                <a:sym typeface="Droid Sans Mono"/>
              </a:rPr>
              <a:t>git commit –m «</a:t>
            </a:r>
            <a:r>
              <a:rPr lang="en-US" sz="1600" b="0" i="0" u="none" strike="noStrike" cap="none" dirty="0" err="1">
                <a:solidFill>
                  <a:srgbClr val="1E737C"/>
                </a:solidFill>
                <a:latin typeface="Droid Sans Mono"/>
                <a:ea typeface="Droid Sans Mono"/>
                <a:cs typeface="Droid Sans Mono"/>
                <a:sym typeface="Droid Sans Mono"/>
              </a:rPr>
              <a:t>firstsnapshot</a:t>
            </a:r>
            <a:r>
              <a:rPr lang="en-US" sz="1600" b="0" i="0" u="none" strike="noStrike" cap="none" dirty="0">
                <a:solidFill>
                  <a:srgbClr val="1E737C"/>
                </a:solidFill>
                <a:latin typeface="Droid Sans Mono"/>
                <a:ea typeface="Droid Sans Mono"/>
                <a:cs typeface="Droid Sans Mono"/>
                <a:sym typeface="Droid Sans Mono"/>
              </a:rPr>
              <a:t>»</a:t>
            </a:r>
            <a:endParaRPr dirty="0"/>
          </a:p>
        </p:txBody>
      </p:sp>
      <p:sp>
        <p:nvSpPr>
          <p:cNvPr id="331" name="Google Shape;331;p18"/>
          <p:cNvSpPr txBox="1"/>
          <p:nvPr/>
        </p:nvSpPr>
        <p:spPr>
          <a:xfrm>
            <a:off x="1447800" y="1409700"/>
            <a:ext cx="128778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lang="en-US" sz="4000" b="1" dirty="0">
              <a:solidFill>
                <a:srgbClr val="E7686A"/>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a:t>
            </a:r>
            <a:r>
              <a:rPr lang="en-US" sz="2800" b="1" dirty="0" err="1">
                <a:solidFill>
                  <a:srgbClr val="238791"/>
                </a:solidFill>
                <a:latin typeface="Calibri"/>
                <a:ea typeface="Calibri"/>
                <a:cs typeface="Calibri"/>
                <a:sym typeface="Calibri"/>
              </a:rPr>
              <a:t>Utilizarea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depozitelor</a:t>
            </a:r>
            <a:r>
              <a:rPr lang="en-US" sz="2800" b="1" dirty="0">
                <a:solidFill>
                  <a:srgbClr val="238791"/>
                </a:solidFill>
                <a:latin typeface="Calibri"/>
                <a:ea typeface="Calibri"/>
                <a:cs typeface="Calibri"/>
                <a:sym typeface="Calibri"/>
              </a:rPr>
              <a:t> GitHub</a:t>
            </a:r>
            <a:endParaRPr dirty="0"/>
          </a:p>
        </p:txBody>
      </p:sp>
      <p:sp>
        <p:nvSpPr>
          <p:cNvPr id="337" name="Google Shape;337;p19"/>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Conectarea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depozitelor</a:t>
            </a:r>
            <a:r>
              <a:rPr lang="en-US" sz="2400" dirty="0">
                <a:solidFill>
                  <a:schemeClr val="dk1"/>
                </a:solidFill>
                <a:latin typeface="Calibri"/>
                <a:ea typeface="Calibri"/>
                <a:cs typeface="Calibri"/>
                <a:sym typeface="Calibri"/>
              </a:rPr>
              <a:t> locale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distanță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fi </a:t>
            </a:r>
            <a:r>
              <a:rPr lang="en-US" sz="2400" dirty="0" err="1">
                <a:solidFill>
                  <a:schemeClr val="dk1"/>
                </a:solidFill>
                <a:latin typeface="Calibri"/>
                <a:ea typeface="Calibri"/>
                <a:cs typeface="Calibri"/>
                <a:sym typeface="Calibri"/>
              </a:rPr>
              <a:t>utilă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proiecte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colaborare</a:t>
            </a:r>
            <a:r>
              <a:rPr lang="en-US" sz="2400" dirty="0">
                <a:solidFill>
                  <a:schemeClr val="dk1"/>
                </a:solidFill>
                <a:latin typeface="Calibri"/>
                <a:ea typeface="Calibri"/>
                <a:cs typeface="Calibri"/>
                <a:sym typeface="Calibri"/>
              </a:rPr>
              <a:t>.</a:t>
            </a:r>
            <a:endParaRPr dirty="0"/>
          </a:p>
        </p:txBody>
      </p:sp>
      <p:sp>
        <p:nvSpPr>
          <p:cNvPr id="338" name="Google Shape;338;p19"/>
          <p:cNvSpPr txBox="1"/>
          <p:nvPr/>
        </p:nvSpPr>
        <p:spPr>
          <a:xfrm>
            <a:off x="1447800" y="3854920"/>
            <a:ext cx="12954000" cy="4739719"/>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încărca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codul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într</a:t>
            </a:r>
            <a:r>
              <a:rPr lang="en-US" sz="2400" dirty="0">
                <a:solidFill>
                  <a:schemeClr val="dk1"/>
                </a:solidFill>
                <a:latin typeface="Calibri"/>
                <a:ea typeface="Calibri"/>
                <a:cs typeface="Calibri"/>
                <a:sym typeface="Calibri"/>
              </a:rPr>
              <a:t>-un </a:t>
            </a:r>
            <a:r>
              <a:rPr lang="en-US" sz="2400" dirty="0" err="1">
                <a:solidFill>
                  <a:schemeClr val="dk1"/>
                </a:solidFill>
                <a:latin typeface="Calibri"/>
                <a:ea typeface="Calibri"/>
                <a:cs typeface="Calibri"/>
                <a:sym typeface="Calibri"/>
              </a:rPr>
              <a:t>depozit</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distanță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întâi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conectați-vă</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acesta</a:t>
            </a:r>
            <a:r>
              <a:rPr lang="ro-RO" sz="2400" dirty="0">
                <a:solidFill>
                  <a:schemeClr val="dk1"/>
                </a:solidFill>
                <a:latin typeface="Calibri"/>
                <a:ea typeface="Calibri"/>
                <a:cs typeface="Calibri"/>
                <a:sym typeface="Calibri"/>
              </a:rPr>
              <a:t>:</a:t>
            </a:r>
            <a:endParaRPr dirty="0"/>
          </a:p>
          <a:p>
            <a:pPr marL="0" marR="0" lvl="0" indent="0" algn="l" rtl="0">
              <a:lnSpc>
                <a:spcPct val="150000"/>
              </a:lnSpc>
              <a:spcBef>
                <a:spcPts val="0"/>
              </a:spcBef>
              <a:spcAft>
                <a:spcPts val="0"/>
              </a:spcAft>
              <a:buNone/>
            </a:pPr>
            <a:r>
              <a:rPr lang="en-US" sz="2400" dirty="0">
                <a:solidFill>
                  <a:schemeClr val="dk1"/>
                </a:solidFill>
                <a:latin typeface="Calibri"/>
                <a:ea typeface="Calibri"/>
                <a:cs typeface="Calibri"/>
                <a:sym typeface="Calibri"/>
              </a:rPr>
              <a:t>	</a:t>
            </a:r>
            <a:r>
              <a:rPr lang="en-US" sz="1600" dirty="0">
                <a:solidFill>
                  <a:srgbClr val="1E737C"/>
                </a:solidFill>
                <a:latin typeface="Droid Sans Mono"/>
                <a:ea typeface="Droid Sans Mono"/>
                <a:cs typeface="Droid Sans Mono"/>
                <a:sym typeface="Droid Sans Mono"/>
              </a:rPr>
              <a:t>git remote add origin https://github.com/learning.git</a:t>
            </a:r>
            <a:endParaRPr sz="1600" dirty="0">
              <a:solidFill>
                <a:srgbClr val="1E737C"/>
              </a:solidFill>
              <a:latin typeface="Droid Sans Mono"/>
              <a:ea typeface="Droid Sans Mono"/>
              <a:cs typeface="Droid Sans Mono"/>
              <a:sym typeface="Droid Sans Mono"/>
            </a:endParaRPr>
          </a:p>
          <a:p>
            <a:pPr marL="285750" lvl="0" indent="-285750">
              <a:spcBef>
                <a:spcPts val="600"/>
              </a:spcBef>
              <a:buClr>
                <a:schemeClr val="dk1"/>
              </a:buClr>
              <a:buSzPts val="2400"/>
              <a:buFont typeface="Noto Sans Symbols"/>
              <a:buChar char="⮚"/>
            </a:pPr>
            <a:r>
              <a:rPr lang="en-US" sz="2400" dirty="0">
                <a:solidFill>
                  <a:schemeClr val="dk1"/>
                </a:solidFill>
                <a:latin typeface="Calibri"/>
                <a:ea typeface="Calibri"/>
                <a:cs typeface="Calibri"/>
                <a:sym typeface="Calibri"/>
              </a:rPr>
              <a:t>commit-urile locale pot fi </a:t>
            </a:r>
            <a:r>
              <a:rPr lang="en-US" sz="2400" dirty="0" err="1">
                <a:solidFill>
                  <a:schemeClr val="dk1"/>
                </a:solidFill>
                <a:latin typeface="Calibri"/>
                <a:ea typeface="Calibri"/>
                <a:cs typeface="Calibri"/>
                <a:sym typeface="Calibri"/>
              </a:rPr>
              <a:t>transferate</a:t>
            </a:r>
            <a:r>
              <a:rPr lang="en-US" sz="2400" dirty="0">
                <a:solidFill>
                  <a:schemeClr val="dk1"/>
                </a:solidFill>
                <a:latin typeface="Calibri"/>
                <a:ea typeface="Calibri"/>
                <a:cs typeface="Calibri"/>
                <a:sym typeface="Calibri"/>
              </a:rPr>
              <a:t> pe server, </a:t>
            </a:r>
            <a:r>
              <a:rPr lang="en-US" sz="2400" dirty="0" err="1">
                <a:solidFill>
                  <a:schemeClr val="dk1"/>
                </a:solidFill>
                <a:latin typeface="Calibri"/>
                <a:ea typeface="Calibri"/>
                <a:cs typeface="Calibri"/>
                <a:sym typeface="Calibri"/>
              </a:rPr>
              <a:t>efectuate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fiecare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dorim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actualizăm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depozitul</a:t>
            </a:r>
            <a:r>
              <a:rPr lang="en-US" sz="2400" dirty="0">
                <a:solidFill>
                  <a:schemeClr val="dk1"/>
                </a:solidFill>
                <a:latin typeface="Calibri"/>
                <a:ea typeface="Calibri"/>
                <a:cs typeface="Calibri"/>
                <a:sym typeface="Calibri"/>
              </a:rPr>
              <a:t> de la </a:t>
            </a:r>
            <a:r>
              <a:rPr lang="en-US" sz="2400" dirty="0" err="1">
                <a:solidFill>
                  <a:schemeClr val="dk1"/>
                </a:solidFill>
                <a:latin typeface="Calibri"/>
                <a:ea typeface="Calibri"/>
                <a:cs typeface="Calibri"/>
                <a:sym typeface="Calibri"/>
              </a:rPr>
              <a:t>distanță</a:t>
            </a:r>
            <a:r>
              <a:rPr lang="ro-RO" sz="2400" dirty="0">
                <a:solidFill>
                  <a:schemeClr val="dk1"/>
                </a:solidFill>
                <a:latin typeface="Calibri"/>
                <a:ea typeface="Calibri"/>
                <a:cs typeface="Calibri"/>
                <a:sym typeface="Calibri"/>
              </a:rPr>
              <a:t>:</a:t>
            </a:r>
          </a:p>
          <a:p>
            <a:pPr lvl="0">
              <a:spcBef>
                <a:spcPts val="600"/>
              </a:spcBef>
              <a:buClr>
                <a:schemeClr val="dk1"/>
              </a:buClr>
              <a:buSzPts val="2400"/>
            </a:pPr>
            <a:r>
              <a:rPr lang="en-US" sz="1600" dirty="0">
                <a:solidFill>
                  <a:srgbClr val="1E737C"/>
                </a:solidFill>
                <a:latin typeface="Droid Sans Mono"/>
                <a:ea typeface="Droid Sans Mono"/>
                <a:cs typeface="Droid Sans Mono"/>
                <a:sym typeface="Droid Sans Mono"/>
              </a:rPr>
              <a:t>	git push </a:t>
            </a:r>
            <a:r>
              <a:rPr lang="en-US" sz="1600" dirty="0" err="1">
                <a:solidFill>
                  <a:srgbClr val="1E737C"/>
                </a:solidFill>
                <a:latin typeface="Droid Sans Mono"/>
                <a:ea typeface="Droid Sans Mono"/>
                <a:cs typeface="Droid Sans Mono"/>
                <a:sym typeface="Droid Sans Mono"/>
              </a:rPr>
              <a:t>server_origin</a:t>
            </a:r>
            <a:r>
              <a:rPr lang="en-US" sz="1600" dirty="0">
                <a:solidFill>
                  <a:srgbClr val="1E737C"/>
                </a:solidFill>
                <a:latin typeface="Droid Sans Mono"/>
                <a:ea typeface="Droid Sans Mono"/>
                <a:cs typeface="Droid Sans Mono"/>
                <a:sym typeface="Droid Sans Mono"/>
              </a:rPr>
              <a:t> </a:t>
            </a:r>
            <a:r>
              <a:rPr lang="en-US" sz="1600" dirty="0" err="1">
                <a:solidFill>
                  <a:srgbClr val="1E737C"/>
                </a:solidFill>
                <a:latin typeface="Droid Sans Mono"/>
                <a:ea typeface="Droid Sans Mono"/>
                <a:cs typeface="Droid Sans Mono"/>
                <a:sym typeface="Droid Sans Mono"/>
              </a:rPr>
              <a:t>local_master</a:t>
            </a:r>
            <a:r>
              <a:rPr lang="en-US" sz="1600" dirty="0">
                <a:solidFill>
                  <a:srgbClr val="1E737C"/>
                </a:solidFill>
                <a:latin typeface="Droid Sans Mono"/>
                <a:ea typeface="Droid Sans Mono"/>
                <a:cs typeface="Droid Sans Mono"/>
                <a:sym typeface="Droid Sans Mono"/>
              </a:rPr>
              <a:t>		</a:t>
            </a:r>
            <a:endParaRPr dirty="0"/>
          </a:p>
          <a:p>
            <a:pPr marL="285750" lvl="0" indent="-285750">
              <a:spcBef>
                <a:spcPts val="1200"/>
              </a:spcBef>
              <a:buClr>
                <a:schemeClr val="dk1"/>
              </a:buClr>
              <a:buSzPts val="2400"/>
              <a:buFont typeface="Noto Sans Symbols"/>
              <a:buChar char="⮚"/>
            </a:pPr>
            <a:r>
              <a:rPr lang="en-US" sz="2400" dirty="0" err="1">
                <a:solidFill>
                  <a:schemeClr val="dk1"/>
                </a:solidFill>
                <a:latin typeface="Calibri"/>
                <a:ea typeface="Calibri"/>
                <a:cs typeface="Calibri"/>
                <a:sym typeface="Calibri"/>
              </a:rPr>
              <a:t>alți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dezvoltatori</a:t>
            </a:r>
            <a:r>
              <a:rPr lang="en-US" sz="2400" dirty="0">
                <a:solidFill>
                  <a:schemeClr val="dk1"/>
                </a:solidFill>
                <a:latin typeface="Calibri"/>
                <a:ea typeface="Calibri"/>
                <a:cs typeface="Calibri"/>
                <a:sym typeface="Calibri"/>
              </a:rPr>
              <a:t> pot </a:t>
            </a:r>
            <a:r>
              <a:rPr lang="en-US" sz="2400" dirty="0" err="1">
                <a:solidFill>
                  <a:schemeClr val="dk1"/>
                </a:solidFill>
                <a:latin typeface="Calibri"/>
                <a:ea typeface="Calibri"/>
                <a:cs typeface="Calibri"/>
                <a:sym typeface="Calibri"/>
              </a:rPr>
              <a:t>descărca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modificările</a:t>
            </a:r>
            <a:r>
              <a:rPr lang="en-US" sz="2400" dirty="0">
                <a:solidFill>
                  <a:schemeClr val="dk1"/>
                </a:solidFill>
                <a:latin typeface="Calibri"/>
                <a:ea typeface="Calibri"/>
                <a:cs typeface="Calibri"/>
                <a:sym typeface="Calibri"/>
              </a:rPr>
              <a:t> din </a:t>
            </a:r>
            <a:r>
              <a:rPr lang="en-US" sz="2400" dirty="0" err="1">
                <a:solidFill>
                  <a:schemeClr val="dk1"/>
                </a:solidFill>
                <a:latin typeface="Calibri"/>
                <a:ea typeface="Calibri"/>
                <a:cs typeface="Calibri"/>
                <a:sym typeface="Calibri"/>
              </a:rPr>
              <a:t>depozitul</a:t>
            </a:r>
            <a:r>
              <a:rPr lang="en-US" sz="2400" dirty="0">
                <a:solidFill>
                  <a:schemeClr val="dk1"/>
                </a:solidFill>
                <a:latin typeface="Calibri"/>
                <a:ea typeface="Calibri"/>
                <a:cs typeface="Calibri"/>
                <a:sym typeface="Calibri"/>
              </a:rPr>
              <a:t> de la </a:t>
            </a:r>
            <a:r>
              <a:rPr lang="en-US" sz="2400" dirty="0" err="1">
                <a:solidFill>
                  <a:schemeClr val="dk1"/>
                </a:solidFill>
                <a:latin typeface="Calibri"/>
                <a:ea typeface="Calibri"/>
                <a:cs typeface="Calibri"/>
                <a:sym typeface="Calibri"/>
              </a:rPr>
              <a:t>distanță</a:t>
            </a:r>
            <a:r>
              <a:rPr lang="en-US" sz="2400" dirty="0">
                <a:solidFill>
                  <a:schemeClr val="dk1"/>
                </a:solidFill>
                <a:latin typeface="Calibri"/>
                <a:ea typeface="Calibri"/>
                <a:cs typeface="Calibri"/>
                <a:sym typeface="Calibri"/>
              </a:rPr>
              <a:t> cu o </a:t>
            </a:r>
            <a:r>
              <a:rPr lang="en-US" sz="2400" dirty="0" err="1">
                <a:solidFill>
                  <a:schemeClr val="dk1"/>
                </a:solidFill>
                <a:latin typeface="Calibri"/>
                <a:ea typeface="Calibri"/>
                <a:cs typeface="Calibri"/>
                <a:sym typeface="Calibri"/>
              </a:rPr>
              <a:t>singură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comandă</a:t>
            </a:r>
            <a:r>
              <a:rPr lang="ro-RO" sz="2400" dirty="0">
                <a:solidFill>
                  <a:schemeClr val="dk1"/>
                </a:solidFill>
                <a:latin typeface="Calibri"/>
                <a:ea typeface="Calibri"/>
                <a:cs typeface="Calibri"/>
                <a:sym typeface="Calibri"/>
              </a:rPr>
              <a:t>:</a:t>
            </a:r>
          </a:p>
          <a:p>
            <a:pPr lvl="0">
              <a:spcBef>
                <a:spcPts val="1200"/>
              </a:spcBef>
              <a:buClr>
                <a:schemeClr val="dk1"/>
              </a:buClr>
              <a:buSzPts val="2400"/>
            </a:pPr>
            <a:r>
              <a:rPr lang="en-US" sz="1600" b="0" i="0" u="none" strike="noStrike" cap="none" dirty="0">
                <a:solidFill>
                  <a:srgbClr val="1E737C"/>
                </a:solidFill>
                <a:latin typeface="Droid Sans Mono"/>
                <a:ea typeface="Droid Sans Mono"/>
                <a:cs typeface="Droid Sans Mono"/>
                <a:sym typeface="Droid Sans Mono"/>
              </a:rPr>
              <a:t>	git pull origin master	</a:t>
            </a:r>
            <a:endParaRPr sz="800" b="0" i="0" u="none" strike="noStrike" cap="none" dirty="0">
              <a:solidFill>
                <a:srgbClr val="1E737C"/>
              </a:solidFill>
              <a:latin typeface="Droid Sans Mono"/>
              <a:ea typeface="Droid Sans Mono"/>
              <a:cs typeface="Droid Sans Mono"/>
              <a:sym typeface="Droid Sans Mono"/>
            </a:endParaRPr>
          </a:p>
          <a:p>
            <a:pPr marL="285750" lvl="0" indent="-285750">
              <a:lnSpc>
                <a:spcPct val="150000"/>
              </a:lnSpc>
              <a:spcBef>
                <a:spcPts val="1200"/>
              </a:spcBef>
              <a:buClr>
                <a:schemeClr val="dk1"/>
              </a:buClr>
              <a:buSzPts val="2400"/>
              <a:buFont typeface="Noto Sans Symbols"/>
              <a:buChar char="⮚"/>
            </a:pP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clona</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întreg</a:t>
            </a:r>
            <a:r>
              <a:rPr lang="en-US" sz="2400" dirty="0">
                <a:solidFill>
                  <a:schemeClr val="dk1"/>
                </a:solidFill>
                <a:latin typeface="Calibri"/>
                <a:ea typeface="Calibri"/>
                <a:cs typeface="Calibri"/>
                <a:sym typeface="Calibri"/>
              </a:rPr>
              <a:t> program </a:t>
            </a:r>
            <a:r>
              <a:rPr lang="en-US" sz="2400" dirty="0" err="1">
                <a:solidFill>
                  <a:schemeClr val="dk1"/>
                </a:solidFill>
                <a:latin typeface="Calibri"/>
                <a:ea typeface="Calibri"/>
                <a:cs typeface="Calibri"/>
                <a:sym typeface="Calibri"/>
              </a:rPr>
              <a:t>sau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proiect</a:t>
            </a:r>
            <a:r>
              <a:rPr lang="ro-RO" sz="2400" dirty="0">
                <a:solidFill>
                  <a:schemeClr val="dk1"/>
                </a:solidFill>
                <a:latin typeface="Calibri"/>
                <a:ea typeface="Calibri"/>
                <a:cs typeface="Calibri"/>
                <a:sym typeface="Calibri"/>
              </a:rPr>
              <a:t>:</a:t>
            </a:r>
          </a:p>
          <a:p>
            <a:pPr lvl="0">
              <a:lnSpc>
                <a:spcPct val="150000"/>
              </a:lnSpc>
              <a:spcBef>
                <a:spcPts val="1200"/>
              </a:spcBef>
              <a:buClr>
                <a:schemeClr val="dk1"/>
              </a:buClr>
              <a:buSzPts val="2400"/>
            </a:pPr>
            <a:r>
              <a:rPr lang="en-US" sz="1600" dirty="0">
                <a:solidFill>
                  <a:schemeClr val="dk1"/>
                </a:solidFill>
                <a:latin typeface="Calibri"/>
                <a:ea typeface="Calibri"/>
                <a:cs typeface="Calibri"/>
                <a:sym typeface="Calibri"/>
              </a:rPr>
              <a:t>	</a:t>
            </a:r>
            <a:r>
              <a:rPr lang="en-US" sz="1600" dirty="0">
                <a:solidFill>
                  <a:srgbClr val="1E737C"/>
                </a:solidFill>
                <a:latin typeface="Droid Sans Mono"/>
                <a:ea typeface="Droid Sans Mono"/>
                <a:cs typeface="Droid Sans Mono"/>
                <a:sym typeface="Droid Sans Mono"/>
              </a:rPr>
              <a:t>git clone https://github.com/tutorial.git</a:t>
            </a:r>
            <a:endParaRPr dirty="0"/>
          </a:p>
          <a:p>
            <a:pPr marL="457200" marR="0" lvl="1" indent="0" algn="l" rtl="0">
              <a:spcBef>
                <a:spcPts val="0"/>
              </a:spcBef>
              <a:spcAft>
                <a:spcPts val="0"/>
              </a:spcAft>
              <a:buNone/>
            </a:pPr>
            <a:endParaRPr sz="1600" b="0" i="0" u="none" strike="noStrike" cap="none" dirty="0">
              <a:solidFill>
                <a:srgbClr val="1E737C"/>
              </a:solidFill>
              <a:latin typeface="Droid Sans Mono"/>
              <a:ea typeface="Droid Sans Mono"/>
              <a:cs typeface="Droid Sans Mono"/>
              <a:sym typeface="Droid Sans Mono"/>
            </a:endParaRPr>
          </a:p>
        </p:txBody>
      </p:sp>
      <p:sp>
        <p:nvSpPr>
          <p:cNvPr id="339" name="Google Shape;339;p19"/>
          <p:cNvSpPr txBox="1"/>
          <p:nvPr/>
        </p:nvSpPr>
        <p:spPr>
          <a:xfrm>
            <a:off x="1447800" y="1409700"/>
            <a:ext cx="128778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lang="en-US" sz="4000" b="1" dirty="0">
              <a:solidFill>
                <a:srgbClr val="E7686A"/>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400" b="1" dirty="0">
                <a:solidFill>
                  <a:srgbClr val="E7686A"/>
                </a:solidFill>
                <a:latin typeface="Calibri"/>
                <a:ea typeface="Calibri"/>
                <a:cs typeface="Calibri"/>
                <a:sym typeface="Calibri"/>
              </a:rPr>
              <a:t>Cuprins</a:t>
            </a:r>
            <a:endParaRPr sz="4000" b="1" dirty="0">
              <a:solidFill>
                <a:srgbClr val="E7686A"/>
              </a:solidFill>
              <a:latin typeface="Calibri"/>
              <a:ea typeface="Calibri"/>
              <a:cs typeface="Calibri"/>
              <a:sym typeface="Calibri"/>
            </a:endParaRPr>
          </a:p>
        </p:txBody>
      </p:sp>
      <p:sp>
        <p:nvSpPr>
          <p:cNvPr id="143" name="Google Shape;143;p2"/>
          <p:cNvSpPr txBox="1"/>
          <p:nvPr/>
        </p:nvSpPr>
        <p:spPr>
          <a:xfrm>
            <a:off x="2735580" y="5829057"/>
            <a:ext cx="2247900"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Unit</a:t>
            </a:r>
            <a:r>
              <a:rPr lang="ro-RO" sz="2800" b="1" dirty="0" err="1">
                <a:solidFill>
                  <a:srgbClr val="238791"/>
                </a:solidFill>
                <a:latin typeface="Calibri"/>
                <a:ea typeface="Calibri"/>
                <a:cs typeface="Calibri"/>
                <a:sym typeface="Calibri"/>
              </a:rPr>
              <a:t>atea</a:t>
            </a:r>
            <a:r>
              <a:rPr lang="en-US" sz="2800" b="1" dirty="0">
                <a:solidFill>
                  <a:srgbClr val="238791"/>
                </a:solidFill>
                <a:latin typeface="Calibri"/>
                <a:ea typeface="Calibri"/>
                <a:cs typeface="Calibri"/>
                <a:sym typeface="Calibri"/>
              </a:rPr>
              <a:t> 1</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Secțiunea</a:t>
            </a:r>
            <a:r>
              <a:rPr lang="en-US" sz="2400" dirty="0">
                <a:solidFill>
                  <a:schemeClr val="dk1"/>
                </a:solidFill>
                <a:latin typeface="Calibri"/>
                <a:ea typeface="Calibri"/>
                <a:cs typeface="Calibri"/>
                <a:sym typeface="Calibri"/>
              </a:rPr>
              <a:t> 1</a:t>
            </a:r>
            <a:endParaRPr dirty="0"/>
          </a:p>
          <a:p>
            <a:pPr marL="457200" lvl="0" indent="-457200">
              <a:buClr>
                <a:schemeClr val="dk1"/>
              </a:buClr>
              <a:buSzPts val="2400"/>
              <a:buFont typeface="Calibri"/>
              <a:buAutoNum type="arabicPeriod"/>
            </a:pPr>
            <a:r>
              <a:rPr lang="ro-RO" sz="2400" dirty="0">
                <a:solidFill>
                  <a:schemeClr val="dk1"/>
                </a:solidFill>
                <a:latin typeface="Calibri"/>
                <a:ea typeface="Calibri"/>
                <a:cs typeface="Calibri"/>
                <a:sym typeface="Calibri"/>
              </a:rPr>
              <a:t>Secțiunea</a:t>
            </a:r>
            <a:r>
              <a:rPr lang="en-US" sz="2400" dirty="0">
                <a:solidFill>
                  <a:schemeClr val="dk1"/>
                </a:solidFill>
                <a:latin typeface="Calibri"/>
                <a:ea typeface="Calibri"/>
                <a:cs typeface="Calibri"/>
                <a:sym typeface="Calibri"/>
              </a:rPr>
              <a:t> 2</a:t>
            </a:r>
            <a:endParaRPr dirty="0"/>
          </a:p>
          <a:p>
            <a:pPr marL="457200" lvl="0" indent="-457200">
              <a:buClr>
                <a:schemeClr val="dk1"/>
              </a:buClr>
              <a:buSzPts val="2400"/>
              <a:buFont typeface="Calibri"/>
              <a:buAutoNum type="arabicPeriod"/>
            </a:pPr>
            <a:r>
              <a:rPr lang="ro-RO" sz="2400" dirty="0">
                <a:solidFill>
                  <a:schemeClr val="dk1"/>
                </a:solidFill>
                <a:latin typeface="Calibri"/>
                <a:ea typeface="Calibri"/>
                <a:cs typeface="Calibri"/>
                <a:sym typeface="Calibri"/>
              </a:rPr>
              <a:t>Secțiunea</a:t>
            </a:r>
            <a:r>
              <a:rPr lang="en-US" sz="2400" dirty="0">
                <a:solidFill>
                  <a:schemeClr val="dk1"/>
                </a:solidFill>
                <a:latin typeface="Calibri"/>
                <a:ea typeface="Calibri"/>
                <a:cs typeface="Calibri"/>
                <a:sym typeface="Calibri"/>
              </a:rPr>
              <a:t> 3</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4" name="Google Shape;144;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2"/>
          <p:cNvSpPr txBox="1"/>
          <p:nvPr/>
        </p:nvSpPr>
        <p:spPr>
          <a:xfrm>
            <a:off x="7391400" y="5829057"/>
            <a:ext cx="4343400" cy="20005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Introduc</a:t>
            </a:r>
            <a:r>
              <a:rPr lang="ro-RO" sz="2800" b="1" dirty="0">
                <a:solidFill>
                  <a:srgbClr val="238791"/>
                </a:solidFill>
                <a:latin typeface="Calibri"/>
                <a:ea typeface="Calibri"/>
                <a:cs typeface="Calibri"/>
                <a:sym typeface="Calibri"/>
              </a:rPr>
              <a:t>ere</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SQL</a:t>
            </a:r>
            <a:endParaRPr dirty="0"/>
          </a:p>
          <a:p>
            <a:pPr marL="457200" lvl="0" indent="-457200">
              <a:buClr>
                <a:schemeClr val="dk1"/>
              </a:buClr>
              <a:buSzPts val="2400"/>
              <a:buFont typeface="Calibri"/>
              <a:buAutoNum type="arabicPeriod"/>
            </a:pPr>
            <a:r>
              <a:rPr lang="en-US" sz="2400" dirty="0" err="1">
                <a:solidFill>
                  <a:schemeClr val="dk1"/>
                </a:solidFill>
                <a:latin typeface="Calibri"/>
                <a:ea typeface="Calibri"/>
                <a:cs typeface="Calibri"/>
                <a:sym typeface="Calibri"/>
              </a:rPr>
              <a:t>Informații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generale</a:t>
            </a:r>
            <a:endParaRPr lang="en-US" sz="2400" dirty="0">
              <a:solidFill>
                <a:schemeClr val="dk1"/>
              </a:solidFill>
              <a:latin typeface="Calibri"/>
              <a:ea typeface="Calibri"/>
              <a:cs typeface="Calibri"/>
              <a:sym typeface="Calibri"/>
            </a:endParaRPr>
          </a:p>
          <a:p>
            <a:pPr marL="457200" lvl="0" indent="-457200">
              <a:buClr>
                <a:schemeClr val="dk1"/>
              </a:buClr>
              <a:buSzPts val="2400"/>
              <a:buFont typeface="Calibri"/>
              <a:buAutoNum type="arabicPeriod"/>
            </a:pPr>
            <a:r>
              <a:rPr lang="en-US" sz="2400" dirty="0">
                <a:solidFill>
                  <a:schemeClr val="dk1"/>
                </a:solidFill>
                <a:latin typeface="Calibri"/>
                <a:ea typeface="Calibri"/>
                <a:cs typeface="Calibri"/>
                <a:sym typeface="Calibri"/>
              </a:rPr>
              <a:t>Key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bază</a:t>
            </a:r>
            <a:r>
              <a:rPr lang="en-US" sz="2400" dirty="0">
                <a:solidFill>
                  <a:schemeClr val="dk1"/>
                </a:solidFill>
                <a:latin typeface="Calibri"/>
                <a:ea typeface="Calibri"/>
                <a:cs typeface="Calibri"/>
                <a:sym typeface="Calibri"/>
              </a:rPr>
              <a:t> de date </a:t>
            </a:r>
            <a:r>
              <a:rPr lang="en-US" sz="2400" dirty="0" err="1">
                <a:solidFill>
                  <a:schemeClr val="dk1"/>
                </a:solidFill>
                <a:latin typeface="Calibri"/>
                <a:ea typeface="Calibri"/>
                <a:cs typeface="Calibri"/>
                <a:sym typeface="Calibri"/>
              </a:rPr>
              <a:t>relațională</a:t>
            </a:r>
            <a:endParaRPr lang="en-US" sz="2400" dirty="0">
              <a:solidFill>
                <a:schemeClr val="dk1"/>
              </a:solidFill>
              <a:latin typeface="Calibri"/>
              <a:ea typeface="Calibri"/>
              <a:cs typeface="Calibri"/>
              <a:sym typeface="Calibri"/>
            </a:endParaRPr>
          </a:p>
          <a:p>
            <a:pPr marL="457200" lvl="0" indent="-457200">
              <a:buClr>
                <a:schemeClr val="dk1"/>
              </a:buClr>
              <a:buSzPts val="2400"/>
              <a:buFont typeface="Calibri"/>
              <a:buAutoNum type="arabicPeriod"/>
            </a:pPr>
            <a:r>
              <a:rPr lang="ro-RO" sz="2400" dirty="0">
                <a:solidFill>
                  <a:schemeClr val="dk1"/>
                </a:solidFill>
                <a:latin typeface="Calibri"/>
                <a:ea typeface="Calibri"/>
                <a:cs typeface="Calibri"/>
                <a:sym typeface="Calibri"/>
              </a:rPr>
              <a:t>Comenzi</a:t>
            </a:r>
            <a:r>
              <a:rPr lang="en-US" sz="2400" dirty="0">
                <a:solidFill>
                  <a:schemeClr val="dk1"/>
                </a:solidFill>
                <a:latin typeface="Calibri"/>
                <a:ea typeface="Calibri"/>
                <a:cs typeface="Calibri"/>
                <a:sym typeface="Calibri"/>
              </a:rPr>
              <a:t> SQL</a:t>
            </a:r>
            <a:endParaRPr sz="2400" dirty="0">
              <a:solidFill>
                <a:schemeClr val="dk1"/>
              </a:solidFill>
              <a:latin typeface="Calibri"/>
              <a:ea typeface="Calibri"/>
              <a:cs typeface="Calibri"/>
              <a:sym typeface="Calibri"/>
            </a:endParaRPr>
          </a:p>
        </p:txBody>
      </p:sp>
      <p:sp>
        <p:nvSpPr>
          <p:cNvPr id="148" name="Google Shape;148;p2"/>
          <p:cNvSpPr txBox="1"/>
          <p:nvPr/>
        </p:nvSpPr>
        <p:spPr>
          <a:xfrm>
            <a:off x="13571222" y="5829057"/>
            <a:ext cx="354838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Înțelegerea</a:t>
            </a:r>
            <a:r>
              <a:rPr lang="en-US" sz="2800" b="1" dirty="0">
                <a:solidFill>
                  <a:srgbClr val="238791"/>
                </a:solidFill>
                <a:latin typeface="Calibri"/>
                <a:ea typeface="Calibri"/>
                <a:cs typeface="Calibri"/>
                <a:sym typeface="Calibri"/>
              </a:rPr>
              <a:t> GitHub</a:t>
            </a:r>
            <a:endParaRPr dirty="0"/>
          </a:p>
          <a:p>
            <a:pPr marL="457200" lvl="0" indent="-457200">
              <a:buClr>
                <a:schemeClr val="dk1"/>
              </a:buClr>
              <a:buSzPts val="2400"/>
              <a:buFont typeface="Calibri"/>
              <a:buAutoNum type="arabicPeriod"/>
            </a:pPr>
            <a:r>
              <a:rPr lang="en-US" sz="2400" dirty="0" err="1">
                <a:solidFill>
                  <a:schemeClr val="dk1"/>
                </a:solidFill>
                <a:latin typeface="Calibri"/>
                <a:ea typeface="Calibri"/>
                <a:cs typeface="Calibri"/>
                <a:sym typeface="Calibri"/>
              </a:rPr>
              <a:t>Scopul</a:t>
            </a:r>
            <a:r>
              <a:rPr lang="en-US" sz="2400" dirty="0">
                <a:solidFill>
                  <a:schemeClr val="dk1"/>
                </a:solidFill>
                <a:latin typeface="Calibri"/>
                <a:ea typeface="Calibri"/>
                <a:cs typeface="Calibri"/>
                <a:sym typeface="Calibri"/>
              </a:rPr>
              <a:t> GitHub</a:t>
            </a:r>
          </a:p>
          <a:p>
            <a:pPr marL="457200" lvl="0" indent="-457200">
              <a:buClr>
                <a:schemeClr val="dk1"/>
              </a:buClr>
              <a:buSzPts val="2400"/>
              <a:buFont typeface="Calibri"/>
              <a:buAutoNum type="arabicPeriod"/>
            </a:pPr>
            <a:r>
              <a:rPr lang="en-US" sz="2400" dirty="0">
                <a:solidFill>
                  <a:schemeClr val="dk1"/>
                </a:solidFill>
                <a:latin typeface="Calibri"/>
                <a:ea typeface="Calibri"/>
                <a:cs typeface="Calibri"/>
                <a:sym typeface="Calibri"/>
              </a:rPr>
              <a:t>Cum se </a:t>
            </a:r>
            <a:r>
              <a:rPr lang="en-US" sz="2400" dirty="0" err="1">
                <a:solidFill>
                  <a:schemeClr val="dk1"/>
                </a:solidFill>
                <a:latin typeface="Calibri"/>
                <a:ea typeface="Calibri"/>
                <a:cs typeface="Calibri"/>
                <a:sym typeface="Calibri"/>
              </a:rPr>
              <a:t>utilizează</a:t>
            </a:r>
            <a:endParaRPr lang="en-US" sz="2400" dirty="0">
              <a:solidFill>
                <a:schemeClr val="dk1"/>
              </a:solidFill>
              <a:latin typeface="Calibri"/>
              <a:ea typeface="Calibri"/>
              <a:cs typeface="Calibri"/>
              <a:sym typeface="Calibri"/>
            </a:endParaRPr>
          </a:p>
          <a:p>
            <a:pPr marL="457200" lvl="0" indent="-457200">
              <a:buClr>
                <a:schemeClr val="dk1"/>
              </a:buClr>
              <a:buSzPts val="2400"/>
              <a:buFont typeface="Calibri"/>
              <a:buAutoNum type="arabicPeriod"/>
            </a:pPr>
            <a:r>
              <a:rPr lang="en-US" sz="2400" dirty="0">
                <a:solidFill>
                  <a:schemeClr val="dk1"/>
                </a:solidFill>
                <a:latin typeface="Calibri"/>
                <a:ea typeface="Calibri"/>
                <a:cs typeface="Calibri"/>
                <a:sym typeface="Calibri"/>
              </a:rPr>
              <a:t>Cum pot </a:t>
            </a:r>
            <a:r>
              <a:rPr lang="en-US" sz="2400" dirty="0" err="1">
                <a:solidFill>
                  <a:schemeClr val="dk1"/>
                </a:solidFill>
                <a:latin typeface="Calibri"/>
                <a:ea typeface="Calibri"/>
                <a:cs typeface="Calibri"/>
                <a:sym typeface="Calibri"/>
              </a:rPr>
              <a:t>folosi</a:t>
            </a:r>
            <a:endParaRPr dirty="0"/>
          </a:p>
        </p:txBody>
      </p:sp>
      <p:sp>
        <p:nvSpPr>
          <p:cNvPr id="149" name="Google Shape;149;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50" name="Google Shape;150;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51" name="Google Shape;151;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0"/>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s-ES" sz="2800" b="1" dirty="0" err="1">
                <a:solidFill>
                  <a:srgbClr val="238791"/>
                </a:solidFill>
                <a:latin typeface="Calibri"/>
                <a:ea typeface="Calibri"/>
                <a:cs typeface="Calibri"/>
                <a:sym typeface="Calibri"/>
              </a:rPr>
              <a:t>Secțiunea</a:t>
            </a:r>
            <a:r>
              <a:rPr lang="es-ES" sz="2800" b="1" dirty="0">
                <a:solidFill>
                  <a:srgbClr val="238791"/>
                </a:solidFill>
                <a:latin typeface="Calibri"/>
                <a:ea typeface="Calibri"/>
                <a:cs typeface="Calibri"/>
                <a:sym typeface="Calibri"/>
              </a:rPr>
              <a:t> 3: </a:t>
            </a:r>
            <a:r>
              <a:rPr lang="es-ES" sz="2800" b="1" dirty="0" err="1">
                <a:solidFill>
                  <a:srgbClr val="238791"/>
                </a:solidFill>
                <a:latin typeface="Calibri"/>
                <a:ea typeface="Calibri"/>
                <a:cs typeface="Calibri"/>
                <a:sym typeface="Calibri"/>
              </a:rPr>
              <a:t>Utilizarea</a:t>
            </a:r>
            <a:r>
              <a:rPr lang="es-ES" sz="2800" b="1" dirty="0">
                <a:solidFill>
                  <a:srgbClr val="238791"/>
                </a:solidFill>
                <a:latin typeface="Calibri"/>
                <a:ea typeface="Calibri"/>
                <a:cs typeface="Calibri"/>
                <a:sym typeface="Calibri"/>
              </a:rPr>
              <a:t> </a:t>
            </a:r>
            <a:r>
              <a:rPr lang="ro-RO" sz="2800" b="1" i="1" dirty="0" err="1">
                <a:solidFill>
                  <a:srgbClr val="238791"/>
                </a:solidFill>
                <a:latin typeface="Calibri"/>
                <a:ea typeface="Calibri"/>
                <a:cs typeface="Calibri"/>
                <a:sym typeface="Calibri"/>
              </a:rPr>
              <a:t>branch</a:t>
            </a:r>
            <a:r>
              <a:rPr lang="ro-RO" sz="2800" b="1" dirty="0">
                <a:solidFill>
                  <a:srgbClr val="238791"/>
                </a:solidFill>
                <a:latin typeface="Calibri"/>
                <a:ea typeface="Calibri"/>
                <a:cs typeface="Calibri"/>
                <a:sym typeface="Calibri"/>
              </a:rPr>
              <a:t> (</a:t>
            </a:r>
            <a:r>
              <a:rPr lang="es-ES" sz="2800" b="1" dirty="0" err="1">
                <a:solidFill>
                  <a:srgbClr val="238791"/>
                </a:solidFill>
                <a:latin typeface="Calibri"/>
                <a:ea typeface="Calibri"/>
                <a:cs typeface="Calibri"/>
                <a:sym typeface="Calibri"/>
              </a:rPr>
              <a:t>ramurilor</a:t>
            </a:r>
            <a:r>
              <a:rPr lang="ro-RO" sz="2800" b="1" dirty="0">
                <a:solidFill>
                  <a:srgbClr val="238791"/>
                </a:solidFill>
                <a:latin typeface="Calibri"/>
                <a:ea typeface="Calibri"/>
                <a:cs typeface="Calibri"/>
                <a:sym typeface="Calibri"/>
              </a:rPr>
              <a:t>)</a:t>
            </a:r>
            <a:r>
              <a:rPr lang="es-ES" sz="2800" b="1" dirty="0">
                <a:solidFill>
                  <a:srgbClr val="238791"/>
                </a:solidFill>
                <a:latin typeface="Calibri"/>
                <a:ea typeface="Calibri"/>
                <a:cs typeface="Calibri"/>
                <a:sym typeface="Calibri"/>
              </a:rPr>
              <a:t> GitHub</a:t>
            </a:r>
            <a:endParaRPr dirty="0"/>
          </a:p>
        </p:txBody>
      </p:sp>
      <p:sp>
        <p:nvSpPr>
          <p:cNvPr id="345" name="Google Shape;345;p20"/>
          <p:cNvSpPr txBox="1"/>
          <p:nvPr/>
        </p:nvSpPr>
        <p:spPr>
          <a:xfrm>
            <a:off x="1557068" y="3451285"/>
            <a:ext cx="12954000" cy="4555053"/>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2400"/>
              <a:buFont typeface="Noto Sans Symbols"/>
              <a:buChar char="⮚"/>
            </a:pP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dezvoltați</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nouă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caracteristică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bună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practică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lucrați</a:t>
            </a:r>
            <a:r>
              <a:rPr lang="en-US" sz="2400" dirty="0">
                <a:solidFill>
                  <a:schemeClr val="dk1"/>
                </a:solidFill>
                <a:latin typeface="Calibri"/>
                <a:ea typeface="Calibri"/>
                <a:cs typeface="Calibri"/>
                <a:sym typeface="Calibri"/>
              </a:rPr>
              <a:t> la o </a:t>
            </a:r>
            <a:r>
              <a:rPr lang="en-US" sz="2400" dirty="0" err="1">
                <a:solidFill>
                  <a:schemeClr val="dk1"/>
                </a:solidFill>
                <a:latin typeface="Calibri"/>
                <a:ea typeface="Calibri"/>
                <a:cs typeface="Calibri"/>
                <a:sym typeface="Calibri"/>
              </a:rPr>
              <a:t>copie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proiectului</a:t>
            </a:r>
            <a:r>
              <a:rPr lang="en-US" sz="2400" dirty="0">
                <a:solidFill>
                  <a:schemeClr val="dk1"/>
                </a:solidFill>
                <a:latin typeface="Calibri"/>
                <a:ea typeface="Calibri"/>
                <a:cs typeface="Calibri"/>
                <a:sym typeface="Calibri"/>
              </a:rPr>
              <a:t> original, </a:t>
            </a:r>
            <a:r>
              <a:rPr lang="en-US" sz="2400" dirty="0" err="1">
                <a:solidFill>
                  <a:schemeClr val="dk1"/>
                </a:solidFill>
                <a:latin typeface="Calibri"/>
                <a:ea typeface="Calibri"/>
                <a:cs typeface="Calibri"/>
                <a:sym typeface="Calibri"/>
              </a:rPr>
              <a:t>numită</a:t>
            </a:r>
            <a:r>
              <a:rPr lang="en-US" sz="2400" dirty="0">
                <a:solidFill>
                  <a:schemeClr val="dk1"/>
                </a:solidFill>
                <a:latin typeface="Calibri"/>
                <a:ea typeface="Calibri"/>
                <a:cs typeface="Calibri"/>
                <a:sym typeface="Calibri"/>
              </a:rPr>
              <a:t> </a:t>
            </a:r>
            <a:r>
              <a:rPr lang="en-US" sz="2400" dirty="0">
                <a:solidFill>
                  <a:srgbClr val="E7686A"/>
                </a:solidFill>
                <a:latin typeface="Calibri"/>
                <a:ea typeface="Calibri"/>
                <a:cs typeface="Calibri"/>
                <a:sym typeface="Calibri"/>
              </a:rPr>
              <a:t>branch</a:t>
            </a:r>
            <a:r>
              <a:rPr lang="en-US" sz="2400" dirty="0">
                <a:solidFill>
                  <a:schemeClr val="dk1"/>
                </a:solidFill>
                <a:latin typeface="Calibri"/>
                <a:ea typeface="Calibri"/>
                <a:cs typeface="Calibri"/>
                <a:sym typeface="Calibri"/>
              </a:rPr>
              <a:t>. </a:t>
            </a:r>
            <a:endParaRPr dirty="0"/>
          </a:p>
          <a:p>
            <a:pPr marL="285750" lvl="0" indent="-285750">
              <a:spcBef>
                <a:spcPts val="1200"/>
              </a:spcBef>
              <a:buClr>
                <a:schemeClr val="dk1"/>
              </a:buClr>
              <a:buSzPts val="2400"/>
              <a:buFont typeface="Noto Sans Symbols"/>
              <a:buChar char="⮚"/>
            </a:pPr>
            <a:r>
              <a:rPr lang="en-US" sz="2400" dirty="0" err="1">
                <a:solidFill>
                  <a:schemeClr val="dk1"/>
                </a:solidFill>
                <a:latin typeface="Calibri"/>
                <a:ea typeface="Calibri"/>
                <a:cs typeface="Calibri"/>
                <a:sym typeface="Calibri"/>
              </a:rPr>
              <a:t>Fiecare</a:t>
            </a:r>
            <a:r>
              <a:rPr lang="en-US" sz="2400" dirty="0">
                <a:solidFill>
                  <a:schemeClr val="dk1"/>
                </a:solidFill>
                <a:latin typeface="Calibri"/>
                <a:ea typeface="Calibri"/>
                <a:cs typeface="Calibri"/>
                <a:sym typeface="Calibri"/>
              </a:rPr>
              <a:t> </a:t>
            </a:r>
            <a:r>
              <a:rPr lang="en-US" sz="2400" i="1" dirty="0">
                <a:solidFill>
                  <a:schemeClr val="dk1"/>
                </a:solidFill>
                <a:latin typeface="Calibri"/>
                <a:ea typeface="Calibri"/>
                <a:cs typeface="Calibri"/>
                <a:sym typeface="Calibri"/>
              </a:rPr>
              <a:t>branch</a:t>
            </a:r>
            <a:r>
              <a:rPr lang="en-US" sz="2400" dirty="0">
                <a:solidFill>
                  <a:schemeClr val="dk1"/>
                </a:solidFill>
                <a:latin typeface="Calibri"/>
                <a:ea typeface="Calibri"/>
                <a:cs typeface="Calibri"/>
                <a:sym typeface="Calibri"/>
              </a:rPr>
              <a:t> are propria </a:t>
            </a:r>
            <a:r>
              <a:rPr lang="en-US" sz="2400" dirty="0" err="1">
                <a:solidFill>
                  <a:schemeClr val="dk1"/>
                </a:solidFill>
                <a:latin typeface="Calibri"/>
                <a:ea typeface="Calibri"/>
                <a:cs typeface="Calibri"/>
                <a:sym typeface="Calibri"/>
              </a:rPr>
              <a:t>istorie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izolează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schimbările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până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când</a:t>
            </a:r>
            <a:r>
              <a:rPr lang="en-US" sz="2400" dirty="0">
                <a:solidFill>
                  <a:schemeClr val="dk1"/>
                </a:solidFill>
                <a:latin typeface="Calibri"/>
                <a:ea typeface="Calibri"/>
                <a:cs typeface="Calibri"/>
                <a:sym typeface="Calibri"/>
              </a:rPr>
              <a:t> se decide </a:t>
            </a:r>
            <a:r>
              <a:rPr lang="en-US" sz="2400" dirty="0" err="1">
                <a:solidFill>
                  <a:schemeClr val="dk1"/>
                </a:solidFill>
                <a:latin typeface="Calibri"/>
                <a:ea typeface="Calibri"/>
                <a:cs typeface="Calibri"/>
                <a:sym typeface="Calibri"/>
              </a:rPr>
              <a:t>fuzionarea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Beneficiile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acestei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abordări</a:t>
            </a:r>
            <a:r>
              <a:rPr lang="en-US" sz="2400" dirty="0">
                <a:solidFill>
                  <a:schemeClr val="dk1"/>
                </a:solidFill>
                <a:latin typeface="Calibri"/>
                <a:ea typeface="Calibri"/>
                <a:cs typeface="Calibri"/>
                <a:sym typeface="Calibri"/>
              </a:rPr>
              <a:t> sunt:</a:t>
            </a:r>
            <a:endParaRPr dirty="0"/>
          </a:p>
          <a:p>
            <a:pPr marL="742950" lvl="1" indent="-285750">
              <a:spcBef>
                <a:spcPts val="1200"/>
              </a:spcBef>
              <a:buClr>
                <a:schemeClr val="dk1"/>
              </a:buClr>
              <a:buSzPts val="2400"/>
              <a:buFont typeface="Noto Sans Symbols"/>
              <a:buChar char="⮚"/>
            </a:pPr>
            <a:r>
              <a:rPr lang="en-US" sz="2400" dirty="0">
                <a:solidFill>
                  <a:schemeClr val="dk1"/>
                </a:solidFill>
                <a:latin typeface="Calibri"/>
                <a:ea typeface="Calibri"/>
                <a:cs typeface="Calibri"/>
                <a:sym typeface="Calibri"/>
              </a:rPr>
              <a:t>O </a:t>
            </a:r>
            <a:r>
              <a:rPr lang="en-US" sz="2400" dirty="0" err="1">
                <a:solidFill>
                  <a:schemeClr val="dk1"/>
                </a:solidFill>
                <a:latin typeface="Calibri"/>
                <a:ea typeface="Calibri"/>
                <a:cs typeface="Calibri"/>
                <a:sym typeface="Calibri"/>
              </a:rPr>
              <a:t>versiune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stabilă</a:t>
            </a:r>
            <a:r>
              <a:rPr lang="en-US" sz="2400" dirty="0">
                <a:solidFill>
                  <a:schemeClr val="dk1"/>
                </a:solidFill>
                <a:latin typeface="Calibri"/>
                <a:ea typeface="Calibri"/>
                <a:cs typeface="Calibri"/>
                <a:sym typeface="Calibri"/>
              </a:rPr>
              <a:t> (live) a </a:t>
            </a:r>
            <a:r>
              <a:rPr lang="en-US" sz="2400" dirty="0" err="1">
                <a:solidFill>
                  <a:schemeClr val="dk1"/>
                </a:solidFill>
                <a:latin typeface="Calibri"/>
                <a:ea typeface="Calibri"/>
                <a:cs typeface="Calibri"/>
                <a:sym typeface="Calibri"/>
              </a:rPr>
              <a:t>codului</a:t>
            </a:r>
            <a:r>
              <a:rPr lang="en-US" sz="2400" dirty="0">
                <a:solidFill>
                  <a:schemeClr val="dk1"/>
                </a:solidFill>
                <a:latin typeface="Calibri"/>
                <a:ea typeface="Calibri"/>
                <a:cs typeface="Calibri"/>
                <a:sym typeface="Calibri"/>
              </a:rPr>
              <a:t> nu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afectată</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erori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nedorite</a:t>
            </a:r>
            <a:endParaRPr lang="en-US" sz="2400" dirty="0">
              <a:solidFill>
                <a:schemeClr val="dk1"/>
              </a:solidFill>
              <a:latin typeface="Calibri"/>
              <a:ea typeface="Calibri"/>
              <a:cs typeface="Calibri"/>
              <a:sym typeface="Calibri"/>
            </a:endParaRPr>
          </a:p>
          <a:p>
            <a:pPr marL="742950" lvl="1" indent="-285750">
              <a:spcBef>
                <a:spcPts val="1200"/>
              </a:spcBef>
              <a:buClr>
                <a:schemeClr val="dk1"/>
              </a:buClr>
              <a:buSzPts val="2400"/>
              <a:buFont typeface="Noto Sans Symbols"/>
              <a:buChar char="⮚"/>
            </a:pPr>
            <a:r>
              <a:rPr lang="en-US" sz="2400" dirty="0">
                <a:solidFill>
                  <a:schemeClr val="dk1"/>
                </a:solidFill>
                <a:latin typeface="Calibri"/>
                <a:ea typeface="Calibri"/>
                <a:cs typeface="Calibri"/>
                <a:sym typeface="Calibri"/>
              </a:rPr>
              <a:t>O </a:t>
            </a:r>
            <a:r>
              <a:rPr lang="en-US" sz="2400" dirty="0" err="1">
                <a:solidFill>
                  <a:schemeClr val="dk1"/>
                </a:solidFill>
                <a:latin typeface="Calibri"/>
                <a:ea typeface="Calibri"/>
                <a:cs typeface="Calibri"/>
                <a:sym typeface="Calibri"/>
              </a:rPr>
              <a:t>echipă</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dezvoltatori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lucra</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funcții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același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timp</a:t>
            </a:r>
            <a:endParaRPr lang="en-US" sz="2400" dirty="0">
              <a:solidFill>
                <a:schemeClr val="dk1"/>
              </a:solidFill>
              <a:latin typeface="Calibri"/>
              <a:ea typeface="Calibri"/>
              <a:cs typeface="Calibri"/>
              <a:sym typeface="Calibri"/>
            </a:endParaRPr>
          </a:p>
          <a:p>
            <a:pPr marL="742950" lvl="1" indent="-285750">
              <a:spcBef>
                <a:spcPts val="1200"/>
              </a:spcBef>
              <a:buClr>
                <a:schemeClr val="dk1"/>
              </a:buClr>
              <a:buSzPts val="2400"/>
              <a:buFont typeface="Noto Sans Symbols"/>
              <a:buChar char="⮚"/>
            </a:pPr>
            <a:r>
              <a:rPr lang="en-US" sz="2400" dirty="0" err="1">
                <a:solidFill>
                  <a:schemeClr val="dk1"/>
                </a:solidFill>
                <a:latin typeface="Calibri"/>
                <a:ea typeface="Calibri"/>
                <a:cs typeface="Calibri"/>
                <a:sym typeface="Calibri"/>
              </a:rPr>
              <a:t>Fiecare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dezvoltator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lucra</a:t>
            </a:r>
            <a:r>
              <a:rPr lang="en-US" sz="2400" dirty="0">
                <a:solidFill>
                  <a:schemeClr val="dk1"/>
                </a:solidFill>
                <a:latin typeface="Calibri"/>
                <a:ea typeface="Calibri"/>
                <a:cs typeface="Calibri"/>
                <a:sym typeface="Calibri"/>
              </a:rPr>
              <a:t> pe propria </a:t>
            </a:r>
            <a:r>
              <a:rPr lang="en-US" sz="2400" dirty="0" err="1">
                <a:solidFill>
                  <a:schemeClr val="dk1"/>
                </a:solidFill>
                <a:latin typeface="Calibri"/>
                <a:ea typeface="Calibri"/>
                <a:cs typeface="Calibri"/>
                <a:sym typeface="Calibri"/>
              </a:rPr>
              <a:t>sa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ramură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fără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riscul</a:t>
            </a:r>
            <a:r>
              <a:rPr lang="en-US" sz="2400" dirty="0">
                <a:solidFill>
                  <a:schemeClr val="dk1"/>
                </a:solidFill>
                <a:latin typeface="Calibri"/>
                <a:ea typeface="Calibri"/>
                <a:cs typeface="Calibri"/>
                <a:sym typeface="Calibri"/>
              </a:rPr>
              <a:t> ca </a:t>
            </a:r>
            <a:r>
              <a:rPr lang="en-US" sz="2400" dirty="0" err="1">
                <a:solidFill>
                  <a:schemeClr val="dk1"/>
                </a:solidFill>
                <a:latin typeface="Calibri"/>
                <a:ea typeface="Calibri"/>
                <a:cs typeface="Calibri"/>
                <a:sym typeface="Calibri"/>
              </a:rPr>
              <a:t>baza</a:t>
            </a:r>
            <a:r>
              <a:rPr lang="en-US" sz="2400" dirty="0">
                <a:solidFill>
                  <a:schemeClr val="dk1"/>
                </a:solidFill>
                <a:latin typeface="Calibri"/>
                <a:ea typeface="Calibri"/>
                <a:cs typeface="Calibri"/>
                <a:sym typeface="Calibri"/>
              </a:rPr>
              <a:t> de cod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fie </a:t>
            </a:r>
            <a:r>
              <a:rPr lang="en-US" sz="2400" dirty="0" err="1">
                <a:solidFill>
                  <a:schemeClr val="dk1"/>
                </a:solidFill>
                <a:latin typeface="Calibri"/>
                <a:ea typeface="Calibri"/>
                <a:cs typeface="Calibri"/>
                <a:sym typeface="Calibri"/>
              </a:rPr>
              <a:t>schimbată</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munca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altui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dezvoltator</a:t>
            </a:r>
            <a:endParaRPr lang="en-US" sz="2400" dirty="0">
              <a:solidFill>
                <a:schemeClr val="dk1"/>
              </a:solidFill>
              <a:latin typeface="Calibri"/>
              <a:ea typeface="Calibri"/>
              <a:cs typeface="Calibri"/>
              <a:sym typeface="Calibri"/>
            </a:endParaRPr>
          </a:p>
          <a:p>
            <a:pPr marL="742950" lvl="1" indent="-285750">
              <a:spcBef>
                <a:spcPts val="1200"/>
              </a:spcBef>
              <a:buClr>
                <a:schemeClr val="dk1"/>
              </a:buClr>
              <a:buSzPts val="2400"/>
              <a:buFont typeface="Noto Sans Symbols"/>
              <a:buChar char="⮚"/>
            </a:pPr>
            <a:r>
              <a:rPr lang="en-US" sz="2400" dirty="0">
                <a:solidFill>
                  <a:schemeClr val="dk1"/>
                </a:solidFill>
                <a:latin typeface="Calibri"/>
                <a:ea typeface="Calibri"/>
                <a:cs typeface="Calibri"/>
                <a:sym typeface="Calibri"/>
              </a:rPr>
              <a:t>Mai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versiuni</a:t>
            </a:r>
            <a:r>
              <a:rPr lang="en-US" sz="2400" dirty="0">
                <a:solidFill>
                  <a:schemeClr val="dk1"/>
                </a:solidFill>
                <a:latin typeface="Calibri"/>
                <a:ea typeface="Calibri"/>
                <a:cs typeface="Calibri"/>
                <a:sym typeface="Calibri"/>
              </a:rPr>
              <a:t> ale </a:t>
            </a:r>
            <a:r>
              <a:rPr lang="en-US" sz="2400" dirty="0" err="1">
                <a:solidFill>
                  <a:schemeClr val="dk1"/>
                </a:solidFill>
                <a:latin typeface="Calibri"/>
                <a:ea typeface="Calibri"/>
                <a:cs typeface="Calibri"/>
                <a:sym typeface="Calibri"/>
              </a:rPr>
              <a:t>aceleiași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caracteristici</a:t>
            </a:r>
            <a:r>
              <a:rPr lang="en-US" sz="2400" dirty="0">
                <a:solidFill>
                  <a:schemeClr val="dk1"/>
                </a:solidFill>
                <a:latin typeface="Calibri"/>
                <a:ea typeface="Calibri"/>
                <a:cs typeface="Calibri"/>
                <a:sym typeface="Calibri"/>
              </a:rPr>
              <a:t> pot fi </a:t>
            </a:r>
            <a:r>
              <a:rPr lang="en-US" sz="2400" dirty="0" err="1">
                <a:solidFill>
                  <a:schemeClr val="dk1"/>
                </a:solidFill>
                <a:latin typeface="Calibri"/>
                <a:ea typeface="Calibri"/>
                <a:cs typeface="Calibri"/>
                <a:sym typeface="Calibri"/>
              </a:rPr>
              <a:t>dezvoltate</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ramuri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apoi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comparate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afla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bună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versiune</a:t>
            </a:r>
            <a:r>
              <a:rPr lang="en-US" sz="1600" dirty="0">
                <a:solidFill>
                  <a:srgbClr val="1E737C"/>
                </a:solidFill>
                <a:latin typeface="Droid Sans Mono"/>
                <a:ea typeface="Droid Sans Mono"/>
                <a:cs typeface="Droid Sans Mono"/>
                <a:sym typeface="Droid Sans Mono"/>
              </a:rPr>
              <a:t>	</a:t>
            </a:r>
            <a:endParaRPr dirty="0"/>
          </a:p>
        </p:txBody>
      </p:sp>
      <p:sp>
        <p:nvSpPr>
          <p:cNvPr id="346" name="Google Shape;346;p20"/>
          <p:cNvSpPr txBox="1"/>
          <p:nvPr/>
        </p:nvSpPr>
        <p:spPr>
          <a:xfrm>
            <a:off x="1447800" y="1409700"/>
            <a:ext cx="128778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lang="en-US" sz="4000" b="1" dirty="0">
              <a:solidFill>
                <a:srgbClr val="E7686A"/>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a:t>
            </a:r>
            <a:r>
              <a:rPr lang="en-US" sz="2800" b="1" dirty="0" err="1">
                <a:solidFill>
                  <a:srgbClr val="238791"/>
                </a:solidFill>
                <a:latin typeface="Calibri"/>
                <a:ea typeface="Calibri"/>
                <a:cs typeface="Calibri"/>
                <a:sym typeface="Calibri"/>
              </a:rPr>
              <a:t>Utilizarea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comenzilor</a:t>
            </a:r>
            <a:r>
              <a:rPr lang="en-US" sz="2800" b="1" dirty="0">
                <a:solidFill>
                  <a:srgbClr val="238791"/>
                </a:solidFill>
                <a:latin typeface="Calibri"/>
                <a:ea typeface="Calibri"/>
                <a:cs typeface="Calibri"/>
                <a:sym typeface="Calibri"/>
              </a:rPr>
              <a:t> GitHub </a:t>
            </a:r>
            <a:r>
              <a:rPr lang="en-US" sz="2800" b="1" dirty="0" err="1">
                <a:solidFill>
                  <a:srgbClr val="238791"/>
                </a:solidFill>
                <a:latin typeface="Calibri"/>
                <a:ea typeface="Calibri"/>
                <a:cs typeface="Calibri"/>
                <a:sym typeface="Calibri"/>
              </a:rPr>
              <a:t>pentru</a:t>
            </a:r>
            <a:r>
              <a:rPr lang="en-US" sz="2800" b="1" dirty="0">
                <a:solidFill>
                  <a:srgbClr val="238791"/>
                </a:solidFill>
                <a:latin typeface="Calibri"/>
                <a:ea typeface="Calibri"/>
                <a:cs typeface="Calibri"/>
                <a:sym typeface="Calibri"/>
              </a:rPr>
              <a:t> </a:t>
            </a:r>
            <a:r>
              <a:rPr lang="en-US" sz="2800" b="1" i="1" dirty="0">
                <a:solidFill>
                  <a:srgbClr val="238791"/>
                </a:solidFill>
                <a:latin typeface="Calibri"/>
                <a:ea typeface="Calibri"/>
                <a:cs typeface="Calibri"/>
                <a:sym typeface="Calibri"/>
              </a:rPr>
              <a:t>branch</a:t>
            </a:r>
            <a:r>
              <a:rPr lang="ro-RO" sz="2800" b="1" i="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(ramură)</a:t>
            </a:r>
            <a:endParaRPr dirty="0"/>
          </a:p>
        </p:txBody>
      </p:sp>
      <p:sp>
        <p:nvSpPr>
          <p:cNvPr id="352" name="Google Shape;352;p21"/>
          <p:cNvSpPr txBox="1"/>
          <p:nvPr/>
        </p:nvSpPr>
        <p:spPr>
          <a:xfrm>
            <a:off x="1447799" y="3466732"/>
            <a:ext cx="14518419" cy="4293443"/>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it-IT" sz="2400" dirty="0">
                <a:solidFill>
                  <a:schemeClr val="dk1"/>
                </a:solidFill>
                <a:latin typeface="Calibri"/>
                <a:ea typeface="Calibri"/>
                <a:cs typeface="Calibri"/>
                <a:sym typeface="Calibri"/>
              </a:rPr>
              <a:t>Ramura implicită a fiecărui depozit se numește master. Pentru a crea mai multe ramuri, utilizați comanda:</a:t>
            </a:r>
            <a:endParaRPr dirty="0"/>
          </a:p>
          <a:p>
            <a:pPr marL="0" marR="0" lvl="0" indent="0" algn="l" rtl="0">
              <a:lnSpc>
                <a:spcPct val="150000"/>
              </a:lnSpc>
              <a:spcBef>
                <a:spcPts val="0"/>
              </a:spcBef>
              <a:spcAft>
                <a:spcPts val="0"/>
              </a:spcAft>
              <a:buNone/>
            </a:pPr>
            <a:r>
              <a:rPr lang="en-US" sz="2400" dirty="0">
                <a:solidFill>
                  <a:schemeClr val="dk1"/>
                </a:solidFill>
                <a:latin typeface="Calibri"/>
                <a:ea typeface="Calibri"/>
                <a:cs typeface="Calibri"/>
                <a:sym typeface="Calibri"/>
              </a:rPr>
              <a:t>	</a:t>
            </a:r>
            <a:r>
              <a:rPr lang="en-US" sz="1600" dirty="0">
                <a:solidFill>
                  <a:srgbClr val="1E737C"/>
                </a:solidFill>
                <a:latin typeface="Droid Sans Mono"/>
                <a:ea typeface="Droid Sans Mono"/>
                <a:cs typeface="Droid Sans Mono"/>
                <a:sym typeface="Droid Sans Mono"/>
              </a:rPr>
              <a:t>git branch &lt;name&gt;</a:t>
            </a:r>
            <a:endParaRPr dirty="0"/>
          </a:p>
          <a:p>
            <a:pPr marL="342900" lvl="0" indent="-342900">
              <a:lnSpc>
                <a:spcPct val="150000"/>
              </a:lnSpc>
              <a:buClr>
                <a:schemeClr val="dk1"/>
              </a:buClr>
              <a:buSzPts val="2400"/>
              <a:buFont typeface="Noto Sans Symbols"/>
              <a:buChar char="⮚"/>
            </a:pPr>
            <a:r>
              <a:rPr lang="it-IT" sz="2400" dirty="0">
                <a:solidFill>
                  <a:schemeClr val="dk1"/>
                </a:solidFill>
                <a:latin typeface="Calibri"/>
                <a:ea typeface="Calibri"/>
                <a:cs typeface="Calibri"/>
                <a:sym typeface="Calibri"/>
              </a:rPr>
              <a:t>comutați la </a:t>
            </a:r>
            <a:r>
              <a:rPr lang="it-IT" sz="2400" i="1" dirty="0">
                <a:solidFill>
                  <a:schemeClr val="dk1"/>
                </a:solidFill>
                <a:latin typeface="Calibri"/>
                <a:ea typeface="Calibri"/>
                <a:cs typeface="Calibri"/>
                <a:sym typeface="Calibri"/>
              </a:rPr>
              <a:t>branch-ul</a:t>
            </a:r>
            <a:r>
              <a:rPr lang="it-IT" sz="2400" dirty="0">
                <a:solidFill>
                  <a:schemeClr val="dk1"/>
                </a:solidFill>
                <a:latin typeface="Calibri"/>
                <a:ea typeface="Calibri"/>
                <a:cs typeface="Calibri"/>
                <a:sym typeface="Calibri"/>
              </a:rPr>
              <a:t> nou creat utilizând:</a:t>
            </a:r>
            <a:endParaRPr dirty="0"/>
          </a:p>
          <a:p>
            <a:pPr marL="0" marR="0" lvl="0" indent="0" algn="l" rtl="0">
              <a:lnSpc>
                <a:spcPct val="150000"/>
              </a:lnSpc>
              <a:spcBef>
                <a:spcPts val="0"/>
              </a:spcBef>
              <a:spcAft>
                <a:spcPts val="0"/>
              </a:spcAft>
              <a:buNone/>
            </a:pPr>
            <a:r>
              <a:rPr lang="en-US" sz="1600" dirty="0">
                <a:solidFill>
                  <a:srgbClr val="1E737C"/>
                </a:solidFill>
                <a:latin typeface="Droid Sans Mono"/>
                <a:ea typeface="Droid Sans Mono"/>
                <a:cs typeface="Droid Sans Mono"/>
                <a:sym typeface="Droid Sans Mono"/>
              </a:rPr>
              <a:t>	git checkout &lt;name&gt;		</a:t>
            </a:r>
            <a:endParaRPr dirty="0"/>
          </a:p>
          <a:p>
            <a:pPr marL="285750" lvl="0" indent="-285750">
              <a:spcBef>
                <a:spcPts val="1200"/>
              </a:spcBef>
              <a:buClr>
                <a:schemeClr val="dk1"/>
              </a:buClr>
              <a:buSzPts val="2400"/>
              <a:buFont typeface="Noto Sans Symbols"/>
              <a:buChar char="⮚"/>
            </a:pPr>
            <a:r>
              <a:rPr lang="it-IT" sz="2400" dirty="0">
                <a:solidFill>
                  <a:schemeClr val="dk1"/>
                </a:solidFill>
                <a:latin typeface="Calibri"/>
                <a:ea typeface="Calibri"/>
                <a:cs typeface="Calibri"/>
                <a:sym typeface="Calibri"/>
              </a:rPr>
              <a:t>Pentru a îmbina două ramuri, comutați la una și utilizați:</a:t>
            </a:r>
            <a:endParaRPr dirty="0"/>
          </a:p>
          <a:p>
            <a:pPr marL="457200" marR="0" lvl="1" indent="0" algn="l" rtl="0">
              <a:spcBef>
                <a:spcPts val="600"/>
              </a:spcBef>
              <a:spcAft>
                <a:spcPts val="0"/>
              </a:spcAft>
              <a:buNone/>
            </a:pPr>
            <a:r>
              <a:rPr lang="en-US" sz="1600" b="0" i="0" u="none" strike="noStrike" cap="none" dirty="0">
                <a:solidFill>
                  <a:srgbClr val="1E737C"/>
                </a:solidFill>
                <a:latin typeface="Droid Sans Mono"/>
                <a:ea typeface="Droid Sans Mono"/>
                <a:cs typeface="Droid Sans Mono"/>
                <a:sym typeface="Droid Sans Mono"/>
              </a:rPr>
              <a:t>	git merge &lt;name&gt;	</a:t>
            </a:r>
            <a:endParaRPr sz="800" b="0" i="0" u="none" strike="noStrike" cap="none" dirty="0">
              <a:solidFill>
                <a:srgbClr val="1E737C"/>
              </a:solidFill>
              <a:latin typeface="Droid Sans Mono"/>
              <a:ea typeface="Droid Sans Mono"/>
              <a:cs typeface="Droid Sans Mono"/>
              <a:sym typeface="Droid Sans Mono"/>
            </a:endParaRPr>
          </a:p>
          <a:p>
            <a:pPr marL="285750" lvl="0" indent="-285750">
              <a:lnSpc>
                <a:spcPct val="150000"/>
              </a:lnSpc>
              <a:spcBef>
                <a:spcPts val="1200"/>
              </a:spcBef>
              <a:buClr>
                <a:schemeClr val="dk1"/>
              </a:buClr>
              <a:buSzPts val="2400"/>
              <a:buFont typeface="Noto Sans Symbols"/>
              <a:buChar char="⮚"/>
            </a:pPr>
            <a:r>
              <a:rPr lang="pt-BR" sz="2400" dirty="0">
                <a:solidFill>
                  <a:schemeClr val="dk1"/>
                </a:solidFill>
                <a:latin typeface="Calibri"/>
                <a:ea typeface="Calibri"/>
                <a:cs typeface="Calibri"/>
                <a:sym typeface="Calibri"/>
              </a:rPr>
              <a:t>Pentru a șterge o ramură utilizați:</a:t>
            </a:r>
            <a:endParaRPr dirty="0"/>
          </a:p>
          <a:p>
            <a:pPr marL="0" marR="0" lvl="0" indent="0" algn="l" rtl="0">
              <a:lnSpc>
                <a:spcPct val="150000"/>
              </a:lnSpc>
              <a:spcBef>
                <a:spcPts val="0"/>
              </a:spcBef>
              <a:spcAft>
                <a:spcPts val="0"/>
              </a:spcAft>
              <a:buNone/>
            </a:pPr>
            <a:r>
              <a:rPr lang="en-US" sz="1600" dirty="0">
                <a:solidFill>
                  <a:schemeClr val="dk1"/>
                </a:solidFill>
                <a:latin typeface="Calibri"/>
                <a:ea typeface="Calibri"/>
                <a:cs typeface="Calibri"/>
                <a:sym typeface="Calibri"/>
              </a:rPr>
              <a:t>	</a:t>
            </a:r>
            <a:r>
              <a:rPr lang="en-US" sz="1600" dirty="0">
                <a:solidFill>
                  <a:srgbClr val="1E737C"/>
                </a:solidFill>
                <a:latin typeface="Droid Sans Mono"/>
                <a:ea typeface="Droid Sans Mono"/>
                <a:cs typeface="Droid Sans Mono"/>
                <a:sym typeface="Droid Sans Mono"/>
              </a:rPr>
              <a:t>git branch –d &lt;name&gt;</a:t>
            </a:r>
            <a:endParaRPr dirty="0"/>
          </a:p>
          <a:p>
            <a:pPr marL="457200" marR="0" lvl="1" indent="0" algn="l" rtl="0">
              <a:spcBef>
                <a:spcPts val="0"/>
              </a:spcBef>
              <a:spcAft>
                <a:spcPts val="0"/>
              </a:spcAft>
              <a:buNone/>
            </a:pPr>
            <a:endParaRPr sz="1600" b="0" i="0" u="none" strike="noStrike" cap="none" dirty="0">
              <a:solidFill>
                <a:srgbClr val="1E737C"/>
              </a:solidFill>
              <a:latin typeface="Droid Sans Mono"/>
              <a:ea typeface="Droid Sans Mono"/>
              <a:cs typeface="Droid Sans Mono"/>
              <a:sym typeface="Droid Sans Mono"/>
            </a:endParaRPr>
          </a:p>
        </p:txBody>
      </p:sp>
      <p:sp>
        <p:nvSpPr>
          <p:cNvPr id="353" name="Google Shape;353;p21"/>
          <p:cNvSpPr txBox="1"/>
          <p:nvPr/>
        </p:nvSpPr>
        <p:spPr>
          <a:xfrm>
            <a:off x="1447800" y="1409700"/>
            <a:ext cx="12877800" cy="76944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3: </a:t>
            </a:r>
            <a:r>
              <a:rPr lang="en-US" sz="4400" b="1" dirty="0" err="1">
                <a:solidFill>
                  <a:srgbClr val="E7686A"/>
                </a:solidFill>
                <a:latin typeface="Calibri"/>
                <a:ea typeface="Calibri"/>
                <a:cs typeface="Calibri"/>
                <a:sym typeface="Calibri"/>
              </a:rPr>
              <a:t>Înțelegerea</a:t>
            </a:r>
            <a:r>
              <a:rPr lang="en-US" sz="4400" b="1" dirty="0">
                <a:solidFill>
                  <a:srgbClr val="E7686A"/>
                </a:solidFill>
                <a:latin typeface="Calibri"/>
                <a:ea typeface="Calibri"/>
                <a:cs typeface="Calibri"/>
                <a:sym typeface="Calibri"/>
              </a:rPr>
              <a:t> </a:t>
            </a:r>
            <a:r>
              <a:rPr lang="ro-RO" sz="4400" b="1" dirty="0">
                <a:solidFill>
                  <a:srgbClr val="E7686A"/>
                </a:solidFill>
                <a:latin typeface="Calibri"/>
                <a:ea typeface="Calibri"/>
                <a:cs typeface="Calibri"/>
                <a:sym typeface="Calibri"/>
              </a:rPr>
              <a:t>avantajelor</a:t>
            </a:r>
            <a:r>
              <a:rPr lang="en-US" sz="4400" b="1" dirty="0">
                <a:solidFill>
                  <a:srgbClr val="E7686A"/>
                </a:solidFill>
                <a:latin typeface="Calibri"/>
                <a:ea typeface="Calibri"/>
                <a:cs typeface="Calibri"/>
                <a:sym typeface="Calibri"/>
              </a:rPr>
              <a:t> GitHub</a:t>
            </a:r>
            <a:endParaRPr sz="4000" b="1" dirty="0">
              <a:solidFill>
                <a:srgbClr val="E7686A"/>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2"/>
          <p:cNvSpPr txBox="1"/>
          <p:nvPr/>
        </p:nvSpPr>
        <p:spPr>
          <a:xfrm>
            <a:off x="1447800" y="1573291"/>
            <a:ext cx="7315200" cy="707886"/>
          </a:xfrm>
          <a:prstGeom prst="rect">
            <a:avLst/>
          </a:prstGeom>
          <a:noFill/>
          <a:ln>
            <a:noFill/>
          </a:ln>
        </p:spPr>
        <p:txBody>
          <a:bodyPr spcFirstLastPara="1" wrap="square" lIns="91425" tIns="45700" rIns="91425" bIns="45700" anchor="t" anchorCtr="0">
            <a:spAutoFit/>
          </a:bodyPr>
          <a:lstStyle/>
          <a:p>
            <a:pPr lvl="0"/>
            <a:r>
              <a:rPr lang="en-US" sz="4000" b="1" dirty="0">
                <a:solidFill>
                  <a:srgbClr val="E7686A"/>
                </a:solidFill>
                <a:latin typeface="Calibri"/>
                <a:ea typeface="Calibri"/>
                <a:cs typeface="Calibri"/>
                <a:sym typeface="Calibri"/>
              </a:rPr>
              <a:t>Test de </a:t>
            </a:r>
            <a:r>
              <a:rPr lang="en-US" sz="4000" b="1" dirty="0" err="1">
                <a:solidFill>
                  <a:srgbClr val="E7686A"/>
                </a:solidFill>
                <a:latin typeface="Calibri"/>
                <a:ea typeface="Calibri"/>
                <a:cs typeface="Calibri"/>
                <a:sym typeface="Calibri"/>
              </a:rPr>
              <a:t>autoevaluare</a:t>
            </a:r>
            <a:r>
              <a:rPr lang="en-US" sz="4000" b="1" dirty="0">
                <a:solidFill>
                  <a:srgbClr val="E7686A"/>
                </a:solidFill>
                <a:latin typeface="Calibri"/>
                <a:ea typeface="Calibri"/>
                <a:cs typeface="Calibri"/>
                <a:sym typeface="Calibri"/>
              </a:rPr>
              <a:t> GitHub</a:t>
            </a:r>
            <a:endParaRPr dirty="0"/>
          </a:p>
        </p:txBody>
      </p:sp>
      <p:sp>
        <p:nvSpPr>
          <p:cNvPr id="359" name="Google Shape;359;p22"/>
          <p:cNvSpPr txBox="1"/>
          <p:nvPr/>
        </p:nvSpPr>
        <p:spPr>
          <a:xfrm>
            <a:off x="1447800" y="3009900"/>
            <a:ext cx="5029200" cy="4401164"/>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en-US" sz="2800" b="1" dirty="0">
                <a:solidFill>
                  <a:srgbClr val="238791"/>
                </a:solidFill>
                <a:latin typeface="Calibri"/>
                <a:ea typeface="Calibri"/>
                <a:cs typeface="Calibri"/>
                <a:sym typeface="Calibri"/>
              </a:rPr>
              <a:t>De </a:t>
            </a:r>
            <a:r>
              <a:rPr lang="en-US" sz="2800" b="1" dirty="0" err="1">
                <a:solidFill>
                  <a:srgbClr val="238791"/>
                </a:solidFill>
                <a:latin typeface="Calibri"/>
                <a:ea typeface="Calibri"/>
                <a:cs typeface="Calibri"/>
                <a:sym typeface="Calibri"/>
              </a:rPr>
              <a:t>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este</a:t>
            </a:r>
            <a:r>
              <a:rPr lang="en-US" sz="2800" b="1" dirty="0">
                <a:solidFill>
                  <a:srgbClr val="238791"/>
                </a:solidFill>
                <a:latin typeface="Calibri"/>
                <a:ea typeface="Calibri"/>
                <a:cs typeface="Calibri"/>
                <a:sym typeface="Calibri"/>
              </a:rPr>
              <a:t> important </a:t>
            </a:r>
            <a:r>
              <a:rPr lang="en-US" sz="2800" b="1" dirty="0" err="1">
                <a:solidFill>
                  <a:srgbClr val="238791"/>
                </a:solidFill>
                <a:latin typeface="Calibri"/>
                <a:ea typeface="Calibri"/>
                <a:cs typeface="Calibri"/>
                <a:sym typeface="Calibri"/>
              </a:rPr>
              <a:t>controlul</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versiunilor</a:t>
            </a:r>
            <a:r>
              <a:rPr lang="en-US" sz="2800" b="1" dirty="0">
                <a:solidFill>
                  <a:srgbClr val="238791"/>
                </a:solidFill>
                <a:latin typeface="Calibri"/>
                <a:ea typeface="Calibri"/>
                <a:cs typeface="Calibri"/>
                <a:sym typeface="Calibri"/>
              </a:rPr>
              <a:t>?</a:t>
            </a:r>
            <a:endParaRPr lang="ro-RO" sz="2800" b="1" dirty="0">
              <a:solidFill>
                <a:srgbClr val="238791"/>
              </a:solidFill>
              <a:latin typeface="Calibri"/>
              <a:ea typeface="Calibri"/>
              <a:cs typeface="Calibri"/>
              <a:sym typeface="Calibri"/>
            </a:endParaRPr>
          </a:p>
          <a:p>
            <a:pPr lvl="0">
              <a:buClr>
                <a:srgbClr val="238791"/>
              </a:buClr>
              <a:buSzPts val="2800"/>
            </a:pPr>
            <a:endParaRPr sz="2800" b="1" dirty="0">
              <a:solidFill>
                <a:srgbClr val="23879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Cod de </a:t>
            </a:r>
            <a:r>
              <a:rPr lang="en-US" sz="2800" dirty="0" err="1">
                <a:solidFill>
                  <a:schemeClr val="dk1"/>
                </a:solidFill>
                <a:latin typeface="Calibri"/>
                <a:ea typeface="Calibri"/>
                <a:cs typeface="Calibri"/>
                <a:sym typeface="Calibri"/>
              </a:rPr>
              <a:t>dezvoltare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rapidă</a:t>
            </a:r>
            <a:endParaRPr lang="ro-RO"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it-IT" sz="2800" dirty="0">
                <a:solidFill>
                  <a:schemeClr val="dk1"/>
                </a:solidFill>
                <a:latin typeface="Calibri"/>
                <a:ea typeface="Calibri"/>
                <a:cs typeface="Calibri"/>
                <a:sym typeface="Calibri"/>
              </a:rPr>
              <a:t>Dezvolta</a:t>
            </a:r>
            <a:r>
              <a:rPr lang="ro-RO" sz="2800" dirty="0">
                <a:solidFill>
                  <a:schemeClr val="dk1"/>
                </a:solidFill>
                <a:latin typeface="Calibri"/>
                <a:ea typeface="Calibri"/>
                <a:cs typeface="Calibri"/>
                <a:sym typeface="Calibri"/>
              </a:rPr>
              <a:t>rea</a:t>
            </a:r>
            <a:r>
              <a:rPr lang="it-IT" sz="2800" dirty="0">
                <a:solidFill>
                  <a:schemeClr val="dk1"/>
                </a:solidFill>
                <a:latin typeface="Calibri"/>
                <a:ea typeface="Calibri"/>
                <a:cs typeface="Calibri"/>
                <a:sym typeface="Calibri"/>
              </a:rPr>
              <a:t> un</a:t>
            </a:r>
            <a:r>
              <a:rPr lang="ro-RO" sz="2800" dirty="0">
                <a:solidFill>
                  <a:schemeClr val="dk1"/>
                </a:solidFill>
                <a:latin typeface="Calibri"/>
                <a:ea typeface="Calibri"/>
                <a:cs typeface="Calibri"/>
                <a:sym typeface="Calibri"/>
              </a:rPr>
              <a:t>ui</a:t>
            </a:r>
            <a:r>
              <a:rPr lang="it-IT" sz="2800" dirty="0">
                <a:solidFill>
                  <a:schemeClr val="dk1"/>
                </a:solidFill>
                <a:latin typeface="Calibri"/>
                <a:ea typeface="Calibri"/>
                <a:cs typeface="Calibri"/>
                <a:sym typeface="Calibri"/>
              </a:rPr>
              <a:t> program </a:t>
            </a:r>
            <a:r>
              <a:rPr lang="ro-RO" sz="2800" dirty="0">
                <a:solidFill>
                  <a:schemeClr val="dk1"/>
                </a:solidFill>
                <a:latin typeface="Calibri"/>
                <a:ea typeface="Calibri"/>
                <a:cs typeface="Calibri"/>
                <a:sym typeface="Calibri"/>
              </a:rPr>
              <a:t>în</a:t>
            </a:r>
            <a:r>
              <a:rPr lang="it-IT" sz="2800" dirty="0">
                <a:solidFill>
                  <a:schemeClr val="dk1"/>
                </a:solidFill>
                <a:latin typeface="Calibri"/>
                <a:ea typeface="Calibri"/>
                <a:cs typeface="Calibri"/>
                <a:sym typeface="Calibri"/>
              </a:rPr>
              <a:t> echipă într-un proces trasabil</a:t>
            </a:r>
            <a:endParaRPr lang="ro-RO" sz="2800" dirty="0">
              <a:solidFill>
                <a:schemeClr val="dk1"/>
              </a:solidFill>
              <a:latin typeface="Calibri"/>
              <a:ea typeface="Calibri"/>
              <a:cs typeface="Calibri"/>
              <a:sym typeface="Calibri"/>
            </a:endParaRPr>
          </a:p>
          <a:p>
            <a:pPr lvl="0">
              <a:buClr>
                <a:schemeClr val="dk1"/>
              </a:buClr>
              <a:buSzPts val="2800"/>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ro-RO" sz="2800" dirty="0">
                <a:solidFill>
                  <a:schemeClr val="dk1"/>
                </a:solidFill>
                <a:latin typeface="Calibri"/>
                <a:ea typeface="Calibri"/>
                <a:cs typeface="Calibri"/>
                <a:sym typeface="Calibri"/>
              </a:rPr>
              <a:t>N</a:t>
            </a:r>
            <a:r>
              <a:rPr lang="en-US" sz="2800" dirty="0" err="1">
                <a:solidFill>
                  <a:schemeClr val="dk1"/>
                </a:solidFill>
                <a:latin typeface="Calibri"/>
                <a:ea typeface="Calibri"/>
                <a:cs typeface="Calibri"/>
                <a:sym typeface="Calibri"/>
              </a:rPr>
              <a:t>ecesar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v</a:t>
            </a:r>
            <a:r>
              <a:rPr lang="ro-RO" sz="2800" dirty="0">
                <a:solidFill>
                  <a:schemeClr val="dk1"/>
                </a:solidFill>
                <a:latin typeface="Calibri"/>
                <a:ea typeface="Calibri"/>
                <a:cs typeface="Calibri"/>
                <a:sym typeface="Calibri"/>
              </a:rPr>
              <a:t>â</a:t>
            </a:r>
            <a:r>
              <a:rPr lang="en-US" sz="2800" dirty="0" err="1">
                <a:solidFill>
                  <a:schemeClr val="dk1"/>
                </a:solidFill>
                <a:latin typeface="Calibri"/>
                <a:ea typeface="Calibri"/>
                <a:cs typeface="Calibri"/>
                <a:sym typeface="Calibri"/>
              </a:rPr>
              <a:t>nzarea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proiectului</a:t>
            </a:r>
            <a:endParaRPr sz="2400" dirty="0">
              <a:solidFill>
                <a:schemeClr val="dk1"/>
              </a:solidFill>
              <a:latin typeface="Calibri"/>
              <a:ea typeface="Calibri"/>
              <a:cs typeface="Calibri"/>
              <a:sym typeface="Calibri"/>
            </a:endParaRPr>
          </a:p>
        </p:txBody>
      </p:sp>
      <p:sp>
        <p:nvSpPr>
          <p:cNvPr id="360" name="Google Shape;360;p22"/>
          <p:cNvSpPr txBox="1"/>
          <p:nvPr/>
        </p:nvSpPr>
        <p:spPr>
          <a:xfrm>
            <a:off x="7015766" y="3009900"/>
            <a:ext cx="4871434" cy="3970277"/>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2. Cine </a:t>
            </a:r>
            <a:r>
              <a:rPr lang="en-US" sz="2800" b="1" dirty="0" err="1">
                <a:solidFill>
                  <a:srgbClr val="1E737C"/>
                </a:solidFill>
                <a:latin typeface="Calibri"/>
                <a:ea typeface="Calibri"/>
                <a:cs typeface="Calibri"/>
                <a:sym typeface="Calibri"/>
              </a:rPr>
              <a:t>poate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folosi</a:t>
            </a:r>
            <a:r>
              <a:rPr lang="en-US" sz="2800" b="1" dirty="0">
                <a:solidFill>
                  <a:srgbClr val="1E737C"/>
                </a:solidFill>
                <a:latin typeface="Calibri"/>
                <a:ea typeface="Calibri"/>
                <a:cs typeface="Calibri"/>
                <a:sym typeface="Calibri"/>
              </a:rPr>
              <a:t> GitHub?</a:t>
            </a:r>
            <a:endParaRPr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lang="ro-RO"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ro-RO" sz="2800" dirty="0">
                <a:solidFill>
                  <a:schemeClr val="dk1"/>
                </a:solidFill>
                <a:latin typeface="Calibri"/>
                <a:ea typeface="Calibri"/>
                <a:cs typeface="Calibri"/>
                <a:sym typeface="Calibri"/>
              </a:rPr>
              <a:t>Oricine, cu un cont </a:t>
            </a:r>
            <a:r>
              <a:rPr lang="en-US" sz="2800" dirty="0">
                <a:solidFill>
                  <a:schemeClr val="dk1"/>
                </a:solidFill>
                <a:latin typeface="Calibri"/>
                <a:ea typeface="Calibri"/>
                <a:cs typeface="Calibri"/>
                <a:sym typeface="Calibri"/>
              </a:rPr>
              <a:t>Git</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Toți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cei</a:t>
            </a:r>
            <a:r>
              <a:rPr lang="en-US" sz="2800" dirty="0">
                <a:solidFill>
                  <a:schemeClr val="dk1"/>
                </a:solidFill>
                <a:latin typeface="Calibri"/>
                <a:ea typeface="Calibri"/>
                <a:cs typeface="Calibri"/>
                <a:sym typeface="Calibri"/>
              </a:rPr>
              <a:t> care l-au </a:t>
            </a:r>
            <a:r>
              <a:rPr lang="ro-RO" sz="2800" dirty="0">
                <a:solidFill>
                  <a:schemeClr val="dk1"/>
                </a:solidFill>
                <a:latin typeface="Calibri"/>
                <a:ea typeface="Calibri"/>
                <a:cs typeface="Calibri"/>
                <a:sym typeface="Calibri"/>
              </a:rPr>
              <a:t>achiziționat</a:t>
            </a:r>
          </a:p>
          <a:p>
            <a:pPr marL="342900" lvl="0" indent="-342900">
              <a:buClr>
                <a:schemeClr val="dk1"/>
              </a:buClr>
              <a:buSzPts val="2800"/>
              <a:buFont typeface="Noto Sans Symbols"/>
              <a:buChar char="❑"/>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endParaRPr lang="en-US"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err="1">
                <a:solidFill>
                  <a:schemeClr val="dk1"/>
                </a:solidFill>
                <a:latin typeface="Calibri"/>
                <a:ea typeface="Calibri"/>
                <a:cs typeface="Calibri"/>
                <a:sym typeface="Calibri"/>
              </a:rPr>
              <a:t>Doar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dezvoltatori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instruiți</a:t>
            </a:r>
            <a:endParaRPr sz="2400" dirty="0">
              <a:solidFill>
                <a:schemeClr val="dk1"/>
              </a:solidFill>
              <a:latin typeface="Calibri"/>
              <a:ea typeface="Calibri"/>
              <a:cs typeface="Calibri"/>
              <a:sym typeface="Calibri"/>
            </a:endParaRPr>
          </a:p>
        </p:txBody>
      </p:sp>
      <p:sp>
        <p:nvSpPr>
          <p:cNvPr id="361" name="Google Shape;361;p22"/>
          <p:cNvSpPr txBox="1"/>
          <p:nvPr/>
        </p:nvSpPr>
        <p:spPr>
          <a:xfrm>
            <a:off x="12420600" y="3009900"/>
            <a:ext cx="4343399"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a:t>
            </a:r>
            <a:r>
              <a:rPr lang="ro-RO" sz="2800" b="1" dirty="0">
                <a:solidFill>
                  <a:srgbClr val="1E737C"/>
                </a:solidFill>
                <a:latin typeface="Calibri"/>
                <a:ea typeface="Calibri"/>
                <a:cs typeface="Calibri"/>
                <a:sym typeface="Calibri"/>
              </a:rPr>
              <a:t>Ce este un</a:t>
            </a:r>
            <a:r>
              <a:rPr lang="en-US" sz="2800" b="1" dirty="0">
                <a:solidFill>
                  <a:srgbClr val="1E737C"/>
                </a:solidFill>
                <a:latin typeface="Calibri"/>
                <a:ea typeface="Calibri"/>
                <a:cs typeface="Calibri"/>
                <a:sym typeface="Calibri"/>
              </a:rPr>
              <a:t> branch?</a:t>
            </a:r>
            <a:endParaRPr dirty="0"/>
          </a:p>
          <a:p>
            <a:pPr marL="0" marR="0" lvl="0" indent="0" algn="l" rtl="0">
              <a:spcBef>
                <a:spcPts val="0"/>
              </a:spcBef>
              <a:spcAft>
                <a:spcPts val="0"/>
              </a:spcAft>
              <a:buNone/>
            </a:pPr>
            <a:endParaRPr lang="ro-RO"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O </a:t>
            </a:r>
            <a:r>
              <a:rPr lang="en-US" sz="2800" dirty="0" err="1">
                <a:solidFill>
                  <a:schemeClr val="dk1"/>
                </a:solidFill>
                <a:latin typeface="Calibri"/>
                <a:ea typeface="Calibri"/>
                <a:cs typeface="Calibri"/>
                <a:sym typeface="Calibri"/>
              </a:rPr>
              <a:t>companie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autorizată</a:t>
            </a:r>
            <a:endParaRPr lang="ro-RO"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ro-RO" sz="2800" dirty="0">
                <a:solidFill>
                  <a:schemeClr val="dk1"/>
                </a:solidFill>
                <a:latin typeface="Calibri"/>
                <a:ea typeface="Calibri"/>
                <a:cs typeface="Calibri"/>
                <a:sym typeface="Calibri"/>
              </a:rPr>
              <a:t>Un anumit proiect</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O </a:t>
            </a:r>
            <a:r>
              <a:rPr lang="en-US" sz="2800" dirty="0" err="1">
                <a:solidFill>
                  <a:schemeClr val="dk1"/>
                </a:solidFill>
                <a:latin typeface="Calibri"/>
                <a:ea typeface="Calibri"/>
                <a:cs typeface="Calibri"/>
                <a:sym typeface="Calibri"/>
              </a:rPr>
              <a:t>copie</a:t>
            </a:r>
            <a:r>
              <a:rPr lang="en-US" sz="2800" dirty="0">
                <a:solidFill>
                  <a:schemeClr val="dk1"/>
                </a:solidFill>
                <a:latin typeface="Calibri"/>
                <a:ea typeface="Calibri"/>
                <a:cs typeface="Calibri"/>
                <a:sym typeface="Calibri"/>
              </a:rPr>
              <a:t> a </a:t>
            </a:r>
            <a:r>
              <a:rPr lang="en-US" sz="2800" dirty="0" err="1">
                <a:solidFill>
                  <a:schemeClr val="dk1"/>
                </a:solidFill>
                <a:latin typeface="Calibri"/>
                <a:ea typeface="Calibri"/>
                <a:cs typeface="Calibri"/>
                <a:sym typeface="Calibri"/>
              </a:rPr>
              <a:t>proiectului</a:t>
            </a:r>
            <a:r>
              <a:rPr lang="en-US" sz="2800" dirty="0">
                <a:solidFill>
                  <a:schemeClr val="dk1"/>
                </a:solidFill>
                <a:latin typeface="Calibri"/>
                <a:ea typeface="Calibri"/>
                <a:cs typeface="Calibri"/>
                <a:sym typeface="Calibri"/>
              </a:rPr>
              <a:t> original</a:t>
            </a:r>
            <a:endParaRPr sz="24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3"/>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E7686A"/>
                </a:solidFill>
                <a:latin typeface="Calibri"/>
                <a:ea typeface="Calibri"/>
                <a:cs typeface="Calibri"/>
                <a:sym typeface="Calibri"/>
              </a:rPr>
              <a:t>Concluzie</a:t>
            </a:r>
            <a:endParaRPr dirty="0"/>
          </a:p>
        </p:txBody>
      </p:sp>
      <p:grpSp>
        <p:nvGrpSpPr>
          <p:cNvPr id="367" name="Google Shape;367;p23"/>
          <p:cNvGrpSpPr/>
          <p:nvPr/>
        </p:nvGrpSpPr>
        <p:grpSpPr>
          <a:xfrm>
            <a:off x="4457700" y="5193986"/>
            <a:ext cx="2880000" cy="3664800"/>
            <a:chOff x="4952225" y="6578009"/>
            <a:chExt cx="3994782" cy="4768098"/>
          </a:xfrm>
        </p:grpSpPr>
        <p:sp>
          <p:nvSpPr>
            <p:cNvPr id="368" name="Google Shape;368;p23"/>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69" name="Google Shape;369;p23"/>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70" name="Google Shape;370;p23"/>
          <p:cNvGrpSpPr/>
          <p:nvPr/>
        </p:nvGrpSpPr>
        <p:grpSpPr>
          <a:xfrm>
            <a:off x="8566149" y="5193986"/>
            <a:ext cx="2880000" cy="3664800"/>
            <a:chOff x="4952225" y="6578009"/>
            <a:chExt cx="3994782" cy="4768098"/>
          </a:xfrm>
        </p:grpSpPr>
        <p:sp>
          <p:nvSpPr>
            <p:cNvPr id="371" name="Google Shape;371;p23"/>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72" name="Google Shape;372;p23"/>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73" name="Google Shape;373;p23"/>
          <p:cNvGrpSpPr/>
          <p:nvPr/>
        </p:nvGrpSpPr>
        <p:grpSpPr>
          <a:xfrm>
            <a:off x="10603988" y="2464549"/>
            <a:ext cx="2880000" cy="3664800"/>
            <a:chOff x="7661040" y="2804681"/>
            <a:chExt cx="3994782" cy="4824044"/>
          </a:xfrm>
        </p:grpSpPr>
        <p:sp>
          <p:nvSpPr>
            <p:cNvPr id="374" name="Google Shape;374;p23"/>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75" name="Google Shape;375;p23"/>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76" name="Google Shape;376;p23"/>
          <p:cNvGrpSpPr/>
          <p:nvPr/>
        </p:nvGrpSpPr>
        <p:grpSpPr>
          <a:xfrm>
            <a:off x="6495540" y="2464549"/>
            <a:ext cx="2880000" cy="3663092"/>
            <a:chOff x="7661040" y="2804681"/>
            <a:chExt cx="3994782" cy="4824044"/>
          </a:xfrm>
        </p:grpSpPr>
        <p:sp>
          <p:nvSpPr>
            <p:cNvPr id="377" name="Google Shape;377;p23"/>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78" name="Google Shape;378;p23"/>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379" name="Google Shape;379;p23"/>
          <p:cNvGrpSpPr/>
          <p:nvPr/>
        </p:nvGrpSpPr>
        <p:grpSpPr>
          <a:xfrm>
            <a:off x="2313513" y="2506391"/>
            <a:ext cx="2880000" cy="3664800"/>
            <a:chOff x="7661040" y="2804681"/>
            <a:chExt cx="3994782" cy="4824044"/>
          </a:xfrm>
        </p:grpSpPr>
        <p:sp>
          <p:nvSpPr>
            <p:cNvPr id="380" name="Google Shape;380;p23"/>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81" name="Google Shape;381;p23"/>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382" name="Google Shape;382;p23"/>
          <p:cNvSpPr txBox="1"/>
          <p:nvPr/>
        </p:nvSpPr>
        <p:spPr>
          <a:xfrm>
            <a:off x="2459728" y="3880946"/>
            <a:ext cx="26532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Your text here</a:t>
            </a:r>
            <a:endParaRPr sz="2000">
              <a:solidFill>
                <a:schemeClr val="dk1"/>
              </a:solidFill>
              <a:latin typeface="Calibri"/>
              <a:ea typeface="Calibri"/>
              <a:cs typeface="Calibri"/>
              <a:sym typeface="Calibri"/>
            </a:endParaRPr>
          </a:p>
        </p:txBody>
      </p:sp>
      <p:sp>
        <p:nvSpPr>
          <p:cNvPr id="383" name="Google Shape;383;p23"/>
          <p:cNvSpPr txBox="1"/>
          <p:nvPr/>
        </p:nvSpPr>
        <p:spPr>
          <a:xfrm>
            <a:off x="4473950" y="6040235"/>
            <a:ext cx="281473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Your text here</a:t>
            </a:r>
            <a:endParaRPr sz="2000">
              <a:solidFill>
                <a:schemeClr val="dk1"/>
              </a:solidFill>
              <a:latin typeface="Calibri"/>
              <a:ea typeface="Calibri"/>
              <a:cs typeface="Calibri"/>
              <a:sym typeface="Calibri"/>
            </a:endParaRPr>
          </a:p>
        </p:txBody>
      </p:sp>
      <p:sp>
        <p:nvSpPr>
          <p:cNvPr id="384" name="Google Shape;384;p23"/>
          <p:cNvSpPr txBox="1"/>
          <p:nvPr/>
        </p:nvSpPr>
        <p:spPr>
          <a:xfrm>
            <a:off x="6531777" y="3880946"/>
            <a:ext cx="2812575" cy="1015622"/>
          </a:xfrm>
          <a:prstGeom prst="rect">
            <a:avLst/>
          </a:prstGeom>
          <a:noFill/>
          <a:ln>
            <a:noFill/>
          </a:ln>
        </p:spPr>
        <p:txBody>
          <a:bodyPr spcFirstLastPara="1" wrap="square" lIns="91425" tIns="45700" rIns="91425" bIns="45700" anchor="t" anchorCtr="0">
            <a:spAutoFit/>
          </a:bodyPr>
          <a:lstStyle/>
          <a:p>
            <a:pPr lvl="0" algn="ctr"/>
            <a:r>
              <a:rPr lang="pt-BR" sz="2000" dirty="0">
                <a:solidFill>
                  <a:schemeClr val="dk1"/>
                </a:solidFill>
                <a:latin typeface="Calibri"/>
                <a:ea typeface="Calibri"/>
                <a:cs typeface="Calibri"/>
                <a:sym typeface="Calibri"/>
              </a:rPr>
              <a:t>Cum se </a:t>
            </a:r>
            <a:r>
              <a:rPr lang="ro-RO" sz="2000" dirty="0">
                <a:solidFill>
                  <a:schemeClr val="dk1"/>
                </a:solidFill>
                <a:latin typeface="Calibri"/>
                <a:ea typeface="Calibri"/>
                <a:cs typeface="Calibri"/>
                <a:sym typeface="Calibri"/>
              </a:rPr>
              <a:t>gestionează</a:t>
            </a:r>
            <a:r>
              <a:rPr lang="pt-BR" sz="2000" dirty="0">
                <a:solidFill>
                  <a:schemeClr val="dk1"/>
                </a:solidFill>
                <a:latin typeface="Calibri"/>
                <a:ea typeface="Calibri"/>
                <a:cs typeface="Calibri"/>
                <a:sym typeface="Calibri"/>
              </a:rPr>
              <a:t> datele stocate într-o bază de date</a:t>
            </a:r>
            <a:endParaRPr sz="2000" dirty="0">
              <a:solidFill>
                <a:schemeClr val="dk1"/>
              </a:solidFill>
              <a:latin typeface="Calibri"/>
              <a:ea typeface="Calibri"/>
              <a:cs typeface="Calibri"/>
              <a:sym typeface="Calibri"/>
            </a:endParaRPr>
          </a:p>
        </p:txBody>
      </p:sp>
      <p:sp>
        <p:nvSpPr>
          <p:cNvPr id="385" name="Google Shape;385;p23"/>
          <p:cNvSpPr txBox="1"/>
          <p:nvPr/>
        </p:nvSpPr>
        <p:spPr>
          <a:xfrm>
            <a:off x="8679126" y="6133377"/>
            <a:ext cx="2654044" cy="1015622"/>
          </a:xfrm>
          <a:prstGeom prst="rect">
            <a:avLst/>
          </a:prstGeom>
          <a:noFill/>
          <a:ln>
            <a:noFill/>
          </a:ln>
        </p:spPr>
        <p:txBody>
          <a:bodyPr spcFirstLastPara="1" wrap="square" lIns="91425" tIns="45700" rIns="91425" bIns="45700" anchor="t" anchorCtr="0">
            <a:spAutoFit/>
          </a:bodyPr>
          <a:lstStyle/>
          <a:p>
            <a:pPr lvl="0" algn="ctr"/>
            <a:r>
              <a:rPr lang="en-US" sz="2000" dirty="0" err="1">
                <a:solidFill>
                  <a:schemeClr val="dk1"/>
                </a:solidFill>
                <a:latin typeface="Calibri"/>
                <a:ea typeface="Calibri"/>
                <a:cs typeface="Calibri"/>
                <a:sym typeface="Calibri"/>
              </a:rPr>
              <a:t>Comenzi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importante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atunci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când</a:t>
            </a:r>
            <a:r>
              <a:rPr lang="en-US" sz="2000" dirty="0">
                <a:solidFill>
                  <a:schemeClr val="dk1"/>
                </a:solidFill>
                <a:latin typeface="Calibri"/>
                <a:ea typeface="Calibri"/>
                <a:cs typeface="Calibri"/>
                <a:sym typeface="Calibri"/>
              </a:rPr>
              <a:t> </a:t>
            </a:r>
            <a:r>
              <a:rPr lang="ro-RO" sz="2000" dirty="0">
                <a:solidFill>
                  <a:schemeClr val="dk1"/>
                </a:solidFill>
                <a:latin typeface="Calibri"/>
                <a:ea typeface="Calibri"/>
                <a:cs typeface="Calibri"/>
                <a:sym typeface="Calibri"/>
              </a:rPr>
              <a:t>se lucrează</a:t>
            </a:r>
            <a:r>
              <a:rPr lang="en-US" sz="2000" dirty="0">
                <a:solidFill>
                  <a:schemeClr val="dk1"/>
                </a:solidFill>
                <a:latin typeface="Calibri"/>
                <a:ea typeface="Calibri"/>
                <a:cs typeface="Calibri"/>
                <a:sym typeface="Calibri"/>
              </a:rPr>
              <a:t> cu date</a:t>
            </a:r>
            <a:endParaRPr sz="2000" dirty="0">
              <a:solidFill>
                <a:schemeClr val="dk1"/>
              </a:solidFill>
              <a:latin typeface="Calibri"/>
              <a:ea typeface="Calibri"/>
              <a:cs typeface="Calibri"/>
              <a:sym typeface="Calibri"/>
            </a:endParaRPr>
          </a:p>
        </p:txBody>
      </p:sp>
      <p:sp>
        <p:nvSpPr>
          <p:cNvPr id="386" name="Google Shape;386;p23"/>
          <p:cNvSpPr txBox="1"/>
          <p:nvPr/>
        </p:nvSpPr>
        <p:spPr>
          <a:xfrm>
            <a:off x="10788393" y="3874703"/>
            <a:ext cx="2511188" cy="1323399"/>
          </a:xfrm>
          <a:prstGeom prst="rect">
            <a:avLst/>
          </a:prstGeom>
          <a:noFill/>
          <a:ln>
            <a:noFill/>
          </a:ln>
        </p:spPr>
        <p:txBody>
          <a:bodyPr spcFirstLastPara="1" wrap="square" lIns="91425" tIns="45700" rIns="91425" bIns="45700" anchor="t" anchorCtr="0">
            <a:spAutoFit/>
          </a:bodyPr>
          <a:lstStyle/>
          <a:p>
            <a:pPr lvl="0" algn="ctr"/>
            <a:r>
              <a:rPr lang="en-US" sz="2000" dirty="0">
                <a:solidFill>
                  <a:schemeClr val="dk1"/>
                </a:solidFill>
                <a:latin typeface="Calibri"/>
                <a:ea typeface="Calibri"/>
                <a:cs typeface="Calibri"/>
                <a:sym typeface="Calibri"/>
              </a:rPr>
              <a:t>Cum </a:t>
            </a:r>
            <a:r>
              <a:rPr lang="en-US" sz="2000" dirty="0" err="1">
                <a:solidFill>
                  <a:schemeClr val="dk1"/>
                </a:solidFill>
                <a:latin typeface="Calibri"/>
                <a:ea typeface="Calibri"/>
                <a:cs typeface="Calibri"/>
                <a:sym typeface="Calibri"/>
              </a:rPr>
              <a:t>să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colaborezi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proiecte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complexe</a:t>
            </a:r>
            <a:r>
              <a:rPr lang="en-US" sz="2000" dirty="0">
                <a:solidFill>
                  <a:schemeClr val="dk1"/>
                </a:solidFill>
                <a:latin typeface="Calibri"/>
                <a:ea typeface="Calibri"/>
                <a:cs typeface="Calibri"/>
                <a:sym typeface="Calibri"/>
              </a:rPr>
              <a:t> cu o </a:t>
            </a:r>
            <a:r>
              <a:rPr lang="en-US" sz="2000" dirty="0" err="1">
                <a:solidFill>
                  <a:schemeClr val="dk1"/>
                </a:solidFill>
                <a:latin typeface="Calibri"/>
                <a:ea typeface="Calibri"/>
                <a:cs typeface="Calibri"/>
                <a:sym typeface="Calibri"/>
              </a:rPr>
              <a:t>echipă</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dezvoltatori</a:t>
            </a:r>
            <a:endParaRPr sz="2000" dirty="0">
              <a:solidFill>
                <a:schemeClr val="dk1"/>
              </a:solidFill>
              <a:latin typeface="Calibri"/>
              <a:ea typeface="Calibri"/>
              <a:cs typeface="Calibri"/>
              <a:sym typeface="Calibri"/>
            </a:endParaRPr>
          </a:p>
        </p:txBody>
      </p:sp>
      <p:sp>
        <p:nvSpPr>
          <p:cNvPr id="387" name="Google Shape;387;p23"/>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3"/>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3"/>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3"/>
          <p:cNvSpPr/>
          <p:nvPr/>
        </p:nvSpPr>
        <p:spPr>
          <a:xfrm>
            <a:off x="3348816" y="267197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3"/>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2" name="Google Shape;392;p23"/>
          <p:cNvGrpSpPr/>
          <p:nvPr/>
        </p:nvGrpSpPr>
        <p:grpSpPr>
          <a:xfrm>
            <a:off x="12658134" y="5224566"/>
            <a:ext cx="2880000" cy="3664800"/>
            <a:chOff x="4952225" y="6578009"/>
            <a:chExt cx="3994782" cy="4768098"/>
          </a:xfrm>
        </p:grpSpPr>
        <p:sp>
          <p:nvSpPr>
            <p:cNvPr id="393" name="Google Shape;393;p23"/>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394" name="Google Shape;394;p23"/>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395" name="Google Shape;395;p23"/>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3"/>
          <p:cNvSpPr txBox="1"/>
          <p:nvPr/>
        </p:nvSpPr>
        <p:spPr>
          <a:xfrm>
            <a:off x="12703564" y="6171191"/>
            <a:ext cx="2826477" cy="1323399"/>
          </a:xfrm>
          <a:prstGeom prst="rect">
            <a:avLst/>
          </a:prstGeom>
          <a:noFill/>
          <a:ln>
            <a:noFill/>
          </a:ln>
        </p:spPr>
        <p:txBody>
          <a:bodyPr spcFirstLastPara="1" wrap="square" lIns="91425" tIns="45700" rIns="91425" bIns="45700" anchor="t" anchorCtr="0">
            <a:spAutoFit/>
          </a:bodyPr>
          <a:lstStyle/>
          <a:p>
            <a:pPr lvl="0" algn="ctr"/>
            <a:r>
              <a:rPr lang="en-US" sz="2000" dirty="0">
                <a:solidFill>
                  <a:schemeClr val="dk1"/>
                </a:solidFill>
                <a:latin typeface="Calibri"/>
                <a:ea typeface="Calibri"/>
                <a:cs typeface="Calibri"/>
                <a:sym typeface="Calibri"/>
              </a:rPr>
              <a:t>Cum </a:t>
            </a:r>
            <a:r>
              <a:rPr lang="en-US" sz="2000" dirty="0" err="1">
                <a:solidFill>
                  <a:schemeClr val="dk1"/>
                </a:solidFill>
                <a:latin typeface="Calibri"/>
                <a:ea typeface="Calibri"/>
                <a:cs typeface="Calibri"/>
                <a:sym typeface="Calibri"/>
              </a:rPr>
              <a:t>să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extinzi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codul</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programului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siguranță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implementezi</a:t>
            </a:r>
            <a:r>
              <a:rPr lang="en-US" sz="2000" dirty="0">
                <a:solidFill>
                  <a:schemeClr val="dk1"/>
                </a:solidFill>
                <a:latin typeface="Calibri"/>
                <a:ea typeface="Calibri"/>
                <a:cs typeface="Calibri"/>
                <a:sym typeface="Calibri"/>
              </a:rPr>
              <a:t> </a:t>
            </a:r>
            <a:r>
              <a:rPr lang="ro-RO" sz="2000" dirty="0">
                <a:solidFill>
                  <a:schemeClr val="dk1"/>
                </a:solidFill>
                <a:latin typeface="Calibri"/>
                <a:ea typeface="Calibri"/>
                <a:cs typeface="Calibri"/>
                <a:sym typeface="Calibri"/>
              </a:rPr>
              <a:t>funcționalități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noi</a:t>
            </a:r>
            <a:endParaRPr sz="20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4"/>
          <p:cNvSpPr txBox="1"/>
          <p:nvPr/>
        </p:nvSpPr>
        <p:spPr>
          <a:xfrm>
            <a:off x="7258050" y="6591300"/>
            <a:ext cx="456819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6000" b="1" dirty="0">
                <a:solidFill>
                  <a:srgbClr val="E7686A"/>
                </a:solidFill>
                <a:latin typeface="Calibri"/>
                <a:ea typeface="Calibri"/>
                <a:cs typeface="Calibri"/>
                <a:sym typeface="Calibri"/>
              </a:rPr>
              <a:t>Mulțumesc</a:t>
            </a:r>
            <a:r>
              <a:rPr lang="en-US" sz="6000" b="1" dirty="0">
                <a:solidFill>
                  <a:srgbClr val="E7686A"/>
                </a:solidFill>
                <a:latin typeface="Calibri"/>
                <a:ea typeface="Calibri"/>
                <a:cs typeface="Calibri"/>
                <a:sym typeface="Calibri"/>
              </a:rPr>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p:nvPr/>
        </p:nvSpPr>
        <p:spPr>
          <a:xfrm>
            <a:off x="1432559" y="1496219"/>
            <a:ext cx="14832921" cy="769401"/>
          </a:xfrm>
          <a:prstGeom prst="rect">
            <a:avLst/>
          </a:prstGeom>
          <a:noFill/>
          <a:ln>
            <a:noFill/>
          </a:ln>
        </p:spPr>
        <p:txBody>
          <a:bodyPr spcFirstLastPara="1" wrap="square" lIns="91425" tIns="45700" rIns="91425" bIns="45700" anchor="t" anchorCtr="0">
            <a:spAutoFit/>
          </a:bodyPr>
          <a:lstStyle/>
          <a:p>
            <a:pPr lvl="0"/>
            <a:r>
              <a:rPr lang="en-US" sz="4400" b="1" dirty="0">
                <a:solidFill>
                  <a:srgbClr val="E7686A"/>
                </a:solidFill>
                <a:latin typeface="Calibri"/>
                <a:ea typeface="Calibri"/>
                <a:cs typeface="Calibri"/>
                <a:sym typeface="Calibri"/>
              </a:rPr>
              <a:t>Unit</a:t>
            </a:r>
            <a:r>
              <a:rPr lang="ro-RO" sz="4400" b="1" dirty="0" err="1">
                <a:solidFill>
                  <a:srgbClr val="E7686A"/>
                </a:solidFill>
                <a:latin typeface="Calibri"/>
                <a:ea typeface="Calibri"/>
                <a:cs typeface="Calibri"/>
                <a:sym typeface="Calibri"/>
              </a:rPr>
              <a: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sz="4000" b="1" dirty="0">
              <a:solidFill>
                <a:srgbClr val="E7686A"/>
              </a:solidFill>
              <a:latin typeface="Calibri"/>
              <a:ea typeface="Calibri"/>
              <a:cs typeface="Calibri"/>
              <a:sym typeface="Calibri"/>
            </a:endParaRPr>
          </a:p>
        </p:txBody>
      </p:sp>
      <p:sp>
        <p:nvSpPr>
          <p:cNvPr id="157" name="Google Shape;157;p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pt-BR" sz="2800" b="1" dirty="0">
                <a:solidFill>
                  <a:srgbClr val="238791"/>
                </a:solidFill>
                <a:latin typeface="Calibri"/>
                <a:ea typeface="Calibri"/>
                <a:cs typeface="Calibri"/>
                <a:sym typeface="Calibri"/>
              </a:rPr>
              <a:t>Secțiunea 1: Înțelegerea SQL – câteva informații de fundal</a:t>
            </a:r>
            <a:endParaRPr sz="2800" b="1" dirty="0">
              <a:solidFill>
                <a:srgbClr val="238791"/>
              </a:solidFill>
              <a:latin typeface="Calibri"/>
              <a:ea typeface="Calibri"/>
              <a:cs typeface="Calibri"/>
              <a:sym typeface="Calibri"/>
            </a:endParaRPr>
          </a:p>
        </p:txBody>
      </p:sp>
      <p:sp>
        <p:nvSpPr>
          <p:cNvPr id="158" name="Google Shape;158;p3"/>
          <p:cNvSpPr txBox="1"/>
          <p:nvPr/>
        </p:nvSpPr>
        <p:spPr>
          <a:xfrm>
            <a:off x="1295400" y="4194026"/>
            <a:ext cx="10112103" cy="3785611"/>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400"/>
              <a:buFont typeface="Arial"/>
              <a:buChar char="•"/>
            </a:pPr>
            <a:r>
              <a:rPr lang="en-US" sz="2400" dirty="0">
                <a:solidFill>
                  <a:schemeClr val="dk1"/>
                </a:solidFill>
                <a:latin typeface="Calibri"/>
                <a:ea typeface="Calibri"/>
                <a:cs typeface="Calibri"/>
                <a:sym typeface="Calibri"/>
              </a:rPr>
              <a:t>SQL (Structured Query Language)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limbaj</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procesarea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interogarea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baze</a:t>
            </a:r>
            <a:r>
              <a:rPr lang="en-US" sz="2400" dirty="0">
                <a:solidFill>
                  <a:schemeClr val="dk1"/>
                </a:solidFill>
                <a:latin typeface="Calibri"/>
                <a:ea typeface="Calibri"/>
                <a:cs typeface="Calibri"/>
                <a:sym typeface="Calibri"/>
              </a:rPr>
              <a:t> de date </a:t>
            </a:r>
            <a:r>
              <a:rPr lang="en-US" sz="2400" dirty="0" err="1">
                <a:solidFill>
                  <a:schemeClr val="dk1"/>
                </a:solidFill>
                <a:latin typeface="Calibri"/>
                <a:ea typeface="Calibri"/>
                <a:cs typeface="Calibri"/>
                <a:sym typeface="Calibri"/>
              </a:rPr>
              <a:t>relaționale</a:t>
            </a:r>
            <a:r>
              <a:rPr lang="en-US" sz="2400" dirty="0">
                <a:solidFill>
                  <a:schemeClr val="dk1"/>
                </a:solidFill>
                <a:latin typeface="Calibri"/>
                <a:ea typeface="Calibri"/>
                <a:cs typeface="Calibri"/>
                <a:sym typeface="Calibri"/>
              </a:rPr>
              <a:t>.</a:t>
            </a:r>
          </a:p>
          <a:p>
            <a:pPr marL="342900" lvl="0" indent="-342900">
              <a:buClr>
                <a:schemeClr val="dk1"/>
              </a:buClr>
              <a:buSzPts val="2400"/>
              <a:buFont typeface="Arial"/>
              <a:buChar char="•"/>
            </a:pPr>
            <a:r>
              <a:rPr lang="en-US" sz="2400" dirty="0">
                <a:solidFill>
                  <a:schemeClr val="dk1"/>
                </a:solidFill>
                <a:latin typeface="Calibri"/>
                <a:ea typeface="Calibri"/>
                <a:cs typeface="Calibri"/>
                <a:sym typeface="Calibri"/>
              </a:rPr>
              <a:t>SQL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dintre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limbaje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baze</a:t>
            </a:r>
            <a:r>
              <a:rPr lang="en-US" sz="2400" dirty="0">
                <a:solidFill>
                  <a:schemeClr val="dk1"/>
                </a:solidFill>
                <a:latin typeface="Calibri"/>
                <a:ea typeface="Calibri"/>
                <a:cs typeface="Calibri"/>
                <a:sym typeface="Calibri"/>
              </a:rPr>
              <a:t> de date la </a:t>
            </a:r>
            <a:r>
              <a:rPr lang="en-US" sz="2400" dirty="0" err="1">
                <a:solidFill>
                  <a:schemeClr val="dk1"/>
                </a:solidFill>
                <a:latin typeface="Calibri"/>
                <a:ea typeface="Calibri"/>
                <a:cs typeface="Calibri"/>
                <a:sym typeface="Calibri"/>
              </a:rPr>
              <a:t>nivel</a:t>
            </a:r>
            <a:r>
              <a:rPr lang="en-US" sz="2400" dirty="0">
                <a:solidFill>
                  <a:schemeClr val="dk1"/>
                </a:solidFill>
                <a:latin typeface="Calibri"/>
                <a:ea typeface="Calibri"/>
                <a:cs typeface="Calibri"/>
                <a:sym typeface="Calibri"/>
              </a:rPr>
              <a:t> Mondial.</a:t>
            </a:r>
          </a:p>
          <a:p>
            <a:pPr marL="342900" lvl="0" indent="-342900">
              <a:buClr>
                <a:schemeClr val="dk1"/>
              </a:buClr>
              <a:buSzPts val="2400"/>
              <a:buFont typeface="Arial"/>
              <a:buChar char="•"/>
            </a:pPr>
            <a:r>
              <a:rPr lang="en-US" sz="2400" dirty="0">
                <a:solidFill>
                  <a:schemeClr val="dk1"/>
                </a:solidFill>
                <a:latin typeface="Calibri"/>
                <a:ea typeface="Calibri"/>
                <a:cs typeface="Calibri"/>
                <a:sym typeface="Calibri"/>
              </a:rPr>
              <a:t>SQL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puternic</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flexibil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ofer</a:t>
            </a:r>
            <a:r>
              <a:rPr lang="ro-RO" sz="2400" dirty="0">
                <a:solidFill>
                  <a:schemeClr val="dk1"/>
                </a:solidFill>
                <a:latin typeface="Calibri"/>
                <a:ea typeface="Calibri"/>
                <a:cs typeface="Calibri"/>
                <a:sym typeface="Calibri"/>
              </a:rPr>
              <a:t>ă suport 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analiza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procesa</a:t>
            </a:r>
            <a:r>
              <a:rPr lang="ro-RO" sz="2400" dirty="0">
                <a:solidFill>
                  <a:schemeClr val="dk1"/>
                </a:solidFill>
                <a:latin typeface="Calibri"/>
                <a:ea typeface="Calibri"/>
                <a:cs typeface="Calibri"/>
                <a:sym typeface="Calibri"/>
              </a:rPr>
              <a:t>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datel</a:t>
            </a:r>
            <a:r>
              <a:rPr lang="ro-RO" sz="2400" dirty="0">
                <a:solidFill>
                  <a:schemeClr val="dk1"/>
                </a:solidFill>
                <a:latin typeface="Calibri"/>
                <a:ea typeface="Calibri"/>
                <a:cs typeface="Calibri"/>
                <a:sym typeface="Calibri"/>
              </a:rPr>
              <a:t>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moduri</a:t>
            </a:r>
            <a:r>
              <a:rPr lang="ro-RO" sz="2400" dirty="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a:p>
            <a:pPr marL="342900" lvl="0" indent="-342900">
              <a:buClr>
                <a:schemeClr val="dk1"/>
              </a:buClr>
              <a:buSzPts val="2400"/>
              <a:buFont typeface="Arial"/>
              <a:buChar char="•"/>
            </a:pPr>
            <a:r>
              <a:rPr lang="en-US" sz="2400" dirty="0">
                <a:solidFill>
                  <a:schemeClr val="dk1"/>
                </a:solidFill>
                <a:latin typeface="Calibri"/>
                <a:ea typeface="Calibri"/>
                <a:cs typeface="Calibri"/>
                <a:sym typeface="Calibri"/>
              </a:rPr>
              <a:t>SQL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industrii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domenii</a:t>
            </a:r>
            <a:r>
              <a:rPr lang="ro-RO" sz="2400" dirty="0">
                <a:solidFill>
                  <a:schemeClr val="dk1"/>
                </a:solidFill>
                <a:latin typeface="Calibri"/>
                <a:ea typeface="Calibri"/>
                <a:cs typeface="Calibri"/>
                <a:sym typeface="Calibri"/>
              </a:rPr>
              <a:t>,</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precum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finanțe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comerț</a:t>
            </a:r>
            <a:r>
              <a:rPr lang="en-US" sz="2400" dirty="0">
                <a:solidFill>
                  <a:schemeClr val="dk1"/>
                </a:solidFill>
                <a:latin typeface="Calibri"/>
                <a:ea typeface="Calibri"/>
                <a:cs typeface="Calibri"/>
                <a:sym typeface="Calibri"/>
              </a:rPr>
              <a:t> electronic, </a:t>
            </a:r>
            <a:r>
              <a:rPr lang="en-US" sz="2400" dirty="0" err="1">
                <a:solidFill>
                  <a:schemeClr val="dk1"/>
                </a:solidFill>
                <a:latin typeface="Calibri"/>
                <a:ea typeface="Calibri"/>
                <a:cs typeface="Calibri"/>
                <a:sym typeface="Calibri"/>
              </a:rPr>
              <a:t>asistență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medicală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administrație publică.</a:t>
            </a:r>
            <a:endParaRPr lang="en-US" sz="2400" dirty="0">
              <a:solidFill>
                <a:schemeClr val="dk1"/>
              </a:solidFill>
              <a:latin typeface="Calibri"/>
              <a:ea typeface="Calibri"/>
              <a:cs typeface="Calibri"/>
              <a:sym typeface="Calibri"/>
            </a:endParaRPr>
          </a:p>
          <a:p>
            <a:pPr marL="342900" lvl="0" indent="-342900">
              <a:buClr>
                <a:schemeClr val="dk1"/>
              </a:buClr>
              <a:buSzPts val="2400"/>
              <a:buFont typeface="Arial"/>
              <a:buChar char="•"/>
            </a:pPr>
            <a:r>
              <a:rPr lang="en-US" sz="2400" dirty="0">
                <a:solidFill>
                  <a:schemeClr val="dk1"/>
                </a:solidFill>
                <a:latin typeface="Calibri"/>
                <a:ea typeface="Calibri"/>
                <a:cs typeface="Calibri"/>
                <a:sym typeface="Calibri"/>
              </a:rPr>
              <a:t>SQL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destul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ușor</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învățat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reprezintă</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metodă</a:t>
            </a:r>
            <a:r>
              <a:rPr lang="en-US" sz="2400" dirty="0">
                <a:solidFill>
                  <a:schemeClr val="dk1"/>
                </a:solidFill>
                <a:latin typeface="Calibri"/>
                <a:ea typeface="Calibri"/>
                <a:cs typeface="Calibri"/>
                <a:sym typeface="Calibri"/>
              </a:rPr>
              <a:t> standard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procesarea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flexibilă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gestiunea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unor</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volume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mari</a:t>
            </a:r>
            <a:r>
              <a:rPr lang="en-US" sz="2400" dirty="0">
                <a:solidFill>
                  <a:schemeClr val="dk1"/>
                </a:solidFill>
                <a:latin typeface="Calibri"/>
                <a:ea typeface="Calibri"/>
                <a:cs typeface="Calibri"/>
                <a:sym typeface="Calibri"/>
              </a:rPr>
              <a:t> de date</a:t>
            </a:r>
            <a:endParaRPr dirty="0"/>
          </a:p>
        </p:txBody>
      </p:sp>
      <p:grpSp>
        <p:nvGrpSpPr>
          <p:cNvPr id="159" name="Google Shape;159;p3"/>
          <p:cNvGrpSpPr/>
          <p:nvPr/>
        </p:nvGrpSpPr>
        <p:grpSpPr>
          <a:xfrm>
            <a:off x="11278425" y="3136486"/>
            <a:ext cx="6628574" cy="5165685"/>
            <a:chOff x="825" y="60566"/>
            <a:chExt cx="6628574" cy="5165685"/>
          </a:xfrm>
        </p:grpSpPr>
        <p:sp>
          <p:nvSpPr>
            <p:cNvPr id="160" name="Google Shape;160;p3"/>
            <p:cNvSpPr/>
            <p:nvPr/>
          </p:nvSpPr>
          <p:spPr>
            <a:xfrm rot="5400000">
              <a:off x="490867" y="1610677"/>
              <a:ext cx="747110" cy="688058"/>
            </a:xfrm>
            <a:prstGeom prst="bentUpArrow">
              <a:avLst>
                <a:gd name="adj1" fmla="val 32840"/>
                <a:gd name="adj2" fmla="val 25000"/>
                <a:gd name="adj3" fmla="val 35780"/>
              </a:avLst>
            </a:prstGeom>
            <a:solidFill>
              <a:srgbClr val="39C1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825" y="60566"/>
              <a:ext cx="1900528" cy="1330308"/>
            </a:xfrm>
            <a:prstGeom prst="roundRect">
              <a:avLst>
                <a:gd name="adj" fmla="val 1667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txBox="1"/>
            <p:nvPr/>
          </p:nvSpPr>
          <p:spPr>
            <a:xfrm>
              <a:off x="65777" y="125518"/>
              <a:ext cx="1770624" cy="1200404"/>
            </a:xfrm>
            <a:prstGeom prst="rect">
              <a:avLst/>
            </a:prstGeom>
            <a:noFill/>
            <a:ln>
              <a:noFill/>
            </a:ln>
          </p:spPr>
          <p:txBody>
            <a:bodyPr spcFirstLastPara="1" wrap="square" lIns="83800" tIns="83800" rIns="83800" bIns="83800" anchor="ctr" anchorCtr="0">
              <a:noAutofit/>
            </a:bodyPr>
            <a:lstStyle/>
            <a:p>
              <a:pPr lvl="0" algn="ctr">
                <a:lnSpc>
                  <a:spcPct val="90000"/>
                </a:lnSpc>
                <a:buClr>
                  <a:schemeClr val="lt1"/>
                </a:buClr>
                <a:buSzPts val="2200"/>
              </a:pPr>
              <a:r>
                <a:rPr lang="ro-RO" sz="2200" dirty="0">
                  <a:solidFill>
                    <a:schemeClr val="lt1"/>
                  </a:solidFill>
                  <a:latin typeface="Calibri"/>
                  <a:ea typeface="Calibri"/>
                  <a:cs typeface="Calibri"/>
                  <a:sym typeface="Calibri"/>
                </a:rPr>
                <a:t>Volume</a:t>
              </a:r>
              <a:r>
                <a:rPr lang="fr-FR" sz="2200" dirty="0">
                  <a:solidFill>
                    <a:schemeClr val="lt1"/>
                  </a:solidFill>
                  <a:latin typeface="Calibri"/>
                  <a:ea typeface="Calibri"/>
                  <a:cs typeface="Calibri"/>
                  <a:sym typeface="Calibri"/>
                </a:rPr>
                <a:t> </a:t>
              </a:r>
              <a:r>
                <a:rPr lang="fr-FR" sz="2200" dirty="0" err="1">
                  <a:solidFill>
                    <a:schemeClr val="lt1"/>
                  </a:solidFill>
                  <a:latin typeface="Calibri"/>
                  <a:ea typeface="Calibri"/>
                  <a:cs typeface="Calibri"/>
                  <a:sym typeface="Calibri"/>
                </a:rPr>
                <a:t>mar</a:t>
              </a:r>
              <a:r>
                <a:rPr lang="ro-RO" sz="2200" dirty="0">
                  <a:solidFill>
                    <a:schemeClr val="lt1"/>
                  </a:solidFill>
                  <a:latin typeface="Calibri"/>
                  <a:ea typeface="Calibri"/>
                  <a:cs typeface="Calibri"/>
                  <a:sym typeface="Calibri"/>
                </a:rPr>
                <a:t>i </a:t>
              </a:r>
              <a:r>
                <a:rPr lang="fr-FR" sz="2200" dirty="0">
                  <a:solidFill>
                    <a:schemeClr val="lt1"/>
                  </a:solidFill>
                  <a:latin typeface="Calibri"/>
                  <a:ea typeface="Calibri"/>
                  <a:cs typeface="Calibri"/>
                  <a:sym typeface="Calibri"/>
                </a:rPr>
                <a:t>de date </a:t>
              </a:r>
              <a:r>
                <a:rPr lang="fr-FR" sz="2200" dirty="0" err="1">
                  <a:solidFill>
                    <a:schemeClr val="lt1"/>
                  </a:solidFill>
                  <a:latin typeface="Calibri"/>
                  <a:ea typeface="Calibri"/>
                  <a:cs typeface="Calibri"/>
                  <a:sym typeface="Calibri"/>
                </a:rPr>
                <a:t>stocate</a:t>
              </a:r>
              <a:r>
                <a:rPr lang="fr-FR" sz="2200" dirty="0">
                  <a:solidFill>
                    <a:schemeClr val="lt1"/>
                  </a:solidFill>
                  <a:latin typeface="Calibri"/>
                  <a:ea typeface="Calibri"/>
                  <a:cs typeface="Calibri"/>
                  <a:sym typeface="Calibri"/>
                </a:rPr>
                <a:t> </a:t>
              </a:r>
              <a:r>
                <a:rPr lang="fr-FR" sz="2200" dirty="0" err="1">
                  <a:solidFill>
                    <a:schemeClr val="lt1"/>
                  </a:solidFill>
                  <a:latin typeface="Calibri"/>
                  <a:ea typeface="Calibri"/>
                  <a:cs typeface="Calibri"/>
                  <a:sym typeface="Calibri"/>
                </a:rPr>
                <a:t>într</a:t>
              </a:r>
              <a:r>
                <a:rPr lang="fr-FR" sz="2200" dirty="0">
                  <a:solidFill>
                    <a:schemeClr val="lt1"/>
                  </a:solidFill>
                  <a:latin typeface="Calibri"/>
                  <a:ea typeface="Calibri"/>
                  <a:cs typeface="Calibri"/>
                  <a:sym typeface="Calibri"/>
                </a:rPr>
                <a:t>-o </a:t>
              </a:r>
              <a:r>
                <a:rPr lang="fr-FR" sz="2200" dirty="0" err="1">
                  <a:solidFill>
                    <a:schemeClr val="lt1"/>
                  </a:solidFill>
                  <a:latin typeface="Calibri"/>
                  <a:ea typeface="Calibri"/>
                  <a:cs typeface="Calibri"/>
                  <a:sym typeface="Calibri"/>
                </a:rPr>
                <a:t>bază</a:t>
              </a:r>
              <a:r>
                <a:rPr lang="fr-FR" sz="2200" dirty="0">
                  <a:solidFill>
                    <a:schemeClr val="lt1"/>
                  </a:solidFill>
                  <a:latin typeface="Calibri"/>
                  <a:ea typeface="Calibri"/>
                  <a:cs typeface="Calibri"/>
                  <a:sym typeface="Calibri"/>
                </a:rPr>
                <a:t> de date</a:t>
              </a:r>
              <a:endParaRPr dirty="0"/>
            </a:p>
          </p:txBody>
        </p:sp>
        <p:sp>
          <p:nvSpPr>
            <p:cNvPr id="163" name="Google Shape;163;p3"/>
            <p:cNvSpPr/>
            <p:nvPr/>
          </p:nvSpPr>
          <p:spPr>
            <a:xfrm>
              <a:off x="1901354" y="187442"/>
              <a:ext cx="1382263" cy="10752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5400000">
              <a:off x="2092173" y="2898471"/>
              <a:ext cx="695978" cy="719355"/>
            </a:xfrm>
            <a:prstGeom prst="bentUpArrow">
              <a:avLst>
                <a:gd name="adj1" fmla="val 32840"/>
                <a:gd name="adj2" fmla="val 25000"/>
                <a:gd name="adj3" fmla="val 35780"/>
              </a:avLst>
            </a:prstGeom>
            <a:solidFill>
              <a:srgbClr val="39C1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576565" y="1364009"/>
              <a:ext cx="1900528" cy="1330308"/>
            </a:xfrm>
            <a:prstGeom prst="roundRect">
              <a:avLst>
                <a:gd name="adj" fmla="val 16670"/>
              </a:avLst>
            </a:prstGeom>
            <a:solidFill>
              <a:srgbClr val="238791">
                <a:alpha val="7647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txBox="1"/>
            <p:nvPr/>
          </p:nvSpPr>
          <p:spPr>
            <a:xfrm>
              <a:off x="1641517" y="1428961"/>
              <a:ext cx="1770624" cy="1200404"/>
            </a:xfrm>
            <a:prstGeom prst="rect">
              <a:avLst/>
            </a:prstGeom>
            <a:noFill/>
            <a:ln>
              <a:noFill/>
            </a:ln>
          </p:spPr>
          <p:txBody>
            <a:bodyPr spcFirstLastPara="1" wrap="square" lIns="83800" tIns="83800" rIns="83800" bIns="83800" anchor="ctr" anchorCtr="0">
              <a:noAutofit/>
            </a:bodyPr>
            <a:lstStyle/>
            <a:p>
              <a:pPr lvl="0" algn="ctr">
                <a:lnSpc>
                  <a:spcPct val="90000"/>
                </a:lnSpc>
                <a:buClr>
                  <a:schemeClr val="lt1"/>
                </a:buClr>
                <a:buSzPts val="2200"/>
              </a:pPr>
              <a:r>
                <a:rPr lang="en-US" sz="2200" dirty="0" err="1">
                  <a:solidFill>
                    <a:schemeClr val="lt1"/>
                  </a:solidFill>
                  <a:latin typeface="Calibri"/>
                  <a:ea typeface="Calibri"/>
                  <a:cs typeface="Calibri"/>
                  <a:sym typeface="Calibri"/>
                </a:rPr>
                <a:t>Întrebări</a:t>
              </a:r>
              <a:r>
                <a:rPr lang="en-US" sz="2200" dirty="0">
                  <a:solidFill>
                    <a:schemeClr val="lt1"/>
                  </a:solidFill>
                  <a:latin typeface="Calibri"/>
                  <a:ea typeface="Calibri"/>
                  <a:cs typeface="Calibri"/>
                  <a:sym typeface="Calibri"/>
                </a:rPr>
                <a:t> (</a:t>
              </a:r>
              <a:r>
                <a:rPr lang="en-US" sz="2200" dirty="0" err="1">
                  <a:solidFill>
                    <a:schemeClr val="lt1"/>
                  </a:solidFill>
                  <a:latin typeface="Calibri"/>
                  <a:ea typeface="Calibri"/>
                  <a:cs typeface="Calibri"/>
                  <a:sym typeface="Calibri"/>
                </a:rPr>
                <a:t>interogări</a:t>
              </a:r>
              <a:r>
                <a:rPr lang="en-US" sz="2200" dirty="0">
                  <a:solidFill>
                    <a:schemeClr val="lt1"/>
                  </a:solidFill>
                  <a:latin typeface="Calibri"/>
                  <a:ea typeface="Calibri"/>
                  <a:cs typeface="Calibri"/>
                  <a:sym typeface="Calibri"/>
                </a:rPr>
                <a:t>)</a:t>
              </a:r>
              <a:endParaRPr sz="2200" dirty="0">
                <a:solidFill>
                  <a:schemeClr val="lt1"/>
                </a:solidFill>
                <a:latin typeface="Calibri"/>
                <a:ea typeface="Calibri"/>
                <a:cs typeface="Calibri"/>
                <a:sym typeface="Calibri"/>
              </a:endParaRPr>
            </a:p>
          </p:txBody>
        </p:sp>
        <p:sp>
          <p:nvSpPr>
            <p:cNvPr id="167" name="Google Shape;167;p3"/>
            <p:cNvSpPr/>
            <p:nvPr/>
          </p:nvSpPr>
          <p:spPr>
            <a:xfrm>
              <a:off x="3477094" y="1490885"/>
              <a:ext cx="1382263" cy="10752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3695352" y="4226989"/>
              <a:ext cx="641099" cy="618073"/>
            </a:xfrm>
            <a:prstGeom prst="bentUpArrow">
              <a:avLst>
                <a:gd name="adj1" fmla="val 32840"/>
                <a:gd name="adj2" fmla="val 25000"/>
                <a:gd name="adj3" fmla="val 35780"/>
              </a:avLst>
            </a:prstGeom>
            <a:solidFill>
              <a:srgbClr val="39C1C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152305" y="2641887"/>
              <a:ext cx="1900528" cy="1330308"/>
            </a:xfrm>
            <a:prstGeom prst="roundRect">
              <a:avLst>
                <a:gd name="adj" fmla="val 16670"/>
              </a:avLst>
            </a:prstGeom>
            <a:solidFill>
              <a:srgbClr val="238791">
                <a:alpha val="63137"/>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txBox="1"/>
            <p:nvPr/>
          </p:nvSpPr>
          <p:spPr>
            <a:xfrm>
              <a:off x="3217257" y="2706839"/>
              <a:ext cx="1770624" cy="1200404"/>
            </a:xfrm>
            <a:prstGeom prst="rect">
              <a:avLst/>
            </a:prstGeom>
            <a:noFill/>
            <a:ln>
              <a:noFill/>
            </a:ln>
          </p:spPr>
          <p:txBody>
            <a:bodyPr spcFirstLastPara="1" wrap="square" lIns="83800" tIns="83800" rIns="83800" bIns="83800" anchor="ctr" anchorCtr="0">
              <a:noAutofit/>
            </a:bodyPr>
            <a:lstStyle/>
            <a:p>
              <a:pPr lvl="0" algn="ctr">
                <a:lnSpc>
                  <a:spcPct val="90000"/>
                </a:lnSpc>
                <a:buClr>
                  <a:schemeClr val="lt1"/>
                </a:buClr>
                <a:buSzPts val="2200"/>
              </a:pPr>
              <a:r>
                <a:rPr lang="en-US" sz="2200" dirty="0">
                  <a:solidFill>
                    <a:schemeClr val="lt1"/>
                  </a:solidFill>
                  <a:latin typeface="Calibri"/>
                  <a:ea typeface="Calibri"/>
                  <a:cs typeface="Calibri"/>
                  <a:sym typeface="Calibri"/>
                </a:rPr>
                <a:t>SQL </a:t>
              </a:r>
              <a:r>
                <a:rPr lang="en-US" sz="2200" dirty="0" err="1">
                  <a:solidFill>
                    <a:schemeClr val="lt1"/>
                  </a:solidFill>
                  <a:latin typeface="Calibri"/>
                  <a:ea typeface="Calibri"/>
                  <a:cs typeface="Calibri"/>
                  <a:sym typeface="Calibri"/>
                </a:rPr>
                <a:t>extrage</a:t>
              </a:r>
              <a:r>
                <a:rPr lang="en-US" sz="2200" dirty="0">
                  <a:solidFill>
                    <a:schemeClr val="lt1"/>
                  </a:solidFill>
                  <a:latin typeface="Calibri"/>
                  <a:ea typeface="Calibri"/>
                  <a:cs typeface="Calibri"/>
                  <a:sym typeface="Calibri"/>
                </a:rPr>
                <a:t> date </a:t>
              </a:r>
              <a:r>
                <a:rPr lang="en-US" sz="2200" dirty="0" err="1">
                  <a:solidFill>
                    <a:schemeClr val="lt1"/>
                  </a:solidFill>
                  <a:latin typeface="Calibri"/>
                  <a:ea typeface="Calibri"/>
                  <a:cs typeface="Calibri"/>
                  <a:sym typeface="Calibri"/>
                </a:rPr>
                <a:t>relevante</a:t>
              </a:r>
              <a:endParaRPr dirty="0"/>
            </a:p>
          </p:txBody>
        </p:sp>
        <p:sp>
          <p:nvSpPr>
            <p:cNvPr id="171" name="Google Shape;171;p3"/>
            <p:cNvSpPr/>
            <p:nvPr/>
          </p:nvSpPr>
          <p:spPr>
            <a:xfrm>
              <a:off x="5052834" y="2768762"/>
              <a:ext cx="1382263" cy="10752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4728871" y="3895943"/>
              <a:ext cx="1900528" cy="1330308"/>
            </a:xfrm>
            <a:prstGeom prst="roundRect">
              <a:avLst>
                <a:gd name="adj" fmla="val 16670"/>
              </a:avLst>
            </a:prstGeom>
            <a:solidFill>
              <a:srgbClr val="238791">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txBox="1"/>
            <p:nvPr/>
          </p:nvSpPr>
          <p:spPr>
            <a:xfrm>
              <a:off x="4793823" y="3960895"/>
              <a:ext cx="1770624" cy="1200404"/>
            </a:xfrm>
            <a:prstGeom prst="rect">
              <a:avLst/>
            </a:prstGeom>
            <a:noFill/>
            <a:ln>
              <a:noFill/>
            </a:ln>
          </p:spPr>
          <p:txBody>
            <a:bodyPr spcFirstLastPara="1" wrap="square" lIns="83800" tIns="83800" rIns="83800" bIns="83800" anchor="ctr" anchorCtr="0">
              <a:noAutofit/>
            </a:bodyPr>
            <a:lstStyle/>
            <a:p>
              <a:pPr lvl="0" algn="ctr">
                <a:lnSpc>
                  <a:spcPct val="90000"/>
                </a:lnSpc>
                <a:buClr>
                  <a:schemeClr val="lt1"/>
                </a:buClr>
                <a:buSzPts val="2200"/>
              </a:pPr>
              <a:r>
                <a:rPr lang="en-US" sz="2200" dirty="0" err="1">
                  <a:solidFill>
                    <a:schemeClr val="lt1"/>
                  </a:solidFill>
                  <a:latin typeface="Calibri"/>
                  <a:ea typeface="Calibri"/>
                  <a:cs typeface="Calibri"/>
                  <a:sym typeface="Calibri"/>
                </a:rPr>
                <a:t>Răspunsuri</a:t>
              </a:r>
              <a:r>
                <a:rPr lang="en-US" sz="2200" dirty="0">
                  <a:solidFill>
                    <a:schemeClr val="lt1"/>
                  </a:solidFill>
                  <a:latin typeface="Calibri"/>
                  <a:ea typeface="Calibri"/>
                  <a:cs typeface="Calibri"/>
                  <a:sym typeface="Calibri"/>
                </a:rPr>
                <a:t> </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p:nvPr/>
        </p:nvSpPr>
        <p:spPr>
          <a:xfrm>
            <a:off x="1432560" y="1496219"/>
            <a:ext cx="1330452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lang="en-US" sz="4000" b="1" dirty="0">
              <a:solidFill>
                <a:srgbClr val="E7686A"/>
              </a:solidFill>
              <a:latin typeface="Calibri"/>
              <a:ea typeface="Calibri"/>
              <a:cs typeface="Calibri"/>
              <a:sym typeface="Calibri"/>
            </a:endParaRPr>
          </a:p>
        </p:txBody>
      </p:sp>
      <p:sp>
        <p:nvSpPr>
          <p:cNvPr id="179" name="Google Shape;179;p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fr-FR" sz="2800" b="1" dirty="0" err="1">
                <a:solidFill>
                  <a:srgbClr val="238791"/>
                </a:solidFill>
                <a:latin typeface="Calibri"/>
                <a:ea typeface="Calibri"/>
                <a:cs typeface="Calibri"/>
                <a:sym typeface="Calibri"/>
              </a:rPr>
              <a:t>Secțiunea</a:t>
            </a:r>
            <a:r>
              <a:rPr lang="fr-FR" sz="2800" b="1" dirty="0">
                <a:solidFill>
                  <a:srgbClr val="238791"/>
                </a:solidFill>
                <a:latin typeface="Calibri"/>
                <a:ea typeface="Calibri"/>
                <a:cs typeface="Calibri"/>
                <a:sym typeface="Calibri"/>
              </a:rPr>
              <a:t> 1: Ce face SQL?</a:t>
            </a:r>
            <a:endParaRPr sz="2800" b="1" dirty="0">
              <a:solidFill>
                <a:srgbClr val="238791"/>
              </a:solidFill>
              <a:latin typeface="Calibri"/>
              <a:ea typeface="Calibri"/>
              <a:cs typeface="Calibri"/>
              <a:sym typeface="Calibri"/>
            </a:endParaRPr>
          </a:p>
        </p:txBody>
      </p:sp>
      <p:sp>
        <p:nvSpPr>
          <p:cNvPr id="180" name="Google Shape;180;p4"/>
          <p:cNvSpPr txBox="1"/>
          <p:nvPr/>
        </p:nvSpPr>
        <p:spPr>
          <a:xfrm>
            <a:off x="1447800" y="4381500"/>
            <a:ext cx="10820400" cy="2754560"/>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Scopul</a:t>
            </a:r>
            <a:r>
              <a:rPr lang="en-US" sz="2400" dirty="0">
                <a:solidFill>
                  <a:schemeClr val="dk1"/>
                </a:solidFill>
                <a:latin typeface="Calibri"/>
                <a:ea typeface="Calibri"/>
                <a:cs typeface="Calibri"/>
                <a:sym typeface="Calibri"/>
              </a:rPr>
              <a:t> SQL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de a:</a:t>
            </a:r>
          </a:p>
          <a:p>
            <a:pPr marL="342900" lvl="0" indent="-342900">
              <a:buFont typeface="Arial" panose="020B0604020202020204" pitchFamily="34" charset="0"/>
              <a:buChar char="•"/>
            </a:pPr>
            <a:r>
              <a:rPr lang="en-US" sz="2400" dirty="0" err="1">
                <a:solidFill>
                  <a:schemeClr val="dk1"/>
                </a:solidFill>
                <a:latin typeface="Calibri"/>
                <a:ea typeface="Calibri"/>
                <a:cs typeface="Calibri"/>
                <a:sym typeface="Calibri"/>
              </a:rPr>
              <a:t>permite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utilizatorilor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extragă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modifice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gestioneze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informații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dintr</a:t>
            </a:r>
            <a:r>
              <a:rPr lang="en-US" sz="2400" dirty="0">
                <a:solidFill>
                  <a:schemeClr val="dk1"/>
                </a:solidFill>
                <a:latin typeface="Calibri"/>
                <a:ea typeface="Calibri"/>
                <a:cs typeface="Calibri"/>
                <a:sym typeface="Calibri"/>
              </a:rPr>
              <a:t>-o </a:t>
            </a:r>
            <a:r>
              <a:rPr lang="en-US" sz="2400" dirty="0" err="1">
                <a:solidFill>
                  <a:schemeClr val="dk1"/>
                </a:solidFill>
                <a:latin typeface="Calibri"/>
                <a:ea typeface="Calibri"/>
                <a:cs typeface="Calibri"/>
                <a:sym typeface="Calibri"/>
              </a:rPr>
              <a:t>bază</a:t>
            </a:r>
            <a:r>
              <a:rPr lang="en-US" sz="2400" dirty="0">
                <a:solidFill>
                  <a:schemeClr val="dk1"/>
                </a:solidFill>
                <a:latin typeface="Calibri"/>
                <a:ea typeface="Calibri"/>
                <a:cs typeface="Calibri"/>
                <a:sym typeface="Calibri"/>
              </a:rPr>
              <a:t> de date</a:t>
            </a:r>
          </a:p>
          <a:p>
            <a:pPr marL="342900" lvl="0" indent="-342900">
              <a:buFont typeface="Arial" panose="020B0604020202020204" pitchFamily="34" charset="0"/>
              <a:buChar char="•"/>
            </a:pPr>
            <a:r>
              <a:rPr lang="en-US" sz="2400" dirty="0">
                <a:solidFill>
                  <a:schemeClr val="dk1"/>
                </a:solidFill>
                <a:latin typeface="Calibri"/>
                <a:ea typeface="Calibri"/>
                <a:cs typeface="Calibri"/>
                <a:sym typeface="Calibri"/>
              </a:rPr>
              <a:t>pre</a:t>
            </a:r>
            <a:r>
              <a:rPr lang="ro-RO" sz="2400" dirty="0">
                <a:solidFill>
                  <a:schemeClr val="dk1"/>
                </a:solidFill>
                <a:latin typeface="Calibri"/>
                <a:ea typeface="Calibri"/>
                <a:cs typeface="Calibri"/>
                <a:sym typeface="Calibri"/>
              </a:rPr>
              <a:t>ia</a:t>
            </a:r>
            <a:r>
              <a:rPr lang="en-US" sz="2400" dirty="0">
                <a:solidFill>
                  <a:schemeClr val="dk1"/>
                </a:solidFill>
                <a:latin typeface="Calibri"/>
                <a:ea typeface="Calibri"/>
                <a:cs typeface="Calibri"/>
                <a:sym typeface="Calibri"/>
              </a:rPr>
              <a:t> date, ad</a:t>
            </a:r>
            <a:r>
              <a:rPr lang="ro-RO" sz="2400" dirty="0" err="1">
                <a:solidFill>
                  <a:schemeClr val="dk1"/>
                </a:solidFill>
                <a:latin typeface="Calibri"/>
                <a:ea typeface="Calibri"/>
                <a:cs typeface="Calibri"/>
                <a:sym typeface="Calibri"/>
              </a:rPr>
              <a:t>auge</a:t>
            </a:r>
            <a:r>
              <a:rPr lang="en-US" sz="2400" dirty="0">
                <a:solidFill>
                  <a:schemeClr val="dk1"/>
                </a:solidFill>
                <a:latin typeface="Calibri"/>
                <a:ea typeface="Calibri"/>
                <a:cs typeface="Calibri"/>
                <a:sym typeface="Calibri"/>
              </a:rPr>
              <a:t> date </a:t>
            </a:r>
            <a:r>
              <a:rPr lang="en-US" sz="2400" dirty="0" err="1">
                <a:solidFill>
                  <a:schemeClr val="dk1"/>
                </a:solidFill>
                <a:latin typeface="Calibri"/>
                <a:ea typeface="Calibri"/>
                <a:cs typeface="Calibri"/>
                <a:sym typeface="Calibri"/>
              </a:rPr>
              <a:t>noi</a:t>
            </a:r>
            <a:r>
              <a:rPr lang="en-US" sz="2400" dirty="0">
                <a:solidFill>
                  <a:schemeClr val="dk1"/>
                </a:solidFill>
                <a:latin typeface="Calibri"/>
                <a:ea typeface="Calibri"/>
                <a:cs typeface="Calibri"/>
                <a:sym typeface="Calibri"/>
              </a:rPr>
              <a:t>, edit</a:t>
            </a:r>
            <a:r>
              <a:rPr lang="ro-RO" sz="2400" dirty="0" err="1">
                <a:solidFill>
                  <a:schemeClr val="dk1"/>
                </a:solidFill>
                <a:latin typeface="Calibri"/>
                <a:ea typeface="Calibri"/>
                <a:cs typeface="Calibri"/>
                <a:sym typeface="Calibri"/>
              </a:rPr>
              <a:t>eze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să </a:t>
            </a:r>
            <a:r>
              <a:rPr lang="en-US" sz="2400" dirty="0" err="1">
                <a:solidFill>
                  <a:schemeClr val="dk1"/>
                </a:solidFill>
                <a:latin typeface="Calibri"/>
                <a:ea typeface="Calibri"/>
                <a:cs typeface="Calibri"/>
                <a:sym typeface="Calibri"/>
              </a:rPr>
              <a:t>ște</a:t>
            </a:r>
            <a:r>
              <a:rPr lang="ro-RO" sz="2400" dirty="0">
                <a:solidFill>
                  <a:schemeClr val="dk1"/>
                </a:solidFill>
                <a:latin typeface="Calibri"/>
                <a:ea typeface="Calibri"/>
                <a:cs typeface="Calibri"/>
                <a:sym typeface="Calibri"/>
              </a:rPr>
              <a:t>a</a:t>
            </a:r>
            <a:r>
              <a:rPr lang="en-US" sz="2400" dirty="0" err="1">
                <a:solidFill>
                  <a:schemeClr val="dk1"/>
                </a:solidFill>
                <a:latin typeface="Calibri"/>
                <a:ea typeface="Calibri"/>
                <a:cs typeface="Calibri"/>
                <a:sym typeface="Calibri"/>
              </a:rPr>
              <a:t>rg</a:t>
            </a:r>
            <a:r>
              <a:rPr lang="ro-RO" sz="2400" dirty="0">
                <a:solidFill>
                  <a:schemeClr val="dk1"/>
                </a:solidFill>
                <a:latin typeface="Calibri"/>
                <a:ea typeface="Calibri"/>
                <a:cs typeface="Calibri"/>
                <a:sym typeface="Calibri"/>
              </a:rPr>
              <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existente</a:t>
            </a:r>
            <a:endParaRPr lang="en-US" sz="2400" dirty="0">
              <a:solidFill>
                <a:schemeClr val="dk1"/>
              </a:solidFill>
              <a:latin typeface="Calibri"/>
              <a:ea typeface="Calibri"/>
              <a:cs typeface="Calibri"/>
              <a:sym typeface="Calibri"/>
            </a:endParaRPr>
          </a:p>
          <a:p>
            <a:pPr marL="342900" lvl="0" indent="-342900">
              <a:buFont typeface="Arial" panose="020B0604020202020204" pitchFamily="34" charset="0"/>
              <a:buChar char="•"/>
            </a:pPr>
            <a:r>
              <a:rPr lang="en-US" sz="2400" dirty="0" err="1">
                <a:solidFill>
                  <a:schemeClr val="dk1"/>
                </a:solidFill>
                <a:latin typeface="Calibri"/>
                <a:ea typeface="Calibri"/>
                <a:cs typeface="Calibri"/>
                <a:sym typeface="Calibri"/>
              </a:rPr>
              <a:t>cre</a:t>
            </a:r>
            <a:r>
              <a:rPr lang="ro-RO" sz="2400" dirty="0" err="1">
                <a:solidFill>
                  <a:schemeClr val="dk1"/>
                </a:solidFill>
                <a:latin typeface="Calibri"/>
                <a:ea typeface="Calibri"/>
                <a:cs typeface="Calibri"/>
                <a:sym typeface="Calibri"/>
              </a:rPr>
              <a:t>eze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ro-RO" sz="2400" dirty="0">
                <a:solidFill>
                  <a:schemeClr val="dk1"/>
                </a:solidFill>
                <a:latin typeface="Calibri"/>
                <a:ea typeface="Calibri"/>
                <a:cs typeface="Calibri"/>
                <a:sym typeface="Calibri"/>
              </a:rPr>
              <a:t> să</a:t>
            </a:r>
            <a:r>
              <a:rPr lang="en-US" sz="2400" dirty="0">
                <a:solidFill>
                  <a:schemeClr val="dk1"/>
                </a:solidFill>
                <a:latin typeface="Calibri"/>
                <a:ea typeface="Calibri"/>
                <a:cs typeface="Calibri"/>
                <a:sym typeface="Calibri"/>
              </a:rPr>
              <a:t> gestion</a:t>
            </a:r>
            <a:r>
              <a:rPr lang="ro-RO" sz="2400" dirty="0" err="1">
                <a:solidFill>
                  <a:schemeClr val="dk1"/>
                </a:solidFill>
                <a:latin typeface="Calibri"/>
                <a:ea typeface="Calibri"/>
                <a:cs typeface="Calibri"/>
                <a:sym typeface="Calibri"/>
              </a:rPr>
              <a:t>eze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tabele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stocate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baze</a:t>
            </a:r>
            <a:r>
              <a:rPr lang="en-US" sz="2400" dirty="0">
                <a:solidFill>
                  <a:schemeClr val="dk1"/>
                </a:solidFill>
                <a:latin typeface="Calibri"/>
                <a:ea typeface="Calibri"/>
                <a:cs typeface="Calibri"/>
                <a:sym typeface="Calibri"/>
              </a:rPr>
              <a:t> de date</a:t>
            </a:r>
          </a:p>
          <a:p>
            <a:pPr marL="342900" lvl="0" indent="-342900">
              <a:buFont typeface="Arial" panose="020B0604020202020204" pitchFamily="34" charset="0"/>
              <a:buChar char="•"/>
            </a:pPr>
            <a:r>
              <a:rPr lang="en-US" sz="2400" dirty="0" err="1">
                <a:solidFill>
                  <a:schemeClr val="dk1"/>
                </a:solidFill>
                <a:latin typeface="Calibri"/>
                <a:ea typeface="Calibri"/>
                <a:cs typeface="Calibri"/>
                <a:sym typeface="Calibri"/>
              </a:rPr>
              <a:t>procese</a:t>
            </a:r>
            <a:r>
              <a:rPr lang="ro-RO" sz="2400" dirty="0" err="1">
                <a:solidFill>
                  <a:schemeClr val="dk1"/>
                </a:solidFill>
                <a:latin typeface="Calibri"/>
                <a:ea typeface="Calibri"/>
                <a:cs typeface="Calibri"/>
                <a:sym typeface="Calibri"/>
              </a:rPr>
              <a:t>ze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volume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mari</a:t>
            </a:r>
            <a:r>
              <a:rPr lang="en-US" sz="2400" dirty="0">
                <a:solidFill>
                  <a:schemeClr val="dk1"/>
                </a:solidFill>
                <a:latin typeface="Calibri"/>
                <a:ea typeface="Calibri"/>
                <a:cs typeface="Calibri"/>
                <a:sym typeface="Calibri"/>
              </a:rPr>
              <a:t> de date</a:t>
            </a:r>
            <a:r>
              <a:rPr lang="ro-RO" sz="2400" dirty="0">
                <a:solidFill>
                  <a:schemeClr val="dk1"/>
                </a:solidFill>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a:p>
            <a:pPr marL="457200" marR="0" lvl="1" indent="0" algn="l" rtl="0">
              <a:spcBef>
                <a:spcPts val="600"/>
              </a:spcBef>
              <a:spcAft>
                <a:spcPts val="0"/>
              </a:spcAft>
              <a:buNone/>
            </a:pPr>
            <a:endParaRPr sz="2400" b="0" i="0" u="none" strike="noStrike" cap="none" dirty="0">
              <a:solidFill>
                <a:schemeClr val="dk1"/>
              </a:solidFill>
              <a:latin typeface="Calibri"/>
              <a:ea typeface="Calibri"/>
              <a:cs typeface="Calibri"/>
              <a:sym typeface="Calibri"/>
            </a:endParaRPr>
          </a:p>
        </p:txBody>
      </p:sp>
      <p:grpSp>
        <p:nvGrpSpPr>
          <p:cNvPr id="181" name="Google Shape;181;p4"/>
          <p:cNvGrpSpPr/>
          <p:nvPr/>
        </p:nvGrpSpPr>
        <p:grpSpPr>
          <a:xfrm>
            <a:off x="13335000" y="3543300"/>
            <a:ext cx="2362200" cy="5029200"/>
            <a:chOff x="12954000" y="3004167"/>
            <a:chExt cx="2895600" cy="5492133"/>
          </a:xfrm>
        </p:grpSpPr>
        <p:sp>
          <p:nvSpPr>
            <p:cNvPr id="182" name="Google Shape;182;p4"/>
            <p:cNvSpPr/>
            <p:nvPr/>
          </p:nvSpPr>
          <p:spPr>
            <a:xfrm>
              <a:off x="12954000" y="7277100"/>
              <a:ext cx="2895600" cy="1219200"/>
            </a:xfrm>
            <a:prstGeom prst="can">
              <a:avLst>
                <a:gd name="adj" fmla="val 25000"/>
              </a:avLst>
            </a:prstGeom>
            <a:solidFill>
              <a:srgbClr val="1E737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Database</a:t>
              </a:r>
              <a:endParaRPr/>
            </a:p>
          </p:txBody>
        </p:sp>
        <p:sp>
          <p:nvSpPr>
            <p:cNvPr id="183" name="Google Shape;183;p4"/>
            <p:cNvSpPr/>
            <p:nvPr/>
          </p:nvSpPr>
          <p:spPr>
            <a:xfrm>
              <a:off x="12954000" y="5786576"/>
              <a:ext cx="2895600" cy="876122"/>
            </a:xfrm>
            <a:prstGeom prst="rect">
              <a:avLst/>
            </a:prstGeom>
            <a:solidFill>
              <a:srgbClr val="1E737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DBMS Engine</a:t>
              </a:r>
              <a:endParaRPr/>
            </a:p>
          </p:txBody>
        </p:sp>
        <p:sp>
          <p:nvSpPr>
            <p:cNvPr id="184" name="Google Shape;184;p4"/>
            <p:cNvSpPr/>
            <p:nvPr/>
          </p:nvSpPr>
          <p:spPr>
            <a:xfrm>
              <a:off x="12954000" y="4381500"/>
              <a:ext cx="2895600" cy="876122"/>
            </a:xfrm>
            <a:prstGeom prst="rect">
              <a:avLst/>
            </a:prstGeom>
            <a:solidFill>
              <a:srgbClr val="1E737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Query Language Processor</a:t>
              </a:r>
              <a:endParaRPr/>
            </a:p>
          </p:txBody>
        </p:sp>
        <p:sp>
          <p:nvSpPr>
            <p:cNvPr id="185" name="Google Shape;185;p4"/>
            <p:cNvSpPr/>
            <p:nvPr/>
          </p:nvSpPr>
          <p:spPr>
            <a:xfrm>
              <a:off x="12954000" y="3004167"/>
              <a:ext cx="2895600" cy="876122"/>
            </a:xfrm>
            <a:prstGeom prst="rect">
              <a:avLst/>
            </a:prstGeom>
            <a:solidFill>
              <a:srgbClr val="1E737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SQL Query</a:t>
              </a:r>
              <a:endParaRPr/>
            </a:p>
          </p:txBody>
        </p:sp>
        <p:cxnSp>
          <p:nvCxnSpPr>
            <p:cNvPr id="186" name="Google Shape;186;p4"/>
            <p:cNvCxnSpPr>
              <a:stCxn id="185" idx="2"/>
              <a:endCxn id="185" idx="2"/>
            </p:cNvCxnSpPr>
            <p:nvPr/>
          </p:nvCxnSpPr>
          <p:spPr>
            <a:xfrm>
              <a:off x="14401800" y="3880289"/>
              <a:ext cx="0"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187" name="Google Shape;187;p4"/>
            <p:cNvCxnSpPr>
              <a:stCxn id="185" idx="2"/>
              <a:endCxn id="184" idx="0"/>
            </p:cNvCxnSpPr>
            <p:nvPr/>
          </p:nvCxnSpPr>
          <p:spPr>
            <a:xfrm>
              <a:off x="14401800" y="3880289"/>
              <a:ext cx="0" cy="501300"/>
            </a:xfrm>
            <a:prstGeom prst="straightConnector1">
              <a:avLst/>
            </a:prstGeom>
            <a:noFill/>
            <a:ln w="38100" cap="flat" cmpd="sng">
              <a:solidFill>
                <a:schemeClr val="accent2"/>
              </a:solidFill>
              <a:prstDash val="solid"/>
              <a:miter lim="800000"/>
              <a:headEnd type="none" w="sm" len="sm"/>
              <a:tailEnd type="triangle" w="med" len="med"/>
            </a:ln>
          </p:spPr>
        </p:cxnSp>
        <p:cxnSp>
          <p:nvCxnSpPr>
            <p:cNvPr id="188" name="Google Shape;188;p4"/>
            <p:cNvCxnSpPr/>
            <p:nvPr/>
          </p:nvCxnSpPr>
          <p:spPr>
            <a:xfrm>
              <a:off x="14401800" y="5257622"/>
              <a:ext cx="0" cy="501211"/>
            </a:xfrm>
            <a:prstGeom prst="straightConnector1">
              <a:avLst/>
            </a:prstGeom>
            <a:noFill/>
            <a:ln w="38100" cap="flat" cmpd="sng">
              <a:solidFill>
                <a:schemeClr val="accent2"/>
              </a:solidFill>
              <a:prstDash val="solid"/>
              <a:miter lim="800000"/>
              <a:headEnd type="none" w="sm" len="sm"/>
              <a:tailEnd type="triangle" w="med" len="med"/>
            </a:ln>
          </p:spPr>
        </p:cxnSp>
        <p:cxnSp>
          <p:nvCxnSpPr>
            <p:cNvPr id="189" name="Google Shape;189;p4"/>
            <p:cNvCxnSpPr>
              <a:endCxn id="182" idx="1"/>
            </p:cNvCxnSpPr>
            <p:nvPr/>
          </p:nvCxnSpPr>
          <p:spPr>
            <a:xfrm>
              <a:off x="14401800" y="6662700"/>
              <a:ext cx="0" cy="614400"/>
            </a:xfrm>
            <a:prstGeom prst="straightConnector1">
              <a:avLst/>
            </a:prstGeom>
            <a:noFill/>
            <a:ln w="38100" cap="flat" cmpd="sng">
              <a:solidFill>
                <a:schemeClr val="accent2"/>
              </a:solidFill>
              <a:prstDash val="solid"/>
              <a:miter lim="800000"/>
              <a:headEnd type="none" w="sm" len="sm"/>
              <a:tailEnd type="triangle" w="med" len="med"/>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De </a:t>
            </a:r>
            <a:r>
              <a:rPr lang="en-US" sz="2800" b="1" dirty="0" err="1">
                <a:solidFill>
                  <a:srgbClr val="238791"/>
                </a:solidFill>
                <a:latin typeface="Calibri"/>
                <a:ea typeface="Calibri"/>
                <a:cs typeface="Calibri"/>
                <a:sym typeface="Calibri"/>
              </a:rPr>
              <a:t>ce</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este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nevoie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pentru</a:t>
            </a:r>
            <a:r>
              <a:rPr lang="en-US" sz="2800" b="1" dirty="0">
                <a:solidFill>
                  <a:srgbClr val="238791"/>
                </a:solidFill>
                <a:latin typeface="Calibri"/>
                <a:ea typeface="Calibri"/>
                <a:cs typeface="Calibri"/>
                <a:sym typeface="Calibri"/>
              </a:rPr>
              <a:t> a </a:t>
            </a:r>
            <a:r>
              <a:rPr lang="en-US" sz="2800" b="1" dirty="0" err="1">
                <a:solidFill>
                  <a:srgbClr val="238791"/>
                </a:solidFill>
                <a:latin typeface="Calibri"/>
                <a:ea typeface="Calibri"/>
                <a:cs typeface="Calibri"/>
                <a:sym typeface="Calibri"/>
              </a:rPr>
              <a:t>utiliza</a:t>
            </a:r>
            <a:r>
              <a:rPr lang="en-US" sz="2800" b="1" dirty="0">
                <a:solidFill>
                  <a:srgbClr val="238791"/>
                </a:solidFill>
                <a:latin typeface="Calibri"/>
                <a:ea typeface="Calibri"/>
                <a:cs typeface="Calibri"/>
                <a:sym typeface="Calibri"/>
              </a:rPr>
              <a:t> SQL</a:t>
            </a:r>
            <a:r>
              <a:rPr lang="ro-RO" sz="2800" b="1" dirty="0">
                <a:solidFill>
                  <a:srgbClr val="238791"/>
                </a:solidFill>
                <a:latin typeface="Calibri"/>
                <a:ea typeface="Calibri"/>
                <a:cs typeface="Calibri"/>
                <a:sym typeface="Calibri"/>
              </a:rPr>
              <a:t>?</a:t>
            </a:r>
            <a:endParaRPr sz="2800" b="1" dirty="0">
              <a:solidFill>
                <a:srgbClr val="238791"/>
              </a:solidFill>
              <a:latin typeface="Calibri"/>
              <a:ea typeface="Calibri"/>
              <a:cs typeface="Calibri"/>
              <a:sym typeface="Calibri"/>
            </a:endParaRPr>
          </a:p>
        </p:txBody>
      </p:sp>
      <p:sp>
        <p:nvSpPr>
          <p:cNvPr id="195" name="Google Shape;195;p5"/>
          <p:cNvSpPr txBox="1"/>
          <p:nvPr/>
        </p:nvSpPr>
        <p:spPr>
          <a:xfrm>
            <a:off x="1536700" y="4082683"/>
            <a:ext cx="13017500" cy="5216772"/>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2400"/>
              <a:buFont typeface="Calibri"/>
              <a:buAutoNum type="arabicPeriod"/>
            </a:pPr>
            <a:r>
              <a:rPr lang="ro-RO" sz="2400" dirty="0">
                <a:solidFill>
                  <a:schemeClr val="dk1"/>
                </a:solidFill>
                <a:latin typeface="Calibri"/>
                <a:ea typeface="Calibri"/>
                <a:cs typeface="Calibri"/>
                <a:sym typeface="Calibri"/>
              </a:rPr>
              <a:t>Un</a:t>
            </a:r>
            <a:r>
              <a:rPr lang="en-US" sz="2400" dirty="0">
                <a:solidFill>
                  <a:schemeClr val="dk1"/>
                </a:solidFill>
                <a:latin typeface="Calibri"/>
                <a:ea typeface="Calibri"/>
                <a:cs typeface="Calibri"/>
                <a:sym typeface="Calibri"/>
              </a:rPr>
              <a:t> </a:t>
            </a:r>
            <a:r>
              <a:rPr lang="ro-RO" sz="2400" b="1" dirty="0">
                <a:solidFill>
                  <a:srgbClr val="1E737C"/>
                </a:solidFill>
                <a:latin typeface="Calibri"/>
                <a:ea typeface="Calibri"/>
                <a:cs typeface="Calibri"/>
                <a:sym typeface="Calibri"/>
              </a:rPr>
              <a:t>sistem de gestiune a bazelor de date</a:t>
            </a:r>
            <a:r>
              <a:rPr lang="en-US" sz="2400" b="1" dirty="0">
                <a:solidFill>
                  <a:srgbClr val="1E737C"/>
                </a:solidFill>
                <a:latin typeface="Calibri"/>
                <a:ea typeface="Calibri"/>
                <a:cs typeface="Calibri"/>
                <a:sym typeface="Calibri"/>
              </a:rPr>
              <a:t> </a:t>
            </a:r>
            <a:r>
              <a:rPr lang="en-US" sz="2400" dirty="0">
                <a:solidFill>
                  <a:schemeClr val="dk1"/>
                </a:solidFill>
                <a:latin typeface="Calibri"/>
                <a:ea typeface="Calibri"/>
                <a:cs typeface="Calibri"/>
                <a:sym typeface="Calibri"/>
              </a:rPr>
              <a:t>(</a:t>
            </a:r>
            <a:r>
              <a:rPr lang="ro-RO" sz="2400" dirty="0">
                <a:solidFill>
                  <a:schemeClr val="dk1"/>
                </a:solidFill>
                <a:latin typeface="Calibri"/>
                <a:ea typeface="Calibri"/>
                <a:cs typeface="Calibri"/>
                <a:sym typeface="Calibri"/>
              </a:rPr>
              <a:t>SGBD</a:t>
            </a:r>
            <a:r>
              <a:rPr lang="en-US" sz="2400" dirty="0">
                <a:solidFill>
                  <a:schemeClr val="dk1"/>
                </a:solidFill>
                <a:latin typeface="Calibri"/>
                <a:ea typeface="Calibri"/>
                <a:cs typeface="Calibri"/>
                <a:sym typeface="Calibri"/>
              </a:rPr>
              <a:t>) </a:t>
            </a:r>
            <a:r>
              <a:rPr lang="pt-BR" sz="2400" dirty="0">
                <a:solidFill>
                  <a:schemeClr val="dk1"/>
                </a:solidFill>
                <a:latin typeface="Calibri"/>
                <a:ea typeface="Calibri"/>
                <a:cs typeface="Calibri"/>
                <a:sym typeface="Calibri"/>
              </a:rPr>
              <a:t>pentru a crea, gestiona și manipula baze de date. Câteva exemple de SGBD-uri populare includ</a:t>
            </a:r>
            <a:r>
              <a:rPr lang="en-US" sz="2400" dirty="0">
                <a:solidFill>
                  <a:schemeClr val="dk1"/>
                </a:solidFill>
                <a:latin typeface="Calibri"/>
                <a:ea typeface="Calibri"/>
                <a:cs typeface="Calibri"/>
                <a:sym typeface="Calibri"/>
              </a:rPr>
              <a:t> </a:t>
            </a:r>
            <a:r>
              <a:rPr lang="en-US" sz="2400" dirty="0">
                <a:solidFill>
                  <a:srgbClr val="E7686A"/>
                </a:solidFill>
                <a:latin typeface="Calibri"/>
                <a:ea typeface="Calibri"/>
                <a:cs typeface="Calibri"/>
                <a:sym typeface="Calibri"/>
              </a:rPr>
              <a:t>MySQL, Oracle</a:t>
            </a:r>
            <a:r>
              <a:rPr lang="ro-RO" sz="2400" dirty="0">
                <a:solidFill>
                  <a:srgbClr val="E7686A"/>
                </a:solidFill>
                <a:latin typeface="Calibri"/>
                <a:ea typeface="Calibri"/>
                <a:cs typeface="Calibri"/>
                <a:sym typeface="Calibri"/>
              </a:rPr>
              <a:t> și </a:t>
            </a:r>
            <a:r>
              <a:rPr lang="en-US" sz="2400" dirty="0">
                <a:solidFill>
                  <a:srgbClr val="E7686A"/>
                </a:solidFill>
                <a:latin typeface="Calibri"/>
                <a:ea typeface="Calibri"/>
                <a:cs typeface="Calibri"/>
                <a:sym typeface="Calibri"/>
              </a:rPr>
              <a:t>Microsoft SQL Server</a:t>
            </a:r>
            <a:endParaRPr dirty="0"/>
          </a:p>
          <a:p>
            <a:pPr marL="457200" lvl="0" indent="-457200">
              <a:spcBef>
                <a:spcPts val="1800"/>
              </a:spcBef>
              <a:buClr>
                <a:schemeClr val="dk1"/>
              </a:buClr>
              <a:buSzPts val="2400"/>
              <a:buFont typeface="Calibri"/>
              <a:buAutoNum type="arabicPeriod"/>
            </a:pPr>
            <a:r>
              <a:rPr lang="ro-RO" sz="2400" dirty="0">
                <a:solidFill>
                  <a:schemeClr val="dk1"/>
                </a:solidFill>
                <a:latin typeface="Calibri"/>
                <a:ea typeface="Calibri"/>
                <a:cs typeface="Calibri"/>
                <a:sym typeface="Calibri"/>
              </a:rPr>
              <a:t>O</a:t>
            </a:r>
            <a:r>
              <a:rPr lang="en-US" sz="2400" dirty="0">
                <a:solidFill>
                  <a:schemeClr val="dk1"/>
                </a:solidFill>
                <a:latin typeface="Calibri"/>
                <a:ea typeface="Calibri"/>
                <a:cs typeface="Calibri"/>
                <a:sym typeface="Calibri"/>
              </a:rPr>
              <a:t> </a:t>
            </a:r>
            <a:r>
              <a:rPr lang="ro-RO" sz="2400" b="1" dirty="0">
                <a:solidFill>
                  <a:srgbClr val="1E737C"/>
                </a:solidFill>
                <a:latin typeface="Calibri"/>
                <a:ea typeface="Calibri"/>
                <a:cs typeface="Calibri"/>
                <a:sym typeface="Calibri"/>
              </a:rPr>
              <a:t>bază de date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folosit</a:t>
            </a:r>
            <a:r>
              <a:rPr lang="ro-RO" sz="2400" dirty="0">
                <a:solidFill>
                  <a:schemeClr val="dk1"/>
                </a:solidFill>
                <a:latin typeface="Calibri"/>
                <a:ea typeface="Calibri"/>
                <a:cs typeface="Calibri"/>
                <a:sym typeface="Calibri"/>
              </a:rPr>
              <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stocarea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organizarea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datelor</a:t>
            </a:r>
            <a:r>
              <a:rPr lang="ro-RO" sz="2400" dirty="0">
                <a:solidFill>
                  <a:schemeClr val="dk1"/>
                </a:solidFill>
                <a:latin typeface="Calibri"/>
                <a:ea typeface="Calibri"/>
                <a:cs typeface="Calibri"/>
                <a:sym typeface="Calibri"/>
              </a:rPr>
              <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acces</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facil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pentru </a:t>
            </a:r>
            <a:r>
              <a:rPr lang="en-US" sz="2400" dirty="0" err="1">
                <a:solidFill>
                  <a:schemeClr val="dk1"/>
                </a:solidFill>
                <a:latin typeface="Calibri"/>
                <a:ea typeface="Calibri"/>
                <a:cs typeface="Calibri"/>
                <a:sym typeface="Calibri"/>
              </a:rPr>
              <a:t>manipulare</a:t>
            </a:r>
            <a:r>
              <a:rPr lang="ro-RO" sz="2400" dirty="0">
                <a:solidFill>
                  <a:schemeClr val="dk1"/>
                </a:solidFill>
                <a:latin typeface="Calibri"/>
                <a:ea typeface="Calibri"/>
                <a:cs typeface="Calibri"/>
                <a:sym typeface="Calibri"/>
              </a:rPr>
              <a:t>a datelor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Câteva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exemple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baze</a:t>
            </a:r>
            <a:r>
              <a:rPr lang="en-US" sz="2400" dirty="0">
                <a:solidFill>
                  <a:schemeClr val="dk1"/>
                </a:solidFill>
                <a:latin typeface="Calibri"/>
                <a:ea typeface="Calibri"/>
                <a:cs typeface="Calibri"/>
                <a:sym typeface="Calibri"/>
              </a:rPr>
              <a:t> de date </a:t>
            </a:r>
            <a:r>
              <a:rPr lang="en-US" sz="2400" dirty="0" err="1">
                <a:solidFill>
                  <a:schemeClr val="dk1"/>
                </a:solidFill>
                <a:latin typeface="Calibri"/>
                <a:ea typeface="Calibri"/>
                <a:cs typeface="Calibri"/>
                <a:sym typeface="Calibri"/>
              </a:rPr>
              <a:t>populare</a:t>
            </a:r>
            <a:r>
              <a:rPr lang="en-US" sz="2400" dirty="0">
                <a:solidFill>
                  <a:schemeClr val="dk1"/>
                </a:solidFill>
                <a:latin typeface="Calibri"/>
                <a:ea typeface="Calibri"/>
                <a:cs typeface="Calibri"/>
                <a:sym typeface="Calibri"/>
              </a:rPr>
              <a:t> sunt</a:t>
            </a:r>
            <a:r>
              <a:rPr lang="ro-RO" sz="2400" dirty="0">
                <a:solidFill>
                  <a:schemeClr val="dk1"/>
                </a:solidFill>
                <a:latin typeface="Calibri"/>
                <a:ea typeface="Calibri"/>
                <a:cs typeface="Calibri"/>
                <a:sym typeface="Calibri"/>
              </a:rPr>
              <a:t> </a:t>
            </a:r>
            <a:r>
              <a:rPr lang="en-US" sz="2400" dirty="0">
                <a:solidFill>
                  <a:srgbClr val="E7686A"/>
                </a:solidFill>
                <a:latin typeface="Calibri"/>
                <a:ea typeface="Calibri"/>
                <a:cs typeface="Calibri"/>
                <a:sym typeface="Calibri"/>
              </a:rPr>
              <a:t>Oracle, PostgreSQL, MySQL, </a:t>
            </a:r>
            <a:r>
              <a:rPr lang="ro-RO" sz="2400" dirty="0">
                <a:solidFill>
                  <a:srgbClr val="E7686A"/>
                </a:solidFill>
                <a:latin typeface="Calibri"/>
                <a:ea typeface="Calibri"/>
                <a:cs typeface="Calibri"/>
                <a:sym typeface="Calibri"/>
              </a:rPr>
              <a:t>și</a:t>
            </a:r>
            <a:r>
              <a:rPr lang="en-US" sz="2400" dirty="0">
                <a:solidFill>
                  <a:srgbClr val="E7686A"/>
                </a:solidFill>
                <a:latin typeface="Calibri"/>
                <a:ea typeface="Calibri"/>
                <a:cs typeface="Calibri"/>
                <a:sym typeface="Calibri"/>
              </a:rPr>
              <a:t> SQL Server</a:t>
            </a:r>
            <a:r>
              <a:rPr lang="ro-RO" sz="2400" dirty="0">
                <a:solidFill>
                  <a:srgbClr val="E7686A"/>
                </a:solidFill>
                <a:latin typeface="Calibri"/>
                <a:ea typeface="Calibri"/>
                <a:cs typeface="Calibri"/>
                <a:sym typeface="Calibri"/>
              </a:rPr>
              <a:t>. </a:t>
            </a:r>
            <a:br>
              <a:rPr lang="en-US" sz="2400" dirty="0">
                <a:solidFill>
                  <a:srgbClr val="E7686A"/>
                </a:solidFill>
                <a:latin typeface="Calibri"/>
                <a:ea typeface="Calibri"/>
                <a:cs typeface="Calibri"/>
                <a:sym typeface="Calibri"/>
              </a:rPr>
            </a:br>
            <a:r>
              <a:rPr lang="ro-RO" sz="2400" dirty="0">
                <a:solidFill>
                  <a:schemeClr val="dk1"/>
                </a:solidFill>
                <a:latin typeface="Calibri"/>
                <a:ea typeface="Calibri"/>
                <a:cs typeface="Calibri"/>
                <a:sym typeface="Calibri"/>
              </a:rPr>
              <a:t>Se poate</a:t>
            </a:r>
            <a:r>
              <a:rPr lang="fr-FR" sz="2400" dirty="0">
                <a:solidFill>
                  <a:schemeClr val="dk1"/>
                </a:solidFill>
                <a:latin typeface="Calibri"/>
                <a:ea typeface="Calibri"/>
                <a:cs typeface="Calibri"/>
                <a:sym typeface="Calibri"/>
              </a:rPr>
              <a:t> </a:t>
            </a:r>
            <a:r>
              <a:rPr lang="fr-FR" sz="2400" dirty="0" err="1">
                <a:solidFill>
                  <a:schemeClr val="dk1"/>
                </a:solidFill>
                <a:latin typeface="Calibri"/>
                <a:ea typeface="Calibri"/>
                <a:cs typeface="Calibri"/>
                <a:sym typeface="Calibri"/>
              </a:rPr>
              <a:t>descărca</a:t>
            </a:r>
            <a:r>
              <a:rPr lang="fr-FR" sz="2400" dirty="0">
                <a:solidFill>
                  <a:schemeClr val="dk1"/>
                </a:solidFill>
                <a:latin typeface="Calibri"/>
                <a:ea typeface="Calibri"/>
                <a:cs typeface="Calibri"/>
                <a:sym typeface="Calibri"/>
              </a:rPr>
              <a:t> </a:t>
            </a:r>
            <a:r>
              <a:rPr lang="fr-FR" sz="2400" dirty="0" err="1">
                <a:solidFill>
                  <a:schemeClr val="dk1"/>
                </a:solidFill>
                <a:latin typeface="Calibri"/>
                <a:ea typeface="Calibri"/>
                <a:cs typeface="Calibri"/>
                <a:sym typeface="Calibri"/>
              </a:rPr>
              <a:t>baza</a:t>
            </a:r>
            <a:r>
              <a:rPr lang="fr-FR" sz="2400" dirty="0">
                <a:solidFill>
                  <a:schemeClr val="dk1"/>
                </a:solidFill>
                <a:latin typeface="Calibri"/>
                <a:ea typeface="Calibri"/>
                <a:cs typeface="Calibri"/>
                <a:sym typeface="Calibri"/>
              </a:rPr>
              <a:t> de date open-source</a:t>
            </a:r>
            <a:r>
              <a:rPr lang="ro-RO" sz="2400" dirty="0">
                <a:solidFill>
                  <a:schemeClr val="dk1"/>
                </a:solidFill>
                <a:latin typeface="Calibri"/>
                <a:ea typeface="Calibri"/>
                <a:cs typeface="Calibri"/>
                <a:sym typeface="Calibri"/>
              </a:rPr>
              <a:t> </a:t>
            </a:r>
            <a:r>
              <a:rPr lang="en-US" sz="2400" dirty="0">
                <a:solidFill>
                  <a:srgbClr val="E7686A"/>
                </a:solidFill>
                <a:latin typeface="Calibri"/>
                <a:ea typeface="Calibri"/>
                <a:cs typeface="Calibri"/>
                <a:sym typeface="Calibri"/>
              </a:rPr>
              <a:t>PostgreSQL: </a:t>
            </a:r>
            <a:r>
              <a:rPr lang="en-US" sz="2400" u="sng" dirty="0">
                <a:solidFill>
                  <a:srgbClr val="E7686A"/>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https://www.postgresql.org/</a:t>
            </a:r>
            <a:r>
              <a:rPr lang="en-US" sz="2400" dirty="0">
                <a:solidFill>
                  <a:srgbClr val="E7686A"/>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457200" lvl="0" indent="-457200">
              <a:spcBef>
                <a:spcPts val="1800"/>
              </a:spcBef>
              <a:buClr>
                <a:schemeClr val="dk1"/>
              </a:buClr>
              <a:buSzPts val="2400"/>
              <a:buFont typeface="Calibri"/>
              <a:buAutoNum type="arabicPeriod"/>
            </a:pPr>
            <a:r>
              <a:rPr lang="ro-RO" sz="2400" dirty="0">
                <a:solidFill>
                  <a:schemeClr val="dk1"/>
                </a:solidFill>
                <a:latin typeface="Calibri"/>
                <a:ea typeface="Calibri"/>
                <a:cs typeface="Calibri"/>
                <a:sym typeface="Calibri"/>
              </a:rPr>
              <a:t>Un</a:t>
            </a:r>
            <a:r>
              <a:rPr lang="en-US" sz="2400" dirty="0">
                <a:solidFill>
                  <a:schemeClr val="dk1"/>
                </a:solidFill>
                <a:latin typeface="Calibri"/>
                <a:ea typeface="Calibri"/>
                <a:cs typeface="Calibri"/>
                <a:sym typeface="Calibri"/>
              </a:rPr>
              <a:t> </a:t>
            </a:r>
            <a:r>
              <a:rPr lang="en-US" sz="2400" b="1" dirty="0">
                <a:solidFill>
                  <a:srgbClr val="1E737C"/>
                </a:solidFill>
                <a:latin typeface="Calibri"/>
                <a:ea typeface="Calibri"/>
                <a:cs typeface="Calibri"/>
                <a:sym typeface="Calibri"/>
              </a:rPr>
              <a:t>client</a:t>
            </a:r>
            <a:r>
              <a:rPr lang="ro-RO" sz="2400" b="1" dirty="0">
                <a:solidFill>
                  <a:srgbClr val="1E737C"/>
                </a:solidFill>
                <a:latin typeface="Calibri"/>
                <a:ea typeface="Calibri"/>
                <a:cs typeface="Calibri"/>
                <a:sym typeface="Calibri"/>
              </a:rPr>
              <a:t> </a:t>
            </a:r>
            <a:r>
              <a:rPr lang="en-US" sz="2400" b="1" dirty="0">
                <a:solidFill>
                  <a:srgbClr val="1E737C"/>
                </a:solidFill>
                <a:latin typeface="Calibri"/>
                <a:ea typeface="Calibri"/>
                <a:cs typeface="Calibri"/>
                <a:sym typeface="Calibri"/>
              </a:rPr>
              <a:t>SQL </a:t>
            </a:r>
            <a:r>
              <a:rPr lang="en-US" sz="2400" dirty="0" err="1">
                <a:solidFill>
                  <a:schemeClr val="dk1"/>
                </a:solidFill>
                <a:latin typeface="Calibri"/>
                <a:ea typeface="Calibri"/>
                <a:cs typeface="Calibri"/>
                <a:sym typeface="Calibri"/>
              </a:rPr>
              <a:t>permite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conecta</a:t>
            </a:r>
            <a:r>
              <a:rPr lang="ro-RO" sz="2400" dirty="0">
                <a:solidFill>
                  <a:schemeClr val="dk1"/>
                </a:solidFill>
                <a:latin typeface="Calibri"/>
                <a:ea typeface="Calibri"/>
                <a:cs typeface="Calibri"/>
                <a:sym typeface="Calibri"/>
              </a:rPr>
              <a:t>rea</a:t>
            </a:r>
            <a:r>
              <a:rPr lang="en-US" sz="2400" dirty="0">
                <a:solidFill>
                  <a:schemeClr val="dk1"/>
                </a:solidFill>
                <a:latin typeface="Calibri"/>
                <a:ea typeface="Calibri"/>
                <a:cs typeface="Calibri"/>
                <a:sym typeface="Calibri"/>
              </a:rPr>
              <a:t> la o </a:t>
            </a:r>
            <a:r>
              <a:rPr lang="en-US" sz="2400" dirty="0" err="1">
                <a:solidFill>
                  <a:schemeClr val="dk1"/>
                </a:solidFill>
                <a:latin typeface="Calibri"/>
                <a:ea typeface="Calibri"/>
                <a:cs typeface="Calibri"/>
                <a:sym typeface="Calibri"/>
              </a:rPr>
              <a:t>bază</a:t>
            </a:r>
            <a:r>
              <a:rPr lang="en-US" sz="2400" dirty="0">
                <a:solidFill>
                  <a:schemeClr val="dk1"/>
                </a:solidFill>
                <a:latin typeface="Calibri"/>
                <a:ea typeface="Calibri"/>
                <a:cs typeface="Calibri"/>
                <a:sym typeface="Calibri"/>
              </a:rPr>
              <a:t> de date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rularea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instrucțiuni</a:t>
            </a:r>
            <a:r>
              <a:rPr lang="ro-RO" sz="2400" dirty="0">
                <a:solidFill>
                  <a:schemeClr val="dk1"/>
                </a:solidFill>
                <a:latin typeface="Calibri"/>
                <a:ea typeface="Calibri"/>
                <a:cs typeface="Calibri"/>
                <a:sym typeface="Calibri"/>
              </a:rPr>
              <a:t>lor</a:t>
            </a:r>
            <a:r>
              <a:rPr lang="en-US" sz="2400" dirty="0">
                <a:solidFill>
                  <a:schemeClr val="dk1"/>
                </a:solidFill>
                <a:latin typeface="Calibri"/>
                <a:ea typeface="Calibri"/>
                <a:cs typeface="Calibri"/>
                <a:sym typeface="Calibri"/>
              </a:rPr>
              <a:t> SQL. </a:t>
            </a:r>
            <a:r>
              <a:rPr lang="en-US" sz="2400" dirty="0" err="1">
                <a:solidFill>
                  <a:schemeClr val="dk1"/>
                </a:solidFill>
                <a:latin typeface="Calibri"/>
                <a:ea typeface="Calibri"/>
                <a:cs typeface="Calibri"/>
                <a:sym typeface="Calibri"/>
              </a:rPr>
              <a:t>Câteva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exemple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clienți</a:t>
            </a:r>
            <a:r>
              <a:rPr lang="en-US" sz="2400" dirty="0">
                <a:solidFill>
                  <a:schemeClr val="dk1"/>
                </a:solidFill>
                <a:latin typeface="Calibri"/>
                <a:ea typeface="Calibri"/>
                <a:cs typeface="Calibri"/>
                <a:sym typeface="Calibri"/>
              </a:rPr>
              <a:t> SQL </a:t>
            </a:r>
            <a:r>
              <a:rPr lang="en-US" sz="2400" dirty="0" err="1">
                <a:solidFill>
                  <a:schemeClr val="dk1"/>
                </a:solidFill>
                <a:latin typeface="Calibri"/>
                <a:ea typeface="Calibri"/>
                <a:cs typeface="Calibri"/>
                <a:sym typeface="Calibri"/>
              </a:rPr>
              <a:t>includ</a:t>
            </a:r>
            <a:r>
              <a:rPr lang="ro-RO" sz="2400" dirty="0">
                <a:solidFill>
                  <a:schemeClr val="dk1"/>
                </a:solidFill>
                <a:latin typeface="Calibri"/>
                <a:ea typeface="Calibri"/>
                <a:cs typeface="Calibri"/>
                <a:sym typeface="Calibri"/>
              </a:rPr>
              <a:t> </a:t>
            </a:r>
            <a:r>
              <a:rPr lang="en-US" sz="2400" dirty="0">
                <a:solidFill>
                  <a:srgbClr val="E7686A"/>
                </a:solidFill>
                <a:latin typeface="Calibri"/>
                <a:ea typeface="Calibri"/>
                <a:cs typeface="Calibri"/>
                <a:sym typeface="Calibri"/>
              </a:rPr>
              <a:t>MySQL Workbench, SQL Developer </a:t>
            </a:r>
            <a:r>
              <a:rPr lang="ro-RO" sz="2400" dirty="0">
                <a:solidFill>
                  <a:srgbClr val="E7686A"/>
                </a:solidFill>
                <a:latin typeface="Calibri"/>
                <a:ea typeface="Calibri"/>
                <a:cs typeface="Calibri"/>
                <a:sym typeface="Calibri"/>
              </a:rPr>
              <a:t>și</a:t>
            </a:r>
            <a:r>
              <a:rPr lang="en-US" sz="2400" dirty="0">
                <a:solidFill>
                  <a:srgbClr val="E7686A"/>
                </a:solidFill>
                <a:latin typeface="Calibri"/>
                <a:ea typeface="Calibri"/>
                <a:cs typeface="Calibri"/>
                <a:sym typeface="Calibri"/>
              </a:rPr>
              <a:t> SQL Server Management Studio</a:t>
            </a:r>
            <a:r>
              <a:rPr lang="en-US" sz="2400" dirty="0">
                <a:solidFill>
                  <a:schemeClr val="dk1"/>
                </a:solidFill>
                <a:latin typeface="Calibri"/>
                <a:ea typeface="Calibri"/>
                <a:cs typeface="Calibri"/>
                <a:sym typeface="Calibri"/>
              </a:rPr>
              <a:t>. </a:t>
            </a:r>
            <a:br>
              <a:rPr lang="en-US" sz="2400" dirty="0">
                <a:solidFill>
                  <a:schemeClr val="dk1"/>
                </a:solidFill>
                <a:latin typeface="Calibri"/>
                <a:ea typeface="Calibri"/>
                <a:cs typeface="Calibri"/>
                <a:sym typeface="Calibri"/>
              </a:rPr>
            </a:br>
            <a:r>
              <a:rPr lang="ro-RO" sz="2400" dirty="0">
                <a:solidFill>
                  <a:schemeClr val="dk1"/>
                </a:solidFill>
                <a:latin typeface="Calibri"/>
                <a:ea typeface="Calibri"/>
                <a:cs typeface="Calibri"/>
                <a:sym typeface="Calibri"/>
              </a:rPr>
              <a:t>De asemenea este posibil folosind </a:t>
            </a:r>
            <a:r>
              <a:rPr lang="ro-RO" sz="2400" b="1" dirty="0">
                <a:solidFill>
                  <a:srgbClr val="1E737C"/>
                </a:solidFill>
                <a:latin typeface="Calibri"/>
                <a:ea typeface="Calibri"/>
                <a:cs typeface="Calibri"/>
                <a:sym typeface="Calibri"/>
              </a:rPr>
              <a:t>limbaje de programare</a:t>
            </a:r>
            <a:r>
              <a:rPr lang="en-US" sz="2400" b="1" dirty="0">
                <a:solidFill>
                  <a:srgbClr val="1E737C"/>
                </a:solidFill>
                <a:latin typeface="Calibri"/>
                <a:ea typeface="Calibri"/>
                <a:cs typeface="Calibri"/>
                <a:sym typeface="Calibri"/>
              </a:rPr>
              <a:t> </a:t>
            </a:r>
            <a:r>
              <a:rPr lang="ro-RO" sz="2400" dirty="0">
                <a:solidFill>
                  <a:schemeClr val="dk1"/>
                </a:solidFill>
                <a:latin typeface="Calibri"/>
                <a:ea typeface="Calibri"/>
                <a:cs typeface="Calibri"/>
                <a:sym typeface="Calibri"/>
              </a:rPr>
              <a:t>precum</a:t>
            </a:r>
            <a:r>
              <a:rPr lang="en-US" sz="2400" dirty="0">
                <a:solidFill>
                  <a:schemeClr val="dk1"/>
                </a:solidFill>
                <a:latin typeface="Calibri"/>
                <a:ea typeface="Calibri"/>
                <a:cs typeface="Calibri"/>
                <a:sym typeface="Calibri"/>
              </a:rPr>
              <a:t> </a:t>
            </a:r>
            <a:r>
              <a:rPr lang="en-US" sz="2400" dirty="0">
                <a:solidFill>
                  <a:srgbClr val="E7686A"/>
                </a:solidFill>
                <a:latin typeface="Calibri"/>
                <a:ea typeface="Calibri"/>
                <a:cs typeface="Calibri"/>
                <a:sym typeface="Calibri"/>
              </a:rPr>
              <a:t>Java, Python</a:t>
            </a:r>
            <a:r>
              <a:rPr lang="ro-RO" sz="2400" dirty="0">
                <a:solidFill>
                  <a:srgbClr val="E7686A"/>
                </a:solidFill>
                <a:latin typeface="Calibri"/>
                <a:ea typeface="Calibri"/>
                <a:cs typeface="Calibri"/>
                <a:sym typeface="Calibri"/>
              </a:rPr>
              <a:t> și</a:t>
            </a:r>
            <a:r>
              <a:rPr lang="en-US" sz="2400" dirty="0">
                <a:solidFill>
                  <a:srgbClr val="E7686A"/>
                </a:solidFill>
                <a:latin typeface="Calibri"/>
                <a:ea typeface="Calibri"/>
                <a:cs typeface="Calibri"/>
                <a:sym typeface="Calibri"/>
              </a:rPr>
              <a:t> C#</a:t>
            </a:r>
            <a:r>
              <a:rPr lang="ro-RO" sz="2400" dirty="0">
                <a:solidFill>
                  <a:srgbClr val="E7686A"/>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457200" lvl="0" indent="-457200">
              <a:spcBef>
                <a:spcPts val="1800"/>
              </a:spcBef>
              <a:buClr>
                <a:schemeClr val="dk1"/>
              </a:buClr>
              <a:buSzPts val="2400"/>
              <a:buFont typeface="Calibri"/>
              <a:buAutoNum type="arabicPeriod"/>
            </a:pPr>
            <a:r>
              <a:rPr lang="ro-RO" sz="2400" dirty="0">
                <a:solidFill>
                  <a:schemeClr val="dk1"/>
                </a:solidFill>
                <a:latin typeface="Calibri"/>
                <a:ea typeface="Calibri"/>
                <a:cs typeface="Calibri"/>
                <a:sym typeface="Calibri"/>
              </a:rPr>
              <a:t>Cunoștințe de bază referitoare la </a:t>
            </a:r>
            <a:r>
              <a:rPr lang="en-US" sz="2400" b="1" dirty="0">
                <a:solidFill>
                  <a:srgbClr val="1E737C"/>
                </a:solidFill>
                <a:latin typeface="Calibri"/>
                <a:ea typeface="Calibri"/>
                <a:cs typeface="Calibri"/>
                <a:sym typeface="Calibri"/>
              </a:rPr>
              <a:t>s</a:t>
            </a:r>
            <a:r>
              <a:rPr lang="ro-RO" sz="2400" b="1" dirty="0" err="1">
                <a:solidFill>
                  <a:srgbClr val="1E737C"/>
                </a:solidFill>
                <a:latin typeface="Calibri"/>
                <a:ea typeface="Calibri"/>
                <a:cs typeface="Calibri"/>
                <a:sym typeface="Calibri"/>
              </a:rPr>
              <a:t>intaxa</a:t>
            </a:r>
            <a:r>
              <a:rPr lang="ro-RO" sz="2400" b="1" dirty="0">
                <a:solidFill>
                  <a:srgbClr val="1E737C"/>
                </a:solidFill>
                <a:latin typeface="Calibri"/>
                <a:ea typeface="Calibri"/>
                <a:cs typeface="Calibri"/>
                <a:sym typeface="Calibri"/>
              </a:rPr>
              <a:t> </a:t>
            </a:r>
            <a:r>
              <a:rPr lang="en-US" sz="2400" b="1" dirty="0">
                <a:solidFill>
                  <a:srgbClr val="1E737C"/>
                </a:solidFill>
                <a:latin typeface="Calibri"/>
                <a:ea typeface="Calibri"/>
                <a:cs typeface="Calibri"/>
                <a:sym typeface="Calibri"/>
              </a:rPr>
              <a:t>SQL</a:t>
            </a:r>
            <a:r>
              <a:rPr lang="en-US" sz="2400" dirty="0">
                <a:solidFill>
                  <a:srgbClr val="1E737C"/>
                </a:solidFill>
                <a:latin typeface="Calibri"/>
                <a:ea typeface="Calibri"/>
                <a:cs typeface="Calibri"/>
                <a:sym typeface="Calibri"/>
              </a:rPr>
              <a:t> </a:t>
            </a:r>
            <a:r>
              <a:rPr lang="pt-BR" sz="2400" dirty="0">
                <a:solidFill>
                  <a:schemeClr val="dk1"/>
                </a:solidFill>
                <a:latin typeface="Calibri"/>
                <a:ea typeface="Calibri"/>
                <a:cs typeface="Calibri"/>
                <a:sym typeface="Calibri"/>
              </a:rPr>
              <a:t>și concepte, cum ar fi modul de creare și manipulare a tabelelor, modul de utilizare</a:t>
            </a:r>
            <a:r>
              <a:rPr lang="ro-RO" sz="2400" dirty="0">
                <a:solidFill>
                  <a:schemeClr val="dk1"/>
                </a:solidFill>
                <a:latin typeface="Calibri"/>
                <a:ea typeface="Calibri"/>
                <a:cs typeface="Calibri"/>
                <a:sym typeface="Calibri"/>
              </a:rPr>
              <a:t> a</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frazelor </a:t>
            </a:r>
            <a:r>
              <a:rPr lang="en-US" sz="2400" b="1" dirty="0">
                <a:solidFill>
                  <a:srgbClr val="FDBD40"/>
                </a:solidFill>
                <a:latin typeface="Calibri"/>
                <a:ea typeface="Calibri"/>
                <a:cs typeface="Calibri"/>
                <a:sym typeface="Calibri"/>
              </a:rPr>
              <a:t>SELECT, INSERT, UPDATE,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b="1" dirty="0">
                <a:solidFill>
                  <a:srgbClr val="FDBD40"/>
                </a:solidFill>
                <a:latin typeface="Calibri"/>
                <a:ea typeface="Calibri"/>
                <a:cs typeface="Calibri"/>
                <a:sym typeface="Calibri"/>
              </a:rPr>
              <a:t>DELETE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și folosirea clauzelor</a:t>
            </a:r>
            <a:r>
              <a:rPr lang="en-US" sz="2400" dirty="0">
                <a:solidFill>
                  <a:schemeClr val="dk1"/>
                </a:solidFill>
                <a:latin typeface="Calibri"/>
                <a:ea typeface="Calibri"/>
                <a:cs typeface="Calibri"/>
                <a:sym typeface="Calibri"/>
              </a:rPr>
              <a:t> </a:t>
            </a:r>
            <a:r>
              <a:rPr lang="en-US" sz="2400" b="1" dirty="0">
                <a:solidFill>
                  <a:srgbClr val="FDBD40"/>
                </a:solidFill>
                <a:latin typeface="Calibri"/>
                <a:ea typeface="Calibri"/>
                <a:cs typeface="Calibri"/>
                <a:sym typeface="Calibri"/>
              </a:rPr>
              <a:t>WHERE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pentru filtrarea datelor.</a:t>
            </a:r>
            <a:endParaRPr sz="2400" dirty="0">
              <a:solidFill>
                <a:schemeClr val="dk1"/>
              </a:solidFill>
              <a:latin typeface="Calibri"/>
              <a:ea typeface="Calibri"/>
              <a:cs typeface="Calibri"/>
              <a:sym typeface="Calibri"/>
            </a:endParaRPr>
          </a:p>
        </p:txBody>
      </p:sp>
      <p:sp>
        <p:nvSpPr>
          <p:cNvPr id="196" name="Google Shape;196;p5"/>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Doar</a:t>
            </a:r>
            <a:r>
              <a:rPr lang="en-US" sz="2400" dirty="0">
                <a:solidFill>
                  <a:schemeClr val="dk1"/>
                </a:solidFill>
                <a:latin typeface="Calibri"/>
                <a:ea typeface="Calibri"/>
                <a:cs typeface="Calibri"/>
                <a:sym typeface="Calibri"/>
              </a:rPr>
              <a:t> 4 </a:t>
            </a:r>
            <a:r>
              <a:rPr lang="en-US" sz="2400" dirty="0" err="1">
                <a:solidFill>
                  <a:schemeClr val="dk1"/>
                </a:solidFill>
                <a:latin typeface="Calibri"/>
                <a:ea typeface="Calibri"/>
                <a:cs typeface="Calibri"/>
                <a:sym typeface="Calibri"/>
              </a:rPr>
              <a:t>lucruri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necesare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utiliza</a:t>
            </a:r>
            <a:r>
              <a:rPr lang="en-US" sz="2400" dirty="0">
                <a:solidFill>
                  <a:schemeClr val="dk1"/>
                </a:solidFill>
                <a:latin typeface="Calibri"/>
                <a:ea typeface="Calibri"/>
                <a:cs typeface="Calibri"/>
                <a:sym typeface="Calibri"/>
              </a:rPr>
              <a:t> SQL</a:t>
            </a:r>
            <a:r>
              <a:rPr lang="ro-RO" sz="2400" dirty="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p:txBody>
      </p:sp>
      <p:sp>
        <p:nvSpPr>
          <p:cNvPr id="197" name="Google Shape;197;p5"/>
          <p:cNvSpPr txBox="1"/>
          <p:nvPr/>
        </p:nvSpPr>
        <p:spPr>
          <a:xfrm>
            <a:off x="14579600" y="4673005"/>
            <a:ext cx="2971800" cy="22159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1E737C"/>
                </a:solidFill>
                <a:latin typeface="Calibri"/>
                <a:ea typeface="Calibri"/>
                <a:cs typeface="Calibri"/>
                <a:sym typeface="Calibri"/>
              </a:rPr>
              <a:t>required component</a:t>
            </a:r>
            <a:endParaRPr/>
          </a:p>
          <a:p>
            <a:pPr marL="0" marR="0" lvl="0" indent="0" algn="ctr" rtl="0">
              <a:spcBef>
                <a:spcPts val="0"/>
              </a:spcBef>
              <a:spcAft>
                <a:spcPts val="0"/>
              </a:spcAft>
              <a:buNone/>
            </a:pPr>
            <a:endParaRPr sz="2400" b="1">
              <a:solidFill>
                <a:srgbClr val="1E737C"/>
              </a:solidFill>
              <a:latin typeface="Calibri"/>
              <a:ea typeface="Calibri"/>
              <a:cs typeface="Calibri"/>
              <a:sym typeface="Calibri"/>
            </a:endParaRPr>
          </a:p>
          <a:p>
            <a:pPr marL="0" marR="0" lvl="0" indent="0" algn="ctr" rtl="0">
              <a:spcBef>
                <a:spcPts val="0"/>
              </a:spcBef>
              <a:spcAft>
                <a:spcPts val="0"/>
              </a:spcAft>
              <a:buNone/>
            </a:pPr>
            <a:r>
              <a:rPr lang="en-US" sz="2400">
                <a:solidFill>
                  <a:srgbClr val="E8676A"/>
                </a:solidFill>
                <a:latin typeface="Calibri"/>
                <a:ea typeface="Calibri"/>
                <a:cs typeface="Calibri"/>
                <a:sym typeface="Calibri"/>
              </a:rPr>
              <a:t>well-known tools</a:t>
            </a:r>
            <a:endParaRPr/>
          </a:p>
          <a:p>
            <a:pPr marL="0" marR="0" lvl="0" indent="0" algn="ctr" rtl="0">
              <a:spcBef>
                <a:spcPts val="0"/>
              </a:spcBef>
              <a:spcAft>
                <a:spcPts val="0"/>
              </a:spcAft>
              <a:buNone/>
            </a:pPr>
            <a:endParaRPr sz="2400">
              <a:solidFill>
                <a:srgbClr val="E8676A"/>
              </a:solidFill>
              <a:latin typeface="Calibri"/>
              <a:ea typeface="Calibri"/>
              <a:cs typeface="Calibri"/>
              <a:sym typeface="Calibri"/>
            </a:endParaRPr>
          </a:p>
          <a:p>
            <a:pPr marL="0" marR="0" lvl="0" indent="0" algn="ctr" rtl="0">
              <a:spcBef>
                <a:spcPts val="0"/>
              </a:spcBef>
              <a:spcAft>
                <a:spcPts val="0"/>
              </a:spcAft>
              <a:buNone/>
            </a:pPr>
            <a:r>
              <a:rPr lang="en-US" sz="2400" b="1">
                <a:solidFill>
                  <a:srgbClr val="FDBD40"/>
                </a:solidFill>
                <a:latin typeface="Calibri"/>
                <a:ea typeface="Calibri"/>
                <a:cs typeface="Calibri"/>
                <a:sym typeface="Calibri"/>
              </a:rPr>
              <a:t>SQL statements</a:t>
            </a:r>
            <a:br>
              <a:rPr lang="en-US" sz="2400" b="1">
                <a:solidFill>
                  <a:srgbClr val="FDBD40"/>
                </a:solidFill>
                <a:latin typeface="Calibri"/>
                <a:ea typeface="Calibri"/>
                <a:cs typeface="Calibri"/>
                <a:sym typeface="Calibri"/>
              </a:rPr>
            </a:br>
            <a:r>
              <a:rPr lang="en-US" sz="1800" b="1">
                <a:solidFill>
                  <a:srgbClr val="FDBD40"/>
                </a:solidFill>
                <a:latin typeface="Calibri"/>
                <a:ea typeface="Calibri"/>
                <a:cs typeface="Calibri"/>
                <a:sym typeface="Calibri"/>
              </a:rPr>
              <a:t>(or key words)</a:t>
            </a:r>
            <a:endParaRPr/>
          </a:p>
        </p:txBody>
      </p:sp>
      <p:sp>
        <p:nvSpPr>
          <p:cNvPr id="198" name="Google Shape;198;p5"/>
          <p:cNvSpPr txBox="1"/>
          <p:nvPr/>
        </p:nvSpPr>
        <p:spPr>
          <a:xfrm>
            <a:off x="1432560" y="1496219"/>
            <a:ext cx="1356360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lang="en-US" sz="4000" b="1" dirty="0">
              <a:solidFill>
                <a:srgbClr val="E7686A"/>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a:t>
            </a:r>
            <a:r>
              <a:rPr lang="en-US" sz="2800" b="1" dirty="0" err="1">
                <a:solidFill>
                  <a:srgbClr val="238791"/>
                </a:solidFill>
                <a:latin typeface="Calibri"/>
                <a:ea typeface="Calibri"/>
                <a:cs typeface="Calibri"/>
                <a:sym typeface="Calibri"/>
              </a:rPr>
              <a:t>Bazele</a:t>
            </a:r>
            <a:r>
              <a:rPr lang="en-US" sz="2800" b="1" dirty="0">
                <a:solidFill>
                  <a:srgbClr val="238791"/>
                </a:solidFill>
                <a:latin typeface="Calibri"/>
                <a:ea typeface="Calibri"/>
                <a:cs typeface="Calibri"/>
                <a:sym typeface="Calibri"/>
              </a:rPr>
              <a:t> de date </a:t>
            </a:r>
            <a:r>
              <a:rPr lang="en-US" sz="2800" b="1" dirty="0" err="1">
                <a:solidFill>
                  <a:srgbClr val="238791"/>
                </a:solidFill>
                <a:latin typeface="Calibri"/>
                <a:ea typeface="Calibri"/>
                <a:cs typeface="Calibri"/>
                <a:sym typeface="Calibri"/>
              </a:rPr>
              <a:t>relaționale</a:t>
            </a:r>
            <a:r>
              <a:rPr lang="en-US" sz="2800" b="1" dirty="0">
                <a:solidFill>
                  <a:srgbClr val="238791"/>
                </a:solidFill>
                <a:latin typeface="Calibri"/>
                <a:ea typeface="Calibri"/>
                <a:cs typeface="Calibri"/>
                <a:sym typeface="Calibri"/>
              </a:rPr>
              <a:t> sunt </a:t>
            </a:r>
            <a:r>
              <a:rPr lang="en-US" sz="2800" b="1" dirty="0" err="1">
                <a:solidFill>
                  <a:srgbClr val="238791"/>
                </a:solidFill>
                <a:latin typeface="Calibri"/>
                <a:ea typeface="Calibri"/>
                <a:cs typeface="Calibri"/>
                <a:sym typeface="Calibri"/>
              </a:rPr>
              <a:t>cheia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pentru</a:t>
            </a:r>
            <a:r>
              <a:rPr lang="en-US" sz="2800" b="1" dirty="0">
                <a:solidFill>
                  <a:srgbClr val="238791"/>
                </a:solidFill>
                <a:latin typeface="Calibri"/>
                <a:ea typeface="Calibri"/>
                <a:cs typeface="Calibri"/>
                <a:sym typeface="Calibri"/>
              </a:rPr>
              <a:t> SQL</a:t>
            </a:r>
            <a:endParaRPr sz="2800" b="1" dirty="0">
              <a:solidFill>
                <a:srgbClr val="238791"/>
              </a:solidFill>
              <a:latin typeface="Calibri"/>
              <a:ea typeface="Calibri"/>
              <a:cs typeface="Calibri"/>
              <a:sym typeface="Calibri"/>
            </a:endParaRPr>
          </a:p>
        </p:txBody>
      </p:sp>
      <p:sp>
        <p:nvSpPr>
          <p:cNvPr id="205" name="Google Shape;205;p6"/>
          <p:cNvSpPr txBox="1"/>
          <p:nvPr/>
        </p:nvSpPr>
        <p:spPr>
          <a:xfrm>
            <a:off x="1447800" y="3770412"/>
            <a:ext cx="15163800" cy="830997"/>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Calibri"/>
                <a:ea typeface="Calibri"/>
                <a:cs typeface="Calibri"/>
                <a:sym typeface="Calibri"/>
              </a:rPr>
              <a:t>Bazele</a:t>
            </a:r>
            <a:r>
              <a:rPr lang="en-US" sz="2400" dirty="0">
                <a:solidFill>
                  <a:schemeClr val="dk1"/>
                </a:solidFill>
                <a:latin typeface="Calibri"/>
                <a:ea typeface="Calibri"/>
                <a:cs typeface="Calibri"/>
                <a:sym typeface="Calibri"/>
              </a:rPr>
              <a:t> de date </a:t>
            </a:r>
            <a:r>
              <a:rPr lang="en-US" sz="2400" dirty="0" err="1">
                <a:solidFill>
                  <a:schemeClr val="dk1"/>
                </a:solidFill>
                <a:latin typeface="Calibri"/>
                <a:ea typeface="Calibri"/>
                <a:cs typeface="Calibri"/>
                <a:sym typeface="Calibri"/>
              </a:rPr>
              <a:t>relaționale</a:t>
            </a:r>
            <a:r>
              <a:rPr lang="en-US" sz="2400" dirty="0">
                <a:solidFill>
                  <a:schemeClr val="dk1"/>
                </a:solidFill>
                <a:latin typeface="Calibri"/>
                <a:ea typeface="Calibri"/>
                <a:cs typeface="Calibri"/>
                <a:sym typeface="Calibri"/>
              </a:rPr>
              <a:t> sunt o </a:t>
            </a:r>
            <a:r>
              <a:rPr lang="en-US" sz="2400" dirty="0" err="1">
                <a:solidFill>
                  <a:schemeClr val="dk1"/>
                </a:solidFill>
                <a:latin typeface="Calibri"/>
                <a:ea typeface="Calibri"/>
                <a:cs typeface="Calibri"/>
                <a:sym typeface="Calibri"/>
              </a:rPr>
              <a:t>parte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esențială</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managementului</a:t>
            </a:r>
            <a:r>
              <a:rPr lang="en-US" sz="2400" dirty="0">
                <a:solidFill>
                  <a:schemeClr val="dk1"/>
                </a:solidFill>
                <a:latin typeface="Calibri"/>
                <a:ea typeface="Calibri"/>
                <a:cs typeface="Calibri"/>
                <a:sym typeface="Calibri"/>
              </a:rPr>
              <a:t> modern al </a:t>
            </a:r>
            <a:r>
              <a:rPr lang="en-US" sz="2400" dirty="0" err="1">
                <a:solidFill>
                  <a:schemeClr val="dk1"/>
                </a:solidFill>
                <a:latin typeface="Calibri"/>
                <a:ea typeface="Calibri"/>
                <a:cs typeface="Calibri"/>
                <a:sym typeface="Calibri"/>
              </a:rPr>
              <a:t>datelor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organizații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sunt </a:t>
            </a:r>
            <a:r>
              <a:rPr lang="en-US" sz="2400" dirty="0" err="1">
                <a:solidFill>
                  <a:schemeClr val="dk1"/>
                </a:solidFill>
                <a:latin typeface="Calibri"/>
                <a:ea typeface="Calibri"/>
                <a:cs typeface="Calibri"/>
                <a:sym typeface="Calibri"/>
              </a:rPr>
              <a:t>utilizate</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scară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largă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stoca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gestiona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analiza</a:t>
            </a:r>
            <a:r>
              <a:rPr lang="en-US" sz="2400" dirty="0">
                <a:solidFill>
                  <a:schemeClr val="dk1"/>
                </a:solidFill>
                <a:latin typeface="Calibri"/>
                <a:ea typeface="Calibri"/>
                <a:cs typeface="Calibri"/>
                <a:sym typeface="Calibri"/>
              </a:rPr>
              <a:t> date </a:t>
            </a:r>
            <a:r>
              <a:rPr lang="en-US" sz="2400" dirty="0" err="1">
                <a:solidFill>
                  <a:schemeClr val="dk1"/>
                </a:solidFill>
                <a:latin typeface="Calibri"/>
                <a:ea typeface="Calibri"/>
                <a:cs typeface="Calibri"/>
                <a:sym typeface="Calibri"/>
              </a:rPr>
              <a:t>într</a:t>
            </a:r>
            <a:r>
              <a:rPr lang="en-US" sz="2400" dirty="0">
                <a:solidFill>
                  <a:schemeClr val="dk1"/>
                </a:solidFill>
                <a:latin typeface="Calibri"/>
                <a:ea typeface="Calibri"/>
                <a:cs typeface="Calibri"/>
                <a:sym typeface="Calibri"/>
              </a:rPr>
              <a:t>-o </a:t>
            </a:r>
            <a:r>
              <a:rPr lang="en-US" sz="2400" dirty="0" err="1">
                <a:solidFill>
                  <a:schemeClr val="dk1"/>
                </a:solidFill>
                <a:latin typeface="Calibri"/>
                <a:ea typeface="Calibri"/>
                <a:cs typeface="Calibri"/>
                <a:sym typeface="Calibri"/>
              </a:rPr>
              <a:t>varietate</a:t>
            </a:r>
            <a:r>
              <a:rPr lang="en-US" sz="2400" dirty="0">
                <a:solidFill>
                  <a:schemeClr val="dk1"/>
                </a:solidFill>
                <a:latin typeface="Calibri"/>
                <a:ea typeface="Calibri"/>
                <a:cs typeface="Calibri"/>
                <a:sym typeface="Calibri"/>
              </a:rPr>
              <a:t> de </a:t>
            </a:r>
            <a:r>
              <a:rPr lang="ro-RO" sz="2400" dirty="0">
                <a:solidFill>
                  <a:schemeClr val="dk1"/>
                </a:solidFill>
                <a:latin typeface="Calibri"/>
                <a:ea typeface="Calibri"/>
                <a:cs typeface="Calibri"/>
                <a:sym typeface="Calibri"/>
              </a:rPr>
              <a:t>contexte.</a:t>
            </a:r>
            <a:endParaRPr dirty="0"/>
          </a:p>
        </p:txBody>
      </p:sp>
      <p:pic>
        <p:nvPicPr>
          <p:cNvPr id="206" name="Google Shape;206;p6"/>
          <p:cNvPicPr preferRelativeResize="0"/>
          <p:nvPr/>
        </p:nvPicPr>
        <p:blipFill rotWithShape="1">
          <a:blip r:embed="rId3">
            <a:alphaModFix/>
          </a:blip>
          <a:srcRect/>
          <a:stretch/>
        </p:blipFill>
        <p:spPr>
          <a:xfrm>
            <a:off x="4027717" y="5559808"/>
            <a:ext cx="6030683" cy="2438399"/>
          </a:xfrm>
          <a:prstGeom prst="rect">
            <a:avLst/>
          </a:prstGeom>
          <a:noFill/>
          <a:ln>
            <a:noFill/>
          </a:ln>
        </p:spPr>
      </p:pic>
      <p:sp>
        <p:nvSpPr>
          <p:cNvPr id="207" name="Google Shape;207;p6"/>
          <p:cNvSpPr txBox="1"/>
          <p:nvPr/>
        </p:nvSpPr>
        <p:spPr>
          <a:xfrm>
            <a:off x="6161317" y="5067300"/>
            <a:ext cx="18196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Employees</a:t>
            </a:r>
            <a:endParaRPr/>
          </a:p>
        </p:txBody>
      </p:sp>
      <p:sp>
        <p:nvSpPr>
          <p:cNvPr id="208" name="Google Shape;208;p6"/>
          <p:cNvSpPr txBox="1"/>
          <p:nvPr/>
        </p:nvSpPr>
        <p:spPr>
          <a:xfrm>
            <a:off x="2046517" y="5164669"/>
            <a:ext cx="1524000" cy="19389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2400" dirty="0">
                <a:solidFill>
                  <a:srgbClr val="E8676A"/>
                </a:solidFill>
                <a:latin typeface="Arial"/>
                <a:ea typeface="Arial"/>
                <a:cs typeface="Arial"/>
                <a:sym typeface="Arial"/>
              </a:rPr>
              <a:t>Nume</a:t>
            </a:r>
            <a:endParaRPr dirty="0"/>
          </a:p>
          <a:p>
            <a:pPr marL="0" marR="0" lvl="0" indent="0" algn="r" rtl="0">
              <a:spcBef>
                <a:spcPts val="0"/>
              </a:spcBef>
              <a:spcAft>
                <a:spcPts val="0"/>
              </a:spcAft>
              <a:buNone/>
            </a:pPr>
            <a:r>
              <a:rPr lang="en-US" sz="2400" dirty="0" err="1">
                <a:solidFill>
                  <a:srgbClr val="E8676A"/>
                </a:solidFill>
                <a:latin typeface="Arial"/>
                <a:ea typeface="Arial"/>
                <a:cs typeface="Arial"/>
                <a:sym typeface="Arial"/>
              </a:rPr>
              <a:t>Schem</a:t>
            </a:r>
            <a:r>
              <a:rPr lang="ro-RO" sz="2400" dirty="0">
                <a:solidFill>
                  <a:srgbClr val="E8676A"/>
                </a:solidFill>
                <a:latin typeface="Arial"/>
                <a:ea typeface="Arial"/>
                <a:cs typeface="Arial"/>
                <a:sym typeface="Arial"/>
              </a:rPr>
              <a:t>a</a:t>
            </a:r>
            <a:endParaRPr dirty="0"/>
          </a:p>
          <a:p>
            <a:pPr marL="0" marR="0" lvl="0" indent="0" algn="r" rtl="0">
              <a:spcBef>
                <a:spcPts val="0"/>
              </a:spcBef>
              <a:spcAft>
                <a:spcPts val="0"/>
              </a:spcAft>
              <a:buNone/>
            </a:pPr>
            <a:endParaRPr sz="2400" dirty="0">
              <a:solidFill>
                <a:srgbClr val="E8676A"/>
              </a:solidFill>
              <a:latin typeface="Arial"/>
              <a:ea typeface="Arial"/>
              <a:cs typeface="Arial"/>
              <a:sym typeface="Arial"/>
            </a:endParaRPr>
          </a:p>
          <a:p>
            <a:pPr marL="0" marR="0" lvl="0" indent="0" algn="r" rtl="0">
              <a:spcBef>
                <a:spcPts val="0"/>
              </a:spcBef>
              <a:spcAft>
                <a:spcPts val="0"/>
              </a:spcAft>
              <a:buNone/>
            </a:pPr>
            <a:endParaRPr sz="2400" dirty="0">
              <a:solidFill>
                <a:srgbClr val="E8676A"/>
              </a:solidFill>
              <a:latin typeface="Arial"/>
              <a:ea typeface="Arial"/>
              <a:cs typeface="Arial"/>
              <a:sym typeface="Arial"/>
            </a:endParaRPr>
          </a:p>
          <a:p>
            <a:pPr marL="0" marR="0" lvl="0" indent="0" algn="r" rtl="0">
              <a:spcBef>
                <a:spcPts val="0"/>
              </a:spcBef>
              <a:spcAft>
                <a:spcPts val="0"/>
              </a:spcAft>
              <a:buNone/>
            </a:pPr>
            <a:r>
              <a:rPr lang="en-US" sz="2400" dirty="0" err="1">
                <a:solidFill>
                  <a:srgbClr val="E8676A"/>
                </a:solidFill>
                <a:latin typeface="Arial"/>
                <a:ea typeface="Arial"/>
                <a:cs typeface="Arial"/>
                <a:sym typeface="Arial"/>
              </a:rPr>
              <a:t>Atribute</a:t>
            </a:r>
            <a:endParaRPr dirty="0"/>
          </a:p>
        </p:txBody>
      </p:sp>
      <p:sp>
        <p:nvSpPr>
          <p:cNvPr id="209" name="Google Shape;209;p6"/>
          <p:cNvSpPr/>
          <p:nvPr/>
        </p:nvSpPr>
        <p:spPr>
          <a:xfrm>
            <a:off x="5932717" y="6931407"/>
            <a:ext cx="1447800" cy="609600"/>
          </a:xfrm>
          <a:prstGeom prst="ellipse">
            <a:avLst/>
          </a:prstGeom>
          <a:noFill/>
          <a:ln w="38100" cap="flat" cmpd="sng">
            <a:solidFill>
              <a:srgbClr val="E768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6"/>
          <p:cNvSpPr txBox="1"/>
          <p:nvPr/>
        </p:nvSpPr>
        <p:spPr>
          <a:xfrm>
            <a:off x="6281058" y="8354542"/>
            <a:ext cx="152400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2400" dirty="0">
                <a:solidFill>
                  <a:srgbClr val="E8676A"/>
                </a:solidFill>
                <a:latin typeface="Arial"/>
                <a:ea typeface="Arial"/>
                <a:cs typeface="Arial"/>
                <a:sym typeface="Arial"/>
              </a:rPr>
              <a:t>câmp</a:t>
            </a:r>
            <a:endParaRPr dirty="0"/>
          </a:p>
        </p:txBody>
      </p:sp>
      <p:cxnSp>
        <p:nvCxnSpPr>
          <p:cNvPr id="211" name="Google Shape;211;p6"/>
          <p:cNvCxnSpPr/>
          <p:nvPr/>
        </p:nvCxnSpPr>
        <p:spPr>
          <a:xfrm rot="10800000">
            <a:off x="7043058" y="7687350"/>
            <a:ext cx="337459" cy="667192"/>
          </a:xfrm>
          <a:prstGeom prst="straightConnector1">
            <a:avLst/>
          </a:prstGeom>
          <a:noFill/>
          <a:ln w="28575" cap="flat" cmpd="sng">
            <a:solidFill>
              <a:srgbClr val="E8676A"/>
            </a:solidFill>
            <a:prstDash val="solid"/>
            <a:miter lim="800000"/>
            <a:headEnd type="none" w="sm" len="sm"/>
            <a:tailEnd type="triangle" w="med" len="med"/>
          </a:ln>
        </p:spPr>
      </p:cxnSp>
      <p:sp>
        <p:nvSpPr>
          <p:cNvPr id="212" name="Google Shape;212;p6"/>
          <p:cNvSpPr txBox="1"/>
          <p:nvPr/>
        </p:nvSpPr>
        <p:spPr>
          <a:xfrm>
            <a:off x="1432560" y="1496219"/>
            <a:ext cx="1472184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lang="en-US" sz="4000" b="1" dirty="0">
              <a:solidFill>
                <a:srgbClr val="E7686A"/>
              </a:solidFill>
              <a:latin typeface="Calibri"/>
              <a:ea typeface="Calibri"/>
              <a:cs typeface="Calibri"/>
              <a:sym typeface="Calibri"/>
            </a:endParaRPr>
          </a:p>
        </p:txBody>
      </p:sp>
      <p:sp>
        <p:nvSpPr>
          <p:cNvPr id="213" name="Google Shape;213;p6"/>
          <p:cNvSpPr/>
          <p:nvPr/>
        </p:nvSpPr>
        <p:spPr>
          <a:xfrm>
            <a:off x="4027716" y="6072525"/>
            <a:ext cx="6183083" cy="609600"/>
          </a:xfrm>
          <a:prstGeom prst="ellipse">
            <a:avLst/>
          </a:prstGeom>
          <a:noFill/>
          <a:ln w="38100" cap="flat" cmpd="sng">
            <a:solidFill>
              <a:srgbClr val="E768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14" name="Google Shape;214;p6"/>
          <p:cNvCxnSpPr/>
          <p:nvPr/>
        </p:nvCxnSpPr>
        <p:spPr>
          <a:xfrm rot="10800000">
            <a:off x="10363200" y="6377325"/>
            <a:ext cx="605971" cy="0"/>
          </a:xfrm>
          <a:prstGeom prst="straightConnector1">
            <a:avLst/>
          </a:prstGeom>
          <a:noFill/>
          <a:ln w="28575" cap="flat" cmpd="sng">
            <a:solidFill>
              <a:srgbClr val="E8676A"/>
            </a:solidFill>
            <a:prstDash val="solid"/>
            <a:miter lim="800000"/>
            <a:headEnd type="none" w="sm" len="sm"/>
            <a:tailEnd type="triangle" w="med" len="med"/>
          </a:ln>
        </p:spPr>
      </p:cxnSp>
      <p:sp>
        <p:nvSpPr>
          <p:cNvPr id="215" name="Google Shape;215;p6"/>
          <p:cNvSpPr txBox="1"/>
          <p:nvPr/>
        </p:nvSpPr>
        <p:spPr>
          <a:xfrm>
            <a:off x="11121572" y="6072525"/>
            <a:ext cx="221342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err="1">
                <a:solidFill>
                  <a:srgbClr val="E8676A"/>
                </a:solidFill>
                <a:latin typeface="Arial"/>
                <a:ea typeface="Arial"/>
                <a:cs typeface="Arial"/>
                <a:sym typeface="Arial"/>
              </a:rPr>
              <a:t>Inregistrarea</a:t>
            </a:r>
            <a:r>
              <a:rPr lang="ro-RO" sz="2400" dirty="0">
                <a:solidFill>
                  <a:srgbClr val="E8676A"/>
                </a:solidFill>
                <a:latin typeface="Arial"/>
                <a:ea typeface="Arial"/>
                <a:cs typeface="Arial"/>
                <a:sym typeface="Arial"/>
              </a:rPr>
              <a:t> rândului</a:t>
            </a:r>
            <a:endParaRPr dirty="0"/>
          </a:p>
        </p:txBody>
      </p:sp>
      <p:sp>
        <p:nvSpPr>
          <p:cNvPr id="216" name="Google Shape;216;p6"/>
          <p:cNvSpPr/>
          <p:nvPr/>
        </p:nvSpPr>
        <p:spPr>
          <a:xfrm>
            <a:off x="3944244" y="5067300"/>
            <a:ext cx="2029293" cy="3083307"/>
          </a:xfrm>
          <a:prstGeom prst="ellipse">
            <a:avLst/>
          </a:prstGeom>
          <a:noFill/>
          <a:ln w="38100" cap="flat" cmpd="sng">
            <a:solidFill>
              <a:srgbClr val="E768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6"/>
          <p:cNvSpPr txBox="1"/>
          <p:nvPr/>
        </p:nvSpPr>
        <p:spPr>
          <a:xfrm>
            <a:off x="3614058" y="8201659"/>
            <a:ext cx="152400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2400" dirty="0">
                <a:solidFill>
                  <a:srgbClr val="E8676A"/>
                </a:solidFill>
                <a:latin typeface="Arial"/>
                <a:ea typeface="Arial"/>
                <a:cs typeface="Arial"/>
                <a:sym typeface="Arial"/>
              </a:rPr>
              <a:t>coloană</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2"/>
        <p:cNvGrpSpPr/>
        <p:nvPr/>
      </p:nvGrpSpPr>
      <p:grpSpPr>
        <a:xfrm>
          <a:off x="0" y="0"/>
          <a:ext cx="0" cy="0"/>
          <a:chOff x="0" y="0"/>
          <a:chExt cx="0" cy="0"/>
        </a:xfrm>
      </p:grpSpPr>
      <p:sp>
        <p:nvSpPr>
          <p:cNvPr id="223" name="Google Shape;223;p7"/>
          <p:cNvSpPr txBox="1"/>
          <p:nvPr/>
        </p:nvSpPr>
        <p:spPr>
          <a:xfrm>
            <a:off x="1447800" y="253492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Cum </a:t>
            </a:r>
            <a:r>
              <a:rPr lang="en-US" sz="2800" b="1" dirty="0" err="1">
                <a:solidFill>
                  <a:srgbClr val="238791"/>
                </a:solidFill>
                <a:latin typeface="Calibri"/>
                <a:ea typeface="Calibri"/>
                <a:cs typeface="Calibri"/>
                <a:sym typeface="Calibri"/>
              </a:rPr>
              <a:t>funcționează</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frazele</a:t>
            </a:r>
            <a:r>
              <a:rPr lang="en-US" sz="2800" b="1" dirty="0">
                <a:solidFill>
                  <a:srgbClr val="238791"/>
                </a:solidFill>
                <a:latin typeface="Calibri"/>
                <a:ea typeface="Calibri"/>
                <a:cs typeface="Calibri"/>
                <a:sym typeface="Calibri"/>
              </a:rPr>
              <a:t> SQL?</a:t>
            </a:r>
            <a:endParaRPr sz="2800" b="1" dirty="0">
              <a:solidFill>
                <a:srgbClr val="238791"/>
              </a:solidFill>
              <a:latin typeface="Calibri"/>
              <a:ea typeface="Calibri"/>
              <a:cs typeface="Calibri"/>
              <a:sym typeface="Calibri"/>
            </a:endParaRPr>
          </a:p>
        </p:txBody>
      </p:sp>
      <p:sp>
        <p:nvSpPr>
          <p:cNvPr id="224" name="Google Shape;224;p7"/>
          <p:cNvSpPr txBox="1"/>
          <p:nvPr/>
        </p:nvSpPr>
        <p:spPr>
          <a:xfrm>
            <a:off x="1447800" y="3619500"/>
            <a:ext cx="15163800" cy="4154943"/>
          </a:xfrm>
          <a:prstGeom prst="rect">
            <a:avLst/>
          </a:prstGeom>
          <a:noFill/>
          <a:ln>
            <a:noFill/>
          </a:ln>
        </p:spPr>
        <p:txBody>
          <a:bodyPr spcFirstLastPara="1" wrap="square" lIns="91425" tIns="45700" rIns="91425" bIns="45700" anchor="t" anchorCtr="0">
            <a:spAutoFit/>
          </a:bodyPr>
          <a:lstStyle/>
          <a:p>
            <a:pPr lvl="0"/>
            <a:r>
              <a:rPr lang="en-US" sz="2400" dirty="0" err="1">
                <a:solidFill>
                  <a:srgbClr val="374151"/>
                </a:solidFill>
              </a:rPr>
              <a:t>Toate</a:t>
            </a:r>
            <a:r>
              <a:rPr lang="en-US" sz="2400" dirty="0">
                <a:solidFill>
                  <a:srgbClr val="374151"/>
                </a:solidFill>
              </a:rPr>
              <a:t> </a:t>
            </a:r>
            <a:r>
              <a:rPr lang="ro-RO" sz="2400" dirty="0">
                <a:solidFill>
                  <a:srgbClr val="374151"/>
                </a:solidFill>
              </a:rPr>
              <a:t>frazele</a:t>
            </a:r>
            <a:r>
              <a:rPr lang="en-US" sz="2400" dirty="0">
                <a:solidFill>
                  <a:srgbClr val="374151"/>
                </a:solidFill>
              </a:rPr>
              <a:t> SQL </a:t>
            </a:r>
            <a:r>
              <a:rPr lang="en-US" sz="2400" dirty="0" err="1">
                <a:solidFill>
                  <a:srgbClr val="374151"/>
                </a:solidFill>
              </a:rPr>
              <a:t>încep</a:t>
            </a:r>
            <a:r>
              <a:rPr lang="en-US" sz="2400" dirty="0">
                <a:solidFill>
                  <a:srgbClr val="374151"/>
                </a:solidFill>
              </a:rPr>
              <a:t> cu </a:t>
            </a:r>
            <a:r>
              <a:rPr lang="ro-RO" sz="2400" dirty="0">
                <a:solidFill>
                  <a:srgbClr val="374151"/>
                </a:solidFill>
              </a:rPr>
              <a:t>unul</a:t>
            </a:r>
            <a:r>
              <a:rPr lang="en-US" sz="2400" dirty="0">
                <a:solidFill>
                  <a:srgbClr val="374151"/>
                </a:solidFill>
              </a:rPr>
              <a:t> </a:t>
            </a:r>
            <a:r>
              <a:rPr lang="en-US" sz="2400" dirty="0" err="1">
                <a:solidFill>
                  <a:srgbClr val="374151"/>
                </a:solidFill>
              </a:rPr>
              <a:t>dintre</a:t>
            </a:r>
            <a:r>
              <a:rPr lang="en-US" sz="2400" dirty="0">
                <a:solidFill>
                  <a:srgbClr val="374151"/>
                </a:solidFill>
              </a:rPr>
              <a:t> </a:t>
            </a:r>
            <a:r>
              <a:rPr lang="en-US" sz="2400" dirty="0" err="1">
                <a:solidFill>
                  <a:srgbClr val="374151"/>
                </a:solidFill>
              </a:rPr>
              <a:t>următoarele</a:t>
            </a:r>
            <a:r>
              <a:rPr lang="en-US" sz="2400" dirty="0">
                <a:solidFill>
                  <a:srgbClr val="374151"/>
                </a:solidFill>
              </a:rPr>
              <a:t> </a:t>
            </a:r>
            <a:r>
              <a:rPr lang="en-US" sz="2400" dirty="0" err="1">
                <a:solidFill>
                  <a:srgbClr val="374151"/>
                </a:solidFill>
              </a:rPr>
              <a:t>cuvinte</a:t>
            </a:r>
            <a:r>
              <a:rPr lang="en-US" sz="2400" dirty="0">
                <a:solidFill>
                  <a:srgbClr val="374151"/>
                </a:solidFill>
              </a:rPr>
              <a:t> </a:t>
            </a:r>
            <a:r>
              <a:rPr lang="en-US" sz="2400" dirty="0" err="1">
                <a:solidFill>
                  <a:srgbClr val="374151"/>
                </a:solidFill>
              </a:rPr>
              <a:t>cheie</a:t>
            </a:r>
            <a:r>
              <a:rPr lang="ro-RO" sz="2400" dirty="0">
                <a:solidFill>
                  <a:srgbClr val="374151"/>
                </a:solidFill>
              </a:rPr>
              <a:t>:</a:t>
            </a:r>
          </a:p>
          <a:p>
            <a:pPr lvl="0"/>
            <a:br>
              <a:rPr lang="en-US" sz="2400" b="0" i="0" dirty="0">
                <a:solidFill>
                  <a:srgbClr val="374151"/>
                </a:solidFill>
                <a:latin typeface="Arial"/>
                <a:ea typeface="Arial"/>
                <a:cs typeface="Arial"/>
                <a:sym typeface="Arial"/>
              </a:rPr>
            </a:br>
            <a:r>
              <a:rPr lang="en-US" sz="2400" b="0" i="0" dirty="0">
                <a:solidFill>
                  <a:srgbClr val="374151"/>
                </a:solidFill>
                <a:latin typeface="Arial"/>
                <a:ea typeface="Arial"/>
                <a:cs typeface="Arial"/>
                <a:sym typeface="Arial"/>
              </a:rPr>
              <a:t>          </a:t>
            </a:r>
            <a:r>
              <a:rPr lang="en-US" sz="2400" b="1" i="0" dirty="0">
                <a:solidFill>
                  <a:srgbClr val="FDBD40"/>
                </a:solidFill>
                <a:latin typeface="Arial"/>
                <a:ea typeface="Arial"/>
                <a:cs typeface="Arial"/>
                <a:sym typeface="Arial"/>
              </a:rPr>
              <a:t>SELECT, INSERT, UPDATE, DELETE, ALTER, DROP, CREATE, USE, SHOW </a:t>
            </a:r>
            <a:endParaRPr dirty="0"/>
          </a:p>
          <a:p>
            <a:pPr marL="0" marR="0" lvl="0" indent="0" algn="l" rtl="0">
              <a:spcBef>
                <a:spcPts val="0"/>
              </a:spcBef>
              <a:spcAft>
                <a:spcPts val="0"/>
              </a:spcAft>
              <a:buNone/>
            </a:pPr>
            <a:endParaRPr sz="2400" b="0" i="0" dirty="0">
              <a:solidFill>
                <a:srgbClr val="374151"/>
              </a:solidFill>
              <a:latin typeface="Arial"/>
              <a:ea typeface="Arial"/>
              <a:cs typeface="Arial"/>
              <a:sym typeface="Arial"/>
            </a:endParaRPr>
          </a:p>
          <a:p>
            <a:pPr lvl="0"/>
            <a:r>
              <a:rPr lang="en-US" sz="2400" dirty="0" err="1">
                <a:solidFill>
                  <a:srgbClr val="374151"/>
                </a:solidFill>
              </a:rPr>
              <a:t>iar</a:t>
            </a:r>
            <a:r>
              <a:rPr lang="en-US" sz="2400" dirty="0">
                <a:solidFill>
                  <a:srgbClr val="374151"/>
                </a:solidFill>
              </a:rPr>
              <a:t> </a:t>
            </a:r>
            <a:r>
              <a:rPr lang="en-US" sz="2400" dirty="0" err="1">
                <a:solidFill>
                  <a:srgbClr val="374151"/>
                </a:solidFill>
              </a:rPr>
              <a:t>toate</a:t>
            </a:r>
            <a:r>
              <a:rPr lang="en-US" sz="2400" dirty="0">
                <a:solidFill>
                  <a:srgbClr val="374151"/>
                </a:solidFill>
              </a:rPr>
              <a:t> </a:t>
            </a:r>
            <a:r>
              <a:rPr lang="ro-RO" sz="2400" dirty="0">
                <a:solidFill>
                  <a:srgbClr val="374151"/>
                </a:solidFill>
              </a:rPr>
              <a:t>frazele</a:t>
            </a:r>
            <a:r>
              <a:rPr lang="en-US" sz="2400" dirty="0">
                <a:solidFill>
                  <a:srgbClr val="374151"/>
                </a:solidFill>
              </a:rPr>
              <a:t> se </a:t>
            </a:r>
            <a:r>
              <a:rPr lang="en-US" sz="2400" dirty="0" err="1">
                <a:solidFill>
                  <a:srgbClr val="374151"/>
                </a:solidFill>
              </a:rPr>
              <a:t>termină</a:t>
            </a:r>
            <a:r>
              <a:rPr lang="en-US" sz="2400" dirty="0">
                <a:solidFill>
                  <a:srgbClr val="374151"/>
                </a:solidFill>
              </a:rPr>
              <a:t> cu </a:t>
            </a:r>
            <a:r>
              <a:rPr lang="en-US" sz="2400" dirty="0" err="1">
                <a:solidFill>
                  <a:srgbClr val="374151"/>
                </a:solidFill>
              </a:rPr>
              <a:t>punct</a:t>
            </a:r>
            <a:r>
              <a:rPr lang="en-US" sz="2400" dirty="0">
                <a:solidFill>
                  <a:srgbClr val="374151"/>
                </a:solidFill>
              </a:rPr>
              <a:t> </a:t>
            </a:r>
            <a:r>
              <a:rPr lang="en-US" sz="2400" dirty="0" err="1">
                <a:solidFill>
                  <a:srgbClr val="374151"/>
                </a:solidFill>
              </a:rPr>
              <a:t>și</a:t>
            </a:r>
            <a:r>
              <a:rPr lang="en-US" sz="2400" dirty="0">
                <a:solidFill>
                  <a:srgbClr val="374151"/>
                </a:solidFill>
              </a:rPr>
              <a:t> </a:t>
            </a:r>
            <a:r>
              <a:rPr lang="en-US" sz="2400" dirty="0" err="1">
                <a:solidFill>
                  <a:srgbClr val="374151"/>
                </a:solidFill>
              </a:rPr>
              <a:t>virgulă</a:t>
            </a:r>
            <a:r>
              <a:rPr lang="ro-RO" sz="2400" dirty="0">
                <a:solidFill>
                  <a:srgbClr val="374151"/>
                </a:solidFill>
              </a:rPr>
              <a:t> </a:t>
            </a:r>
            <a:r>
              <a:rPr lang="en-US" sz="2400" dirty="0">
                <a:solidFill>
                  <a:srgbClr val="374151"/>
                </a:solidFill>
              </a:rPr>
              <a:t>;</a:t>
            </a:r>
            <a:endParaRPr dirty="0"/>
          </a:p>
          <a:p>
            <a:pPr marL="0" marR="0" lvl="0" indent="0" algn="l" rtl="0">
              <a:spcBef>
                <a:spcPts val="0"/>
              </a:spcBef>
              <a:spcAft>
                <a:spcPts val="0"/>
              </a:spcAft>
              <a:buNone/>
            </a:pPr>
            <a:endParaRPr sz="2400" dirty="0">
              <a:solidFill>
                <a:srgbClr val="374151"/>
              </a:solidFill>
              <a:latin typeface="Arial"/>
              <a:ea typeface="Arial"/>
              <a:cs typeface="Arial"/>
              <a:sym typeface="Arial"/>
            </a:endParaRPr>
          </a:p>
          <a:p>
            <a:pPr lvl="0"/>
            <a:r>
              <a:rPr lang="en-US" sz="2400" dirty="0" err="1">
                <a:solidFill>
                  <a:srgbClr val="374151"/>
                </a:solidFill>
              </a:rPr>
              <a:t>Structura</a:t>
            </a:r>
            <a:r>
              <a:rPr lang="en-US" sz="2400" dirty="0">
                <a:solidFill>
                  <a:srgbClr val="374151"/>
                </a:solidFill>
              </a:rPr>
              <a:t> </a:t>
            </a:r>
            <a:r>
              <a:rPr lang="en-US" sz="2400" dirty="0" err="1">
                <a:solidFill>
                  <a:srgbClr val="374151"/>
                </a:solidFill>
              </a:rPr>
              <a:t>și</a:t>
            </a:r>
            <a:r>
              <a:rPr lang="en-US" sz="2400" dirty="0">
                <a:solidFill>
                  <a:srgbClr val="374151"/>
                </a:solidFill>
              </a:rPr>
              <a:t> </a:t>
            </a:r>
            <a:r>
              <a:rPr lang="en-US" sz="2400" dirty="0" err="1">
                <a:solidFill>
                  <a:srgbClr val="374151"/>
                </a:solidFill>
              </a:rPr>
              <a:t>sintaxa</a:t>
            </a:r>
            <a:r>
              <a:rPr lang="en-US" sz="2400" dirty="0">
                <a:solidFill>
                  <a:srgbClr val="374151"/>
                </a:solidFill>
              </a:rPr>
              <a:t> </a:t>
            </a:r>
            <a:r>
              <a:rPr lang="ro-RO" sz="2400" dirty="0">
                <a:solidFill>
                  <a:srgbClr val="374151"/>
                </a:solidFill>
              </a:rPr>
              <a:t>frazelor</a:t>
            </a:r>
            <a:r>
              <a:rPr lang="en-US" sz="2400" dirty="0">
                <a:solidFill>
                  <a:srgbClr val="374151"/>
                </a:solidFill>
              </a:rPr>
              <a:t> SQL pot </a:t>
            </a:r>
            <a:r>
              <a:rPr lang="en-US" sz="2400" dirty="0" err="1">
                <a:solidFill>
                  <a:srgbClr val="374151"/>
                </a:solidFill>
              </a:rPr>
              <a:t>varia</a:t>
            </a:r>
            <a:r>
              <a:rPr lang="en-US" sz="2400" dirty="0">
                <a:solidFill>
                  <a:srgbClr val="374151"/>
                </a:solidFill>
              </a:rPr>
              <a:t> </a:t>
            </a:r>
            <a:r>
              <a:rPr lang="en-US" sz="2400" dirty="0" err="1">
                <a:solidFill>
                  <a:srgbClr val="374151"/>
                </a:solidFill>
              </a:rPr>
              <a:t>în</a:t>
            </a:r>
            <a:r>
              <a:rPr lang="en-US" sz="2400" dirty="0">
                <a:solidFill>
                  <a:srgbClr val="374151"/>
                </a:solidFill>
              </a:rPr>
              <a:t> </a:t>
            </a:r>
            <a:r>
              <a:rPr lang="en-US" sz="2400" dirty="0" err="1">
                <a:solidFill>
                  <a:srgbClr val="374151"/>
                </a:solidFill>
              </a:rPr>
              <a:t>funcție</a:t>
            </a:r>
            <a:r>
              <a:rPr lang="en-US" sz="2400" dirty="0">
                <a:solidFill>
                  <a:srgbClr val="374151"/>
                </a:solidFill>
              </a:rPr>
              <a:t> de </a:t>
            </a:r>
            <a:r>
              <a:rPr lang="en-US" sz="2400" dirty="0" err="1">
                <a:solidFill>
                  <a:srgbClr val="374151"/>
                </a:solidFill>
              </a:rPr>
              <a:t>sistemul</a:t>
            </a:r>
            <a:r>
              <a:rPr lang="en-US" sz="2400" dirty="0">
                <a:solidFill>
                  <a:srgbClr val="374151"/>
                </a:solidFill>
              </a:rPr>
              <a:t> specific de management al </a:t>
            </a:r>
            <a:r>
              <a:rPr lang="en-US" sz="2400" dirty="0" err="1">
                <a:solidFill>
                  <a:srgbClr val="374151"/>
                </a:solidFill>
              </a:rPr>
              <a:t>bazei</a:t>
            </a:r>
            <a:r>
              <a:rPr lang="en-US" sz="2400" dirty="0">
                <a:solidFill>
                  <a:srgbClr val="374151"/>
                </a:solidFill>
              </a:rPr>
              <a:t> de date (DBMS) </a:t>
            </a:r>
            <a:r>
              <a:rPr lang="en-US" sz="2400" dirty="0" err="1">
                <a:solidFill>
                  <a:srgbClr val="374151"/>
                </a:solidFill>
              </a:rPr>
              <a:t>utilizat</a:t>
            </a:r>
            <a:r>
              <a:rPr lang="en-US" sz="2400" dirty="0">
                <a:solidFill>
                  <a:srgbClr val="374151"/>
                </a:solidFill>
              </a:rPr>
              <a:t>. Cu </a:t>
            </a:r>
            <a:r>
              <a:rPr lang="en-US" sz="2400" dirty="0" err="1">
                <a:solidFill>
                  <a:srgbClr val="374151"/>
                </a:solidFill>
              </a:rPr>
              <a:t>toate</a:t>
            </a:r>
            <a:r>
              <a:rPr lang="en-US" sz="2400" dirty="0">
                <a:solidFill>
                  <a:srgbClr val="374151"/>
                </a:solidFill>
              </a:rPr>
              <a:t> </a:t>
            </a:r>
            <a:r>
              <a:rPr lang="en-US" sz="2400" dirty="0" err="1">
                <a:solidFill>
                  <a:srgbClr val="374151"/>
                </a:solidFill>
              </a:rPr>
              <a:t>acestea</a:t>
            </a:r>
            <a:r>
              <a:rPr lang="en-US" sz="2400" dirty="0">
                <a:solidFill>
                  <a:srgbClr val="374151"/>
                </a:solidFill>
              </a:rPr>
              <a:t>, </a:t>
            </a:r>
            <a:r>
              <a:rPr lang="en-US" sz="2400" dirty="0" err="1">
                <a:solidFill>
                  <a:srgbClr val="374151"/>
                </a:solidFill>
              </a:rPr>
              <a:t>există</a:t>
            </a:r>
            <a:r>
              <a:rPr lang="en-US" sz="2400" dirty="0">
                <a:solidFill>
                  <a:srgbClr val="374151"/>
                </a:solidFill>
              </a:rPr>
              <a:t> </a:t>
            </a:r>
            <a:r>
              <a:rPr lang="en-US" sz="2400" dirty="0" err="1">
                <a:solidFill>
                  <a:srgbClr val="374151"/>
                </a:solidFill>
              </a:rPr>
              <a:t>câteva</a:t>
            </a:r>
            <a:r>
              <a:rPr lang="en-US" sz="2400" dirty="0">
                <a:solidFill>
                  <a:srgbClr val="374151"/>
                </a:solidFill>
              </a:rPr>
              <a:t> </a:t>
            </a:r>
            <a:r>
              <a:rPr lang="en-US" sz="2400" dirty="0" err="1">
                <a:solidFill>
                  <a:srgbClr val="374151"/>
                </a:solidFill>
              </a:rPr>
              <a:t>linii</a:t>
            </a:r>
            <a:r>
              <a:rPr lang="en-US" sz="2400" dirty="0">
                <a:solidFill>
                  <a:srgbClr val="374151"/>
                </a:solidFill>
              </a:rPr>
              <a:t> </a:t>
            </a:r>
            <a:r>
              <a:rPr lang="en-US" sz="2400" dirty="0" err="1">
                <a:solidFill>
                  <a:srgbClr val="374151"/>
                </a:solidFill>
              </a:rPr>
              <a:t>directoare</a:t>
            </a:r>
            <a:r>
              <a:rPr lang="en-US" sz="2400" dirty="0">
                <a:solidFill>
                  <a:srgbClr val="374151"/>
                </a:solidFill>
              </a:rPr>
              <a:t> </a:t>
            </a:r>
            <a:r>
              <a:rPr lang="en-US" sz="2400" dirty="0" err="1">
                <a:solidFill>
                  <a:srgbClr val="374151"/>
                </a:solidFill>
              </a:rPr>
              <a:t>generale</a:t>
            </a:r>
            <a:r>
              <a:rPr lang="en-US" sz="2400" dirty="0">
                <a:solidFill>
                  <a:srgbClr val="374151"/>
                </a:solidFill>
              </a:rPr>
              <a:t> care se </a:t>
            </a:r>
            <a:r>
              <a:rPr lang="en-US" sz="2400" dirty="0" err="1">
                <a:solidFill>
                  <a:srgbClr val="374151"/>
                </a:solidFill>
              </a:rPr>
              <a:t>aplică</a:t>
            </a:r>
            <a:r>
              <a:rPr lang="en-US" sz="2400" dirty="0">
                <a:solidFill>
                  <a:srgbClr val="374151"/>
                </a:solidFill>
              </a:rPr>
              <a:t> </a:t>
            </a:r>
            <a:r>
              <a:rPr lang="en-US" sz="2400" dirty="0" err="1">
                <a:solidFill>
                  <a:srgbClr val="374151"/>
                </a:solidFill>
              </a:rPr>
              <a:t>majorității</a:t>
            </a:r>
            <a:r>
              <a:rPr lang="en-US" sz="2400" dirty="0">
                <a:solidFill>
                  <a:srgbClr val="374151"/>
                </a:solidFill>
              </a:rPr>
              <a:t> </a:t>
            </a:r>
            <a:r>
              <a:rPr lang="ro-RO" sz="2400" dirty="0">
                <a:solidFill>
                  <a:srgbClr val="374151"/>
                </a:solidFill>
              </a:rPr>
              <a:t>frazelor</a:t>
            </a:r>
            <a:r>
              <a:rPr lang="en-US" sz="2400" dirty="0">
                <a:solidFill>
                  <a:srgbClr val="374151"/>
                </a:solidFill>
              </a:rPr>
              <a:t> SQL.</a:t>
            </a:r>
          </a:p>
          <a:p>
            <a:pPr lvl="0"/>
            <a:endParaRPr lang="en-US" sz="2400" dirty="0">
              <a:solidFill>
                <a:srgbClr val="374151"/>
              </a:solidFill>
            </a:endParaRPr>
          </a:p>
          <a:p>
            <a:pPr lvl="0"/>
            <a:r>
              <a:rPr lang="en-US" sz="2400" dirty="0">
                <a:solidFill>
                  <a:srgbClr val="374151"/>
                </a:solidFill>
              </a:rPr>
              <a:t>O </a:t>
            </a:r>
            <a:r>
              <a:rPr lang="ro-RO" sz="2400" dirty="0">
                <a:solidFill>
                  <a:srgbClr val="374151"/>
                </a:solidFill>
              </a:rPr>
              <a:t>frază</a:t>
            </a:r>
            <a:r>
              <a:rPr lang="en-US" sz="2400" dirty="0">
                <a:solidFill>
                  <a:srgbClr val="374151"/>
                </a:solidFill>
              </a:rPr>
              <a:t> SQL de </a:t>
            </a:r>
            <a:r>
              <a:rPr lang="en-US" sz="2400" dirty="0" err="1">
                <a:solidFill>
                  <a:srgbClr val="374151"/>
                </a:solidFill>
              </a:rPr>
              <a:t>bază</a:t>
            </a:r>
            <a:r>
              <a:rPr lang="en-US" sz="2400" dirty="0">
                <a:solidFill>
                  <a:srgbClr val="374151"/>
                </a:solidFill>
              </a:rPr>
              <a:t> </a:t>
            </a:r>
            <a:r>
              <a:rPr lang="ro-RO" sz="2400" dirty="0">
                <a:solidFill>
                  <a:srgbClr val="374151"/>
                </a:solidFill>
              </a:rPr>
              <a:t>este formată</a:t>
            </a:r>
            <a:r>
              <a:rPr lang="en-US" sz="2400" dirty="0">
                <a:solidFill>
                  <a:srgbClr val="374151"/>
                </a:solidFill>
              </a:rPr>
              <a:t> de </a:t>
            </a:r>
            <a:r>
              <a:rPr lang="en-US" sz="2400" dirty="0" err="1">
                <a:solidFill>
                  <a:srgbClr val="374151"/>
                </a:solidFill>
              </a:rPr>
              <a:t>obicei</a:t>
            </a:r>
            <a:r>
              <a:rPr lang="en-US" sz="2400" dirty="0">
                <a:solidFill>
                  <a:srgbClr val="374151"/>
                </a:solidFill>
              </a:rPr>
              <a:t> </a:t>
            </a:r>
            <a:r>
              <a:rPr lang="en-US" sz="2400" dirty="0" err="1">
                <a:solidFill>
                  <a:srgbClr val="374151"/>
                </a:solidFill>
              </a:rPr>
              <a:t>dintr</a:t>
            </a:r>
            <a:r>
              <a:rPr lang="en-US" sz="2400" dirty="0">
                <a:solidFill>
                  <a:srgbClr val="374151"/>
                </a:solidFill>
              </a:rPr>
              <a:t>-un </a:t>
            </a:r>
            <a:r>
              <a:rPr lang="en-US" sz="2400" dirty="0" err="1">
                <a:solidFill>
                  <a:srgbClr val="374151"/>
                </a:solidFill>
              </a:rPr>
              <a:t>cuvânt</a:t>
            </a:r>
            <a:r>
              <a:rPr lang="en-US" sz="2400" dirty="0">
                <a:solidFill>
                  <a:srgbClr val="374151"/>
                </a:solidFill>
              </a:rPr>
              <a:t> </a:t>
            </a:r>
            <a:r>
              <a:rPr lang="en-US" sz="2400" dirty="0" err="1">
                <a:solidFill>
                  <a:srgbClr val="374151"/>
                </a:solidFill>
              </a:rPr>
              <a:t>cheie</a:t>
            </a:r>
            <a:r>
              <a:rPr lang="en-US" sz="2400" dirty="0">
                <a:solidFill>
                  <a:srgbClr val="374151"/>
                </a:solidFill>
              </a:rPr>
              <a:t> (</a:t>
            </a:r>
            <a:r>
              <a:rPr lang="en-US" sz="2400" dirty="0" err="1">
                <a:solidFill>
                  <a:srgbClr val="374151"/>
                </a:solidFill>
              </a:rPr>
              <a:t>cunoscut</a:t>
            </a:r>
            <a:r>
              <a:rPr lang="en-US" sz="2400" dirty="0">
                <a:solidFill>
                  <a:srgbClr val="374151"/>
                </a:solidFill>
              </a:rPr>
              <a:t> </a:t>
            </a:r>
            <a:r>
              <a:rPr lang="en-US" sz="2400" dirty="0" err="1">
                <a:solidFill>
                  <a:srgbClr val="374151"/>
                </a:solidFill>
              </a:rPr>
              <a:t>și</a:t>
            </a:r>
            <a:r>
              <a:rPr lang="en-US" sz="2400" dirty="0">
                <a:solidFill>
                  <a:srgbClr val="374151"/>
                </a:solidFill>
              </a:rPr>
              <a:t> </a:t>
            </a:r>
            <a:r>
              <a:rPr lang="ro-RO" sz="2400" dirty="0">
                <a:solidFill>
                  <a:srgbClr val="374151"/>
                </a:solidFill>
              </a:rPr>
              <a:t>sub denumirea de</a:t>
            </a:r>
            <a:r>
              <a:rPr lang="en-US" sz="2400" dirty="0">
                <a:solidFill>
                  <a:srgbClr val="374151"/>
                </a:solidFill>
              </a:rPr>
              <a:t> </a:t>
            </a:r>
            <a:r>
              <a:rPr lang="en-US" sz="2400" dirty="0" err="1">
                <a:solidFill>
                  <a:srgbClr val="374151"/>
                </a:solidFill>
              </a:rPr>
              <a:t>clauză</a:t>
            </a:r>
            <a:r>
              <a:rPr lang="en-US" sz="2400" dirty="0">
                <a:solidFill>
                  <a:srgbClr val="374151"/>
                </a:solidFill>
              </a:rPr>
              <a:t>) </a:t>
            </a:r>
            <a:r>
              <a:rPr lang="en-US" sz="2400" dirty="0" err="1">
                <a:solidFill>
                  <a:srgbClr val="374151"/>
                </a:solidFill>
              </a:rPr>
              <a:t>urmat</a:t>
            </a:r>
            <a:r>
              <a:rPr lang="en-US" sz="2400" dirty="0">
                <a:solidFill>
                  <a:srgbClr val="374151"/>
                </a:solidFill>
              </a:rPr>
              <a:t> de </a:t>
            </a:r>
            <a:r>
              <a:rPr lang="en-US" sz="2400" dirty="0" err="1">
                <a:solidFill>
                  <a:srgbClr val="374151"/>
                </a:solidFill>
              </a:rPr>
              <a:t>unul</a:t>
            </a:r>
            <a:r>
              <a:rPr lang="en-US" sz="2400" dirty="0">
                <a:solidFill>
                  <a:srgbClr val="374151"/>
                </a:solidFill>
              </a:rPr>
              <a:t> </a:t>
            </a:r>
            <a:r>
              <a:rPr lang="en-US" sz="2400" dirty="0" err="1">
                <a:solidFill>
                  <a:srgbClr val="374151"/>
                </a:solidFill>
              </a:rPr>
              <a:t>sau</a:t>
            </a:r>
            <a:r>
              <a:rPr lang="en-US" sz="2400" dirty="0">
                <a:solidFill>
                  <a:srgbClr val="374151"/>
                </a:solidFill>
              </a:rPr>
              <a:t> </a:t>
            </a:r>
            <a:r>
              <a:rPr lang="en-US" sz="2400" dirty="0" err="1">
                <a:solidFill>
                  <a:srgbClr val="374151"/>
                </a:solidFill>
              </a:rPr>
              <a:t>mai</a:t>
            </a:r>
            <a:r>
              <a:rPr lang="en-US" sz="2400" dirty="0">
                <a:solidFill>
                  <a:srgbClr val="374151"/>
                </a:solidFill>
              </a:rPr>
              <a:t> </a:t>
            </a:r>
            <a:r>
              <a:rPr lang="en-US" sz="2400" dirty="0" err="1">
                <a:solidFill>
                  <a:srgbClr val="374151"/>
                </a:solidFill>
              </a:rPr>
              <a:t>multe</a:t>
            </a:r>
            <a:r>
              <a:rPr lang="en-US" sz="2400" dirty="0">
                <a:solidFill>
                  <a:srgbClr val="374151"/>
                </a:solidFill>
              </a:rPr>
              <a:t> </a:t>
            </a:r>
            <a:r>
              <a:rPr lang="en-US" sz="2400" dirty="0" err="1">
                <a:solidFill>
                  <a:srgbClr val="374151"/>
                </a:solidFill>
              </a:rPr>
              <a:t>argumente</a:t>
            </a:r>
            <a:r>
              <a:rPr lang="en-US" sz="2400" dirty="0">
                <a:solidFill>
                  <a:srgbClr val="374151"/>
                </a:solidFill>
              </a:rPr>
              <a:t> </a:t>
            </a:r>
            <a:r>
              <a:rPr lang="en-US" sz="2400" dirty="0" err="1">
                <a:solidFill>
                  <a:srgbClr val="374151"/>
                </a:solidFill>
              </a:rPr>
              <a:t>sau</a:t>
            </a:r>
            <a:r>
              <a:rPr lang="en-US" sz="2400" dirty="0">
                <a:solidFill>
                  <a:srgbClr val="374151"/>
                </a:solidFill>
              </a:rPr>
              <a:t> </a:t>
            </a:r>
            <a:r>
              <a:rPr lang="en-US" sz="2400" dirty="0" err="1">
                <a:solidFill>
                  <a:srgbClr val="374151"/>
                </a:solidFill>
              </a:rPr>
              <a:t>parametri</a:t>
            </a:r>
            <a:r>
              <a:rPr lang="en-US" sz="2400" dirty="0">
                <a:solidFill>
                  <a:srgbClr val="374151"/>
                </a:solidFill>
              </a:rPr>
              <a:t>.</a:t>
            </a:r>
            <a:endParaRPr sz="2400" dirty="0">
              <a:solidFill>
                <a:schemeClr val="dk1"/>
              </a:solidFill>
              <a:latin typeface="Calibri"/>
              <a:ea typeface="Calibri"/>
              <a:cs typeface="Calibri"/>
              <a:sym typeface="Calibri"/>
            </a:endParaRPr>
          </a:p>
        </p:txBody>
      </p:sp>
      <p:sp>
        <p:nvSpPr>
          <p:cNvPr id="225" name="Google Shape;225;p7"/>
          <p:cNvSpPr txBox="1"/>
          <p:nvPr/>
        </p:nvSpPr>
        <p:spPr>
          <a:xfrm>
            <a:off x="4038600" y="12881066"/>
            <a:ext cx="151638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a:solidFill>
                  <a:srgbClr val="374151"/>
                </a:solidFill>
                <a:latin typeface="Arial"/>
                <a:ea typeface="Arial"/>
                <a:cs typeface="Arial"/>
                <a:sym typeface="Arial"/>
              </a:rPr>
              <a:t>SELECT</a:t>
            </a:r>
            <a:endParaRPr/>
          </a:p>
          <a:p>
            <a:pPr marL="0" marR="0" lvl="0" indent="0" algn="l" rtl="0">
              <a:spcBef>
                <a:spcPts val="0"/>
              </a:spcBef>
              <a:spcAft>
                <a:spcPts val="0"/>
              </a:spcAft>
              <a:buNone/>
            </a:pPr>
            <a:endParaRPr sz="2400">
              <a:solidFill>
                <a:srgbClr val="374151"/>
              </a:solidFill>
              <a:latin typeface="Arial"/>
              <a:ea typeface="Arial"/>
              <a:cs typeface="Arial"/>
              <a:sym typeface="Arial"/>
            </a:endParaRPr>
          </a:p>
          <a:p>
            <a:pPr marL="0" marR="0" lvl="0" indent="0" algn="l" rtl="0">
              <a:spcBef>
                <a:spcPts val="0"/>
              </a:spcBef>
              <a:spcAft>
                <a:spcPts val="0"/>
              </a:spcAft>
              <a:buNone/>
            </a:pPr>
            <a:endParaRPr sz="2400">
              <a:solidFill>
                <a:srgbClr val="37415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26" name="Google Shape;226;p7"/>
          <p:cNvSpPr txBox="1"/>
          <p:nvPr/>
        </p:nvSpPr>
        <p:spPr>
          <a:xfrm>
            <a:off x="1432560" y="1496219"/>
            <a:ext cx="1356360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lang="en-US" sz="4000" b="1" dirty="0">
              <a:solidFill>
                <a:srgbClr val="E7686A"/>
              </a:solidFill>
              <a:latin typeface="Calibri"/>
              <a:ea typeface="Calibri"/>
              <a:cs typeface="Calibri"/>
              <a:sym typeface="Calibri"/>
            </a:endParaRPr>
          </a:p>
        </p:txBody>
      </p:sp>
      <p:sp>
        <p:nvSpPr>
          <p:cNvPr id="227" name="Google Shape;227;p7"/>
          <p:cNvSpPr txBox="1"/>
          <p:nvPr/>
        </p:nvSpPr>
        <p:spPr>
          <a:xfrm rot="393050">
            <a:off x="15401344" y="2358746"/>
            <a:ext cx="1828801" cy="1200288"/>
          </a:xfrm>
          <a:prstGeom prst="rect">
            <a:avLst/>
          </a:prstGeom>
          <a:solidFill>
            <a:schemeClr val="lt1"/>
          </a:solidFill>
          <a:ln w="12700" cap="flat" cmpd="sng">
            <a:solidFill>
              <a:schemeClr val="accent2"/>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lvl="0"/>
            <a:r>
              <a:rPr lang="en-US" sz="1800" dirty="0" err="1">
                <a:latin typeface="Calibri"/>
                <a:ea typeface="Calibri"/>
                <a:cs typeface="Calibri"/>
                <a:sym typeface="Calibri"/>
              </a:rPr>
              <a:t>Vă</a:t>
            </a:r>
            <a:r>
              <a:rPr lang="en-US" sz="1800" dirty="0">
                <a:latin typeface="Calibri"/>
                <a:ea typeface="Calibri"/>
                <a:cs typeface="Calibri"/>
                <a:sym typeface="Calibri"/>
              </a:rPr>
              <a:t> </a:t>
            </a:r>
            <a:r>
              <a:rPr lang="en-US" sz="1800" dirty="0" err="1">
                <a:latin typeface="Calibri"/>
                <a:ea typeface="Calibri"/>
                <a:cs typeface="Calibri"/>
                <a:sym typeface="Calibri"/>
              </a:rPr>
              <a:t>rugăm</a:t>
            </a:r>
            <a:r>
              <a:rPr lang="en-US" sz="1800" dirty="0">
                <a:latin typeface="Calibri"/>
                <a:ea typeface="Calibri"/>
                <a:cs typeface="Calibri"/>
                <a:sym typeface="Calibri"/>
              </a:rPr>
              <a:t> </a:t>
            </a:r>
            <a:r>
              <a:rPr lang="en-US" sz="1800" dirty="0" err="1">
                <a:latin typeface="Calibri"/>
                <a:ea typeface="Calibri"/>
                <a:cs typeface="Calibri"/>
                <a:sym typeface="Calibri"/>
              </a:rPr>
              <a:t>să</a:t>
            </a:r>
            <a:r>
              <a:rPr lang="en-US" sz="1800" dirty="0">
                <a:latin typeface="Calibri"/>
                <a:ea typeface="Calibri"/>
                <a:cs typeface="Calibri"/>
                <a:sym typeface="Calibri"/>
              </a:rPr>
              <a:t> </a:t>
            </a:r>
            <a:r>
              <a:rPr lang="en-US" sz="1800" dirty="0" err="1">
                <a:latin typeface="Calibri"/>
                <a:ea typeface="Calibri"/>
                <a:cs typeface="Calibri"/>
                <a:sym typeface="Calibri"/>
              </a:rPr>
              <a:t>găsiți</a:t>
            </a:r>
            <a:r>
              <a:rPr lang="en-US" sz="1800" dirty="0">
                <a:latin typeface="Calibri"/>
                <a:ea typeface="Calibri"/>
                <a:cs typeface="Calibri"/>
                <a:sym typeface="Calibri"/>
              </a:rPr>
              <a:t> </a:t>
            </a:r>
            <a:r>
              <a:rPr lang="ro-RO" sz="1800" dirty="0">
                <a:latin typeface="Calibri"/>
                <a:ea typeface="Calibri"/>
                <a:cs typeface="Calibri"/>
                <a:sym typeface="Calibri"/>
              </a:rPr>
              <a:t>un C</a:t>
            </a:r>
            <a:r>
              <a:rPr lang="en-US" sz="1800" dirty="0">
                <a:latin typeface="Calibri"/>
                <a:ea typeface="Calibri"/>
                <a:cs typeface="Calibri"/>
                <a:sym typeface="Calibri"/>
              </a:rPr>
              <a:t>heat</a:t>
            </a:r>
            <a:r>
              <a:rPr lang="ro-RO" sz="1800" dirty="0">
                <a:latin typeface="Calibri"/>
                <a:ea typeface="Calibri"/>
                <a:cs typeface="Calibri"/>
                <a:sym typeface="Calibri"/>
              </a:rPr>
              <a:t> </a:t>
            </a:r>
            <a:r>
              <a:rPr lang="ro-RO" sz="1800" dirty="0" err="1">
                <a:latin typeface="Calibri"/>
                <a:ea typeface="Calibri"/>
                <a:cs typeface="Calibri"/>
                <a:sym typeface="Calibri"/>
              </a:rPr>
              <a:t>Sheet</a:t>
            </a:r>
            <a:r>
              <a:rPr lang="en-US" sz="1800" dirty="0">
                <a:latin typeface="Calibri"/>
                <a:ea typeface="Calibri"/>
                <a:cs typeface="Calibri"/>
                <a:sym typeface="Calibri"/>
              </a:rPr>
              <a:t> </a:t>
            </a:r>
            <a:r>
              <a:rPr lang="en-US" sz="1800" dirty="0" err="1">
                <a:latin typeface="Calibri"/>
                <a:ea typeface="Calibri"/>
                <a:cs typeface="Calibri"/>
                <a:sym typeface="Calibri"/>
              </a:rPr>
              <a:t>pentru</a:t>
            </a:r>
            <a:r>
              <a:rPr lang="en-US" sz="1800" dirty="0">
                <a:latin typeface="Calibri"/>
                <a:ea typeface="Calibri"/>
                <a:cs typeface="Calibri"/>
                <a:sym typeface="Calibri"/>
              </a:rPr>
              <a:t> </a:t>
            </a:r>
            <a:r>
              <a:rPr lang="ro-RO" sz="1800" dirty="0">
                <a:latin typeface="Calibri"/>
                <a:ea typeface="Calibri"/>
                <a:cs typeface="Calibri"/>
                <a:sym typeface="Calibri"/>
              </a:rPr>
              <a:t>fraze</a:t>
            </a:r>
            <a:r>
              <a:rPr lang="en-US" sz="1800" dirty="0">
                <a:latin typeface="Calibri"/>
                <a:ea typeface="Calibri"/>
                <a:cs typeface="Calibri"/>
                <a:sym typeface="Calibri"/>
              </a:rPr>
              <a:t> SQL.</a:t>
            </a:r>
            <a:endParaRPr sz="18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a:t>
            </a:r>
            <a:r>
              <a:rPr lang="ro-RO" sz="2800" b="1" dirty="0">
                <a:solidFill>
                  <a:srgbClr val="238791"/>
                </a:solidFill>
                <a:latin typeface="Calibri"/>
                <a:ea typeface="Calibri"/>
                <a:cs typeface="Calibri"/>
                <a:sym typeface="Calibri"/>
              </a:rPr>
              <a:t>Fraze</a:t>
            </a:r>
            <a:r>
              <a:rPr lang="it-IT" sz="2800" b="1" dirty="0">
                <a:solidFill>
                  <a:srgbClr val="238791"/>
                </a:solidFill>
                <a:latin typeface="Calibri"/>
                <a:ea typeface="Calibri"/>
                <a:cs typeface="Calibri"/>
                <a:sym typeface="Calibri"/>
              </a:rPr>
              <a:t> SQL comune</a:t>
            </a:r>
            <a:endParaRPr sz="2800" b="1" dirty="0">
              <a:solidFill>
                <a:srgbClr val="238791"/>
              </a:solidFill>
              <a:latin typeface="Calibri"/>
              <a:ea typeface="Calibri"/>
              <a:cs typeface="Calibri"/>
              <a:sym typeface="Calibri"/>
            </a:endParaRPr>
          </a:p>
        </p:txBody>
      </p:sp>
      <p:sp>
        <p:nvSpPr>
          <p:cNvPr id="233" name="Google Shape;233;p8"/>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DBD40"/>
                </a:solidFill>
                <a:latin typeface="Calibri"/>
                <a:ea typeface="Calibri"/>
                <a:cs typeface="Calibri"/>
                <a:sym typeface="Calibri"/>
              </a:rPr>
              <a:t>SELECT, FROM</a:t>
            </a:r>
            <a:r>
              <a:rPr lang="en-US" sz="2400" dirty="0">
                <a:solidFill>
                  <a:srgbClr val="FDBD40"/>
                </a:solidFill>
                <a:latin typeface="Calibri"/>
                <a:ea typeface="Calibri"/>
                <a:cs typeface="Calibri"/>
                <a:sym typeface="Calibri"/>
              </a:rPr>
              <a:t> </a:t>
            </a:r>
            <a:r>
              <a:rPr lang="ro-RO" sz="2400" dirty="0">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b="1" dirty="0">
                <a:solidFill>
                  <a:srgbClr val="FDBD40"/>
                </a:solidFill>
                <a:latin typeface="Calibri"/>
                <a:ea typeface="Calibri"/>
                <a:cs typeface="Calibri"/>
                <a:sym typeface="Calibri"/>
              </a:rPr>
              <a:t>WHERE</a:t>
            </a:r>
            <a:endParaRPr dirty="0"/>
          </a:p>
        </p:txBody>
      </p:sp>
      <p:sp>
        <p:nvSpPr>
          <p:cNvPr id="234" name="Google Shape;234;p8"/>
          <p:cNvSpPr txBox="1"/>
          <p:nvPr/>
        </p:nvSpPr>
        <p:spPr>
          <a:xfrm>
            <a:off x="1060450" y="4040693"/>
            <a:ext cx="7721600" cy="1985118"/>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rgbClr val="FDBD40"/>
              </a:buClr>
              <a:buSzPts val="2400"/>
              <a:buFont typeface="Noto Sans Symbols"/>
              <a:buChar char="⮚"/>
            </a:pPr>
            <a:r>
              <a:rPr lang="en-US" sz="2400" b="1" dirty="0">
                <a:solidFill>
                  <a:srgbClr val="FDBD40"/>
                </a:solidFill>
                <a:latin typeface="Calibri"/>
                <a:ea typeface="Calibri"/>
                <a:cs typeface="Calibri"/>
                <a:sym typeface="Calibri"/>
              </a:rPr>
              <a:t>SELECT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selecta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coloane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dintr</a:t>
            </a:r>
            <a:r>
              <a:rPr lang="en-US" sz="2400" dirty="0">
                <a:solidFill>
                  <a:schemeClr val="dk1"/>
                </a:solidFill>
                <a:latin typeface="Calibri"/>
                <a:ea typeface="Calibri"/>
                <a:cs typeface="Calibri"/>
                <a:sym typeface="Calibri"/>
              </a:rPr>
              <a:t>-un </a:t>
            </a:r>
            <a:r>
              <a:rPr lang="en-US" sz="2400" dirty="0" err="1">
                <a:solidFill>
                  <a:schemeClr val="dk1"/>
                </a:solidFill>
                <a:latin typeface="Calibri"/>
                <a:ea typeface="Calibri"/>
                <a:cs typeface="Calibri"/>
                <a:sym typeface="Calibri"/>
              </a:rPr>
              <a:t>tabel</a:t>
            </a:r>
            <a:endParaRPr dirty="0"/>
          </a:p>
          <a:p>
            <a:pPr marL="742950" lvl="1" indent="-285750">
              <a:spcBef>
                <a:spcPts val="600"/>
              </a:spcBef>
              <a:buClr>
                <a:schemeClr val="dk1"/>
              </a:buClr>
              <a:buSzPts val="2400"/>
              <a:buFont typeface="Noto Sans Symbols"/>
              <a:buChar char="⮚"/>
            </a:pP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selecta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coloanele</a:t>
            </a:r>
            <a:r>
              <a:rPr lang="ro-RO" sz="2400"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a:t>
            </a:r>
            <a:r>
              <a:rPr lang="en-US" sz="2400" b="1" i="0" u="none" strike="noStrike" cap="none" dirty="0">
                <a:solidFill>
                  <a:srgbClr val="FDBD40"/>
                </a:solidFill>
                <a:latin typeface="Calibri"/>
                <a:ea typeface="Calibri"/>
                <a:cs typeface="Calibri"/>
                <a:sym typeface="Calibri"/>
              </a:rPr>
              <a:t>SELECT </a:t>
            </a:r>
            <a:r>
              <a:rPr lang="en-US" sz="2400" b="1" i="0" u="none" strike="noStrike" cap="none"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  </a:t>
            </a:r>
            <a:r>
              <a:rPr lang="ro-RO" sz="2400" b="0" i="0" u="none" strike="noStrike" cap="none" dirty="0">
                <a:solidFill>
                  <a:schemeClr val="dk1"/>
                </a:solidFill>
                <a:latin typeface="Calibri"/>
                <a:ea typeface="Calibri"/>
                <a:cs typeface="Calibri"/>
                <a:sym typeface="Calibri"/>
              </a:rPr>
              <a:t>altfel </a:t>
            </a:r>
            <a:r>
              <a:rPr lang="en-US" sz="2400" b="0" i="0" u="none" strike="noStrike" cap="none" dirty="0">
                <a:solidFill>
                  <a:schemeClr val="dk1"/>
                </a:solidFill>
                <a:latin typeface="Calibri"/>
                <a:ea typeface="Calibri"/>
                <a:cs typeface="Calibri"/>
                <a:sym typeface="Calibri"/>
              </a:rPr>
              <a:t>"</a:t>
            </a:r>
            <a:r>
              <a:rPr lang="en-US" sz="2400" b="1" i="0" u="none" strike="noStrike" cap="none" dirty="0">
                <a:solidFill>
                  <a:srgbClr val="FDBD40"/>
                </a:solidFill>
                <a:latin typeface="Calibri"/>
                <a:ea typeface="Calibri"/>
                <a:cs typeface="Calibri"/>
                <a:sym typeface="Calibri"/>
              </a:rPr>
              <a:t>SELECT</a:t>
            </a:r>
            <a:r>
              <a:rPr lang="en-US" sz="2400" b="0" i="0" u="none" strike="noStrike" cap="none"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urmat</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numele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coloanei</a:t>
            </a:r>
            <a:endParaRPr dirty="0"/>
          </a:p>
          <a:p>
            <a:pPr marL="742950" lvl="1" indent="-285750">
              <a:spcBef>
                <a:spcPts val="1200"/>
              </a:spcBef>
              <a:buClr>
                <a:schemeClr val="dk1"/>
              </a:buClr>
              <a:buSzPts val="2400"/>
              <a:buFont typeface="Noto Sans Symbols"/>
              <a:buChar char="⮚"/>
            </a:pPr>
            <a:r>
              <a:rPr lang="ro-RO" sz="2400" dirty="0">
                <a:solidFill>
                  <a:schemeClr val="dk1"/>
                </a:solidFill>
                <a:latin typeface="Calibri"/>
                <a:ea typeface="Calibri"/>
                <a:cs typeface="Calibri"/>
                <a:sym typeface="Calibri"/>
              </a:rPr>
              <a:t>N</a:t>
            </a:r>
            <a:r>
              <a:rPr lang="pt-BR" sz="2400" dirty="0">
                <a:solidFill>
                  <a:schemeClr val="dk1"/>
                </a:solidFill>
                <a:latin typeface="Calibri"/>
                <a:ea typeface="Calibri"/>
                <a:cs typeface="Calibri"/>
                <a:sym typeface="Calibri"/>
              </a:rPr>
              <a:t>umele coloanelor </a:t>
            </a:r>
            <a:r>
              <a:rPr lang="ro-RO" sz="2400" dirty="0">
                <a:solidFill>
                  <a:schemeClr val="dk1"/>
                </a:solidFill>
                <a:latin typeface="Calibri"/>
                <a:ea typeface="Calibri"/>
                <a:cs typeface="Calibri"/>
                <a:sym typeface="Calibri"/>
              </a:rPr>
              <a:t>trebuie separate </a:t>
            </a:r>
            <a:r>
              <a:rPr lang="ro-RO" sz="2400" dirty="0" err="1">
                <a:solidFill>
                  <a:schemeClr val="dk1"/>
                </a:solidFill>
                <a:latin typeface="Calibri"/>
                <a:ea typeface="Calibri"/>
                <a:cs typeface="Calibri"/>
                <a:sym typeface="Calibri"/>
              </a:rPr>
              <a:t>printr</a:t>
            </a:r>
            <a:r>
              <a:rPr lang="ro-RO" sz="2400" dirty="0">
                <a:solidFill>
                  <a:schemeClr val="dk1"/>
                </a:solidFill>
                <a:latin typeface="Calibri"/>
                <a:ea typeface="Calibri"/>
                <a:cs typeface="Calibri"/>
                <a:sym typeface="Calibri"/>
              </a:rPr>
              <a:t>-</a:t>
            </a:r>
            <a:r>
              <a:rPr lang="pt-BR" sz="2400" dirty="0">
                <a:solidFill>
                  <a:schemeClr val="dk1"/>
                </a:solidFill>
                <a:latin typeface="Calibri"/>
                <a:ea typeface="Calibri"/>
                <a:cs typeface="Calibri"/>
                <a:sym typeface="Calibri"/>
              </a:rPr>
              <a:t>o virgulă</a:t>
            </a:r>
            <a:r>
              <a:rPr lang="en-US" sz="2400" b="0" i="0" u="none" strike="noStrike" cap="none" dirty="0">
                <a:solidFill>
                  <a:schemeClr val="dk1"/>
                </a:solidFill>
                <a:latin typeface="Calibri"/>
                <a:ea typeface="Calibri"/>
                <a:cs typeface="Calibri"/>
                <a:sym typeface="Calibri"/>
              </a:rPr>
              <a:t> [</a:t>
            </a:r>
            <a:r>
              <a:rPr lang="en-US" sz="2400" b="1" i="0" u="none" strike="noStrike" cap="none" dirty="0">
                <a:solidFill>
                  <a:srgbClr val="FDBD40"/>
                </a:solidFill>
                <a:latin typeface="Calibri"/>
                <a:ea typeface="Calibri"/>
                <a:cs typeface="Calibri"/>
                <a:sym typeface="Calibri"/>
              </a:rPr>
              <a:t>,</a:t>
            </a:r>
            <a:r>
              <a:rPr lang="en-US" sz="2400" b="0" i="0" u="none" strike="noStrike" cap="none" dirty="0">
                <a:solidFill>
                  <a:schemeClr val="dk1"/>
                </a:solidFill>
                <a:latin typeface="Calibri"/>
                <a:ea typeface="Calibri"/>
                <a:cs typeface="Calibri"/>
                <a:sym typeface="Calibri"/>
              </a:rPr>
              <a:t>]</a:t>
            </a:r>
            <a:endParaRPr dirty="0"/>
          </a:p>
        </p:txBody>
      </p:sp>
      <p:sp>
        <p:nvSpPr>
          <p:cNvPr id="235" name="Google Shape;235;p8"/>
          <p:cNvSpPr txBox="1"/>
          <p:nvPr/>
        </p:nvSpPr>
        <p:spPr>
          <a:xfrm>
            <a:off x="1432560" y="1496219"/>
            <a:ext cx="1327404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lang="en-US" sz="4000" b="1" dirty="0">
              <a:solidFill>
                <a:srgbClr val="E7686A"/>
              </a:solidFill>
              <a:latin typeface="Calibri"/>
              <a:ea typeface="Calibri"/>
              <a:cs typeface="Calibri"/>
              <a:sym typeface="Calibri"/>
            </a:endParaRPr>
          </a:p>
        </p:txBody>
      </p:sp>
      <p:sp>
        <p:nvSpPr>
          <p:cNvPr id="236" name="Google Shape;236;p8"/>
          <p:cNvSpPr txBox="1"/>
          <p:nvPr/>
        </p:nvSpPr>
        <p:spPr>
          <a:xfrm>
            <a:off x="9144000" y="4076700"/>
            <a:ext cx="8305800" cy="2769949"/>
          </a:xfrm>
          <a:prstGeom prst="rect">
            <a:avLst/>
          </a:prstGeom>
          <a:noFill/>
          <a:ln>
            <a:noFill/>
          </a:ln>
        </p:spPr>
        <p:txBody>
          <a:bodyPr spcFirstLastPara="1" wrap="square" lIns="91425" tIns="45700" rIns="91425" bIns="45700" anchor="t" anchorCtr="0">
            <a:spAutoFit/>
          </a:bodyPr>
          <a:lstStyle/>
          <a:p>
            <a:pPr marL="285750" lvl="0" indent="-285750">
              <a:buClr>
                <a:srgbClr val="FDBD40"/>
              </a:buClr>
              <a:buSzPts val="2400"/>
              <a:buFont typeface="Noto Sans Symbols"/>
              <a:buChar char="⮚"/>
            </a:pPr>
            <a:r>
              <a:rPr lang="en-US" sz="2400" b="1" dirty="0">
                <a:solidFill>
                  <a:srgbClr val="FDBD40"/>
                </a:solidFill>
                <a:latin typeface="Calibri"/>
                <a:ea typeface="Calibri"/>
                <a:cs typeface="Calibri"/>
                <a:sym typeface="Calibri"/>
              </a:rPr>
              <a:t>FROM</a:t>
            </a:r>
            <a:r>
              <a:rPr lang="en-US" sz="2400" b="1" dirty="0">
                <a:solidFill>
                  <a:srgbClr val="1E737C"/>
                </a:solidFill>
                <a:latin typeface="Calibri"/>
                <a:ea typeface="Calibri"/>
                <a:cs typeface="Calibri"/>
                <a:sym typeface="Calibri"/>
              </a:rPr>
              <a:t> </a:t>
            </a:r>
            <a:r>
              <a:rPr lang="ro-RO" sz="2400" b="1" dirty="0">
                <a:solidFill>
                  <a:srgbClr val="1E737C"/>
                </a:solidFill>
                <a:latin typeface="Calibri"/>
                <a:ea typeface="Calibri"/>
                <a:cs typeface="Calibri"/>
                <a:sym typeface="Calibri"/>
              </a:rPr>
              <a:t>se </a:t>
            </a:r>
            <a:r>
              <a:rPr lang="ro-RO" sz="2400" dirty="0">
                <a:solidFill>
                  <a:schemeClr val="dk1"/>
                </a:solidFill>
                <a:latin typeface="Calibri"/>
                <a:ea typeface="Calibri"/>
                <a:cs typeface="Calibri"/>
                <a:sym typeface="Calibri"/>
              </a:rPr>
              <a:t>specifică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tabelul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interogării</a:t>
            </a:r>
            <a:r>
              <a:rPr lang="en-US" sz="2400" dirty="0">
                <a:solidFill>
                  <a:schemeClr val="dk1"/>
                </a:solidFill>
                <a:latin typeface="Calibri"/>
                <a:ea typeface="Calibri"/>
                <a:cs typeface="Calibri"/>
                <a:sym typeface="Calibri"/>
              </a:rPr>
              <a:t> </a:t>
            </a:r>
            <a:endParaRPr dirty="0"/>
          </a:p>
          <a:p>
            <a:pPr marL="742950" lvl="1" indent="-285750">
              <a:spcBef>
                <a:spcPts val="1200"/>
              </a:spcBef>
              <a:buClr>
                <a:schemeClr val="dk1"/>
              </a:buClr>
              <a:buSzPts val="2400"/>
              <a:buFont typeface="Noto Sans Symbols"/>
              <a:buChar char="⮚"/>
            </a:pPr>
            <a:r>
              <a:rPr lang="ro-RO" sz="2400" dirty="0">
                <a:solidFill>
                  <a:schemeClr val="dk1"/>
                </a:solidFill>
                <a:latin typeface="Calibri"/>
                <a:ea typeface="Calibri"/>
                <a:cs typeface="Calibri"/>
                <a:sym typeface="Calibri"/>
              </a:rPr>
              <a:t>se </a:t>
            </a:r>
            <a:r>
              <a:rPr lang="en-US" sz="2400" dirty="0" err="1">
                <a:solidFill>
                  <a:schemeClr val="dk1"/>
                </a:solidFill>
                <a:latin typeface="Calibri"/>
                <a:ea typeface="Calibri"/>
                <a:cs typeface="Calibri"/>
                <a:sym typeface="Calibri"/>
              </a:rPr>
              <a:t>enumer</a:t>
            </a:r>
            <a:r>
              <a:rPr lang="ro-RO" sz="2400" dirty="0">
                <a:solidFill>
                  <a:schemeClr val="dk1"/>
                </a:solidFill>
                <a:latin typeface="Calibri"/>
                <a:ea typeface="Calibri"/>
                <a:cs typeface="Calibri"/>
                <a:sym typeface="Calibri"/>
              </a:rPr>
              <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tabelele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ro-RO" sz="2400" i="1" dirty="0" err="1">
                <a:solidFill>
                  <a:schemeClr val="dk1"/>
                </a:solidFill>
                <a:latin typeface="Calibri"/>
                <a:ea typeface="Calibri"/>
                <a:cs typeface="Calibri"/>
                <a:sym typeface="Calibri"/>
              </a:rPr>
              <a:t>join</a:t>
            </a:r>
            <a:r>
              <a:rPr lang="ro-RO" sz="2400" i="1" dirty="0">
                <a:solidFill>
                  <a:schemeClr val="dk1"/>
                </a:solidFill>
                <a:latin typeface="Calibri"/>
                <a:ea typeface="Calibri"/>
                <a:cs typeface="Calibri"/>
                <a:sym typeface="Calibri"/>
              </a:rPr>
              <a:t>-</a:t>
            </a:r>
            <a:r>
              <a:rPr lang="ro-RO" sz="2400" dirty="0">
                <a:solidFill>
                  <a:schemeClr val="dk1"/>
                </a:solidFill>
                <a:latin typeface="Calibri"/>
                <a:ea typeface="Calibri"/>
                <a:cs typeface="Calibri"/>
                <a:sym typeface="Calibri"/>
              </a:rPr>
              <a:t>urile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necesare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instrucțiunea</a:t>
            </a:r>
            <a:r>
              <a:rPr lang="en-US" sz="2400" dirty="0">
                <a:solidFill>
                  <a:schemeClr val="dk1"/>
                </a:solidFill>
                <a:latin typeface="Calibri"/>
                <a:ea typeface="Calibri"/>
                <a:cs typeface="Calibri"/>
                <a:sym typeface="Calibri"/>
              </a:rPr>
              <a:t> SQL</a:t>
            </a:r>
            <a:endParaRPr dirty="0"/>
          </a:p>
          <a:p>
            <a:pPr marL="285750" lvl="0" indent="-285750">
              <a:spcBef>
                <a:spcPts val="1200"/>
              </a:spcBef>
              <a:buClr>
                <a:srgbClr val="FDBD40"/>
              </a:buClr>
              <a:buSzPts val="2400"/>
              <a:buFont typeface="Noto Sans Symbols"/>
              <a:buChar char="⮚"/>
            </a:pPr>
            <a:r>
              <a:rPr lang="en-US" sz="2400" b="1" dirty="0">
                <a:solidFill>
                  <a:srgbClr val="FDBD40"/>
                </a:solidFill>
                <a:latin typeface="Calibri"/>
                <a:ea typeface="Calibri"/>
                <a:cs typeface="Calibri"/>
                <a:sym typeface="Calibri"/>
              </a:rPr>
              <a:t>WHERE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folosit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adăuga</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condiție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interog</a:t>
            </a:r>
            <a:r>
              <a:rPr lang="ro-RO" sz="2400" dirty="0" err="1">
                <a:solidFill>
                  <a:schemeClr val="dk1"/>
                </a:solidFill>
                <a:latin typeface="Calibri"/>
                <a:ea typeface="Calibri"/>
                <a:cs typeface="Calibri"/>
                <a:sym typeface="Calibri"/>
              </a:rPr>
              <a:t>ării</a:t>
            </a:r>
            <a:r>
              <a:rPr lang="ro-RO" sz="2400" dirty="0">
                <a:solidFill>
                  <a:schemeClr val="dk1"/>
                </a:solidFill>
                <a:latin typeface="Calibri"/>
                <a:ea typeface="Calibri"/>
                <a:cs typeface="Calibri"/>
                <a:sym typeface="Calibri"/>
              </a:rPr>
              <a:t>.</a:t>
            </a:r>
            <a:endParaRPr dirty="0"/>
          </a:p>
          <a:p>
            <a:pPr marL="742950" lvl="1" indent="-285750">
              <a:spcBef>
                <a:spcPts val="1200"/>
              </a:spcBef>
              <a:buClr>
                <a:schemeClr val="dk1"/>
              </a:buClr>
              <a:buSzPts val="2400"/>
              <a:buFont typeface="Noto Sans Symbols"/>
              <a:buChar char="⮚"/>
            </a:pP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căuta</a:t>
            </a:r>
            <a:r>
              <a:rPr lang="en-US" sz="2400" dirty="0">
                <a:solidFill>
                  <a:schemeClr val="dk1"/>
                </a:solidFill>
                <a:latin typeface="Calibri"/>
                <a:ea typeface="Calibri"/>
                <a:cs typeface="Calibri"/>
                <a:sym typeface="Calibri"/>
              </a:rPr>
              <a:t> un text, </a:t>
            </a:r>
            <a:r>
              <a:rPr lang="en-US" sz="2400" dirty="0" err="1">
                <a:solidFill>
                  <a:schemeClr val="dk1"/>
                </a:solidFill>
                <a:latin typeface="Calibri"/>
                <a:ea typeface="Calibri"/>
                <a:cs typeface="Calibri"/>
                <a:sym typeface="Calibri"/>
              </a:rPr>
              <a:t>trebuie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scris </a:t>
            </a:r>
            <a:r>
              <a:rPr lang="en-US" sz="2400" dirty="0" err="1">
                <a:solidFill>
                  <a:schemeClr val="dk1"/>
                </a:solidFill>
                <a:latin typeface="Calibri"/>
                <a:ea typeface="Calibri"/>
                <a:cs typeface="Calibri"/>
                <a:sym typeface="Calibri"/>
              </a:rPr>
              <a:t>textul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între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ghilimele</a:t>
            </a:r>
            <a:r>
              <a:rPr lang="en-US" sz="2400" dirty="0">
                <a:solidFill>
                  <a:schemeClr val="dk1"/>
                </a:solidFill>
                <a:latin typeface="Calibri"/>
                <a:ea typeface="Calibri"/>
                <a:cs typeface="Calibri"/>
                <a:sym typeface="Calibri"/>
              </a:rPr>
              <a:t> simple</a:t>
            </a:r>
            <a:r>
              <a:rPr lang="ro-RO" sz="2400" dirty="0">
                <a:solidFill>
                  <a:schemeClr val="dk1"/>
                </a:solidFill>
                <a:latin typeface="Calibri"/>
                <a:ea typeface="Calibri"/>
                <a:cs typeface="Calibri"/>
                <a:sym typeface="Calibri"/>
              </a:rPr>
              <a:t>.</a:t>
            </a:r>
            <a:endParaRPr dirty="0"/>
          </a:p>
        </p:txBody>
      </p:sp>
      <p:sp>
        <p:nvSpPr>
          <p:cNvPr id="237" name="Google Shape;237;p8"/>
          <p:cNvSpPr txBox="1"/>
          <p:nvPr/>
        </p:nvSpPr>
        <p:spPr>
          <a:xfrm>
            <a:off x="4533900" y="7754828"/>
            <a:ext cx="8496300" cy="5890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dirty="0">
                <a:solidFill>
                  <a:srgbClr val="FDBD40"/>
                </a:solidFill>
                <a:latin typeface="Calibri"/>
                <a:ea typeface="Calibri"/>
                <a:cs typeface="Calibri"/>
                <a:sym typeface="Calibri"/>
              </a:rPr>
              <a:t>SELECT</a:t>
            </a:r>
            <a:r>
              <a:rPr lang="en-US" sz="2400" dirty="0">
                <a:solidFill>
                  <a:schemeClr val="dk1"/>
                </a:solidFill>
                <a:latin typeface="Calibri"/>
                <a:ea typeface="Calibri"/>
                <a:cs typeface="Calibri"/>
                <a:sym typeface="Calibri"/>
              </a:rPr>
              <a:t> Name, </a:t>
            </a:r>
            <a:r>
              <a:rPr lang="en-US" sz="2400" dirty="0" err="1">
                <a:solidFill>
                  <a:schemeClr val="dk1"/>
                </a:solidFill>
                <a:latin typeface="Calibri"/>
                <a:ea typeface="Calibri"/>
                <a:cs typeface="Calibri"/>
                <a:sym typeface="Calibri"/>
              </a:rPr>
              <a:t>TelNr</a:t>
            </a:r>
            <a:r>
              <a:rPr lang="en-US" sz="2400" dirty="0">
                <a:solidFill>
                  <a:schemeClr val="dk1"/>
                </a:solidFill>
                <a:latin typeface="Calibri"/>
                <a:ea typeface="Calibri"/>
                <a:cs typeface="Calibri"/>
                <a:sym typeface="Calibri"/>
              </a:rPr>
              <a:t> </a:t>
            </a:r>
            <a:r>
              <a:rPr lang="en-US" sz="2400" b="1" dirty="0">
                <a:solidFill>
                  <a:srgbClr val="FDBD40"/>
                </a:solidFill>
                <a:latin typeface="Calibri"/>
                <a:ea typeface="Calibri"/>
                <a:cs typeface="Calibri"/>
                <a:sym typeface="Calibri"/>
              </a:rPr>
              <a:t>FROM</a:t>
            </a:r>
            <a:r>
              <a:rPr lang="en-US" sz="2400" dirty="0">
                <a:solidFill>
                  <a:schemeClr val="dk1"/>
                </a:solidFill>
                <a:latin typeface="Calibri"/>
                <a:ea typeface="Calibri"/>
                <a:cs typeface="Calibri"/>
                <a:sym typeface="Calibri"/>
              </a:rPr>
              <a:t> employees </a:t>
            </a:r>
            <a:r>
              <a:rPr lang="en-US" sz="2400" b="1" dirty="0">
                <a:solidFill>
                  <a:srgbClr val="FDBD40"/>
                </a:solidFill>
                <a:latin typeface="Calibri"/>
                <a:ea typeface="Calibri"/>
                <a:cs typeface="Calibri"/>
                <a:sym typeface="Calibri"/>
              </a:rPr>
              <a:t>WHERE</a:t>
            </a:r>
            <a:r>
              <a:rPr lang="en-US" sz="2400" dirty="0">
                <a:solidFill>
                  <a:schemeClr val="dk1"/>
                </a:solidFill>
                <a:latin typeface="Calibri"/>
                <a:ea typeface="Calibri"/>
                <a:cs typeface="Calibri"/>
                <a:sym typeface="Calibri"/>
              </a:rPr>
              <a:t> Name = ‘Mouse';</a:t>
            </a:r>
            <a:endParaRPr sz="2400" dirty="0">
              <a:solidFill>
                <a:schemeClr val="dk1"/>
              </a:solidFill>
              <a:latin typeface="Calibri"/>
              <a:ea typeface="Calibri"/>
              <a:cs typeface="Calibri"/>
              <a:sym typeface="Calibri"/>
            </a:endParaRPr>
          </a:p>
        </p:txBody>
      </p:sp>
      <p:sp>
        <p:nvSpPr>
          <p:cNvPr id="238" name="Google Shape;238;p8"/>
          <p:cNvSpPr txBox="1"/>
          <p:nvPr/>
        </p:nvSpPr>
        <p:spPr>
          <a:xfrm>
            <a:off x="5943600" y="7130583"/>
            <a:ext cx="7416800" cy="461624"/>
          </a:xfrm>
          <a:prstGeom prst="rect">
            <a:avLst/>
          </a:prstGeom>
          <a:noFill/>
          <a:ln>
            <a:noFill/>
          </a:ln>
        </p:spPr>
        <p:txBody>
          <a:bodyPr spcFirstLastPara="1" wrap="square" lIns="91425" tIns="45700" rIns="91425" bIns="45700" anchor="t" anchorCtr="0">
            <a:spAutoFit/>
          </a:bodyPr>
          <a:lstStyle/>
          <a:p>
            <a:pPr marL="457200" lvl="1"/>
            <a:r>
              <a:rPr lang="en-US" sz="2400" dirty="0" err="1">
                <a:solidFill>
                  <a:schemeClr val="dk1"/>
                </a:solidFill>
                <a:latin typeface="Calibri"/>
                <a:ea typeface="Calibri"/>
                <a:cs typeface="Calibri"/>
                <a:sym typeface="Calibri"/>
              </a:rPr>
              <a:t>Vă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rugăm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interogații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numele</a:t>
            </a:r>
            <a:r>
              <a:rPr lang="en-US" sz="2400" dirty="0">
                <a:solidFill>
                  <a:schemeClr val="dk1"/>
                </a:solidFill>
                <a:latin typeface="Calibri"/>
                <a:ea typeface="Calibri"/>
                <a:cs typeface="Calibri"/>
                <a:sym typeface="Calibri"/>
              </a:rPr>
              <a:t> </a:t>
            </a:r>
            <a:r>
              <a:rPr lang="en-US" sz="2400" b="0" i="0" u="none" strike="noStrike" cap="none" dirty="0">
                <a:solidFill>
                  <a:schemeClr val="dk1"/>
                </a:solidFill>
                <a:latin typeface="Calibri"/>
                <a:ea typeface="Calibri"/>
                <a:cs typeface="Calibri"/>
                <a:sym typeface="Calibri"/>
              </a:rPr>
              <a:t>“Mouse"</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43"/>
        <p:cNvGrpSpPr/>
        <p:nvPr/>
      </p:nvGrpSpPr>
      <p:grpSpPr>
        <a:xfrm>
          <a:off x="0" y="0"/>
          <a:ext cx="0" cy="0"/>
          <a:chOff x="0" y="0"/>
          <a:chExt cx="0" cy="0"/>
        </a:xfrm>
      </p:grpSpPr>
      <p:sp>
        <p:nvSpPr>
          <p:cNvPr id="244" name="Google Shape;244;p9"/>
          <p:cNvSpPr txBox="1"/>
          <p:nvPr/>
        </p:nvSpPr>
        <p:spPr>
          <a:xfrm>
            <a:off x="1447800" y="253492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a:t>
            </a:r>
            <a:r>
              <a:rPr lang="en-US" sz="2800" b="1" dirty="0" err="1">
                <a:solidFill>
                  <a:srgbClr val="238791"/>
                </a:solidFill>
                <a:latin typeface="Calibri"/>
                <a:ea typeface="Calibri"/>
                <a:cs typeface="Calibri"/>
                <a:sym typeface="Calibri"/>
              </a:rPr>
              <a:t>Crearea</a:t>
            </a:r>
            <a:r>
              <a:rPr lang="en-US" sz="2800" b="1" dirty="0">
                <a:solidFill>
                  <a:srgbClr val="238791"/>
                </a:solidFill>
                <a:latin typeface="Calibri"/>
                <a:ea typeface="Calibri"/>
                <a:cs typeface="Calibri"/>
                <a:sym typeface="Calibri"/>
              </a:rPr>
              <a:t> </a:t>
            </a:r>
            <a:r>
              <a:rPr lang="ro-RO" sz="2800" b="1" dirty="0">
                <a:solidFill>
                  <a:srgbClr val="238791"/>
                </a:solidFill>
                <a:latin typeface="Calibri"/>
                <a:ea typeface="Calibri"/>
                <a:cs typeface="Calibri"/>
                <a:sym typeface="Calibri"/>
              </a:rPr>
              <a:t>frazelor</a:t>
            </a:r>
            <a:r>
              <a:rPr lang="en-US" sz="2800" b="1" dirty="0">
                <a:solidFill>
                  <a:srgbClr val="238791"/>
                </a:solidFill>
                <a:latin typeface="Calibri"/>
                <a:ea typeface="Calibri"/>
                <a:cs typeface="Calibri"/>
                <a:sym typeface="Calibri"/>
              </a:rPr>
              <a:t> SELECT</a:t>
            </a:r>
            <a:endParaRPr sz="2800" b="1" dirty="0">
              <a:solidFill>
                <a:srgbClr val="238791"/>
              </a:solidFill>
              <a:latin typeface="Calibri"/>
              <a:ea typeface="Calibri"/>
              <a:cs typeface="Calibri"/>
              <a:sym typeface="Calibri"/>
            </a:endParaRPr>
          </a:p>
        </p:txBody>
      </p:sp>
      <p:sp>
        <p:nvSpPr>
          <p:cNvPr id="245" name="Google Shape;245;p9"/>
          <p:cNvSpPr txBox="1"/>
          <p:nvPr/>
        </p:nvSpPr>
        <p:spPr>
          <a:xfrm>
            <a:off x="1447800" y="3238500"/>
            <a:ext cx="15163800" cy="830997"/>
          </a:xfrm>
          <a:prstGeom prst="rect">
            <a:avLst/>
          </a:prstGeom>
          <a:noFill/>
          <a:ln>
            <a:noFill/>
          </a:ln>
        </p:spPr>
        <p:txBody>
          <a:bodyPr spcFirstLastPara="1" wrap="square" lIns="91425" tIns="45700" rIns="91425" bIns="45700" anchor="t" anchorCtr="0">
            <a:spAutoFit/>
          </a:bodyPr>
          <a:lstStyle/>
          <a:p>
            <a:pPr lvl="0"/>
            <a:r>
              <a:rPr lang="ro-RO" sz="2400" b="0" i="0" dirty="0">
                <a:solidFill>
                  <a:srgbClr val="374151"/>
                </a:solidFill>
                <a:latin typeface="Arial"/>
                <a:ea typeface="Arial"/>
                <a:cs typeface="Arial"/>
                <a:sym typeface="Arial"/>
              </a:rPr>
              <a:t>Un exemplu simplu al frazei </a:t>
            </a:r>
            <a:r>
              <a:rPr lang="en-US" sz="2400" b="1" i="0" dirty="0">
                <a:solidFill>
                  <a:srgbClr val="FDBD40"/>
                </a:solidFill>
                <a:latin typeface="Arial"/>
                <a:ea typeface="Arial"/>
                <a:cs typeface="Arial"/>
                <a:sym typeface="Arial"/>
              </a:rPr>
              <a:t>SELECT</a:t>
            </a:r>
            <a:r>
              <a:rPr lang="en-US" sz="2400" dirty="0">
                <a:solidFill>
                  <a:srgbClr val="374151"/>
                </a:solidFill>
              </a:rPr>
              <a:t> </a:t>
            </a:r>
            <a:r>
              <a:rPr lang="en-US" sz="2400" dirty="0" err="1">
                <a:solidFill>
                  <a:srgbClr val="374151"/>
                </a:solidFill>
              </a:rPr>
              <a:t>ar</a:t>
            </a:r>
            <a:r>
              <a:rPr lang="en-US" sz="2400" dirty="0">
                <a:solidFill>
                  <a:srgbClr val="374151"/>
                </a:solidFill>
              </a:rPr>
              <a:t> </a:t>
            </a:r>
            <a:r>
              <a:rPr lang="en-US" sz="2400" dirty="0" err="1">
                <a:solidFill>
                  <a:srgbClr val="374151"/>
                </a:solidFill>
              </a:rPr>
              <a:t>putea</a:t>
            </a:r>
            <a:r>
              <a:rPr lang="en-US" sz="2400" dirty="0">
                <a:solidFill>
                  <a:srgbClr val="374151"/>
                </a:solidFill>
              </a:rPr>
              <a:t> </a:t>
            </a:r>
            <a:r>
              <a:rPr lang="en-US" sz="2400" dirty="0" err="1">
                <a:solidFill>
                  <a:srgbClr val="374151"/>
                </a:solidFill>
              </a:rPr>
              <a:t>arata</a:t>
            </a:r>
            <a:r>
              <a:rPr lang="en-US" sz="2400" dirty="0">
                <a:solidFill>
                  <a:srgbClr val="374151"/>
                </a:solidFill>
              </a:rPr>
              <a:t> </a:t>
            </a:r>
            <a:r>
              <a:rPr lang="en-US" sz="2400" dirty="0" err="1">
                <a:solidFill>
                  <a:srgbClr val="374151"/>
                </a:solidFill>
              </a:rPr>
              <a:t>asa</a:t>
            </a:r>
            <a:r>
              <a:rPr lang="en-US" sz="2400" dirty="0">
                <a:solidFill>
                  <a:srgbClr val="374151"/>
                </a:solidFill>
              </a:rPr>
              <a:t>:</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46" name="Google Shape;246;p9"/>
          <p:cNvSpPr txBox="1"/>
          <p:nvPr/>
        </p:nvSpPr>
        <p:spPr>
          <a:xfrm>
            <a:off x="4038600" y="12881066"/>
            <a:ext cx="151638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a:solidFill>
                  <a:srgbClr val="374151"/>
                </a:solidFill>
                <a:latin typeface="Arial"/>
                <a:ea typeface="Arial"/>
                <a:cs typeface="Arial"/>
                <a:sym typeface="Arial"/>
              </a:rPr>
              <a:t>SELECT</a:t>
            </a:r>
            <a:endParaRPr/>
          </a:p>
          <a:p>
            <a:pPr marL="0" marR="0" lvl="0" indent="0" algn="l" rtl="0">
              <a:spcBef>
                <a:spcPts val="0"/>
              </a:spcBef>
              <a:spcAft>
                <a:spcPts val="0"/>
              </a:spcAft>
              <a:buNone/>
            </a:pPr>
            <a:endParaRPr sz="2400">
              <a:solidFill>
                <a:srgbClr val="374151"/>
              </a:solidFill>
              <a:latin typeface="Arial"/>
              <a:ea typeface="Arial"/>
              <a:cs typeface="Arial"/>
              <a:sym typeface="Arial"/>
            </a:endParaRPr>
          </a:p>
          <a:p>
            <a:pPr marL="0" marR="0" lvl="0" indent="0" algn="l" rtl="0">
              <a:spcBef>
                <a:spcPts val="0"/>
              </a:spcBef>
              <a:spcAft>
                <a:spcPts val="0"/>
              </a:spcAft>
              <a:buNone/>
            </a:pPr>
            <a:endParaRPr sz="2400">
              <a:solidFill>
                <a:srgbClr val="37415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47" name="Google Shape;247;p9"/>
          <p:cNvSpPr/>
          <p:nvPr/>
        </p:nvSpPr>
        <p:spPr>
          <a:xfrm>
            <a:off x="2286000" y="4425434"/>
            <a:ext cx="6553200" cy="2215991"/>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FDBD40"/>
              </a:buClr>
              <a:buSzPts val="2400"/>
              <a:buFont typeface="Arial"/>
              <a:buNone/>
            </a:pPr>
            <a:r>
              <a:rPr lang="en-US" sz="2400" b="1" i="0" u="none" strike="noStrike" cap="none" dirty="0">
                <a:solidFill>
                  <a:srgbClr val="FDBD40"/>
                </a:solidFill>
                <a:latin typeface="Arial"/>
                <a:ea typeface="Arial"/>
                <a:cs typeface="Arial"/>
                <a:sym typeface="Arial"/>
              </a:rPr>
              <a:t>SELECT</a:t>
            </a:r>
            <a:r>
              <a:rPr lang="en-US" sz="2400" b="0" i="0" u="none" strike="noStrike" cap="none" dirty="0">
                <a:solidFill>
                  <a:srgbClr val="69707B"/>
                </a:solidFill>
                <a:latin typeface="Arial"/>
                <a:ea typeface="Arial"/>
                <a:cs typeface="Arial"/>
                <a:sym typeface="Arial"/>
              </a:rPr>
              <a:t> * </a:t>
            </a:r>
            <a:r>
              <a:rPr lang="en-US" sz="2400" b="1" i="0" u="none" strike="noStrike" cap="none" dirty="0">
                <a:solidFill>
                  <a:srgbClr val="FDBD40"/>
                </a:solidFill>
                <a:latin typeface="Arial"/>
                <a:ea typeface="Arial"/>
                <a:cs typeface="Arial"/>
                <a:sym typeface="Arial"/>
              </a:rPr>
              <a:t>FROM</a:t>
            </a:r>
            <a:r>
              <a:rPr lang="en-US" sz="2400" b="0" i="0" u="none" strike="noStrike" cap="none" dirty="0">
                <a:solidFill>
                  <a:srgbClr val="FFFFFF"/>
                </a:solidFill>
                <a:latin typeface="Arial"/>
                <a:ea typeface="Arial"/>
                <a:cs typeface="Arial"/>
                <a:sym typeface="Arial"/>
              </a:rPr>
              <a:t> </a:t>
            </a:r>
            <a:r>
              <a:rPr lang="en-US" sz="2400" b="0" i="0" u="none" strike="noStrike" cap="none" dirty="0">
                <a:solidFill>
                  <a:srgbClr val="69707B"/>
                </a:solidFill>
                <a:latin typeface="Arial"/>
                <a:ea typeface="Arial"/>
                <a:cs typeface="Arial"/>
                <a:sym typeface="Arial"/>
              </a:rPr>
              <a:t>employees; </a:t>
            </a:r>
            <a:endParaRPr dirty="0"/>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rgbClr val="37415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rgbClr val="374151"/>
              </a:solidFill>
              <a:latin typeface="Arial"/>
              <a:ea typeface="Arial"/>
              <a:cs typeface="Arial"/>
              <a:sym typeface="Arial"/>
            </a:endParaRPr>
          </a:p>
          <a:p>
            <a:pPr marL="0" marR="0" lvl="0" indent="0" algn="l" rtl="0">
              <a:lnSpc>
                <a:spcPct val="100000"/>
              </a:lnSpc>
              <a:spcBef>
                <a:spcPts val="0"/>
              </a:spcBef>
              <a:spcAft>
                <a:spcPts val="0"/>
              </a:spcAft>
              <a:buClr>
                <a:srgbClr val="374151"/>
              </a:buClr>
              <a:buSzPts val="2400"/>
              <a:buFont typeface="Arial"/>
              <a:buNone/>
            </a:pPr>
            <a:r>
              <a:rPr lang="en-US" sz="2400" b="0" i="0" u="none" strike="noStrike" cap="none" dirty="0">
                <a:solidFill>
                  <a:srgbClr val="374151"/>
                </a:solidFill>
                <a:latin typeface="Arial"/>
                <a:ea typeface="Arial"/>
                <a:cs typeface="Arial"/>
                <a:sym typeface="Arial"/>
              </a:rPr>
              <a:t> "</a:t>
            </a:r>
            <a:r>
              <a:rPr lang="en-US" sz="2400" b="1" i="0" u="none" strike="noStrike" cap="none" dirty="0">
                <a:solidFill>
                  <a:srgbClr val="FDBD40"/>
                </a:solidFill>
                <a:latin typeface="Arial"/>
                <a:ea typeface="Arial"/>
                <a:cs typeface="Arial"/>
                <a:sym typeface="Arial"/>
              </a:rPr>
              <a:t>SELECT</a:t>
            </a:r>
            <a:r>
              <a:rPr lang="en-US" sz="2400" b="0" i="0" u="none" strike="noStrike" cap="none" dirty="0">
                <a:solidFill>
                  <a:srgbClr val="374151"/>
                </a:solidFill>
                <a:latin typeface="Arial"/>
                <a:ea typeface="Arial"/>
                <a:cs typeface="Arial"/>
                <a:sym typeface="Arial"/>
              </a:rPr>
              <a:t>" </a:t>
            </a:r>
            <a:r>
              <a:rPr lang="ro-RO" sz="2400" b="0" i="0" u="none" strike="noStrike" cap="none" dirty="0">
                <a:solidFill>
                  <a:srgbClr val="374151"/>
                </a:solidFill>
                <a:latin typeface="Arial"/>
                <a:ea typeface="Arial"/>
                <a:cs typeface="Arial"/>
                <a:sym typeface="Arial"/>
              </a:rPr>
              <a:t>este cuvântul cheie</a:t>
            </a:r>
            <a:r>
              <a:rPr lang="en-US" sz="2400" b="0" i="0" u="none" strike="noStrike" cap="none" dirty="0">
                <a:solidFill>
                  <a:srgbClr val="374151"/>
                </a:solidFill>
                <a:latin typeface="Arial"/>
                <a:ea typeface="Arial"/>
                <a:cs typeface="Arial"/>
                <a:sym typeface="Arial"/>
              </a:rPr>
              <a:t> (</a:t>
            </a:r>
            <a:r>
              <a:rPr lang="ro-RO" sz="2400" b="0" i="0" u="none" strike="noStrike" cap="none" dirty="0">
                <a:solidFill>
                  <a:srgbClr val="374151"/>
                </a:solidFill>
                <a:latin typeface="Arial"/>
                <a:ea typeface="Arial"/>
                <a:cs typeface="Arial"/>
                <a:sym typeface="Arial"/>
              </a:rPr>
              <a:t>sau clauza</a:t>
            </a:r>
            <a:r>
              <a:rPr lang="en-US" sz="2400" b="0" i="0" u="none" strike="noStrike" cap="none" dirty="0">
                <a:solidFill>
                  <a:srgbClr val="374151"/>
                </a:solidFill>
                <a:latin typeface="Arial"/>
                <a:ea typeface="Arial"/>
                <a:cs typeface="Arial"/>
                <a:sym typeface="Arial"/>
              </a:rPr>
              <a:t>)            </a:t>
            </a:r>
            <a:r>
              <a:rPr lang="ro-RO" sz="2400" b="0" i="0" u="none" strike="noStrike" cap="none" dirty="0">
                <a:solidFill>
                  <a:srgbClr val="374151"/>
                </a:solidFill>
                <a:latin typeface="Arial"/>
                <a:ea typeface="Arial"/>
                <a:cs typeface="Arial"/>
                <a:sym typeface="Arial"/>
              </a:rPr>
              <a:t>și</a:t>
            </a:r>
            <a:endParaRPr dirty="0"/>
          </a:p>
          <a:p>
            <a:pPr marL="0" marR="0" lvl="0" indent="0" algn="l" rtl="0">
              <a:lnSpc>
                <a:spcPct val="100000"/>
              </a:lnSpc>
              <a:spcBef>
                <a:spcPts val="0"/>
              </a:spcBef>
              <a:spcAft>
                <a:spcPts val="0"/>
              </a:spcAft>
              <a:buClr>
                <a:srgbClr val="374151"/>
              </a:buClr>
              <a:buSzPts val="2400"/>
              <a:buFont typeface="Arial"/>
              <a:buNone/>
            </a:pPr>
            <a:r>
              <a:rPr lang="en-US" sz="2400" b="0" i="0" u="none" strike="noStrike" cap="none" dirty="0">
                <a:solidFill>
                  <a:srgbClr val="374151"/>
                </a:solidFill>
                <a:latin typeface="Arial"/>
                <a:ea typeface="Arial"/>
                <a:cs typeface="Arial"/>
                <a:sym typeface="Arial"/>
              </a:rPr>
              <a:t>"</a:t>
            </a:r>
            <a:r>
              <a:rPr lang="en-US" sz="2400" b="0" i="0" u="none" strike="noStrike" cap="none" dirty="0">
                <a:solidFill>
                  <a:srgbClr val="39C1CF"/>
                </a:solidFill>
                <a:latin typeface="Arial"/>
                <a:ea typeface="Arial"/>
                <a:cs typeface="Arial"/>
                <a:sym typeface="Arial"/>
              </a:rPr>
              <a:t>*</a:t>
            </a:r>
            <a:r>
              <a:rPr lang="en-US" sz="2400" b="0" i="0" u="none" strike="noStrike" cap="none" dirty="0">
                <a:solidFill>
                  <a:srgbClr val="374151"/>
                </a:solidFill>
                <a:latin typeface="Arial"/>
                <a:ea typeface="Arial"/>
                <a:cs typeface="Arial"/>
                <a:sym typeface="Arial"/>
              </a:rPr>
              <a:t>" </a:t>
            </a:r>
            <a:r>
              <a:rPr lang="ro-RO" sz="2400" b="0" i="0" u="none" strike="noStrike" cap="none" dirty="0">
                <a:solidFill>
                  <a:srgbClr val="374151"/>
                </a:solidFill>
                <a:latin typeface="Arial"/>
                <a:ea typeface="Arial"/>
                <a:cs typeface="Arial"/>
                <a:sym typeface="Arial"/>
              </a:rPr>
              <a:t>și</a:t>
            </a:r>
            <a:r>
              <a:rPr lang="en-US" sz="2400" b="0" i="0" u="none" strike="noStrike" cap="none" dirty="0">
                <a:solidFill>
                  <a:srgbClr val="374151"/>
                </a:solidFill>
                <a:latin typeface="Arial"/>
                <a:ea typeface="Arial"/>
                <a:cs typeface="Arial"/>
                <a:sym typeface="Arial"/>
              </a:rPr>
              <a:t> "</a:t>
            </a:r>
            <a:r>
              <a:rPr lang="en-US" sz="2400" b="1" i="0" u="none" strike="noStrike" cap="none" dirty="0">
                <a:solidFill>
                  <a:srgbClr val="FDBD40"/>
                </a:solidFill>
                <a:latin typeface="Arial"/>
                <a:ea typeface="Arial"/>
                <a:cs typeface="Arial"/>
                <a:sym typeface="Arial"/>
              </a:rPr>
              <a:t>FROM</a:t>
            </a:r>
            <a:r>
              <a:rPr lang="en-US" sz="2400" b="0" i="0" u="none" strike="noStrike" cap="none" dirty="0">
                <a:solidFill>
                  <a:srgbClr val="39C1CF"/>
                </a:solidFill>
                <a:latin typeface="Arial"/>
                <a:ea typeface="Arial"/>
                <a:cs typeface="Arial"/>
                <a:sym typeface="Arial"/>
              </a:rPr>
              <a:t> employees</a:t>
            </a:r>
            <a:r>
              <a:rPr lang="en-US" sz="2400" b="0" i="0" u="none" strike="noStrike" cap="none" dirty="0">
                <a:solidFill>
                  <a:srgbClr val="374151"/>
                </a:solidFill>
                <a:latin typeface="Arial"/>
                <a:ea typeface="Arial"/>
                <a:cs typeface="Arial"/>
                <a:sym typeface="Arial"/>
              </a:rPr>
              <a:t>" </a:t>
            </a:r>
            <a:r>
              <a:rPr lang="ro-RO" sz="2400" b="0" i="0" u="none" strike="noStrike" cap="none" dirty="0">
                <a:solidFill>
                  <a:srgbClr val="374151"/>
                </a:solidFill>
                <a:latin typeface="Arial"/>
                <a:ea typeface="Arial"/>
                <a:cs typeface="Arial"/>
                <a:sym typeface="Arial"/>
              </a:rPr>
              <a:t>sunt argumentele.</a:t>
            </a:r>
            <a:endParaRPr sz="2400" b="0" i="0" u="none" strike="noStrike" cap="none" dirty="0">
              <a:solidFill>
                <a:schemeClr val="dk1"/>
              </a:solidFill>
              <a:latin typeface="Arial"/>
              <a:ea typeface="Arial"/>
              <a:cs typeface="Arial"/>
              <a:sym typeface="Arial"/>
            </a:endParaRPr>
          </a:p>
        </p:txBody>
      </p:sp>
      <p:sp>
        <p:nvSpPr>
          <p:cNvPr id="248" name="Google Shape;248;p9"/>
          <p:cNvSpPr txBox="1"/>
          <p:nvPr/>
        </p:nvSpPr>
        <p:spPr>
          <a:xfrm>
            <a:off x="1443035" y="7290415"/>
            <a:ext cx="7954965" cy="830956"/>
          </a:xfrm>
          <a:prstGeom prst="rect">
            <a:avLst/>
          </a:prstGeom>
          <a:noFill/>
          <a:ln>
            <a:noFill/>
          </a:ln>
        </p:spPr>
        <p:txBody>
          <a:bodyPr spcFirstLastPara="1" wrap="square" lIns="91425" tIns="45700" rIns="91425" bIns="45700" anchor="t" anchorCtr="0">
            <a:spAutoFit/>
          </a:bodyPr>
          <a:lstStyle/>
          <a:p>
            <a:pPr lvl="0"/>
            <a:r>
              <a:rPr lang="en-US" sz="2400" dirty="0" err="1">
                <a:solidFill>
                  <a:srgbClr val="374151"/>
                </a:solidFill>
              </a:rPr>
              <a:t>Această</a:t>
            </a:r>
            <a:r>
              <a:rPr lang="en-US" sz="2400" dirty="0">
                <a:solidFill>
                  <a:srgbClr val="374151"/>
                </a:solidFill>
              </a:rPr>
              <a:t> </a:t>
            </a:r>
            <a:r>
              <a:rPr lang="en-US" sz="2400" dirty="0" err="1">
                <a:solidFill>
                  <a:srgbClr val="374151"/>
                </a:solidFill>
              </a:rPr>
              <a:t>instrucțiune</a:t>
            </a:r>
            <a:r>
              <a:rPr lang="en-US" sz="2400" dirty="0">
                <a:solidFill>
                  <a:srgbClr val="374151"/>
                </a:solidFill>
              </a:rPr>
              <a:t> SQL </a:t>
            </a:r>
            <a:r>
              <a:rPr lang="en-US" sz="2400" dirty="0" err="1">
                <a:solidFill>
                  <a:srgbClr val="374151"/>
                </a:solidFill>
              </a:rPr>
              <a:t>preia</a:t>
            </a:r>
            <a:r>
              <a:rPr lang="en-US" sz="2400" dirty="0">
                <a:solidFill>
                  <a:srgbClr val="374151"/>
                </a:solidFill>
              </a:rPr>
              <a:t> * (= </a:t>
            </a:r>
            <a:r>
              <a:rPr lang="en-US" sz="2400" dirty="0" err="1">
                <a:solidFill>
                  <a:srgbClr val="374151"/>
                </a:solidFill>
              </a:rPr>
              <a:t>toate</a:t>
            </a:r>
            <a:r>
              <a:rPr lang="en-US" sz="2400" dirty="0">
                <a:solidFill>
                  <a:srgbClr val="374151"/>
                </a:solidFill>
              </a:rPr>
              <a:t> </a:t>
            </a:r>
            <a:r>
              <a:rPr lang="en-US" sz="2400" dirty="0" err="1">
                <a:solidFill>
                  <a:srgbClr val="374151"/>
                </a:solidFill>
              </a:rPr>
              <a:t>datele</a:t>
            </a:r>
            <a:r>
              <a:rPr lang="en-US" sz="2400" dirty="0">
                <a:solidFill>
                  <a:srgbClr val="374151"/>
                </a:solidFill>
              </a:rPr>
              <a:t>)</a:t>
            </a:r>
          </a:p>
          <a:p>
            <a:pPr lvl="0"/>
            <a:r>
              <a:rPr lang="en-US" sz="2400" dirty="0" err="1">
                <a:solidFill>
                  <a:srgbClr val="374151"/>
                </a:solidFill>
              </a:rPr>
              <a:t>dintr</a:t>
            </a:r>
            <a:r>
              <a:rPr lang="en-US" sz="2400" dirty="0">
                <a:solidFill>
                  <a:srgbClr val="374151"/>
                </a:solidFill>
              </a:rPr>
              <a:t>-un </a:t>
            </a:r>
            <a:r>
              <a:rPr lang="en-US" sz="2400" dirty="0" err="1">
                <a:solidFill>
                  <a:srgbClr val="374151"/>
                </a:solidFill>
              </a:rPr>
              <a:t>tabel</a:t>
            </a:r>
            <a:r>
              <a:rPr lang="en-US" sz="2400" dirty="0">
                <a:solidFill>
                  <a:srgbClr val="374151"/>
                </a:solidFill>
              </a:rPr>
              <a:t> </a:t>
            </a:r>
            <a:r>
              <a:rPr lang="en-US" sz="2400" dirty="0" err="1">
                <a:solidFill>
                  <a:srgbClr val="374151"/>
                </a:solidFill>
              </a:rPr>
              <a:t>numit</a:t>
            </a:r>
            <a:r>
              <a:rPr lang="ro-RO" sz="2400" dirty="0">
                <a:solidFill>
                  <a:srgbClr val="374151"/>
                </a:solidFill>
              </a:rPr>
              <a:t> </a:t>
            </a:r>
            <a:r>
              <a:rPr lang="en-US" sz="2400" dirty="0">
                <a:solidFill>
                  <a:srgbClr val="374151"/>
                </a:solidFill>
              </a:rPr>
              <a:t>"</a:t>
            </a:r>
            <a:r>
              <a:rPr lang="en-US" sz="2400" b="0" i="0" dirty="0">
                <a:solidFill>
                  <a:srgbClr val="374151"/>
                </a:solidFill>
                <a:latin typeface="Arial"/>
                <a:ea typeface="Arial"/>
                <a:cs typeface="Arial"/>
                <a:sym typeface="Arial"/>
              </a:rPr>
              <a:t>employees"</a:t>
            </a:r>
            <a:endParaRPr sz="2400" dirty="0">
              <a:solidFill>
                <a:schemeClr val="dk1"/>
              </a:solidFill>
              <a:latin typeface="Calibri"/>
              <a:ea typeface="Calibri"/>
              <a:cs typeface="Calibri"/>
              <a:sym typeface="Calibri"/>
            </a:endParaRPr>
          </a:p>
        </p:txBody>
      </p:sp>
      <p:sp>
        <p:nvSpPr>
          <p:cNvPr id="249" name="Google Shape;249;p9"/>
          <p:cNvSpPr txBox="1"/>
          <p:nvPr/>
        </p:nvSpPr>
        <p:spPr>
          <a:xfrm>
            <a:off x="1432560" y="1496219"/>
            <a:ext cx="1414272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2: </a:t>
            </a:r>
            <a:r>
              <a:rPr lang="en-US" sz="4400" b="1" dirty="0" err="1">
                <a:solidFill>
                  <a:srgbClr val="E7686A"/>
                </a:solidFill>
                <a:latin typeface="Calibri"/>
                <a:ea typeface="Calibri"/>
                <a:cs typeface="Calibri"/>
                <a:sym typeface="Calibri"/>
              </a:rPr>
              <a:t>Introducere</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în</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elementele</a:t>
            </a:r>
            <a:r>
              <a:rPr lang="en-US" sz="4400" b="1" dirty="0">
                <a:solidFill>
                  <a:srgbClr val="E7686A"/>
                </a:solidFill>
                <a:latin typeface="Calibri"/>
                <a:ea typeface="Calibri"/>
                <a:cs typeface="Calibri"/>
                <a:sym typeface="Calibri"/>
              </a:rPr>
              <a:t> de </a:t>
            </a:r>
            <a:r>
              <a:rPr lang="en-US" sz="4400" b="1" dirty="0" err="1">
                <a:solidFill>
                  <a:srgbClr val="E7686A"/>
                </a:solidFill>
                <a:latin typeface="Calibri"/>
                <a:ea typeface="Calibri"/>
                <a:cs typeface="Calibri"/>
                <a:sym typeface="Calibri"/>
              </a:rPr>
              <a:t>bază</a:t>
            </a:r>
            <a:r>
              <a:rPr lang="en-US" sz="4400" b="1" dirty="0">
                <a:solidFill>
                  <a:srgbClr val="E7686A"/>
                </a:solidFill>
                <a:latin typeface="Calibri"/>
                <a:ea typeface="Calibri"/>
                <a:cs typeface="Calibri"/>
                <a:sym typeface="Calibri"/>
              </a:rPr>
              <a:t> ale SQL</a:t>
            </a:r>
            <a:endParaRPr lang="en-US" sz="4000" b="1" dirty="0">
              <a:solidFill>
                <a:srgbClr val="E7686A"/>
              </a:solidFill>
              <a:latin typeface="Calibri"/>
              <a:ea typeface="Calibri"/>
              <a:cs typeface="Calibri"/>
              <a:sym typeface="Calibri"/>
            </a:endParaRPr>
          </a:p>
        </p:txBody>
      </p:sp>
      <p:pic>
        <p:nvPicPr>
          <p:cNvPr id="250" name="Google Shape;250;p9"/>
          <p:cNvPicPr preferRelativeResize="0"/>
          <p:nvPr/>
        </p:nvPicPr>
        <p:blipFill rotWithShape="1">
          <a:blip r:embed="rId3">
            <a:alphaModFix/>
          </a:blip>
          <a:srcRect/>
          <a:stretch/>
        </p:blipFill>
        <p:spPr>
          <a:xfrm>
            <a:off x="12192000" y="5058815"/>
            <a:ext cx="4825272" cy="1951013"/>
          </a:xfrm>
          <a:prstGeom prst="rect">
            <a:avLst/>
          </a:prstGeom>
          <a:noFill/>
          <a:ln>
            <a:noFill/>
          </a:ln>
        </p:spPr>
      </p:pic>
      <p:sp>
        <p:nvSpPr>
          <p:cNvPr id="251" name="Google Shape;251;p9"/>
          <p:cNvSpPr txBox="1"/>
          <p:nvPr/>
        </p:nvSpPr>
        <p:spPr>
          <a:xfrm>
            <a:off x="13639800" y="4542626"/>
            <a:ext cx="25180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Employees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3271</Words>
  <Application>Microsoft Office PowerPoint</Application>
  <PresentationFormat>Custom</PresentationFormat>
  <Paragraphs>298</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Helvetica Neue</vt:lpstr>
      <vt:lpstr>Roboto</vt:lpstr>
      <vt:lpstr>Oxygen</vt:lpstr>
      <vt:lpstr>Calibri</vt:lpstr>
      <vt:lpstr>Public Sans</vt:lpstr>
      <vt:lpstr>Arial</vt:lpstr>
      <vt:lpstr>Noto Sans Symbols</vt:lpstr>
      <vt:lpstr>Droid Sans Mono</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Adri</cp:lastModifiedBy>
  <cp:revision>80</cp:revision>
  <dcterms:created xsi:type="dcterms:W3CDTF">2022-05-03T15:33:59Z</dcterms:created>
  <dcterms:modified xsi:type="dcterms:W3CDTF">2023-07-27T05:11:47Z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y fmtid="{D5CDD505-2E9C-101B-9397-08002B2CF9AE}" pid="6" name="Order">
    <vt:r8>9500</vt:r8>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MediaServiceImageTags">
    <vt:lpwstr/>
  </property>
</Properties>
</file>