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4"/>
  </p:notesMasterIdLst>
  <p:sldIdLst>
    <p:sldId id="258" r:id="rId3"/>
    <p:sldId id="259" r:id="rId4"/>
    <p:sldId id="274" r:id="rId5"/>
    <p:sldId id="26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75" r:id="rId31"/>
    <p:sldId id="273" r:id="rId32"/>
    <p:sldId id="262" r:id="rId33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37C"/>
    <a:srgbClr val="FDBD40"/>
    <a:srgbClr val="238791"/>
    <a:srgbClr val="E8676A"/>
    <a:srgbClr val="E7686A"/>
    <a:srgbClr val="697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7" autoAdjust="0"/>
    <p:restoredTop sz="94418" autoAdjust="0"/>
  </p:normalViewPr>
  <p:slideViewPr>
    <p:cSldViewPr>
      <p:cViewPr>
        <p:scale>
          <a:sx n="70" d="100"/>
          <a:sy n="70" d="100"/>
        </p:scale>
        <p:origin x="38" y="-979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3A04-B446-B04B-B421-204BC9C86D96}" type="datetimeFigureOut">
              <a:rPr lang="en-RO" smtClean="0"/>
              <a:t>03/21/2023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CF735-F21B-AE44-AD64-12B2FC05B1D8}" type="slidenum">
              <a:rPr lang="en-RO" smtClean="0"/>
              <a:t>‹Nº›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3351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16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8510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25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6922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26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00566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27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839012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28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07944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17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17364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18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91411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19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13856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20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92277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21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8278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22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66927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23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200231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CF735-F21B-AE44-AD64-12B2FC05B1D8}" type="slidenum">
              <a:rPr lang="en-RO" smtClean="0"/>
              <a:t>24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53989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E277B-3B42-E4D1-B6A8-D724EB41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2ECCD-C0CA-93DB-151D-9581D1F5D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6486E2-D614-591E-B732-55E098029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0958C8-5AD5-7968-F14A-57C823D36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6875A1-4E83-D05B-BD13-B52DD04DB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75999A-F334-86AE-8EDD-EBC8A9A2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E8ACF4-12E9-F6E7-34B8-95778505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EE5675-1314-BF12-FD7D-55D17789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7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E8C4E-13E0-55E6-0EBA-C4246DC4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CB973EB-B3BF-842B-EB0E-C1A8E529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6AFE9B-4108-5EBE-F167-5CE993EC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F1E4D6-ABD8-8A8B-631F-5B127928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20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64C83C-4D93-15FB-524E-D13FECDD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63E5DC-7CCB-206F-C702-B3AF9875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954E89-459B-7734-DD24-1DC7BCEF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17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3E929-57BE-3B1B-0D0D-772F684C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326571-F15E-0E7E-091F-AE85410B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B602F4-5B77-6701-7AE4-44F61BC31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D31B4A-CD75-3FA1-AE0E-AC69CFBD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96BC9A-DA43-654D-00CA-E0DCB883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9DA356-0527-E3EF-20E8-77F2EE42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717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BB2A0-1F99-4774-130B-DE435622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66F0D2-122F-2C80-3361-36097EED2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97EF99-F8FC-1686-50A7-FC93F299B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C49A95-6AE0-BE64-BAEB-437CE623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206811-1782-0544-6A71-815DAF92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35AC3D-2FC2-28BC-E6C9-F2E49B7B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22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92E2F-5791-BBDA-5B71-30E2CEB5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CF477-1A8A-EC9D-2CD9-CCB8974FE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C911FE-1B5C-9C27-00BE-7F2861BF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12B8E4-BA5C-4E23-039A-E664908E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BABD4-9480-4A03-1684-C22CF30C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221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A2ECEE-B169-17F0-F43C-842F42441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814F84-C46C-1D79-415C-C0784E2EF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30ED9D-41A2-AA0F-D943-39A44D49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69718-7114-6B06-E813-5A238201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64EEF-0569-7BCD-A4B1-DDE8123A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92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9072C-7E47-B70E-B79E-10E0F2EA6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434A50-EB7E-272A-7A77-276077D92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EBBF7-0D82-F25A-82B9-EE7FFE2D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8BF46F-BB9A-D741-571A-4CC74EE9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0EB782-AE44-A5D9-FDF4-9E510D87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97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043A1-E8C1-010B-5D09-581CE51E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E1B9B1-F63C-4DF2-3D12-A83AC454D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3D775-921A-50C6-8661-8D81AE2A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3E7B2-15B0-09E0-C6FC-15F08AEB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349D4-0FFD-62D9-4865-6D7908E5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89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7E738-47FE-95EE-70B2-4463D108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EC36A-F222-EC6F-9B4D-7271CF576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2C40F4-E00B-4D7E-6D84-858834C9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5D561B-6E85-340F-4100-0E9C69E8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7B0910-8394-57CF-84B2-EEC8A0C0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30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6F903-EF2D-E7C5-47C0-6F46DA77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51A5A-85BC-410F-42C5-7BF6AA5BC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0FA94C-9271-126F-650E-261B491CA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9EBFF4-D20E-792C-9CFC-B0C408AF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578CC90-8F01-4685-9626-2595AE400D69}" type="datetimeFigureOut">
              <a:rPr lang="es-ES" smtClean="0"/>
              <a:t>21/03/2023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C9D12F-3E17-2406-5A3F-9F2870F0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89552A-DD63-D594-ABDB-AEBE8FA5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937BB40F-4BCF-4395-A757-35DAD38599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06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DA802E67-0748-2D2E-3F14-D254668597AB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447800" y="9243313"/>
            <a:ext cx="3200399" cy="676274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5755C00D-77FE-8975-9CB6-FD3EDDCC4CA5}"/>
              </a:ext>
            </a:extLst>
          </p:cNvPr>
          <p:cNvSpPr/>
          <p:nvPr userDrawn="1"/>
        </p:nvSpPr>
        <p:spPr>
          <a:xfrm>
            <a:off x="177057" y="9825694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BE1FC0C-33F3-5F92-1FEB-C1B4B5FFD70F}"/>
              </a:ext>
            </a:extLst>
          </p:cNvPr>
          <p:cNvSpPr/>
          <p:nvPr userDrawn="1"/>
        </p:nvSpPr>
        <p:spPr>
          <a:xfrm>
            <a:off x="177057" y="8825453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B192276-58A7-C71B-1D87-8FB1F92F3D4C}"/>
              </a:ext>
            </a:extLst>
          </p:cNvPr>
          <p:cNvSpPr/>
          <p:nvPr userDrawn="1"/>
        </p:nvSpPr>
        <p:spPr>
          <a:xfrm>
            <a:off x="187762" y="7574414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AEB0637-26CA-5155-2AD9-42AF2609ACA7}"/>
              </a:ext>
            </a:extLst>
          </p:cNvPr>
          <p:cNvSpPr/>
          <p:nvPr userDrawn="1"/>
        </p:nvSpPr>
        <p:spPr>
          <a:xfrm>
            <a:off x="177057" y="6897618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7F78179B-2511-C03D-E662-07AEAA86E42E}"/>
              </a:ext>
            </a:extLst>
          </p:cNvPr>
          <p:cNvSpPr/>
          <p:nvPr userDrawn="1"/>
        </p:nvSpPr>
        <p:spPr>
          <a:xfrm>
            <a:off x="177057" y="5897377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CC585EAD-8078-9E92-9493-90F92CCB61BA}"/>
              </a:ext>
            </a:extLst>
          </p:cNvPr>
          <p:cNvSpPr/>
          <p:nvPr userDrawn="1"/>
        </p:nvSpPr>
        <p:spPr>
          <a:xfrm>
            <a:off x="187762" y="4646339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7CE332CB-41FC-4074-C19E-3BDEBC4E8238}"/>
              </a:ext>
            </a:extLst>
          </p:cNvPr>
          <p:cNvSpPr/>
          <p:nvPr userDrawn="1"/>
        </p:nvSpPr>
        <p:spPr>
          <a:xfrm>
            <a:off x="177057" y="3969542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1D63B0BA-2CA7-5508-D507-274C4C17A6DE}"/>
              </a:ext>
            </a:extLst>
          </p:cNvPr>
          <p:cNvSpPr/>
          <p:nvPr userDrawn="1"/>
        </p:nvSpPr>
        <p:spPr>
          <a:xfrm>
            <a:off x="177057" y="2969301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52C5D37E-F8EC-5272-D7A3-E0C30F6F0EB8}"/>
              </a:ext>
            </a:extLst>
          </p:cNvPr>
          <p:cNvSpPr/>
          <p:nvPr userDrawn="1"/>
        </p:nvSpPr>
        <p:spPr>
          <a:xfrm>
            <a:off x="187762" y="1718263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9E76F77F-6692-1CA4-98F5-4693E6F4FC13}"/>
              </a:ext>
            </a:extLst>
          </p:cNvPr>
          <p:cNvSpPr/>
          <p:nvPr userDrawn="1"/>
        </p:nvSpPr>
        <p:spPr>
          <a:xfrm>
            <a:off x="177057" y="1041466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3BE22DC0-2D1B-079D-F944-4A177816C953}"/>
              </a:ext>
            </a:extLst>
          </p:cNvPr>
          <p:cNvSpPr/>
          <p:nvPr userDrawn="1"/>
        </p:nvSpPr>
        <p:spPr>
          <a:xfrm>
            <a:off x="177057" y="41226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4">
            <a:extLst>
              <a:ext uri="{FF2B5EF4-FFF2-40B4-BE49-F238E27FC236}">
                <a16:creationId xmlns:a16="http://schemas.microsoft.com/office/drawing/2014/main" id="{EA425F25-F69F-8F5B-D60F-974156588B30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797230" y="2851504"/>
            <a:ext cx="6741318" cy="2179240"/>
          </a:xfrm>
          <a:prstGeom prst="rect">
            <a:avLst/>
          </a:prstGeom>
        </p:spPr>
      </p:pic>
      <p:sp>
        <p:nvSpPr>
          <p:cNvPr id="20" name="object 15">
            <a:extLst>
              <a:ext uri="{FF2B5EF4-FFF2-40B4-BE49-F238E27FC236}">
                <a16:creationId xmlns:a16="http://schemas.microsoft.com/office/drawing/2014/main" id="{1A6B726B-5748-34C8-5362-2B72670AA269}"/>
              </a:ext>
            </a:extLst>
          </p:cNvPr>
          <p:cNvSpPr txBox="1"/>
          <p:nvPr userDrawn="1"/>
        </p:nvSpPr>
        <p:spPr>
          <a:xfrm>
            <a:off x="7539626" y="5470518"/>
            <a:ext cx="32092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40" dirty="0">
                <a:solidFill>
                  <a:srgbClr val="6B7C86"/>
                </a:solidFill>
                <a:latin typeface="Microsoft Sans Serif"/>
                <a:cs typeface="Microsoft Sans Serif"/>
              </a:rPr>
              <a:t>da</a:t>
            </a:r>
            <a:r>
              <a:rPr sz="2300" spc="165" dirty="0">
                <a:solidFill>
                  <a:srgbClr val="6B7C86"/>
                </a:solidFill>
                <a:latin typeface="Microsoft Sans Serif"/>
                <a:cs typeface="Microsoft Sans Serif"/>
              </a:rPr>
              <a:t>t</a:t>
            </a:r>
            <a:r>
              <a:rPr sz="2300" spc="140" dirty="0">
                <a:solidFill>
                  <a:srgbClr val="6B7C86"/>
                </a:solidFill>
                <a:latin typeface="Microsoft Sans Serif"/>
                <a:cs typeface="Microsoft Sans Serif"/>
              </a:rPr>
              <a:t>a</a:t>
            </a:r>
            <a:r>
              <a:rPr sz="2300" spc="15" dirty="0">
                <a:solidFill>
                  <a:srgbClr val="6B7C86"/>
                </a:solidFill>
                <a:latin typeface="Microsoft Sans Serif"/>
                <a:cs typeface="Microsoft Sans Serif"/>
              </a:rPr>
              <a:t>s</a:t>
            </a:r>
            <a:r>
              <a:rPr sz="2300" spc="120" dirty="0">
                <a:solidFill>
                  <a:srgbClr val="6B7C86"/>
                </a:solidFill>
                <a:latin typeface="Microsoft Sans Serif"/>
                <a:cs typeface="Microsoft Sans Serif"/>
              </a:rPr>
              <a:t>ci</a:t>
            </a:r>
            <a:r>
              <a:rPr sz="2300" spc="40" dirty="0">
                <a:solidFill>
                  <a:srgbClr val="6B7C86"/>
                </a:solidFill>
                <a:latin typeface="Microsoft Sans Serif"/>
                <a:cs typeface="Microsoft Sans Serif"/>
              </a:rPr>
              <a:t>e</a:t>
            </a:r>
            <a:r>
              <a:rPr sz="2300" dirty="0">
                <a:solidFill>
                  <a:srgbClr val="6B7C86"/>
                </a:solidFill>
                <a:latin typeface="Microsoft Sans Serif"/>
                <a:cs typeface="Microsoft Sans Serif"/>
              </a:rPr>
              <a:t>n</a:t>
            </a:r>
            <a:r>
              <a:rPr sz="2300" spc="120" dirty="0">
                <a:solidFill>
                  <a:srgbClr val="6B7C86"/>
                </a:solidFill>
                <a:latin typeface="Microsoft Sans Serif"/>
                <a:cs typeface="Microsoft Sans Serif"/>
              </a:rPr>
              <a:t>c</a:t>
            </a:r>
            <a:r>
              <a:rPr sz="2300" spc="40" dirty="0">
                <a:solidFill>
                  <a:srgbClr val="6B7C86"/>
                </a:solidFill>
                <a:latin typeface="Microsoft Sans Serif"/>
                <a:cs typeface="Microsoft Sans Serif"/>
              </a:rPr>
              <a:t>e</a:t>
            </a:r>
            <a:r>
              <a:rPr sz="2300" spc="15" dirty="0">
                <a:solidFill>
                  <a:srgbClr val="6B7C86"/>
                </a:solidFill>
                <a:latin typeface="Microsoft Sans Serif"/>
                <a:cs typeface="Microsoft Sans Serif"/>
              </a:rPr>
              <a:t>-</a:t>
            </a:r>
            <a:r>
              <a:rPr sz="2300" spc="140" dirty="0">
                <a:solidFill>
                  <a:srgbClr val="6B7C86"/>
                </a:solidFill>
                <a:latin typeface="Microsoft Sans Serif"/>
                <a:cs typeface="Microsoft Sans Serif"/>
              </a:rPr>
              <a:t>p</a:t>
            </a:r>
            <a:r>
              <a:rPr sz="2300" spc="110" dirty="0">
                <a:solidFill>
                  <a:srgbClr val="6B7C86"/>
                </a:solidFill>
                <a:latin typeface="Microsoft Sans Serif"/>
                <a:cs typeface="Microsoft Sans Serif"/>
              </a:rPr>
              <a:t>r</a:t>
            </a:r>
            <a:r>
              <a:rPr sz="2300" spc="40" dirty="0">
                <a:solidFill>
                  <a:srgbClr val="6B7C86"/>
                </a:solidFill>
                <a:latin typeface="Microsoft Sans Serif"/>
                <a:cs typeface="Microsoft Sans Serif"/>
              </a:rPr>
              <a:t>o</a:t>
            </a:r>
            <a:r>
              <a:rPr sz="2300" spc="120" dirty="0">
                <a:solidFill>
                  <a:srgbClr val="6B7C86"/>
                </a:solidFill>
                <a:latin typeface="Microsoft Sans Serif"/>
                <a:cs typeface="Microsoft Sans Serif"/>
              </a:rPr>
              <a:t>j</a:t>
            </a:r>
            <a:r>
              <a:rPr sz="2300" spc="40" dirty="0">
                <a:solidFill>
                  <a:srgbClr val="6B7C86"/>
                </a:solidFill>
                <a:latin typeface="Microsoft Sans Serif"/>
                <a:cs typeface="Microsoft Sans Serif"/>
              </a:rPr>
              <a:t>e</a:t>
            </a:r>
            <a:r>
              <a:rPr sz="2300" spc="120" dirty="0">
                <a:solidFill>
                  <a:srgbClr val="6B7C86"/>
                </a:solidFill>
                <a:latin typeface="Microsoft Sans Serif"/>
                <a:cs typeface="Microsoft Sans Serif"/>
              </a:rPr>
              <a:t>c</a:t>
            </a:r>
            <a:r>
              <a:rPr sz="2300" spc="165" dirty="0">
                <a:solidFill>
                  <a:srgbClr val="6B7C86"/>
                </a:solidFill>
                <a:latin typeface="Microsoft Sans Serif"/>
                <a:cs typeface="Microsoft Sans Serif"/>
              </a:rPr>
              <a:t>t</a:t>
            </a:r>
            <a:r>
              <a:rPr sz="2300" spc="5" dirty="0">
                <a:solidFill>
                  <a:srgbClr val="6B7C86"/>
                </a:solidFill>
                <a:latin typeface="Microsoft Sans Serif"/>
                <a:cs typeface="Microsoft Sans Serif"/>
              </a:rPr>
              <a:t>.</a:t>
            </a:r>
            <a:r>
              <a:rPr sz="2300" spc="40" dirty="0">
                <a:solidFill>
                  <a:srgbClr val="6B7C86"/>
                </a:solidFill>
                <a:latin typeface="Microsoft Sans Serif"/>
                <a:cs typeface="Microsoft Sans Serif"/>
              </a:rPr>
              <a:t>e</a:t>
            </a:r>
            <a:r>
              <a:rPr sz="2300" spc="15" dirty="0">
                <a:solidFill>
                  <a:srgbClr val="6B7C86"/>
                </a:solidFill>
                <a:latin typeface="Microsoft Sans Serif"/>
                <a:cs typeface="Microsoft Sans Serif"/>
              </a:rPr>
              <a:t>u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8736A787-F2E2-0249-2B92-70DCD11FEB45}"/>
              </a:ext>
            </a:extLst>
          </p:cNvPr>
          <p:cNvSpPr/>
          <p:nvPr userDrawn="1"/>
        </p:nvSpPr>
        <p:spPr>
          <a:xfrm>
            <a:off x="17798045" y="9825694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3BECE133-F238-3E75-6586-6852EBBD7035}"/>
              </a:ext>
            </a:extLst>
          </p:cNvPr>
          <p:cNvSpPr/>
          <p:nvPr userDrawn="1"/>
        </p:nvSpPr>
        <p:spPr>
          <a:xfrm>
            <a:off x="17798045" y="8825453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EE7DBF95-E8F0-4EC7-A357-B813D6F3C116}"/>
              </a:ext>
            </a:extLst>
          </p:cNvPr>
          <p:cNvSpPr/>
          <p:nvPr userDrawn="1"/>
        </p:nvSpPr>
        <p:spPr>
          <a:xfrm>
            <a:off x="17808748" y="7574414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E7440B94-250D-7087-FA48-06DA05C26E53}"/>
              </a:ext>
            </a:extLst>
          </p:cNvPr>
          <p:cNvSpPr/>
          <p:nvPr userDrawn="1"/>
        </p:nvSpPr>
        <p:spPr>
          <a:xfrm>
            <a:off x="17798045" y="6897618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20FD4E03-045B-FC83-C335-A346D34EFA0F}"/>
              </a:ext>
            </a:extLst>
          </p:cNvPr>
          <p:cNvSpPr/>
          <p:nvPr userDrawn="1"/>
        </p:nvSpPr>
        <p:spPr>
          <a:xfrm>
            <a:off x="17798045" y="5897377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1F30AA6A-BFF5-5D93-DEDE-1DBB94413FCB}"/>
              </a:ext>
            </a:extLst>
          </p:cNvPr>
          <p:cNvSpPr/>
          <p:nvPr userDrawn="1"/>
        </p:nvSpPr>
        <p:spPr>
          <a:xfrm>
            <a:off x="17808748" y="4646339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8FDD1866-CD25-5BF8-347D-1393AB11A60D}"/>
              </a:ext>
            </a:extLst>
          </p:cNvPr>
          <p:cNvSpPr/>
          <p:nvPr userDrawn="1"/>
        </p:nvSpPr>
        <p:spPr>
          <a:xfrm>
            <a:off x="17798045" y="3969542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005E8A9B-D108-6CE4-D957-81B06AFEF150}"/>
              </a:ext>
            </a:extLst>
          </p:cNvPr>
          <p:cNvSpPr/>
          <p:nvPr userDrawn="1"/>
        </p:nvSpPr>
        <p:spPr>
          <a:xfrm>
            <a:off x="17798045" y="2969301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89CDC558-A324-5641-734B-5642CF178DE7}"/>
              </a:ext>
            </a:extLst>
          </p:cNvPr>
          <p:cNvSpPr/>
          <p:nvPr userDrawn="1"/>
        </p:nvSpPr>
        <p:spPr>
          <a:xfrm>
            <a:off x="17808748" y="1718263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8D9E1383-427A-61BD-B71A-8E2CB4E63645}"/>
              </a:ext>
            </a:extLst>
          </p:cNvPr>
          <p:cNvSpPr/>
          <p:nvPr userDrawn="1"/>
        </p:nvSpPr>
        <p:spPr>
          <a:xfrm>
            <a:off x="17798045" y="1041466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76CF06EF-2545-5250-3E4D-538961D386AA}"/>
              </a:ext>
            </a:extLst>
          </p:cNvPr>
          <p:cNvSpPr/>
          <p:nvPr userDrawn="1"/>
        </p:nvSpPr>
        <p:spPr>
          <a:xfrm>
            <a:off x="17798045" y="41226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FA4E65-FCA8-8E2F-B048-324F8F6C7CF4}"/>
              </a:ext>
            </a:extLst>
          </p:cNvPr>
          <p:cNvSpPr txBox="1"/>
          <p:nvPr userDrawn="1"/>
        </p:nvSpPr>
        <p:spPr>
          <a:xfrm>
            <a:off x="4876800" y="9180923"/>
            <a:ext cx="1104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“The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constitute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reflects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views only of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authors,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may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be made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contained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145D299E-C2A7-E77F-BA72-256A7D6F00CA}"/>
              </a:ext>
            </a:extLst>
          </p:cNvPr>
          <p:cNvSpPr/>
          <p:nvPr userDrawn="1"/>
        </p:nvSpPr>
        <p:spPr>
          <a:xfrm>
            <a:off x="177057" y="9847729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CFB7F2E-F53E-AF00-C8C3-80160DE71268}"/>
              </a:ext>
            </a:extLst>
          </p:cNvPr>
          <p:cNvSpPr/>
          <p:nvPr userDrawn="1"/>
        </p:nvSpPr>
        <p:spPr>
          <a:xfrm>
            <a:off x="177057" y="8847488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2CBDF82-C7B5-0A47-2560-A379483FE578}"/>
              </a:ext>
            </a:extLst>
          </p:cNvPr>
          <p:cNvSpPr/>
          <p:nvPr userDrawn="1"/>
        </p:nvSpPr>
        <p:spPr>
          <a:xfrm>
            <a:off x="187762" y="7596451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42BE1D7-E3DE-C108-4982-24B42CC0AA72}"/>
              </a:ext>
            </a:extLst>
          </p:cNvPr>
          <p:cNvSpPr/>
          <p:nvPr userDrawn="1"/>
        </p:nvSpPr>
        <p:spPr>
          <a:xfrm>
            <a:off x="177057" y="6919654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7C813F35-825C-1848-A863-909B5F67695E}"/>
              </a:ext>
            </a:extLst>
          </p:cNvPr>
          <p:cNvSpPr/>
          <p:nvPr userDrawn="1"/>
        </p:nvSpPr>
        <p:spPr>
          <a:xfrm>
            <a:off x="177057" y="5919413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7B73987F-E123-E0AE-C30F-371187A1FAED}"/>
              </a:ext>
            </a:extLst>
          </p:cNvPr>
          <p:cNvSpPr/>
          <p:nvPr userDrawn="1"/>
        </p:nvSpPr>
        <p:spPr>
          <a:xfrm>
            <a:off x="187762" y="4668374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13061DD6-597E-619A-36CD-4FF266D92162}"/>
              </a:ext>
            </a:extLst>
          </p:cNvPr>
          <p:cNvSpPr/>
          <p:nvPr userDrawn="1"/>
        </p:nvSpPr>
        <p:spPr>
          <a:xfrm>
            <a:off x="177057" y="3991576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8F7BE249-6208-51C4-635A-8D78696B18FD}"/>
              </a:ext>
            </a:extLst>
          </p:cNvPr>
          <p:cNvSpPr/>
          <p:nvPr userDrawn="1"/>
        </p:nvSpPr>
        <p:spPr>
          <a:xfrm>
            <a:off x="177057" y="2991337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E5319B48-C21F-A8FD-67E3-54791D42BE86}"/>
              </a:ext>
            </a:extLst>
          </p:cNvPr>
          <p:cNvSpPr/>
          <p:nvPr userDrawn="1"/>
        </p:nvSpPr>
        <p:spPr>
          <a:xfrm>
            <a:off x="187762" y="1740299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357373C2-E0E3-30A7-BE50-012578B465F6}"/>
              </a:ext>
            </a:extLst>
          </p:cNvPr>
          <p:cNvSpPr/>
          <p:nvPr userDrawn="1"/>
        </p:nvSpPr>
        <p:spPr>
          <a:xfrm>
            <a:off x="177057" y="1063501"/>
            <a:ext cx="238125" cy="438150"/>
          </a:xfrm>
          <a:custGeom>
            <a:avLst/>
            <a:gdLst/>
            <a:ahLst/>
            <a:cxnLst/>
            <a:rect l="l" t="t" r="r" b="b"/>
            <a:pathLst>
              <a:path w="238125" h="438150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0DD394F5-C0D3-3C38-7058-99BEC22A8532}"/>
              </a:ext>
            </a:extLst>
          </p:cNvPr>
          <p:cNvSpPr/>
          <p:nvPr userDrawn="1"/>
        </p:nvSpPr>
        <p:spPr>
          <a:xfrm>
            <a:off x="177057" y="63261"/>
            <a:ext cx="238125" cy="762000"/>
          </a:xfrm>
          <a:custGeom>
            <a:avLst/>
            <a:gdLst/>
            <a:ahLst/>
            <a:cxnLst/>
            <a:rect l="l" t="t" r="r" b="b"/>
            <a:pathLst>
              <a:path w="238125" h="762000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4">
            <a:extLst>
              <a:ext uri="{FF2B5EF4-FFF2-40B4-BE49-F238E27FC236}">
                <a16:creationId xmlns:a16="http://schemas.microsoft.com/office/drawing/2014/main" id="{0504D18A-FD5D-32CE-C2CD-F46C2DCC578F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011400" y="419100"/>
            <a:ext cx="2891670" cy="93213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B0702A4-442D-D72A-E87B-19EDD47A47ED}"/>
              </a:ext>
            </a:extLst>
          </p:cNvPr>
          <p:cNvSpPr txBox="1"/>
          <p:nvPr userDrawn="1"/>
        </p:nvSpPr>
        <p:spPr>
          <a:xfrm>
            <a:off x="4876800" y="9180923"/>
            <a:ext cx="1104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“The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constitute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reflects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views only of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authors,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may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be made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contained</a:t>
            </a:r>
            <a:r>
              <a:rPr lang="en-US"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5" dirty="0">
                <a:latin typeface="Arial" panose="020B0604020202020204" pitchFamily="34" charset="0"/>
                <a:cs typeface="Arial" panose="020B0604020202020204" pitchFamily="34" charset="0"/>
              </a:rPr>
              <a:t>therein."</a:t>
            </a:r>
          </a:p>
        </p:txBody>
      </p:sp>
      <p:pic>
        <p:nvPicPr>
          <p:cNvPr id="24" name="object 2">
            <a:extLst>
              <a:ext uri="{FF2B5EF4-FFF2-40B4-BE49-F238E27FC236}">
                <a16:creationId xmlns:a16="http://schemas.microsoft.com/office/drawing/2014/main" id="{00B21A7A-BB50-16CD-B1C1-7D57EEA5368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47800" y="9243313"/>
            <a:ext cx="3200399" cy="6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44E27C2-649F-F2B8-B7E1-2956CAAC7E77}"/>
              </a:ext>
            </a:extLst>
          </p:cNvPr>
          <p:cNvSpPr txBox="1"/>
          <p:nvPr/>
        </p:nvSpPr>
        <p:spPr>
          <a:xfrm>
            <a:off x="1733550" y="6591300"/>
            <a:ext cx="148209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ro-RO" sz="4800" b="1" spc="-114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Data </a:t>
            </a:r>
            <a:r>
              <a:rPr lang="ro-RO" sz="4800" b="1" spc="-114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visualization</a:t>
            </a:r>
            <a:r>
              <a:rPr lang="ro-RO" sz="4800" b="1" spc="-114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o-RO" sz="4800" b="1" spc="-114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dashboards</a:t>
            </a:r>
            <a:r>
              <a:rPr lang="ro-RO" sz="4800" b="1" spc="-114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4800" b="1" spc="-114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3600" b="1" spc="-114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By [</a:t>
            </a:r>
            <a:r>
              <a:rPr lang="ro-RO" sz="3600" b="1" spc="-114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ASE</a:t>
            </a:r>
            <a:r>
              <a:rPr lang="en-US" sz="3600" b="1" spc="-114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]</a:t>
            </a:r>
            <a:endParaRPr lang="en-US" sz="3200" b="1" spc="-114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3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an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structure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0700" y="3862745"/>
            <a:ext cx="1470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The </a:t>
            </a:r>
            <a:r>
              <a:rPr lang="it-IT" sz="2400" b="1" dirty="0" err="1"/>
              <a:t>structure</a:t>
            </a:r>
            <a:r>
              <a:rPr lang="it-IT" sz="2400" b="1" dirty="0"/>
              <a:t> of a dashboard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Finding</a:t>
            </a:r>
            <a:r>
              <a:rPr lang="it-IT" sz="2400" dirty="0"/>
              <a:t> the </a:t>
            </a:r>
            <a:r>
              <a:rPr lang="it-IT" sz="2400" dirty="0" err="1"/>
              <a:t>right</a:t>
            </a:r>
            <a:r>
              <a:rPr lang="it-IT" sz="2400" dirty="0"/>
              <a:t> dashboard </a:t>
            </a:r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one of the </a:t>
            </a:r>
            <a:r>
              <a:rPr lang="it-IT" sz="2400" dirty="0" err="1"/>
              <a:t>biggest</a:t>
            </a:r>
            <a:r>
              <a:rPr lang="it-IT" sz="2400" dirty="0"/>
              <a:t> </a:t>
            </a:r>
            <a:r>
              <a:rPr lang="it-IT" sz="2400" b="1" dirty="0"/>
              <a:t>challenges</a:t>
            </a:r>
            <a:r>
              <a:rPr lang="it-IT" sz="2400" dirty="0"/>
              <a:t> in building </a:t>
            </a:r>
            <a:r>
              <a:rPr lang="it-IT" sz="2400" dirty="0" err="1"/>
              <a:t>it</a:t>
            </a:r>
            <a:r>
              <a:rPr lang="it-IT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structure</a:t>
            </a:r>
            <a:r>
              <a:rPr lang="it-IT" sz="2400" dirty="0"/>
              <a:t> of the dashboard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also</a:t>
            </a:r>
            <a:r>
              <a:rPr lang="it-IT" sz="2400" dirty="0"/>
              <a:t> an </a:t>
            </a:r>
            <a:r>
              <a:rPr lang="it-IT" sz="2400" dirty="0" err="1"/>
              <a:t>opportunity</a:t>
            </a:r>
            <a:r>
              <a:rPr lang="it-IT" sz="2400" dirty="0"/>
              <a:t> to </a:t>
            </a:r>
            <a:r>
              <a:rPr lang="it-IT" sz="2400" dirty="0" err="1"/>
              <a:t>define</a:t>
            </a:r>
            <a:r>
              <a:rPr lang="it-IT" sz="2400" dirty="0"/>
              <a:t> the </a:t>
            </a:r>
            <a:r>
              <a:rPr lang="it-IT" sz="2400" b="1" dirty="0"/>
              <a:t>best way to look </a:t>
            </a:r>
            <a:r>
              <a:rPr lang="it-IT" sz="2400" b="1" dirty="0" err="1"/>
              <a:t>at</a:t>
            </a:r>
            <a:r>
              <a:rPr lang="it-IT" sz="2400" b="1" dirty="0"/>
              <a:t> the </a:t>
            </a:r>
            <a:r>
              <a:rPr lang="it-IT" sz="2400" b="1" dirty="0" err="1"/>
              <a:t>problem</a:t>
            </a:r>
            <a:r>
              <a:rPr lang="it-IT" sz="2400" b="1" dirty="0"/>
              <a:t> or the business</a:t>
            </a:r>
            <a:r>
              <a:rPr lang="it-IT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The way in </a:t>
            </a:r>
            <a:r>
              <a:rPr lang="it-IT" sz="2400" dirty="0" err="1"/>
              <a:t>which</a:t>
            </a:r>
            <a:r>
              <a:rPr lang="it-IT" sz="2400" dirty="0"/>
              <a:t> the information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placed</a:t>
            </a:r>
            <a:r>
              <a:rPr lang="it-IT" sz="2400" dirty="0"/>
              <a:t> in the dashboard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determines</a:t>
            </a:r>
            <a:r>
              <a:rPr lang="it-IT" sz="2400" dirty="0"/>
              <a:t> the way in </a:t>
            </a:r>
            <a:r>
              <a:rPr lang="it-IT" sz="2400" dirty="0" err="1"/>
              <a:t>which</a:t>
            </a:r>
            <a:r>
              <a:rPr lang="it-IT" sz="2400" dirty="0"/>
              <a:t> the audience </a:t>
            </a:r>
            <a:r>
              <a:rPr lang="it-IT" sz="2400" dirty="0" err="1"/>
              <a:t>understands</a:t>
            </a:r>
            <a:r>
              <a:rPr lang="it-IT" sz="2400" dirty="0"/>
              <a:t> the </a:t>
            </a:r>
            <a:r>
              <a:rPr lang="it-IT" sz="2400" dirty="0" err="1"/>
              <a:t>transmitted</a:t>
            </a:r>
            <a:r>
              <a:rPr lang="it-IT" sz="2400" dirty="0"/>
              <a:t> </a:t>
            </a:r>
            <a:r>
              <a:rPr lang="it-IT" sz="2400" dirty="0" err="1"/>
              <a:t>message</a:t>
            </a:r>
            <a:r>
              <a:rPr lang="it-IT" sz="2400" dirty="0"/>
              <a:t>. In </a:t>
            </a:r>
            <a:r>
              <a:rPr lang="it-IT" sz="2400" dirty="0" err="1"/>
              <a:t>other</a:t>
            </a:r>
            <a:r>
              <a:rPr lang="it-IT" sz="2400" dirty="0"/>
              <a:t> words, for the user, the </a:t>
            </a:r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a </a:t>
            </a:r>
            <a:r>
              <a:rPr lang="it-IT" sz="2400" b="1" dirty="0" err="1"/>
              <a:t>guiding</a:t>
            </a:r>
            <a:r>
              <a:rPr lang="it-IT" sz="2400" b="1" dirty="0"/>
              <a:t> </a:t>
            </a:r>
            <a:r>
              <a:rPr lang="it-IT" sz="2400" b="1" dirty="0" err="1"/>
              <a:t>role</a:t>
            </a:r>
            <a:r>
              <a:rPr lang="it-IT" sz="2400" b="1" dirty="0"/>
              <a:t> in </a:t>
            </a:r>
            <a:r>
              <a:rPr lang="it-IT" sz="2400" b="1" dirty="0" err="1"/>
              <a:t>navigating</a:t>
            </a:r>
            <a:r>
              <a:rPr lang="it-IT" sz="2400" b="1" dirty="0"/>
              <a:t> the dashboard.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 </a:t>
            </a:r>
            <a:r>
              <a:rPr lang="it-IT" sz="2400" dirty="0" err="1"/>
              <a:t>suitable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 for a dashboard </a:t>
            </a:r>
            <a:r>
              <a:rPr lang="it-IT" sz="2400" dirty="0" err="1"/>
              <a:t>requires</a:t>
            </a:r>
            <a:r>
              <a:rPr lang="it-IT" sz="2400" dirty="0"/>
              <a:t> a </a:t>
            </a:r>
            <a:r>
              <a:rPr lang="it-IT" sz="2400" dirty="0" err="1"/>
              <a:t>very</a:t>
            </a:r>
            <a:r>
              <a:rPr lang="it-IT" sz="2400" dirty="0"/>
              <a:t> </a:t>
            </a:r>
            <a:r>
              <a:rPr lang="it-IT" sz="2400" b="1" dirty="0"/>
              <a:t>good </a:t>
            </a:r>
            <a:r>
              <a:rPr lang="it-IT" sz="2400" b="1" dirty="0" err="1"/>
              <a:t>understanding</a:t>
            </a:r>
            <a:r>
              <a:rPr lang="it-IT" sz="2400" b="1" dirty="0"/>
              <a:t> of </a:t>
            </a:r>
            <a:r>
              <a:rPr lang="it-IT" sz="2400" b="1" dirty="0" err="1"/>
              <a:t>how</a:t>
            </a:r>
            <a:r>
              <a:rPr lang="it-IT" sz="2400" b="1" dirty="0"/>
              <a:t> the </a:t>
            </a:r>
            <a:r>
              <a:rPr lang="it-IT" sz="2400" b="1" dirty="0" err="1"/>
              <a:t>measured</a:t>
            </a:r>
            <a:r>
              <a:rPr lang="it-IT" sz="2400" b="1" dirty="0"/>
              <a:t> system (the business) works.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Depending</a:t>
            </a:r>
            <a:r>
              <a:rPr lang="it-IT" sz="2400" dirty="0"/>
              <a:t> on the </a:t>
            </a:r>
            <a:r>
              <a:rPr lang="it-IT" sz="2400" dirty="0" err="1"/>
              <a:t>structure</a:t>
            </a:r>
            <a:r>
              <a:rPr lang="it-IT" sz="2400" dirty="0"/>
              <a:t>, </a:t>
            </a:r>
            <a:r>
              <a:rPr lang="it-IT" sz="2400" dirty="0" err="1"/>
              <a:t>we</a:t>
            </a:r>
            <a:r>
              <a:rPr lang="it-IT" sz="2400" dirty="0"/>
              <a:t> can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three</a:t>
            </a:r>
            <a:r>
              <a:rPr lang="it-IT" sz="2400" dirty="0"/>
              <a:t> </a:t>
            </a:r>
            <a:r>
              <a:rPr lang="it-IT" sz="2400" dirty="0" err="1"/>
              <a:t>types</a:t>
            </a:r>
            <a:r>
              <a:rPr lang="it-IT" sz="2400" dirty="0"/>
              <a:t> of dashboards: </a:t>
            </a:r>
            <a:r>
              <a:rPr lang="it-IT" sz="2400" b="1" dirty="0"/>
              <a:t>flow, </a:t>
            </a:r>
            <a:r>
              <a:rPr lang="it-IT" sz="2400" b="1" dirty="0" err="1"/>
              <a:t>relational</a:t>
            </a:r>
            <a:r>
              <a:rPr lang="it-IT" sz="2400" b="1" dirty="0"/>
              <a:t>, </a:t>
            </a:r>
            <a:r>
              <a:rPr lang="it-IT" sz="2400" b="1" dirty="0" err="1"/>
              <a:t>grouping</a:t>
            </a:r>
            <a:r>
              <a:rPr lang="it-IT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18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an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structure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0700" y="3862745"/>
            <a:ext cx="1470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The </a:t>
            </a:r>
            <a:r>
              <a:rPr lang="it-IT" sz="2400" b="1" dirty="0" err="1"/>
              <a:t>structure</a:t>
            </a:r>
            <a:r>
              <a:rPr lang="it-IT" sz="2400" b="1" dirty="0"/>
              <a:t> of a dashboard</a:t>
            </a:r>
          </a:p>
          <a:p>
            <a:pPr algn="just"/>
            <a:r>
              <a:rPr lang="it-IT" sz="2400" dirty="0"/>
              <a:t>A dashboard with a flow-</a:t>
            </a:r>
            <a:r>
              <a:rPr lang="it-IT" sz="2400" dirty="0" err="1"/>
              <a:t>based</a:t>
            </a:r>
            <a:r>
              <a:rPr lang="it-IT" sz="2400" dirty="0"/>
              <a:t> </a:t>
            </a:r>
            <a:r>
              <a:rPr lang="it-IT" sz="2400" b="1" dirty="0"/>
              <a:t>(flow) </a:t>
            </a:r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emphasizes</a:t>
            </a:r>
            <a:r>
              <a:rPr lang="it-IT" sz="2400" dirty="0"/>
              <a:t> </a:t>
            </a:r>
            <a:r>
              <a:rPr lang="it-IT" sz="2400" b="1" dirty="0"/>
              <a:t>the </a:t>
            </a:r>
            <a:r>
              <a:rPr lang="it-IT" sz="2400" b="1" dirty="0" err="1"/>
              <a:t>sequence</a:t>
            </a:r>
            <a:r>
              <a:rPr lang="it-IT" sz="2400" b="1" dirty="0"/>
              <a:t> of events or actions over time.</a:t>
            </a:r>
          </a:p>
          <a:p>
            <a:pPr algn="just"/>
            <a:r>
              <a:rPr lang="it-IT" sz="2400" dirty="0" err="1"/>
              <a:t>Examples</a:t>
            </a:r>
            <a:r>
              <a:rPr lang="it-IT" sz="2400" dirty="0"/>
              <a:t>:</a:t>
            </a:r>
          </a:p>
          <a:p>
            <a:pPr algn="just"/>
            <a:r>
              <a:rPr lang="it-IT" sz="2400" dirty="0"/>
              <a:t>	</a:t>
            </a:r>
            <a:r>
              <a:rPr lang="it-IT" sz="2400" i="1" dirty="0"/>
              <a:t>Steps in the </a:t>
            </a:r>
            <a:r>
              <a:rPr lang="it-IT" sz="2400" i="1" dirty="0" err="1"/>
              <a:t>process</a:t>
            </a:r>
            <a:r>
              <a:rPr lang="it-IT" sz="2400" i="1" dirty="0"/>
              <a:t> of </a:t>
            </a:r>
            <a:r>
              <a:rPr lang="it-IT" sz="2400" i="1" dirty="0" err="1"/>
              <a:t>providing</a:t>
            </a:r>
            <a:r>
              <a:rPr lang="it-IT" sz="2400" i="1" dirty="0"/>
              <a:t> customer support</a:t>
            </a:r>
          </a:p>
          <a:p>
            <a:pPr algn="just"/>
            <a:r>
              <a:rPr lang="it-IT" sz="2400" i="1" dirty="0"/>
              <a:t>	</a:t>
            </a:r>
            <a:r>
              <a:rPr lang="it-IT" sz="2400" i="1" dirty="0" err="1"/>
              <a:t>Operational</a:t>
            </a:r>
            <a:r>
              <a:rPr lang="it-IT" sz="2400" i="1" dirty="0"/>
              <a:t> </a:t>
            </a:r>
            <a:r>
              <a:rPr lang="it-IT" sz="2400" i="1" dirty="0" err="1"/>
              <a:t>processes</a:t>
            </a:r>
            <a:endParaRPr lang="it-IT" sz="2400" i="1" dirty="0"/>
          </a:p>
          <a:p>
            <a:pPr algn="just"/>
            <a:r>
              <a:rPr lang="it-IT" sz="2400" i="1" dirty="0"/>
              <a:t>	Sales </a:t>
            </a:r>
            <a:r>
              <a:rPr lang="it-IT" sz="2400" i="1" dirty="0" err="1"/>
              <a:t>process</a:t>
            </a:r>
            <a:r>
              <a:rPr lang="it-IT" sz="2400" i="1" dirty="0"/>
              <a:t> (From leads </a:t>
            </a:r>
            <a:r>
              <a:rPr lang="it-IT" sz="2400" i="1" dirty="0" err="1"/>
              <a:t>through</a:t>
            </a:r>
            <a:r>
              <a:rPr lang="it-IT" sz="2400" i="1" dirty="0"/>
              <a:t> sales </a:t>
            </a:r>
            <a:r>
              <a:rPr lang="it-IT" sz="2400" i="1" dirty="0" err="1"/>
              <a:t>channels</a:t>
            </a:r>
            <a:r>
              <a:rPr lang="it-IT" sz="2400" i="1" dirty="0"/>
              <a:t>).</a:t>
            </a:r>
          </a:p>
          <a:p>
            <a:pPr algn="just"/>
            <a:r>
              <a:rPr lang="it-IT" sz="2400" dirty="0"/>
              <a:t>A dashboard with a </a:t>
            </a:r>
            <a:r>
              <a:rPr lang="it-IT" sz="2400" b="1" dirty="0" err="1"/>
              <a:t>relationship-based</a:t>
            </a:r>
            <a:r>
              <a:rPr lang="it-IT" sz="2400" b="1" dirty="0"/>
              <a:t> </a:t>
            </a:r>
            <a:r>
              <a:rPr lang="it-IT" sz="2400" b="1" dirty="0" err="1"/>
              <a:t>structure</a:t>
            </a:r>
            <a:r>
              <a:rPr lang="it-IT" sz="2400" b="1" dirty="0"/>
              <a:t> highlights the links </a:t>
            </a:r>
            <a:r>
              <a:rPr lang="it-IT" sz="2400" b="1" dirty="0" err="1"/>
              <a:t>between</a:t>
            </a:r>
            <a:r>
              <a:rPr lang="it-IT" sz="2400" b="1" dirty="0"/>
              <a:t> </a:t>
            </a:r>
            <a:r>
              <a:rPr lang="it-IT" sz="2400" b="1" dirty="0" err="1"/>
              <a:t>entities</a:t>
            </a:r>
            <a:r>
              <a:rPr lang="it-IT" sz="2400" b="1" dirty="0"/>
              <a:t> or </a:t>
            </a:r>
            <a:r>
              <a:rPr lang="it-IT" sz="2400" b="1" dirty="0" err="1"/>
              <a:t>certain</a:t>
            </a:r>
            <a:r>
              <a:rPr lang="it-IT" sz="2400" b="1" dirty="0"/>
              <a:t> </a:t>
            </a:r>
            <a:r>
              <a:rPr lang="it-IT" sz="2400" b="1" dirty="0" err="1"/>
              <a:t>measures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relationships</a:t>
            </a:r>
            <a:r>
              <a:rPr lang="it-IT" sz="2400" dirty="0"/>
              <a:t> can be </a:t>
            </a:r>
            <a:r>
              <a:rPr lang="it-IT" sz="2400" dirty="0" err="1"/>
              <a:t>mathematical</a:t>
            </a:r>
            <a:r>
              <a:rPr lang="it-IT" sz="2400" dirty="0"/>
              <a:t>, </a:t>
            </a:r>
            <a:r>
              <a:rPr lang="it-IT" sz="2400" dirty="0" err="1"/>
              <a:t>geographical</a:t>
            </a:r>
            <a:r>
              <a:rPr lang="it-IT" sz="2400" dirty="0"/>
              <a:t>, </a:t>
            </a:r>
            <a:r>
              <a:rPr lang="it-IT" sz="2400" dirty="0" err="1"/>
              <a:t>organizational</a:t>
            </a:r>
            <a:r>
              <a:rPr lang="it-IT" sz="2400" dirty="0"/>
              <a:t> or </a:t>
            </a:r>
            <a:r>
              <a:rPr lang="it-IT" sz="2400" dirty="0" err="1"/>
              <a:t>functional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The dashboard in the </a:t>
            </a:r>
            <a:r>
              <a:rPr lang="it-IT" sz="2400" dirty="0" err="1"/>
              <a:t>accompanying</a:t>
            </a:r>
            <a:r>
              <a:rPr lang="it-IT" sz="2400" dirty="0"/>
              <a:t> </a:t>
            </a:r>
            <a:r>
              <a:rPr lang="it-IT" sz="2400" dirty="0" err="1"/>
              <a:t>example</a:t>
            </a:r>
            <a:r>
              <a:rPr lang="it-IT" sz="2400" dirty="0"/>
              <a:t> </a:t>
            </a:r>
            <a:r>
              <a:rPr lang="it-IT" sz="2400" dirty="0" err="1"/>
              <a:t>exposes</a:t>
            </a:r>
            <a:r>
              <a:rPr lang="it-IT" sz="2400" dirty="0"/>
              <a:t> the </a:t>
            </a:r>
            <a:r>
              <a:rPr lang="it-IT" sz="2400" dirty="0" err="1"/>
              <a:t>relationships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financial</a:t>
            </a:r>
            <a:r>
              <a:rPr lang="it-IT" sz="2400" dirty="0"/>
              <a:t> </a:t>
            </a:r>
            <a:r>
              <a:rPr lang="it-IT" sz="2400" dirty="0" err="1"/>
              <a:t>indicators</a:t>
            </a:r>
            <a:r>
              <a:rPr lang="it-IT" sz="2400" dirty="0"/>
              <a:t> so </a:t>
            </a:r>
            <a:r>
              <a:rPr lang="it-IT" sz="2400" dirty="0" err="1"/>
              <a:t>that</a:t>
            </a:r>
            <a:r>
              <a:rPr lang="it-IT" sz="2400" dirty="0"/>
              <a:t> users can </a:t>
            </a:r>
            <a:r>
              <a:rPr lang="it-IT" sz="2400" dirty="0" err="1"/>
              <a:t>understand</a:t>
            </a:r>
            <a:r>
              <a:rPr lang="it-IT" sz="2400" dirty="0"/>
              <a:t> the </a:t>
            </a:r>
            <a:r>
              <a:rPr lang="it-IT" sz="2400" dirty="0" err="1"/>
              <a:t>factors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influence</a:t>
            </a:r>
            <a:r>
              <a:rPr lang="it-IT" sz="2400" dirty="0"/>
              <a:t> net </a:t>
            </a:r>
            <a:r>
              <a:rPr lang="it-IT" sz="2400" dirty="0" err="1"/>
              <a:t>income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The </a:t>
            </a:r>
            <a:r>
              <a:rPr lang="it-IT" sz="2400" dirty="0" err="1"/>
              <a:t>structure</a:t>
            </a:r>
            <a:r>
              <a:rPr lang="it-IT" sz="2400" dirty="0"/>
              <a:t> of a </a:t>
            </a:r>
            <a:r>
              <a:rPr lang="it-IT" sz="2400" dirty="0" err="1"/>
              <a:t>grouping</a:t>
            </a:r>
            <a:r>
              <a:rPr lang="it-IT" sz="2400" dirty="0"/>
              <a:t> dashboard </a:t>
            </a:r>
            <a:r>
              <a:rPr lang="it-IT" sz="2400" dirty="0" err="1"/>
              <a:t>involves</a:t>
            </a:r>
            <a:r>
              <a:rPr lang="it-IT" sz="2400" dirty="0"/>
              <a:t> </a:t>
            </a:r>
            <a:r>
              <a:rPr lang="it-IT" sz="2400" b="1" dirty="0" err="1"/>
              <a:t>grouping</a:t>
            </a:r>
            <a:r>
              <a:rPr lang="it-IT" sz="2400" dirty="0"/>
              <a:t> </a:t>
            </a:r>
            <a:r>
              <a:rPr lang="it-IT" sz="2400" dirty="0" err="1"/>
              <a:t>related</a:t>
            </a:r>
            <a:r>
              <a:rPr lang="it-IT" sz="2400" dirty="0"/>
              <a:t> information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categories</a:t>
            </a:r>
            <a:r>
              <a:rPr lang="it-IT" sz="2400" dirty="0"/>
              <a:t> or </a:t>
            </a:r>
            <a:r>
              <a:rPr lang="it-IT" sz="2400" dirty="0" err="1"/>
              <a:t>hierarchies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 err="1"/>
              <a:t>Placing</a:t>
            </a:r>
            <a:r>
              <a:rPr lang="it-IT" sz="2400" dirty="0"/>
              <a:t> </a:t>
            </a:r>
            <a:r>
              <a:rPr lang="it-IT" sz="2400" dirty="0" err="1"/>
              <a:t>similar</a:t>
            </a:r>
            <a:r>
              <a:rPr lang="it-IT" sz="2400" dirty="0"/>
              <a:t> </a:t>
            </a:r>
            <a:r>
              <a:rPr lang="it-IT" sz="2400" dirty="0" err="1"/>
              <a:t>elements</a:t>
            </a:r>
            <a:r>
              <a:rPr lang="it-IT" sz="2400" dirty="0"/>
              <a:t> </a:t>
            </a:r>
            <a:r>
              <a:rPr lang="it-IT" sz="2400" dirty="0" err="1"/>
              <a:t>together</a:t>
            </a:r>
            <a:r>
              <a:rPr lang="it-IT" sz="2400" dirty="0"/>
              <a:t> can create </a:t>
            </a:r>
            <a:r>
              <a:rPr lang="it-IT" sz="2400" b="1" dirty="0" err="1"/>
              <a:t>logic</a:t>
            </a:r>
            <a:r>
              <a:rPr lang="it-IT" sz="2400" b="1" dirty="0"/>
              <a:t> and </a:t>
            </a:r>
            <a:r>
              <a:rPr lang="it-IT" sz="2400" b="1" dirty="0" err="1"/>
              <a:t>accessibility</a:t>
            </a:r>
            <a:r>
              <a:rPr lang="it-IT" sz="2400" b="1" dirty="0"/>
              <a:t> </a:t>
            </a:r>
            <a:r>
              <a:rPr lang="it-IT" sz="2400" dirty="0"/>
              <a:t>to a dashboard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might</a:t>
            </a:r>
            <a:r>
              <a:rPr lang="it-IT" sz="2400" dirty="0"/>
              <a:t> </a:t>
            </a:r>
            <a:r>
              <a:rPr lang="it-IT" sz="2400" dirty="0" err="1"/>
              <a:t>otherwise</a:t>
            </a:r>
            <a:r>
              <a:rPr lang="it-IT" sz="2400" dirty="0"/>
              <a:t> </a:t>
            </a:r>
            <a:r>
              <a:rPr lang="it-IT" sz="2400" dirty="0" err="1"/>
              <a:t>seem</a:t>
            </a:r>
            <a:r>
              <a:rPr lang="it-IT" sz="2400" dirty="0"/>
              <a:t> </a:t>
            </a:r>
            <a:r>
              <a:rPr lang="it-IT" sz="2400" dirty="0" err="1"/>
              <a:t>cluttered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67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an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Principles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functionality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0700" y="3862745"/>
            <a:ext cx="1470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Design </a:t>
            </a:r>
            <a:r>
              <a:rPr lang="it-IT" sz="2400" b="1" dirty="0" err="1"/>
              <a:t>principles</a:t>
            </a:r>
            <a:r>
              <a:rPr lang="it-IT" sz="2400" b="1" dirty="0"/>
              <a:t> of a dashboard</a:t>
            </a:r>
          </a:p>
          <a:p>
            <a:pPr algn="just"/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advisable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the dashboard design </a:t>
            </a:r>
            <a:r>
              <a:rPr lang="it-IT" sz="2400" dirty="0" err="1"/>
              <a:t>should</a:t>
            </a:r>
            <a:r>
              <a:rPr lang="it-IT" sz="2400" dirty="0"/>
              <a:t> focus on </a:t>
            </a:r>
            <a:r>
              <a:rPr lang="it-IT" sz="2400" dirty="0" err="1"/>
              <a:t>only</a:t>
            </a:r>
            <a:r>
              <a:rPr lang="it-IT" sz="2400" dirty="0"/>
              <a:t> a </a:t>
            </a:r>
            <a:r>
              <a:rPr lang="it-IT" sz="2400" dirty="0" err="1"/>
              <a:t>few</a:t>
            </a:r>
            <a:r>
              <a:rPr lang="it-IT" sz="2400" dirty="0"/>
              <a:t> design </a:t>
            </a:r>
            <a:r>
              <a:rPr lang="it-IT" sz="2400" dirty="0" err="1"/>
              <a:t>principles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be </a:t>
            </a:r>
            <a:r>
              <a:rPr lang="it-IT" sz="2400" dirty="0" err="1"/>
              <a:t>followed</a:t>
            </a:r>
            <a:endParaRPr lang="it-IT" sz="2400" dirty="0"/>
          </a:p>
          <a:p>
            <a:pPr algn="just"/>
            <a:r>
              <a:rPr lang="it-IT" sz="2400" b="1" dirty="0"/>
              <a:t>A. Compact design / Modular design</a:t>
            </a:r>
          </a:p>
          <a:p>
            <a:pPr algn="just"/>
            <a:r>
              <a:rPr lang="it-IT" sz="2400" dirty="0"/>
              <a:t>The compact nature of a dashboard </a:t>
            </a:r>
            <a:r>
              <a:rPr lang="it-IT" sz="2400" dirty="0" err="1"/>
              <a:t>means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the </a:t>
            </a:r>
            <a:r>
              <a:rPr lang="it-IT" sz="2400" dirty="0" err="1"/>
              <a:t>visualization</a:t>
            </a:r>
            <a:r>
              <a:rPr lang="it-IT" sz="2400" dirty="0"/>
              <a:t> can be </a:t>
            </a:r>
            <a:r>
              <a:rPr lang="it-IT" sz="2400" dirty="0" err="1"/>
              <a:t>comprehended</a:t>
            </a:r>
            <a:r>
              <a:rPr lang="it-IT" sz="2400" dirty="0"/>
              <a:t> by the human brain</a:t>
            </a:r>
          </a:p>
          <a:p>
            <a:pPr algn="just"/>
            <a:r>
              <a:rPr lang="it-IT" sz="2400" dirty="0"/>
              <a:t>Some dashboards </a:t>
            </a:r>
            <a:r>
              <a:rPr lang="it-IT" sz="2400" dirty="0" err="1"/>
              <a:t>become</a:t>
            </a:r>
            <a:r>
              <a:rPr lang="it-IT" sz="2400" dirty="0"/>
              <a:t> </a:t>
            </a:r>
            <a:r>
              <a:rPr lang="it-IT" sz="2400" dirty="0" err="1"/>
              <a:t>too</a:t>
            </a:r>
            <a:r>
              <a:rPr lang="it-IT" sz="2400" dirty="0"/>
              <a:t> large and </a:t>
            </a:r>
            <a:r>
              <a:rPr lang="it-IT" sz="2400" dirty="0" err="1"/>
              <a:t>difficult</a:t>
            </a:r>
            <a:r>
              <a:rPr lang="it-IT" sz="2400" dirty="0"/>
              <a:t> to follow in an </a:t>
            </a:r>
            <a:r>
              <a:rPr lang="it-IT" sz="2400" dirty="0" err="1"/>
              <a:t>effort</a:t>
            </a:r>
            <a:r>
              <a:rPr lang="it-IT" sz="2400" dirty="0"/>
              <a:t> to include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much</a:t>
            </a:r>
            <a:r>
              <a:rPr lang="it-IT" sz="2400" dirty="0"/>
              <a:t> information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possible</a:t>
            </a:r>
            <a:endParaRPr lang="it-IT" sz="2400" dirty="0"/>
          </a:p>
          <a:p>
            <a:pPr algn="just"/>
            <a:r>
              <a:rPr lang="it-IT" sz="2400" dirty="0"/>
              <a:t>Dashboards can be </a:t>
            </a:r>
            <a:r>
              <a:rPr lang="it-IT" sz="2400" dirty="0" err="1"/>
              <a:t>divided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smaller</a:t>
            </a:r>
            <a:r>
              <a:rPr lang="it-IT" sz="2400" dirty="0"/>
              <a:t> </a:t>
            </a:r>
            <a:r>
              <a:rPr lang="it-IT" sz="2400" dirty="0" err="1"/>
              <a:t>pieces</a:t>
            </a:r>
            <a:r>
              <a:rPr lang="it-IT" sz="2400" dirty="0"/>
              <a:t>, </a:t>
            </a:r>
            <a:r>
              <a:rPr lang="it-IT" sz="2400" dirty="0" err="1"/>
              <a:t>each</a:t>
            </a:r>
            <a:r>
              <a:rPr lang="it-IT" sz="2400" dirty="0"/>
              <a:t> of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answers</a:t>
            </a:r>
            <a:r>
              <a:rPr lang="it-IT" sz="2400" dirty="0"/>
              <a:t> a </a:t>
            </a:r>
            <a:r>
              <a:rPr lang="it-IT" sz="2400" dirty="0" err="1"/>
              <a:t>question</a:t>
            </a:r>
            <a:r>
              <a:rPr lang="it-IT" sz="2400" dirty="0"/>
              <a:t>.</a:t>
            </a:r>
          </a:p>
          <a:p>
            <a:pPr algn="just"/>
            <a:r>
              <a:rPr lang="it-IT" sz="2400" b="1" dirty="0"/>
              <a:t>B. </a:t>
            </a:r>
            <a:r>
              <a:rPr lang="it-IT" sz="2400" b="1" dirty="0" err="1"/>
              <a:t>Gradual</a:t>
            </a:r>
            <a:r>
              <a:rPr lang="it-IT" sz="2400" b="1" dirty="0"/>
              <a:t> Disclosure of Information.</a:t>
            </a:r>
          </a:p>
          <a:p>
            <a:pPr algn="just"/>
            <a:r>
              <a:rPr lang="it-IT" sz="2400" dirty="0"/>
              <a:t>Information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disclosed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the user </a:t>
            </a:r>
            <a:r>
              <a:rPr lang="it-IT" sz="2400" dirty="0" err="1"/>
              <a:t>expresses</a:t>
            </a:r>
            <a:r>
              <a:rPr lang="it-IT" sz="2400" dirty="0"/>
              <a:t> </a:t>
            </a:r>
            <a:r>
              <a:rPr lang="it-IT" sz="2400" dirty="0" err="1"/>
              <a:t>interest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The user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overwhelmed</a:t>
            </a:r>
            <a:r>
              <a:rPr lang="it-IT" sz="2400" dirty="0"/>
              <a:t> from the start with </a:t>
            </a:r>
            <a:r>
              <a:rPr lang="it-IT" sz="2400" dirty="0" err="1"/>
              <a:t>all</a:t>
            </a:r>
            <a:r>
              <a:rPr lang="it-IT" sz="2400" dirty="0"/>
              <a:t> the information</a:t>
            </a:r>
          </a:p>
          <a:p>
            <a:pPr algn="just"/>
            <a:r>
              <a:rPr lang="it-IT" sz="2400" dirty="0" err="1"/>
              <a:t>Increasing</a:t>
            </a:r>
            <a:r>
              <a:rPr lang="it-IT" sz="2400" dirty="0"/>
              <a:t> the </a:t>
            </a:r>
            <a:r>
              <a:rPr lang="it-IT" sz="2400" dirty="0" err="1"/>
              <a:t>level</a:t>
            </a:r>
            <a:r>
              <a:rPr lang="it-IT" sz="2400" dirty="0"/>
              <a:t> of </a:t>
            </a:r>
            <a:r>
              <a:rPr lang="it-IT" sz="2400" dirty="0" err="1"/>
              <a:t>detail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generally</a:t>
            </a:r>
            <a:r>
              <a:rPr lang="it-IT" sz="2400" dirty="0"/>
              <a:t> </a:t>
            </a:r>
            <a:r>
              <a:rPr lang="it-IT" sz="2400" dirty="0" err="1"/>
              <a:t>done</a:t>
            </a:r>
            <a:r>
              <a:rPr lang="it-IT" sz="2400" dirty="0"/>
              <a:t> from:</a:t>
            </a:r>
          </a:p>
          <a:p>
            <a:pPr algn="just"/>
            <a:r>
              <a:rPr lang="it-IT" sz="2400" dirty="0"/>
              <a:t>	Key </a:t>
            </a:r>
            <a:r>
              <a:rPr lang="it-IT" sz="2400" dirty="0" err="1"/>
              <a:t>indicators</a:t>
            </a:r>
            <a:r>
              <a:rPr lang="it-IT" sz="2400" dirty="0"/>
              <a:t> </a:t>
            </a:r>
            <a:r>
              <a:rPr lang="ro-RO" sz="2400" dirty="0">
                <a:sym typeface="Wingdings" panose="05000000000000000000" pitchFamily="2" charset="2"/>
              </a:rPr>
              <a:t></a:t>
            </a:r>
            <a:endParaRPr lang="it-IT" sz="2400" dirty="0"/>
          </a:p>
          <a:p>
            <a:pPr algn="just"/>
            <a:r>
              <a:rPr lang="it-IT" sz="2400" dirty="0"/>
              <a:t>	The </a:t>
            </a:r>
            <a:r>
              <a:rPr lang="it-IT" sz="2400" dirty="0" err="1"/>
              <a:t>context</a:t>
            </a:r>
            <a:r>
              <a:rPr lang="it-IT" sz="2400" dirty="0"/>
              <a:t> of the </a:t>
            </a:r>
            <a:r>
              <a:rPr lang="it-IT" sz="2400" dirty="0" err="1"/>
              <a:t>indicators</a:t>
            </a:r>
            <a:r>
              <a:rPr lang="it-IT" sz="2400" dirty="0"/>
              <a:t> </a:t>
            </a:r>
            <a:r>
              <a:rPr lang="ro-RO" sz="2400" dirty="0">
                <a:sym typeface="Wingdings" panose="05000000000000000000" pitchFamily="2" charset="2"/>
              </a:rPr>
              <a:t></a:t>
            </a:r>
            <a:endParaRPr lang="it-IT" sz="2400" dirty="0"/>
          </a:p>
          <a:p>
            <a:pPr algn="just"/>
            <a:r>
              <a:rPr lang="it-IT" sz="2400" dirty="0"/>
              <a:t>	</a:t>
            </a:r>
            <a:r>
              <a:rPr lang="it-IT" sz="2400" dirty="0" err="1"/>
              <a:t>Details</a:t>
            </a:r>
            <a:r>
              <a:rPr lang="it-IT" sz="2400" dirty="0"/>
              <a:t> on </a:t>
            </a:r>
            <a:r>
              <a:rPr lang="it-IT" sz="2400" dirty="0" err="1"/>
              <a:t>indicators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18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an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Principles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functionality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52600" y="3577930"/>
            <a:ext cx="15201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Design </a:t>
            </a:r>
            <a:r>
              <a:rPr lang="it-IT" sz="2400" b="1" dirty="0" err="1"/>
              <a:t>principles</a:t>
            </a:r>
            <a:r>
              <a:rPr lang="it-IT" sz="2400" b="1" dirty="0"/>
              <a:t> of a dashboard</a:t>
            </a:r>
          </a:p>
          <a:p>
            <a:pPr algn="just"/>
            <a:r>
              <a:rPr lang="it-IT" sz="2400" b="1" dirty="0"/>
              <a:t>C. </a:t>
            </a:r>
            <a:r>
              <a:rPr lang="it-IT" sz="2400" b="1" dirty="0" err="1"/>
              <a:t>Guidance</a:t>
            </a:r>
            <a:r>
              <a:rPr lang="it-IT" sz="2400" b="1" dirty="0"/>
              <a:t> of </a:t>
            </a:r>
            <a:r>
              <a:rPr lang="it-IT" sz="2400" b="1" dirty="0" err="1"/>
              <a:t>attention</a:t>
            </a:r>
            <a:endParaRPr lang="it-IT" sz="2400" b="1" dirty="0"/>
          </a:p>
          <a:p>
            <a:pPr algn="just"/>
            <a:r>
              <a:rPr lang="it-IT" sz="2400" dirty="0"/>
              <a:t>Using visual </a:t>
            </a:r>
            <a:r>
              <a:rPr lang="it-IT" sz="2400" dirty="0" err="1"/>
              <a:t>cues</a:t>
            </a:r>
            <a:r>
              <a:rPr lang="it-IT" sz="2400" dirty="0"/>
              <a:t> and </a:t>
            </a:r>
            <a:r>
              <a:rPr lang="it-IT" sz="2400" dirty="0" err="1"/>
              <a:t>functionality</a:t>
            </a:r>
            <a:r>
              <a:rPr lang="it-IT" sz="2400" dirty="0"/>
              <a:t> to </a:t>
            </a:r>
            <a:r>
              <a:rPr lang="it-IT" sz="2400" dirty="0" err="1"/>
              <a:t>direct</a:t>
            </a:r>
            <a:r>
              <a:rPr lang="it-IT" sz="2400" dirty="0"/>
              <a:t> the </a:t>
            </a:r>
            <a:r>
              <a:rPr lang="it-IT" sz="2400" dirty="0" err="1"/>
              <a:t>user's</a:t>
            </a:r>
            <a:r>
              <a:rPr lang="it-IT" sz="2400" dirty="0"/>
              <a:t> </a:t>
            </a:r>
            <a:r>
              <a:rPr lang="it-IT" sz="2400" dirty="0" err="1"/>
              <a:t>attention</a:t>
            </a:r>
            <a:r>
              <a:rPr lang="it-IT" sz="2400" dirty="0"/>
              <a:t> to the </a:t>
            </a:r>
            <a:r>
              <a:rPr lang="it-IT" sz="2400" dirty="0" err="1"/>
              <a:t>most</a:t>
            </a:r>
            <a:r>
              <a:rPr lang="it-IT" sz="2400" dirty="0"/>
              <a:t> </a:t>
            </a:r>
            <a:r>
              <a:rPr lang="it-IT" sz="2400" dirty="0" err="1"/>
              <a:t>important</a:t>
            </a:r>
            <a:r>
              <a:rPr lang="it-IT" sz="2400" dirty="0"/>
              <a:t> </a:t>
            </a:r>
            <a:r>
              <a:rPr lang="it-IT" sz="2400" dirty="0" err="1"/>
              <a:t>things</a:t>
            </a:r>
            <a:endParaRPr lang="it-IT" sz="2400" dirty="0"/>
          </a:p>
          <a:p>
            <a:pPr algn="just"/>
            <a:r>
              <a:rPr lang="it-IT" sz="2400" dirty="0" err="1"/>
              <a:t>Among</a:t>
            </a:r>
            <a:r>
              <a:rPr lang="it-IT" sz="2400" dirty="0"/>
              <a:t> the </a:t>
            </a:r>
            <a:r>
              <a:rPr lang="it-IT" sz="2400" dirty="0" err="1"/>
              <a:t>mechanisms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can be </a:t>
            </a:r>
            <a:r>
              <a:rPr lang="it-IT" sz="2400" dirty="0" err="1"/>
              <a:t>used</a:t>
            </a:r>
            <a:r>
              <a:rPr lang="it-IT" sz="2400" dirty="0"/>
              <a:t> are: </a:t>
            </a:r>
            <a:r>
              <a:rPr lang="it-IT" sz="2400" dirty="0" err="1"/>
              <a:t>alerts</a:t>
            </a:r>
            <a:r>
              <a:rPr lang="it-IT" sz="2400" dirty="0"/>
              <a:t>, positioning on the page, </a:t>
            </a:r>
            <a:r>
              <a:rPr lang="it-IT" sz="2400" dirty="0" err="1"/>
              <a:t>careful</a:t>
            </a:r>
            <a:r>
              <a:rPr lang="it-IT" sz="2400" dirty="0"/>
              <a:t> use of color and fonts.</a:t>
            </a:r>
          </a:p>
          <a:p>
            <a:pPr algn="just"/>
            <a:r>
              <a:rPr lang="it-IT" sz="2400" b="1" dirty="0"/>
              <a:t>D. Support for </a:t>
            </a:r>
            <a:r>
              <a:rPr lang="it-IT" sz="2400" b="1" dirty="0" err="1"/>
              <a:t>ease</a:t>
            </a:r>
            <a:r>
              <a:rPr lang="it-IT" sz="2400" b="1" dirty="0"/>
              <a:t> of use</a:t>
            </a:r>
          </a:p>
          <a:p>
            <a:pPr algn="just"/>
            <a:r>
              <a:rPr lang="it-IT" sz="2400" dirty="0" err="1"/>
              <a:t>Avoiding</a:t>
            </a:r>
            <a:r>
              <a:rPr lang="it-IT" sz="2400" dirty="0"/>
              <a:t> </a:t>
            </a:r>
            <a:r>
              <a:rPr lang="it-IT" sz="2400" dirty="0" err="1"/>
              <a:t>overloading</a:t>
            </a:r>
            <a:r>
              <a:rPr lang="it-IT" sz="2400" dirty="0"/>
              <a:t> the </a:t>
            </a:r>
            <a:r>
              <a:rPr lang="it-IT" sz="2400" dirty="0" err="1"/>
              <a:t>view</a:t>
            </a:r>
            <a:r>
              <a:rPr lang="it-IT" sz="2400" dirty="0"/>
              <a:t>, </a:t>
            </a:r>
            <a:r>
              <a:rPr lang="it-IT" sz="2400" dirty="0" err="1"/>
              <a:t>minimizing</a:t>
            </a:r>
            <a:r>
              <a:rPr lang="it-IT" sz="2400" dirty="0"/>
              <a:t> the </a:t>
            </a:r>
            <a:r>
              <a:rPr lang="it-IT" sz="2400" dirty="0" err="1"/>
              <a:t>number</a:t>
            </a:r>
            <a:r>
              <a:rPr lang="it-IT" sz="2400" dirty="0"/>
              <a:t> of actions for </a:t>
            </a:r>
            <a:r>
              <a:rPr lang="it-IT" sz="2400" dirty="0" err="1"/>
              <a:t>each</a:t>
            </a:r>
            <a:r>
              <a:rPr lang="it-IT" sz="2400" dirty="0"/>
              <a:t> task so </a:t>
            </a:r>
            <a:r>
              <a:rPr lang="it-IT" sz="2400" dirty="0" err="1"/>
              <a:t>that</a:t>
            </a:r>
            <a:r>
              <a:rPr lang="it-IT" sz="2400" dirty="0"/>
              <a:t> new users are </a:t>
            </a:r>
            <a:r>
              <a:rPr lang="it-IT" sz="2400" dirty="0" err="1"/>
              <a:t>encouraged</a:t>
            </a:r>
            <a:r>
              <a:rPr lang="it-IT" sz="2400" dirty="0"/>
              <a:t> to use the </a:t>
            </a:r>
            <a:r>
              <a:rPr lang="it-IT" sz="2400" dirty="0" err="1"/>
              <a:t>view</a:t>
            </a:r>
            <a:endParaRPr lang="it-IT" sz="2400" dirty="0"/>
          </a:p>
          <a:p>
            <a:pPr algn="just"/>
            <a:r>
              <a:rPr lang="it-IT" sz="2400" dirty="0" err="1"/>
              <a:t>Providing</a:t>
            </a:r>
            <a:r>
              <a:rPr lang="it-IT" sz="2400" dirty="0"/>
              <a:t> clear and concise </a:t>
            </a:r>
            <a:r>
              <a:rPr lang="it-IT" sz="2400" dirty="0" err="1"/>
              <a:t>descriptions</a:t>
            </a:r>
            <a:r>
              <a:rPr lang="it-IT" sz="2400" dirty="0"/>
              <a:t> of </a:t>
            </a:r>
            <a:r>
              <a:rPr lang="it-IT" sz="2400" dirty="0" err="1"/>
              <a:t>what</a:t>
            </a:r>
            <a:r>
              <a:rPr lang="it-IT" sz="2400" dirty="0"/>
              <a:t> the items on the dashboard </a:t>
            </a:r>
            <a:r>
              <a:rPr lang="it-IT" sz="2400" dirty="0" err="1"/>
              <a:t>mean</a:t>
            </a:r>
            <a:r>
              <a:rPr lang="it-IT" sz="2400" dirty="0"/>
              <a:t>.</a:t>
            </a:r>
          </a:p>
          <a:p>
            <a:pPr algn="just"/>
            <a:r>
              <a:rPr lang="it-IT" sz="2400" b="1" dirty="0"/>
              <a:t>E. The </a:t>
            </a:r>
            <a:r>
              <a:rPr lang="it-IT" sz="2400" b="1" dirty="0" err="1"/>
              <a:t>possibility</a:t>
            </a:r>
            <a:r>
              <a:rPr lang="it-IT" sz="2400" b="1" dirty="0"/>
              <a:t> of </a:t>
            </a:r>
            <a:r>
              <a:rPr lang="it-IT" sz="2400" b="1" dirty="0" err="1"/>
              <a:t>personalization</a:t>
            </a:r>
            <a:endParaRPr lang="it-IT" sz="2400" b="1" dirty="0"/>
          </a:p>
          <a:p>
            <a:pPr algn="just"/>
            <a:r>
              <a:rPr lang="it-IT" sz="2400" dirty="0" err="1"/>
              <a:t>Ensuring</a:t>
            </a:r>
            <a:r>
              <a:rPr lang="it-IT" sz="2400" dirty="0"/>
              <a:t> the </a:t>
            </a:r>
            <a:r>
              <a:rPr lang="it-IT" sz="2400" dirty="0" err="1"/>
              <a:t>flexibility</a:t>
            </a:r>
            <a:r>
              <a:rPr lang="it-IT" sz="2400" dirty="0"/>
              <a:t> to make the dashboard </a:t>
            </a:r>
            <a:r>
              <a:rPr lang="it-IT" sz="2400" dirty="0" err="1"/>
              <a:t>relevant</a:t>
            </a:r>
            <a:r>
              <a:rPr lang="it-IT" sz="2400" dirty="0"/>
              <a:t> to </a:t>
            </a:r>
            <a:r>
              <a:rPr lang="it-IT" sz="2400" dirty="0" err="1"/>
              <a:t>different</a:t>
            </a:r>
            <a:r>
              <a:rPr lang="it-IT" sz="2400" dirty="0"/>
              <a:t> users.</a:t>
            </a:r>
          </a:p>
          <a:p>
            <a:pPr algn="just"/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generally</a:t>
            </a:r>
            <a:r>
              <a:rPr lang="it-IT" sz="2400" dirty="0"/>
              <a:t> </a:t>
            </a:r>
            <a:r>
              <a:rPr lang="it-IT" sz="2400" dirty="0" err="1"/>
              <a:t>done</a:t>
            </a:r>
            <a:r>
              <a:rPr lang="it-IT" sz="2400" dirty="0"/>
              <a:t> by </a:t>
            </a:r>
            <a:r>
              <a:rPr lang="it-IT" sz="2400" dirty="0" err="1"/>
              <a:t>using</a:t>
            </a:r>
            <a:r>
              <a:rPr lang="it-IT" sz="2400" dirty="0"/>
              <a:t> filters</a:t>
            </a:r>
          </a:p>
          <a:p>
            <a:pPr algn="just"/>
            <a:r>
              <a:rPr lang="it-IT" sz="2400" b="1" dirty="0" err="1"/>
              <a:t>F</a:t>
            </a:r>
            <a:r>
              <a:rPr lang="it-IT" sz="2400" b="1" dirty="0"/>
              <a:t>. </a:t>
            </a:r>
            <a:r>
              <a:rPr lang="it-IT" sz="2400" b="1" dirty="0" err="1"/>
              <a:t>Explanations</a:t>
            </a:r>
            <a:r>
              <a:rPr lang="it-IT" sz="2400" b="1" dirty="0"/>
              <a:t> </a:t>
            </a:r>
            <a:r>
              <a:rPr lang="it-IT" sz="2400" b="1" dirty="0" err="1"/>
              <a:t>Before</a:t>
            </a:r>
            <a:r>
              <a:rPr lang="it-IT" sz="2400" b="1" dirty="0"/>
              <a:t> Information</a:t>
            </a:r>
          </a:p>
          <a:p>
            <a:pPr algn="just"/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context</a:t>
            </a:r>
            <a:r>
              <a:rPr lang="it-IT" sz="2400" dirty="0"/>
              <a:t> and </a:t>
            </a:r>
            <a:r>
              <a:rPr lang="it-IT" sz="2400" dirty="0" err="1"/>
              <a:t>explanations</a:t>
            </a:r>
            <a:r>
              <a:rPr lang="it-IT" sz="2400" dirty="0"/>
              <a:t> are </a:t>
            </a:r>
            <a:r>
              <a:rPr lang="it-IT" sz="2400" dirty="0" err="1"/>
              <a:t>needed</a:t>
            </a:r>
            <a:r>
              <a:rPr lang="it-IT" sz="2400" dirty="0"/>
              <a:t> to </a:t>
            </a:r>
            <a:r>
              <a:rPr lang="it-IT" sz="2400" dirty="0" err="1"/>
              <a:t>understand</a:t>
            </a:r>
            <a:r>
              <a:rPr lang="it-IT" sz="2400" dirty="0"/>
              <a:t> new and </a:t>
            </a:r>
            <a:r>
              <a:rPr lang="it-IT" sz="2400" dirty="0" err="1"/>
              <a:t>unfamiliar</a:t>
            </a:r>
            <a:r>
              <a:rPr lang="it-IT" sz="2400" dirty="0"/>
              <a:t> events</a:t>
            </a:r>
          </a:p>
          <a:p>
            <a:pPr algn="just"/>
            <a:r>
              <a:rPr lang="it-IT" sz="2400" dirty="0" err="1"/>
              <a:t>Sometimes</a:t>
            </a:r>
            <a:r>
              <a:rPr lang="it-IT" sz="2400" dirty="0"/>
              <a:t> </a:t>
            </a:r>
            <a:r>
              <a:rPr lang="it-IT" sz="2400" dirty="0" err="1"/>
              <a:t>leaving</a:t>
            </a:r>
            <a:r>
              <a:rPr lang="it-IT" sz="2400" dirty="0"/>
              <a:t> the </a:t>
            </a:r>
            <a:r>
              <a:rPr lang="it-IT" sz="2400" dirty="0" err="1"/>
              <a:t>interpretation</a:t>
            </a:r>
            <a:r>
              <a:rPr lang="it-IT" sz="2400" dirty="0"/>
              <a:t> of data up to the user can lead to </a:t>
            </a:r>
            <a:r>
              <a:rPr lang="it-IT" sz="2400" dirty="0" err="1"/>
              <a:t>wrong</a:t>
            </a:r>
            <a:r>
              <a:rPr lang="it-IT" sz="2400" dirty="0"/>
              <a:t> </a:t>
            </a:r>
            <a:r>
              <a:rPr lang="it-IT" sz="2400" dirty="0" err="1"/>
              <a:t>conclusions</a:t>
            </a:r>
            <a:r>
              <a:rPr lang="it-IT" sz="2400" dirty="0"/>
              <a:t> and </a:t>
            </a:r>
            <a:r>
              <a:rPr lang="it-IT" sz="2400" dirty="0" err="1"/>
              <a:t>confusion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90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an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Principles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functionality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314700"/>
            <a:ext cx="15201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 err="1"/>
              <a:t>Elements</a:t>
            </a:r>
            <a:r>
              <a:rPr lang="it-IT" sz="2600" b="1" dirty="0"/>
              <a:t> </a:t>
            </a:r>
            <a:r>
              <a:rPr lang="it-IT" sz="2600" b="1" dirty="0" err="1"/>
              <a:t>that</a:t>
            </a:r>
            <a:r>
              <a:rPr lang="it-IT" sz="2600" b="1" dirty="0"/>
              <a:t> </a:t>
            </a:r>
            <a:r>
              <a:rPr lang="it-IT" sz="2600" b="1" dirty="0" err="1"/>
              <a:t>ensure</a:t>
            </a:r>
            <a:r>
              <a:rPr lang="it-IT" sz="2600" b="1" dirty="0"/>
              <a:t> the </a:t>
            </a:r>
            <a:r>
              <a:rPr lang="it-IT" sz="2600" b="1" dirty="0" err="1"/>
              <a:t>functionality</a:t>
            </a:r>
            <a:r>
              <a:rPr lang="it-IT" sz="2600" b="1" dirty="0"/>
              <a:t> of a dashboard</a:t>
            </a:r>
          </a:p>
          <a:p>
            <a:pPr algn="just"/>
            <a:r>
              <a:rPr lang="it-IT" sz="2600" b="1" dirty="0" err="1"/>
              <a:t>Ability</a:t>
            </a:r>
            <a:r>
              <a:rPr lang="it-IT" sz="2600" b="1" dirty="0"/>
              <a:t> to </a:t>
            </a:r>
            <a:r>
              <a:rPr lang="it-IT" sz="2600" b="1" dirty="0" err="1"/>
              <a:t>detail</a:t>
            </a:r>
            <a:endParaRPr lang="it-IT" sz="2600" b="1" dirty="0"/>
          </a:p>
          <a:p>
            <a:pPr algn="just"/>
            <a:r>
              <a:rPr lang="it-IT" sz="2600" b="1" dirty="0"/>
              <a:t>	</a:t>
            </a:r>
            <a:r>
              <a:rPr lang="it-IT" sz="2600" dirty="0"/>
              <a:t>The </a:t>
            </a:r>
            <a:r>
              <a:rPr lang="it-IT" sz="2600" dirty="0" err="1"/>
              <a:t>ability</a:t>
            </a:r>
            <a:r>
              <a:rPr lang="it-IT" sz="2600" dirty="0"/>
              <a:t> to </a:t>
            </a:r>
            <a:r>
              <a:rPr lang="it-IT" sz="2600" dirty="0" err="1"/>
              <a:t>move</a:t>
            </a:r>
            <a:r>
              <a:rPr lang="it-IT" sz="2600" dirty="0"/>
              <a:t> from a </a:t>
            </a:r>
            <a:r>
              <a:rPr lang="it-IT" sz="2600" dirty="0" err="1"/>
              <a:t>summary</a:t>
            </a:r>
            <a:r>
              <a:rPr lang="it-IT" sz="2600" dirty="0"/>
              <a:t> </a:t>
            </a:r>
            <a:r>
              <a:rPr lang="it-IT" sz="2600" dirty="0" err="1"/>
              <a:t>indicator</a:t>
            </a:r>
            <a:r>
              <a:rPr lang="it-IT" sz="2600" dirty="0"/>
              <a:t> or </a:t>
            </a:r>
            <a:r>
              <a:rPr lang="it-IT" sz="2600" dirty="0" err="1"/>
              <a:t>representation</a:t>
            </a:r>
            <a:r>
              <a:rPr lang="it-IT" sz="2600" dirty="0"/>
              <a:t> to </a:t>
            </a:r>
            <a:r>
              <a:rPr lang="it-IT" sz="2600" dirty="0" err="1"/>
              <a:t>indicators</a:t>
            </a:r>
            <a:r>
              <a:rPr lang="it-IT" sz="2600" dirty="0"/>
              <a:t> </a:t>
            </a:r>
            <a:r>
              <a:rPr lang="it-IT" sz="2600" dirty="0" err="1"/>
              <a:t>that</a:t>
            </a:r>
            <a:r>
              <a:rPr lang="it-IT" sz="2600" dirty="0"/>
              <a:t> </a:t>
            </a:r>
            <a:r>
              <a:rPr lang="it-IT" sz="2600" dirty="0" err="1"/>
              <a:t>provide</a:t>
            </a:r>
            <a:r>
              <a:rPr lang="it-IT" sz="2600" dirty="0"/>
              <a:t> more </a:t>
            </a:r>
            <a:r>
              <a:rPr lang="it-IT" sz="2600" dirty="0" err="1"/>
              <a:t>detail</a:t>
            </a:r>
            <a:r>
              <a:rPr lang="it-IT" sz="2600" dirty="0"/>
              <a:t>, more </a:t>
            </a:r>
            <a:r>
              <a:rPr lang="it-IT" sz="2600" dirty="0" err="1"/>
              <a:t>context</a:t>
            </a:r>
            <a:r>
              <a:rPr lang="it-IT" sz="2600" dirty="0"/>
              <a:t> on the information</a:t>
            </a:r>
          </a:p>
          <a:p>
            <a:pPr algn="just"/>
            <a:r>
              <a:rPr lang="it-IT" sz="2600" b="1" dirty="0"/>
              <a:t>Filters</a:t>
            </a:r>
          </a:p>
          <a:p>
            <a:pPr algn="just"/>
            <a:r>
              <a:rPr lang="it-IT" sz="2600" b="1" dirty="0"/>
              <a:t>	</a:t>
            </a: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allows</a:t>
            </a:r>
            <a:r>
              <a:rPr lang="it-IT" sz="2600" dirty="0"/>
              <a:t> users to </a:t>
            </a:r>
            <a:r>
              <a:rPr lang="it-IT" sz="2600" dirty="0" err="1"/>
              <a:t>define</a:t>
            </a:r>
            <a:r>
              <a:rPr lang="it-IT" sz="2600" dirty="0"/>
              <a:t> </a:t>
            </a:r>
            <a:r>
              <a:rPr lang="it-IT" sz="2600" dirty="0" err="1"/>
              <a:t>what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displayed</a:t>
            </a:r>
            <a:r>
              <a:rPr lang="it-IT" sz="2600" dirty="0"/>
              <a:t> in the dashboard </a:t>
            </a:r>
            <a:r>
              <a:rPr lang="it-IT" sz="2600" dirty="0" err="1"/>
              <a:t>according</a:t>
            </a:r>
            <a:r>
              <a:rPr lang="it-IT" sz="2600" dirty="0"/>
              <a:t> to </a:t>
            </a:r>
            <a:r>
              <a:rPr lang="it-IT" sz="2600" dirty="0" err="1"/>
              <a:t>their</a:t>
            </a:r>
            <a:r>
              <a:rPr lang="it-IT" sz="2600" dirty="0"/>
              <a:t> </a:t>
            </a:r>
            <a:r>
              <a:rPr lang="it-IT" sz="2600" dirty="0" err="1"/>
              <a:t>needs</a:t>
            </a:r>
            <a:r>
              <a:rPr lang="it-IT" sz="2600" dirty="0"/>
              <a:t> and </a:t>
            </a:r>
            <a:r>
              <a:rPr lang="it-IT" sz="2600" dirty="0" err="1"/>
              <a:t>interests</a:t>
            </a:r>
            <a:r>
              <a:rPr lang="it-IT" sz="2600" dirty="0"/>
              <a:t>.</a:t>
            </a:r>
          </a:p>
          <a:p>
            <a:pPr algn="just"/>
            <a:r>
              <a:rPr lang="it-IT" sz="2600" dirty="0"/>
              <a:t>	Filters can be global (</a:t>
            </a:r>
            <a:r>
              <a:rPr lang="it-IT" sz="2600" dirty="0" err="1"/>
              <a:t>applicable</a:t>
            </a:r>
            <a:r>
              <a:rPr lang="it-IT" sz="2600" dirty="0"/>
              <a:t> to the </a:t>
            </a:r>
            <a:r>
              <a:rPr lang="it-IT" sz="2600" dirty="0" err="1"/>
              <a:t>entire</a:t>
            </a:r>
            <a:r>
              <a:rPr lang="it-IT" sz="2600" dirty="0"/>
              <a:t> dashboard) or </a:t>
            </a:r>
            <a:r>
              <a:rPr lang="it-IT" sz="2600" dirty="0" err="1"/>
              <a:t>local</a:t>
            </a:r>
            <a:r>
              <a:rPr lang="it-IT" sz="2600" dirty="0"/>
              <a:t> (</a:t>
            </a:r>
            <a:r>
              <a:rPr lang="it-IT" sz="2600" dirty="0" err="1"/>
              <a:t>specific</a:t>
            </a:r>
            <a:r>
              <a:rPr lang="it-IT" sz="2600" dirty="0"/>
              <a:t> to a chart)</a:t>
            </a:r>
          </a:p>
          <a:p>
            <a:pPr algn="just"/>
            <a:r>
              <a:rPr lang="it-IT" sz="2600" b="1" dirty="0" err="1"/>
              <a:t>Ensuring</a:t>
            </a:r>
            <a:r>
              <a:rPr lang="it-IT" sz="2600" b="1" dirty="0"/>
              <a:t> </a:t>
            </a:r>
            <a:r>
              <a:rPr lang="it-IT" sz="2600" b="1" dirty="0" err="1"/>
              <a:t>comparisons</a:t>
            </a:r>
            <a:endParaRPr lang="it-IT" sz="2600" b="1" dirty="0"/>
          </a:p>
          <a:p>
            <a:pPr algn="just"/>
            <a:r>
              <a:rPr lang="it-IT" sz="2600" b="1" dirty="0"/>
              <a:t>	</a:t>
            </a:r>
            <a:r>
              <a:rPr lang="it-IT" sz="2600" dirty="0"/>
              <a:t>The </a:t>
            </a:r>
            <a:r>
              <a:rPr lang="it-IT" sz="2600" dirty="0" err="1"/>
              <a:t>ability</a:t>
            </a:r>
            <a:r>
              <a:rPr lang="it-IT" sz="2600" dirty="0"/>
              <a:t> to </a:t>
            </a:r>
            <a:r>
              <a:rPr lang="it-IT" sz="2600" dirty="0" err="1"/>
              <a:t>view</a:t>
            </a:r>
            <a:r>
              <a:rPr lang="it-IT" sz="2600" dirty="0"/>
              <a:t> </a:t>
            </a:r>
            <a:r>
              <a:rPr lang="it-IT" sz="2600" dirty="0" err="1"/>
              <a:t>two</a:t>
            </a:r>
            <a:r>
              <a:rPr lang="it-IT" sz="2600" dirty="0"/>
              <a:t> or more sets of data side by side</a:t>
            </a:r>
          </a:p>
          <a:p>
            <a:pPr algn="just"/>
            <a:r>
              <a:rPr lang="it-IT" sz="2600" b="1" dirty="0"/>
              <a:t>Alerts</a:t>
            </a:r>
          </a:p>
          <a:p>
            <a:pPr algn="just"/>
            <a:r>
              <a:rPr lang="it-IT" sz="2600" b="1" dirty="0"/>
              <a:t>	</a:t>
            </a:r>
            <a:r>
              <a:rPr lang="it-IT" sz="2600" dirty="0"/>
              <a:t>Highlight information </a:t>
            </a:r>
            <a:r>
              <a:rPr lang="it-IT" sz="2600" dirty="0" err="1"/>
              <a:t>based</a:t>
            </a:r>
            <a:r>
              <a:rPr lang="it-IT" sz="2600" dirty="0"/>
              <a:t> on </a:t>
            </a:r>
            <a:r>
              <a:rPr lang="it-IT" sz="2600" dirty="0" err="1"/>
              <a:t>predefined</a:t>
            </a:r>
            <a:r>
              <a:rPr lang="it-IT" sz="2600" dirty="0"/>
              <a:t> </a:t>
            </a:r>
            <a:r>
              <a:rPr lang="it-IT" sz="2600" dirty="0" err="1"/>
              <a:t>criteria</a:t>
            </a:r>
            <a:r>
              <a:rPr lang="it-IT" sz="2600" dirty="0"/>
              <a:t>.</a:t>
            </a:r>
          </a:p>
          <a:p>
            <a:pPr algn="just"/>
            <a:r>
              <a:rPr lang="it-IT" sz="2600" dirty="0"/>
              <a:t>	For </a:t>
            </a:r>
            <a:r>
              <a:rPr lang="it-IT" sz="2600" dirty="0" err="1"/>
              <a:t>example</a:t>
            </a:r>
            <a:r>
              <a:rPr lang="it-IT" sz="2600" dirty="0"/>
              <a:t>, an </a:t>
            </a:r>
            <a:r>
              <a:rPr lang="it-IT" sz="2600" dirty="0" err="1"/>
              <a:t>alert</a:t>
            </a:r>
            <a:r>
              <a:rPr lang="it-IT" sz="2600" dirty="0"/>
              <a:t> can be </a:t>
            </a:r>
            <a:r>
              <a:rPr lang="it-IT" sz="2600" dirty="0" err="1"/>
              <a:t>triggered</a:t>
            </a:r>
            <a:r>
              <a:rPr lang="it-IT" sz="2600" dirty="0"/>
              <a:t> </a:t>
            </a:r>
            <a:r>
              <a:rPr lang="it-IT" sz="2600" dirty="0" err="1"/>
              <a:t>if</a:t>
            </a:r>
            <a:r>
              <a:rPr lang="it-IT" sz="2600" dirty="0"/>
              <a:t> an </a:t>
            </a:r>
            <a:r>
              <a:rPr lang="it-IT" sz="2600" dirty="0" err="1"/>
              <a:t>indicator</a:t>
            </a:r>
            <a:r>
              <a:rPr lang="it-IT" sz="2600" dirty="0"/>
              <a:t> </a:t>
            </a:r>
            <a:r>
              <a:rPr lang="it-IT" sz="2600" dirty="0" err="1"/>
              <a:t>exceeds</a:t>
            </a:r>
            <a:r>
              <a:rPr lang="it-IT" sz="2600" dirty="0"/>
              <a:t> a </a:t>
            </a:r>
            <a:r>
              <a:rPr lang="it-IT" sz="2600" dirty="0" err="1"/>
              <a:t>certain</a:t>
            </a:r>
            <a:r>
              <a:rPr lang="it-IT" sz="2600" dirty="0"/>
              <a:t> </a:t>
            </a:r>
            <a:r>
              <a:rPr lang="it-IT" sz="2600" dirty="0" err="1"/>
              <a:t>threshold</a:t>
            </a:r>
            <a:r>
              <a:rPr lang="it-IT" sz="2600" dirty="0"/>
              <a:t> </a:t>
            </a:r>
            <a:r>
              <a:rPr lang="it-IT" sz="2600" dirty="0" err="1"/>
              <a:t>value</a:t>
            </a:r>
            <a:r>
              <a:rPr lang="it-IT" sz="2600" b="1" dirty="0"/>
              <a:t>.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55785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an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Principles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functionality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467100"/>
            <a:ext cx="1520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err="1"/>
              <a:t>Mistakes</a:t>
            </a:r>
            <a:r>
              <a:rPr lang="it-IT" sz="2400" b="1" dirty="0"/>
              <a:t> to </a:t>
            </a:r>
            <a:r>
              <a:rPr lang="it-IT" sz="2400" b="1" dirty="0" err="1"/>
              <a:t>avoid</a:t>
            </a:r>
            <a:r>
              <a:rPr lang="it-IT" sz="2400" b="1" dirty="0"/>
              <a:t> </a:t>
            </a:r>
            <a:r>
              <a:rPr lang="it-IT" sz="2400" b="1" dirty="0" err="1"/>
              <a:t>when</a:t>
            </a:r>
            <a:r>
              <a:rPr lang="it-IT" sz="2400" b="1" dirty="0"/>
              <a:t> </a:t>
            </a:r>
            <a:r>
              <a:rPr lang="it-IT" sz="2400" b="1" dirty="0" err="1"/>
              <a:t>creating</a:t>
            </a:r>
            <a:r>
              <a:rPr lang="it-IT" sz="2400" b="1" dirty="0"/>
              <a:t> a dashboard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Starting</a:t>
            </a:r>
            <a:r>
              <a:rPr lang="it-IT" sz="2400" dirty="0"/>
              <a:t> with a far </a:t>
            </a:r>
            <a:r>
              <a:rPr lang="it-IT" sz="2400" dirty="0" err="1"/>
              <a:t>too</a:t>
            </a:r>
            <a:r>
              <a:rPr lang="it-IT" sz="2400" dirty="0"/>
              <a:t> </a:t>
            </a:r>
            <a:r>
              <a:rPr lang="it-IT" sz="2400" dirty="0" err="1"/>
              <a:t>complex</a:t>
            </a:r>
            <a:r>
              <a:rPr lang="it-IT" sz="2400" dirty="0"/>
              <a:t> dashboard (more </a:t>
            </a:r>
            <a:r>
              <a:rPr lang="it-IT" sz="2400" dirty="0" err="1"/>
              <a:t>prototyping</a:t>
            </a:r>
            <a:r>
              <a:rPr lang="it-IT" sz="2400" dirty="0"/>
              <a:t>, testing and </a:t>
            </a:r>
            <a:r>
              <a:rPr lang="it-IT" sz="2400" dirty="0" err="1"/>
              <a:t>tweaking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recommended</a:t>
            </a:r>
            <a:r>
              <a:rPr lang="it-IT" sz="2400" dirty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Using </a:t>
            </a:r>
            <a:r>
              <a:rPr lang="it-IT" sz="2400" dirty="0" err="1"/>
              <a:t>indicators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no one </a:t>
            </a:r>
            <a:r>
              <a:rPr lang="it-IT" sz="2400" dirty="0" err="1"/>
              <a:t>understands</a:t>
            </a:r>
            <a:r>
              <a:rPr lang="it-IT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Cluttering</a:t>
            </a:r>
            <a:r>
              <a:rPr lang="it-IT" sz="2400" dirty="0"/>
              <a:t> the dashboard with </a:t>
            </a:r>
            <a:r>
              <a:rPr lang="it-IT" sz="2400" dirty="0" err="1"/>
              <a:t>unimportant</a:t>
            </a:r>
            <a:r>
              <a:rPr lang="it-IT" sz="2400" dirty="0"/>
              <a:t> graphics and </a:t>
            </a:r>
            <a:r>
              <a:rPr lang="it-IT" sz="2400" dirty="0" err="1"/>
              <a:t>stylized</a:t>
            </a:r>
            <a:r>
              <a:rPr lang="it-IT" sz="2400" dirty="0"/>
              <a:t> </a:t>
            </a:r>
            <a:r>
              <a:rPr lang="it-IT" sz="2400" dirty="0" err="1"/>
              <a:t>elements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are </a:t>
            </a:r>
            <a:r>
              <a:rPr lang="it-IT" sz="2400" dirty="0" err="1"/>
              <a:t>difficult</a:t>
            </a:r>
            <a:r>
              <a:rPr lang="it-IT" sz="2400" dirty="0"/>
              <a:t> to </a:t>
            </a:r>
            <a:r>
              <a:rPr lang="it-IT" sz="2400" dirty="0" err="1"/>
              <a:t>interpret</a:t>
            </a:r>
            <a:r>
              <a:rPr lang="it-IT" sz="2400" dirty="0"/>
              <a:t>. The dashboard must </a:t>
            </a:r>
            <a:r>
              <a:rPr lang="it-IT" sz="2400" dirty="0" err="1"/>
              <a:t>remain</a:t>
            </a:r>
            <a:r>
              <a:rPr lang="it-IT" sz="2400" dirty="0"/>
              <a:t> </a:t>
            </a:r>
            <a:r>
              <a:rPr lang="it-IT" sz="2400" dirty="0" err="1"/>
              <a:t>simple</a:t>
            </a:r>
            <a:r>
              <a:rPr lang="it-IT" sz="2400" dirty="0"/>
              <a:t> (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simplistic</a:t>
            </a:r>
            <a:r>
              <a:rPr lang="it-IT" sz="2400" dirty="0"/>
              <a:t>!) and </a:t>
            </a:r>
            <a:r>
              <a:rPr lang="it-IT" sz="2400" dirty="0" err="1"/>
              <a:t>visually</a:t>
            </a:r>
            <a:r>
              <a:rPr lang="it-IT" sz="2400" dirty="0"/>
              <a:t> appealing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Underestimating</a:t>
            </a:r>
            <a:r>
              <a:rPr lang="it-IT" sz="2400" dirty="0"/>
              <a:t> the time and </a:t>
            </a:r>
            <a:r>
              <a:rPr lang="it-IT" sz="2400" dirty="0" err="1"/>
              <a:t>resources</a:t>
            </a:r>
            <a:r>
              <a:rPr lang="it-IT" sz="2400" dirty="0"/>
              <a:t> </a:t>
            </a:r>
            <a:r>
              <a:rPr lang="it-IT" sz="2400" dirty="0" err="1"/>
              <a:t>needed</a:t>
            </a:r>
            <a:r>
              <a:rPr lang="it-IT" sz="2400" dirty="0"/>
              <a:t> to create the dashboard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Lack</a:t>
            </a:r>
            <a:r>
              <a:rPr lang="it-IT" sz="2400" dirty="0"/>
              <a:t> of </a:t>
            </a:r>
            <a:r>
              <a:rPr lang="it-IT" sz="2400" dirty="0" err="1"/>
              <a:t>synchronization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included</a:t>
            </a:r>
            <a:r>
              <a:rPr lang="it-IT" sz="2400" dirty="0"/>
              <a:t> </a:t>
            </a:r>
            <a:r>
              <a:rPr lang="it-IT" sz="2400" dirty="0" err="1"/>
              <a:t>indicators</a:t>
            </a:r>
            <a:r>
              <a:rPr lang="it-IT" sz="2400" dirty="0"/>
              <a:t> and </a:t>
            </a:r>
            <a:r>
              <a:rPr lang="it-IT" sz="2400" dirty="0" err="1"/>
              <a:t>objectives</a:t>
            </a:r>
            <a:r>
              <a:rPr lang="it-IT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Use of </a:t>
            </a:r>
            <a:r>
              <a:rPr lang="it-IT" sz="2400" dirty="0" err="1"/>
              <a:t>ineffective</a:t>
            </a:r>
            <a:r>
              <a:rPr lang="it-IT" sz="2400" dirty="0"/>
              <a:t> graphics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an </a:t>
            </a:r>
            <a:r>
              <a:rPr lang="it-IT" sz="2400" dirty="0" err="1"/>
              <a:t>uninspired</a:t>
            </a:r>
            <a:r>
              <a:rPr lang="it-IT" sz="2400" dirty="0"/>
              <a:t> design (3D, strong colors, pie charts with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categories</a:t>
            </a:r>
            <a:r>
              <a:rPr lang="it-IT" sz="2400" dirty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Sending</a:t>
            </a:r>
            <a:r>
              <a:rPr lang="it-IT" sz="2400" dirty="0"/>
              <a:t> fake </a:t>
            </a:r>
            <a:r>
              <a:rPr lang="it-IT" sz="2400" dirty="0" err="1"/>
              <a:t>messages</a:t>
            </a:r>
            <a:r>
              <a:rPr lang="it-IT" sz="2400" dirty="0"/>
              <a:t> with the dashboard.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 to make sure </a:t>
            </a:r>
            <a:r>
              <a:rPr lang="it-IT" sz="2400" dirty="0" err="1"/>
              <a:t>that</a:t>
            </a:r>
            <a:r>
              <a:rPr lang="it-IT" sz="2400" dirty="0"/>
              <a:t> the graphics </a:t>
            </a:r>
            <a:r>
              <a:rPr lang="it-IT" sz="2400" dirty="0" err="1"/>
              <a:t>don't</a:t>
            </a:r>
            <a:r>
              <a:rPr lang="it-IT" sz="2400" dirty="0"/>
              <a:t> </a:t>
            </a:r>
            <a:r>
              <a:rPr lang="it-IT" sz="2400" dirty="0" err="1"/>
              <a:t>send</a:t>
            </a:r>
            <a:r>
              <a:rPr lang="it-IT" sz="2400" dirty="0"/>
              <a:t> the </a:t>
            </a:r>
            <a:r>
              <a:rPr lang="it-IT" sz="2400" dirty="0" err="1"/>
              <a:t>wrong</a:t>
            </a:r>
            <a:r>
              <a:rPr lang="it-IT" sz="2400" dirty="0"/>
              <a:t> </a:t>
            </a:r>
            <a:r>
              <a:rPr lang="it-IT" sz="2400" dirty="0" err="1"/>
              <a:t>message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can be </a:t>
            </a:r>
            <a:r>
              <a:rPr lang="it-IT" sz="2400" dirty="0" err="1"/>
              <a:t>perpetuated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err="1"/>
              <a:t>Creating</a:t>
            </a:r>
            <a:r>
              <a:rPr lang="it-IT" sz="2400" dirty="0"/>
              <a:t> a false narrative </a:t>
            </a:r>
            <a:r>
              <a:rPr lang="it-IT" sz="2400" dirty="0" err="1"/>
              <a:t>based</a:t>
            </a:r>
            <a:r>
              <a:rPr lang="it-IT" sz="2400" dirty="0"/>
              <a:t> on the dashboard, </a:t>
            </a:r>
            <a:r>
              <a:rPr lang="it-IT" sz="2400" dirty="0" err="1"/>
              <a:t>creating</a:t>
            </a:r>
            <a:r>
              <a:rPr lang="it-IT" sz="2400" dirty="0"/>
              <a:t> false </a:t>
            </a:r>
            <a:r>
              <a:rPr lang="it-IT" sz="2400" dirty="0" err="1"/>
              <a:t>scenarios</a:t>
            </a:r>
            <a:r>
              <a:rPr lang="it-IT" sz="2400" dirty="0"/>
              <a:t> for users </a:t>
            </a:r>
            <a:r>
              <a:rPr lang="it-IT" sz="2400" dirty="0" err="1"/>
              <a:t>based</a:t>
            </a:r>
            <a:r>
              <a:rPr lang="it-IT" sz="2400" dirty="0"/>
              <a:t> on a </a:t>
            </a:r>
            <a:r>
              <a:rPr lang="it-IT" sz="2400" dirty="0" err="1"/>
              <a:t>misinterpretation</a:t>
            </a:r>
            <a:r>
              <a:rPr lang="it-IT" sz="2400" dirty="0"/>
              <a:t> of the data.</a:t>
            </a:r>
          </a:p>
        </p:txBody>
      </p:sp>
    </p:spTree>
    <p:extLst>
      <p:ext uri="{BB962C8B-B14F-4D97-AF65-F5344CB8AC3E}">
        <p14:creationId xmlns:p14="http://schemas.microsoft.com/office/powerpoint/2010/main" val="5854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an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Principles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functionality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238500"/>
            <a:ext cx="152019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best </a:t>
            </a:r>
            <a:r>
              <a:rPr lang="it-IT" sz="2400" b="1" dirty="0" err="1"/>
              <a:t>practices</a:t>
            </a:r>
            <a:r>
              <a:rPr lang="it-IT" sz="2400" b="1" dirty="0"/>
              <a:t> in </a:t>
            </a:r>
            <a:r>
              <a:rPr lang="it-IT" sz="2400" b="1" dirty="0" err="1"/>
              <a:t>creating</a:t>
            </a:r>
            <a:r>
              <a:rPr lang="it-IT" sz="2400" b="1" dirty="0"/>
              <a:t> a dashboard</a:t>
            </a:r>
          </a:p>
          <a:p>
            <a:pPr algn="just"/>
            <a:r>
              <a:rPr lang="it-IT" sz="2400" b="1" dirty="0"/>
              <a:t>1. </a:t>
            </a:r>
            <a:r>
              <a:rPr lang="it-IT" sz="2400" b="1" dirty="0" err="1"/>
              <a:t>Including</a:t>
            </a:r>
            <a:r>
              <a:rPr lang="it-IT" sz="2400" b="1" dirty="0"/>
              <a:t> the </a:t>
            </a:r>
            <a:r>
              <a:rPr lang="it-IT" sz="2400" b="1" dirty="0" err="1"/>
              <a:t>right</a:t>
            </a:r>
            <a:r>
              <a:rPr lang="it-IT" sz="2400" b="1" dirty="0"/>
              <a:t> </a:t>
            </a:r>
            <a:r>
              <a:rPr lang="it-IT" sz="2400" b="1" dirty="0" err="1"/>
              <a:t>indicators</a:t>
            </a:r>
            <a:r>
              <a:rPr lang="it-IT" sz="2400" b="1" dirty="0"/>
              <a:t> in the dashboard</a:t>
            </a:r>
          </a:p>
          <a:p>
            <a:pPr algn="just"/>
            <a:r>
              <a:rPr lang="it-IT" sz="2400" dirty="0" err="1"/>
              <a:t>Including</a:t>
            </a:r>
            <a:r>
              <a:rPr lang="it-IT" sz="2400" dirty="0"/>
              <a:t> the </a:t>
            </a:r>
            <a:r>
              <a:rPr lang="it-IT" sz="2400" dirty="0" err="1"/>
              <a:t>right</a:t>
            </a:r>
            <a:r>
              <a:rPr lang="it-IT" sz="2400" dirty="0"/>
              <a:t> </a:t>
            </a:r>
            <a:r>
              <a:rPr lang="it-IT" sz="2400" dirty="0" err="1"/>
              <a:t>indicators</a:t>
            </a:r>
            <a:r>
              <a:rPr lang="it-IT" sz="2400" dirty="0"/>
              <a:t> in the dashboard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essential</a:t>
            </a:r>
            <a:endParaRPr lang="it-IT" sz="2400" dirty="0"/>
          </a:p>
          <a:p>
            <a:pPr algn="just"/>
            <a:r>
              <a:rPr lang="it-IT" sz="2400" dirty="0" err="1"/>
              <a:t>Indicators</a:t>
            </a:r>
            <a:r>
              <a:rPr lang="it-IT" sz="2400" dirty="0"/>
              <a:t> must be </a:t>
            </a:r>
            <a:r>
              <a:rPr lang="it-IT" sz="2400" dirty="0" err="1"/>
              <a:t>essential</a:t>
            </a:r>
            <a:r>
              <a:rPr lang="it-IT" sz="2400" dirty="0"/>
              <a:t> and </a:t>
            </a:r>
            <a:r>
              <a:rPr lang="it-IT" sz="2400" dirty="0" err="1"/>
              <a:t>relevant</a:t>
            </a:r>
            <a:r>
              <a:rPr lang="it-IT" sz="2400" dirty="0"/>
              <a:t> to the goals of the dashboard and to the </a:t>
            </a:r>
            <a:r>
              <a:rPr lang="it-IT" sz="2400" dirty="0" err="1"/>
              <a:t>context</a:t>
            </a:r>
            <a:endParaRPr lang="it-IT" sz="2400" dirty="0"/>
          </a:p>
          <a:p>
            <a:pPr algn="just"/>
            <a:r>
              <a:rPr lang="it-IT" sz="2400" b="1" dirty="0"/>
              <a:t>2. </a:t>
            </a:r>
            <a:r>
              <a:rPr lang="it-IT" sz="2400" b="1" dirty="0" err="1"/>
              <a:t>Inclusion</a:t>
            </a:r>
            <a:r>
              <a:rPr lang="it-IT" sz="2400" b="1" dirty="0"/>
              <a:t> of visual </a:t>
            </a:r>
            <a:r>
              <a:rPr lang="it-IT" sz="2400" b="1" dirty="0" err="1"/>
              <a:t>elements</a:t>
            </a:r>
            <a:endParaRPr lang="it-IT" sz="2400" b="1" dirty="0"/>
          </a:p>
          <a:p>
            <a:pPr algn="just"/>
            <a:r>
              <a:rPr lang="it-IT" sz="2400" dirty="0"/>
              <a:t>Dashboards must be easy to </a:t>
            </a:r>
            <a:r>
              <a:rPr lang="it-IT" sz="2400" dirty="0" err="1"/>
              <a:t>read</a:t>
            </a:r>
            <a:r>
              <a:rPr lang="it-IT" sz="2400" dirty="0"/>
              <a:t> and </a:t>
            </a:r>
            <a:r>
              <a:rPr lang="it-IT" sz="2400" dirty="0" err="1"/>
              <a:t>quick</a:t>
            </a:r>
            <a:r>
              <a:rPr lang="it-IT" sz="2400" dirty="0"/>
              <a:t> to </a:t>
            </a:r>
            <a:r>
              <a:rPr lang="it-IT" sz="2400" dirty="0" err="1"/>
              <a:t>interpret</a:t>
            </a:r>
            <a:endParaRPr lang="it-IT" sz="2400" dirty="0"/>
          </a:p>
          <a:p>
            <a:pPr algn="just"/>
            <a:r>
              <a:rPr lang="it-IT" sz="2400" dirty="0"/>
              <a:t>The </a:t>
            </a:r>
            <a:r>
              <a:rPr lang="it-IT" sz="2400" dirty="0" err="1"/>
              <a:t>inclusion</a:t>
            </a:r>
            <a:r>
              <a:rPr lang="it-IT" sz="2400" dirty="0"/>
              <a:t> of </a:t>
            </a:r>
            <a:r>
              <a:rPr lang="it-IT" sz="2400" dirty="0" err="1"/>
              <a:t>tables</a:t>
            </a:r>
            <a:r>
              <a:rPr lang="it-IT" sz="2400" dirty="0"/>
              <a:t> with a </a:t>
            </a:r>
            <a:r>
              <a:rPr lang="it-IT" sz="2400" dirty="0" err="1"/>
              <a:t>lot</a:t>
            </a:r>
            <a:r>
              <a:rPr lang="it-IT" sz="2400" dirty="0"/>
              <a:t> of information </a:t>
            </a:r>
            <a:r>
              <a:rPr lang="it-IT" sz="2400" dirty="0" err="1"/>
              <a:t>will</a:t>
            </a:r>
            <a:r>
              <a:rPr lang="it-IT" sz="2400" dirty="0"/>
              <a:t> be </a:t>
            </a:r>
            <a:r>
              <a:rPr lang="it-IT" sz="2400" dirty="0" err="1"/>
              <a:t>avoided</a:t>
            </a:r>
            <a:r>
              <a:rPr lang="it-IT" sz="2400" dirty="0"/>
              <a:t>,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makes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difficult</a:t>
            </a:r>
            <a:r>
              <a:rPr lang="it-IT" sz="2400" dirty="0"/>
              <a:t> to </a:t>
            </a:r>
            <a:r>
              <a:rPr lang="it-IT" sz="2400" dirty="0" err="1"/>
              <a:t>get</a:t>
            </a:r>
            <a:r>
              <a:rPr lang="it-IT" sz="2400" dirty="0"/>
              <a:t> the </a:t>
            </a:r>
            <a:r>
              <a:rPr lang="it-IT" sz="2400" dirty="0" err="1"/>
              <a:t>message</a:t>
            </a:r>
            <a:r>
              <a:rPr lang="it-IT" sz="2400" dirty="0"/>
              <a:t> </a:t>
            </a:r>
            <a:r>
              <a:rPr lang="it-IT" sz="2400" dirty="0" err="1"/>
              <a:t>across</a:t>
            </a:r>
            <a:endParaRPr lang="it-IT" sz="2400" dirty="0"/>
          </a:p>
          <a:p>
            <a:pPr algn="just"/>
            <a:r>
              <a:rPr lang="it-IT" sz="2400" b="1" dirty="0" err="1"/>
              <a:t>Elements</a:t>
            </a:r>
            <a:r>
              <a:rPr lang="it-IT" sz="2400" b="1" dirty="0"/>
              <a:t> of visual </a:t>
            </a:r>
            <a:r>
              <a:rPr lang="it-IT" sz="2400" b="1" dirty="0" err="1"/>
              <a:t>perception</a:t>
            </a:r>
            <a:r>
              <a:rPr lang="it-IT" sz="2400" b="1" dirty="0"/>
              <a:t> </a:t>
            </a:r>
            <a:r>
              <a:rPr lang="it-IT" sz="2400" b="1" dirty="0" err="1"/>
              <a:t>will</a:t>
            </a:r>
            <a:r>
              <a:rPr lang="it-IT" sz="2400" b="1" dirty="0"/>
              <a:t> be </a:t>
            </a:r>
            <a:r>
              <a:rPr lang="it-IT" sz="2400" b="1" dirty="0" err="1"/>
              <a:t>used</a:t>
            </a:r>
            <a:r>
              <a:rPr lang="it-IT" sz="2400" b="1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: </a:t>
            </a:r>
            <a:r>
              <a:rPr lang="it-IT" sz="2400" dirty="0" err="1"/>
              <a:t>shapes</a:t>
            </a:r>
            <a:r>
              <a:rPr lang="it-IT" sz="2400" dirty="0"/>
              <a:t>, colors, lines, </a:t>
            </a:r>
            <a:r>
              <a:rPr lang="it-IT" sz="2400" dirty="0" err="1"/>
              <a:t>shades</a:t>
            </a:r>
            <a:r>
              <a:rPr lang="it-IT" sz="2400" dirty="0"/>
              <a:t> of colors, etc.</a:t>
            </a:r>
          </a:p>
          <a:p>
            <a:pPr algn="just"/>
            <a:r>
              <a:rPr lang="it-IT" sz="2400" b="1" dirty="0" err="1"/>
              <a:t>Avoid</a:t>
            </a:r>
            <a:r>
              <a:rPr lang="it-IT" sz="2400" b="1" dirty="0"/>
              <a:t>: </a:t>
            </a:r>
            <a:r>
              <a:rPr lang="it-IT" sz="2400" dirty="0"/>
              <a:t>3D graphics, graphics </a:t>
            </a:r>
            <a:r>
              <a:rPr lang="it-IT" sz="2400" dirty="0" err="1"/>
              <a:t>that</a:t>
            </a:r>
            <a:r>
              <a:rPr lang="it-IT" sz="2400" dirty="0"/>
              <a:t> are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commonly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, </a:t>
            </a:r>
            <a:r>
              <a:rPr lang="it-IT" sz="2400" dirty="0" err="1"/>
              <a:t>overly</a:t>
            </a:r>
            <a:r>
              <a:rPr lang="it-IT" sz="2400" dirty="0"/>
              <a:t> </a:t>
            </a:r>
            <a:r>
              <a:rPr lang="it-IT" sz="2400" dirty="0" err="1"/>
              <a:t>stylized</a:t>
            </a:r>
            <a:r>
              <a:rPr lang="it-IT" sz="2400" dirty="0"/>
              <a:t> </a:t>
            </a:r>
            <a:r>
              <a:rPr lang="it-IT" sz="2400" dirty="0" err="1"/>
              <a:t>elements</a:t>
            </a:r>
            <a:r>
              <a:rPr lang="it-IT" sz="2400" dirty="0"/>
              <a:t>.</a:t>
            </a:r>
          </a:p>
          <a:p>
            <a:pPr algn="just"/>
            <a:r>
              <a:rPr lang="it-IT" sz="2400" b="1" dirty="0"/>
              <a:t>3. </a:t>
            </a:r>
            <a:r>
              <a:rPr lang="it-IT" sz="2400" b="1" dirty="0" err="1"/>
              <a:t>Inclusion</a:t>
            </a:r>
            <a:r>
              <a:rPr lang="it-IT" sz="2400" b="1" dirty="0"/>
              <a:t> of interactive </a:t>
            </a:r>
            <a:r>
              <a:rPr lang="it-IT" sz="2400" b="1" dirty="0" err="1"/>
              <a:t>elements</a:t>
            </a:r>
            <a:endParaRPr lang="it-IT" sz="2400" b="1" dirty="0"/>
          </a:p>
          <a:p>
            <a:pPr algn="just"/>
            <a:r>
              <a:rPr lang="it-IT" sz="2400" dirty="0"/>
              <a:t>Dashboards </a:t>
            </a:r>
            <a:r>
              <a:rPr lang="it-IT" sz="2400" dirty="0" err="1"/>
              <a:t>need</a:t>
            </a:r>
            <a:r>
              <a:rPr lang="it-IT" sz="2400" dirty="0"/>
              <a:t> to be interactive, </a:t>
            </a:r>
            <a:r>
              <a:rPr lang="it-IT" sz="2400" dirty="0" err="1"/>
              <a:t>meaning</a:t>
            </a:r>
            <a:r>
              <a:rPr lang="it-IT" sz="2400" dirty="0"/>
              <a:t> users </a:t>
            </a:r>
            <a:r>
              <a:rPr lang="it-IT" sz="2400" dirty="0" err="1"/>
              <a:t>need</a:t>
            </a:r>
            <a:r>
              <a:rPr lang="it-IT" sz="2400" dirty="0"/>
              <a:t> to </a:t>
            </a:r>
            <a:r>
              <a:rPr lang="it-IT" sz="2400" dirty="0" err="1"/>
              <a:t>customize</a:t>
            </a:r>
            <a:r>
              <a:rPr lang="it-IT" sz="2400" dirty="0"/>
              <a:t> </a:t>
            </a:r>
            <a:r>
              <a:rPr lang="it-IT" sz="2400" dirty="0" err="1"/>
              <a:t>them</a:t>
            </a:r>
            <a:r>
              <a:rPr lang="it-IT" sz="2400" dirty="0"/>
              <a:t> to </a:t>
            </a:r>
            <a:r>
              <a:rPr lang="it-IT" sz="2400" dirty="0" err="1"/>
              <a:t>get</a:t>
            </a:r>
            <a:r>
              <a:rPr lang="it-IT" sz="2400" dirty="0"/>
              <a:t> the information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. Interactive dashboards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contain</a:t>
            </a:r>
            <a:r>
              <a:rPr lang="it-IT" sz="2400" dirty="0"/>
              <a:t> </a:t>
            </a:r>
            <a:r>
              <a:rPr lang="it-IT" sz="2400" dirty="0" err="1"/>
              <a:t>many</a:t>
            </a:r>
            <a:r>
              <a:rPr lang="it-IT" sz="2400" dirty="0"/>
              <a:t> visual </a:t>
            </a:r>
            <a:r>
              <a:rPr lang="it-IT" sz="2400" dirty="0" err="1"/>
              <a:t>elements</a:t>
            </a:r>
            <a:r>
              <a:rPr lang="it-IT" sz="2400" dirty="0"/>
              <a:t> </a:t>
            </a:r>
            <a:r>
              <a:rPr lang="it-IT" sz="2400" dirty="0" err="1"/>
              <a:t>should</a:t>
            </a:r>
            <a:r>
              <a:rPr lang="it-IT" sz="2400" dirty="0"/>
              <a:t> </a:t>
            </a:r>
            <a:r>
              <a:rPr lang="it-IT" sz="2400" dirty="0" err="1"/>
              <a:t>allow</a:t>
            </a:r>
            <a:r>
              <a:rPr lang="it-IT" sz="2400" dirty="0"/>
              <a:t> the audience to </a:t>
            </a:r>
            <a:r>
              <a:rPr lang="it-IT" sz="2400" dirty="0" err="1"/>
              <a:t>perform</a:t>
            </a:r>
            <a:r>
              <a:rPr lang="it-IT" sz="2400" dirty="0"/>
              <a:t> </a:t>
            </a:r>
            <a:r>
              <a:rPr lang="it-IT" sz="2400" dirty="0" err="1"/>
              <a:t>basic</a:t>
            </a:r>
            <a:r>
              <a:rPr lang="it-IT" sz="2400" dirty="0"/>
              <a:t> </a:t>
            </a:r>
            <a:r>
              <a:rPr lang="it-IT" sz="2400" dirty="0" err="1"/>
              <a:t>analytical</a:t>
            </a:r>
            <a:r>
              <a:rPr lang="it-IT" sz="2400" dirty="0"/>
              <a:t> tasks,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: </a:t>
            </a:r>
            <a:r>
              <a:rPr lang="it-IT" sz="2400" b="1" dirty="0"/>
              <a:t>filtering </a:t>
            </a:r>
            <a:r>
              <a:rPr lang="it-IT" sz="2400" b="1" dirty="0" err="1"/>
              <a:t>elements</a:t>
            </a:r>
            <a:r>
              <a:rPr lang="it-IT" sz="2400" b="1" dirty="0"/>
              <a:t>, drilling down information, or </a:t>
            </a:r>
            <a:r>
              <a:rPr lang="it-IT" sz="2400" b="1" dirty="0" err="1"/>
              <a:t>examining</a:t>
            </a:r>
            <a:r>
              <a:rPr lang="it-IT" sz="2400" b="1" dirty="0"/>
              <a:t> the data </a:t>
            </a:r>
            <a:r>
              <a:rPr lang="it-IT" sz="2400" b="1" dirty="0" err="1"/>
              <a:t>behind</a:t>
            </a:r>
            <a:r>
              <a:rPr lang="it-IT" sz="2400" b="1" dirty="0"/>
              <a:t> the </a:t>
            </a:r>
            <a:r>
              <a:rPr lang="it-IT" sz="2400" b="1" dirty="0" err="1"/>
              <a:t>graphs</a:t>
            </a:r>
            <a:r>
              <a:rPr lang="it-IT" sz="2400" dirty="0"/>
              <a:t>. </a:t>
            </a:r>
            <a:r>
              <a:rPr lang="it-IT" sz="2400" dirty="0" err="1"/>
              <a:t>Interactivity</a:t>
            </a:r>
            <a:r>
              <a:rPr lang="it-IT" sz="2400" dirty="0"/>
              <a:t> </a:t>
            </a:r>
            <a:r>
              <a:rPr lang="it-IT" sz="2400" dirty="0" err="1"/>
              <a:t>should</a:t>
            </a:r>
            <a:r>
              <a:rPr lang="it-IT" sz="2400" dirty="0"/>
              <a:t> be </a:t>
            </a:r>
            <a:r>
              <a:rPr lang="it-IT" sz="2400" dirty="0" err="1"/>
              <a:t>easily</a:t>
            </a:r>
            <a:r>
              <a:rPr lang="it-IT" sz="2400" dirty="0"/>
              <a:t> </a:t>
            </a:r>
            <a:r>
              <a:rPr lang="it-IT" sz="2400" dirty="0" err="1"/>
              <a:t>achieved</a:t>
            </a:r>
            <a:r>
              <a:rPr lang="it-IT" sz="2400" dirty="0"/>
              <a:t> with a minimum of training.</a:t>
            </a:r>
          </a:p>
          <a:p>
            <a:pPr algn="just"/>
            <a:r>
              <a:rPr lang="it-IT" sz="2400" b="1" dirty="0"/>
              <a:t>4. Keeping dashboard information </a:t>
            </a:r>
            <a:r>
              <a:rPr lang="it-IT" sz="2400" b="1" dirty="0" err="1"/>
              <a:t>current</a:t>
            </a:r>
            <a:endParaRPr lang="it-IT" sz="2400" b="1" dirty="0"/>
          </a:p>
          <a:p>
            <a:pPr algn="just"/>
            <a:r>
              <a:rPr lang="it-IT" sz="2400" b="1" dirty="0"/>
              <a:t>5. The dashboard must be easy to access and use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6431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problem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467100"/>
            <a:ext cx="1520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err="1"/>
              <a:t>Context</a:t>
            </a:r>
            <a:endParaRPr lang="it-IT" sz="2400" b="1" dirty="0"/>
          </a:p>
          <a:p>
            <a:pPr algn="just"/>
            <a:r>
              <a:rPr lang="it-IT" sz="2400" i="1" dirty="0"/>
              <a:t>The </a:t>
            </a:r>
            <a:r>
              <a:rPr lang="it-IT" sz="2400" i="1" dirty="0" err="1"/>
              <a:t>company's</a:t>
            </a:r>
            <a:r>
              <a:rPr lang="it-IT" sz="2400" i="1" dirty="0"/>
              <a:t> management </a:t>
            </a:r>
            <a:r>
              <a:rPr lang="it-IT" sz="2400" i="1" dirty="0" err="1"/>
              <a:t>is</a:t>
            </a:r>
            <a:r>
              <a:rPr lang="it-IT" sz="2400" i="1" dirty="0"/>
              <a:t> </a:t>
            </a:r>
            <a:r>
              <a:rPr lang="it-IT" sz="2400" i="1" dirty="0" err="1"/>
              <a:t>interested</a:t>
            </a:r>
            <a:r>
              <a:rPr lang="it-IT" sz="2400" i="1" dirty="0"/>
              <a:t> in monitoring sales </a:t>
            </a:r>
            <a:r>
              <a:rPr lang="it-IT" sz="2400" i="1" dirty="0" err="1"/>
              <a:t>realized</a:t>
            </a:r>
            <a:r>
              <a:rPr lang="it-IT" sz="2400" i="1" dirty="0"/>
              <a:t> by </a:t>
            </a:r>
            <a:r>
              <a:rPr lang="it-IT" sz="2400" i="1" dirty="0" err="1"/>
              <a:t>county</a:t>
            </a:r>
            <a:r>
              <a:rPr lang="it-IT" sz="2400" i="1" dirty="0"/>
              <a:t>, </a:t>
            </a:r>
            <a:r>
              <a:rPr lang="it-IT" sz="2400" i="1" dirty="0" err="1"/>
              <a:t>as</a:t>
            </a:r>
            <a:r>
              <a:rPr lang="it-IT" sz="2400" i="1" dirty="0"/>
              <a:t> </a:t>
            </a:r>
            <a:r>
              <a:rPr lang="it-IT" sz="2400" i="1" dirty="0" err="1"/>
              <a:t>well</a:t>
            </a:r>
            <a:r>
              <a:rPr lang="it-IT" sz="2400" i="1" dirty="0"/>
              <a:t> </a:t>
            </a:r>
            <a:r>
              <a:rPr lang="it-IT" sz="2400" i="1" dirty="0" err="1"/>
              <a:t>as</a:t>
            </a:r>
            <a:r>
              <a:rPr lang="it-IT" sz="2400" i="1" dirty="0"/>
              <a:t> </a:t>
            </a:r>
            <a:r>
              <a:rPr lang="it-IT" sz="2400" i="1" dirty="0" err="1"/>
              <a:t>highlighting</a:t>
            </a:r>
            <a:r>
              <a:rPr lang="it-IT" sz="2400" i="1" dirty="0"/>
              <a:t> the </a:t>
            </a:r>
            <a:r>
              <a:rPr lang="it-IT" sz="2400" i="1" dirty="0" err="1"/>
              <a:t>counties</a:t>
            </a:r>
            <a:r>
              <a:rPr lang="it-IT" sz="2400" i="1" dirty="0"/>
              <a:t> and product </a:t>
            </a:r>
            <a:r>
              <a:rPr lang="it-IT" sz="2400" i="1" dirty="0" err="1"/>
              <a:t>categories</a:t>
            </a:r>
            <a:r>
              <a:rPr lang="it-IT" sz="2400" i="1" dirty="0"/>
              <a:t> with a low profit rate, and </a:t>
            </a:r>
            <a:r>
              <a:rPr lang="it-IT" sz="2400" i="1" dirty="0" err="1"/>
              <a:t>what</a:t>
            </a:r>
            <a:r>
              <a:rPr lang="it-IT" sz="2400" i="1" dirty="0"/>
              <a:t> </a:t>
            </a:r>
            <a:r>
              <a:rPr lang="it-IT" sz="2400" i="1" dirty="0" err="1"/>
              <a:t>is</a:t>
            </a:r>
            <a:r>
              <a:rPr lang="it-IT" sz="2400" i="1" dirty="0"/>
              <a:t> the </a:t>
            </a:r>
            <a:r>
              <a:rPr lang="it-IT" sz="2400" i="1" dirty="0" err="1"/>
              <a:t>monthly</a:t>
            </a:r>
            <a:r>
              <a:rPr lang="it-IT" sz="2400" i="1" dirty="0"/>
              <a:t> </a:t>
            </a:r>
            <a:r>
              <a:rPr lang="it-IT" sz="2400" i="1" dirty="0" err="1"/>
              <a:t>dinamics</a:t>
            </a:r>
            <a:r>
              <a:rPr lang="it-IT" sz="2400" i="1" dirty="0"/>
              <a:t> of sales and profit rate in 2018. At the </a:t>
            </a:r>
            <a:r>
              <a:rPr lang="it-IT" sz="2400" i="1" dirty="0" err="1"/>
              <a:t>county</a:t>
            </a:r>
            <a:r>
              <a:rPr lang="it-IT" sz="2400" i="1" dirty="0"/>
              <a:t> </a:t>
            </a:r>
            <a:r>
              <a:rPr lang="it-IT" sz="2400" i="1" dirty="0" err="1"/>
              <a:t>level</a:t>
            </a:r>
            <a:r>
              <a:rPr lang="it-IT" sz="2400" i="1" dirty="0"/>
              <a:t>, the </a:t>
            </a:r>
            <a:r>
              <a:rPr lang="it-IT" sz="2400" i="1" dirty="0" err="1"/>
              <a:t>interest</a:t>
            </a:r>
            <a:r>
              <a:rPr lang="it-IT" sz="2400" i="1" dirty="0"/>
              <a:t> </a:t>
            </a:r>
            <a:r>
              <a:rPr lang="it-IT" sz="2400" i="1" dirty="0" err="1"/>
              <a:t>is</a:t>
            </a:r>
            <a:r>
              <a:rPr lang="it-IT" sz="2400" i="1" dirty="0"/>
              <a:t> on </a:t>
            </a:r>
            <a:r>
              <a:rPr lang="it-IT" sz="2400" i="1" dirty="0" err="1"/>
              <a:t>counties</a:t>
            </a:r>
            <a:r>
              <a:rPr lang="it-IT" sz="2400" i="1" dirty="0"/>
              <a:t> </a:t>
            </a:r>
            <a:r>
              <a:rPr lang="it-IT" sz="2400" i="1" dirty="0" err="1"/>
              <a:t>that</a:t>
            </a:r>
            <a:r>
              <a:rPr lang="it-IT" sz="2400" i="1" dirty="0"/>
              <a:t> </a:t>
            </a:r>
            <a:r>
              <a:rPr lang="it-IT" sz="2400" i="1" dirty="0" err="1"/>
              <a:t>have</a:t>
            </a:r>
            <a:r>
              <a:rPr lang="it-IT" sz="2400" i="1" dirty="0"/>
              <a:t> </a:t>
            </a:r>
            <a:r>
              <a:rPr lang="it-IT" sz="2400" i="1" dirty="0" err="1"/>
              <a:t>registered</a:t>
            </a:r>
            <a:r>
              <a:rPr lang="it-IT" sz="2400" i="1" dirty="0"/>
              <a:t> </a:t>
            </a:r>
            <a:r>
              <a:rPr lang="it-IT" sz="2400" i="1" dirty="0" err="1"/>
              <a:t>loss</a:t>
            </a:r>
            <a:r>
              <a:rPr lang="it-IT" sz="2400" i="1" dirty="0"/>
              <a:t>, </a:t>
            </a:r>
            <a:r>
              <a:rPr lang="it-IT" sz="2400" i="1" dirty="0" err="1"/>
              <a:t>those</a:t>
            </a:r>
            <a:r>
              <a:rPr lang="it-IT" sz="2400" i="1" dirty="0"/>
              <a:t> with </a:t>
            </a:r>
            <a:r>
              <a:rPr lang="it-IT" sz="2400" i="1" dirty="0" err="1"/>
              <a:t>profitability</a:t>
            </a:r>
            <a:r>
              <a:rPr lang="it-IT" sz="2400" i="1" dirty="0"/>
              <a:t> up to 10%, </a:t>
            </a:r>
            <a:r>
              <a:rPr lang="it-IT" sz="2400" i="1" dirty="0" err="1"/>
              <a:t>between</a:t>
            </a:r>
            <a:r>
              <a:rPr lang="it-IT" sz="2400" i="1" dirty="0"/>
              <a:t> 10% and 20% and over 20%.</a:t>
            </a:r>
          </a:p>
          <a:p>
            <a:pPr algn="just"/>
            <a:r>
              <a:rPr lang="it-IT" sz="2400" i="1" dirty="0"/>
              <a:t>At the </a:t>
            </a:r>
            <a:r>
              <a:rPr lang="it-IT" sz="2400" i="1" dirty="0" err="1"/>
              <a:t>level</a:t>
            </a:r>
            <a:r>
              <a:rPr lang="it-IT" sz="2400" i="1" dirty="0"/>
              <a:t> of </a:t>
            </a:r>
            <a:r>
              <a:rPr lang="it-IT" sz="2400" i="1" dirty="0" err="1"/>
              <a:t>development</a:t>
            </a:r>
            <a:r>
              <a:rPr lang="it-IT" sz="2400" i="1" dirty="0"/>
              <a:t> </a:t>
            </a:r>
            <a:r>
              <a:rPr lang="it-IT" sz="2400" i="1" dirty="0" err="1"/>
              <a:t>regions</a:t>
            </a:r>
            <a:r>
              <a:rPr lang="it-IT" sz="2400" i="1" dirty="0"/>
              <a:t>, the profit rate must be </a:t>
            </a:r>
            <a:r>
              <a:rPr lang="it-IT" sz="2400" i="1" dirty="0" err="1"/>
              <a:t>above</a:t>
            </a:r>
            <a:r>
              <a:rPr lang="it-IT" sz="2400" i="1" dirty="0"/>
              <a:t> 20% for the </a:t>
            </a:r>
            <a:r>
              <a:rPr lang="it-IT" sz="2400" i="1" dirty="0" err="1"/>
              <a:t>regional</a:t>
            </a:r>
            <a:r>
              <a:rPr lang="it-IT" sz="2400" i="1" dirty="0"/>
              <a:t> </a:t>
            </a:r>
            <a:r>
              <a:rPr lang="it-IT" sz="2400" i="1" dirty="0" err="1"/>
              <a:t>coordination</a:t>
            </a:r>
            <a:r>
              <a:rPr lang="it-IT" sz="2400" i="1" dirty="0"/>
              <a:t> team to </a:t>
            </a:r>
            <a:r>
              <a:rPr lang="it-IT" sz="2400" i="1" dirty="0" err="1"/>
              <a:t>meet</a:t>
            </a:r>
            <a:r>
              <a:rPr lang="it-IT" sz="2400" i="1" dirty="0"/>
              <a:t> the </a:t>
            </a:r>
            <a:r>
              <a:rPr lang="it-IT" sz="2400" i="1" dirty="0" err="1"/>
              <a:t>profitability</a:t>
            </a:r>
            <a:r>
              <a:rPr lang="it-IT" sz="2400" i="1" dirty="0"/>
              <a:t> target. Of </a:t>
            </a:r>
            <a:r>
              <a:rPr lang="it-IT" sz="2400" i="1" dirty="0" err="1"/>
              <a:t>particular</a:t>
            </a:r>
            <a:r>
              <a:rPr lang="it-IT" sz="2400" i="1" dirty="0"/>
              <a:t> </a:t>
            </a:r>
            <a:r>
              <a:rPr lang="it-IT" sz="2400" i="1" dirty="0" err="1"/>
              <a:t>interest</a:t>
            </a:r>
            <a:r>
              <a:rPr lang="it-IT" sz="2400" i="1" dirty="0"/>
              <a:t> are the </a:t>
            </a:r>
            <a:r>
              <a:rPr lang="it-IT" sz="2400" i="1" dirty="0" err="1"/>
              <a:t>loss</a:t>
            </a:r>
            <a:r>
              <a:rPr lang="it-IT" sz="2400" i="1" dirty="0"/>
              <a:t>-making </a:t>
            </a:r>
            <a:r>
              <a:rPr lang="it-IT" sz="2400" i="1" dirty="0" err="1"/>
              <a:t>regions</a:t>
            </a:r>
            <a:r>
              <a:rPr lang="it-IT" sz="2400" i="1" dirty="0"/>
              <a:t>.</a:t>
            </a:r>
          </a:p>
          <a:p>
            <a:pPr algn="just"/>
            <a:r>
              <a:rPr lang="it-IT" sz="2400" i="1" dirty="0"/>
              <a:t>The management </a:t>
            </a:r>
            <a:r>
              <a:rPr lang="it-IT" sz="2400" i="1" dirty="0" err="1"/>
              <a:t>also</a:t>
            </a:r>
            <a:r>
              <a:rPr lang="it-IT" sz="2400" i="1" dirty="0"/>
              <a:t> </a:t>
            </a:r>
            <a:r>
              <a:rPr lang="it-IT" sz="2400" i="1" dirty="0" err="1"/>
              <a:t>wants</a:t>
            </a:r>
            <a:r>
              <a:rPr lang="it-IT" sz="2400" i="1" dirty="0"/>
              <a:t> to know </a:t>
            </a:r>
            <a:r>
              <a:rPr lang="it-IT" sz="2400" i="1" dirty="0" err="1"/>
              <a:t>which</a:t>
            </a:r>
            <a:r>
              <a:rPr lang="it-IT" sz="2400" i="1" dirty="0"/>
              <a:t> </a:t>
            </a:r>
            <a:r>
              <a:rPr lang="it-IT" sz="2400" i="1" dirty="0" err="1"/>
              <a:t>counties</a:t>
            </a:r>
            <a:r>
              <a:rPr lang="it-IT" sz="2400" i="1" dirty="0"/>
              <a:t> record the </a:t>
            </a:r>
            <a:r>
              <a:rPr lang="it-IT" sz="2400" i="1" dirty="0" err="1"/>
              <a:t>highest</a:t>
            </a:r>
            <a:r>
              <a:rPr lang="it-IT" sz="2400" i="1" dirty="0"/>
              <a:t> sales </a:t>
            </a:r>
            <a:r>
              <a:rPr lang="it-IT" sz="2400" i="1" dirty="0" err="1"/>
              <a:t>reported</a:t>
            </a:r>
            <a:r>
              <a:rPr lang="it-IT" sz="2400" i="1" dirty="0"/>
              <a:t> per customer (top / ranking), with the </a:t>
            </a:r>
            <a:r>
              <a:rPr lang="it-IT" sz="2400" i="1" dirty="0" err="1"/>
              <a:t>possibility</a:t>
            </a:r>
            <a:r>
              <a:rPr lang="it-IT" sz="2400" i="1" dirty="0"/>
              <a:t> of </a:t>
            </a:r>
            <a:r>
              <a:rPr lang="it-IT" sz="2400" i="1" dirty="0" err="1"/>
              <a:t>viewing</a:t>
            </a:r>
            <a:r>
              <a:rPr lang="it-IT" sz="2400" i="1" dirty="0"/>
              <a:t> by customer </a:t>
            </a:r>
            <a:r>
              <a:rPr lang="it-IT" sz="2400" i="1" dirty="0" err="1"/>
              <a:t>segments</a:t>
            </a:r>
            <a:r>
              <a:rPr lang="it-IT" sz="2400" i="1" dirty="0"/>
              <a:t> and product </a:t>
            </a:r>
            <a:r>
              <a:rPr lang="it-IT" sz="2400" i="1" dirty="0" err="1"/>
              <a:t>categories</a:t>
            </a:r>
            <a:r>
              <a:rPr lang="it-IT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2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problem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467100"/>
            <a:ext cx="15201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err="1"/>
              <a:t>Indicators</a:t>
            </a:r>
            <a:r>
              <a:rPr lang="it-IT" sz="2400" b="1" dirty="0"/>
              <a:t> to be </a:t>
            </a:r>
            <a:r>
              <a:rPr lang="it-IT" sz="2400" b="1" dirty="0" err="1"/>
              <a:t>included</a:t>
            </a:r>
            <a:endParaRPr lang="it-IT" sz="2400" b="1" dirty="0"/>
          </a:p>
          <a:p>
            <a:pPr algn="just"/>
            <a:r>
              <a:rPr lang="it-IT" sz="2400" dirty="0"/>
              <a:t>To create a dashboard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meets</a:t>
            </a:r>
            <a:r>
              <a:rPr lang="it-IT" sz="2400" dirty="0"/>
              <a:t> the </a:t>
            </a:r>
            <a:r>
              <a:rPr lang="it-IT" sz="2400" dirty="0" err="1"/>
              <a:t>needs</a:t>
            </a:r>
            <a:r>
              <a:rPr lang="it-IT" sz="2400" dirty="0"/>
              <a:t> of the audience,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 to include the following </a:t>
            </a:r>
            <a:r>
              <a:rPr lang="it-IT" sz="2400" dirty="0" err="1"/>
              <a:t>indicators</a:t>
            </a:r>
            <a:r>
              <a:rPr lang="it-IT" sz="2400" dirty="0"/>
              <a:t>:</a:t>
            </a:r>
          </a:p>
          <a:p>
            <a:pPr algn="just"/>
            <a:r>
              <a:rPr lang="it-IT" sz="2400" dirty="0"/>
              <a:t>Total sales by </a:t>
            </a:r>
            <a:r>
              <a:rPr lang="it-IT" sz="2400" dirty="0" err="1"/>
              <a:t>county</a:t>
            </a:r>
            <a:endParaRPr lang="it-IT" sz="2400" dirty="0"/>
          </a:p>
          <a:p>
            <a:pPr algn="just"/>
            <a:r>
              <a:rPr lang="it-IT" sz="2400" dirty="0"/>
              <a:t>Profit rate by </a:t>
            </a:r>
            <a:r>
              <a:rPr lang="it-IT" sz="2400" dirty="0" err="1"/>
              <a:t>counties</a:t>
            </a:r>
            <a:r>
              <a:rPr lang="it-IT" sz="2400" dirty="0"/>
              <a:t> / product </a:t>
            </a:r>
            <a:r>
              <a:rPr lang="it-IT" sz="2400" dirty="0" err="1"/>
              <a:t>categories</a:t>
            </a:r>
            <a:r>
              <a:rPr lang="it-IT" sz="2400" dirty="0"/>
              <a:t> / </a:t>
            </a:r>
            <a:r>
              <a:rPr lang="it-IT" sz="2400" dirty="0" err="1"/>
              <a:t>monthly</a:t>
            </a:r>
            <a:endParaRPr lang="it-IT" sz="2400" dirty="0"/>
          </a:p>
          <a:p>
            <a:pPr algn="just"/>
            <a:r>
              <a:rPr lang="it-IT" sz="2400" dirty="0"/>
              <a:t>Profit rate </a:t>
            </a:r>
            <a:r>
              <a:rPr lang="it-IT" sz="2400" dirty="0" err="1"/>
              <a:t>at</a:t>
            </a:r>
            <a:r>
              <a:rPr lang="it-IT" sz="2400" dirty="0"/>
              <a:t> the </a:t>
            </a:r>
            <a:r>
              <a:rPr lang="it-IT" sz="2400" dirty="0" err="1"/>
              <a:t>level</a:t>
            </a:r>
            <a:r>
              <a:rPr lang="it-IT" sz="2400" dirty="0"/>
              <a:t> of </a:t>
            </a:r>
            <a:r>
              <a:rPr lang="it-IT" sz="2400" dirty="0" err="1"/>
              <a:t>regions</a:t>
            </a:r>
            <a:r>
              <a:rPr lang="it-IT" sz="2400" dirty="0"/>
              <a:t> (</a:t>
            </a:r>
            <a:r>
              <a:rPr lang="it-IT" sz="2400" dirty="0" err="1"/>
              <a:t>highlighting</a:t>
            </a:r>
            <a:r>
              <a:rPr lang="it-IT" sz="2400" dirty="0"/>
              <a:t> </a:t>
            </a:r>
            <a:r>
              <a:rPr lang="it-IT" sz="2400" dirty="0" err="1"/>
              <a:t>those</a:t>
            </a:r>
            <a:r>
              <a:rPr lang="it-IT" sz="2400" dirty="0"/>
              <a:t> with a profit rate </a:t>
            </a:r>
            <a:r>
              <a:rPr lang="it-IT" sz="2400" dirty="0" err="1"/>
              <a:t>above</a:t>
            </a:r>
            <a:r>
              <a:rPr lang="it-IT" sz="2400" dirty="0"/>
              <a:t> 20% and with a negative profit rate).</a:t>
            </a:r>
          </a:p>
          <a:p>
            <a:pPr algn="just"/>
            <a:r>
              <a:rPr lang="it-IT" sz="2400" dirty="0"/>
              <a:t>Sales by customer / customer </a:t>
            </a:r>
            <a:r>
              <a:rPr lang="it-IT" sz="2400" dirty="0" err="1"/>
              <a:t>segment</a:t>
            </a:r>
            <a:r>
              <a:rPr lang="it-IT" sz="2400" dirty="0"/>
              <a:t> / product </a:t>
            </a:r>
            <a:r>
              <a:rPr lang="it-IT" sz="2400" dirty="0" err="1"/>
              <a:t>category</a:t>
            </a:r>
            <a:r>
              <a:rPr lang="it-IT" sz="2400" dirty="0"/>
              <a:t>. (ranking </a:t>
            </a:r>
            <a:r>
              <a:rPr lang="it-IT" sz="2400" dirty="0" err="1"/>
              <a:t>counties</a:t>
            </a:r>
            <a:r>
              <a:rPr lang="it-IT" sz="2400" dirty="0"/>
              <a:t>)</a:t>
            </a:r>
          </a:p>
          <a:p>
            <a:pPr algn="just"/>
            <a:r>
              <a:rPr lang="it-IT" sz="2400" b="1" dirty="0"/>
              <a:t>The </a:t>
            </a:r>
            <a:r>
              <a:rPr lang="it-IT" sz="2400" b="1" dirty="0" err="1"/>
              <a:t>proposed</a:t>
            </a:r>
            <a:r>
              <a:rPr lang="it-IT" sz="2400" b="1" dirty="0"/>
              <a:t> </a:t>
            </a:r>
            <a:r>
              <a:rPr lang="it-IT" sz="2400" b="1" dirty="0" err="1"/>
              <a:t>structure</a:t>
            </a:r>
            <a:r>
              <a:rPr lang="it-IT" sz="2400" b="1" dirty="0"/>
              <a:t> of the dashboard</a:t>
            </a:r>
          </a:p>
          <a:p>
            <a:pPr algn="just"/>
            <a:r>
              <a:rPr lang="it-IT" sz="2400" dirty="0" err="1"/>
              <a:t>Based</a:t>
            </a:r>
            <a:r>
              <a:rPr lang="it-IT" sz="2400" dirty="0"/>
              <a:t> on the </a:t>
            </a:r>
            <a:r>
              <a:rPr lang="it-IT" sz="2400" dirty="0" err="1"/>
              <a:t>indicators</a:t>
            </a:r>
            <a:r>
              <a:rPr lang="it-IT" sz="2400" dirty="0"/>
              <a:t> and the </a:t>
            </a:r>
            <a:r>
              <a:rPr lang="it-IT" sz="2400" dirty="0" err="1"/>
              <a:t>level</a:t>
            </a:r>
            <a:r>
              <a:rPr lang="it-IT" sz="2400" dirty="0"/>
              <a:t> of </a:t>
            </a:r>
            <a:r>
              <a:rPr lang="it-IT" sz="2400" dirty="0" err="1"/>
              <a:t>detail</a:t>
            </a:r>
            <a:r>
              <a:rPr lang="it-IT" sz="2400" dirty="0"/>
              <a:t> </a:t>
            </a:r>
            <a:r>
              <a:rPr lang="it-IT" sz="2400" dirty="0" err="1"/>
              <a:t>required</a:t>
            </a:r>
            <a:r>
              <a:rPr lang="it-IT" sz="2400" dirty="0"/>
              <a:t>,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opt</a:t>
            </a:r>
            <a:r>
              <a:rPr lang="it-IT" sz="2400" dirty="0"/>
              <a:t> for the following component charts:</a:t>
            </a:r>
          </a:p>
          <a:p>
            <a:pPr algn="just"/>
            <a:r>
              <a:rPr lang="it-IT" sz="2400" dirty="0" err="1"/>
              <a:t>Scatter</a:t>
            </a:r>
            <a:r>
              <a:rPr lang="it-IT" sz="2400" dirty="0"/>
              <a:t> plot to highlight the </a:t>
            </a:r>
            <a:r>
              <a:rPr lang="it-IT" sz="2400" dirty="0" err="1"/>
              <a:t>relationship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profit and sales by </a:t>
            </a:r>
            <a:r>
              <a:rPr lang="it-IT" sz="2400" dirty="0" err="1"/>
              <a:t>county</a:t>
            </a:r>
            <a:endParaRPr lang="it-IT" sz="2400" dirty="0"/>
          </a:p>
          <a:p>
            <a:pPr algn="just"/>
            <a:r>
              <a:rPr lang="it-IT" sz="2400" dirty="0" err="1"/>
              <a:t>Map</a:t>
            </a:r>
            <a:r>
              <a:rPr lang="it-IT" sz="2400" dirty="0"/>
              <a:t> </a:t>
            </a:r>
            <a:r>
              <a:rPr lang="it-IT" sz="2400" dirty="0" err="1"/>
              <a:t>showing</a:t>
            </a:r>
            <a:r>
              <a:rPr lang="it-IT" sz="2400" dirty="0"/>
              <a:t> profit rate by </a:t>
            </a:r>
            <a:r>
              <a:rPr lang="it-IT" sz="2400" dirty="0" err="1"/>
              <a:t>county</a:t>
            </a:r>
            <a:r>
              <a:rPr lang="it-IT" sz="2400" dirty="0"/>
              <a:t> (color) and sales (</a:t>
            </a:r>
            <a:r>
              <a:rPr lang="it-IT" sz="2400" dirty="0" err="1"/>
              <a:t>bubble</a:t>
            </a:r>
            <a:r>
              <a:rPr lang="it-IT" sz="2400" dirty="0"/>
              <a:t> chart overlay)</a:t>
            </a:r>
          </a:p>
          <a:p>
            <a:pPr algn="just"/>
            <a:r>
              <a:rPr lang="it-IT" sz="2400" dirty="0"/>
              <a:t>Bar chart with sales per customer (ranking)</a:t>
            </a:r>
          </a:p>
          <a:p>
            <a:pPr algn="just"/>
            <a:r>
              <a:rPr lang="it-IT" sz="2400" dirty="0" err="1"/>
              <a:t>Table</a:t>
            </a:r>
            <a:r>
              <a:rPr lang="it-IT" sz="2400" dirty="0"/>
              <a:t> </a:t>
            </a:r>
            <a:r>
              <a:rPr lang="it-IT" sz="2400" dirty="0" err="1"/>
              <a:t>showing</a:t>
            </a:r>
            <a:r>
              <a:rPr lang="it-IT" sz="2400" dirty="0"/>
              <a:t> </a:t>
            </a:r>
            <a:r>
              <a:rPr lang="it-IT" sz="2400" dirty="0" err="1"/>
              <a:t>whether</a:t>
            </a:r>
            <a:r>
              <a:rPr lang="it-IT" sz="2400" dirty="0"/>
              <a:t> </a:t>
            </a:r>
            <a:r>
              <a:rPr lang="it-IT" sz="2400" dirty="0" err="1"/>
              <a:t>profitability</a:t>
            </a:r>
            <a:r>
              <a:rPr lang="it-IT" sz="2400" dirty="0"/>
              <a:t> targets </a:t>
            </a:r>
            <a:r>
              <a:rPr lang="it-IT" sz="2400" dirty="0" err="1"/>
              <a:t>were</a:t>
            </a:r>
            <a:r>
              <a:rPr lang="it-IT" sz="2400" dirty="0"/>
              <a:t> </a:t>
            </a:r>
            <a:r>
              <a:rPr lang="it-IT" sz="2400" dirty="0" err="1"/>
              <a:t>met</a:t>
            </a:r>
            <a:r>
              <a:rPr lang="it-IT" sz="2400" dirty="0"/>
              <a:t> by </a:t>
            </a:r>
            <a:r>
              <a:rPr lang="it-IT" sz="2400" dirty="0" err="1"/>
              <a:t>region</a:t>
            </a:r>
            <a:r>
              <a:rPr lang="it-IT" sz="2400" dirty="0"/>
              <a:t>.</a:t>
            </a:r>
          </a:p>
          <a:p>
            <a:pPr algn="just"/>
            <a:r>
              <a:rPr lang="it-IT" sz="2400" b="1" dirty="0" err="1"/>
              <a:t>Required</a:t>
            </a:r>
            <a:r>
              <a:rPr lang="it-IT" sz="2400" b="1" dirty="0"/>
              <a:t> filters: </a:t>
            </a:r>
            <a:r>
              <a:rPr lang="it-IT" sz="2400" dirty="0"/>
              <a:t>Time – </a:t>
            </a:r>
            <a:r>
              <a:rPr lang="it-IT" sz="2400" dirty="0" err="1"/>
              <a:t>months</a:t>
            </a:r>
            <a:r>
              <a:rPr lang="it-IT" sz="2400" dirty="0"/>
              <a:t> (</a:t>
            </a:r>
            <a:r>
              <a:rPr lang="it-IT" sz="2400" dirty="0" err="1"/>
              <a:t>depending</a:t>
            </a:r>
            <a:r>
              <a:rPr lang="it-IT" sz="2400" dirty="0"/>
              <a:t> on the order date), Customer </a:t>
            </a:r>
            <a:r>
              <a:rPr lang="it-IT" sz="2400" dirty="0" err="1"/>
              <a:t>segment</a:t>
            </a:r>
            <a:r>
              <a:rPr lang="it-IT" sz="2400" dirty="0"/>
              <a:t>, Product </a:t>
            </a:r>
            <a:r>
              <a:rPr lang="it-IT" sz="2400" dirty="0" err="1"/>
              <a:t>category</a:t>
            </a:r>
            <a:endParaRPr lang="it-IT" sz="2400" dirty="0"/>
          </a:p>
          <a:p>
            <a:pPr algn="just"/>
            <a:r>
              <a:rPr lang="it-IT" sz="2400" b="1" dirty="0" err="1"/>
              <a:t>Type</a:t>
            </a:r>
            <a:r>
              <a:rPr lang="it-IT" sz="2400" b="1" dirty="0"/>
              <a:t> of dashboard: </a:t>
            </a:r>
            <a:r>
              <a:rPr lang="it-IT" sz="2400" dirty="0"/>
              <a:t>General, </a:t>
            </a:r>
            <a:r>
              <a:rPr lang="it-IT" sz="2400" dirty="0" err="1"/>
              <a:t>Customizable</a:t>
            </a:r>
            <a:r>
              <a:rPr lang="it-IT" sz="2400" dirty="0"/>
              <a:t> by the user (</a:t>
            </a:r>
            <a:r>
              <a:rPr lang="it-IT" sz="2400" dirty="0" err="1"/>
              <a:t>using</a:t>
            </a:r>
            <a:r>
              <a:rPr lang="it-IT" sz="2400" dirty="0"/>
              <a:t> filters), </a:t>
            </a:r>
            <a:r>
              <a:rPr lang="it-IT" sz="2400" dirty="0" err="1"/>
              <a:t>Detailed</a:t>
            </a:r>
            <a:r>
              <a:rPr lang="it-IT" sz="2400" dirty="0"/>
              <a:t>, Explorer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901139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for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Orders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database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467100"/>
            <a:ext cx="1520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/>
              <a:t>Creating</a:t>
            </a:r>
            <a:r>
              <a:rPr lang="it-IT" sz="2400" dirty="0"/>
              <a:t> a dashboard for the </a:t>
            </a:r>
            <a:r>
              <a:rPr lang="it-IT" sz="2400" dirty="0" err="1"/>
              <a:t>Orders</a:t>
            </a:r>
            <a:r>
              <a:rPr lang="it-IT" sz="2400" dirty="0"/>
              <a:t> database</a:t>
            </a:r>
          </a:p>
          <a:p>
            <a:pPr algn="just"/>
            <a:r>
              <a:rPr lang="it-IT" sz="2400" dirty="0"/>
              <a:t>a) </a:t>
            </a:r>
            <a:r>
              <a:rPr lang="it-IT" sz="2400" dirty="0" err="1"/>
              <a:t>Table</a:t>
            </a:r>
            <a:r>
              <a:rPr lang="it-IT" sz="2400" dirty="0"/>
              <a:t> </a:t>
            </a:r>
            <a:r>
              <a:rPr lang="it-IT" sz="2400" dirty="0" err="1"/>
              <a:t>showing</a:t>
            </a:r>
            <a:r>
              <a:rPr lang="it-IT" sz="2400" dirty="0"/>
              <a:t> </a:t>
            </a:r>
            <a:r>
              <a:rPr lang="it-IT" sz="2400" dirty="0" err="1"/>
              <a:t>whether</a:t>
            </a:r>
            <a:r>
              <a:rPr lang="it-IT" sz="2400" dirty="0"/>
              <a:t> the </a:t>
            </a:r>
            <a:r>
              <a:rPr lang="it-IT" sz="2400" dirty="0" err="1"/>
              <a:t>profitability</a:t>
            </a:r>
            <a:r>
              <a:rPr lang="it-IT" sz="2400" dirty="0"/>
              <a:t> targets by </a:t>
            </a:r>
            <a:r>
              <a:rPr lang="it-IT" sz="2400" dirty="0" err="1"/>
              <a:t>region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met</a:t>
            </a:r>
            <a:r>
              <a:rPr lang="it-IT" sz="2400" dirty="0"/>
              <a:t>.</a:t>
            </a:r>
            <a:endParaRPr lang="it-IT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5DC4D-2719-121F-8958-729C54080C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27" y="4686300"/>
            <a:ext cx="7637145" cy="396501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06239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32B427A-9881-CC7B-B876-E25D95F4B2D1}"/>
              </a:ext>
            </a:extLst>
          </p:cNvPr>
          <p:cNvSpPr txBox="1"/>
          <p:nvPr/>
        </p:nvSpPr>
        <p:spPr>
          <a:xfrm>
            <a:off x="1432560" y="1496219"/>
            <a:ext cx="618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75B982-8563-0653-57EB-D817027F3CF1}"/>
              </a:ext>
            </a:extLst>
          </p:cNvPr>
          <p:cNvSpPr txBox="1"/>
          <p:nvPr/>
        </p:nvSpPr>
        <p:spPr>
          <a:xfrm>
            <a:off x="2735580" y="5829057"/>
            <a:ext cx="39293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 1 - Introduction</a:t>
            </a:r>
          </a:p>
          <a:p>
            <a:pPr marL="457200" indent="-457200" fontAlgn="base">
              <a:buAutoNum type="arabicPeriod"/>
            </a:pPr>
            <a:r>
              <a:rPr lang="it-IT" sz="2400" dirty="0" err="1"/>
              <a:t>Defining</a:t>
            </a:r>
            <a:r>
              <a:rPr lang="it-IT" sz="2400" dirty="0"/>
              <a:t> a dashboard</a:t>
            </a:r>
          </a:p>
          <a:p>
            <a:pPr marL="457200" indent="-457200" fontAlgn="base">
              <a:buAutoNum type="arabicPeriod"/>
            </a:pPr>
            <a:r>
              <a:rPr lang="it-IT" sz="2400" dirty="0"/>
              <a:t>The </a:t>
            </a:r>
            <a:r>
              <a:rPr lang="it-IT" sz="2400" dirty="0" err="1"/>
              <a:t>purpose</a:t>
            </a:r>
            <a:r>
              <a:rPr lang="it-IT" sz="2400" dirty="0"/>
              <a:t> and </a:t>
            </a:r>
            <a:r>
              <a:rPr lang="it-IT" sz="2400" dirty="0" err="1"/>
              <a:t>objectives</a:t>
            </a:r>
            <a:r>
              <a:rPr lang="it-IT" sz="2400" dirty="0"/>
              <a:t> of making a </a:t>
            </a:r>
            <a:r>
              <a:rPr lang="it-IT" sz="2400" dirty="0" err="1"/>
              <a:t>dahsboardSection</a:t>
            </a:r>
            <a:endParaRPr lang="it-IT" sz="2400" dirty="0"/>
          </a:p>
          <a:p>
            <a:pPr marL="457200" indent="-457200" fontAlgn="base">
              <a:buAutoNum type="arabicPeriod"/>
            </a:pPr>
            <a:r>
              <a:rPr lang="it-IT" sz="2400" dirty="0" err="1"/>
              <a:t>Knowing</a:t>
            </a:r>
            <a:r>
              <a:rPr lang="it-IT" sz="2400" dirty="0"/>
              <a:t> and </a:t>
            </a:r>
            <a:r>
              <a:rPr lang="it-IT" sz="2400" dirty="0" err="1"/>
              <a:t>addressing</a:t>
            </a:r>
            <a:r>
              <a:rPr lang="it-IT" sz="2400" dirty="0"/>
              <a:t> the audience</a:t>
            </a:r>
          </a:p>
          <a:p>
            <a:endParaRPr 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Pergamena 1 3"/>
          <p:cNvSpPr/>
          <p:nvPr/>
        </p:nvSpPr>
        <p:spPr>
          <a:xfrm>
            <a:off x="2926080" y="3495690"/>
            <a:ext cx="1600200" cy="1800552"/>
          </a:xfrm>
          <a:prstGeom prst="verticalScroll">
            <a:avLst/>
          </a:prstGeom>
          <a:solidFill>
            <a:srgbClr val="238791"/>
          </a:solidFill>
          <a:ln>
            <a:solidFill>
              <a:srgbClr val="1E7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umetto 3 4"/>
          <p:cNvSpPr/>
          <p:nvPr/>
        </p:nvSpPr>
        <p:spPr>
          <a:xfrm>
            <a:off x="8087360" y="3582586"/>
            <a:ext cx="2407920" cy="1695876"/>
          </a:xfrm>
          <a:prstGeom prst="wedgeEllipseCallout">
            <a:avLst/>
          </a:prstGeom>
          <a:solidFill>
            <a:srgbClr val="E8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/>
          <p:cNvSpPr/>
          <p:nvPr/>
        </p:nvSpPr>
        <p:spPr>
          <a:xfrm>
            <a:off x="14056360" y="3271696"/>
            <a:ext cx="2133600" cy="2248540"/>
          </a:xfrm>
          <a:prstGeom prst="star5">
            <a:avLst/>
          </a:prstGeom>
          <a:solidFill>
            <a:srgbClr val="FDB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620000" y="5829057"/>
            <a:ext cx="46482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 2 - Creating an effective dashboard</a:t>
            </a:r>
          </a:p>
          <a:p>
            <a:pPr fontAlgn="base"/>
            <a:r>
              <a:rPr lang="it-IT" sz="2400" dirty="0"/>
              <a:t>1. </a:t>
            </a:r>
            <a:r>
              <a:rPr lang="it-IT" sz="2400" dirty="0" err="1"/>
              <a:t>Types</a:t>
            </a:r>
            <a:r>
              <a:rPr lang="it-IT" sz="2400" dirty="0"/>
              <a:t> of dashboards</a:t>
            </a:r>
          </a:p>
          <a:p>
            <a:pPr fontAlgn="base"/>
            <a:r>
              <a:rPr lang="it-IT" sz="2400" dirty="0"/>
              <a:t>2. </a:t>
            </a:r>
            <a:r>
              <a:rPr lang="it-IT" sz="2400" dirty="0" err="1"/>
              <a:t>Structure</a:t>
            </a:r>
            <a:r>
              <a:rPr lang="it-IT" sz="2400" dirty="0"/>
              <a:t> of a dashboard</a:t>
            </a:r>
          </a:p>
          <a:p>
            <a:pPr fontAlgn="base"/>
            <a:r>
              <a:rPr lang="it-IT" sz="2400" dirty="0"/>
              <a:t>3. </a:t>
            </a:r>
            <a:r>
              <a:rPr lang="it-IT" sz="2400" dirty="0" err="1"/>
              <a:t>Principles</a:t>
            </a:r>
            <a:r>
              <a:rPr lang="it-IT" sz="2400" dirty="0"/>
              <a:t> of design and </a:t>
            </a:r>
            <a:r>
              <a:rPr lang="it-IT" sz="2400" dirty="0" err="1"/>
              <a:t>functionality</a:t>
            </a:r>
            <a:r>
              <a:rPr lang="it-IT" sz="2400" dirty="0"/>
              <a:t> of a dashboard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3525498" y="5829057"/>
            <a:ext cx="39293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238791"/>
                </a:solidFill>
              </a:rPr>
              <a:t>Unit 3 – Case study</a:t>
            </a:r>
          </a:p>
          <a:p>
            <a:pPr marL="457200" indent="-457200" fontAlgn="base">
              <a:buAutoNum type="arabicPeriod"/>
            </a:pPr>
            <a:r>
              <a:rPr lang="it-IT" sz="2400" dirty="0" err="1"/>
              <a:t>Defining</a:t>
            </a:r>
            <a:r>
              <a:rPr lang="it-IT" sz="2400" dirty="0"/>
              <a:t> the </a:t>
            </a:r>
            <a:r>
              <a:rPr lang="it-IT" sz="2400" dirty="0" err="1"/>
              <a:t>problem</a:t>
            </a:r>
            <a:endParaRPr lang="it-IT" sz="2400" dirty="0"/>
          </a:p>
          <a:p>
            <a:pPr marL="457200" indent="-457200" fontAlgn="base">
              <a:buAutoNum type="arabicPeriod"/>
            </a:pPr>
            <a:r>
              <a:rPr lang="it-IT" sz="2400" dirty="0" err="1"/>
              <a:t>Creating</a:t>
            </a:r>
            <a:r>
              <a:rPr lang="it-IT" sz="2400" dirty="0"/>
              <a:t> a dashboard for the </a:t>
            </a:r>
            <a:r>
              <a:rPr lang="it-IT" sz="2400" dirty="0" err="1"/>
              <a:t>Orders</a:t>
            </a:r>
            <a:r>
              <a:rPr lang="it-IT" sz="2400" dirty="0"/>
              <a:t> database</a:t>
            </a:r>
          </a:p>
          <a:p>
            <a:pPr marL="457200" indent="-457200" fontAlgn="base">
              <a:buAutoNum type="arabicPeriod"/>
            </a:pPr>
            <a:r>
              <a:rPr lang="it-IT" sz="2400" dirty="0" err="1"/>
              <a:t>Ensuring</a:t>
            </a:r>
            <a:r>
              <a:rPr lang="it-IT" sz="2400" dirty="0"/>
              <a:t> dashboard </a:t>
            </a:r>
            <a:r>
              <a:rPr lang="it-IT" sz="2400" dirty="0" err="1"/>
              <a:t>interactivity</a:t>
            </a:r>
            <a:r>
              <a:rPr lang="it-IT" sz="2400" dirty="0"/>
              <a:t> in Tableau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535680" y="393430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024620" y="4035970"/>
            <a:ext cx="98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833600" y="4032805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41448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for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Orders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database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282307"/>
            <a:ext cx="152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b) </a:t>
            </a:r>
            <a:r>
              <a:rPr lang="it-IT" sz="2400" dirty="0" err="1"/>
              <a:t>Scatter</a:t>
            </a:r>
            <a:r>
              <a:rPr lang="it-IT" sz="2400" dirty="0"/>
              <a:t> plot to highlight the </a:t>
            </a:r>
            <a:r>
              <a:rPr lang="it-IT" sz="2400" dirty="0" err="1"/>
              <a:t>relationship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profit and sales by </a:t>
            </a:r>
            <a:r>
              <a:rPr lang="it-IT" sz="2400" dirty="0" err="1"/>
              <a:t>county</a:t>
            </a:r>
            <a:endParaRPr lang="it-IT" sz="2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1DA44-5375-4855-0E10-C309011A0B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39753"/>
            <a:ext cx="9228238" cy="480655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14031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for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Orders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database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282307"/>
            <a:ext cx="152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c) </a:t>
            </a:r>
            <a:r>
              <a:rPr lang="it-IT" sz="2400" dirty="0" err="1"/>
              <a:t>Map</a:t>
            </a:r>
            <a:r>
              <a:rPr lang="it-IT" sz="2400" dirty="0"/>
              <a:t> </a:t>
            </a:r>
            <a:r>
              <a:rPr lang="it-IT" sz="2400" dirty="0" err="1"/>
              <a:t>highlithing</a:t>
            </a:r>
            <a:r>
              <a:rPr lang="it-IT" sz="2400" dirty="0"/>
              <a:t> the profit rate by </a:t>
            </a:r>
            <a:r>
              <a:rPr lang="it-IT" sz="2400" dirty="0" err="1"/>
              <a:t>county</a:t>
            </a:r>
            <a:r>
              <a:rPr lang="it-IT" sz="2400" dirty="0"/>
              <a:t> (color) and sales (</a:t>
            </a:r>
            <a:r>
              <a:rPr lang="it-IT" sz="2400" dirty="0" err="1"/>
              <a:t>bubble</a:t>
            </a:r>
            <a:r>
              <a:rPr lang="it-IT" sz="2400" dirty="0"/>
              <a:t> chart overlay)</a:t>
            </a:r>
            <a:endParaRPr lang="it-IT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FC185-FC6C-744B-F08E-F5EC6962ED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50506"/>
            <a:ext cx="8771572" cy="47402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99435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for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Orders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database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282307"/>
            <a:ext cx="152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d) </a:t>
            </a:r>
            <a:r>
              <a:rPr lang="ro-RO" sz="2400" u="sng" dirty="0"/>
              <a:t>Bar </a:t>
            </a:r>
            <a:r>
              <a:rPr lang="ro-RO" sz="2400" u="sng" dirty="0" err="1"/>
              <a:t>chart</a:t>
            </a:r>
            <a:r>
              <a:rPr lang="ro-RO" sz="2400" u="sng" dirty="0"/>
              <a:t> </a:t>
            </a:r>
            <a:r>
              <a:rPr lang="ro-RO" sz="2400" u="sng" dirty="0" err="1"/>
              <a:t>with</a:t>
            </a:r>
            <a:r>
              <a:rPr lang="ro-RO" sz="2400" u="sng" dirty="0"/>
              <a:t> </a:t>
            </a:r>
            <a:r>
              <a:rPr lang="ro-RO" sz="2400" u="sng" dirty="0" err="1"/>
              <a:t>sales</a:t>
            </a:r>
            <a:r>
              <a:rPr lang="ro-RO" sz="2400" u="sng" dirty="0"/>
              <a:t> per </a:t>
            </a:r>
            <a:r>
              <a:rPr lang="ro-RO" sz="2400" u="sng" dirty="0" err="1"/>
              <a:t>customer</a:t>
            </a:r>
            <a:r>
              <a:rPr lang="ro-RO" sz="2400" u="sng" dirty="0"/>
              <a:t> (</a:t>
            </a:r>
            <a:r>
              <a:rPr lang="ro-RO" sz="2400" u="sng" dirty="0" err="1"/>
              <a:t>ranking</a:t>
            </a:r>
            <a:r>
              <a:rPr lang="ro-RO" sz="2400" u="sng" dirty="0"/>
              <a:t>)</a:t>
            </a:r>
            <a:endParaRPr lang="ro-RO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D7089-FCB2-75C2-147C-BC720830FC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72743"/>
            <a:ext cx="8390572" cy="461803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65554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Ensuring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interactivity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Tableau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282307"/>
            <a:ext cx="152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Building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ro-RO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6D2A9-1CAD-EC19-0E52-8427D5E639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62" y="4264436"/>
            <a:ext cx="5175537" cy="42318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94AD5F-F718-ACDE-2FDB-E48748FF6F06}"/>
              </a:ext>
            </a:extLst>
          </p:cNvPr>
          <p:cNvSpPr txBox="1"/>
          <p:nvPr/>
        </p:nvSpPr>
        <p:spPr>
          <a:xfrm>
            <a:off x="8314660" y="608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1F4F07-044D-DC2B-553B-006414DD3F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29100"/>
            <a:ext cx="9028164" cy="437627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606577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Ensuring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interactivity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Tableau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282307"/>
            <a:ext cx="152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Using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interactive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elements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adding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filters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and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actions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to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ro-RO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4AD5F-F718-ACDE-2FDB-E48748FF6F06}"/>
              </a:ext>
            </a:extLst>
          </p:cNvPr>
          <p:cNvSpPr txBox="1"/>
          <p:nvPr/>
        </p:nvSpPr>
        <p:spPr>
          <a:xfrm>
            <a:off x="8314660" y="608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66544-D753-AA25-13BF-C8BF56ABC3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2369"/>
            <a:ext cx="1676400" cy="224853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2CDE2-33FA-FA52-00E0-F0BCC7B199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2369"/>
            <a:ext cx="3886200" cy="425554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E7ECEA-9839-58A5-0A52-71695E400F2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77" y="4192369"/>
            <a:ext cx="4551045" cy="448414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94253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Ensuring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interactivity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Tableau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3050" y="3282307"/>
            <a:ext cx="1520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Adding</a:t>
            </a:r>
            <a:r>
              <a:rPr lang="ro-RO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actions</a:t>
            </a:r>
            <a:r>
              <a:rPr lang="ro-RO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to</a:t>
            </a:r>
            <a:r>
              <a:rPr lang="ro-RO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ro-RO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ro-RO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Actions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are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about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correlating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different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information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For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suppose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we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notice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that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region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is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not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meeting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its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profitability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Then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it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would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interesting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that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when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selecting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region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graph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located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at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top of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),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we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limit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information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other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two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representations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to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that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region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/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This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can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done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through</a:t>
            </a:r>
            <a:r>
              <a:rPr lang="ro-RO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an </a:t>
            </a:r>
            <a:r>
              <a:rPr lang="ro-RO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Action</a:t>
            </a:r>
            <a:endParaRPr lang="ro-RO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4AD5F-F718-ACDE-2FDB-E48748FF6F06}"/>
              </a:ext>
            </a:extLst>
          </p:cNvPr>
          <p:cNvSpPr txBox="1"/>
          <p:nvPr/>
        </p:nvSpPr>
        <p:spPr>
          <a:xfrm>
            <a:off x="8314660" y="608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84D54-6B13-F028-4C37-B8C402767F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37981"/>
            <a:ext cx="3276600" cy="3352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6AAE32-E367-8657-3ED9-57E52AFDD1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37981"/>
            <a:ext cx="6621780" cy="3352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58345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Ensuring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interactivity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Tableau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4AD5F-F718-ACDE-2FDB-E48748FF6F06}"/>
              </a:ext>
            </a:extLst>
          </p:cNvPr>
          <p:cNvSpPr txBox="1"/>
          <p:nvPr/>
        </p:nvSpPr>
        <p:spPr>
          <a:xfrm>
            <a:off x="8314660" y="608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FC192-6641-D83A-9F60-334E2696D3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2601"/>
            <a:ext cx="3848735" cy="505872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5E8D13-2343-E565-E8CA-C41A24619E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339248"/>
            <a:ext cx="7417435" cy="43950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140911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Ensuring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interactivity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Tableau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4AD5F-F718-ACDE-2FDB-E48748FF6F06}"/>
              </a:ext>
            </a:extLst>
          </p:cNvPr>
          <p:cNvSpPr txBox="1"/>
          <p:nvPr/>
        </p:nvSpPr>
        <p:spPr>
          <a:xfrm>
            <a:off x="8314660" y="608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9C462-60B3-535A-0C2A-B919AD3445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14" y="3546710"/>
            <a:ext cx="4123372" cy="476154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A275C-B823-BF91-FB10-27A2DD4EEB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82352"/>
            <a:ext cx="8686800" cy="430434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93769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Case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Study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Ensuring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interactivity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Tableau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4AD5F-F718-ACDE-2FDB-E48748FF6F06}"/>
              </a:ext>
            </a:extLst>
          </p:cNvPr>
          <p:cNvSpPr txBox="1"/>
          <p:nvPr/>
        </p:nvSpPr>
        <p:spPr>
          <a:xfrm>
            <a:off x="8314660" y="6081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9CEE2-0BD1-3D10-628D-CF13D714A8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3362960"/>
            <a:ext cx="9839325" cy="517128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421671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573291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Summing up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4419600" y="5193986"/>
            <a:ext cx="2880000" cy="3664800"/>
            <a:chOff x="4952225" y="6578009"/>
            <a:chExt cx="3994782" cy="4768098"/>
          </a:xfrm>
        </p:grpSpPr>
        <p:sp>
          <p:nvSpPr>
            <p:cNvPr id="9" name="Arc 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10" name="Oval 45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8566146" y="5219700"/>
            <a:ext cx="2863540" cy="3576534"/>
            <a:chOff x="4952225" y="6578009"/>
            <a:chExt cx="3994782" cy="4768098"/>
          </a:xfrm>
        </p:grpSpPr>
        <p:sp>
          <p:nvSpPr>
            <p:cNvPr id="12" name="Arc 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13" name="Oval 45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10603988" y="2464549"/>
            <a:ext cx="2880000" cy="3664800"/>
            <a:chOff x="7661040" y="2804681"/>
            <a:chExt cx="3994782" cy="4824044"/>
          </a:xfrm>
        </p:grpSpPr>
        <p:sp>
          <p:nvSpPr>
            <p:cNvPr id="18" name="Arc 24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19" name="Oval 4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6495540" y="2464549"/>
            <a:ext cx="2880000" cy="3663092"/>
            <a:chOff x="7661040" y="2804681"/>
            <a:chExt cx="3994782" cy="4824044"/>
          </a:xfrm>
        </p:grpSpPr>
        <p:sp>
          <p:nvSpPr>
            <p:cNvPr id="21" name="Arc 24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22" name="Oval 4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2313513" y="2506391"/>
            <a:ext cx="2880000" cy="3664800"/>
            <a:chOff x="7661040" y="2804681"/>
            <a:chExt cx="3994782" cy="4824044"/>
          </a:xfrm>
        </p:grpSpPr>
        <p:sp>
          <p:nvSpPr>
            <p:cNvPr id="24" name="Arc 24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25" name="Oval 4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2459728" y="3880946"/>
            <a:ext cx="265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Defining the objectives of the dashboard</a:t>
            </a:r>
          </a:p>
          <a:p>
            <a:pPr algn="ctr"/>
            <a:r>
              <a:rPr lang="en-US" sz="2000" dirty="0"/>
              <a:t>Role, audience</a:t>
            </a:r>
            <a:endParaRPr lang="it-IT" sz="2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473950" y="6040235"/>
            <a:ext cx="2814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Choosing the right indicators to be included in the dashboard</a:t>
            </a:r>
            <a:endParaRPr lang="it-IT" sz="2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531777" y="3880946"/>
            <a:ext cx="2812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Choosing the graphics so that they meet the objectives as well as possible</a:t>
            </a:r>
            <a:endParaRPr lang="it-IT" sz="20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8679126" y="6133377"/>
            <a:ext cx="2654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Creating graphics and arranging them in the dashboard</a:t>
            </a:r>
            <a:endParaRPr lang="it-IT" sz="20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0788393" y="3874703"/>
            <a:ext cx="251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Providing interactivity elements (filters, actions)</a:t>
            </a:r>
            <a:endParaRPr lang="it-IT" sz="2000" dirty="0"/>
          </a:p>
        </p:txBody>
      </p:sp>
      <p:sp>
        <p:nvSpPr>
          <p:cNvPr id="30" name="Stella a 5 punte 29"/>
          <p:cNvSpPr/>
          <p:nvPr/>
        </p:nvSpPr>
        <p:spPr>
          <a:xfrm>
            <a:off x="11458189" y="2527652"/>
            <a:ext cx="1183640" cy="1062536"/>
          </a:xfrm>
          <a:prstGeom prst="star5">
            <a:avLst/>
          </a:prstGeom>
          <a:solidFill>
            <a:srgbClr val="FDB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umetto 3 31"/>
          <p:cNvSpPr/>
          <p:nvPr/>
        </p:nvSpPr>
        <p:spPr>
          <a:xfrm>
            <a:off x="9539142" y="7844767"/>
            <a:ext cx="934012" cy="716833"/>
          </a:xfrm>
          <a:prstGeom prst="wedgeEllipseCallout">
            <a:avLst/>
          </a:prstGeom>
          <a:solidFill>
            <a:srgbClr val="E8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umetto 3 32"/>
          <p:cNvSpPr/>
          <p:nvPr/>
        </p:nvSpPr>
        <p:spPr>
          <a:xfrm>
            <a:off x="7467600" y="2671975"/>
            <a:ext cx="934012" cy="716833"/>
          </a:xfrm>
          <a:prstGeom prst="wedgeEllipseCallout">
            <a:avLst/>
          </a:prstGeom>
          <a:solidFill>
            <a:srgbClr val="E86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Pergamena 1 33"/>
          <p:cNvSpPr/>
          <p:nvPr/>
        </p:nvSpPr>
        <p:spPr>
          <a:xfrm>
            <a:off x="3348816" y="2671975"/>
            <a:ext cx="809392" cy="881876"/>
          </a:xfrm>
          <a:prstGeom prst="verticalScroll">
            <a:avLst/>
          </a:prstGeom>
          <a:solidFill>
            <a:srgbClr val="2387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Pergamena 1 34"/>
          <p:cNvSpPr/>
          <p:nvPr/>
        </p:nvSpPr>
        <p:spPr>
          <a:xfrm>
            <a:off x="5493003" y="7762245"/>
            <a:ext cx="809392" cy="881876"/>
          </a:xfrm>
          <a:prstGeom prst="verticalScroll">
            <a:avLst/>
          </a:prstGeom>
          <a:solidFill>
            <a:srgbClr val="2387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12658134" y="5224566"/>
            <a:ext cx="2880000" cy="3664800"/>
            <a:chOff x="4952225" y="6578009"/>
            <a:chExt cx="3994782" cy="4768098"/>
          </a:xfrm>
        </p:grpSpPr>
        <p:sp>
          <p:nvSpPr>
            <p:cNvPr id="37" name="Arc 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rgbClr val="1E737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  <p:sp>
          <p:nvSpPr>
            <p:cNvPr id="38" name="Oval 45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1E737C"/>
            </a:solidFill>
            <a:ln>
              <a:solidFill>
                <a:srgbClr val="1E73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199" b="1" dirty="0">
                <a:solidFill>
                  <a:schemeClr val="tx2"/>
                </a:solidFill>
                <a:latin typeface="Oxygen" panose="02000503000000090004" pitchFamily="2" charset="77"/>
              </a:endParaRPr>
            </a:p>
          </p:txBody>
        </p:sp>
      </p:grpSp>
      <p:sp>
        <p:nvSpPr>
          <p:cNvPr id="39" name="Stella a 5 punte 38"/>
          <p:cNvSpPr/>
          <p:nvPr/>
        </p:nvSpPr>
        <p:spPr>
          <a:xfrm>
            <a:off x="13524983" y="7671915"/>
            <a:ext cx="1183640" cy="1062536"/>
          </a:xfrm>
          <a:prstGeom prst="star5">
            <a:avLst/>
          </a:prstGeom>
          <a:solidFill>
            <a:srgbClr val="FDB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12703564" y="6171191"/>
            <a:ext cx="2826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Ensuring</a:t>
            </a:r>
            <a:r>
              <a:rPr lang="it-IT" sz="2000" dirty="0"/>
              <a:t> compliance with design </a:t>
            </a:r>
            <a:r>
              <a:rPr lang="it-IT" sz="2000" dirty="0" err="1"/>
              <a:t>principles</a:t>
            </a:r>
            <a:r>
              <a:rPr lang="it-IT" sz="2000" dirty="0"/>
              <a:t> and good </a:t>
            </a:r>
            <a:r>
              <a:rPr lang="it-IT" sz="2000" dirty="0" err="1"/>
              <a:t>practices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7083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32B427A-9881-CC7B-B876-E25D95F4B2D1}"/>
              </a:ext>
            </a:extLst>
          </p:cNvPr>
          <p:cNvSpPr txBox="1"/>
          <p:nvPr/>
        </p:nvSpPr>
        <p:spPr>
          <a:xfrm>
            <a:off x="1432560" y="1496219"/>
            <a:ext cx="618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Introduction</a:t>
            </a:r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75B982-8563-0653-57EB-D817027F3CF1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1 - Defining a 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47800" y="3361372"/>
            <a:ext cx="1554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What is a dashboard?</a:t>
            </a:r>
          </a:p>
          <a:p>
            <a:pPr algn="just"/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Dashboards have become standard tools used in business over the last 10 years</a:t>
            </a:r>
          </a:p>
          <a:p>
            <a:pPr algn="just"/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 dashboard represents a visualization of the most important information needed to achieve one or more objectives; information must be systematized and arranged on a single screen so that it can be monitored at a glance</a:t>
            </a:r>
          </a:p>
          <a:p>
            <a:pPr algn="just"/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(Stephen Few, Information Dashboard Design, 2006)</a:t>
            </a:r>
          </a:p>
          <a:p>
            <a:pPr algn="just"/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Data tells you what is happening, but a story told with the help of a dashboard tells you why it matters, why that data is important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2711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573291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Self-assessment test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3009900"/>
            <a:ext cx="502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To create effective dashboards, it is recommended:</a:t>
            </a:r>
          </a:p>
          <a:p>
            <a:endParaRPr lang="en-U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A. Including stylized elements in graphics.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B. Using as many interactive elements as possible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C. Including as much information as possible to better transmit the message.</a:t>
            </a:r>
            <a:endParaRPr lang="en-U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15766" y="3009900"/>
            <a:ext cx="48714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1E737C"/>
                </a:solidFill>
              </a:rPr>
              <a:t>2. </a:t>
            </a:r>
            <a:r>
              <a:rPr lang="it-IT" sz="2800" b="1" dirty="0" err="1">
                <a:solidFill>
                  <a:srgbClr val="1E737C"/>
                </a:solidFill>
              </a:rPr>
              <a:t>Which</a:t>
            </a:r>
            <a:r>
              <a:rPr lang="it-IT" sz="2800" b="1" dirty="0">
                <a:solidFill>
                  <a:srgbClr val="1E737C"/>
                </a:solidFill>
              </a:rPr>
              <a:t> of the </a:t>
            </a:r>
            <a:r>
              <a:rPr lang="it-IT" sz="2800" b="1" dirty="0" err="1">
                <a:solidFill>
                  <a:srgbClr val="1E737C"/>
                </a:solidFill>
              </a:rPr>
              <a:t>principles</a:t>
            </a:r>
            <a:r>
              <a:rPr lang="it-IT" sz="2800" b="1" dirty="0">
                <a:solidFill>
                  <a:srgbClr val="1E737C"/>
                </a:solidFill>
              </a:rPr>
              <a:t> </a:t>
            </a:r>
            <a:r>
              <a:rPr lang="it-IT" sz="2800" b="1" dirty="0" err="1">
                <a:solidFill>
                  <a:srgbClr val="1E737C"/>
                </a:solidFill>
              </a:rPr>
              <a:t>below</a:t>
            </a:r>
            <a:r>
              <a:rPr lang="it-IT" sz="2800" b="1" dirty="0">
                <a:solidFill>
                  <a:srgbClr val="1E737C"/>
                </a:solidFill>
              </a:rPr>
              <a:t> </a:t>
            </a:r>
            <a:r>
              <a:rPr lang="it-IT" sz="2800" b="1" dirty="0" err="1">
                <a:solidFill>
                  <a:srgbClr val="1E737C"/>
                </a:solidFill>
              </a:rPr>
              <a:t>cannot</a:t>
            </a:r>
            <a:r>
              <a:rPr lang="it-IT" sz="2800" b="1" dirty="0">
                <a:solidFill>
                  <a:srgbClr val="1E737C"/>
                </a:solidFill>
              </a:rPr>
              <a:t> be </a:t>
            </a:r>
            <a:r>
              <a:rPr lang="it-IT" sz="2800" b="1" dirty="0" err="1">
                <a:solidFill>
                  <a:srgbClr val="1E737C"/>
                </a:solidFill>
              </a:rPr>
              <a:t>applied</a:t>
            </a:r>
            <a:r>
              <a:rPr lang="it-IT" sz="2800" b="1" dirty="0">
                <a:solidFill>
                  <a:srgbClr val="1E737C"/>
                </a:solidFill>
              </a:rPr>
              <a:t> to the </a:t>
            </a:r>
            <a:r>
              <a:rPr lang="it-IT" sz="2800" b="1" dirty="0" err="1">
                <a:solidFill>
                  <a:srgbClr val="1E737C"/>
                </a:solidFill>
              </a:rPr>
              <a:t>creation</a:t>
            </a:r>
            <a:r>
              <a:rPr lang="it-IT" sz="2800" b="1" dirty="0">
                <a:solidFill>
                  <a:srgbClr val="1E737C"/>
                </a:solidFill>
              </a:rPr>
              <a:t> of a dashboard:</a:t>
            </a:r>
          </a:p>
          <a:p>
            <a:endParaRPr lang="it-IT" sz="2800" b="1" dirty="0">
              <a:solidFill>
                <a:srgbClr val="1E737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A. Guiding the attention to important items in the view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B. Using a compact design for the dashboard</a:t>
            </a:r>
          </a:p>
          <a:p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C. Including filters that can only be used by the dashboard creator, not the user.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420600" y="3009900"/>
            <a:ext cx="43433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1E737C"/>
                </a:solidFill>
              </a:rPr>
              <a:t>3. One of the best </a:t>
            </a:r>
            <a:r>
              <a:rPr lang="it-IT" sz="2800" b="1" dirty="0" err="1">
                <a:solidFill>
                  <a:srgbClr val="1E737C"/>
                </a:solidFill>
              </a:rPr>
              <a:t>practices</a:t>
            </a:r>
            <a:r>
              <a:rPr lang="it-IT" sz="2800" b="1" dirty="0">
                <a:solidFill>
                  <a:srgbClr val="1E737C"/>
                </a:solidFill>
              </a:rPr>
              <a:t> in </a:t>
            </a:r>
            <a:r>
              <a:rPr lang="it-IT" sz="2800" b="1" dirty="0" err="1">
                <a:solidFill>
                  <a:srgbClr val="1E737C"/>
                </a:solidFill>
              </a:rPr>
              <a:t>creating</a:t>
            </a:r>
            <a:r>
              <a:rPr lang="it-IT" sz="2800" b="1" dirty="0">
                <a:solidFill>
                  <a:srgbClr val="1E737C"/>
                </a:solidFill>
              </a:rPr>
              <a:t> dashboards </a:t>
            </a:r>
            <a:r>
              <a:rPr lang="it-IT" sz="2800" b="1" dirty="0" err="1">
                <a:solidFill>
                  <a:srgbClr val="1E737C"/>
                </a:solidFill>
              </a:rPr>
              <a:t>is</a:t>
            </a:r>
            <a:r>
              <a:rPr lang="it-IT" sz="2800" b="1" dirty="0">
                <a:solidFill>
                  <a:srgbClr val="1E737C"/>
                </a:solidFill>
              </a:rPr>
              <a:t>:</a:t>
            </a:r>
          </a:p>
          <a:p>
            <a:endParaRPr lang="it-IT" sz="2800" b="1" dirty="0">
              <a:solidFill>
                <a:srgbClr val="1E737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A. Include tables of information</a:t>
            </a:r>
          </a:p>
          <a:p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B. Use of 3D graphics and stylized elements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C. Keeping dashboard information up-to-date</a:t>
            </a:r>
            <a:endParaRPr lang="en-U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65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4EE795-1C15-AB3C-763D-AD2740604F8B}"/>
              </a:ext>
            </a:extLst>
          </p:cNvPr>
          <p:cNvSpPr txBox="1"/>
          <p:nvPr/>
        </p:nvSpPr>
        <p:spPr>
          <a:xfrm>
            <a:off x="7258050" y="6591300"/>
            <a:ext cx="37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err="1">
                <a:solidFill>
                  <a:srgbClr val="E7686A"/>
                </a:solidFill>
              </a:rPr>
              <a:t>Thank</a:t>
            </a:r>
            <a:r>
              <a:rPr lang="es-ES" sz="6000" b="1" dirty="0">
                <a:solidFill>
                  <a:srgbClr val="E7686A"/>
                </a:solidFill>
              </a:rPr>
              <a:t> </a:t>
            </a:r>
            <a:r>
              <a:rPr lang="es-ES" sz="6000" b="1" dirty="0" err="1">
                <a:solidFill>
                  <a:srgbClr val="E7686A"/>
                </a:solidFill>
              </a:rPr>
              <a:t>you</a:t>
            </a:r>
            <a:r>
              <a:rPr lang="es-ES" sz="6000" b="1" dirty="0">
                <a:solidFill>
                  <a:srgbClr val="E7686A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058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Introduction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objectives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Contents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05000" y="4204385"/>
            <a:ext cx="14706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err="1"/>
              <a:t>Defining</a:t>
            </a:r>
            <a:r>
              <a:rPr lang="it-IT" sz="2600" b="1" dirty="0"/>
              <a:t> the </a:t>
            </a:r>
            <a:r>
              <a:rPr lang="it-IT" sz="2600" b="1" dirty="0" err="1"/>
              <a:t>purpose</a:t>
            </a:r>
            <a:r>
              <a:rPr lang="it-IT" sz="2600" b="1" dirty="0"/>
              <a:t> of a dashboard</a:t>
            </a:r>
          </a:p>
          <a:p>
            <a:r>
              <a:rPr lang="it-IT" sz="2600" dirty="0"/>
              <a:t>The </a:t>
            </a:r>
            <a:r>
              <a:rPr lang="it-IT" sz="2600" dirty="0" err="1"/>
              <a:t>starting</a:t>
            </a:r>
            <a:r>
              <a:rPr lang="it-IT" sz="2600" dirty="0"/>
              <a:t> point in </a:t>
            </a:r>
            <a:r>
              <a:rPr lang="it-IT" sz="2600" dirty="0" err="1"/>
              <a:t>creating</a:t>
            </a:r>
            <a:r>
              <a:rPr lang="it-IT" sz="2600" dirty="0"/>
              <a:t> a dashboard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defining</a:t>
            </a:r>
            <a:r>
              <a:rPr lang="it-IT" sz="2600" dirty="0"/>
              <a:t> </a:t>
            </a:r>
            <a:r>
              <a:rPr lang="it-IT" sz="2600" dirty="0" err="1"/>
              <a:t>its</a:t>
            </a:r>
            <a:r>
              <a:rPr lang="it-IT" sz="2600" dirty="0"/>
              <a:t> </a:t>
            </a:r>
            <a:r>
              <a:rPr lang="it-IT" sz="2600" dirty="0" err="1"/>
              <a:t>purpose</a:t>
            </a:r>
            <a:r>
              <a:rPr lang="it-IT" sz="2600" dirty="0"/>
              <a:t> and the </a:t>
            </a:r>
            <a:r>
              <a:rPr lang="it-IT" sz="2600" dirty="0" err="1"/>
              <a:t>objectives</a:t>
            </a:r>
            <a:r>
              <a:rPr lang="it-IT" sz="2600" dirty="0"/>
              <a:t> </a:t>
            </a: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will</a:t>
            </a:r>
            <a:r>
              <a:rPr lang="it-IT" sz="2600" dirty="0"/>
              <a:t> </a:t>
            </a:r>
            <a:r>
              <a:rPr lang="it-IT" sz="2600" dirty="0" err="1"/>
              <a:t>achieve</a:t>
            </a:r>
            <a:r>
              <a:rPr lang="it-IT" sz="2600" dirty="0"/>
              <a:t>.</a:t>
            </a:r>
          </a:p>
          <a:p>
            <a:r>
              <a:rPr lang="it-IT" sz="2600" dirty="0"/>
              <a:t>The key </a:t>
            </a:r>
            <a:r>
              <a:rPr lang="it-IT" sz="2600" dirty="0" err="1"/>
              <a:t>questions</a:t>
            </a:r>
            <a:r>
              <a:rPr lang="it-IT" sz="2600" dirty="0"/>
              <a:t> to </a:t>
            </a:r>
            <a:r>
              <a:rPr lang="it-IT" sz="2600" dirty="0" err="1"/>
              <a:t>ask</a:t>
            </a:r>
            <a:r>
              <a:rPr lang="it-IT" sz="2600" dirty="0"/>
              <a:t> </a:t>
            </a:r>
            <a:r>
              <a:rPr lang="it-IT" sz="2600" dirty="0" err="1"/>
              <a:t>before</a:t>
            </a:r>
            <a:r>
              <a:rPr lang="it-IT" sz="2600" dirty="0"/>
              <a:t> </a:t>
            </a:r>
            <a:r>
              <a:rPr lang="it-IT" sz="2600" dirty="0" err="1"/>
              <a:t>creating</a:t>
            </a:r>
            <a:r>
              <a:rPr lang="it-IT" sz="2600" dirty="0"/>
              <a:t> a dashboard are:</a:t>
            </a:r>
          </a:p>
          <a:p>
            <a:r>
              <a:rPr lang="it-IT" sz="2600" dirty="0"/>
              <a:t>	</a:t>
            </a:r>
            <a:r>
              <a:rPr lang="it-IT" sz="2600" dirty="0" err="1"/>
              <a:t>What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the audience?</a:t>
            </a:r>
          </a:p>
          <a:p>
            <a:r>
              <a:rPr lang="it-IT" sz="2600" dirty="0"/>
              <a:t>	</a:t>
            </a:r>
            <a:r>
              <a:rPr lang="it-IT" sz="2600" dirty="0" err="1"/>
              <a:t>What</a:t>
            </a:r>
            <a:r>
              <a:rPr lang="it-IT" sz="2600" dirty="0"/>
              <a:t> </a:t>
            </a:r>
            <a:r>
              <a:rPr lang="it-IT" sz="2600" dirty="0" err="1"/>
              <a:t>added</a:t>
            </a:r>
            <a:r>
              <a:rPr lang="it-IT" sz="2600" dirty="0"/>
              <a:t> </a:t>
            </a:r>
            <a:r>
              <a:rPr lang="it-IT" sz="2600" dirty="0" err="1"/>
              <a:t>value</a:t>
            </a:r>
            <a:r>
              <a:rPr lang="it-IT" sz="2600" dirty="0"/>
              <a:t> </a:t>
            </a:r>
            <a:r>
              <a:rPr lang="it-IT" sz="2600" dirty="0" err="1"/>
              <a:t>will</a:t>
            </a:r>
            <a:r>
              <a:rPr lang="it-IT" sz="2600" dirty="0"/>
              <a:t> the dashboard </a:t>
            </a:r>
            <a:r>
              <a:rPr lang="it-IT" sz="2600" dirty="0" err="1"/>
              <a:t>have</a:t>
            </a:r>
            <a:r>
              <a:rPr lang="it-IT" sz="2600" dirty="0"/>
              <a:t>?</a:t>
            </a:r>
          </a:p>
          <a:p>
            <a:r>
              <a:rPr lang="it-IT" sz="2600" dirty="0"/>
              <a:t>	</a:t>
            </a:r>
            <a:r>
              <a:rPr lang="it-IT" sz="2600" dirty="0" err="1"/>
              <a:t>What</a:t>
            </a:r>
            <a:r>
              <a:rPr lang="it-IT" sz="2600" dirty="0"/>
              <a:t> </a:t>
            </a:r>
            <a:r>
              <a:rPr lang="it-IT" sz="2600" dirty="0" err="1"/>
              <a:t>type</a:t>
            </a:r>
            <a:r>
              <a:rPr lang="it-IT" sz="2600" dirty="0"/>
              <a:t> of dashboard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needed</a:t>
            </a:r>
            <a:r>
              <a:rPr lang="it-IT" sz="2600" dirty="0"/>
              <a:t> / </a:t>
            </a:r>
            <a:r>
              <a:rPr lang="it-IT" sz="2600" dirty="0" err="1"/>
              <a:t>will</a:t>
            </a:r>
            <a:r>
              <a:rPr lang="it-IT" sz="2600" dirty="0"/>
              <a:t> I </a:t>
            </a:r>
            <a:r>
              <a:rPr lang="it-IT" sz="2600" dirty="0" err="1"/>
              <a:t>realize</a:t>
            </a:r>
            <a:r>
              <a:rPr lang="it-IT" sz="2600" dirty="0"/>
              <a:t>?</a:t>
            </a:r>
          </a:p>
          <a:p>
            <a:r>
              <a:rPr lang="it-IT" sz="2600" dirty="0"/>
              <a:t>	Who ? </a:t>
            </a:r>
            <a:r>
              <a:rPr lang="it-IT" sz="2600" dirty="0" err="1"/>
              <a:t>What</a:t>
            </a:r>
            <a:r>
              <a:rPr lang="it-IT" sz="2600" dirty="0"/>
              <a:t> ? </a:t>
            </a:r>
            <a:r>
              <a:rPr lang="it-IT" sz="2600" dirty="0" err="1"/>
              <a:t>Why</a:t>
            </a:r>
            <a:r>
              <a:rPr lang="it-IT" sz="2600" dirty="0"/>
              <a:t> ?  How </a:t>
            </a:r>
            <a:r>
              <a:rPr lang="it-IT" sz="2600" dirty="0" err="1"/>
              <a:t>will</a:t>
            </a:r>
            <a:r>
              <a:rPr lang="it-IT" sz="2600" dirty="0"/>
              <a:t> the data be </a:t>
            </a:r>
            <a:r>
              <a:rPr lang="it-IT" sz="2600" dirty="0" err="1"/>
              <a:t>used</a:t>
            </a:r>
            <a:r>
              <a:rPr lang="it-IT" sz="2600" dirty="0"/>
              <a:t> to </a:t>
            </a:r>
            <a:r>
              <a:rPr lang="it-IT" sz="2600" dirty="0" err="1"/>
              <a:t>achieve</a:t>
            </a:r>
            <a:r>
              <a:rPr lang="it-IT" sz="2600" dirty="0"/>
              <a:t> the </a:t>
            </a:r>
            <a:r>
              <a:rPr lang="it-IT" sz="2600" dirty="0" err="1"/>
              <a:t>objective</a:t>
            </a:r>
            <a:r>
              <a:rPr lang="it-IT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179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Introduction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objectives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Contents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0700" y="3862745"/>
            <a:ext cx="1470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/>
              <a:t>What</a:t>
            </a:r>
            <a:r>
              <a:rPr lang="it-IT" sz="2200" b="1" dirty="0"/>
              <a:t> </a:t>
            </a:r>
            <a:r>
              <a:rPr lang="it-IT" sz="2200" b="1" dirty="0" err="1"/>
              <a:t>added</a:t>
            </a:r>
            <a:r>
              <a:rPr lang="it-IT" sz="2200" b="1" dirty="0"/>
              <a:t> </a:t>
            </a:r>
            <a:r>
              <a:rPr lang="it-IT" sz="2200" b="1" dirty="0" err="1"/>
              <a:t>value</a:t>
            </a:r>
            <a:r>
              <a:rPr lang="it-IT" sz="2200" b="1" dirty="0"/>
              <a:t> </a:t>
            </a:r>
            <a:r>
              <a:rPr lang="it-IT" sz="2200" b="1" dirty="0" err="1"/>
              <a:t>will</a:t>
            </a:r>
            <a:r>
              <a:rPr lang="it-IT" sz="2200" b="1" dirty="0"/>
              <a:t> the dashboard </a:t>
            </a:r>
            <a:r>
              <a:rPr lang="it-IT" sz="2200" b="1" dirty="0" err="1"/>
              <a:t>bring</a:t>
            </a:r>
            <a:r>
              <a:rPr lang="it-IT" sz="2200" b="1" dirty="0"/>
              <a:t>?</a:t>
            </a:r>
          </a:p>
          <a:p>
            <a:r>
              <a:rPr lang="it-IT" sz="2200" dirty="0"/>
              <a:t>Dashboards can serve </a:t>
            </a:r>
            <a:r>
              <a:rPr lang="it-IT" sz="2200" dirty="0" err="1"/>
              <a:t>many</a:t>
            </a:r>
            <a:r>
              <a:rPr lang="it-IT" sz="2200" dirty="0"/>
              <a:t> </a:t>
            </a:r>
            <a:r>
              <a:rPr lang="it-IT" sz="2200" dirty="0" err="1"/>
              <a:t>purposes</a:t>
            </a:r>
            <a:r>
              <a:rPr lang="it-IT" sz="2200" dirty="0"/>
              <a:t>. </a:t>
            </a:r>
            <a:r>
              <a:rPr lang="it-IT" sz="2200" dirty="0" err="1"/>
              <a:t>Before</a:t>
            </a:r>
            <a:r>
              <a:rPr lang="it-IT" sz="2200" dirty="0"/>
              <a:t> </a:t>
            </a:r>
            <a:r>
              <a:rPr lang="it-IT" sz="2200" dirty="0" err="1"/>
              <a:t>creating</a:t>
            </a:r>
            <a:r>
              <a:rPr lang="it-IT" sz="2200" dirty="0"/>
              <a:t> a dashboard</a:t>
            </a:r>
            <a:r>
              <a:rPr lang="it-IT" sz="2200" b="1" dirty="0"/>
              <a:t>, the </a:t>
            </a:r>
            <a:r>
              <a:rPr lang="it-IT" sz="2200" b="1" dirty="0" err="1"/>
              <a:t>reasons</a:t>
            </a:r>
            <a:r>
              <a:rPr lang="it-IT" sz="2200" b="1" dirty="0"/>
              <a:t> for </a:t>
            </a:r>
            <a:r>
              <a:rPr lang="it-IT" sz="2200" b="1" dirty="0" err="1"/>
              <a:t>creating</a:t>
            </a:r>
            <a:r>
              <a:rPr lang="it-IT" sz="2200" b="1" dirty="0"/>
              <a:t> the dashboard </a:t>
            </a:r>
            <a:r>
              <a:rPr lang="it-IT" sz="2200" dirty="0"/>
              <a:t>must be </a:t>
            </a:r>
            <a:r>
              <a:rPr lang="it-IT" sz="2200" dirty="0" err="1"/>
              <a:t>clearly</a:t>
            </a:r>
            <a:r>
              <a:rPr lang="it-IT" sz="2200" dirty="0"/>
              <a:t> </a:t>
            </a:r>
            <a:r>
              <a:rPr lang="it-IT" sz="2200" dirty="0" err="1"/>
              <a:t>considered</a:t>
            </a:r>
            <a:r>
              <a:rPr lang="it-IT" sz="2200" dirty="0"/>
              <a:t>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t-IT" sz="2200" dirty="0"/>
              <a:t>  </a:t>
            </a:r>
            <a:r>
              <a:rPr lang="it-IT" sz="2200" dirty="0" err="1"/>
              <a:t>Helping</a:t>
            </a:r>
            <a:r>
              <a:rPr lang="it-IT" sz="2200" dirty="0"/>
              <a:t> management </a:t>
            </a:r>
            <a:r>
              <a:rPr lang="it-IT" sz="2200" dirty="0" err="1"/>
              <a:t>define</a:t>
            </a:r>
            <a:r>
              <a:rPr lang="it-IT" sz="2200" dirty="0"/>
              <a:t> </a:t>
            </a:r>
            <a:r>
              <a:rPr lang="it-IT" sz="2200" dirty="0" err="1"/>
              <a:t>what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important</a:t>
            </a:r>
            <a:endParaRPr lang="it-IT" sz="22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it-IT" sz="2200" dirty="0"/>
              <a:t>  </a:t>
            </a:r>
            <a:r>
              <a:rPr lang="it-IT" sz="2200" dirty="0" err="1"/>
              <a:t>Educating</a:t>
            </a:r>
            <a:r>
              <a:rPr lang="it-IT" sz="2200" dirty="0"/>
              <a:t> people in the company </a:t>
            </a:r>
            <a:r>
              <a:rPr lang="it-IT" sz="2200" dirty="0" err="1"/>
              <a:t>about</a:t>
            </a:r>
            <a:r>
              <a:rPr lang="it-IT" sz="2200" dirty="0"/>
              <a:t> the </a:t>
            </a:r>
            <a:r>
              <a:rPr lang="it-IT" sz="2200" dirty="0" err="1"/>
              <a:t>important</a:t>
            </a:r>
            <a:r>
              <a:rPr lang="it-IT" sz="2200" dirty="0"/>
              <a:t> </a:t>
            </a:r>
            <a:r>
              <a:rPr lang="it-IT" sz="2200" dirty="0" err="1"/>
              <a:t>things</a:t>
            </a:r>
            <a:endParaRPr lang="it-IT" sz="22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it-IT" sz="2200" dirty="0"/>
              <a:t>  Setting goals for </a:t>
            </a:r>
            <a:r>
              <a:rPr lang="it-IT" sz="2200" dirty="0" err="1"/>
              <a:t>specific</a:t>
            </a:r>
            <a:r>
              <a:rPr lang="it-IT" sz="2200" dirty="0"/>
              <a:t> </a:t>
            </a:r>
            <a:r>
              <a:rPr lang="it-IT" sz="2200" dirty="0" err="1"/>
              <a:t>employees</a:t>
            </a:r>
            <a:r>
              <a:rPr lang="it-IT" sz="2200" dirty="0"/>
              <a:t> / groups of </a:t>
            </a:r>
            <a:r>
              <a:rPr lang="it-IT" sz="2200" dirty="0" err="1"/>
              <a:t>employees</a:t>
            </a:r>
            <a:endParaRPr lang="it-IT" sz="22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it-IT" sz="2200" dirty="0"/>
              <a:t>  </a:t>
            </a:r>
            <a:r>
              <a:rPr lang="it-IT" sz="2200" dirty="0" err="1"/>
              <a:t>Encouraging</a:t>
            </a:r>
            <a:r>
              <a:rPr lang="it-IT" sz="2200" dirty="0"/>
              <a:t> </a:t>
            </a:r>
            <a:r>
              <a:rPr lang="it-IT" sz="2200" dirty="0" err="1"/>
              <a:t>specific</a:t>
            </a:r>
            <a:r>
              <a:rPr lang="it-IT" sz="2200" dirty="0"/>
              <a:t> actions in a </a:t>
            </a:r>
            <a:r>
              <a:rPr lang="it-IT" sz="2200" dirty="0" err="1"/>
              <a:t>timely</a:t>
            </a:r>
            <a:r>
              <a:rPr lang="it-IT" sz="2200" dirty="0"/>
              <a:t> </a:t>
            </a:r>
            <a:r>
              <a:rPr lang="it-IT" sz="2200" dirty="0" err="1"/>
              <a:t>manner</a:t>
            </a:r>
            <a:endParaRPr lang="it-IT" sz="22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it-IT" sz="2200" dirty="0"/>
              <a:t>  </a:t>
            </a:r>
            <a:r>
              <a:rPr lang="it-IT" sz="2200" dirty="0" err="1"/>
              <a:t>Highlighting</a:t>
            </a:r>
            <a:r>
              <a:rPr lang="it-IT" sz="2200" dirty="0"/>
              <a:t> </a:t>
            </a:r>
            <a:r>
              <a:rPr lang="it-IT" sz="2200" dirty="0" err="1"/>
              <a:t>issues</a:t>
            </a:r>
            <a:r>
              <a:rPr lang="it-IT" sz="2200" dirty="0"/>
              <a:t> and setting </a:t>
            </a:r>
            <a:r>
              <a:rPr lang="it-IT" sz="2200" dirty="0" err="1"/>
              <a:t>alerts</a:t>
            </a:r>
            <a:r>
              <a:rPr lang="it-IT" sz="2200" dirty="0"/>
              <a:t> </a:t>
            </a:r>
            <a:r>
              <a:rPr lang="it-IT" sz="2200" dirty="0" err="1"/>
              <a:t>when</a:t>
            </a:r>
            <a:r>
              <a:rPr lang="it-IT" sz="2200" dirty="0"/>
              <a:t> </a:t>
            </a:r>
            <a:r>
              <a:rPr lang="it-IT" sz="2200" dirty="0" err="1"/>
              <a:t>they</a:t>
            </a:r>
            <a:r>
              <a:rPr lang="it-IT" sz="2200" dirty="0"/>
              <a:t> </a:t>
            </a:r>
            <a:r>
              <a:rPr lang="it-IT" sz="2200" dirty="0" err="1"/>
              <a:t>occur</a:t>
            </a:r>
            <a:endParaRPr lang="it-IT" sz="22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it-IT" sz="2200" dirty="0"/>
              <a:t>  </a:t>
            </a:r>
            <a:r>
              <a:rPr lang="it-IT" sz="2200" dirty="0" err="1"/>
              <a:t>Communicating</a:t>
            </a:r>
            <a:r>
              <a:rPr lang="it-IT" sz="2200" dirty="0"/>
              <a:t> progress and </a:t>
            </a:r>
            <a:r>
              <a:rPr lang="it-IT" sz="2200" dirty="0" err="1"/>
              <a:t>what's</a:t>
            </a:r>
            <a:r>
              <a:rPr lang="it-IT" sz="2200" dirty="0"/>
              <a:t> happening in the company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t-IT" sz="2200" dirty="0"/>
              <a:t>  </a:t>
            </a:r>
            <a:r>
              <a:rPr lang="it-IT" sz="2200" dirty="0" err="1"/>
              <a:t>Providing</a:t>
            </a:r>
            <a:r>
              <a:rPr lang="it-IT" sz="2200" dirty="0"/>
              <a:t> an </a:t>
            </a:r>
            <a:r>
              <a:rPr lang="it-IT" sz="2200" dirty="0" err="1"/>
              <a:t>interface</a:t>
            </a:r>
            <a:r>
              <a:rPr lang="it-IT" sz="2200" dirty="0"/>
              <a:t> for </a:t>
            </a:r>
            <a:r>
              <a:rPr lang="it-IT" sz="2200" dirty="0" err="1"/>
              <a:t>interacting</a:t>
            </a:r>
            <a:r>
              <a:rPr lang="it-IT" sz="2200" dirty="0"/>
              <a:t> and </a:t>
            </a:r>
            <a:r>
              <a:rPr lang="it-IT" sz="2200" dirty="0" err="1"/>
              <a:t>analyzing</a:t>
            </a:r>
            <a:r>
              <a:rPr lang="it-IT" sz="2200" dirty="0"/>
              <a:t> the </a:t>
            </a:r>
            <a:r>
              <a:rPr lang="it-IT" sz="2200" dirty="0" err="1"/>
              <a:t>most</a:t>
            </a:r>
            <a:r>
              <a:rPr lang="it-IT" sz="2200" dirty="0"/>
              <a:t> </a:t>
            </a:r>
            <a:r>
              <a:rPr lang="it-IT" sz="2200" dirty="0" err="1"/>
              <a:t>important</a:t>
            </a:r>
            <a:r>
              <a:rPr lang="it-IT" sz="2200" dirty="0"/>
              <a:t> data in the business.</a:t>
            </a:r>
          </a:p>
        </p:txBody>
      </p:sp>
    </p:spTree>
    <p:extLst>
      <p:ext uri="{BB962C8B-B14F-4D97-AF65-F5344CB8AC3E}">
        <p14:creationId xmlns:p14="http://schemas.microsoft.com/office/powerpoint/2010/main" val="362475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Introduction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Knowing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and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addressing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audience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04A3A-FCB1-2584-4904-8E2F8E3F8F7B}"/>
              </a:ext>
            </a:extLst>
          </p:cNvPr>
          <p:cNvSpPr txBox="1"/>
          <p:nvPr/>
        </p:nvSpPr>
        <p:spPr>
          <a:xfrm>
            <a:off x="1447800" y="3238500"/>
            <a:ext cx="1516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Contents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0700" y="3862745"/>
            <a:ext cx="14706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/>
              <a:t>Knowing</a:t>
            </a:r>
            <a:r>
              <a:rPr lang="it-IT" sz="2200" b="1" dirty="0"/>
              <a:t> and </a:t>
            </a:r>
            <a:r>
              <a:rPr lang="it-IT" sz="2200" b="1" dirty="0" err="1"/>
              <a:t>addressing</a:t>
            </a:r>
            <a:r>
              <a:rPr lang="it-IT" sz="2200" b="1" dirty="0"/>
              <a:t> </a:t>
            </a:r>
            <a:r>
              <a:rPr lang="it-IT" sz="2200" b="1" dirty="0" err="1"/>
              <a:t>your</a:t>
            </a:r>
            <a:r>
              <a:rPr lang="it-IT" sz="2200" b="1" dirty="0"/>
              <a:t> audience</a:t>
            </a:r>
          </a:p>
          <a:p>
            <a:r>
              <a:rPr lang="it-IT" sz="2200" b="1" dirty="0" err="1"/>
              <a:t>Role</a:t>
            </a:r>
            <a:endParaRPr lang="it-IT" sz="2200" b="1" dirty="0"/>
          </a:p>
          <a:p>
            <a:r>
              <a:rPr lang="it-IT" sz="2200" dirty="0"/>
              <a:t>	</a:t>
            </a:r>
            <a:r>
              <a:rPr lang="it-IT" sz="2200" i="1" dirty="0" err="1"/>
              <a:t>What</a:t>
            </a:r>
            <a:r>
              <a:rPr lang="it-IT" sz="2200" i="1" dirty="0"/>
              <a:t> </a:t>
            </a:r>
            <a:r>
              <a:rPr lang="it-IT" sz="2200" i="1" dirty="0" err="1"/>
              <a:t>decisions</a:t>
            </a:r>
            <a:r>
              <a:rPr lang="it-IT" sz="2200" i="1" dirty="0"/>
              <a:t> </a:t>
            </a:r>
            <a:r>
              <a:rPr lang="it-IT" sz="2200" i="1" dirty="0" err="1"/>
              <a:t>need</a:t>
            </a:r>
            <a:r>
              <a:rPr lang="it-IT" sz="2200" i="1" dirty="0"/>
              <a:t> to be made?</a:t>
            </a:r>
          </a:p>
          <a:p>
            <a:r>
              <a:rPr lang="it-IT" sz="2200" i="1" dirty="0"/>
              <a:t>	</a:t>
            </a:r>
            <a:r>
              <a:rPr lang="it-IT" sz="2200" i="1" dirty="0" err="1"/>
              <a:t>What</a:t>
            </a:r>
            <a:r>
              <a:rPr lang="it-IT" sz="2200" i="1" dirty="0"/>
              <a:t> </a:t>
            </a:r>
            <a:r>
              <a:rPr lang="it-IT" sz="2200" i="1" dirty="0" err="1"/>
              <a:t>questions</a:t>
            </a:r>
            <a:r>
              <a:rPr lang="it-IT" sz="2200" i="1" dirty="0"/>
              <a:t> </a:t>
            </a:r>
            <a:r>
              <a:rPr lang="it-IT" sz="2200" i="1" dirty="0" err="1"/>
              <a:t>need</a:t>
            </a:r>
            <a:r>
              <a:rPr lang="it-IT" sz="2200" i="1" dirty="0"/>
              <a:t> </a:t>
            </a:r>
            <a:r>
              <a:rPr lang="it-IT" sz="2200" i="1" dirty="0" err="1"/>
              <a:t>answers</a:t>
            </a:r>
            <a:r>
              <a:rPr lang="it-IT" sz="2200" i="1" dirty="0"/>
              <a:t>?</a:t>
            </a:r>
          </a:p>
          <a:p>
            <a:r>
              <a:rPr lang="it-IT" sz="2200" b="1" dirty="0"/>
              <a:t>Workflow</a:t>
            </a:r>
          </a:p>
          <a:p>
            <a:r>
              <a:rPr lang="it-IT" sz="2200" dirty="0"/>
              <a:t>	</a:t>
            </a:r>
            <a:r>
              <a:rPr lang="it-IT" sz="2200" i="1" dirty="0"/>
              <a:t>In </a:t>
            </a:r>
            <a:r>
              <a:rPr lang="it-IT" sz="2200" i="1" dirty="0" err="1"/>
              <a:t>what</a:t>
            </a:r>
            <a:r>
              <a:rPr lang="it-IT" sz="2200" i="1" dirty="0"/>
              <a:t> </a:t>
            </a:r>
            <a:r>
              <a:rPr lang="it-IT" sz="2200" i="1" dirty="0" err="1"/>
              <a:t>context</a:t>
            </a:r>
            <a:r>
              <a:rPr lang="it-IT" sz="2200" i="1" dirty="0"/>
              <a:t> </a:t>
            </a:r>
            <a:r>
              <a:rPr lang="it-IT" sz="2200" i="1" dirty="0" err="1"/>
              <a:t>will</a:t>
            </a:r>
            <a:r>
              <a:rPr lang="it-IT" sz="2200" i="1" dirty="0"/>
              <a:t> the dashboard be </a:t>
            </a:r>
            <a:r>
              <a:rPr lang="it-IT" sz="2200" i="1" dirty="0" err="1"/>
              <a:t>used</a:t>
            </a:r>
            <a:r>
              <a:rPr lang="it-IT" sz="2200" i="1" dirty="0"/>
              <a:t>?</a:t>
            </a:r>
          </a:p>
          <a:p>
            <a:r>
              <a:rPr lang="it-IT" sz="2200" i="1" dirty="0"/>
              <a:t>	</a:t>
            </a:r>
            <a:r>
              <a:rPr lang="it-IT" sz="2200" i="1" dirty="0" err="1"/>
              <a:t>What</a:t>
            </a:r>
            <a:r>
              <a:rPr lang="it-IT" sz="2200" i="1" dirty="0"/>
              <a:t> information do </a:t>
            </a:r>
            <a:r>
              <a:rPr lang="it-IT" sz="2200" i="1" dirty="0" err="1"/>
              <a:t>they</a:t>
            </a:r>
            <a:r>
              <a:rPr lang="it-IT" sz="2200" i="1" dirty="0"/>
              <a:t> use on a </a:t>
            </a:r>
            <a:r>
              <a:rPr lang="it-IT" sz="2200" i="1" dirty="0" err="1"/>
              <a:t>daily</a:t>
            </a:r>
            <a:r>
              <a:rPr lang="it-IT" sz="2200" i="1" dirty="0"/>
              <a:t> </a:t>
            </a:r>
            <a:r>
              <a:rPr lang="it-IT" sz="2200" i="1" dirty="0" err="1"/>
              <a:t>basis</a:t>
            </a:r>
            <a:r>
              <a:rPr lang="it-IT" sz="2200" i="1" dirty="0"/>
              <a:t>? How </a:t>
            </a:r>
            <a:r>
              <a:rPr lang="it-IT" sz="2200" i="1" dirty="0" err="1"/>
              <a:t>much</a:t>
            </a:r>
            <a:r>
              <a:rPr lang="it-IT" sz="2200" i="1" dirty="0"/>
              <a:t> time do </a:t>
            </a:r>
            <a:r>
              <a:rPr lang="it-IT" sz="2200" i="1" dirty="0" err="1"/>
              <a:t>they</a:t>
            </a:r>
            <a:r>
              <a:rPr lang="it-IT" sz="2200" i="1" dirty="0"/>
              <a:t> </a:t>
            </a:r>
            <a:r>
              <a:rPr lang="it-IT" sz="2200" i="1" dirty="0" err="1"/>
              <a:t>have</a:t>
            </a:r>
            <a:r>
              <a:rPr lang="it-IT" sz="2200" i="1" dirty="0"/>
              <a:t> to </a:t>
            </a:r>
            <a:r>
              <a:rPr lang="it-IT" sz="2200" i="1" dirty="0" err="1"/>
              <a:t>analyze</a:t>
            </a:r>
            <a:r>
              <a:rPr lang="it-IT" sz="2200" i="1" dirty="0"/>
              <a:t> the </a:t>
            </a:r>
            <a:r>
              <a:rPr lang="it-IT" sz="2200" i="1" dirty="0" err="1"/>
              <a:t>numbers</a:t>
            </a:r>
            <a:r>
              <a:rPr lang="it-IT" sz="2200" i="1" dirty="0"/>
              <a:t>?</a:t>
            </a:r>
          </a:p>
          <a:p>
            <a:r>
              <a:rPr lang="it-IT" sz="2200" b="1" dirty="0"/>
              <a:t>Comfort </a:t>
            </a:r>
            <a:r>
              <a:rPr lang="it-IT" sz="2200" b="1" dirty="0" err="1"/>
              <a:t>level</a:t>
            </a:r>
            <a:r>
              <a:rPr lang="it-IT" sz="2200" b="1" dirty="0"/>
              <a:t> with </a:t>
            </a:r>
            <a:r>
              <a:rPr lang="it-IT" sz="2200" b="1" dirty="0" err="1"/>
              <a:t>numbers</a:t>
            </a:r>
            <a:r>
              <a:rPr lang="it-IT" sz="2200" b="1" dirty="0"/>
              <a:t> and data:</a:t>
            </a:r>
          </a:p>
          <a:p>
            <a:r>
              <a:rPr lang="it-IT" sz="2200" dirty="0"/>
              <a:t>  	How </a:t>
            </a:r>
            <a:r>
              <a:rPr lang="it-IT" sz="2200" dirty="0" err="1"/>
              <a:t>familiar</a:t>
            </a:r>
            <a:r>
              <a:rPr lang="it-IT" sz="2200" dirty="0"/>
              <a:t> are </a:t>
            </a:r>
            <a:r>
              <a:rPr lang="it-IT" sz="2200" dirty="0" err="1"/>
              <a:t>they</a:t>
            </a:r>
            <a:r>
              <a:rPr lang="it-IT" sz="2200" dirty="0"/>
              <a:t> with </a:t>
            </a:r>
            <a:r>
              <a:rPr lang="it-IT" sz="2200" dirty="0" err="1"/>
              <a:t>using</a:t>
            </a:r>
            <a:r>
              <a:rPr lang="it-IT" sz="2200" dirty="0"/>
              <a:t> data?</a:t>
            </a:r>
          </a:p>
          <a:p>
            <a:r>
              <a:rPr lang="it-IT" sz="2200" dirty="0"/>
              <a:t>  	Do </a:t>
            </a:r>
            <a:r>
              <a:rPr lang="it-IT" sz="2200" dirty="0" err="1"/>
              <a:t>they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expertise in </a:t>
            </a:r>
            <a:r>
              <a:rPr lang="it-IT" sz="2200" dirty="0" err="1"/>
              <a:t>using</a:t>
            </a:r>
            <a:r>
              <a:rPr lang="it-IT" sz="2200" dirty="0"/>
              <a:t> the software? Do </a:t>
            </a:r>
            <a:r>
              <a:rPr lang="it-IT" sz="2200" dirty="0" err="1"/>
              <a:t>they</a:t>
            </a:r>
            <a:r>
              <a:rPr lang="it-IT" sz="2200" dirty="0"/>
              <a:t> </a:t>
            </a:r>
            <a:r>
              <a:rPr lang="it-IT" sz="2200" dirty="0" err="1"/>
              <a:t>enjoy</a:t>
            </a:r>
            <a:r>
              <a:rPr lang="it-IT" sz="2200" dirty="0"/>
              <a:t> </a:t>
            </a:r>
            <a:r>
              <a:rPr lang="it-IT" sz="2200" dirty="0" err="1"/>
              <a:t>analyzing</a:t>
            </a:r>
            <a:r>
              <a:rPr lang="it-IT" sz="2200" dirty="0"/>
              <a:t> </a:t>
            </a:r>
            <a:r>
              <a:rPr lang="it-IT" sz="2200" dirty="0" err="1"/>
              <a:t>numbers</a:t>
            </a:r>
            <a:r>
              <a:rPr lang="it-IT" sz="2200" dirty="0"/>
              <a:t>?</a:t>
            </a:r>
          </a:p>
          <a:p>
            <a:r>
              <a:rPr lang="it-IT" sz="2200" b="1" dirty="0"/>
              <a:t>Business and data expertise</a:t>
            </a:r>
          </a:p>
          <a:p>
            <a:r>
              <a:rPr lang="it-IT" sz="2200" dirty="0"/>
              <a:t>	How </a:t>
            </a:r>
            <a:r>
              <a:rPr lang="it-IT" sz="2200" dirty="0" err="1"/>
              <a:t>familiar</a:t>
            </a:r>
            <a:r>
              <a:rPr lang="it-IT" sz="2200" dirty="0"/>
              <a:t> are </a:t>
            </a:r>
            <a:r>
              <a:rPr lang="it-IT" sz="2200" dirty="0" err="1"/>
              <a:t>they</a:t>
            </a:r>
            <a:r>
              <a:rPr lang="it-IT" sz="2200" dirty="0"/>
              <a:t> with key performance </a:t>
            </a:r>
            <a:r>
              <a:rPr lang="it-IT" sz="2200" dirty="0" err="1"/>
              <a:t>indicators</a:t>
            </a:r>
            <a:r>
              <a:rPr lang="it-IT" sz="2200" dirty="0"/>
              <a:t>?</a:t>
            </a:r>
          </a:p>
          <a:p>
            <a:r>
              <a:rPr lang="it-IT" sz="2200" dirty="0"/>
              <a:t>	Are </a:t>
            </a:r>
            <a:r>
              <a:rPr lang="it-IT" sz="2200" dirty="0" err="1"/>
              <a:t>they</a:t>
            </a:r>
            <a:r>
              <a:rPr lang="it-IT" sz="2200" dirty="0"/>
              <a:t> </a:t>
            </a:r>
            <a:r>
              <a:rPr lang="it-IT" sz="2200" dirty="0" err="1"/>
              <a:t>familiar</a:t>
            </a:r>
            <a:r>
              <a:rPr lang="it-IT" sz="2200" dirty="0"/>
              <a:t> with </a:t>
            </a:r>
            <a:r>
              <a:rPr lang="it-IT" sz="2200" dirty="0" err="1"/>
              <a:t>industry</a:t>
            </a:r>
            <a:r>
              <a:rPr lang="it-IT" sz="2200" dirty="0"/>
              <a:t> and company </a:t>
            </a:r>
            <a:r>
              <a:rPr lang="it-IT" sz="2200" dirty="0" err="1"/>
              <a:t>specific</a:t>
            </a:r>
            <a:r>
              <a:rPr lang="it-IT" sz="2200" dirty="0"/>
              <a:t> </a:t>
            </a:r>
            <a:r>
              <a:rPr lang="it-IT" sz="2200" dirty="0" err="1"/>
              <a:t>terminology</a:t>
            </a:r>
            <a:r>
              <a:rPr lang="it-IT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772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an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Types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dashboards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0700" y="3862745"/>
            <a:ext cx="1470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/>
              <a:t>What</a:t>
            </a:r>
            <a:r>
              <a:rPr lang="it-IT" sz="2200" b="1" dirty="0"/>
              <a:t> </a:t>
            </a:r>
            <a:r>
              <a:rPr lang="it-IT" sz="2200" b="1" dirty="0" err="1"/>
              <a:t>kind</a:t>
            </a:r>
            <a:r>
              <a:rPr lang="it-IT" sz="2200" b="1" dirty="0"/>
              <a:t> of dashboard </a:t>
            </a:r>
            <a:r>
              <a:rPr lang="it-IT" sz="2200" b="1" dirty="0" err="1"/>
              <a:t>will</a:t>
            </a:r>
            <a:r>
              <a:rPr lang="it-IT" sz="2200" b="1" dirty="0"/>
              <a:t> I create?</a:t>
            </a:r>
          </a:p>
          <a:p>
            <a:r>
              <a:rPr lang="it-IT" sz="2200" dirty="0" err="1"/>
              <a:t>Depending</a:t>
            </a:r>
            <a:r>
              <a:rPr lang="it-IT" sz="2200" dirty="0"/>
              <a:t> on the </a:t>
            </a:r>
            <a:r>
              <a:rPr lang="it-IT" sz="2200" dirty="0" err="1"/>
              <a:t>purpose</a:t>
            </a:r>
            <a:r>
              <a:rPr lang="it-IT" sz="2200" dirty="0"/>
              <a:t>:</a:t>
            </a:r>
          </a:p>
          <a:p>
            <a:r>
              <a:rPr lang="it-IT" sz="2200" b="1" dirty="0"/>
              <a:t>	General: </a:t>
            </a:r>
            <a:r>
              <a:rPr lang="it-IT" sz="2200" dirty="0" err="1"/>
              <a:t>Presenting</a:t>
            </a:r>
            <a:r>
              <a:rPr lang="it-IT" sz="2200" dirty="0"/>
              <a:t> of information </a:t>
            </a:r>
            <a:r>
              <a:rPr lang="it-IT" sz="2200" dirty="0" err="1"/>
              <a:t>at</a:t>
            </a:r>
            <a:r>
              <a:rPr lang="it-IT" sz="2200" dirty="0"/>
              <a:t> the </a:t>
            </a:r>
            <a:r>
              <a:rPr lang="it-IT" sz="2200" dirty="0" err="1"/>
              <a:t>level</a:t>
            </a:r>
            <a:r>
              <a:rPr lang="it-IT" sz="2200" dirty="0"/>
              <a:t> of the </a:t>
            </a:r>
            <a:r>
              <a:rPr lang="it-IT" sz="2200" dirty="0" err="1"/>
              <a:t>entire</a:t>
            </a:r>
            <a:r>
              <a:rPr lang="it-IT" sz="2200" dirty="0"/>
              <a:t> </a:t>
            </a:r>
            <a:r>
              <a:rPr lang="it-IT" sz="2200" dirty="0" err="1"/>
              <a:t>organization</a:t>
            </a:r>
            <a:endParaRPr lang="it-IT" sz="2200" dirty="0"/>
          </a:p>
          <a:p>
            <a:r>
              <a:rPr lang="it-IT" sz="2200" b="1" dirty="0"/>
              <a:t>	</a:t>
            </a:r>
            <a:r>
              <a:rPr lang="it-IT" sz="2200" b="1" dirty="0" err="1"/>
              <a:t>Specific</a:t>
            </a:r>
            <a:r>
              <a:rPr lang="it-IT" sz="2200" b="1" dirty="0"/>
              <a:t>: </a:t>
            </a:r>
            <a:r>
              <a:rPr lang="it-IT" sz="2200" dirty="0" err="1"/>
              <a:t>Focusing</a:t>
            </a:r>
            <a:r>
              <a:rPr lang="it-IT" sz="2200" dirty="0"/>
              <a:t> on a </a:t>
            </a:r>
            <a:r>
              <a:rPr lang="it-IT" sz="2200" dirty="0" err="1"/>
              <a:t>specific</a:t>
            </a:r>
            <a:r>
              <a:rPr lang="it-IT" sz="2200" dirty="0"/>
              <a:t> </a:t>
            </a:r>
            <a:r>
              <a:rPr lang="it-IT" sz="2200" dirty="0" err="1"/>
              <a:t>function</a:t>
            </a:r>
            <a:r>
              <a:rPr lang="it-IT" sz="2200" dirty="0"/>
              <a:t>, </a:t>
            </a:r>
            <a:r>
              <a:rPr lang="it-IT" sz="2200" dirty="0" err="1"/>
              <a:t>process</a:t>
            </a:r>
            <a:r>
              <a:rPr lang="it-IT" sz="2200" dirty="0"/>
              <a:t>, product, etc.</a:t>
            </a:r>
          </a:p>
          <a:p>
            <a:r>
              <a:rPr lang="it-IT" sz="2200" dirty="0" err="1"/>
              <a:t>Depending</a:t>
            </a:r>
            <a:r>
              <a:rPr lang="it-IT" sz="2200" dirty="0"/>
              <a:t> on the </a:t>
            </a:r>
            <a:r>
              <a:rPr lang="it-IT" sz="2200" dirty="0" err="1"/>
              <a:t>role</a:t>
            </a:r>
            <a:r>
              <a:rPr lang="it-IT" sz="2200" dirty="0"/>
              <a:t> in the business:</a:t>
            </a:r>
          </a:p>
          <a:p>
            <a:r>
              <a:rPr lang="it-IT" sz="2200" b="1" dirty="0"/>
              <a:t>	Strategic: </a:t>
            </a:r>
            <a:r>
              <a:rPr lang="it-IT" sz="2200" dirty="0" err="1"/>
              <a:t>Provides</a:t>
            </a:r>
            <a:r>
              <a:rPr lang="it-IT" sz="2200" dirty="0"/>
              <a:t> high-</a:t>
            </a:r>
            <a:r>
              <a:rPr lang="it-IT" sz="2200" dirty="0" err="1"/>
              <a:t>level</a:t>
            </a:r>
            <a:r>
              <a:rPr lang="it-IT" sz="2200" dirty="0"/>
              <a:t>, overall, long-</a:t>
            </a:r>
            <a:r>
              <a:rPr lang="it-IT" sz="2200" dirty="0" err="1"/>
              <a:t>term</a:t>
            </a:r>
            <a:r>
              <a:rPr lang="it-IT" sz="2200" dirty="0"/>
              <a:t> </a:t>
            </a:r>
            <a:r>
              <a:rPr lang="it-IT" sz="2200" dirty="0" err="1"/>
              <a:t>exposure</a:t>
            </a:r>
            <a:r>
              <a:rPr lang="it-IT" sz="2200" dirty="0"/>
              <a:t> to performance</a:t>
            </a:r>
          </a:p>
          <a:p>
            <a:r>
              <a:rPr lang="it-IT" sz="2200" b="1" dirty="0"/>
              <a:t>	</a:t>
            </a:r>
            <a:r>
              <a:rPr lang="it-IT" sz="2200" b="1" dirty="0" err="1"/>
              <a:t>Operational</a:t>
            </a:r>
            <a:r>
              <a:rPr lang="it-IT" sz="2200" b="1" dirty="0"/>
              <a:t>: </a:t>
            </a:r>
            <a:r>
              <a:rPr lang="it-IT" sz="2200" dirty="0" err="1"/>
              <a:t>Provides</a:t>
            </a:r>
            <a:r>
              <a:rPr lang="it-IT" sz="2200" dirty="0"/>
              <a:t> </a:t>
            </a:r>
            <a:r>
              <a:rPr lang="it-IT" sz="2200" dirty="0" err="1"/>
              <a:t>focused</a:t>
            </a:r>
            <a:r>
              <a:rPr lang="it-IT" sz="2200" dirty="0"/>
              <a:t>, short-</a:t>
            </a:r>
            <a:r>
              <a:rPr lang="it-IT" sz="2200" dirty="0" err="1"/>
              <a:t>term</a:t>
            </a:r>
            <a:r>
              <a:rPr lang="it-IT" sz="2200" dirty="0"/>
              <a:t> and </a:t>
            </a:r>
            <a:r>
              <a:rPr lang="it-IT" sz="2200" dirty="0" err="1"/>
              <a:t>tactical</a:t>
            </a:r>
            <a:r>
              <a:rPr lang="it-IT" sz="2200" dirty="0"/>
              <a:t> </a:t>
            </a:r>
            <a:r>
              <a:rPr lang="it-IT" sz="2200" dirty="0" err="1"/>
              <a:t>exposure</a:t>
            </a:r>
            <a:r>
              <a:rPr lang="it-IT" sz="2200" dirty="0"/>
              <a:t> to performance</a:t>
            </a:r>
          </a:p>
          <a:p>
            <a:r>
              <a:rPr lang="it-IT" sz="2200" dirty="0" err="1"/>
              <a:t>Depending</a:t>
            </a:r>
            <a:r>
              <a:rPr lang="it-IT" sz="2200" dirty="0"/>
              <a:t> on the time </a:t>
            </a:r>
            <a:r>
              <a:rPr lang="it-IT" sz="2200" dirty="0" err="1"/>
              <a:t>horizon</a:t>
            </a:r>
            <a:r>
              <a:rPr lang="it-IT" sz="2200" dirty="0"/>
              <a:t>:</a:t>
            </a:r>
          </a:p>
          <a:p>
            <a:r>
              <a:rPr lang="it-IT" sz="2200" b="1" dirty="0"/>
              <a:t>	</a:t>
            </a:r>
            <a:r>
              <a:rPr lang="it-IT" sz="2200" b="1" dirty="0" err="1"/>
              <a:t>Historical</a:t>
            </a:r>
            <a:r>
              <a:rPr lang="it-IT" sz="2200" b="1" dirty="0"/>
              <a:t>: </a:t>
            </a:r>
            <a:r>
              <a:rPr lang="it-IT" sz="2200" dirty="0" err="1"/>
              <a:t>which</a:t>
            </a:r>
            <a:r>
              <a:rPr lang="it-IT" sz="2200" dirty="0"/>
              <a:t> </a:t>
            </a:r>
            <a:r>
              <a:rPr lang="it-IT" sz="2200" dirty="0" err="1"/>
              <a:t>analyzes</a:t>
            </a:r>
            <a:r>
              <a:rPr lang="it-IT" sz="2200" dirty="0"/>
              <a:t> the trends over time</a:t>
            </a:r>
          </a:p>
          <a:p>
            <a:r>
              <a:rPr lang="it-IT" sz="2200" dirty="0"/>
              <a:t>	</a:t>
            </a:r>
            <a:r>
              <a:rPr lang="it-IT" sz="2200" b="1" dirty="0"/>
              <a:t>Snapshot: </a:t>
            </a:r>
            <a:r>
              <a:rPr lang="it-IT" sz="2200" dirty="0" err="1"/>
              <a:t>Analyzes</a:t>
            </a:r>
            <a:r>
              <a:rPr lang="it-IT" sz="2200" dirty="0"/>
              <a:t> performance </a:t>
            </a:r>
            <a:r>
              <a:rPr lang="it-IT" sz="2200" dirty="0" err="1"/>
              <a:t>only</a:t>
            </a:r>
            <a:r>
              <a:rPr lang="it-IT" sz="2200" dirty="0"/>
              <a:t> for a </a:t>
            </a:r>
            <a:r>
              <a:rPr lang="it-IT" sz="2200" dirty="0" err="1"/>
              <a:t>specific</a:t>
            </a:r>
            <a:r>
              <a:rPr lang="it-IT" sz="2200" dirty="0"/>
              <a:t> moment  in time</a:t>
            </a:r>
          </a:p>
          <a:p>
            <a:r>
              <a:rPr lang="it-IT" sz="2200" b="1" dirty="0"/>
              <a:t>	Real-time: </a:t>
            </a:r>
            <a:r>
              <a:rPr lang="it-IT" sz="2200" dirty="0" err="1"/>
              <a:t>Monitors</a:t>
            </a:r>
            <a:r>
              <a:rPr lang="it-IT" sz="2200" dirty="0"/>
              <a:t> performance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unfolds</a:t>
            </a:r>
            <a:endParaRPr lang="it-IT" sz="2200" dirty="0"/>
          </a:p>
          <a:p>
            <a:r>
              <a:rPr lang="it-IT" sz="2200" b="1" dirty="0"/>
              <a:t>	</a:t>
            </a:r>
            <a:r>
              <a:rPr lang="it-IT" sz="2200" b="1" dirty="0" err="1"/>
              <a:t>Predictive</a:t>
            </a:r>
            <a:r>
              <a:rPr lang="it-IT" sz="2200" b="1" dirty="0"/>
              <a:t>: </a:t>
            </a:r>
            <a:r>
              <a:rPr lang="it-IT" sz="2200" dirty="0" err="1"/>
              <a:t>Uses</a:t>
            </a:r>
            <a:r>
              <a:rPr lang="it-IT" sz="2200" dirty="0"/>
              <a:t> </a:t>
            </a:r>
            <a:r>
              <a:rPr lang="it-IT" sz="2200" dirty="0" err="1"/>
              <a:t>past</a:t>
            </a:r>
            <a:r>
              <a:rPr lang="it-IT" sz="2200" dirty="0"/>
              <a:t> performance information to </a:t>
            </a:r>
            <a:r>
              <a:rPr lang="it-IT" sz="2200" dirty="0" err="1"/>
              <a:t>predict</a:t>
            </a:r>
            <a:r>
              <a:rPr lang="it-IT" sz="2200" dirty="0"/>
              <a:t> the future.</a:t>
            </a:r>
          </a:p>
        </p:txBody>
      </p:sp>
    </p:spTree>
    <p:extLst>
      <p:ext uri="{BB962C8B-B14F-4D97-AF65-F5344CB8AC3E}">
        <p14:creationId xmlns:p14="http://schemas.microsoft.com/office/powerpoint/2010/main" val="289764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an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Types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dashboards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0700" y="3862745"/>
            <a:ext cx="1470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What</a:t>
            </a:r>
            <a:r>
              <a:rPr lang="it-IT" sz="2400" b="1" dirty="0"/>
              <a:t> </a:t>
            </a:r>
            <a:r>
              <a:rPr lang="it-IT" sz="2400" b="1" dirty="0" err="1"/>
              <a:t>kind</a:t>
            </a:r>
            <a:r>
              <a:rPr lang="it-IT" sz="2400" b="1" dirty="0"/>
              <a:t> of dashboard </a:t>
            </a:r>
            <a:r>
              <a:rPr lang="it-IT" sz="2400" b="1" dirty="0" err="1"/>
              <a:t>will</a:t>
            </a:r>
            <a:r>
              <a:rPr lang="it-IT" sz="2400" b="1" dirty="0"/>
              <a:t> I create?</a:t>
            </a:r>
          </a:p>
          <a:p>
            <a:r>
              <a:rPr lang="it-IT" sz="2400" dirty="0" err="1"/>
              <a:t>Depending</a:t>
            </a:r>
            <a:r>
              <a:rPr lang="it-IT" sz="2400" dirty="0"/>
              <a:t> on the </a:t>
            </a:r>
            <a:r>
              <a:rPr lang="it-IT" sz="2400" dirty="0" err="1"/>
              <a:t>level</a:t>
            </a:r>
            <a:r>
              <a:rPr lang="it-IT" sz="2400" dirty="0"/>
              <a:t> of </a:t>
            </a:r>
            <a:r>
              <a:rPr lang="it-IT" sz="2400" dirty="0" err="1"/>
              <a:t>customization</a:t>
            </a:r>
            <a:r>
              <a:rPr lang="it-IT" sz="2400" dirty="0"/>
              <a:t>:</a:t>
            </a:r>
          </a:p>
          <a:p>
            <a:r>
              <a:rPr lang="it-IT" sz="2400" dirty="0"/>
              <a:t>	</a:t>
            </a:r>
            <a:r>
              <a:rPr lang="it-IT" sz="2400" b="1" dirty="0"/>
              <a:t>Universal:</a:t>
            </a:r>
            <a:r>
              <a:rPr lang="it-IT" sz="2400" dirty="0"/>
              <a:t> One </a:t>
            </a:r>
            <a:r>
              <a:rPr lang="it-IT" sz="2400" dirty="0" err="1"/>
              <a:t>version</a:t>
            </a:r>
            <a:r>
              <a:rPr lang="it-IT" sz="2400" dirty="0"/>
              <a:t> for </a:t>
            </a:r>
            <a:r>
              <a:rPr lang="it-IT" sz="2400" dirty="0" err="1"/>
              <a:t>all</a:t>
            </a:r>
            <a:r>
              <a:rPr lang="it-IT" sz="2400" dirty="0"/>
              <a:t> users</a:t>
            </a:r>
          </a:p>
          <a:p>
            <a:r>
              <a:rPr lang="it-IT" sz="2400" dirty="0"/>
              <a:t>	</a:t>
            </a:r>
            <a:r>
              <a:rPr lang="it-IT" sz="2400" b="1" dirty="0" err="1"/>
              <a:t>Customizable</a:t>
            </a:r>
            <a:r>
              <a:rPr lang="it-IT" sz="2400" b="1" dirty="0"/>
              <a:t>: </a:t>
            </a:r>
            <a:r>
              <a:rPr lang="it-IT" sz="2400" dirty="0"/>
              <a:t>With features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allow</a:t>
            </a:r>
            <a:r>
              <a:rPr lang="it-IT" sz="2400" dirty="0"/>
              <a:t> users to </a:t>
            </a:r>
            <a:r>
              <a:rPr lang="it-IT" sz="2400" dirty="0" err="1"/>
              <a:t>modify</a:t>
            </a:r>
            <a:r>
              <a:rPr lang="it-IT" sz="2400" dirty="0"/>
              <a:t> the </a:t>
            </a:r>
            <a:r>
              <a:rPr lang="it-IT" sz="2400" dirty="0" err="1"/>
              <a:t>view</a:t>
            </a:r>
            <a:r>
              <a:rPr lang="it-IT" sz="2400" dirty="0"/>
              <a:t> to </a:t>
            </a:r>
            <a:r>
              <a:rPr lang="it-IT" sz="2400" dirty="0" err="1"/>
              <a:t>suit</a:t>
            </a:r>
            <a:r>
              <a:rPr lang="it-IT" sz="2400" dirty="0"/>
              <a:t>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needs</a:t>
            </a:r>
            <a:endParaRPr lang="it-IT" sz="2400" dirty="0"/>
          </a:p>
          <a:p>
            <a:r>
              <a:rPr lang="it-IT" sz="2400" dirty="0" err="1"/>
              <a:t>Depending</a:t>
            </a:r>
            <a:r>
              <a:rPr lang="it-IT" sz="2400" dirty="0"/>
              <a:t> on the </a:t>
            </a:r>
            <a:r>
              <a:rPr lang="it-IT" sz="2400" dirty="0" err="1"/>
              <a:t>level</a:t>
            </a:r>
            <a:r>
              <a:rPr lang="it-IT" sz="2400" dirty="0"/>
              <a:t> of </a:t>
            </a:r>
            <a:r>
              <a:rPr lang="it-IT" sz="2400" dirty="0" err="1"/>
              <a:t>detail</a:t>
            </a:r>
            <a:r>
              <a:rPr lang="it-IT" sz="2400" dirty="0"/>
              <a:t>:</a:t>
            </a:r>
          </a:p>
          <a:p>
            <a:r>
              <a:rPr lang="it-IT" sz="2400" dirty="0"/>
              <a:t>	</a:t>
            </a:r>
            <a:r>
              <a:rPr lang="it-IT" sz="2400" b="1" dirty="0"/>
              <a:t>Overall</a:t>
            </a:r>
            <a:r>
              <a:rPr lang="it-IT" sz="2400" dirty="0"/>
              <a:t>: </a:t>
            </a:r>
            <a:r>
              <a:rPr lang="it-IT" sz="2400" dirty="0" err="1"/>
              <a:t>Only</a:t>
            </a:r>
            <a:r>
              <a:rPr lang="it-IT" sz="2400" dirty="0"/>
              <a:t> high-</a:t>
            </a:r>
            <a:r>
              <a:rPr lang="it-IT" sz="2400" dirty="0" err="1"/>
              <a:t>level</a:t>
            </a:r>
            <a:r>
              <a:rPr lang="it-IT" sz="2400" dirty="0"/>
              <a:t> key </a:t>
            </a:r>
            <a:r>
              <a:rPr lang="it-IT" sz="2400" dirty="0" err="1"/>
              <a:t>figures</a:t>
            </a:r>
            <a:r>
              <a:rPr lang="it-IT" sz="2400" dirty="0"/>
              <a:t> are </a:t>
            </a:r>
            <a:r>
              <a:rPr lang="it-IT" sz="2400" dirty="0" err="1"/>
              <a:t>presented</a:t>
            </a:r>
            <a:endParaRPr lang="it-IT" sz="2400" dirty="0"/>
          </a:p>
          <a:p>
            <a:r>
              <a:rPr lang="it-IT" sz="2400" dirty="0"/>
              <a:t>	</a:t>
            </a:r>
            <a:r>
              <a:rPr lang="it-IT" sz="2400" b="1" dirty="0"/>
              <a:t>Drill-down: </a:t>
            </a:r>
            <a:r>
              <a:rPr lang="it-IT" sz="2400" dirty="0" err="1"/>
              <a:t>Allows</a:t>
            </a:r>
            <a:r>
              <a:rPr lang="it-IT" sz="2400" dirty="0"/>
              <a:t> the user to drill down </a:t>
            </a:r>
            <a:r>
              <a:rPr lang="it-IT" sz="2400" dirty="0" err="1"/>
              <a:t>into</a:t>
            </a:r>
            <a:r>
              <a:rPr lang="it-IT" sz="2400" dirty="0"/>
              <a:t> the data to </a:t>
            </a:r>
            <a:r>
              <a:rPr lang="it-IT" sz="2400" dirty="0" err="1"/>
              <a:t>get</a:t>
            </a:r>
            <a:r>
              <a:rPr lang="it-IT" sz="2400" dirty="0"/>
              <a:t> a </a:t>
            </a:r>
            <a:r>
              <a:rPr lang="it-IT" sz="2400" dirty="0" err="1"/>
              <a:t>broader</a:t>
            </a:r>
            <a:r>
              <a:rPr lang="it-IT" sz="2400" dirty="0"/>
              <a:t> </a:t>
            </a:r>
            <a:r>
              <a:rPr lang="it-IT" sz="2400" dirty="0" err="1"/>
              <a:t>context</a:t>
            </a:r>
            <a:r>
              <a:rPr lang="it-IT" sz="2400" dirty="0"/>
              <a:t>.</a:t>
            </a:r>
          </a:p>
          <a:p>
            <a:r>
              <a:rPr lang="it-IT" sz="2400" dirty="0" err="1"/>
              <a:t>Depending</a:t>
            </a:r>
            <a:r>
              <a:rPr lang="it-IT" sz="2400" dirty="0"/>
              <a:t> on the point of </a:t>
            </a:r>
            <a:r>
              <a:rPr lang="it-IT" sz="2400" dirty="0" err="1"/>
              <a:t>view</a:t>
            </a:r>
            <a:r>
              <a:rPr lang="it-IT" sz="2400" dirty="0"/>
              <a:t>:</a:t>
            </a:r>
          </a:p>
          <a:p>
            <a:r>
              <a:rPr lang="it-IT" sz="2400" dirty="0"/>
              <a:t>	</a:t>
            </a:r>
            <a:r>
              <a:rPr lang="it-IT" sz="2400" b="1" dirty="0" err="1"/>
              <a:t>Descriptive</a:t>
            </a:r>
            <a:r>
              <a:rPr lang="it-IT" sz="2400" b="1" dirty="0"/>
              <a:t>:</a:t>
            </a:r>
            <a:r>
              <a:rPr lang="it-IT" sz="2400" dirty="0"/>
              <a:t> The dashboard </a:t>
            </a:r>
            <a:r>
              <a:rPr lang="it-IT" sz="2400" dirty="0" err="1"/>
              <a:t>tells</a:t>
            </a:r>
            <a:r>
              <a:rPr lang="it-IT" sz="2400" dirty="0"/>
              <a:t> the user </a:t>
            </a:r>
            <a:r>
              <a:rPr lang="it-IT" sz="2400" dirty="0" err="1"/>
              <a:t>explicitly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</a:t>
            </a:r>
            <a:r>
              <a:rPr lang="it-IT" sz="2400" dirty="0" err="1"/>
              <a:t>interpret</a:t>
            </a:r>
            <a:r>
              <a:rPr lang="it-IT" sz="2400" dirty="0"/>
              <a:t> the data</a:t>
            </a:r>
          </a:p>
          <a:p>
            <a:r>
              <a:rPr lang="it-IT" sz="2400" dirty="0"/>
              <a:t>	</a:t>
            </a:r>
            <a:r>
              <a:rPr lang="it-IT" sz="2400" b="1" dirty="0"/>
              <a:t>Explorer:</a:t>
            </a:r>
            <a:r>
              <a:rPr lang="it-IT" sz="2400" dirty="0"/>
              <a:t> </a:t>
            </a:r>
            <a:r>
              <a:rPr lang="it-IT" sz="2400" dirty="0" err="1"/>
              <a:t>Interpretation</a:t>
            </a:r>
            <a:r>
              <a:rPr lang="it-IT" sz="2400" dirty="0"/>
              <a:t> of </a:t>
            </a:r>
            <a:r>
              <a:rPr lang="it-IT" sz="2400" dirty="0" err="1"/>
              <a:t>results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up to the user</a:t>
            </a:r>
          </a:p>
        </p:txBody>
      </p:sp>
    </p:spTree>
    <p:extLst>
      <p:ext uri="{BB962C8B-B14F-4D97-AF65-F5344CB8AC3E}">
        <p14:creationId xmlns:p14="http://schemas.microsoft.com/office/powerpoint/2010/main" val="29883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49A45C-DB62-51D8-86AE-29BDD6A61244}"/>
              </a:ext>
            </a:extLst>
          </p:cNvPr>
          <p:cNvSpPr txBox="1"/>
          <p:nvPr/>
        </p:nvSpPr>
        <p:spPr>
          <a:xfrm>
            <a:off x="1447800" y="1411535"/>
            <a:ext cx="1226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Unit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Creating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an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effective</a:t>
            </a:r>
            <a:r>
              <a:rPr lang="es-ES" sz="4400" b="1" dirty="0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400" b="1" dirty="0" err="1">
                <a:solidFill>
                  <a:srgbClr val="E7686A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44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4000" b="1" dirty="0">
              <a:solidFill>
                <a:srgbClr val="E7686A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DC7C57-826D-5EA9-1BF2-8E3DC6D338FF}"/>
              </a:ext>
            </a:extLst>
          </p:cNvPr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2 -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The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structure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of</a:t>
            </a:r>
            <a:r>
              <a:rPr lang="es-ES" sz="2800" b="1" dirty="0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s-ES" sz="2800" b="1" dirty="0" err="1">
                <a:solidFill>
                  <a:srgbClr val="23879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dashboard</a:t>
            </a:r>
            <a:endParaRPr lang="es-ES" sz="2800" b="1" dirty="0">
              <a:solidFill>
                <a:srgbClr val="23879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0700" y="3862745"/>
            <a:ext cx="1470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The </a:t>
            </a:r>
            <a:r>
              <a:rPr lang="it-IT" sz="2400" b="1" dirty="0" err="1"/>
              <a:t>structure</a:t>
            </a:r>
            <a:r>
              <a:rPr lang="it-IT" sz="2400" b="1" dirty="0"/>
              <a:t> of a dashboard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content</a:t>
            </a:r>
            <a:r>
              <a:rPr lang="it-IT" sz="2400" dirty="0"/>
              <a:t> of a dashboard </a:t>
            </a:r>
            <a:r>
              <a:rPr lang="it-IT" sz="2400" dirty="0" err="1"/>
              <a:t>should</a:t>
            </a:r>
            <a:r>
              <a:rPr lang="it-IT" sz="2400" dirty="0"/>
              <a:t> be </a:t>
            </a:r>
            <a:r>
              <a:rPr lang="it-IT" sz="2400" dirty="0" err="1"/>
              <a:t>organized</a:t>
            </a:r>
            <a:r>
              <a:rPr lang="it-IT" sz="2400" dirty="0"/>
              <a:t> in </a:t>
            </a:r>
            <a:r>
              <a:rPr lang="it-IT" sz="2400" dirty="0" err="1"/>
              <a:t>such</a:t>
            </a:r>
            <a:r>
              <a:rPr lang="it-IT" sz="2400" dirty="0"/>
              <a:t> a way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reflects</a:t>
            </a:r>
            <a:r>
              <a:rPr lang="it-IT" sz="2400" dirty="0"/>
              <a:t> the nature of the information and helps </a:t>
            </a:r>
            <a:r>
              <a:rPr lang="it-IT" sz="2400" dirty="0" err="1"/>
              <a:t>effective</a:t>
            </a:r>
            <a:r>
              <a:rPr lang="it-IT" sz="2400" dirty="0"/>
              <a:t> monitoring.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Information </a:t>
            </a:r>
            <a:r>
              <a:rPr lang="it-IT" sz="2400" dirty="0" err="1"/>
              <a:t>cannot</a:t>
            </a:r>
            <a:r>
              <a:rPr lang="it-IT" sz="2400" dirty="0"/>
              <a:t> be </a:t>
            </a:r>
            <a:r>
              <a:rPr lang="it-IT" sz="2400" dirty="0" err="1"/>
              <a:t>placed</a:t>
            </a:r>
            <a:r>
              <a:rPr lang="it-IT" sz="2400" dirty="0"/>
              <a:t> </a:t>
            </a:r>
            <a:r>
              <a:rPr lang="it-IT" sz="2400" dirty="0" err="1"/>
              <a:t>anywhere</a:t>
            </a:r>
            <a:r>
              <a:rPr lang="it-IT" sz="2400" dirty="0"/>
              <a:t> in the dashboard, </a:t>
            </a:r>
            <a:r>
              <a:rPr lang="it-IT" sz="2400" dirty="0" err="1"/>
              <a:t>nor</a:t>
            </a:r>
            <a:r>
              <a:rPr lang="it-IT" sz="2400" dirty="0"/>
              <a:t> can </a:t>
            </a:r>
            <a:r>
              <a:rPr lang="it-IT" sz="2400" dirty="0" err="1"/>
              <a:t>sections</a:t>
            </a:r>
            <a:r>
              <a:rPr lang="it-IT" sz="2400" dirty="0"/>
              <a:t> of the </a:t>
            </a:r>
            <a:r>
              <a:rPr lang="it-IT" sz="2400" dirty="0" err="1"/>
              <a:t>view</a:t>
            </a:r>
            <a:r>
              <a:rPr lang="it-IT" sz="2400" dirty="0"/>
              <a:t> be </a:t>
            </a:r>
            <a:r>
              <a:rPr lang="it-IT" sz="2400" dirty="0" err="1"/>
              <a:t>placed</a:t>
            </a:r>
            <a:r>
              <a:rPr lang="it-IT" sz="2400" dirty="0"/>
              <a:t> just to </a:t>
            </a:r>
            <a:r>
              <a:rPr lang="it-IT" sz="2400" dirty="0" err="1"/>
              <a:t>fill</a:t>
            </a:r>
            <a:r>
              <a:rPr lang="it-IT" sz="2400" dirty="0"/>
              <a:t> the </a:t>
            </a:r>
            <a:r>
              <a:rPr lang="it-IT" sz="2400" dirty="0" err="1"/>
              <a:t>available</a:t>
            </a:r>
            <a:r>
              <a:rPr lang="it-IT" sz="2400" dirty="0"/>
              <a:t> </a:t>
            </a:r>
            <a:r>
              <a:rPr lang="it-IT" sz="2400" dirty="0" err="1"/>
              <a:t>space</a:t>
            </a:r>
            <a:r>
              <a:rPr lang="it-IT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Elements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are </a:t>
            </a:r>
            <a:r>
              <a:rPr lang="it-IT" sz="2400" dirty="0" err="1"/>
              <a:t>related</a:t>
            </a:r>
            <a:r>
              <a:rPr lang="it-IT" sz="2400" dirty="0"/>
              <a:t> to </a:t>
            </a:r>
            <a:r>
              <a:rPr lang="it-IT" sz="2400" dirty="0" err="1"/>
              <a:t>each</a:t>
            </a:r>
            <a:r>
              <a:rPr lang="it-IT" sz="2400" dirty="0"/>
              <a:t>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should</a:t>
            </a:r>
            <a:r>
              <a:rPr lang="it-IT" sz="2400" dirty="0"/>
              <a:t> be </a:t>
            </a:r>
            <a:r>
              <a:rPr lang="it-IT" sz="2400" dirty="0" err="1"/>
              <a:t>positioned</a:t>
            </a:r>
            <a:r>
              <a:rPr lang="it-IT" sz="2400" dirty="0"/>
              <a:t> close to </a:t>
            </a:r>
            <a:r>
              <a:rPr lang="it-IT" sz="2400" dirty="0" err="1"/>
              <a:t>each</a:t>
            </a:r>
            <a:r>
              <a:rPr lang="it-IT" sz="2400" dirty="0"/>
              <a:t> </a:t>
            </a:r>
            <a:r>
              <a:rPr lang="it-IT" sz="2400" dirty="0" err="1"/>
              <a:t>other</a:t>
            </a:r>
            <a:r>
              <a:rPr lang="it-IT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Important</a:t>
            </a:r>
            <a:r>
              <a:rPr lang="it-IT" sz="2400" dirty="0"/>
              <a:t> </a:t>
            </a:r>
            <a:r>
              <a:rPr lang="it-IT" sz="2400" dirty="0" err="1"/>
              <a:t>elements</a:t>
            </a:r>
            <a:r>
              <a:rPr lang="it-IT" sz="2400" dirty="0"/>
              <a:t> </a:t>
            </a:r>
            <a:r>
              <a:rPr lang="it-IT" sz="2400" dirty="0" err="1"/>
              <a:t>should</a:t>
            </a:r>
            <a:r>
              <a:rPr lang="it-IT" sz="2400" dirty="0"/>
              <a:t> be </a:t>
            </a:r>
            <a:r>
              <a:rPr lang="it-IT" sz="2400" dirty="0" err="1"/>
              <a:t>larger</a:t>
            </a:r>
            <a:r>
              <a:rPr lang="it-IT" sz="2400" dirty="0"/>
              <a:t>, more </a:t>
            </a:r>
            <a:r>
              <a:rPr lang="it-IT" sz="2400" dirty="0" err="1"/>
              <a:t>easily</a:t>
            </a:r>
            <a:r>
              <a:rPr lang="it-IT" sz="2400" dirty="0"/>
              <a:t> </a:t>
            </a:r>
            <a:r>
              <a:rPr lang="it-IT" sz="2400" dirty="0" err="1"/>
              <a:t>visible</a:t>
            </a:r>
            <a:r>
              <a:rPr lang="it-IT" sz="2400" dirty="0"/>
              <a:t> </a:t>
            </a:r>
            <a:r>
              <a:rPr lang="it-IT" sz="2400" dirty="0" err="1"/>
              <a:t>than</a:t>
            </a:r>
            <a:r>
              <a:rPr lang="it-IT" sz="2400" dirty="0"/>
              <a:t> </a:t>
            </a:r>
            <a:r>
              <a:rPr lang="it-IT" sz="2400" dirty="0" err="1"/>
              <a:t>less</a:t>
            </a:r>
            <a:r>
              <a:rPr lang="it-IT" sz="2400" dirty="0"/>
              <a:t> </a:t>
            </a:r>
            <a:r>
              <a:rPr lang="it-IT" sz="2400" dirty="0" err="1"/>
              <a:t>important</a:t>
            </a:r>
            <a:r>
              <a:rPr lang="it-IT" sz="2400" dirty="0"/>
              <a:t> </a:t>
            </a:r>
            <a:r>
              <a:rPr lang="it-IT" sz="2400" dirty="0" err="1"/>
              <a:t>elements</a:t>
            </a:r>
            <a:r>
              <a:rPr lang="it-IT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Objects to be </a:t>
            </a:r>
            <a:r>
              <a:rPr lang="it-IT" sz="2400" dirty="0" err="1"/>
              <a:t>analyzed</a:t>
            </a:r>
            <a:r>
              <a:rPr lang="it-IT" sz="2400" dirty="0"/>
              <a:t> in a </a:t>
            </a:r>
            <a:r>
              <a:rPr lang="it-IT" sz="2400" dirty="0" err="1"/>
              <a:t>certain</a:t>
            </a:r>
            <a:r>
              <a:rPr lang="it-IT" sz="2400" dirty="0"/>
              <a:t> order </a:t>
            </a:r>
            <a:r>
              <a:rPr lang="it-IT" sz="2400" dirty="0" err="1"/>
              <a:t>should</a:t>
            </a:r>
            <a:r>
              <a:rPr lang="it-IT" sz="2400" dirty="0"/>
              <a:t> be </a:t>
            </a:r>
            <a:r>
              <a:rPr lang="it-IT" sz="2400" dirty="0" err="1"/>
              <a:t>arranged</a:t>
            </a:r>
            <a:r>
              <a:rPr lang="it-IT" sz="2400" dirty="0"/>
              <a:t> in </a:t>
            </a:r>
            <a:r>
              <a:rPr lang="it-IT" sz="2400" dirty="0" err="1"/>
              <a:t>such</a:t>
            </a:r>
            <a:r>
              <a:rPr lang="it-IT" sz="2400" dirty="0"/>
              <a:t> a way </a:t>
            </a:r>
            <a:r>
              <a:rPr lang="it-IT" sz="2400" dirty="0" err="1"/>
              <a:t>that</a:t>
            </a:r>
            <a:r>
              <a:rPr lang="it-IT" sz="2400" dirty="0"/>
              <a:t> the </a:t>
            </a:r>
            <a:r>
              <a:rPr lang="it-IT" sz="2400" dirty="0" err="1"/>
              <a:t>sequence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visually</a:t>
            </a:r>
            <a:r>
              <a:rPr lang="it-IT" sz="2400" dirty="0"/>
              <a:t> </a:t>
            </a:r>
            <a:r>
              <a:rPr lang="it-IT" sz="2400" dirty="0" err="1"/>
              <a:t>suggested</a:t>
            </a:r>
            <a:r>
              <a:rPr lang="it-IT" sz="2400" dirty="0"/>
              <a:t>.</a:t>
            </a:r>
          </a:p>
          <a:p>
            <a:r>
              <a:rPr lang="it-IT" sz="2400" dirty="0"/>
              <a:t>(Stephen </a:t>
            </a:r>
            <a:r>
              <a:rPr lang="it-IT" sz="2400" dirty="0" err="1"/>
              <a:t>Few</a:t>
            </a:r>
            <a:r>
              <a:rPr lang="it-IT" sz="2400" dirty="0"/>
              <a:t>, "Pervasive </a:t>
            </a:r>
            <a:r>
              <a:rPr lang="it-IT" sz="2400" dirty="0" err="1"/>
              <a:t>Hurdles</a:t>
            </a:r>
            <a:r>
              <a:rPr lang="it-IT" sz="2400" dirty="0"/>
              <a:t> to </a:t>
            </a:r>
            <a:r>
              <a:rPr lang="it-IT" sz="2400" dirty="0" err="1"/>
              <a:t>Effective</a:t>
            </a:r>
            <a:r>
              <a:rPr lang="it-IT" sz="2400" dirty="0"/>
              <a:t> Dashboard Design", Visual Business Intelligence Newsletter, 2007)</a:t>
            </a:r>
          </a:p>
        </p:txBody>
      </p:sp>
    </p:spTree>
    <p:extLst>
      <p:ext uri="{BB962C8B-B14F-4D97-AF65-F5344CB8AC3E}">
        <p14:creationId xmlns:p14="http://schemas.microsoft.com/office/powerpoint/2010/main" val="143779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2884</Words>
  <Application>Microsoft Office PowerPoint</Application>
  <PresentationFormat>Personalizado</PresentationFormat>
  <Paragraphs>284</Paragraphs>
  <Slides>31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Microsoft Sans Serif</vt:lpstr>
      <vt:lpstr>Oxygen</vt:lpstr>
      <vt:lpstr>Wingdings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- PPT TEMPLATE</dc:title>
  <dc:creator>Monia Coppola</dc:creator>
  <cp:keywords>DAE_p32tqtE,BAEXurJiHZU</cp:keywords>
  <cp:lastModifiedBy>María del  Mar Castillo</cp:lastModifiedBy>
  <cp:revision>105</cp:revision>
  <dcterms:created xsi:type="dcterms:W3CDTF">2022-05-03T15:33:59Z</dcterms:created>
  <dcterms:modified xsi:type="dcterms:W3CDTF">2023-03-21T09:14:59Z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2022-05-03T00:00:00Z</vt:filetime>
  </property>
  <property fmtid="{D5CDD505-2E9C-101B-9397-08002B2CF9AE}" pid="3" name="Creator">
    <vt:lpwstr>Canva</vt:lpwstr>
  </property>
  <property fmtid="{D5CDD505-2E9C-101B-9397-08002B2CF9AE}" pid="4" name="LastSaved">
    <vt:filetime>2022-05-03T00:00:00Z</vt:filetime>
  </property>
</Properties>
</file>