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51"/>
  </p:notesMasterIdLst>
  <p:sldIdLst>
    <p:sldId id="258" r:id="rId3"/>
    <p:sldId id="332" r:id="rId4"/>
    <p:sldId id="333" r:id="rId5"/>
    <p:sldId id="259" r:id="rId6"/>
    <p:sldId id="297" r:id="rId7"/>
    <p:sldId id="294" r:id="rId8"/>
    <p:sldId id="274" r:id="rId9"/>
    <p:sldId id="265" r:id="rId10"/>
    <p:sldId id="281" r:id="rId11"/>
    <p:sldId id="282" r:id="rId12"/>
    <p:sldId id="283" r:id="rId13"/>
    <p:sldId id="284" r:id="rId14"/>
    <p:sldId id="285" r:id="rId15"/>
    <p:sldId id="286" r:id="rId16"/>
    <p:sldId id="278" r:id="rId17"/>
    <p:sldId id="287" r:id="rId18"/>
    <p:sldId id="300" r:id="rId19"/>
    <p:sldId id="299" r:id="rId20"/>
    <p:sldId id="301" r:id="rId21"/>
    <p:sldId id="302" r:id="rId22"/>
    <p:sldId id="303" r:id="rId23"/>
    <p:sldId id="328" r:id="rId24"/>
    <p:sldId id="329" r:id="rId25"/>
    <p:sldId id="330" r:id="rId26"/>
    <p:sldId id="331" r:id="rId27"/>
    <p:sldId id="327" r:id="rId28"/>
    <p:sldId id="306" r:id="rId29"/>
    <p:sldId id="311" r:id="rId30"/>
    <p:sldId id="312" r:id="rId31"/>
    <p:sldId id="314" r:id="rId32"/>
    <p:sldId id="315" r:id="rId33"/>
    <p:sldId id="316" r:id="rId34"/>
    <p:sldId id="317" r:id="rId35"/>
    <p:sldId id="318" r:id="rId36"/>
    <p:sldId id="319" r:id="rId37"/>
    <p:sldId id="320" r:id="rId38"/>
    <p:sldId id="321" r:id="rId39"/>
    <p:sldId id="313" r:id="rId40"/>
    <p:sldId id="322" r:id="rId41"/>
    <p:sldId id="323" r:id="rId42"/>
    <p:sldId id="324" r:id="rId43"/>
    <p:sldId id="334" r:id="rId44"/>
    <p:sldId id="325" r:id="rId45"/>
    <p:sldId id="326" r:id="rId46"/>
    <p:sldId id="335" r:id="rId47"/>
    <p:sldId id="275" r:id="rId48"/>
    <p:sldId id="273" r:id="rId49"/>
    <p:sldId id="262" r:id="rId50"/>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BD40"/>
    <a:srgbClr val="1E737C"/>
    <a:srgbClr val="238791"/>
    <a:srgbClr val="E8676A"/>
    <a:srgbClr val="E7686A"/>
    <a:srgbClr val="6970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B9D1CE-8982-4124-A30E-8DDCCC1FD439}" v="2991" dt="2023-01-20T17:07:37.73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34" autoAdjust="0"/>
  </p:normalViewPr>
  <p:slideViewPr>
    <p:cSldViewPr>
      <p:cViewPr>
        <p:scale>
          <a:sx n="60" d="100"/>
          <a:sy n="60" d="100"/>
        </p:scale>
        <p:origin x="374" y="-46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microsoft.com/office/2015/10/relationships/revisionInfo" Target="revisionInfo.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ADE41061-3ACF-4955-AC26-57384F60DCEE}" type="datetimeFigureOut">
              <a:rPr lang="en-US" smtClean="0"/>
              <a:t>3/21/2023</a:t>
            </a:fld>
            <a:endParaRPr lang="en-US"/>
          </a:p>
        </p:txBody>
      </p:sp>
      <p:sp>
        <p:nvSpPr>
          <p:cNvPr id="4" name="Slide Image Placeholder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CE38ECAE-18E0-462F-AAA1-752FA873BC6F}" type="slidenum">
              <a:rPr lang="en-US" smtClean="0"/>
              <a:t>‹Nº›</a:t>
            </a:fld>
            <a:endParaRPr lang="en-US"/>
          </a:p>
        </p:txBody>
      </p:sp>
    </p:spTree>
    <p:extLst>
      <p:ext uri="{BB962C8B-B14F-4D97-AF65-F5344CB8AC3E}">
        <p14:creationId xmlns:p14="http://schemas.microsoft.com/office/powerpoint/2010/main" val="312059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towardsdatascience.com/compas-case-study-fairness-of-a-machine-learning-model-f0f804108751" TargetMode="External"/><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24ff184ec_0_18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24ff184ec_0_180: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https://pixabay.com/vectors/band-aid-first-aid-medical-adhesive-3116999/</a:t>
            </a:r>
            <a:endParaRPr dirty="0"/>
          </a:p>
        </p:txBody>
      </p:sp>
      <p:sp>
        <p:nvSpPr>
          <p:cNvPr id="73" name="Google Shape;73;g424ff184ec_0_180: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22</a:t>
            </a:fld>
            <a:endParaRPr/>
          </a:p>
        </p:txBody>
      </p:sp>
    </p:spTree>
    <p:extLst>
      <p:ext uri="{BB962C8B-B14F-4D97-AF65-F5344CB8AC3E}">
        <p14:creationId xmlns:p14="http://schemas.microsoft.com/office/powerpoint/2010/main" val="26489974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de-DE" dirty="0"/>
              <a:t>Percent of falsely predicted high risk out of true low risk is equal; and percent of falsely predicted</a:t>
            </a:r>
            <a:r>
              <a:rPr lang="de-DE" baseline="0" dirty="0"/>
              <a:t> low risk out of true high risk is equal</a:t>
            </a: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33</a:t>
            </a:fld>
            <a:endParaRPr/>
          </a:p>
        </p:txBody>
      </p:sp>
    </p:spTree>
    <p:extLst>
      <p:ext uri="{BB962C8B-B14F-4D97-AF65-F5344CB8AC3E}">
        <p14:creationId xmlns:p14="http://schemas.microsoft.com/office/powerpoint/2010/main" val="2905033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34</a:t>
            </a:fld>
            <a:endParaRPr/>
          </a:p>
        </p:txBody>
      </p:sp>
    </p:spTree>
    <p:extLst>
      <p:ext uri="{BB962C8B-B14F-4D97-AF65-F5344CB8AC3E}">
        <p14:creationId xmlns:p14="http://schemas.microsoft.com/office/powerpoint/2010/main" val="915802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35</a:t>
            </a:fld>
            <a:endParaRPr/>
          </a:p>
        </p:txBody>
      </p:sp>
    </p:spTree>
    <p:extLst>
      <p:ext uri="{BB962C8B-B14F-4D97-AF65-F5344CB8AC3E}">
        <p14:creationId xmlns:p14="http://schemas.microsoft.com/office/powerpoint/2010/main" val="3196543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de-DE" dirty="0"/>
              <a:t>From: </a:t>
            </a:r>
            <a:r>
              <a:rPr lang="en-US" sz="1200" b="0" i="0" kern="1200" dirty="0" err="1">
                <a:solidFill>
                  <a:schemeClr val="tx1"/>
                </a:solidFill>
                <a:effectLst/>
                <a:latin typeface="+mn-lt"/>
                <a:ea typeface="+mn-ea"/>
                <a:cs typeface="+mn-cs"/>
              </a:rPr>
              <a:t>Chouldechova</a:t>
            </a:r>
            <a:r>
              <a:rPr lang="en-US" sz="1200" b="0" i="0" kern="1200" dirty="0">
                <a:solidFill>
                  <a:schemeClr val="tx1"/>
                </a:solidFill>
                <a:effectLst/>
                <a:latin typeface="+mn-lt"/>
                <a:ea typeface="+mn-ea"/>
                <a:cs typeface="+mn-cs"/>
              </a:rPr>
              <a:t> A. Fair Prediction with Disparate Impact: A Study of Bias in Recidivism Prediction Instruments. Big Data. 2017 Jun;5(2):153-163.</a:t>
            </a: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36</a:t>
            </a:fld>
            <a:endParaRPr/>
          </a:p>
        </p:txBody>
      </p:sp>
    </p:spTree>
    <p:extLst>
      <p:ext uri="{BB962C8B-B14F-4D97-AF65-F5344CB8AC3E}">
        <p14:creationId xmlns:p14="http://schemas.microsoft.com/office/powerpoint/2010/main" val="2982389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37</a:t>
            </a:fld>
            <a:endParaRPr/>
          </a:p>
        </p:txBody>
      </p:sp>
    </p:spTree>
    <p:extLst>
      <p:ext uri="{BB962C8B-B14F-4D97-AF65-F5344CB8AC3E}">
        <p14:creationId xmlns:p14="http://schemas.microsoft.com/office/powerpoint/2010/main" val="15414384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de-DE"/>
              <a:t>Always be aware of the data you have, and what is missing!</a:t>
            </a:r>
            <a:endParaRPr/>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38</a:t>
            </a:fld>
            <a:endParaRPr/>
          </a:p>
        </p:txBody>
      </p:sp>
    </p:spTree>
    <p:extLst>
      <p:ext uri="{BB962C8B-B14F-4D97-AF65-F5344CB8AC3E}">
        <p14:creationId xmlns:p14="http://schemas.microsoft.com/office/powerpoint/2010/main" val="2014654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de-DE" dirty="0"/>
              <a:t>Northpointe says ... </a:t>
            </a:r>
            <a:r>
              <a:rPr lang="en-US" b="0" i="0" u="sng">
                <a:effectLst/>
                <a:latin typeface="Slack-Lato"/>
                <a:hlinkClick r:id="rId3"/>
              </a:rPr>
              <a:t>https://towardsdatascience.com/compas-case-study-fairness-of-a-machine-learning-model-f0f804108751</a:t>
            </a: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39</a:t>
            </a:fld>
            <a:endParaRPr/>
          </a:p>
        </p:txBody>
      </p:sp>
    </p:spTree>
    <p:extLst>
      <p:ext uri="{BB962C8B-B14F-4D97-AF65-F5344CB8AC3E}">
        <p14:creationId xmlns:p14="http://schemas.microsoft.com/office/powerpoint/2010/main" val="7217656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de-DE" dirty="0"/>
              <a:t>ProPublica</a:t>
            </a:r>
            <a:r>
              <a:rPr lang="de-DE" baseline="0" dirty="0"/>
              <a:t> says ...</a:t>
            </a: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40</a:t>
            </a:fld>
            <a:endParaRPr/>
          </a:p>
        </p:txBody>
      </p:sp>
    </p:spTree>
    <p:extLst>
      <p:ext uri="{BB962C8B-B14F-4D97-AF65-F5344CB8AC3E}">
        <p14:creationId xmlns:p14="http://schemas.microsoft.com/office/powerpoint/2010/main" val="26544468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41</a:t>
            </a:fld>
            <a:endParaRPr/>
          </a:p>
        </p:txBody>
      </p:sp>
    </p:spTree>
    <p:extLst>
      <p:ext uri="{BB962C8B-B14F-4D97-AF65-F5344CB8AC3E}">
        <p14:creationId xmlns:p14="http://schemas.microsoft.com/office/powerpoint/2010/main" val="25933192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42</a:t>
            </a:fld>
            <a:endParaRPr/>
          </a:p>
        </p:txBody>
      </p:sp>
    </p:spTree>
    <p:extLst>
      <p:ext uri="{BB962C8B-B14F-4D97-AF65-F5344CB8AC3E}">
        <p14:creationId xmlns:p14="http://schemas.microsoft.com/office/powerpoint/2010/main" val="1288413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24ff184ec_0_18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24ff184ec_0_180: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73" name="Google Shape;73;g424ff184ec_0_180: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23</a:t>
            </a:fld>
            <a:endParaRPr/>
          </a:p>
        </p:txBody>
      </p:sp>
    </p:spTree>
    <p:extLst>
      <p:ext uri="{BB962C8B-B14F-4D97-AF65-F5344CB8AC3E}">
        <p14:creationId xmlns:p14="http://schemas.microsoft.com/office/powerpoint/2010/main" val="26962886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43</a:t>
            </a:fld>
            <a:endParaRPr/>
          </a:p>
        </p:txBody>
      </p:sp>
    </p:spTree>
    <p:extLst>
      <p:ext uri="{BB962C8B-B14F-4D97-AF65-F5344CB8AC3E}">
        <p14:creationId xmlns:p14="http://schemas.microsoft.com/office/powerpoint/2010/main" val="32164542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44</a:t>
            </a:fld>
            <a:endParaRPr/>
          </a:p>
        </p:txBody>
      </p:sp>
    </p:spTree>
    <p:extLst>
      <p:ext uri="{BB962C8B-B14F-4D97-AF65-F5344CB8AC3E}">
        <p14:creationId xmlns:p14="http://schemas.microsoft.com/office/powerpoint/2010/main" val="25185280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45</a:t>
            </a:fld>
            <a:endParaRPr/>
          </a:p>
        </p:txBody>
      </p:sp>
    </p:spTree>
    <p:extLst>
      <p:ext uri="{BB962C8B-B14F-4D97-AF65-F5344CB8AC3E}">
        <p14:creationId xmlns:p14="http://schemas.microsoft.com/office/powerpoint/2010/main" val="273294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24ff184ec_0_18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24ff184ec_0_180: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73" name="Google Shape;73;g424ff184ec_0_180: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24</a:t>
            </a:fld>
            <a:endParaRPr/>
          </a:p>
        </p:txBody>
      </p:sp>
    </p:spTree>
    <p:extLst>
      <p:ext uri="{BB962C8B-B14F-4D97-AF65-F5344CB8AC3E}">
        <p14:creationId xmlns:p14="http://schemas.microsoft.com/office/powerpoint/2010/main" val="1485993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24ff184ec_0_18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24ff184ec_0_180: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https://pixabay.com/vectors/band-aid-first-aid-medical-adhesive-3116999/</a:t>
            </a:r>
            <a:endParaRPr dirty="0"/>
          </a:p>
        </p:txBody>
      </p:sp>
      <p:sp>
        <p:nvSpPr>
          <p:cNvPr id="73" name="Google Shape;73;g424ff184ec_0_180: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25</a:t>
            </a:fld>
            <a:endParaRPr/>
          </a:p>
        </p:txBody>
      </p:sp>
    </p:spTree>
    <p:extLst>
      <p:ext uri="{BB962C8B-B14F-4D97-AF65-F5344CB8AC3E}">
        <p14:creationId xmlns:p14="http://schemas.microsoft.com/office/powerpoint/2010/main" val="4085944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24ff184ec_0_18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24ff184ec_0_180: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73" name="Google Shape;73;g424ff184ec_0_180: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28</a:t>
            </a:fld>
            <a:endParaRPr/>
          </a:p>
        </p:txBody>
      </p:sp>
    </p:spTree>
    <p:extLst>
      <p:ext uri="{BB962C8B-B14F-4D97-AF65-F5344CB8AC3E}">
        <p14:creationId xmlns:p14="http://schemas.microsoft.com/office/powerpoint/2010/main" val="85775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24ff184ec_0_18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24ff184ec_0_180: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73" name="Google Shape;73;g424ff184ec_0_180: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29</a:t>
            </a:fld>
            <a:endParaRPr/>
          </a:p>
        </p:txBody>
      </p:sp>
    </p:spTree>
    <p:extLst>
      <p:ext uri="{BB962C8B-B14F-4D97-AF65-F5344CB8AC3E}">
        <p14:creationId xmlns:p14="http://schemas.microsoft.com/office/powerpoint/2010/main" val="3278613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24ff184ec_0_18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24ff184ec_0_180: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73" name="Google Shape;73;g424ff184ec_0_180: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30</a:t>
            </a:fld>
            <a:endParaRPr/>
          </a:p>
        </p:txBody>
      </p:sp>
    </p:spTree>
    <p:extLst>
      <p:ext uri="{BB962C8B-B14F-4D97-AF65-F5344CB8AC3E}">
        <p14:creationId xmlns:p14="http://schemas.microsoft.com/office/powerpoint/2010/main" val="2309182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24ff184ec_0_18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24ff184ec_0_180: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de-DE" sz="1200" b="0" i="0" u="none" strike="noStrike" baseline="0" dirty="0">
                <a:latin typeface="Calibri"/>
              </a:rPr>
              <a:t>Sahil Verma, Julia Rubin: „</a:t>
            </a:r>
            <a:r>
              <a:rPr lang="en-US" sz="1200" b="1" i="0" u="none" strike="noStrike" baseline="0" dirty="0">
                <a:latin typeface="LinBiolinumTB"/>
              </a:rPr>
              <a:t>Fairness Definitions Explained”, </a:t>
            </a:r>
            <a:r>
              <a:rPr lang="en-US" sz="1200" b="0" i="0" u="none" strike="noStrike" cap="none" baseline="0" dirty="0">
                <a:solidFill>
                  <a:schemeClr val="dk1"/>
                </a:solidFill>
                <a:latin typeface="Calibri"/>
                <a:ea typeface="Calibri"/>
                <a:cs typeface="Calibri"/>
                <a:sym typeface="Calibri"/>
              </a:rPr>
              <a:t>2018 ACM/IEEE International Workshop on Software Fairness</a:t>
            </a:r>
            <a:endParaRPr dirty="0"/>
          </a:p>
        </p:txBody>
      </p:sp>
      <p:sp>
        <p:nvSpPr>
          <p:cNvPr id="73" name="Google Shape;73;g424ff184ec_0_180: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31</a:t>
            </a:fld>
            <a:endParaRPr/>
          </a:p>
        </p:txBody>
      </p:sp>
    </p:spTree>
    <p:extLst>
      <p:ext uri="{BB962C8B-B14F-4D97-AF65-F5344CB8AC3E}">
        <p14:creationId xmlns:p14="http://schemas.microsoft.com/office/powerpoint/2010/main" val="835235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3732d9eae_0_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43732d9eae_0_2:notes"/>
          <p:cNvSpPr txBox="1">
            <a:spLocks noGrp="1"/>
          </p:cNvSpPr>
          <p:nvPr>
            <p:ph type="body" idx="1"/>
          </p:nvPr>
        </p:nvSpPr>
        <p:spPr>
          <a:xfrm>
            <a:off x="679768" y="4715153"/>
            <a:ext cx="5438100" cy="44670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de-DE" dirty="0"/>
              <a:t>Percent of true high risks out of all that are predicted to be high risk</a:t>
            </a:r>
            <a:endParaRPr dirty="0"/>
          </a:p>
        </p:txBody>
      </p:sp>
      <p:sp>
        <p:nvSpPr>
          <p:cNvPr id="82" name="Google Shape;82;g43732d9eae_0_2:notes"/>
          <p:cNvSpPr txBox="1">
            <a:spLocks noGrp="1"/>
          </p:cNvSpPr>
          <p:nvPr>
            <p:ph type="sldNum" idx="12"/>
          </p:nvPr>
        </p:nvSpPr>
        <p:spPr>
          <a:xfrm>
            <a:off x="3850443" y="9428583"/>
            <a:ext cx="2945700" cy="496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de-DE"/>
              <a:t>32</a:t>
            </a:fld>
            <a:endParaRPr/>
          </a:p>
        </p:txBody>
      </p:sp>
    </p:spTree>
    <p:extLst>
      <p:ext uri="{BB962C8B-B14F-4D97-AF65-F5344CB8AC3E}">
        <p14:creationId xmlns:p14="http://schemas.microsoft.com/office/powerpoint/2010/main" val="1075907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E6F903-EF2D-E7C5-47C0-6F46DA775711}"/>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5151A5A-85BC-410F-42C5-7BF6AA5BC148}"/>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AF0FA94C-9271-126F-650E-261B491CA642}"/>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3E9EBFF4-D20E-792C-9CFC-B0C408AF47F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21/03/2023</a:t>
            </a:fld>
            <a:endParaRPr lang="es-ES"/>
          </a:p>
        </p:txBody>
      </p:sp>
      <p:sp>
        <p:nvSpPr>
          <p:cNvPr id="6" name="Marcador de pie de página 5">
            <a:extLst>
              <a:ext uri="{FF2B5EF4-FFF2-40B4-BE49-F238E27FC236}">
                <a16:creationId xmlns:a16="http://schemas.microsoft.com/office/drawing/2014/main" id="{A7C9D12F-3E17-2406-5A3F-9F2870F09F27}"/>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3889552A-DD63-D594-ABDB-AEBE8FA53B5F}"/>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2579068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6E277B-3B42-E4D1-B6A8-D724EB41D0B0}"/>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552ECCD-C0CA-93DB-151D-9581D1F5D82F}"/>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86486E2-D614-591E-B732-55E098029375}"/>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7F0958C8-5AD5-7968-F14A-57C823D36F60}"/>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36875A1-4E83-D05B-BD13-B52DD04DB824}"/>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0F75999A-F334-86AE-8EDD-EBC8A9A254F0}"/>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21/03/2023</a:t>
            </a:fld>
            <a:endParaRPr lang="es-ES"/>
          </a:p>
        </p:txBody>
      </p:sp>
      <p:sp>
        <p:nvSpPr>
          <p:cNvPr id="8" name="Marcador de pie de página 7">
            <a:extLst>
              <a:ext uri="{FF2B5EF4-FFF2-40B4-BE49-F238E27FC236}">
                <a16:creationId xmlns:a16="http://schemas.microsoft.com/office/drawing/2014/main" id="{85E8ACF4-12E9-F6E7-34B8-95778505C172}"/>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75EE5675-1314-BF12-FD7D-55D17789920E}"/>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3024760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DE8C4E-13E0-55E6-0EBA-C4246DC4044B}"/>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7CB973EB-B3BF-842B-EB0E-C1A8E529C07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21/03/2023</a:t>
            </a:fld>
            <a:endParaRPr lang="es-ES"/>
          </a:p>
        </p:txBody>
      </p:sp>
      <p:sp>
        <p:nvSpPr>
          <p:cNvPr id="4" name="Marcador de pie de página 3">
            <a:extLst>
              <a:ext uri="{FF2B5EF4-FFF2-40B4-BE49-F238E27FC236}">
                <a16:creationId xmlns:a16="http://schemas.microsoft.com/office/drawing/2014/main" id="{456AFE9B-4108-5EBE-F167-5CE993ECBFF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2DF1E4D6-ABD8-8A8B-631F-5B12792878D1}"/>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2532203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064C83C-4D93-15FB-524E-D13FECDDA741}"/>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21/03/2023</a:t>
            </a:fld>
            <a:endParaRPr lang="es-ES"/>
          </a:p>
        </p:txBody>
      </p:sp>
      <p:sp>
        <p:nvSpPr>
          <p:cNvPr id="3" name="Marcador de pie de página 2">
            <a:extLst>
              <a:ext uri="{FF2B5EF4-FFF2-40B4-BE49-F238E27FC236}">
                <a16:creationId xmlns:a16="http://schemas.microsoft.com/office/drawing/2014/main" id="{F863E5DC-7CCB-206F-C702-B3AF98751D39}"/>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B2954E89-459B-7734-DD24-1DC7BCEF2F4F}"/>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1034177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73E929-57BE-3B1B-0D0D-772F684CF6E2}"/>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0326571-F15E-0E7E-091F-AE85410BF368}"/>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EAB602F4-5B77-6701-7AE4-44F61BC315E3}"/>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0D31B4A-CD75-3FA1-AE0E-AC69CFBDDAC0}"/>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21/03/2023</a:t>
            </a:fld>
            <a:endParaRPr lang="es-ES"/>
          </a:p>
        </p:txBody>
      </p:sp>
      <p:sp>
        <p:nvSpPr>
          <p:cNvPr id="6" name="Marcador de pie de página 5">
            <a:extLst>
              <a:ext uri="{FF2B5EF4-FFF2-40B4-BE49-F238E27FC236}">
                <a16:creationId xmlns:a16="http://schemas.microsoft.com/office/drawing/2014/main" id="{9696BC9A-DA43-654D-00CA-E0DCB883DDE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B39DA356-0527-E3EF-20E8-77F2EE427C0A}"/>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3350717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EBB2A0-1F99-4774-130B-DE435622296A}"/>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D966F0D2-122F-2C80-3361-36097EED23F3}"/>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8C97EF99-F8FC-1686-50A7-FC93F299B1DF}"/>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1C49A95-6AE0-BE64-BAEB-437CE62325F6}"/>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21/03/2023</a:t>
            </a:fld>
            <a:endParaRPr lang="es-ES"/>
          </a:p>
        </p:txBody>
      </p:sp>
      <p:sp>
        <p:nvSpPr>
          <p:cNvPr id="6" name="Marcador de pie de página 5">
            <a:extLst>
              <a:ext uri="{FF2B5EF4-FFF2-40B4-BE49-F238E27FC236}">
                <a16:creationId xmlns:a16="http://schemas.microsoft.com/office/drawing/2014/main" id="{53206811-1782-0544-6A71-815DAF92B9D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0C35AC3D-2FC2-28BC-E6C9-F2E49B7B5936}"/>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3772221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392E2F-5791-BBDA-5B71-30E2CEB5C23E}"/>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E8CF477-1A8A-EC9D-2CD9-CCB8974FE202}"/>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FC911FE-1B5C-9C27-00BE-7F2861BF4359}"/>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21/03/2023</a:t>
            </a:fld>
            <a:endParaRPr lang="es-ES"/>
          </a:p>
        </p:txBody>
      </p:sp>
      <p:sp>
        <p:nvSpPr>
          <p:cNvPr id="5" name="Marcador de pie de página 4">
            <a:extLst>
              <a:ext uri="{FF2B5EF4-FFF2-40B4-BE49-F238E27FC236}">
                <a16:creationId xmlns:a16="http://schemas.microsoft.com/office/drawing/2014/main" id="{DC12B8E4-BA5C-4E23-039A-E664908E6DD1}"/>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E1BABD4-9480-4A03-1684-C22CF30C5B38}"/>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21952215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5A2ECEE-B169-17F0-F43C-842F42441CD1}"/>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7814F84-C46C-1D79-415C-C0784E2EFF15}"/>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130ED9D-41A2-AA0F-D943-39A44D49E5EF}"/>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21/03/2023</a:t>
            </a:fld>
            <a:endParaRPr lang="es-ES"/>
          </a:p>
        </p:txBody>
      </p:sp>
      <p:sp>
        <p:nvSpPr>
          <p:cNvPr id="5" name="Marcador de pie de página 4">
            <a:extLst>
              <a:ext uri="{FF2B5EF4-FFF2-40B4-BE49-F238E27FC236}">
                <a16:creationId xmlns:a16="http://schemas.microsoft.com/office/drawing/2014/main" id="{BCB69718-7114-6B06-E813-5A238201995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83164EEF-0569-7BCD-A4B1-DDE8123A2D71}"/>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41589205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extfolie">
  <p:cSld name="Textfolie">
    <p:spTree>
      <p:nvGrpSpPr>
        <p:cNvPr id="1" name="Shape 14"/>
        <p:cNvGrpSpPr/>
        <p:nvPr/>
      </p:nvGrpSpPr>
      <p:grpSpPr>
        <a:xfrm>
          <a:off x="0" y="0"/>
          <a:ext cx="0" cy="0"/>
          <a:chOff x="0" y="0"/>
          <a:chExt cx="0" cy="0"/>
        </a:xfrm>
      </p:grpSpPr>
      <p:sp>
        <p:nvSpPr>
          <p:cNvPr id="15" name="Google Shape;15;p3"/>
          <p:cNvSpPr txBox="1">
            <a:spLocks noGrp="1"/>
          </p:cNvSpPr>
          <p:nvPr>
            <p:ph type="body" idx="1"/>
          </p:nvPr>
        </p:nvSpPr>
        <p:spPr>
          <a:xfrm>
            <a:off x="508000" y="2305050"/>
            <a:ext cx="17221200" cy="7341177"/>
          </a:xfrm>
          <a:prstGeom prst="rect">
            <a:avLst/>
          </a:prstGeom>
          <a:noFill/>
          <a:ln>
            <a:noFill/>
          </a:ln>
        </p:spPr>
        <p:txBody>
          <a:bodyPr spcFirstLastPara="1" wrap="square" lIns="91425" tIns="45700" rIns="91425" bIns="45700" anchor="t" anchorCtr="0"/>
          <a:lstStyle>
            <a:lvl1pPr marL="685800" marR="0" lvl="0" indent="-571500" algn="l" rtl="0">
              <a:spcBef>
                <a:spcPts val="0"/>
              </a:spcBef>
              <a:spcAft>
                <a:spcPts val="0"/>
              </a:spcAft>
              <a:buClr>
                <a:schemeClr val="dk1"/>
              </a:buClr>
              <a:buSzPts val="2400"/>
              <a:buFont typeface="Arial"/>
              <a:buChar char="•"/>
              <a:defRPr sz="3000" b="0" i="0" u="none" strike="noStrike" cap="none">
                <a:solidFill>
                  <a:schemeClr val="dk1"/>
                </a:solidFill>
                <a:latin typeface="Calibri"/>
                <a:ea typeface="Calibri"/>
                <a:cs typeface="Calibri"/>
                <a:sym typeface="Calibri"/>
              </a:defRPr>
            </a:lvl1pPr>
            <a:lvl2pPr marL="1371600" marR="0" lvl="1" indent="-514350" algn="l" rtl="0">
              <a:spcBef>
                <a:spcPts val="900"/>
              </a:spcBef>
              <a:spcAft>
                <a:spcPts val="0"/>
              </a:spcAft>
              <a:buClr>
                <a:schemeClr val="dk1"/>
              </a:buClr>
              <a:buSzPts val="1800"/>
              <a:buFont typeface="Courier New"/>
              <a:buChar char="o"/>
              <a:defRPr sz="2700" b="0" i="0" u="none" strike="noStrike" cap="none">
                <a:solidFill>
                  <a:schemeClr val="dk1"/>
                </a:solidFill>
                <a:latin typeface="Calibri"/>
                <a:ea typeface="Calibri"/>
                <a:cs typeface="Calibri"/>
                <a:sym typeface="Calibri"/>
              </a:defRPr>
            </a:lvl2pPr>
            <a:lvl3pPr marL="2057400" marR="0" lvl="2" indent="-495300" algn="l" rtl="0">
              <a:spcBef>
                <a:spcPts val="900"/>
              </a:spcBef>
              <a:spcAft>
                <a:spcPts val="0"/>
              </a:spcAft>
              <a:buClr>
                <a:schemeClr val="dk1"/>
              </a:buClr>
              <a:buSzPts val="1600"/>
              <a:buFont typeface="Noto Sans Symbols"/>
              <a:buChar char="−"/>
              <a:defRPr sz="2400" b="0" i="0" u="none" strike="noStrike" cap="none">
                <a:solidFill>
                  <a:schemeClr val="dk1"/>
                </a:solidFill>
                <a:latin typeface="Calibri"/>
                <a:ea typeface="Calibri"/>
                <a:cs typeface="Calibri"/>
                <a:sym typeface="Calibri"/>
              </a:defRPr>
            </a:lvl3pPr>
            <a:lvl4pPr marL="2743200" marR="0" lvl="3" indent="-495300" algn="l" rtl="0">
              <a:spcBef>
                <a:spcPts val="900"/>
              </a:spcBef>
              <a:spcAft>
                <a:spcPts val="0"/>
              </a:spcAft>
              <a:buClr>
                <a:schemeClr val="dk1"/>
              </a:buClr>
              <a:buSzPts val="1600"/>
              <a:buFont typeface="Merriweather Sans"/>
              <a:buChar char="-"/>
              <a:defRPr sz="2400" b="0" i="0" u="none" strike="noStrike" cap="none">
                <a:solidFill>
                  <a:schemeClr val="dk1"/>
                </a:solidFill>
                <a:latin typeface="Calibri"/>
                <a:ea typeface="Calibri"/>
                <a:cs typeface="Calibri"/>
                <a:sym typeface="Calibri"/>
              </a:defRPr>
            </a:lvl4pPr>
            <a:lvl5pPr marL="3429000" marR="0" lvl="4" indent="-495300" algn="l" rtl="0">
              <a:spcBef>
                <a:spcPts val="480"/>
              </a:spcBef>
              <a:spcAft>
                <a:spcPts val="0"/>
              </a:spcAft>
              <a:buClr>
                <a:schemeClr val="dk1"/>
              </a:buClr>
              <a:buSzPts val="1600"/>
              <a:buFont typeface="Arial"/>
              <a:buChar char="»"/>
              <a:defRPr sz="2400" b="0" i="0" u="none" strike="noStrike" cap="none">
                <a:solidFill>
                  <a:schemeClr val="dk1"/>
                </a:solidFill>
                <a:latin typeface="Calibri"/>
                <a:ea typeface="Calibri"/>
                <a:cs typeface="Calibri"/>
                <a:sym typeface="Calibri"/>
              </a:defRPr>
            </a:lvl5pPr>
            <a:lvl6pPr marL="4114800" marR="0" lvl="5" indent="-533400" algn="l" rtl="0">
              <a:spcBef>
                <a:spcPts val="600"/>
              </a:spcBef>
              <a:spcAft>
                <a:spcPts val="0"/>
              </a:spcAft>
              <a:buClr>
                <a:schemeClr val="dk1"/>
              </a:buClr>
              <a:buSzPts val="2000"/>
              <a:buFont typeface="Arial"/>
              <a:buChar char="•"/>
              <a:defRPr sz="3000" b="0" i="0" u="none" strike="noStrike" cap="none">
                <a:solidFill>
                  <a:schemeClr val="dk1"/>
                </a:solidFill>
                <a:latin typeface="Calibri"/>
                <a:ea typeface="Calibri"/>
                <a:cs typeface="Calibri"/>
                <a:sym typeface="Calibri"/>
              </a:defRPr>
            </a:lvl6pPr>
            <a:lvl7pPr marL="4800600" marR="0" lvl="6" indent="-533400" algn="l" rtl="0">
              <a:spcBef>
                <a:spcPts val="600"/>
              </a:spcBef>
              <a:spcAft>
                <a:spcPts val="0"/>
              </a:spcAft>
              <a:buClr>
                <a:schemeClr val="dk1"/>
              </a:buClr>
              <a:buSzPts val="2000"/>
              <a:buFont typeface="Arial"/>
              <a:buChar char="•"/>
              <a:defRPr sz="3000" b="0" i="0" u="none" strike="noStrike" cap="none">
                <a:solidFill>
                  <a:schemeClr val="dk1"/>
                </a:solidFill>
                <a:latin typeface="Calibri"/>
                <a:ea typeface="Calibri"/>
                <a:cs typeface="Calibri"/>
                <a:sym typeface="Calibri"/>
              </a:defRPr>
            </a:lvl7pPr>
            <a:lvl8pPr marL="5486400" marR="0" lvl="7" indent="-533400" algn="l" rtl="0">
              <a:spcBef>
                <a:spcPts val="600"/>
              </a:spcBef>
              <a:spcAft>
                <a:spcPts val="0"/>
              </a:spcAft>
              <a:buClr>
                <a:schemeClr val="dk1"/>
              </a:buClr>
              <a:buSzPts val="2000"/>
              <a:buFont typeface="Arial"/>
              <a:buChar char="•"/>
              <a:defRPr sz="3000" b="0" i="0" u="none" strike="noStrike" cap="none">
                <a:solidFill>
                  <a:schemeClr val="dk1"/>
                </a:solidFill>
                <a:latin typeface="Calibri"/>
                <a:ea typeface="Calibri"/>
                <a:cs typeface="Calibri"/>
                <a:sym typeface="Calibri"/>
              </a:defRPr>
            </a:lvl8pPr>
            <a:lvl9pPr marL="6172200" marR="0" lvl="8" indent="-533400" algn="l" rtl="0">
              <a:spcBef>
                <a:spcPts val="600"/>
              </a:spcBef>
              <a:spcAft>
                <a:spcPts val="0"/>
              </a:spcAft>
              <a:buClr>
                <a:schemeClr val="dk1"/>
              </a:buClr>
              <a:buSzPts val="2000"/>
              <a:buFont typeface="Arial"/>
              <a:buChar char="•"/>
              <a:defRPr sz="3000" b="0" i="0" u="none" strike="noStrike" cap="none">
                <a:solidFill>
                  <a:schemeClr val="dk1"/>
                </a:solidFill>
                <a:latin typeface="Calibri"/>
                <a:ea typeface="Calibri"/>
                <a:cs typeface="Calibri"/>
                <a:sym typeface="Calibri"/>
              </a:defRPr>
            </a:lvl9pPr>
          </a:lstStyle>
          <a:p>
            <a:endParaRPr/>
          </a:p>
        </p:txBody>
      </p:sp>
      <p:sp>
        <p:nvSpPr>
          <p:cNvPr id="16" name="Google Shape;16;p3"/>
          <p:cNvSpPr txBox="1">
            <a:spLocks noGrp="1"/>
          </p:cNvSpPr>
          <p:nvPr>
            <p:ph type="title"/>
          </p:nvPr>
        </p:nvSpPr>
        <p:spPr>
          <a:xfrm>
            <a:off x="508000" y="623888"/>
            <a:ext cx="17221200" cy="1376363"/>
          </a:xfrm>
          <a:prstGeom prst="rect">
            <a:avLst/>
          </a:prstGeom>
          <a:noFill/>
          <a:ln>
            <a:noFill/>
          </a:ln>
        </p:spPr>
        <p:txBody>
          <a:bodyPr spcFirstLastPara="1" wrap="square" lIns="91425" tIns="45700" rIns="91425" bIns="45700" anchor="t" anchorCtr="0"/>
          <a:lstStyle>
            <a:lvl1pPr marR="0" lvl="0" algn="l" rtl="0">
              <a:spcBef>
                <a:spcPts val="0"/>
              </a:spcBef>
              <a:spcAft>
                <a:spcPts val="0"/>
              </a:spcAft>
              <a:buClr>
                <a:schemeClr val="dk1"/>
              </a:buClr>
              <a:buSzPts val="2800"/>
              <a:buFont typeface="Calibri"/>
              <a:buNone/>
              <a:defRPr sz="42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2700"/>
            </a:lvl2pPr>
            <a:lvl3pPr lvl="2">
              <a:spcBef>
                <a:spcPts val="0"/>
              </a:spcBef>
              <a:spcAft>
                <a:spcPts val="0"/>
              </a:spcAft>
              <a:buSzPts val="1400"/>
              <a:buNone/>
              <a:defRPr sz="2700"/>
            </a:lvl3pPr>
            <a:lvl4pPr lvl="3">
              <a:spcBef>
                <a:spcPts val="0"/>
              </a:spcBef>
              <a:spcAft>
                <a:spcPts val="0"/>
              </a:spcAft>
              <a:buSzPts val="1400"/>
              <a:buNone/>
              <a:defRPr sz="2700"/>
            </a:lvl4pPr>
            <a:lvl5pPr lvl="4">
              <a:spcBef>
                <a:spcPts val="0"/>
              </a:spcBef>
              <a:spcAft>
                <a:spcPts val="0"/>
              </a:spcAft>
              <a:buSzPts val="1400"/>
              <a:buNone/>
              <a:defRPr sz="2700"/>
            </a:lvl5pPr>
            <a:lvl6pPr lvl="5">
              <a:spcBef>
                <a:spcPts val="0"/>
              </a:spcBef>
              <a:spcAft>
                <a:spcPts val="0"/>
              </a:spcAft>
              <a:buSzPts val="1400"/>
              <a:buNone/>
              <a:defRPr sz="2700"/>
            </a:lvl6pPr>
            <a:lvl7pPr lvl="6">
              <a:spcBef>
                <a:spcPts val="0"/>
              </a:spcBef>
              <a:spcAft>
                <a:spcPts val="0"/>
              </a:spcAft>
              <a:buSzPts val="1400"/>
              <a:buNone/>
              <a:defRPr sz="2700"/>
            </a:lvl7pPr>
            <a:lvl8pPr lvl="7">
              <a:spcBef>
                <a:spcPts val="0"/>
              </a:spcBef>
              <a:spcAft>
                <a:spcPts val="0"/>
              </a:spcAft>
              <a:buSzPts val="1400"/>
              <a:buNone/>
              <a:defRPr sz="2700"/>
            </a:lvl8pPr>
            <a:lvl9pPr lvl="8">
              <a:spcBef>
                <a:spcPts val="0"/>
              </a:spcBef>
              <a:spcAft>
                <a:spcPts val="0"/>
              </a:spcAft>
              <a:buSzPts val="1400"/>
              <a:buNone/>
              <a:defRPr sz="2700"/>
            </a:lvl9pPr>
          </a:lstStyle>
          <a:p>
            <a:endParaRPr/>
          </a:p>
        </p:txBody>
      </p:sp>
    </p:spTree>
    <p:extLst>
      <p:ext uri="{BB962C8B-B14F-4D97-AF65-F5344CB8AC3E}">
        <p14:creationId xmlns:p14="http://schemas.microsoft.com/office/powerpoint/2010/main" val="1138898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39072C-7E47-B70E-B79E-10E0F2EA6FC5}"/>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61434A50-EB7E-272A-7A77-276077D9210F}"/>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DE3EBBF7-0D82-F25A-82B9-EE7FFE2DA312}"/>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21/03/2023</a:t>
            </a:fld>
            <a:endParaRPr lang="es-ES"/>
          </a:p>
        </p:txBody>
      </p:sp>
      <p:sp>
        <p:nvSpPr>
          <p:cNvPr id="5" name="Marcador de pie de página 4">
            <a:extLst>
              <a:ext uri="{FF2B5EF4-FFF2-40B4-BE49-F238E27FC236}">
                <a16:creationId xmlns:a16="http://schemas.microsoft.com/office/drawing/2014/main" id="{1A8BF46F-BB9A-D741-571A-4CC74EE9E80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4C0EB782-AE44-A5D9-FDF4-9E510D87E809}"/>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99193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39072C-7E47-B70E-B79E-10E0F2EA6FC5}"/>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61434A50-EB7E-272A-7A77-276077D9210F}"/>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DE3EBBF7-0D82-F25A-82B9-EE7FFE2DA312}"/>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21/03/2023</a:t>
            </a:fld>
            <a:endParaRPr lang="es-ES"/>
          </a:p>
        </p:txBody>
      </p:sp>
      <p:sp>
        <p:nvSpPr>
          <p:cNvPr id="5" name="Marcador de pie de página 4">
            <a:extLst>
              <a:ext uri="{FF2B5EF4-FFF2-40B4-BE49-F238E27FC236}">
                <a16:creationId xmlns:a16="http://schemas.microsoft.com/office/drawing/2014/main" id="{1A8BF46F-BB9A-D741-571A-4CC74EE9E80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4C0EB782-AE44-A5D9-FDF4-9E510D87E809}"/>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171097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9043A1-E8C1-010B-5D09-581CE51E25BA}"/>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FE1B9B1-F63C-4DF2-3D12-A83AC454D3B8}"/>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5A3D775-921A-50C6-8661-8D81AE2AB737}"/>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21/03/2023</a:t>
            </a:fld>
            <a:endParaRPr lang="es-ES"/>
          </a:p>
        </p:txBody>
      </p:sp>
      <p:sp>
        <p:nvSpPr>
          <p:cNvPr id="5" name="Marcador de pie de página 4">
            <a:extLst>
              <a:ext uri="{FF2B5EF4-FFF2-40B4-BE49-F238E27FC236}">
                <a16:creationId xmlns:a16="http://schemas.microsoft.com/office/drawing/2014/main" id="{3093E7B2-15B0-09E0-C6FC-15F08AEBE00D}"/>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14D349D4-0FFD-62D9-4865-6D7908E5F438}"/>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886895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D7E738-47FE-95EE-70B2-4463D1083853}"/>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C95EC36A-F222-EC6F-9B4D-7271CF5760A8}"/>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52C40F4-E00B-4D7E-6D84-858834C9CBC5}"/>
              </a:ext>
            </a:extLst>
          </p:cNvPr>
          <p:cNvSpPr>
            <a:spLocks noGrp="1"/>
          </p:cNvSpPr>
          <p:nvPr>
            <p:ph type="dt" sz="half" idx="10"/>
          </p:nvPr>
        </p:nvSpPr>
        <p:spPr>
          <a:xfrm>
            <a:off x="1257300" y="9534525"/>
            <a:ext cx="4114800" cy="547688"/>
          </a:xfrm>
          <a:prstGeom prst="rect">
            <a:avLst/>
          </a:prstGeom>
        </p:spPr>
        <p:txBody>
          <a:bodyPr/>
          <a:lstStyle/>
          <a:p>
            <a:fld id="{D578CC90-8F01-4685-9626-2595AE400D69}" type="datetimeFigureOut">
              <a:rPr lang="es-ES" smtClean="0"/>
              <a:t>21/03/2023</a:t>
            </a:fld>
            <a:endParaRPr lang="es-ES"/>
          </a:p>
        </p:txBody>
      </p:sp>
      <p:sp>
        <p:nvSpPr>
          <p:cNvPr id="5" name="Marcador de pie de página 4">
            <a:extLst>
              <a:ext uri="{FF2B5EF4-FFF2-40B4-BE49-F238E27FC236}">
                <a16:creationId xmlns:a16="http://schemas.microsoft.com/office/drawing/2014/main" id="{285D561B-6E85-340F-4100-0E9C69E8927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337B0910-8394-57CF-84B2-EEC8A0C03A83}"/>
              </a:ext>
            </a:extLst>
          </p:cNvPr>
          <p:cNvSpPr>
            <a:spLocks noGrp="1"/>
          </p:cNvSpPr>
          <p:nvPr>
            <p:ph type="sldNum" sz="quarter" idx="12"/>
          </p:nvPr>
        </p:nvSpPr>
        <p:spPr>
          <a:xfrm>
            <a:off x="12915900" y="9534525"/>
            <a:ext cx="4114800" cy="547688"/>
          </a:xfrm>
          <a:prstGeom prst="rect">
            <a:avLst/>
          </a:prstGeom>
        </p:spPr>
        <p:txBody>
          <a:bodyPr/>
          <a:lstStyle/>
          <a:p>
            <a:fld id="{937BB40F-4BCF-4395-A757-35DAD385999D}" type="slidenum">
              <a:rPr lang="es-ES" smtClean="0"/>
              <a:t>‹Nº›</a:t>
            </a:fld>
            <a:endParaRPr lang="es-ES"/>
          </a:p>
        </p:txBody>
      </p:sp>
    </p:spTree>
    <p:extLst>
      <p:ext uri="{BB962C8B-B14F-4D97-AF65-F5344CB8AC3E}">
        <p14:creationId xmlns:p14="http://schemas.microsoft.com/office/powerpoint/2010/main" val="1047309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image" Target="../media/image1.png"/><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object 2">
            <a:extLst>
              <a:ext uri="{FF2B5EF4-FFF2-40B4-BE49-F238E27FC236}">
                <a16:creationId xmlns:a16="http://schemas.microsoft.com/office/drawing/2014/main" id="{DA802E67-0748-2D2E-3F14-D254668597AB}"/>
              </a:ext>
            </a:extLst>
          </p:cNvPr>
          <p:cNvPicPr/>
          <p:nvPr userDrawn="1"/>
        </p:nvPicPr>
        <p:blipFill>
          <a:blip r:embed="rId8" cstate="print"/>
          <a:stretch>
            <a:fillRect/>
          </a:stretch>
        </p:blipFill>
        <p:spPr>
          <a:xfrm>
            <a:off x="1447800" y="9243313"/>
            <a:ext cx="3200399" cy="676274"/>
          </a:xfrm>
          <a:prstGeom prst="rect">
            <a:avLst/>
          </a:prstGeom>
        </p:spPr>
      </p:pic>
      <p:sp>
        <p:nvSpPr>
          <p:cNvPr id="8" name="object 3">
            <a:extLst>
              <a:ext uri="{FF2B5EF4-FFF2-40B4-BE49-F238E27FC236}">
                <a16:creationId xmlns:a16="http://schemas.microsoft.com/office/drawing/2014/main" id="{5755C00D-77FE-8975-9CB6-FD3EDDCC4CA5}"/>
              </a:ext>
            </a:extLst>
          </p:cNvPr>
          <p:cNvSpPr/>
          <p:nvPr userDrawn="1"/>
        </p:nvSpPr>
        <p:spPr>
          <a:xfrm>
            <a:off x="177057" y="982569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9" name="object 4">
            <a:extLst>
              <a:ext uri="{FF2B5EF4-FFF2-40B4-BE49-F238E27FC236}">
                <a16:creationId xmlns:a16="http://schemas.microsoft.com/office/drawing/2014/main" id="{EBE1FC0C-33F3-5F92-1FEB-C1B4B5FFD70F}"/>
              </a:ext>
            </a:extLst>
          </p:cNvPr>
          <p:cNvSpPr/>
          <p:nvPr userDrawn="1"/>
        </p:nvSpPr>
        <p:spPr>
          <a:xfrm>
            <a:off x="177057" y="882545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0" name="object 5">
            <a:extLst>
              <a:ext uri="{FF2B5EF4-FFF2-40B4-BE49-F238E27FC236}">
                <a16:creationId xmlns:a16="http://schemas.microsoft.com/office/drawing/2014/main" id="{1B192276-58A7-C71B-1D87-8FB1F92F3D4C}"/>
              </a:ext>
            </a:extLst>
          </p:cNvPr>
          <p:cNvSpPr/>
          <p:nvPr userDrawn="1"/>
        </p:nvSpPr>
        <p:spPr>
          <a:xfrm>
            <a:off x="187762" y="757441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1" name="object 6">
            <a:extLst>
              <a:ext uri="{FF2B5EF4-FFF2-40B4-BE49-F238E27FC236}">
                <a16:creationId xmlns:a16="http://schemas.microsoft.com/office/drawing/2014/main" id="{DAEB0637-26CA-5155-2AD9-42AF2609ACA7}"/>
              </a:ext>
            </a:extLst>
          </p:cNvPr>
          <p:cNvSpPr/>
          <p:nvPr userDrawn="1"/>
        </p:nvSpPr>
        <p:spPr>
          <a:xfrm>
            <a:off x="177057" y="6897618"/>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2" name="object 7">
            <a:extLst>
              <a:ext uri="{FF2B5EF4-FFF2-40B4-BE49-F238E27FC236}">
                <a16:creationId xmlns:a16="http://schemas.microsoft.com/office/drawing/2014/main" id="{7F78179B-2511-C03D-E662-07AEAA86E42E}"/>
              </a:ext>
            </a:extLst>
          </p:cNvPr>
          <p:cNvSpPr/>
          <p:nvPr userDrawn="1"/>
        </p:nvSpPr>
        <p:spPr>
          <a:xfrm>
            <a:off x="177057" y="589737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3" name="object 8">
            <a:extLst>
              <a:ext uri="{FF2B5EF4-FFF2-40B4-BE49-F238E27FC236}">
                <a16:creationId xmlns:a16="http://schemas.microsoft.com/office/drawing/2014/main" id="{CC585EAD-8078-9E92-9493-90F92CCB61BA}"/>
              </a:ext>
            </a:extLst>
          </p:cNvPr>
          <p:cNvSpPr/>
          <p:nvPr userDrawn="1"/>
        </p:nvSpPr>
        <p:spPr>
          <a:xfrm>
            <a:off x="187762" y="464633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4" name="object 9">
            <a:extLst>
              <a:ext uri="{FF2B5EF4-FFF2-40B4-BE49-F238E27FC236}">
                <a16:creationId xmlns:a16="http://schemas.microsoft.com/office/drawing/2014/main" id="{7CE332CB-41FC-4074-C19E-3BDEBC4E8238}"/>
              </a:ext>
            </a:extLst>
          </p:cNvPr>
          <p:cNvSpPr/>
          <p:nvPr userDrawn="1"/>
        </p:nvSpPr>
        <p:spPr>
          <a:xfrm>
            <a:off x="177057" y="3969542"/>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5" name="object 10">
            <a:extLst>
              <a:ext uri="{FF2B5EF4-FFF2-40B4-BE49-F238E27FC236}">
                <a16:creationId xmlns:a16="http://schemas.microsoft.com/office/drawing/2014/main" id="{1D63B0BA-2CA7-5508-D507-274C4C17A6DE}"/>
              </a:ext>
            </a:extLst>
          </p:cNvPr>
          <p:cNvSpPr/>
          <p:nvPr userDrawn="1"/>
        </p:nvSpPr>
        <p:spPr>
          <a:xfrm>
            <a:off x="177057" y="296930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6" name="object 11">
            <a:extLst>
              <a:ext uri="{FF2B5EF4-FFF2-40B4-BE49-F238E27FC236}">
                <a16:creationId xmlns:a16="http://schemas.microsoft.com/office/drawing/2014/main" id="{52C5D37E-F8EC-5272-D7A3-E0C30F6F0EB8}"/>
              </a:ext>
            </a:extLst>
          </p:cNvPr>
          <p:cNvSpPr/>
          <p:nvPr userDrawn="1"/>
        </p:nvSpPr>
        <p:spPr>
          <a:xfrm>
            <a:off x="187762" y="1718263"/>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7" name="object 12">
            <a:extLst>
              <a:ext uri="{FF2B5EF4-FFF2-40B4-BE49-F238E27FC236}">
                <a16:creationId xmlns:a16="http://schemas.microsoft.com/office/drawing/2014/main" id="{9E76F77F-6692-1CA4-98F5-4693E6F4FC13}"/>
              </a:ext>
            </a:extLst>
          </p:cNvPr>
          <p:cNvSpPr/>
          <p:nvPr userDrawn="1"/>
        </p:nvSpPr>
        <p:spPr>
          <a:xfrm>
            <a:off x="177057" y="104146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8" name="object 13">
            <a:extLst>
              <a:ext uri="{FF2B5EF4-FFF2-40B4-BE49-F238E27FC236}">
                <a16:creationId xmlns:a16="http://schemas.microsoft.com/office/drawing/2014/main" id="{3BE22DC0-2D1B-079D-F944-4A177816C953}"/>
              </a:ext>
            </a:extLst>
          </p:cNvPr>
          <p:cNvSpPr/>
          <p:nvPr userDrawn="1"/>
        </p:nvSpPr>
        <p:spPr>
          <a:xfrm>
            <a:off x="177057" y="41226"/>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pic>
        <p:nvPicPr>
          <p:cNvPr id="19" name="object 14">
            <a:extLst>
              <a:ext uri="{FF2B5EF4-FFF2-40B4-BE49-F238E27FC236}">
                <a16:creationId xmlns:a16="http://schemas.microsoft.com/office/drawing/2014/main" id="{EA425F25-F69F-8F5B-D60F-974156588B30}"/>
              </a:ext>
            </a:extLst>
          </p:cNvPr>
          <p:cNvPicPr/>
          <p:nvPr userDrawn="1"/>
        </p:nvPicPr>
        <p:blipFill>
          <a:blip r:embed="rId9" cstate="print"/>
          <a:stretch>
            <a:fillRect/>
          </a:stretch>
        </p:blipFill>
        <p:spPr>
          <a:xfrm>
            <a:off x="5797230" y="2851504"/>
            <a:ext cx="6741318" cy="2179240"/>
          </a:xfrm>
          <a:prstGeom prst="rect">
            <a:avLst/>
          </a:prstGeom>
        </p:spPr>
      </p:pic>
      <p:sp>
        <p:nvSpPr>
          <p:cNvPr id="20" name="object 15">
            <a:extLst>
              <a:ext uri="{FF2B5EF4-FFF2-40B4-BE49-F238E27FC236}">
                <a16:creationId xmlns:a16="http://schemas.microsoft.com/office/drawing/2014/main" id="{1A6B726B-5748-34C8-5362-2B72670AA269}"/>
              </a:ext>
            </a:extLst>
          </p:cNvPr>
          <p:cNvSpPr txBox="1"/>
          <p:nvPr userDrawn="1"/>
        </p:nvSpPr>
        <p:spPr>
          <a:xfrm>
            <a:off x="7539626" y="5470518"/>
            <a:ext cx="3209290" cy="377825"/>
          </a:xfrm>
          <a:prstGeom prst="rect">
            <a:avLst/>
          </a:prstGeom>
        </p:spPr>
        <p:txBody>
          <a:bodyPr vert="horz" wrap="square" lIns="0" tIns="13335" rIns="0" bIns="0" rtlCol="0">
            <a:spAutoFit/>
          </a:bodyPr>
          <a:lstStyle/>
          <a:p>
            <a:pPr marL="12700">
              <a:lnSpc>
                <a:spcPct val="100000"/>
              </a:lnSpc>
              <a:spcBef>
                <a:spcPts val="105"/>
              </a:spcBef>
            </a:pPr>
            <a:r>
              <a:rPr sz="2300" spc="140" dirty="0">
                <a:solidFill>
                  <a:srgbClr val="6B7C86"/>
                </a:solidFill>
                <a:latin typeface="Microsoft Sans Serif"/>
                <a:cs typeface="Microsoft Sans Serif"/>
              </a:rPr>
              <a:t>da</a:t>
            </a:r>
            <a:r>
              <a:rPr sz="2300" spc="165" dirty="0">
                <a:solidFill>
                  <a:srgbClr val="6B7C86"/>
                </a:solidFill>
                <a:latin typeface="Microsoft Sans Serif"/>
                <a:cs typeface="Microsoft Sans Serif"/>
              </a:rPr>
              <a:t>t</a:t>
            </a:r>
            <a:r>
              <a:rPr sz="2300" spc="140" dirty="0">
                <a:solidFill>
                  <a:srgbClr val="6B7C86"/>
                </a:solidFill>
                <a:latin typeface="Microsoft Sans Serif"/>
                <a:cs typeface="Microsoft Sans Serif"/>
              </a:rPr>
              <a:t>a</a:t>
            </a:r>
            <a:r>
              <a:rPr sz="2300" spc="15" dirty="0">
                <a:solidFill>
                  <a:srgbClr val="6B7C86"/>
                </a:solidFill>
                <a:latin typeface="Microsoft Sans Serif"/>
                <a:cs typeface="Microsoft Sans Serif"/>
              </a:rPr>
              <a:t>s</a:t>
            </a:r>
            <a:r>
              <a:rPr sz="2300" spc="120" dirty="0">
                <a:solidFill>
                  <a:srgbClr val="6B7C86"/>
                </a:solidFill>
                <a:latin typeface="Microsoft Sans Serif"/>
                <a:cs typeface="Microsoft Sans Serif"/>
              </a:rPr>
              <a:t>ci</a:t>
            </a:r>
            <a:r>
              <a:rPr sz="2300" spc="40" dirty="0">
                <a:solidFill>
                  <a:srgbClr val="6B7C86"/>
                </a:solidFill>
                <a:latin typeface="Microsoft Sans Serif"/>
                <a:cs typeface="Microsoft Sans Serif"/>
              </a:rPr>
              <a:t>e</a:t>
            </a:r>
            <a:r>
              <a:rPr sz="2300" dirty="0">
                <a:solidFill>
                  <a:srgbClr val="6B7C86"/>
                </a:solidFill>
                <a:latin typeface="Microsoft Sans Serif"/>
                <a:cs typeface="Microsoft Sans Serif"/>
              </a:rPr>
              <a:t>n</a:t>
            </a:r>
            <a:r>
              <a:rPr sz="2300" spc="120" dirty="0">
                <a:solidFill>
                  <a:srgbClr val="6B7C86"/>
                </a:solidFill>
                <a:latin typeface="Microsoft Sans Serif"/>
                <a:cs typeface="Microsoft Sans Serif"/>
              </a:rPr>
              <a:t>c</a:t>
            </a:r>
            <a:r>
              <a:rPr sz="2300" spc="40" dirty="0">
                <a:solidFill>
                  <a:srgbClr val="6B7C86"/>
                </a:solidFill>
                <a:latin typeface="Microsoft Sans Serif"/>
                <a:cs typeface="Microsoft Sans Serif"/>
              </a:rPr>
              <a:t>e</a:t>
            </a:r>
            <a:r>
              <a:rPr sz="2300" spc="15" dirty="0">
                <a:solidFill>
                  <a:srgbClr val="6B7C86"/>
                </a:solidFill>
                <a:latin typeface="Microsoft Sans Serif"/>
                <a:cs typeface="Microsoft Sans Serif"/>
              </a:rPr>
              <a:t>-</a:t>
            </a:r>
            <a:r>
              <a:rPr sz="2300" spc="140" dirty="0">
                <a:solidFill>
                  <a:srgbClr val="6B7C86"/>
                </a:solidFill>
                <a:latin typeface="Microsoft Sans Serif"/>
                <a:cs typeface="Microsoft Sans Serif"/>
              </a:rPr>
              <a:t>p</a:t>
            </a:r>
            <a:r>
              <a:rPr sz="2300" spc="110" dirty="0">
                <a:solidFill>
                  <a:srgbClr val="6B7C86"/>
                </a:solidFill>
                <a:latin typeface="Microsoft Sans Serif"/>
                <a:cs typeface="Microsoft Sans Serif"/>
              </a:rPr>
              <a:t>r</a:t>
            </a:r>
            <a:r>
              <a:rPr sz="2300" spc="40" dirty="0">
                <a:solidFill>
                  <a:srgbClr val="6B7C86"/>
                </a:solidFill>
                <a:latin typeface="Microsoft Sans Serif"/>
                <a:cs typeface="Microsoft Sans Serif"/>
              </a:rPr>
              <a:t>o</a:t>
            </a:r>
            <a:r>
              <a:rPr sz="2300" spc="120" dirty="0">
                <a:solidFill>
                  <a:srgbClr val="6B7C86"/>
                </a:solidFill>
                <a:latin typeface="Microsoft Sans Serif"/>
                <a:cs typeface="Microsoft Sans Serif"/>
              </a:rPr>
              <a:t>j</a:t>
            </a:r>
            <a:r>
              <a:rPr sz="2300" spc="40" dirty="0">
                <a:solidFill>
                  <a:srgbClr val="6B7C86"/>
                </a:solidFill>
                <a:latin typeface="Microsoft Sans Serif"/>
                <a:cs typeface="Microsoft Sans Serif"/>
              </a:rPr>
              <a:t>e</a:t>
            </a:r>
            <a:r>
              <a:rPr sz="2300" spc="120" dirty="0">
                <a:solidFill>
                  <a:srgbClr val="6B7C86"/>
                </a:solidFill>
                <a:latin typeface="Microsoft Sans Serif"/>
                <a:cs typeface="Microsoft Sans Serif"/>
              </a:rPr>
              <a:t>c</a:t>
            </a:r>
            <a:r>
              <a:rPr sz="2300" spc="165" dirty="0">
                <a:solidFill>
                  <a:srgbClr val="6B7C86"/>
                </a:solidFill>
                <a:latin typeface="Microsoft Sans Serif"/>
                <a:cs typeface="Microsoft Sans Serif"/>
              </a:rPr>
              <a:t>t</a:t>
            </a:r>
            <a:r>
              <a:rPr sz="2300" spc="5" dirty="0">
                <a:solidFill>
                  <a:srgbClr val="6B7C86"/>
                </a:solidFill>
                <a:latin typeface="Microsoft Sans Serif"/>
                <a:cs typeface="Microsoft Sans Serif"/>
              </a:rPr>
              <a:t>.</a:t>
            </a:r>
            <a:r>
              <a:rPr sz="2300" spc="40" dirty="0">
                <a:solidFill>
                  <a:srgbClr val="6B7C86"/>
                </a:solidFill>
                <a:latin typeface="Microsoft Sans Serif"/>
                <a:cs typeface="Microsoft Sans Serif"/>
              </a:rPr>
              <a:t>e</a:t>
            </a:r>
            <a:r>
              <a:rPr sz="2300" spc="15" dirty="0">
                <a:solidFill>
                  <a:srgbClr val="6B7C86"/>
                </a:solidFill>
                <a:latin typeface="Microsoft Sans Serif"/>
                <a:cs typeface="Microsoft Sans Serif"/>
              </a:rPr>
              <a:t>u</a:t>
            </a:r>
            <a:endParaRPr sz="2300">
              <a:latin typeface="Microsoft Sans Serif"/>
              <a:cs typeface="Microsoft Sans Serif"/>
            </a:endParaRPr>
          </a:p>
        </p:txBody>
      </p:sp>
      <p:sp>
        <p:nvSpPr>
          <p:cNvPr id="21" name="object 16">
            <a:extLst>
              <a:ext uri="{FF2B5EF4-FFF2-40B4-BE49-F238E27FC236}">
                <a16:creationId xmlns:a16="http://schemas.microsoft.com/office/drawing/2014/main" id="{8736A787-F2E2-0249-2B92-70DCD11FEB45}"/>
              </a:ext>
            </a:extLst>
          </p:cNvPr>
          <p:cNvSpPr/>
          <p:nvPr userDrawn="1"/>
        </p:nvSpPr>
        <p:spPr>
          <a:xfrm>
            <a:off x="17798045" y="982569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2" name="object 17">
            <a:extLst>
              <a:ext uri="{FF2B5EF4-FFF2-40B4-BE49-F238E27FC236}">
                <a16:creationId xmlns:a16="http://schemas.microsoft.com/office/drawing/2014/main" id="{3BECE133-F238-3E75-6586-6852EBBD7035}"/>
              </a:ext>
            </a:extLst>
          </p:cNvPr>
          <p:cNvSpPr/>
          <p:nvPr userDrawn="1"/>
        </p:nvSpPr>
        <p:spPr>
          <a:xfrm>
            <a:off x="17798045" y="882545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3" name="object 18">
            <a:extLst>
              <a:ext uri="{FF2B5EF4-FFF2-40B4-BE49-F238E27FC236}">
                <a16:creationId xmlns:a16="http://schemas.microsoft.com/office/drawing/2014/main" id="{EE7DBF95-E8F0-4EC7-A357-B813D6F3C116}"/>
              </a:ext>
            </a:extLst>
          </p:cNvPr>
          <p:cNvSpPr/>
          <p:nvPr userDrawn="1"/>
        </p:nvSpPr>
        <p:spPr>
          <a:xfrm>
            <a:off x="17808748" y="757441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24" name="object 19">
            <a:extLst>
              <a:ext uri="{FF2B5EF4-FFF2-40B4-BE49-F238E27FC236}">
                <a16:creationId xmlns:a16="http://schemas.microsoft.com/office/drawing/2014/main" id="{E7440B94-250D-7087-FA48-06DA05C26E53}"/>
              </a:ext>
            </a:extLst>
          </p:cNvPr>
          <p:cNvSpPr/>
          <p:nvPr userDrawn="1"/>
        </p:nvSpPr>
        <p:spPr>
          <a:xfrm>
            <a:off x="17798045" y="6897618"/>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5" name="object 20">
            <a:extLst>
              <a:ext uri="{FF2B5EF4-FFF2-40B4-BE49-F238E27FC236}">
                <a16:creationId xmlns:a16="http://schemas.microsoft.com/office/drawing/2014/main" id="{20FD4E03-045B-FC83-C335-A346D34EFA0F}"/>
              </a:ext>
            </a:extLst>
          </p:cNvPr>
          <p:cNvSpPr/>
          <p:nvPr userDrawn="1"/>
        </p:nvSpPr>
        <p:spPr>
          <a:xfrm>
            <a:off x="17798045" y="589737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6" name="object 21">
            <a:extLst>
              <a:ext uri="{FF2B5EF4-FFF2-40B4-BE49-F238E27FC236}">
                <a16:creationId xmlns:a16="http://schemas.microsoft.com/office/drawing/2014/main" id="{1F30AA6A-BFF5-5D93-DEDE-1DBB94413FCB}"/>
              </a:ext>
            </a:extLst>
          </p:cNvPr>
          <p:cNvSpPr/>
          <p:nvPr userDrawn="1"/>
        </p:nvSpPr>
        <p:spPr>
          <a:xfrm>
            <a:off x="17808748" y="464633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27" name="object 22">
            <a:extLst>
              <a:ext uri="{FF2B5EF4-FFF2-40B4-BE49-F238E27FC236}">
                <a16:creationId xmlns:a16="http://schemas.microsoft.com/office/drawing/2014/main" id="{8FDD1866-CD25-5BF8-347D-1393AB11A60D}"/>
              </a:ext>
            </a:extLst>
          </p:cNvPr>
          <p:cNvSpPr/>
          <p:nvPr userDrawn="1"/>
        </p:nvSpPr>
        <p:spPr>
          <a:xfrm>
            <a:off x="17798045" y="3969542"/>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28" name="object 23">
            <a:extLst>
              <a:ext uri="{FF2B5EF4-FFF2-40B4-BE49-F238E27FC236}">
                <a16:creationId xmlns:a16="http://schemas.microsoft.com/office/drawing/2014/main" id="{005E8A9B-D108-6CE4-D957-81B06AFEF150}"/>
              </a:ext>
            </a:extLst>
          </p:cNvPr>
          <p:cNvSpPr/>
          <p:nvPr userDrawn="1"/>
        </p:nvSpPr>
        <p:spPr>
          <a:xfrm>
            <a:off x="17798045" y="296930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29" name="object 24">
            <a:extLst>
              <a:ext uri="{FF2B5EF4-FFF2-40B4-BE49-F238E27FC236}">
                <a16:creationId xmlns:a16="http://schemas.microsoft.com/office/drawing/2014/main" id="{89CDC558-A324-5641-734B-5642CF178DE7}"/>
              </a:ext>
            </a:extLst>
          </p:cNvPr>
          <p:cNvSpPr/>
          <p:nvPr userDrawn="1"/>
        </p:nvSpPr>
        <p:spPr>
          <a:xfrm>
            <a:off x="17808748" y="1718263"/>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30" name="object 25">
            <a:extLst>
              <a:ext uri="{FF2B5EF4-FFF2-40B4-BE49-F238E27FC236}">
                <a16:creationId xmlns:a16="http://schemas.microsoft.com/office/drawing/2014/main" id="{8D9E1383-427A-61BD-B71A-8E2CB4E63645}"/>
              </a:ext>
            </a:extLst>
          </p:cNvPr>
          <p:cNvSpPr/>
          <p:nvPr userDrawn="1"/>
        </p:nvSpPr>
        <p:spPr>
          <a:xfrm>
            <a:off x="17798045" y="104146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31" name="object 26">
            <a:extLst>
              <a:ext uri="{FF2B5EF4-FFF2-40B4-BE49-F238E27FC236}">
                <a16:creationId xmlns:a16="http://schemas.microsoft.com/office/drawing/2014/main" id="{76CF06EF-2545-5250-3E4D-538961D386AA}"/>
              </a:ext>
            </a:extLst>
          </p:cNvPr>
          <p:cNvSpPr/>
          <p:nvPr userDrawn="1"/>
        </p:nvSpPr>
        <p:spPr>
          <a:xfrm>
            <a:off x="17798045" y="41226"/>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4" name="CuadroTexto 3">
            <a:extLst>
              <a:ext uri="{FF2B5EF4-FFF2-40B4-BE49-F238E27FC236}">
                <a16:creationId xmlns:a16="http://schemas.microsoft.com/office/drawing/2014/main" id="{F5FA4E65-FCA8-8E2F-B048-324F8F6C7CF4}"/>
              </a:ext>
            </a:extLst>
          </p:cNvPr>
          <p:cNvSpPr txBox="1"/>
          <p:nvPr userDrawn="1"/>
        </p:nvSpPr>
        <p:spPr>
          <a:xfrm>
            <a:off x="4876800" y="9180923"/>
            <a:ext cx="11049000"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European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support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production</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this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publication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does</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not</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constitute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endorsement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contents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reflects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views only 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authors,</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cannot</a:t>
            </a:r>
            <a:r>
              <a:rPr lang="en-US" sz="1400" spc="10" dirty="0">
                <a:latin typeface="Arial" panose="020B0604020202020204" pitchFamily="34" charset="0"/>
                <a:cs typeface="Arial" panose="020B0604020202020204" pitchFamily="34" charset="0"/>
              </a:rPr>
              <a:t> be </a:t>
            </a:r>
            <a:r>
              <a:rPr lang="en-US" sz="1400" spc="5" dirty="0">
                <a:latin typeface="Arial" panose="020B0604020202020204" pitchFamily="34" charset="0"/>
                <a:cs typeface="Arial" panose="020B0604020202020204" pitchFamily="34" charset="0"/>
              </a:rPr>
              <a:t>held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responsible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any</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use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10" dirty="0">
                <a:latin typeface="Arial" panose="020B0604020202020204" pitchFamily="34" charset="0"/>
                <a:cs typeface="Arial" panose="020B0604020202020204" pitchFamily="34" charset="0"/>
              </a:rPr>
              <a:t> may</a:t>
            </a:r>
            <a:r>
              <a:rPr lang="en-US" sz="1400" spc="5"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be made </a:t>
            </a:r>
            <a:r>
              <a:rPr lang="en-US" sz="1400" spc="5" dirty="0">
                <a:latin typeface="Arial" panose="020B0604020202020204" pitchFamily="34" charset="0"/>
                <a:cs typeface="Arial" panose="020B0604020202020204" pitchFamily="34" charset="0"/>
              </a:rPr>
              <a:t>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information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contained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therein."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9"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145D299E-C2A7-E77F-BA72-256A7D6F00CA}"/>
              </a:ext>
            </a:extLst>
          </p:cNvPr>
          <p:cNvSpPr/>
          <p:nvPr userDrawn="1"/>
        </p:nvSpPr>
        <p:spPr>
          <a:xfrm>
            <a:off x="177057" y="9847729"/>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9" name="object 4">
            <a:extLst>
              <a:ext uri="{FF2B5EF4-FFF2-40B4-BE49-F238E27FC236}">
                <a16:creationId xmlns:a16="http://schemas.microsoft.com/office/drawing/2014/main" id="{BCFB7F2E-F53E-AF00-C8C3-80160DE71268}"/>
              </a:ext>
            </a:extLst>
          </p:cNvPr>
          <p:cNvSpPr/>
          <p:nvPr userDrawn="1"/>
        </p:nvSpPr>
        <p:spPr>
          <a:xfrm>
            <a:off x="177057" y="8847488"/>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0" name="object 5">
            <a:extLst>
              <a:ext uri="{FF2B5EF4-FFF2-40B4-BE49-F238E27FC236}">
                <a16:creationId xmlns:a16="http://schemas.microsoft.com/office/drawing/2014/main" id="{92CBDF82-C7B5-0A47-2560-A379483FE578}"/>
              </a:ext>
            </a:extLst>
          </p:cNvPr>
          <p:cNvSpPr/>
          <p:nvPr userDrawn="1"/>
        </p:nvSpPr>
        <p:spPr>
          <a:xfrm>
            <a:off x="187762" y="7596451"/>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1" name="object 6">
            <a:extLst>
              <a:ext uri="{FF2B5EF4-FFF2-40B4-BE49-F238E27FC236}">
                <a16:creationId xmlns:a16="http://schemas.microsoft.com/office/drawing/2014/main" id="{042BE1D7-E3DE-C108-4982-24B42CC0AA72}"/>
              </a:ext>
            </a:extLst>
          </p:cNvPr>
          <p:cNvSpPr/>
          <p:nvPr userDrawn="1"/>
        </p:nvSpPr>
        <p:spPr>
          <a:xfrm>
            <a:off x="177057" y="6919654"/>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2" name="object 7">
            <a:extLst>
              <a:ext uri="{FF2B5EF4-FFF2-40B4-BE49-F238E27FC236}">
                <a16:creationId xmlns:a16="http://schemas.microsoft.com/office/drawing/2014/main" id="{7C813F35-825C-1848-A863-909B5F67695E}"/>
              </a:ext>
            </a:extLst>
          </p:cNvPr>
          <p:cNvSpPr/>
          <p:nvPr userDrawn="1"/>
        </p:nvSpPr>
        <p:spPr>
          <a:xfrm>
            <a:off x="177057" y="5919413"/>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3" name="object 8">
            <a:extLst>
              <a:ext uri="{FF2B5EF4-FFF2-40B4-BE49-F238E27FC236}">
                <a16:creationId xmlns:a16="http://schemas.microsoft.com/office/drawing/2014/main" id="{7B73987F-E123-E0AE-C30F-371187A1FAED}"/>
              </a:ext>
            </a:extLst>
          </p:cNvPr>
          <p:cNvSpPr/>
          <p:nvPr userDrawn="1"/>
        </p:nvSpPr>
        <p:spPr>
          <a:xfrm>
            <a:off x="187762" y="4668374"/>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4" name="object 9">
            <a:extLst>
              <a:ext uri="{FF2B5EF4-FFF2-40B4-BE49-F238E27FC236}">
                <a16:creationId xmlns:a16="http://schemas.microsoft.com/office/drawing/2014/main" id="{13061DD6-597E-619A-36CD-4FF266D92162}"/>
              </a:ext>
            </a:extLst>
          </p:cNvPr>
          <p:cNvSpPr/>
          <p:nvPr userDrawn="1"/>
        </p:nvSpPr>
        <p:spPr>
          <a:xfrm>
            <a:off x="177057" y="3991576"/>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5" name="object 10">
            <a:extLst>
              <a:ext uri="{FF2B5EF4-FFF2-40B4-BE49-F238E27FC236}">
                <a16:creationId xmlns:a16="http://schemas.microsoft.com/office/drawing/2014/main" id="{8F7BE249-6208-51C4-635A-8D78696B18FD}"/>
              </a:ext>
            </a:extLst>
          </p:cNvPr>
          <p:cNvSpPr/>
          <p:nvPr userDrawn="1"/>
        </p:nvSpPr>
        <p:spPr>
          <a:xfrm>
            <a:off x="177057" y="2991337"/>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sp>
        <p:nvSpPr>
          <p:cNvPr id="16" name="object 11">
            <a:extLst>
              <a:ext uri="{FF2B5EF4-FFF2-40B4-BE49-F238E27FC236}">
                <a16:creationId xmlns:a16="http://schemas.microsoft.com/office/drawing/2014/main" id="{E5319B48-C21F-A8FD-67E3-54791D42BE86}"/>
              </a:ext>
            </a:extLst>
          </p:cNvPr>
          <p:cNvSpPr/>
          <p:nvPr userDrawn="1"/>
        </p:nvSpPr>
        <p:spPr>
          <a:xfrm>
            <a:off x="187762" y="1740299"/>
            <a:ext cx="228600" cy="1009650"/>
          </a:xfrm>
          <a:custGeom>
            <a:avLst/>
            <a:gdLst/>
            <a:ahLst/>
            <a:cxnLst/>
            <a:rect l="l" t="t" r="r" b="b"/>
            <a:pathLst>
              <a:path w="228600" h="1009650">
                <a:moveTo>
                  <a:pt x="228600" y="1009207"/>
                </a:moveTo>
                <a:lnTo>
                  <a:pt x="0" y="1009207"/>
                </a:lnTo>
                <a:lnTo>
                  <a:pt x="0" y="0"/>
                </a:lnTo>
                <a:lnTo>
                  <a:pt x="228600" y="0"/>
                </a:lnTo>
                <a:lnTo>
                  <a:pt x="228600" y="1009207"/>
                </a:lnTo>
                <a:close/>
              </a:path>
            </a:pathLst>
          </a:custGeom>
          <a:solidFill>
            <a:srgbClr val="238791"/>
          </a:solidFill>
        </p:spPr>
        <p:txBody>
          <a:bodyPr wrap="square" lIns="0" tIns="0" rIns="0" bIns="0" rtlCol="0"/>
          <a:lstStyle/>
          <a:p>
            <a:endParaRPr/>
          </a:p>
        </p:txBody>
      </p:sp>
      <p:sp>
        <p:nvSpPr>
          <p:cNvPr id="17" name="object 12">
            <a:extLst>
              <a:ext uri="{FF2B5EF4-FFF2-40B4-BE49-F238E27FC236}">
                <a16:creationId xmlns:a16="http://schemas.microsoft.com/office/drawing/2014/main" id="{357373C2-E0E3-30A7-BE50-012578B465F6}"/>
              </a:ext>
            </a:extLst>
          </p:cNvPr>
          <p:cNvSpPr/>
          <p:nvPr userDrawn="1"/>
        </p:nvSpPr>
        <p:spPr>
          <a:xfrm>
            <a:off x="177057" y="1063501"/>
            <a:ext cx="238125" cy="438150"/>
          </a:xfrm>
          <a:custGeom>
            <a:avLst/>
            <a:gdLst/>
            <a:ahLst/>
            <a:cxnLst/>
            <a:rect l="l" t="t" r="r" b="b"/>
            <a:pathLst>
              <a:path w="238125" h="438150">
                <a:moveTo>
                  <a:pt x="238124" y="437960"/>
                </a:moveTo>
                <a:lnTo>
                  <a:pt x="0" y="437960"/>
                </a:lnTo>
                <a:lnTo>
                  <a:pt x="0" y="0"/>
                </a:lnTo>
                <a:lnTo>
                  <a:pt x="238124" y="0"/>
                </a:lnTo>
                <a:lnTo>
                  <a:pt x="238124" y="437960"/>
                </a:lnTo>
                <a:close/>
              </a:path>
            </a:pathLst>
          </a:custGeom>
          <a:solidFill>
            <a:srgbClr val="FDBD40"/>
          </a:solidFill>
        </p:spPr>
        <p:txBody>
          <a:bodyPr wrap="square" lIns="0" tIns="0" rIns="0" bIns="0" rtlCol="0"/>
          <a:lstStyle/>
          <a:p>
            <a:endParaRPr/>
          </a:p>
        </p:txBody>
      </p:sp>
      <p:sp>
        <p:nvSpPr>
          <p:cNvPr id="18" name="object 13">
            <a:extLst>
              <a:ext uri="{FF2B5EF4-FFF2-40B4-BE49-F238E27FC236}">
                <a16:creationId xmlns:a16="http://schemas.microsoft.com/office/drawing/2014/main" id="{0DD394F5-C0D3-3C38-7058-99BEC22A8532}"/>
              </a:ext>
            </a:extLst>
          </p:cNvPr>
          <p:cNvSpPr/>
          <p:nvPr userDrawn="1"/>
        </p:nvSpPr>
        <p:spPr>
          <a:xfrm>
            <a:off x="177057" y="63261"/>
            <a:ext cx="238125" cy="762000"/>
          </a:xfrm>
          <a:custGeom>
            <a:avLst/>
            <a:gdLst/>
            <a:ahLst/>
            <a:cxnLst/>
            <a:rect l="l" t="t" r="r" b="b"/>
            <a:pathLst>
              <a:path w="238125" h="762000">
                <a:moveTo>
                  <a:pt x="238124" y="761717"/>
                </a:moveTo>
                <a:lnTo>
                  <a:pt x="0" y="761717"/>
                </a:lnTo>
                <a:lnTo>
                  <a:pt x="0" y="0"/>
                </a:lnTo>
                <a:lnTo>
                  <a:pt x="238124" y="0"/>
                </a:lnTo>
                <a:lnTo>
                  <a:pt x="238124" y="761717"/>
                </a:lnTo>
                <a:close/>
              </a:path>
            </a:pathLst>
          </a:custGeom>
          <a:solidFill>
            <a:srgbClr val="E8676A"/>
          </a:solidFill>
        </p:spPr>
        <p:txBody>
          <a:bodyPr wrap="square" lIns="0" tIns="0" rIns="0" bIns="0" rtlCol="0"/>
          <a:lstStyle/>
          <a:p>
            <a:endParaRPr/>
          </a:p>
        </p:txBody>
      </p:sp>
      <p:pic>
        <p:nvPicPr>
          <p:cNvPr id="19" name="object 14">
            <a:extLst>
              <a:ext uri="{FF2B5EF4-FFF2-40B4-BE49-F238E27FC236}">
                <a16:creationId xmlns:a16="http://schemas.microsoft.com/office/drawing/2014/main" id="{0504D18A-FD5D-32CE-C2CD-F46C2DCC578F}"/>
              </a:ext>
            </a:extLst>
          </p:cNvPr>
          <p:cNvPicPr/>
          <p:nvPr userDrawn="1"/>
        </p:nvPicPr>
        <p:blipFill>
          <a:blip r:embed="rId14" cstate="print"/>
          <a:stretch>
            <a:fillRect/>
          </a:stretch>
        </p:blipFill>
        <p:spPr>
          <a:xfrm>
            <a:off x="15011400" y="419100"/>
            <a:ext cx="2891670" cy="932139"/>
          </a:xfrm>
          <a:prstGeom prst="rect">
            <a:avLst/>
          </a:prstGeom>
        </p:spPr>
      </p:pic>
      <p:sp>
        <p:nvSpPr>
          <p:cNvPr id="23" name="CuadroTexto 22">
            <a:extLst>
              <a:ext uri="{FF2B5EF4-FFF2-40B4-BE49-F238E27FC236}">
                <a16:creationId xmlns:a16="http://schemas.microsoft.com/office/drawing/2014/main" id="{0B0702A4-442D-D72A-E87B-19EDD47A47ED}"/>
              </a:ext>
            </a:extLst>
          </p:cNvPr>
          <p:cNvSpPr txBox="1"/>
          <p:nvPr userDrawn="1"/>
        </p:nvSpPr>
        <p:spPr>
          <a:xfrm>
            <a:off x="4876800" y="9180923"/>
            <a:ext cx="11049000" cy="73866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European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support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production</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this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publication</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does</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not</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constitute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endorsement</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of</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contents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25"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reflects</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2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views only 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authors,</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Commission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cannot</a:t>
            </a:r>
            <a:r>
              <a:rPr lang="en-US" sz="1400" spc="10" dirty="0">
                <a:latin typeface="Arial" panose="020B0604020202020204" pitchFamily="34" charset="0"/>
                <a:cs typeface="Arial" panose="020B0604020202020204" pitchFamily="34" charset="0"/>
              </a:rPr>
              <a:t> be </a:t>
            </a:r>
            <a:r>
              <a:rPr lang="en-US" sz="1400" spc="5" dirty="0">
                <a:latin typeface="Arial" panose="020B0604020202020204" pitchFamily="34" charset="0"/>
                <a:cs typeface="Arial" panose="020B0604020202020204" pitchFamily="34" charset="0"/>
              </a:rPr>
              <a:t>held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responsible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for</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any</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use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which</a:t>
            </a:r>
            <a:r>
              <a:rPr lang="en-US" sz="1400" spc="10" dirty="0">
                <a:latin typeface="Arial" panose="020B0604020202020204" pitchFamily="34" charset="0"/>
                <a:cs typeface="Arial" panose="020B0604020202020204" pitchFamily="34" charset="0"/>
              </a:rPr>
              <a:t> may</a:t>
            </a:r>
            <a:r>
              <a:rPr lang="en-US" sz="1400" spc="5" dirty="0">
                <a:latin typeface="Arial" panose="020B0604020202020204" pitchFamily="34" charset="0"/>
                <a:cs typeface="Arial" panose="020B0604020202020204" pitchFamily="34" charset="0"/>
              </a:rPr>
              <a:t> </a:t>
            </a:r>
            <a:r>
              <a:rPr lang="en-US" sz="1400" spc="10" dirty="0">
                <a:latin typeface="Arial" panose="020B0604020202020204" pitchFamily="34" charset="0"/>
                <a:cs typeface="Arial" panose="020B0604020202020204" pitchFamily="34" charset="0"/>
              </a:rPr>
              <a:t>be made </a:t>
            </a:r>
            <a:r>
              <a:rPr lang="en-US" sz="1400" spc="5" dirty="0">
                <a:latin typeface="Arial" panose="020B0604020202020204" pitchFamily="34" charset="0"/>
                <a:cs typeface="Arial" panose="020B0604020202020204" pitchFamily="34" charset="0"/>
              </a:rPr>
              <a:t>of</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information</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contained</a:t>
            </a:r>
            <a:r>
              <a:rPr lang="en-US" sz="1400" spc="10" dirty="0">
                <a:latin typeface="Arial" panose="020B0604020202020204" pitchFamily="34" charset="0"/>
                <a:cs typeface="Arial" panose="020B0604020202020204" pitchFamily="34" charset="0"/>
              </a:rPr>
              <a:t> </a:t>
            </a:r>
            <a:r>
              <a:rPr lang="en-US" sz="1400" spc="5" dirty="0">
                <a:latin typeface="Arial" panose="020B0604020202020204" pitchFamily="34" charset="0"/>
                <a:cs typeface="Arial" panose="020B0604020202020204" pitchFamily="34" charset="0"/>
              </a:rPr>
              <a:t>therein."</a:t>
            </a:r>
          </a:p>
        </p:txBody>
      </p:sp>
      <p:pic>
        <p:nvPicPr>
          <p:cNvPr id="24" name="object 2">
            <a:extLst>
              <a:ext uri="{FF2B5EF4-FFF2-40B4-BE49-F238E27FC236}">
                <a16:creationId xmlns:a16="http://schemas.microsoft.com/office/drawing/2014/main" id="{00B21A7A-BB50-16CD-B1C1-7D57EEA53685}"/>
              </a:ext>
            </a:extLst>
          </p:cNvPr>
          <p:cNvPicPr/>
          <p:nvPr userDrawn="1"/>
        </p:nvPicPr>
        <p:blipFill>
          <a:blip r:embed="rId15" cstate="print"/>
          <a:stretch>
            <a:fillRect/>
          </a:stretch>
        </p:blipFill>
        <p:spPr>
          <a:xfrm>
            <a:off x="1447800" y="9243313"/>
            <a:ext cx="3200399" cy="676274"/>
          </a:xfrm>
          <a:prstGeom prst="rect">
            <a:avLst/>
          </a:prstGeom>
        </p:spPr>
      </p:pic>
    </p:spTree>
    <p:extLst>
      <p:ext uri="{BB962C8B-B14F-4D97-AF65-F5344CB8AC3E}">
        <p14:creationId xmlns:p14="http://schemas.microsoft.com/office/powerpoint/2010/main" val="171533904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theverge.com/2020/10/20/21519322/deepfake-fake-nudes-telegram-bot-deepnude-sensity-report" TargetMode="External"/><Relationship Id="rId2" Type="http://schemas.openxmlformats.org/officeDocument/2006/relationships/hyperlink" Target="https://www.theverge.com/2020/10/20/21519322/deepfake-fake-nudes-telegram-bot-deepnude-sensity-report&#8203;" TargetMode="External"/><Relationship Id="rId1" Type="http://schemas.openxmlformats.org/officeDocument/2006/relationships/slideLayout" Target="../slideLayouts/slideLayout7.xml"/><Relationship Id="rId5" Type="http://schemas.openxmlformats.org/officeDocument/2006/relationships/hyperlink" Target="https://www.accessnow.org/how-ai-systems-undermine-lgbtq-identity/" TargetMode="External"/><Relationship Id="rId4" Type="http://schemas.openxmlformats.org/officeDocument/2006/relationships/hyperlink" Target="https://www.theverge.com/2014/9/25/6844021/apple-promised-an-expansive-health-app-so-why-cant-i-trac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s://www.vox.com/recode/2019/8/15/20806384/social-media-hate-speech-bias-black-african-american-facebook-twitter" TargetMode="External"/><Relationship Id="rId2" Type="http://schemas.openxmlformats.org/officeDocument/2006/relationships/hyperlink" Target="http://proceedings.mlr.press/v81/buolamwini18a/buolamwini18a.pdf"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8" Type="http://schemas.openxmlformats.org/officeDocument/2006/relationships/hyperlink" Target="https://www.reuters.com/article/us-alphabet-google-ai-idUSKCN1RH00S" TargetMode="External"/><Relationship Id="rId3" Type="http://schemas.openxmlformats.org/officeDocument/2006/relationships/hyperlink" Target="https://www.oecd.ai/ai-principles" TargetMode="External"/><Relationship Id="rId7" Type="http://schemas.openxmlformats.org/officeDocument/2006/relationships/hyperlink" Target="https://www.microsoft.com/en-us/ai/responsible-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ec.europa.eu/info/publications/white-paper-artificial-intelligence-european-approach-excellence-and-trust_en" TargetMode="External"/><Relationship Id="rId5" Type="http://schemas.openxmlformats.org/officeDocument/2006/relationships/hyperlink" Target="https://www.unicef.org/globalinsight/reports/policy-guidance-ai-children" TargetMode="External"/><Relationship Id="rId4" Type="http://schemas.openxmlformats.org/officeDocument/2006/relationships/hyperlink" Target="https://en.unesco.org/news/unesco-launches-worldwide-online-public-consultation-ethics-artificial-intelligence" TargetMode="External"/><Relationship Id="rId9" Type="http://schemas.openxmlformats.org/officeDocument/2006/relationships/hyperlink" Target="https://www.partnershiponai.org/"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3" Type="http://schemas.openxmlformats.org/officeDocument/2006/relationships/hyperlink" Target="https://www.washingtonpost.com/news/monkey-cage/wp/2016/10/17/can-an-algorithm-be-racist-our-analysis-is-more-cautious-than-propublicas/?noredirect=on&amp;utm_term=.24b3907c91d1" TargetMode="External"/><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technologyreview.com/2021/10/26/1038643/ai-reinforcement-learning-digital-twins-can-solve-supply-chain-shortages-and-save-christmas/" TargetMode="External"/><Relationship Id="rId2" Type="http://schemas.openxmlformats.org/officeDocument/2006/relationships/hyperlink" Target="https://www.skillsfuture.gov.sg/AboutSkillsFuture" TargetMode="External"/><Relationship Id="rId1" Type="http://schemas.openxmlformats.org/officeDocument/2006/relationships/slideLayout" Target="../slideLayouts/slideLayout7.xml"/><Relationship Id="rId4" Type="http://schemas.openxmlformats.org/officeDocument/2006/relationships/hyperlink" Target="https://gpai.ai/projects/responsible-ai/environment/climate-change-and-ai.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altana.ai/blog/illuminating-xinjiang-forced-labor-ecosystem" TargetMode="External"/><Relationship Id="rId2" Type="http://schemas.openxmlformats.org/officeDocument/2006/relationships/hyperlink" Target="https://ev.caltech.edu/info" TargetMode="External"/><Relationship Id="rId1" Type="http://schemas.openxmlformats.org/officeDocument/2006/relationships/slideLayout" Target="../slideLayouts/slideLayout7.xml"/><Relationship Id="rId4" Type="http://schemas.openxmlformats.org/officeDocument/2006/relationships/hyperlink" Target="https://www.deepmind.com/blog/machine-learning-can-boost-the-value-of-wind-energ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E44E27C2-649F-F2B8-B7E1-2956CAAC7E77}"/>
              </a:ext>
            </a:extLst>
          </p:cNvPr>
          <p:cNvSpPr txBox="1"/>
          <p:nvPr/>
        </p:nvSpPr>
        <p:spPr>
          <a:xfrm>
            <a:off x="1733550" y="6591300"/>
            <a:ext cx="14820900" cy="1384995"/>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n-US" sz="4800" b="1" spc="-114" dirty="0">
                <a:solidFill>
                  <a:srgbClr val="E7686A"/>
                </a:solidFill>
                <a:ea typeface="Microsoft Sans Serif" panose="020B0604020202020204" pitchFamily="34" charset="0"/>
                <a:cs typeface="Microsoft Sans Serif" panose="020B0604020202020204" pitchFamily="34" charset="0"/>
              </a:rPr>
              <a:t>Data Science &amp; Social Impact: Achieving Positive Outcomes</a:t>
            </a:r>
          </a:p>
          <a:p>
            <a:pPr lvl="0" algn="ctr">
              <a:spcBef>
                <a:spcPts val="5"/>
              </a:spcBef>
              <a:tabLst>
                <a:tab pos="1205230" algn="l"/>
                <a:tab pos="1926589" algn="l"/>
                <a:tab pos="2915920" algn="l"/>
                <a:tab pos="3444875" algn="l"/>
                <a:tab pos="4383405" algn="l"/>
                <a:tab pos="6796405" algn="l"/>
              </a:tabLst>
              <a:defRPr/>
            </a:pPr>
            <a:r>
              <a:rPr lang="en-US" sz="3600" b="1" spc="-114" dirty="0">
                <a:solidFill>
                  <a:srgbClr val="E7686A"/>
                </a:solidFill>
                <a:ea typeface="Microsoft Sans Serif" panose="020B0604020202020204" pitchFamily="34" charset="0"/>
                <a:cs typeface="Microsoft Sans Serif" panose="020B0604020202020204" pitchFamily="34" charset="0"/>
              </a:rPr>
              <a:t>By Women in AI Austria</a:t>
            </a:r>
            <a:endParaRPr lang="en-US" sz="3200" b="1" spc="-114" dirty="0">
              <a:solidFill>
                <a:srgbClr val="E7686A"/>
              </a:solidFill>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450231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9906000" cy="769441"/>
          </a:xfrm>
          <a:prstGeom prst="rect">
            <a:avLst/>
          </a:prstGeom>
          <a:noFill/>
        </p:spPr>
        <p:txBody>
          <a:bodyPr wrap="square" rtlCol="0">
            <a:spAutoFit/>
          </a:bodyPr>
          <a:lstStyle/>
          <a:p>
            <a:r>
              <a:rPr lang="es-ES" sz="4400" b="1" dirty="0" err="1">
                <a:solidFill>
                  <a:srgbClr val="E7686A"/>
                </a:solidFill>
                <a:ea typeface="Microsoft Sans Serif" panose="020B0604020202020204" pitchFamily="34" charset="0"/>
                <a:cs typeface="Microsoft Sans Serif" panose="020B0604020202020204" pitchFamily="34" charset="0"/>
              </a:rPr>
              <a:t>Unit</a:t>
            </a:r>
            <a:r>
              <a:rPr lang="es-ES" sz="4400" b="1" dirty="0">
                <a:solidFill>
                  <a:srgbClr val="E7686A"/>
                </a:solidFill>
                <a:ea typeface="Microsoft Sans Serif" panose="020B0604020202020204" pitchFamily="34" charset="0"/>
                <a:cs typeface="Microsoft Sans Serif" panose="020B0604020202020204" pitchFamily="34" charset="0"/>
              </a:rPr>
              <a:t> 1: </a:t>
            </a:r>
            <a:r>
              <a:rPr lang="en-US" sz="4400" b="1" dirty="0">
                <a:solidFill>
                  <a:srgbClr val="E7686A"/>
                </a:solidFill>
                <a:ea typeface="Microsoft Sans Serif" panose="020B0604020202020204" pitchFamily="34" charset="0"/>
                <a:cs typeface="Microsoft Sans Serif" panose="020B0604020202020204" pitchFamily="34" charset="0"/>
              </a:rPr>
              <a:t>Using data science for social good</a:t>
            </a:r>
            <a:endParaRPr lang="es-ES" sz="44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rtlCol="0">
            <a:spAutoFit/>
          </a:bodyPr>
          <a:lstStyle/>
          <a:p>
            <a:r>
              <a:rPr lang="es-ES" sz="2800" b="1" dirty="0" err="1">
                <a:solidFill>
                  <a:srgbClr val="238791"/>
                </a:solidFill>
                <a:ea typeface="Microsoft Sans Serif" panose="020B0604020202020204" pitchFamily="34" charset="0"/>
                <a:cs typeface="Microsoft Sans Serif" panose="020B0604020202020204" pitchFamily="34" charset="0"/>
              </a:rPr>
              <a:t>Section</a:t>
            </a:r>
            <a:r>
              <a:rPr lang="es-ES" sz="2800" b="1" dirty="0">
                <a:solidFill>
                  <a:srgbClr val="238791"/>
                </a:solidFill>
                <a:ea typeface="Microsoft Sans Serif" panose="020B0604020202020204" pitchFamily="34" charset="0"/>
                <a:cs typeface="Microsoft Sans Serif" panose="020B0604020202020204" pitchFamily="34" charset="0"/>
              </a:rPr>
              <a:t> 2: </a:t>
            </a:r>
            <a:r>
              <a:rPr lang="en-US" sz="2800" b="1" dirty="0">
                <a:solidFill>
                  <a:srgbClr val="238791"/>
                </a:solidFill>
                <a:ea typeface="Microsoft Sans Serif" panose="020B0604020202020204" pitchFamily="34" charset="0"/>
                <a:cs typeface="Microsoft Sans Serif" panose="020B0604020202020204" pitchFamily="34" charset="0"/>
              </a:rPr>
              <a:t>Amnesty Italy Use Case</a:t>
            </a: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b="1" i="1" dirty="0">
                <a:solidFill>
                  <a:srgbClr val="FDBD40"/>
                </a:solidFill>
                <a:ea typeface="Microsoft Sans Serif" panose="020B0604020202020204" pitchFamily="34" charset="0"/>
                <a:cs typeface="Microsoft Sans Serif" panose="020B0604020202020204" pitchFamily="34" charset="0"/>
              </a:rPr>
              <a:t>Example: European Parliamentary Elections 2019</a:t>
            </a:r>
          </a:p>
        </p:txBody>
      </p:sp>
      <p:sp>
        <p:nvSpPr>
          <p:cNvPr id="2" name="CasellaDiTesto 1"/>
          <p:cNvSpPr txBox="1"/>
          <p:nvPr/>
        </p:nvSpPr>
        <p:spPr>
          <a:xfrm>
            <a:off x="1600200" y="4076700"/>
            <a:ext cx="14478000" cy="2308324"/>
          </a:xfrm>
          <a:prstGeom prst="rect">
            <a:avLst/>
          </a:prstGeom>
          <a:noFill/>
        </p:spPr>
        <p:txBody>
          <a:bodyPr wrap="square" rtlCol="0">
            <a:spAutoFit/>
          </a:bodyPr>
          <a:lstStyle/>
          <a:p>
            <a:pPr>
              <a:lnSpc>
                <a:spcPct val="150000"/>
              </a:lnSpc>
            </a:pPr>
            <a:r>
              <a:rPr lang="en-US" sz="2400" dirty="0"/>
              <a:t>The public Twitter and Facebook profiles of 461 candidates, plus the party leadership, were monitored.</a:t>
            </a:r>
          </a:p>
          <a:p>
            <a:pPr>
              <a:lnSpc>
                <a:spcPct val="150000"/>
              </a:lnSpc>
            </a:pPr>
            <a:endParaRPr lang="en-US" sz="2400" dirty="0"/>
          </a:p>
          <a:p>
            <a:pPr marL="285750" indent="-285750">
              <a:lnSpc>
                <a:spcPct val="150000"/>
              </a:lnSpc>
              <a:buFont typeface="Wingdings" panose="05000000000000000000" pitchFamily="2" charset="2"/>
              <a:buChar char="Ø"/>
            </a:pPr>
            <a:r>
              <a:rPr lang="en-US" sz="2400" dirty="0"/>
              <a:t>6 weeks (April 15 to May 24, 2019)</a:t>
            </a:r>
          </a:p>
          <a:p>
            <a:pPr marL="285750" indent="-285750">
              <a:lnSpc>
                <a:spcPct val="150000"/>
              </a:lnSpc>
              <a:buFont typeface="Wingdings" panose="05000000000000000000" pitchFamily="2" charset="2"/>
              <a:buChar char="Ø"/>
            </a:pPr>
            <a:r>
              <a:rPr lang="en-US" sz="2400" dirty="0"/>
              <a:t>Over 27 thousand posts, and 4 million comments were collected</a:t>
            </a:r>
          </a:p>
        </p:txBody>
      </p:sp>
    </p:spTree>
    <p:extLst>
      <p:ext uri="{BB962C8B-B14F-4D97-AF65-F5344CB8AC3E}">
        <p14:creationId xmlns:p14="http://schemas.microsoft.com/office/powerpoint/2010/main" val="3924975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9906000" cy="769441"/>
          </a:xfrm>
          <a:prstGeom prst="rect">
            <a:avLst/>
          </a:prstGeom>
          <a:noFill/>
        </p:spPr>
        <p:txBody>
          <a:bodyPr wrap="square" rtlCol="0">
            <a:spAutoFit/>
          </a:bodyPr>
          <a:lstStyle/>
          <a:p>
            <a:r>
              <a:rPr lang="es-ES" sz="4400" b="1" dirty="0" err="1">
                <a:solidFill>
                  <a:srgbClr val="E7686A"/>
                </a:solidFill>
                <a:ea typeface="Microsoft Sans Serif" panose="020B0604020202020204" pitchFamily="34" charset="0"/>
                <a:cs typeface="Microsoft Sans Serif" panose="020B0604020202020204" pitchFamily="34" charset="0"/>
              </a:rPr>
              <a:t>Unit</a:t>
            </a:r>
            <a:r>
              <a:rPr lang="es-ES" sz="4400" b="1" dirty="0">
                <a:solidFill>
                  <a:srgbClr val="E7686A"/>
                </a:solidFill>
                <a:ea typeface="Microsoft Sans Serif" panose="020B0604020202020204" pitchFamily="34" charset="0"/>
                <a:cs typeface="Microsoft Sans Serif" panose="020B0604020202020204" pitchFamily="34" charset="0"/>
              </a:rPr>
              <a:t> 1: </a:t>
            </a:r>
            <a:r>
              <a:rPr lang="en-US" sz="4400" b="1" dirty="0">
                <a:solidFill>
                  <a:srgbClr val="E7686A"/>
                </a:solidFill>
                <a:ea typeface="Microsoft Sans Serif" panose="020B0604020202020204" pitchFamily="34" charset="0"/>
                <a:cs typeface="Microsoft Sans Serif" panose="020B0604020202020204" pitchFamily="34" charset="0"/>
              </a:rPr>
              <a:t>Using data science for social good</a:t>
            </a:r>
            <a:endParaRPr lang="es-ES" sz="44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rtlCol="0">
            <a:spAutoFit/>
          </a:bodyPr>
          <a:lstStyle/>
          <a:p>
            <a:r>
              <a:rPr lang="es-ES" sz="2800" b="1" dirty="0" err="1">
                <a:solidFill>
                  <a:srgbClr val="238791"/>
                </a:solidFill>
                <a:ea typeface="Microsoft Sans Serif" panose="020B0604020202020204" pitchFamily="34" charset="0"/>
                <a:cs typeface="Microsoft Sans Serif" panose="020B0604020202020204" pitchFamily="34" charset="0"/>
              </a:rPr>
              <a:t>Section</a:t>
            </a:r>
            <a:r>
              <a:rPr lang="es-ES" sz="2800" b="1" dirty="0">
                <a:solidFill>
                  <a:srgbClr val="238791"/>
                </a:solidFill>
                <a:ea typeface="Microsoft Sans Serif" panose="020B0604020202020204" pitchFamily="34" charset="0"/>
                <a:cs typeface="Microsoft Sans Serif" panose="020B0604020202020204" pitchFamily="34" charset="0"/>
              </a:rPr>
              <a:t> 2: </a:t>
            </a:r>
            <a:r>
              <a:rPr lang="en-US" sz="2800" b="1" dirty="0">
                <a:solidFill>
                  <a:srgbClr val="238791"/>
                </a:solidFill>
                <a:ea typeface="Microsoft Sans Serif" panose="020B0604020202020204" pitchFamily="34" charset="0"/>
                <a:cs typeface="Microsoft Sans Serif" panose="020B0604020202020204" pitchFamily="34" charset="0"/>
              </a:rPr>
              <a:t>Amnesty Italy Use Case</a:t>
            </a: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b="1" i="1" dirty="0">
                <a:solidFill>
                  <a:srgbClr val="FDBD40"/>
                </a:solidFill>
                <a:ea typeface="Microsoft Sans Serif" panose="020B0604020202020204" pitchFamily="34" charset="0"/>
                <a:cs typeface="Microsoft Sans Serif" panose="020B0604020202020204" pitchFamily="34" charset="0"/>
              </a:rPr>
              <a:t>Example: European Parliamentary Elections 2019</a:t>
            </a:r>
          </a:p>
        </p:txBody>
      </p:sp>
      <p:sp>
        <p:nvSpPr>
          <p:cNvPr id="2" name="CasellaDiTesto 1"/>
          <p:cNvSpPr txBox="1"/>
          <p:nvPr/>
        </p:nvSpPr>
        <p:spPr>
          <a:xfrm>
            <a:off x="1600200" y="4076700"/>
            <a:ext cx="14478000" cy="2308324"/>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sz="2400" dirty="0"/>
              <a:t>Due to the large volume of comments, a selection had to be made of which politicians‘ feeds to evaluate.  The criteria were: extent of social media activity, while ensuring a representation of all parties, all regions, and at least one woman/man per party.  As a result, the feeds of 77 politicians were evaluated.</a:t>
            </a:r>
          </a:p>
          <a:p>
            <a:pPr marL="285750" indent="-285750">
              <a:lnSpc>
                <a:spcPct val="150000"/>
              </a:lnSpc>
              <a:buFont typeface="Wingdings" panose="05000000000000000000" pitchFamily="2" charset="2"/>
              <a:buChar char="Ø"/>
            </a:pPr>
            <a:r>
              <a:rPr lang="en-US" sz="2400" dirty="0"/>
              <a:t>80% of posts, and a random sampling of 100 thousand comments were tagged by 150  Amnesty Italy volunteers</a:t>
            </a:r>
          </a:p>
        </p:txBody>
      </p:sp>
    </p:spTree>
    <p:extLst>
      <p:ext uri="{BB962C8B-B14F-4D97-AF65-F5344CB8AC3E}">
        <p14:creationId xmlns:p14="http://schemas.microsoft.com/office/powerpoint/2010/main" val="3251340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316822" y="2178423"/>
            <a:ext cx="11362037" cy="6965577"/>
          </a:xfrm>
        </p:spPr>
        <p:txBody>
          <a:bodyPr>
            <a:normAutofit/>
          </a:bodyPr>
          <a:lstStyle/>
          <a:p>
            <a:pPr marL="51435" indent="0">
              <a:lnSpc>
                <a:spcPct val="150000"/>
              </a:lnSpc>
              <a:buNone/>
            </a:pPr>
            <a:endParaRPr lang="de-DE" dirty="0"/>
          </a:p>
          <a:p>
            <a:pPr marL="51435" indent="0">
              <a:buNone/>
            </a:pPr>
            <a:endParaRPr lang="de-DE" dirty="0"/>
          </a:p>
          <a:p>
            <a:pPr marL="51435" indent="0">
              <a:buNone/>
            </a:pPr>
            <a:endParaRPr lang="en-US" dirty="0"/>
          </a:p>
        </p:txBody>
      </p:sp>
      <p:sp>
        <p:nvSpPr>
          <p:cNvPr id="3" name="Oval 2"/>
          <p:cNvSpPr/>
          <p:nvPr/>
        </p:nvSpPr>
        <p:spPr>
          <a:xfrm>
            <a:off x="4101353" y="441735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6" name="Oval 5"/>
          <p:cNvSpPr/>
          <p:nvPr/>
        </p:nvSpPr>
        <p:spPr>
          <a:xfrm>
            <a:off x="5813837" y="33953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7" name="Oval 6"/>
          <p:cNvSpPr/>
          <p:nvPr/>
        </p:nvSpPr>
        <p:spPr>
          <a:xfrm>
            <a:off x="4666900" y="365087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8" name="Oval 7"/>
          <p:cNvSpPr/>
          <p:nvPr/>
        </p:nvSpPr>
        <p:spPr>
          <a:xfrm>
            <a:off x="4787153" y="66562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9" name="Oval 8"/>
          <p:cNvSpPr/>
          <p:nvPr/>
        </p:nvSpPr>
        <p:spPr>
          <a:xfrm>
            <a:off x="5056094" y="5580528"/>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0" name="Oval 9"/>
          <p:cNvSpPr/>
          <p:nvPr/>
        </p:nvSpPr>
        <p:spPr>
          <a:xfrm>
            <a:off x="7746847" y="41416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1" name="Oval 10"/>
          <p:cNvSpPr/>
          <p:nvPr/>
        </p:nvSpPr>
        <p:spPr>
          <a:xfrm>
            <a:off x="5420089" y="441735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2" name="Oval 11"/>
          <p:cNvSpPr/>
          <p:nvPr/>
        </p:nvSpPr>
        <p:spPr>
          <a:xfrm>
            <a:off x="5614862" y="78530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3" name="Oval 12"/>
          <p:cNvSpPr/>
          <p:nvPr/>
        </p:nvSpPr>
        <p:spPr>
          <a:xfrm>
            <a:off x="4163207" y="55132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4" name="Oval 13"/>
          <p:cNvSpPr/>
          <p:nvPr/>
        </p:nvSpPr>
        <p:spPr>
          <a:xfrm>
            <a:off x="7545143" y="826321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5" name="Oval 14"/>
          <p:cNvSpPr/>
          <p:nvPr/>
        </p:nvSpPr>
        <p:spPr>
          <a:xfrm>
            <a:off x="6552751" y="556035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6" name="Oval 15"/>
          <p:cNvSpPr/>
          <p:nvPr/>
        </p:nvSpPr>
        <p:spPr>
          <a:xfrm>
            <a:off x="7126942" y="508298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7" name="Oval 16"/>
          <p:cNvSpPr/>
          <p:nvPr/>
        </p:nvSpPr>
        <p:spPr>
          <a:xfrm>
            <a:off x="6186038" y="65352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8" name="Oval 17"/>
          <p:cNvSpPr/>
          <p:nvPr/>
        </p:nvSpPr>
        <p:spPr>
          <a:xfrm>
            <a:off x="6790765" y="43702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9" name="Oval 18"/>
          <p:cNvSpPr/>
          <p:nvPr/>
        </p:nvSpPr>
        <p:spPr>
          <a:xfrm>
            <a:off x="6216571" y="834389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0" name="Oval 19"/>
          <p:cNvSpPr/>
          <p:nvPr/>
        </p:nvSpPr>
        <p:spPr>
          <a:xfrm>
            <a:off x="7503850" y="65957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1" name="Oval 20"/>
          <p:cNvSpPr/>
          <p:nvPr/>
        </p:nvSpPr>
        <p:spPr>
          <a:xfrm>
            <a:off x="8322386" y="47131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2" name="Oval 21"/>
          <p:cNvSpPr/>
          <p:nvPr/>
        </p:nvSpPr>
        <p:spPr>
          <a:xfrm>
            <a:off x="6722186" y="74496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3" name="Oval 22"/>
          <p:cNvSpPr/>
          <p:nvPr/>
        </p:nvSpPr>
        <p:spPr>
          <a:xfrm>
            <a:off x="8550986" y="32205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4" name="Oval 23"/>
          <p:cNvSpPr/>
          <p:nvPr/>
        </p:nvSpPr>
        <p:spPr>
          <a:xfrm>
            <a:off x="4245232" y="81959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5" name="Oval 24"/>
          <p:cNvSpPr/>
          <p:nvPr/>
        </p:nvSpPr>
        <p:spPr>
          <a:xfrm>
            <a:off x="8619565" y="7906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6" name="Oval 25"/>
          <p:cNvSpPr/>
          <p:nvPr/>
        </p:nvSpPr>
        <p:spPr>
          <a:xfrm>
            <a:off x="8736542" y="839768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8" name="Oval 27"/>
          <p:cNvSpPr/>
          <p:nvPr/>
        </p:nvSpPr>
        <p:spPr>
          <a:xfrm>
            <a:off x="8425253" y="6763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0" name="Oval 29"/>
          <p:cNvSpPr/>
          <p:nvPr/>
        </p:nvSpPr>
        <p:spPr>
          <a:xfrm>
            <a:off x="9630497" y="3334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1" name="Oval 30"/>
          <p:cNvSpPr/>
          <p:nvPr/>
        </p:nvSpPr>
        <p:spPr>
          <a:xfrm>
            <a:off x="9947173" y="32205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2" name="Oval 31"/>
          <p:cNvSpPr/>
          <p:nvPr/>
        </p:nvSpPr>
        <p:spPr>
          <a:xfrm>
            <a:off x="9758341" y="371138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3" name="Oval 32"/>
          <p:cNvSpPr/>
          <p:nvPr/>
        </p:nvSpPr>
        <p:spPr>
          <a:xfrm>
            <a:off x="9970417" y="3529853"/>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4" name="Oval 33"/>
          <p:cNvSpPr/>
          <p:nvPr/>
        </p:nvSpPr>
        <p:spPr>
          <a:xfrm>
            <a:off x="10451483" y="33953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5" name="Oval 34"/>
          <p:cNvSpPr/>
          <p:nvPr/>
        </p:nvSpPr>
        <p:spPr>
          <a:xfrm>
            <a:off x="10038995" y="388796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6" name="Oval 35"/>
          <p:cNvSpPr/>
          <p:nvPr/>
        </p:nvSpPr>
        <p:spPr>
          <a:xfrm>
            <a:off x="10986052" y="3592133"/>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7" name="Oval 36"/>
          <p:cNvSpPr/>
          <p:nvPr/>
        </p:nvSpPr>
        <p:spPr>
          <a:xfrm>
            <a:off x="9655084" y="406101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8" name="Oval 37"/>
          <p:cNvSpPr/>
          <p:nvPr/>
        </p:nvSpPr>
        <p:spPr>
          <a:xfrm>
            <a:off x="11123120" y="63066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9" name="Oval 38"/>
          <p:cNvSpPr/>
          <p:nvPr/>
        </p:nvSpPr>
        <p:spPr>
          <a:xfrm>
            <a:off x="11201495" y="610496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0" name="Oval 39"/>
          <p:cNvSpPr/>
          <p:nvPr/>
        </p:nvSpPr>
        <p:spPr>
          <a:xfrm>
            <a:off x="11528936" y="622598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1" name="Oval 40"/>
          <p:cNvSpPr/>
          <p:nvPr/>
        </p:nvSpPr>
        <p:spPr>
          <a:xfrm>
            <a:off x="11528936" y="584812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2" name="Oval 41"/>
          <p:cNvSpPr/>
          <p:nvPr/>
        </p:nvSpPr>
        <p:spPr>
          <a:xfrm>
            <a:off x="11043497" y="5580528"/>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3" name="Oval 42"/>
          <p:cNvSpPr/>
          <p:nvPr/>
        </p:nvSpPr>
        <p:spPr>
          <a:xfrm>
            <a:off x="13813876" y="346934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4" name="Oval 43"/>
          <p:cNvSpPr/>
          <p:nvPr/>
        </p:nvSpPr>
        <p:spPr>
          <a:xfrm>
            <a:off x="14042476" y="365087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5" name="Oval 44"/>
          <p:cNvSpPr/>
          <p:nvPr/>
        </p:nvSpPr>
        <p:spPr>
          <a:xfrm>
            <a:off x="12817450" y="7953935"/>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6" name="Oval 45"/>
          <p:cNvSpPr/>
          <p:nvPr/>
        </p:nvSpPr>
        <p:spPr>
          <a:xfrm>
            <a:off x="12861535" y="73420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7" name="Oval 46"/>
          <p:cNvSpPr/>
          <p:nvPr/>
        </p:nvSpPr>
        <p:spPr>
          <a:xfrm>
            <a:off x="13416374" y="767154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8" name="Oval 47"/>
          <p:cNvSpPr/>
          <p:nvPr/>
        </p:nvSpPr>
        <p:spPr>
          <a:xfrm>
            <a:off x="14133919" y="32205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9" name="Oval 48"/>
          <p:cNvSpPr/>
          <p:nvPr/>
        </p:nvSpPr>
        <p:spPr>
          <a:xfrm>
            <a:off x="13350199" y="72210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50" name="Oval 49"/>
          <p:cNvSpPr/>
          <p:nvPr/>
        </p:nvSpPr>
        <p:spPr>
          <a:xfrm>
            <a:off x="14202497" y="7906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51" name="Oval 50"/>
          <p:cNvSpPr/>
          <p:nvPr/>
        </p:nvSpPr>
        <p:spPr>
          <a:xfrm>
            <a:off x="14431097" y="81354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52" name="Oval 51"/>
          <p:cNvSpPr/>
          <p:nvPr/>
        </p:nvSpPr>
        <p:spPr>
          <a:xfrm>
            <a:off x="10004705" y="808840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grpSp>
        <p:nvGrpSpPr>
          <p:cNvPr id="53" name="Group 52"/>
          <p:cNvGrpSpPr/>
          <p:nvPr/>
        </p:nvGrpSpPr>
        <p:grpSpPr>
          <a:xfrm>
            <a:off x="3895639" y="3123672"/>
            <a:ext cx="10760049" cy="5516290"/>
            <a:chOff x="3918810" y="2705322"/>
            <a:chExt cx="10760049" cy="5903259"/>
          </a:xfrm>
        </p:grpSpPr>
        <p:sp>
          <p:nvSpPr>
            <p:cNvPr id="2" name="Rectangle 1"/>
            <p:cNvSpPr/>
            <p:nvPr/>
          </p:nvSpPr>
          <p:spPr>
            <a:xfrm>
              <a:off x="3918810" y="2705322"/>
              <a:ext cx="5177117" cy="59032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9" name="Rectangle 28"/>
            <p:cNvSpPr/>
            <p:nvPr/>
          </p:nvSpPr>
          <p:spPr>
            <a:xfrm>
              <a:off x="9501742" y="2705322"/>
              <a:ext cx="5177117" cy="59032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grpSp>
      <p:sp>
        <p:nvSpPr>
          <p:cNvPr id="54" name="TextBox 53"/>
          <p:cNvSpPr txBox="1"/>
          <p:nvPr/>
        </p:nvSpPr>
        <p:spPr>
          <a:xfrm>
            <a:off x="10992678" y="8638066"/>
            <a:ext cx="2902296" cy="507831"/>
          </a:xfrm>
          <a:prstGeom prst="rect">
            <a:avLst/>
          </a:prstGeom>
          <a:noFill/>
        </p:spPr>
        <p:txBody>
          <a:bodyPr wrap="square" rtlCol="0">
            <a:spAutoFit/>
          </a:bodyPr>
          <a:lstStyle/>
          <a:p>
            <a:r>
              <a:rPr lang="de-DE" sz="2700" dirty="0"/>
              <a:t>Clustered</a:t>
            </a:r>
            <a:endParaRPr lang="en-US" sz="2700" dirty="0"/>
          </a:p>
        </p:txBody>
      </p:sp>
      <p:sp>
        <p:nvSpPr>
          <p:cNvPr id="56" name="TextBox 55"/>
          <p:cNvSpPr txBox="1"/>
          <p:nvPr/>
        </p:nvSpPr>
        <p:spPr>
          <a:xfrm>
            <a:off x="5454378" y="8610465"/>
            <a:ext cx="2902296" cy="507831"/>
          </a:xfrm>
          <a:prstGeom prst="rect">
            <a:avLst/>
          </a:prstGeom>
          <a:noFill/>
        </p:spPr>
        <p:txBody>
          <a:bodyPr wrap="square" rtlCol="0">
            <a:spAutoFit/>
          </a:bodyPr>
          <a:lstStyle/>
          <a:p>
            <a:r>
              <a:rPr lang="de-DE" sz="2700" dirty="0"/>
              <a:t>Random</a:t>
            </a:r>
            <a:endParaRPr lang="en-US" sz="2700" dirty="0"/>
          </a:p>
        </p:txBody>
      </p:sp>
      <p:sp>
        <p:nvSpPr>
          <p:cNvPr id="57" name="TextBox 56"/>
          <p:cNvSpPr txBox="1"/>
          <p:nvPr/>
        </p:nvSpPr>
        <p:spPr>
          <a:xfrm>
            <a:off x="1488765" y="2497345"/>
            <a:ext cx="15621555" cy="523220"/>
          </a:xfrm>
          <a:prstGeom prst="rect">
            <a:avLst/>
          </a:prstGeom>
          <a:noFill/>
        </p:spPr>
        <p:txBody>
          <a:bodyPr wrap="square" rtlCol="0">
            <a:spAutoFit/>
          </a:bodyPr>
          <a:lstStyle/>
          <a:p>
            <a:r>
              <a:rPr lang="de-DE" sz="2800" b="1" i="1" dirty="0">
                <a:solidFill>
                  <a:srgbClr val="943C83"/>
                </a:solidFill>
              </a:rPr>
              <a:t>Hate Speech is not randomly distributed: </a:t>
            </a:r>
            <a:r>
              <a:rPr lang="de-DE" sz="2700" b="1" i="1" dirty="0"/>
              <a:t>Each rectangle has the exact same number and size of blue dots</a:t>
            </a:r>
            <a:endParaRPr lang="en-US" sz="2700" b="1" i="1" dirty="0"/>
          </a:p>
        </p:txBody>
      </p:sp>
      <p:sp>
        <p:nvSpPr>
          <p:cNvPr id="58" name="CuadroTexto 3">
            <a:extLst>
              <a:ext uri="{FF2B5EF4-FFF2-40B4-BE49-F238E27FC236}">
                <a16:creationId xmlns:a16="http://schemas.microsoft.com/office/drawing/2014/main" id="{5B49A45C-DB62-51D8-86AE-29BDD6A61244}"/>
              </a:ext>
            </a:extLst>
          </p:cNvPr>
          <p:cNvSpPr txBox="1"/>
          <p:nvPr/>
        </p:nvSpPr>
        <p:spPr>
          <a:xfrm>
            <a:off x="1543323" y="458315"/>
            <a:ext cx="9906000" cy="769441"/>
          </a:xfrm>
          <a:prstGeom prst="rect">
            <a:avLst/>
          </a:prstGeom>
          <a:noFill/>
        </p:spPr>
        <p:txBody>
          <a:bodyPr wrap="square" rtlCol="0">
            <a:spAutoFit/>
          </a:bodyPr>
          <a:lstStyle/>
          <a:p>
            <a:r>
              <a:rPr lang="es-ES" sz="4400" b="1" dirty="0" err="1">
                <a:solidFill>
                  <a:srgbClr val="E7686A"/>
                </a:solidFill>
                <a:ea typeface="Microsoft Sans Serif" panose="020B0604020202020204" pitchFamily="34" charset="0"/>
                <a:cs typeface="Microsoft Sans Serif" panose="020B0604020202020204" pitchFamily="34" charset="0"/>
              </a:rPr>
              <a:t>Unit</a:t>
            </a:r>
            <a:r>
              <a:rPr lang="es-ES" sz="4400" b="1" dirty="0">
                <a:solidFill>
                  <a:srgbClr val="E7686A"/>
                </a:solidFill>
                <a:ea typeface="Microsoft Sans Serif" panose="020B0604020202020204" pitchFamily="34" charset="0"/>
                <a:cs typeface="Microsoft Sans Serif" panose="020B0604020202020204" pitchFamily="34" charset="0"/>
              </a:rPr>
              <a:t> 1: </a:t>
            </a:r>
            <a:r>
              <a:rPr lang="en-US" sz="4400" b="1" dirty="0">
                <a:solidFill>
                  <a:srgbClr val="E7686A"/>
                </a:solidFill>
                <a:ea typeface="Microsoft Sans Serif" panose="020B0604020202020204" pitchFamily="34" charset="0"/>
                <a:cs typeface="Microsoft Sans Serif" panose="020B0604020202020204" pitchFamily="34" charset="0"/>
              </a:rPr>
              <a:t>Using data science for social good</a:t>
            </a:r>
            <a:endParaRPr lang="es-ES" sz="4400" b="1" dirty="0">
              <a:solidFill>
                <a:srgbClr val="E7686A"/>
              </a:solidFill>
              <a:ea typeface="Microsoft Sans Serif" panose="020B0604020202020204" pitchFamily="34" charset="0"/>
              <a:cs typeface="Microsoft Sans Serif" panose="020B0604020202020204" pitchFamily="34" charset="0"/>
            </a:endParaRPr>
          </a:p>
        </p:txBody>
      </p:sp>
      <p:sp>
        <p:nvSpPr>
          <p:cNvPr id="59" name="CuadroTexto 4">
            <a:extLst>
              <a:ext uri="{FF2B5EF4-FFF2-40B4-BE49-F238E27FC236}">
                <a16:creationId xmlns:a16="http://schemas.microsoft.com/office/drawing/2014/main" id="{9FDC7C57-826D-5EA9-1BF2-8E3DC6D338FF}"/>
              </a:ext>
            </a:extLst>
          </p:cNvPr>
          <p:cNvSpPr txBox="1"/>
          <p:nvPr/>
        </p:nvSpPr>
        <p:spPr>
          <a:xfrm>
            <a:off x="1523445" y="1216869"/>
            <a:ext cx="10040186" cy="523220"/>
          </a:xfrm>
          <a:prstGeom prst="rect">
            <a:avLst/>
          </a:prstGeom>
          <a:noFill/>
        </p:spPr>
        <p:txBody>
          <a:bodyPr wrap="square" rtlCol="0">
            <a:spAutoFit/>
          </a:bodyPr>
          <a:lstStyle/>
          <a:p>
            <a:r>
              <a:rPr lang="es-ES" sz="2800" b="1" dirty="0" err="1">
                <a:solidFill>
                  <a:srgbClr val="238791"/>
                </a:solidFill>
                <a:ea typeface="Microsoft Sans Serif" panose="020B0604020202020204" pitchFamily="34" charset="0"/>
                <a:cs typeface="Microsoft Sans Serif" panose="020B0604020202020204" pitchFamily="34" charset="0"/>
              </a:rPr>
              <a:t>Section</a:t>
            </a:r>
            <a:r>
              <a:rPr lang="es-ES" sz="2800" b="1" dirty="0">
                <a:solidFill>
                  <a:srgbClr val="238791"/>
                </a:solidFill>
                <a:ea typeface="Microsoft Sans Serif" panose="020B0604020202020204" pitchFamily="34" charset="0"/>
                <a:cs typeface="Microsoft Sans Serif" panose="020B0604020202020204" pitchFamily="34" charset="0"/>
              </a:rPr>
              <a:t> 2: </a:t>
            </a:r>
            <a:r>
              <a:rPr lang="en-US" sz="2800" b="1" dirty="0">
                <a:solidFill>
                  <a:srgbClr val="238791"/>
                </a:solidFill>
                <a:ea typeface="Microsoft Sans Serif" panose="020B0604020202020204" pitchFamily="34" charset="0"/>
                <a:cs typeface="Microsoft Sans Serif" panose="020B0604020202020204" pitchFamily="34" charset="0"/>
              </a:rPr>
              <a:t>Amnesty Italy Use Case</a:t>
            </a:r>
          </a:p>
        </p:txBody>
      </p:sp>
    </p:spTree>
    <p:extLst>
      <p:ext uri="{BB962C8B-B14F-4D97-AF65-F5344CB8AC3E}">
        <p14:creationId xmlns:p14="http://schemas.microsoft.com/office/powerpoint/2010/main" val="1112804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316822" y="2178423"/>
            <a:ext cx="11362037" cy="6965577"/>
          </a:xfrm>
        </p:spPr>
        <p:txBody>
          <a:bodyPr>
            <a:normAutofit/>
          </a:bodyPr>
          <a:lstStyle/>
          <a:p>
            <a:pPr marL="51435" indent="0">
              <a:lnSpc>
                <a:spcPct val="150000"/>
              </a:lnSpc>
              <a:buNone/>
            </a:pPr>
            <a:endParaRPr lang="de-DE" dirty="0"/>
          </a:p>
          <a:p>
            <a:pPr marL="51435" indent="0">
              <a:buNone/>
            </a:pPr>
            <a:endParaRPr lang="de-DE" dirty="0"/>
          </a:p>
          <a:p>
            <a:pPr marL="51435" indent="0">
              <a:buNone/>
            </a:pPr>
            <a:endParaRPr lang="en-US" dirty="0"/>
          </a:p>
        </p:txBody>
      </p:sp>
      <p:sp>
        <p:nvSpPr>
          <p:cNvPr id="3" name="Oval 2"/>
          <p:cNvSpPr/>
          <p:nvPr/>
        </p:nvSpPr>
        <p:spPr>
          <a:xfrm>
            <a:off x="4101353" y="441735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6" name="Oval 5"/>
          <p:cNvSpPr/>
          <p:nvPr/>
        </p:nvSpPr>
        <p:spPr>
          <a:xfrm>
            <a:off x="5813837" y="33953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7" name="Oval 6"/>
          <p:cNvSpPr/>
          <p:nvPr/>
        </p:nvSpPr>
        <p:spPr>
          <a:xfrm>
            <a:off x="4666900" y="365087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8" name="Oval 7"/>
          <p:cNvSpPr/>
          <p:nvPr/>
        </p:nvSpPr>
        <p:spPr>
          <a:xfrm>
            <a:off x="4787153" y="66562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9" name="Oval 8"/>
          <p:cNvSpPr/>
          <p:nvPr/>
        </p:nvSpPr>
        <p:spPr>
          <a:xfrm>
            <a:off x="5056094" y="5580528"/>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0" name="Oval 9"/>
          <p:cNvSpPr/>
          <p:nvPr/>
        </p:nvSpPr>
        <p:spPr>
          <a:xfrm>
            <a:off x="7746847" y="41416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1" name="Oval 10"/>
          <p:cNvSpPr/>
          <p:nvPr/>
        </p:nvSpPr>
        <p:spPr>
          <a:xfrm>
            <a:off x="5420089" y="441735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2" name="Oval 11"/>
          <p:cNvSpPr/>
          <p:nvPr/>
        </p:nvSpPr>
        <p:spPr>
          <a:xfrm>
            <a:off x="5614862" y="78530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3" name="Oval 12"/>
          <p:cNvSpPr/>
          <p:nvPr/>
        </p:nvSpPr>
        <p:spPr>
          <a:xfrm>
            <a:off x="4163207" y="55132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4" name="Oval 13"/>
          <p:cNvSpPr/>
          <p:nvPr/>
        </p:nvSpPr>
        <p:spPr>
          <a:xfrm>
            <a:off x="7545143" y="826321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5" name="Oval 14"/>
          <p:cNvSpPr/>
          <p:nvPr/>
        </p:nvSpPr>
        <p:spPr>
          <a:xfrm>
            <a:off x="6552751" y="556035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6" name="Oval 15"/>
          <p:cNvSpPr/>
          <p:nvPr/>
        </p:nvSpPr>
        <p:spPr>
          <a:xfrm>
            <a:off x="7126942" y="508298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7" name="Oval 16"/>
          <p:cNvSpPr/>
          <p:nvPr/>
        </p:nvSpPr>
        <p:spPr>
          <a:xfrm>
            <a:off x="6186038" y="65352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8" name="Oval 17"/>
          <p:cNvSpPr/>
          <p:nvPr/>
        </p:nvSpPr>
        <p:spPr>
          <a:xfrm>
            <a:off x="6790765" y="43702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9" name="Oval 18"/>
          <p:cNvSpPr/>
          <p:nvPr/>
        </p:nvSpPr>
        <p:spPr>
          <a:xfrm>
            <a:off x="6216571" y="834389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0" name="Oval 19"/>
          <p:cNvSpPr/>
          <p:nvPr/>
        </p:nvSpPr>
        <p:spPr>
          <a:xfrm>
            <a:off x="7503850" y="65957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1" name="Oval 20"/>
          <p:cNvSpPr/>
          <p:nvPr/>
        </p:nvSpPr>
        <p:spPr>
          <a:xfrm>
            <a:off x="8322386" y="47131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2" name="Oval 21"/>
          <p:cNvSpPr/>
          <p:nvPr/>
        </p:nvSpPr>
        <p:spPr>
          <a:xfrm>
            <a:off x="6722186" y="74496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3" name="Oval 22"/>
          <p:cNvSpPr/>
          <p:nvPr/>
        </p:nvSpPr>
        <p:spPr>
          <a:xfrm>
            <a:off x="8550986" y="32205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4" name="Oval 23"/>
          <p:cNvSpPr/>
          <p:nvPr/>
        </p:nvSpPr>
        <p:spPr>
          <a:xfrm>
            <a:off x="4245232" y="81959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5" name="Oval 24"/>
          <p:cNvSpPr/>
          <p:nvPr/>
        </p:nvSpPr>
        <p:spPr>
          <a:xfrm>
            <a:off x="8619565" y="7906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6" name="Oval 25"/>
          <p:cNvSpPr/>
          <p:nvPr/>
        </p:nvSpPr>
        <p:spPr>
          <a:xfrm>
            <a:off x="8736542" y="839768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8" name="Oval 27"/>
          <p:cNvSpPr/>
          <p:nvPr/>
        </p:nvSpPr>
        <p:spPr>
          <a:xfrm>
            <a:off x="8425253" y="6763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0" name="Oval 29"/>
          <p:cNvSpPr/>
          <p:nvPr/>
        </p:nvSpPr>
        <p:spPr>
          <a:xfrm>
            <a:off x="9630497" y="3334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1" name="Oval 30"/>
          <p:cNvSpPr/>
          <p:nvPr/>
        </p:nvSpPr>
        <p:spPr>
          <a:xfrm>
            <a:off x="9947173" y="32205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2" name="Oval 31"/>
          <p:cNvSpPr/>
          <p:nvPr/>
        </p:nvSpPr>
        <p:spPr>
          <a:xfrm>
            <a:off x="9758341" y="371138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3" name="Oval 32"/>
          <p:cNvSpPr/>
          <p:nvPr/>
        </p:nvSpPr>
        <p:spPr>
          <a:xfrm>
            <a:off x="9970417" y="3529853"/>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4" name="Oval 33"/>
          <p:cNvSpPr/>
          <p:nvPr/>
        </p:nvSpPr>
        <p:spPr>
          <a:xfrm>
            <a:off x="10451483" y="33953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5" name="Oval 34"/>
          <p:cNvSpPr/>
          <p:nvPr/>
        </p:nvSpPr>
        <p:spPr>
          <a:xfrm>
            <a:off x="10038995" y="388796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6" name="Oval 35"/>
          <p:cNvSpPr/>
          <p:nvPr/>
        </p:nvSpPr>
        <p:spPr>
          <a:xfrm>
            <a:off x="10986052" y="3592133"/>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7" name="Oval 36"/>
          <p:cNvSpPr/>
          <p:nvPr/>
        </p:nvSpPr>
        <p:spPr>
          <a:xfrm>
            <a:off x="9655084" y="406101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8" name="Oval 37"/>
          <p:cNvSpPr/>
          <p:nvPr/>
        </p:nvSpPr>
        <p:spPr>
          <a:xfrm>
            <a:off x="11123120" y="63066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9" name="Oval 38"/>
          <p:cNvSpPr/>
          <p:nvPr/>
        </p:nvSpPr>
        <p:spPr>
          <a:xfrm>
            <a:off x="11201495" y="610496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0" name="Oval 39"/>
          <p:cNvSpPr/>
          <p:nvPr/>
        </p:nvSpPr>
        <p:spPr>
          <a:xfrm>
            <a:off x="11528936" y="622598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1" name="Oval 40"/>
          <p:cNvSpPr/>
          <p:nvPr/>
        </p:nvSpPr>
        <p:spPr>
          <a:xfrm>
            <a:off x="11528936" y="584812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2" name="Oval 41"/>
          <p:cNvSpPr/>
          <p:nvPr/>
        </p:nvSpPr>
        <p:spPr>
          <a:xfrm>
            <a:off x="11043497" y="5580528"/>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3" name="Oval 42"/>
          <p:cNvSpPr/>
          <p:nvPr/>
        </p:nvSpPr>
        <p:spPr>
          <a:xfrm>
            <a:off x="13813876" y="346934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4" name="Oval 43"/>
          <p:cNvSpPr/>
          <p:nvPr/>
        </p:nvSpPr>
        <p:spPr>
          <a:xfrm>
            <a:off x="14042476" y="365087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5" name="Oval 44"/>
          <p:cNvSpPr/>
          <p:nvPr/>
        </p:nvSpPr>
        <p:spPr>
          <a:xfrm>
            <a:off x="12817450" y="7953935"/>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6" name="Oval 45"/>
          <p:cNvSpPr/>
          <p:nvPr/>
        </p:nvSpPr>
        <p:spPr>
          <a:xfrm>
            <a:off x="12861535" y="73420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7" name="Oval 46"/>
          <p:cNvSpPr/>
          <p:nvPr/>
        </p:nvSpPr>
        <p:spPr>
          <a:xfrm>
            <a:off x="13416374" y="767154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8" name="Oval 47"/>
          <p:cNvSpPr/>
          <p:nvPr/>
        </p:nvSpPr>
        <p:spPr>
          <a:xfrm>
            <a:off x="14133919" y="32205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9" name="Oval 48"/>
          <p:cNvSpPr/>
          <p:nvPr/>
        </p:nvSpPr>
        <p:spPr>
          <a:xfrm>
            <a:off x="13350199" y="72210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50" name="Oval 49"/>
          <p:cNvSpPr/>
          <p:nvPr/>
        </p:nvSpPr>
        <p:spPr>
          <a:xfrm>
            <a:off x="14202497" y="7906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51" name="Oval 50"/>
          <p:cNvSpPr/>
          <p:nvPr/>
        </p:nvSpPr>
        <p:spPr>
          <a:xfrm>
            <a:off x="14431097" y="81354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52" name="Oval 51"/>
          <p:cNvSpPr/>
          <p:nvPr/>
        </p:nvSpPr>
        <p:spPr>
          <a:xfrm>
            <a:off x="10004705" y="808840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grpSp>
        <p:nvGrpSpPr>
          <p:cNvPr id="53" name="Group 52"/>
          <p:cNvGrpSpPr/>
          <p:nvPr/>
        </p:nvGrpSpPr>
        <p:grpSpPr>
          <a:xfrm>
            <a:off x="3895639" y="3123672"/>
            <a:ext cx="10760049" cy="5516290"/>
            <a:chOff x="3918810" y="2705322"/>
            <a:chExt cx="10760049" cy="5903259"/>
          </a:xfrm>
        </p:grpSpPr>
        <p:sp>
          <p:nvSpPr>
            <p:cNvPr id="2" name="Rectangle 1"/>
            <p:cNvSpPr/>
            <p:nvPr/>
          </p:nvSpPr>
          <p:spPr>
            <a:xfrm>
              <a:off x="3918810" y="2705322"/>
              <a:ext cx="5177117" cy="59032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9" name="Rectangle 28"/>
            <p:cNvSpPr/>
            <p:nvPr/>
          </p:nvSpPr>
          <p:spPr>
            <a:xfrm>
              <a:off x="9501742" y="2705322"/>
              <a:ext cx="5177117" cy="59032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grpSp>
      <p:sp>
        <p:nvSpPr>
          <p:cNvPr id="54" name="TextBox 53"/>
          <p:cNvSpPr txBox="1"/>
          <p:nvPr/>
        </p:nvSpPr>
        <p:spPr>
          <a:xfrm>
            <a:off x="10992678" y="8638066"/>
            <a:ext cx="2902296" cy="507831"/>
          </a:xfrm>
          <a:prstGeom prst="rect">
            <a:avLst/>
          </a:prstGeom>
          <a:noFill/>
        </p:spPr>
        <p:txBody>
          <a:bodyPr wrap="square" rtlCol="0">
            <a:spAutoFit/>
          </a:bodyPr>
          <a:lstStyle/>
          <a:p>
            <a:r>
              <a:rPr lang="de-DE" sz="2700" dirty="0"/>
              <a:t>Clustered</a:t>
            </a:r>
            <a:endParaRPr lang="en-US" sz="2700" dirty="0"/>
          </a:p>
        </p:txBody>
      </p:sp>
      <p:sp>
        <p:nvSpPr>
          <p:cNvPr id="56" name="TextBox 55"/>
          <p:cNvSpPr txBox="1"/>
          <p:nvPr/>
        </p:nvSpPr>
        <p:spPr>
          <a:xfrm>
            <a:off x="5454378" y="8610465"/>
            <a:ext cx="2902296" cy="507831"/>
          </a:xfrm>
          <a:prstGeom prst="rect">
            <a:avLst/>
          </a:prstGeom>
          <a:noFill/>
        </p:spPr>
        <p:txBody>
          <a:bodyPr wrap="square" rtlCol="0">
            <a:spAutoFit/>
          </a:bodyPr>
          <a:lstStyle/>
          <a:p>
            <a:r>
              <a:rPr lang="de-DE" sz="2700" dirty="0"/>
              <a:t>Random</a:t>
            </a:r>
            <a:endParaRPr lang="en-US" sz="2700" dirty="0"/>
          </a:p>
        </p:txBody>
      </p:sp>
      <p:sp>
        <p:nvSpPr>
          <p:cNvPr id="57" name="TextBox 56"/>
          <p:cNvSpPr txBox="1"/>
          <p:nvPr/>
        </p:nvSpPr>
        <p:spPr>
          <a:xfrm>
            <a:off x="1506880" y="2165457"/>
            <a:ext cx="15621555" cy="954107"/>
          </a:xfrm>
          <a:prstGeom prst="rect">
            <a:avLst/>
          </a:prstGeom>
          <a:noFill/>
        </p:spPr>
        <p:txBody>
          <a:bodyPr wrap="square" rtlCol="0">
            <a:spAutoFit/>
          </a:bodyPr>
          <a:lstStyle/>
          <a:p>
            <a:r>
              <a:rPr lang="de-DE" sz="2800" b="1" i="1" dirty="0"/>
              <a:t>According to Amnesty Italy data, the prevalence of online hate speech is about 1%.  But it tends to be focussed on particular groups and topics.  And, it also has peaks of concentration in time. </a:t>
            </a:r>
            <a:endParaRPr lang="en-US" sz="2800" b="1" i="1" dirty="0"/>
          </a:p>
        </p:txBody>
      </p:sp>
      <p:sp>
        <p:nvSpPr>
          <p:cNvPr id="58" name="CuadroTexto 3">
            <a:extLst>
              <a:ext uri="{FF2B5EF4-FFF2-40B4-BE49-F238E27FC236}">
                <a16:creationId xmlns:a16="http://schemas.microsoft.com/office/drawing/2014/main" id="{5B49A45C-DB62-51D8-86AE-29BDD6A61244}"/>
              </a:ext>
            </a:extLst>
          </p:cNvPr>
          <p:cNvSpPr txBox="1"/>
          <p:nvPr/>
        </p:nvSpPr>
        <p:spPr>
          <a:xfrm>
            <a:off x="1543323" y="458315"/>
            <a:ext cx="9906000" cy="769441"/>
          </a:xfrm>
          <a:prstGeom prst="rect">
            <a:avLst/>
          </a:prstGeom>
          <a:noFill/>
        </p:spPr>
        <p:txBody>
          <a:bodyPr wrap="square" rtlCol="0">
            <a:spAutoFit/>
          </a:bodyPr>
          <a:lstStyle/>
          <a:p>
            <a:r>
              <a:rPr lang="es-ES" sz="4400" b="1" dirty="0" err="1">
                <a:solidFill>
                  <a:srgbClr val="E7686A"/>
                </a:solidFill>
                <a:ea typeface="Microsoft Sans Serif" panose="020B0604020202020204" pitchFamily="34" charset="0"/>
                <a:cs typeface="Microsoft Sans Serif" panose="020B0604020202020204" pitchFamily="34" charset="0"/>
              </a:rPr>
              <a:t>Unit</a:t>
            </a:r>
            <a:r>
              <a:rPr lang="es-ES" sz="4400" b="1" dirty="0">
                <a:solidFill>
                  <a:srgbClr val="E7686A"/>
                </a:solidFill>
                <a:ea typeface="Microsoft Sans Serif" panose="020B0604020202020204" pitchFamily="34" charset="0"/>
                <a:cs typeface="Microsoft Sans Serif" panose="020B0604020202020204" pitchFamily="34" charset="0"/>
              </a:rPr>
              <a:t> 1: </a:t>
            </a:r>
            <a:r>
              <a:rPr lang="en-US" sz="4400" b="1" dirty="0">
                <a:solidFill>
                  <a:srgbClr val="E7686A"/>
                </a:solidFill>
                <a:ea typeface="Microsoft Sans Serif" panose="020B0604020202020204" pitchFamily="34" charset="0"/>
                <a:cs typeface="Microsoft Sans Serif" panose="020B0604020202020204" pitchFamily="34" charset="0"/>
              </a:rPr>
              <a:t>Using data science for social good</a:t>
            </a:r>
            <a:endParaRPr lang="es-ES" sz="4400" b="1" dirty="0">
              <a:solidFill>
                <a:srgbClr val="E7686A"/>
              </a:solidFill>
              <a:ea typeface="Microsoft Sans Serif" panose="020B0604020202020204" pitchFamily="34" charset="0"/>
              <a:cs typeface="Microsoft Sans Serif" panose="020B0604020202020204" pitchFamily="34" charset="0"/>
            </a:endParaRPr>
          </a:p>
        </p:txBody>
      </p:sp>
      <p:sp>
        <p:nvSpPr>
          <p:cNvPr id="59" name="CuadroTexto 4">
            <a:extLst>
              <a:ext uri="{FF2B5EF4-FFF2-40B4-BE49-F238E27FC236}">
                <a16:creationId xmlns:a16="http://schemas.microsoft.com/office/drawing/2014/main" id="{9FDC7C57-826D-5EA9-1BF2-8E3DC6D338FF}"/>
              </a:ext>
            </a:extLst>
          </p:cNvPr>
          <p:cNvSpPr txBox="1"/>
          <p:nvPr/>
        </p:nvSpPr>
        <p:spPr>
          <a:xfrm>
            <a:off x="1523445" y="1216869"/>
            <a:ext cx="10040186" cy="523220"/>
          </a:xfrm>
          <a:prstGeom prst="rect">
            <a:avLst/>
          </a:prstGeom>
          <a:noFill/>
        </p:spPr>
        <p:txBody>
          <a:bodyPr wrap="square" rtlCol="0">
            <a:spAutoFit/>
          </a:bodyPr>
          <a:lstStyle/>
          <a:p>
            <a:r>
              <a:rPr lang="es-ES" sz="2800" b="1" dirty="0" err="1">
                <a:solidFill>
                  <a:srgbClr val="238791"/>
                </a:solidFill>
                <a:ea typeface="Microsoft Sans Serif" panose="020B0604020202020204" pitchFamily="34" charset="0"/>
                <a:cs typeface="Microsoft Sans Serif" panose="020B0604020202020204" pitchFamily="34" charset="0"/>
              </a:rPr>
              <a:t>Section</a:t>
            </a:r>
            <a:r>
              <a:rPr lang="es-ES" sz="2800" b="1" dirty="0">
                <a:solidFill>
                  <a:srgbClr val="238791"/>
                </a:solidFill>
                <a:ea typeface="Microsoft Sans Serif" panose="020B0604020202020204" pitchFamily="34" charset="0"/>
                <a:cs typeface="Microsoft Sans Serif" panose="020B0604020202020204" pitchFamily="34" charset="0"/>
              </a:rPr>
              <a:t> 2: </a:t>
            </a:r>
            <a:r>
              <a:rPr lang="en-US" sz="2800" b="1" dirty="0">
                <a:solidFill>
                  <a:srgbClr val="238791"/>
                </a:solidFill>
                <a:ea typeface="Microsoft Sans Serif" panose="020B0604020202020204" pitchFamily="34" charset="0"/>
                <a:cs typeface="Microsoft Sans Serif" panose="020B0604020202020204" pitchFamily="34" charset="0"/>
              </a:rPr>
              <a:t>Amnesty Italy Use Case</a:t>
            </a:r>
          </a:p>
        </p:txBody>
      </p:sp>
    </p:spTree>
    <p:extLst>
      <p:ext uri="{BB962C8B-B14F-4D97-AF65-F5344CB8AC3E}">
        <p14:creationId xmlns:p14="http://schemas.microsoft.com/office/powerpoint/2010/main" val="1726847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316822" y="2178423"/>
            <a:ext cx="11362037" cy="6965577"/>
          </a:xfrm>
        </p:spPr>
        <p:txBody>
          <a:bodyPr>
            <a:normAutofit/>
          </a:bodyPr>
          <a:lstStyle/>
          <a:p>
            <a:pPr marL="51435" indent="0">
              <a:lnSpc>
                <a:spcPct val="150000"/>
              </a:lnSpc>
              <a:buNone/>
            </a:pPr>
            <a:endParaRPr lang="de-DE" dirty="0"/>
          </a:p>
          <a:p>
            <a:pPr marL="51435" indent="0">
              <a:buNone/>
            </a:pPr>
            <a:endParaRPr lang="de-DE" dirty="0"/>
          </a:p>
          <a:p>
            <a:pPr marL="51435" indent="0">
              <a:buNone/>
            </a:pPr>
            <a:endParaRPr lang="en-US" dirty="0"/>
          </a:p>
        </p:txBody>
      </p:sp>
      <p:sp>
        <p:nvSpPr>
          <p:cNvPr id="3" name="Oval 2"/>
          <p:cNvSpPr/>
          <p:nvPr/>
        </p:nvSpPr>
        <p:spPr>
          <a:xfrm>
            <a:off x="4101353" y="441735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6" name="Oval 5"/>
          <p:cNvSpPr/>
          <p:nvPr/>
        </p:nvSpPr>
        <p:spPr>
          <a:xfrm>
            <a:off x="5813837" y="33953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7" name="Oval 6"/>
          <p:cNvSpPr/>
          <p:nvPr/>
        </p:nvSpPr>
        <p:spPr>
          <a:xfrm>
            <a:off x="4666900" y="365087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8" name="Oval 7"/>
          <p:cNvSpPr/>
          <p:nvPr/>
        </p:nvSpPr>
        <p:spPr>
          <a:xfrm>
            <a:off x="4787153" y="66562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9" name="Oval 8"/>
          <p:cNvSpPr/>
          <p:nvPr/>
        </p:nvSpPr>
        <p:spPr>
          <a:xfrm>
            <a:off x="5056094" y="5580528"/>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0" name="Oval 9"/>
          <p:cNvSpPr/>
          <p:nvPr/>
        </p:nvSpPr>
        <p:spPr>
          <a:xfrm>
            <a:off x="7746847" y="41416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1" name="Oval 10"/>
          <p:cNvSpPr/>
          <p:nvPr/>
        </p:nvSpPr>
        <p:spPr>
          <a:xfrm>
            <a:off x="5420089" y="441735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2" name="Oval 11"/>
          <p:cNvSpPr/>
          <p:nvPr/>
        </p:nvSpPr>
        <p:spPr>
          <a:xfrm>
            <a:off x="5614862" y="78530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3" name="Oval 12"/>
          <p:cNvSpPr/>
          <p:nvPr/>
        </p:nvSpPr>
        <p:spPr>
          <a:xfrm>
            <a:off x="4163207" y="55132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4" name="Oval 13"/>
          <p:cNvSpPr/>
          <p:nvPr/>
        </p:nvSpPr>
        <p:spPr>
          <a:xfrm>
            <a:off x="7545143" y="826321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5" name="Oval 14"/>
          <p:cNvSpPr/>
          <p:nvPr/>
        </p:nvSpPr>
        <p:spPr>
          <a:xfrm>
            <a:off x="6552751" y="556035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6" name="Oval 15"/>
          <p:cNvSpPr/>
          <p:nvPr/>
        </p:nvSpPr>
        <p:spPr>
          <a:xfrm>
            <a:off x="7126942" y="508298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7" name="Oval 16"/>
          <p:cNvSpPr/>
          <p:nvPr/>
        </p:nvSpPr>
        <p:spPr>
          <a:xfrm>
            <a:off x="6186038" y="65352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8" name="Oval 17"/>
          <p:cNvSpPr/>
          <p:nvPr/>
        </p:nvSpPr>
        <p:spPr>
          <a:xfrm>
            <a:off x="6790765" y="43702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9" name="Oval 18"/>
          <p:cNvSpPr/>
          <p:nvPr/>
        </p:nvSpPr>
        <p:spPr>
          <a:xfrm>
            <a:off x="6216571" y="834389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0" name="Oval 19"/>
          <p:cNvSpPr/>
          <p:nvPr/>
        </p:nvSpPr>
        <p:spPr>
          <a:xfrm>
            <a:off x="7503850" y="65957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1" name="Oval 20"/>
          <p:cNvSpPr/>
          <p:nvPr/>
        </p:nvSpPr>
        <p:spPr>
          <a:xfrm>
            <a:off x="8322386" y="47131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2" name="Oval 21"/>
          <p:cNvSpPr/>
          <p:nvPr/>
        </p:nvSpPr>
        <p:spPr>
          <a:xfrm>
            <a:off x="6722186" y="74496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3" name="Oval 22"/>
          <p:cNvSpPr/>
          <p:nvPr/>
        </p:nvSpPr>
        <p:spPr>
          <a:xfrm>
            <a:off x="8550986" y="32205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4" name="Oval 23"/>
          <p:cNvSpPr/>
          <p:nvPr/>
        </p:nvSpPr>
        <p:spPr>
          <a:xfrm>
            <a:off x="4245232" y="81959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5" name="Oval 24"/>
          <p:cNvSpPr/>
          <p:nvPr/>
        </p:nvSpPr>
        <p:spPr>
          <a:xfrm>
            <a:off x="8619565" y="7906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6" name="Oval 25"/>
          <p:cNvSpPr/>
          <p:nvPr/>
        </p:nvSpPr>
        <p:spPr>
          <a:xfrm>
            <a:off x="8736542" y="839768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8" name="Oval 27"/>
          <p:cNvSpPr/>
          <p:nvPr/>
        </p:nvSpPr>
        <p:spPr>
          <a:xfrm>
            <a:off x="8425253" y="6763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0" name="Oval 29"/>
          <p:cNvSpPr/>
          <p:nvPr/>
        </p:nvSpPr>
        <p:spPr>
          <a:xfrm>
            <a:off x="9630497" y="3334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1" name="Oval 30"/>
          <p:cNvSpPr/>
          <p:nvPr/>
        </p:nvSpPr>
        <p:spPr>
          <a:xfrm>
            <a:off x="9947173" y="32205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2" name="Oval 31"/>
          <p:cNvSpPr/>
          <p:nvPr/>
        </p:nvSpPr>
        <p:spPr>
          <a:xfrm>
            <a:off x="9758341" y="371138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3" name="Oval 32"/>
          <p:cNvSpPr/>
          <p:nvPr/>
        </p:nvSpPr>
        <p:spPr>
          <a:xfrm>
            <a:off x="9970417" y="3529853"/>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4" name="Oval 33"/>
          <p:cNvSpPr/>
          <p:nvPr/>
        </p:nvSpPr>
        <p:spPr>
          <a:xfrm>
            <a:off x="10451483" y="339538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5" name="Oval 34"/>
          <p:cNvSpPr/>
          <p:nvPr/>
        </p:nvSpPr>
        <p:spPr>
          <a:xfrm>
            <a:off x="10038995" y="3887969"/>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6" name="Oval 35"/>
          <p:cNvSpPr/>
          <p:nvPr/>
        </p:nvSpPr>
        <p:spPr>
          <a:xfrm>
            <a:off x="10986052" y="3592133"/>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7" name="Oval 36"/>
          <p:cNvSpPr/>
          <p:nvPr/>
        </p:nvSpPr>
        <p:spPr>
          <a:xfrm>
            <a:off x="9655084" y="4061012"/>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8" name="Oval 37"/>
          <p:cNvSpPr/>
          <p:nvPr/>
        </p:nvSpPr>
        <p:spPr>
          <a:xfrm>
            <a:off x="11123120" y="63066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39" name="Oval 38"/>
          <p:cNvSpPr/>
          <p:nvPr/>
        </p:nvSpPr>
        <p:spPr>
          <a:xfrm>
            <a:off x="11201495" y="610496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0" name="Oval 39"/>
          <p:cNvSpPr/>
          <p:nvPr/>
        </p:nvSpPr>
        <p:spPr>
          <a:xfrm>
            <a:off x="11528936" y="622598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1" name="Oval 40"/>
          <p:cNvSpPr/>
          <p:nvPr/>
        </p:nvSpPr>
        <p:spPr>
          <a:xfrm>
            <a:off x="11528936" y="584812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2" name="Oval 41"/>
          <p:cNvSpPr/>
          <p:nvPr/>
        </p:nvSpPr>
        <p:spPr>
          <a:xfrm>
            <a:off x="11043497" y="5580528"/>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3" name="Oval 42"/>
          <p:cNvSpPr/>
          <p:nvPr/>
        </p:nvSpPr>
        <p:spPr>
          <a:xfrm>
            <a:off x="13813876" y="346934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4" name="Oval 43"/>
          <p:cNvSpPr/>
          <p:nvPr/>
        </p:nvSpPr>
        <p:spPr>
          <a:xfrm>
            <a:off x="14042476" y="365087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5" name="Oval 44"/>
          <p:cNvSpPr/>
          <p:nvPr/>
        </p:nvSpPr>
        <p:spPr>
          <a:xfrm>
            <a:off x="12817450" y="7953935"/>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6" name="Oval 45"/>
          <p:cNvSpPr/>
          <p:nvPr/>
        </p:nvSpPr>
        <p:spPr>
          <a:xfrm>
            <a:off x="12861535" y="7342094"/>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7" name="Oval 46"/>
          <p:cNvSpPr/>
          <p:nvPr/>
        </p:nvSpPr>
        <p:spPr>
          <a:xfrm>
            <a:off x="13416374" y="7671546"/>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8" name="Oval 47"/>
          <p:cNvSpPr/>
          <p:nvPr/>
        </p:nvSpPr>
        <p:spPr>
          <a:xfrm>
            <a:off x="14133919" y="32205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9" name="Oval 48"/>
          <p:cNvSpPr/>
          <p:nvPr/>
        </p:nvSpPr>
        <p:spPr>
          <a:xfrm>
            <a:off x="13350199" y="72210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50" name="Oval 49"/>
          <p:cNvSpPr/>
          <p:nvPr/>
        </p:nvSpPr>
        <p:spPr>
          <a:xfrm>
            <a:off x="14202497" y="79068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51" name="Oval 50"/>
          <p:cNvSpPr/>
          <p:nvPr/>
        </p:nvSpPr>
        <p:spPr>
          <a:xfrm>
            <a:off x="14431097" y="8135471"/>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52" name="Oval 51"/>
          <p:cNvSpPr/>
          <p:nvPr/>
        </p:nvSpPr>
        <p:spPr>
          <a:xfrm>
            <a:off x="10004705" y="8088407"/>
            <a:ext cx="68579" cy="1210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grpSp>
        <p:nvGrpSpPr>
          <p:cNvPr id="53" name="Group 52"/>
          <p:cNvGrpSpPr/>
          <p:nvPr/>
        </p:nvGrpSpPr>
        <p:grpSpPr>
          <a:xfrm>
            <a:off x="3895639" y="3123672"/>
            <a:ext cx="10760049" cy="5516290"/>
            <a:chOff x="3918810" y="2705322"/>
            <a:chExt cx="10760049" cy="5903259"/>
          </a:xfrm>
        </p:grpSpPr>
        <p:sp>
          <p:nvSpPr>
            <p:cNvPr id="2" name="Rectangle 1"/>
            <p:cNvSpPr/>
            <p:nvPr/>
          </p:nvSpPr>
          <p:spPr>
            <a:xfrm>
              <a:off x="3918810" y="2705322"/>
              <a:ext cx="5177117" cy="59032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9" name="Rectangle 28"/>
            <p:cNvSpPr/>
            <p:nvPr/>
          </p:nvSpPr>
          <p:spPr>
            <a:xfrm>
              <a:off x="9501742" y="2705322"/>
              <a:ext cx="5177117" cy="59032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grpSp>
      <p:sp>
        <p:nvSpPr>
          <p:cNvPr id="54" name="TextBox 53"/>
          <p:cNvSpPr txBox="1"/>
          <p:nvPr/>
        </p:nvSpPr>
        <p:spPr>
          <a:xfrm>
            <a:off x="10992678" y="8638066"/>
            <a:ext cx="2902296" cy="507831"/>
          </a:xfrm>
          <a:prstGeom prst="rect">
            <a:avLst/>
          </a:prstGeom>
          <a:noFill/>
        </p:spPr>
        <p:txBody>
          <a:bodyPr wrap="square" rtlCol="0">
            <a:spAutoFit/>
          </a:bodyPr>
          <a:lstStyle/>
          <a:p>
            <a:r>
              <a:rPr lang="de-DE" sz="2700" dirty="0"/>
              <a:t>Clustered</a:t>
            </a:r>
            <a:endParaRPr lang="en-US" sz="2700" dirty="0"/>
          </a:p>
        </p:txBody>
      </p:sp>
      <p:sp>
        <p:nvSpPr>
          <p:cNvPr id="56" name="TextBox 55"/>
          <p:cNvSpPr txBox="1"/>
          <p:nvPr/>
        </p:nvSpPr>
        <p:spPr>
          <a:xfrm>
            <a:off x="5454378" y="8610465"/>
            <a:ext cx="2902296" cy="507831"/>
          </a:xfrm>
          <a:prstGeom prst="rect">
            <a:avLst/>
          </a:prstGeom>
          <a:noFill/>
        </p:spPr>
        <p:txBody>
          <a:bodyPr wrap="square" rtlCol="0">
            <a:spAutoFit/>
          </a:bodyPr>
          <a:lstStyle/>
          <a:p>
            <a:r>
              <a:rPr lang="de-DE" sz="2700" dirty="0"/>
              <a:t>Random</a:t>
            </a:r>
            <a:endParaRPr lang="en-US" sz="2700" dirty="0"/>
          </a:p>
        </p:txBody>
      </p:sp>
      <p:sp>
        <p:nvSpPr>
          <p:cNvPr id="57" name="TextBox 56"/>
          <p:cNvSpPr txBox="1"/>
          <p:nvPr/>
        </p:nvSpPr>
        <p:spPr>
          <a:xfrm>
            <a:off x="1506880" y="2165457"/>
            <a:ext cx="15621555" cy="523220"/>
          </a:xfrm>
          <a:prstGeom prst="rect">
            <a:avLst/>
          </a:prstGeom>
          <a:noFill/>
        </p:spPr>
        <p:txBody>
          <a:bodyPr wrap="square" rtlCol="0">
            <a:spAutoFit/>
          </a:bodyPr>
          <a:lstStyle/>
          <a:p>
            <a:r>
              <a:rPr lang="en-US" sz="2800" b="1" i="1" dirty="0"/>
              <a:t>Hot Rod Topics: Immigration/Asylum/Refugees; Roma; Religious </a:t>
            </a:r>
            <a:r>
              <a:rPr lang="en-US" sz="2800" b="1" i="1" dirty="0" err="1"/>
              <a:t>minorities;Women</a:t>
            </a:r>
            <a:r>
              <a:rPr lang="en-US" sz="2800" b="1" i="1" dirty="0"/>
              <a:t> &amp; women‘s rights, ...</a:t>
            </a:r>
          </a:p>
        </p:txBody>
      </p:sp>
      <p:sp>
        <p:nvSpPr>
          <p:cNvPr id="58" name="CuadroTexto 3">
            <a:extLst>
              <a:ext uri="{FF2B5EF4-FFF2-40B4-BE49-F238E27FC236}">
                <a16:creationId xmlns:a16="http://schemas.microsoft.com/office/drawing/2014/main" id="{5B49A45C-DB62-51D8-86AE-29BDD6A61244}"/>
              </a:ext>
            </a:extLst>
          </p:cNvPr>
          <p:cNvSpPr txBox="1"/>
          <p:nvPr/>
        </p:nvSpPr>
        <p:spPr>
          <a:xfrm>
            <a:off x="1543323" y="458315"/>
            <a:ext cx="9906000" cy="769441"/>
          </a:xfrm>
          <a:prstGeom prst="rect">
            <a:avLst/>
          </a:prstGeom>
          <a:noFill/>
        </p:spPr>
        <p:txBody>
          <a:bodyPr wrap="square" rtlCol="0">
            <a:spAutoFit/>
          </a:bodyPr>
          <a:lstStyle/>
          <a:p>
            <a:r>
              <a:rPr lang="es-ES" sz="4400" b="1" dirty="0" err="1">
                <a:solidFill>
                  <a:srgbClr val="E7686A"/>
                </a:solidFill>
                <a:ea typeface="Microsoft Sans Serif" panose="020B0604020202020204" pitchFamily="34" charset="0"/>
                <a:cs typeface="Microsoft Sans Serif" panose="020B0604020202020204" pitchFamily="34" charset="0"/>
              </a:rPr>
              <a:t>Unit</a:t>
            </a:r>
            <a:r>
              <a:rPr lang="es-ES" sz="4400" b="1" dirty="0">
                <a:solidFill>
                  <a:srgbClr val="E7686A"/>
                </a:solidFill>
                <a:ea typeface="Microsoft Sans Serif" panose="020B0604020202020204" pitchFamily="34" charset="0"/>
                <a:cs typeface="Microsoft Sans Serif" panose="020B0604020202020204" pitchFamily="34" charset="0"/>
              </a:rPr>
              <a:t> 1: </a:t>
            </a:r>
            <a:r>
              <a:rPr lang="en-US" sz="4400" b="1" dirty="0">
                <a:solidFill>
                  <a:srgbClr val="E7686A"/>
                </a:solidFill>
                <a:ea typeface="Microsoft Sans Serif" panose="020B0604020202020204" pitchFamily="34" charset="0"/>
                <a:cs typeface="Microsoft Sans Serif" panose="020B0604020202020204" pitchFamily="34" charset="0"/>
              </a:rPr>
              <a:t>Using data science for social good</a:t>
            </a:r>
            <a:endParaRPr lang="es-ES" sz="4400" b="1" dirty="0">
              <a:solidFill>
                <a:srgbClr val="E7686A"/>
              </a:solidFill>
              <a:ea typeface="Microsoft Sans Serif" panose="020B0604020202020204" pitchFamily="34" charset="0"/>
              <a:cs typeface="Microsoft Sans Serif" panose="020B0604020202020204" pitchFamily="34" charset="0"/>
            </a:endParaRPr>
          </a:p>
        </p:txBody>
      </p:sp>
      <p:sp>
        <p:nvSpPr>
          <p:cNvPr id="59" name="CuadroTexto 4">
            <a:extLst>
              <a:ext uri="{FF2B5EF4-FFF2-40B4-BE49-F238E27FC236}">
                <a16:creationId xmlns:a16="http://schemas.microsoft.com/office/drawing/2014/main" id="{9FDC7C57-826D-5EA9-1BF2-8E3DC6D338FF}"/>
              </a:ext>
            </a:extLst>
          </p:cNvPr>
          <p:cNvSpPr txBox="1"/>
          <p:nvPr/>
        </p:nvSpPr>
        <p:spPr>
          <a:xfrm>
            <a:off x="1523445" y="1216869"/>
            <a:ext cx="10040186" cy="523220"/>
          </a:xfrm>
          <a:prstGeom prst="rect">
            <a:avLst/>
          </a:prstGeom>
          <a:noFill/>
        </p:spPr>
        <p:txBody>
          <a:bodyPr wrap="square" rtlCol="0">
            <a:spAutoFit/>
          </a:bodyPr>
          <a:lstStyle/>
          <a:p>
            <a:r>
              <a:rPr lang="es-ES" sz="2800" b="1" dirty="0" err="1">
                <a:solidFill>
                  <a:srgbClr val="238791"/>
                </a:solidFill>
                <a:ea typeface="Microsoft Sans Serif" panose="020B0604020202020204" pitchFamily="34" charset="0"/>
                <a:cs typeface="Microsoft Sans Serif" panose="020B0604020202020204" pitchFamily="34" charset="0"/>
              </a:rPr>
              <a:t>Section</a:t>
            </a:r>
            <a:r>
              <a:rPr lang="es-ES" sz="2800" b="1" dirty="0">
                <a:solidFill>
                  <a:srgbClr val="238791"/>
                </a:solidFill>
                <a:ea typeface="Microsoft Sans Serif" panose="020B0604020202020204" pitchFamily="34" charset="0"/>
                <a:cs typeface="Microsoft Sans Serif" panose="020B0604020202020204" pitchFamily="34" charset="0"/>
              </a:rPr>
              <a:t> 2: </a:t>
            </a:r>
            <a:r>
              <a:rPr lang="en-US" sz="2800" b="1" dirty="0">
                <a:solidFill>
                  <a:srgbClr val="238791"/>
                </a:solidFill>
                <a:ea typeface="Microsoft Sans Serif" panose="020B0604020202020204" pitchFamily="34" charset="0"/>
                <a:cs typeface="Microsoft Sans Serif" panose="020B0604020202020204" pitchFamily="34" charset="0"/>
              </a:rPr>
              <a:t>Amnesty Italy Use Case</a:t>
            </a:r>
          </a:p>
        </p:txBody>
      </p:sp>
    </p:spTree>
    <p:extLst>
      <p:ext uri="{BB962C8B-B14F-4D97-AF65-F5344CB8AC3E}">
        <p14:creationId xmlns:p14="http://schemas.microsoft.com/office/powerpoint/2010/main" val="1106871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9906000" cy="769441"/>
          </a:xfrm>
          <a:prstGeom prst="rect">
            <a:avLst/>
          </a:prstGeom>
          <a:noFill/>
        </p:spPr>
        <p:txBody>
          <a:bodyPr wrap="square" rtlCol="0">
            <a:spAutoFit/>
          </a:bodyPr>
          <a:lstStyle/>
          <a:p>
            <a:r>
              <a:rPr lang="es-ES" sz="4400" b="1" dirty="0" err="1">
                <a:solidFill>
                  <a:srgbClr val="E7686A"/>
                </a:solidFill>
                <a:ea typeface="Microsoft Sans Serif" panose="020B0604020202020204" pitchFamily="34" charset="0"/>
                <a:cs typeface="Microsoft Sans Serif" panose="020B0604020202020204" pitchFamily="34" charset="0"/>
              </a:rPr>
              <a:t>Unit</a:t>
            </a:r>
            <a:r>
              <a:rPr lang="es-ES" sz="4400" b="1" dirty="0">
                <a:solidFill>
                  <a:srgbClr val="E7686A"/>
                </a:solidFill>
                <a:ea typeface="Microsoft Sans Serif" panose="020B0604020202020204" pitchFamily="34" charset="0"/>
                <a:cs typeface="Microsoft Sans Serif" panose="020B0604020202020204" pitchFamily="34" charset="0"/>
              </a:rPr>
              <a:t> 1: </a:t>
            </a:r>
            <a:r>
              <a:rPr lang="en-US" sz="4400" b="1" dirty="0">
                <a:solidFill>
                  <a:srgbClr val="E7686A"/>
                </a:solidFill>
                <a:ea typeface="Microsoft Sans Serif" panose="020B0604020202020204" pitchFamily="34" charset="0"/>
                <a:cs typeface="Microsoft Sans Serif" panose="020B0604020202020204" pitchFamily="34" charset="0"/>
              </a:rPr>
              <a:t>Using data science for social good</a:t>
            </a:r>
            <a:endParaRPr lang="es-ES" sz="44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rtlCol="0">
            <a:spAutoFit/>
          </a:bodyPr>
          <a:lstStyle/>
          <a:p>
            <a:r>
              <a:rPr lang="es-ES" sz="2800" b="1" dirty="0" err="1">
                <a:solidFill>
                  <a:srgbClr val="238791"/>
                </a:solidFill>
                <a:ea typeface="Microsoft Sans Serif" panose="020B0604020202020204" pitchFamily="34" charset="0"/>
                <a:cs typeface="Microsoft Sans Serif" panose="020B0604020202020204" pitchFamily="34" charset="0"/>
              </a:rPr>
              <a:t>Section</a:t>
            </a:r>
            <a:r>
              <a:rPr lang="es-ES" sz="2800" b="1" dirty="0">
                <a:solidFill>
                  <a:srgbClr val="238791"/>
                </a:solidFill>
                <a:ea typeface="Microsoft Sans Serif" panose="020B0604020202020204" pitchFamily="34" charset="0"/>
                <a:cs typeface="Microsoft Sans Serif" panose="020B0604020202020204" pitchFamily="34" charset="0"/>
              </a:rPr>
              <a:t> 2: </a:t>
            </a:r>
            <a:r>
              <a:rPr lang="en-US" sz="2800" b="1" dirty="0">
                <a:solidFill>
                  <a:srgbClr val="238791"/>
                </a:solidFill>
                <a:ea typeface="Microsoft Sans Serif" panose="020B0604020202020204" pitchFamily="34" charset="0"/>
                <a:cs typeface="Microsoft Sans Serif" panose="020B0604020202020204" pitchFamily="34" charset="0"/>
              </a:rPr>
              <a:t>Amnesty Italy Use Case</a:t>
            </a: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b="1" i="1" dirty="0">
                <a:solidFill>
                  <a:srgbClr val="FDBD40"/>
                </a:solidFill>
                <a:ea typeface="Microsoft Sans Serif" panose="020B0604020202020204" pitchFamily="34" charset="0"/>
                <a:cs typeface="Microsoft Sans Serif" panose="020B0604020202020204" pitchFamily="34" charset="0"/>
              </a:rPr>
              <a:t>Offensive speech is:</a:t>
            </a:r>
          </a:p>
        </p:txBody>
      </p:sp>
      <p:sp>
        <p:nvSpPr>
          <p:cNvPr id="2" name="CasellaDiTesto 1"/>
          <p:cNvSpPr txBox="1"/>
          <p:nvPr/>
        </p:nvSpPr>
        <p:spPr>
          <a:xfrm>
            <a:off x="1600200" y="4076700"/>
            <a:ext cx="14554200" cy="3970318"/>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sz="2400" dirty="0"/>
              <a:t>A catalyst for more offensive speech</a:t>
            </a:r>
          </a:p>
          <a:p>
            <a:pPr marL="285750" indent="-285750">
              <a:lnSpc>
                <a:spcPct val="150000"/>
              </a:lnSpc>
              <a:buFont typeface="Wingdings" panose="05000000000000000000" pitchFamily="2" charset="2"/>
              <a:buChar char="Ø"/>
            </a:pPr>
            <a:r>
              <a:rPr lang="en-US" sz="2400" dirty="0"/>
              <a:t>More popular: on average, offensive posts get more interactions, shares, responses</a:t>
            </a:r>
          </a:p>
          <a:p>
            <a:pPr marL="285750" indent="-285750">
              <a:lnSpc>
                <a:spcPct val="150000"/>
              </a:lnSpc>
              <a:buFont typeface="Wingdings" panose="05000000000000000000" pitchFamily="2" charset="2"/>
              <a:buChar char="Ø"/>
            </a:pPr>
            <a:r>
              <a:rPr lang="en-US" sz="2400" dirty="0"/>
              <a:t>An obstacle to freedom of expression:  during the monitoring period (November-December 2019) for the „</a:t>
            </a:r>
            <a:r>
              <a:rPr lang="en-US" sz="2400" dirty="0" err="1"/>
              <a:t>Sessismo</a:t>
            </a:r>
            <a:r>
              <a:rPr lang="en-US" sz="2400" dirty="0"/>
              <a:t> da </a:t>
            </a:r>
            <a:r>
              <a:rPr lang="en-US" sz="2400" dirty="0" err="1"/>
              <a:t>Tastiera</a:t>
            </a:r>
            <a:r>
              <a:rPr lang="en-US" sz="2400" dirty="0"/>
              <a:t>“ edition, we observed three women being targeted and two of them pushed off of social media platforms via hate campaigns </a:t>
            </a:r>
          </a:p>
          <a:p>
            <a:pPr marL="1200150" lvl="2" indent="-285750">
              <a:lnSpc>
                <a:spcPct val="150000"/>
              </a:lnSpc>
              <a:buFont typeface="Wingdings" panose="05000000000000000000" pitchFamily="2" charset="2"/>
              <a:buChar char="Ø"/>
            </a:pPr>
            <a:r>
              <a:rPr lang="en-US" sz="2400" dirty="0"/>
              <a:t>https://www.amnesty.it/barometro-dellodio-sessismo-da-tastiera/#sintesi</a:t>
            </a:r>
          </a:p>
          <a:p>
            <a:pPr marL="1200150" lvl="2" indent="-285750">
              <a:lnSpc>
                <a:spcPct val="150000"/>
              </a:lnSpc>
              <a:buFont typeface="Wingdings" panose="05000000000000000000" pitchFamily="2" charset="2"/>
              <a:buChar char="Ø"/>
            </a:pPr>
            <a:r>
              <a:rPr lang="en-US" sz="2400" dirty="0"/>
              <a:t>Report, p.20</a:t>
            </a:r>
          </a:p>
        </p:txBody>
      </p:sp>
    </p:spTree>
    <p:extLst>
      <p:ext uri="{BB962C8B-B14F-4D97-AF65-F5344CB8AC3E}">
        <p14:creationId xmlns:p14="http://schemas.microsoft.com/office/powerpoint/2010/main" val="160127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dirty="0">
                <a:ea typeface="Microsoft Sans Serif" panose="020B0604020202020204" pitchFamily="34" charset="0"/>
                <a:cs typeface="Microsoft Sans Serif" panose="020B0604020202020204" pitchFamily="34" charset="0"/>
              </a:rPr>
              <a:t>Bias, discrimination, stereotypes …</a:t>
            </a:r>
          </a:p>
        </p:txBody>
      </p:sp>
      <p:sp>
        <p:nvSpPr>
          <p:cNvPr id="2" name="CasellaDiTesto 1"/>
          <p:cNvSpPr txBox="1"/>
          <p:nvPr/>
        </p:nvSpPr>
        <p:spPr>
          <a:xfrm>
            <a:off x="1600200" y="4076700"/>
            <a:ext cx="13487400" cy="507831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it-IT" sz="2400" dirty="0"/>
              <a:t>Ziad Obermeyer et al. Dissecting racial bias in an algorithm used to manage the health of populations. https://science.sciencemag.org/content/366/6464/447</a:t>
            </a:r>
          </a:p>
          <a:p>
            <a:pPr marL="285750" indent="-285750">
              <a:lnSpc>
                <a:spcPct val="150000"/>
              </a:lnSpc>
              <a:buFont typeface="Wingdings" panose="05000000000000000000" pitchFamily="2" charset="2"/>
              <a:buChar char="Ø"/>
            </a:pPr>
            <a:endParaRPr lang="it-IT" sz="2400" dirty="0"/>
          </a:p>
          <a:p>
            <a:pPr marL="285750" indent="-285750">
              <a:lnSpc>
                <a:spcPct val="150000"/>
              </a:lnSpc>
              <a:buFont typeface="Wingdings" panose="05000000000000000000" pitchFamily="2" charset="2"/>
              <a:buChar char="Ø"/>
            </a:pPr>
            <a:r>
              <a:rPr lang="en-US" sz="2400" dirty="0"/>
              <a:t>The Guardian, Amazon ditched AI recruiting tool that favored men for technical jobs, October, 2018. https://www.theguardian.com/technology/2018/oct/10/amazon-hiring-ai-gender-bias-recruiting-engine</a:t>
            </a:r>
          </a:p>
          <a:p>
            <a:pPr>
              <a:lnSpc>
                <a:spcPct val="150000"/>
              </a:lnSpc>
            </a:pPr>
            <a:endParaRPr lang="it-IT" sz="2400" dirty="0"/>
          </a:p>
          <a:p>
            <a:pPr marL="285750" indent="-285750">
              <a:lnSpc>
                <a:spcPct val="150000"/>
              </a:lnSpc>
              <a:buFont typeface="Wingdings" panose="05000000000000000000" pitchFamily="2" charset="2"/>
              <a:buChar char="Ø"/>
            </a:pPr>
            <a:r>
              <a:rPr lang="it-IT" sz="2400" dirty="0"/>
              <a:t>After Google’s Gorillas comes Facebook’s Primates:  Facebook Apologizes After A.I. Puts ‘Primates’ Label on Video of Black Men, September 2021. https://www.nytimes.com/2021/09/03/technology/facebook-ai-race-primates.html</a:t>
            </a:r>
          </a:p>
        </p:txBody>
      </p:sp>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97688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2: Data science isn’t always good</a:t>
            </a:r>
          </a:p>
        </p:txBody>
      </p:sp>
      <p:sp>
        <p:nvSpPr>
          <p:cNvPr id="8"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1: Major known examples</a:t>
            </a:r>
          </a:p>
        </p:txBody>
      </p:sp>
    </p:spTree>
    <p:extLst>
      <p:ext uri="{BB962C8B-B14F-4D97-AF65-F5344CB8AC3E}">
        <p14:creationId xmlns:p14="http://schemas.microsoft.com/office/powerpoint/2010/main" val="4070898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dirty="0">
                <a:ea typeface="Microsoft Sans Serif" panose="020B0604020202020204" pitchFamily="34" charset="0"/>
                <a:cs typeface="Microsoft Sans Serif" panose="020B0604020202020204" pitchFamily="34" charset="0"/>
              </a:rPr>
              <a:t>Bias, discrimination, stereotypes … labor, and the environment</a:t>
            </a:r>
          </a:p>
        </p:txBody>
      </p:sp>
      <p:sp>
        <p:nvSpPr>
          <p:cNvPr id="2" name="CasellaDiTesto 1"/>
          <p:cNvSpPr txBox="1"/>
          <p:nvPr/>
        </p:nvSpPr>
        <p:spPr>
          <a:xfrm>
            <a:off x="1600200" y="4000500"/>
            <a:ext cx="15621000" cy="507831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sz="2400" dirty="0" err="1"/>
              <a:t>Semuels</a:t>
            </a:r>
            <a:r>
              <a:rPr lang="en-US" sz="2400" dirty="0"/>
              <a:t>, A., The Internet Is Enabling a New Kind of Poorly Paid Hell, in The Atlantic, January 23, 2018.  https://www.theatlantic.com/business/archive/2018/01/amazon-mechanical-turk/551192/</a:t>
            </a:r>
          </a:p>
          <a:p>
            <a:pPr marL="285750" indent="-285750">
              <a:lnSpc>
                <a:spcPct val="150000"/>
              </a:lnSpc>
              <a:buFont typeface="Wingdings" panose="05000000000000000000" pitchFamily="2" charset="2"/>
              <a:buChar char="Ø"/>
            </a:pPr>
            <a:endParaRPr lang="en-US" sz="2400" dirty="0"/>
          </a:p>
          <a:p>
            <a:pPr marL="285750" indent="-285750">
              <a:lnSpc>
                <a:spcPct val="150000"/>
              </a:lnSpc>
              <a:buFont typeface="Wingdings" panose="05000000000000000000" pitchFamily="2" charset="2"/>
              <a:buChar char="Ø"/>
            </a:pPr>
            <a:r>
              <a:rPr lang="it-IT" sz="2400" dirty="0"/>
              <a:t>Geiger, G., Court Rules Deliveroo Used 'Discriminatory' Algorithm, Motherboard, January 2021. https://www.vice.com/en/article/7k9e4e/court-rules-deliveroo-used-discriminatory-algorithm</a:t>
            </a:r>
          </a:p>
          <a:p>
            <a:pPr>
              <a:lnSpc>
                <a:spcPct val="150000"/>
              </a:lnSpc>
            </a:pPr>
            <a:endParaRPr lang="en-US" sz="2400" dirty="0"/>
          </a:p>
          <a:p>
            <a:pPr marL="285750" indent="-285750">
              <a:lnSpc>
                <a:spcPct val="150000"/>
              </a:lnSpc>
              <a:buFont typeface="Wingdings" panose="05000000000000000000" pitchFamily="2" charset="2"/>
              <a:buChar char="Ø"/>
            </a:pPr>
            <a:r>
              <a:rPr lang="en-US" sz="2400" dirty="0" err="1"/>
              <a:t>Hao</a:t>
            </a:r>
            <a:r>
              <a:rPr lang="en-US" sz="2400" dirty="0"/>
              <a:t>, K., Training a single AI model can emit as much carbon as five cars in their lifetimes, in MIT Technology Review, June 6, 2019 https://www.technologyreview.com/s/613630/training-a-single-ai-model-can-emit-as-much-carbon-as-five-cars-in-their-lifetimes/</a:t>
            </a:r>
          </a:p>
        </p:txBody>
      </p:sp>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97688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2: Data science isn’t always good</a:t>
            </a:r>
          </a:p>
        </p:txBody>
      </p:sp>
      <p:sp>
        <p:nvSpPr>
          <p:cNvPr id="8"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1: Major known examples</a:t>
            </a:r>
          </a:p>
        </p:txBody>
      </p:sp>
    </p:spTree>
    <p:extLst>
      <p:ext uri="{BB962C8B-B14F-4D97-AF65-F5344CB8AC3E}">
        <p14:creationId xmlns:p14="http://schemas.microsoft.com/office/powerpoint/2010/main" val="1225028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97688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2: Data science isn’t always good</a:t>
            </a:r>
          </a:p>
        </p:txBody>
      </p:sp>
      <p:sp>
        <p:nvSpPr>
          <p:cNvPr id="7"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1: Major known examples</a:t>
            </a:r>
          </a:p>
        </p:txBody>
      </p:sp>
      <p:sp>
        <p:nvSpPr>
          <p:cNvPr id="2" name="CasellaDiTesto 1"/>
          <p:cNvSpPr txBox="1"/>
          <p:nvPr/>
        </p:nvSpPr>
        <p:spPr>
          <a:xfrm>
            <a:off x="1447800" y="3361372"/>
            <a:ext cx="12496800" cy="5355312"/>
          </a:xfrm>
          <a:prstGeom prst="rect">
            <a:avLst/>
          </a:prstGeom>
          <a:noFill/>
        </p:spPr>
        <p:txBody>
          <a:bodyPr wrap="square" rtlCol="0">
            <a:spAutoFit/>
          </a:bodyPr>
          <a:lstStyle/>
          <a:p>
            <a:r>
              <a:rPr lang="de-DE" sz="3200" b="1" i="1" dirty="0">
                <a:solidFill>
                  <a:srgbClr val="FDBD40"/>
                </a:solidFill>
              </a:rPr>
              <a:t>Be a bias detective</a:t>
            </a:r>
            <a:endParaRPr lang="en-US" sz="3200" b="1" i="1" dirty="0">
              <a:solidFill>
                <a:srgbClr val="FDBD40"/>
              </a:solidFill>
            </a:endParaRPr>
          </a:p>
          <a:p>
            <a:endParaRPr lang="en-US" sz="2400" dirty="0">
              <a:solidFill>
                <a:prstClr val="black"/>
              </a:solidFill>
            </a:endParaRPr>
          </a:p>
          <a:p>
            <a:r>
              <a:rPr lang="en-US" sz="2400" dirty="0">
                <a:solidFill>
                  <a:prstClr val="black"/>
                </a:solidFill>
              </a:rPr>
              <a:t>Yes, you can try this experiment out at home!</a:t>
            </a:r>
            <a:r>
              <a:rPr lang="en-US" sz="2400" dirty="0">
                <a:solidFill>
                  <a:srgbClr val="C00000"/>
                </a:solidFill>
              </a:rPr>
              <a:t>*</a:t>
            </a:r>
            <a:endParaRPr lang="en-US" sz="2400" dirty="0">
              <a:solidFill>
                <a:prstClr val="black">
                  <a:lumMod val="65000"/>
                  <a:lumOff val="35000"/>
                </a:prstClr>
              </a:solidFill>
            </a:endParaRPr>
          </a:p>
          <a:p>
            <a:endParaRPr lang="en-US" sz="1400" dirty="0">
              <a:solidFill>
                <a:prstClr val="black">
                  <a:lumMod val="65000"/>
                  <a:lumOff val="35000"/>
                </a:prstClr>
              </a:solidFill>
            </a:endParaRPr>
          </a:p>
          <a:p>
            <a:r>
              <a:rPr lang="en-US" sz="2400" b="1" i="1" dirty="0">
                <a:solidFill>
                  <a:prstClr val="black">
                    <a:lumMod val="65000"/>
                    <a:lumOff val="35000"/>
                  </a:prstClr>
                </a:solidFill>
              </a:rPr>
              <a:t>Enter the following text into Google Translate, and translate from English into German:</a:t>
            </a:r>
          </a:p>
          <a:p>
            <a:endParaRPr lang="en-US" sz="1400" dirty="0">
              <a:solidFill>
                <a:prstClr val="black">
                  <a:lumMod val="65000"/>
                  <a:lumOff val="35000"/>
                </a:prstClr>
              </a:solidFill>
            </a:endParaRPr>
          </a:p>
          <a:p>
            <a:r>
              <a:rPr lang="en-US" sz="2400" dirty="0">
                <a:solidFill>
                  <a:prstClr val="black">
                    <a:lumMod val="65000"/>
                    <a:lumOff val="35000"/>
                  </a:prstClr>
                </a:solidFill>
              </a:rPr>
              <a:t>English:  My doctor is clever. </a:t>
            </a:r>
            <a:r>
              <a:rPr lang="en-US" sz="2400" b="1" dirty="0">
                <a:solidFill>
                  <a:prstClr val="black">
                    <a:lumMod val="65000"/>
                    <a:lumOff val="35000"/>
                  </a:prstClr>
                </a:solidFill>
              </a:rPr>
              <a:t>She</a:t>
            </a:r>
            <a:r>
              <a:rPr lang="en-US" sz="2400" dirty="0">
                <a:solidFill>
                  <a:prstClr val="black">
                    <a:lumMod val="65000"/>
                    <a:lumOff val="35000"/>
                  </a:prstClr>
                </a:solidFill>
              </a:rPr>
              <a:t> immediately found the solution</a:t>
            </a:r>
          </a:p>
          <a:p>
            <a:r>
              <a:rPr lang="en-US" sz="2400" dirty="0">
                <a:solidFill>
                  <a:prstClr val="black">
                    <a:lumMod val="65000"/>
                    <a:lumOff val="35000"/>
                  </a:prstClr>
                </a:solidFill>
              </a:rPr>
              <a:t>Google Deutsch:</a:t>
            </a:r>
          </a:p>
          <a:p>
            <a:endParaRPr lang="en-US" sz="2400" dirty="0">
              <a:solidFill>
                <a:prstClr val="black">
                  <a:lumMod val="65000"/>
                  <a:lumOff val="35000"/>
                </a:prstClr>
              </a:solidFill>
            </a:endParaRPr>
          </a:p>
          <a:p>
            <a:r>
              <a:rPr lang="en-US" sz="2400" dirty="0">
                <a:solidFill>
                  <a:prstClr val="black">
                    <a:lumMod val="65000"/>
                    <a:lumOff val="35000"/>
                  </a:prstClr>
                </a:solidFill>
              </a:rPr>
              <a:t>English:  My secretary is clever. </a:t>
            </a:r>
            <a:r>
              <a:rPr lang="en-US" sz="2400" b="1" dirty="0">
                <a:solidFill>
                  <a:prstClr val="black">
                    <a:lumMod val="65000"/>
                    <a:lumOff val="35000"/>
                  </a:prstClr>
                </a:solidFill>
              </a:rPr>
              <a:t>He</a:t>
            </a:r>
            <a:r>
              <a:rPr lang="en-US" sz="2400" dirty="0">
                <a:solidFill>
                  <a:prstClr val="black">
                    <a:lumMod val="65000"/>
                    <a:lumOff val="35000"/>
                  </a:prstClr>
                </a:solidFill>
              </a:rPr>
              <a:t> immediately found the solution</a:t>
            </a:r>
          </a:p>
          <a:p>
            <a:r>
              <a:rPr lang="en-US" sz="2400" dirty="0">
                <a:solidFill>
                  <a:prstClr val="black">
                    <a:lumMod val="65000"/>
                    <a:lumOff val="35000"/>
                  </a:prstClr>
                </a:solidFill>
              </a:rPr>
              <a:t>Google Deutsch:</a:t>
            </a:r>
          </a:p>
          <a:p>
            <a:endParaRPr lang="de-DE" sz="2400" dirty="0">
              <a:solidFill>
                <a:prstClr val="black">
                  <a:lumMod val="65000"/>
                  <a:lumOff val="35000"/>
                </a:prstClr>
              </a:solidFill>
            </a:endParaRPr>
          </a:p>
          <a:p>
            <a:endParaRPr lang="de-DE" sz="2400" dirty="0">
              <a:solidFill>
                <a:prstClr val="black">
                  <a:lumMod val="65000"/>
                  <a:lumOff val="35000"/>
                </a:prstClr>
              </a:solidFill>
            </a:endParaRPr>
          </a:p>
          <a:p>
            <a:endParaRPr lang="de-DE" sz="2400" dirty="0">
              <a:solidFill>
                <a:prstClr val="black">
                  <a:lumMod val="65000"/>
                  <a:lumOff val="35000"/>
                </a:prstClr>
              </a:solidFill>
            </a:endParaRPr>
          </a:p>
          <a:p>
            <a:r>
              <a:rPr lang="en-US" b="1" i="1" dirty="0">
                <a:solidFill>
                  <a:srgbClr val="C00000"/>
                </a:solidFill>
              </a:rPr>
              <a:t>*Hat tip </a:t>
            </a:r>
            <a:r>
              <a:rPr lang="en-US" b="1" i="1" dirty="0" err="1">
                <a:solidFill>
                  <a:srgbClr val="C00000"/>
                </a:solidFill>
              </a:rPr>
              <a:t>Liad</a:t>
            </a:r>
            <a:r>
              <a:rPr lang="en-US" b="1" i="1" dirty="0">
                <a:solidFill>
                  <a:srgbClr val="C00000"/>
                </a:solidFill>
              </a:rPr>
              <a:t> Magen for the idea</a:t>
            </a:r>
            <a:endParaRPr lang="de-DE" i="1" dirty="0">
              <a:solidFill>
                <a:prstClr val="black">
                  <a:lumMod val="65000"/>
                  <a:lumOff val="35000"/>
                </a:prstClr>
              </a:solidFill>
            </a:endParaRPr>
          </a:p>
        </p:txBody>
      </p:sp>
    </p:spTree>
    <p:extLst>
      <p:ext uri="{BB962C8B-B14F-4D97-AF65-F5344CB8AC3E}">
        <p14:creationId xmlns:p14="http://schemas.microsoft.com/office/powerpoint/2010/main" val="3278982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dirty="0">
                <a:ea typeface="Microsoft Sans Serif" panose="020B0604020202020204" pitchFamily="34" charset="0"/>
                <a:cs typeface="Microsoft Sans Serif" panose="020B0604020202020204" pitchFamily="34" charset="0"/>
              </a:rPr>
              <a:t>Data science applications are </a:t>
            </a:r>
            <a:r>
              <a:rPr lang="en-US" sz="2400" b="1" i="1" dirty="0">
                <a:solidFill>
                  <a:srgbClr val="FDBD40"/>
                </a:solidFill>
                <a:ea typeface="Microsoft Sans Serif" panose="020B0604020202020204" pitchFamily="34" charset="0"/>
                <a:cs typeface="Microsoft Sans Serif" panose="020B0604020202020204" pitchFamily="34" charset="0"/>
              </a:rPr>
              <a:t>neither objective, nor neutral</a:t>
            </a:r>
            <a:r>
              <a:rPr lang="en-US" sz="2400" dirty="0">
                <a:solidFill>
                  <a:srgbClr val="FDBD40"/>
                </a:solidFill>
                <a:ea typeface="Microsoft Sans Serif" panose="020B0604020202020204" pitchFamily="34" charset="0"/>
                <a:cs typeface="Microsoft Sans Serif" panose="020B0604020202020204" pitchFamily="34" charset="0"/>
              </a:rPr>
              <a:t>:</a:t>
            </a:r>
          </a:p>
        </p:txBody>
      </p:sp>
      <p:sp>
        <p:nvSpPr>
          <p:cNvPr id="2" name="CasellaDiTesto 1"/>
          <p:cNvSpPr txBox="1"/>
          <p:nvPr/>
        </p:nvSpPr>
        <p:spPr>
          <a:xfrm>
            <a:off x="1600200" y="4076700"/>
            <a:ext cx="15849600" cy="3359061"/>
          </a:xfrm>
          <a:prstGeom prst="rect">
            <a:avLst/>
          </a:prstGeom>
          <a:noFill/>
        </p:spPr>
        <p:txBody>
          <a:bodyPr wrap="square" lIns="91440" tIns="45720" rIns="91440" bIns="45720" rtlCol="0" anchor="t">
            <a:spAutoFit/>
          </a:bodyPr>
          <a:lstStyle/>
          <a:p>
            <a:pPr>
              <a:lnSpc>
                <a:spcPct val="150000"/>
              </a:lnSpc>
            </a:pPr>
            <a:r>
              <a:rPr lang="it-IT" sz="2400" dirty="0">
                <a:ea typeface="Calibri"/>
                <a:cs typeface="Calibri"/>
              </a:rPr>
              <a:t>From using bots to create </a:t>
            </a:r>
            <a:r>
              <a:rPr lang="it-IT" sz="2400" dirty="0">
                <a:ea typeface="Calibri"/>
                <a:cs typeface="Calibri"/>
                <a:hlinkClick r:id="rId2"/>
              </a:rPr>
              <a:t>deepfake nudes</a:t>
            </a:r>
            <a:r>
              <a:rPr lang="it-IT" sz="2400" dirty="0">
                <a:ea typeface="Calibri"/>
                <a:cs typeface="Calibri"/>
              </a:rPr>
              <a:t> on Telegram, </a:t>
            </a:r>
            <a:r>
              <a:rPr lang="it-IT" sz="2400" dirty="0">
                <a:ea typeface="Calibri"/>
                <a:cs typeface="Calibri"/>
                <a:hlinkClick r:id="rId3"/>
              </a:rPr>
              <a:t>generating sexualised avatars</a:t>
            </a:r>
            <a:r>
              <a:rPr lang="it-IT" sz="2400" dirty="0">
                <a:ea typeface="Calibri"/>
                <a:cs typeface="Calibri"/>
              </a:rPr>
              <a:t> of women (but not men), </a:t>
            </a:r>
            <a:r>
              <a:rPr lang="it-IT" sz="2400" dirty="0">
                <a:ea typeface="Calibri"/>
                <a:cs typeface="Calibri"/>
                <a:hlinkClick r:id="rId4"/>
              </a:rPr>
              <a:t>not developing functionalities</a:t>
            </a:r>
            <a:r>
              <a:rPr lang="it-IT" sz="2400" dirty="0">
                <a:ea typeface="Calibri"/>
                <a:cs typeface="Calibri"/>
              </a:rPr>
              <a:t> useful to a specific group of people, or </a:t>
            </a:r>
            <a:r>
              <a:rPr lang="it-IT" sz="2400" dirty="0">
                <a:ea typeface="Calibri"/>
                <a:cs typeface="Calibri"/>
                <a:hlinkClick r:id="rId5"/>
              </a:rPr>
              <a:t>undermining gender identity</a:t>
            </a:r>
            <a:r>
              <a:rPr lang="it-IT" sz="2400" dirty="0">
                <a:ea typeface="Calibri"/>
                <a:cs typeface="Calibri"/>
              </a:rPr>
              <a:t> through binary classification, data science applications can cause harm. </a:t>
            </a:r>
          </a:p>
          <a:p>
            <a:pPr>
              <a:lnSpc>
                <a:spcPct val="150000"/>
              </a:lnSpc>
            </a:pPr>
            <a:endParaRPr lang="it-IT" sz="2400" dirty="0">
              <a:ea typeface="Calibri"/>
              <a:cs typeface="Calibri"/>
            </a:endParaRPr>
          </a:p>
          <a:p>
            <a:pPr marL="342900" indent="-342900">
              <a:lnSpc>
                <a:spcPct val="150000"/>
              </a:lnSpc>
              <a:buFont typeface="Wingdings"/>
              <a:buChar char="Ø"/>
            </a:pPr>
            <a:r>
              <a:rPr lang="it-IT" sz="2400" b="1" dirty="0" err="1">
                <a:ea typeface="Calibri" panose="020F0502020204030204"/>
                <a:cs typeface="Calibri" panose="020F0502020204030204"/>
              </a:rPr>
              <a:t>Reflect</a:t>
            </a:r>
            <a:r>
              <a:rPr lang="it-IT" sz="2400" b="1" dirty="0">
                <a:ea typeface="Calibri" panose="020F0502020204030204"/>
                <a:cs typeface="Calibri" panose="020F0502020204030204"/>
              </a:rPr>
              <a:t> on </a:t>
            </a:r>
            <a:r>
              <a:rPr lang="it-IT" sz="2400" b="1" dirty="0" err="1">
                <a:ea typeface="Calibri" panose="020F0502020204030204"/>
                <a:cs typeface="Calibri" panose="020F0502020204030204"/>
              </a:rPr>
              <a:t>what</a:t>
            </a:r>
            <a:r>
              <a:rPr lang="it-IT" sz="2400" b="1" dirty="0">
                <a:ea typeface="Calibri" panose="020F0502020204030204"/>
                <a:cs typeface="Calibri" panose="020F0502020204030204"/>
              </a:rPr>
              <a:t> </a:t>
            </a:r>
            <a:r>
              <a:rPr lang="it-IT" sz="2400" b="1" dirty="0" err="1">
                <a:ea typeface="Calibri" panose="020F0502020204030204"/>
                <a:cs typeface="Calibri" panose="020F0502020204030204"/>
              </a:rPr>
              <a:t>your</a:t>
            </a:r>
            <a:r>
              <a:rPr lang="it-IT" sz="2400" b="1" dirty="0">
                <a:ea typeface="Calibri" panose="020F0502020204030204"/>
                <a:cs typeface="Calibri" panose="020F0502020204030204"/>
              </a:rPr>
              <a:t> </a:t>
            </a:r>
            <a:r>
              <a:rPr lang="it-IT" sz="2400" b="1" dirty="0" err="1">
                <a:ea typeface="Calibri" panose="020F0502020204030204"/>
                <a:cs typeface="Calibri" panose="020F0502020204030204"/>
              </a:rPr>
              <a:t>application</a:t>
            </a:r>
            <a:r>
              <a:rPr lang="it-IT" sz="2400" b="1" dirty="0">
                <a:ea typeface="Calibri" panose="020F0502020204030204"/>
                <a:cs typeface="Calibri" panose="020F0502020204030204"/>
              </a:rPr>
              <a:t> can do, </a:t>
            </a:r>
            <a:r>
              <a:rPr lang="it-IT" sz="2400" b="1" dirty="0" err="1">
                <a:ea typeface="Calibri" panose="020F0502020204030204"/>
                <a:cs typeface="Calibri" panose="020F0502020204030204"/>
              </a:rPr>
              <a:t>what</a:t>
            </a:r>
            <a:r>
              <a:rPr lang="it-IT" sz="2400" b="1" dirty="0">
                <a:ea typeface="Calibri" panose="020F0502020204030204"/>
                <a:cs typeface="Calibri" panose="020F0502020204030204"/>
              </a:rPr>
              <a:t> </a:t>
            </a:r>
            <a:r>
              <a:rPr lang="it-IT" sz="2400" b="1" dirty="0" err="1">
                <a:ea typeface="Calibri" panose="020F0502020204030204"/>
                <a:cs typeface="Calibri" panose="020F0502020204030204"/>
              </a:rPr>
              <a:t>it</a:t>
            </a:r>
            <a:r>
              <a:rPr lang="it-IT" sz="2400" b="1" dirty="0">
                <a:ea typeface="Calibri" panose="020F0502020204030204"/>
                <a:cs typeface="Calibri" panose="020F0502020204030204"/>
              </a:rPr>
              <a:t> </a:t>
            </a:r>
            <a:r>
              <a:rPr lang="it-IT" sz="2400" b="1" dirty="0" err="1">
                <a:ea typeface="Calibri" panose="020F0502020204030204"/>
                <a:cs typeface="Calibri" panose="020F0502020204030204"/>
              </a:rPr>
              <a:t>is</a:t>
            </a:r>
            <a:r>
              <a:rPr lang="it-IT" sz="2400" b="1" dirty="0">
                <a:ea typeface="Calibri" panose="020F0502020204030204"/>
                <a:cs typeface="Calibri" panose="020F0502020204030204"/>
              </a:rPr>
              <a:t> </a:t>
            </a:r>
            <a:r>
              <a:rPr lang="it-IT" sz="2400" b="1" dirty="0" err="1">
                <a:ea typeface="Calibri" panose="020F0502020204030204"/>
                <a:cs typeface="Calibri" panose="020F0502020204030204"/>
              </a:rPr>
              <a:t>used</a:t>
            </a:r>
            <a:r>
              <a:rPr lang="it-IT" sz="2400" b="1" dirty="0">
                <a:ea typeface="Calibri" panose="020F0502020204030204"/>
                <a:cs typeface="Calibri" panose="020F0502020204030204"/>
              </a:rPr>
              <a:t> for, </a:t>
            </a:r>
            <a:r>
              <a:rPr lang="it-IT" sz="2400" b="1" dirty="0" err="1">
                <a:ea typeface="Calibri" panose="020F0502020204030204"/>
                <a:cs typeface="Calibri" panose="020F0502020204030204"/>
              </a:rPr>
              <a:t>who</a:t>
            </a:r>
            <a:r>
              <a:rPr lang="it-IT" sz="2400" b="1" dirty="0">
                <a:ea typeface="Calibri" panose="020F0502020204030204"/>
                <a:cs typeface="Calibri" panose="020F0502020204030204"/>
              </a:rPr>
              <a:t> </a:t>
            </a:r>
            <a:r>
              <a:rPr lang="it-IT" sz="2400" b="1" dirty="0" err="1">
                <a:ea typeface="Calibri" panose="020F0502020204030204"/>
                <a:cs typeface="Calibri" panose="020F0502020204030204"/>
              </a:rPr>
              <a:t>is</a:t>
            </a:r>
            <a:r>
              <a:rPr lang="it-IT" sz="2400" b="1" dirty="0">
                <a:ea typeface="Calibri" panose="020F0502020204030204"/>
                <a:cs typeface="Calibri" panose="020F0502020204030204"/>
              </a:rPr>
              <a:t> </a:t>
            </a:r>
            <a:r>
              <a:rPr lang="it-IT" sz="2400" b="1" dirty="0" err="1">
                <a:ea typeface="Calibri" panose="020F0502020204030204"/>
                <a:cs typeface="Calibri" panose="020F0502020204030204"/>
              </a:rPr>
              <a:t>included</a:t>
            </a:r>
            <a:r>
              <a:rPr lang="it-IT" sz="2400" b="1" dirty="0">
                <a:ea typeface="Calibri" panose="020F0502020204030204"/>
                <a:cs typeface="Calibri" panose="020F0502020204030204"/>
              </a:rPr>
              <a:t>/</a:t>
            </a:r>
            <a:r>
              <a:rPr lang="it-IT" sz="2400" b="1" dirty="0" err="1">
                <a:ea typeface="Calibri" panose="020F0502020204030204"/>
                <a:cs typeface="Calibri" panose="020F0502020204030204"/>
              </a:rPr>
              <a:t>excluded</a:t>
            </a:r>
            <a:r>
              <a:rPr lang="it-IT" sz="2400" b="1" dirty="0">
                <a:ea typeface="Calibri" panose="020F0502020204030204"/>
                <a:cs typeface="Calibri" panose="020F0502020204030204"/>
              </a:rPr>
              <a:t> and </a:t>
            </a:r>
            <a:r>
              <a:rPr lang="it-IT" sz="2400" b="1" dirty="0" err="1">
                <a:ea typeface="Calibri" panose="020F0502020204030204"/>
                <a:cs typeface="Calibri" panose="020F0502020204030204"/>
              </a:rPr>
              <a:t>who</a:t>
            </a:r>
            <a:r>
              <a:rPr lang="it-IT" sz="2400" b="1" dirty="0">
                <a:ea typeface="Calibri" panose="020F0502020204030204"/>
                <a:cs typeface="Calibri" panose="020F0502020204030204"/>
              </a:rPr>
              <a:t> </a:t>
            </a:r>
            <a:r>
              <a:rPr lang="it-IT" sz="2400" b="1" dirty="0" err="1">
                <a:ea typeface="Calibri" panose="020F0502020204030204"/>
                <a:cs typeface="Calibri" panose="020F0502020204030204"/>
              </a:rPr>
              <a:t>might</a:t>
            </a:r>
            <a:r>
              <a:rPr lang="it-IT" sz="2400" b="1" dirty="0">
                <a:ea typeface="Calibri" panose="020F0502020204030204"/>
                <a:cs typeface="Calibri" panose="020F0502020204030204"/>
              </a:rPr>
              <a:t> be </a:t>
            </a:r>
            <a:r>
              <a:rPr lang="it-IT" sz="2400" b="1" dirty="0" err="1">
                <a:ea typeface="Calibri" panose="020F0502020204030204"/>
                <a:cs typeface="Calibri" panose="020F0502020204030204"/>
              </a:rPr>
              <a:t>affected</a:t>
            </a:r>
            <a:r>
              <a:rPr lang="it-IT" sz="2400" b="1" dirty="0">
                <a:ea typeface="Calibri" panose="020F0502020204030204"/>
                <a:cs typeface="Calibri" panose="020F0502020204030204"/>
              </a:rPr>
              <a:t> in </a:t>
            </a:r>
            <a:r>
              <a:rPr lang="it-IT" sz="2400" b="1" dirty="0" err="1">
                <a:ea typeface="Calibri" panose="020F0502020204030204"/>
                <a:cs typeface="Calibri" panose="020F0502020204030204"/>
              </a:rPr>
              <a:t>different</a:t>
            </a:r>
            <a:r>
              <a:rPr lang="it-IT" sz="2400" b="1" dirty="0">
                <a:ea typeface="Calibri" panose="020F0502020204030204"/>
                <a:cs typeface="Calibri" panose="020F0502020204030204"/>
              </a:rPr>
              <a:t> ways – the </a:t>
            </a:r>
            <a:r>
              <a:rPr lang="it-IT" sz="2400" b="1" dirty="0" err="1">
                <a:ea typeface="Calibri" panose="020F0502020204030204"/>
                <a:cs typeface="Calibri" panose="020F0502020204030204"/>
              </a:rPr>
              <a:t>consequences</a:t>
            </a:r>
            <a:r>
              <a:rPr lang="it-IT" sz="2400" b="1" dirty="0">
                <a:ea typeface="Calibri" panose="020F0502020204030204"/>
                <a:cs typeface="Calibri" panose="020F0502020204030204"/>
              </a:rPr>
              <a:t> can be </a:t>
            </a:r>
            <a:r>
              <a:rPr lang="it-IT" sz="2400" b="1" dirty="0" err="1">
                <a:ea typeface="Calibri" panose="020F0502020204030204"/>
                <a:cs typeface="Calibri" panose="020F0502020204030204"/>
              </a:rPr>
              <a:t>widespread</a:t>
            </a:r>
            <a:r>
              <a:rPr lang="it-IT" sz="2400" b="1" dirty="0">
                <a:ea typeface="Calibri" panose="020F0502020204030204"/>
                <a:cs typeface="Calibri" panose="020F0502020204030204"/>
              </a:rPr>
              <a:t>!</a:t>
            </a:r>
          </a:p>
        </p:txBody>
      </p:sp>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97688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2: Data science isn’t always good</a:t>
            </a:r>
          </a:p>
        </p:txBody>
      </p:sp>
      <p:sp>
        <p:nvSpPr>
          <p:cNvPr id="8"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2: Overview of main risks</a:t>
            </a:r>
          </a:p>
        </p:txBody>
      </p:sp>
    </p:spTree>
    <p:extLst>
      <p:ext uri="{BB962C8B-B14F-4D97-AF65-F5344CB8AC3E}">
        <p14:creationId xmlns:p14="http://schemas.microsoft.com/office/powerpoint/2010/main" val="707013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13639800" cy="769441"/>
          </a:xfrm>
          <a:prstGeom prst="rect">
            <a:avLst/>
          </a:prstGeom>
          <a:noFill/>
        </p:spPr>
        <p:txBody>
          <a:bodyPr wrap="square" rtlCol="0">
            <a:spAutoFit/>
          </a:bodyPr>
          <a:lstStyle/>
          <a:p>
            <a:pPr lvl="0" algn="ctr">
              <a:spcBef>
                <a:spcPts val="5"/>
              </a:spcBef>
              <a:tabLst>
                <a:tab pos="1205230" algn="l"/>
                <a:tab pos="1926589" algn="l"/>
                <a:tab pos="2915920" algn="l"/>
                <a:tab pos="3444875" algn="l"/>
                <a:tab pos="4383405" algn="l"/>
                <a:tab pos="6796405" algn="l"/>
              </a:tabLst>
              <a:defRPr/>
            </a:pPr>
            <a:r>
              <a:rPr lang="en-US" sz="4400" b="1" spc="-114" dirty="0">
                <a:solidFill>
                  <a:srgbClr val="E7686A"/>
                </a:solidFill>
                <a:ea typeface="Microsoft Sans Serif" panose="020B0604020202020204" pitchFamily="34" charset="0"/>
                <a:cs typeface="Microsoft Sans Serif" panose="020B0604020202020204" pitchFamily="34" charset="0"/>
              </a:rPr>
              <a:t>Data Science &amp; Social Impact: Achieving Positive Outcomes</a:t>
            </a: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rtlCol="0">
            <a:spAutoFit/>
          </a:bodyPr>
          <a:lstStyle/>
          <a:p>
            <a:r>
              <a:rPr lang="es-ES" sz="2800" b="1" dirty="0" err="1">
                <a:solidFill>
                  <a:srgbClr val="238791"/>
                </a:solidFill>
                <a:ea typeface="Microsoft Sans Serif" panose="020B0604020202020204" pitchFamily="34" charset="0"/>
                <a:cs typeface="Microsoft Sans Serif" panose="020B0604020202020204" pitchFamily="34" charset="0"/>
              </a:rPr>
              <a:t>What</a:t>
            </a:r>
            <a:r>
              <a:rPr lang="es-ES" sz="2800" b="1" dirty="0">
                <a:solidFill>
                  <a:srgbClr val="238791"/>
                </a:solidFill>
                <a:ea typeface="Microsoft Sans Serif" panose="020B0604020202020204" pitchFamily="34" charset="0"/>
                <a:cs typeface="Microsoft Sans Serif" panose="020B0604020202020204" pitchFamily="34" charset="0"/>
              </a:rPr>
              <a:t> </a:t>
            </a:r>
            <a:r>
              <a:rPr lang="es-ES" sz="2800" b="1" dirty="0" err="1">
                <a:solidFill>
                  <a:srgbClr val="238791"/>
                </a:solidFill>
                <a:ea typeface="Microsoft Sans Serif" panose="020B0604020202020204" pitchFamily="34" charset="0"/>
                <a:cs typeface="Microsoft Sans Serif" panose="020B0604020202020204" pitchFamily="34" charset="0"/>
              </a:rPr>
              <a:t>you</a:t>
            </a:r>
            <a:r>
              <a:rPr lang="es-ES" sz="2800" b="1" dirty="0">
                <a:solidFill>
                  <a:srgbClr val="238791"/>
                </a:solidFill>
                <a:ea typeface="Microsoft Sans Serif" panose="020B0604020202020204" pitchFamily="34" charset="0"/>
                <a:cs typeface="Microsoft Sans Serif" panose="020B0604020202020204" pitchFamily="34" charset="0"/>
              </a:rPr>
              <a:t> can </a:t>
            </a:r>
            <a:r>
              <a:rPr lang="es-ES" sz="2800" b="1" dirty="0" err="1">
                <a:solidFill>
                  <a:srgbClr val="238791"/>
                </a:solidFill>
                <a:ea typeface="Microsoft Sans Serif" panose="020B0604020202020204" pitchFamily="34" charset="0"/>
                <a:cs typeface="Microsoft Sans Serif" panose="020B0604020202020204" pitchFamily="34" charset="0"/>
              </a:rPr>
              <a:t>find</a:t>
            </a:r>
            <a:r>
              <a:rPr lang="es-ES" sz="2800" b="1" dirty="0">
                <a:solidFill>
                  <a:srgbClr val="238791"/>
                </a:solidFill>
                <a:ea typeface="Microsoft Sans Serif" panose="020B0604020202020204" pitchFamily="34" charset="0"/>
                <a:cs typeface="Microsoft Sans Serif" panose="020B0604020202020204" pitchFamily="34" charset="0"/>
              </a:rPr>
              <a:t> in </a:t>
            </a:r>
            <a:r>
              <a:rPr lang="es-ES" sz="2800" b="1" dirty="0" err="1">
                <a:solidFill>
                  <a:srgbClr val="238791"/>
                </a:solidFill>
                <a:ea typeface="Microsoft Sans Serif" panose="020B0604020202020204" pitchFamily="34" charset="0"/>
                <a:cs typeface="Microsoft Sans Serif" panose="020B0604020202020204" pitchFamily="34" charset="0"/>
              </a:rPr>
              <a:t>this</a:t>
            </a:r>
            <a:r>
              <a:rPr lang="es-ES" sz="2800" b="1" dirty="0">
                <a:solidFill>
                  <a:srgbClr val="238791"/>
                </a:solidFill>
                <a:ea typeface="Microsoft Sans Serif" panose="020B0604020202020204" pitchFamily="34" charset="0"/>
                <a:cs typeface="Microsoft Sans Serif" panose="020B0604020202020204" pitchFamily="34" charset="0"/>
              </a:rPr>
              <a:t> </a:t>
            </a:r>
            <a:r>
              <a:rPr lang="es-ES" sz="2800" b="1" dirty="0" err="1">
                <a:solidFill>
                  <a:srgbClr val="238791"/>
                </a:solidFill>
                <a:ea typeface="Microsoft Sans Serif" panose="020B0604020202020204" pitchFamily="34" charset="0"/>
                <a:cs typeface="Microsoft Sans Serif" panose="020B0604020202020204" pitchFamily="34" charset="0"/>
              </a:rPr>
              <a:t>course</a:t>
            </a:r>
            <a:r>
              <a:rPr lang="es-ES" sz="2800" b="1" dirty="0">
                <a:solidFill>
                  <a:srgbClr val="238791"/>
                </a:solidFill>
                <a:ea typeface="Microsoft Sans Serif" panose="020B0604020202020204" pitchFamily="34" charset="0"/>
                <a:cs typeface="Microsoft Sans Serif" panose="020B0604020202020204" pitchFamily="34" charset="0"/>
              </a:rPr>
              <a:t>:</a:t>
            </a:r>
          </a:p>
        </p:txBody>
      </p:sp>
      <p:sp>
        <p:nvSpPr>
          <p:cNvPr id="2" name="CasellaDiTesto 1"/>
          <p:cNvSpPr txBox="1"/>
          <p:nvPr/>
        </p:nvSpPr>
        <p:spPr>
          <a:xfrm>
            <a:off x="1447800" y="3695700"/>
            <a:ext cx="8001000" cy="4108817"/>
          </a:xfrm>
          <a:prstGeom prst="rect">
            <a:avLst/>
          </a:prstGeom>
          <a:noFill/>
        </p:spPr>
        <p:txBody>
          <a:bodyPr wrap="square" rtlCol="0">
            <a:spAutoFit/>
          </a:bodyPr>
          <a:lstStyle/>
          <a:p>
            <a:pPr marL="457200" indent="-457200">
              <a:spcBef>
                <a:spcPts val="900"/>
              </a:spcBef>
              <a:buFont typeface="Wingdings" panose="05000000000000000000" pitchFamily="2" charset="2"/>
              <a:buChar char="Ø"/>
            </a:pPr>
            <a:r>
              <a:rPr lang="en-US" sz="2400" i="1" dirty="0">
                <a:solidFill>
                  <a:srgbClr val="0000FF"/>
                </a:solidFill>
              </a:rPr>
              <a:t>1.	Some examples of using data science for social good</a:t>
            </a:r>
          </a:p>
          <a:p>
            <a:pPr marL="1371600" lvl="2" indent="-457200">
              <a:spcBef>
                <a:spcPts val="900"/>
              </a:spcBef>
              <a:buFont typeface="Wingdings" panose="05000000000000000000" pitchFamily="2" charset="2"/>
              <a:buChar char="Ø"/>
            </a:pPr>
            <a:r>
              <a:rPr lang="de-DE" sz="2400" i="1" dirty="0">
                <a:solidFill>
                  <a:srgbClr val="0000FF"/>
                </a:solidFill>
              </a:rPr>
              <a:t>Deep dive into Amnesty International Italy‘s Social Media Monitoring</a:t>
            </a:r>
            <a:endParaRPr lang="en-US" sz="2400" i="1" dirty="0">
              <a:solidFill>
                <a:srgbClr val="0000FF"/>
              </a:solidFill>
            </a:endParaRPr>
          </a:p>
          <a:p>
            <a:pPr marL="457200" indent="-457200">
              <a:spcBef>
                <a:spcPts val="900"/>
              </a:spcBef>
              <a:buFont typeface="Wingdings" panose="05000000000000000000" pitchFamily="2" charset="2"/>
              <a:buChar char="Ø"/>
            </a:pPr>
            <a:r>
              <a:rPr lang="en-US" sz="2400" i="1" dirty="0">
                <a:solidFill>
                  <a:srgbClr val="0000FF"/>
                </a:solidFill>
              </a:rPr>
              <a:t>2.	Understand main risks of the technology </a:t>
            </a:r>
          </a:p>
          <a:p>
            <a:pPr marL="1371600" lvl="2" indent="-457200">
              <a:spcBef>
                <a:spcPts val="900"/>
              </a:spcBef>
              <a:buFont typeface="Wingdings" panose="05000000000000000000" pitchFamily="2" charset="2"/>
              <a:buChar char="Ø"/>
            </a:pPr>
            <a:r>
              <a:rPr lang="en-US" sz="2400" i="1" dirty="0">
                <a:solidFill>
                  <a:srgbClr val="0000FF"/>
                </a:solidFill>
              </a:rPr>
              <a:t>Examples of negative consequences of  data science applications</a:t>
            </a:r>
          </a:p>
          <a:p>
            <a:pPr marL="457200" indent="-457200">
              <a:spcBef>
                <a:spcPts val="900"/>
              </a:spcBef>
              <a:buFont typeface="Wingdings" panose="05000000000000000000" pitchFamily="2" charset="2"/>
              <a:buChar char="Ø"/>
            </a:pPr>
            <a:r>
              <a:rPr lang="en-US" sz="2400" i="1" dirty="0">
                <a:solidFill>
                  <a:srgbClr val="0000FF"/>
                </a:solidFill>
              </a:rPr>
              <a:t>3.	The characteristics of „trustworthy AI“</a:t>
            </a:r>
          </a:p>
          <a:p>
            <a:pPr marL="457200" indent="-457200">
              <a:spcBef>
                <a:spcPts val="900"/>
              </a:spcBef>
              <a:buFont typeface="Wingdings" panose="05000000000000000000" pitchFamily="2" charset="2"/>
              <a:buChar char="Ø"/>
            </a:pPr>
            <a:r>
              <a:rPr lang="en-US" sz="2400" i="1" dirty="0">
                <a:solidFill>
                  <a:srgbClr val="0000FF"/>
                </a:solidFill>
              </a:rPr>
              <a:t>4.	Understand the challenges of measuring fairness</a:t>
            </a:r>
          </a:p>
          <a:p>
            <a:pPr marL="1371600" lvl="2" indent="-457200">
              <a:spcBef>
                <a:spcPts val="900"/>
              </a:spcBef>
              <a:buFont typeface="Wingdings" panose="05000000000000000000" pitchFamily="2" charset="2"/>
              <a:buChar char="Ø"/>
            </a:pPr>
            <a:r>
              <a:rPr lang="de-DE" sz="2400" i="1" dirty="0">
                <a:solidFill>
                  <a:srgbClr val="0000FF"/>
                </a:solidFill>
              </a:rPr>
              <a:t>Discussion of the COMPAS recidivism risk algorithm</a:t>
            </a:r>
            <a:endParaRPr lang="en-US" sz="2400" i="1" dirty="0">
              <a:solidFill>
                <a:srgbClr val="0000FF"/>
              </a:solidFill>
            </a:endParaRPr>
          </a:p>
        </p:txBody>
      </p:sp>
    </p:spTree>
    <p:extLst>
      <p:ext uri="{BB962C8B-B14F-4D97-AF65-F5344CB8AC3E}">
        <p14:creationId xmlns:p14="http://schemas.microsoft.com/office/powerpoint/2010/main" val="2885369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dirty="0">
                <a:ea typeface="Microsoft Sans Serif" panose="020B0604020202020204" pitchFamily="34" charset="0"/>
                <a:cs typeface="Microsoft Sans Serif" panose="020B0604020202020204" pitchFamily="34" charset="0"/>
              </a:rPr>
              <a:t>Data science applications are </a:t>
            </a:r>
            <a:r>
              <a:rPr lang="en-US" sz="2400" b="1" i="1" dirty="0">
                <a:solidFill>
                  <a:srgbClr val="FDBD40"/>
                </a:solidFill>
                <a:ea typeface="Microsoft Sans Serif" panose="020B0604020202020204" pitchFamily="34" charset="0"/>
                <a:cs typeface="Microsoft Sans Serif" panose="020B0604020202020204" pitchFamily="34" charset="0"/>
              </a:rPr>
              <a:t>not perfect, and their errors are not randomly distributed</a:t>
            </a:r>
            <a:r>
              <a:rPr lang="en-US" sz="2400" dirty="0">
                <a:solidFill>
                  <a:srgbClr val="FDBD40"/>
                </a:solidFill>
                <a:ea typeface="Microsoft Sans Serif" panose="020B0604020202020204" pitchFamily="34" charset="0"/>
                <a:cs typeface="Microsoft Sans Serif" panose="020B0604020202020204" pitchFamily="34" charset="0"/>
              </a:rPr>
              <a:t>:</a:t>
            </a:r>
          </a:p>
        </p:txBody>
      </p:sp>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97688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2: Data science isn’t always good</a:t>
            </a:r>
          </a:p>
        </p:txBody>
      </p:sp>
      <p:sp>
        <p:nvSpPr>
          <p:cNvPr id="8"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2: Overview of main risks</a:t>
            </a:r>
          </a:p>
        </p:txBody>
      </p:sp>
      <p:sp>
        <p:nvSpPr>
          <p:cNvPr id="4" name="TextBox 3">
            <a:extLst>
              <a:ext uri="{FF2B5EF4-FFF2-40B4-BE49-F238E27FC236}">
                <a16:creationId xmlns:a16="http://schemas.microsoft.com/office/drawing/2014/main" id="{4725C967-4B28-ED4E-8411-A98200B04F96}"/>
              </a:ext>
            </a:extLst>
          </p:cNvPr>
          <p:cNvSpPr txBox="1"/>
          <p:nvPr/>
        </p:nvSpPr>
        <p:spPr>
          <a:xfrm>
            <a:off x="1422917" y="4105469"/>
            <a:ext cx="6554755"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dirty="0">
                <a:ea typeface="Calibri"/>
                <a:cs typeface="Calibri"/>
              </a:rPr>
              <a:t>Gender classification algorithms</a:t>
            </a:r>
            <a:r>
              <a:rPr lang="en-GB" sz="2400" dirty="0">
                <a:ea typeface="Calibri"/>
                <a:cs typeface="Calibri"/>
              </a:rPr>
              <a:t> using facial recognition routinely misclassify darker-skinned women more frequently than lighter-skinned men (and women). This is because the datasets on which the two models investigated by Joy </a:t>
            </a:r>
            <a:r>
              <a:rPr lang="en-GB" sz="2400" dirty="0" err="1">
                <a:ea typeface="Calibri"/>
                <a:cs typeface="Calibri"/>
              </a:rPr>
              <a:t>Buolamwini</a:t>
            </a:r>
            <a:r>
              <a:rPr lang="en-GB" sz="2400" dirty="0">
                <a:ea typeface="Calibri"/>
                <a:cs typeface="Calibri"/>
              </a:rPr>
              <a:t> and </a:t>
            </a:r>
            <a:r>
              <a:rPr lang="en-GB" sz="2400" dirty="0" err="1">
                <a:ea typeface="Calibri"/>
                <a:cs typeface="Calibri"/>
              </a:rPr>
              <a:t>Timnit</a:t>
            </a:r>
            <a:r>
              <a:rPr lang="en-GB" sz="2400" dirty="0">
                <a:ea typeface="Calibri"/>
                <a:cs typeface="Calibri"/>
              </a:rPr>
              <a:t> Gebru were trained contain a </a:t>
            </a:r>
            <a:r>
              <a:rPr lang="en-GB" sz="2400" b="1" dirty="0">
                <a:ea typeface="Calibri"/>
                <a:cs typeface="Calibri"/>
              </a:rPr>
              <a:t>disproportionate share of images of light-skinned women</a:t>
            </a:r>
            <a:r>
              <a:rPr lang="en-GB" sz="2400" dirty="0">
                <a:ea typeface="Calibri"/>
                <a:cs typeface="Calibri"/>
              </a:rPr>
              <a:t>. </a:t>
            </a:r>
          </a:p>
          <a:p>
            <a:r>
              <a:rPr lang="en-GB" sz="2400" dirty="0">
                <a:ea typeface="Calibri"/>
                <a:cs typeface="Calibri"/>
              </a:rPr>
              <a:t>Check out the 2018 </a:t>
            </a:r>
            <a:r>
              <a:rPr lang="en-GB" sz="2400" dirty="0">
                <a:ea typeface="Calibri"/>
                <a:cs typeface="Calibri"/>
                <a:hlinkClick r:id="rId2"/>
              </a:rPr>
              <a:t>study</a:t>
            </a:r>
            <a:r>
              <a:rPr lang="en-GB" sz="2400" dirty="0">
                <a:ea typeface="Calibri"/>
                <a:cs typeface="Calibri"/>
              </a:rPr>
              <a:t> of these two rock star data scientists!</a:t>
            </a:r>
          </a:p>
        </p:txBody>
      </p:sp>
      <p:sp>
        <p:nvSpPr>
          <p:cNvPr id="5" name="TextBox 4">
            <a:extLst>
              <a:ext uri="{FF2B5EF4-FFF2-40B4-BE49-F238E27FC236}">
                <a16:creationId xmlns:a16="http://schemas.microsoft.com/office/drawing/2014/main" id="{ED329A8D-5B7A-856E-A406-BD44977BA8D1}"/>
              </a:ext>
            </a:extLst>
          </p:cNvPr>
          <p:cNvSpPr txBox="1"/>
          <p:nvPr/>
        </p:nvSpPr>
        <p:spPr>
          <a:xfrm>
            <a:off x="9510181" y="4105469"/>
            <a:ext cx="6554755"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dirty="0">
                <a:ea typeface="Calibri"/>
                <a:cs typeface="Calibri"/>
              </a:rPr>
              <a:t>Algorithms used to </a:t>
            </a:r>
            <a:r>
              <a:rPr lang="en-GB" sz="2400" b="1" dirty="0">
                <a:ea typeface="Calibri"/>
                <a:cs typeface="Calibri"/>
              </a:rPr>
              <a:t>detect offensive speech</a:t>
            </a:r>
            <a:r>
              <a:rPr lang="en-GB" sz="2400" dirty="0">
                <a:ea typeface="Calibri"/>
                <a:cs typeface="Calibri"/>
              </a:rPr>
              <a:t> on online platforms were more likely to classify patterns of speech common amongst Black US Americans as offensive – and datasets similarly displayed widespread bias against African American English. This shows how important </a:t>
            </a:r>
            <a:r>
              <a:rPr lang="en-GB" sz="2400" b="1" dirty="0">
                <a:ea typeface="Calibri"/>
                <a:cs typeface="Calibri"/>
              </a:rPr>
              <a:t>labelling of the dataset</a:t>
            </a:r>
            <a:r>
              <a:rPr lang="en-GB" sz="2400" dirty="0">
                <a:ea typeface="Calibri"/>
                <a:cs typeface="Calibri"/>
              </a:rPr>
              <a:t> is: if the data is labelled in a biased way, the outcomes will be biased too. </a:t>
            </a:r>
          </a:p>
          <a:p>
            <a:r>
              <a:rPr lang="en-GB" sz="2400" dirty="0">
                <a:cs typeface="Calibri"/>
              </a:rPr>
              <a:t>Check out the 2019 </a:t>
            </a:r>
            <a:r>
              <a:rPr lang="en-GB" sz="2400" dirty="0">
                <a:cs typeface="Calibri"/>
                <a:hlinkClick r:id="rId3"/>
              </a:rPr>
              <a:t>article</a:t>
            </a:r>
            <a:r>
              <a:rPr lang="en-GB" sz="2400" dirty="0">
                <a:cs typeface="Calibri"/>
              </a:rPr>
              <a:t> and the two studies it links to!</a:t>
            </a:r>
          </a:p>
        </p:txBody>
      </p:sp>
    </p:spTree>
    <p:extLst>
      <p:ext uri="{BB962C8B-B14F-4D97-AF65-F5344CB8AC3E}">
        <p14:creationId xmlns:p14="http://schemas.microsoft.com/office/powerpoint/2010/main" val="1328053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dirty="0">
                <a:ea typeface="Microsoft Sans Serif" panose="020B0604020202020204" pitchFamily="34" charset="0"/>
                <a:cs typeface="Microsoft Sans Serif" panose="020B0604020202020204" pitchFamily="34" charset="0"/>
              </a:rPr>
              <a:t>In addition, data science applications can be very data intensive, carrying with them issues of</a:t>
            </a:r>
            <a:endParaRPr lang="en-US" sz="2400" dirty="0">
              <a:solidFill>
                <a:srgbClr val="FDBD40"/>
              </a:solidFill>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1600200" y="4076700"/>
            <a:ext cx="15849600" cy="1754326"/>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de-DE" sz="2400" b="1" dirty="0"/>
              <a:t>Privacy</a:t>
            </a:r>
            <a:endParaRPr lang="en-GB" sz="2400" u="sng" dirty="0"/>
          </a:p>
          <a:p>
            <a:pPr marL="285750" indent="-285750">
              <a:lnSpc>
                <a:spcPct val="150000"/>
              </a:lnSpc>
              <a:buFont typeface="Wingdings" panose="05000000000000000000" pitchFamily="2" charset="2"/>
              <a:buChar char="Ø"/>
            </a:pPr>
            <a:r>
              <a:rPr lang="de-DE" sz="2400" b="1" dirty="0"/>
              <a:t>Data protection</a:t>
            </a:r>
          </a:p>
          <a:p>
            <a:pPr marL="285750" indent="-285750">
              <a:lnSpc>
                <a:spcPct val="150000"/>
              </a:lnSpc>
              <a:buFont typeface="Wingdings" panose="05000000000000000000" pitchFamily="2" charset="2"/>
              <a:buChar char="Ø"/>
            </a:pPr>
            <a:r>
              <a:rPr lang="de-DE" sz="2400" b="1" dirty="0"/>
              <a:t>Poor data quality: garbage in, garbage out</a:t>
            </a:r>
            <a:endParaRPr lang="it-IT" sz="2400" dirty="0"/>
          </a:p>
        </p:txBody>
      </p:sp>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97688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2: Data science isn’t always good</a:t>
            </a:r>
          </a:p>
        </p:txBody>
      </p:sp>
      <p:sp>
        <p:nvSpPr>
          <p:cNvPr id="8"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2: Overview of main risks</a:t>
            </a:r>
          </a:p>
        </p:txBody>
      </p:sp>
    </p:spTree>
    <p:extLst>
      <p:ext uri="{BB962C8B-B14F-4D97-AF65-F5344CB8AC3E}">
        <p14:creationId xmlns:p14="http://schemas.microsoft.com/office/powerpoint/2010/main" val="4048810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1"/>
          <p:cNvSpPr txBox="1">
            <a:spLocks noGrp="1"/>
          </p:cNvSpPr>
          <p:nvPr>
            <p:ph type="body" idx="1"/>
          </p:nvPr>
        </p:nvSpPr>
        <p:spPr>
          <a:xfrm>
            <a:off x="2686050" y="2304863"/>
            <a:ext cx="12401550" cy="6191437"/>
          </a:xfrm>
          <a:prstGeom prst="rect">
            <a:avLst/>
          </a:prstGeom>
        </p:spPr>
        <p:txBody>
          <a:bodyPr spcFirstLastPara="1" wrap="square" lIns="137138" tIns="68550" rIns="137138" bIns="68550" anchor="t" anchorCtr="0">
            <a:noAutofit/>
          </a:bodyPr>
          <a:lstStyle/>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lgn="ctr">
              <a:spcBef>
                <a:spcPts val="900"/>
              </a:spcBef>
              <a:spcAft>
                <a:spcPts val="900"/>
              </a:spcAft>
              <a:buNone/>
            </a:pPr>
            <a:r>
              <a:rPr lang="de-DE" sz="6000" b="1" i="1" dirty="0"/>
              <a:t>Ethics Guidelines to the rescue!</a:t>
            </a:r>
          </a:p>
        </p:txBody>
      </p:sp>
      <p:sp>
        <p:nvSpPr>
          <p:cNvPr id="76" name="Google Shape;76;p11"/>
          <p:cNvSpPr txBox="1">
            <a:spLocks noGrp="1"/>
          </p:cNvSpPr>
          <p:nvPr>
            <p:ph type="title"/>
          </p:nvPr>
        </p:nvSpPr>
        <p:spPr>
          <a:xfrm>
            <a:off x="533400" y="1296230"/>
            <a:ext cx="17221200" cy="1376363"/>
          </a:xfrm>
          <a:prstGeom prst="rect">
            <a:avLst/>
          </a:prstGeom>
          <a:solidFill>
            <a:srgbClr val="B6D7A8"/>
          </a:solidFill>
        </p:spPr>
        <p:txBody>
          <a:bodyPr spcFirstLastPara="1" wrap="square" lIns="137138" tIns="68550" rIns="137138" bIns="68550" anchor="t" anchorCtr="0">
            <a:noAutofit/>
          </a:bodyPr>
          <a:lstStyle/>
          <a:p>
            <a:pPr algn="ctr"/>
            <a:r>
              <a:rPr lang="de-DE" dirty="0">
                <a:solidFill>
                  <a:srgbClr val="45A858"/>
                </a:solidFill>
              </a:rPr>
              <a:t>... Oh no...</a:t>
            </a:r>
            <a:endParaRPr sz="2700" i="1" dirty="0">
              <a:solidFill>
                <a:srgbClr val="666666"/>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6593" y="2304863"/>
            <a:ext cx="10365607" cy="5182804"/>
          </a:xfrm>
          <a:prstGeom prst="rect">
            <a:avLst/>
          </a:prstGeom>
        </p:spPr>
      </p:pic>
    </p:spTree>
    <p:extLst>
      <p:ext uri="{BB962C8B-B14F-4D97-AF65-F5344CB8AC3E}">
        <p14:creationId xmlns:p14="http://schemas.microsoft.com/office/powerpoint/2010/main" val="42616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5">
                                            <p:txEl>
                                              <p:pRg st="9" end="9"/>
                                            </p:txEl>
                                          </p:spTgt>
                                        </p:tgtEl>
                                        <p:attrNameLst>
                                          <p:attrName>style.visibility</p:attrName>
                                        </p:attrNameLst>
                                      </p:cBhvr>
                                      <p:to>
                                        <p:strVal val="visible"/>
                                      </p:to>
                                    </p:set>
                                    <p:anim calcmode="lin" valueType="num">
                                      <p:cBhvr additive="base">
                                        <p:cTn id="7" dur="500" fill="hold"/>
                                        <p:tgtEl>
                                          <p:spTgt spid="75">
                                            <p:txEl>
                                              <p:pRg st="9" end="9"/>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1"/>
          <p:cNvSpPr txBox="1">
            <a:spLocks noGrp="1"/>
          </p:cNvSpPr>
          <p:nvPr>
            <p:ph type="body" idx="1"/>
          </p:nvPr>
        </p:nvSpPr>
        <p:spPr>
          <a:xfrm>
            <a:off x="2667000" y="2189359"/>
            <a:ext cx="12649200" cy="6916541"/>
          </a:xfrm>
          <a:prstGeom prst="rect">
            <a:avLst/>
          </a:prstGeom>
        </p:spPr>
        <p:txBody>
          <a:bodyPr spcFirstLastPara="1" wrap="square" lIns="137138" tIns="68550" rIns="137138" bIns="68550" anchor="t" anchorCtr="0">
            <a:noAutofit/>
          </a:bodyPr>
          <a:lstStyle/>
          <a:p>
            <a:pPr marL="428625" indent="-428625">
              <a:spcBef>
                <a:spcPts val="900"/>
              </a:spcBef>
              <a:spcAft>
                <a:spcPts val="900"/>
              </a:spcAft>
            </a:pPr>
            <a:r>
              <a:rPr lang="de-DE" b="1" dirty="0"/>
              <a:t>OECD</a:t>
            </a:r>
            <a:r>
              <a:rPr lang="de-DE" dirty="0"/>
              <a:t> </a:t>
            </a:r>
            <a:r>
              <a:rPr lang="en-US" u="sng" dirty="0">
                <a:hlinkClick r:id="rId3"/>
              </a:rPr>
              <a:t>https://www.oecd.ai/ai-principles</a:t>
            </a:r>
            <a:endParaRPr lang="en-US" dirty="0"/>
          </a:p>
          <a:p>
            <a:pPr marL="428625" indent="-428625">
              <a:spcBef>
                <a:spcPts val="900"/>
              </a:spcBef>
              <a:spcAft>
                <a:spcPts val="900"/>
              </a:spcAft>
            </a:pPr>
            <a:r>
              <a:rPr lang="de-AT" b="1" dirty="0"/>
              <a:t>UNESCO:</a:t>
            </a:r>
            <a:r>
              <a:rPr lang="de-AT" dirty="0"/>
              <a:t>  </a:t>
            </a:r>
            <a:r>
              <a:rPr lang="en-US" u="sng" dirty="0">
                <a:hlinkClick r:id="rId4"/>
              </a:rPr>
              <a:t>https://en.unesco.org/news/unesco-launches-worldwide-online-public-consultation-ethics-artificial-intelligence</a:t>
            </a:r>
            <a:endParaRPr lang="en-US" dirty="0"/>
          </a:p>
          <a:p>
            <a:pPr marL="428625" indent="-428625">
              <a:spcBef>
                <a:spcPts val="900"/>
              </a:spcBef>
              <a:spcAft>
                <a:spcPts val="900"/>
              </a:spcAft>
            </a:pPr>
            <a:r>
              <a:rPr lang="en-US" b="1" dirty="0"/>
              <a:t>UNICEF:</a:t>
            </a:r>
            <a:r>
              <a:rPr lang="en-US" dirty="0"/>
              <a:t>  </a:t>
            </a:r>
            <a:r>
              <a:rPr lang="en-US" dirty="0">
                <a:hlinkClick r:id="rId5"/>
              </a:rPr>
              <a:t>https://www.unicef.org/globalinsight/reports/policy-guidance-ai-children</a:t>
            </a:r>
            <a:endParaRPr lang="en-US" dirty="0"/>
          </a:p>
          <a:p>
            <a:pPr marL="428625" indent="-428625">
              <a:spcBef>
                <a:spcPts val="900"/>
              </a:spcBef>
              <a:spcAft>
                <a:spcPts val="900"/>
              </a:spcAft>
            </a:pPr>
            <a:r>
              <a:rPr lang="en-US" b="1" dirty="0"/>
              <a:t>EU:</a:t>
            </a:r>
            <a:r>
              <a:rPr lang="en-US" dirty="0"/>
              <a:t>  </a:t>
            </a:r>
            <a:r>
              <a:rPr lang="en-US" u="sng" dirty="0">
                <a:hlinkClick r:id="rId6"/>
              </a:rPr>
              <a:t>https://ec.europa.eu/info/publications/white-paper-artificial-intelligence-european-approach-excellence-and-trust_en</a:t>
            </a:r>
            <a:endParaRPr lang="en-US" dirty="0"/>
          </a:p>
          <a:p>
            <a:pPr marL="514350" indent="-514350">
              <a:spcBef>
                <a:spcPts val="900"/>
              </a:spcBef>
              <a:spcAft>
                <a:spcPts val="900"/>
              </a:spcAft>
            </a:pPr>
            <a:r>
              <a:rPr lang="de-DE" b="1" dirty="0"/>
              <a:t>Microsoft AETHER:  </a:t>
            </a:r>
            <a:r>
              <a:rPr lang="en-US" dirty="0">
                <a:hlinkClick r:id="rId7"/>
              </a:rPr>
              <a:t>https://www.microsoft.com/en-us/ai/responsible-ai</a:t>
            </a:r>
            <a:endParaRPr lang="en-US" dirty="0"/>
          </a:p>
          <a:p>
            <a:pPr marL="514350" indent="-514350">
              <a:spcBef>
                <a:spcPts val="900"/>
              </a:spcBef>
              <a:spcAft>
                <a:spcPts val="900"/>
              </a:spcAft>
            </a:pPr>
            <a:r>
              <a:rPr lang="en-US" b="1" dirty="0"/>
              <a:t>Google</a:t>
            </a:r>
            <a:r>
              <a:rPr lang="en-US" dirty="0"/>
              <a:t>’s (former) Ethics Committee:  </a:t>
            </a:r>
            <a:r>
              <a:rPr lang="en-US" dirty="0">
                <a:hlinkClick r:id="rId8"/>
              </a:rPr>
              <a:t>https://www.reuters.com/article/us-alphabet-google-ai-idUSKCN1RH00S</a:t>
            </a:r>
            <a:r>
              <a:rPr lang="en-US" dirty="0"/>
              <a:t> </a:t>
            </a:r>
            <a:endParaRPr lang="de-DE" i="1" dirty="0"/>
          </a:p>
          <a:p>
            <a:pPr marL="514350" indent="-514350">
              <a:spcBef>
                <a:spcPts val="900"/>
              </a:spcBef>
              <a:spcAft>
                <a:spcPts val="900"/>
              </a:spcAft>
            </a:pPr>
            <a:r>
              <a:rPr lang="de-DE" b="1" dirty="0"/>
              <a:t>Partnership on AI:  </a:t>
            </a:r>
            <a:r>
              <a:rPr lang="de-DE" i="1" dirty="0">
                <a:hlinkClick r:id="rId9"/>
              </a:rPr>
              <a:t>https://www.partnershiponai.org/</a:t>
            </a:r>
            <a:endParaRPr lang="de-DE" i="1" dirty="0"/>
          </a:p>
          <a:p>
            <a:pPr marL="514350" indent="-514350">
              <a:spcBef>
                <a:spcPts val="900"/>
              </a:spcBef>
              <a:spcAft>
                <a:spcPts val="900"/>
              </a:spcAft>
            </a:pPr>
            <a:r>
              <a:rPr lang="de-DE" i="1" dirty="0"/>
              <a:t>... over 80 ethics guidelines are available today</a:t>
            </a:r>
          </a:p>
          <a:p>
            <a:pPr marL="0" indent="0">
              <a:spcBef>
                <a:spcPts val="900"/>
              </a:spcBef>
              <a:spcAft>
                <a:spcPts val="900"/>
              </a:spcAft>
              <a:buNone/>
            </a:pPr>
            <a:endParaRPr lang="de-DE" i="1" dirty="0"/>
          </a:p>
        </p:txBody>
      </p:sp>
      <p:sp>
        <p:nvSpPr>
          <p:cNvPr id="76" name="Google Shape;76;p11"/>
          <p:cNvSpPr txBox="1">
            <a:spLocks noGrp="1"/>
          </p:cNvSpPr>
          <p:nvPr>
            <p:ph type="title"/>
          </p:nvPr>
        </p:nvSpPr>
        <p:spPr>
          <a:prstGeom prst="rect">
            <a:avLst/>
          </a:prstGeom>
          <a:solidFill>
            <a:srgbClr val="B6D7A8"/>
          </a:solidFill>
        </p:spPr>
        <p:txBody>
          <a:bodyPr spcFirstLastPara="1" wrap="square" lIns="137138" tIns="68550" rIns="137138" bIns="68550" anchor="t" anchorCtr="0">
            <a:noAutofit/>
          </a:bodyPr>
          <a:lstStyle/>
          <a:p>
            <a:pPr algn="ctr"/>
            <a:r>
              <a:rPr lang="de-DE" dirty="0">
                <a:solidFill>
                  <a:srgbClr val="45A858"/>
                </a:solidFill>
              </a:rPr>
              <a:t>Ethics – Guidelines</a:t>
            </a:r>
            <a:endParaRPr sz="2700" i="1" dirty="0">
              <a:solidFill>
                <a:srgbClr val="666666"/>
              </a:solidFill>
            </a:endParaRPr>
          </a:p>
        </p:txBody>
      </p:sp>
    </p:spTree>
    <p:extLst>
      <p:ext uri="{BB962C8B-B14F-4D97-AF65-F5344CB8AC3E}">
        <p14:creationId xmlns:p14="http://schemas.microsoft.com/office/powerpoint/2010/main" val="13841259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1"/>
          <p:cNvSpPr txBox="1">
            <a:spLocks noGrp="1"/>
          </p:cNvSpPr>
          <p:nvPr>
            <p:ph type="body" idx="1"/>
          </p:nvPr>
        </p:nvSpPr>
        <p:spPr>
          <a:xfrm>
            <a:off x="2667000" y="2189359"/>
            <a:ext cx="12915900" cy="7484030"/>
          </a:xfrm>
          <a:prstGeom prst="rect">
            <a:avLst/>
          </a:prstGeom>
        </p:spPr>
        <p:txBody>
          <a:bodyPr spcFirstLastPara="1" wrap="square" lIns="137138" tIns="68550" rIns="137138" bIns="68550" anchor="t" anchorCtr="0">
            <a:noAutofit/>
          </a:bodyPr>
          <a:lstStyle/>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lgn="ctr">
              <a:spcBef>
                <a:spcPts val="900"/>
              </a:spcBef>
              <a:spcAft>
                <a:spcPts val="900"/>
              </a:spcAft>
              <a:buNone/>
            </a:pPr>
            <a:r>
              <a:rPr lang="de-DE" sz="6600" i="1" dirty="0"/>
              <a:t>Nice, but lets talk when they become binding ...</a:t>
            </a:r>
          </a:p>
        </p:txBody>
      </p:sp>
      <p:sp>
        <p:nvSpPr>
          <p:cNvPr id="76" name="Google Shape;76;p11"/>
          <p:cNvSpPr txBox="1">
            <a:spLocks noGrp="1"/>
          </p:cNvSpPr>
          <p:nvPr>
            <p:ph type="title"/>
          </p:nvPr>
        </p:nvSpPr>
        <p:spPr>
          <a:prstGeom prst="rect">
            <a:avLst/>
          </a:prstGeom>
          <a:solidFill>
            <a:srgbClr val="B6D7A8"/>
          </a:solidFill>
        </p:spPr>
        <p:txBody>
          <a:bodyPr spcFirstLastPara="1" wrap="square" lIns="137138" tIns="68550" rIns="137138" bIns="68550" anchor="t" anchorCtr="0">
            <a:noAutofit/>
          </a:bodyPr>
          <a:lstStyle/>
          <a:p>
            <a:pPr algn="ctr"/>
            <a:r>
              <a:rPr lang="de-DE" dirty="0">
                <a:solidFill>
                  <a:srgbClr val="45A858"/>
                </a:solidFill>
              </a:rPr>
              <a:t>Ethics – Guidelines or Washing?</a:t>
            </a:r>
            <a:endParaRPr sz="2700" i="1" dirty="0">
              <a:solidFill>
                <a:srgbClr val="666666"/>
              </a:solidFill>
            </a:endParaRPr>
          </a:p>
        </p:txBody>
      </p:sp>
    </p:spTree>
    <p:extLst>
      <p:ext uri="{BB962C8B-B14F-4D97-AF65-F5344CB8AC3E}">
        <p14:creationId xmlns:p14="http://schemas.microsoft.com/office/powerpoint/2010/main" val="208287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1"/>
          <p:cNvSpPr txBox="1">
            <a:spLocks noGrp="1"/>
          </p:cNvSpPr>
          <p:nvPr>
            <p:ph type="body" idx="1"/>
          </p:nvPr>
        </p:nvSpPr>
        <p:spPr>
          <a:xfrm>
            <a:off x="4190999" y="2304863"/>
            <a:ext cx="10591801" cy="4057837"/>
          </a:xfrm>
          <a:prstGeom prst="rect">
            <a:avLst/>
          </a:prstGeom>
        </p:spPr>
        <p:txBody>
          <a:bodyPr spcFirstLastPara="1" wrap="square" lIns="137138" tIns="68550" rIns="137138" bIns="68550" anchor="t" anchorCtr="0">
            <a:noAutofit/>
          </a:bodyPr>
          <a:lstStyle/>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spcBef>
                <a:spcPts val="900"/>
              </a:spcBef>
              <a:spcAft>
                <a:spcPts val="900"/>
              </a:spcAft>
              <a:buNone/>
            </a:pPr>
            <a:endParaRPr lang="de-DE" sz="2700" i="1" dirty="0"/>
          </a:p>
          <a:p>
            <a:pPr marL="0" indent="0" algn="ctr">
              <a:spcBef>
                <a:spcPts val="900"/>
              </a:spcBef>
              <a:spcAft>
                <a:spcPts val="900"/>
              </a:spcAft>
              <a:buNone/>
            </a:pPr>
            <a:endParaRPr lang="de-DE" sz="2700" i="1" dirty="0"/>
          </a:p>
          <a:p>
            <a:pPr marL="0" indent="0" algn="ctr">
              <a:spcBef>
                <a:spcPts val="900"/>
              </a:spcBef>
              <a:spcAft>
                <a:spcPts val="900"/>
              </a:spcAft>
              <a:buNone/>
            </a:pPr>
            <a:r>
              <a:rPr lang="de-DE" sz="6000" b="1" i="1" dirty="0"/>
              <a:t>EU Regulations to the rescue!</a:t>
            </a:r>
          </a:p>
        </p:txBody>
      </p:sp>
      <p:sp>
        <p:nvSpPr>
          <p:cNvPr id="76" name="Google Shape;76;p11"/>
          <p:cNvSpPr txBox="1">
            <a:spLocks noGrp="1"/>
          </p:cNvSpPr>
          <p:nvPr>
            <p:ph type="title"/>
          </p:nvPr>
        </p:nvSpPr>
        <p:spPr>
          <a:prstGeom prst="rect">
            <a:avLst/>
          </a:prstGeom>
          <a:solidFill>
            <a:srgbClr val="B6D7A8"/>
          </a:solidFill>
        </p:spPr>
        <p:txBody>
          <a:bodyPr spcFirstLastPara="1" wrap="square" lIns="137138" tIns="68550" rIns="137138" bIns="68550" anchor="t" anchorCtr="0">
            <a:noAutofit/>
          </a:bodyPr>
          <a:lstStyle/>
          <a:p>
            <a:pPr algn="ctr"/>
            <a:r>
              <a:rPr lang="de-DE" dirty="0">
                <a:solidFill>
                  <a:srgbClr val="45A858"/>
                </a:solidFill>
              </a:rPr>
              <a:t>... Oh no...</a:t>
            </a:r>
            <a:endParaRPr sz="2700" i="1" dirty="0">
              <a:solidFill>
                <a:srgbClr val="666666"/>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6593" y="2304863"/>
            <a:ext cx="10799546" cy="539977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65123">
            <a:off x="3655193" y="2533463"/>
            <a:ext cx="10799546" cy="5399774"/>
          </a:xfrm>
          <a:prstGeom prst="rect">
            <a:avLst/>
          </a:prstGeom>
        </p:spPr>
      </p:pic>
    </p:spTree>
    <p:extLst>
      <p:ext uri="{BB962C8B-B14F-4D97-AF65-F5344CB8AC3E}">
        <p14:creationId xmlns:p14="http://schemas.microsoft.com/office/powerpoint/2010/main" val="354302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75">
                                            <p:txEl>
                                              <p:pRg st="10" end="10"/>
                                            </p:txEl>
                                          </p:spTgt>
                                        </p:tgtEl>
                                        <p:attrNameLst>
                                          <p:attrName>style.visibility</p:attrName>
                                        </p:attrNameLst>
                                      </p:cBhvr>
                                      <p:to>
                                        <p:strVal val="visible"/>
                                      </p:to>
                                    </p:set>
                                    <p:anim calcmode="lin" valueType="num">
                                      <p:cBhvr additive="base">
                                        <p:cTn id="12" dur="500" fill="hold"/>
                                        <p:tgtEl>
                                          <p:spTgt spid="75">
                                            <p:txEl>
                                              <p:pRg st="10" end="1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nhaltsplatzhalter 2">
            <a:extLst>
              <a:ext uri="{FF2B5EF4-FFF2-40B4-BE49-F238E27FC236}">
                <a16:creationId xmlns:a16="http://schemas.microsoft.com/office/drawing/2014/main" id="{2FE3F0F7-AE95-4A41-A168-3CCEC749520C}"/>
              </a:ext>
            </a:extLst>
          </p:cNvPr>
          <p:cNvSpPr txBox="1">
            <a:spLocks/>
          </p:cNvSpPr>
          <p:nvPr/>
        </p:nvSpPr>
        <p:spPr>
          <a:xfrm>
            <a:off x="1295400" y="2171700"/>
            <a:ext cx="14706600" cy="6979025"/>
          </a:xfrm>
          <a:prstGeom prst="rect">
            <a:avLst/>
          </a:prstGeom>
        </p:spPr>
        <p:txBody>
          <a:bodyPr vert="horz" lIns="111443" tIns="55722" rIns="111443" bIns="55722"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r>
              <a:rPr lang="de-DE" sz="3413" b="1" dirty="0">
                <a:solidFill>
                  <a:srgbClr val="C00000"/>
                </a:solidFill>
                <a:latin typeface="Ubuntu" panose="020B0504030602030204" pitchFamily="34" charset="0"/>
              </a:rPr>
              <a:t>The EU HLEG has established the following characteristics of a trustworthy AI system, based on the EU Charter of Fundamental Rights:</a:t>
            </a:r>
          </a:p>
          <a:p>
            <a:pPr algn="l">
              <a:lnSpc>
                <a:spcPct val="120000"/>
              </a:lnSpc>
            </a:pPr>
            <a:endParaRPr lang="de-DE" sz="1463" dirty="0">
              <a:solidFill>
                <a:srgbClr val="C00000"/>
              </a:solidFill>
              <a:latin typeface="Ubuntu" panose="020B0504030602030204" pitchFamily="34" charset="0"/>
            </a:endParaRPr>
          </a:p>
          <a:p>
            <a:pPr algn="l">
              <a:lnSpc>
                <a:spcPct val="120000"/>
              </a:lnSpc>
            </a:pPr>
            <a:r>
              <a:rPr lang="de-DE" sz="3170" b="1" dirty="0">
                <a:latin typeface="Ubuntu" panose="020B0504030602030204" pitchFamily="34" charset="0"/>
              </a:rPr>
              <a:t>	</a:t>
            </a:r>
            <a:r>
              <a:rPr lang="de-DE" sz="3170" dirty="0">
                <a:latin typeface="Ubuntu" panose="020B0504030602030204" pitchFamily="34" charset="0"/>
              </a:rPr>
              <a:t>(1) human agency and oversight, </a:t>
            </a:r>
          </a:p>
          <a:p>
            <a:pPr algn="l">
              <a:lnSpc>
                <a:spcPct val="120000"/>
              </a:lnSpc>
            </a:pPr>
            <a:r>
              <a:rPr lang="de-DE" sz="3170" dirty="0">
                <a:latin typeface="Ubuntu" panose="020B0504030602030204" pitchFamily="34" charset="0"/>
              </a:rPr>
              <a:t>	(2) technical robustness and safety, </a:t>
            </a:r>
          </a:p>
          <a:p>
            <a:pPr algn="l">
              <a:lnSpc>
                <a:spcPct val="120000"/>
              </a:lnSpc>
            </a:pPr>
            <a:r>
              <a:rPr lang="de-DE" sz="3170" dirty="0">
                <a:latin typeface="Ubuntu" panose="020B0504030602030204" pitchFamily="34" charset="0"/>
              </a:rPr>
              <a:t>	(3) privacy and data governance, </a:t>
            </a:r>
          </a:p>
          <a:p>
            <a:pPr algn="l">
              <a:lnSpc>
                <a:spcPct val="120000"/>
              </a:lnSpc>
            </a:pPr>
            <a:r>
              <a:rPr lang="de-DE" sz="3170" dirty="0">
                <a:latin typeface="Ubuntu" panose="020B0504030602030204" pitchFamily="34" charset="0"/>
              </a:rPr>
              <a:t>	(4) transparency, </a:t>
            </a:r>
          </a:p>
          <a:p>
            <a:pPr algn="l">
              <a:lnSpc>
                <a:spcPct val="120000"/>
              </a:lnSpc>
            </a:pPr>
            <a:r>
              <a:rPr lang="de-DE" sz="3170" dirty="0">
                <a:latin typeface="Ubuntu" panose="020B0504030602030204" pitchFamily="34" charset="0"/>
              </a:rPr>
              <a:t>	(5) diversity, non-discrimination and fairness, </a:t>
            </a:r>
          </a:p>
          <a:p>
            <a:pPr algn="l">
              <a:lnSpc>
                <a:spcPct val="120000"/>
              </a:lnSpc>
            </a:pPr>
            <a:r>
              <a:rPr lang="de-DE" sz="3170" dirty="0">
                <a:latin typeface="Ubuntu" panose="020B0504030602030204" pitchFamily="34" charset="0"/>
              </a:rPr>
              <a:t>	(6) environmental and societal well-being and </a:t>
            </a:r>
          </a:p>
          <a:p>
            <a:pPr algn="l">
              <a:lnSpc>
                <a:spcPct val="120000"/>
              </a:lnSpc>
            </a:pPr>
            <a:r>
              <a:rPr lang="de-DE" sz="3170" dirty="0">
                <a:latin typeface="Ubuntu" panose="020B0504030602030204" pitchFamily="34" charset="0"/>
              </a:rPr>
              <a:t>	(7) accountability</a:t>
            </a:r>
          </a:p>
          <a:p>
            <a:pPr algn="l">
              <a:lnSpc>
                <a:spcPct val="120000"/>
              </a:lnSpc>
            </a:pPr>
            <a:endParaRPr lang="de-DE" sz="3413" b="1" dirty="0">
              <a:highlight>
                <a:srgbClr val="FFFF00"/>
              </a:highlight>
              <a:latin typeface="Ubuntu" panose="020B0504030602030204" pitchFamily="34" charset="0"/>
            </a:endParaRPr>
          </a:p>
        </p:txBody>
      </p:sp>
      <p:sp>
        <p:nvSpPr>
          <p:cNvPr id="8" name="CuadroTexto 5">
            <a:extLst>
              <a:ext uri="{FF2B5EF4-FFF2-40B4-BE49-F238E27FC236}">
                <a16:creationId xmlns:a16="http://schemas.microsoft.com/office/drawing/2014/main" id="{632B427A-9881-CC7B-B876-E25D95F4B2D1}"/>
              </a:ext>
            </a:extLst>
          </p:cNvPr>
          <p:cNvSpPr txBox="1"/>
          <p:nvPr/>
        </p:nvSpPr>
        <p:spPr>
          <a:xfrm>
            <a:off x="1308652" y="647700"/>
            <a:ext cx="97688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3: Trustworthy AI</a:t>
            </a:r>
          </a:p>
        </p:txBody>
      </p:sp>
      <p:sp>
        <p:nvSpPr>
          <p:cNvPr id="10" name="CuadroTexto 6">
            <a:extLst>
              <a:ext uri="{FF2B5EF4-FFF2-40B4-BE49-F238E27FC236}">
                <a16:creationId xmlns:a16="http://schemas.microsoft.com/office/drawing/2014/main" id="{AA75B982-8563-0653-57EB-D817027F3CF1}"/>
              </a:ext>
            </a:extLst>
          </p:cNvPr>
          <p:cNvSpPr txBox="1"/>
          <p:nvPr/>
        </p:nvSpPr>
        <p:spPr>
          <a:xfrm>
            <a:off x="1308652" y="1425424"/>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1: Trustworthy AI</a:t>
            </a:r>
          </a:p>
        </p:txBody>
      </p:sp>
    </p:spTree>
    <p:extLst>
      <p:ext uri="{BB962C8B-B14F-4D97-AF65-F5344CB8AC3E}">
        <p14:creationId xmlns:p14="http://schemas.microsoft.com/office/powerpoint/2010/main" val="18810176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97688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3: Trustworthy AI</a:t>
            </a:r>
          </a:p>
        </p:txBody>
      </p:sp>
      <p:sp>
        <p:nvSpPr>
          <p:cNvPr id="7"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2: Bias, fairness, non-discrimination</a:t>
            </a:r>
          </a:p>
        </p:txBody>
      </p:sp>
      <p:sp>
        <p:nvSpPr>
          <p:cNvPr id="2" name="CasellaDiTesto 1"/>
          <p:cNvSpPr txBox="1"/>
          <p:nvPr/>
        </p:nvSpPr>
        <p:spPr>
          <a:xfrm>
            <a:off x="1447800" y="3361372"/>
            <a:ext cx="14401800" cy="2585323"/>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ea typeface="Microsoft Sans Serif" panose="020B0604020202020204" pitchFamily="34" charset="0"/>
                <a:cs typeface="Microsoft Sans Serif" panose="020B0604020202020204" pitchFamily="34" charset="0"/>
              </a:rPr>
              <a:t>What is bias?  </a:t>
            </a:r>
          </a:p>
          <a:p>
            <a:pPr lvl="1"/>
            <a:r>
              <a:rPr lang="de-DE" sz="2400" dirty="0">
                <a:ea typeface="Microsoft Sans Serif" panose="020B0604020202020204" pitchFamily="34" charset="0"/>
                <a:cs typeface="Microsoft Sans Serif" panose="020B0604020202020204" pitchFamily="34" charset="0"/>
              </a:rPr>
              <a:t>In the context of data science and machine learning in general, many different definitions of bias collide (colloquial usage vs. Statistics vs. deep learning).</a:t>
            </a:r>
          </a:p>
          <a:p>
            <a:pPr lvl="1"/>
            <a:r>
              <a:rPr lang="de-DE" sz="2400" dirty="0">
                <a:ea typeface="Microsoft Sans Serif" panose="020B0604020202020204" pitchFamily="34" charset="0"/>
                <a:cs typeface="Microsoft Sans Serif" panose="020B0604020202020204" pitchFamily="34" charset="0"/>
              </a:rPr>
              <a:t>In the context of trustworthy AI, we will take </a:t>
            </a:r>
            <a:r>
              <a:rPr lang="de-DE" sz="2400" b="1" i="1" dirty="0">
                <a:ea typeface="Microsoft Sans Serif" panose="020B0604020202020204" pitchFamily="34" charset="0"/>
                <a:cs typeface="Microsoft Sans Serif" panose="020B0604020202020204" pitchFamily="34" charset="0"/>
              </a:rPr>
              <a:t>bias</a:t>
            </a:r>
            <a:r>
              <a:rPr lang="de-DE" sz="2400" dirty="0">
                <a:ea typeface="Microsoft Sans Serif" panose="020B0604020202020204" pitchFamily="34" charset="0"/>
                <a:cs typeface="Microsoft Sans Serif" panose="020B0604020202020204" pitchFamily="34" charset="0"/>
              </a:rPr>
              <a:t> to be a </a:t>
            </a:r>
            <a:r>
              <a:rPr lang="de-DE" sz="2400" b="1" i="1" dirty="0">
                <a:ea typeface="Microsoft Sans Serif" panose="020B0604020202020204" pitchFamily="34" charset="0"/>
                <a:cs typeface="Microsoft Sans Serif" panose="020B0604020202020204" pitchFamily="34" charset="0"/>
              </a:rPr>
              <a:t>prejudice</a:t>
            </a:r>
            <a:r>
              <a:rPr lang="de-DE" sz="2400" dirty="0">
                <a:ea typeface="Microsoft Sans Serif" panose="020B0604020202020204" pitchFamily="34" charset="0"/>
                <a:cs typeface="Microsoft Sans Serif" panose="020B0604020202020204" pitchFamily="34" charset="0"/>
              </a:rPr>
              <a:t> that favors one group over another.</a:t>
            </a:r>
          </a:p>
          <a:p>
            <a:pPr lvl="1"/>
            <a:endParaRPr lang="en-US" sz="24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Ø"/>
            </a:pPr>
            <a:r>
              <a:rPr lang="de-DE" sz="2400" dirty="0">
                <a:ea typeface="Microsoft Sans Serif" panose="020B0604020202020204" pitchFamily="34" charset="0"/>
                <a:cs typeface="Microsoft Sans Serif" panose="020B0604020202020204" pitchFamily="34" charset="0"/>
              </a:rPr>
              <a:t>What is fairness?</a:t>
            </a:r>
            <a:endParaRPr lang="en-US" sz="2400" dirty="0">
              <a:ea typeface="Microsoft Sans Serif" panose="020B0604020202020204" pitchFamily="34" charset="0"/>
              <a:cs typeface="Microsoft Sans Serif" panose="020B0604020202020204" pitchFamily="34" charset="0"/>
            </a:endParaRPr>
          </a:p>
          <a:p>
            <a:pPr lvl="1"/>
            <a:endParaRPr lang="it-IT" dirty="0"/>
          </a:p>
        </p:txBody>
      </p:sp>
    </p:spTree>
    <p:extLst>
      <p:ext uri="{BB962C8B-B14F-4D97-AF65-F5344CB8AC3E}">
        <p14:creationId xmlns:p14="http://schemas.microsoft.com/office/powerpoint/2010/main" val="2075131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1"/>
          <p:cNvSpPr txBox="1">
            <a:spLocks noGrp="1"/>
          </p:cNvSpPr>
          <p:nvPr>
            <p:ph type="body" idx="1"/>
          </p:nvPr>
        </p:nvSpPr>
        <p:spPr>
          <a:xfrm>
            <a:off x="838200" y="2552700"/>
            <a:ext cx="13563600" cy="5715000"/>
          </a:xfrm>
          <a:prstGeom prst="rect">
            <a:avLst/>
          </a:prstGeom>
        </p:spPr>
        <p:txBody>
          <a:bodyPr spcFirstLastPara="1" wrap="square" lIns="137138" tIns="68550" rIns="137138" bIns="68550" anchor="t" anchorCtr="0">
            <a:noAutofit/>
          </a:bodyPr>
          <a:lstStyle/>
          <a:p>
            <a:pPr marL="0" indent="0">
              <a:spcBef>
                <a:spcPts val="900"/>
              </a:spcBef>
              <a:spcAft>
                <a:spcPts val="900"/>
              </a:spcAft>
              <a:buNone/>
            </a:pPr>
            <a:r>
              <a:rPr lang="de-DE" sz="2400" dirty="0"/>
              <a:t>Societal Bias</a:t>
            </a:r>
          </a:p>
          <a:p>
            <a:pPr marL="0" indent="0">
              <a:spcBef>
                <a:spcPts val="900"/>
              </a:spcBef>
              <a:spcAft>
                <a:spcPts val="900"/>
              </a:spcAft>
              <a:buNone/>
            </a:pPr>
            <a:r>
              <a:rPr lang="de-DE" sz="2400" dirty="0"/>
              <a:t>	Confirmation Bias</a:t>
            </a:r>
          </a:p>
          <a:p>
            <a:pPr marL="0" indent="0">
              <a:spcBef>
                <a:spcPts val="900"/>
              </a:spcBef>
              <a:spcAft>
                <a:spcPts val="900"/>
              </a:spcAft>
              <a:buNone/>
            </a:pPr>
            <a:r>
              <a:rPr lang="de-DE" sz="2400" dirty="0"/>
              <a:t>		In-group Bias</a:t>
            </a:r>
          </a:p>
          <a:p>
            <a:pPr marL="0" indent="0">
              <a:spcBef>
                <a:spcPts val="900"/>
              </a:spcBef>
              <a:spcAft>
                <a:spcPts val="900"/>
              </a:spcAft>
              <a:buNone/>
            </a:pPr>
            <a:r>
              <a:rPr lang="de-DE" sz="2400" dirty="0"/>
              <a:t>			Automation Bias</a:t>
            </a:r>
          </a:p>
          <a:p>
            <a:pPr marL="0" indent="0">
              <a:spcBef>
                <a:spcPts val="900"/>
              </a:spcBef>
              <a:spcAft>
                <a:spcPts val="900"/>
              </a:spcAft>
              <a:buNone/>
            </a:pPr>
            <a:r>
              <a:rPr lang="de-DE" sz="2400" dirty="0"/>
              <a:t>				Temporal Bias</a:t>
            </a:r>
          </a:p>
          <a:p>
            <a:pPr marL="0" indent="0">
              <a:spcBef>
                <a:spcPts val="900"/>
              </a:spcBef>
              <a:spcAft>
                <a:spcPts val="900"/>
              </a:spcAft>
              <a:buNone/>
            </a:pPr>
            <a:r>
              <a:rPr lang="de-DE" sz="2400" dirty="0"/>
              <a:t>				Omitted Variable Bias</a:t>
            </a:r>
          </a:p>
          <a:p>
            <a:pPr marL="0" indent="0">
              <a:spcBef>
                <a:spcPts val="900"/>
              </a:spcBef>
              <a:spcAft>
                <a:spcPts val="900"/>
              </a:spcAft>
              <a:buNone/>
            </a:pPr>
            <a:r>
              <a:rPr lang="de-DE" sz="2400" dirty="0"/>
              <a:t>			Sampling Bias</a:t>
            </a:r>
          </a:p>
          <a:p>
            <a:pPr marL="0" indent="0">
              <a:spcBef>
                <a:spcPts val="900"/>
              </a:spcBef>
              <a:spcAft>
                <a:spcPts val="900"/>
              </a:spcAft>
              <a:buNone/>
            </a:pPr>
            <a:r>
              <a:rPr lang="de-DE" sz="2400" dirty="0"/>
              <a:t>		Representation Bias</a:t>
            </a:r>
          </a:p>
          <a:p>
            <a:pPr marL="0" indent="0">
              <a:spcBef>
                <a:spcPts val="900"/>
              </a:spcBef>
              <a:spcAft>
                <a:spcPts val="900"/>
              </a:spcAft>
              <a:buNone/>
            </a:pPr>
            <a:r>
              <a:rPr lang="de-DE" sz="2400" dirty="0"/>
              <a:t>	Measurement Bias</a:t>
            </a:r>
          </a:p>
          <a:p>
            <a:pPr marL="0" indent="0">
              <a:spcBef>
                <a:spcPts val="900"/>
              </a:spcBef>
              <a:spcAft>
                <a:spcPts val="900"/>
              </a:spcAft>
              <a:buNone/>
            </a:pPr>
            <a:r>
              <a:rPr lang="de-DE" sz="2400" dirty="0"/>
              <a:t>Evaluation Bias 									</a:t>
            </a:r>
            <a:r>
              <a:rPr lang="de-DE" sz="2400" b="1" i="1" dirty="0"/>
              <a:t>... and  many more ...</a:t>
            </a:r>
            <a:endParaRPr lang="de-DE" dirty="0"/>
          </a:p>
          <a:p>
            <a:pPr marL="0" indent="0">
              <a:spcBef>
                <a:spcPts val="900"/>
              </a:spcBef>
              <a:spcAft>
                <a:spcPts val="900"/>
              </a:spcAft>
              <a:buNone/>
            </a:pPr>
            <a:endParaRPr lang="de-DE" dirty="0"/>
          </a:p>
          <a:p>
            <a:pPr marL="0" indent="0">
              <a:spcBef>
                <a:spcPts val="900"/>
              </a:spcBef>
              <a:spcAft>
                <a:spcPts val="900"/>
              </a:spcAft>
              <a:buNone/>
            </a:pPr>
            <a:endParaRPr lang="de-DE" dirty="0"/>
          </a:p>
          <a:p>
            <a:pPr marL="0" indent="0">
              <a:spcBef>
                <a:spcPts val="900"/>
              </a:spcBef>
              <a:spcAft>
                <a:spcPts val="900"/>
              </a:spcAft>
              <a:buNone/>
            </a:pPr>
            <a:endParaRPr lang="de-DE" dirty="0"/>
          </a:p>
        </p:txBody>
      </p:sp>
      <p:sp>
        <p:nvSpPr>
          <p:cNvPr id="2" name="Title 1"/>
          <p:cNvSpPr>
            <a:spLocks noGrp="1"/>
          </p:cNvSpPr>
          <p:nvPr>
            <p:ph type="title"/>
          </p:nvPr>
        </p:nvSpPr>
        <p:spPr>
          <a:xfrm>
            <a:off x="508000" y="623889"/>
            <a:ext cx="6273800" cy="785812"/>
          </a:xfrm>
        </p:spPr>
        <p:txBody>
          <a:bodyPr/>
          <a:lstStyle/>
          <a:p>
            <a:r>
              <a:rPr lang="en-US" sz="4000" dirty="0">
                <a:solidFill>
                  <a:srgbClr val="E7686A"/>
                </a:solidFill>
                <a:ea typeface="Microsoft Sans Serif" panose="020B0604020202020204" pitchFamily="34" charset="0"/>
                <a:cs typeface="Microsoft Sans Serif" panose="020B0604020202020204" pitchFamily="34" charset="0"/>
              </a:rPr>
              <a:t>Unit 3: Trustworthy AI</a:t>
            </a:r>
          </a:p>
        </p:txBody>
      </p:sp>
      <p:sp>
        <p:nvSpPr>
          <p:cNvPr id="5" name="CuadroTexto 6">
            <a:extLst>
              <a:ext uri="{FF2B5EF4-FFF2-40B4-BE49-F238E27FC236}">
                <a16:creationId xmlns:a16="http://schemas.microsoft.com/office/drawing/2014/main" id="{AA75B982-8563-0653-57EB-D817027F3CF1}"/>
              </a:ext>
            </a:extLst>
          </p:cNvPr>
          <p:cNvSpPr txBox="1"/>
          <p:nvPr/>
        </p:nvSpPr>
        <p:spPr>
          <a:xfrm>
            <a:off x="478183" y="1719590"/>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2: Bias, fairness, non-discrimination</a:t>
            </a:r>
          </a:p>
        </p:txBody>
      </p:sp>
    </p:spTree>
    <p:extLst>
      <p:ext uri="{BB962C8B-B14F-4D97-AF65-F5344CB8AC3E}">
        <p14:creationId xmlns:p14="http://schemas.microsoft.com/office/powerpoint/2010/main" val="3566924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1"/>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114300" indent="0" fontAlgn="base">
              <a:buNone/>
            </a:pPr>
            <a:endParaRPr lang="de-DE" b="1" dirty="0"/>
          </a:p>
          <a:p>
            <a:pPr marL="0" indent="0">
              <a:spcBef>
                <a:spcPts val="900"/>
              </a:spcBef>
              <a:spcAft>
                <a:spcPts val="900"/>
              </a:spcAft>
              <a:buNone/>
            </a:pPr>
            <a:r>
              <a:rPr lang="de-DE" sz="4200" b="1" dirty="0"/>
              <a:t>How to detect and measure all this bias?</a:t>
            </a:r>
          </a:p>
          <a:p>
            <a:pPr marL="0" indent="0">
              <a:spcBef>
                <a:spcPts val="900"/>
              </a:spcBef>
              <a:spcAft>
                <a:spcPts val="900"/>
              </a:spcAft>
              <a:buNone/>
            </a:pPr>
            <a:endParaRPr lang="de-DE" sz="4200" b="1" dirty="0"/>
          </a:p>
          <a:p>
            <a:pPr marL="0" indent="0">
              <a:spcBef>
                <a:spcPts val="900"/>
              </a:spcBef>
              <a:spcAft>
                <a:spcPts val="900"/>
              </a:spcAft>
              <a:buNone/>
            </a:pPr>
            <a:r>
              <a:rPr lang="de-DE" sz="4200" b="1" dirty="0"/>
              <a:t>First, check the quality of your data.</a:t>
            </a:r>
          </a:p>
          <a:p>
            <a:pPr marL="0" indent="0">
              <a:spcBef>
                <a:spcPts val="900"/>
              </a:spcBef>
              <a:spcAft>
                <a:spcPts val="900"/>
              </a:spcAft>
              <a:buNone/>
            </a:pPr>
            <a:endParaRPr lang="de-DE" sz="4200" b="1" dirty="0"/>
          </a:p>
          <a:p>
            <a:pPr marL="0" indent="0">
              <a:spcBef>
                <a:spcPts val="900"/>
              </a:spcBef>
              <a:spcAft>
                <a:spcPts val="900"/>
              </a:spcAft>
              <a:buNone/>
            </a:pPr>
            <a:r>
              <a:rPr lang="de-DE" sz="4200" b="1" dirty="0"/>
              <a:t>And then ... </a:t>
            </a:r>
          </a:p>
          <a:p>
            <a:pPr marL="0" indent="0">
              <a:spcBef>
                <a:spcPts val="900"/>
              </a:spcBef>
              <a:spcAft>
                <a:spcPts val="900"/>
              </a:spcAft>
              <a:buNone/>
            </a:pPr>
            <a:endParaRPr lang="de-DE" dirty="0"/>
          </a:p>
          <a:p>
            <a:pPr marL="0" indent="0">
              <a:spcBef>
                <a:spcPts val="900"/>
              </a:spcBef>
              <a:spcAft>
                <a:spcPts val="900"/>
              </a:spcAft>
              <a:buNone/>
            </a:pPr>
            <a:endParaRPr lang="de-DE" dirty="0"/>
          </a:p>
          <a:p>
            <a:pPr marL="0" indent="0">
              <a:spcBef>
                <a:spcPts val="900"/>
              </a:spcBef>
              <a:spcAft>
                <a:spcPts val="900"/>
              </a:spcAft>
              <a:buNone/>
            </a:pPr>
            <a:endParaRPr lang="de-DE" dirty="0"/>
          </a:p>
          <a:p>
            <a:pPr marL="0" indent="0">
              <a:spcBef>
                <a:spcPts val="900"/>
              </a:spcBef>
              <a:spcAft>
                <a:spcPts val="900"/>
              </a:spcAft>
              <a:buNone/>
            </a:pPr>
            <a:endParaRPr lang="de-DE" dirty="0"/>
          </a:p>
        </p:txBody>
      </p:sp>
      <p:sp>
        <p:nvSpPr>
          <p:cNvPr id="2" name="Title 1"/>
          <p:cNvSpPr>
            <a:spLocks noGrp="1"/>
          </p:cNvSpPr>
          <p:nvPr>
            <p:ph type="title"/>
          </p:nvPr>
        </p:nvSpPr>
        <p:spPr>
          <a:xfrm>
            <a:off x="508000" y="623889"/>
            <a:ext cx="5816600" cy="785812"/>
          </a:xfrm>
        </p:spPr>
        <p:txBody>
          <a:bodyPr/>
          <a:lstStyle/>
          <a:p>
            <a:r>
              <a:rPr lang="en-US" sz="4400" dirty="0">
                <a:solidFill>
                  <a:srgbClr val="E7686A"/>
                </a:solidFill>
                <a:ea typeface="Microsoft Sans Serif" panose="020B0604020202020204" pitchFamily="34" charset="0"/>
                <a:cs typeface="Microsoft Sans Serif" panose="020B0604020202020204" pitchFamily="34" charset="0"/>
              </a:rPr>
              <a:t>Unit 3: Trustworthy AI</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478183" y="1719590"/>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2: Bias, fairness, non-discrimination</a:t>
            </a:r>
          </a:p>
        </p:txBody>
      </p:sp>
    </p:spTree>
    <p:extLst>
      <p:ext uri="{BB962C8B-B14F-4D97-AF65-F5344CB8AC3E}">
        <p14:creationId xmlns:p14="http://schemas.microsoft.com/office/powerpoint/2010/main" val="2411491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14173200" cy="769441"/>
          </a:xfrm>
          <a:prstGeom prst="rect">
            <a:avLst/>
          </a:prstGeom>
          <a:noFill/>
        </p:spPr>
        <p:txBody>
          <a:bodyPr wrap="square" rtlCol="0">
            <a:spAutoFit/>
          </a:bodyPr>
          <a:lstStyle/>
          <a:p>
            <a:pPr lvl="0" algn="ctr">
              <a:spcBef>
                <a:spcPts val="5"/>
              </a:spcBef>
              <a:tabLst>
                <a:tab pos="1205230" algn="l"/>
                <a:tab pos="1926589" algn="l"/>
                <a:tab pos="2915920" algn="l"/>
                <a:tab pos="3444875" algn="l"/>
                <a:tab pos="4383405" algn="l"/>
                <a:tab pos="6796405" algn="l"/>
              </a:tabLst>
              <a:defRPr/>
            </a:pPr>
            <a:r>
              <a:rPr lang="en-US" sz="4400" b="1" spc="-114" dirty="0">
                <a:solidFill>
                  <a:srgbClr val="E7686A"/>
                </a:solidFill>
                <a:ea typeface="Microsoft Sans Serif" panose="020B0604020202020204" pitchFamily="34" charset="0"/>
                <a:cs typeface="Microsoft Sans Serif" panose="020B0604020202020204" pitchFamily="34" charset="0"/>
              </a:rPr>
              <a:t>Data Science &amp; Social Impact: Achieving Positive Outcomes</a:t>
            </a: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rtlCol="0">
            <a:spAutoFit/>
          </a:bodyPr>
          <a:lstStyle/>
          <a:p>
            <a:r>
              <a:rPr lang="es-ES" sz="2800" b="1" dirty="0" err="1">
                <a:solidFill>
                  <a:srgbClr val="238791"/>
                </a:solidFill>
                <a:ea typeface="Microsoft Sans Serif" panose="020B0604020202020204" pitchFamily="34" charset="0"/>
                <a:cs typeface="Microsoft Sans Serif" panose="020B0604020202020204" pitchFamily="34" charset="0"/>
              </a:rPr>
              <a:t>Why</a:t>
            </a:r>
            <a:r>
              <a:rPr lang="es-ES" sz="2800" b="1" dirty="0">
                <a:solidFill>
                  <a:srgbClr val="238791"/>
                </a:solidFill>
                <a:ea typeface="Microsoft Sans Serif" panose="020B0604020202020204" pitchFamily="34" charset="0"/>
                <a:cs typeface="Microsoft Sans Serif" panose="020B0604020202020204" pitchFamily="34" charset="0"/>
              </a:rPr>
              <a:t> </a:t>
            </a:r>
            <a:r>
              <a:rPr lang="es-ES" sz="2800" b="1" dirty="0" err="1">
                <a:solidFill>
                  <a:srgbClr val="238791"/>
                </a:solidFill>
                <a:ea typeface="Microsoft Sans Serif" panose="020B0604020202020204" pitchFamily="34" charset="0"/>
                <a:cs typeface="Microsoft Sans Serif" panose="020B0604020202020204" pitchFamily="34" charset="0"/>
              </a:rPr>
              <a:t>should</a:t>
            </a:r>
            <a:r>
              <a:rPr lang="es-ES" sz="2800" b="1" dirty="0">
                <a:solidFill>
                  <a:srgbClr val="238791"/>
                </a:solidFill>
                <a:ea typeface="Microsoft Sans Serif" panose="020B0604020202020204" pitchFamily="34" charset="0"/>
                <a:cs typeface="Microsoft Sans Serif" panose="020B0604020202020204" pitchFamily="34" charset="0"/>
              </a:rPr>
              <a:t> </a:t>
            </a:r>
            <a:r>
              <a:rPr lang="es-ES" sz="2800" b="1" dirty="0" err="1">
                <a:solidFill>
                  <a:srgbClr val="238791"/>
                </a:solidFill>
                <a:ea typeface="Microsoft Sans Serif" panose="020B0604020202020204" pitchFamily="34" charset="0"/>
                <a:cs typeface="Microsoft Sans Serif" panose="020B0604020202020204" pitchFamily="34" charset="0"/>
              </a:rPr>
              <a:t>you</a:t>
            </a:r>
            <a:r>
              <a:rPr lang="es-ES" sz="2800" b="1" dirty="0">
                <a:solidFill>
                  <a:srgbClr val="238791"/>
                </a:solidFill>
                <a:ea typeface="Microsoft Sans Serif" panose="020B0604020202020204" pitchFamily="34" charset="0"/>
                <a:cs typeface="Microsoft Sans Serif" panose="020B0604020202020204" pitchFamily="34" charset="0"/>
              </a:rPr>
              <a:t> </a:t>
            </a:r>
            <a:r>
              <a:rPr lang="es-ES" sz="2800" b="1" dirty="0" err="1">
                <a:solidFill>
                  <a:srgbClr val="238791"/>
                </a:solidFill>
                <a:ea typeface="Microsoft Sans Serif" panose="020B0604020202020204" pitchFamily="34" charset="0"/>
                <a:cs typeface="Microsoft Sans Serif" panose="020B0604020202020204" pitchFamily="34" charset="0"/>
              </a:rPr>
              <a:t>learn</a:t>
            </a:r>
            <a:r>
              <a:rPr lang="es-ES" sz="2800" b="1" dirty="0">
                <a:solidFill>
                  <a:srgbClr val="238791"/>
                </a:solidFill>
                <a:ea typeface="Microsoft Sans Serif" panose="020B0604020202020204" pitchFamily="34" charset="0"/>
                <a:cs typeface="Microsoft Sans Serif" panose="020B0604020202020204" pitchFamily="34" charset="0"/>
              </a:rPr>
              <a:t> </a:t>
            </a:r>
            <a:r>
              <a:rPr lang="es-ES" sz="2800" b="1" dirty="0" err="1">
                <a:solidFill>
                  <a:srgbClr val="238791"/>
                </a:solidFill>
                <a:ea typeface="Microsoft Sans Serif" panose="020B0604020202020204" pitchFamily="34" charset="0"/>
                <a:cs typeface="Microsoft Sans Serif" panose="020B0604020202020204" pitchFamily="34" charset="0"/>
              </a:rPr>
              <a:t>this</a:t>
            </a:r>
            <a:r>
              <a:rPr lang="es-ES" sz="2800" b="1" dirty="0">
                <a:solidFill>
                  <a:srgbClr val="238791"/>
                </a:solidFill>
                <a:ea typeface="Microsoft Sans Serif" panose="020B0604020202020204" pitchFamily="34" charset="0"/>
                <a:cs typeface="Microsoft Sans Serif" panose="020B0604020202020204" pitchFamily="34" charset="0"/>
              </a:rPr>
              <a:t>:</a:t>
            </a:r>
          </a:p>
        </p:txBody>
      </p:sp>
      <p:sp>
        <p:nvSpPr>
          <p:cNvPr id="2" name="CasellaDiTesto 1"/>
          <p:cNvSpPr txBox="1"/>
          <p:nvPr/>
        </p:nvSpPr>
        <p:spPr>
          <a:xfrm>
            <a:off x="1447800" y="3695700"/>
            <a:ext cx="12039600" cy="3416320"/>
          </a:xfrm>
          <a:prstGeom prst="rect">
            <a:avLst/>
          </a:prstGeom>
          <a:noFill/>
        </p:spPr>
        <p:txBody>
          <a:bodyPr wrap="square" rtlCol="0">
            <a:spAutoFit/>
          </a:bodyPr>
          <a:lstStyle/>
          <a:p>
            <a:r>
              <a:rPr lang="en-US" sz="2400" dirty="0"/>
              <a:t>Data science and AI have a huge variety of applications with positive social impact. For example, data science is useful to investigate how social media impacts human rights. On the other hand, data science and AI applications also carry risks to health, safety, the environment and human rights. Bias and discrimination, privacy concerns, and harmful environmental impacts are just some of the possible effects. </a:t>
            </a:r>
          </a:p>
          <a:p>
            <a:endParaRPr lang="de-DE" sz="2400" dirty="0"/>
          </a:p>
          <a:p>
            <a:r>
              <a:rPr lang="de-DE" sz="2400" dirty="0"/>
              <a:t>In order to ensure that data science applications benefit people and the planet, it is necessary to understand both its capabilities and its risks.  In this course, you will be introduced to both, and will also be introduced to some methods for addressing the risks.</a:t>
            </a:r>
            <a:endParaRPr lang="en-US" sz="2400" dirty="0"/>
          </a:p>
        </p:txBody>
      </p:sp>
    </p:spTree>
    <p:extLst>
      <p:ext uri="{BB962C8B-B14F-4D97-AF65-F5344CB8AC3E}">
        <p14:creationId xmlns:p14="http://schemas.microsoft.com/office/powerpoint/2010/main" val="24805524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1"/>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114300" indent="0" fontAlgn="base">
              <a:buNone/>
            </a:pPr>
            <a:endParaRPr lang="de-DE" b="1" dirty="0"/>
          </a:p>
          <a:p>
            <a:pPr marL="0" indent="0">
              <a:spcBef>
                <a:spcPts val="900"/>
              </a:spcBef>
              <a:spcAft>
                <a:spcPts val="900"/>
              </a:spcAft>
              <a:buNone/>
            </a:pPr>
            <a:r>
              <a:rPr lang="de-DE" sz="4200" b="1" dirty="0"/>
              <a:t>... actually, we can usually only detect its effect on the result of the model  </a:t>
            </a:r>
          </a:p>
          <a:p>
            <a:pPr marL="0" indent="0">
              <a:spcBef>
                <a:spcPts val="900"/>
              </a:spcBef>
              <a:spcAft>
                <a:spcPts val="900"/>
              </a:spcAft>
              <a:buNone/>
            </a:pPr>
            <a:endParaRPr lang="de-DE" sz="4200" b="1" dirty="0"/>
          </a:p>
          <a:p>
            <a:pPr marL="0" indent="0">
              <a:spcBef>
                <a:spcPts val="900"/>
              </a:spcBef>
              <a:spcAft>
                <a:spcPts val="900"/>
              </a:spcAft>
              <a:buNone/>
            </a:pPr>
            <a:r>
              <a:rPr lang="de-DE" sz="4200" b="1" dirty="0"/>
              <a:t>By measuring it with a </a:t>
            </a:r>
            <a:r>
              <a:rPr lang="de-DE" sz="4200" b="1" i="1" dirty="0">
                <a:solidFill>
                  <a:srgbClr val="0070C0"/>
                </a:solidFill>
              </a:rPr>
              <a:t>Fairness Metric!</a:t>
            </a:r>
          </a:p>
          <a:p>
            <a:pPr marL="0" indent="0">
              <a:spcBef>
                <a:spcPts val="900"/>
              </a:spcBef>
              <a:spcAft>
                <a:spcPts val="900"/>
              </a:spcAft>
              <a:buNone/>
            </a:pPr>
            <a:endParaRPr lang="de-DE" dirty="0"/>
          </a:p>
          <a:p>
            <a:pPr marL="0" indent="0">
              <a:spcBef>
                <a:spcPts val="900"/>
              </a:spcBef>
              <a:spcAft>
                <a:spcPts val="900"/>
              </a:spcAft>
              <a:buNone/>
            </a:pPr>
            <a:endParaRPr lang="de-DE" dirty="0"/>
          </a:p>
          <a:p>
            <a:pPr marL="0" indent="0">
              <a:spcBef>
                <a:spcPts val="900"/>
              </a:spcBef>
              <a:spcAft>
                <a:spcPts val="900"/>
              </a:spcAft>
              <a:buNone/>
            </a:pPr>
            <a:endParaRPr lang="de-DE" dirty="0"/>
          </a:p>
          <a:p>
            <a:pPr marL="0" indent="0">
              <a:spcBef>
                <a:spcPts val="900"/>
              </a:spcBef>
              <a:spcAft>
                <a:spcPts val="900"/>
              </a:spcAft>
              <a:buNone/>
            </a:pPr>
            <a:endParaRPr lang="de-DE" dirty="0"/>
          </a:p>
        </p:txBody>
      </p:sp>
      <p:sp>
        <p:nvSpPr>
          <p:cNvPr id="2" name="Title 1"/>
          <p:cNvSpPr>
            <a:spLocks noGrp="1"/>
          </p:cNvSpPr>
          <p:nvPr>
            <p:ph type="title"/>
          </p:nvPr>
        </p:nvSpPr>
        <p:spPr>
          <a:xfrm>
            <a:off x="508000" y="623889"/>
            <a:ext cx="5892800" cy="709612"/>
          </a:xfrm>
        </p:spPr>
        <p:txBody>
          <a:bodyPr/>
          <a:lstStyle/>
          <a:p>
            <a:r>
              <a:rPr lang="en-US" sz="4400" dirty="0">
                <a:solidFill>
                  <a:srgbClr val="E7686A"/>
                </a:solidFill>
                <a:ea typeface="Microsoft Sans Serif" panose="020B0604020202020204" pitchFamily="34" charset="0"/>
                <a:cs typeface="Microsoft Sans Serif" panose="020B0604020202020204" pitchFamily="34" charset="0"/>
              </a:rPr>
              <a:t>Unit 3: Trustworthy AI</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2: Bias, fairness, non-discrimination</a:t>
            </a:r>
          </a:p>
        </p:txBody>
      </p:sp>
    </p:spTree>
    <p:extLst>
      <p:ext uri="{BB962C8B-B14F-4D97-AF65-F5344CB8AC3E}">
        <p14:creationId xmlns:p14="http://schemas.microsoft.com/office/powerpoint/2010/main" val="9887320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1"/>
          <p:cNvSpPr txBox="1">
            <a:spLocks noGrp="1"/>
          </p:cNvSpPr>
          <p:nvPr>
            <p:ph type="body" idx="1"/>
          </p:nvPr>
        </p:nvSpPr>
        <p:spPr>
          <a:xfrm>
            <a:off x="2667000" y="3009900"/>
            <a:ext cx="12915900" cy="5658037"/>
          </a:xfrm>
          <a:prstGeom prst="rect">
            <a:avLst/>
          </a:prstGeom>
        </p:spPr>
        <p:txBody>
          <a:bodyPr spcFirstLastPara="1" wrap="square" lIns="137138" tIns="68550" rIns="137138" bIns="68550" anchor="t" anchorCtr="0">
            <a:noAutofit/>
          </a:bodyPr>
          <a:lstStyle/>
          <a:p>
            <a:pPr marL="0" indent="0">
              <a:spcBef>
                <a:spcPts val="900"/>
              </a:spcBef>
              <a:spcAft>
                <a:spcPts val="900"/>
              </a:spcAft>
              <a:buNone/>
            </a:pPr>
            <a:r>
              <a:rPr lang="de-DE" sz="2400" dirty="0"/>
              <a:t>Group fairness</a:t>
            </a:r>
          </a:p>
          <a:p>
            <a:pPr marL="0" indent="0">
              <a:spcBef>
                <a:spcPts val="900"/>
              </a:spcBef>
              <a:spcAft>
                <a:spcPts val="900"/>
              </a:spcAft>
              <a:buNone/>
            </a:pPr>
            <a:r>
              <a:rPr lang="de-DE" sz="2400" dirty="0"/>
              <a:t>	Conditional statistical parity</a:t>
            </a:r>
          </a:p>
          <a:p>
            <a:pPr marL="0" indent="0">
              <a:spcBef>
                <a:spcPts val="900"/>
              </a:spcBef>
              <a:spcAft>
                <a:spcPts val="900"/>
              </a:spcAft>
              <a:buNone/>
            </a:pPr>
            <a:r>
              <a:rPr lang="de-DE" sz="2400" dirty="0"/>
              <a:t>		False positive error rate balance</a:t>
            </a:r>
          </a:p>
          <a:p>
            <a:pPr marL="0" indent="0">
              <a:spcBef>
                <a:spcPts val="900"/>
              </a:spcBef>
              <a:spcAft>
                <a:spcPts val="900"/>
              </a:spcAft>
              <a:buNone/>
            </a:pPr>
            <a:r>
              <a:rPr lang="de-DE" sz="2400" dirty="0"/>
              <a:t>			False negative error rate balance</a:t>
            </a:r>
          </a:p>
          <a:p>
            <a:pPr marL="0" indent="0">
              <a:spcBef>
                <a:spcPts val="900"/>
              </a:spcBef>
              <a:spcAft>
                <a:spcPts val="900"/>
              </a:spcAft>
              <a:buNone/>
            </a:pPr>
            <a:r>
              <a:rPr lang="de-DE" sz="2400" dirty="0"/>
              <a:t>				Conditional use accuracy equality</a:t>
            </a:r>
          </a:p>
          <a:p>
            <a:pPr marL="0" indent="0">
              <a:spcBef>
                <a:spcPts val="900"/>
              </a:spcBef>
              <a:spcAft>
                <a:spcPts val="900"/>
              </a:spcAft>
              <a:buNone/>
            </a:pPr>
            <a:r>
              <a:rPr lang="de-DE" sz="2400" dirty="0"/>
              <a:t>				Overall accuracy equality</a:t>
            </a:r>
          </a:p>
          <a:p>
            <a:pPr marL="0" indent="0">
              <a:spcBef>
                <a:spcPts val="900"/>
              </a:spcBef>
              <a:spcAft>
                <a:spcPts val="900"/>
              </a:spcAft>
              <a:buNone/>
            </a:pPr>
            <a:r>
              <a:rPr lang="de-DE" sz="2400" dirty="0"/>
              <a:t>			Test-fairness</a:t>
            </a:r>
          </a:p>
          <a:p>
            <a:pPr marL="0" indent="0">
              <a:spcBef>
                <a:spcPts val="900"/>
              </a:spcBef>
              <a:spcAft>
                <a:spcPts val="900"/>
              </a:spcAft>
              <a:buNone/>
            </a:pPr>
            <a:r>
              <a:rPr lang="de-DE" sz="2400" dirty="0"/>
              <a:t>		Well-calibration</a:t>
            </a:r>
          </a:p>
          <a:p>
            <a:pPr marL="0" indent="0">
              <a:spcBef>
                <a:spcPts val="900"/>
              </a:spcBef>
              <a:spcAft>
                <a:spcPts val="900"/>
              </a:spcAft>
              <a:buNone/>
            </a:pPr>
            <a:r>
              <a:rPr lang="de-DE" sz="2400" dirty="0"/>
              <a:t>	Fairness through unawareness</a:t>
            </a:r>
          </a:p>
          <a:p>
            <a:pPr marL="0" indent="0">
              <a:spcBef>
                <a:spcPts val="900"/>
              </a:spcBef>
              <a:spcAft>
                <a:spcPts val="900"/>
              </a:spcAft>
              <a:buNone/>
            </a:pPr>
            <a:r>
              <a:rPr lang="de-DE" sz="2400" dirty="0"/>
              <a:t>Counterfactual fairness 					</a:t>
            </a:r>
            <a:r>
              <a:rPr lang="de-DE" sz="2400" b="1" dirty="0"/>
              <a:t>... </a:t>
            </a:r>
            <a:r>
              <a:rPr lang="de-DE" sz="2400" b="1" i="1" dirty="0"/>
              <a:t>and many more ...</a:t>
            </a:r>
          </a:p>
        </p:txBody>
      </p:sp>
      <p:sp>
        <p:nvSpPr>
          <p:cNvPr id="2" name="Title 1"/>
          <p:cNvSpPr>
            <a:spLocks noGrp="1"/>
          </p:cNvSpPr>
          <p:nvPr>
            <p:ph type="title"/>
          </p:nvPr>
        </p:nvSpPr>
        <p:spPr>
          <a:xfrm>
            <a:off x="508000" y="623889"/>
            <a:ext cx="5435600" cy="633412"/>
          </a:xfrm>
        </p:spPr>
        <p:txBody>
          <a:bodyPr/>
          <a:lstStyle/>
          <a:p>
            <a:r>
              <a:rPr lang="en-US" sz="4400" dirty="0">
                <a:solidFill>
                  <a:srgbClr val="E7686A"/>
                </a:solidFill>
                <a:ea typeface="Microsoft Sans Serif" panose="020B0604020202020204" pitchFamily="34" charset="0"/>
                <a:cs typeface="Microsoft Sans Serif" panose="020B0604020202020204" pitchFamily="34" charset="0"/>
              </a:rPr>
              <a:t>Unit 3: Trustworthy AI</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3: Fairness metrics</a:t>
            </a:r>
          </a:p>
        </p:txBody>
      </p:sp>
    </p:spTree>
    <p:extLst>
      <p:ext uri="{BB962C8B-B14F-4D97-AF65-F5344CB8AC3E}">
        <p14:creationId xmlns:p14="http://schemas.microsoft.com/office/powerpoint/2010/main" val="36201935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de-DE" sz="6000" b="1" dirty="0">
                <a:solidFill>
                  <a:srgbClr val="002060"/>
                </a:solidFill>
              </a:rPr>
              <a:t>The proportion of correctly predicted high risks is the same regardless of demographic</a:t>
            </a:r>
          </a:p>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de-DE" sz="6000" b="1" i="1" dirty="0">
                <a:solidFill>
                  <a:schemeClr val="accent6"/>
                </a:solidFill>
              </a:rPr>
              <a:t>Predictive parity</a:t>
            </a:r>
          </a:p>
          <a:p>
            <a:pPr marL="0" indent="0" algn="ctr">
              <a:spcBef>
                <a:spcPts val="900"/>
              </a:spcBef>
              <a:spcAft>
                <a:spcPts val="900"/>
              </a:spcAft>
              <a:buNone/>
            </a:pPr>
            <a:r>
              <a:rPr lang="de-DE" sz="2700" b="1" dirty="0">
                <a:solidFill>
                  <a:srgbClr val="002060"/>
                </a:solidFill>
              </a:rPr>
              <a:t>(All groups have equal PPV)</a:t>
            </a:r>
          </a:p>
          <a:p>
            <a:pPr marL="0" indent="0" algn="ctr">
              <a:spcBef>
                <a:spcPts val="900"/>
              </a:spcBef>
              <a:spcAft>
                <a:spcPts val="900"/>
              </a:spcAft>
              <a:buNone/>
            </a:pPr>
            <a:endParaRPr lang="de-DE" sz="4200" b="1" i="1" dirty="0">
              <a:solidFill>
                <a:schemeClr val="accent6"/>
              </a:solidFill>
            </a:endParaRPr>
          </a:p>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endParaRPr lang="de-DE" sz="5400" b="1" i="1" dirty="0">
              <a:solidFill>
                <a:srgbClr val="002060"/>
              </a:solidFill>
            </a:endParaRPr>
          </a:p>
        </p:txBody>
      </p:sp>
      <p:sp>
        <p:nvSpPr>
          <p:cNvPr id="2" name="Title 1"/>
          <p:cNvSpPr>
            <a:spLocks noGrp="1"/>
          </p:cNvSpPr>
          <p:nvPr>
            <p:ph type="title"/>
          </p:nvPr>
        </p:nvSpPr>
        <p:spPr>
          <a:xfrm>
            <a:off x="508000" y="623889"/>
            <a:ext cx="5130800" cy="633412"/>
          </a:xfrm>
        </p:spPr>
        <p:txBody>
          <a:bodyPr/>
          <a:lstStyle/>
          <a:p>
            <a:r>
              <a:rPr lang="en-US" sz="4000" dirty="0">
                <a:solidFill>
                  <a:srgbClr val="E7686A"/>
                </a:solidFill>
                <a:ea typeface="Microsoft Sans Serif" panose="020B0604020202020204" pitchFamily="34" charset="0"/>
                <a:cs typeface="Microsoft Sans Serif" panose="020B0604020202020204" pitchFamily="34" charset="0"/>
              </a:rPr>
              <a:t>Unit 3: Trustworthy AI</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3: Fairness metrics</a:t>
            </a:r>
          </a:p>
        </p:txBody>
      </p:sp>
    </p:spTree>
    <p:extLst>
      <p:ext uri="{BB962C8B-B14F-4D97-AF65-F5344CB8AC3E}">
        <p14:creationId xmlns:p14="http://schemas.microsoft.com/office/powerpoint/2010/main" val="35309940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de-DE" sz="6000" b="1" dirty="0">
                <a:solidFill>
                  <a:srgbClr val="002060"/>
                </a:solidFill>
              </a:rPr>
              <a:t>Within each true risk category, the percentage of false predictions is equal for each demographic</a:t>
            </a:r>
          </a:p>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de-DE" sz="6000" b="1" i="1" dirty="0">
                <a:solidFill>
                  <a:schemeClr val="accent6"/>
                </a:solidFill>
              </a:rPr>
              <a:t>Equalized Odds</a:t>
            </a:r>
          </a:p>
          <a:p>
            <a:pPr marL="0" indent="0" algn="ctr">
              <a:spcBef>
                <a:spcPts val="900"/>
              </a:spcBef>
              <a:spcAft>
                <a:spcPts val="900"/>
              </a:spcAft>
              <a:buNone/>
            </a:pPr>
            <a:r>
              <a:rPr lang="de-DE" sz="2700" b="1" dirty="0">
                <a:solidFill>
                  <a:srgbClr val="002060"/>
                </a:solidFill>
              </a:rPr>
              <a:t>(All groups have equal FNR and equal FPR)</a:t>
            </a:r>
          </a:p>
          <a:p>
            <a:pPr marL="0" indent="0" algn="ctr">
              <a:spcBef>
                <a:spcPts val="900"/>
              </a:spcBef>
              <a:spcAft>
                <a:spcPts val="900"/>
              </a:spcAft>
              <a:buNone/>
            </a:pPr>
            <a:endParaRPr lang="de-DE" sz="2700" b="1" i="1" dirty="0">
              <a:solidFill>
                <a:schemeClr val="accent6"/>
              </a:solidFill>
            </a:endParaRPr>
          </a:p>
          <a:p>
            <a:pPr marL="0" indent="0" algn="ctr">
              <a:spcBef>
                <a:spcPts val="900"/>
              </a:spcBef>
              <a:spcAft>
                <a:spcPts val="900"/>
              </a:spcAft>
              <a:buNone/>
            </a:pPr>
            <a:endParaRPr sz="4200" b="1" dirty="0">
              <a:solidFill>
                <a:srgbClr val="002060"/>
              </a:solidFill>
            </a:endParaRPr>
          </a:p>
        </p:txBody>
      </p:sp>
      <p:sp>
        <p:nvSpPr>
          <p:cNvPr id="2" name="Title 1"/>
          <p:cNvSpPr>
            <a:spLocks noGrp="1"/>
          </p:cNvSpPr>
          <p:nvPr>
            <p:ph type="title"/>
          </p:nvPr>
        </p:nvSpPr>
        <p:spPr>
          <a:xfrm>
            <a:off x="508000" y="623889"/>
            <a:ext cx="5435600" cy="633412"/>
          </a:xfrm>
        </p:spPr>
        <p:txBody>
          <a:bodyPr/>
          <a:lstStyle/>
          <a:p>
            <a:r>
              <a:rPr lang="en-US" sz="4000" dirty="0">
                <a:solidFill>
                  <a:srgbClr val="E7686A"/>
                </a:solidFill>
                <a:ea typeface="Microsoft Sans Serif" panose="020B0604020202020204" pitchFamily="34" charset="0"/>
                <a:cs typeface="Microsoft Sans Serif" panose="020B0604020202020204" pitchFamily="34" charset="0"/>
              </a:rPr>
              <a:t>Unit 3: Trustworthy AI</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3: Fairness metrics</a:t>
            </a:r>
          </a:p>
        </p:txBody>
      </p:sp>
    </p:spTree>
    <p:extLst>
      <p:ext uri="{BB962C8B-B14F-4D97-AF65-F5344CB8AC3E}">
        <p14:creationId xmlns:p14="http://schemas.microsoft.com/office/powerpoint/2010/main" val="25594099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de-DE" sz="6000" b="1" dirty="0">
                <a:solidFill>
                  <a:srgbClr val="002060"/>
                </a:solidFill>
              </a:rPr>
              <a:t>Which definition would you call fair?</a:t>
            </a:r>
            <a:endParaRPr lang="de-DE" sz="6000" b="1" i="1" dirty="0">
              <a:solidFill>
                <a:schemeClr val="accent6"/>
              </a:solidFill>
            </a:endParaRPr>
          </a:p>
          <a:p>
            <a:pPr marL="0" indent="0" algn="ctr">
              <a:spcBef>
                <a:spcPts val="900"/>
              </a:spcBef>
              <a:spcAft>
                <a:spcPts val="900"/>
              </a:spcAft>
              <a:buNone/>
            </a:pPr>
            <a:endParaRPr sz="4200" b="1" dirty="0">
              <a:solidFill>
                <a:srgbClr val="002060"/>
              </a:solidFill>
            </a:endParaRPr>
          </a:p>
        </p:txBody>
      </p:sp>
      <p:sp>
        <p:nvSpPr>
          <p:cNvPr id="2" name="Title 1"/>
          <p:cNvSpPr>
            <a:spLocks noGrp="1"/>
          </p:cNvSpPr>
          <p:nvPr>
            <p:ph type="title"/>
          </p:nvPr>
        </p:nvSpPr>
        <p:spPr>
          <a:xfrm>
            <a:off x="508000" y="623889"/>
            <a:ext cx="5435600" cy="709612"/>
          </a:xfrm>
        </p:spPr>
        <p:txBody>
          <a:bodyPr/>
          <a:lstStyle/>
          <a:p>
            <a:r>
              <a:rPr lang="en-US" sz="4000" dirty="0">
                <a:solidFill>
                  <a:srgbClr val="E7686A"/>
                </a:solidFill>
                <a:ea typeface="Microsoft Sans Serif" panose="020B0604020202020204" pitchFamily="34" charset="0"/>
                <a:cs typeface="Microsoft Sans Serif" panose="020B0604020202020204" pitchFamily="34" charset="0"/>
              </a:rPr>
              <a:t>Unit 3: Trustworthy AI</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3: Fairness metrics</a:t>
            </a:r>
          </a:p>
        </p:txBody>
      </p:sp>
    </p:spTree>
    <p:extLst>
      <p:ext uri="{BB962C8B-B14F-4D97-AF65-F5344CB8AC3E}">
        <p14:creationId xmlns:p14="http://schemas.microsoft.com/office/powerpoint/2010/main" val="37160340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de-DE" sz="6000" b="1" dirty="0">
                <a:solidFill>
                  <a:srgbClr val="002060"/>
                </a:solidFill>
              </a:rPr>
              <a:t>What happens when the prevalence of high risk is greater for one group, than for another?</a:t>
            </a:r>
            <a:endParaRPr lang="de-DE" sz="6000" b="1" i="1" dirty="0">
              <a:solidFill>
                <a:schemeClr val="accent6"/>
              </a:solidFill>
            </a:endParaRPr>
          </a:p>
          <a:p>
            <a:pPr marL="0" indent="0" algn="ctr">
              <a:spcBef>
                <a:spcPts val="900"/>
              </a:spcBef>
              <a:spcAft>
                <a:spcPts val="900"/>
              </a:spcAft>
              <a:buNone/>
            </a:pPr>
            <a:endParaRPr sz="4200" b="1" dirty="0">
              <a:solidFill>
                <a:srgbClr val="002060"/>
              </a:solidFill>
            </a:endParaRPr>
          </a:p>
        </p:txBody>
      </p:sp>
      <p:sp>
        <p:nvSpPr>
          <p:cNvPr id="2" name="Title 1"/>
          <p:cNvSpPr>
            <a:spLocks noGrp="1"/>
          </p:cNvSpPr>
          <p:nvPr>
            <p:ph type="title"/>
          </p:nvPr>
        </p:nvSpPr>
        <p:spPr>
          <a:xfrm>
            <a:off x="508000" y="623889"/>
            <a:ext cx="5207000" cy="557212"/>
          </a:xfrm>
        </p:spPr>
        <p:txBody>
          <a:bodyPr/>
          <a:lstStyle/>
          <a:p>
            <a:r>
              <a:rPr lang="en-US" sz="4000" dirty="0">
                <a:solidFill>
                  <a:srgbClr val="E7686A"/>
                </a:solidFill>
                <a:ea typeface="Microsoft Sans Serif" panose="020B0604020202020204" pitchFamily="34" charset="0"/>
                <a:cs typeface="Microsoft Sans Serif" panose="020B0604020202020204" pitchFamily="34" charset="0"/>
              </a:rPr>
              <a:t>Unit 3: Trustworthy AI</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3: Fairness metrics</a:t>
            </a:r>
          </a:p>
        </p:txBody>
      </p:sp>
    </p:spTree>
    <p:extLst>
      <p:ext uri="{BB962C8B-B14F-4D97-AF65-F5344CB8AC3E}">
        <p14:creationId xmlns:p14="http://schemas.microsoft.com/office/powerpoint/2010/main" val="2742427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0" indent="0">
              <a:spcBef>
                <a:spcPts val="900"/>
              </a:spcBef>
              <a:spcAft>
                <a:spcPts val="900"/>
              </a:spcAft>
              <a:buNone/>
            </a:pPr>
            <a:r>
              <a:rPr lang="de-DE" sz="3600" b="1" dirty="0">
                <a:solidFill>
                  <a:srgbClr val="002060"/>
                </a:solidFill>
              </a:rPr>
              <a:t>If p is the proportion of high risk individuals in a population:</a:t>
            </a:r>
          </a:p>
          <a:p>
            <a:pPr marL="0" indent="0" algn="ctr">
              <a:spcBef>
                <a:spcPts val="900"/>
              </a:spcBef>
              <a:spcAft>
                <a:spcPts val="900"/>
              </a:spcAft>
              <a:buNone/>
            </a:pPr>
            <a:endParaRPr lang="de-DE" sz="6000" b="1" dirty="0">
              <a:solidFill>
                <a:srgbClr val="002060"/>
              </a:solidFill>
            </a:endParaRPr>
          </a:p>
          <a:p>
            <a:pPr marL="0" indent="0">
              <a:spcBef>
                <a:spcPts val="900"/>
              </a:spcBef>
              <a:spcAft>
                <a:spcPts val="900"/>
              </a:spcAft>
              <a:buNone/>
            </a:pPr>
            <a:r>
              <a:rPr lang="de-DE" sz="7200" b="1" dirty="0">
                <a:solidFill>
                  <a:srgbClr val="002060"/>
                </a:solidFill>
              </a:rPr>
              <a:t>FPR  =  (1 – FNR)</a:t>
            </a:r>
          </a:p>
          <a:p>
            <a:pPr marL="0" indent="0">
              <a:spcBef>
                <a:spcPts val="900"/>
              </a:spcBef>
              <a:spcAft>
                <a:spcPts val="900"/>
              </a:spcAft>
              <a:buNone/>
            </a:pPr>
            <a:endParaRPr lang="de-DE" sz="7200" b="1" dirty="0">
              <a:solidFill>
                <a:srgbClr val="002060"/>
              </a:solidFill>
            </a:endParaRPr>
          </a:p>
          <a:p>
            <a:pPr marL="0" indent="0" algn="ctr">
              <a:spcBef>
                <a:spcPts val="900"/>
              </a:spcBef>
              <a:spcAft>
                <a:spcPts val="900"/>
              </a:spcAft>
              <a:buNone/>
            </a:pPr>
            <a:r>
              <a:rPr lang="de-DE" sz="3600" b="1" dirty="0">
                <a:solidFill>
                  <a:srgbClr val="002060"/>
                </a:solidFill>
              </a:rPr>
              <a:t>... then this formula tells us that we </a:t>
            </a:r>
            <a:r>
              <a:rPr lang="de-DE" sz="3600" b="1" i="1" dirty="0">
                <a:solidFill>
                  <a:srgbClr val="002060"/>
                </a:solidFill>
              </a:rPr>
              <a:t>cannot</a:t>
            </a:r>
            <a:r>
              <a:rPr lang="de-DE" sz="3600" b="1" dirty="0">
                <a:solidFill>
                  <a:srgbClr val="002060"/>
                </a:solidFill>
              </a:rPr>
              <a:t> have </a:t>
            </a:r>
          </a:p>
          <a:p>
            <a:pPr marL="0" indent="0" algn="ctr">
              <a:spcBef>
                <a:spcPts val="900"/>
              </a:spcBef>
              <a:spcAft>
                <a:spcPts val="900"/>
              </a:spcAft>
              <a:buNone/>
            </a:pPr>
            <a:r>
              <a:rPr lang="de-DE" sz="3600" b="1" dirty="0">
                <a:solidFill>
                  <a:srgbClr val="002060"/>
                </a:solidFill>
              </a:rPr>
              <a:t>both Equalized Odds </a:t>
            </a:r>
            <a:r>
              <a:rPr lang="de-DE" sz="3600" b="1" i="1" dirty="0">
                <a:solidFill>
                  <a:srgbClr val="002060"/>
                </a:solidFill>
              </a:rPr>
              <a:t>and</a:t>
            </a:r>
            <a:r>
              <a:rPr lang="de-DE" sz="3600" b="1" dirty="0">
                <a:solidFill>
                  <a:srgbClr val="002060"/>
                </a:solidFill>
              </a:rPr>
              <a:t> Predictive Parity</a:t>
            </a:r>
          </a:p>
          <a:p>
            <a:pPr marL="0" indent="0">
              <a:spcBef>
                <a:spcPts val="900"/>
              </a:spcBef>
              <a:spcAft>
                <a:spcPts val="900"/>
              </a:spcAft>
              <a:buNone/>
            </a:pPr>
            <a:r>
              <a:rPr lang="de-DE" sz="2100" b="1" dirty="0">
                <a:solidFill>
                  <a:srgbClr val="C00000"/>
                </a:solidFill>
              </a:rPr>
              <a:t>In order to see why, suppose that both Equalized Odds and Predictive Parity hold. Plug into the formula, and some algebra will show you that then the prevalence p also has to be the same for both populations ... </a:t>
            </a:r>
            <a:endParaRPr sz="2100" b="1" dirty="0">
              <a:solidFill>
                <a:srgbClr val="C00000"/>
              </a:solidFill>
            </a:endParaRPr>
          </a:p>
        </p:txBody>
      </p:sp>
      <p:sp>
        <p:nvSpPr>
          <p:cNvPr id="2" name="TextBox 1"/>
          <p:cNvSpPr txBox="1"/>
          <p:nvPr/>
        </p:nvSpPr>
        <p:spPr>
          <a:xfrm>
            <a:off x="9448800" y="3924300"/>
            <a:ext cx="4836695" cy="1569660"/>
          </a:xfrm>
          <a:prstGeom prst="rect">
            <a:avLst/>
          </a:prstGeom>
          <a:noFill/>
        </p:spPr>
        <p:txBody>
          <a:bodyPr wrap="square" rtlCol="0">
            <a:spAutoFit/>
          </a:bodyPr>
          <a:lstStyle/>
          <a:p>
            <a:r>
              <a:rPr lang="de-DE" sz="4800" b="1" u="sng" dirty="0">
                <a:solidFill>
                  <a:srgbClr val="002060"/>
                </a:solidFill>
              </a:rPr>
              <a:t>  p  </a:t>
            </a:r>
            <a:r>
              <a:rPr lang="de-DE" sz="4800" b="1" dirty="0">
                <a:solidFill>
                  <a:srgbClr val="002060"/>
                </a:solidFill>
              </a:rPr>
              <a:t>.</a:t>
            </a:r>
            <a:r>
              <a:rPr lang="de-DE" sz="4800" b="1" u="sng" dirty="0">
                <a:solidFill>
                  <a:srgbClr val="002060"/>
                </a:solidFill>
              </a:rPr>
              <a:t>1 - PPV</a:t>
            </a:r>
          </a:p>
          <a:p>
            <a:r>
              <a:rPr lang="de-DE" sz="4800" b="1">
                <a:solidFill>
                  <a:srgbClr val="002060"/>
                </a:solidFill>
              </a:rPr>
              <a:t> 1-p    </a:t>
            </a:r>
            <a:r>
              <a:rPr lang="de-DE" sz="4800" b="1" dirty="0">
                <a:solidFill>
                  <a:srgbClr val="002060"/>
                </a:solidFill>
              </a:rPr>
              <a:t>PPV</a:t>
            </a:r>
            <a:endParaRPr lang="en-US" sz="4800" b="1" u="sng" dirty="0">
              <a:solidFill>
                <a:srgbClr val="002060"/>
              </a:solidFill>
            </a:endParaRPr>
          </a:p>
        </p:txBody>
      </p:sp>
      <p:sp>
        <p:nvSpPr>
          <p:cNvPr id="3" name="Title 2"/>
          <p:cNvSpPr>
            <a:spLocks noGrp="1"/>
          </p:cNvSpPr>
          <p:nvPr>
            <p:ph type="title"/>
          </p:nvPr>
        </p:nvSpPr>
        <p:spPr>
          <a:xfrm>
            <a:off x="508000" y="623889"/>
            <a:ext cx="4902200" cy="709612"/>
          </a:xfrm>
        </p:spPr>
        <p:txBody>
          <a:bodyPr/>
          <a:lstStyle/>
          <a:p>
            <a:r>
              <a:rPr lang="en-US" sz="4000" dirty="0">
                <a:solidFill>
                  <a:srgbClr val="E7686A"/>
                </a:solidFill>
                <a:ea typeface="Microsoft Sans Serif" panose="020B0604020202020204" pitchFamily="34" charset="0"/>
                <a:cs typeface="Microsoft Sans Serif" panose="020B0604020202020204" pitchFamily="34" charset="0"/>
              </a:rPr>
              <a:t>Unit 3: Trustworthy AI</a:t>
            </a:r>
            <a:endParaRPr lang="en-US" dirty="0"/>
          </a:p>
        </p:txBody>
      </p:sp>
      <p:sp>
        <p:nvSpPr>
          <p:cNvPr id="5"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3: Fairness metrics</a:t>
            </a:r>
          </a:p>
        </p:txBody>
      </p:sp>
    </p:spTree>
    <p:extLst>
      <p:ext uri="{BB962C8B-B14F-4D97-AF65-F5344CB8AC3E}">
        <p14:creationId xmlns:p14="http://schemas.microsoft.com/office/powerpoint/2010/main" val="6642466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1943100"/>
            <a:ext cx="12915900" cy="7341300"/>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r>
              <a:rPr lang="de-DE" sz="5400" b="1" i="1" dirty="0">
                <a:solidFill>
                  <a:srgbClr val="002060"/>
                </a:solidFill>
              </a:rPr>
              <a:t>Lets recall a much-debated example:</a:t>
            </a:r>
          </a:p>
          <a:p>
            <a:pPr marL="0" indent="0">
              <a:spcBef>
                <a:spcPts val="900"/>
              </a:spcBef>
              <a:spcAft>
                <a:spcPts val="900"/>
              </a:spcAft>
              <a:buNone/>
            </a:pPr>
            <a:r>
              <a:rPr lang="de-DE" dirty="0"/>
              <a:t>In May 2016, ProPublica published an article indicating that the predictions of a widely-used recidivism modelling model (COMPAS), were biased:</a:t>
            </a:r>
            <a:endParaRPr lang="en-US" dirty="0"/>
          </a:p>
          <a:p>
            <a:pPr marL="0" indent="0">
              <a:spcBef>
                <a:spcPts val="900"/>
              </a:spcBef>
              <a:spcAft>
                <a:spcPts val="900"/>
              </a:spcAft>
              <a:buNone/>
            </a:pPr>
            <a:r>
              <a:rPr lang="en-US" dirty="0"/>
              <a:t>https://www.propublica.org/article/machine-bias-risk-assessments-in-criminal-sentencing</a:t>
            </a:r>
          </a:p>
          <a:p>
            <a:pPr marL="114300" indent="0">
              <a:buNone/>
            </a:pPr>
            <a:endParaRPr lang="en-US" dirty="0"/>
          </a:p>
          <a:p>
            <a:pPr marL="114300" indent="0">
              <a:buNone/>
            </a:pPr>
            <a:endParaRPr lang="en-US" dirty="0"/>
          </a:p>
          <a:p>
            <a:pPr marL="114300" indent="0">
              <a:buNone/>
            </a:pPr>
            <a:r>
              <a:rPr lang="de-DE" dirty="0"/>
              <a:t>For a good explanation, see:</a:t>
            </a:r>
            <a:endParaRPr lang="de-DE" b="1" i="1" dirty="0">
              <a:solidFill>
                <a:srgbClr val="002060"/>
              </a:solidFill>
            </a:endParaRPr>
          </a:p>
          <a:p>
            <a:pPr marL="514350" indent="-514350">
              <a:spcBef>
                <a:spcPts val="900"/>
              </a:spcBef>
              <a:spcAft>
                <a:spcPts val="900"/>
              </a:spcAft>
            </a:pPr>
            <a:r>
              <a:rPr lang="en-US" u="sng" dirty="0">
                <a:hlinkClick r:id="rId3"/>
              </a:rPr>
              <a:t>https://www.washingtonpost.com/news/monkey-cage/wp/2016/10/17/can-an-algorithm-be-racist-our-analysis-is-more-cautious-than-propublicas/?noredirect=on&amp;utm_term=.24b3907c91d1</a:t>
            </a:r>
            <a:endParaRPr lang="en-US" u="sng" dirty="0"/>
          </a:p>
          <a:p>
            <a:r>
              <a:rPr lang="en-US" dirty="0"/>
              <a:t>Julia </a:t>
            </a:r>
            <a:r>
              <a:rPr lang="en-US" dirty="0" err="1"/>
              <a:t>Dressel</a:t>
            </a:r>
            <a:r>
              <a:rPr lang="en-US" dirty="0"/>
              <a:t> and Hany </a:t>
            </a:r>
            <a:r>
              <a:rPr lang="en-US" dirty="0" err="1"/>
              <a:t>Farid</a:t>
            </a:r>
            <a:r>
              <a:rPr lang="en-US" dirty="0"/>
              <a:t>, </a:t>
            </a:r>
            <a:r>
              <a:rPr lang="en-US" i="1" dirty="0"/>
              <a:t>The accuracy, fairness, and limits of predicting recidivism, </a:t>
            </a:r>
            <a:r>
              <a:rPr lang="en-US" dirty="0"/>
              <a:t>Science Advances</a:t>
            </a:r>
            <a:r>
              <a:rPr lang="en-US" i="1" dirty="0"/>
              <a:t>,</a:t>
            </a:r>
            <a:r>
              <a:rPr lang="en-US" dirty="0"/>
              <a:t> 17 Jan 2018: Vol. 4, no. 1. https://advances.sciencemag.org/content/4/1/eaao5580.full</a:t>
            </a:r>
            <a:endParaRPr lang="en-US" u="sng" dirty="0"/>
          </a:p>
          <a:p>
            <a:pPr marL="514350" indent="-514350">
              <a:spcBef>
                <a:spcPts val="900"/>
              </a:spcBef>
              <a:spcAft>
                <a:spcPts val="900"/>
              </a:spcAft>
            </a:pPr>
            <a:endParaRPr lang="de-DE" u="sng" dirty="0"/>
          </a:p>
          <a:p>
            <a:pPr marL="514350" indent="-514350">
              <a:spcBef>
                <a:spcPts val="900"/>
              </a:spcBef>
              <a:spcAft>
                <a:spcPts val="900"/>
              </a:spcAft>
            </a:pPr>
            <a:endParaRPr lang="en-US" dirty="0"/>
          </a:p>
          <a:p>
            <a:pPr marL="0" indent="0" algn="ctr">
              <a:spcBef>
                <a:spcPts val="900"/>
              </a:spcBef>
              <a:spcAft>
                <a:spcPts val="900"/>
              </a:spcAft>
              <a:buNone/>
            </a:pPr>
            <a:endParaRPr lang="de-DE" sz="5400" b="1" i="1" dirty="0">
              <a:solidFill>
                <a:srgbClr val="002060"/>
              </a:solidFill>
            </a:endParaRPr>
          </a:p>
        </p:txBody>
      </p:sp>
      <p:sp>
        <p:nvSpPr>
          <p:cNvPr id="2" name="Title 1"/>
          <p:cNvSpPr>
            <a:spLocks noGrp="1"/>
          </p:cNvSpPr>
          <p:nvPr>
            <p:ph type="title"/>
          </p:nvPr>
        </p:nvSpPr>
        <p:spPr>
          <a:xfrm>
            <a:off x="508000" y="623889"/>
            <a:ext cx="5054600" cy="709612"/>
          </a:xfrm>
        </p:spPr>
        <p:txBody>
          <a:bodyPr/>
          <a:lstStyle/>
          <a:p>
            <a:r>
              <a:rPr lang="en-US" sz="4000" dirty="0">
                <a:solidFill>
                  <a:srgbClr val="E7686A"/>
                </a:solidFill>
                <a:ea typeface="Microsoft Sans Serif" panose="020B0604020202020204" pitchFamily="34" charset="0"/>
                <a:cs typeface="Microsoft Sans Serif" panose="020B0604020202020204" pitchFamily="34" charset="0"/>
              </a:rPr>
              <a:t>Unit 3: Trustworthy AI</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3: Fairness metrics</a:t>
            </a:r>
          </a:p>
        </p:txBody>
      </p:sp>
    </p:spTree>
    <p:extLst>
      <p:ext uri="{BB962C8B-B14F-4D97-AF65-F5344CB8AC3E}">
        <p14:creationId xmlns:p14="http://schemas.microsoft.com/office/powerpoint/2010/main" val="34109629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1887165"/>
            <a:ext cx="12915900" cy="7341300"/>
          </a:xfrm>
          <a:prstGeom prst="rect">
            <a:avLst/>
          </a:prstGeom>
        </p:spPr>
        <p:txBody>
          <a:bodyPr spcFirstLastPara="1" wrap="square" lIns="137138" tIns="68550" rIns="137138" bIns="68550" anchor="t" anchorCtr="0">
            <a:noAutofit/>
          </a:bodyPr>
          <a:lstStyle/>
          <a:p>
            <a:pPr marL="0" indent="0">
              <a:spcBef>
                <a:spcPts val="900"/>
              </a:spcBef>
              <a:spcAft>
                <a:spcPts val="900"/>
              </a:spcAft>
              <a:buNone/>
            </a:pPr>
            <a:endParaRPr dirty="0"/>
          </a:p>
        </p:txBody>
      </p:sp>
      <p:sp>
        <p:nvSpPr>
          <p:cNvPr id="2" name="Cube 1"/>
          <p:cNvSpPr/>
          <p:nvPr/>
        </p:nvSpPr>
        <p:spPr>
          <a:xfrm>
            <a:off x="6458553" y="3912672"/>
            <a:ext cx="3638349" cy="3465093"/>
          </a:xfrm>
          <a:prstGeom prst="cub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4" name="Right Arrow 3"/>
          <p:cNvSpPr/>
          <p:nvPr/>
        </p:nvSpPr>
        <p:spPr>
          <a:xfrm rot="20573604">
            <a:off x="10176660" y="4370584"/>
            <a:ext cx="2266749" cy="332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5" name="Right Arrow 4"/>
          <p:cNvSpPr/>
          <p:nvPr/>
        </p:nvSpPr>
        <p:spPr>
          <a:xfrm rot="1207479">
            <a:off x="10144994" y="6254156"/>
            <a:ext cx="2266749" cy="40426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6" name="TextBox 5"/>
          <p:cNvSpPr txBox="1"/>
          <p:nvPr/>
        </p:nvSpPr>
        <p:spPr>
          <a:xfrm>
            <a:off x="4006004" y="5403044"/>
            <a:ext cx="2050182" cy="830997"/>
          </a:xfrm>
          <a:prstGeom prst="rect">
            <a:avLst/>
          </a:prstGeom>
          <a:noFill/>
        </p:spPr>
        <p:txBody>
          <a:bodyPr wrap="square" rtlCol="0">
            <a:spAutoFit/>
          </a:bodyPr>
          <a:lstStyle/>
          <a:p>
            <a:r>
              <a:rPr lang="de-DE" sz="4800" b="1" dirty="0"/>
              <a:t>DATA</a:t>
            </a:r>
            <a:endParaRPr lang="en-US" sz="4800" b="1" dirty="0"/>
          </a:p>
        </p:txBody>
      </p:sp>
      <p:sp>
        <p:nvSpPr>
          <p:cNvPr id="7" name="TextBox 6"/>
          <p:cNvSpPr txBox="1"/>
          <p:nvPr/>
        </p:nvSpPr>
        <p:spPr>
          <a:xfrm>
            <a:off x="10313467" y="3417084"/>
            <a:ext cx="4158116" cy="507831"/>
          </a:xfrm>
          <a:prstGeom prst="rect">
            <a:avLst/>
          </a:prstGeom>
          <a:noFill/>
        </p:spPr>
        <p:txBody>
          <a:bodyPr wrap="square" rtlCol="0">
            <a:spAutoFit/>
          </a:bodyPr>
          <a:lstStyle/>
          <a:p>
            <a:r>
              <a:rPr lang="de-DE" sz="2700" b="1" dirty="0">
                <a:solidFill>
                  <a:schemeClr val="accent1"/>
                </a:solidFill>
              </a:rPr>
              <a:t>PREDICTED LOW RISK</a:t>
            </a:r>
            <a:endParaRPr lang="en-US" sz="2700" b="1" dirty="0">
              <a:solidFill>
                <a:schemeClr val="accent1"/>
              </a:solidFill>
            </a:endParaRPr>
          </a:p>
        </p:txBody>
      </p:sp>
      <p:sp>
        <p:nvSpPr>
          <p:cNvPr id="14" name="TextBox 13"/>
          <p:cNvSpPr txBox="1"/>
          <p:nvPr/>
        </p:nvSpPr>
        <p:spPr>
          <a:xfrm>
            <a:off x="10096903" y="7036028"/>
            <a:ext cx="4533500" cy="507831"/>
          </a:xfrm>
          <a:prstGeom prst="rect">
            <a:avLst/>
          </a:prstGeom>
          <a:noFill/>
        </p:spPr>
        <p:txBody>
          <a:bodyPr wrap="square" rtlCol="0">
            <a:spAutoFit/>
          </a:bodyPr>
          <a:lstStyle/>
          <a:p>
            <a:r>
              <a:rPr lang="de-DE" sz="2700" b="1" dirty="0">
                <a:solidFill>
                  <a:srgbClr val="FF0000"/>
                </a:solidFill>
              </a:rPr>
              <a:t>PREDICTED HIGH RISK</a:t>
            </a:r>
            <a:endParaRPr lang="en-US" sz="2700" b="1" dirty="0">
              <a:solidFill>
                <a:srgbClr val="FF0000"/>
              </a:solidFill>
            </a:endParaRPr>
          </a:p>
        </p:txBody>
      </p:sp>
      <p:sp>
        <p:nvSpPr>
          <p:cNvPr id="8" name="TextBox 7"/>
          <p:cNvSpPr txBox="1"/>
          <p:nvPr/>
        </p:nvSpPr>
        <p:spPr>
          <a:xfrm>
            <a:off x="6761749" y="5340605"/>
            <a:ext cx="2208998" cy="738664"/>
          </a:xfrm>
          <a:prstGeom prst="rect">
            <a:avLst/>
          </a:prstGeom>
          <a:noFill/>
        </p:spPr>
        <p:txBody>
          <a:bodyPr wrap="square" rtlCol="0">
            <a:spAutoFit/>
          </a:bodyPr>
          <a:lstStyle/>
          <a:p>
            <a:r>
              <a:rPr lang="de-DE" sz="4200" b="1" dirty="0">
                <a:solidFill>
                  <a:schemeClr val="accent6">
                    <a:lumMod val="50000"/>
                  </a:schemeClr>
                </a:solidFill>
              </a:rPr>
              <a:t>MODEL</a:t>
            </a:r>
            <a:endParaRPr lang="en-US" sz="4200" b="1" dirty="0">
              <a:solidFill>
                <a:schemeClr val="accent6">
                  <a:lumMod val="50000"/>
                </a:schemeClr>
              </a:solidFill>
            </a:endParaRPr>
          </a:p>
        </p:txBody>
      </p:sp>
      <p:sp>
        <p:nvSpPr>
          <p:cNvPr id="17" name="Right Arrow 16"/>
          <p:cNvSpPr/>
          <p:nvPr/>
        </p:nvSpPr>
        <p:spPr>
          <a:xfrm rot="19553759">
            <a:off x="4222466" y="6726154"/>
            <a:ext cx="2266749" cy="40426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18" name="TextBox 17"/>
          <p:cNvSpPr txBox="1"/>
          <p:nvPr/>
        </p:nvSpPr>
        <p:spPr>
          <a:xfrm>
            <a:off x="3262209" y="7758746"/>
            <a:ext cx="3196344" cy="507831"/>
          </a:xfrm>
          <a:prstGeom prst="rect">
            <a:avLst/>
          </a:prstGeom>
          <a:noFill/>
        </p:spPr>
        <p:txBody>
          <a:bodyPr wrap="square" rtlCol="0">
            <a:spAutoFit/>
          </a:bodyPr>
          <a:lstStyle/>
          <a:p>
            <a:r>
              <a:rPr lang="de-DE" sz="2700" b="1" dirty="0">
                <a:solidFill>
                  <a:srgbClr val="FF0000"/>
                </a:solidFill>
              </a:rPr>
              <a:t>TRUE HIGH RISK</a:t>
            </a:r>
            <a:endParaRPr lang="en-US" sz="2700" b="1" dirty="0">
              <a:solidFill>
                <a:srgbClr val="FF0000"/>
              </a:solidFill>
            </a:endParaRPr>
          </a:p>
        </p:txBody>
      </p:sp>
      <p:sp>
        <p:nvSpPr>
          <p:cNvPr id="19" name="Right Arrow 18"/>
          <p:cNvSpPr/>
          <p:nvPr/>
        </p:nvSpPr>
        <p:spPr>
          <a:xfrm rot="1887971">
            <a:off x="4224054" y="4658542"/>
            <a:ext cx="2266749" cy="332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p>
        </p:txBody>
      </p:sp>
      <p:sp>
        <p:nvSpPr>
          <p:cNvPr id="20" name="TextBox 19"/>
          <p:cNvSpPr txBox="1"/>
          <p:nvPr/>
        </p:nvSpPr>
        <p:spPr>
          <a:xfrm>
            <a:off x="10313468" y="4986422"/>
            <a:ext cx="4394690" cy="830997"/>
          </a:xfrm>
          <a:prstGeom prst="rect">
            <a:avLst/>
          </a:prstGeom>
          <a:noFill/>
        </p:spPr>
        <p:txBody>
          <a:bodyPr wrap="square" rtlCol="0">
            <a:spAutoFit/>
          </a:bodyPr>
          <a:lstStyle/>
          <a:p>
            <a:r>
              <a:rPr lang="de-DE" sz="4800" b="1" dirty="0"/>
              <a:t>PREDICTION</a:t>
            </a:r>
            <a:endParaRPr lang="en-US" sz="4800" b="1" dirty="0"/>
          </a:p>
        </p:txBody>
      </p:sp>
      <p:sp>
        <p:nvSpPr>
          <p:cNvPr id="21" name="TextBox 20"/>
          <p:cNvSpPr txBox="1"/>
          <p:nvPr/>
        </p:nvSpPr>
        <p:spPr>
          <a:xfrm>
            <a:off x="3298711" y="3576954"/>
            <a:ext cx="3159842" cy="507831"/>
          </a:xfrm>
          <a:prstGeom prst="rect">
            <a:avLst/>
          </a:prstGeom>
          <a:noFill/>
        </p:spPr>
        <p:txBody>
          <a:bodyPr wrap="square" rtlCol="0">
            <a:spAutoFit/>
          </a:bodyPr>
          <a:lstStyle/>
          <a:p>
            <a:r>
              <a:rPr lang="de-DE" sz="2700" b="1" dirty="0">
                <a:solidFill>
                  <a:schemeClr val="accent1"/>
                </a:solidFill>
              </a:rPr>
              <a:t>TRUE LOW RISK</a:t>
            </a:r>
            <a:endParaRPr lang="en-US" sz="2700" b="1" dirty="0">
              <a:solidFill>
                <a:schemeClr val="accent1"/>
              </a:solidFill>
            </a:endParaRPr>
          </a:p>
        </p:txBody>
      </p:sp>
      <p:sp>
        <p:nvSpPr>
          <p:cNvPr id="3" name="Title 2"/>
          <p:cNvSpPr>
            <a:spLocks noGrp="1"/>
          </p:cNvSpPr>
          <p:nvPr>
            <p:ph type="title"/>
          </p:nvPr>
        </p:nvSpPr>
        <p:spPr>
          <a:xfrm>
            <a:off x="508000" y="623889"/>
            <a:ext cx="5664200" cy="557212"/>
          </a:xfrm>
        </p:spPr>
        <p:txBody>
          <a:bodyPr/>
          <a:lstStyle/>
          <a:p>
            <a:r>
              <a:rPr lang="en-US" sz="4400" dirty="0">
                <a:solidFill>
                  <a:srgbClr val="E7686A"/>
                </a:solidFill>
                <a:ea typeface="Microsoft Sans Serif" panose="020B0604020202020204" pitchFamily="34" charset="0"/>
                <a:cs typeface="Microsoft Sans Serif" panose="020B0604020202020204" pitchFamily="34" charset="0"/>
              </a:rPr>
              <a:t>Unit 3: Trustworthy AI</a:t>
            </a:r>
            <a:endParaRPr lang="en-US" dirty="0"/>
          </a:p>
        </p:txBody>
      </p:sp>
      <p:sp>
        <p:nvSpPr>
          <p:cNvPr id="16"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3: Fairness metrics</a:t>
            </a:r>
          </a:p>
        </p:txBody>
      </p:sp>
    </p:spTree>
    <p:extLst>
      <p:ext uri="{BB962C8B-B14F-4D97-AF65-F5344CB8AC3E}">
        <p14:creationId xmlns:p14="http://schemas.microsoft.com/office/powerpoint/2010/main" val="5708499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1905000" y="2247900"/>
            <a:ext cx="14687550" cy="6420037"/>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r>
              <a:rPr lang="de-DE" sz="6000" b="1" dirty="0">
                <a:solidFill>
                  <a:srgbClr val="002060"/>
                </a:solidFill>
              </a:rPr>
              <a:t>PREDICTIVE PARITY</a:t>
            </a:r>
          </a:p>
          <a:p>
            <a:pPr marL="0" indent="0" algn="ctr">
              <a:spcBef>
                <a:spcPts val="900"/>
              </a:spcBef>
              <a:spcAft>
                <a:spcPts val="900"/>
              </a:spcAft>
              <a:buNone/>
            </a:pPr>
            <a:r>
              <a:rPr lang="de-DE" sz="2700" b="1" i="1" dirty="0">
                <a:solidFill>
                  <a:srgbClr val="002060"/>
                </a:solidFill>
              </a:rPr>
              <a:t>The proportion of correctly predicted high risks is the same regardless of demographic</a:t>
            </a:r>
          </a:p>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de-DE" sz="4800" b="1" dirty="0">
                <a:solidFill>
                  <a:srgbClr val="002060"/>
                </a:solidFill>
              </a:rPr>
              <a:t>All groups have equal PPV</a:t>
            </a:r>
          </a:p>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de-DE" sz="4200" b="1" dirty="0">
                <a:solidFill>
                  <a:schemeClr val="tx1"/>
                </a:solidFill>
              </a:rPr>
              <a:t>Northpointe says </a:t>
            </a:r>
            <a:r>
              <a:rPr lang="de-DE" sz="4200" dirty="0">
                <a:solidFill>
                  <a:schemeClr val="tx1"/>
                </a:solidFill>
              </a:rPr>
              <a:t>... </a:t>
            </a:r>
            <a:r>
              <a:rPr lang="de-DE" sz="4200" b="1" dirty="0">
                <a:solidFill>
                  <a:schemeClr val="tx1"/>
                </a:solidFill>
              </a:rPr>
              <a:t>it‘s fair, </a:t>
            </a:r>
            <a:r>
              <a:rPr lang="de-DE" sz="4200" dirty="0">
                <a:solidFill>
                  <a:schemeClr val="tx1"/>
                </a:solidFill>
              </a:rPr>
              <a:t>because within</a:t>
            </a:r>
            <a:r>
              <a:rPr lang="en-US" sz="4200" dirty="0">
                <a:solidFill>
                  <a:schemeClr val="tx1"/>
                </a:solidFill>
              </a:rPr>
              <a:t> each risk category, the proportion of defendants who reoffend is approximately the same regardless of race</a:t>
            </a:r>
            <a:endParaRPr lang="de-DE" sz="4200" i="1" dirty="0">
              <a:solidFill>
                <a:schemeClr val="tx1"/>
              </a:solidFill>
            </a:endParaRPr>
          </a:p>
        </p:txBody>
      </p:sp>
      <p:sp>
        <p:nvSpPr>
          <p:cNvPr id="2" name="Title 1"/>
          <p:cNvSpPr>
            <a:spLocks noGrp="1"/>
          </p:cNvSpPr>
          <p:nvPr>
            <p:ph type="title"/>
          </p:nvPr>
        </p:nvSpPr>
        <p:spPr>
          <a:xfrm>
            <a:off x="508000" y="623889"/>
            <a:ext cx="5207000" cy="557212"/>
          </a:xfrm>
        </p:spPr>
        <p:txBody>
          <a:bodyPr/>
          <a:lstStyle/>
          <a:p>
            <a:r>
              <a:rPr lang="en-US" sz="4000" dirty="0">
                <a:solidFill>
                  <a:srgbClr val="E7686A"/>
                </a:solidFill>
                <a:ea typeface="Microsoft Sans Serif" panose="020B0604020202020204" pitchFamily="34" charset="0"/>
                <a:cs typeface="Microsoft Sans Serif" panose="020B0604020202020204" pitchFamily="34" charset="0"/>
              </a:rPr>
              <a:t>Unit 3: Trustworthy AI</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3: Fairness metrics</a:t>
            </a:r>
          </a:p>
        </p:txBody>
      </p:sp>
    </p:spTree>
    <p:extLst>
      <p:ext uri="{BB962C8B-B14F-4D97-AF65-F5344CB8AC3E}">
        <p14:creationId xmlns:p14="http://schemas.microsoft.com/office/powerpoint/2010/main" val="2869603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6187440" cy="769441"/>
          </a:xfrm>
          <a:prstGeom prst="rect">
            <a:avLst/>
          </a:prstGeom>
          <a:noFill/>
        </p:spPr>
        <p:txBody>
          <a:bodyPr wrap="square" rtlCol="0">
            <a:spAutoFit/>
          </a:bodyPr>
          <a:lstStyle/>
          <a:p>
            <a:r>
              <a:rPr lang="es-ES" sz="4400" b="1" dirty="0">
                <a:solidFill>
                  <a:srgbClr val="E7686A"/>
                </a:solidFill>
                <a:ea typeface="Microsoft Sans Serif" panose="020B0604020202020204" pitchFamily="34" charset="0"/>
                <a:cs typeface="Microsoft Sans Serif" panose="020B0604020202020204" pitchFamily="34" charset="0"/>
              </a:rPr>
              <a:t>Index</a:t>
            </a:r>
            <a:endParaRPr lang="es-ES" sz="4000" b="1" dirty="0">
              <a:solidFill>
                <a:srgbClr val="E7686A"/>
              </a:solidFill>
              <a:ea typeface="Microsoft Sans Serif" panose="020B0604020202020204" pitchFamily="34" charset="0"/>
              <a:cs typeface="Microsoft Sans Serif" panose="020B0604020202020204" pitchFamily="34" charset="0"/>
            </a:endParaRPr>
          </a:p>
        </p:txBody>
      </p:sp>
      <p:sp>
        <p:nvSpPr>
          <p:cNvPr id="7" name="CuadroTexto 6">
            <a:extLst>
              <a:ext uri="{FF2B5EF4-FFF2-40B4-BE49-F238E27FC236}">
                <a16:creationId xmlns:a16="http://schemas.microsoft.com/office/drawing/2014/main" id="{AA75B982-8563-0653-57EB-D817027F3CF1}"/>
              </a:ext>
            </a:extLst>
          </p:cNvPr>
          <p:cNvSpPr txBox="1"/>
          <p:nvPr/>
        </p:nvSpPr>
        <p:spPr>
          <a:xfrm>
            <a:off x="2735580" y="5829057"/>
            <a:ext cx="3665220" cy="2431435"/>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Using data science for social good</a:t>
            </a:r>
            <a:endParaRPr lang="it-IT" sz="2400" dirty="0"/>
          </a:p>
          <a:p>
            <a:pPr marL="457200" indent="-457200" fontAlgn="base">
              <a:buFontTx/>
              <a:buAutoNum type="arabicPeriod"/>
            </a:pPr>
            <a:r>
              <a:rPr lang="it-IT" sz="2400" dirty="0"/>
              <a:t>Overview of possible data science for good use cases</a:t>
            </a:r>
          </a:p>
          <a:p>
            <a:pPr marL="457200" indent="-457200" fontAlgn="base">
              <a:buAutoNum type="arabicPeriod"/>
            </a:pPr>
            <a:r>
              <a:rPr lang="it-IT" sz="2400" dirty="0"/>
              <a:t>Amnesty Italy Use Case</a:t>
            </a:r>
          </a:p>
        </p:txBody>
      </p:sp>
      <p:sp>
        <p:nvSpPr>
          <p:cNvPr id="4" name="Pergamena 1 3"/>
          <p:cNvSpPr/>
          <p:nvPr/>
        </p:nvSpPr>
        <p:spPr>
          <a:xfrm>
            <a:off x="2926080" y="3495690"/>
            <a:ext cx="1600200" cy="1800552"/>
          </a:xfrm>
          <a:prstGeom prst="verticalScroll">
            <a:avLst/>
          </a:prstGeom>
          <a:solidFill>
            <a:srgbClr val="238791"/>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umetto 3 4"/>
          <p:cNvSpPr/>
          <p:nvPr/>
        </p:nvSpPr>
        <p:spPr>
          <a:xfrm>
            <a:off x="8087360" y="3582586"/>
            <a:ext cx="2407920" cy="1695876"/>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Stella a 5 punte 8"/>
          <p:cNvSpPr/>
          <p:nvPr/>
        </p:nvSpPr>
        <p:spPr>
          <a:xfrm>
            <a:off x="14056360" y="3271696"/>
            <a:ext cx="2133600" cy="2248540"/>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8338820" y="5829057"/>
            <a:ext cx="3091180" cy="2431435"/>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Data science isn’t always good</a:t>
            </a:r>
          </a:p>
          <a:p>
            <a:pPr marL="457200" indent="-457200" fontAlgn="base">
              <a:buAutoNum type="arabicPeriod"/>
            </a:pPr>
            <a:r>
              <a:rPr lang="it-IT" sz="2400" dirty="0"/>
              <a:t>Major known examples</a:t>
            </a:r>
          </a:p>
          <a:p>
            <a:pPr marL="457200" indent="-457200" fontAlgn="base">
              <a:buAutoNum type="arabicPeriod"/>
            </a:pPr>
            <a:r>
              <a:rPr lang="it-IT" sz="2400" dirty="0"/>
              <a:t>Overview of main risks</a:t>
            </a:r>
          </a:p>
        </p:txBody>
      </p:sp>
      <p:sp>
        <p:nvSpPr>
          <p:cNvPr id="12" name="CasellaDiTesto 11"/>
          <p:cNvSpPr txBox="1"/>
          <p:nvPr/>
        </p:nvSpPr>
        <p:spPr>
          <a:xfrm>
            <a:off x="14170660" y="5829057"/>
            <a:ext cx="2898140" cy="2369880"/>
          </a:xfrm>
          <a:prstGeom prst="rect">
            <a:avLst/>
          </a:prstGeom>
          <a:noFill/>
        </p:spPr>
        <p:txBody>
          <a:bodyPr wrap="square" rtlCol="0">
            <a:spAutoFit/>
          </a:bodyPr>
          <a:lstStyle/>
          <a:p>
            <a:r>
              <a:rPr lang="it-IT" sz="2800" b="1" dirty="0">
                <a:solidFill>
                  <a:srgbClr val="238791"/>
                </a:solidFill>
              </a:rPr>
              <a:t>Trustworthy AI</a:t>
            </a:r>
          </a:p>
          <a:p>
            <a:pPr marL="457200" indent="-457200" fontAlgn="base">
              <a:buAutoNum type="arabicPeriod"/>
            </a:pPr>
            <a:r>
              <a:rPr lang="it-IT" sz="2400" dirty="0"/>
              <a:t>EU HLEG characterisation</a:t>
            </a:r>
          </a:p>
          <a:p>
            <a:pPr marL="457200" indent="-457200" fontAlgn="base">
              <a:buAutoNum type="arabicPeriod"/>
            </a:pPr>
            <a:r>
              <a:rPr lang="it-IT" sz="2400" dirty="0"/>
              <a:t>Focus on bias and discrimination</a:t>
            </a:r>
          </a:p>
          <a:p>
            <a:pPr marL="457200" indent="-457200" fontAlgn="base">
              <a:buAutoNum type="arabicPeriod"/>
            </a:pPr>
            <a:r>
              <a:rPr lang="it-IT" sz="2400" dirty="0"/>
              <a:t>Fairness Metrics</a:t>
            </a:r>
          </a:p>
        </p:txBody>
      </p:sp>
      <p:sp>
        <p:nvSpPr>
          <p:cNvPr id="13" name="CasellaDiTesto 12"/>
          <p:cNvSpPr txBox="1"/>
          <p:nvPr/>
        </p:nvSpPr>
        <p:spPr>
          <a:xfrm>
            <a:off x="3535680" y="3934301"/>
            <a:ext cx="144780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1</a:t>
            </a:r>
          </a:p>
        </p:txBody>
      </p:sp>
      <p:sp>
        <p:nvSpPr>
          <p:cNvPr id="14" name="CasellaDiTesto 13"/>
          <p:cNvSpPr txBox="1"/>
          <p:nvPr/>
        </p:nvSpPr>
        <p:spPr>
          <a:xfrm>
            <a:off x="9024620" y="4035970"/>
            <a:ext cx="98552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2</a:t>
            </a:r>
          </a:p>
        </p:txBody>
      </p:sp>
      <p:sp>
        <p:nvSpPr>
          <p:cNvPr id="15" name="CasellaDiTesto 14"/>
          <p:cNvSpPr txBox="1"/>
          <p:nvPr/>
        </p:nvSpPr>
        <p:spPr>
          <a:xfrm>
            <a:off x="14833600" y="4032805"/>
            <a:ext cx="1371600" cy="923330"/>
          </a:xfrm>
          <a:prstGeom prst="rect">
            <a:avLst/>
          </a:prstGeom>
          <a:noFill/>
        </p:spPr>
        <p:txBody>
          <a:bodyPr wrap="square" rtlCol="0">
            <a:spAutoFit/>
          </a:bodyPr>
          <a:lstStyle/>
          <a:p>
            <a:r>
              <a:rPr lang="it-IT" sz="5400" dirty="0">
                <a:solidFill>
                  <a:schemeClr val="bg1"/>
                </a:solidFill>
                <a:effectLst>
                  <a:outerShdw blurRad="38100" dist="38100" dir="2700000" algn="tl">
                    <a:srgbClr val="000000">
                      <a:alpha val="43137"/>
                    </a:srgbClr>
                  </a:outerShdw>
                </a:effectLst>
              </a:rPr>
              <a:t>3</a:t>
            </a:r>
          </a:p>
        </p:txBody>
      </p:sp>
    </p:spTree>
    <p:extLst>
      <p:ext uri="{BB962C8B-B14F-4D97-AF65-F5344CB8AC3E}">
        <p14:creationId xmlns:p14="http://schemas.microsoft.com/office/powerpoint/2010/main" val="42414482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4382750" cy="7182037"/>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r>
              <a:rPr lang="de-DE" sz="6000" b="1" dirty="0">
                <a:solidFill>
                  <a:srgbClr val="002060"/>
                </a:solidFill>
              </a:rPr>
              <a:t>EQUALIZED ODDS</a:t>
            </a:r>
          </a:p>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de-DE" sz="6000" b="1" dirty="0">
                <a:solidFill>
                  <a:srgbClr val="002060"/>
                </a:solidFill>
              </a:rPr>
              <a:t>All groups have equal FNR and equal FPR</a:t>
            </a:r>
          </a:p>
          <a:p>
            <a:pPr marL="0" indent="0" algn="ctr">
              <a:spcBef>
                <a:spcPts val="900"/>
              </a:spcBef>
              <a:spcAft>
                <a:spcPts val="900"/>
              </a:spcAft>
              <a:buNone/>
            </a:pPr>
            <a:endParaRPr lang="de-DE" sz="1800" b="1" dirty="0">
              <a:solidFill>
                <a:srgbClr val="002060"/>
              </a:solidFill>
            </a:endParaRPr>
          </a:p>
          <a:p>
            <a:pPr marL="0" indent="0" algn="ctr">
              <a:spcBef>
                <a:spcPts val="900"/>
              </a:spcBef>
              <a:spcAft>
                <a:spcPts val="900"/>
              </a:spcAft>
              <a:buNone/>
            </a:pPr>
            <a:r>
              <a:rPr lang="en-US" sz="4200" b="1" dirty="0" err="1"/>
              <a:t>ProPublica</a:t>
            </a:r>
            <a:r>
              <a:rPr lang="en-US" sz="4200" b="1" dirty="0"/>
              <a:t> says … it’s unfair, </a:t>
            </a:r>
            <a:r>
              <a:rPr lang="en-US" sz="4200" dirty="0"/>
              <a:t>because among defendants </a:t>
            </a:r>
            <a:r>
              <a:rPr lang="en-US" sz="4200" i="1" dirty="0"/>
              <a:t>who ultimately did not reoffend</a:t>
            </a:r>
            <a:r>
              <a:rPr lang="en-US" sz="4200" dirty="0"/>
              <a:t>, blacks were more than twice as likely as whites to be classified as medium or high risk (42 percent vs. 22 percent)</a:t>
            </a:r>
            <a:endParaRPr sz="4200" b="1" dirty="0">
              <a:solidFill>
                <a:srgbClr val="002060"/>
              </a:solidFill>
            </a:endParaRPr>
          </a:p>
        </p:txBody>
      </p:sp>
      <p:sp>
        <p:nvSpPr>
          <p:cNvPr id="2" name="Title 1"/>
          <p:cNvSpPr>
            <a:spLocks noGrp="1"/>
          </p:cNvSpPr>
          <p:nvPr>
            <p:ph type="title"/>
          </p:nvPr>
        </p:nvSpPr>
        <p:spPr>
          <a:xfrm>
            <a:off x="508000" y="623889"/>
            <a:ext cx="5130800" cy="633412"/>
          </a:xfrm>
        </p:spPr>
        <p:txBody>
          <a:bodyPr/>
          <a:lstStyle/>
          <a:p>
            <a:r>
              <a:rPr lang="en-US" sz="4000" dirty="0">
                <a:solidFill>
                  <a:srgbClr val="E7686A"/>
                </a:solidFill>
                <a:ea typeface="Microsoft Sans Serif" panose="020B0604020202020204" pitchFamily="34" charset="0"/>
                <a:cs typeface="Microsoft Sans Serif" panose="020B0604020202020204" pitchFamily="34" charset="0"/>
              </a:rPr>
              <a:t>Unit 3: Trustworthy AI</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3: Fairness metrics</a:t>
            </a:r>
          </a:p>
        </p:txBody>
      </p:sp>
    </p:spTree>
    <p:extLst>
      <p:ext uri="{BB962C8B-B14F-4D97-AF65-F5344CB8AC3E}">
        <p14:creationId xmlns:p14="http://schemas.microsoft.com/office/powerpoint/2010/main" val="31667391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en-US" sz="6000" dirty="0"/>
              <a:t>The overall recidivism rate for black defendants is higher than for white defendants (52 percent vs. 39 percent)</a:t>
            </a:r>
          </a:p>
          <a:p>
            <a:pPr marL="0" indent="0" algn="ctr">
              <a:spcBef>
                <a:spcPts val="900"/>
              </a:spcBef>
              <a:spcAft>
                <a:spcPts val="900"/>
              </a:spcAft>
              <a:buNone/>
            </a:pPr>
            <a:endParaRPr sz="3600" b="1" dirty="0">
              <a:solidFill>
                <a:srgbClr val="002060"/>
              </a:solidFill>
            </a:endParaRPr>
          </a:p>
        </p:txBody>
      </p:sp>
      <p:sp>
        <p:nvSpPr>
          <p:cNvPr id="2" name="Title 1"/>
          <p:cNvSpPr>
            <a:spLocks noGrp="1"/>
          </p:cNvSpPr>
          <p:nvPr>
            <p:ph type="title"/>
          </p:nvPr>
        </p:nvSpPr>
        <p:spPr>
          <a:xfrm>
            <a:off x="508000" y="623889"/>
            <a:ext cx="5054600" cy="633412"/>
          </a:xfrm>
        </p:spPr>
        <p:txBody>
          <a:bodyPr/>
          <a:lstStyle/>
          <a:p>
            <a:r>
              <a:rPr lang="en-US" sz="4000" dirty="0">
                <a:solidFill>
                  <a:srgbClr val="E7686A"/>
                </a:solidFill>
                <a:ea typeface="Microsoft Sans Serif" panose="020B0604020202020204" pitchFamily="34" charset="0"/>
                <a:cs typeface="Microsoft Sans Serif" panose="020B0604020202020204" pitchFamily="34" charset="0"/>
              </a:rPr>
              <a:t>Unit 3: Trustworthy AI</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3: Fairness metrics</a:t>
            </a:r>
          </a:p>
        </p:txBody>
      </p:sp>
    </p:spTree>
    <p:extLst>
      <p:ext uri="{BB962C8B-B14F-4D97-AF65-F5344CB8AC3E}">
        <p14:creationId xmlns:p14="http://schemas.microsoft.com/office/powerpoint/2010/main" val="1870800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en-US" sz="4000" dirty="0"/>
              <a:t>The overall recidivism rate for black defendants is higher than for white defendants (52 percent vs. 39 percent)</a:t>
            </a:r>
          </a:p>
          <a:p>
            <a:pPr marL="0" indent="0" algn="ctr">
              <a:spcBef>
                <a:spcPts val="900"/>
              </a:spcBef>
              <a:spcAft>
                <a:spcPts val="900"/>
              </a:spcAft>
              <a:buNone/>
            </a:pPr>
            <a:endParaRPr lang="de-DE" sz="4000" dirty="0"/>
          </a:p>
          <a:p>
            <a:pPr marL="0" indent="0" algn="ctr">
              <a:spcBef>
                <a:spcPts val="900"/>
              </a:spcBef>
              <a:spcAft>
                <a:spcPts val="900"/>
              </a:spcAft>
              <a:buNone/>
            </a:pPr>
            <a:r>
              <a:rPr lang="de-DE" sz="4000" dirty="0"/>
              <a:t>And as we saw above, when two populations have different prevalences, then Equalized Odds and Predictive Parity cannot </a:t>
            </a:r>
            <a:r>
              <a:rPr lang="de-DE" sz="4000" b="1" i="1" dirty="0"/>
              <a:t>both</a:t>
            </a:r>
            <a:r>
              <a:rPr lang="de-DE" sz="4000" dirty="0"/>
              <a:t> hold true.</a:t>
            </a:r>
            <a:endParaRPr lang="en-US" sz="4000" dirty="0"/>
          </a:p>
          <a:p>
            <a:pPr marL="0" indent="0" algn="ctr">
              <a:spcBef>
                <a:spcPts val="900"/>
              </a:spcBef>
              <a:spcAft>
                <a:spcPts val="900"/>
              </a:spcAft>
              <a:buNone/>
            </a:pPr>
            <a:endParaRPr sz="3600" b="1" dirty="0">
              <a:solidFill>
                <a:srgbClr val="002060"/>
              </a:solidFill>
            </a:endParaRPr>
          </a:p>
        </p:txBody>
      </p:sp>
      <p:sp>
        <p:nvSpPr>
          <p:cNvPr id="2" name="Title 1"/>
          <p:cNvSpPr>
            <a:spLocks noGrp="1"/>
          </p:cNvSpPr>
          <p:nvPr>
            <p:ph type="title"/>
          </p:nvPr>
        </p:nvSpPr>
        <p:spPr>
          <a:xfrm>
            <a:off x="508000" y="623889"/>
            <a:ext cx="5054600" cy="633412"/>
          </a:xfrm>
        </p:spPr>
        <p:txBody>
          <a:bodyPr/>
          <a:lstStyle/>
          <a:p>
            <a:r>
              <a:rPr lang="en-US" sz="4000" dirty="0">
                <a:solidFill>
                  <a:srgbClr val="E7686A"/>
                </a:solidFill>
                <a:ea typeface="Microsoft Sans Serif" panose="020B0604020202020204" pitchFamily="34" charset="0"/>
                <a:cs typeface="Microsoft Sans Serif" panose="020B0604020202020204" pitchFamily="34" charset="0"/>
              </a:rPr>
              <a:t>Unit 3: Trustworthy AI</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3: Fairness metrics</a:t>
            </a:r>
          </a:p>
        </p:txBody>
      </p:sp>
    </p:spTree>
    <p:extLst>
      <p:ext uri="{BB962C8B-B14F-4D97-AF65-F5344CB8AC3E}">
        <p14:creationId xmlns:p14="http://schemas.microsoft.com/office/powerpoint/2010/main" val="39562550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endParaRPr lang="de-DE" sz="6000" b="1" dirty="0">
              <a:solidFill>
                <a:srgbClr val="002060"/>
              </a:solidFill>
            </a:endParaRPr>
          </a:p>
          <a:p>
            <a:pPr marL="0" indent="0" algn="ctr">
              <a:spcBef>
                <a:spcPts val="900"/>
              </a:spcBef>
              <a:spcAft>
                <a:spcPts val="900"/>
              </a:spcAft>
              <a:buNone/>
            </a:pPr>
            <a:r>
              <a:rPr lang="en-US" sz="6000" dirty="0"/>
              <a:t>So which definition of fair is </a:t>
            </a:r>
            <a:r>
              <a:rPr lang="en-US" sz="6000" i="1" dirty="0"/>
              <a:t>fair</a:t>
            </a:r>
            <a:r>
              <a:rPr lang="en-US" sz="6000" dirty="0"/>
              <a:t>?</a:t>
            </a:r>
          </a:p>
          <a:p>
            <a:pPr marL="0" indent="0" algn="ctr">
              <a:spcBef>
                <a:spcPts val="900"/>
              </a:spcBef>
              <a:spcAft>
                <a:spcPts val="900"/>
              </a:spcAft>
              <a:buNone/>
            </a:pPr>
            <a:endParaRPr sz="3600" b="1" dirty="0">
              <a:solidFill>
                <a:srgbClr val="002060"/>
              </a:solidFill>
            </a:endParaRPr>
          </a:p>
        </p:txBody>
      </p:sp>
      <p:sp>
        <p:nvSpPr>
          <p:cNvPr id="2" name="Title 1"/>
          <p:cNvSpPr>
            <a:spLocks noGrp="1"/>
          </p:cNvSpPr>
          <p:nvPr>
            <p:ph type="title"/>
          </p:nvPr>
        </p:nvSpPr>
        <p:spPr>
          <a:xfrm>
            <a:off x="508000" y="623889"/>
            <a:ext cx="5207000" cy="633412"/>
          </a:xfrm>
        </p:spPr>
        <p:txBody>
          <a:bodyPr/>
          <a:lstStyle/>
          <a:p>
            <a:r>
              <a:rPr lang="en-US" sz="4000" dirty="0">
                <a:solidFill>
                  <a:srgbClr val="E7686A"/>
                </a:solidFill>
                <a:ea typeface="Microsoft Sans Serif" panose="020B0604020202020204" pitchFamily="34" charset="0"/>
                <a:cs typeface="Microsoft Sans Serif" panose="020B0604020202020204" pitchFamily="34" charset="0"/>
              </a:rPr>
              <a:t>Unit 3: Trustworthy AI</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3: Fairness metrics</a:t>
            </a:r>
          </a:p>
        </p:txBody>
      </p:sp>
    </p:spTree>
    <p:extLst>
      <p:ext uri="{BB962C8B-B14F-4D97-AF65-F5344CB8AC3E}">
        <p14:creationId xmlns:p14="http://schemas.microsoft.com/office/powerpoint/2010/main" val="22935116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0" indent="0" algn="ctr">
              <a:spcBef>
                <a:spcPts val="900"/>
              </a:spcBef>
              <a:spcAft>
                <a:spcPts val="900"/>
              </a:spcAft>
              <a:buNone/>
            </a:pPr>
            <a:r>
              <a:rPr lang="de-DE" sz="4000" b="1" dirty="0">
                <a:solidFill>
                  <a:srgbClr val="002060"/>
                </a:solidFill>
              </a:rPr>
              <a:t>The problem ...</a:t>
            </a:r>
          </a:p>
          <a:p>
            <a:pPr marL="0" indent="0" algn="ctr">
              <a:spcBef>
                <a:spcPts val="900"/>
              </a:spcBef>
              <a:spcAft>
                <a:spcPts val="900"/>
              </a:spcAft>
              <a:buNone/>
            </a:pPr>
            <a:r>
              <a:rPr lang="en-US" sz="4000" dirty="0"/>
              <a:t>The overall recidivism rate for black defendants is higher than for white defendants (52 percent vs. 39 percent)</a:t>
            </a:r>
          </a:p>
          <a:p>
            <a:pPr marL="0" indent="0" algn="ctr">
              <a:spcBef>
                <a:spcPts val="900"/>
              </a:spcBef>
              <a:spcAft>
                <a:spcPts val="900"/>
              </a:spcAft>
              <a:buNone/>
            </a:pPr>
            <a:r>
              <a:rPr lang="de-DE" sz="4000" b="1" dirty="0">
                <a:solidFill>
                  <a:srgbClr val="002060"/>
                </a:solidFill>
              </a:rPr>
              <a:t>... is systemic bias</a:t>
            </a:r>
          </a:p>
          <a:p>
            <a:pPr marL="0" indent="0">
              <a:spcBef>
                <a:spcPts val="900"/>
              </a:spcBef>
              <a:spcAft>
                <a:spcPts val="900"/>
              </a:spcAft>
              <a:buNone/>
            </a:pPr>
            <a:endParaRPr lang="de-DE" sz="4400" b="1" dirty="0">
              <a:solidFill>
                <a:srgbClr val="002060"/>
              </a:solidFill>
            </a:endParaRPr>
          </a:p>
          <a:p>
            <a:pPr marL="0" indent="0">
              <a:spcBef>
                <a:spcPts val="900"/>
              </a:spcBef>
              <a:spcAft>
                <a:spcPts val="900"/>
              </a:spcAft>
              <a:buNone/>
            </a:pPr>
            <a:r>
              <a:rPr lang="de-DE" sz="4000" dirty="0">
                <a:solidFill>
                  <a:srgbClr val="002060"/>
                </a:solidFill>
              </a:rPr>
              <a:t>It can be dangerous to deploy automated systems to make or support decisions in societal contexts where prejudice is deeply embedded.  </a:t>
            </a:r>
            <a:endParaRPr sz="4000" dirty="0">
              <a:solidFill>
                <a:srgbClr val="002060"/>
              </a:solidFill>
            </a:endParaRPr>
          </a:p>
        </p:txBody>
      </p:sp>
      <p:sp>
        <p:nvSpPr>
          <p:cNvPr id="2" name="Title 1"/>
          <p:cNvSpPr>
            <a:spLocks noGrp="1"/>
          </p:cNvSpPr>
          <p:nvPr>
            <p:ph type="title"/>
          </p:nvPr>
        </p:nvSpPr>
        <p:spPr>
          <a:xfrm>
            <a:off x="508000" y="623889"/>
            <a:ext cx="5130800" cy="862012"/>
          </a:xfrm>
        </p:spPr>
        <p:txBody>
          <a:bodyPr/>
          <a:lstStyle/>
          <a:p>
            <a:r>
              <a:rPr lang="en-US" sz="4000" dirty="0">
                <a:solidFill>
                  <a:srgbClr val="E7686A"/>
                </a:solidFill>
                <a:ea typeface="Microsoft Sans Serif" panose="020B0604020202020204" pitchFamily="34" charset="0"/>
                <a:cs typeface="Microsoft Sans Serif" panose="020B0604020202020204" pitchFamily="34" charset="0"/>
              </a:rPr>
              <a:t>Unit 3: Trustworthy AI</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3: Fairness metrics</a:t>
            </a:r>
          </a:p>
        </p:txBody>
      </p:sp>
    </p:spTree>
    <p:extLst>
      <p:ext uri="{BB962C8B-B14F-4D97-AF65-F5344CB8AC3E}">
        <p14:creationId xmlns:p14="http://schemas.microsoft.com/office/powerpoint/2010/main" val="15274924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2"/>
          <p:cNvSpPr txBox="1">
            <a:spLocks noGrp="1"/>
          </p:cNvSpPr>
          <p:nvPr>
            <p:ph type="body" idx="1"/>
          </p:nvPr>
        </p:nvSpPr>
        <p:spPr>
          <a:xfrm>
            <a:off x="2686050" y="2304863"/>
            <a:ext cx="12915900" cy="7341300"/>
          </a:xfrm>
          <a:prstGeom prst="rect">
            <a:avLst/>
          </a:prstGeom>
        </p:spPr>
        <p:txBody>
          <a:bodyPr spcFirstLastPara="1" wrap="square" lIns="137138" tIns="68550" rIns="137138" bIns="68550" anchor="t" anchorCtr="0">
            <a:noAutofit/>
          </a:bodyPr>
          <a:lstStyle/>
          <a:p>
            <a:pPr marL="0" indent="0">
              <a:spcBef>
                <a:spcPts val="900"/>
              </a:spcBef>
              <a:spcAft>
                <a:spcPts val="900"/>
              </a:spcAft>
              <a:buNone/>
            </a:pPr>
            <a:endParaRPr lang="de-DE" sz="4000" dirty="0">
              <a:solidFill>
                <a:srgbClr val="002060"/>
              </a:solidFill>
            </a:endParaRPr>
          </a:p>
          <a:p>
            <a:pPr marL="0" indent="0">
              <a:spcBef>
                <a:spcPts val="900"/>
              </a:spcBef>
              <a:spcAft>
                <a:spcPts val="900"/>
              </a:spcAft>
              <a:buNone/>
            </a:pPr>
            <a:r>
              <a:rPr lang="de-DE" sz="4000" dirty="0">
                <a:solidFill>
                  <a:srgbClr val="002060"/>
                </a:solidFill>
              </a:rPr>
              <a:t>Involving the various stakeholders, and experts from different fields, in the decision of which fairness metric to consider is vital.</a:t>
            </a:r>
          </a:p>
          <a:p>
            <a:pPr marL="0" indent="0">
              <a:spcBef>
                <a:spcPts val="900"/>
              </a:spcBef>
              <a:spcAft>
                <a:spcPts val="900"/>
              </a:spcAft>
              <a:buNone/>
            </a:pPr>
            <a:endParaRPr lang="de-DE" sz="4000" dirty="0">
              <a:solidFill>
                <a:srgbClr val="002060"/>
              </a:solidFill>
            </a:endParaRPr>
          </a:p>
          <a:p>
            <a:pPr marL="0" indent="0">
              <a:spcBef>
                <a:spcPts val="900"/>
              </a:spcBef>
              <a:spcAft>
                <a:spcPts val="900"/>
              </a:spcAft>
              <a:buNone/>
            </a:pPr>
            <a:r>
              <a:rPr lang="de-DE" sz="4000" dirty="0">
                <a:solidFill>
                  <a:srgbClr val="002060"/>
                </a:solidFill>
              </a:rPr>
              <a:t>And finally, keep in mind that sometimes, data science might not always be the right approach... </a:t>
            </a:r>
            <a:endParaRPr sz="4000" dirty="0">
              <a:solidFill>
                <a:srgbClr val="002060"/>
              </a:solidFill>
            </a:endParaRPr>
          </a:p>
        </p:txBody>
      </p:sp>
      <p:sp>
        <p:nvSpPr>
          <p:cNvPr id="2" name="Title 1"/>
          <p:cNvSpPr>
            <a:spLocks noGrp="1"/>
          </p:cNvSpPr>
          <p:nvPr>
            <p:ph type="title"/>
          </p:nvPr>
        </p:nvSpPr>
        <p:spPr>
          <a:xfrm>
            <a:off x="508000" y="623889"/>
            <a:ext cx="5130800" cy="862012"/>
          </a:xfrm>
        </p:spPr>
        <p:txBody>
          <a:bodyPr/>
          <a:lstStyle/>
          <a:p>
            <a:r>
              <a:rPr lang="en-US" sz="4000" dirty="0">
                <a:solidFill>
                  <a:srgbClr val="E7686A"/>
                </a:solidFill>
                <a:ea typeface="Microsoft Sans Serif" panose="020B0604020202020204" pitchFamily="34" charset="0"/>
                <a:cs typeface="Microsoft Sans Serif" panose="020B0604020202020204" pitchFamily="34" charset="0"/>
              </a:rPr>
              <a:t>Unit 3: Trustworthy AI</a:t>
            </a:r>
            <a:endParaRPr lang="en-US" dirty="0"/>
          </a:p>
        </p:txBody>
      </p:sp>
      <p:sp>
        <p:nvSpPr>
          <p:cNvPr id="4" name="CuadroTexto 6">
            <a:extLst>
              <a:ext uri="{FF2B5EF4-FFF2-40B4-BE49-F238E27FC236}">
                <a16:creationId xmlns:a16="http://schemas.microsoft.com/office/drawing/2014/main" id="{AA75B982-8563-0653-57EB-D817027F3CF1}"/>
              </a:ext>
            </a:extLst>
          </p:cNvPr>
          <p:cNvSpPr txBox="1"/>
          <p:nvPr/>
        </p:nvSpPr>
        <p:spPr>
          <a:xfrm>
            <a:off x="508000" y="1557572"/>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3: Fairness metrics</a:t>
            </a:r>
          </a:p>
        </p:txBody>
      </p:sp>
    </p:spTree>
    <p:extLst>
      <p:ext uri="{BB962C8B-B14F-4D97-AF65-F5344CB8AC3E}">
        <p14:creationId xmlns:p14="http://schemas.microsoft.com/office/powerpoint/2010/main" val="27407625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6019800" cy="707886"/>
          </a:xfrm>
          <a:prstGeom prst="rect">
            <a:avLst/>
          </a:prstGeom>
          <a:noFill/>
        </p:spPr>
        <p:txBody>
          <a:bodyPr wrap="square" rtlCol="0">
            <a:spAutoFit/>
          </a:bodyPr>
          <a:lstStyle/>
          <a:p>
            <a:r>
              <a:rPr lang="es-ES" sz="4000" b="1" dirty="0">
                <a:solidFill>
                  <a:srgbClr val="E7686A"/>
                </a:solidFill>
                <a:ea typeface="Microsoft Sans Serif" panose="020B0604020202020204" pitchFamily="34" charset="0"/>
                <a:cs typeface="Microsoft Sans Serif" panose="020B0604020202020204" pitchFamily="34" charset="0"/>
              </a:rPr>
              <a:t>Summing up</a:t>
            </a:r>
          </a:p>
        </p:txBody>
      </p:sp>
      <p:grpSp>
        <p:nvGrpSpPr>
          <p:cNvPr id="8" name="Group 2">
            <a:extLst>
              <a:ext uri="{FF2B5EF4-FFF2-40B4-BE49-F238E27FC236}">
                <a16:creationId xmlns:a16="http://schemas.microsoft.com/office/drawing/2014/main" id="{D0A02A47-A1CD-4F4E-90F5-13415DC9934E}"/>
              </a:ext>
            </a:extLst>
          </p:cNvPr>
          <p:cNvGrpSpPr/>
          <p:nvPr/>
        </p:nvGrpSpPr>
        <p:grpSpPr>
          <a:xfrm>
            <a:off x="4419600" y="5193986"/>
            <a:ext cx="2880000" cy="3664800"/>
            <a:chOff x="4952225" y="6578009"/>
            <a:chExt cx="3994782" cy="4768098"/>
          </a:xfrm>
        </p:grpSpPr>
        <p:sp>
          <p:nvSpPr>
            <p:cNvPr id="9"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0"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11" name="Group 2">
            <a:extLst>
              <a:ext uri="{FF2B5EF4-FFF2-40B4-BE49-F238E27FC236}">
                <a16:creationId xmlns:a16="http://schemas.microsoft.com/office/drawing/2014/main" id="{D0A02A47-A1CD-4F4E-90F5-13415DC9934E}"/>
              </a:ext>
            </a:extLst>
          </p:cNvPr>
          <p:cNvGrpSpPr/>
          <p:nvPr/>
        </p:nvGrpSpPr>
        <p:grpSpPr>
          <a:xfrm>
            <a:off x="8534399" y="5224566"/>
            <a:ext cx="2923789" cy="3728934"/>
            <a:chOff x="4952225" y="6578009"/>
            <a:chExt cx="3994782" cy="4768098"/>
          </a:xfrm>
        </p:grpSpPr>
        <p:sp>
          <p:nvSpPr>
            <p:cNvPr id="12"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3"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17" name="Group 3">
            <a:extLst>
              <a:ext uri="{FF2B5EF4-FFF2-40B4-BE49-F238E27FC236}">
                <a16:creationId xmlns:a16="http://schemas.microsoft.com/office/drawing/2014/main" id="{B6328B0E-F578-F540-8798-AB59B2D47333}"/>
              </a:ext>
            </a:extLst>
          </p:cNvPr>
          <p:cNvGrpSpPr/>
          <p:nvPr/>
        </p:nvGrpSpPr>
        <p:grpSpPr>
          <a:xfrm>
            <a:off x="10603988" y="2464549"/>
            <a:ext cx="2880000" cy="3664800"/>
            <a:chOff x="7661040" y="2804681"/>
            <a:chExt cx="3994782" cy="4824044"/>
          </a:xfrm>
        </p:grpSpPr>
        <p:sp>
          <p:nvSpPr>
            <p:cNvPr id="18"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19"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20" name="Group 3">
            <a:extLst>
              <a:ext uri="{FF2B5EF4-FFF2-40B4-BE49-F238E27FC236}">
                <a16:creationId xmlns:a16="http://schemas.microsoft.com/office/drawing/2014/main" id="{B6328B0E-F578-F540-8798-AB59B2D47333}"/>
              </a:ext>
            </a:extLst>
          </p:cNvPr>
          <p:cNvGrpSpPr/>
          <p:nvPr/>
        </p:nvGrpSpPr>
        <p:grpSpPr>
          <a:xfrm>
            <a:off x="6495540" y="2464549"/>
            <a:ext cx="2880000" cy="3663092"/>
            <a:chOff x="7661040" y="2804681"/>
            <a:chExt cx="3994782" cy="4824044"/>
          </a:xfrm>
        </p:grpSpPr>
        <p:sp>
          <p:nvSpPr>
            <p:cNvPr id="21"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22"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grpSp>
        <p:nvGrpSpPr>
          <p:cNvPr id="23" name="Group 3">
            <a:extLst>
              <a:ext uri="{FF2B5EF4-FFF2-40B4-BE49-F238E27FC236}">
                <a16:creationId xmlns:a16="http://schemas.microsoft.com/office/drawing/2014/main" id="{B6328B0E-F578-F540-8798-AB59B2D47333}"/>
              </a:ext>
            </a:extLst>
          </p:cNvPr>
          <p:cNvGrpSpPr/>
          <p:nvPr/>
        </p:nvGrpSpPr>
        <p:grpSpPr>
          <a:xfrm>
            <a:off x="2313513" y="2506391"/>
            <a:ext cx="2880000" cy="3664800"/>
            <a:chOff x="7661040" y="2804681"/>
            <a:chExt cx="3994782" cy="4824044"/>
          </a:xfrm>
        </p:grpSpPr>
        <p:sp>
          <p:nvSpPr>
            <p:cNvPr id="24" name="Arc 24"/>
            <p:cNvSpPr/>
            <p:nvPr/>
          </p:nvSpPr>
          <p:spPr>
            <a:xfrm>
              <a:off x="7661040" y="3633936"/>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25" name="Oval 44"/>
            <p:cNvSpPr/>
            <p:nvPr/>
          </p:nvSpPr>
          <p:spPr>
            <a:xfrm rot="10800000">
              <a:off x="8829178" y="2804681"/>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sp>
        <p:nvSpPr>
          <p:cNvPr id="6" name="CasellaDiTesto 5"/>
          <p:cNvSpPr txBox="1"/>
          <p:nvPr/>
        </p:nvSpPr>
        <p:spPr>
          <a:xfrm>
            <a:off x="2459728" y="3880946"/>
            <a:ext cx="2653231" cy="1323439"/>
          </a:xfrm>
          <a:prstGeom prst="rect">
            <a:avLst/>
          </a:prstGeom>
          <a:noFill/>
        </p:spPr>
        <p:txBody>
          <a:bodyPr wrap="square" rtlCol="0">
            <a:spAutoFit/>
          </a:bodyPr>
          <a:lstStyle/>
          <a:p>
            <a:pPr algn="ctr"/>
            <a:r>
              <a:rPr lang="en-US" sz="2000" dirty="0"/>
              <a:t>Data science can be used in many applications with positive social impact</a:t>
            </a:r>
            <a:endParaRPr lang="it-IT" sz="2000" dirty="0"/>
          </a:p>
        </p:txBody>
      </p:sp>
      <p:sp>
        <p:nvSpPr>
          <p:cNvPr id="26" name="CasellaDiTesto 25"/>
          <p:cNvSpPr txBox="1"/>
          <p:nvPr/>
        </p:nvSpPr>
        <p:spPr>
          <a:xfrm>
            <a:off x="4473950" y="6040235"/>
            <a:ext cx="2814732" cy="1631216"/>
          </a:xfrm>
          <a:prstGeom prst="rect">
            <a:avLst/>
          </a:prstGeom>
          <a:noFill/>
        </p:spPr>
        <p:txBody>
          <a:bodyPr wrap="square" rtlCol="0">
            <a:spAutoFit/>
          </a:bodyPr>
          <a:lstStyle/>
          <a:p>
            <a:pPr algn="ctr"/>
            <a:r>
              <a:rPr lang="en-US" sz="2000" dirty="0"/>
              <a:t>For example, data science is useful in investigating human rights impacts of social media</a:t>
            </a:r>
            <a:endParaRPr lang="it-IT" sz="2000" dirty="0"/>
          </a:p>
        </p:txBody>
      </p:sp>
      <p:sp>
        <p:nvSpPr>
          <p:cNvPr id="27" name="CasellaDiTesto 26"/>
          <p:cNvSpPr txBox="1"/>
          <p:nvPr/>
        </p:nvSpPr>
        <p:spPr>
          <a:xfrm>
            <a:off x="6531777" y="3880946"/>
            <a:ext cx="2812575" cy="1323439"/>
          </a:xfrm>
          <a:prstGeom prst="rect">
            <a:avLst/>
          </a:prstGeom>
          <a:noFill/>
        </p:spPr>
        <p:txBody>
          <a:bodyPr wrap="square" rtlCol="0">
            <a:spAutoFit/>
          </a:bodyPr>
          <a:lstStyle/>
          <a:p>
            <a:pPr algn="ctr"/>
            <a:r>
              <a:rPr lang="en-US" sz="2000" dirty="0"/>
              <a:t>Data science and AI applications also carry risks to health, safety, and human rights</a:t>
            </a:r>
            <a:endParaRPr lang="it-IT" sz="2000" dirty="0"/>
          </a:p>
        </p:txBody>
      </p:sp>
      <p:sp>
        <p:nvSpPr>
          <p:cNvPr id="28" name="CasellaDiTesto 27"/>
          <p:cNvSpPr txBox="1"/>
          <p:nvPr/>
        </p:nvSpPr>
        <p:spPr>
          <a:xfrm>
            <a:off x="8679126" y="5996232"/>
            <a:ext cx="2654044" cy="1938992"/>
          </a:xfrm>
          <a:prstGeom prst="rect">
            <a:avLst/>
          </a:prstGeom>
          <a:noFill/>
        </p:spPr>
        <p:txBody>
          <a:bodyPr wrap="square" rtlCol="0">
            <a:spAutoFit/>
          </a:bodyPr>
          <a:lstStyle/>
          <a:p>
            <a:pPr algn="ctr"/>
            <a:r>
              <a:rPr lang="de-DE" sz="2000" dirty="0"/>
              <a:t>Bias and discrimination, privacy concerns, and harmful environmental impacts are just some of the possible effects.</a:t>
            </a:r>
            <a:endParaRPr lang="en-US" sz="2000" dirty="0"/>
          </a:p>
          <a:p>
            <a:pPr algn="ctr"/>
            <a:endParaRPr lang="it-IT" sz="2000" dirty="0"/>
          </a:p>
        </p:txBody>
      </p:sp>
      <p:sp>
        <p:nvSpPr>
          <p:cNvPr id="29" name="CasellaDiTesto 28"/>
          <p:cNvSpPr txBox="1"/>
          <p:nvPr/>
        </p:nvSpPr>
        <p:spPr>
          <a:xfrm>
            <a:off x="12897662" y="5885784"/>
            <a:ext cx="2511188" cy="1631216"/>
          </a:xfrm>
          <a:prstGeom prst="rect">
            <a:avLst/>
          </a:prstGeom>
          <a:noFill/>
        </p:spPr>
        <p:txBody>
          <a:bodyPr wrap="square" rtlCol="0">
            <a:spAutoFit/>
          </a:bodyPr>
          <a:lstStyle/>
          <a:p>
            <a:pPr algn="ctr"/>
            <a:r>
              <a:rPr lang="en-US" sz="2000" dirty="0"/>
              <a:t>Building trustworthy AI applications requires intensive interdisciplinary collaboration</a:t>
            </a:r>
            <a:endParaRPr lang="it-IT" sz="2000" dirty="0"/>
          </a:p>
        </p:txBody>
      </p:sp>
      <p:sp>
        <p:nvSpPr>
          <p:cNvPr id="30" name="Stella a 5 punte 29"/>
          <p:cNvSpPr/>
          <p:nvPr/>
        </p:nvSpPr>
        <p:spPr>
          <a:xfrm>
            <a:off x="11458189" y="2527652"/>
            <a:ext cx="1183640" cy="1062536"/>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Fumetto 3 31"/>
          <p:cNvSpPr/>
          <p:nvPr/>
        </p:nvSpPr>
        <p:spPr>
          <a:xfrm>
            <a:off x="9539142" y="7844767"/>
            <a:ext cx="934012" cy="716833"/>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Fumetto 3 32"/>
          <p:cNvSpPr/>
          <p:nvPr/>
        </p:nvSpPr>
        <p:spPr>
          <a:xfrm>
            <a:off x="7467600" y="2671975"/>
            <a:ext cx="934012" cy="716833"/>
          </a:xfrm>
          <a:prstGeom prst="wedgeEllipseCallout">
            <a:avLst/>
          </a:prstGeom>
          <a:solidFill>
            <a:srgbClr val="E867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 name="Pergamena 1 33"/>
          <p:cNvSpPr/>
          <p:nvPr/>
        </p:nvSpPr>
        <p:spPr>
          <a:xfrm>
            <a:off x="3348816" y="2671975"/>
            <a:ext cx="809392" cy="881876"/>
          </a:xfrm>
          <a:prstGeom prst="verticalScroll">
            <a:avLst/>
          </a:prstGeom>
          <a:solidFill>
            <a:srgbClr val="2387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Pergamena 1 34"/>
          <p:cNvSpPr/>
          <p:nvPr/>
        </p:nvSpPr>
        <p:spPr>
          <a:xfrm>
            <a:off x="5493003" y="7762245"/>
            <a:ext cx="809392" cy="881876"/>
          </a:xfrm>
          <a:prstGeom prst="verticalScroll">
            <a:avLst/>
          </a:prstGeom>
          <a:solidFill>
            <a:srgbClr val="2387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36" name="Group 2">
            <a:extLst>
              <a:ext uri="{FF2B5EF4-FFF2-40B4-BE49-F238E27FC236}">
                <a16:creationId xmlns:a16="http://schemas.microsoft.com/office/drawing/2014/main" id="{D0A02A47-A1CD-4F4E-90F5-13415DC9934E}"/>
              </a:ext>
            </a:extLst>
          </p:cNvPr>
          <p:cNvGrpSpPr/>
          <p:nvPr/>
        </p:nvGrpSpPr>
        <p:grpSpPr>
          <a:xfrm>
            <a:off x="12658134" y="5224566"/>
            <a:ext cx="2880000" cy="3664800"/>
            <a:chOff x="4952225" y="6578009"/>
            <a:chExt cx="3994782" cy="4768098"/>
          </a:xfrm>
        </p:grpSpPr>
        <p:sp>
          <p:nvSpPr>
            <p:cNvPr id="37" name="Arc 23"/>
            <p:cNvSpPr/>
            <p:nvPr/>
          </p:nvSpPr>
          <p:spPr>
            <a:xfrm rot="10800000">
              <a:off x="4952225" y="6578009"/>
              <a:ext cx="3994782" cy="3994789"/>
            </a:xfrm>
            <a:prstGeom prst="arc">
              <a:avLst>
                <a:gd name="adj1" fmla="val 7914138"/>
                <a:gd name="adj2" fmla="val 2868450"/>
              </a:avLst>
            </a:prstGeom>
            <a:ln w="88900" cap="rnd">
              <a:solidFill>
                <a:srgbClr val="1E737C"/>
              </a:solidFill>
            </a:ln>
            <a:effectLst/>
          </p:spPr>
          <p:style>
            <a:lnRef idx="2">
              <a:schemeClr val="accent1"/>
            </a:lnRef>
            <a:fillRef idx="0">
              <a:schemeClr val="accent1"/>
            </a:fillRef>
            <a:effectRef idx="1">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sp>
          <p:nvSpPr>
            <p:cNvPr id="38" name="Oval 45"/>
            <p:cNvSpPr/>
            <p:nvPr/>
          </p:nvSpPr>
          <p:spPr>
            <a:xfrm rot="10800000">
              <a:off x="6120363" y="9687602"/>
              <a:ext cx="1658505" cy="1658505"/>
            </a:xfrm>
            <a:prstGeom prst="ellipse">
              <a:avLst/>
            </a:prstGeom>
            <a:solidFill>
              <a:srgbClr val="1E737C"/>
            </a:solidFill>
            <a:ln>
              <a:solidFill>
                <a:srgbClr val="1E737C"/>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199" b="1" dirty="0">
                <a:solidFill>
                  <a:schemeClr val="tx2"/>
                </a:solidFill>
                <a:latin typeface="Oxygen" panose="02000503000000090004" pitchFamily="2" charset="77"/>
              </a:endParaRPr>
            </a:p>
          </p:txBody>
        </p:sp>
      </p:grpSp>
      <p:sp>
        <p:nvSpPr>
          <p:cNvPr id="39" name="Stella a 5 punte 38"/>
          <p:cNvSpPr/>
          <p:nvPr/>
        </p:nvSpPr>
        <p:spPr>
          <a:xfrm>
            <a:off x="13524983" y="7671915"/>
            <a:ext cx="1183640" cy="1062536"/>
          </a:xfrm>
          <a:prstGeom prst="star5">
            <a:avLst/>
          </a:prstGeom>
          <a:solidFill>
            <a:srgbClr val="FDB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CasellaDiTesto 39"/>
          <p:cNvSpPr txBox="1"/>
          <p:nvPr/>
        </p:nvSpPr>
        <p:spPr>
          <a:xfrm>
            <a:off x="10630748" y="3828281"/>
            <a:ext cx="2826477" cy="1631216"/>
          </a:xfrm>
          <a:prstGeom prst="rect">
            <a:avLst/>
          </a:prstGeom>
          <a:noFill/>
        </p:spPr>
        <p:txBody>
          <a:bodyPr wrap="square" rtlCol="0">
            <a:spAutoFit/>
          </a:bodyPr>
          <a:lstStyle/>
          <a:p>
            <a:pPr algn="ctr"/>
            <a:r>
              <a:rPr lang="it-IT" sz="2000" dirty="0"/>
              <a:t>Fairness of outcomes in data science and AI applications can be measured in many different ways.</a:t>
            </a:r>
          </a:p>
        </p:txBody>
      </p:sp>
    </p:spTree>
    <p:extLst>
      <p:ext uri="{BB962C8B-B14F-4D97-AF65-F5344CB8AC3E}">
        <p14:creationId xmlns:p14="http://schemas.microsoft.com/office/powerpoint/2010/main" val="14708355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573291"/>
            <a:ext cx="6019800" cy="707886"/>
          </a:xfrm>
          <a:prstGeom prst="rect">
            <a:avLst/>
          </a:prstGeom>
          <a:noFill/>
        </p:spPr>
        <p:txBody>
          <a:bodyPr wrap="square" rtlCol="0">
            <a:spAutoFit/>
          </a:bodyPr>
          <a:lstStyle/>
          <a:p>
            <a:r>
              <a:rPr lang="es-ES" sz="4000" b="1" dirty="0">
                <a:solidFill>
                  <a:srgbClr val="E7686A"/>
                </a:solidFill>
                <a:ea typeface="Microsoft Sans Serif" panose="020B0604020202020204" pitchFamily="34" charset="0"/>
                <a:cs typeface="Microsoft Sans Serif" panose="020B0604020202020204" pitchFamily="34" charset="0"/>
              </a:rPr>
              <a:t>Self-assessment test</a:t>
            </a: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3009900"/>
            <a:ext cx="5181600" cy="3970318"/>
          </a:xfrm>
          <a:prstGeom prst="rect">
            <a:avLst/>
          </a:prstGeom>
          <a:noFill/>
        </p:spPr>
        <p:txBody>
          <a:bodyPr wrap="square" rtlCol="0">
            <a:spAutoFit/>
          </a:bodyPr>
          <a:lstStyle/>
          <a:p>
            <a:pPr marL="514350" indent="-514350">
              <a:buAutoNum type="arabicPeriod"/>
            </a:pPr>
            <a:r>
              <a:rPr lang="en-US" sz="2800" b="1" dirty="0">
                <a:solidFill>
                  <a:srgbClr val="238791"/>
                </a:solidFill>
                <a:ea typeface="Microsoft Sans Serif" panose="020B0604020202020204" pitchFamily="34" charset="0"/>
                <a:cs typeface="Microsoft Sans Serif" panose="020B0604020202020204" pitchFamily="34" charset="0"/>
              </a:rPr>
              <a:t>Name three different examples of using data science for good</a:t>
            </a: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A adaptive charging</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B skills matching</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C monitoring social media for human rights impacts</a:t>
            </a:r>
            <a:endParaRPr lang="en-US" sz="2400" dirty="0">
              <a:ea typeface="Microsoft Sans Serif" panose="020B0604020202020204" pitchFamily="34" charset="0"/>
              <a:cs typeface="Microsoft Sans Serif" panose="020B0604020202020204" pitchFamily="34" charset="0"/>
            </a:endParaRPr>
          </a:p>
        </p:txBody>
      </p:sp>
      <p:sp>
        <p:nvSpPr>
          <p:cNvPr id="2" name="CasellaDiTesto 1"/>
          <p:cNvSpPr txBox="1"/>
          <p:nvPr/>
        </p:nvSpPr>
        <p:spPr>
          <a:xfrm>
            <a:off x="7015766" y="3009900"/>
            <a:ext cx="4871434" cy="3970318"/>
          </a:xfrm>
          <a:prstGeom prst="rect">
            <a:avLst/>
          </a:prstGeom>
          <a:noFill/>
        </p:spPr>
        <p:txBody>
          <a:bodyPr wrap="square" rtlCol="0">
            <a:spAutoFit/>
          </a:bodyPr>
          <a:lstStyle/>
          <a:p>
            <a:r>
              <a:rPr lang="it-IT" sz="2800" b="1" dirty="0">
                <a:solidFill>
                  <a:srgbClr val="1E737C"/>
                </a:solidFill>
              </a:rPr>
              <a:t>2. Which of the following is not one of the principles of trustworthy AI?</a:t>
            </a:r>
          </a:p>
          <a:p>
            <a:endParaRPr lang="it-IT" sz="2800" b="1" dirty="0">
              <a:solidFill>
                <a:srgbClr val="1E737C"/>
              </a:solidFill>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A Robustness</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B Reproducibility</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C Transparency</a:t>
            </a:r>
            <a:endParaRPr lang="en-US" sz="2400" dirty="0">
              <a:ea typeface="Microsoft Sans Serif" panose="020B0604020202020204" pitchFamily="34" charset="0"/>
              <a:cs typeface="Microsoft Sans Serif" panose="020B0604020202020204" pitchFamily="34" charset="0"/>
            </a:endParaRPr>
          </a:p>
        </p:txBody>
      </p:sp>
      <p:sp>
        <p:nvSpPr>
          <p:cNvPr id="3" name="CasellaDiTesto 2"/>
          <p:cNvSpPr txBox="1"/>
          <p:nvPr/>
        </p:nvSpPr>
        <p:spPr>
          <a:xfrm>
            <a:off x="12420600" y="3009900"/>
            <a:ext cx="4343399" cy="4832092"/>
          </a:xfrm>
          <a:prstGeom prst="rect">
            <a:avLst/>
          </a:prstGeom>
          <a:noFill/>
        </p:spPr>
        <p:txBody>
          <a:bodyPr wrap="square" rtlCol="0">
            <a:spAutoFit/>
          </a:bodyPr>
          <a:lstStyle/>
          <a:p>
            <a:r>
              <a:rPr lang="it-IT" sz="2800" b="1" dirty="0">
                <a:solidFill>
                  <a:srgbClr val="1E737C"/>
                </a:solidFill>
              </a:rPr>
              <a:t>3. The Equalized Odds </a:t>
            </a:r>
            <a:r>
              <a:rPr lang="it-IT" sz="2800" b="1">
                <a:solidFill>
                  <a:srgbClr val="1E737C"/>
                </a:solidFill>
              </a:rPr>
              <a:t>fairness metric </a:t>
            </a:r>
            <a:r>
              <a:rPr lang="it-IT" sz="2800" b="1" dirty="0">
                <a:solidFill>
                  <a:srgbClr val="1E737C"/>
                </a:solidFill>
              </a:rPr>
              <a:t>requires that</a:t>
            </a:r>
          </a:p>
          <a:p>
            <a:endParaRPr lang="it-IT" sz="2800" b="1" dirty="0">
              <a:solidFill>
                <a:srgbClr val="1E737C"/>
              </a:solidFill>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A TPR is the same for all demographic groups</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B FPR is the same for all demographic groups</a:t>
            </a:r>
          </a:p>
          <a:p>
            <a:pPr marL="342900" indent="-342900">
              <a:buFont typeface="Wingdings" panose="05000000000000000000" pitchFamily="2" charset="2"/>
              <a:buChar char="q"/>
            </a:pPr>
            <a:endParaRPr lang="en-US" sz="2800" dirty="0">
              <a:ea typeface="Microsoft Sans Serif" panose="020B0604020202020204" pitchFamily="34" charset="0"/>
              <a:cs typeface="Microsoft Sans Serif" panose="020B0604020202020204" pitchFamily="34" charset="0"/>
            </a:endParaRPr>
          </a:p>
          <a:p>
            <a:pPr marL="342900" indent="-342900">
              <a:buFont typeface="Wingdings" panose="05000000000000000000" pitchFamily="2" charset="2"/>
              <a:buChar char="q"/>
            </a:pPr>
            <a:r>
              <a:rPr lang="en-US" sz="2800" dirty="0">
                <a:ea typeface="Microsoft Sans Serif" panose="020B0604020202020204" pitchFamily="34" charset="0"/>
                <a:cs typeface="Microsoft Sans Serif" panose="020B0604020202020204" pitchFamily="34" charset="0"/>
              </a:rPr>
              <a:t>C All of the above</a:t>
            </a:r>
            <a:endParaRPr lang="en-US" sz="2400" dirty="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3505658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34EE795-1C15-AB3C-763D-AD2740604F8B}"/>
              </a:ext>
            </a:extLst>
          </p:cNvPr>
          <p:cNvSpPr txBox="1"/>
          <p:nvPr/>
        </p:nvSpPr>
        <p:spPr>
          <a:xfrm>
            <a:off x="7258050" y="6591300"/>
            <a:ext cx="3771900" cy="1015663"/>
          </a:xfrm>
          <a:prstGeom prst="rect">
            <a:avLst/>
          </a:prstGeom>
          <a:noFill/>
        </p:spPr>
        <p:txBody>
          <a:bodyPr wrap="square" rtlCol="0">
            <a:spAutoFit/>
          </a:bodyPr>
          <a:lstStyle/>
          <a:p>
            <a:pPr algn="ctr"/>
            <a:r>
              <a:rPr lang="es-ES" sz="6000" b="1" dirty="0" err="1">
                <a:solidFill>
                  <a:srgbClr val="E7686A"/>
                </a:solidFill>
              </a:rPr>
              <a:t>Thank</a:t>
            </a:r>
            <a:r>
              <a:rPr lang="es-ES" sz="6000" b="1" dirty="0">
                <a:solidFill>
                  <a:srgbClr val="E7686A"/>
                </a:solidFill>
              </a:rPr>
              <a:t> </a:t>
            </a:r>
            <a:r>
              <a:rPr lang="es-ES" sz="6000" b="1" dirty="0" err="1">
                <a:solidFill>
                  <a:srgbClr val="E7686A"/>
                </a:solidFill>
              </a:rPr>
              <a:t>you</a:t>
            </a:r>
            <a:r>
              <a:rPr lang="es-ES" sz="6000" b="1" dirty="0">
                <a:solidFill>
                  <a:srgbClr val="E7686A"/>
                </a:solidFill>
              </a:rPr>
              <a:t>!</a:t>
            </a:r>
          </a:p>
        </p:txBody>
      </p:sp>
    </p:spTree>
    <p:extLst>
      <p:ext uri="{BB962C8B-B14F-4D97-AF65-F5344CB8AC3E}">
        <p14:creationId xmlns:p14="http://schemas.microsoft.com/office/powerpoint/2010/main" val="1160582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9906000" cy="769441"/>
          </a:xfrm>
          <a:prstGeom prst="rect">
            <a:avLst/>
          </a:prstGeom>
          <a:noFill/>
        </p:spPr>
        <p:txBody>
          <a:bodyPr wrap="square" rtlCol="0">
            <a:spAutoFit/>
          </a:bodyPr>
          <a:lstStyle/>
          <a:p>
            <a:r>
              <a:rPr lang="es-ES" sz="4400" b="1" dirty="0" err="1">
                <a:solidFill>
                  <a:srgbClr val="E7686A"/>
                </a:solidFill>
                <a:ea typeface="Microsoft Sans Serif" panose="020B0604020202020204" pitchFamily="34" charset="0"/>
                <a:cs typeface="Microsoft Sans Serif" panose="020B0604020202020204" pitchFamily="34" charset="0"/>
              </a:rPr>
              <a:t>Unit</a:t>
            </a:r>
            <a:r>
              <a:rPr lang="es-ES" sz="4400" b="1" dirty="0">
                <a:solidFill>
                  <a:srgbClr val="E7686A"/>
                </a:solidFill>
                <a:ea typeface="Microsoft Sans Serif" panose="020B0604020202020204" pitchFamily="34" charset="0"/>
                <a:cs typeface="Microsoft Sans Serif" panose="020B0604020202020204" pitchFamily="34" charset="0"/>
              </a:rPr>
              <a:t> 1: </a:t>
            </a:r>
            <a:r>
              <a:rPr lang="en-US" sz="4400" b="1" dirty="0">
                <a:solidFill>
                  <a:srgbClr val="E7686A"/>
                </a:solidFill>
                <a:ea typeface="Microsoft Sans Serif" panose="020B0604020202020204" pitchFamily="34" charset="0"/>
                <a:cs typeface="Microsoft Sans Serif" panose="020B0604020202020204" pitchFamily="34" charset="0"/>
              </a:rPr>
              <a:t>Using data science for social good</a:t>
            </a:r>
            <a:endParaRPr lang="es-ES" sz="44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rtlCol="0">
            <a:spAutoFit/>
          </a:bodyPr>
          <a:lstStyle/>
          <a:p>
            <a:r>
              <a:rPr lang="es-ES" sz="2800" b="1" dirty="0" err="1">
                <a:solidFill>
                  <a:srgbClr val="238791"/>
                </a:solidFill>
                <a:ea typeface="Microsoft Sans Serif" panose="020B0604020202020204" pitchFamily="34" charset="0"/>
                <a:cs typeface="Microsoft Sans Serif" panose="020B0604020202020204" pitchFamily="34" charset="0"/>
              </a:rPr>
              <a:t>Section</a:t>
            </a:r>
            <a:r>
              <a:rPr lang="es-ES" sz="2800" b="1" dirty="0">
                <a:solidFill>
                  <a:srgbClr val="238791"/>
                </a:solidFill>
                <a:ea typeface="Microsoft Sans Serif" panose="020B0604020202020204" pitchFamily="34" charset="0"/>
                <a:cs typeface="Microsoft Sans Serif" panose="020B0604020202020204" pitchFamily="34" charset="0"/>
              </a:rPr>
              <a:t> 1: </a:t>
            </a:r>
            <a:r>
              <a:rPr lang="en-US" sz="2800" b="1" dirty="0">
                <a:solidFill>
                  <a:srgbClr val="238791"/>
                </a:solidFill>
                <a:ea typeface="Microsoft Sans Serif" panose="020B0604020202020204" pitchFamily="34" charset="0"/>
                <a:cs typeface="Microsoft Sans Serif" panose="020B0604020202020204" pitchFamily="34" charset="0"/>
              </a:rPr>
              <a:t>Overview of possible </a:t>
            </a:r>
            <a:r>
              <a:rPr lang="en-US" sz="2800" b="1" i="1" dirty="0">
                <a:solidFill>
                  <a:srgbClr val="238791"/>
                </a:solidFill>
                <a:ea typeface="Microsoft Sans Serif" panose="020B0604020202020204" pitchFamily="34" charset="0"/>
                <a:cs typeface="Microsoft Sans Serif" panose="020B0604020202020204" pitchFamily="34" charset="0"/>
              </a:rPr>
              <a:t>data science for good </a:t>
            </a:r>
            <a:r>
              <a:rPr lang="en-US" sz="2800" b="1" dirty="0">
                <a:solidFill>
                  <a:srgbClr val="238791"/>
                </a:solidFill>
                <a:ea typeface="Microsoft Sans Serif" panose="020B0604020202020204" pitchFamily="34" charset="0"/>
                <a:cs typeface="Microsoft Sans Serif" panose="020B0604020202020204" pitchFamily="34" charset="0"/>
              </a:rPr>
              <a:t>use cases</a:t>
            </a: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dirty="0">
                <a:ea typeface="Microsoft Sans Serif" panose="020B0604020202020204" pitchFamily="34" charset="0"/>
                <a:cs typeface="Microsoft Sans Serif" panose="020B0604020202020204" pitchFamily="34" charset="0"/>
              </a:rPr>
              <a:t>Industry examples</a:t>
            </a:r>
          </a:p>
        </p:txBody>
      </p:sp>
      <p:sp>
        <p:nvSpPr>
          <p:cNvPr id="2" name="CasellaDiTesto 1"/>
          <p:cNvSpPr txBox="1"/>
          <p:nvPr/>
        </p:nvSpPr>
        <p:spPr>
          <a:xfrm>
            <a:off x="1600200" y="4076700"/>
            <a:ext cx="15849600" cy="3970318"/>
          </a:xfrm>
          <a:prstGeom prst="rect">
            <a:avLst/>
          </a:prstGeom>
          <a:noFill/>
        </p:spPr>
        <p:txBody>
          <a:bodyPr wrap="square" rtlCol="0">
            <a:spAutoFit/>
          </a:bodyPr>
          <a:lstStyle/>
          <a:p>
            <a:pPr marL="342900" indent="-342900">
              <a:lnSpc>
                <a:spcPct val="120000"/>
              </a:lnSpc>
              <a:buFont typeface="Arial" panose="020B0604020202020204" pitchFamily="34" charset="0"/>
              <a:buChar char="•"/>
            </a:pPr>
            <a:r>
              <a:rPr lang="de-DE" sz="2400" dirty="0"/>
              <a:t>Skills adjacency detection and targeted training of missing skills: SkillsFuture Singapore, </a:t>
            </a:r>
            <a:r>
              <a:rPr lang="en-US" sz="2400" dirty="0">
                <a:hlinkClick r:id="rId2"/>
              </a:rPr>
              <a:t>https://www.skillsfuture.gov.sg/AboutSkillsFuture</a:t>
            </a:r>
            <a:endParaRPr lang="en-US" sz="2400" dirty="0"/>
          </a:p>
          <a:p>
            <a:pPr>
              <a:lnSpc>
                <a:spcPct val="120000"/>
              </a:lnSpc>
            </a:pPr>
            <a:endParaRPr lang="de-DE" sz="900" dirty="0"/>
          </a:p>
          <a:p>
            <a:pPr marL="342900" indent="-342900">
              <a:lnSpc>
                <a:spcPct val="120000"/>
              </a:lnSpc>
              <a:buFont typeface="Arial" panose="020B0604020202020204" pitchFamily="34" charset="0"/>
              <a:buChar char="•"/>
            </a:pPr>
            <a:r>
              <a:rPr lang="de-DE" sz="2400" dirty="0"/>
              <a:t>AI &amp; digital twins - simulating and practicing for resilience in the supply chain: </a:t>
            </a:r>
            <a:r>
              <a:rPr lang="de-DE" sz="2400" dirty="0">
                <a:hlinkClick r:id="rId3"/>
              </a:rPr>
              <a:t>https://www.technologyreview.com/2021/10/26/1038643/ai-reinforcement-learning-digital-twins-can-solve-supply-chain-shortages-and-save-christmas/</a:t>
            </a:r>
            <a:endParaRPr lang="de-DE" sz="2400" dirty="0"/>
          </a:p>
          <a:p>
            <a:pPr>
              <a:lnSpc>
                <a:spcPct val="120000"/>
              </a:lnSpc>
            </a:pPr>
            <a:endParaRPr lang="de-DE" sz="900" dirty="0"/>
          </a:p>
          <a:p>
            <a:pPr marL="342900" indent="-342900">
              <a:lnSpc>
                <a:spcPct val="120000"/>
              </a:lnSpc>
              <a:buFont typeface="Arial" panose="020B0604020202020204" pitchFamily="34" charset="0"/>
              <a:buChar char="•"/>
            </a:pPr>
            <a:r>
              <a:rPr lang="en-US" sz="2400" dirty="0"/>
              <a:t>Reducing the footprint of recycled steel: </a:t>
            </a:r>
            <a:r>
              <a:rPr lang="en-US" sz="2400" dirty="0" err="1"/>
              <a:t>Fero</a:t>
            </a:r>
            <a:r>
              <a:rPr lang="en-US" sz="2400" dirty="0"/>
              <a:t> Labs uses AI to help steel manufacturers reduce the use of mined ingredients by up to 34%, preventing an estimated 450,000 tons of CO2 emissions per year: </a:t>
            </a:r>
            <a:r>
              <a:rPr lang="en-US" sz="2400" dirty="0">
                <a:hlinkClick r:id="rId4"/>
              </a:rPr>
              <a:t>https://gpai.ai/projects/responsible-ai/environment/climate-change-and-ai.pdf</a:t>
            </a:r>
            <a:endParaRPr lang="en-US" sz="2400" dirty="0"/>
          </a:p>
        </p:txBody>
      </p:sp>
    </p:spTree>
    <p:extLst>
      <p:ext uri="{BB962C8B-B14F-4D97-AF65-F5344CB8AC3E}">
        <p14:creationId xmlns:p14="http://schemas.microsoft.com/office/powerpoint/2010/main" val="756722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9906000" cy="769441"/>
          </a:xfrm>
          <a:prstGeom prst="rect">
            <a:avLst/>
          </a:prstGeom>
          <a:noFill/>
        </p:spPr>
        <p:txBody>
          <a:bodyPr wrap="square" rtlCol="0">
            <a:spAutoFit/>
          </a:bodyPr>
          <a:lstStyle/>
          <a:p>
            <a:r>
              <a:rPr lang="es-ES" sz="4400" b="1" dirty="0" err="1">
                <a:solidFill>
                  <a:srgbClr val="E7686A"/>
                </a:solidFill>
                <a:ea typeface="Microsoft Sans Serif" panose="020B0604020202020204" pitchFamily="34" charset="0"/>
                <a:cs typeface="Microsoft Sans Serif" panose="020B0604020202020204" pitchFamily="34" charset="0"/>
              </a:rPr>
              <a:t>Unit</a:t>
            </a:r>
            <a:r>
              <a:rPr lang="es-ES" sz="4400" b="1" dirty="0">
                <a:solidFill>
                  <a:srgbClr val="E7686A"/>
                </a:solidFill>
                <a:ea typeface="Microsoft Sans Serif" panose="020B0604020202020204" pitchFamily="34" charset="0"/>
                <a:cs typeface="Microsoft Sans Serif" panose="020B0604020202020204" pitchFamily="34" charset="0"/>
              </a:rPr>
              <a:t> 1: </a:t>
            </a:r>
            <a:r>
              <a:rPr lang="en-US" sz="4400" b="1" dirty="0">
                <a:solidFill>
                  <a:srgbClr val="E7686A"/>
                </a:solidFill>
                <a:ea typeface="Microsoft Sans Serif" panose="020B0604020202020204" pitchFamily="34" charset="0"/>
                <a:cs typeface="Microsoft Sans Serif" panose="020B0604020202020204" pitchFamily="34" charset="0"/>
              </a:rPr>
              <a:t>Using data science for social good</a:t>
            </a:r>
            <a:endParaRPr lang="es-ES" sz="44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rtlCol="0">
            <a:spAutoFit/>
          </a:bodyPr>
          <a:lstStyle/>
          <a:p>
            <a:r>
              <a:rPr lang="es-ES" sz="2800" b="1" dirty="0" err="1">
                <a:solidFill>
                  <a:srgbClr val="238791"/>
                </a:solidFill>
                <a:ea typeface="Microsoft Sans Serif" panose="020B0604020202020204" pitchFamily="34" charset="0"/>
                <a:cs typeface="Microsoft Sans Serif" panose="020B0604020202020204" pitchFamily="34" charset="0"/>
              </a:rPr>
              <a:t>Section</a:t>
            </a:r>
            <a:r>
              <a:rPr lang="es-ES" sz="2800" b="1" dirty="0">
                <a:solidFill>
                  <a:srgbClr val="238791"/>
                </a:solidFill>
                <a:ea typeface="Microsoft Sans Serif" panose="020B0604020202020204" pitchFamily="34" charset="0"/>
                <a:cs typeface="Microsoft Sans Serif" panose="020B0604020202020204" pitchFamily="34" charset="0"/>
              </a:rPr>
              <a:t> 1: </a:t>
            </a:r>
            <a:r>
              <a:rPr lang="en-US" sz="2800" b="1" dirty="0">
                <a:solidFill>
                  <a:srgbClr val="238791"/>
                </a:solidFill>
                <a:ea typeface="Microsoft Sans Serif" panose="020B0604020202020204" pitchFamily="34" charset="0"/>
                <a:cs typeface="Microsoft Sans Serif" panose="020B0604020202020204" pitchFamily="34" charset="0"/>
              </a:rPr>
              <a:t>Overview of possible </a:t>
            </a:r>
            <a:r>
              <a:rPr lang="en-US" sz="2800" b="1" i="1" dirty="0">
                <a:solidFill>
                  <a:srgbClr val="238791"/>
                </a:solidFill>
                <a:ea typeface="Microsoft Sans Serif" panose="020B0604020202020204" pitchFamily="34" charset="0"/>
                <a:cs typeface="Microsoft Sans Serif" panose="020B0604020202020204" pitchFamily="34" charset="0"/>
              </a:rPr>
              <a:t>data science for good </a:t>
            </a:r>
            <a:r>
              <a:rPr lang="en-US" sz="2800" b="1" dirty="0">
                <a:solidFill>
                  <a:srgbClr val="238791"/>
                </a:solidFill>
                <a:ea typeface="Microsoft Sans Serif" panose="020B0604020202020204" pitchFamily="34" charset="0"/>
                <a:cs typeface="Microsoft Sans Serif" panose="020B0604020202020204" pitchFamily="34" charset="0"/>
              </a:rPr>
              <a:t>use cases</a:t>
            </a: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dirty="0">
                <a:ea typeface="Microsoft Sans Serif" panose="020B0604020202020204" pitchFamily="34" charset="0"/>
                <a:cs typeface="Microsoft Sans Serif" panose="020B0604020202020204" pitchFamily="34" charset="0"/>
              </a:rPr>
              <a:t>More industry examples</a:t>
            </a:r>
          </a:p>
        </p:txBody>
      </p:sp>
      <p:sp>
        <p:nvSpPr>
          <p:cNvPr id="2" name="CasellaDiTesto 1"/>
          <p:cNvSpPr txBox="1"/>
          <p:nvPr/>
        </p:nvSpPr>
        <p:spPr>
          <a:xfrm>
            <a:off x="1600200" y="4076700"/>
            <a:ext cx="14859000" cy="3083921"/>
          </a:xfrm>
          <a:prstGeom prst="rect">
            <a:avLst/>
          </a:prstGeom>
          <a:noFill/>
        </p:spPr>
        <p:txBody>
          <a:bodyPr wrap="square" rtlCol="0">
            <a:spAutoFit/>
          </a:bodyPr>
          <a:lstStyle/>
          <a:p>
            <a:pPr marL="342900" indent="-342900">
              <a:lnSpc>
                <a:spcPct val="120000"/>
              </a:lnSpc>
              <a:buFont typeface="Arial" panose="020B0604020202020204" pitchFamily="34" charset="0"/>
              <a:buChar char="•"/>
            </a:pPr>
            <a:r>
              <a:rPr lang="de-DE" sz="2400" dirty="0"/>
              <a:t>Adaptive charging breaks down barriers to electric vehicle adoption. Bi-directional charging &amp; Vehicle to Grid technologies need smart scheduling algorithms. </a:t>
            </a:r>
            <a:r>
              <a:rPr lang="de-DE" sz="2400" dirty="0">
                <a:hlinkClick r:id="rId2"/>
              </a:rPr>
              <a:t>https://ev.caltech.edu/info</a:t>
            </a:r>
            <a:endParaRPr lang="de-DE" sz="2400" dirty="0"/>
          </a:p>
          <a:p>
            <a:pPr>
              <a:lnSpc>
                <a:spcPct val="120000"/>
              </a:lnSpc>
            </a:pPr>
            <a:endParaRPr lang="de-DE" sz="900" dirty="0"/>
          </a:p>
          <a:p>
            <a:pPr marL="342900" indent="-342900">
              <a:lnSpc>
                <a:spcPct val="120000"/>
              </a:lnSpc>
              <a:buFont typeface="Arial" panose="020B0604020202020204" pitchFamily="34" charset="0"/>
              <a:buChar char="•"/>
            </a:pPr>
            <a:r>
              <a:rPr lang="de-DE" sz="2400" dirty="0"/>
              <a:t>Using AI to detect forced labor in the supply chain:  </a:t>
            </a:r>
            <a:r>
              <a:rPr lang="de-DE" sz="2400" dirty="0">
                <a:hlinkClick r:id="rId3"/>
              </a:rPr>
              <a:t>https://www.altana.ai/blog/illuminating-xinjiang-forced-labor-ecosystem</a:t>
            </a:r>
            <a:endParaRPr lang="de-DE" sz="2400" dirty="0"/>
          </a:p>
          <a:p>
            <a:pPr>
              <a:lnSpc>
                <a:spcPct val="120000"/>
              </a:lnSpc>
            </a:pPr>
            <a:endParaRPr lang="de-DE" sz="900" dirty="0"/>
          </a:p>
          <a:p>
            <a:pPr marL="342900" indent="-342900">
              <a:lnSpc>
                <a:spcPct val="120000"/>
              </a:lnSpc>
              <a:buFont typeface="Arial" panose="020B0604020202020204" pitchFamily="34" charset="0"/>
              <a:buChar char="•"/>
            </a:pPr>
            <a:r>
              <a:rPr lang="en-US" sz="2400" dirty="0"/>
              <a:t>Machine learning can boost the value of wind energy: </a:t>
            </a:r>
            <a:r>
              <a:rPr lang="en-US" sz="2400" dirty="0">
                <a:hlinkClick r:id="rId4"/>
              </a:rPr>
              <a:t>https://www.deepmind.com/blog/machine-learning-can-boost-the-value-of-wind-energy</a:t>
            </a:r>
            <a:endParaRPr lang="en-US" sz="2400" dirty="0"/>
          </a:p>
        </p:txBody>
      </p:sp>
    </p:spTree>
    <p:extLst>
      <p:ext uri="{BB962C8B-B14F-4D97-AF65-F5344CB8AC3E}">
        <p14:creationId xmlns:p14="http://schemas.microsoft.com/office/powerpoint/2010/main" val="2127508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32B427A-9881-CC7B-B876-E25D95F4B2D1}"/>
              </a:ext>
            </a:extLst>
          </p:cNvPr>
          <p:cNvSpPr txBox="1"/>
          <p:nvPr/>
        </p:nvSpPr>
        <p:spPr>
          <a:xfrm>
            <a:off x="1432560" y="1496219"/>
            <a:ext cx="9768840" cy="769441"/>
          </a:xfrm>
          <a:prstGeom prst="rect">
            <a:avLst/>
          </a:prstGeom>
          <a:noFill/>
        </p:spPr>
        <p:txBody>
          <a:bodyPr wrap="square" rtlCol="0">
            <a:spAutoFit/>
          </a:bodyPr>
          <a:lstStyle/>
          <a:p>
            <a:r>
              <a:rPr lang="en-US" sz="4400" b="1" dirty="0">
                <a:solidFill>
                  <a:srgbClr val="E7686A"/>
                </a:solidFill>
                <a:ea typeface="Microsoft Sans Serif" panose="020B0604020202020204" pitchFamily="34" charset="0"/>
                <a:cs typeface="Microsoft Sans Serif" panose="020B0604020202020204" pitchFamily="34" charset="0"/>
              </a:rPr>
              <a:t>Unit 1: Using data science for social good</a:t>
            </a:r>
          </a:p>
        </p:txBody>
      </p:sp>
      <p:sp>
        <p:nvSpPr>
          <p:cNvPr id="7" name="CuadroTexto 6">
            <a:extLst>
              <a:ext uri="{FF2B5EF4-FFF2-40B4-BE49-F238E27FC236}">
                <a16:creationId xmlns:a16="http://schemas.microsoft.com/office/drawing/2014/main" id="{AA75B982-8563-0653-57EB-D817027F3CF1}"/>
              </a:ext>
            </a:extLst>
          </p:cNvPr>
          <p:cNvSpPr txBox="1"/>
          <p:nvPr/>
        </p:nvSpPr>
        <p:spPr>
          <a:xfrm>
            <a:off x="1447800" y="2552700"/>
            <a:ext cx="10040186" cy="523220"/>
          </a:xfrm>
          <a:prstGeom prst="rect">
            <a:avLst/>
          </a:prstGeom>
          <a:noFill/>
        </p:spPr>
        <p:txBody>
          <a:bodyPr wrap="square" rtlCol="0">
            <a:spAutoFit/>
          </a:bodyPr>
          <a:lstStyle/>
          <a:p>
            <a:r>
              <a:rPr lang="en-US" sz="2800" b="1" dirty="0">
                <a:solidFill>
                  <a:srgbClr val="238791"/>
                </a:solidFill>
                <a:ea typeface="Microsoft Sans Serif" panose="020B0604020202020204" pitchFamily="34" charset="0"/>
                <a:cs typeface="Microsoft Sans Serif" panose="020B0604020202020204" pitchFamily="34" charset="0"/>
              </a:rPr>
              <a:t>Section 2: Amnesty Italy Use Case</a:t>
            </a:r>
          </a:p>
        </p:txBody>
      </p:sp>
      <p:sp>
        <p:nvSpPr>
          <p:cNvPr id="2" name="CasellaDiTesto 1"/>
          <p:cNvSpPr txBox="1"/>
          <p:nvPr/>
        </p:nvSpPr>
        <p:spPr>
          <a:xfrm>
            <a:off x="1447800" y="3361372"/>
            <a:ext cx="12801600" cy="2739211"/>
          </a:xfrm>
          <a:prstGeom prst="rect">
            <a:avLst/>
          </a:prstGeom>
          <a:noFill/>
        </p:spPr>
        <p:txBody>
          <a:bodyPr wrap="square" rtlCol="0">
            <a:spAutoFit/>
          </a:bodyPr>
          <a:lstStyle/>
          <a:p>
            <a:r>
              <a:rPr lang="de-DE" sz="2800" b="1" dirty="0">
                <a:solidFill>
                  <a:srgbClr val="002060"/>
                </a:solidFill>
              </a:rPr>
              <a:t>Barometro dell‘Odio:  Annual Social Media Monitoring Campaigns since 2018.  </a:t>
            </a:r>
          </a:p>
          <a:p>
            <a:pPr marL="411480" lvl="2" indent="0">
              <a:buNone/>
            </a:pPr>
            <a:endParaRPr lang="de-DE" sz="2400" dirty="0"/>
          </a:p>
          <a:p>
            <a:pPr marL="411480" lvl="2" indent="0">
              <a:buNone/>
            </a:pPr>
            <a:r>
              <a:rPr lang="en-US" sz="2400" dirty="0"/>
              <a:t>What is the tone of online discourse, in particular political and human rights relevant discussion? To what extent does intolerance and discrimination shape the social media landscape, and what is the impact on disadvantaged groups?</a:t>
            </a:r>
          </a:p>
          <a:p>
            <a:pPr marL="411480" lvl="2" indent="0">
              <a:buNone/>
            </a:pPr>
            <a:endParaRPr lang="de-DE" sz="2400" dirty="0"/>
          </a:p>
          <a:p>
            <a:pPr marL="411480" lvl="2" indent="0">
              <a:buNone/>
            </a:pPr>
            <a:r>
              <a:rPr lang="de-DE" sz="2400" dirty="0"/>
              <a:t>Data Science at the service of human rights impact assessment.</a:t>
            </a:r>
            <a:endParaRPr lang="it-IT" dirty="0"/>
          </a:p>
        </p:txBody>
      </p:sp>
    </p:spTree>
    <p:extLst>
      <p:ext uri="{BB962C8B-B14F-4D97-AF65-F5344CB8AC3E}">
        <p14:creationId xmlns:p14="http://schemas.microsoft.com/office/powerpoint/2010/main" val="1782711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9906000" cy="769441"/>
          </a:xfrm>
          <a:prstGeom prst="rect">
            <a:avLst/>
          </a:prstGeom>
          <a:noFill/>
        </p:spPr>
        <p:txBody>
          <a:bodyPr wrap="square" rtlCol="0">
            <a:spAutoFit/>
          </a:bodyPr>
          <a:lstStyle/>
          <a:p>
            <a:r>
              <a:rPr lang="es-ES" sz="4400" b="1" dirty="0" err="1">
                <a:solidFill>
                  <a:srgbClr val="E7686A"/>
                </a:solidFill>
                <a:ea typeface="Microsoft Sans Serif" panose="020B0604020202020204" pitchFamily="34" charset="0"/>
                <a:cs typeface="Microsoft Sans Serif" panose="020B0604020202020204" pitchFamily="34" charset="0"/>
              </a:rPr>
              <a:t>Unit</a:t>
            </a:r>
            <a:r>
              <a:rPr lang="es-ES" sz="4400" b="1" dirty="0">
                <a:solidFill>
                  <a:srgbClr val="E7686A"/>
                </a:solidFill>
                <a:ea typeface="Microsoft Sans Serif" panose="020B0604020202020204" pitchFamily="34" charset="0"/>
                <a:cs typeface="Microsoft Sans Serif" panose="020B0604020202020204" pitchFamily="34" charset="0"/>
              </a:rPr>
              <a:t> 1: </a:t>
            </a:r>
            <a:r>
              <a:rPr lang="en-US" sz="4400" b="1" dirty="0">
                <a:solidFill>
                  <a:srgbClr val="E7686A"/>
                </a:solidFill>
                <a:ea typeface="Microsoft Sans Serif" panose="020B0604020202020204" pitchFamily="34" charset="0"/>
                <a:cs typeface="Microsoft Sans Serif" panose="020B0604020202020204" pitchFamily="34" charset="0"/>
              </a:rPr>
              <a:t>Using data science for social good</a:t>
            </a:r>
            <a:endParaRPr lang="es-ES" sz="44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rtlCol="0">
            <a:spAutoFit/>
          </a:bodyPr>
          <a:lstStyle/>
          <a:p>
            <a:r>
              <a:rPr lang="es-ES" sz="2800" b="1" dirty="0" err="1">
                <a:solidFill>
                  <a:srgbClr val="238791"/>
                </a:solidFill>
                <a:ea typeface="Microsoft Sans Serif" panose="020B0604020202020204" pitchFamily="34" charset="0"/>
                <a:cs typeface="Microsoft Sans Serif" panose="020B0604020202020204" pitchFamily="34" charset="0"/>
              </a:rPr>
              <a:t>Section</a:t>
            </a:r>
            <a:r>
              <a:rPr lang="es-ES" sz="2800" b="1" dirty="0">
                <a:solidFill>
                  <a:srgbClr val="238791"/>
                </a:solidFill>
                <a:ea typeface="Microsoft Sans Serif" panose="020B0604020202020204" pitchFamily="34" charset="0"/>
                <a:cs typeface="Microsoft Sans Serif" panose="020B0604020202020204" pitchFamily="34" charset="0"/>
              </a:rPr>
              <a:t> 2: </a:t>
            </a:r>
            <a:r>
              <a:rPr lang="en-US" sz="2800" b="1" dirty="0">
                <a:solidFill>
                  <a:srgbClr val="238791"/>
                </a:solidFill>
                <a:ea typeface="Microsoft Sans Serif" panose="020B0604020202020204" pitchFamily="34" charset="0"/>
                <a:cs typeface="Microsoft Sans Serif" panose="020B0604020202020204" pitchFamily="34" charset="0"/>
              </a:rPr>
              <a:t>Amnesty Italy Use Case</a:t>
            </a: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dirty="0">
                <a:ea typeface="Microsoft Sans Serif" panose="020B0604020202020204" pitchFamily="34" charset="0"/>
                <a:cs typeface="Microsoft Sans Serif" panose="020B0604020202020204" pitchFamily="34" charset="0"/>
              </a:rPr>
              <a:t>Modalities:</a:t>
            </a:r>
          </a:p>
        </p:txBody>
      </p:sp>
      <p:sp>
        <p:nvSpPr>
          <p:cNvPr id="2" name="CasellaDiTesto 1"/>
          <p:cNvSpPr txBox="1"/>
          <p:nvPr/>
        </p:nvSpPr>
        <p:spPr>
          <a:xfrm>
            <a:off x="1600200" y="4000500"/>
            <a:ext cx="14859000" cy="507831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sz="2400" dirty="0"/>
              <a:t>Public content downloaded via Twitter and Facebook API</a:t>
            </a:r>
          </a:p>
          <a:p>
            <a:pPr marL="285750" indent="-285750">
              <a:lnSpc>
                <a:spcPct val="150000"/>
              </a:lnSpc>
              <a:buFont typeface="Wingdings" panose="05000000000000000000" pitchFamily="2" charset="2"/>
              <a:buChar char="Ø"/>
            </a:pPr>
            <a:r>
              <a:rPr lang="en-US" sz="2400" dirty="0"/>
              <a:t>Collected from a list of public accounts/profiles determined by Amnesty Italy</a:t>
            </a:r>
          </a:p>
          <a:p>
            <a:pPr marL="285750" indent="-285750">
              <a:lnSpc>
                <a:spcPct val="150000"/>
              </a:lnSpc>
              <a:buFont typeface="Wingdings" panose="05000000000000000000" pitchFamily="2" charset="2"/>
              <a:buChar char="Ø"/>
            </a:pPr>
            <a:r>
              <a:rPr lang="en-US" sz="2400" dirty="0"/>
              <a:t>4-8 weeks of monitoring (exception: 2021 16 weeks of monitoring)</a:t>
            </a:r>
          </a:p>
          <a:p>
            <a:pPr marL="285750" indent="-285750">
              <a:lnSpc>
                <a:spcPct val="150000"/>
              </a:lnSpc>
              <a:buFont typeface="Wingdings" panose="05000000000000000000" pitchFamily="2" charset="2"/>
              <a:buChar char="Ø"/>
            </a:pPr>
            <a:r>
              <a:rPr lang="en-US" sz="2400" dirty="0"/>
              <a:t>Random sampling of comments from most active accounts</a:t>
            </a:r>
          </a:p>
          <a:p>
            <a:pPr marL="285750" indent="-285750">
              <a:lnSpc>
                <a:spcPct val="150000"/>
              </a:lnSpc>
              <a:buFont typeface="Wingdings" panose="05000000000000000000" pitchFamily="2" charset="2"/>
              <a:buChar char="Ø"/>
            </a:pPr>
            <a:r>
              <a:rPr lang="en-US" sz="2400" dirty="0"/>
              <a:t>Between 30 – 100 thousand comments selected in this manner</a:t>
            </a:r>
          </a:p>
          <a:p>
            <a:pPr marL="285750" indent="-285750">
              <a:lnSpc>
                <a:spcPct val="150000"/>
              </a:lnSpc>
              <a:buFont typeface="Wingdings" panose="05000000000000000000" pitchFamily="2" charset="2"/>
              <a:buChar char="Ø"/>
            </a:pPr>
            <a:r>
              <a:rPr lang="en-US" sz="2400" dirty="0"/>
              <a:t>Manual labelling by between 50 – 150 trained Amnesty volunteers: topic and level of offensiveness</a:t>
            </a:r>
          </a:p>
          <a:p>
            <a:pPr marL="285750" indent="-285750">
              <a:lnSpc>
                <a:spcPct val="150000"/>
              </a:lnSpc>
              <a:buFont typeface="Wingdings" panose="05000000000000000000" pitchFamily="2" charset="2"/>
              <a:buChar char="Ø"/>
            </a:pPr>
            <a:r>
              <a:rPr lang="en-US" sz="2400" dirty="0"/>
              <a:t>Cross-checking (same comment labelled by 2-3 volunteers) of all comments</a:t>
            </a:r>
          </a:p>
          <a:p>
            <a:pPr marL="285750" indent="-285750">
              <a:lnSpc>
                <a:spcPct val="150000"/>
              </a:lnSpc>
              <a:buFont typeface="Wingdings" panose="05000000000000000000" pitchFamily="2" charset="2"/>
              <a:buChar char="Ø"/>
            </a:pPr>
            <a:r>
              <a:rPr lang="en-US" sz="2400" dirty="0"/>
              <a:t>Resolution of inconsistent labelling &amp; determination of target and type of offense: by Amnesty experts („</a:t>
            </a:r>
            <a:r>
              <a:rPr lang="en-US" sz="2400" dirty="0" err="1"/>
              <a:t>Tavolo</a:t>
            </a:r>
            <a:r>
              <a:rPr lang="en-US" sz="2400" dirty="0"/>
              <a:t> </a:t>
            </a:r>
            <a:r>
              <a:rPr lang="en-US" sz="2400" dirty="0" err="1"/>
              <a:t>dell‘Odio</a:t>
            </a:r>
            <a:r>
              <a:rPr lang="en-US" sz="2400" dirty="0"/>
              <a:t>“)</a:t>
            </a:r>
          </a:p>
        </p:txBody>
      </p:sp>
    </p:spTree>
    <p:extLst>
      <p:ext uri="{BB962C8B-B14F-4D97-AF65-F5344CB8AC3E}">
        <p14:creationId xmlns:p14="http://schemas.microsoft.com/office/powerpoint/2010/main" val="1421791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5B49A45C-DB62-51D8-86AE-29BDD6A61244}"/>
              </a:ext>
            </a:extLst>
          </p:cNvPr>
          <p:cNvSpPr txBox="1"/>
          <p:nvPr/>
        </p:nvSpPr>
        <p:spPr>
          <a:xfrm>
            <a:off x="1447800" y="1411535"/>
            <a:ext cx="9906000" cy="769441"/>
          </a:xfrm>
          <a:prstGeom prst="rect">
            <a:avLst/>
          </a:prstGeom>
          <a:noFill/>
        </p:spPr>
        <p:txBody>
          <a:bodyPr wrap="square" rtlCol="0">
            <a:spAutoFit/>
          </a:bodyPr>
          <a:lstStyle/>
          <a:p>
            <a:r>
              <a:rPr lang="es-ES" sz="4400" b="1" dirty="0" err="1">
                <a:solidFill>
                  <a:srgbClr val="E7686A"/>
                </a:solidFill>
                <a:ea typeface="Microsoft Sans Serif" panose="020B0604020202020204" pitchFamily="34" charset="0"/>
                <a:cs typeface="Microsoft Sans Serif" panose="020B0604020202020204" pitchFamily="34" charset="0"/>
              </a:rPr>
              <a:t>Unit</a:t>
            </a:r>
            <a:r>
              <a:rPr lang="es-ES" sz="4400" b="1" dirty="0">
                <a:solidFill>
                  <a:srgbClr val="E7686A"/>
                </a:solidFill>
                <a:ea typeface="Microsoft Sans Serif" panose="020B0604020202020204" pitchFamily="34" charset="0"/>
                <a:cs typeface="Microsoft Sans Serif" panose="020B0604020202020204" pitchFamily="34" charset="0"/>
              </a:rPr>
              <a:t> 1: </a:t>
            </a:r>
            <a:r>
              <a:rPr lang="en-US" sz="4400" b="1" dirty="0">
                <a:solidFill>
                  <a:srgbClr val="E7686A"/>
                </a:solidFill>
                <a:ea typeface="Microsoft Sans Serif" panose="020B0604020202020204" pitchFamily="34" charset="0"/>
                <a:cs typeface="Microsoft Sans Serif" panose="020B0604020202020204" pitchFamily="34" charset="0"/>
              </a:rPr>
              <a:t>Using data science for social good</a:t>
            </a:r>
            <a:endParaRPr lang="es-ES" sz="4400" b="1" dirty="0">
              <a:solidFill>
                <a:srgbClr val="E7686A"/>
              </a:solidFill>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9FDC7C57-826D-5EA9-1BF2-8E3DC6D338FF}"/>
              </a:ext>
            </a:extLst>
          </p:cNvPr>
          <p:cNvSpPr txBox="1"/>
          <p:nvPr/>
        </p:nvSpPr>
        <p:spPr>
          <a:xfrm>
            <a:off x="1447800" y="2552700"/>
            <a:ext cx="10040186" cy="523220"/>
          </a:xfrm>
          <a:prstGeom prst="rect">
            <a:avLst/>
          </a:prstGeom>
          <a:noFill/>
        </p:spPr>
        <p:txBody>
          <a:bodyPr wrap="square" rtlCol="0">
            <a:spAutoFit/>
          </a:bodyPr>
          <a:lstStyle/>
          <a:p>
            <a:r>
              <a:rPr lang="es-ES" sz="2800" b="1" dirty="0" err="1">
                <a:solidFill>
                  <a:srgbClr val="238791"/>
                </a:solidFill>
                <a:ea typeface="Microsoft Sans Serif" panose="020B0604020202020204" pitchFamily="34" charset="0"/>
                <a:cs typeface="Microsoft Sans Serif" panose="020B0604020202020204" pitchFamily="34" charset="0"/>
              </a:rPr>
              <a:t>Section</a:t>
            </a:r>
            <a:r>
              <a:rPr lang="es-ES" sz="2800" b="1" dirty="0">
                <a:solidFill>
                  <a:srgbClr val="238791"/>
                </a:solidFill>
                <a:ea typeface="Microsoft Sans Serif" panose="020B0604020202020204" pitchFamily="34" charset="0"/>
                <a:cs typeface="Microsoft Sans Serif" panose="020B0604020202020204" pitchFamily="34" charset="0"/>
              </a:rPr>
              <a:t> 2: </a:t>
            </a:r>
            <a:r>
              <a:rPr lang="en-US" sz="2800" b="1" dirty="0">
                <a:solidFill>
                  <a:srgbClr val="238791"/>
                </a:solidFill>
                <a:ea typeface="Microsoft Sans Serif" panose="020B0604020202020204" pitchFamily="34" charset="0"/>
                <a:cs typeface="Microsoft Sans Serif" panose="020B0604020202020204" pitchFamily="34" charset="0"/>
              </a:rPr>
              <a:t>Amnesty Italy Use Case</a:t>
            </a:r>
          </a:p>
        </p:txBody>
      </p:sp>
      <p:sp>
        <p:nvSpPr>
          <p:cNvPr id="7" name="CuadroTexto 6">
            <a:extLst>
              <a:ext uri="{FF2B5EF4-FFF2-40B4-BE49-F238E27FC236}">
                <a16:creationId xmlns:a16="http://schemas.microsoft.com/office/drawing/2014/main" id="{26604A3A-FCB1-2584-4904-8E2F8E3F8F7B}"/>
              </a:ext>
            </a:extLst>
          </p:cNvPr>
          <p:cNvSpPr txBox="1"/>
          <p:nvPr/>
        </p:nvSpPr>
        <p:spPr>
          <a:xfrm>
            <a:off x="1447800" y="3238500"/>
            <a:ext cx="15163800" cy="461665"/>
          </a:xfrm>
          <a:prstGeom prst="rect">
            <a:avLst/>
          </a:prstGeom>
          <a:noFill/>
        </p:spPr>
        <p:txBody>
          <a:bodyPr wrap="square" rtlCol="0">
            <a:spAutoFit/>
          </a:bodyPr>
          <a:lstStyle/>
          <a:p>
            <a:r>
              <a:rPr lang="en-US" sz="2400" b="1" i="1" dirty="0">
                <a:solidFill>
                  <a:srgbClr val="FDBD40"/>
                </a:solidFill>
                <a:ea typeface="Microsoft Sans Serif" panose="020B0604020202020204" pitchFamily="34" charset="0"/>
                <a:cs typeface="Microsoft Sans Serif" panose="020B0604020202020204" pitchFamily="34" charset="0"/>
              </a:rPr>
              <a:t>Example: European Parliamentary Elections 2019</a:t>
            </a:r>
          </a:p>
        </p:txBody>
      </p:sp>
      <p:sp>
        <p:nvSpPr>
          <p:cNvPr id="2" name="CasellaDiTesto 1"/>
          <p:cNvSpPr txBox="1"/>
          <p:nvPr/>
        </p:nvSpPr>
        <p:spPr>
          <a:xfrm>
            <a:off x="1600200" y="4076700"/>
            <a:ext cx="13411200" cy="2308324"/>
          </a:xfrm>
          <a:prstGeom prst="rect">
            <a:avLst/>
          </a:prstGeom>
          <a:noFill/>
        </p:spPr>
        <p:txBody>
          <a:bodyPr wrap="square" rtlCol="0">
            <a:spAutoFit/>
          </a:bodyPr>
          <a:lstStyle/>
          <a:p>
            <a:pPr>
              <a:lnSpc>
                <a:spcPct val="150000"/>
              </a:lnSpc>
            </a:pPr>
            <a:r>
              <a:rPr lang="en-US" sz="2400" dirty="0"/>
              <a:t>The public Twitter and Facebook profiles of 461 candidates, plus the party leadership, were monitored.</a:t>
            </a:r>
          </a:p>
          <a:p>
            <a:pPr>
              <a:lnSpc>
                <a:spcPct val="150000"/>
              </a:lnSpc>
            </a:pPr>
            <a:endParaRPr lang="en-US" sz="2400" dirty="0"/>
          </a:p>
          <a:p>
            <a:pPr marL="285750" indent="-285750">
              <a:lnSpc>
                <a:spcPct val="150000"/>
              </a:lnSpc>
              <a:buFont typeface="Wingdings" panose="05000000000000000000" pitchFamily="2" charset="2"/>
              <a:buChar char="Ø"/>
            </a:pPr>
            <a:r>
              <a:rPr lang="en-US" sz="2400" dirty="0"/>
              <a:t>6 weeks (April 15 to May 24, 2019)</a:t>
            </a:r>
          </a:p>
          <a:p>
            <a:pPr marL="285750" indent="-285750">
              <a:lnSpc>
                <a:spcPct val="150000"/>
              </a:lnSpc>
              <a:buFont typeface="Wingdings" panose="05000000000000000000" pitchFamily="2" charset="2"/>
              <a:buChar char="Ø"/>
            </a:pPr>
            <a:r>
              <a:rPr lang="en-US" sz="2400" dirty="0"/>
              <a:t>Over 27 thousand posts, and 4 million comments were collected</a:t>
            </a:r>
          </a:p>
        </p:txBody>
      </p:sp>
    </p:spTree>
    <p:extLst>
      <p:ext uri="{BB962C8B-B14F-4D97-AF65-F5344CB8AC3E}">
        <p14:creationId xmlns:p14="http://schemas.microsoft.com/office/powerpoint/2010/main" val="840696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3397</Words>
  <Application>Microsoft Office PowerPoint</Application>
  <PresentationFormat>Personalizado</PresentationFormat>
  <Paragraphs>415</Paragraphs>
  <Slides>48</Slides>
  <Notes>22</Notes>
  <HiddenSlides>0</HiddenSlides>
  <MMClips>0</MMClips>
  <ScaleCrop>false</ScaleCrop>
  <HeadingPairs>
    <vt:vector size="6" baseType="variant">
      <vt:variant>
        <vt:lpstr>Fuentes usadas</vt:lpstr>
      </vt:variant>
      <vt:variant>
        <vt:i4>12</vt:i4>
      </vt:variant>
      <vt:variant>
        <vt:lpstr>Tema</vt:lpstr>
      </vt:variant>
      <vt:variant>
        <vt:i4>2</vt:i4>
      </vt:variant>
      <vt:variant>
        <vt:lpstr>Títulos de diapositiva</vt:lpstr>
      </vt:variant>
      <vt:variant>
        <vt:i4>48</vt:i4>
      </vt:variant>
    </vt:vector>
  </HeadingPairs>
  <TitlesOfParts>
    <vt:vector size="62" baseType="lpstr">
      <vt:lpstr>Arial</vt:lpstr>
      <vt:lpstr>Calibri</vt:lpstr>
      <vt:lpstr>Calibri Light</vt:lpstr>
      <vt:lpstr>Courier New</vt:lpstr>
      <vt:lpstr>LinBiolinumTB</vt:lpstr>
      <vt:lpstr>Merriweather Sans</vt:lpstr>
      <vt:lpstr>Microsoft Sans Serif</vt:lpstr>
      <vt:lpstr>Noto Sans Symbols</vt:lpstr>
      <vt:lpstr>Oxygen</vt:lpstr>
      <vt:lpstr>Slack-Lato</vt:lpstr>
      <vt:lpstr>Ubuntu</vt:lpstr>
      <vt:lpstr>Wingdings</vt:lpstr>
      <vt:lpstr>Office Theme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Oh no...</vt:lpstr>
      <vt:lpstr>Ethics – Guidelines</vt:lpstr>
      <vt:lpstr>Ethics – Guidelines or Washing?</vt:lpstr>
      <vt:lpstr>... Oh no...</vt:lpstr>
      <vt:lpstr>Presentación de PowerPoint</vt:lpstr>
      <vt:lpstr>Presentación de PowerPoint</vt:lpstr>
      <vt:lpstr>Unit 3: Trustworthy AI</vt:lpstr>
      <vt:lpstr>Unit 3: Trustworthy AI</vt:lpstr>
      <vt:lpstr>Unit 3: Trustworthy AI</vt:lpstr>
      <vt:lpstr>Unit 3: Trustworthy AI</vt:lpstr>
      <vt:lpstr>Unit 3: Trustworthy AI</vt:lpstr>
      <vt:lpstr>Unit 3: Trustworthy AI</vt:lpstr>
      <vt:lpstr>Unit 3: Trustworthy AI</vt:lpstr>
      <vt:lpstr>Unit 3: Trustworthy AI</vt:lpstr>
      <vt:lpstr>Unit 3: Trustworthy AI</vt:lpstr>
      <vt:lpstr>Unit 3: Trustworthy AI</vt:lpstr>
      <vt:lpstr>Unit 3: Trustworthy AI</vt:lpstr>
      <vt:lpstr>Unit 3: Trustworthy AI</vt:lpstr>
      <vt:lpstr>Unit 3: Trustworthy AI</vt:lpstr>
      <vt:lpstr>Unit 3: Trustworthy AI</vt:lpstr>
      <vt:lpstr>Unit 3: Trustworthy AI</vt:lpstr>
      <vt:lpstr>Unit 3: Trustworthy AI</vt:lpstr>
      <vt:lpstr>Unit 3: Trustworthy AI</vt:lpstr>
      <vt:lpstr>Unit 3: Trustworthy AI</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SCIENCE - PPT TEMPLATE</dc:title>
  <dc:creator>Monia Coppola</dc:creator>
  <cp:keywords>DAE_p32tqtE,BAEXurJiHZU</cp:keywords>
  <cp:lastModifiedBy>María del  Mar Castillo</cp:lastModifiedBy>
  <cp:revision>363</cp:revision>
  <dcterms:created xsi:type="dcterms:W3CDTF">2022-05-03T15:33:59Z</dcterms:created>
  <dcterms:modified xsi:type="dcterms:W3CDTF">2023-03-21T11:57:17Z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2022-05-03T00:00:00Z</vt:filetime>
  </property>
  <property fmtid="{D5CDD505-2E9C-101B-9397-08002B2CF9AE}" pid="3" name="Creator">
    <vt:lpwstr>Canva</vt:lpwstr>
  </property>
  <property fmtid="{D5CDD505-2E9C-101B-9397-08002B2CF9AE}" pid="4" name="LastSaved">
    <vt:filetime>2022-05-03T00:00:00Z</vt:filetime>
  </property>
</Properties>
</file>