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6B_166EEADB.xml" ContentType="application/vnd.ms-powerpoint.comment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30"/>
  </p:notesMasterIdLst>
  <p:sldIdLst>
    <p:sldId id="256" r:id="rId6"/>
    <p:sldId id="258" r:id="rId7"/>
    <p:sldId id="365" r:id="rId8"/>
    <p:sldId id="367" r:id="rId9"/>
    <p:sldId id="259" r:id="rId10"/>
    <p:sldId id="363" r:id="rId11"/>
    <p:sldId id="369" r:id="rId12"/>
    <p:sldId id="314" r:id="rId13"/>
    <p:sldId id="322" r:id="rId14"/>
    <p:sldId id="368" r:id="rId15"/>
    <p:sldId id="400" r:id="rId16"/>
    <p:sldId id="315" r:id="rId17"/>
    <p:sldId id="370" r:id="rId18"/>
    <p:sldId id="371" r:id="rId19"/>
    <p:sldId id="372" r:id="rId20"/>
    <p:sldId id="398" r:id="rId21"/>
    <p:sldId id="373" r:id="rId22"/>
    <p:sldId id="348" r:id="rId23"/>
    <p:sldId id="374" r:id="rId24"/>
    <p:sldId id="399" r:id="rId25"/>
    <p:sldId id="397" r:id="rId26"/>
    <p:sldId id="274" r:id="rId27"/>
    <p:sldId id="375" r:id="rId28"/>
    <p:sldId id="276" r:id="rId29"/>
  </p:sldIdLst>
  <p:sldSz cx="18288000" cy="10287000"/>
  <p:notesSz cx="18288000" cy="10287000"/>
  <p:embeddedFontLst>
    <p:embeddedFont>
      <p:font typeface="Arial Rounded MT Bold" panose="020F0704030504030204" pitchFamily="34" charset="0"/>
      <p:regular r:id="rId31"/>
    </p:embeddedFont>
    <p:embeddedFont>
      <p:font typeface="Calibri" panose="020F0502020204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Cambria Math" panose="02040503050406030204" pitchFamily="18" charset="0"/>
      <p:regular r:id="rId40"/>
    </p:embeddedFont>
    <p:embeddedFont>
      <p:font typeface="Helvetica Neue" panose="020B0604020202020204" charset="0"/>
      <p:regular r:id="rId41"/>
      <p:bold r:id="rId42"/>
      <p:italic r:id="rId43"/>
      <p:boldItalic r:id="rId44"/>
    </p:embeddedFont>
    <p:embeddedFont>
      <p:font typeface="Oxygen" panose="02000503000000000000" pitchFamily="2"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D34OK8wPmvGVBTA1+YX4lttXdQ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1F705-C02F-410B-9C20-DD7ACCAA154A}" name="Rania" initials="R" userId="S::rania@fairbydesign.eu::ccb86c1b-1a59-49c9-bc50-ce34bd305589" providerId="AD"/>
  <p188:author id="{4279AF71-AB40-D15C-3B5A-81846390182B}" name="Carina Zehetmaier" initials="CZ" userId="S::carinaz@womeninai.at::7299af5a-b1ac-4a95-9d92-be541f75222f" providerId="AD"/>
  <p188:author id="{B87CEF86-3BF0-892A-D6BC-EE155CC8A7E7}" name="Valerie Hafez" initials="VH" userId="S::valerieh@womeninai.at::c67ebde3-4e6d-4576-bbd2-2f75cdc8c3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77015-1B39-D9F3-ECD3-C9E21C4555D6}" v="274" dt="2023-06-05T07:15:50.336"/>
    <p1510:client id="{78D215C8-F61B-D038-E6F0-9DB90ABBE336}" v="2" dt="2023-07-03T05:05:19.251"/>
    <p1510:client id="{CCF43A17-AA5F-4EA1-9615-2430AFC8A70D}" v="442" dt="2023-03-17T23:58:55.936"/>
    <p1510:client id="{E24F2F2B-0B89-5D9E-AE97-D365CCCBC3F4}" v="1435" dt="2023-06-23T17:00:50.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84" y="23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font" Target="fonts/font1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5.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54566776831797E-2"/>
          <c:y val="4.997099532787088E-2"/>
          <c:w val="0.9575371549893843"/>
          <c:h val="0.91631799163179917"/>
        </c:manualLayout>
      </c:layout>
      <c:scatterChart>
        <c:scatterStyle val="smoothMarker"/>
        <c:varyColors val="0"/>
        <c:ser>
          <c:idx val="0"/>
          <c:order val="0"/>
          <c:spPr>
            <a:ln w="36961">
              <a:solidFill>
                <a:srgbClr val="800000"/>
              </a:solidFill>
              <a:prstDash val="solid"/>
            </a:ln>
          </c:spPr>
          <c:marker>
            <c:symbol val="none"/>
          </c:marker>
          <c:xVal>
            <c:numRef>
              <c:f>Hoja1!$A$2:$A$81</c:f>
              <c:numCache>
                <c:formatCode>General</c:formatCode>
                <c:ptCount val="8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numCache>
            </c:numRef>
          </c:xVal>
          <c:yVal>
            <c:numRef>
              <c:f>Hoja1!$B$2:$B$81</c:f>
              <c:numCache>
                <c:formatCode>General</c:formatCode>
                <c:ptCount val="80"/>
                <c:pt idx="0">
                  <c:v>1</c:v>
                </c:pt>
                <c:pt idx="1">
                  <c:v>0.70710678118654746</c:v>
                </c:pt>
                <c:pt idx="2">
                  <c:v>0.57735026918962551</c:v>
                </c:pt>
                <c:pt idx="3">
                  <c:v>0.5</c:v>
                </c:pt>
                <c:pt idx="4">
                  <c:v>0.44721359549995887</c:v>
                </c:pt>
                <c:pt idx="5">
                  <c:v>0.40824829046386307</c:v>
                </c:pt>
                <c:pt idx="6">
                  <c:v>0.37796447300922892</c:v>
                </c:pt>
                <c:pt idx="7">
                  <c:v>0.35355339059327384</c:v>
                </c:pt>
                <c:pt idx="8">
                  <c:v>0.33333333333333331</c:v>
                </c:pt>
                <c:pt idx="9">
                  <c:v>0.31622776601683861</c:v>
                </c:pt>
                <c:pt idx="10">
                  <c:v>0.30151134457776368</c:v>
                </c:pt>
                <c:pt idx="11">
                  <c:v>0.28867513459481292</c:v>
                </c:pt>
                <c:pt idx="12">
                  <c:v>0.27735009811261546</c:v>
                </c:pt>
                <c:pt idx="13">
                  <c:v>0.2672612419124244</c:v>
                </c:pt>
                <c:pt idx="14">
                  <c:v>0.25819888974716132</c:v>
                </c:pt>
                <c:pt idx="15">
                  <c:v>0.25</c:v>
                </c:pt>
                <c:pt idx="16">
                  <c:v>0.2425356250363333</c:v>
                </c:pt>
                <c:pt idx="17">
                  <c:v>0.23570226039551589</c:v>
                </c:pt>
                <c:pt idx="18">
                  <c:v>0.22941573387056249</c:v>
                </c:pt>
                <c:pt idx="19">
                  <c:v>0.22360679774997891</c:v>
                </c:pt>
                <c:pt idx="20">
                  <c:v>0.21821789023599308</c:v>
                </c:pt>
                <c:pt idx="21">
                  <c:v>0.21320071635561039</c:v>
                </c:pt>
                <c:pt idx="22">
                  <c:v>0.20851441405707533</c:v>
                </c:pt>
                <c:pt idx="23">
                  <c:v>0.20412414523193154</c:v>
                </c:pt>
                <c:pt idx="24">
                  <c:v>0.2</c:v>
                </c:pt>
                <c:pt idx="25">
                  <c:v>0.19611613513818443</c:v>
                </c:pt>
                <c:pt idx="26">
                  <c:v>0.19245008972987554</c:v>
                </c:pt>
                <c:pt idx="27">
                  <c:v>0.18898223650461413</c:v>
                </c:pt>
                <c:pt idx="28">
                  <c:v>0.18569533817705253</c:v>
                </c:pt>
                <c:pt idx="29">
                  <c:v>0.18257418583505541</c:v>
                </c:pt>
                <c:pt idx="30">
                  <c:v>0.17960530202677491</c:v>
                </c:pt>
                <c:pt idx="31">
                  <c:v>0.17677669529663689</c:v>
                </c:pt>
                <c:pt idx="32">
                  <c:v>0.17407765595569785</c:v>
                </c:pt>
                <c:pt idx="33">
                  <c:v>0.17149858514250929</c:v>
                </c:pt>
                <c:pt idx="34">
                  <c:v>0.16903085094570341</c:v>
                </c:pt>
                <c:pt idx="35">
                  <c:v>0.16666666666666671</c:v>
                </c:pt>
                <c:pt idx="36">
                  <c:v>0.16439898730535754</c:v>
                </c:pt>
                <c:pt idx="37">
                  <c:v>0.16222142113076293</c:v>
                </c:pt>
                <c:pt idx="38">
                  <c:v>0.16012815380508721</c:v>
                </c:pt>
                <c:pt idx="39">
                  <c:v>0.1581138830084193</c:v>
                </c:pt>
                <c:pt idx="40">
                  <c:v>0.15617376188860607</c:v>
                </c:pt>
                <c:pt idx="41">
                  <c:v>0.15430334996209247</c:v>
                </c:pt>
                <c:pt idx="42">
                  <c:v>0.15249857033260494</c:v>
                </c:pt>
                <c:pt idx="43">
                  <c:v>0.15075567228888168</c:v>
                </c:pt>
                <c:pt idx="44">
                  <c:v>0.14907119849998599</c:v>
                </c:pt>
                <c:pt idx="45">
                  <c:v>0.14744195615489775</c:v>
                </c:pt>
                <c:pt idx="46">
                  <c:v>0.14586499149789525</c:v>
                </c:pt>
                <c:pt idx="47">
                  <c:v>0.14433756729740646</c:v>
                </c:pt>
                <c:pt idx="48">
                  <c:v>0.14285714285714338</c:v>
                </c:pt>
                <c:pt idx="49">
                  <c:v>0.14142135623730986</c:v>
                </c:pt>
                <c:pt idx="50">
                  <c:v>0.1400280084028013</c:v>
                </c:pt>
                <c:pt idx="51">
                  <c:v>0.13867504905630729</c:v>
                </c:pt>
                <c:pt idx="52">
                  <c:v>0.13736056394868848</c:v>
                </c:pt>
                <c:pt idx="53">
                  <c:v>0.13608276348795434</c:v>
                </c:pt>
                <c:pt idx="54">
                  <c:v>0.13483997249264842</c:v>
                </c:pt>
                <c:pt idx="55">
                  <c:v>0.13363062095621217</c:v>
                </c:pt>
                <c:pt idx="56">
                  <c:v>0.13245323570650441</c:v>
                </c:pt>
                <c:pt idx="57">
                  <c:v>0.13130643285972307</c:v>
                </c:pt>
                <c:pt idx="58">
                  <c:v>0.13018891098082389</c:v>
                </c:pt>
                <c:pt idx="59">
                  <c:v>0.12909944487358074</c:v>
                </c:pt>
                <c:pt idx="60">
                  <c:v>0.12803687993289598</c:v>
                </c:pt>
                <c:pt idx="61">
                  <c:v>0.1270001270001905</c:v>
                </c:pt>
                <c:pt idx="62">
                  <c:v>0.12598815766974239</c:v>
                </c:pt>
                <c:pt idx="63">
                  <c:v>0.125</c:v>
                </c:pt>
                <c:pt idx="64">
                  <c:v>0.12403473458920873</c:v>
                </c:pt>
                <c:pt idx="65">
                  <c:v>0.12309149097933272</c:v>
                </c:pt>
                <c:pt idx="66">
                  <c:v>0.12216944435630522</c:v>
                </c:pt>
                <c:pt idx="67">
                  <c:v>0.12126781251816648</c:v>
                </c:pt>
                <c:pt idx="68">
                  <c:v>0.1203858530857692</c:v>
                </c:pt>
                <c:pt idx="69">
                  <c:v>0.11952286093343979</c:v>
                </c:pt>
                <c:pt idx="70">
                  <c:v>0.11867816581938539</c:v>
                </c:pt>
                <c:pt idx="71">
                  <c:v>0.11785113019775777</c:v>
                </c:pt>
                <c:pt idx="72">
                  <c:v>0.11704114719613073</c:v>
                </c:pt>
                <c:pt idx="73">
                  <c:v>0.11624763874381965</c:v>
                </c:pt>
                <c:pt idx="74">
                  <c:v>0.11547005383792516</c:v>
                </c:pt>
                <c:pt idx="75">
                  <c:v>0.11470786693528111</c:v>
                </c:pt>
                <c:pt idx="76">
                  <c:v>0.11396057645963822</c:v>
                </c:pt>
                <c:pt idx="77">
                  <c:v>0.11322770341445987</c:v>
                </c:pt>
                <c:pt idx="78">
                  <c:v>0.11250879009260242</c:v>
                </c:pt>
                <c:pt idx="79">
                  <c:v>0.11180339887498952</c:v>
                </c:pt>
              </c:numCache>
            </c:numRef>
          </c:yVal>
          <c:smooth val="1"/>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15D2-4060-B95E-81623BBDD1DF}"/>
            </c:ext>
          </c:extLst>
        </c:ser>
        <c:dLbls>
          <c:showLegendKey val="0"/>
          <c:showVal val="0"/>
          <c:showCatName val="0"/>
          <c:showSerName val="0"/>
          <c:showPercent val="0"/>
          <c:showBubbleSize val="0"/>
        </c:dLbls>
        <c:axId val="-635354176"/>
        <c:axId val="-635353632"/>
      </c:scatterChart>
      <c:valAx>
        <c:axId val="-635354176"/>
        <c:scaling>
          <c:orientation val="minMax"/>
          <c:max val="80"/>
        </c:scaling>
        <c:delete val="0"/>
        <c:axPos val="b"/>
        <c:numFmt formatCode="General" sourceLinked="1"/>
        <c:majorTickMark val="none"/>
        <c:minorTickMark val="none"/>
        <c:tickLblPos val="none"/>
        <c:spPr>
          <a:ln w="4620">
            <a:solidFill>
              <a:srgbClr val="000000"/>
            </a:solidFill>
            <a:prstDash val="solid"/>
          </a:ln>
        </c:spPr>
        <c:crossAx val="-635353632"/>
        <c:crosses val="autoZero"/>
        <c:crossBetween val="midCat"/>
      </c:valAx>
      <c:valAx>
        <c:axId val="-635353632"/>
        <c:scaling>
          <c:orientation val="minMax"/>
        </c:scaling>
        <c:delete val="0"/>
        <c:axPos val="l"/>
        <c:numFmt formatCode="General" sourceLinked="1"/>
        <c:majorTickMark val="none"/>
        <c:minorTickMark val="none"/>
        <c:tickLblPos val="none"/>
        <c:spPr>
          <a:ln w="4620">
            <a:solidFill>
              <a:srgbClr val="000000"/>
            </a:solidFill>
            <a:prstDash val="solid"/>
          </a:ln>
        </c:spPr>
        <c:crossAx val="-635354176"/>
        <c:crosses val="autoZero"/>
        <c:crossBetween val="midCat"/>
      </c:valAx>
      <c:spPr>
        <a:solidFill>
          <a:srgbClr val="CCFFFF"/>
        </a:solidFill>
        <a:ln w="18480">
          <a:solidFill>
            <a:srgbClr val="808080"/>
          </a:solidFill>
          <a:prstDash val="solid"/>
        </a:ln>
      </c:spPr>
    </c:plotArea>
    <c:plotVisOnly val="1"/>
    <c:dispBlanksAs val="gap"/>
    <c:showDLblsOverMax val="0"/>
  </c:chart>
  <c:spPr>
    <a:solidFill>
      <a:srgbClr val="FFFFFF"/>
    </a:solidFill>
    <a:ln>
      <a:noFill/>
    </a:ln>
  </c:spPr>
  <c:txPr>
    <a:bodyPr/>
    <a:lstStyle/>
    <a:p>
      <a:pPr>
        <a:defRPr sz="1346" b="0" i="0" u="none" strike="noStrike" baseline="0">
          <a:solidFill>
            <a:srgbClr val="000000"/>
          </a:solidFill>
          <a:latin typeface="Arial"/>
          <a:ea typeface="Arial"/>
          <a:cs typeface="Arial"/>
        </a:defRPr>
      </a:pPr>
      <a:endParaRPr lang="en-AT"/>
    </a:p>
  </c:txPr>
  <c:externalData r:id="rId1">
    <c:autoUpdate val="0"/>
  </c:externalData>
</c:chartSpace>
</file>

<file path=ppt/comments/modernComment_16B_166EEADB.xml><?xml version="1.0" encoding="utf-8"?>
<p188:cmLst xmlns:a="http://schemas.openxmlformats.org/drawingml/2006/main" xmlns:r="http://schemas.openxmlformats.org/officeDocument/2006/relationships" xmlns:p188="http://schemas.microsoft.com/office/powerpoint/2018/8/main">
  <p188:cm id="{2658F867-2FAF-4F0C-A10D-B7A4411BA932}" authorId="{B87CEF86-3BF0-892A-D6BC-EE155CC8A7E7}" created="2023-06-23T15:46:00.763">
    <ac:txMkLst xmlns:ac="http://schemas.microsoft.com/office/drawing/2013/main/command">
      <pc:docMk xmlns:pc="http://schemas.microsoft.com/office/powerpoint/2013/main/command"/>
      <pc:sldMk xmlns:pc="http://schemas.microsoft.com/office/powerpoint/2013/main/command" cId="376367835" sldId="363"/>
      <ac:spMk id="13" creationId="{6CC92816-3A9E-A7DE-A328-DC8064CADFCC}"/>
      <ac:txMk cp="1" len="135">
        <ac:context len="190" hash="588187737"/>
      </ac:txMk>
    </ac:txMkLst>
    <p188:pos x="5391509" y="4615132"/>
    <p188:replyLst>
      <p188:reply id="{962C352B-6309-41EA-97D1-AADE33AACF3C}" authorId="{19B1F705-C02F-410B-9C20-DD7ACCAA154A}" created="2023-07-14T17:13:36.682">
        <p188:txBody>
          <a:bodyPr/>
          <a:lstStyle/>
          <a:p>
            <a:r>
              <a:rPr lang="en-AT"/>
              <a:t>Looks good to me</a:t>
            </a:r>
          </a:p>
        </p188:txBody>
      </p188:reply>
    </p188:replyLst>
    <p188:txBody>
      <a:bodyPr/>
      <a:lstStyle/>
      <a:p>
        <a:r>
          <a:rPr lang="en-GB"/>
          <a:t>Original: 
  Population-based survey​
Necessary in counts and exhaustive researches​
 Demands using huge resources</a:t>
        </a:r>
      </a:p>
    </p188:txBody>
  </p188:cm>
  <p188:cm id="{72E01713-0B4D-49E0-A91F-6F4B911EE359}" authorId="{B87CEF86-3BF0-892A-D6BC-EE155CC8A7E7}" created="2023-06-23T15:47:03.001">
    <ac:txMkLst xmlns:ac="http://schemas.microsoft.com/office/drawing/2013/main/command">
      <pc:docMk xmlns:pc="http://schemas.microsoft.com/office/powerpoint/2013/main/command"/>
      <pc:sldMk xmlns:pc="http://schemas.microsoft.com/office/powerpoint/2013/main/command" cId="376367835" sldId="363"/>
      <ac:spMk id="14" creationId="{2AC849B3-7E1B-6F53-139D-7678585946FE}"/>
      <ac:txMk cp="80" len="107">
        <ac:context len="246" hash="3002597622"/>
      </ac:txMk>
    </ac:txMkLst>
    <p188:pos x="7310886" y="5154283"/>
    <p188:replyLst>
      <p188:reply id="{2E63A1B9-69B9-49ED-8ABB-85D44D12CFF3}" authorId="{19B1F705-C02F-410B-9C20-DD7ACCAA154A}" created="2023-07-14T17:13:45.028">
        <p188:txBody>
          <a:bodyPr/>
          <a:lstStyle/>
          <a:p>
            <a:r>
              <a:rPr lang="en-AT"/>
              <a:t>Looks good to me</a:t>
            </a:r>
          </a:p>
        </p188:txBody>
      </p188:reply>
    </p188:replyLst>
    <p188:txBody>
      <a:bodyPr/>
      <a:lstStyle/>
      <a:p>
        <a:r>
          <a:rPr lang="en-GB"/>
          <a:t>Original: 
 Sample-based survey​
 Appropriate if the population is homogenous​
 Necessary when the population is infinite and in information-destructive process​</a:t>
        </a:r>
      </a:p>
    </p188:txBody>
  </p188:cm>
</p188:cmLst>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13B0F-B1FA-4EC4-927A-F263E94416A7}" type="doc">
      <dgm:prSet loTypeId="urn:microsoft.com/office/officeart/2005/8/layout/hierarchy1" loCatId="hierarchy" qsTypeId="urn:microsoft.com/office/officeart/2005/8/quickstyle/simple1" qsCatId="simple" csTypeId="urn:microsoft.com/office/officeart/2005/8/colors/accent4_1" csCatId="accent4" phldr="1"/>
      <dgm:spPr/>
      <dgm:t>
        <a:bodyPr/>
        <a:lstStyle/>
        <a:p>
          <a:endParaRPr lang="en-GB"/>
        </a:p>
      </dgm:t>
    </dgm:pt>
    <dgm:pt modelId="{1501D3C9-7ED8-4FE3-8A63-39A0832B5054}">
      <dgm:prSet phldrT="[Texto]" custT="1"/>
      <dgm:spPr/>
      <dgm:t>
        <a:bodyPr/>
        <a:lstStyle/>
        <a:p>
          <a:r>
            <a:rPr lang="en-GB" sz="1800" b="1" dirty="0"/>
            <a:t>Arten von Stichproben</a:t>
          </a:r>
          <a:r>
            <a:rPr lang="en-GB" sz="1800" dirty="0"/>
            <a:t>: Kann man die Wahrscheinlichkeit berechnen, eine bestimmte Stichprobe zu erhalten? </a:t>
          </a:r>
        </a:p>
      </dgm:t>
    </dgm:pt>
    <dgm:pt modelId="{4A5EB669-BA74-4C51-A571-B01C1167BC92}" type="parTrans" cxnId="{C124A5E6-2CE9-4101-B559-E8B6ED893158}">
      <dgm:prSet/>
      <dgm:spPr/>
      <dgm:t>
        <a:bodyPr/>
        <a:lstStyle/>
        <a:p>
          <a:endParaRPr lang="en-GB"/>
        </a:p>
      </dgm:t>
    </dgm:pt>
    <dgm:pt modelId="{608A3075-E2A7-40B5-ABA2-D2545095FF1C}" type="sibTrans" cxnId="{C124A5E6-2CE9-4101-B559-E8B6ED893158}">
      <dgm:prSet/>
      <dgm:spPr/>
      <dgm:t>
        <a:bodyPr/>
        <a:lstStyle/>
        <a:p>
          <a:endParaRPr lang="en-GB"/>
        </a:p>
      </dgm:t>
    </dgm:pt>
    <dgm:pt modelId="{8255FF8F-1A8D-4286-9BF7-36DE33E0B986}">
      <dgm:prSet phldrT="[Texto]" custT="1"/>
      <dgm:spPr/>
      <dgm:t>
        <a:bodyPr/>
        <a:lstStyle/>
        <a:p>
          <a:r>
            <a:rPr lang="en-GB" sz="2800" b="1" dirty="0">
              <a:latin typeface="Arial"/>
            </a:rPr>
            <a:t>Zufalls-stichproben</a:t>
          </a:r>
          <a:endParaRPr lang="en-GB" sz="2800" b="1" dirty="0"/>
        </a:p>
      </dgm:t>
    </dgm:pt>
    <dgm:pt modelId="{6E132586-7DB3-4CEA-84AD-F9D09B06D1EE}" type="parTrans" cxnId="{383163DD-C3F2-4A21-A856-AEF700CD2D17}">
      <dgm:prSet/>
      <dgm:spPr/>
      <dgm:t>
        <a:bodyPr/>
        <a:lstStyle/>
        <a:p>
          <a:endParaRPr lang="en-GB"/>
        </a:p>
      </dgm:t>
    </dgm:pt>
    <dgm:pt modelId="{71E661EB-D51D-4B01-8988-53D907B2968C}" type="sibTrans" cxnId="{383163DD-C3F2-4A21-A856-AEF700CD2D17}">
      <dgm:prSet/>
      <dgm:spPr/>
      <dgm:t>
        <a:bodyPr/>
        <a:lstStyle/>
        <a:p>
          <a:endParaRPr lang="en-GB"/>
        </a:p>
      </dgm:t>
    </dgm:pt>
    <dgm:pt modelId="{E60A100E-FC7F-4A5B-BB51-F046F8BA9CF9}">
      <dgm:prSet phldrT="[Texto]" custT="1"/>
      <dgm:spPr/>
      <dgm:t>
        <a:bodyPr/>
        <a:lstStyle/>
        <a:p>
          <a:r>
            <a:rPr lang="en-GB" sz="3200" dirty="0"/>
            <a:t>Einfach</a:t>
          </a:r>
        </a:p>
      </dgm:t>
    </dgm:pt>
    <dgm:pt modelId="{BE5EDB8A-6FC5-444B-B4F6-F282F25E90B0}" type="parTrans" cxnId="{0A6ABF99-65C2-4BBC-9955-EBF751625B5D}">
      <dgm:prSet/>
      <dgm:spPr/>
      <dgm:t>
        <a:bodyPr/>
        <a:lstStyle/>
        <a:p>
          <a:endParaRPr lang="en-GB"/>
        </a:p>
      </dgm:t>
    </dgm:pt>
    <dgm:pt modelId="{98EF7DC5-1D6C-439F-8AA7-57BC3BBD402E}" type="sibTrans" cxnId="{0A6ABF99-65C2-4BBC-9955-EBF751625B5D}">
      <dgm:prSet/>
      <dgm:spPr/>
      <dgm:t>
        <a:bodyPr/>
        <a:lstStyle/>
        <a:p>
          <a:endParaRPr lang="en-GB"/>
        </a:p>
      </dgm:t>
    </dgm:pt>
    <dgm:pt modelId="{0DCA65F6-9387-4556-B3D9-B47C896D2641}">
      <dgm:prSet phldrT="[Texto]" custT="1"/>
      <dgm:spPr/>
      <dgm:t>
        <a:bodyPr/>
        <a:lstStyle/>
        <a:p>
          <a:r>
            <a:rPr lang="en-GB" sz="2000" dirty="0"/>
            <a:t>Andere: Cluster, mehrstufig, usw.</a:t>
          </a:r>
        </a:p>
      </dgm:t>
    </dgm:pt>
    <dgm:pt modelId="{4F61F02A-E555-4C8E-AB20-53FE338C6112}" type="parTrans" cxnId="{973227F8-27E0-4704-A371-AB784BD74AF5}">
      <dgm:prSet/>
      <dgm:spPr/>
      <dgm:t>
        <a:bodyPr/>
        <a:lstStyle/>
        <a:p>
          <a:endParaRPr lang="en-GB"/>
        </a:p>
      </dgm:t>
    </dgm:pt>
    <dgm:pt modelId="{9F83E97E-D07B-43F4-A986-3FA2F1FC282B}" type="sibTrans" cxnId="{973227F8-27E0-4704-A371-AB784BD74AF5}">
      <dgm:prSet/>
      <dgm:spPr/>
      <dgm:t>
        <a:bodyPr/>
        <a:lstStyle/>
        <a:p>
          <a:endParaRPr lang="en-GB"/>
        </a:p>
      </dgm:t>
    </dgm:pt>
    <dgm:pt modelId="{4CD0C5A0-CF49-41A8-9BBA-9A7B9ECC6167}">
      <dgm:prSet phldrT="[Texto]" custT="1"/>
      <dgm:spPr/>
      <dgm:t>
        <a:bodyPr/>
        <a:lstStyle/>
        <a:p>
          <a:r>
            <a:rPr lang="en-GB" sz="1400" dirty="0"/>
            <a:t>Nicht zufällig</a:t>
          </a:r>
        </a:p>
      </dgm:t>
    </dgm:pt>
    <dgm:pt modelId="{E305E386-5337-49BE-B4FC-D21598C3481A}" type="parTrans" cxnId="{BB66E6DA-0257-4A43-A7FA-8D56050E0D48}">
      <dgm:prSet/>
      <dgm:spPr/>
      <dgm:t>
        <a:bodyPr/>
        <a:lstStyle/>
        <a:p>
          <a:endParaRPr lang="en-GB"/>
        </a:p>
      </dgm:t>
    </dgm:pt>
    <dgm:pt modelId="{6E84E2D6-4540-4466-9462-84A5B706BF12}" type="sibTrans" cxnId="{BB66E6DA-0257-4A43-A7FA-8D56050E0D48}">
      <dgm:prSet/>
      <dgm:spPr/>
      <dgm:t>
        <a:bodyPr/>
        <a:lstStyle/>
        <a:p>
          <a:endParaRPr lang="en-GB"/>
        </a:p>
      </dgm:t>
    </dgm:pt>
    <dgm:pt modelId="{C0C3B3F1-BE7E-477F-9346-53AC5A1714C9}">
      <dgm:prSet phldrT="[Texto]" custT="1"/>
      <dgm:spPr/>
      <dgm:t>
        <a:bodyPr/>
        <a:lstStyle/>
        <a:p>
          <a:r>
            <a:rPr lang="en-GB" sz="1400" dirty="0"/>
            <a:t>Andere: Ad-hoc-Quoten, Freiwillige, ...</a:t>
          </a:r>
        </a:p>
      </dgm:t>
    </dgm:pt>
    <dgm:pt modelId="{B29D2B34-E888-45FC-9368-700042E9DE28}" type="parTrans" cxnId="{7CCFF25C-0C18-40BB-BC4D-014B15DEA438}">
      <dgm:prSet/>
      <dgm:spPr/>
      <dgm:t>
        <a:bodyPr/>
        <a:lstStyle/>
        <a:p>
          <a:endParaRPr lang="en-GB"/>
        </a:p>
      </dgm:t>
    </dgm:pt>
    <dgm:pt modelId="{5F44116A-A4D6-4C43-883F-63D6C4B19FA0}" type="sibTrans" cxnId="{7CCFF25C-0C18-40BB-BC4D-014B15DEA438}">
      <dgm:prSet/>
      <dgm:spPr/>
      <dgm:t>
        <a:bodyPr/>
        <a:lstStyle/>
        <a:p>
          <a:endParaRPr lang="en-GB"/>
        </a:p>
      </dgm:t>
    </dgm:pt>
    <dgm:pt modelId="{B98FB610-5AB8-4E44-AE39-5D547D25A13C}">
      <dgm:prSet custT="1"/>
      <dgm:spPr/>
      <dgm:t>
        <a:bodyPr/>
        <a:lstStyle/>
        <a:p>
          <a:r>
            <a:rPr lang="en-GB" sz="3200" dirty="0">
              <a:latin typeface="Arial"/>
            </a:rPr>
            <a:t>Ge-schichtet</a:t>
          </a:r>
          <a:endParaRPr lang="en-GB" sz="3200" dirty="0"/>
        </a:p>
      </dgm:t>
    </dgm:pt>
    <dgm:pt modelId="{2475C92D-9441-4CEC-B59E-E9767AB4538A}" type="parTrans" cxnId="{4AC3A9B6-724C-4C99-A431-E4A680A8531A}">
      <dgm:prSet/>
      <dgm:spPr/>
      <dgm:t>
        <a:bodyPr/>
        <a:lstStyle/>
        <a:p>
          <a:endParaRPr lang="en-GB"/>
        </a:p>
      </dgm:t>
    </dgm:pt>
    <dgm:pt modelId="{EE8AD5F5-0E07-4FB1-BCD0-4C997C0DF711}" type="sibTrans" cxnId="{4AC3A9B6-724C-4C99-A431-E4A680A8531A}">
      <dgm:prSet/>
      <dgm:spPr/>
      <dgm:t>
        <a:bodyPr/>
        <a:lstStyle/>
        <a:p>
          <a:endParaRPr lang="en-GB"/>
        </a:p>
      </dgm:t>
    </dgm:pt>
    <dgm:pt modelId="{8D60CA65-871A-46BF-A9CE-3C23AA0596B5}">
      <dgm:prSet custT="1"/>
      <dgm:spPr/>
      <dgm:t>
        <a:bodyPr/>
        <a:lstStyle/>
        <a:p>
          <a:r>
            <a:rPr lang="en-US" sz="1400" dirty="0"/>
            <a:t>Beurteilend </a:t>
          </a:r>
          <a:endParaRPr lang="en-GB" sz="1400" dirty="0"/>
        </a:p>
      </dgm:t>
    </dgm:pt>
    <dgm:pt modelId="{8477A5F9-AD3F-4E53-80B6-922DE739644D}" type="parTrans" cxnId="{E976BAB9-9622-4BA7-A8A2-396154DF6A01}">
      <dgm:prSet/>
      <dgm:spPr/>
      <dgm:t>
        <a:bodyPr/>
        <a:lstStyle/>
        <a:p>
          <a:endParaRPr lang="en-GB"/>
        </a:p>
      </dgm:t>
    </dgm:pt>
    <dgm:pt modelId="{B98064E9-3EB6-4BF1-9ED5-EDF63FD71976}" type="sibTrans" cxnId="{E976BAB9-9622-4BA7-A8A2-396154DF6A01}">
      <dgm:prSet/>
      <dgm:spPr/>
      <dgm:t>
        <a:bodyPr/>
        <a:lstStyle/>
        <a:p>
          <a:endParaRPr lang="en-GB"/>
        </a:p>
      </dgm:t>
    </dgm:pt>
    <dgm:pt modelId="{35465A59-6A5C-45DA-9616-9DA8ADD150BF}" type="pres">
      <dgm:prSet presAssocID="{0D013B0F-B1FA-4EC4-927A-F263E94416A7}" presName="hierChild1" presStyleCnt="0">
        <dgm:presLayoutVars>
          <dgm:chPref val="1"/>
          <dgm:dir/>
          <dgm:animOne val="branch"/>
          <dgm:animLvl val="lvl"/>
          <dgm:resizeHandles/>
        </dgm:presLayoutVars>
      </dgm:prSet>
      <dgm:spPr/>
    </dgm:pt>
    <dgm:pt modelId="{FA843760-EB3B-4B7D-8DB3-DCB2D995CB7A}" type="pres">
      <dgm:prSet presAssocID="{1501D3C9-7ED8-4FE3-8A63-39A0832B5054}" presName="hierRoot1" presStyleCnt="0"/>
      <dgm:spPr/>
    </dgm:pt>
    <dgm:pt modelId="{63EB4BC8-E087-410C-989B-4184380367E5}" type="pres">
      <dgm:prSet presAssocID="{1501D3C9-7ED8-4FE3-8A63-39A0832B5054}" presName="composite" presStyleCnt="0"/>
      <dgm:spPr/>
    </dgm:pt>
    <dgm:pt modelId="{7BF5E0C0-B5CC-4A65-95F6-1C4DB44BAAE2}" type="pres">
      <dgm:prSet presAssocID="{1501D3C9-7ED8-4FE3-8A63-39A0832B5054}" presName="background" presStyleLbl="node0" presStyleIdx="0" presStyleCnt="1"/>
      <dgm:spPr/>
    </dgm:pt>
    <dgm:pt modelId="{42CD69DD-FA7D-4C2A-9DAF-CCD633B9F5D0}" type="pres">
      <dgm:prSet presAssocID="{1501D3C9-7ED8-4FE3-8A63-39A0832B5054}" presName="text" presStyleLbl="fgAcc0" presStyleIdx="0" presStyleCnt="1" custScaleX="239837" custScaleY="136571" custLinFactNeighborX="-495" custLinFactNeighborY="-42116">
        <dgm:presLayoutVars>
          <dgm:chPref val="3"/>
        </dgm:presLayoutVars>
      </dgm:prSet>
      <dgm:spPr/>
    </dgm:pt>
    <dgm:pt modelId="{9F047A8C-8699-492D-A68C-9932D45055F0}" type="pres">
      <dgm:prSet presAssocID="{1501D3C9-7ED8-4FE3-8A63-39A0832B5054}" presName="hierChild2" presStyleCnt="0"/>
      <dgm:spPr/>
    </dgm:pt>
    <dgm:pt modelId="{AC5D2D3A-A49A-46CB-8B19-B20746AEC793}" type="pres">
      <dgm:prSet presAssocID="{6E132586-7DB3-4CEA-84AD-F9D09B06D1EE}" presName="Name10" presStyleLbl="parChTrans1D2" presStyleIdx="0" presStyleCnt="2"/>
      <dgm:spPr/>
    </dgm:pt>
    <dgm:pt modelId="{731FB937-DEAE-43A2-8469-7E672CADC63E}" type="pres">
      <dgm:prSet presAssocID="{8255FF8F-1A8D-4286-9BF7-36DE33E0B986}" presName="hierRoot2" presStyleCnt="0"/>
      <dgm:spPr/>
    </dgm:pt>
    <dgm:pt modelId="{72EA8B2F-C920-4DF8-9D62-2CC18797A0DF}" type="pres">
      <dgm:prSet presAssocID="{8255FF8F-1A8D-4286-9BF7-36DE33E0B986}" presName="composite2" presStyleCnt="0"/>
      <dgm:spPr/>
    </dgm:pt>
    <dgm:pt modelId="{7970677D-9BDD-482F-BC77-4CCB393DFC3E}" type="pres">
      <dgm:prSet presAssocID="{8255FF8F-1A8D-4286-9BF7-36DE33E0B986}" presName="background2" presStyleLbl="node2" presStyleIdx="0" presStyleCnt="2"/>
      <dgm:spPr/>
    </dgm:pt>
    <dgm:pt modelId="{CBA146A5-CCB7-4DC1-9EE1-0179E0383652}" type="pres">
      <dgm:prSet presAssocID="{8255FF8F-1A8D-4286-9BF7-36DE33E0B986}" presName="text2" presStyleLbl="fgAcc2" presStyleIdx="0" presStyleCnt="2" custScaleX="149648" custScaleY="112830" custLinFactNeighborX="-84774" custLinFactNeighborY="27915">
        <dgm:presLayoutVars>
          <dgm:chPref val="3"/>
        </dgm:presLayoutVars>
      </dgm:prSet>
      <dgm:spPr/>
    </dgm:pt>
    <dgm:pt modelId="{5047F104-3274-4420-8770-11EE58F3F801}" type="pres">
      <dgm:prSet presAssocID="{8255FF8F-1A8D-4286-9BF7-36DE33E0B986}" presName="hierChild3" presStyleCnt="0"/>
      <dgm:spPr/>
    </dgm:pt>
    <dgm:pt modelId="{9B7E0784-5458-48CC-BA36-696E359F8D14}" type="pres">
      <dgm:prSet presAssocID="{BE5EDB8A-6FC5-444B-B4F6-F282F25E90B0}" presName="Name17" presStyleLbl="parChTrans1D3" presStyleIdx="0" presStyleCnt="5"/>
      <dgm:spPr/>
    </dgm:pt>
    <dgm:pt modelId="{4E9DA50B-8FBE-45DE-9EBD-C6FFAAE2E78C}" type="pres">
      <dgm:prSet presAssocID="{E60A100E-FC7F-4A5B-BB51-F046F8BA9CF9}" presName="hierRoot3" presStyleCnt="0"/>
      <dgm:spPr/>
    </dgm:pt>
    <dgm:pt modelId="{1D9BE50C-FB82-4B67-A1AF-A4C9B9D92ECA}" type="pres">
      <dgm:prSet presAssocID="{E60A100E-FC7F-4A5B-BB51-F046F8BA9CF9}" presName="composite3" presStyleCnt="0"/>
      <dgm:spPr/>
    </dgm:pt>
    <dgm:pt modelId="{91EF909A-493F-4C4E-B0CD-81F36C4E4458}" type="pres">
      <dgm:prSet presAssocID="{E60A100E-FC7F-4A5B-BB51-F046F8BA9CF9}" presName="background3" presStyleLbl="node3" presStyleIdx="0" presStyleCnt="5"/>
      <dgm:spPr/>
    </dgm:pt>
    <dgm:pt modelId="{747F443A-4A1E-4CD9-818A-AB8C2FFF4746}" type="pres">
      <dgm:prSet presAssocID="{E60A100E-FC7F-4A5B-BB51-F046F8BA9CF9}" presName="text3" presStyleLbl="fgAcc3" presStyleIdx="0" presStyleCnt="5" custLinFactNeighborX="-83137" custLinFactNeighborY="38861">
        <dgm:presLayoutVars>
          <dgm:chPref val="3"/>
        </dgm:presLayoutVars>
      </dgm:prSet>
      <dgm:spPr/>
    </dgm:pt>
    <dgm:pt modelId="{2993B025-CF9D-42C8-A323-795ABE6C5E34}" type="pres">
      <dgm:prSet presAssocID="{E60A100E-FC7F-4A5B-BB51-F046F8BA9CF9}" presName="hierChild4" presStyleCnt="0"/>
      <dgm:spPr/>
    </dgm:pt>
    <dgm:pt modelId="{C69A5E2D-FFE6-4B32-917C-D16142412245}" type="pres">
      <dgm:prSet presAssocID="{2475C92D-9441-4CEC-B59E-E9767AB4538A}" presName="Name17" presStyleLbl="parChTrans1D3" presStyleIdx="1" presStyleCnt="5"/>
      <dgm:spPr/>
    </dgm:pt>
    <dgm:pt modelId="{93B5406D-5D68-4742-A5B3-FC4CB17D3A4E}" type="pres">
      <dgm:prSet presAssocID="{B98FB610-5AB8-4E44-AE39-5D547D25A13C}" presName="hierRoot3" presStyleCnt="0"/>
      <dgm:spPr/>
    </dgm:pt>
    <dgm:pt modelId="{57C8D69C-FB42-4660-9994-31301D344F1F}" type="pres">
      <dgm:prSet presAssocID="{B98FB610-5AB8-4E44-AE39-5D547D25A13C}" presName="composite3" presStyleCnt="0"/>
      <dgm:spPr/>
    </dgm:pt>
    <dgm:pt modelId="{A5786B85-7E22-4AE1-B14A-F303C3AD4F0B}" type="pres">
      <dgm:prSet presAssocID="{B98FB610-5AB8-4E44-AE39-5D547D25A13C}" presName="background3" presStyleLbl="node3" presStyleIdx="1" presStyleCnt="5"/>
      <dgm:spPr/>
    </dgm:pt>
    <dgm:pt modelId="{403F5021-1D28-46F3-98D4-CF65E247AE23}" type="pres">
      <dgm:prSet presAssocID="{B98FB610-5AB8-4E44-AE39-5D547D25A13C}" presName="text3" presStyleLbl="fgAcc3" presStyleIdx="1" presStyleCnt="5" custLinFactNeighborX="0" custLinFactNeighborY="37700">
        <dgm:presLayoutVars>
          <dgm:chPref val="3"/>
        </dgm:presLayoutVars>
      </dgm:prSet>
      <dgm:spPr/>
    </dgm:pt>
    <dgm:pt modelId="{5715FD99-0E75-4BB1-8B1F-7E22C7EA1A23}" type="pres">
      <dgm:prSet presAssocID="{B98FB610-5AB8-4E44-AE39-5D547D25A13C}" presName="hierChild4" presStyleCnt="0"/>
      <dgm:spPr/>
    </dgm:pt>
    <dgm:pt modelId="{F70AA59B-B358-43D4-82A4-98C2B0E6228F}" type="pres">
      <dgm:prSet presAssocID="{4F61F02A-E555-4C8E-AB20-53FE338C6112}" presName="Name17" presStyleLbl="parChTrans1D3" presStyleIdx="2" presStyleCnt="5"/>
      <dgm:spPr/>
    </dgm:pt>
    <dgm:pt modelId="{E8C0F6AA-2359-4DDA-A3B9-9087CB4D9CB0}" type="pres">
      <dgm:prSet presAssocID="{0DCA65F6-9387-4556-B3D9-B47C896D2641}" presName="hierRoot3" presStyleCnt="0"/>
      <dgm:spPr/>
    </dgm:pt>
    <dgm:pt modelId="{1CB67B14-BF0E-40AD-BC98-97BCD57328E7}" type="pres">
      <dgm:prSet presAssocID="{0DCA65F6-9387-4556-B3D9-B47C896D2641}" presName="composite3" presStyleCnt="0"/>
      <dgm:spPr/>
    </dgm:pt>
    <dgm:pt modelId="{B6058025-B834-4E09-AD48-5BA9C045132B}" type="pres">
      <dgm:prSet presAssocID="{0DCA65F6-9387-4556-B3D9-B47C896D2641}" presName="background3" presStyleLbl="node3" presStyleIdx="2" presStyleCnt="5"/>
      <dgm:spPr/>
    </dgm:pt>
    <dgm:pt modelId="{5FB8D011-7164-40F6-A11D-C7ECADE4DAFD}" type="pres">
      <dgm:prSet presAssocID="{0DCA65F6-9387-4556-B3D9-B47C896D2641}" presName="text3" presStyleLbl="fgAcc3" presStyleIdx="2" presStyleCnt="5" custLinFactNeighborX="0" custLinFactNeighborY="37700">
        <dgm:presLayoutVars>
          <dgm:chPref val="3"/>
        </dgm:presLayoutVars>
      </dgm:prSet>
      <dgm:spPr/>
    </dgm:pt>
    <dgm:pt modelId="{BAA38115-6B01-498F-9617-18CEAF402D6A}" type="pres">
      <dgm:prSet presAssocID="{0DCA65F6-9387-4556-B3D9-B47C896D2641}" presName="hierChild4" presStyleCnt="0"/>
      <dgm:spPr/>
    </dgm:pt>
    <dgm:pt modelId="{20D0020F-349E-4C1D-AFFF-1AB59E577A53}" type="pres">
      <dgm:prSet presAssocID="{E305E386-5337-49BE-B4FC-D21598C3481A}" presName="Name10" presStyleLbl="parChTrans1D2" presStyleIdx="1" presStyleCnt="2"/>
      <dgm:spPr/>
    </dgm:pt>
    <dgm:pt modelId="{7AD05B02-391B-4669-86AF-2839A619680D}" type="pres">
      <dgm:prSet presAssocID="{4CD0C5A0-CF49-41A8-9BBA-9A7B9ECC6167}" presName="hierRoot2" presStyleCnt="0"/>
      <dgm:spPr/>
    </dgm:pt>
    <dgm:pt modelId="{78535C83-ECA2-4742-960B-5793EF7E10AE}" type="pres">
      <dgm:prSet presAssocID="{4CD0C5A0-CF49-41A8-9BBA-9A7B9ECC6167}" presName="composite2" presStyleCnt="0"/>
      <dgm:spPr/>
    </dgm:pt>
    <dgm:pt modelId="{E6E12E18-74FD-44AF-852B-A3C58CC1B72D}" type="pres">
      <dgm:prSet presAssocID="{4CD0C5A0-CF49-41A8-9BBA-9A7B9ECC6167}" presName="background2" presStyleLbl="node2" presStyleIdx="1" presStyleCnt="2"/>
      <dgm:spPr/>
    </dgm:pt>
    <dgm:pt modelId="{5AE5A8C6-D8E3-49E6-91E6-C35D50449CC6}" type="pres">
      <dgm:prSet presAssocID="{4CD0C5A0-CF49-41A8-9BBA-9A7B9ECC6167}" presName="text2" presStyleLbl="fgAcc2" presStyleIdx="1" presStyleCnt="2" custScaleX="83160" custScaleY="76653" custLinFactNeighborX="39708" custLinFactNeighborY="27914">
        <dgm:presLayoutVars>
          <dgm:chPref val="3"/>
        </dgm:presLayoutVars>
      </dgm:prSet>
      <dgm:spPr/>
    </dgm:pt>
    <dgm:pt modelId="{A897ABE7-3A92-4A3B-B490-B388C51AC5BC}" type="pres">
      <dgm:prSet presAssocID="{4CD0C5A0-CF49-41A8-9BBA-9A7B9ECC6167}" presName="hierChild3" presStyleCnt="0"/>
      <dgm:spPr/>
    </dgm:pt>
    <dgm:pt modelId="{3C0D0469-5E42-4147-9D88-81AE54AA045D}" type="pres">
      <dgm:prSet presAssocID="{8477A5F9-AD3F-4E53-80B6-922DE739644D}" presName="Name17" presStyleLbl="parChTrans1D3" presStyleIdx="3" presStyleCnt="5"/>
      <dgm:spPr/>
    </dgm:pt>
    <dgm:pt modelId="{9F5AA55D-531F-49D3-BEA4-C70EE1EB4B82}" type="pres">
      <dgm:prSet presAssocID="{8D60CA65-871A-46BF-A9CE-3C23AA0596B5}" presName="hierRoot3" presStyleCnt="0"/>
      <dgm:spPr/>
    </dgm:pt>
    <dgm:pt modelId="{105B0437-A776-4CEC-8BC4-7C5442C89015}" type="pres">
      <dgm:prSet presAssocID="{8D60CA65-871A-46BF-A9CE-3C23AA0596B5}" presName="composite3" presStyleCnt="0"/>
      <dgm:spPr/>
    </dgm:pt>
    <dgm:pt modelId="{C9EAA5E5-83E8-467B-B33E-E13A7D3C20A9}" type="pres">
      <dgm:prSet presAssocID="{8D60CA65-871A-46BF-A9CE-3C23AA0596B5}" presName="background3" presStyleLbl="node3" presStyleIdx="3" presStyleCnt="5"/>
      <dgm:spPr/>
    </dgm:pt>
    <dgm:pt modelId="{4620D410-7816-4EB4-9759-B5BE8F1E9336}" type="pres">
      <dgm:prSet presAssocID="{8D60CA65-871A-46BF-A9CE-3C23AA0596B5}" presName="text3" presStyleLbl="fgAcc3" presStyleIdx="3" presStyleCnt="5" custScaleX="69259" custScaleY="65545" custLinFactNeighborX="0" custLinFactNeighborY="37700">
        <dgm:presLayoutVars>
          <dgm:chPref val="3"/>
        </dgm:presLayoutVars>
      </dgm:prSet>
      <dgm:spPr/>
    </dgm:pt>
    <dgm:pt modelId="{7B7D9D66-6229-461C-8442-E9F9E06D3186}" type="pres">
      <dgm:prSet presAssocID="{8D60CA65-871A-46BF-A9CE-3C23AA0596B5}" presName="hierChild4" presStyleCnt="0"/>
      <dgm:spPr/>
    </dgm:pt>
    <dgm:pt modelId="{8AA45DF0-8BB7-4348-9220-E71FBB06F81D}" type="pres">
      <dgm:prSet presAssocID="{B29D2B34-E888-45FC-9368-700042E9DE28}" presName="Name17" presStyleLbl="parChTrans1D3" presStyleIdx="4" presStyleCnt="5"/>
      <dgm:spPr/>
    </dgm:pt>
    <dgm:pt modelId="{2A834DF3-7AF0-4591-9DDA-431E62C4267C}" type="pres">
      <dgm:prSet presAssocID="{C0C3B3F1-BE7E-477F-9346-53AC5A1714C9}" presName="hierRoot3" presStyleCnt="0"/>
      <dgm:spPr/>
    </dgm:pt>
    <dgm:pt modelId="{02880197-0F21-467A-878E-6EFDDF2C478C}" type="pres">
      <dgm:prSet presAssocID="{C0C3B3F1-BE7E-477F-9346-53AC5A1714C9}" presName="composite3" presStyleCnt="0"/>
      <dgm:spPr/>
    </dgm:pt>
    <dgm:pt modelId="{3A953ED5-996D-4280-8C8F-6D7F4A723BB2}" type="pres">
      <dgm:prSet presAssocID="{C0C3B3F1-BE7E-477F-9346-53AC5A1714C9}" presName="background3" presStyleLbl="node3" presStyleIdx="4" presStyleCnt="5"/>
      <dgm:spPr/>
    </dgm:pt>
    <dgm:pt modelId="{42D5079A-E161-42B7-BC06-D591460D9698}" type="pres">
      <dgm:prSet presAssocID="{C0C3B3F1-BE7E-477F-9346-53AC5A1714C9}" presName="text3" presStyleLbl="fgAcc3" presStyleIdx="4" presStyleCnt="5" custScaleX="87012" custScaleY="93118" custLinFactNeighborX="0" custLinFactNeighborY="37700">
        <dgm:presLayoutVars>
          <dgm:chPref val="3"/>
        </dgm:presLayoutVars>
      </dgm:prSet>
      <dgm:spPr/>
    </dgm:pt>
    <dgm:pt modelId="{51C6F342-359B-4231-82C5-3DD91F043049}" type="pres">
      <dgm:prSet presAssocID="{C0C3B3F1-BE7E-477F-9346-53AC5A1714C9}" presName="hierChild4" presStyleCnt="0"/>
      <dgm:spPr/>
    </dgm:pt>
  </dgm:ptLst>
  <dgm:cxnLst>
    <dgm:cxn modelId="{CD5B7000-9463-4DB5-B709-AB6F7462F514}" type="presOf" srcId="{1501D3C9-7ED8-4FE3-8A63-39A0832B5054}" destId="{42CD69DD-FA7D-4C2A-9DAF-CCD633B9F5D0}" srcOrd="0" destOrd="0" presId="urn:microsoft.com/office/officeart/2005/8/layout/hierarchy1"/>
    <dgm:cxn modelId="{41AD8005-F46F-488E-8F19-42F73AC767BC}" type="presOf" srcId="{B98FB610-5AB8-4E44-AE39-5D547D25A13C}" destId="{403F5021-1D28-46F3-98D4-CF65E247AE23}" srcOrd="0" destOrd="0" presId="urn:microsoft.com/office/officeart/2005/8/layout/hierarchy1"/>
    <dgm:cxn modelId="{A8C05406-69B4-41E8-8F50-DB1DE2BEFA33}" type="presOf" srcId="{0DCA65F6-9387-4556-B3D9-B47C896D2641}" destId="{5FB8D011-7164-40F6-A11D-C7ECADE4DAFD}" srcOrd="0" destOrd="0" presId="urn:microsoft.com/office/officeart/2005/8/layout/hierarchy1"/>
    <dgm:cxn modelId="{F3C1A00D-3A59-4565-9803-9CBA5D4E36E1}" type="presOf" srcId="{4CD0C5A0-CF49-41A8-9BBA-9A7B9ECC6167}" destId="{5AE5A8C6-D8E3-49E6-91E6-C35D50449CC6}" srcOrd="0" destOrd="0" presId="urn:microsoft.com/office/officeart/2005/8/layout/hierarchy1"/>
    <dgm:cxn modelId="{B7039415-C344-41C9-8E43-D22FE0CB0E39}" type="presOf" srcId="{8477A5F9-AD3F-4E53-80B6-922DE739644D}" destId="{3C0D0469-5E42-4147-9D88-81AE54AA045D}" srcOrd="0" destOrd="0" presId="urn:microsoft.com/office/officeart/2005/8/layout/hierarchy1"/>
    <dgm:cxn modelId="{5C433132-7340-49C8-98F2-C393B158D5CC}" type="presOf" srcId="{BE5EDB8A-6FC5-444B-B4F6-F282F25E90B0}" destId="{9B7E0784-5458-48CC-BA36-696E359F8D14}" srcOrd="0" destOrd="0" presId="urn:microsoft.com/office/officeart/2005/8/layout/hierarchy1"/>
    <dgm:cxn modelId="{274D393E-D2AD-49A7-ACB4-7DC7986CF322}" type="presOf" srcId="{B29D2B34-E888-45FC-9368-700042E9DE28}" destId="{8AA45DF0-8BB7-4348-9220-E71FBB06F81D}" srcOrd="0" destOrd="0" presId="urn:microsoft.com/office/officeart/2005/8/layout/hierarchy1"/>
    <dgm:cxn modelId="{ACF84E3E-2ED0-4D46-AAFA-22D0653919B7}" type="presOf" srcId="{4F61F02A-E555-4C8E-AB20-53FE338C6112}" destId="{F70AA59B-B358-43D4-82A4-98C2B0E6228F}" srcOrd="0" destOrd="0" presId="urn:microsoft.com/office/officeart/2005/8/layout/hierarchy1"/>
    <dgm:cxn modelId="{22DE755B-6C02-4A28-95E2-695B6E866717}" type="presOf" srcId="{8255FF8F-1A8D-4286-9BF7-36DE33E0B986}" destId="{CBA146A5-CCB7-4DC1-9EE1-0179E0383652}" srcOrd="0" destOrd="0" presId="urn:microsoft.com/office/officeart/2005/8/layout/hierarchy1"/>
    <dgm:cxn modelId="{7CCFF25C-0C18-40BB-BC4D-014B15DEA438}" srcId="{4CD0C5A0-CF49-41A8-9BBA-9A7B9ECC6167}" destId="{C0C3B3F1-BE7E-477F-9346-53AC5A1714C9}" srcOrd="1" destOrd="0" parTransId="{B29D2B34-E888-45FC-9368-700042E9DE28}" sibTransId="{5F44116A-A4D6-4C43-883F-63D6C4B19FA0}"/>
    <dgm:cxn modelId="{D1A64557-4ECE-46E4-A9E4-A93BABD0D0C0}" type="presOf" srcId="{2475C92D-9441-4CEC-B59E-E9767AB4538A}" destId="{C69A5E2D-FFE6-4B32-917C-D16142412245}" srcOrd="0" destOrd="0" presId="urn:microsoft.com/office/officeart/2005/8/layout/hierarchy1"/>
    <dgm:cxn modelId="{A68EAF57-8160-4918-9566-7C0397BEE21E}" type="presOf" srcId="{8D60CA65-871A-46BF-A9CE-3C23AA0596B5}" destId="{4620D410-7816-4EB4-9759-B5BE8F1E9336}" srcOrd="0" destOrd="0" presId="urn:microsoft.com/office/officeart/2005/8/layout/hierarchy1"/>
    <dgm:cxn modelId="{9C9F8085-B880-416F-8C9C-4B1120077287}" type="presOf" srcId="{C0C3B3F1-BE7E-477F-9346-53AC5A1714C9}" destId="{42D5079A-E161-42B7-BC06-D591460D9698}" srcOrd="0" destOrd="0" presId="urn:microsoft.com/office/officeart/2005/8/layout/hierarchy1"/>
    <dgm:cxn modelId="{28C5F594-4C81-4ECD-A5B3-CEA40936E7B3}" type="presOf" srcId="{E305E386-5337-49BE-B4FC-D21598C3481A}" destId="{20D0020F-349E-4C1D-AFFF-1AB59E577A53}" srcOrd="0" destOrd="0" presId="urn:microsoft.com/office/officeart/2005/8/layout/hierarchy1"/>
    <dgm:cxn modelId="{D7C1B298-2194-4139-A6BE-1DC5A53496F8}" type="presOf" srcId="{6E132586-7DB3-4CEA-84AD-F9D09B06D1EE}" destId="{AC5D2D3A-A49A-46CB-8B19-B20746AEC793}" srcOrd="0" destOrd="0" presId="urn:microsoft.com/office/officeart/2005/8/layout/hierarchy1"/>
    <dgm:cxn modelId="{0A6ABF99-65C2-4BBC-9955-EBF751625B5D}" srcId="{8255FF8F-1A8D-4286-9BF7-36DE33E0B986}" destId="{E60A100E-FC7F-4A5B-BB51-F046F8BA9CF9}" srcOrd="0" destOrd="0" parTransId="{BE5EDB8A-6FC5-444B-B4F6-F282F25E90B0}" sibTransId="{98EF7DC5-1D6C-439F-8AA7-57BC3BBD402E}"/>
    <dgm:cxn modelId="{4AC3A9B6-724C-4C99-A431-E4A680A8531A}" srcId="{8255FF8F-1A8D-4286-9BF7-36DE33E0B986}" destId="{B98FB610-5AB8-4E44-AE39-5D547D25A13C}" srcOrd="1" destOrd="0" parTransId="{2475C92D-9441-4CEC-B59E-E9767AB4538A}" sibTransId="{EE8AD5F5-0E07-4FB1-BCD0-4C997C0DF711}"/>
    <dgm:cxn modelId="{E976BAB9-9622-4BA7-A8A2-396154DF6A01}" srcId="{4CD0C5A0-CF49-41A8-9BBA-9A7B9ECC6167}" destId="{8D60CA65-871A-46BF-A9CE-3C23AA0596B5}" srcOrd="0" destOrd="0" parTransId="{8477A5F9-AD3F-4E53-80B6-922DE739644D}" sibTransId="{B98064E9-3EB6-4BF1-9ED5-EDF63FD71976}"/>
    <dgm:cxn modelId="{AF7997C9-0566-4BBD-B64F-4499FA4AD82F}" type="presOf" srcId="{E60A100E-FC7F-4A5B-BB51-F046F8BA9CF9}" destId="{747F443A-4A1E-4CD9-818A-AB8C2FFF4746}" srcOrd="0" destOrd="0" presId="urn:microsoft.com/office/officeart/2005/8/layout/hierarchy1"/>
    <dgm:cxn modelId="{B8DB8CCB-9896-48AF-B99E-B6A60A16638B}" type="presOf" srcId="{0D013B0F-B1FA-4EC4-927A-F263E94416A7}" destId="{35465A59-6A5C-45DA-9616-9DA8ADD150BF}" srcOrd="0" destOrd="0" presId="urn:microsoft.com/office/officeart/2005/8/layout/hierarchy1"/>
    <dgm:cxn modelId="{BB66E6DA-0257-4A43-A7FA-8D56050E0D48}" srcId="{1501D3C9-7ED8-4FE3-8A63-39A0832B5054}" destId="{4CD0C5A0-CF49-41A8-9BBA-9A7B9ECC6167}" srcOrd="1" destOrd="0" parTransId="{E305E386-5337-49BE-B4FC-D21598C3481A}" sibTransId="{6E84E2D6-4540-4466-9462-84A5B706BF12}"/>
    <dgm:cxn modelId="{383163DD-C3F2-4A21-A856-AEF700CD2D17}" srcId="{1501D3C9-7ED8-4FE3-8A63-39A0832B5054}" destId="{8255FF8F-1A8D-4286-9BF7-36DE33E0B986}" srcOrd="0" destOrd="0" parTransId="{6E132586-7DB3-4CEA-84AD-F9D09B06D1EE}" sibTransId="{71E661EB-D51D-4B01-8988-53D907B2968C}"/>
    <dgm:cxn modelId="{C124A5E6-2CE9-4101-B559-E8B6ED893158}" srcId="{0D013B0F-B1FA-4EC4-927A-F263E94416A7}" destId="{1501D3C9-7ED8-4FE3-8A63-39A0832B5054}" srcOrd="0" destOrd="0" parTransId="{4A5EB669-BA74-4C51-A571-B01C1167BC92}" sibTransId="{608A3075-E2A7-40B5-ABA2-D2545095FF1C}"/>
    <dgm:cxn modelId="{973227F8-27E0-4704-A371-AB784BD74AF5}" srcId="{8255FF8F-1A8D-4286-9BF7-36DE33E0B986}" destId="{0DCA65F6-9387-4556-B3D9-B47C896D2641}" srcOrd="2" destOrd="0" parTransId="{4F61F02A-E555-4C8E-AB20-53FE338C6112}" sibTransId="{9F83E97E-D07B-43F4-A986-3FA2F1FC282B}"/>
    <dgm:cxn modelId="{24E6028C-3579-42FF-ABE0-D776CF8943F8}" type="presParOf" srcId="{35465A59-6A5C-45DA-9616-9DA8ADD150BF}" destId="{FA843760-EB3B-4B7D-8DB3-DCB2D995CB7A}" srcOrd="0" destOrd="0" presId="urn:microsoft.com/office/officeart/2005/8/layout/hierarchy1"/>
    <dgm:cxn modelId="{BFC9C1FE-BA23-491B-86A7-ED0C64E931B8}" type="presParOf" srcId="{FA843760-EB3B-4B7D-8DB3-DCB2D995CB7A}" destId="{63EB4BC8-E087-410C-989B-4184380367E5}" srcOrd="0" destOrd="0" presId="urn:microsoft.com/office/officeart/2005/8/layout/hierarchy1"/>
    <dgm:cxn modelId="{70C1576C-4BC6-497A-881A-6CF1FB63EAA8}" type="presParOf" srcId="{63EB4BC8-E087-410C-989B-4184380367E5}" destId="{7BF5E0C0-B5CC-4A65-95F6-1C4DB44BAAE2}" srcOrd="0" destOrd="0" presId="urn:microsoft.com/office/officeart/2005/8/layout/hierarchy1"/>
    <dgm:cxn modelId="{5F7C7C2D-3073-4E7D-A46C-5A37EEB757F6}" type="presParOf" srcId="{63EB4BC8-E087-410C-989B-4184380367E5}" destId="{42CD69DD-FA7D-4C2A-9DAF-CCD633B9F5D0}" srcOrd="1" destOrd="0" presId="urn:microsoft.com/office/officeart/2005/8/layout/hierarchy1"/>
    <dgm:cxn modelId="{964FFB23-1462-4699-9C39-ED2A61922900}" type="presParOf" srcId="{FA843760-EB3B-4B7D-8DB3-DCB2D995CB7A}" destId="{9F047A8C-8699-492D-A68C-9932D45055F0}" srcOrd="1" destOrd="0" presId="urn:microsoft.com/office/officeart/2005/8/layout/hierarchy1"/>
    <dgm:cxn modelId="{B38A5ADB-5291-4823-BD88-91C2E27E3BAC}" type="presParOf" srcId="{9F047A8C-8699-492D-A68C-9932D45055F0}" destId="{AC5D2D3A-A49A-46CB-8B19-B20746AEC793}" srcOrd="0" destOrd="0" presId="urn:microsoft.com/office/officeart/2005/8/layout/hierarchy1"/>
    <dgm:cxn modelId="{020192D4-96B2-4C5F-BF7C-DCE63AF8B9D6}" type="presParOf" srcId="{9F047A8C-8699-492D-A68C-9932D45055F0}" destId="{731FB937-DEAE-43A2-8469-7E672CADC63E}" srcOrd="1" destOrd="0" presId="urn:microsoft.com/office/officeart/2005/8/layout/hierarchy1"/>
    <dgm:cxn modelId="{ADCECFCD-5F7B-4612-9B32-2A0596604DA0}" type="presParOf" srcId="{731FB937-DEAE-43A2-8469-7E672CADC63E}" destId="{72EA8B2F-C920-4DF8-9D62-2CC18797A0DF}" srcOrd="0" destOrd="0" presId="urn:microsoft.com/office/officeart/2005/8/layout/hierarchy1"/>
    <dgm:cxn modelId="{639C6DC1-9F34-4BC5-8E08-0C1033095CB7}" type="presParOf" srcId="{72EA8B2F-C920-4DF8-9D62-2CC18797A0DF}" destId="{7970677D-9BDD-482F-BC77-4CCB393DFC3E}" srcOrd="0" destOrd="0" presId="urn:microsoft.com/office/officeart/2005/8/layout/hierarchy1"/>
    <dgm:cxn modelId="{C334EB7B-4986-4D37-B849-E79BA5A0EEAE}" type="presParOf" srcId="{72EA8B2F-C920-4DF8-9D62-2CC18797A0DF}" destId="{CBA146A5-CCB7-4DC1-9EE1-0179E0383652}" srcOrd="1" destOrd="0" presId="urn:microsoft.com/office/officeart/2005/8/layout/hierarchy1"/>
    <dgm:cxn modelId="{C399ACD0-9A62-43E8-9359-18CE55D209CF}" type="presParOf" srcId="{731FB937-DEAE-43A2-8469-7E672CADC63E}" destId="{5047F104-3274-4420-8770-11EE58F3F801}" srcOrd="1" destOrd="0" presId="urn:microsoft.com/office/officeart/2005/8/layout/hierarchy1"/>
    <dgm:cxn modelId="{A48BA014-17AC-42BC-9628-0610D8005FB3}" type="presParOf" srcId="{5047F104-3274-4420-8770-11EE58F3F801}" destId="{9B7E0784-5458-48CC-BA36-696E359F8D14}" srcOrd="0" destOrd="0" presId="urn:microsoft.com/office/officeart/2005/8/layout/hierarchy1"/>
    <dgm:cxn modelId="{6A8C8581-2FF4-42DB-BDE5-D7D5CA9346BF}" type="presParOf" srcId="{5047F104-3274-4420-8770-11EE58F3F801}" destId="{4E9DA50B-8FBE-45DE-9EBD-C6FFAAE2E78C}" srcOrd="1" destOrd="0" presId="urn:microsoft.com/office/officeart/2005/8/layout/hierarchy1"/>
    <dgm:cxn modelId="{0A3B7F23-5447-4685-AD83-16808052053B}" type="presParOf" srcId="{4E9DA50B-8FBE-45DE-9EBD-C6FFAAE2E78C}" destId="{1D9BE50C-FB82-4B67-A1AF-A4C9B9D92ECA}" srcOrd="0" destOrd="0" presId="urn:microsoft.com/office/officeart/2005/8/layout/hierarchy1"/>
    <dgm:cxn modelId="{87AF656F-4418-4F42-BA99-1A8A1FA0D1DB}" type="presParOf" srcId="{1D9BE50C-FB82-4B67-A1AF-A4C9B9D92ECA}" destId="{91EF909A-493F-4C4E-B0CD-81F36C4E4458}" srcOrd="0" destOrd="0" presId="urn:microsoft.com/office/officeart/2005/8/layout/hierarchy1"/>
    <dgm:cxn modelId="{0D592440-5A75-472F-BBF7-41C37FB087B1}" type="presParOf" srcId="{1D9BE50C-FB82-4B67-A1AF-A4C9B9D92ECA}" destId="{747F443A-4A1E-4CD9-818A-AB8C2FFF4746}" srcOrd="1" destOrd="0" presId="urn:microsoft.com/office/officeart/2005/8/layout/hierarchy1"/>
    <dgm:cxn modelId="{A6255F68-7B09-47CF-B83E-2BBF96796F3F}" type="presParOf" srcId="{4E9DA50B-8FBE-45DE-9EBD-C6FFAAE2E78C}" destId="{2993B025-CF9D-42C8-A323-795ABE6C5E34}" srcOrd="1" destOrd="0" presId="urn:microsoft.com/office/officeart/2005/8/layout/hierarchy1"/>
    <dgm:cxn modelId="{B03570E3-D614-4499-823A-C3D9C0F6687B}" type="presParOf" srcId="{5047F104-3274-4420-8770-11EE58F3F801}" destId="{C69A5E2D-FFE6-4B32-917C-D16142412245}" srcOrd="2" destOrd="0" presId="urn:microsoft.com/office/officeart/2005/8/layout/hierarchy1"/>
    <dgm:cxn modelId="{7E34F569-CC4E-422D-B4C0-78264E29E825}" type="presParOf" srcId="{5047F104-3274-4420-8770-11EE58F3F801}" destId="{93B5406D-5D68-4742-A5B3-FC4CB17D3A4E}" srcOrd="3" destOrd="0" presId="urn:microsoft.com/office/officeart/2005/8/layout/hierarchy1"/>
    <dgm:cxn modelId="{BC3E155E-3187-4158-B59A-436AC7CFAB3E}" type="presParOf" srcId="{93B5406D-5D68-4742-A5B3-FC4CB17D3A4E}" destId="{57C8D69C-FB42-4660-9994-31301D344F1F}" srcOrd="0" destOrd="0" presId="urn:microsoft.com/office/officeart/2005/8/layout/hierarchy1"/>
    <dgm:cxn modelId="{C22DB75F-F8FD-44B2-8826-51A544EA4D2C}" type="presParOf" srcId="{57C8D69C-FB42-4660-9994-31301D344F1F}" destId="{A5786B85-7E22-4AE1-B14A-F303C3AD4F0B}" srcOrd="0" destOrd="0" presId="urn:microsoft.com/office/officeart/2005/8/layout/hierarchy1"/>
    <dgm:cxn modelId="{6EA33822-35AC-47C3-85C1-AD5FE3985891}" type="presParOf" srcId="{57C8D69C-FB42-4660-9994-31301D344F1F}" destId="{403F5021-1D28-46F3-98D4-CF65E247AE23}" srcOrd="1" destOrd="0" presId="urn:microsoft.com/office/officeart/2005/8/layout/hierarchy1"/>
    <dgm:cxn modelId="{2595609A-009E-460F-BEE5-73A5BE1F52CD}" type="presParOf" srcId="{93B5406D-5D68-4742-A5B3-FC4CB17D3A4E}" destId="{5715FD99-0E75-4BB1-8B1F-7E22C7EA1A23}" srcOrd="1" destOrd="0" presId="urn:microsoft.com/office/officeart/2005/8/layout/hierarchy1"/>
    <dgm:cxn modelId="{903BC74A-7EB4-409F-A0FC-36EAA2C861AA}" type="presParOf" srcId="{5047F104-3274-4420-8770-11EE58F3F801}" destId="{F70AA59B-B358-43D4-82A4-98C2B0E6228F}" srcOrd="4" destOrd="0" presId="urn:microsoft.com/office/officeart/2005/8/layout/hierarchy1"/>
    <dgm:cxn modelId="{4EB8B2D9-02B0-479E-AD81-2E3C5BD43F38}" type="presParOf" srcId="{5047F104-3274-4420-8770-11EE58F3F801}" destId="{E8C0F6AA-2359-4DDA-A3B9-9087CB4D9CB0}" srcOrd="5" destOrd="0" presId="urn:microsoft.com/office/officeart/2005/8/layout/hierarchy1"/>
    <dgm:cxn modelId="{E6775412-5996-4E76-9BC9-96F8DCEFCC5C}" type="presParOf" srcId="{E8C0F6AA-2359-4DDA-A3B9-9087CB4D9CB0}" destId="{1CB67B14-BF0E-40AD-BC98-97BCD57328E7}" srcOrd="0" destOrd="0" presId="urn:microsoft.com/office/officeart/2005/8/layout/hierarchy1"/>
    <dgm:cxn modelId="{BFC5197E-D8ED-48C0-AA26-453E60D312B0}" type="presParOf" srcId="{1CB67B14-BF0E-40AD-BC98-97BCD57328E7}" destId="{B6058025-B834-4E09-AD48-5BA9C045132B}" srcOrd="0" destOrd="0" presId="urn:microsoft.com/office/officeart/2005/8/layout/hierarchy1"/>
    <dgm:cxn modelId="{6AF9CDC4-2302-4B2A-AE94-65FE7E055956}" type="presParOf" srcId="{1CB67B14-BF0E-40AD-BC98-97BCD57328E7}" destId="{5FB8D011-7164-40F6-A11D-C7ECADE4DAFD}" srcOrd="1" destOrd="0" presId="urn:microsoft.com/office/officeart/2005/8/layout/hierarchy1"/>
    <dgm:cxn modelId="{18F6413F-CB1C-456F-9DD9-0E46E3F774BD}" type="presParOf" srcId="{E8C0F6AA-2359-4DDA-A3B9-9087CB4D9CB0}" destId="{BAA38115-6B01-498F-9617-18CEAF402D6A}" srcOrd="1" destOrd="0" presId="urn:microsoft.com/office/officeart/2005/8/layout/hierarchy1"/>
    <dgm:cxn modelId="{3D643760-B84A-4ED3-9FD5-6FB903F541D7}" type="presParOf" srcId="{9F047A8C-8699-492D-A68C-9932D45055F0}" destId="{20D0020F-349E-4C1D-AFFF-1AB59E577A53}" srcOrd="2" destOrd="0" presId="urn:microsoft.com/office/officeart/2005/8/layout/hierarchy1"/>
    <dgm:cxn modelId="{D4DECE10-0BD7-451D-9C69-874255109C00}" type="presParOf" srcId="{9F047A8C-8699-492D-A68C-9932D45055F0}" destId="{7AD05B02-391B-4669-86AF-2839A619680D}" srcOrd="3" destOrd="0" presId="urn:microsoft.com/office/officeart/2005/8/layout/hierarchy1"/>
    <dgm:cxn modelId="{AC985ADA-2222-4472-BE98-026F519F64EE}" type="presParOf" srcId="{7AD05B02-391B-4669-86AF-2839A619680D}" destId="{78535C83-ECA2-4742-960B-5793EF7E10AE}" srcOrd="0" destOrd="0" presId="urn:microsoft.com/office/officeart/2005/8/layout/hierarchy1"/>
    <dgm:cxn modelId="{5C5F42FF-4368-479F-9EF6-69C8C9B083C0}" type="presParOf" srcId="{78535C83-ECA2-4742-960B-5793EF7E10AE}" destId="{E6E12E18-74FD-44AF-852B-A3C58CC1B72D}" srcOrd="0" destOrd="0" presId="urn:microsoft.com/office/officeart/2005/8/layout/hierarchy1"/>
    <dgm:cxn modelId="{4A7429D7-C15A-4E87-B2C9-E457A388541C}" type="presParOf" srcId="{78535C83-ECA2-4742-960B-5793EF7E10AE}" destId="{5AE5A8C6-D8E3-49E6-91E6-C35D50449CC6}" srcOrd="1" destOrd="0" presId="urn:microsoft.com/office/officeart/2005/8/layout/hierarchy1"/>
    <dgm:cxn modelId="{E5EDCFF6-6DA6-4FC7-AEBB-EBB5771DC078}" type="presParOf" srcId="{7AD05B02-391B-4669-86AF-2839A619680D}" destId="{A897ABE7-3A92-4A3B-B490-B388C51AC5BC}" srcOrd="1" destOrd="0" presId="urn:microsoft.com/office/officeart/2005/8/layout/hierarchy1"/>
    <dgm:cxn modelId="{499B3EBF-AAC0-4FCA-A1F1-DF95D18DCB4C}" type="presParOf" srcId="{A897ABE7-3A92-4A3B-B490-B388C51AC5BC}" destId="{3C0D0469-5E42-4147-9D88-81AE54AA045D}" srcOrd="0" destOrd="0" presId="urn:microsoft.com/office/officeart/2005/8/layout/hierarchy1"/>
    <dgm:cxn modelId="{AEB7F790-AEB9-46C3-B407-445E2C8CA7BE}" type="presParOf" srcId="{A897ABE7-3A92-4A3B-B490-B388C51AC5BC}" destId="{9F5AA55D-531F-49D3-BEA4-C70EE1EB4B82}" srcOrd="1" destOrd="0" presId="urn:microsoft.com/office/officeart/2005/8/layout/hierarchy1"/>
    <dgm:cxn modelId="{9128675F-8ADB-4C11-893E-5F55C7F41462}" type="presParOf" srcId="{9F5AA55D-531F-49D3-BEA4-C70EE1EB4B82}" destId="{105B0437-A776-4CEC-8BC4-7C5442C89015}" srcOrd="0" destOrd="0" presId="urn:microsoft.com/office/officeart/2005/8/layout/hierarchy1"/>
    <dgm:cxn modelId="{254EB135-C289-4405-9CCF-FAEAA0063142}" type="presParOf" srcId="{105B0437-A776-4CEC-8BC4-7C5442C89015}" destId="{C9EAA5E5-83E8-467B-B33E-E13A7D3C20A9}" srcOrd="0" destOrd="0" presId="urn:microsoft.com/office/officeart/2005/8/layout/hierarchy1"/>
    <dgm:cxn modelId="{61A98424-D4FD-423C-B5D2-0307DB8964E2}" type="presParOf" srcId="{105B0437-A776-4CEC-8BC4-7C5442C89015}" destId="{4620D410-7816-4EB4-9759-B5BE8F1E9336}" srcOrd="1" destOrd="0" presId="urn:microsoft.com/office/officeart/2005/8/layout/hierarchy1"/>
    <dgm:cxn modelId="{0F2096E9-132A-4A95-B6C4-CC27AF695163}" type="presParOf" srcId="{9F5AA55D-531F-49D3-BEA4-C70EE1EB4B82}" destId="{7B7D9D66-6229-461C-8442-E9F9E06D3186}" srcOrd="1" destOrd="0" presId="urn:microsoft.com/office/officeart/2005/8/layout/hierarchy1"/>
    <dgm:cxn modelId="{1B5D298A-2B59-4FD0-9D90-4EBD3D3FF65F}" type="presParOf" srcId="{A897ABE7-3A92-4A3B-B490-B388C51AC5BC}" destId="{8AA45DF0-8BB7-4348-9220-E71FBB06F81D}" srcOrd="2" destOrd="0" presId="urn:microsoft.com/office/officeart/2005/8/layout/hierarchy1"/>
    <dgm:cxn modelId="{D9ADCABF-0A50-44FD-88F0-9480A4E31D67}" type="presParOf" srcId="{A897ABE7-3A92-4A3B-B490-B388C51AC5BC}" destId="{2A834DF3-7AF0-4591-9DDA-431E62C4267C}" srcOrd="3" destOrd="0" presId="urn:microsoft.com/office/officeart/2005/8/layout/hierarchy1"/>
    <dgm:cxn modelId="{EBF5987F-0E40-4B09-BD7B-A1A267EFD564}" type="presParOf" srcId="{2A834DF3-7AF0-4591-9DDA-431E62C4267C}" destId="{02880197-0F21-467A-878E-6EFDDF2C478C}" srcOrd="0" destOrd="0" presId="urn:microsoft.com/office/officeart/2005/8/layout/hierarchy1"/>
    <dgm:cxn modelId="{E9D87341-AA8D-4215-877C-9952FA2BE5C1}" type="presParOf" srcId="{02880197-0F21-467A-878E-6EFDDF2C478C}" destId="{3A953ED5-996D-4280-8C8F-6D7F4A723BB2}" srcOrd="0" destOrd="0" presId="urn:microsoft.com/office/officeart/2005/8/layout/hierarchy1"/>
    <dgm:cxn modelId="{4F4689CE-78FF-4BF7-B472-9322ADB4EB09}" type="presParOf" srcId="{02880197-0F21-467A-878E-6EFDDF2C478C}" destId="{42D5079A-E161-42B7-BC06-D591460D9698}" srcOrd="1" destOrd="0" presId="urn:microsoft.com/office/officeart/2005/8/layout/hierarchy1"/>
    <dgm:cxn modelId="{15FC00F3-B4A5-4EBF-8165-D84E72B55E4C}" type="presParOf" srcId="{2A834DF3-7AF0-4591-9DDA-431E62C4267C}" destId="{51C6F342-359B-4231-82C5-3DD91F0430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45DF0-8BB7-4348-9220-E71FBB06F81D}">
      <dsp:nvSpPr>
        <dsp:cNvPr id="0" name=""/>
        <dsp:cNvSpPr/>
      </dsp:nvSpPr>
      <dsp:spPr>
        <a:xfrm>
          <a:off x="10603649" y="4846072"/>
          <a:ext cx="129052" cy="755100"/>
        </a:xfrm>
        <a:custGeom>
          <a:avLst/>
          <a:gdLst/>
          <a:ahLst/>
          <a:cxnLst/>
          <a:rect l="0" t="0" r="0" b="0"/>
          <a:pathLst>
            <a:path>
              <a:moveTo>
                <a:pt x="0" y="0"/>
              </a:moveTo>
              <a:lnTo>
                <a:pt x="0" y="556923"/>
              </a:lnTo>
              <a:lnTo>
                <a:pt x="129052" y="556923"/>
              </a:lnTo>
              <a:lnTo>
                <a:pt x="129052" y="75510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0D0469-5E42-4147-9D88-81AE54AA045D}">
      <dsp:nvSpPr>
        <dsp:cNvPr id="0" name=""/>
        <dsp:cNvSpPr/>
      </dsp:nvSpPr>
      <dsp:spPr>
        <a:xfrm>
          <a:off x="8585798" y="4846072"/>
          <a:ext cx="2017851" cy="755100"/>
        </a:xfrm>
        <a:custGeom>
          <a:avLst/>
          <a:gdLst/>
          <a:ahLst/>
          <a:cxnLst/>
          <a:rect l="0" t="0" r="0" b="0"/>
          <a:pathLst>
            <a:path>
              <a:moveTo>
                <a:pt x="2017851" y="0"/>
              </a:moveTo>
              <a:lnTo>
                <a:pt x="2017851" y="556923"/>
              </a:lnTo>
              <a:lnTo>
                <a:pt x="0" y="556923"/>
              </a:lnTo>
              <a:lnTo>
                <a:pt x="0" y="75510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0020F-349E-4C1D-AFFF-1AB59E577A53}">
      <dsp:nvSpPr>
        <dsp:cNvPr id="0" name=""/>
        <dsp:cNvSpPr/>
      </dsp:nvSpPr>
      <dsp:spPr>
        <a:xfrm>
          <a:off x="6353587" y="2231328"/>
          <a:ext cx="4250061" cy="1573470"/>
        </a:xfrm>
        <a:custGeom>
          <a:avLst/>
          <a:gdLst/>
          <a:ahLst/>
          <a:cxnLst/>
          <a:rect l="0" t="0" r="0" b="0"/>
          <a:pathLst>
            <a:path>
              <a:moveTo>
                <a:pt x="0" y="0"/>
              </a:moveTo>
              <a:lnTo>
                <a:pt x="0" y="1375292"/>
              </a:lnTo>
              <a:lnTo>
                <a:pt x="4250061" y="1375292"/>
              </a:lnTo>
              <a:lnTo>
                <a:pt x="4250061" y="157347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AA59B-B358-43D4-82A4-98C2B0E6228F}">
      <dsp:nvSpPr>
        <dsp:cNvPr id="0" name=""/>
        <dsp:cNvSpPr/>
      </dsp:nvSpPr>
      <dsp:spPr>
        <a:xfrm>
          <a:off x="1871802" y="5337523"/>
          <a:ext cx="4428169" cy="755087"/>
        </a:xfrm>
        <a:custGeom>
          <a:avLst/>
          <a:gdLst/>
          <a:ahLst/>
          <a:cxnLst/>
          <a:rect l="0" t="0" r="0" b="0"/>
          <a:pathLst>
            <a:path>
              <a:moveTo>
                <a:pt x="0" y="0"/>
              </a:moveTo>
              <a:lnTo>
                <a:pt x="0" y="556909"/>
              </a:lnTo>
              <a:lnTo>
                <a:pt x="4428169" y="556909"/>
              </a:lnTo>
              <a:lnTo>
                <a:pt x="4428169" y="75508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9A5E2D-FFE6-4B32-917C-D16142412245}">
      <dsp:nvSpPr>
        <dsp:cNvPr id="0" name=""/>
        <dsp:cNvSpPr/>
      </dsp:nvSpPr>
      <dsp:spPr>
        <a:xfrm>
          <a:off x="1871802" y="5337523"/>
          <a:ext cx="1813528" cy="755087"/>
        </a:xfrm>
        <a:custGeom>
          <a:avLst/>
          <a:gdLst/>
          <a:ahLst/>
          <a:cxnLst/>
          <a:rect l="0" t="0" r="0" b="0"/>
          <a:pathLst>
            <a:path>
              <a:moveTo>
                <a:pt x="0" y="0"/>
              </a:moveTo>
              <a:lnTo>
                <a:pt x="0" y="556909"/>
              </a:lnTo>
              <a:lnTo>
                <a:pt x="1813528" y="556909"/>
              </a:lnTo>
              <a:lnTo>
                <a:pt x="1813528" y="755087"/>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E0784-5458-48CC-BA36-696E359F8D14}">
      <dsp:nvSpPr>
        <dsp:cNvPr id="0" name=""/>
        <dsp:cNvSpPr/>
      </dsp:nvSpPr>
      <dsp:spPr>
        <a:xfrm>
          <a:off x="831931" y="5337523"/>
          <a:ext cx="1039870" cy="770858"/>
        </a:xfrm>
        <a:custGeom>
          <a:avLst/>
          <a:gdLst/>
          <a:ahLst/>
          <a:cxnLst/>
          <a:rect l="0" t="0" r="0" b="0"/>
          <a:pathLst>
            <a:path>
              <a:moveTo>
                <a:pt x="1039870" y="0"/>
              </a:moveTo>
              <a:lnTo>
                <a:pt x="1039870" y="572680"/>
              </a:lnTo>
              <a:lnTo>
                <a:pt x="0" y="572680"/>
              </a:lnTo>
              <a:lnTo>
                <a:pt x="0" y="77085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D2D3A-A49A-46CB-8B19-B20746AEC793}">
      <dsp:nvSpPr>
        <dsp:cNvPr id="0" name=""/>
        <dsp:cNvSpPr/>
      </dsp:nvSpPr>
      <dsp:spPr>
        <a:xfrm>
          <a:off x="1871802" y="2231328"/>
          <a:ext cx="4481785" cy="1573483"/>
        </a:xfrm>
        <a:custGeom>
          <a:avLst/>
          <a:gdLst/>
          <a:ahLst/>
          <a:cxnLst/>
          <a:rect l="0" t="0" r="0" b="0"/>
          <a:pathLst>
            <a:path>
              <a:moveTo>
                <a:pt x="4481785" y="0"/>
              </a:moveTo>
              <a:lnTo>
                <a:pt x="4481785" y="1375306"/>
              </a:lnTo>
              <a:lnTo>
                <a:pt x="0" y="1375306"/>
              </a:lnTo>
              <a:lnTo>
                <a:pt x="0" y="157348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F5E0C0-B5CC-4A65-95F6-1C4DB44BAAE2}">
      <dsp:nvSpPr>
        <dsp:cNvPr id="0" name=""/>
        <dsp:cNvSpPr/>
      </dsp:nvSpPr>
      <dsp:spPr>
        <a:xfrm>
          <a:off x="3788229" y="376114"/>
          <a:ext cx="5130716" cy="185521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D69DD-FA7D-4C2A-9DAF-CCD633B9F5D0}">
      <dsp:nvSpPr>
        <dsp:cNvPr id="0" name=""/>
        <dsp:cNvSpPr/>
      </dsp:nvSpPr>
      <dsp:spPr>
        <a:xfrm>
          <a:off x="4025924" y="601924"/>
          <a:ext cx="5130716" cy="1855213"/>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Arten von Stichproben</a:t>
          </a:r>
          <a:r>
            <a:rPr lang="en-GB" sz="1800" kern="1200" dirty="0"/>
            <a:t>: Kann man die Wahrscheinlichkeit berechnen, eine bestimmte Stichprobe zu erhalten? </a:t>
          </a:r>
        </a:p>
      </dsp:txBody>
      <dsp:txXfrm>
        <a:off x="4080261" y="656261"/>
        <a:ext cx="5022042" cy="1746539"/>
      </dsp:txXfrm>
    </dsp:sp>
    <dsp:sp modelId="{7970677D-9BDD-482F-BC77-4CCB393DFC3E}">
      <dsp:nvSpPr>
        <dsp:cNvPr id="0" name=""/>
        <dsp:cNvSpPr/>
      </dsp:nvSpPr>
      <dsp:spPr>
        <a:xfrm>
          <a:off x="271128" y="3804812"/>
          <a:ext cx="3201346" cy="153271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146A5-CCB7-4DC1-9EE1-0179E0383652}">
      <dsp:nvSpPr>
        <dsp:cNvPr id="0" name=""/>
        <dsp:cNvSpPr/>
      </dsp:nvSpPr>
      <dsp:spPr>
        <a:xfrm>
          <a:off x="508823" y="4030622"/>
          <a:ext cx="3201346" cy="1532710"/>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Arial"/>
            </a:rPr>
            <a:t>Zufalls-stichproben</a:t>
          </a:r>
          <a:endParaRPr lang="en-GB" sz="2800" b="1" kern="1200" dirty="0"/>
        </a:p>
      </dsp:txBody>
      <dsp:txXfrm>
        <a:off x="553715" y="4075514"/>
        <a:ext cx="3111562" cy="1442926"/>
      </dsp:txXfrm>
    </dsp:sp>
    <dsp:sp modelId="{91EF909A-493F-4C4E-B0CD-81F36C4E4458}">
      <dsp:nvSpPr>
        <dsp:cNvPr id="0" name=""/>
        <dsp:cNvSpPr/>
      </dsp:nvSpPr>
      <dsp:spPr>
        <a:xfrm>
          <a:off x="-237694" y="6108381"/>
          <a:ext cx="2139251" cy="135842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F443A-4A1E-4CD9-818A-AB8C2FFF4746}">
      <dsp:nvSpPr>
        <dsp:cNvPr id="0" name=""/>
        <dsp:cNvSpPr/>
      </dsp:nvSpPr>
      <dsp:spPr>
        <a:xfrm>
          <a:off x="0" y="6334191"/>
          <a:ext cx="2139251" cy="1358424"/>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Einfach</a:t>
          </a:r>
        </a:p>
      </dsp:txBody>
      <dsp:txXfrm>
        <a:off x="39787" y="6373978"/>
        <a:ext cx="2059677" cy="1278850"/>
      </dsp:txXfrm>
    </dsp:sp>
    <dsp:sp modelId="{A5786B85-7E22-4AE1-B14A-F303C3AD4F0B}">
      <dsp:nvSpPr>
        <dsp:cNvPr id="0" name=""/>
        <dsp:cNvSpPr/>
      </dsp:nvSpPr>
      <dsp:spPr>
        <a:xfrm>
          <a:off x="2615705" y="6092610"/>
          <a:ext cx="2139251" cy="135842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F5021-1D28-46F3-98D4-CF65E247AE23}">
      <dsp:nvSpPr>
        <dsp:cNvPr id="0" name=""/>
        <dsp:cNvSpPr/>
      </dsp:nvSpPr>
      <dsp:spPr>
        <a:xfrm>
          <a:off x="2853399" y="6318420"/>
          <a:ext cx="2139251" cy="1358424"/>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a:rPr>
            <a:t>Ge-schichtet</a:t>
          </a:r>
          <a:endParaRPr lang="en-GB" sz="3200" kern="1200" dirty="0"/>
        </a:p>
      </dsp:txBody>
      <dsp:txXfrm>
        <a:off x="2893186" y="6358207"/>
        <a:ext cx="2059677" cy="1278850"/>
      </dsp:txXfrm>
    </dsp:sp>
    <dsp:sp modelId="{B6058025-B834-4E09-AD48-5BA9C045132B}">
      <dsp:nvSpPr>
        <dsp:cNvPr id="0" name=""/>
        <dsp:cNvSpPr/>
      </dsp:nvSpPr>
      <dsp:spPr>
        <a:xfrm>
          <a:off x="5230345" y="6092610"/>
          <a:ext cx="2139251" cy="135842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8D011-7164-40F6-A11D-C7ECADE4DAFD}">
      <dsp:nvSpPr>
        <dsp:cNvPr id="0" name=""/>
        <dsp:cNvSpPr/>
      </dsp:nvSpPr>
      <dsp:spPr>
        <a:xfrm>
          <a:off x="5468040" y="6318420"/>
          <a:ext cx="2139251" cy="1358424"/>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Andere: Cluster, mehrstufig, usw.</a:t>
          </a:r>
        </a:p>
      </dsp:txBody>
      <dsp:txXfrm>
        <a:off x="5507827" y="6358207"/>
        <a:ext cx="2059677" cy="1278850"/>
      </dsp:txXfrm>
    </dsp:sp>
    <dsp:sp modelId="{E6E12E18-74FD-44AF-852B-A3C58CC1B72D}">
      <dsp:nvSpPr>
        <dsp:cNvPr id="0" name=""/>
        <dsp:cNvSpPr/>
      </dsp:nvSpPr>
      <dsp:spPr>
        <a:xfrm>
          <a:off x="9714148" y="3804799"/>
          <a:ext cx="1779001" cy="104127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5A8C6-D8E3-49E6-91E6-C35D50449CC6}">
      <dsp:nvSpPr>
        <dsp:cNvPr id="0" name=""/>
        <dsp:cNvSpPr/>
      </dsp:nvSpPr>
      <dsp:spPr>
        <a:xfrm>
          <a:off x="9951843" y="4030609"/>
          <a:ext cx="1779001" cy="1041273"/>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Nicht zufällig</a:t>
          </a:r>
        </a:p>
      </dsp:txBody>
      <dsp:txXfrm>
        <a:off x="9982341" y="4061107"/>
        <a:ext cx="1718005" cy="980277"/>
      </dsp:txXfrm>
    </dsp:sp>
    <dsp:sp modelId="{C9EAA5E5-83E8-467B-B33E-E13A7D3C20A9}">
      <dsp:nvSpPr>
        <dsp:cNvPr id="0" name=""/>
        <dsp:cNvSpPr/>
      </dsp:nvSpPr>
      <dsp:spPr>
        <a:xfrm>
          <a:off x="7844986" y="5601173"/>
          <a:ext cx="1481624" cy="890379"/>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0D410-7816-4EB4-9759-B5BE8F1E9336}">
      <dsp:nvSpPr>
        <dsp:cNvPr id="0" name=""/>
        <dsp:cNvSpPr/>
      </dsp:nvSpPr>
      <dsp:spPr>
        <a:xfrm>
          <a:off x="8082680" y="5826983"/>
          <a:ext cx="1481624" cy="890379"/>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Beurteilend </a:t>
          </a:r>
          <a:endParaRPr lang="en-GB" sz="1400" kern="1200" dirty="0"/>
        </a:p>
      </dsp:txBody>
      <dsp:txXfrm>
        <a:off x="8108758" y="5853061"/>
        <a:ext cx="1429468" cy="838223"/>
      </dsp:txXfrm>
    </dsp:sp>
    <dsp:sp modelId="{3A953ED5-996D-4280-8C8F-6D7F4A723BB2}">
      <dsp:nvSpPr>
        <dsp:cNvPr id="0" name=""/>
        <dsp:cNvSpPr/>
      </dsp:nvSpPr>
      <dsp:spPr>
        <a:xfrm>
          <a:off x="9801999" y="5601173"/>
          <a:ext cx="1861405" cy="126493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D5079A-E161-42B7-BC06-D591460D9698}">
      <dsp:nvSpPr>
        <dsp:cNvPr id="0" name=""/>
        <dsp:cNvSpPr/>
      </dsp:nvSpPr>
      <dsp:spPr>
        <a:xfrm>
          <a:off x="10039693" y="5826983"/>
          <a:ext cx="1861405" cy="1264937"/>
        </a:xfrm>
        <a:prstGeom prst="roundRect">
          <a:avLst>
            <a:gd name="adj" fmla="val 10000"/>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Andere: Ad-hoc-Quoten, Freiwillige, ...</a:t>
          </a:r>
        </a:p>
      </dsp:txBody>
      <dsp:txXfrm>
        <a:off x="10076742" y="5864032"/>
        <a:ext cx="1787307" cy="11908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7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84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36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5715000" y="771525"/>
            <a:ext cx="6859588" cy="3857625"/>
          </a:xfrm>
          <a:ln/>
        </p:spPr>
      </p:sp>
      <p:sp>
        <p:nvSpPr>
          <p:cNvPr id="60419" name="Rectangle 3"/>
          <p:cNvSpPr>
            <a:spLocks noGrp="1" noChangeArrowheads="1"/>
          </p:cNvSpPr>
          <p:nvPr>
            <p:ph type="body" idx="1"/>
          </p:nvPr>
        </p:nvSpPr>
        <p:spPr>
          <a:noFill/>
          <a:ln/>
        </p:spPr>
        <p:txBody>
          <a:bodyPr/>
          <a:lstStyle/>
          <a:p>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49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4"/>
        <p:cNvGrpSpPr/>
        <p:nvPr/>
      </p:nvGrpSpPr>
      <p:grpSpPr>
        <a:xfrm>
          <a:off x="0" y="0"/>
          <a:ext cx="0" cy="0"/>
          <a:chOff x="0" y="0"/>
          <a:chExt cx="0" cy="0"/>
        </a:xfrm>
      </p:grpSpPr>
      <p:sp>
        <p:nvSpPr>
          <p:cNvPr id="95" name="Google Shape;95;p3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3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3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03"/>
        <p:cNvGrpSpPr/>
        <p:nvPr/>
      </p:nvGrpSpPr>
      <p:grpSpPr>
        <a:xfrm>
          <a:off x="0" y="0"/>
          <a:ext cx="0" cy="0"/>
          <a:chOff x="0" y="0"/>
          <a:chExt cx="0" cy="0"/>
        </a:xfrm>
      </p:grpSpPr>
      <p:sp>
        <p:nvSpPr>
          <p:cNvPr id="104" name="Google Shape;104;p3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36"/>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36"/>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7" name="Google Shape;107;p3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s-ES" dirty="0">
                <a:latin typeface="Calibri" pitchFamily="34" charset="0"/>
              </a:rPr>
              <a:t>	Universidad de Oviedo. Facultad de Economía y Empresa. Grados de Economía y ADE. </a:t>
            </a:r>
          </a:p>
          <a:p>
            <a:pPr>
              <a:defRPr/>
            </a:pPr>
            <a:r>
              <a:rPr lang="es-ES" dirty="0">
                <a:latin typeface="Calibri" pitchFamily="34" charset="0"/>
              </a:rPr>
              <a:t>	Análisis estadístico de Datos.</a:t>
            </a:r>
          </a:p>
        </p:txBody>
      </p:sp>
    </p:spTree>
    <p:extLst>
      <p:ext uri="{BB962C8B-B14F-4D97-AF65-F5344CB8AC3E}">
        <p14:creationId xmlns:p14="http://schemas.microsoft.com/office/powerpoint/2010/main" val="257814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30"/>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8">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9">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3">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werden."</a:t>
            </a:r>
            <a:endParaRPr/>
          </a:p>
        </p:txBody>
      </p:sp>
      <p:pic>
        <p:nvPicPr>
          <p:cNvPr id="59" name="Google Shape;59;p24"/>
          <p:cNvPicPr preferRelativeResize="0"/>
          <p:nvPr/>
        </p:nvPicPr>
        <p:blipFill rotWithShape="1">
          <a:blip r:embed="rId14">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2.bin"/><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6B_166EEADB.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b="1" dirty="0">
                <a:solidFill>
                  <a:srgbClr val="E7686A"/>
                </a:solidFill>
                <a:latin typeface="Calibri"/>
                <a:cs typeface="Calibri"/>
                <a:sym typeface="Calibri"/>
              </a:rPr>
              <a:t>STICHPROBENTHEORIE</a:t>
            </a:r>
            <a:endParaRPr dirty="0"/>
          </a:p>
          <a:p>
            <a:pPr marL="0" marR="0" lvl="0" indent="0" algn="ctr" rtl="0">
              <a:spcBef>
                <a:spcPts val="5"/>
              </a:spcBef>
              <a:spcAft>
                <a:spcPts val="0"/>
              </a:spcAft>
              <a:buNone/>
            </a:pPr>
            <a:r>
              <a:rPr lang="en-US" sz="3600" b="1" dirty="0">
                <a:solidFill>
                  <a:srgbClr val="E7686A"/>
                </a:solidFill>
                <a:latin typeface="Calibri"/>
                <a:ea typeface="Calibri"/>
                <a:cs typeface="Calibri"/>
                <a:sym typeface="Calibri"/>
              </a:rPr>
              <a:t> [UNIOVI]</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13161" y="1950722"/>
            <a:ext cx="3150393" cy="2831307"/>
            <a:chOff x="768" y="624"/>
            <a:chExt cx="1323" cy="1189"/>
          </a:xfrm>
        </p:grpSpPr>
        <p:sp>
          <p:nvSpPr>
            <p:cNvPr id="18464" name="Rectangle 3"/>
            <p:cNvSpPr>
              <a:spLocks noChangeArrowheads="1"/>
            </p:cNvSpPr>
            <p:nvPr/>
          </p:nvSpPr>
          <p:spPr bwMode="auto">
            <a:xfrm>
              <a:off x="768" y="624"/>
              <a:ext cx="1323" cy="1189"/>
            </a:xfrm>
            <a:prstGeom prst="rect">
              <a:avLst/>
            </a:prstGeom>
            <a:noFill/>
            <a:ln w="25400">
              <a:solidFill>
                <a:srgbClr val="333399"/>
              </a:solidFill>
              <a:miter lim="800000"/>
              <a:headEnd/>
              <a:tailEnd/>
            </a:ln>
          </p:spPr>
          <p:txBody>
            <a:bodyPr wrap="none" anchor="ctr"/>
            <a:lstStyle/>
            <a:p>
              <a:endParaRPr lang="es-ES" sz="2100"/>
            </a:p>
          </p:txBody>
        </p:sp>
        <p:sp>
          <p:nvSpPr>
            <p:cNvPr id="18465" name="AutoShape 4"/>
            <p:cNvSpPr>
              <a:spLocks noChangeArrowheads="1"/>
            </p:cNvSpPr>
            <p:nvPr/>
          </p:nvSpPr>
          <p:spPr bwMode="auto">
            <a:xfrm>
              <a:off x="1312" y="1285"/>
              <a:ext cx="152"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6" name="AutoShape 5"/>
            <p:cNvSpPr>
              <a:spLocks noChangeArrowheads="1"/>
            </p:cNvSpPr>
            <p:nvPr/>
          </p:nvSpPr>
          <p:spPr bwMode="auto">
            <a:xfrm>
              <a:off x="976" y="997"/>
              <a:ext cx="265"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7" name="AutoShape 6"/>
            <p:cNvSpPr>
              <a:spLocks noChangeArrowheads="1"/>
            </p:cNvSpPr>
            <p:nvPr/>
          </p:nvSpPr>
          <p:spPr bwMode="auto">
            <a:xfrm>
              <a:off x="1216" y="1525"/>
              <a:ext cx="151" cy="150"/>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8" name="AutoShape 7"/>
            <p:cNvSpPr>
              <a:spLocks noChangeArrowheads="1"/>
            </p:cNvSpPr>
            <p:nvPr/>
          </p:nvSpPr>
          <p:spPr bwMode="auto">
            <a:xfrm>
              <a:off x="1696" y="997"/>
              <a:ext cx="303" cy="22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69" name="AutoShape 8"/>
            <p:cNvSpPr>
              <a:spLocks noChangeArrowheads="1"/>
            </p:cNvSpPr>
            <p:nvPr/>
          </p:nvSpPr>
          <p:spPr bwMode="auto">
            <a:xfrm>
              <a:off x="1696" y="709"/>
              <a:ext cx="113" cy="11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70" name="AutoShape 9"/>
            <p:cNvSpPr>
              <a:spLocks noChangeArrowheads="1"/>
            </p:cNvSpPr>
            <p:nvPr/>
          </p:nvSpPr>
          <p:spPr bwMode="auto">
            <a:xfrm>
              <a:off x="919" y="1333"/>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1" name="AutoShape 10"/>
            <p:cNvSpPr>
              <a:spLocks noChangeArrowheads="1"/>
            </p:cNvSpPr>
            <p:nvPr/>
          </p:nvSpPr>
          <p:spPr bwMode="auto">
            <a:xfrm>
              <a:off x="1408" y="997"/>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2" name="AutoShape 11"/>
            <p:cNvSpPr>
              <a:spLocks noChangeArrowheads="1"/>
            </p:cNvSpPr>
            <p:nvPr/>
          </p:nvSpPr>
          <p:spPr bwMode="auto">
            <a:xfrm>
              <a:off x="1600" y="1525"/>
              <a:ext cx="151" cy="15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3" name="AutoShape 12"/>
            <p:cNvSpPr>
              <a:spLocks noChangeArrowheads="1"/>
            </p:cNvSpPr>
            <p:nvPr/>
          </p:nvSpPr>
          <p:spPr bwMode="auto">
            <a:xfrm>
              <a:off x="1864" y="1520"/>
              <a:ext cx="114" cy="11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4" name="AutoShape 13"/>
            <p:cNvSpPr>
              <a:spLocks noChangeArrowheads="1"/>
            </p:cNvSpPr>
            <p:nvPr/>
          </p:nvSpPr>
          <p:spPr bwMode="auto">
            <a:xfrm>
              <a:off x="1216" y="709"/>
              <a:ext cx="302" cy="261"/>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5" name="AutoShape 14"/>
            <p:cNvSpPr>
              <a:spLocks noChangeArrowheads="1"/>
            </p:cNvSpPr>
            <p:nvPr/>
          </p:nvSpPr>
          <p:spPr bwMode="auto">
            <a:xfrm>
              <a:off x="806" y="1184"/>
              <a:ext cx="151" cy="149"/>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76" name="AutoShape 15"/>
            <p:cNvSpPr>
              <a:spLocks noChangeArrowheads="1"/>
            </p:cNvSpPr>
            <p:nvPr/>
          </p:nvSpPr>
          <p:spPr bwMode="auto">
            <a:xfrm>
              <a:off x="1648" y="1285"/>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sp>
          <p:nvSpPr>
            <p:cNvPr id="18477" name="AutoShape 16"/>
            <p:cNvSpPr>
              <a:spLocks noChangeArrowheads="1"/>
            </p:cNvSpPr>
            <p:nvPr/>
          </p:nvSpPr>
          <p:spPr bwMode="auto">
            <a:xfrm>
              <a:off x="832" y="757"/>
              <a:ext cx="265" cy="1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19 h 21600"/>
                <a:gd name="T26" fmla="*/ 18421 w 21600"/>
                <a:gd name="T27" fmla="*/ 1848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grpSp>
      <p:grpSp>
        <p:nvGrpSpPr>
          <p:cNvPr id="3" name="Group 17"/>
          <p:cNvGrpSpPr>
            <a:grpSpLocks/>
          </p:cNvGrpSpPr>
          <p:nvPr/>
        </p:nvGrpSpPr>
        <p:grpSpPr bwMode="auto">
          <a:xfrm>
            <a:off x="7490691" y="1986440"/>
            <a:ext cx="3150393" cy="2831306"/>
            <a:chOff x="1232" y="875"/>
            <a:chExt cx="1323" cy="1189"/>
          </a:xfrm>
        </p:grpSpPr>
        <p:sp>
          <p:nvSpPr>
            <p:cNvPr id="18450" name="Rectangle 18"/>
            <p:cNvSpPr>
              <a:spLocks noChangeArrowheads="1"/>
            </p:cNvSpPr>
            <p:nvPr/>
          </p:nvSpPr>
          <p:spPr bwMode="auto">
            <a:xfrm>
              <a:off x="1232" y="875"/>
              <a:ext cx="1323" cy="1189"/>
            </a:xfrm>
            <a:prstGeom prst="rect">
              <a:avLst/>
            </a:prstGeom>
            <a:noFill/>
            <a:ln w="25400">
              <a:solidFill>
                <a:srgbClr val="333399"/>
              </a:solidFill>
              <a:miter lim="800000"/>
              <a:headEnd/>
              <a:tailEnd/>
            </a:ln>
          </p:spPr>
          <p:txBody>
            <a:bodyPr wrap="none" anchor="ctr"/>
            <a:lstStyle/>
            <a:p>
              <a:endParaRPr lang="es-ES" sz="2100"/>
            </a:p>
          </p:txBody>
        </p:sp>
        <p:sp>
          <p:nvSpPr>
            <p:cNvPr id="18451" name="AutoShape 19"/>
            <p:cNvSpPr>
              <a:spLocks noChangeArrowheads="1"/>
            </p:cNvSpPr>
            <p:nvPr/>
          </p:nvSpPr>
          <p:spPr bwMode="auto">
            <a:xfrm>
              <a:off x="1776" y="1536"/>
              <a:ext cx="152"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2" name="AutoShape 20"/>
            <p:cNvSpPr>
              <a:spLocks noChangeArrowheads="1"/>
            </p:cNvSpPr>
            <p:nvPr/>
          </p:nvSpPr>
          <p:spPr bwMode="auto">
            <a:xfrm>
              <a:off x="1440" y="1248"/>
              <a:ext cx="265" cy="149"/>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3" name="AutoShape 21"/>
            <p:cNvSpPr>
              <a:spLocks noChangeArrowheads="1"/>
            </p:cNvSpPr>
            <p:nvPr/>
          </p:nvSpPr>
          <p:spPr bwMode="auto">
            <a:xfrm>
              <a:off x="1680" y="1776"/>
              <a:ext cx="151" cy="150"/>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4" name="AutoShape 22"/>
            <p:cNvSpPr>
              <a:spLocks noChangeArrowheads="1"/>
            </p:cNvSpPr>
            <p:nvPr/>
          </p:nvSpPr>
          <p:spPr bwMode="auto">
            <a:xfrm>
              <a:off x="2160" y="1248"/>
              <a:ext cx="303" cy="22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5" name="AutoShape 23"/>
            <p:cNvSpPr>
              <a:spLocks noChangeArrowheads="1"/>
            </p:cNvSpPr>
            <p:nvPr/>
          </p:nvSpPr>
          <p:spPr bwMode="auto">
            <a:xfrm>
              <a:off x="2160" y="960"/>
              <a:ext cx="113" cy="11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100"/>
            </a:p>
          </p:txBody>
        </p:sp>
        <p:sp>
          <p:nvSpPr>
            <p:cNvPr id="18456" name="AutoShape 24"/>
            <p:cNvSpPr>
              <a:spLocks noChangeArrowheads="1"/>
            </p:cNvSpPr>
            <p:nvPr/>
          </p:nvSpPr>
          <p:spPr bwMode="auto">
            <a:xfrm>
              <a:off x="1383" y="1584"/>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57" name="AutoShape 25"/>
            <p:cNvSpPr>
              <a:spLocks noChangeArrowheads="1"/>
            </p:cNvSpPr>
            <p:nvPr/>
          </p:nvSpPr>
          <p:spPr bwMode="auto">
            <a:xfrm>
              <a:off x="1872" y="1248"/>
              <a:ext cx="227" cy="187"/>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58" name="AutoShape 26"/>
            <p:cNvSpPr>
              <a:spLocks noChangeArrowheads="1"/>
            </p:cNvSpPr>
            <p:nvPr/>
          </p:nvSpPr>
          <p:spPr bwMode="auto">
            <a:xfrm>
              <a:off x="2064" y="1776"/>
              <a:ext cx="151" cy="15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59" name="AutoShape 27"/>
            <p:cNvSpPr>
              <a:spLocks noChangeArrowheads="1"/>
            </p:cNvSpPr>
            <p:nvPr/>
          </p:nvSpPr>
          <p:spPr bwMode="auto">
            <a:xfrm>
              <a:off x="2328" y="1771"/>
              <a:ext cx="114" cy="11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60" name="AutoShape 28"/>
            <p:cNvSpPr>
              <a:spLocks noChangeArrowheads="1"/>
            </p:cNvSpPr>
            <p:nvPr/>
          </p:nvSpPr>
          <p:spPr bwMode="auto">
            <a:xfrm>
              <a:off x="1680" y="960"/>
              <a:ext cx="302" cy="261"/>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61" name="AutoShape 29"/>
            <p:cNvSpPr>
              <a:spLocks noChangeArrowheads="1"/>
            </p:cNvSpPr>
            <p:nvPr/>
          </p:nvSpPr>
          <p:spPr bwMode="auto">
            <a:xfrm>
              <a:off x="1270" y="1435"/>
              <a:ext cx="151" cy="149"/>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100"/>
            </a:p>
          </p:txBody>
        </p:sp>
        <p:sp>
          <p:nvSpPr>
            <p:cNvPr id="18462" name="AutoShape 30"/>
            <p:cNvSpPr>
              <a:spLocks noChangeArrowheads="1"/>
            </p:cNvSpPr>
            <p:nvPr/>
          </p:nvSpPr>
          <p:spPr bwMode="auto">
            <a:xfrm>
              <a:off x="2112" y="1536"/>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sp>
          <p:nvSpPr>
            <p:cNvPr id="18463" name="AutoShape 31"/>
            <p:cNvSpPr>
              <a:spLocks noChangeArrowheads="1"/>
            </p:cNvSpPr>
            <p:nvPr/>
          </p:nvSpPr>
          <p:spPr bwMode="auto">
            <a:xfrm>
              <a:off x="1296" y="1008"/>
              <a:ext cx="265" cy="1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19 h 21600"/>
                <a:gd name="T26" fmla="*/ 18421 w 21600"/>
                <a:gd name="T27" fmla="*/ 1848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100"/>
            </a:p>
          </p:txBody>
        </p:sp>
      </p:grpSp>
      <p:grpSp>
        <p:nvGrpSpPr>
          <p:cNvPr id="4" name="Group 32"/>
          <p:cNvGrpSpPr>
            <a:grpSpLocks/>
          </p:cNvGrpSpPr>
          <p:nvPr/>
        </p:nvGrpSpPr>
        <p:grpSpPr bwMode="auto">
          <a:xfrm>
            <a:off x="3163253" y="4922522"/>
            <a:ext cx="457200" cy="1614488"/>
            <a:chOff x="1275" y="2308"/>
            <a:chExt cx="265" cy="1061"/>
          </a:xfrm>
        </p:grpSpPr>
        <p:sp>
          <p:nvSpPr>
            <p:cNvPr id="18448" name="AutoShape 33"/>
            <p:cNvSpPr>
              <a:spLocks noChangeArrowheads="1"/>
            </p:cNvSpPr>
            <p:nvPr/>
          </p:nvSpPr>
          <p:spPr bwMode="auto">
            <a:xfrm>
              <a:off x="1275" y="2308"/>
              <a:ext cx="144" cy="816"/>
            </a:xfrm>
            <a:prstGeom prst="downArrow">
              <a:avLst>
                <a:gd name="adj1" fmla="val 50000"/>
                <a:gd name="adj2" fmla="val 141667"/>
              </a:avLst>
            </a:prstGeom>
            <a:solidFill>
              <a:srgbClr val="333399"/>
            </a:solidFill>
            <a:ln w="9525">
              <a:noFill/>
              <a:miter lim="800000"/>
              <a:headEnd/>
              <a:tailEnd/>
            </a:ln>
          </p:spPr>
          <p:txBody>
            <a:bodyPr wrap="none" anchor="ctr"/>
            <a:lstStyle/>
            <a:p>
              <a:endParaRPr lang="es-ES" sz="2100"/>
            </a:p>
          </p:txBody>
        </p:sp>
        <p:sp>
          <p:nvSpPr>
            <p:cNvPr id="18449" name="AutoShape 34"/>
            <p:cNvSpPr>
              <a:spLocks noChangeArrowheads="1"/>
            </p:cNvSpPr>
            <p:nvPr/>
          </p:nvSpPr>
          <p:spPr bwMode="auto">
            <a:xfrm>
              <a:off x="1275" y="3220"/>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noFill/>
              <a:round/>
              <a:headEnd/>
              <a:tailEnd/>
            </a:ln>
          </p:spPr>
          <p:txBody>
            <a:bodyPr wrap="none" anchor="ctr"/>
            <a:lstStyle/>
            <a:p>
              <a:pPr algn="ctr" eaLnBrk="0" hangingPunct="0"/>
              <a:endParaRPr lang="es-ES_tradnl" sz="3600" dirty="0">
                <a:solidFill>
                  <a:srgbClr val="CC0000"/>
                </a:solidFill>
                <a:latin typeface="Calibri" pitchFamily="34" charset="0"/>
              </a:endParaRPr>
            </a:p>
          </p:txBody>
        </p:sp>
      </p:grpSp>
      <p:grpSp>
        <p:nvGrpSpPr>
          <p:cNvPr id="5" name="Group 35"/>
          <p:cNvGrpSpPr>
            <a:grpSpLocks/>
          </p:cNvGrpSpPr>
          <p:nvPr/>
        </p:nvGrpSpPr>
        <p:grpSpPr bwMode="auto">
          <a:xfrm>
            <a:off x="7832885" y="4808222"/>
            <a:ext cx="631031" cy="1835945"/>
            <a:chOff x="3936" y="2308"/>
            <a:chExt cx="265" cy="1008"/>
          </a:xfrm>
        </p:grpSpPr>
        <p:sp>
          <p:nvSpPr>
            <p:cNvPr id="18446" name="AutoShape 36"/>
            <p:cNvSpPr>
              <a:spLocks noChangeArrowheads="1"/>
            </p:cNvSpPr>
            <p:nvPr/>
          </p:nvSpPr>
          <p:spPr bwMode="auto">
            <a:xfrm>
              <a:off x="4008" y="2308"/>
              <a:ext cx="144" cy="816"/>
            </a:xfrm>
            <a:prstGeom prst="downArrow">
              <a:avLst>
                <a:gd name="adj1" fmla="val 50000"/>
                <a:gd name="adj2" fmla="val 141667"/>
              </a:avLst>
            </a:prstGeom>
            <a:solidFill>
              <a:srgbClr val="333399"/>
            </a:solidFill>
            <a:ln w="9525">
              <a:noFill/>
              <a:miter lim="800000"/>
              <a:headEnd/>
              <a:tailEnd/>
            </a:ln>
          </p:spPr>
          <p:txBody>
            <a:bodyPr wrap="none" anchor="ctr"/>
            <a:lstStyle/>
            <a:p>
              <a:endParaRPr lang="es-ES" sz="2100"/>
            </a:p>
          </p:txBody>
        </p:sp>
        <p:sp>
          <p:nvSpPr>
            <p:cNvPr id="18447" name="AutoShape 37"/>
            <p:cNvSpPr>
              <a:spLocks noChangeArrowheads="1"/>
            </p:cNvSpPr>
            <p:nvPr/>
          </p:nvSpPr>
          <p:spPr bwMode="auto">
            <a:xfrm>
              <a:off x="3936" y="3167"/>
              <a:ext cx="265"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9 w 21600"/>
                <a:gd name="T25" fmla="*/ 3189 h 21600"/>
                <a:gd name="T26" fmla="*/ 18421 w 21600"/>
                <a:gd name="T27" fmla="*/ 1841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noFill/>
              <a:round/>
              <a:headEnd/>
              <a:tailEnd/>
            </a:ln>
          </p:spPr>
          <p:txBody>
            <a:bodyPr wrap="none" anchor="ctr"/>
            <a:lstStyle/>
            <a:p>
              <a:endParaRPr lang="es-ES" sz="2100"/>
            </a:p>
          </p:txBody>
        </p:sp>
      </p:grpSp>
      <p:sp>
        <p:nvSpPr>
          <p:cNvPr id="80934" name="AutoShape 38"/>
          <p:cNvSpPr>
            <a:spLocks noChangeArrowheads="1"/>
          </p:cNvSpPr>
          <p:nvPr/>
        </p:nvSpPr>
        <p:spPr bwMode="auto">
          <a:xfrm flipH="1" flipV="1">
            <a:off x="4051460" y="4922522"/>
            <a:ext cx="323850" cy="1397795"/>
          </a:xfrm>
          <a:prstGeom prst="downArrow">
            <a:avLst>
              <a:gd name="adj1" fmla="val 50000"/>
              <a:gd name="adj2" fmla="val 107904"/>
            </a:avLst>
          </a:prstGeom>
          <a:solidFill>
            <a:srgbClr val="333399"/>
          </a:solidFill>
          <a:ln w="9525">
            <a:noFill/>
            <a:miter lim="800000"/>
            <a:headEnd/>
            <a:tailEnd/>
          </a:ln>
        </p:spPr>
        <p:txBody>
          <a:bodyPr wrap="none" lIns="137151" tIns="68576" rIns="137151" bIns="68576" anchor="ctr"/>
          <a:lstStyle/>
          <a:p>
            <a:endParaRPr lang="es-ES" sz="2100"/>
          </a:p>
        </p:txBody>
      </p:sp>
      <p:sp>
        <p:nvSpPr>
          <p:cNvPr id="80935" name="AutoShape 39"/>
          <p:cNvSpPr>
            <a:spLocks noChangeArrowheads="1"/>
          </p:cNvSpPr>
          <p:nvPr/>
        </p:nvSpPr>
        <p:spPr bwMode="auto">
          <a:xfrm>
            <a:off x="4652329" y="4830712"/>
            <a:ext cx="3097458" cy="1940948"/>
          </a:xfrm>
          <a:prstGeom prst="wedgeRoundRectCallout">
            <a:avLst>
              <a:gd name="adj1" fmla="val -65940"/>
              <a:gd name="adj2" fmla="val -67384"/>
              <a:gd name="adj3" fmla="val 16667"/>
            </a:avLst>
          </a:prstGeom>
          <a:noFill/>
          <a:ln w="9525">
            <a:solidFill>
              <a:srgbClr val="333399"/>
            </a:solidFill>
            <a:miter lim="800000"/>
            <a:headEnd/>
            <a:tailEnd/>
          </a:ln>
        </p:spPr>
        <p:txBody>
          <a:bodyPr wrap="square" lIns="137151" tIns="68576" rIns="137151" bIns="68576" anchor="t">
            <a:spAutoFit/>
          </a:bodyPr>
          <a:lstStyle/>
          <a:p>
            <a:pPr algn="ctr" eaLnBrk="0" hangingPunct="0">
              <a:spcBef>
                <a:spcPct val="50000"/>
              </a:spcBef>
            </a:pPr>
            <a:r>
              <a:rPr lang="es-ES_tradnl" sz="2100" dirty="0">
                <a:solidFill>
                  <a:srgbClr val="333399"/>
                </a:solidFill>
                <a:latin typeface="Calibri"/>
              </a:rPr>
              <a:t>Die </a:t>
            </a:r>
            <a:r>
              <a:rPr lang="es-ES_tradnl" sz="2100" dirty="0" err="1">
                <a:solidFill>
                  <a:srgbClr val="333399"/>
                </a:solidFill>
                <a:latin typeface="Calibri"/>
              </a:rPr>
              <a:t>Einheit</a:t>
            </a:r>
            <a:r>
              <a:rPr lang="es-ES_tradnl" sz="2100" dirty="0">
                <a:solidFill>
                  <a:srgbClr val="333399"/>
                </a:solidFill>
                <a:latin typeface="Calibri"/>
              </a:rPr>
              <a:t> </a:t>
            </a:r>
            <a:r>
              <a:rPr lang="es-ES_tradnl" sz="2100" dirty="0" err="1">
                <a:solidFill>
                  <a:srgbClr val="333399"/>
                </a:solidFill>
                <a:latin typeface="Calibri"/>
              </a:rPr>
              <a:t>wird</a:t>
            </a:r>
            <a:r>
              <a:rPr lang="es-ES_tradnl" sz="2100" dirty="0">
                <a:solidFill>
                  <a:srgbClr val="333399"/>
                </a:solidFill>
                <a:latin typeface="Calibri"/>
              </a:rPr>
              <a:t> </a:t>
            </a:r>
            <a:r>
              <a:rPr lang="es-ES_tradnl" sz="2100" dirty="0" err="1">
                <a:solidFill>
                  <a:srgbClr val="333399"/>
                </a:solidFill>
                <a:latin typeface="Calibri"/>
              </a:rPr>
              <a:t>einer</a:t>
            </a:r>
            <a:r>
              <a:rPr lang="es-ES_tradnl" sz="2100" dirty="0">
                <a:solidFill>
                  <a:srgbClr val="333399"/>
                </a:solidFill>
                <a:latin typeface="Calibri"/>
              </a:rPr>
              <a:t> </a:t>
            </a:r>
            <a:r>
              <a:rPr lang="es-ES_tradnl" sz="2100" dirty="0" err="1">
                <a:solidFill>
                  <a:srgbClr val="333399"/>
                </a:solidFill>
                <a:latin typeface="Calibri"/>
              </a:rPr>
              <a:t>Stichprobe</a:t>
            </a:r>
            <a:r>
              <a:rPr lang="es-ES_tradnl" sz="2100" dirty="0">
                <a:solidFill>
                  <a:srgbClr val="333399"/>
                </a:solidFill>
                <a:latin typeface="Calibri"/>
              </a:rPr>
              <a:t> </a:t>
            </a:r>
            <a:r>
              <a:rPr lang="es-ES_tradnl" sz="2100" dirty="0" err="1">
                <a:solidFill>
                  <a:srgbClr val="333399"/>
                </a:solidFill>
                <a:latin typeface="Calibri"/>
              </a:rPr>
              <a:t>unterzogen</a:t>
            </a:r>
            <a:r>
              <a:rPr lang="es-ES_tradnl" sz="2100" dirty="0">
                <a:solidFill>
                  <a:srgbClr val="333399"/>
                </a:solidFill>
                <a:latin typeface="Calibri"/>
              </a:rPr>
              <a:t> </a:t>
            </a:r>
            <a:r>
              <a:rPr lang="es-ES_tradnl" sz="2100" dirty="0" err="1">
                <a:solidFill>
                  <a:srgbClr val="333399"/>
                </a:solidFill>
                <a:latin typeface="Calibri"/>
              </a:rPr>
              <a:t>und</a:t>
            </a:r>
            <a:r>
              <a:rPr lang="es-ES_tradnl" sz="2100" dirty="0">
                <a:solidFill>
                  <a:srgbClr val="333399"/>
                </a:solidFill>
                <a:latin typeface="Calibri"/>
              </a:rPr>
              <a:t> </a:t>
            </a:r>
            <a:r>
              <a:rPr lang="es-ES_tradnl" sz="2100" dirty="0" err="1">
                <a:solidFill>
                  <a:srgbClr val="333399"/>
                </a:solidFill>
                <a:latin typeface="Calibri"/>
              </a:rPr>
              <a:t>wieder</a:t>
            </a:r>
            <a:r>
              <a:rPr lang="es-ES_tradnl" sz="2100" dirty="0">
                <a:solidFill>
                  <a:srgbClr val="333399"/>
                </a:solidFill>
                <a:latin typeface="Calibri"/>
              </a:rPr>
              <a:t> in die </a:t>
            </a:r>
            <a:r>
              <a:rPr lang="es-ES_tradnl" sz="2100" dirty="0" err="1">
                <a:solidFill>
                  <a:srgbClr val="333399"/>
                </a:solidFill>
                <a:latin typeface="Calibri"/>
              </a:rPr>
              <a:t>Grundgesamtheit</a:t>
            </a:r>
            <a:r>
              <a:rPr lang="es-ES_tradnl" sz="2100" dirty="0">
                <a:solidFill>
                  <a:srgbClr val="333399"/>
                </a:solidFill>
                <a:latin typeface="Calibri"/>
              </a:rPr>
              <a:t> </a:t>
            </a:r>
            <a:r>
              <a:rPr lang="es-ES_tradnl" sz="2100" dirty="0" err="1">
                <a:solidFill>
                  <a:srgbClr val="333399"/>
                </a:solidFill>
                <a:latin typeface="Calibri"/>
              </a:rPr>
              <a:t>zurückgelegt</a:t>
            </a:r>
            <a:endParaRPr lang="es-ES_tradnl" sz="2100" dirty="0" err="1">
              <a:solidFill>
                <a:srgbClr val="333399"/>
              </a:solidFill>
              <a:latin typeface="Calibri" pitchFamily="34" charset="0"/>
            </a:endParaRPr>
          </a:p>
        </p:txBody>
      </p:sp>
      <p:sp>
        <p:nvSpPr>
          <p:cNvPr id="80936" name="Text Box 40"/>
          <p:cNvSpPr txBox="1">
            <a:spLocks noChangeArrowheads="1"/>
          </p:cNvSpPr>
          <p:nvPr/>
        </p:nvSpPr>
        <p:spPr bwMode="auto">
          <a:xfrm>
            <a:off x="2406015" y="1469710"/>
            <a:ext cx="3914775" cy="600156"/>
          </a:xfrm>
          <a:prstGeom prst="rect">
            <a:avLst/>
          </a:prstGeom>
          <a:noFill/>
          <a:ln w="9525">
            <a:noFill/>
            <a:miter lim="800000"/>
            <a:headEnd/>
            <a:tailEnd/>
          </a:ln>
        </p:spPr>
        <p:txBody>
          <a:bodyPr lIns="137151" tIns="68576" rIns="137151" bIns="68576" anchor="t">
            <a:spAutoFit/>
          </a:bodyPr>
          <a:lstStyle/>
          <a:p>
            <a:pPr eaLnBrk="0" hangingPunct="0">
              <a:spcBef>
                <a:spcPct val="50000"/>
              </a:spcBef>
            </a:pPr>
            <a:r>
              <a:rPr lang="es-ES_tradnl" sz="3000" b="1" dirty="0" err="1">
                <a:solidFill>
                  <a:srgbClr val="CC0000"/>
                </a:solidFill>
                <a:latin typeface="Arial Rounded MT Bold"/>
              </a:rPr>
              <a:t>Mit</a:t>
            </a:r>
            <a:r>
              <a:rPr lang="es-ES_tradnl" sz="3000" b="1" dirty="0">
                <a:solidFill>
                  <a:srgbClr val="CC0000"/>
                </a:solidFill>
                <a:latin typeface="Arial Rounded MT Bold"/>
              </a:rPr>
              <a:t> </a:t>
            </a:r>
            <a:r>
              <a:rPr lang="es-ES_tradnl" sz="3000" b="1" dirty="0" err="1">
                <a:solidFill>
                  <a:srgbClr val="CC0000"/>
                </a:solidFill>
                <a:latin typeface="Arial Rounded MT Bold"/>
              </a:rPr>
              <a:t>Zurücklegen</a:t>
            </a:r>
            <a:endParaRPr lang="es-ES_tradnl" sz="3000" b="1" dirty="0" err="1">
              <a:solidFill>
                <a:srgbClr val="CC0000"/>
              </a:solidFill>
              <a:latin typeface="Arial Rounded MT Bold" pitchFamily="34" charset="0"/>
            </a:endParaRPr>
          </a:p>
        </p:txBody>
      </p:sp>
      <p:sp>
        <p:nvSpPr>
          <p:cNvPr id="80937" name="AutoShape 41"/>
          <p:cNvSpPr>
            <a:spLocks noChangeArrowheads="1"/>
          </p:cNvSpPr>
          <p:nvPr/>
        </p:nvSpPr>
        <p:spPr bwMode="auto">
          <a:xfrm>
            <a:off x="9021127" y="4915379"/>
            <a:ext cx="2888093" cy="1940948"/>
          </a:xfrm>
          <a:prstGeom prst="wedgeRoundRectCallout">
            <a:avLst>
              <a:gd name="adj1" fmla="val -49556"/>
              <a:gd name="adj2" fmla="val -78815"/>
              <a:gd name="adj3" fmla="val 16667"/>
            </a:avLst>
          </a:prstGeom>
          <a:noFill/>
          <a:ln w="9525">
            <a:solidFill>
              <a:srgbClr val="333399"/>
            </a:solidFill>
            <a:miter lim="800000"/>
            <a:headEnd/>
            <a:tailEnd/>
          </a:ln>
        </p:spPr>
        <p:txBody>
          <a:bodyPr wrap="square" lIns="137151" tIns="68576" rIns="137151" bIns="68576">
            <a:spAutoFit/>
          </a:bodyPr>
          <a:lstStyle/>
          <a:p>
            <a:pPr algn="ctr" eaLnBrk="0" hangingPunct="0">
              <a:spcBef>
                <a:spcPct val="50000"/>
              </a:spcBef>
            </a:pPr>
            <a:r>
              <a:rPr lang="es-ES_tradnl" sz="2100" dirty="0" err="1">
                <a:solidFill>
                  <a:srgbClr val="333399"/>
                </a:solidFill>
                <a:latin typeface="Calibri" pitchFamily="34" charset="0"/>
              </a:rPr>
              <a:t>Die Einheit wird einer Stichprobe unterzogen </a:t>
            </a:r>
            <a:r>
              <a:rPr lang="es-ES_tradnl" sz="2100" dirty="0">
                <a:solidFill>
                  <a:srgbClr val="333399"/>
                </a:solidFill>
                <a:latin typeface="Calibri" pitchFamily="34" charset="0"/>
              </a:rPr>
              <a:t>und aus </a:t>
            </a:r>
            <a:r>
              <a:rPr lang="es-ES_tradnl" sz="2100" dirty="0" err="1">
                <a:solidFill>
                  <a:srgbClr val="333399"/>
                </a:solidFill>
                <a:latin typeface="Calibri" pitchFamily="34" charset="0"/>
              </a:rPr>
              <a:t>der Grundgesamtheit </a:t>
            </a:r>
            <a:r>
              <a:rPr lang="es-ES_tradnl" sz="2100" dirty="0">
                <a:solidFill>
                  <a:srgbClr val="333399"/>
                </a:solidFill>
                <a:latin typeface="Calibri" pitchFamily="34" charset="0"/>
              </a:rPr>
              <a:t>entnommen</a:t>
            </a:r>
          </a:p>
        </p:txBody>
      </p:sp>
      <p:sp>
        <p:nvSpPr>
          <p:cNvPr id="80938" name="Text Box 42"/>
          <p:cNvSpPr txBox="1">
            <a:spLocks noChangeArrowheads="1"/>
          </p:cNvSpPr>
          <p:nvPr/>
        </p:nvSpPr>
        <p:spPr bwMode="auto">
          <a:xfrm>
            <a:off x="7108538" y="1469710"/>
            <a:ext cx="4288631" cy="600156"/>
          </a:xfrm>
          <a:prstGeom prst="rect">
            <a:avLst/>
          </a:prstGeom>
          <a:noFill/>
          <a:ln w="9525">
            <a:noFill/>
            <a:miter lim="800000"/>
            <a:headEnd/>
            <a:tailEnd/>
          </a:ln>
        </p:spPr>
        <p:txBody>
          <a:bodyPr lIns="137151" tIns="68576" rIns="137151" bIns="68576" anchor="t">
            <a:spAutoFit/>
          </a:bodyPr>
          <a:lstStyle/>
          <a:p>
            <a:pPr eaLnBrk="0" hangingPunct="0">
              <a:spcBef>
                <a:spcPct val="50000"/>
              </a:spcBef>
            </a:pPr>
            <a:r>
              <a:rPr lang="es-ES_tradnl" sz="3000" b="1" dirty="0" err="1">
                <a:solidFill>
                  <a:srgbClr val="CC0000"/>
                </a:solidFill>
                <a:latin typeface="Arial Rounded MT Bold"/>
              </a:rPr>
              <a:t>Ohne</a:t>
            </a:r>
            <a:r>
              <a:rPr lang="es-ES_tradnl" sz="3000" b="1" dirty="0">
                <a:solidFill>
                  <a:srgbClr val="CC0000"/>
                </a:solidFill>
                <a:latin typeface="Arial Rounded MT Bold"/>
              </a:rPr>
              <a:t> </a:t>
            </a:r>
            <a:r>
              <a:rPr lang="es-ES_tradnl" sz="3000" b="1" dirty="0" err="1">
                <a:solidFill>
                  <a:srgbClr val="CC0000"/>
                </a:solidFill>
                <a:latin typeface="Arial Rounded MT Bold"/>
              </a:rPr>
              <a:t>Zurücklegen</a:t>
            </a:r>
            <a:endParaRPr lang="es-ES_tradnl" sz="3000" b="1" dirty="0" err="1">
              <a:solidFill>
                <a:srgbClr val="CC0000"/>
              </a:solidFill>
              <a:latin typeface="Arial Rounded MT Bold" pitchFamily="34" charset="0"/>
            </a:endParaRPr>
          </a:p>
        </p:txBody>
      </p:sp>
      <p:sp>
        <p:nvSpPr>
          <p:cNvPr id="80940" name="Rectangle 44"/>
          <p:cNvSpPr>
            <a:spLocks noChangeArrowheads="1"/>
          </p:cNvSpPr>
          <p:nvPr/>
        </p:nvSpPr>
        <p:spPr bwMode="auto">
          <a:xfrm>
            <a:off x="941172" y="6983092"/>
            <a:ext cx="5529263" cy="1800485"/>
          </a:xfrm>
          <a:prstGeom prst="rect">
            <a:avLst/>
          </a:prstGeom>
          <a:solidFill>
            <a:srgbClr val="DDDDDD"/>
          </a:solidFill>
          <a:ln w="9525">
            <a:noFill/>
            <a:miter lim="800000"/>
            <a:headEnd/>
            <a:tailEnd/>
          </a:ln>
        </p:spPr>
        <p:txBody>
          <a:bodyPr lIns="137151" tIns="68576" rIns="137151" bIns="68576" anchor="t">
            <a:spAutoFit/>
          </a:bodyPr>
          <a:lstStyle/>
          <a:p>
            <a:pPr marL="342900" indent="-342900" defTabSz="571463" eaLnBrk="0" hangingPunct="0">
              <a:spcBef>
                <a:spcPct val="50000"/>
              </a:spcBef>
              <a:buClr>
                <a:srgbClr val="000066"/>
              </a:buClr>
              <a:buChar char="•"/>
            </a:pPr>
            <a:r>
              <a:rPr lang="es-ES_tradnl" sz="2400" b="1" dirty="0">
                <a:solidFill>
                  <a:srgbClr val="000066"/>
                </a:solidFill>
                <a:latin typeface="Calibri"/>
              </a:rPr>
              <a:t> Jede </a:t>
            </a:r>
            <a:r>
              <a:rPr lang="es-ES_tradnl" sz="2400" b="1" dirty="0" err="1">
                <a:solidFill>
                  <a:srgbClr val="000066"/>
                </a:solidFill>
                <a:latin typeface="Calibri"/>
              </a:rPr>
              <a:t>Einheit</a:t>
            </a:r>
            <a:r>
              <a:rPr lang="es-ES_tradnl" sz="2400" b="1" dirty="0">
                <a:solidFill>
                  <a:srgbClr val="000066"/>
                </a:solidFill>
                <a:latin typeface="Calibri"/>
              </a:rPr>
              <a:t> </a:t>
            </a:r>
            <a:r>
              <a:rPr lang="es-ES_tradnl" sz="2400" b="1" dirty="0" err="1">
                <a:solidFill>
                  <a:srgbClr val="000066"/>
                </a:solidFill>
                <a:latin typeface="Calibri"/>
              </a:rPr>
              <a:t>kann</a:t>
            </a:r>
            <a:r>
              <a:rPr lang="es-ES_tradnl" sz="2400" b="1" dirty="0">
                <a:solidFill>
                  <a:srgbClr val="000066"/>
                </a:solidFill>
                <a:latin typeface="Calibri"/>
              </a:rPr>
              <a:t> </a:t>
            </a:r>
            <a:r>
              <a:rPr lang="es-ES_tradnl" sz="2400" b="1" dirty="0" err="1">
                <a:solidFill>
                  <a:srgbClr val="000066"/>
                </a:solidFill>
                <a:latin typeface="Calibri"/>
              </a:rPr>
              <a:t>mehr</a:t>
            </a:r>
            <a:r>
              <a:rPr lang="es-ES_tradnl" sz="2400" b="1" dirty="0">
                <a:solidFill>
                  <a:srgbClr val="000066"/>
                </a:solidFill>
                <a:latin typeface="Calibri"/>
              </a:rPr>
              <a:t> </a:t>
            </a:r>
            <a:r>
              <a:rPr lang="es-ES_tradnl" sz="2400" b="1" dirty="0" err="1">
                <a:solidFill>
                  <a:srgbClr val="000066"/>
                </a:solidFill>
                <a:latin typeface="Calibri"/>
              </a:rPr>
              <a:t>als</a:t>
            </a:r>
            <a:r>
              <a:rPr lang="es-ES_tradnl" sz="2400" b="1" dirty="0">
                <a:solidFill>
                  <a:srgbClr val="000066"/>
                </a:solidFill>
                <a:latin typeface="Calibri"/>
              </a:rPr>
              <a:t> </a:t>
            </a:r>
            <a:r>
              <a:rPr lang="es-ES_tradnl" sz="2400" b="1" dirty="0" err="1">
                <a:solidFill>
                  <a:srgbClr val="000066"/>
                </a:solidFill>
                <a:latin typeface="Calibri"/>
              </a:rPr>
              <a:t>einmal</a:t>
            </a:r>
            <a:r>
              <a:rPr lang="es-ES_tradnl" sz="2400" b="1" dirty="0">
                <a:solidFill>
                  <a:srgbClr val="000066"/>
                </a:solidFill>
                <a:latin typeface="Calibri"/>
              </a:rPr>
              <a:t> in </a:t>
            </a:r>
            <a:r>
              <a:rPr lang="es-ES_tradnl" sz="2400" b="1" dirty="0" err="1">
                <a:solidFill>
                  <a:srgbClr val="000066"/>
                </a:solidFill>
                <a:latin typeface="Calibri"/>
              </a:rPr>
              <a:t>der</a:t>
            </a:r>
            <a:r>
              <a:rPr lang="es-ES_tradnl" sz="2400" b="1" dirty="0">
                <a:solidFill>
                  <a:srgbClr val="000066"/>
                </a:solidFill>
                <a:latin typeface="Calibri"/>
              </a:rPr>
              <a:t> </a:t>
            </a:r>
            <a:r>
              <a:rPr lang="es-ES_tradnl" sz="2400" b="1" dirty="0" err="1">
                <a:solidFill>
                  <a:srgbClr val="000066"/>
                </a:solidFill>
                <a:latin typeface="Calibri"/>
              </a:rPr>
              <a:t>Stichprobe</a:t>
            </a:r>
            <a:r>
              <a:rPr lang="es-ES_tradnl" sz="2400" b="1" dirty="0">
                <a:solidFill>
                  <a:srgbClr val="000066"/>
                </a:solidFill>
                <a:latin typeface="Calibri"/>
              </a:rPr>
              <a:t> </a:t>
            </a:r>
            <a:r>
              <a:rPr lang="es-ES_tradnl" sz="2400" b="1" dirty="0" err="1">
                <a:solidFill>
                  <a:srgbClr val="000066"/>
                </a:solidFill>
                <a:latin typeface="Calibri"/>
              </a:rPr>
              <a:t>vorkommen</a:t>
            </a:r>
            <a:endParaRPr lang="es-ES_tradnl" sz="2400" b="1" dirty="0">
              <a:solidFill>
                <a:srgbClr val="000066"/>
              </a:solidFill>
              <a:latin typeface="Calibri"/>
            </a:endParaRPr>
          </a:p>
          <a:p>
            <a:pPr marL="342900" indent="-342900" defTabSz="571463" eaLnBrk="0" hangingPunct="0">
              <a:spcBef>
                <a:spcPct val="50000"/>
              </a:spcBef>
              <a:buClr>
                <a:srgbClr val="000066"/>
              </a:buClr>
              <a:buChar char="•"/>
            </a:pPr>
            <a:r>
              <a:rPr lang="es-ES_tradnl" sz="2400" b="1" dirty="0">
                <a:solidFill>
                  <a:srgbClr val="000066"/>
                </a:solidFill>
                <a:latin typeface="Calibri"/>
              </a:rPr>
              <a:t> Die </a:t>
            </a:r>
            <a:r>
              <a:rPr lang="es-ES_tradnl" sz="2400" b="1" dirty="0" err="1">
                <a:solidFill>
                  <a:srgbClr val="000066"/>
                </a:solidFill>
                <a:latin typeface="Calibri"/>
              </a:rPr>
              <a:t>Auslosungen</a:t>
            </a:r>
            <a:r>
              <a:rPr lang="es-ES_tradnl" sz="2400" b="1" dirty="0">
                <a:solidFill>
                  <a:srgbClr val="000066"/>
                </a:solidFill>
                <a:latin typeface="Calibri"/>
              </a:rPr>
              <a:t> </a:t>
            </a:r>
            <a:r>
              <a:rPr lang="es-ES_tradnl" sz="2400" b="1" dirty="0" err="1">
                <a:solidFill>
                  <a:srgbClr val="000066"/>
                </a:solidFill>
                <a:latin typeface="Calibri"/>
              </a:rPr>
              <a:t>sind</a:t>
            </a:r>
            <a:r>
              <a:rPr lang="es-ES_tradnl" sz="2400" b="1" dirty="0">
                <a:solidFill>
                  <a:srgbClr val="000066"/>
                </a:solidFill>
                <a:latin typeface="Calibri"/>
              </a:rPr>
              <a:t> </a:t>
            </a:r>
            <a:r>
              <a:rPr lang="es-ES_tradnl" sz="2400" b="1" dirty="0" err="1">
                <a:solidFill>
                  <a:srgbClr val="000066"/>
                </a:solidFill>
                <a:latin typeface="Calibri"/>
              </a:rPr>
              <a:t>unabhängig</a:t>
            </a:r>
            <a:r>
              <a:rPr lang="es-ES_tradnl" sz="2400" b="1" dirty="0">
                <a:solidFill>
                  <a:srgbClr val="000066"/>
                </a:solidFill>
                <a:latin typeface="Calibri"/>
              </a:rPr>
              <a:t> </a:t>
            </a:r>
            <a:r>
              <a:rPr lang="es-ES_tradnl" sz="2400" b="1" dirty="0" err="1">
                <a:solidFill>
                  <a:srgbClr val="000066"/>
                </a:solidFill>
                <a:latin typeface="Calibri"/>
              </a:rPr>
              <a:t>voneinander</a:t>
            </a:r>
            <a:endParaRPr lang="es-ES_tradnl" sz="2400" b="1" dirty="0">
              <a:solidFill>
                <a:srgbClr val="000066"/>
              </a:solidFill>
              <a:latin typeface="Calibri"/>
            </a:endParaRPr>
          </a:p>
        </p:txBody>
      </p:sp>
      <p:sp>
        <p:nvSpPr>
          <p:cNvPr id="80941" name="Rectangle 45"/>
          <p:cNvSpPr>
            <a:spLocks noChangeArrowheads="1"/>
          </p:cNvSpPr>
          <p:nvPr/>
        </p:nvSpPr>
        <p:spPr bwMode="auto">
          <a:xfrm>
            <a:off x="6737775" y="6985478"/>
            <a:ext cx="5503070" cy="1800485"/>
          </a:xfrm>
          <a:prstGeom prst="rect">
            <a:avLst/>
          </a:prstGeom>
          <a:solidFill>
            <a:srgbClr val="DDDDDD"/>
          </a:solidFill>
          <a:ln w="9525">
            <a:noFill/>
            <a:miter lim="800000"/>
            <a:headEnd/>
            <a:tailEnd/>
          </a:ln>
        </p:spPr>
        <p:txBody>
          <a:bodyPr lIns="137151" tIns="68576" rIns="137151" bIns="68576" anchor="t">
            <a:spAutoFit/>
          </a:bodyPr>
          <a:lstStyle/>
          <a:p>
            <a:pPr marL="342900" indent="-342900" defTabSz="571463" eaLnBrk="0" hangingPunct="0">
              <a:spcBef>
                <a:spcPct val="50000"/>
              </a:spcBef>
              <a:buClr>
                <a:srgbClr val="000066"/>
              </a:buClr>
              <a:buChar char="•"/>
            </a:pPr>
            <a:r>
              <a:rPr lang="es-ES_tradnl" sz="2400" b="1" err="1">
                <a:solidFill>
                  <a:srgbClr val="000066"/>
                </a:solidFill>
                <a:latin typeface="Calibri"/>
              </a:rPr>
              <a:t> Jede Einheit </a:t>
            </a:r>
            <a:r>
              <a:rPr lang="es-ES_tradnl" sz="2400" b="1" dirty="0">
                <a:solidFill>
                  <a:srgbClr val="000066"/>
                </a:solidFill>
                <a:latin typeface="Calibri"/>
              </a:rPr>
              <a:t>kann </a:t>
            </a:r>
            <a:r>
              <a:rPr lang="es-ES_tradnl" sz="2400" b="1" err="1">
                <a:solidFill>
                  <a:srgbClr val="000066"/>
                </a:solidFill>
                <a:latin typeface="Calibri"/>
              </a:rPr>
              <a:t>nur </a:t>
            </a:r>
            <a:r>
              <a:rPr lang="es-ES_tradnl" sz="2400" b="1" dirty="0">
                <a:solidFill>
                  <a:srgbClr val="000066"/>
                </a:solidFill>
                <a:latin typeface="Calibri"/>
              </a:rPr>
              <a:t>einmal in </a:t>
            </a:r>
            <a:r>
              <a:rPr lang="es-ES_tradnl" sz="2400" b="1" err="1">
                <a:solidFill>
                  <a:srgbClr val="000066"/>
                </a:solidFill>
                <a:latin typeface="Calibri"/>
              </a:rPr>
              <a:t>der Stichprobe vorkommen</a:t>
            </a:r>
            <a:endParaRPr lang="es-ES_tradnl" sz="2400" b="1">
              <a:solidFill>
                <a:srgbClr val="000066"/>
              </a:solidFill>
              <a:latin typeface="Calibri"/>
            </a:endParaRPr>
          </a:p>
          <a:p>
            <a:pPr marL="342900" indent="-342900" defTabSz="571463" eaLnBrk="0" hangingPunct="0">
              <a:spcBef>
                <a:spcPct val="50000"/>
              </a:spcBef>
              <a:buClr>
                <a:srgbClr val="000066"/>
              </a:buClr>
              <a:buChar char="•"/>
            </a:pPr>
            <a:r>
              <a:rPr lang="es-ES_tradnl" sz="2400" b="1" err="1">
                <a:solidFill>
                  <a:srgbClr val="000066"/>
                </a:solidFill>
                <a:latin typeface="Calibri"/>
              </a:rPr>
              <a:t> Die Auslosungen </a:t>
            </a:r>
            <a:r>
              <a:rPr lang="es-ES_tradnl" sz="2400" b="1" dirty="0">
                <a:solidFill>
                  <a:srgbClr val="000066"/>
                </a:solidFill>
                <a:latin typeface="Calibri"/>
              </a:rPr>
              <a:t>sind </a:t>
            </a:r>
            <a:r>
              <a:rPr lang="es-ES_tradnl" sz="2400" b="1" err="1">
                <a:solidFill>
                  <a:srgbClr val="000066"/>
                </a:solidFill>
                <a:latin typeface="Calibri"/>
              </a:rPr>
              <a:t>nicht unabhängig voneinander</a:t>
            </a:r>
            <a:endParaRPr lang="es-ES_tradnl" sz="2400" b="1">
              <a:solidFill>
                <a:srgbClr val="000066"/>
              </a:solidFill>
              <a:latin typeface="Calibri"/>
            </a:endParaRPr>
          </a:p>
        </p:txBody>
      </p:sp>
      <p:sp>
        <p:nvSpPr>
          <p:cNvPr id="7" name="TextBox 6">
            <a:extLst>
              <a:ext uri="{FF2B5EF4-FFF2-40B4-BE49-F238E27FC236}">
                <a16:creationId xmlns:a16="http://schemas.microsoft.com/office/drawing/2014/main" id="{C08C09B5-B79E-DFA7-E987-B1070C0D56B5}"/>
              </a:ext>
            </a:extLst>
          </p:cNvPr>
          <p:cNvSpPr txBox="1"/>
          <p:nvPr/>
        </p:nvSpPr>
        <p:spPr>
          <a:xfrm>
            <a:off x="12416081" y="2463881"/>
            <a:ext cx="5440082" cy="5016758"/>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3200" dirty="0" err="1">
                <a:latin typeface="+mn-lt"/>
              </a:rPr>
              <a:t>Stichproben</a:t>
            </a:r>
            <a:r>
              <a:rPr lang="en-US" sz="3200" dirty="0">
                <a:latin typeface="+mn-lt"/>
              </a:rPr>
              <a:t> </a:t>
            </a:r>
            <a:r>
              <a:rPr lang="en-US" sz="3200" dirty="0" err="1">
                <a:latin typeface="+mn-lt"/>
              </a:rPr>
              <a:t>mit</a:t>
            </a:r>
            <a:r>
              <a:rPr lang="en-US" sz="3200" dirty="0">
                <a:latin typeface="+mn-lt"/>
              </a:rPr>
              <a:t> und </a:t>
            </a:r>
            <a:r>
              <a:rPr lang="en-US" sz="3200" dirty="0" err="1">
                <a:latin typeface="+mn-lt"/>
              </a:rPr>
              <a:t>ohne</a:t>
            </a:r>
            <a:r>
              <a:rPr lang="en-US" sz="3200" dirty="0">
                <a:latin typeface="+mn-lt"/>
              </a:rPr>
              <a:t> </a:t>
            </a:r>
            <a:r>
              <a:rPr lang="en-US" sz="3200" dirty="0" err="1">
                <a:latin typeface="+mn-lt"/>
              </a:rPr>
              <a:t>Zurücklegen</a:t>
            </a:r>
            <a:r>
              <a:rPr lang="en-US" sz="3200" dirty="0">
                <a:latin typeface="+mn-lt"/>
              </a:rPr>
              <a:t> </a:t>
            </a:r>
            <a:r>
              <a:rPr lang="en-US" sz="3200" dirty="0" err="1">
                <a:latin typeface="+mn-lt"/>
              </a:rPr>
              <a:t>können</a:t>
            </a:r>
            <a:r>
              <a:rPr lang="en-US" sz="3200" dirty="0">
                <a:latin typeface="+mn-lt"/>
              </a:rPr>
              <a:t> </a:t>
            </a:r>
            <a:r>
              <a:rPr lang="en-US" sz="3200" dirty="0" err="1">
                <a:latin typeface="+mn-lt"/>
              </a:rPr>
              <a:t>bei</a:t>
            </a:r>
            <a:r>
              <a:rPr lang="en-US" sz="3200" dirty="0">
                <a:latin typeface="+mn-lt"/>
              </a:rPr>
              <a:t> </a:t>
            </a:r>
            <a:r>
              <a:rPr lang="en-US" sz="3200" dirty="0" err="1">
                <a:latin typeface="+mn-lt"/>
              </a:rPr>
              <a:t>kleinen</a:t>
            </a:r>
            <a:r>
              <a:rPr lang="en-US" sz="3200" dirty="0">
                <a:latin typeface="+mn-lt"/>
              </a:rPr>
              <a:t> Grund-</a:t>
            </a:r>
            <a:r>
              <a:rPr lang="en-US" sz="3200" dirty="0" err="1">
                <a:latin typeface="+mn-lt"/>
              </a:rPr>
              <a:t>gesamtheiten</a:t>
            </a:r>
            <a:r>
              <a:rPr lang="en-US" sz="3200" dirty="0">
                <a:latin typeface="+mn-lt"/>
              </a:rPr>
              <a:t> </a:t>
            </a:r>
            <a:r>
              <a:rPr lang="en-US" sz="3200" dirty="0" err="1">
                <a:latin typeface="+mn-lt"/>
              </a:rPr>
              <a:t>zu</a:t>
            </a:r>
            <a:r>
              <a:rPr lang="en-US" sz="3200" dirty="0">
                <a:latin typeface="+mn-lt"/>
              </a:rPr>
              <a:t> </a:t>
            </a:r>
            <a:r>
              <a:rPr lang="en-US" sz="3200" dirty="0" err="1">
                <a:latin typeface="+mn-lt"/>
              </a:rPr>
              <a:t>sehr</a:t>
            </a:r>
            <a:r>
              <a:rPr lang="en-US" sz="3200" dirty="0">
                <a:latin typeface="+mn-lt"/>
              </a:rPr>
              <a:t> </a:t>
            </a:r>
            <a:r>
              <a:rPr lang="en-US" sz="3200" dirty="0" err="1">
                <a:latin typeface="+mn-lt"/>
              </a:rPr>
              <a:t>unterschiedlichen</a:t>
            </a:r>
            <a:r>
              <a:rPr lang="en-US" sz="3200" dirty="0">
                <a:latin typeface="+mn-lt"/>
              </a:rPr>
              <a:t> </a:t>
            </a:r>
            <a:r>
              <a:rPr lang="en-US" sz="3200" dirty="0" err="1">
                <a:latin typeface="+mn-lt"/>
              </a:rPr>
              <a:t>Ergebnissen</a:t>
            </a:r>
            <a:r>
              <a:rPr lang="en-US" sz="3200" dirty="0">
                <a:latin typeface="+mn-lt"/>
              </a:rPr>
              <a:t> </a:t>
            </a:r>
            <a:r>
              <a:rPr lang="en-US" sz="3200" dirty="0" err="1">
                <a:latin typeface="+mn-lt"/>
              </a:rPr>
              <a:t>führen</a:t>
            </a:r>
            <a:r>
              <a:rPr lang="en-US" sz="3200" dirty="0">
                <a:latin typeface="+mn-lt"/>
              </a:rPr>
              <a:t>.</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Sie sind gleichwertig für </a:t>
            </a:r>
            <a:r>
              <a:rPr lang="en-US" sz="3200" dirty="0" err="1">
                <a:latin typeface="+mn-lt"/>
              </a:rPr>
              <a:t>sehr</a:t>
            </a:r>
            <a:r>
              <a:rPr lang="en-US" sz="3200" dirty="0">
                <a:latin typeface="+mn-lt"/>
              </a:rPr>
              <a:t> </a:t>
            </a:r>
            <a:r>
              <a:rPr lang="en-US" sz="3200" dirty="0" err="1">
                <a:latin typeface="+mn-lt"/>
              </a:rPr>
              <a:t>große</a:t>
            </a:r>
            <a:r>
              <a:rPr lang="en-US" sz="3200" dirty="0">
                <a:latin typeface="+mn-lt"/>
              </a:rPr>
              <a:t> </a:t>
            </a:r>
            <a:r>
              <a:rPr lang="en-US" sz="3200" dirty="0" err="1">
                <a:latin typeface="+mn-lt"/>
              </a:rPr>
              <a:t>Grundgesamtheiten</a:t>
            </a:r>
            <a:r>
              <a:rPr lang="en-US" sz="3200" dirty="0">
                <a:latin typeface="+mn-lt"/>
              </a:rPr>
              <a:t> (N)</a:t>
            </a:r>
          </a:p>
        </p:txBody>
      </p:sp>
      <p:sp>
        <p:nvSpPr>
          <p:cNvPr id="6" name="Google Shape;159;p4">
            <a:extLst>
              <a:ext uri="{FF2B5EF4-FFF2-40B4-BE49-F238E27FC236}">
                <a16:creationId xmlns:a16="http://schemas.microsoft.com/office/drawing/2014/main" id="{34AD5110-03CF-D227-80E9-CCD63EE3403D}"/>
              </a:ext>
            </a:extLst>
          </p:cNvPr>
          <p:cNvSpPr txBox="1"/>
          <p:nvPr/>
        </p:nvSpPr>
        <p:spPr>
          <a:xfrm>
            <a:off x="1380913" y="712206"/>
            <a:ext cx="13987578"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Stichprobenverfahren: einfache Zufallsstichproben</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6573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2/3*#ppt_w"/>
                                          </p:val>
                                        </p:tav>
                                        <p:tav tm="100000">
                                          <p:val>
                                            <p:strVal val="#ppt_w"/>
                                          </p:val>
                                        </p:tav>
                                      </p:tavLst>
                                    </p:anim>
                                    <p:anim calcmode="lin" valueType="num">
                                      <p:cBhvr>
                                        <p:cTn id="8" dur="5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4" fill="hold" grpId="0" nodeType="clickEffect">
                                  <p:stCondLst>
                                    <p:cond delay="0"/>
                                  </p:stCondLst>
                                  <p:childTnLst>
                                    <p:set>
                                      <p:cBhvr>
                                        <p:cTn id="17" dur="1" fill="hold">
                                          <p:stCondLst>
                                            <p:cond delay="0"/>
                                          </p:stCondLst>
                                        </p:cTn>
                                        <p:tgtEl>
                                          <p:spTgt spid="80934"/>
                                        </p:tgtEl>
                                        <p:attrNameLst>
                                          <p:attrName>style.visibility</p:attrName>
                                        </p:attrNameLst>
                                      </p:cBhvr>
                                      <p:to>
                                        <p:strVal val="visible"/>
                                      </p:to>
                                    </p:set>
                                    <p:anim calcmode="lin" valueType="num">
                                      <p:cBhvr>
                                        <p:cTn id="18" dur="500" fill="hold"/>
                                        <p:tgtEl>
                                          <p:spTgt spid="80934"/>
                                        </p:tgtEl>
                                        <p:attrNameLst>
                                          <p:attrName>ppt_x</p:attrName>
                                        </p:attrNameLst>
                                      </p:cBhvr>
                                      <p:tavLst>
                                        <p:tav tm="0">
                                          <p:val>
                                            <p:strVal val="#ppt_x"/>
                                          </p:val>
                                        </p:tav>
                                        <p:tav tm="100000">
                                          <p:val>
                                            <p:strVal val="#ppt_x"/>
                                          </p:val>
                                        </p:tav>
                                      </p:tavLst>
                                    </p:anim>
                                    <p:anim calcmode="lin" valueType="num">
                                      <p:cBhvr>
                                        <p:cTn id="19" dur="500" fill="hold"/>
                                        <p:tgtEl>
                                          <p:spTgt spid="80934"/>
                                        </p:tgtEl>
                                        <p:attrNameLst>
                                          <p:attrName>ppt_y</p:attrName>
                                        </p:attrNameLst>
                                      </p:cBhvr>
                                      <p:tavLst>
                                        <p:tav tm="0">
                                          <p:val>
                                            <p:strVal val="#ppt_y+#ppt_h/2"/>
                                          </p:val>
                                        </p:tav>
                                        <p:tav tm="100000">
                                          <p:val>
                                            <p:strVal val="#ppt_y"/>
                                          </p:val>
                                        </p:tav>
                                      </p:tavLst>
                                    </p:anim>
                                    <p:anim calcmode="lin" valueType="num">
                                      <p:cBhvr>
                                        <p:cTn id="20" dur="500" fill="hold"/>
                                        <p:tgtEl>
                                          <p:spTgt spid="80934"/>
                                        </p:tgtEl>
                                        <p:attrNameLst>
                                          <p:attrName>ppt_w</p:attrName>
                                        </p:attrNameLst>
                                      </p:cBhvr>
                                      <p:tavLst>
                                        <p:tav tm="0">
                                          <p:val>
                                            <p:strVal val="#ppt_w"/>
                                          </p:val>
                                        </p:tav>
                                        <p:tav tm="100000">
                                          <p:val>
                                            <p:strVal val="#ppt_w"/>
                                          </p:val>
                                        </p:tav>
                                      </p:tavLst>
                                    </p:anim>
                                    <p:anim calcmode="lin" valueType="num">
                                      <p:cBhvr>
                                        <p:cTn id="21" dur="500" fill="hold"/>
                                        <p:tgtEl>
                                          <p:spTgt spid="8093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0935"/>
                                        </p:tgtEl>
                                        <p:attrNameLst>
                                          <p:attrName>style.visibility</p:attrName>
                                        </p:attrNameLst>
                                      </p:cBhvr>
                                      <p:to>
                                        <p:strVal val="visible"/>
                                      </p:to>
                                    </p:set>
                                    <p:animEffect transition="in" filter="wipe(left)">
                                      <p:cBhvr>
                                        <p:cTn id="26" dur="500"/>
                                        <p:tgtEl>
                                          <p:spTgt spid="8093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09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0940">
                                            <p:bg/>
                                          </p:spTgt>
                                        </p:tgtEl>
                                        <p:attrNameLst>
                                          <p:attrName>style.visibility</p:attrName>
                                        </p:attrNameLst>
                                      </p:cBhvr>
                                      <p:to>
                                        <p:strVal val="visible"/>
                                      </p:to>
                                    </p:set>
                                    <p:animEffect transition="in" filter="wipe(left)">
                                      <p:cBhvr>
                                        <p:cTn id="35" dur="500"/>
                                        <p:tgtEl>
                                          <p:spTgt spid="80940">
                                            <p:bg/>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0940">
                                            <p:txEl>
                                              <p:pRg st="0" end="0"/>
                                            </p:txEl>
                                          </p:spTgt>
                                        </p:tgtEl>
                                        <p:attrNameLst>
                                          <p:attrName>style.visibility</p:attrName>
                                        </p:attrNameLst>
                                      </p:cBhvr>
                                      <p:to>
                                        <p:strVal val="visible"/>
                                      </p:to>
                                    </p:set>
                                    <p:animEffect transition="in" filter="wipe(left)">
                                      <p:cBhvr>
                                        <p:cTn id="40" dur="500"/>
                                        <p:tgtEl>
                                          <p:spTgt spid="8094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0940">
                                            <p:txEl>
                                              <p:pRg st="1" end="1"/>
                                            </p:txEl>
                                          </p:spTgt>
                                        </p:tgtEl>
                                        <p:attrNameLst>
                                          <p:attrName>style.visibility</p:attrName>
                                        </p:attrNameLst>
                                      </p:cBhvr>
                                      <p:to>
                                        <p:strVal val="visible"/>
                                      </p:to>
                                    </p:set>
                                    <p:animEffect transition="in" filter="wipe(left)">
                                      <p:cBhvr>
                                        <p:cTn id="45" dur="500"/>
                                        <p:tgtEl>
                                          <p:spTgt spid="8094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272"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strVal val="2/3*#ppt_w"/>
                                          </p:val>
                                        </p:tav>
                                        <p:tav tm="100000">
                                          <p:val>
                                            <p:strVal val="#ppt_w"/>
                                          </p:val>
                                        </p:tav>
                                      </p:tavLst>
                                    </p:anim>
                                    <p:anim calcmode="lin" valueType="num">
                                      <p:cBhvr>
                                        <p:cTn id="51" dur="500" fill="hold"/>
                                        <p:tgtEl>
                                          <p:spTgt spid="3"/>
                                        </p:tgtEl>
                                        <p:attrNameLst>
                                          <p:attrName>ppt_h</p:attrName>
                                        </p:attrNameLst>
                                      </p:cBhvr>
                                      <p:tavLst>
                                        <p:tav tm="0">
                                          <p:val>
                                            <p:strVal val="2/3*#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ppt_x</p:attrName>
                                        </p:attrNameLst>
                                      </p:cBhvr>
                                      <p:tavLst>
                                        <p:tav tm="0">
                                          <p:val>
                                            <p:strVal val="#ppt_x"/>
                                          </p:val>
                                        </p:tav>
                                        <p:tav tm="100000">
                                          <p:val>
                                            <p:strVal val="#ppt_x"/>
                                          </p:val>
                                        </p:tav>
                                      </p:tavLst>
                                    </p:anim>
                                    <p:anim calcmode="lin" valueType="num">
                                      <p:cBhvr>
                                        <p:cTn id="57" dur="500" fill="hold"/>
                                        <p:tgtEl>
                                          <p:spTgt spid="5"/>
                                        </p:tgtEl>
                                        <p:attrNameLst>
                                          <p:attrName>ppt_y</p:attrName>
                                        </p:attrNameLst>
                                      </p:cBhvr>
                                      <p:tavLst>
                                        <p:tav tm="0">
                                          <p:val>
                                            <p:strVal val="#ppt_y-#ppt_h/2"/>
                                          </p:val>
                                        </p:tav>
                                        <p:tav tm="100000">
                                          <p:val>
                                            <p:strVal val="#ppt_y"/>
                                          </p:val>
                                        </p:tav>
                                      </p:tavLst>
                                    </p:anim>
                                    <p:anim calcmode="lin" valueType="num">
                                      <p:cBhvr>
                                        <p:cTn id="58" dur="500" fill="hold"/>
                                        <p:tgtEl>
                                          <p:spTgt spid="5"/>
                                        </p:tgtEl>
                                        <p:attrNameLst>
                                          <p:attrName>ppt_w</p:attrName>
                                        </p:attrNameLst>
                                      </p:cBhvr>
                                      <p:tavLst>
                                        <p:tav tm="0">
                                          <p:val>
                                            <p:strVal val="#ppt_w"/>
                                          </p:val>
                                        </p:tav>
                                        <p:tav tm="100000">
                                          <p:val>
                                            <p:strVal val="#ppt_w"/>
                                          </p:val>
                                        </p:tav>
                                      </p:tavLst>
                                    </p:anim>
                                    <p:anim calcmode="lin" valueType="num">
                                      <p:cBhvr>
                                        <p:cTn id="5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0937"/>
                                        </p:tgtEl>
                                        <p:attrNameLst>
                                          <p:attrName>style.visibility</p:attrName>
                                        </p:attrNameLst>
                                      </p:cBhvr>
                                      <p:to>
                                        <p:strVal val="visible"/>
                                      </p:to>
                                    </p:set>
                                    <p:animEffect transition="in" filter="wipe(left)">
                                      <p:cBhvr>
                                        <p:cTn id="64" dur="500"/>
                                        <p:tgtEl>
                                          <p:spTgt spid="80937"/>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809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80941">
                                            <p:bg/>
                                          </p:spTgt>
                                        </p:tgtEl>
                                        <p:attrNameLst>
                                          <p:attrName>style.visibility</p:attrName>
                                        </p:attrNameLst>
                                      </p:cBhvr>
                                      <p:to>
                                        <p:strVal val="visible"/>
                                      </p:to>
                                    </p:set>
                                    <p:animEffect transition="in" filter="wipe(left)">
                                      <p:cBhvr>
                                        <p:cTn id="73" dur="500"/>
                                        <p:tgtEl>
                                          <p:spTgt spid="80941">
                                            <p:bg/>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80941">
                                            <p:txEl>
                                              <p:pRg st="0" end="0"/>
                                            </p:txEl>
                                          </p:spTgt>
                                        </p:tgtEl>
                                        <p:attrNameLst>
                                          <p:attrName>style.visibility</p:attrName>
                                        </p:attrNameLst>
                                      </p:cBhvr>
                                      <p:to>
                                        <p:strVal val="visible"/>
                                      </p:to>
                                    </p:set>
                                    <p:animEffect transition="in" filter="wipe(left)">
                                      <p:cBhvr>
                                        <p:cTn id="78" dur="500"/>
                                        <p:tgtEl>
                                          <p:spTgt spid="8094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0941">
                                            <p:txEl>
                                              <p:pRg st="1" end="1"/>
                                            </p:txEl>
                                          </p:spTgt>
                                        </p:tgtEl>
                                        <p:attrNameLst>
                                          <p:attrName>style.visibility</p:attrName>
                                        </p:attrNameLst>
                                      </p:cBhvr>
                                      <p:to>
                                        <p:strVal val="visible"/>
                                      </p:to>
                                    </p:set>
                                    <p:animEffect transition="in" filter="wipe(left)">
                                      <p:cBhvr>
                                        <p:cTn id="83" dur="500"/>
                                        <p:tgtEl>
                                          <p:spTgt spid="809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34" grpId="0" animBg="1"/>
      <p:bldP spid="80935" grpId="0" animBg="1" autoUpdateAnimBg="0"/>
      <p:bldP spid="80936" grpId="0" autoUpdateAnimBg="0"/>
      <p:bldP spid="80937" grpId="0" animBg="1" autoUpdateAnimBg="0"/>
      <p:bldP spid="80938" grpId="0" autoUpdateAnimBg="0"/>
      <p:bldP spid="80940" grpId="0" build="p" animBg="1" autoUpdateAnimBg="0"/>
      <p:bldP spid="80941"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9;p4">
            <a:extLst>
              <a:ext uri="{FF2B5EF4-FFF2-40B4-BE49-F238E27FC236}">
                <a16:creationId xmlns:a16="http://schemas.microsoft.com/office/drawing/2014/main" id="{34AD5110-03CF-D227-80E9-CCD63EE3403D}"/>
              </a:ext>
            </a:extLst>
          </p:cNvPr>
          <p:cNvSpPr txBox="1"/>
          <p:nvPr/>
        </p:nvSpPr>
        <p:spPr>
          <a:xfrm>
            <a:off x="1380913" y="712206"/>
            <a:ext cx="13987578"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Stichprobenverfahren: einfache Zufallsstichproben</a:t>
            </a:r>
            <a:endParaRPr sz="4000" b="1" dirty="0">
              <a:solidFill>
                <a:srgbClr val="E7686A"/>
              </a:solidFill>
              <a:latin typeface="Calibri"/>
              <a:ea typeface="Calibri"/>
              <a:cs typeface="Calibri"/>
              <a:sym typeface="Calibri"/>
            </a:endParaRPr>
          </a:p>
        </p:txBody>
      </p:sp>
      <p:grpSp>
        <p:nvGrpSpPr>
          <p:cNvPr id="62" name="Group 61">
            <a:extLst>
              <a:ext uri="{FF2B5EF4-FFF2-40B4-BE49-F238E27FC236}">
                <a16:creationId xmlns:a16="http://schemas.microsoft.com/office/drawing/2014/main" id="{2FB82F52-4DF0-43DB-B3BA-2FAFE8CEF3A0}"/>
              </a:ext>
            </a:extLst>
          </p:cNvPr>
          <p:cNvGrpSpPr/>
          <p:nvPr/>
        </p:nvGrpSpPr>
        <p:grpSpPr>
          <a:xfrm>
            <a:off x="548641" y="1643175"/>
            <a:ext cx="11974372" cy="7527386"/>
            <a:chOff x="1219201" y="1749855"/>
            <a:chExt cx="11974372" cy="7527386"/>
          </a:xfrm>
        </p:grpSpPr>
        <p:sp>
          <p:nvSpPr>
            <p:cNvPr id="9" name="AutoShape 2">
              <a:extLst>
                <a:ext uri="{FF2B5EF4-FFF2-40B4-BE49-F238E27FC236}">
                  <a16:creationId xmlns:a16="http://schemas.microsoft.com/office/drawing/2014/main" id="{F41EB3B8-7F6B-6753-7712-17BD019E4747}"/>
                </a:ext>
              </a:extLst>
            </p:cNvPr>
            <p:cNvSpPr>
              <a:spLocks noChangeArrowheads="1"/>
            </p:cNvSpPr>
            <p:nvPr/>
          </p:nvSpPr>
          <p:spPr bwMode="auto">
            <a:xfrm>
              <a:off x="1219201" y="6895367"/>
              <a:ext cx="3661962" cy="2077484"/>
            </a:xfrm>
            <a:prstGeom prst="rightArrowCallout">
              <a:avLst>
                <a:gd name="adj1" fmla="val 25000"/>
                <a:gd name="adj2" fmla="val 25000"/>
                <a:gd name="adj3" fmla="val 32964"/>
                <a:gd name="adj4" fmla="val 66667"/>
              </a:avLst>
            </a:prstGeom>
            <a:noFill/>
            <a:ln w="9525">
              <a:solidFill>
                <a:srgbClr val="333399"/>
              </a:solidFill>
              <a:miter lim="800000"/>
              <a:headEnd/>
              <a:tailEnd/>
            </a:ln>
          </p:spPr>
          <p:txBody>
            <a:bodyPr wrap="square" lIns="137151" tIns="68576" rIns="137151" bIns="68576" anchor="t">
              <a:spAutoFit/>
            </a:bodyPr>
            <a:lstStyle/>
            <a:p>
              <a:pPr algn="ctr" eaLnBrk="0" hangingPunct="0">
                <a:spcBef>
                  <a:spcPct val="50000"/>
                </a:spcBef>
              </a:pPr>
              <a:r>
                <a:rPr lang="es-ES_tradnl" sz="2800" b="1" dirty="0">
                  <a:solidFill>
                    <a:srgbClr val="C00000"/>
                  </a:solidFill>
                  <a:latin typeface="+mn-lt"/>
                </a:rPr>
                <a:t>ZUTEILUNG </a:t>
              </a:r>
            </a:p>
            <a:p>
              <a:pPr algn="ctr" eaLnBrk="0" hangingPunct="0">
                <a:spcBef>
                  <a:spcPct val="50000"/>
                </a:spcBef>
              </a:pPr>
              <a:r>
                <a:rPr lang="es-ES_tradnl" sz="2800" b="1" dirty="0">
                  <a:solidFill>
                    <a:srgbClr val="333399"/>
                  </a:solidFill>
                  <a:latin typeface="+mn-lt"/>
                </a:rPr>
                <a:t>des </a:t>
              </a:r>
              <a:r>
                <a:rPr lang="es-ES_tradnl" sz="2800" b="1" dirty="0" err="1">
                  <a:solidFill>
                    <a:srgbClr val="333399"/>
                  </a:solidFill>
                  <a:latin typeface="+mn-lt"/>
                </a:rPr>
                <a:t>Stichproben-umfangs</a:t>
              </a:r>
              <a:endParaRPr lang="es-ES_tradnl" sz="2800" b="1" i="1" dirty="0" err="1">
                <a:solidFill>
                  <a:srgbClr val="CC0000"/>
                </a:solidFill>
                <a:latin typeface="+mn-lt"/>
              </a:endParaRPr>
            </a:p>
          </p:txBody>
        </p:sp>
        <p:sp>
          <p:nvSpPr>
            <p:cNvPr id="10" name="Text Box 3">
              <a:extLst>
                <a:ext uri="{FF2B5EF4-FFF2-40B4-BE49-F238E27FC236}">
                  <a16:creationId xmlns:a16="http://schemas.microsoft.com/office/drawing/2014/main" id="{5FA14112-4B03-8C14-750C-B15BC4C6D987}"/>
                </a:ext>
              </a:extLst>
            </p:cNvPr>
            <p:cNvSpPr txBox="1">
              <a:spLocks noChangeArrowheads="1"/>
            </p:cNvSpPr>
            <p:nvPr/>
          </p:nvSpPr>
          <p:spPr bwMode="auto">
            <a:xfrm>
              <a:off x="4746904" y="6184095"/>
              <a:ext cx="8446669" cy="3093146"/>
            </a:xfrm>
            <a:prstGeom prst="rect">
              <a:avLst/>
            </a:prstGeom>
            <a:noFill/>
            <a:ln w="9525">
              <a:noFill/>
              <a:miter lim="800000"/>
              <a:headEnd/>
              <a:tailEnd/>
            </a:ln>
          </p:spPr>
          <p:txBody>
            <a:bodyPr wrap="square" lIns="137151" tIns="68576" rIns="137151" bIns="68576" anchor="t">
              <a:spAutoFit/>
            </a:bodyPr>
            <a:lstStyle/>
            <a:p>
              <a:pPr marL="457200" indent="-457200" eaLnBrk="0" hangingPunct="0">
                <a:spcBef>
                  <a:spcPct val="50000"/>
                </a:spcBef>
                <a:buFont typeface="Wingdings" panose="05000000000000000000" pitchFamily="2" charset="2"/>
                <a:buChar char="Ø"/>
                <a:tabLst>
                  <a:tab pos="428597" algn="l"/>
                </a:tabLst>
              </a:pPr>
              <a:r>
                <a:rPr lang="es-ES_tradnl" sz="2400" b="1" i="1" dirty="0" err="1">
                  <a:solidFill>
                    <a:srgbClr val="CC0000"/>
                  </a:solidFill>
                  <a:latin typeface="+mn-lt"/>
                </a:rPr>
                <a:t>Disproportional</a:t>
              </a:r>
              <a:r>
                <a:rPr lang="es-ES_tradnl" sz="2400" b="1" i="1" dirty="0">
                  <a:solidFill>
                    <a:srgbClr val="CC0000"/>
                  </a:solidFill>
                  <a:latin typeface="+mn-lt"/>
                </a:rPr>
                <a:t>: </a:t>
              </a:r>
              <a:r>
                <a:rPr lang="es-ES_tradnl" sz="2400" b="1" dirty="0" err="1">
                  <a:solidFill>
                    <a:srgbClr val="333399"/>
                  </a:solidFill>
                  <a:latin typeface="+mn-lt"/>
                </a:rPr>
                <a:t>gleiche</a:t>
              </a:r>
              <a:r>
                <a:rPr lang="es-ES_tradnl" sz="2400" b="1" dirty="0">
                  <a:solidFill>
                    <a:srgbClr val="333399"/>
                  </a:solidFill>
                  <a:latin typeface="+mn-lt"/>
                </a:rPr>
                <a:t> </a:t>
              </a:r>
              <a:r>
                <a:rPr lang="es-ES_tradnl" sz="2400" b="1" dirty="0" err="1">
                  <a:solidFill>
                    <a:srgbClr val="333399"/>
                  </a:solidFill>
                  <a:latin typeface="+mn-lt"/>
                </a:rPr>
                <a:t>Stichprobengröße</a:t>
              </a:r>
              <a:r>
                <a:rPr lang="es-ES_tradnl" sz="2400" b="1" dirty="0">
                  <a:solidFill>
                    <a:srgbClr val="333399"/>
                  </a:solidFill>
                  <a:latin typeface="+mn-lt"/>
                </a:rPr>
                <a:t> in jeder </a:t>
              </a:r>
              <a:r>
                <a:rPr lang="es-ES_tradnl" sz="2400" b="1" dirty="0" err="1">
                  <a:solidFill>
                    <a:srgbClr val="333399"/>
                  </a:solidFill>
                  <a:latin typeface="+mn-lt"/>
                </a:rPr>
                <a:t>Schicht</a:t>
              </a:r>
              <a:endParaRPr lang="es-ES_tradnl" sz="2400" b="1" i="1" dirty="0">
                <a:solidFill>
                  <a:srgbClr val="CC0000"/>
                </a:solidFill>
                <a:latin typeface="+mn-lt"/>
              </a:endParaRPr>
            </a:p>
            <a:p>
              <a:pPr marL="457200" indent="-457200" eaLnBrk="0" hangingPunct="0">
                <a:spcBef>
                  <a:spcPct val="50000"/>
                </a:spcBef>
                <a:buFont typeface="Wingdings" panose="05000000000000000000" pitchFamily="2" charset="2"/>
                <a:buChar char="Ø"/>
                <a:tabLst>
                  <a:tab pos="428597" algn="l"/>
                </a:tabLst>
              </a:pPr>
              <a:r>
                <a:rPr lang="es-ES_tradnl" sz="2400" b="1" i="1" dirty="0" err="1">
                  <a:solidFill>
                    <a:srgbClr val="CC0000"/>
                  </a:solidFill>
                  <a:latin typeface="+mn-lt"/>
                </a:rPr>
                <a:t>Proportional</a:t>
              </a:r>
              <a:r>
                <a:rPr lang="es-ES_tradnl" sz="2400" b="1" i="1" dirty="0">
                  <a:solidFill>
                    <a:srgbClr val="CC0000"/>
                  </a:solidFill>
                  <a:latin typeface="+mn-lt"/>
                </a:rPr>
                <a:t>: </a:t>
              </a:r>
              <a:r>
                <a:rPr lang="es-ES_tradnl" sz="2400" b="1" dirty="0" err="1">
                  <a:solidFill>
                    <a:srgbClr val="333399"/>
                  </a:solidFill>
                  <a:latin typeface="+mn-lt"/>
                </a:rPr>
                <a:t>der</a:t>
              </a:r>
              <a:r>
                <a:rPr lang="es-ES_tradnl" sz="2400" b="1" dirty="0">
                  <a:solidFill>
                    <a:srgbClr val="333399"/>
                  </a:solidFill>
                  <a:latin typeface="+mn-lt"/>
                </a:rPr>
                <a:t> </a:t>
              </a:r>
              <a:r>
                <a:rPr lang="es-ES_tradnl" sz="2400" b="1" dirty="0" err="1">
                  <a:solidFill>
                    <a:srgbClr val="333399"/>
                  </a:solidFill>
                  <a:latin typeface="+mn-lt"/>
                </a:rPr>
                <a:t>Anteil</a:t>
              </a:r>
              <a:r>
                <a:rPr lang="es-ES_tradnl" sz="2400" b="1" dirty="0">
                  <a:solidFill>
                    <a:srgbClr val="333399"/>
                  </a:solidFill>
                  <a:latin typeface="+mn-lt"/>
                </a:rPr>
                <a:t> </a:t>
              </a:r>
              <a:r>
                <a:rPr lang="es-ES_tradnl" sz="2400" b="1" dirty="0" err="1">
                  <a:solidFill>
                    <a:srgbClr val="333399"/>
                  </a:solidFill>
                  <a:latin typeface="+mn-lt"/>
                </a:rPr>
                <a:t>der</a:t>
              </a:r>
              <a:r>
                <a:rPr lang="es-ES_tradnl" sz="2400" b="1" dirty="0">
                  <a:solidFill>
                    <a:srgbClr val="333399"/>
                  </a:solidFill>
                  <a:latin typeface="+mn-lt"/>
                </a:rPr>
                <a:t> </a:t>
              </a:r>
              <a:r>
                <a:rPr lang="es-ES_tradnl" sz="2400" b="1" dirty="0" err="1">
                  <a:solidFill>
                    <a:srgbClr val="333399"/>
                  </a:solidFill>
                  <a:latin typeface="+mn-lt"/>
                </a:rPr>
                <a:t>Stichprobenwerte</a:t>
              </a:r>
              <a:r>
                <a:rPr lang="es-ES_tradnl" sz="2400" b="1" dirty="0">
                  <a:solidFill>
                    <a:srgbClr val="333399"/>
                  </a:solidFill>
                  <a:latin typeface="+mn-lt"/>
                </a:rPr>
                <a:t> </a:t>
              </a:r>
              <a:r>
                <a:rPr lang="es-ES_tradnl" sz="2400" b="1" dirty="0" err="1">
                  <a:solidFill>
                    <a:srgbClr val="333399"/>
                  </a:solidFill>
                  <a:latin typeface="+mn-lt"/>
                </a:rPr>
                <a:t>entspricht</a:t>
              </a:r>
              <a:r>
                <a:rPr lang="es-ES_tradnl" sz="2400" b="1" dirty="0">
                  <a:solidFill>
                    <a:srgbClr val="333399"/>
                  </a:solidFill>
                  <a:latin typeface="+mn-lt"/>
                </a:rPr>
                <a:t> </a:t>
              </a:r>
              <a:r>
                <a:rPr lang="es-ES_tradnl" sz="2400" b="1" dirty="0" err="1">
                  <a:solidFill>
                    <a:srgbClr val="333399"/>
                  </a:solidFill>
                  <a:latin typeface="+mn-lt"/>
                </a:rPr>
                <a:t>dem</a:t>
              </a:r>
              <a:r>
                <a:rPr lang="es-ES_tradnl" sz="2400" b="1" dirty="0">
                  <a:solidFill>
                    <a:srgbClr val="333399"/>
                  </a:solidFill>
                  <a:latin typeface="+mn-lt"/>
                </a:rPr>
                <a:t> </a:t>
              </a:r>
              <a:r>
                <a:rPr lang="es-ES_tradnl" sz="2400" b="1" dirty="0" err="1">
                  <a:solidFill>
                    <a:srgbClr val="333399"/>
                  </a:solidFill>
                  <a:latin typeface="+mn-lt"/>
                </a:rPr>
                <a:t>Anteil</a:t>
              </a:r>
              <a:r>
                <a:rPr lang="es-ES_tradnl" sz="2400" b="1" dirty="0">
                  <a:solidFill>
                    <a:srgbClr val="333399"/>
                  </a:solidFill>
                  <a:latin typeface="+mn-lt"/>
                </a:rPr>
                <a:t> </a:t>
              </a:r>
              <a:r>
                <a:rPr lang="es-ES_tradnl" sz="2400" b="1" dirty="0" err="1">
                  <a:solidFill>
                    <a:srgbClr val="333399"/>
                  </a:solidFill>
                  <a:latin typeface="+mn-lt"/>
                </a:rPr>
                <a:t>der</a:t>
              </a:r>
              <a:r>
                <a:rPr lang="es-ES_tradnl" sz="2400" b="1" dirty="0">
                  <a:solidFill>
                    <a:srgbClr val="333399"/>
                  </a:solidFill>
                  <a:latin typeface="+mn-lt"/>
                </a:rPr>
                <a:t> </a:t>
              </a:r>
              <a:r>
                <a:rPr lang="es-ES_tradnl" sz="2400" b="1" dirty="0" err="1">
                  <a:solidFill>
                    <a:srgbClr val="333399"/>
                  </a:solidFill>
                  <a:latin typeface="+mn-lt"/>
                </a:rPr>
                <a:t>Bevölkerungswerte</a:t>
              </a:r>
              <a:r>
                <a:rPr lang="es-ES_tradnl" sz="2400" b="1" dirty="0">
                  <a:solidFill>
                    <a:srgbClr val="333399"/>
                  </a:solidFill>
                  <a:latin typeface="+mn-lt"/>
                </a:rPr>
                <a:t> in jeder </a:t>
              </a:r>
              <a:r>
                <a:rPr lang="es-ES_tradnl" sz="2400" b="1" dirty="0" err="1">
                  <a:solidFill>
                    <a:srgbClr val="333399"/>
                  </a:solidFill>
                  <a:latin typeface="+mn-lt"/>
                </a:rPr>
                <a:t>Schicht</a:t>
              </a:r>
              <a:endParaRPr lang="es-ES_tradnl" sz="2400" b="1" i="1" dirty="0">
                <a:solidFill>
                  <a:srgbClr val="333399"/>
                </a:solidFill>
                <a:latin typeface="+mn-lt"/>
              </a:endParaRPr>
            </a:p>
            <a:p>
              <a:pPr marL="457200" indent="-457200" eaLnBrk="0" hangingPunct="0">
                <a:spcBef>
                  <a:spcPct val="50000"/>
                </a:spcBef>
                <a:buFont typeface="Wingdings" panose="05000000000000000000" pitchFamily="2" charset="2"/>
                <a:buChar char="Ø"/>
                <a:tabLst>
                  <a:tab pos="428597" algn="l"/>
                </a:tabLst>
              </a:pPr>
              <a:r>
                <a:rPr lang="es-ES_tradnl" sz="2400" b="1" i="1" dirty="0" err="1">
                  <a:solidFill>
                    <a:srgbClr val="CC0000"/>
                  </a:solidFill>
                  <a:latin typeface="+mn-lt"/>
                </a:rPr>
                <a:t>Optimal</a:t>
              </a:r>
              <a:r>
                <a:rPr lang="es-ES_tradnl" sz="2400" b="1" i="1" dirty="0">
                  <a:solidFill>
                    <a:srgbClr val="CC0000"/>
                  </a:solidFill>
                  <a:latin typeface="+mn-lt"/>
                </a:rPr>
                <a:t>: </a:t>
              </a:r>
              <a:r>
                <a:rPr lang="es-ES_tradnl" sz="2400" b="1" dirty="0" err="1">
                  <a:solidFill>
                    <a:srgbClr val="333399"/>
                  </a:solidFill>
                  <a:latin typeface="+mn-lt"/>
                </a:rPr>
                <a:t>proportional</a:t>
              </a:r>
              <a:r>
                <a:rPr lang="es-ES_tradnl" sz="2400" b="1" dirty="0">
                  <a:solidFill>
                    <a:srgbClr val="333399"/>
                  </a:solidFill>
                  <a:latin typeface="+mn-lt"/>
                </a:rPr>
                <a:t> </a:t>
              </a:r>
              <a:r>
                <a:rPr lang="es-ES_tradnl" sz="2400" b="1" dirty="0" err="1">
                  <a:solidFill>
                    <a:srgbClr val="333399"/>
                  </a:solidFill>
                  <a:latin typeface="+mn-lt"/>
                </a:rPr>
                <a:t>zur</a:t>
              </a:r>
              <a:r>
                <a:rPr lang="es-ES_tradnl" sz="2400" b="1" dirty="0">
                  <a:solidFill>
                    <a:srgbClr val="333399"/>
                  </a:solidFill>
                  <a:latin typeface="+mn-lt"/>
                </a:rPr>
                <a:t> </a:t>
              </a:r>
              <a:r>
                <a:rPr lang="es-ES_tradnl" sz="2400" b="1" dirty="0" err="1">
                  <a:solidFill>
                    <a:srgbClr val="333399"/>
                  </a:solidFill>
                  <a:latin typeface="+mn-lt"/>
                </a:rPr>
                <a:t>Größe</a:t>
              </a:r>
              <a:r>
                <a:rPr lang="es-ES_tradnl" sz="2400" b="1" dirty="0">
                  <a:solidFill>
                    <a:srgbClr val="333399"/>
                  </a:solidFill>
                  <a:latin typeface="+mn-lt"/>
                </a:rPr>
                <a:t> </a:t>
              </a:r>
              <a:r>
                <a:rPr lang="es-ES_tradnl" sz="2400" b="1" dirty="0" err="1">
                  <a:solidFill>
                    <a:srgbClr val="333399"/>
                  </a:solidFill>
                  <a:latin typeface="+mn-lt"/>
                </a:rPr>
                <a:t>und</a:t>
              </a:r>
              <a:r>
                <a:rPr lang="es-ES_tradnl" sz="2400" b="1" dirty="0">
                  <a:solidFill>
                    <a:srgbClr val="333399"/>
                  </a:solidFill>
                  <a:latin typeface="+mn-lt"/>
                </a:rPr>
                <a:t> </a:t>
              </a:r>
              <a:r>
                <a:rPr lang="es-ES_tradnl" sz="2400" b="1" dirty="0" err="1">
                  <a:solidFill>
                    <a:srgbClr val="333399"/>
                  </a:solidFill>
                  <a:latin typeface="+mn-lt"/>
                </a:rPr>
                <a:t>Heterogenität</a:t>
              </a:r>
              <a:r>
                <a:rPr lang="es-ES_tradnl" sz="2400" b="1" dirty="0">
                  <a:solidFill>
                    <a:srgbClr val="333399"/>
                  </a:solidFill>
                  <a:latin typeface="+mn-lt"/>
                </a:rPr>
                <a:t> (</a:t>
              </a:r>
              <a:r>
                <a:rPr lang="es-ES_tradnl" sz="2400" b="1" dirty="0" err="1">
                  <a:solidFill>
                    <a:srgbClr val="333399"/>
                  </a:solidFill>
                  <a:latin typeface="+mn-lt"/>
                </a:rPr>
                <a:t>Varianz</a:t>
              </a:r>
              <a:r>
                <a:rPr lang="es-ES_tradnl" sz="2400" b="1" dirty="0">
                  <a:solidFill>
                    <a:srgbClr val="333399"/>
                  </a:solidFill>
                  <a:latin typeface="+mn-lt"/>
                </a:rPr>
                <a:t>) </a:t>
              </a:r>
              <a:r>
                <a:rPr lang="es-ES_tradnl" sz="2400" b="1" dirty="0" err="1">
                  <a:solidFill>
                    <a:srgbClr val="333399"/>
                  </a:solidFill>
                  <a:latin typeface="+mn-lt"/>
                </a:rPr>
                <a:t>der</a:t>
              </a:r>
              <a:r>
                <a:rPr lang="es-ES_tradnl" sz="2400" b="1" dirty="0">
                  <a:solidFill>
                    <a:srgbClr val="333399"/>
                  </a:solidFill>
                  <a:latin typeface="+mn-lt"/>
                </a:rPr>
                <a:t> </a:t>
              </a:r>
              <a:r>
                <a:rPr lang="es-ES_tradnl" sz="2400" b="1" dirty="0" err="1">
                  <a:solidFill>
                    <a:srgbClr val="333399"/>
                  </a:solidFill>
                  <a:latin typeface="+mn-lt"/>
                </a:rPr>
                <a:t>einzelnen</a:t>
              </a:r>
              <a:r>
                <a:rPr lang="es-ES_tradnl" sz="2400" b="1" dirty="0">
                  <a:solidFill>
                    <a:srgbClr val="333399"/>
                  </a:solidFill>
                  <a:latin typeface="+mn-lt"/>
                </a:rPr>
                <a:t> </a:t>
              </a:r>
              <a:r>
                <a:rPr lang="es-ES_tradnl" sz="2400" b="1" dirty="0" err="1">
                  <a:solidFill>
                    <a:srgbClr val="333399"/>
                  </a:solidFill>
                  <a:latin typeface="+mn-lt"/>
                </a:rPr>
                <a:t>Schichten</a:t>
              </a:r>
              <a:endParaRPr lang="es-ES_tradnl" sz="2400" b="1" dirty="0">
                <a:solidFill>
                  <a:srgbClr val="CC0000"/>
                </a:solidFill>
                <a:latin typeface="+mn-lt"/>
              </a:endParaRPr>
            </a:p>
          </p:txBody>
        </p:sp>
        <p:grpSp>
          <p:nvGrpSpPr>
            <p:cNvPr id="11" name="Group 10">
              <a:extLst>
                <a:ext uri="{FF2B5EF4-FFF2-40B4-BE49-F238E27FC236}">
                  <a16:creationId xmlns:a16="http://schemas.microsoft.com/office/drawing/2014/main" id="{02FB4D46-2C87-E335-AA33-154B8D8EC9C8}"/>
                </a:ext>
              </a:extLst>
            </p:cNvPr>
            <p:cNvGrpSpPr>
              <a:grpSpLocks/>
            </p:cNvGrpSpPr>
            <p:nvPr/>
          </p:nvGrpSpPr>
          <p:grpSpPr bwMode="auto">
            <a:xfrm>
              <a:off x="6219351" y="2423121"/>
              <a:ext cx="3940968" cy="1264442"/>
              <a:chOff x="2448" y="1008"/>
              <a:chExt cx="2784" cy="672"/>
            </a:xfrm>
          </p:grpSpPr>
          <p:sp>
            <p:nvSpPr>
              <p:cNvPr id="56" name="Line 5">
                <a:extLst>
                  <a:ext uri="{FF2B5EF4-FFF2-40B4-BE49-F238E27FC236}">
                    <a16:creationId xmlns:a16="http://schemas.microsoft.com/office/drawing/2014/main" id="{797BAA16-4DBB-621A-1CE5-31B85021CDCC}"/>
                  </a:ext>
                </a:extLst>
              </p:cNvPr>
              <p:cNvSpPr>
                <a:spLocks noChangeShapeType="1"/>
              </p:cNvSpPr>
              <p:nvPr/>
            </p:nvSpPr>
            <p:spPr bwMode="auto">
              <a:xfrm>
                <a:off x="2448" y="1200"/>
                <a:ext cx="1776" cy="192"/>
              </a:xfrm>
              <a:prstGeom prst="line">
                <a:avLst/>
              </a:prstGeom>
              <a:noFill/>
              <a:ln w="19050">
                <a:solidFill>
                  <a:schemeClr val="accent2"/>
                </a:solidFill>
                <a:round/>
                <a:headEnd/>
                <a:tailEnd type="stealth" w="med" len="lg"/>
              </a:ln>
            </p:spPr>
            <p:txBody>
              <a:bodyPr wrap="none" anchor="ctr"/>
              <a:lstStyle/>
              <a:p>
                <a:endParaRPr lang="en-GB" sz="2800">
                  <a:latin typeface="+mn-lt"/>
                </a:endParaRPr>
              </a:p>
            </p:txBody>
          </p:sp>
          <p:sp>
            <p:nvSpPr>
              <p:cNvPr id="57" name="Line 6">
                <a:extLst>
                  <a:ext uri="{FF2B5EF4-FFF2-40B4-BE49-F238E27FC236}">
                    <a16:creationId xmlns:a16="http://schemas.microsoft.com/office/drawing/2014/main" id="{B3EE9568-519D-99C6-4A2E-F50EB0C84EC5}"/>
                  </a:ext>
                </a:extLst>
              </p:cNvPr>
              <p:cNvSpPr>
                <a:spLocks noChangeShapeType="1"/>
              </p:cNvSpPr>
              <p:nvPr/>
            </p:nvSpPr>
            <p:spPr bwMode="auto">
              <a:xfrm>
                <a:off x="4224" y="1584"/>
                <a:ext cx="1008" cy="96"/>
              </a:xfrm>
              <a:prstGeom prst="line">
                <a:avLst/>
              </a:prstGeom>
              <a:noFill/>
              <a:ln w="19050">
                <a:solidFill>
                  <a:schemeClr val="accent2"/>
                </a:solidFill>
                <a:round/>
                <a:headEnd/>
                <a:tailEnd/>
              </a:ln>
            </p:spPr>
            <p:txBody>
              <a:bodyPr wrap="none" anchor="ctr"/>
              <a:lstStyle/>
              <a:p>
                <a:endParaRPr lang="en-GB" sz="2800">
                  <a:latin typeface="+mn-lt"/>
                </a:endParaRPr>
              </a:p>
            </p:txBody>
          </p:sp>
          <p:grpSp>
            <p:nvGrpSpPr>
              <p:cNvPr id="58" name="Group 7">
                <a:extLst>
                  <a:ext uri="{FF2B5EF4-FFF2-40B4-BE49-F238E27FC236}">
                    <a16:creationId xmlns:a16="http://schemas.microsoft.com/office/drawing/2014/main" id="{FE8E538D-DFD3-57C4-4AAB-FF7E9723C2B5}"/>
                  </a:ext>
                </a:extLst>
              </p:cNvPr>
              <p:cNvGrpSpPr>
                <a:grpSpLocks/>
              </p:cNvGrpSpPr>
              <p:nvPr/>
            </p:nvGrpSpPr>
            <p:grpSpPr bwMode="auto">
              <a:xfrm>
                <a:off x="4512" y="1008"/>
                <a:ext cx="480" cy="432"/>
                <a:chOff x="4512" y="1008"/>
                <a:chExt cx="480" cy="432"/>
              </a:xfrm>
            </p:grpSpPr>
            <p:sp>
              <p:nvSpPr>
                <p:cNvPr id="59" name="AutoShape 8">
                  <a:extLst>
                    <a:ext uri="{FF2B5EF4-FFF2-40B4-BE49-F238E27FC236}">
                      <a16:creationId xmlns:a16="http://schemas.microsoft.com/office/drawing/2014/main" id="{41906289-3D44-8CDF-1189-4AFB4AA762BA}"/>
                    </a:ext>
                  </a:extLst>
                </p:cNvPr>
                <p:cNvSpPr>
                  <a:spLocks noChangeArrowheads="1"/>
                </p:cNvSpPr>
                <p:nvPr/>
              </p:nvSpPr>
              <p:spPr bwMode="auto">
                <a:xfrm>
                  <a:off x="4800" y="1248"/>
                  <a:ext cx="192" cy="192"/>
                </a:xfrm>
                <a:prstGeom prst="triangle">
                  <a:avLst>
                    <a:gd name="adj" fmla="val 50000"/>
                  </a:avLst>
                </a:prstGeom>
                <a:solidFill>
                  <a:srgbClr val="339933"/>
                </a:solidFill>
                <a:ln w="9525">
                  <a:solidFill>
                    <a:schemeClr val="accent2"/>
                  </a:solidFill>
                  <a:miter lim="800000"/>
                  <a:headEnd/>
                  <a:tailEnd/>
                </a:ln>
              </p:spPr>
              <p:txBody>
                <a:bodyPr wrap="none" anchor="ctr"/>
                <a:lstStyle/>
                <a:p>
                  <a:endParaRPr lang="es-ES" sz="2800">
                    <a:latin typeface="+mn-lt"/>
                  </a:endParaRPr>
                </a:p>
              </p:txBody>
            </p:sp>
            <p:sp>
              <p:nvSpPr>
                <p:cNvPr id="60" name="AutoShape 9">
                  <a:extLst>
                    <a:ext uri="{FF2B5EF4-FFF2-40B4-BE49-F238E27FC236}">
                      <a16:creationId xmlns:a16="http://schemas.microsoft.com/office/drawing/2014/main" id="{A381FFDC-AEED-A0B2-93BB-BE8B52C75B92}"/>
                    </a:ext>
                  </a:extLst>
                </p:cNvPr>
                <p:cNvSpPr>
                  <a:spLocks noChangeArrowheads="1"/>
                </p:cNvSpPr>
                <p:nvPr/>
              </p:nvSpPr>
              <p:spPr bwMode="auto">
                <a:xfrm>
                  <a:off x="4512" y="1296"/>
                  <a:ext cx="144" cy="144"/>
                </a:xfrm>
                <a:prstGeom prst="triangle">
                  <a:avLst>
                    <a:gd name="adj" fmla="val 50000"/>
                  </a:avLst>
                </a:prstGeom>
                <a:solidFill>
                  <a:srgbClr val="339933"/>
                </a:solidFill>
                <a:ln w="9525">
                  <a:solidFill>
                    <a:schemeClr val="accent2"/>
                  </a:solidFill>
                  <a:miter lim="800000"/>
                  <a:headEnd/>
                  <a:tailEnd/>
                </a:ln>
              </p:spPr>
              <p:txBody>
                <a:bodyPr wrap="none" anchor="ctr"/>
                <a:lstStyle/>
                <a:p>
                  <a:endParaRPr lang="es-ES" sz="2800">
                    <a:latin typeface="+mn-lt"/>
                  </a:endParaRPr>
                </a:p>
              </p:txBody>
            </p:sp>
            <p:sp>
              <p:nvSpPr>
                <p:cNvPr id="61" name="AutoShape 10">
                  <a:extLst>
                    <a:ext uri="{FF2B5EF4-FFF2-40B4-BE49-F238E27FC236}">
                      <a16:creationId xmlns:a16="http://schemas.microsoft.com/office/drawing/2014/main" id="{80791251-CD91-2478-4619-3F911AA47723}"/>
                    </a:ext>
                  </a:extLst>
                </p:cNvPr>
                <p:cNvSpPr>
                  <a:spLocks noChangeArrowheads="1"/>
                </p:cNvSpPr>
                <p:nvPr/>
              </p:nvSpPr>
              <p:spPr bwMode="auto">
                <a:xfrm>
                  <a:off x="4656" y="1008"/>
                  <a:ext cx="192" cy="192"/>
                </a:xfrm>
                <a:prstGeom prst="triangle">
                  <a:avLst>
                    <a:gd name="adj" fmla="val 50000"/>
                  </a:avLst>
                </a:prstGeom>
                <a:solidFill>
                  <a:srgbClr val="339933"/>
                </a:solidFill>
                <a:ln w="9525">
                  <a:solidFill>
                    <a:schemeClr val="accent2"/>
                  </a:solidFill>
                  <a:miter lim="800000"/>
                  <a:headEnd/>
                  <a:tailEnd/>
                </a:ln>
              </p:spPr>
              <p:txBody>
                <a:bodyPr wrap="none" anchor="ctr"/>
                <a:lstStyle/>
                <a:p>
                  <a:endParaRPr lang="es-ES" sz="2800">
                    <a:latin typeface="+mn-lt"/>
                  </a:endParaRPr>
                </a:p>
              </p:txBody>
            </p:sp>
          </p:grpSp>
        </p:grpSp>
        <p:grpSp>
          <p:nvGrpSpPr>
            <p:cNvPr id="12" name="Group 11">
              <a:extLst>
                <a:ext uri="{FF2B5EF4-FFF2-40B4-BE49-F238E27FC236}">
                  <a16:creationId xmlns:a16="http://schemas.microsoft.com/office/drawing/2014/main" id="{C1CD14CE-47FE-FC94-F71F-2B6DBE6E8096}"/>
                </a:ext>
              </a:extLst>
            </p:cNvPr>
            <p:cNvGrpSpPr>
              <a:grpSpLocks/>
            </p:cNvGrpSpPr>
            <p:nvPr/>
          </p:nvGrpSpPr>
          <p:grpSpPr bwMode="auto">
            <a:xfrm>
              <a:off x="6219351" y="3680417"/>
              <a:ext cx="4050505" cy="1493042"/>
              <a:chOff x="2448" y="1680"/>
              <a:chExt cx="2688" cy="816"/>
            </a:xfrm>
          </p:grpSpPr>
          <p:sp>
            <p:nvSpPr>
              <p:cNvPr id="48" name="Line 12">
                <a:extLst>
                  <a:ext uri="{FF2B5EF4-FFF2-40B4-BE49-F238E27FC236}">
                    <a16:creationId xmlns:a16="http://schemas.microsoft.com/office/drawing/2014/main" id="{7051F077-53CC-443D-C375-47586748323C}"/>
                  </a:ext>
                </a:extLst>
              </p:cNvPr>
              <p:cNvSpPr>
                <a:spLocks noChangeShapeType="1"/>
              </p:cNvSpPr>
              <p:nvPr/>
            </p:nvSpPr>
            <p:spPr bwMode="auto">
              <a:xfrm flipV="1">
                <a:off x="4368" y="2400"/>
                <a:ext cx="768" cy="96"/>
              </a:xfrm>
              <a:prstGeom prst="line">
                <a:avLst/>
              </a:prstGeom>
              <a:noFill/>
              <a:ln w="19050">
                <a:solidFill>
                  <a:schemeClr val="accent2"/>
                </a:solidFill>
                <a:round/>
                <a:headEnd/>
                <a:tailEnd/>
              </a:ln>
            </p:spPr>
            <p:txBody>
              <a:bodyPr wrap="none" anchor="ctr"/>
              <a:lstStyle/>
              <a:p>
                <a:endParaRPr lang="en-GB" sz="2800">
                  <a:latin typeface="+mn-lt"/>
                </a:endParaRPr>
              </a:p>
            </p:txBody>
          </p:sp>
          <p:grpSp>
            <p:nvGrpSpPr>
              <p:cNvPr id="49" name="Group 13">
                <a:extLst>
                  <a:ext uri="{FF2B5EF4-FFF2-40B4-BE49-F238E27FC236}">
                    <a16:creationId xmlns:a16="http://schemas.microsoft.com/office/drawing/2014/main" id="{7C785B88-DB60-0673-17AE-245A40321A70}"/>
                  </a:ext>
                </a:extLst>
              </p:cNvPr>
              <p:cNvGrpSpPr>
                <a:grpSpLocks/>
              </p:cNvGrpSpPr>
              <p:nvPr/>
            </p:nvGrpSpPr>
            <p:grpSpPr bwMode="auto">
              <a:xfrm>
                <a:off x="4272" y="1680"/>
                <a:ext cx="864" cy="672"/>
                <a:chOff x="4272" y="1680"/>
                <a:chExt cx="864" cy="672"/>
              </a:xfrm>
            </p:grpSpPr>
            <p:sp>
              <p:nvSpPr>
                <p:cNvPr id="51" name="AutoShape 14">
                  <a:extLst>
                    <a:ext uri="{FF2B5EF4-FFF2-40B4-BE49-F238E27FC236}">
                      <a16:creationId xmlns:a16="http://schemas.microsoft.com/office/drawing/2014/main" id="{ADE27C59-BEB8-7DAD-530D-0A027DB7B838}"/>
                    </a:ext>
                  </a:extLst>
                </p:cNvPr>
                <p:cNvSpPr>
                  <a:spLocks noChangeArrowheads="1"/>
                </p:cNvSpPr>
                <p:nvPr/>
              </p:nvSpPr>
              <p:spPr bwMode="auto">
                <a:xfrm>
                  <a:off x="4272" y="1680"/>
                  <a:ext cx="288" cy="240"/>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52" name="AutoShape 15">
                  <a:extLst>
                    <a:ext uri="{FF2B5EF4-FFF2-40B4-BE49-F238E27FC236}">
                      <a16:creationId xmlns:a16="http://schemas.microsoft.com/office/drawing/2014/main" id="{7A30B8B7-56EF-01EE-F88B-07CE954E6438}"/>
                    </a:ext>
                  </a:extLst>
                </p:cNvPr>
                <p:cNvSpPr>
                  <a:spLocks noChangeArrowheads="1"/>
                </p:cNvSpPr>
                <p:nvPr/>
              </p:nvSpPr>
              <p:spPr bwMode="auto">
                <a:xfrm>
                  <a:off x="4608" y="1680"/>
                  <a:ext cx="192" cy="192"/>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53" name="AutoShape 16">
                  <a:extLst>
                    <a:ext uri="{FF2B5EF4-FFF2-40B4-BE49-F238E27FC236}">
                      <a16:creationId xmlns:a16="http://schemas.microsoft.com/office/drawing/2014/main" id="{9A736B71-C22E-7DBF-AB27-5C72F5DB20E8}"/>
                    </a:ext>
                  </a:extLst>
                </p:cNvPr>
                <p:cNvSpPr>
                  <a:spLocks noChangeArrowheads="1"/>
                </p:cNvSpPr>
                <p:nvPr/>
              </p:nvSpPr>
              <p:spPr bwMode="auto">
                <a:xfrm>
                  <a:off x="4368" y="2064"/>
                  <a:ext cx="144" cy="144"/>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54" name="AutoShape 17">
                  <a:extLst>
                    <a:ext uri="{FF2B5EF4-FFF2-40B4-BE49-F238E27FC236}">
                      <a16:creationId xmlns:a16="http://schemas.microsoft.com/office/drawing/2014/main" id="{5E764B29-2873-1A07-3EA2-242B49A5BD64}"/>
                    </a:ext>
                  </a:extLst>
                </p:cNvPr>
                <p:cNvSpPr>
                  <a:spLocks noChangeArrowheads="1"/>
                </p:cNvSpPr>
                <p:nvPr/>
              </p:nvSpPr>
              <p:spPr bwMode="auto">
                <a:xfrm>
                  <a:off x="4944" y="1776"/>
                  <a:ext cx="192" cy="192"/>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sp>
              <p:nvSpPr>
                <p:cNvPr id="55" name="AutoShape 18">
                  <a:extLst>
                    <a:ext uri="{FF2B5EF4-FFF2-40B4-BE49-F238E27FC236}">
                      <a16:creationId xmlns:a16="http://schemas.microsoft.com/office/drawing/2014/main" id="{B5A5E789-8E0C-7203-A3AC-509433282384}"/>
                    </a:ext>
                  </a:extLst>
                </p:cNvPr>
                <p:cNvSpPr>
                  <a:spLocks noChangeArrowheads="1"/>
                </p:cNvSpPr>
                <p:nvPr/>
              </p:nvSpPr>
              <p:spPr bwMode="auto">
                <a:xfrm>
                  <a:off x="4656" y="2112"/>
                  <a:ext cx="288" cy="240"/>
                </a:xfrm>
                <a:prstGeom prst="octagon">
                  <a:avLst>
                    <a:gd name="adj" fmla="val 29287"/>
                  </a:avLst>
                </a:prstGeom>
                <a:solidFill>
                  <a:srgbClr val="9999FF"/>
                </a:solidFill>
                <a:ln w="9525">
                  <a:solidFill>
                    <a:schemeClr val="tx1"/>
                  </a:solidFill>
                  <a:miter lim="800000"/>
                  <a:headEnd/>
                  <a:tailEnd/>
                </a:ln>
              </p:spPr>
              <p:txBody>
                <a:bodyPr wrap="none" anchor="ctr"/>
                <a:lstStyle/>
                <a:p>
                  <a:endParaRPr lang="es-ES" sz="2800">
                    <a:latin typeface="+mn-lt"/>
                  </a:endParaRPr>
                </a:p>
              </p:txBody>
            </p:sp>
          </p:grpSp>
          <p:sp>
            <p:nvSpPr>
              <p:cNvPr id="50" name="Line 19">
                <a:extLst>
                  <a:ext uri="{FF2B5EF4-FFF2-40B4-BE49-F238E27FC236}">
                    <a16:creationId xmlns:a16="http://schemas.microsoft.com/office/drawing/2014/main" id="{41C564D5-BE02-D747-A5D7-CA29F7DB5E9B}"/>
                  </a:ext>
                </a:extLst>
              </p:cNvPr>
              <p:cNvSpPr>
                <a:spLocks noChangeShapeType="1"/>
              </p:cNvSpPr>
              <p:nvPr/>
            </p:nvSpPr>
            <p:spPr bwMode="auto">
              <a:xfrm>
                <a:off x="2448" y="1968"/>
                <a:ext cx="1728" cy="48"/>
              </a:xfrm>
              <a:prstGeom prst="line">
                <a:avLst/>
              </a:prstGeom>
              <a:noFill/>
              <a:ln w="19050">
                <a:solidFill>
                  <a:schemeClr val="accent2"/>
                </a:solidFill>
                <a:round/>
                <a:headEnd/>
                <a:tailEnd type="stealth" w="med" len="lg"/>
              </a:ln>
            </p:spPr>
            <p:txBody>
              <a:bodyPr wrap="none" anchor="ctr"/>
              <a:lstStyle/>
              <a:p>
                <a:endParaRPr lang="en-GB" sz="2800">
                  <a:latin typeface="+mn-lt"/>
                </a:endParaRPr>
              </a:p>
            </p:txBody>
          </p:sp>
        </p:grpSp>
        <p:grpSp>
          <p:nvGrpSpPr>
            <p:cNvPr id="13" name="Group 20">
              <a:extLst>
                <a:ext uri="{FF2B5EF4-FFF2-40B4-BE49-F238E27FC236}">
                  <a16:creationId xmlns:a16="http://schemas.microsoft.com/office/drawing/2014/main" id="{69B26B63-00DD-E49C-D996-D3175D6A1880}"/>
                </a:ext>
              </a:extLst>
            </p:cNvPr>
            <p:cNvGrpSpPr>
              <a:grpSpLocks/>
            </p:cNvGrpSpPr>
            <p:nvPr/>
          </p:nvGrpSpPr>
          <p:grpSpPr bwMode="auto">
            <a:xfrm>
              <a:off x="6055047" y="5192512"/>
              <a:ext cx="3940974" cy="323850"/>
              <a:chOff x="2448" y="2448"/>
              <a:chExt cx="2592" cy="288"/>
            </a:xfrm>
          </p:grpSpPr>
          <p:sp>
            <p:nvSpPr>
              <p:cNvPr id="45" name="AutoShape 21">
                <a:extLst>
                  <a:ext uri="{FF2B5EF4-FFF2-40B4-BE49-F238E27FC236}">
                    <a16:creationId xmlns:a16="http://schemas.microsoft.com/office/drawing/2014/main" id="{98A07074-CF3F-5172-3856-A76E56DC9881}"/>
                  </a:ext>
                </a:extLst>
              </p:cNvPr>
              <p:cNvSpPr>
                <a:spLocks noChangeArrowheads="1"/>
              </p:cNvSpPr>
              <p:nvPr/>
            </p:nvSpPr>
            <p:spPr bwMode="auto">
              <a:xfrm>
                <a:off x="4512" y="2496"/>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chemeClr val="accent2"/>
                </a:solidFill>
                <a:round/>
                <a:headEnd/>
                <a:tailEnd/>
              </a:ln>
            </p:spPr>
            <p:txBody>
              <a:bodyPr wrap="none" anchor="ctr"/>
              <a:lstStyle/>
              <a:p>
                <a:endParaRPr lang="es-ES" sz="2800">
                  <a:latin typeface="+mn-lt"/>
                </a:endParaRPr>
              </a:p>
            </p:txBody>
          </p:sp>
          <p:sp>
            <p:nvSpPr>
              <p:cNvPr id="46" name="AutoShape 22">
                <a:extLst>
                  <a:ext uri="{FF2B5EF4-FFF2-40B4-BE49-F238E27FC236}">
                    <a16:creationId xmlns:a16="http://schemas.microsoft.com/office/drawing/2014/main" id="{E7687B1F-EF61-F851-3239-D124AA07C8AE}"/>
                  </a:ext>
                </a:extLst>
              </p:cNvPr>
              <p:cNvSpPr>
                <a:spLocks noChangeArrowheads="1"/>
              </p:cNvSpPr>
              <p:nvPr/>
            </p:nvSpPr>
            <p:spPr bwMode="auto">
              <a:xfrm>
                <a:off x="4800" y="2448"/>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chemeClr val="accent2"/>
                </a:solidFill>
                <a:round/>
                <a:headEnd/>
                <a:tailEnd/>
              </a:ln>
            </p:spPr>
            <p:txBody>
              <a:bodyPr wrap="none" anchor="ctr"/>
              <a:lstStyle/>
              <a:p>
                <a:endParaRPr lang="es-ES" sz="2800">
                  <a:latin typeface="+mn-lt"/>
                </a:endParaRPr>
              </a:p>
            </p:txBody>
          </p:sp>
          <p:sp>
            <p:nvSpPr>
              <p:cNvPr id="47" name="Line 23">
                <a:extLst>
                  <a:ext uri="{FF2B5EF4-FFF2-40B4-BE49-F238E27FC236}">
                    <a16:creationId xmlns:a16="http://schemas.microsoft.com/office/drawing/2014/main" id="{A3282A55-64AC-8420-5B16-A9151C98C73D}"/>
                  </a:ext>
                </a:extLst>
              </p:cNvPr>
              <p:cNvSpPr>
                <a:spLocks noChangeShapeType="1"/>
              </p:cNvSpPr>
              <p:nvPr/>
            </p:nvSpPr>
            <p:spPr bwMode="auto">
              <a:xfrm flipV="1">
                <a:off x="2448" y="2640"/>
                <a:ext cx="1824" cy="96"/>
              </a:xfrm>
              <a:prstGeom prst="line">
                <a:avLst/>
              </a:prstGeom>
              <a:noFill/>
              <a:ln w="19050">
                <a:solidFill>
                  <a:schemeClr val="accent2"/>
                </a:solidFill>
                <a:round/>
                <a:headEnd/>
                <a:tailEnd type="stealth" w="med" len="lg"/>
              </a:ln>
            </p:spPr>
            <p:txBody>
              <a:bodyPr wrap="none" anchor="ctr"/>
              <a:lstStyle/>
              <a:p>
                <a:endParaRPr lang="en-GB" sz="2800">
                  <a:latin typeface="+mn-lt"/>
                </a:endParaRPr>
              </a:p>
            </p:txBody>
          </p:sp>
        </p:grpSp>
        <p:sp>
          <p:nvSpPr>
            <p:cNvPr id="14" name="Oval 25">
              <a:extLst>
                <a:ext uri="{FF2B5EF4-FFF2-40B4-BE49-F238E27FC236}">
                  <a16:creationId xmlns:a16="http://schemas.microsoft.com/office/drawing/2014/main" id="{EF13C0B6-11F9-8D47-788F-EBBB6B8B19E1}"/>
                </a:ext>
              </a:extLst>
            </p:cNvPr>
            <p:cNvSpPr>
              <a:spLocks noChangeArrowheads="1"/>
            </p:cNvSpPr>
            <p:nvPr/>
          </p:nvSpPr>
          <p:spPr bwMode="auto">
            <a:xfrm>
              <a:off x="8576789" y="2277864"/>
              <a:ext cx="1890713" cy="3467100"/>
            </a:xfrm>
            <a:prstGeom prst="ellipse">
              <a:avLst/>
            </a:prstGeom>
            <a:noFill/>
            <a:ln w="19050">
              <a:solidFill>
                <a:schemeClr val="accent2"/>
              </a:solidFill>
              <a:round/>
              <a:headEnd/>
              <a:tailEnd/>
            </a:ln>
          </p:spPr>
          <p:txBody>
            <a:bodyPr wrap="none" lIns="137151" tIns="68576" rIns="137151" bIns="68576" anchor="ctr"/>
            <a:lstStyle/>
            <a:p>
              <a:endParaRPr lang="es-ES" sz="2800">
                <a:latin typeface="+mn-lt"/>
              </a:endParaRPr>
            </a:p>
          </p:txBody>
        </p:sp>
        <p:sp>
          <p:nvSpPr>
            <p:cNvPr id="15" name="Text Box 26">
              <a:extLst>
                <a:ext uri="{FF2B5EF4-FFF2-40B4-BE49-F238E27FC236}">
                  <a16:creationId xmlns:a16="http://schemas.microsoft.com/office/drawing/2014/main" id="{A994CA38-FE1A-2FE7-CB9E-EF7393C48FCA}"/>
                </a:ext>
              </a:extLst>
            </p:cNvPr>
            <p:cNvSpPr txBox="1">
              <a:spLocks noChangeArrowheads="1"/>
            </p:cNvSpPr>
            <p:nvPr/>
          </p:nvSpPr>
          <p:spPr bwMode="auto">
            <a:xfrm>
              <a:off x="8217218" y="1794471"/>
              <a:ext cx="2431257" cy="1215709"/>
            </a:xfrm>
            <a:prstGeom prst="rect">
              <a:avLst/>
            </a:prstGeom>
            <a:noFill/>
            <a:ln w="9525">
              <a:noFill/>
              <a:miter lim="800000"/>
              <a:headEnd/>
              <a:tailEnd/>
            </a:ln>
          </p:spPr>
          <p:txBody>
            <a:bodyPr lIns="137151" tIns="68576" rIns="137151" bIns="68576">
              <a:spAutoFit/>
            </a:bodyPr>
            <a:lstStyle/>
            <a:p>
              <a:pPr algn="ctr" eaLnBrk="0" hangingPunct="0">
                <a:spcBef>
                  <a:spcPct val="50000"/>
                </a:spcBef>
              </a:pPr>
              <a:r>
                <a:rPr lang="es-ES_tradnl" sz="2800" b="1" i="1" dirty="0">
                  <a:solidFill>
                    <a:schemeClr val="accent2"/>
                  </a:solidFill>
                  <a:latin typeface="+mn-lt"/>
                </a:rPr>
                <a:t>PROBEN</a:t>
              </a:r>
            </a:p>
            <a:p>
              <a:pPr algn="ctr" eaLnBrk="0" hangingPunct="0">
                <a:spcBef>
                  <a:spcPct val="50000"/>
                </a:spcBef>
              </a:pPr>
              <a:endParaRPr lang="es-ES_tradnl" sz="2800" b="1" i="1" dirty="0">
                <a:solidFill>
                  <a:schemeClr val="accent2"/>
                </a:solidFill>
                <a:latin typeface="+mn-lt"/>
              </a:endParaRPr>
            </a:p>
          </p:txBody>
        </p:sp>
        <p:grpSp>
          <p:nvGrpSpPr>
            <p:cNvPr id="16" name="Group 27">
              <a:extLst>
                <a:ext uri="{FF2B5EF4-FFF2-40B4-BE49-F238E27FC236}">
                  <a16:creationId xmlns:a16="http://schemas.microsoft.com/office/drawing/2014/main" id="{89AFCEEB-3E81-9178-D114-969D74D8AF55}"/>
                </a:ext>
              </a:extLst>
            </p:cNvPr>
            <p:cNvGrpSpPr>
              <a:grpSpLocks/>
            </p:cNvGrpSpPr>
            <p:nvPr/>
          </p:nvGrpSpPr>
          <p:grpSpPr bwMode="auto">
            <a:xfrm>
              <a:off x="3298152" y="2249287"/>
              <a:ext cx="2866428" cy="3267075"/>
              <a:chOff x="950" y="875"/>
              <a:chExt cx="1605" cy="1568"/>
            </a:xfrm>
          </p:grpSpPr>
          <p:grpSp>
            <p:nvGrpSpPr>
              <p:cNvPr id="18" name="Group 28">
                <a:extLst>
                  <a:ext uri="{FF2B5EF4-FFF2-40B4-BE49-F238E27FC236}">
                    <a16:creationId xmlns:a16="http://schemas.microsoft.com/office/drawing/2014/main" id="{BB6FFEA9-6B33-0671-94DE-BF230C3CA673}"/>
                  </a:ext>
                </a:extLst>
              </p:cNvPr>
              <p:cNvGrpSpPr>
                <a:grpSpLocks/>
              </p:cNvGrpSpPr>
              <p:nvPr/>
            </p:nvGrpSpPr>
            <p:grpSpPr bwMode="auto">
              <a:xfrm>
                <a:off x="1232" y="875"/>
                <a:ext cx="1323" cy="1568"/>
                <a:chOff x="672" y="912"/>
                <a:chExt cx="1680" cy="2016"/>
              </a:xfrm>
            </p:grpSpPr>
            <p:sp>
              <p:nvSpPr>
                <p:cNvPr id="20" name="Rectangle 29">
                  <a:extLst>
                    <a:ext uri="{FF2B5EF4-FFF2-40B4-BE49-F238E27FC236}">
                      <a16:creationId xmlns:a16="http://schemas.microsoft.com/office/drawing/2014/main" id="{984DFA72-4D15-92C3-0FC3-236F71F611CE}"/>
                    </a:ext>
                  </a:extLst>
                </p:cNvPr>
                <p:cNvSpPr>
                  <a:spLocks noChangeArrowheads="1"/>
                </p:cNvSpPr>
                <p:nvPr/>
              </p:nvSpPr>
              <p:spPr bwMode="auto">
                <a:xfrm>
                  <a:off x="672" y="912"/>
                  <a:ext cx="1680" cy="2016"/>
                </a:xfrm>
                <a:prstGeom prst="rect">
                  <a:avLst/>
                </a:prstGeom>
                <a:noFill/>
                <a:ln w="25400">
                  <a:solidFill>
                    <a:srgbClr val="333399"/>
                  </a:solidFill>
                  <a:miter lim="800000"/>
                  <a:headEnd/>
                  <a:tailEnd/>
                </a:ln>
              </p:spPr>
              <p:txBody>
                <a:bodyPr wrap="none" anchor="ctr"/>
                <a:lstStyle/>
                <a:p>
                  <a:endParaRPr lang="es-ES" sz="2800">
                    <a:latin typeface="+mn-lt"/>
                  </a:endParaRPr>
                </a:p>
              </p:txBody>
            </p:sp>
            <p:sp>
              <p:nvSpPr>
                <p:cNvPr id="21" name="Line 30">
                  <a:extLst>
                    <a:ext uri="{FF2B5EF4-FFF2-40B4-BE49-F238E27FC236}">
                      <a16:creationId xmlns:a16="http://schemas.microsoft.com/office/drawing/2014/main" id="{44785D5A-BD4B-4FAA-DF44-97BF7269DDB1}"/>
                    </a:ext>
                  </a:extLst>
                </p:cNvPr>
                <p:cNvSpPr>
                  <a:spLocks noChangeShapeType="1"/>
                </p:cNvSpPr>
                <p:nvPr/>
              </p:nvSpPr>
              <p:spPr bwMode="auto">
                <a:xfrm>
                  <a:off x="672" y="1584"/>
                  <a:ext cx="1680" cy="0"/>
                </a:xfrm>
                <a:prstGeom prst="line">
                  <a:avLst/>
                </a:prstGeom>
                <a:noFill/>
                <a:ln w="25400">
                  <a:solidFill>
                    <a:srgbClr val="333399"/>
                  </a:solidFill>
                  <a:round/>
                  <a:headEnd/>
                  <a:tailEnd/>
                </a:ln>
              </p:spPr>
              <p:txBody>
                <a:bodyPr wrap="none" anchor="ctr"/>
                <a:lstStyle/>
                <a:p>
                  <a:endParaRPr lang="en-GB" sz="2800">
                    <a:latin typeface="+mn-lt"/>
                  </a:endParaRPr>
                </a:p>
              </p:txBody>
            </p:sp>
            <p:sp>
              <p:nvSpPr>
                <p:cNvPr id="22" name="Line 31">
                  <a:extLst>
                    <a:ext uri="{FF2B5EF4-FFF2-40B4-BE49-F238E27FC236}">
                      <a16:creationId xmlns:a16="http://schemas.microsoft.com/office/drawing/2014/main" id="{E78862D7-4FCE-BFDA-E994-29165BE8D78A}"/>
                    </a:ext>
                  </a:extLst>
                </p:cNvPr>
                <p:cNvSpPr>
                  <a:spLocks noChangeShapeType="1"/>
                </p:cNvSpPr>
                <p:nvPr/>
              </p:nvSpPr>
              <p:spPr bwMode="auto">
                <a:xfrm>
                  <a:off x="672" y="2496"/>
                  <a:ext cx="1680" cy="0"/>
                </a:xfrm>
                <a:prstGeom prst="line">
                  <a:avLst/>
                </a:prstGeom>
                <a:noFill/>
                <a:ln w="25400">
                  <a:solidFill>
                    <a:srgbClr val="333399"/>
                  </a:solidFill>
                  <a:round/>
                  <a:headEnd/>
                  <a:tailEnd/>
                </a:ln>
              </p:spPr>
              <p:txBody>
                <a:bodyPr wrap="none" anchor="ctr"/>
                <a:lstStyle/>
                <a:p>
                  <a:endParaRPr lang="en-GB" sz="2800">
                    <a:latin typeface="+mn-lt"/>
                  </a:endParaRPr>
                </a:p>
              </p:txBody>
            </p:sp>
            <p:sp>
              <p:nvSpPr>
                <p:cNvPr id="23" name="AutoShape 32">
                  <a:extLst>
                    <a:ext uri="{FF2B5EF4-FFF2-40B4-BE49-F238E27FC236}">
                      <a16:creationId xmlns:a16="http://schemas.microsoft.com/office/drawing/2014/main" id="{02435546-AB33-C647-5138-A00AA70F0396}"/>
                    </a:ext>
                  </a:extLst>
                </p:cNvPr>
                <p:cNvSpPr>
                  <a:spLocks noChangeArrowheads="1"/>
                </p:cNvSpPr>
                <p:nvPr/>
              </p:nvSpPr>
              <p:spPr bwMode="auto">
                <a:xfrm>
                  <a:off x="768" y="960"/>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24" name="AutoShape 33">
                  <a:extLst>
                    <a:ext uri="{FF2B5EF4-FFF2-40B4-BE49-F238E27FC236}">
                      <a16:creationId xmlns:a16="http://schemas.microsoft.com/office/drawing/2014/main" id="{CB5B832A-0927-AC90-0C23-52D807BFEE7B}"/>
                    </a:ext>
                  </a:extLst>
                </p:cNvPr>
                <p:cNvSpPr>
                  <a:spLocks noChangeArrowheads="1"/>
                </p:cNvSpPr>
                <p:nvPr/>
              </p:nvSpPr>
              <p:spPr bwMode="auto">
                <a:xfrm>
                  <a:off x="1056" y="1056"/>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25" name="AutoShape 34">
                  <a:extLst>
                    <a:ext uri="{FF2B5EF4-FFF2-40B4-BE49-F238E27FC236}">
                      <a16:creationId xmlns:a16="http://schemas.microsoft.com/office/drawing/2014/main" id="{ABD25B2C-AA3A-ACA2-6C50-CAF0094185AB}"/>
                    </a:ext>
                  </a:extLst>
                </p:cNvPr>
                <p:cNvSpPr>
                  <a:spLocks noChangeArrowheads="1"/>
                </p:cNvSpPr>
                <p:nvPr/>
              </p:nvSpPr>
              <p:spPr bwMode="auto">
                <a:xfrm>
                  <a:off x="912" y="1296"/>
                  <a:ext cx="336"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26" name="AutoShape 35">
                  <a:extLst>
                    <a:ext uri="{FF2B5EF4-FFF2-40B4-BE49-F238E27FC236}">
                      <a16:creationId xmlns:a16="http://schemas.microsoft.com/office/drawing/2014/main" id="{E77479FE-574B-790E-CE38-491324375C8C}"/>
                    </a:ext>
                  </a:extLst>
                </p:cNvPr>
                <p:cNvSpPr>
                  <a:spLocks noChangeArrowheads="1"/>
                </p:cNvSpPr>
                <p:nvPr/>
              </p:nvSpPr>
              <p:spPr bwMode="auto">
                <a:xfrm>
                  <a:off x="2016" y="960"/>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27" name="AutoShape 36">
                  <a:extLst>
                    <a:ext uri="{FF2B5EF4-FFF2-40B4-BE49-F238E27FC236}">
                      <a16:creationId xmlns:a16="http://schemas.microsoft.com/office/drawing/2014/main" id="{05677C93-1A2E-EDA9-455A-2A9347CACDA4}"/>
                    </a:ext>
                  </a:extLst>
                </p:cNvPr>
                <p:cNvSpPr>
                  <a:spLocks noChangeArrowheads="1"/>
                </p:cNvSpPr>
                <p:nvPr/>
              </p:nvSpPr>
              <p:spPr bwMode="auto">
                <a:xfrm>
                  <a:off x="1440" y="1248"/>
                  <a:ext cx="192" cy="192"/>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28" name="AutoShape 37">
                  <a:extLst>
                    <a:ext uri="{FF2B5EF4-FFF2-40B4-BE49-F238E27FC236}">
                      <a16:creationId xmlns:a16="http://schemas.microsoft.com/office/drawing/2014/main" id="{F91BF988-49E2-1446-1906-43F72F189485}"/>
                    </a:ext>
                  </a:extLst>
                </p:cNvPr>
                <p:cNvSpPr>
                  <a:spLocks noChangeArrowheads="1"/>
                </p:cNvSpPr>
                <p:nvPr/>
              </p:nvSpPr>
              <p:spPr bwMode="auto">
                <a:xfrm>
                  <a:off x="1344" y="1008"/>
                  <a:ext cx="144" cy="14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29" name="AutoShape 38">
                  <a:extLst>
                    <a:ext uri="{FF2B5EF4-FFF2-40B4-BE49-F238E27FC236}">
                      <a16:creationId xmlns:a16="http://schemas.microsoft.com/office/drawing/2014/main" id="{A4E794EF-99EC-2F65-F90A-D26B3C44E19E}"/>
                    </a:ext>
                  </a:extLst>
                </p:cNvPr>
                <p:cNvSpPr>
                  <a:spLocks noChangeArrowheads="1"/>
                </p:cNvSpPr>
                <p:nvPr/>
              </p:nvSpPr>
              <p:spPr bwMode="auto">
                <a:xfrm>
                  <a:off x="1824" y="1200"/>
                  <a:ext cx="384" cy="288"/>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30" name="AutoShape 39">
                  <a:extLst>
                    <a:ext uri="{FF2B5EF4-FFF2-40B4-BE49-F238E27FC236}">
                      <a16:creationId xmlns:a16="http://schemas.microsoft.com/office/drawing/2014/main" id="{3F6B2AF8-3B4C-EDDE-1B40-0D1A9FFF9BF3}"/>
                    </a:ext>
                  </a:extLst>
                </p:cNvPr>
                <p:cNvSpPr>
                  <a:spLocks noChangeArrowheads="1"/>
                </p:cNvSpPr>
                <p:nvPr/>
              </p:nvSpPr>
              <p:spPr bwMode="auto">
                <a:xfrm>
                  <a:off x="1728" y="1008"/>
                  <a:ext cx="144" cy="144"/>
                </a:xfrm>
                <a:prstGeom prst="triangle">
                  <a:avLst>
                    <a:gd name="adj" fmla="val 50000"/>
                  </a:avLst>
                </a:prstGeom>
                <a:solidFill>
                  <a:srgbClr val="339933"/>
                </a:solidFill>
                <a:ln w="9525">
                  <a:solidFill>
                    <a:srgbClr val="333399"/>
                  </a:solidFill>
                  <a:miter lim="800000"/>
                  <a:headEnd/>
                  <a:tailEnd/>
                </a:ln>
              </p:spPr>
              <p:txBody>
                <a:bodyPr wrap="none" anchor="ctr"/>
                <a:lstStyle/>
                <a:p>
                  <a:endParaRPr lang="es-ES" sz="2800">
                    <a:latin typeface="+mn-lt"/>
                  </a:endParaRPr>
                </a:p>
              </p:txBody>
            </p:sp>
            <p:sp>
              <p:nvSpPr>
                <p:cNvPr id="31" name="AutoShape 40">
                  <a:extLst>
                    <a:ext uri="{FF2B5EF4-FFF2-40B4-BE49-F238E27FC236}">
                      <a16:creationId xmlns:a16="http://schemas.microsoft.com/office/drawing/2014/main" id="{3ACD37A7-841E-6F61-FB32-4295F0256DFE}"/>
                    </a:ext>
                  </a:extLst>
                </p:cNvPr>
                <p:cNvSpPr>
                  <a:spLocks noChangeArrowheads="1"/>
                </p:cNvSpPr>
                <p:nvPr/>
              </p:nvSpPr>
              <p:spPr bwMode="auto">
                <a:xfrm>
                  <a:off x="864" y="1824"/>
                  <a:ext cx="288" cy="24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32" name="AutoShape 41">
                  <a:extLst>
                    <a:ext uri="{FF2B5EF4-FFF2-40B4-BE49-F238E27FC236}">
                      <a16:creationId xmlns:a16="http://schemas.microsoft.com/office/drawing/2014/main" id="{991D6F3E-63DF-B3C4-1E45-ED30C97254EA}"/>
                    </a:ext>
                  </a:extLst>
                </p:cNvPr>
                <p:cNvSpPr>
                  <a:spLocks noChangeArrowheads="1"/>
                </p:cNvSpPr>
                <p:nvPr/>
              </p:nvSpPr>
              <p:spPr bwMode="auto">
                <a:xfrm>
                  <a:off x="1296" y="2112"/>
                  <a:ext cx="336" cy="24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33" name="AutoShape 42">
                  <a:extLst>
                    <a:ext uri="{FF2B5EF4-FFF2-40B4-BE49-F238E27FC236}">
                      <a16:creationId xmlns:a16="http://schemas.microsoft.com/office/drawing/2014/main" id="{BBFCBD32-92D2-BA83-05BA-EB443FBAA6A5}"/>
                    </a:ext>
                  </a:extLst>
                </p:cNvPr>
                <p:cNvSpPr>
                  <a:spLocks noChangeArrowheads="1"/>
                </p:cNvSpPr>
                <p:nvPr/>
              </p:nvSpPr>
              <p:spPr bwMode="auto">
                <a:xfrm>
                  <a:off x="1344" y="1680"/>
                  <a:ext cx="288" cy="240"/>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34" name="AutoShape 43">
                  <a:extLst>
                    <a:ext uri="{FF2B5EF4-FFF2-40B4-BE49-F238E27FC236}">
                      <a16:creationId xmlns:a16="http://schemas.microsoft.com/office/drawing/2014/main" id="{FAA1276C-2D8E-0760-8058-757D907B7FD7}"/>
                    </a:ext>
                  </a:extLst>
                </p:cNvPr>
                <p:cNvSpPr>
                  <a:spLocks noChangeArrowheads="1"/>
                </p:cNvSpPr>
                <p:nvPr/>
              </p:nvSpPr>
              <p:spPr bwMode="auto">
                <a:xfrm>
                  <a:off x="1968" y="2256"/>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35" name="AutoShape 44">
                  <a:extLst>
                    <a:ext uri="{FF2B5EF4-FFF2-40B4-BE49-F238E27FC236}">
                      <a16:creationId xmlns:a16="http://schemas.microsoft.com/office/drawing/2014/main" id="{AFD9B31D-52DD-FF15-39E9-94EFAC8A8B20}"/>
                    </a:ext>
                  </a:extLst>
                </p:cNvPr>
                <p:cNvSpPr>
                  <a:spLocks noChangeArrowheads="1"/>
                </p:cNvSpPr>
                <p:nvPr/>
              </p:nvSpPr>
              <p:spPr bwMode="auto">
                <a:xfrm>
                  <a:off x="1728" y="2064"/>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36" name="AutoShape 45">
                  <a:extLst>
                    <a:ext uri="{FF2B5EF4-FFF2-40B4-BE49-F238E27FC236}">
                      <a16:creationId xmlns:a16="http://schemas.microsoft.com/office/drawing/2014/main" id="{2EC7CCE2-9BA2-A92F-9540-CA56B856FEF1}"/>
                    </a:ext>
                  </a:extLst>
                </p:cNvPr>
                <p:cNvSpPr>
                  <a:spLocks noChangeArrowheads="1"/>
                </p:cNvSpPr>
                <p:nvPr/>
              </p:nvSpPr>
              <p:spPr bwMode="auto">
                <a:xfrm>
                  <a:off x="2064" y="2064"/>
                  <a:ext cx="144" cy="144"/>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37" name="AutoShape 46">
                  <a:extLst>
                    <a:ext uri="{FF2B5EF4-FFF2-40B4-BE49-F238E27FC236}">
                      <a16:creationId xmlns:a16="http://schemas.microsoft.com/office/drawing/2014/main" id="{8E5323D8-55C3-8ABF-3C6D-C334962161F2}"/>
                    </a:ext>
                  </a:extLst>
                </p:cNvPr>
                <p:cNvSpPr>
                  <a:spLocks noChangeArrowheads="1"/>
                </p:cNvSpPr>
                <p:nvPr/>
              </p:nvSpPr>
              <p:spPr bwMode="auto">
                <a:xfrm>
                  <a:off x="1728" y="1632"/>
                  <a:ext cx="384" cy="336"/>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38" name="AutoShape 47">
                  <a:extLst>
                    <a:ext uri="{FF2B5EF4-FFF2-40B4-BE49-F238E27FC236}">
                      <a16:creationId xmlns:a16="http://schemas.microsoft.com/office/drawing/2014/main" id="{DF5FDBAF-18DB-264A-36D9-81016A2219E8}"/>
                    </a:ext>
                  </a:extLst>
                </p:cNvPr>
                <p:cNvSpPr>
                  <a:spLocks noChangeArrowheads="1"/>
                </p:cNvSpPr>
                <p:nvPr/>
              </p:nvSpPr>
              <p:spPr bwMode="auto">
                <a:xfrm>
                  <a:off x="720" y="1632"/>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39" name="AutoShape 48">
                  <a:extLst>
                    <a:ext uri="{FF2B5EF4-FFF2-40B4-BE49-F238E27FC236}">
                      <a16:creationId xmlns:a16="http://schemas.microsoft.com/office/drawing/2014/main" id="{0FECBE9D-545D-C733-EF7E-76EFE62B141F}"/>
                    </a:ext>
                  </a:extLst>
                </p:cNvPr>
                <p:cNvSpPr>
                  <a:spLocks noChangeArrowheads="1"/>
                </p:cNvSpPr>
                <p:nvPr/>
              </p:nvSpPr>
              <p:spPr bwMode="auto">
                <a:xfrm>
                  <a:off x="816" y="2160"/>
                  <a:ext cx="192" cy="192"/>
                </a:xfrm>
                <a:prstGeom prst="octagon">
                  <a:avLst>
                    <a:gd name="adj" fmla="val 29287"/>
                  </a:avLst>
                </a:prstGeom>
                <a:solidFill>
                  <a:srgbClr val="9999FF"/>
                </a:solidFill>
                <a:ln w="9525">
                  <a:solidFill>
                    <a:srgbClr val="333399"/>
                  </a:solidFill>
                  <a:miter lim="800000"/>
                  <a:headEnd/>
                  <a:tailEnd/>
                </a:ln>
              </p:spPr>
              <p:txBody>
                <a:bodyPr wrap="none" anchor="ctr"/>
                <a:lstStyle/>
                <a:p>
                  <a:endParaRPr lang="es-ES" sz="2800">
                    <a:latin typeface="+mn-lt"/>
                  </a:endParaRPr>
                </a:p>
              </p:txBody>
            </p:sp>
            <p:sp>
              <p:nvSpPr>
                <p:cNvPr id="40" name="AutoShape 49">
                  <a:extLst>
                    <a:ext uri="{FF2B5EF4-FFF2-40B4-BE49-F238E27FC236}">
                      <a16:creationId xmlns:a16="http://schemas.microsoft.com/office/drawing/2014/main" id="{0AC20008-838D-F4BA-9C90-CE6BAADFABE0}"/>
                    </a:ext>
                  </a:extLst>
                </p:cNvPr>
                <p:cNvSpPr>
                  <a:spLocks noChangeArrowheads="1"/>
                </p:cNvSpPr>
                <p:nvPr/>
              </p:nvSpPr>
              <p:spPr bwMode="auto">
                <a:xfrm>
                  <a:off x="720" y="2592"/>
                  <a:ext cx="33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41" name="AutoShape 50">
                  <a:extLst>
                    <a:ext uri="{FF2B5EF4-FFF2-40B4-BE49-F238E27FC236}">
                      <a16:creationId xmlns:a16="http://schemas.microsoft.com/office/drawing/2014/main" id="{2651F67A-A362-3F4B-37AB-3556AD0CE6EE}"/>
                    </a:ext>
                  </a:extLst>
                </p:cNvPr>
                <p:cNvSpPr>
                  <a:spLocks noChangeArrowheads="1"/>
                </p:cNvSpPr>
                <p:nvPr/>
              </p:nvSpPr>
              <p:spPr bwMode="auto">
                <a:xfrm>
                  <a:off x="1056" y="2688"/>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42" name="AutoShape 51">
                  <a:extLst>
                    <a:ext uri="{FF2B5EF4-FFF2-40B4-BE49-F238E27FC236}">
                      <a16:creationId xmlns:a16="http://schemas.microsoft.com/office/drawing/2014/main" id="{EEA07F91-EA12-B7D9-909A-CB6D48FD0464}"/>
                    </a:ext>
                  </a:extLst>
                </p:cNvPr>
                <p:cNvSpPr>
                  <a:spLocks noChangeArrowheads="1"/>
                </p:cNvSpPr>
                <p:nvPr/>
              </p:nvSpPr>
              <p:spPr bwMode="auto">
                <a:xfrm>
                  <a:off x="2064" y="2736"/>
                  <a:ext cx="240"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43" name="AutoShape 52">
                  <a:extLst>
                    <a:ext uri="{FF2B5EF4-FFF2-40B4-BE49-F238E27FC236}">
                      <a16:creationId xmlns:a16="http://schemas.microsoft.com/office/drawing/2014/main" id="{5AF8A4AA-07FF-ED32-E067-4DFAE895AE54}"/>
                    </a:ext>
                  </a:extLst>
                </p:cNvPr>
                <p:cNvSpPr>
                  <a:spLocks noChangeArrowheads="1"/>
                </p:cNvSpPr>
                <p:nvPr/>
              </p:nvSpPr>
              <p:spPr bwMode="auto">
                <a:xfrm>
                  <a:off x="1392" y="2592"/>
                  <a:ext cx="33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sp>
              <p:nvSpPr>
                <p:cNvPr id="44" name="AutoShape 53">
                  <a:extLst>
                    <a:ext uri="{FF2B5EF4-FFF2-40B4-BE49-F238E27FC236}">
                      <a16:creationId xmlns:a16="http://schemas.microsoft.com/office/drawing/2014/main" id="{98D8208A-9377-D531-5FCC-6FF0D77B957E}"/>
                    </a:ext>
                  </a:extLst>
                </p:cNvPr>
                <p:cNvSpPr>
                  <a:spLocks noChangeArrowheads="1"/>
                </p:cNvSpPr>
                <p:nvPr/>
              </p:nvSpPr>
              <p:spPr bwMode="auto">
                <a:xfrm>
                  <a:off x="1776" y="2544"/>
                  <a:ext cx="336"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solidFill>
                    <a:srgbClr val="333399"/>
                  </a:solidFill>
                  <a:round/>
                  <a:headEnd/>
                  <a:tailEnd/>
                </a:ln>
              </p:spPr>
              <p:txBody>
                <a:bodyPr wrap="none" anchor="ctr"/>
                <a:lstStyle/>
                <a:p>
                  <a:endParaRPr lang="es-ES" sz="2800">
                    <a:latin typeface="+mn-lt"/>
                  </a:endParaRPr>
                </a:p>
              </p:txBody>
            </p:sp>
          </p:grpSp>
          <p:sp>
            <p:nvSpPr>
              <p:cNvPr id="19" name="Text Box 54">
                <a:extLst>
                  <a:ext uri="{FF2B5EF4-FFF2-40B4-BE49-F238E27FC236}">
                    <a16:creationId xmlns:a16="http://schemas.microsoft.com/office/drawing/2014/main" id="{0F2CAE71-884F-513A-CFE1-724F7E20F0E0}"/>
                  </a:ext>
                </a:extLst>
              </p:cNvPr>
              <p:cNvSpPr txBox="1">
                <a:spLocks noChangeArrowheads="1"/>
              </p:cNvSpPr>
              <p:nvPr/>
            </p:nvSpPr>
            <p:spPr bwMode="auto">
              <a:xfrm rot="16200000">
                <a:off x="630" y="1556"/>
                <a:ext cx="934" cy="293"/>
              </a:xfrm>
              <a:prstGeom prst="rect">
                <a:avLst/>
              </a:prstGeom>
              <a:noFill/>
              <a:ln w="9525">
                <a:solidFill>
                  <a:srgbClr val="333399"/>
                </a:solidFill>
                <a:miter lim="800000"/>
                <a:headEnd/>
                <a:tailEnd/>
              </a:ln>
            </p:spPr>
            <p:txBody>
              <a:bodyPr>
                <a:spAutoFit/>
              </a:bodyPr>
              <a:lstStyle/>
              <a:p>
                <a:pPr algn="ctr" eaLnBrk="0" hangingPunct="0">
                  <a:spcBef>
                    <a:spcPct val="50000"/>
                  </a:spcBef>
                </a:pPr>
                <a:r>
                  <a:rPr lang="es-ES_tradnl" sz="2800" b="1" dirty="0">
                    <a:solidFill>
                      <a:schemeClr val="accent2"/>
                    </a:solidFill>
                    <a:latin typeface="+mn-lt"/>
                  </a:rPr>
                  <a:t>STRATA</a:t>
                </a:r>
              </a:p>
            </p:txBody>
          </p:sp>
        </p:grpSp>
        <p:sp>
          <p:nvSpPr>
            <p:cNvPr id="17" name="Rectangle 55">
              <a:extLst>
                <a:ext uri="{FF2B5EF4-FFF2-40B4-BE49-F238E27FC236}">
                  <a16:creationId xmlns:a16="http://schemas.microsoft.com/office/drawing/2014/main" id="{30DEF42A-BEB2-4DEE-5267-499554D6E569}"/>
                </a:ext>
              </a:extLst>
            </p:cNvPr>
            <p:cNvSpPr>
              <a:spLocks noChangeArrowheads="1"/>
            </p:cNvSpPr>
            <p:nvPr/>
          </p:nvSpPr>
          <p:spPr bwMode="auto">
            <a:xfrm>
              <a:off x="3092770" y="1749855"/>
              <a:ext cx="7562850" cy="4212431"/>
            </a:xfrm>
            <a:prstGeom prst="rect">
              <a:avLst/>
            </a:prstGeom>
            <a:noFill/>
            <a:ln w="57150" cmpd="thinThick">
              <a:solidFill>
                <a:srgbClr val="333399"/>
              </a:solidFill>
              <a:miter lim="800000"/>
              <a:headEnd/>
              <a:tailEnd/>
            </a:ln>
            <a:effectLst>
              <a:prstShdw prst="shdw17" dist="17961" dir="2700000">
                <a:srgbClr val="1F1F5C"/>
              </a:prstShdw>
            </a:effectLst>
          </p:spPr>
          <p:txBody>
            <a:bodyPr wrap="none" lIns="137151" tIns="68576" rIns="137151" bIns="68576" anchor="ctr"/>
            <a:lstStyle/>
            <a:p>
              <a:endParaRPr lang="es-ES" sz="2800">
                <a:latin typeface="+mn-lt"/>
              </a:endParaRPr>
            </a:p>
          </p:txBody>
        </p:sp>
      </p:grpSp>
      <p:sp>
        <p:nvSpPr>
          <p:cNvPr id="18432" name="TextBox 18431">
            <a:extLst>
              <a:ext uri="{FF2B5EF4-FFF2-40B4-BE49-F238E27FC236}">
                <a16:creationId xmlns:a16="http://schemas.microsoft.com/office/drawing/2014/main" id="{D31D7721-D5CD-B6CA-D1F2-9B69D2672C18}"/>
              </a:ext>
            </a:extLst>
          </p:cNvPr>
          <p:cNvSpPr txBox="1"/>
          <p:nvPr/>
        </p:nvSpPr>
        <p:spPr>
          <a:xfrm>
            <a:off x="12060864" y="1644022"/>
            <a:ext cx="6138582" cy="6494085"/>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3200" dirty="0">
                <a:latin typeface="+mn-lt"/>
              </a:rPr>
              <a:t>Daten werden je nach ihren Merkmalen gruppiert</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Jede Schicht weist eine hohe interne Homogenität auf, aber es gibt eine große Variabilität zwischen den Schichten</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Es gibt verschiedene Lösungen für die </a:t>
            </a:r>
            <a:r>
              <a:rPr lang="en-US" sz="3200" dirty="0" err="1">
                <a:latin typeface="+mn-lt"/>
              </a:rPr>
              <a:t>Aufteilung</a:t>
            </a:r>
            <a:r>
              <a:rPr lang="en-US" sz="3200" dirty="0">
                <a:latin typeface="+mn-lt"/>
              </a:rPr>
              <a:t> der </a:t>
            </a:r>
            <a:r>
              <a:rPr lang="en-US" sz="3200" dirty="0" err="1">
                <a:latin typeface="+mn-lt"/>
              </a:rPr>
              <a:t>Stichproben-beobachtungen</a:t>
            </a:r>
            <a:r>
              <a:rPr lang="en-US" sz="3200" dirty="0">
                <a:latin typeface="+mn-lt"/>
              </a:rPr>
              <a:t> auf die Schichten</a:t>
            </a:r>
          </a:p>
        </p:txBody>
      </p:sp>
    </p:spTree>
    <p:extLst>
      <p:ext uri="{BB962C8B-B14F-4D97-AF65-F5344CB8AC3E}">
        <p14:creationId xmlns:p14="http://schemas.microsoft.com/office/powerpoint/2010/main" val="2458668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grpSp>
        <p:nvGrpSpPr>
          <p:cNvPr id="7" name="Group 6">
            <a:extLst>
              <a:ext uri="{FF2B5EF4-FFF2-40B4-BE49-F238E27FC236}">
                <a16:creationId xmlns:a16="http://schemas.microsoft.com/office/drawing/2014/main" id="{FD00B782-C0A4-E9CF-807E-2849A2FC98E3}"/>
              </a:ext>
            </a:extLst>
          </p:cNvPr>
          <p:cNvGrpSpPr/>
          <p:nvPr/>
        </p:nvGrpSpPr>
        <p:grpSpPr>
          <a:xfrm>
            <a:off x="838845" y="1670777"/>
            <a:ext cx="11154311" cy="7374993"/>
            <a:chOff x="838845" y="937615"/>
            <a:chExt cx="11154311" cy="7374993"/>
          </a:xfrm>
        </p:grpSpPr>
        <p:graphicFrame>
          <p:nvGraphicFramePr>
            <p:cNvPr id="10" name="Object 5"/>
            <p:cNvGraphicFramePr>
              <a:graphicFrameLocks noChangeAspect="1"/>
            </p:cNvGraphicFramePr>
            <p:nvPr>
              <p:extLst>
                <p:ext uri="{D42A27DB-BD31-4B8C-83A1-F6EECF244321}">
                  <p14:modId xmlns:p14="http://schemas.microsoft.com/office/powerpoint/2010/main" val="3401008668"/>
                </p:ext>
              </p:extLst>
            </p:nvPr>
          </p:nvGraphicFramePr>
          <p:xfrm>
            <a:off x="1144369" y="2008442"/>
            <a:ext cx="10848787" cy="5539392"/>
          </p:xfrm>
          <a:graphic>
            <a:graphicData uri="http://schemas.openxmlformats.org/drawingml/2006/chart">
              <c:chart xmlns:c="http://schemas.openxmlformats.org/drawingml/2006/chart" xmlns:r="http://schemas.openxmlformats.org/officeDocument/2006/relationships" r:id="rId2"/>
            </a:graphicData>
          </a:graphic>
        </p:graphicFrame>
        <p:sp>
          <p:nvSpPr>
            <p:cNvPr id="4104" name="Text Box 8"/>
            <p:cNvSpPr txBox="1">
              <a:spLocks noChangeArrowheads="1"/>
            </p:cNvSpPr>
            <p:nvPr/>
          </p:nvSpPr>
          <p:spPr bwMode="auto">
            <a:xfrm>
              <a:off x="5698292" y="7758610"/>
              <a:ext cx="4438404" cy="553998"/>
            </a:xfrm>
            <a:prstGeom prst="rect">
              <a:avLst/>
            </a:prstGeom>
            <a:noFill/>
            <a:ln w="9525">
              <a:noFill/>
              <a:miter lim="800000"/>
              <a:headEnd/>
              <a:tailEnd/>
            </a:ln>
          </p:spPr>
          <p:txBody>
            <a:bodyPr wrap="square" lIns="91440" tIns="45720" rIns="91440" bIns="45720" anchor="t">
              <a:spAutoFit/>
            </a:bodyPr>
            <a:lstStyle/>
            <a:p>
              <a:pPr>
                <a:spcBef>
                  <a:spcPct val="50000"/>
                </a:spcBef>
              </a:pPr>
              <a:r>
                <a:rPr lang="es-ES_tradnl" sz="3000" dirty="0" err="1">
                  <a:solidFill>
                    <a:srgbClr val="008080"/>
                  </a:solidFill>
                  <a:latin typeface="Calibri"/>
                </a:rPr>
                <a:t>Stichprobenumfang</a:t>
              </a:r>
              <a:r>
                <a:rPr lang="es-ES_tradnl" sz="3000" dirty="0">
                  <a:solidFill>
                    <a:srgbClr val="008080"/>
                  </a:solidFill>
                  <a:latin typeface="Calibri"/>
                </a:rPr>
                <a:t> (n)</a:t>
              </a:r>
              <a:endParaRPr lang="es-ES" sz="3000" dirty="0">
                <a:solidFill>
                  <a:srgbClr val="008080"/>
                </a:solidFill>
                <a:latin typeface="Calibri"/>
              </a:endParaRPr>
            </a:p>
          </p:txBody>
        </p:sp>
        <p:sp>
          <p:nvSpPr>
            <p:cNvPr id="12" name="11 CuadroTexto"/>
            <p:cNvSpPr txBox="1"/>
            <p:nvPr/>
          </p:nvSpPr>
          <p:spPr>
            <a:xfrm>
              <a:off x="1485176" y="937615"/>
              <a:ext cx="10297079" cy="1692771"/>
            </a:xfrm>
            <a:prstGeom prst="rect">
              <a:avLst/>
            </a:prstGeom>
            <a:noFill/>
          </p:spPr>
          <p:txBody>
            <a:bodyPr wrap="square" rtlCol="0">
              <a:spAutoFit/>
            </a:bodyPr>
            <a:lstStyle>
              <a:defPPr marR="0" lvl="0" algn="l" rtl="0">
                <a:lnSpc>
                  <a:spcPct val="100000"/>
                </a:lnSpc>
                <a:spcBef>
                  <a:spcPts val="0"/>
                </a:spcBef>
                <a:spcAft>
                  <a:spcPts val="0"/>
                </a:spcAft>
              </a:defPPr>
              <a:lvl1pPr>
                <a:defRPr sz="3200">
                  <a:latin typeface="+mn-lt"/>
                </a:defRPr>
              </a:lvl1pPr>
            </a:lstStyle>
            <a:p>
              <a:r>
                <a:rPr lang="es-ES_tradnl" sz="3600" b="1" dirty="0"/>
                <a:t>Regel: </a:t>
              </a:r>
              <a:r>
                <a:rPr lang="es-ES_tradnl" sz="3600" b="1" dirty="0" err="1"/>
                <a:t>Je größer der Stichprobenumfang</a:t>
              </a:r>
              <a:r>
                <a:rPr lang="es-ES_tradnl" sz="3600" b="1" dirty="0"/>
                <a:t>, desto </a:t>
              </a:r>
              <a:r>
                <a:rPr lang="es-ES_tradnl" sz="3600" b="1" dirty="0" err="1"/>
                <a:t>genauer die Schätzung</a:t>
              </a:r>
              <a:endParaRPr lang="es-ES" sz="3600" b="1" dirty="0"/>
            </a:p>
            <a:p>
              <a:endParaRPr lang="en-US" dirty="0"/>
            </a:p>
          </p:txBody>
        </p:sp>
        <p:sp>
          <p:nvSpPr>
            <p:cNvPr id="13" name="12 Rectángulo"/>
            <p:cNvSpPr/>
            <p:nvPr/>
          </p:nvSpPr>
          <p:spPr>
            <a:xfrm>
              <a:off x="838845" y="985839"/>
              <a:ext cx="646331" cy="5424697"/>
            </a:xfrm>
            <a:prstGeom prst="rect">
              <a:avLst/>
            </a:prstGeom>
          </p:spPr>
          <p:txBody>
            <a:bodyPr vert="vert270" wrap="square" lIns="91440" tIns="45720" rIns="91440" bIns="45720" anchor="t">
              <a:spAutoFit/>
            </a:bodyPr>
            <a:lstStyle/>
            <a:p>
              <a:pPr>
                <a:spcBef>
                  <a:spcPct val="50000"/>
                </a:spcBef>
              </a:pPr>
              <a:r>
                <a:rPr lang="es-ES_tradnl" sz="3000" dirty="0" err="1">
                  <a:solidFill>
                    <a:srgbClr val="008080"/>
                  </a:solidFill>
                  <a:latin typeface="Calibri"/>
                </a:rPr>
                <a:t>Fehlerspielraum</a:t>
              </a:r>
              <a:r>
                <a:rPr lang="es-ES_tradnl" sz="3000" dirty="0">
                  <a:solidFill>
                    <a:srgbClr val="008080"/>
                  </a:solidFill>
                  <a:latin typeface="Calibri"/>
                </a:rPr>
                <a:t> (</a:t>
              </a:r>
              <a:r>
                <a:rPr lang="es-ES_tradnl" sz="3000" i="1" dirty="0">
                  <a:solidFill>
                    <a:srgbClr val="008080"/>
                  </a:solidFill>
                  <a:latin typeface="Cambria"/>
                </a:rPr>
                <a:t>e</a:t>
              </a:r>
              <a:r>
                <a:rPr lang="es-ES_tradnl" sz="3000" dirty="0">
                  <a:solidFill>
                    <a:srgbClr val="008080"/>
                  </a:solidFill>
                  <a:latin typeface="Calibri"/>
                </a:rPr>
                <a:t> )</a:t>
              </a:r>
              <a:endParaRPr lang="es-ES" sz="3000" dirty="0">
                <a:solidFill>
                  <a:srgbClr val="008080"/>
                </a:solidFill>
                <a:latin typeface="Calibri"/>
              </a:endParaRPr>
            </a:p>
          </p:txBody>
        </p:sp>
      </p:grpSp>
      <p:sp>
        <p:nvSpPr>
          <p:cNvPr id="2" name="TextBox 1">
            <a:extLst>
              <a:ext uri="{FF2B5EF4-FFF2-40B4-BE49-F238E27FC236}">
                <a16:creationId xmlns:a16="http://schemas.microsoft.com/office/drawing/2014/main" id="{E05B360F-F051-EA6C-48FC-5C560868EA6B}"/>
              </a:ext>
            </a:extLst>
          </p:cNvPr>
          <p:cNvSpPr txBox="1"/>
          <p:nvPr/>
        </p:nvSpPr>
        <p:spPr>
          <a:xfrm>
            <a:off x="12397882" y="2876715"/>
            <a:ext cx="5268881" cy="4524315"/>
          </a:xfrm>
          <a:prstGeom prst="rect">
            <a:avLst/>
          </a:prstGeom>
          <a:noFill/>
        </p:spPr>
        <p:txBody>
          <a:bodyPr wrap="square" lIns="91440" tIns="45720" rIns="91440" bIns="45720" rtlCol="0" anchor="t">
            <a:spAutoFit/>
          </a:bodyPr>
          <a:lstStyle/>
          <a:p>
            <a:r>
              <a:rPr lang="en-US" sz="3200" dirty="0">
                <a:latin typeface="+mn-lt"/>
              </a:rPr>
              <a:t>...aber die Beschaffung von Daten, selbst wenn es sich um eine Stichprobe handelt, kann kostspielig sein, und manchmal haben wir nicht die Mittel, um </a:t>
            </a:r>
            <a:r>
              <a:rPr lang="en-US" sz="3200" dirty="0" err="1">
                <a:latin typeface="+mn-lt"/>
              </a:rPr>
              <a:t>große</a:t>
            </a:r>
            <a:r>
              <a:rPr lang="en-US" sz="3200" dirty="0">
                <a:latin typeface="+mn-lt"/>
              </a:rPr>
              <a:t> </a:t>
            </a:r>
            <a:r>
              <a:rPr lang="en-US" sz="3200" dirty="0" err="1">
                <a:latin typeface="+mn-lt"/>
              </a:rPr>
              <a:t>Stichproben</a:t>
            </a:r>
            <a:r>
              <a:rPr lang="en-US" sz="3200" dirty="0">
                <a:latin typeface="+mn-lt"/>
              </a:rPr>
              <a:t> </a:t>
            </a:r>
            <a:r>
              <a:rPr lang="en-US" sz="3200" dirty="0" err="1">
                <a:latin typeface="+mn-lt"/>
              </a:rPr>
              <a:t>zu</a:t>
            </a:r>
            <a:r>
              <a:rPr lang="en-US" sz="3200" dirty="0">
                <a:latin typeface="+mn-lt"/>
              </a:rPr>
              <a:t> </a:t>
            </a:r>
            <a:r>
              <a:rPr lang="en-US" sz="3200" dirty="0" err="1">
                <a:latin typeface="+mn-lt"/>
              </a:rPr>
              <a:t>erlangen</a:t>
            </a:r>
            <a:r>
              <a:rPr lang="en-US" sz="3200" dirty="0">
                <a:latin typeface="+mn-lt"/>
              </a:rPr>
              <a:t>. </a:t>
            </a:r>
            <a:endParaRPr lang="en-US" dirty="0"/>
          </a:p>
          <a:p>
            <a:pPr marL="457200" indent="-457200">
              <a:buFont typeface="Wingdings"/>
              <a:buChar char="Ø"/>
            </a:pPr>
            <a:r>
              <a:rPr lang="en-US" sz="3200" dirty="0">
                <a:latin typeface="+mn-lt"/>
              </a:rPr>
              <a:t>Was </a:t>
            </a:r>
            <a:r>
              <a:rPr lang="en-US" sz="3200" dirty="0" err="1">
                <a:latin typeface="+mn-lt"/>
              </a:rPr>
              <a:t>ist</a:t>
            </a:r>
            <a:r>
              <a:rPr lang="en-US" sz="3200" dirty="0">
                <a:latin typeface="+mn-lt"/>
              </a:rPr>
              <a:t> das </a:t>
            </a:r>
            <a:r>
              <a:rPr lang="en-US" sz="3200" dirty="0" err="1">
                <a:latin typeface="+mn-lt"/>
              </a:rPr>
              <a:t>übliche</a:t>
            </a:r>
            <a:r>
              <a:rPr lang="en-US" sz="3200" dirty="0">
                <a:latin typeface="+mn-lt"/>
              </a:rPr>
              <a:t> </a:t>
            </a:r>
            <a:r>
              <a:rPr lang="en-US" sz="3200" dirty="0" err="1">
                <a:latin typeface="+mn-lt"/>
              </a:rPr>
              <a:t>Verfahren</a:t>
            </a:r>
            <a:r>
              <a:rPr lang="en-US" sz="3200" dirty="0">
                <a:latin typeface="+mn-lt"/>
              </a:rPr>
              <a:t>?</a:t>
            </a:r>
            <a:endParaRPr lang="en-US"/>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60" y="517955"/>
            <a:ext cx="8839200"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Berechnung von Stichprobengrößen</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8773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Berechnung des Stichprobenumfangs: einfache Zufallsstichproben</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1280158" y="2095928"/>
            <a:ext cx="16114046" cy="6494085"/>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600" dirty="0" err="1">
                <a:latin typeface="+mn-lt"/>
              </a:rPr>
              <a:t>Angenommen</a:t>
            </a:r>
            <a:r>
              <a:rPr lang="en-US" sz="2600" dirty="0">
                <a:latin typeface="+mn-lt"/>
              </a:rPr>
              <a:t>, </a:t>
            </a:r>
            <a:r>
              <a:rPr lang="en-US" sz="2600" dirty="0" err="1">
                <a:latin typeface="+mn-lt"/>
              </a:rPr>
              <a:t>wir</a:t>
            </a:r>
            <a:r>
              <a:rPr lang="en-US" sz="2600" dirty="0">
                <a:latin typeface="+mn-lt"/>
              </a:rPr>
              <a:t> </a:t>
            </a:r>
            <a:r>
              <a:rPr lang="en-US" sz="2600" dirty="0" err="1">
                <a:latin typeface="+mn-lt"/>
              </a:rPr>
              <a:t>möchten</a:t>
            </a:r>
            <a:r>
              <a:rPr lang="en-US" sz="2600" dirty="0">
                <a:latin typeface="+mn-lt"/>
              </a:rPr>
              <a:t> den </a:t>
            </a:r>
            <a:r>
              <a:rPr lang="en-US" sz="2600" dirty="0" err="1">
                <a:latin typeface="+mn-lt"/>
              </a:rPr>
              <a:t>Anteil</a:t>
            </a:r>
            <a:r>
              <a:rPr lang="en-US" sz="2600" dirty="0">
                <a:latin typeface="+mn-lt"/>
              </a:rPr>
              <a:t> </a:t>
            </a:r>
            <a:r>
              <a:rPr lang="en-US" sz="2600" dirty="0" err="1">
                <a:latin typeface="+mn-lt"/>
              </a:rPr>
              <a:t>einer</a:t>
            </a:r>
            <a:r>
              <a:rPr lang="en-US" sz="2600" dirty="0">
                <a:latin typeface="+mn-lt"/>
              </a:rPr>
              <a:t> Population </a:t>
            </a:r>
            <a:r>
              <a:rPr lang="en-US" sz="2600" dirty="0" err="1">
                <a:latin typeface="+mn-lt"/>
              </a:rPr>
              <a:t>schätzen</a:t>
            </a:r>
            <a:r>
              <a:rPr lang="en-US" sz="2600" dirty="0">
                <a:latin typeface="+mn-lt"/>
              </a:rPr>
              <a:t>: </a:t>
            </a:r>
            <a:r>
              <a:rPr lang="en-US" sz="2600" dirty="0" err="1">
                <a:latin typeface="+mn-lt"/>
              </a:rPr>
              <a:t>zum</a:t>
            </a:r>
            <a:r>
              <a:rPr lang="en-US" sz="2600" dirty="0">
                <a:latin typeface="+mn-lt"/>
              </a:rPr>
              <a:t> </a:t>
            </a:r>
            <a:r>
              <a:rPr lang="en-US" sz="2600" dirty="0" err="1">
                <a:latin typeface="+mn-lt"/>
              </a:rPr>
              <a:t>Beispiel</a:t>
            </a:r>
            <a:r>
              <a:rPr lang="en-US" sz="2600" dirty="0">
                <a:latin typeface="+mn-lt"/>
              </a:rPr>
              <a:t> den </a:t>
            </a:r>
            <a:r>
              <a:rPr lang="en-US" sz="2600" dirty="0" err="1">
                <a:latin typeface="+mn-lt"/>
              </a:rPr>
              <a:t>Prozentsatz</a:t>
            </a:r>
            <a:r>
              <a:rPr lang="en-US" sz="2600" dirty="0">
                <a:latin typeface="+mn-lt"/>
              </a:rPr>
              <a:t> der </a:t>
            </a:r>
            <a:r>
              <a:rPr lang="en-US" sz="2600" dirty="0" err="1">
                <a:latin typeface="+mn-lt"/>
              </a:rPr>
              <a:t>amerikanischen</a:t>
            </a:r>
            <a:r>
              <a:rPr lang="en-US" sz="2600" dirty="0">
                <a:latin typeface="+mn-lt"/>
              </a:rPr>
              <a:t> </a:t>
            </a:r>
            <a:r>
              <a:rPr lang="en-US" sz="2600" dirty="0" err="1">
                <a:latin typeface="+mn-lt"/>
              </a:rPr>
              <a:t>Wähler:innen</a:t>
            </a:r>
            <a:r>
              <a:rPr lang="en-US" sz="2600" dirty="0">
                <a:latin typeface="+mn-lt"/>
              </a:rPr>
              <a:t>, die </a:t>
            </a:r>
            <a:r>
              <a:rPr lang="en-US" sz="2600" dirty="0" err="1">
                <a:latin typeface="+mn-lt"/>
              </a:rPr>
              <a:t>die</a:t>
            </a:r>
            <a:r>
              <a:rPr lang="en-US" sz="2600" dirty="0">
                <a:latin typeface="+mn-lt"/>
              </a:rPr>
              <a:t> Arbeit von US-</a:t>
            </a:r>
            <a:r>
              <a:rPr lang="en-US" sz="2600" dirty="0" err="1">
                <a:latin typeface="+mn-lt"/>
              </a:rPr>
              <a:t>Präsident</a:t>
            </a:r>
            <a:r>
              <a:rPr lang="en-US" sz="2600" dirty="0">
                <a:latin typeface="+mn-lt"/>
              </a:rPr>
              <a:t> Biden gut </a:t>
            </a:r>
            <a:r>
              <a:rPr lang="en-US" sz="2600" dirty="0" err="1">
                <a:latin typeface="+mn-lt"/>
              </a:rPr>
              <a:t>finden</a:t>
            </a:r>
            <a:endParaRPr lang="en-US" sz="2600" dirty="0">
              <a:latin typeface="+mn-lt"/>
            </a:endParaRPr>
          </a:p>
          <a:p>
            <a:pPr marL="342900" indent="-342900">
              <a:buFont typeface="Wingdings" panose="05000000000000000000" pitchFamily="2" charset="2"/>
              <a:buChar char="Ø"/>
            </a:pPr>
            <a:endParaRPr lang="en-US" sz="2600" dirty="0">
              <a:latin typeface="+mn-lt"/>
            </a:endParaRPr>
          </a:p>
          <a:p>
            <a:pPr marL="342900" indent="-342900">
              <a:buFont typeface="Wingdings" panose="05000000000000000000" pitchFamily="2" charset="2"/>
              <a:buChar char="Ø"/>
            </a:pPr>
            <a:r>
              <a:rPr lang="en-US" sz="2600" dirty="0">
                <a:latin typeface="+mn-lt"/>
              </a:rPr>
              <a:t> Wie groß ist die Stichprobe, die wir dafür benötigen?</a:t>
            </a:r>
          </a:p>
          <a:p>
            <a:pPr marL="342900" indent="-342900">
              <a:buFont typeface="Wingdings" panose="05000000000000000000" pitchFamily="2" charset="2"/>
              <a:buChar char="Ø"/>
            </a:pPr>
            <a:endParaRPr lang="en-US" sz="2600" dirty="0">
              <a:latin typeface="+mn-lt"/>
            </a:endParaRPr>
          </a:p>
          <a:p>
            <a:pPr marL="342900" indent="-342900">
              <a:buFont typeface="Wingdings" panose="05000000000000000000" pitchFamily="2" charset="2"/>
              <a:buChar char="Ø"/>
            </a:pPr>
            <a:r>
              <a:rPr lang="en-US" sz="2600" dirty="0">
                <a:latin typeface="+mn-lt"/>
              </a:rPr>
              <a:t> Es gibt drei Faktoren, die den Stichprobenumfang bestimmen:</a:t>
            </a:r>
          </a:p>
          <a:p>
            <a:pPr marL="342900" indent="-342900">
              <a:buFont typeface="Wingdings" panose="05000000000000000000" pitchFamily="2" charset="2"/>
              <a:buChar char="Ø"/>
            </a:pPr>
            <a:endParaRPr lang="en-US" sz="2600" dirty="0">
              <a:latin typeface="+mn-lt"/>
            </a:endParaRPr>
          </a:p>
          <a:p>
            <a:pPr marL="1341120" lvl="4" indent="-350520">
              <a:buAutoNum type="arabicPeriod"/>
            </a:pPr>
            <a:r>
              <a:rPr lang="en-US" sz="2600" dirty="0">
                <a:latin typeface="+mn-lt"/>
              </a:rPr>
              <a:t>Das </a:t>
            </a:r>
            <a:r>
              <a:rPr lang="en-US" sz="2600" dirty="0" err="1">
                <a:latin typeface="+mn-lt"/>
              </a:rPr>
              <a:t>Konfidenzintervall</a:t>
            </a:r>
            <a:r>
              <a:rPr lang="en-US" sz="2600" dirty="0">
                <a:latin typeface="+mn-lt"/>
              </a:rPr>
              <a:t>, d. h. die </a:t>
            </a:r>
            <a:r>
              <a:rPr lang="en-US" sz="2600" dirty="0" err="1">
                <a:latin typeface="+mn-lt"/>
              </a:rPr>
              <a:t>Wahrscheinlichkeit</a:t>
            </a:r>
            <a:r>
              <a:rPr lang="en-US" sz="2600" dirty="0">
                <a:latin typeface="+mn-lt"/>
              </a:rPr>
              <a:t>, </a:t>
            </a:r>
            <a:r>
              <a:rPr lang="en-US" sz="2600" dirty="0" err="1">
                <a:latin typeface="+mn-lt"/>
              </a:rPr>
              <a:t>dass</a:t>
            </a:r>
            <a:r>
              <a:rPr lang="en-US" sz="2600" dirty="0">
                <a:latin typeface="+mn-lt"/>
              </a:rPr>
              <a:t> der </a:t>
            </a:r>
            <a:r>
              <a:rPr lang="en-US" sz="2600" dirty="0" err="1">
                <a:latin typeface="+mn-lt"/>
              </a:rPr>
              <a:t>wahre</a:t>
            </a:r>
            <a:r>
              <a:rPr lang="en-US" sz="2600" dirty="0">
                <a:latin typeface="+mn-lt"/>
              </a:rPr>
              <a:t> </a:t>
            </a:r>
            <a:r>
              <a:rPr lang="en-US" sz="2600" dirty="0" err="1">
                <a:latin typeface="+mn-lt"/>
              </a:rPr>
              <a:t>Anteil</a:t>
            </a:r>
            <a:r>
              <a:rPr lang="en-US" sz="2600" dirty="0">
                <a:latin typeface="+mn-lt"/>
              </a:rPr>
              <a:t> (in der Regel 99 %, 95 % </a:t>
            </a:r>
            <a:r>
              <a:rPr lang="en-US" sz="2600" dirty="0" err="1">
                <a:latin typeface="+mn-lt"/>
              </a:rPr>
              <a:t>oder</a:t>
            </a:r>
            <a:r>
              <a:rPr lang="en-US" sz="2600" dirty="0">
                <a:latin typeface="+mn-lt"/>
              </a:rPr>
              <a:t> 90 %) in den </a:t>
            </a:r>
            <a:r>
              <a:rPr lang="en-US" sz="2600" dirty="0" err="1">
                <a:latin typeface="+mn-lt"/>
              </a:rPr>
              <a:t>Stichprobedaten</a:t>
            </a:r>
            <a:r>
              <a:rPr lang="en-US" sz="2600" dirty="0">
                <a:latin typeface="+mn-lt"/>
              </a:rPr>
              <a:t> </a:t>
            </a:r>
            <a:r>
              <a:rPr lang="en-US" sz="2600" dirty="0" err="1">
                <a:latin typeface="+mn-lt"/>
              </a:rPr>
              <a:t>tatsächlich</a:t>
            </a:r>
            <a:r>
              <a:rPr lang="en-US" sz="2600" dirty="0">
                <a:latin typeface="+mn-lt"/>
              </a:rPr>
              <a:t> </a:t>
            </a:r>
            <a:r>
              <a:rPr lang="en-US" sz="2600" dirty="0" err="1">
                <a:latin typeface="+mn-lt"/>
              </a:rPr>
              <a:t>reflektiert</a:t>
            </a:r>
            <a:r>
              <a:rPr lang="en-US" sz="2600" dirty="0">
                <a:latin typeface="+mn-lt"/>
              </a:rPr>
              <a:t> </a:t>
            </a:r>
            <a:r>
              <a:rPr lang="en-US" sz="2600" dirty="0" err="1">
                <a:latin typeface="+mn-lt"/>
              </a:rPr>
              <a:t>wird</a:t>
            </a:r>
            <a:endParaRPr lang="en-US" sz="2600" dirty="0">
              <a:latin typeface="+mn-lt"/>
            </a:endParaRPr>
          </a:p>
          <a:p>
            <a:pPr marL="1341120" lvl="4" indent="-350520">
              <a:buFont typeface="+mj-lt"/>
              <a:buAutoNum type="arabicPeriod"/>
            </a:pPr>
            <a:endParaRPr lang="en-US" sz="2600" dirty="0">
              <a:latin typeface="+mn-lt"/>
            </a:endParaRPr>
          </a:p>
          <a:p>
            <a:pPr marL="1341120" lvl="4" indent="-350520">
              <a:buFont typeface="+mj-lt"/>
              <a:buAutoNum type="arabicPeriod"/>
            </a:pPr>
            <a:r>
              <a:rPr lang="en-US" sz="2600" dirty="0">
                <a:latin typeface="+mn-lt"/>
              </a:rPr>
              <a:t>Der </a:t>
            </a:r>
            <a:r>
              <a:rPr lang="en-US" sz="2600" dirty="0" err="1">
                <a:latin typeface="+mn-lt"/>
              </a:rPr>
              <a:t>Fehlerspielraum</a:t>
            </a:r>
            <a:r>
              <a:rPr lang="en-US" sz="2600" dirty="0">
                <a:latin typeface="+mn-lt"/>
              </a:rPr>
              <a:t>, die </a:t>
            </a:r>
            <a:r>
              <a:rPr lang="en-US" sz="2600" dirty="0" err="1">
                <a:latin typeface="+mn-lt"/>
              </a:rPr>
              <a:t>wir</a:t>
            </a:r>
            <a:r>
              <a:rPr lang="en-US" sz="2600" dirty="0">
                <a:latin typeface="+mn-lt"/>
              </a:rPr>
              <a:t> </a:t>
            </a:r>
            <a:r>
              <a:rPr lang="en-US" sz="2600" dirty="0" err="1">
                <a:latin typeface="+mn-lt"/>
              </a:rPr>
              <a:t>bei</a:t>
            </a:r>
            <a:r>
              <a:rPr lang="en-US" sz="2600" dirty="0">
                <a:latin typeface="+mn-lt"/>
              </a:rPr>
              <a:t> </a:t>
            </a:r>
            <a:r>
              <a:rPr lang="en-US" sz="2600" dirty="0" err="1">
                <a:latin typeface="+mn-lt"/>
              </a:rPr>
              <a:t>unseren</a:t>
            </a:r>
            <a:r>
              <a:rPr lang="en-US" sz="2600" dirty="0">
                <a:latin typeface="+mn-lt"/>
              </a:rPr>
              <a:t> </a:t>
            </a:r>
            <a:r>
              <a:rPr lang="en-US" sz="2600" dirty="0" err="1">
                <a:latin typeface="+mn-lt"/>
              </a:rPr>
              <a:t>Ergebnissen</a:t>
            </a:r>
            <a:r>
              <a:rPr lang="en-US" sz="2600" dirty="0">
                <a:latin typeface="+mn-lt"/>
              </a:rPr>
              <a:t> in Kauf </a:t>
            </a:r>
            <a:r>
              <a:rPr lang="en-US" sz="2600" dirty="0" err="1">
                <a:latin typeface="+mn-lt"/>
              </a:rPr>
              <a:t>nehmen</a:t>
            </a:r>
          </a:p>
          <a:p>
            <a:pPr marL="1341120" lvl="4" indent="-350520">
              <a:buFont typeface="+mj-lt"/>
              <a:buAutoNum type="arabicPeriod"/>
            </a:pPr>
            <a:endParaRPr lang="en-US" sz="2600" dirty="0">
              <a:latin typeface="+mn-lt"/>
            </a:endParaRPr>
          </a:p>
          <a:p>
            <a:pPr marL="1341120" lvl="4" indent="-350520">
              <a:buFont typeface="+mj-lt"/>
              <a:buAutoNum type="arabicPeriod"/>
            </a:pPr>
            <a:r>
              <a:rPr lang="en-US" sz="2600" dirty="0">
                <a:latin typeface="+mn-lt"/>
              </a:rPr>
              <a:t> Der Grad der Heterogenität in der Population</a:t>
            </a:r>
          </a:p>
          <a:p>
            <a:pPr marL="822325" lvl="4" indent="-457200">
              <a:buFont typeface="Wingdings" panose="05000000000000000000" pitchFamily="2" charset="2"/>
              <a:buChar char="Ø"/>
            </a:pPr>
            <a:endParaRPr lang="en-US" sz="2600" dirty="0">
              <a:latin typeface="+mn-lt"/>
            </a:endParaRPr>
          </a:p>
          <a:p>
            <a:pPr marL="822325" lvl="4" indent="-457200">
              <a:buFont typeface="Wingdings" panose="05000000000000000000" pitchFamily="2" charset="2"/>
              <a:buChar char="Ø"/>
            </a:pPr>
            <a:r>
              <a:rPr lang="en-US" sz="2600" dirty="0" err="1">
                <a:latin typeface="+mn-lt"/>
              </a:rPr>
              <a:t>Diese</a:t>
            </a:r>
            <a:r>
              <a:rPr lang="en-US" sz="2600" dirty="0">
                <a:latin typeface="+mn-lt"/>
              </a:rPr>
              <a:t> </a:t>
            </a:r>
            <a:r>
              <a:rPr lang="en-US" sz="2600" dirty="0" err="1">
                <a:latin typeface="+mn-lt"/>
              </a:rPr>
              <a:t>Faktoren</a:t>
            </a:r>
            <a:r>
              <a:rPr lang="en-US" sz="2600" dirty="0">
                <a:latin typeface="+mn-lt"/>
              </a:rPr>
              <a:t> </a:t>
            </a:r>
            <a:r>
              <a:rPr lang="en-US" sz="2600" dirty="0" err="1">
                <a:latin typeface="+mn-lt"/>
              </a:rPr>
              <a:t>wirken</a:t>
            </a:r>
            <a:r>
              <a:rPr lang="en-US" sz="2600" dirty="0">
                <a:latin typeface="+mn-lt"/>
              </a:rPr>
              <a:t> </a:t>
            </a:r>
            <a:r>
              <a:rPr lang="en-US" sz="2600" dirty="0" err="1">
                <a:latin typeface="+mn-lt"/>
              </a:rPr>
              <a:t>sich</a:t>
            </a:r>
            <a:r>
              <a:rPr lang="en-US" sz="2600" dirty="0">
                <a:latin typeface="+mn-lt"/>
              </a:rPr>
              <a:t> </a:t>
            </a:r>
            <a:r>
              <a:rPr lang="en-US" sz="2600" dirty="0" err="1">
                <a:latin typeface="+mn-lt"/>
              </a:rPr>
              <a:t>immer</a:t>
            </a:r>
            <a:r>
              <a:rPr lang="en-US" sz="2600" dirty="0">
                <a:latin typeface="+mn-lt"/>
              </a:rPr>
              <a:t> auf den </a:t>
            </a:r>
            <a:r>
              <a:rPr lang="en-US" sz="2600" dirty="0" err="1">
                <a:latin typeface="+mn-lt"/>
              </a:rPr>
              <a:t>optimalen</a:t>
            </a:r>
            <a:r>
              <a:rPr lang="en-US" sz="2600" dirty="0">
                <a:latin typeface="+mn-lt"/>
              </a:rPr>
              <a:t> </a:t>
            </a:r>
            <a:r>
              <a:rPr lang="en-US" sz="2600" dirty="0" err="1">
                <a:latin typeface="+mn-lt"/>
              </a:rPr>
              <a:t>Stichprobenumfang</a:t>
            </a:r>
            <a:r>
              <a:rPr lang="en-US" sz="2600" dirty="0">
                <a:latin typeface="+mn-lt"/>
              </a:rPr>
              <a:t> </a:t>
            </a:r>
            <a:r>
              <a:rPr lang="en-US" sz="2600" dirty="0" err="1">
                <a:latin typeface="+mn-lt"/>
              </a:rPr>
              <a:t>aus</a:t>
            </a:r>
            <a:r>
              <a:rPr lang="en-US" sz="2600" dirty="0">
                <a:latin typeface="+mn-lt"/>
              </a:rPr>
              <a:t>, </a:t>
            </a:r>
            <a:r>
              <a:rPr lang="en-US" sz="2600" dirty="0" err="1">
                <a:latin typeface="+mn-lt"/>
              </a:rPr>
              <a:t>unabhängig</a:t>
            </a:r>
            <a:r>
              <a:rPr lang="en-US" sz="2600" dirty="0">
                <a:latin typeface="+mn-lt"/>
              </a:rPr>
              <a:t> von der </a:t>
            </a:r>
            <a:r>
              <a:rPr lang="en-US" sz="2600" dirty="0" err="1">
                <a:latin typeface="+mn-lt"/>
              </a:rPr>
              <a:t>jeweiligen</a:t>
            </a:r>
            <a:r>
              <a:rPr lang="en-US" sz="2600" dirty="0">
                <a:latin typeface="+mn-lt"/>
              </a:rPr>
              <a:t> </a:t>
            </a:r>
            <a:r>
              <a:rPr lang="en-US" sz="2600" dirty="0" err="1">
                <a:latin typeface="+mn-lt"/>
              </a:rPr>
              <a:t>Fragestellung</a:t>
            </a:r>
          </a:p>
        </p:txBody>
      </p:sp>
    </p:spTree>
    <p:extLst>
      <p:ext uri="{BB962C8B-B14F-4D97-AF65-F5344CB8AC3E}">
        <p14:creationId xmlns:p14="http://schemas.microsoft.com/office/powerpoint/2010/main" val="350470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Berechnung des Stichprobenumfangs: einfache Zufallsstichproben</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942901" y="2112013"/>
            <a:ext cx="7244366" cy="7109639"/>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400" dirty="0">
                <a:latin typeface="+mn-lt"/>
              </a:rPr>
              <a:t>PBS (Public Broadcasting Service) </a:t>
            </a:r>
            <a:r>
              <a:rPr lang="en-US" sz="2400" dirty="0" err="1">
                <a:latin typeface="+mn-lt"/>
              </a:rPr>
              <a:t>macht</a:t>
            </a:r>
            <a:r>
              <a:rPr lang="en-US" sz="2400" dirty="0">
                <a:latin typeface="+mn-lt"/>
              </a:rPr>
              <a:t> </a:t>
            </a:r>
            <a:r>
              <a:rPr lang="en-US" sz="2400" dirty="0" err="1">
                <a:latin typeface="+mn-lt"/>
              </a:rPr>
              <a:t>regelmäßig</a:t>
            </a:r>
            <a:r>
              <a:rPr lang="en-US" sz="2400" dirty="0">
                <a:latin typeface="+mn-lt"/>
              </a:rPr>
              <a:t> </a:t>
            </a:r>
            <a:r>
              <a:rPr lang="en-US" sz="2400" dirty="0" err="1">
                <a:latin typeface="+mn-lt"/>
              </a:rPr>
              <a:t>solche</a:t>
            </a:r>
            <a:r>
              <a:rPr lang="en-US" sz="2400" dirty="0">
                <a:latin typeface="+mn-lt"/>
              </a:rPr>
              <a:t> </a:t>
            </a:r>
            <a:r>
              <a:rPr lang="en-US" sz="2400" dirty="0" err="1">
                <a:latin typeface="+mn-lt"/>
              </a:rPr>
              <a:t>Untersuchungen</a:t>
            </a:r>
            <a:r>
              <a:rPr lang="en-US" sz="2400" dirty="0">
                <a:latin typeface="+mn-lt"/>
              </a:rPr>
              <a:t> (www.pbs.org)</a:t>
            </a:r>
          </a:p>
          <a:p>
            <a:pPr marL="342900" indent="-342900">
              <a:buFont typeface="Wingdings" panose="05000000000000000000" pitchFamily="2" charset="2"/>
              <a:buChar char="Ø"/>
            </a:pPr>
            <a:endParaRPr lang="en-US" sz="2400" dirty="0">
              <a:latin typeface="+mn-lt"/>
            </a:endParaRPr>
          </a:p>
          <a:p>
            <a:pPr marL="715645" lvl="1" indent="-274320">
              <a:buFont typeface="+mj-lt"/>
              <a:buAutoNum type="arabicPeriod"/>
            </a:pPr>
            <a:r>
              <a:rPr lang="en-US" sz="2400" dirty="0">
                <a:latin typeface="+mn-lt"/>
              </a:rPr>
              <a:t>PBS will </a:t>
            </a:r>
            <a:r>
              <a:rPr lang="en-US" sz="2400" dirty="0" err="1">
                <a:latin typeface="+mn-lt"/>
              </a:rPr>
              <a:t>Schätzungen</a:t>
            </a:r>
            <a:r>
              <a:rPr lang="en-US" sz="2400" dirty="0">
                <a:latin typeface="+mn-lt"/>
              </a:rPr>
              <a:t> </a:t>
            </a:r>
            <a:r>
              <a:rPr lang="en-US" sz="2400" dirty="0" err="1">
                <a:latin typeface="+mn-lt"/>
              </a:rPr>
              <a:t>mit</a:t>
            </a:r>
            <a:r>
              <a:rPr lang="en-US" sz="2400" dirty="0">
                <a:latin typeface="+mn-lt"/>
              </a:rPr>
              <a:t> </a:t>
            </a:r>
            <a:r>
              <a:rPr lang="en-US" sz="2400" dirty="0" err="1">
                <a:latin typeface="+mn-lt"/>
              </a:rPr>
              <a:t>einem</a:t>
            </a:r>
            <a:r>
              <a:rPr lang="en-US" sz="2400" dirty="0">
                <a:latin typeface="+mn-lt"/>
              </a:rPr>
              <a:t> </a:t>
            </a:r>
            <a:r>
              <a:rPr lang="en-US" sz="2400" dirty="0" err="1">
                <a:latin typeface="+mn-lt"/>
              </a:rPr>
              <a:t>Konfidenzintervall</a:t>
            </a:r>
            <a:r>
              <a:rPr lang="en-US" sz="2400" dirty="0">
                <a:latin typeface="+mn-lt"/>
              </a:rPr>
              <a:t> von 99 % </a:t>
            </a:r>
            <a:r>
              <a:rPr lang="en-US" sz="2400" dirty="0" err="1">
                <a:latin typeface="+mn-lt"/>
              </a:rPr>
              <a:t>erreichen</a:t>
            </a:r>
            <a:endParaRPr lang="en-US" sz="2400" dirty="0">
              <a:latin typeface="+mn-lt"/>
            </a:endParaRPr>
          </a:p>
          <a:p>
            <a:pPr marL="715645" lvl="1" indent="-274320">
              <a:buFont typeface="+mj-lt"/>
              <a:buAutoNum type="arabicPeriod"/>
            </a:pPr>
            <a:endParaRPr lang="en-US" sz="2400" dirty="0">
              <a:latin typeface="+mn-lt"/>
            </a:endParaRPr>
          </a:p>
          <a:p>
            <a:pPr marL="715645" lvl="1" indent="-274320">
              <a:buFont typeface="+mj-lt"/>
              <a:buAutoNum type="arabicPeriod"/>
            </a:pPr>
            <a:r>
              <a:rPr lang="en-US" sz="2400" dirty="0">
                <a:latin typeface="+mn-lt"/>
              </a:rPr>
              <a:t>Sie </a:t>
            </a:r>
            <a:r>
              <a:rPr lang="en-US" sz="2400" dirty="0" err="1">
                <a:latin typeface="+mn-lt"/>
              </a:rPr>
              <a:t>sind</a:t>
            </a:r>
            <a:r>
              <a:rPr lang="en-US" sz="2400" dirty="0">
                <a:latin typeface="+mn-lt"/>
              </a:rPr>
              <a:t> </a:t>
            </a:r>
            <a:r>
              <a:rPr lang="en-US" sz="2400" dirty="0" err="1">
                <a:latin typeface="+mn-lt"/>
              </a:rPr>
              <a:t>bereit</a:t>
            </a:r>
            <a:r>
              <a:rPr lang="en-US" sz="2400" dirty="0">
                <a:latin typeface="+mn-lt"/>
              </a:rPr>
              <a:t>, </a:t>
            </a:r>
            <a:r>
              <a:rPr lang="en-US" sz="2400" dirty="0" err="1">
                <a:latin typeface="+mn-lt"/>
              </a:rPr>
              <a:t>einen</a:t>
            </a:r>
            <a:r>
              <a:rPr lang="en-US" sz="2400" dirty="0">
                <a:latin typeface="+mn-lt"/>
              </a:rPr>
              <a:t> </a:t>
            </a:r>
            <a:r>
              <a:rPr lang="en-US" sz="2400" dirty="0" err="1">
                <a:latin typeface="+mn-lt"/>
              </a:rPr>
              <a:t>Fehlerspielraum</a:t>
            </a:r>
            <a:r>
              <a:rPr lang="en-US" sz="2400" dirty="0">
                <a:latin typeface="+mn-lt"/>
              </a:rPr>
              <a:t> von 4 % in Kauf </a:t>
            </a:r>
            <a:r>
              <a:rPr lang="en-US" sz="2400" dirty="0" err="1">
                <a:latin typeface="+mn-lt"/>
              </a:rPr>
              <a:t>zu</a:t>
            </a:r>
            <a:r>
              <a:rPr lang="en-US" sz="2400" dirty="0">
                <a:latin typeface="+mn-lt"/>
              </a:rPr>
              <a:t> </a:t>
            </a:r>
            <a:r>
              <a:rPr lang="en-US" sz="2400" dirty="0" err="1">
                <a:latin typeface="+mn-lt"/>
              </a:rPr>
              <a:t>nehmen</a:t>
            </a:r>
            <a:endParaRPr lang="en-US" sz="2400" dirty="0">
              <a:latin typeface="+mn-lt"/>
            </a:endParaRPr>
          </a:p>
          <a:p>
            <a:pPr marL="715645" lvl="1" indent="-274320">
              <a:buFont typeface="+mj-lt"/>
              <a:buAutoNum type="arabicPeriod"/>
            </a:pPr>
            <a:endParaRPr lang="en-US" sz="2400" dirty="0">
              <a:latin typeface="+mn-lt"/>
            </a:endParaRPr>
          </a:p>
          <a:p>
            <a:pPr marL="715645" lvl="1" indent="-274320">
              <a:buFont typeface="+mj-lt"/>
              <a:buAutoNum type="arabicPeriod"/>
            </a:pPr>
            <a:r>
              <a:rPr lang="en-US" sz="2400" dirty="0">
                <a:latin typeface="+mn-lt"/>
              </a:rPr>
              <a:t> Sie gehen vom ungünstigsten Fall aus (übliche Lösung): Nehmen wir an, dass der Prozentsatz der Befürworter (P) gleich dem Prozentsatz der Nichtbefürworter ist (1-P)</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dirty="0">
                <a:latin typeface="+mn-lt"/>
              </a:rPr>
              <a:t>Sie stellen fest, dass die erforderliche Stichprobengröße etwa 1.000 Bürger beträgt. Wie wird diese Größe berechnet?</a:t>
            </a:r>
          </a:p>
          <a:p>
            <a:pPr marL="342900" indent="-342900">
              <a:buFont typeface="Wingdings" panose="05000000000000000000" pitchFamily="2" charset="2"/>
              <a:buChar char="Ø"/>
            </a:pPr>
            <a:endParaRPr lang="en-US" sz="2400" dirty="0">
              <a:latin typeface="+mn-lt"/>
            </a:endParaRPr>
          </a:p>
        </p:txBody>
      </p:sp>
      <p:pic>
        <p:nvPicPr>
          <p:cNvPr id="2" name="Picture 2" descr="biden approval independents site">
            <a:extLst>
              <a:ext uri="{FF2B5EF4-FFF2-40B4-BE49-F238E27FC236}">
                <a16:creationId xmlns:a16="http://schemas.microsoft.com/office/drawing/2014/main" id="{04F62F3C-06C8-ECD5-BD04-E21AD6036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1799" y="1779799"/>
            <a:ext cx="9479316" cy="680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05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Berechnung des Stichprobenumfangs: einfache Zufallsstichproben</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985234" y="1963846"/>
            <a:ext cx="11727466" cy="6740307"/>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700" dirty="0">
                <a:latin typeface="+mn-lt"/>
              </a:rPr>
              <a:t>Die </a:t>
            </a:r>
            <a:r>
              <a:rPr lang="en-US" sz="2700" dirty="0" err="1">
                <a:latin typeface="+mn-lt"/>
              </a:rPr>
              <a:t>drei</a:t>
            </a:r>
            <a:r>
              <a:rPr lang="en-US" sz="2700" dirty="0">
                <a:latin typeface="+mn-lt"/>
              </a:rPr>
              <a:t> </a:t>
            </a:r>
            <a:r>
              <a:rPr lang="en-US" sz="2700" dirty="0" err="1">
                <a:latin typeface="+mn-lt"/>
              </a:rPr>
              <a:t>Komponenten</a:t>
            </a:r>
            <a:r>
              <a:rPr lang="en-US" sz="2700" dirty="0">
                <a:latin typeface="+mn-lt"/>
              </a:rPr>
              <a:t> </a:t>
            </a:r>
            <a:r>
              <a:rPr lang="en-US" sz="2700" dirty="0" err="1">
                <a:latin typeface="+mn-lt"/>
              </a:rPr>
              <a:t>sind</a:t>
            </a:r>
            <a:r>
              <a:rPr lang="en-US" sz="2700" dirty="0">
                <a:latin typeface="+mn-lt"/>
              </a:rPr>
              <a:t> in den </a:t>
            </a:r>
            <a:r>
              <a:rPr lang="en-US" sz="2700" dirty="0" err="1">
                <a:latin typeface="+mn-lt"/>
              </a:rPr>
              <a:t>folgenden</a:t>
            </a:r>
            <a:r>
              <a:rPr lang="en-US" sz="2700" dirty="0">
                <a:latin typeface="+mn-lt"/>
              </a:rPr>
              <a:t> </a:t>
            </a:r>
            <a:r>
              <a:rPr lang="en-US" sz="2700" dirty="0" err="1">
                <a:latin typeface="+mn-lt"/>
              </a:rPr>
              <a:t>Formeln</a:t>
            </a:r>
            <a:r>
              <a:rPr lang="en-US" sz="2700" dirty="0">
                <a:latin typeface="+mn-lt"/>
              </a:rPr>
              <a:t> </a:t>
            </a:r>
            <a:r>
              <a:rPr lang="en-US" sz="2700" dirty="0" err="1">
                <a:latin typeface="+mn-lt"/>
              </a:rPr>
              <a:t>zusammengefasst</a:t>
            </a:r>
            <a:r>
              <a:rPr lang="en-US" sz="2700" dirty="0">
                <a:latin typeface="+mn-lt"/>
              </a:rPr>
              <a:t>:</a:t>
            </a:r>
          </a:p>
          <a:p>
            <a:pPr marL="342900" indent="-342900">
              <a:buFont typeface="Wingdings" panose="05000000000000000000" pitchFamily="2" charset="2"/>
              <a:buChar char="Ø"/>
            </a:pPr>
            <a:endParaRPr lang="en-US" sz="2700" dirty="0">
              <a:latin typeface="+mn-lt"/>
            </a:endParaRPr>
          </a:p>
          <a:p>
            <a:pPr marL="715645" lvl="1" indent="-274320">
              <a:buFont typeface="+mj-lt"/>
              <a:buAutoNum type="arabicPeriod"/>
            </a:pPr>
            <a:r>
              <a:rPr lang="en-US" sz="2700" dirty="0">
                <a:latin typeface="+mn-lt"/>
              </a:rPr>
              <a:t> Die </a:t>
            </a:r>
            <a:r>
              <a:rPr lang="en-US" sz="2700" err="1">
                <a:latin typeface="+mn-lt"/>
              </a:rPr>
              <a:t>Konstante</a:t>
            </a:r>
            <a:r>
              <a:rPr lang="en-US" sz="2700" dirty="0">
                <a:latin typeface="+mn-lt"/>
              </a:rPr>
              <a:t> k </a:t>
            </a:r>
            <a:r>
              <a:rPr lang="en-US" sz="2700" err="1">
                <a:latin typeface="+mn-lt"/>
              </a:rPr>
              <a:t>stammt</a:t>
            </a:r>
            <a:r>
              <a:rPr lang="en-US" sz="2700" dirty="0">
                <a:latin typeface="+mn-lt"/>
              </a:rPr>
              <a:t> </a:t>
            </a:r>
            <a:r>
              <a:rPr lang="en-US" sz="2700" err="1">
                <a:latin typeface="+mn-lt"/>
              </a:rPr>
              <a:t>aus</a:t>
            </a:r>
            <a:r>
              <a:rPr lang="en-US" sz="2700" dirty="0">
                <a:latin typeface="+mn-lt"/>
              </a:rPr>
              <a:t> </a:t>
            </a:r>
            <a:r>
              <a:rPr lang="en-US" sz="2700" err="1">
                <a:latin typeface="+mn-lt"/>
              </a:rPr>
              <a:t>einer</a:t>
            </a:r>
            <a:r>
              <a:rPr lang="en-US" sz="2700" dirty="0">
                <a:latin typeface="+mn-lt"/>
              </a:rPr>
              <a:t> </a:t>
            </a:r>
            <a:r>
              <a:rPr lang="en-US" sz="2700" err="1">
                <a:latin typeface="+mn-lt"/>
              </a:rPr>
              <a:t>Normalverteilung</a:t>
            </a:r>
            <a:r>
              <a:rPr lang="en-US" sz="2700" dirty="0">
                <a:latin typeface="+mn-lt"/>
              </a:rPr>
              <a:t> und </a:t>
            </a:r>
            <a:r>
              <a:rPr lang="en-US" sz="2700" err="1">
                <a:latin typeface="+mn-lt"/>
              </a:rPr>
              <a:t>wird</a:t>
            </a:r>
            <a:r>
              <a:rPr lang="en-US" sz="2700" dirty="0">
                <a:latin typeface="+mn-lt"/>
              </a:rPr>
              <a:t> </a:t>
            </a:r>
            <a:r>
              <a:rPr lang="en-US" sz="2700" err="1">
                <a:latin typeface="+mn-lt"/>
              </a:rPr>
              <a:t>höher</a:t>
            </a:r>
            <a:r>
              <a:rPr lang="en-US" sz="2700" dirty="0">
                <a:latin typeface="+mn-lt"/>
              </a:rPr>
              <a:t>, </a:t>
            </a:r>
            <a:r>
              <a:rPr lang="en-US" sz="2700" err="1">
                <a:latin typeface="+mn-lt"/>
              </a:rPr>
              <a:t>wenn</a:t>
            </a:r>
            <a:r>
              <a:rPr lang="en-US" sz="2700" dirty="0">
                <a:latin typeface="+mn-lt"/>
              </a:rPr>
              <a:t> </a:t>
            </a:r>
            <a:r>
              <a:rPr lang="en-US" sz="2700" err="1">
                <a:latin typeface="+mn-lt"/>
              </a:rPr>
              <a:t>wir</a:t>
            </a:r>
            <a:r>
              <a:rPr lang="en-US" sz="2700" dirty="0">
                <a:latin typeface="+mn-lt"/>
              </a:rPr>
              <a:t> das </a:t>
            </a:r>
            <a:r>
              <a:rPr lang="en-US" sz="2700" err="1">
                <a:latin typeface="+mn-lt"/>
              </a:rPr>
              <a:t>gewünschte</a:t>
            </a:r>
            <a:r>
              <a:rPr lang="en-US" sz="2700" dirty="0">
                <a:latin typeface="+mn-lt"/>
              </a:rPr>
              <a:t> </a:t>
            </a:r>
            <a:r>
              <a:rPr lang="en-US" sz="2700" err="1">
                <a:latin typeface="+mn-lt"/>
              </a:rPr>
              <a:t>Konfidenzintervall</a:t>
            </a:r>
            <a:r>
              <a:rPr lang="en-US" sz="2700" dirty="0">
                <a:latin typeface="+mn-lt"/>
              </a:rPr>
              <a:t> </a:t>
            </a:r>
            <a:r>
              <a:rPr lang="en-US" sz="2700" err="1">
                <a:latin typeface="+mn-lt"/>
              </a:rPr>
              <a:t>erhöhen</a:t>
            </a:r>
            <a:r>
              <a:rPr lang="en-US" sz="2700" dirty="0">
                <a:latin typeface="+mn-lt"/>
              </a:rPr>
              <a:t>.</a:t>
            </a:r>
          </a:p>
          <a:p>
            <a:pPr marL="715645" lvl="1" indent="-274320">
              <a:buFont typeface="+mj-lt"/>
              <a:buAutoNum type="arabicPeriod"/>
            </a:pPr>
            <a:endParaRPr lang="en-US" sz="2700" dirty="0">
              <a:latin typeface="+mn-lt"/>
            </a:endParaRPr>
          </a:p>
          <a:p>
            <a:pPr marL="715645" lvl="1" indent="-274320">
              <a:buFont typeface="+mj-lt"/>
              <a:buAutoNum type="arabicPeriod"/>
            </a:pPr>
            <a:r>
              <a:rPr lang="en-US" sz="2700" dirty="0">
                <a:latin typeface="+mn-lt"/>
              </a:rPr>
              <a:t>Das Symbol </a:t>
            </a:r>
            <a:r>
              <a:rPr lang="en-US" sz="2700" i="1" dirty="0">
                <a:latin typeface="Cambria"/>
              </a:rPr>
              <a:t>e</a:t>
            </a:r>
            <a:r>
              <a:rPr lang="en-US" sz="2700" dirty="0">
                <a:latin typeface="+mn-lt"/>
              </a:rPr>
              <a:t> </a:t>
            </a:r>
            <a:r>
              <a:rPr lang="en-US" sz="2700" dirty="0" err="1">
                <a:latin typeface="+mn-lt"/>
              </a:rPr>
              <a:t>steht</a:t>
            </a:r>
            <a:r>
              <a:rPr lang="en-US" sz="2700" dirty="0">
                <a:latin typeface="+mn-lt"/>
              </a:rPr>
              <a:t> für de </a:t>
            </a:r>
            <a:r>
              <a:rPr lang="en-US" sz="2700" dirty="0" err="1">
                <a:latin typeface="+mn-lt"/>
              </a:rPr>
              <a:t>Fehlerpielraum</a:t>
            </a:r>
            <a:r>
              <a:rPr lang="en-US" sz="2700" dirty="0">
                <a:latin typeface="+mn-lt"/>
              </a:rPr>
              <a:t>, die </a:t>
            </a:r>
            <a:r>
              <a:rPr lang="en-US" sz="2700" dirty="0" err="1">
                <a:latin typeface="+mn-lt"/>
              </a:rPr>
              <a:t>wir</a:t>
            </a:r>
            <a:r>
              <a:rPr lang="en-US" sz="2700" dirty="0">
                <a:latin typeface="+mn-lt"/>
              </a:rPr>
              <a:t> </a:t>
            </a:r>
            <a:r>
              <a:rPr lang="en-US" sz="2700" dirty="0" err="1">
                <a:latin typeface="+mn-lt"/>
              </a:rPr>
              <a:t>bereit</a:t>
            </a:r>
            <a:r>
              <a:rPr lang="en-US" sz="2700" dirty="0">
                <a:latin typeface="+mn-lt"/>
              </a:rPr>
              <a:t> </a:t>
            </a:r>
            <a:r>
              <a:rPr lang="en-US" sz="2700" dirty="0" err="1">
                <a:latin typeface="+mn-lt"/>
              </a:rPr>
              <a:t>sind</a:t>
            </a:r>
            <a:r>
              <a:rPr lang="en-US" sz="2700" dirty="0">
                <a:latin typeface="+mn-lt"/>
              </a:rPr>
              <a:t>, </a:t>
            </a:r>
            <a:r>
              <a:rPr lang="en-US" sz="2700" dirty="0" err="1">
                <a:latin typeface="+mn-lt"/>
              </a:rPr>
              <a:t>anzunehmen</a:t>
            </a:r>
            <a:r>
              <a:rPr lang="en-US" sz="2700" dirty="0">
                <a:latin typeface="+mn-lt"/>
              </a:rPr>
              <a:t>.</a:t>
            </a:r>
          </a:p>
          <a:p>
            <a:pPr marL="715645" lvl="1" indent="-274320">
              <a:buFont typeface="+mj-lt"/>
              <a:buAutoNum type="arabicPeriod"/>
            </a:pPr>
            <a:endParaRPr lang="en-US" sz="2700" dirty="0">
              <a:latin typeface="+mn-lt"/>
            </a:endParaRPr>
          </a:p>
          <a:p>
            <a:pPr marL="715645" lvl="1" indent="-274320">
              <a:buAutoNum type="arabicPeriod"/>
            </a:pPr>
            <a:r>
              <a:rPr lang="en-US" sz="2700" dirty="0">
                <a:latin typeface="+mn-lt"/>
              </a:rPr>
              <a:t> Wir </a:t>
            </a:r>
            <a:r>
              <a:rPr lang="en-US" sz="2700" dirty="0" err="1">
                <a:latin typeface="+mn-lt"/>
              </a:rPr>
              <a:t>müssen</a:t>
            </a:r>
            <a:r>
              <a:rPr lang="en-US" sz="2700" dirty="0">
                <a:latin typeface="+mn-lt"/>
              </a:rPr>
              <a:t> </a:t>
            </a:r>
            <a:r>
              <a:rPr lang="en-US" sz="2700" dirty="0" err="1">
                <a:latin typeface="+mn-lt"/>
              </a:rPr>
              <a:t>eine</a:t>
            </a:r>
            <a:r>
              <a:rPr lang="en-US" sz="2700" dirty="0">
                <a:latin typeface="+mn-lt"/>
              </a:rPr>
              <a:t> </a:t>
            </a:r>
            <a:r>
              <a:rPr lang="en-US" sz="2700" dirty="0" err="1">
                <a:latin typeface="+mn-lt"/>
              </a:rPr>
              <a:t>Annahme</a:t>
            </a:r>
            <a:r>
              <a:rPr lang="en-US" sz="2700" dirty="0">
                <a:latin typeface="+mn-lt"/>
              </a:rPr>
              <a:t> </a:t>
            </a:r>
            <a:r>
              <a:rPr lang="en-US" sz="2700" dirty="0" err="1">
                <a:latin typeface="+mn-lt"/>
              </a:rPr>
              <a:t>über</a:t>
            </a:r>
            <a:r>
              <a:rPr lang="en-US" sz="2700" dirty="0">
                <a:latin typeface="+mn-lt"/>
              </a:rPr>
              <a:t> den Wert von P*(1-P) </a:t>
            </a:r>
            <a:r>
              <a:rPr lang="en-US" sz="2700" dirty="0" err="1">
                <a:latin typeface="+mn-lt"/>
              </a:rPr>
              <a:t>treffen</a:t>
            </a:r>
            <a:r>
              <a:rPr lang="en-US" sz="2700" dirty="0">
                <a:latin typeface="+mn-lt"/>
              </a:rPr>
              <a:t>, der die </a:t>
            </a:r>
            <a:r>
              <a:rPr lang="en-US" sz="2700" dirty="0" err="1">
                <a:latin typeface="+mn-lt"/>
              </a:rPr>
              <a:t>Varianz</a:t>
            </a:r>
            <a:r>
              <a:rPr lang="en-US" sz="2700" dirty="0">
                <a:latin typeface="+mn-lt"/>
              </a:rPr>
              <a:t>  </a:t>
            </a:r>
            <a:r>
              <a:rPr lang="en-US" sz="2700" dirty="0" err="1">
                <a:latin typeface="+mn-lt"/>
              </a:rPr>
              <a:t>einer</a:t>
            </a:r>
            <a:r>
              <a:rPr lang="en-US" sz="2700" dirty="0">
                <a:latin typeface="+mn-lt"/>
              </a:rPr>
              <a:t> </a:t>
            </a:r>
            <a:r>
              <a:rPr lang="en-US" sz="2700" dirty="0" err="1">
                <a:latin typeface="+mn-lt"/>
              </a:rPr>
              <a:t>binären</a:t>
            </a:r>
            <a:r>
              <a:rPr lang="en-US" sz="2700" dirty="0">
                <a:latin typeface="+mn-lt"/>
              </a:rPr>
              <a:t> (ja/</a:t>
            </a:r>
            <a:r>
              <a:rPr lang="en-US" sz="2700" dirty="0" err="1">
                <a:latin typeface="+mn-lt"/>
              </a:rPr>
              <a:t>nein</a:t>
            </a:r>
            <a:r>
              <a:rPr lang="en-US" sz="2700" dirty="0">
                <a:latin typeface="+mn-lt"/>
              </a:rPr>
              <a:t>) Variable 𝜎</a:t>
            </a:r>
            <a:r>
              <a:rPr lang="en-US" sz="2700" baseline="30000" dirty="0">
                <a:latin typeface="+mn-lt"/>
              </a:rPr>
              <a:t>2</a:t>
            </a:r>
            <a:r>
              <a:rPr lang="en-US" sz="2700" dirty="0">
                <a:latin typeface="+mn-lt"/>
              </a:rPr>
              <a:t> </a:t>
            </a:r>
            <a:r>
              <a:rPr lang="en-US" sz="2700" dirty="0" err="1">
                <a:latin typeface="+mn-lt"/>
              </a:rPr>
              <a:t>darstellt</a:t>
            </a:r>
            <a:r>
              <a:rPr lang="en-US" sz="2700" dirty="0">
                <a:latin typeface="+mn-lt"/>
              </a:rPr>
              <a:t>. Die </a:t>
            </a:r>
            <a:r>
              <a:rPr lang="en-US" sz="2700" dirty="0" err="1">
                <a:latin typeface="+mn-lt"/>
              </a:rPr>
              <a:t>übliche</a:t>
            </a:r>
            <a:r>
              <a:rPr lang="en-US" sz="2700" dirty="0">
                <a:latin typeface="+mn-lt"/>
              </a:rPr>
              <a:t> </a:t>
            </a:r>
            <a:r>
              <a:rPr lang="en-US" sz="2700" dirty="0" err="1">
                <a:latin typeface="+mn-lt"/>
              </a:rPr>
              <a:t>Lösung</a:t>
            </a:r>
            <a:r>
              <a:rPr lang="en-US" sz="2700" dirty="0">
                <a:latin typeface="+mn-lt"/>
              </a:rPr>
              <a:t> </a:t>
            </a:r>
            <a:r>
              <a:rPr lang="en-US" sz="2700" dirty="0" err="1">
                <a:latin typeface="+mn-lt"/>
              </a:rPr>
              <a:t>ist</a:t>
            </a:r>
            <a:r>
              <a:rPr lang="en-US" sz="2700" dirty="0">
                <a:latin typeface="+mn-lt"/>
              </a:rPr>
              <a:t>, P=1-P=0,5 </a:t>
            </a:r>
            <a:r>
              <a:rPr lang="en-US" sz="2700" dirty="0" err="1">
                <a:latin typeface="+mn-lt"/>
              </a:rPr>
              <a:t>anzunehmen</a:t>
            </a:r>
            <a:r>
              <a:rPr lang="en-US" sz="2700" dirty="0">
                <a:latin typeface="+mn-lt"/>
              </a:rPr>
              <a:t> – </a:t>
            </a:r>
            <a:r>
              <a:rPr lang="en-US" sz="2700" dirty="0" err="1">
                <a:latin typeface="+mn-lt"/>
              </a:rPr>
              <a:t>damit</a:t>
            </a:r>
            <a:r>
              <a:rPr lang="en-US" sz="2700" dirty="0">
                <a:latin typeface="+mn-lt"/>
              </a:rPr>
              <a:t> </a:t>
            </a:r>
            <a:r>
              <a:rPr lang="en-US" sz="2700" dirty="0" err="1">
                <a:latin typeface="+mn-lt"/>
              </a:rPr>
              <a:t>stellt</a:t>
            </a:r>
            <a:r>
              <a:rPr lang="en-US" sz="2700" dirty="0">
                <a:latin typeface="+mn-lt"/>
              </a:rPr>
              <a:t> P*(1-P)=0,25 den </a:t>
            </a:r>
            <a:r>
              <a:rPr lang="en-US" sz="2700" dirty="0" err="1">
                <a:latin typeface="+mn-lt"/>
              </a:rPr>
              <a:t>Maximalwert</a:t>
            </a:r>
            <a:r>
              <a:rPr lang="en-US" sz="2700" dirty="0">
                <a:latin typeface="+mn-lt"/>
              </a:rPr>
              <a:t> </a:t>
            </a:r>
            <a:r>
              <a:rPr lang="en-US" sz="2700" dirty="0" err="1">
                <a:latin typeface="+mn-lt"/>
              </a:rPr>
              <a:t>dar</a:t>
            </a:r>
            <a:endParaRPr lang="en-US" sz="2700" dirty="0">
              <a:latin typeface="+mn-lt"/>
            </a:endParaRPr>
          </a:p>
          <a:p>
            <a:pPr marL="342900" indent="-342900">
              <a:buFont typeface="Wingdings" panose="05000000000000000000" pitchFamily="2" charset="2"/>
              <a:buChar char="Ø"/>
            </a:pPr>
            <a:endParaRPr lang="en-US" sz="2700" dirty="0">
              <a:latin typeface="+mn-lt"/>
            </a:endParaRPr>
          </a:p>
          <a:p>
            <a:pPr marL="342900" indent="-342900">
              <a:buFont typeface="Wingdings" panose="05000000000000000000" pitchFamily="2" charset="2"/>
              <a:buChar char="Ø"/>
            </a:pPr>
            <a:r>
              <a:rPr lang="en-US" sz="2700" dirty="0">
                <a:latin typeface="+mn-lt"/>
              </a:rPr>
              <a:t> </a:t>
            </a:r>
            <a:r>
              <a:rPr lang="en-US" sz="2700" i="1" dirty="0">
                <a:latin typeface="+mn-lt"/>
              </a:rPr>
              <a:t>n*</a:t>
            </a:r>
            <a:r>
              <a:rPr lang="en-US" sz="2700" dirty="0">
                <a:latin typeface="+mn-lt"/>
              </a:rPr>
              <a:t> </a:t>
            </a:r>
            <a:r>
              <a:rPr lang="en-US" sz="2700" dirty="0" err="1">
                <a:latin typeface="+mn-lt"/>
              </a:rPr>
              <a:t>ist</a:t>
            </a:r>
            <a:r>
              <a:rPr lang="en-US" sz="2700" dirty="0">
                <a:latin typeface="+mn-lt"/>
              </a:rPr>
              <a:t> die </a:t>
            </a:r>
            <a:r>
              <a:rPr lang="en-US" sz="2700" dirty="0" err="1">
                <a:latin typeface="+mn-lt"/>
              </a:rPr>
              <a:t>Lösung</a:t>
            </a:r>
            <a:r>
              <a:rPr lang="en-US" sz="2700" dirty="0">
                <a:latin typeface="+mn-lt"/>
              </a:rPr>
              <a:t> für </a:t>
            </a:r>
            <a:r>
              <a:rPr lang="en-US" sz="2700" dirty="0" err="1">
                <a:latin typeface="+mn-lt"/>
              </a:rPr>
              <a:t>eine</a:t>
            </a:r>
            <a:r>
              <a:rPr lang="en-US" sz="2700" dirty="0">
                <a:latin typeface="+mn-lt"/>
              </a:rPr>
              <a:t> </a:t>
            </a:r>
            <a:r>
              <a:rPr lang="en-US" sz="2700" dirty="0" err="1">
                <a:latin typeface="+mn-lt"/>
              </a:rPr>
              <a:t>einfache</a:t>
            </a:r>
            <a:r>
              <a:rPr lang="en-US" sz="2700" dirty="0">
                <a:latin typeface="+mn-lt"/>
              </a:rPr>
              <a:t> </a:t>
            </a:r>
            <a:r>
              <a:rPr lang="en-US" sz="2700" dirty="0" err="1">
                <a:latin typeface="+mn-lt"/>
              </a:rPr>
              <a:t>Zufallsstichprobe</a:t>
            </a:r>
            <a:r>
              <a:rPr lang="en-US" sz="2700" dirty="0">
                <a:latin typeface="+mn-lt"/>
              </a:rPr>
              <a:t> </a:t>
            </a:r>
            <a:r>
              <a:rPr lang="en-US" sz="2700" dirty="0" err="1">
                <a:latin typeface="+mn-lt"/>
              </a:rPr>
              <a:t>mit</a:t>
            </a:r>
            <a:r>
              <a:rPr lang="en-US" sz="2700" dirty="0">
                <a:latin typeface="+mn-lt"/>
              </a:rPr>
              <a:t> </a:t>
            </a:r>
            <a:r>
              <a:rPr lang="en-US" sz="2700" dirty="0" err="1">
                <a:latin typeface="+mn-lt"/>
              </a:rPr>
              <a:t>Zurücklegen</a:t>
            </a:r>
            <a:r>
              <a:rPr lang="en-US" sz="2700" dirty="0">
                <a:latin typeface="+mn-lt"/>
              </a:rPr>
              <a:t>, </a:t>
            </a:r>
            <a:r>
              <a:rPr lang="en-US" sz="2700" i="1" dirty="0">
                <a:latin typeface="+mn-lt"/>
              </a:rPr>
              <a:t>n</a:t>
            </a:r>
            <a:r>
              <a:rPr lang="en-US" sz="2700" dirty="0">
                <a:latin typeface="+mn-lt"/>
              </a:rPr>
              <a:t> </a:t>
            </a:r>
            <a:r>
              <a:rPr lang="en-US" sz="2700" dirty="0" err="1">
                <a:latin typeface="+mn-lt"/>
              </a:rPr>
              <a:t>ist</a:t>
            </a:r>
            <a:r>
              <a:rPr lang="en-US" sz="2700" dirty="0">
                <a:latin typeface="+mn-lt"/>
              </a:rPr>
              <a:t> die </a:t>
            </a:r>
            <a:r>
              <a:rPr lang="en-US" sz="2700" dirty="0" err="1">
                <a:latin typeface="+mn-lt"/>
              </a:rPr>
              <a:t>Lösung</a:t>
            </a:r>
            <a:r>
              <a:rPr lang="en-US" sz="2700" dirty="0">
                <a:latin typeface="+mn-lt"/>
              </a:rPr>
              <a:t> für </a:t>
            </a:r>
            <a:r>
              <a:rPr lang="en-US" sz="2700" dirty="0" err="1">
                <a:latin typeface="+mn-lt"/>
              </a:rPr>
              <a:t>eine</a:t>
            </a:r>
            <a:r>
              <a:rPr lang="en-US" sz="2700" dirty="0">
                <a:latin typeface="+mn-lt"/>
              </a:rPr>
              <a:t> </a:t>
            </a:r>
            <a:r>
              <a:rPr lang="en-US" sz="2700" dirty="0" err="1">
                <a:latin typeface="+mn-lt"/>
              </a:rPr>
              <a:t>einfache</a:t>
            </a:r>
            <a:r>
              <a:rPr lang="en-US" sz="2700" dirty="0">
                <a:latin typeface="+mn-lt"/>
              </a:rPr>
              <a:t> </a:t>
            </a:r>
            <a:r>
              <a:rPr lang="en-US" sz="2700" dirty="0" err="1">
                <a:latin typeface="+mn-lt"/>
              </a:rPr>
              <a:t>Zufallsstichprobe</a:t>
            </a:r>
            <a:r>
              <a:rPr lang="en-US" sz="2700" dirty="0">
                <a:latin typeface="+mn-lt"/>
              </a:rPr>
              <a:t> </a:t>
            </a:r>
            <a:r>
              <a:rPr lang="en-US" sz="2700" dirty="0" err="1">
                <a:latin typeface="+mn-lt"/>
              </a:rPr>
              <a:t>ohne</a:t>
            </a:r>
            <a:r>
              <a:rPr lang="en-US" sz="2700" dirty="0">
                <a:latin typeface="+mn-lt"/>
              </a:rPr>
              <a:t> </a:t>
            </a:r>
            <a:r>
              <a:rPr lang="en-US" sz="2700" dirty="0" err="1">
                <a:latin typeface="+mn-lt"/>
              </a:rPr>
              <a:t>Zurücklegen</a:t>
            </a:r>
            <a:r>
              <a:rPr lang="en-US" sz="2700" dirty="0">
                <a:latin typeface="+mn-lt"/>
              </a:rPr>
              <a:t> und N </a:t>
            </a:r>
            <a:r>
              <a:rPr lang="en-US" sz="2700" dirty="0" err="1">
                <a:latin typeface="+mn-lt"/>
              </a:rPr>
              <a:t>steht</a:t>
            </a:r>
            <a:r>
              <a:rPr lang="en-US" sz="2700" dirty="0">
                <a:latin typeface="+mn-lt"/>
              </a:rPr>
              <a:t> für die </a:t>
            </a:r>
            <a:r>
              <a:rPr lang="en-US" sz="2700" dirty="0" err="1">
                <a:latin typeface="+mn-lt"/>
              </a:rPr>
              <a:t>Grundgesamtheit</a:t>
            </a:r>
            <a:endParaRPr lang="en-US" sz="2700" dirty="0">
              <a:latin typeface="+mn-lt"/>
            </a:endParaRPr>
          </a:p>
        </p:txBody>
      </p:sp>
      <mc:AlternateContent xmlns:mc="http://schemas.openxmlformats.org/markup-compatibility/2006" xmlns:a14="http://schemas.microsoft.com/office/drawing/2010/main">
        <mc:Choice Requires="a14">
          <p:sp>
            <p:nvSpPr>
              <p:cNvPr id="4" name="Object 1027">
                <a:extLst>
                  <a:ext uri="{FF2B5EF4-FFF2-40B4-BE49-F238E27FC236}">
                    <a16:creationId xmlns:a16="http://schemas.microsoft.com/office/drawing/2014/main" id="{C7CEFCD0-A186-BE14-8486-C34232C4CD58}"/>
                  </a:ext>
                </a:extLst>
              </p:cNvPr>
              <p:cNvSpPr txBox="1"/>
              <p:nvPr/>
            </p:nvSpPr>
            <p:spPr bwMode="auto">
              <a:xfrm>
                <a:off x="12935268" y="2769152"/>
                <a:ext cx="4819332"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es-ES" sz="4000" b="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𝑛</m:t>
                          </m:r>
                        </m:e>
                        <m:sup>
                          <m:r>
                            <a:rPr lang="es-ES" sz="4000" b="0" i="1" smtClean="0">
                              <a:solidFill>
                                <a:srgbClr val="000000"/>
                              </a:solidFill>
                              <a:latin typeface="Cambria Math" panose="02040503050406030204" pitchFamily="18" charset="0"/>
                            </a:rPr>
                            <m:t>∗</m:t>
                          </m:r>
                        </m:sup>
                      </m:sSup>
                      <m:r>
                        <a:rPr lang="en-US" sz="4000" i="1">
                          <a:solidFill>
                            <a:srgbClr val="000000"/>
                          </a:solidFill>
                          <a:latin typeface="Cambria Math" panose="02040503050406030204" pitchFamily="18" charset="0"/>
                        </a:rPr>
                        <m:t>=</m:t>
                      </m:r>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𝑘</m:t>
                          </m:r>
                        </m:e>
                        <m:sup>
                          <m:r>
                            <a:rPr lang="es-ES" sz="4000" b="0" i="1" smtClean="0">
                              <a:solidFill>
                                <a:srgbClr val="000000"/>
                              </a:solidFill>
                              <a:latin typeface="Cambria Math" panose="02040503050406030204" pitchFamily="18" charset="0"/>
                            </a:rPr>
                            <m:t>2</m:t>
                          </m:r>
                        </m:sup>
                      </m:sSup>
                      <m:f>
                        <m:fPr>
                          <m:ctrlPr>
                            <a:rPr lang="en-US" sz="4000" i="1" smtClean="0">
                              <a:solidFill>
                                <a:srgbClr val="000000"/>
                              </a:solidFill>
                              <a:latin typeface="Cambria Math" panose="02040503050406030204" pitchFamily="18" charset="0"/>
                            </a:rPr>
                          </m:ctrlPr>
                        </m:fPr>
                        <m:num>
                          <m:r>
                            <a:rPr lang="es-ES" sz="4000" b="0" i="1" smtClean="0">
                              <a:solidFill>
                                <a:srgbClr val="000000"/>
                              </a:solidFill>
                              <a:latin typeface="Cambria Math" panose="02040503050406030204" pitchFamily="18" charset="0"/>
                            </a:rPr>
                            <m:t>𝑃</m:t>
                          </m:r>
                          <m:r>
                            <a:rPr lang="es-ES" sz="4000" b="0" i="1" smtClean="0">
                              <a:solidFill>
                                <a:srgbClr val="000000"/>
                              </a:solidFill>
                              <a:latin typeface="Cambria Math" panose="02040503050406030204" pitchFamily="18" charset="0"/>
                            </a:rPr>
                            <m:t>∗(1−</m:t>
                          </m:r>
                          <m:r>
                            <a:rPr lang="es-ES" sz="4000" b="0" i="1" smtClean="0">
                              <a:solidFill>
                                <a:srgbClr val="000000"/>
                              </a:solidFill>
                              <a:latin typeface="Cambria Math" panose="02040503050406030204" pitchFamily="18" charset="0"/>
                            </a:rPr>
                            <m:t>𝑃</m:t>
                          </m:r>
                          <m:r>
                            <a:rPr lang="es-ES" sz="4000" b="0" i="1" smtClean="0">
                              <a:solidFill>
                                <a:srgbClr val="000000"/>
                              </a:solidFill>
                              <a:latin typeface="Cambria Math" panose="02040503050406030204" pitchFamily="18" charset="0"/>
                            </a:rPr>
                            <m:t>)</m:t>
                          </m:r>
                        </m:num>
                        <m:den>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𝑒</m:t>
                              </m:r>
                            </m:e>
                            <m:sup>
                              <m:r>
                                <a:rPr lang="es-ES" sz="4000" b="0" i="1" smtClean="0">
                                  <a:solidFill>
                                    <a:srgbClr val="000000"/>
                                  </a:solidFill>
                                  <a:latin typeface="Cambria Math" panose="02040503050406030204" pitchFamily="18" charset="0"/>
                                </a:rPr>
                                <m:t>2</m:t>
                              </m:r>
                            </m:sup>
                          </m:sSup>
                        </m:den>
                      </m:f>
                    </m:oMath>
                  </m:oMathPara>
                </a14:m>
                <a:br>
                  <a:rPr lang="en-US" sz="4000" dirty="0">
                    <a:solidFill>
                      <a:srgbClr val="000000"/>
                    </a:solidFill>
                  </a:rPr>
                </a:br>
                <a:endParaRPr lang="en-US" sz="4000" dirty="0"/>
              </a:p>
            </p:txBody>
          </p:sp>
        </mc:Choice>
        <mc:Fallback xmlns="" xmlns:a16="http://schemas.microsoft.com/office/drawing/2014/main" xmlns:p14="http://schemas.microsoft.com/office/powerpoint/2010/main">
          <p:sp>
            <p:nvSpPr>
              <p:cNvPr id="4" name="Object 1027">
                <a:extLst>
                  <a:ext uri="{FF2B5EF4-FFF2-40B4-BE49-F238E27FC236}">
                    <a16:creationId xmlns:a16="http://schemas.microsoft.com/office/drawing/2014/main" id="{C7CEFCD0-A186-BE14-8486-C34232C4CD58}"/>
                  </a:ext>
                </a:extLst>
              </p:cNvPr>
              <p:cNvSpPr txBox="1">
                <a:spLocks noRot="1" noChangeAspect="1" noMove="1" noResize="1" noEditPoints="1" noAdjustHandles="1" noChangeArrowheads="1" noChangeShapeType="1" noTextEdit="1"/>
              </p:cNvSpPr>
              <p:nvPr/>
            </p:nvSpPr>
            <p:spPr bwMode="auto">
              <a:xfrm>
                <a:off x="12935268" y="2769152"/>
                <a:ext cx="4819332" cy="1990210"/>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1025">
                <a:extLst>
                  <a:ext uri="{FF2B5EF4-FFF2-40B4-BE49-F238E27FC236}">
                    <a16:creationId xmlns:a16="http://schemas.microsoft.com/office/drawing/2014/main" id="{00E7E7AD-3D40-6088-6265-452DDFD6977C}"/>
                  </a:ext>
                </a:extLst>
              </p:cNvPr>
              <p:cNvSpPr txBox="1"/>
              <p:nvPr/>
            </p:nvSpPr>
            <p:spPr bwMode="auto">
              <a:xfrm>
                <a:off x="13117751" y="5748715"/>
                <a:ext cx="4454365" cy="1810405"/>
              </a:xfrm>
              <a:prstGeom prst="rect">
                <a:avLst/>
              </a:prstGeom>
              <a:noFill/>
              <a:ln w="2857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4000" i="1">
                          <a:solidFill>
                            <a:srgbClr val="000000"/>
                          </a:solidFill>
                          <a:latin typeface="Cambria Math" panose="02040503050406030204" pitchFamily="18" charset="0"/>
                        </a:rPr>
                        <m:t>𝑛</m:t>
                      </m:r>
                      <m:r>
                        <a:rPr lang="en-US" sz="4000" i="1">
                          <a:solidFill>
                            <a:srgbClr val="000000"/>
                          </a:solidFill>
                          <a:latin typeface="Cambria Math" panose="02040503050406030204" pitchFamily="18" charset="0"/>
                        </a:rPr>
                        <m:t>=</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1+</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𝑁</m:t>
                              </m:r>
                            </m:den>
                          </m:f>
                        </m:den>
                      </m:f>
                    </m:oMath>
                  </m:oMathPara>
                </a14:m>
                <a:endParaRPr lang="en-US" sz="4000" dirty="0"/>
              </a:p>
            </p:txBody>
          </p:sp>
        </mc:Choice>
        <mc:Fallback xmlns="" xmlns:a16="http://schemas.microsoft.com/office/drawing/2014/main" xmlns:p14="http://schemas.microsoft.com/office/powerpoint/2010/main">
          <p:sp>
            <p:nvSpPr>
              <p:cNvPr id="5" name="Object 1025">
                <a:extLst>
                  <a:ext uri="{FF2B5EF4-FFF2-40B4-BE49-F238E27FC236}">
                    <a16:creationId xmlns:a16="http://schemas.microsoft.com/office/drawing/2014/main" id="{00E7E7AD-3D40-6088-6265-452DDFD6977C}"/>
                  </a:ext>
                </a:extLst>
              </p:cNvPr>
              <p:cNvSpPr txBox="1">
                <a:spLocks noRot="1" noChangeAspect="1" noMove="1" noResize="1" noEditPoints="1" noAdjustHandles="1" noChangeArrowheads="1" noChangeShapeType="1" noTextEdit="1"/>
              </p:cNvSpPr>
              <p:nvPr/>
            </p:nvSpPr>
            <p:spPr bwMode="auto">
              <a:xfrm>
                <a:off x="13117751" y="5748715"/>
                <a:ext cx="4454365" cy="1810405"/>
              </a:xfrm>
              <a:prstGeom prst="rect">
                <a:avLst/>
              </a:prstGeom>
              <a:blipFill>
                <a:blip r:embed="rId4"/>
                <a:stretch>
                  <a:fillRect/>
                </a:stretch>
              </a:blipFill>
              <a:ln w="2857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54485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Berechnung des Stichprobenumfangs: einfache Zufallsstichproben</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985234" y="2006179"/>
            <a:ext cx="16357886" cy="2677656"/>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800" dirty="0">
                <a:latin typeface="+mn-lt"/>
              </a:rPr>
              <a:t>Einfache Implementierung in der Sprache R mit dem Paket "</a:t>
            </a:r>
            <a:r>
              <a:rPr lang="en-US" sz="2800" dirty="0" err="1">
                <a:latin typeface="+mn-lt"/>
              </a:rPr>
              <a:t>samplingbook</a:t>
            </a:r>
            <a:r>
              <a:rPr lang="en-US" sz="2800" dirty="0">
                <a:latin typeface="+mn-lt"/>
              </a:rPr>
              <a:t>".</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n-US" sz="2800" dirty="0">
                <a:latin typeface="+mn-lt"/>
              </a:rPr>
              <a:t> Die </a:t>
            </a:r>
            <a:r>
              <a:rPr lang="en-US" sz="2800" dirty="0" err="1">
                <a:latin typeface="+mn-lt"/>
              </a:rPr>
              <a:t>Funktion</a:t>
            </a:r>
            <a:r>
              <a:rPr lang="en-US" sz="2800" dirty="0">
                <a:latin typeface="+mn-lt"/>
              </a:rPr>
              <a:t> "</a:t>
            </a:r>
            <a:r>
              <a:rPr lang="en-US" sz="2800" dirty="0" err="1">
                <a:latin typeface="+mn-lt"/>
              </a:rPr>
              <a:t>sample.size.prop</a:t>
            </a:r>
            <a:r>
              <a:rPr lang="en-US" sz="2800" dirty="0">
                <a:latin typeface="+mn-lt"/>
              </a:rPr>
              <a:t>" </a:t>
            </a:r>
            <a:r>
              <a:rPr lang="en-US" sz="2800" dirty="0" err="1">
                <a:latin typeface="+mn-lt"/>
              </a:rPr>
              <a:t>ermöglicht</a:t>
            </a:r>
            <a:r>
              <a:rPr lang="en-US" sz="2800" dirty="0">
                <a:latin typeface="+mn-lt"/>
              </a:rPr>
              <a:t> </a:t>
            </a:r>
            <a:r>
              <a:rPr lang="en-US" sz="2800" dirty="0" err="1">
                <a:latin typeface="+mn-lt"/>
              </a:rPr>
              <a:t>eine</a:t>
            </a:r>
            <a:r>
              <a:rPr lang="en-US" sz="2800" dirty="0">
                <a:latin typeface="+mn-lt"/>
              </a:rPr>
              <a:t> </a:t>
            </a:r>
            <a:r>
              <a:rPr lang="en-US" sz="2800" dirty="0" err="1">
                <a:latin typeface="+mn-lt"/>
              </a:rPr>
              <a:t>Stichprobenziehung</a:t>
            </a:r>
            <a:r>
              <a:rPr lang="en-US" sz="2800" dirty="0">
                <a:latin typeface="+mn-lt"/>
              </a:rPr>
              <a:t> </a:t>
            </a:r>
            <a:r>
              <a:rPr lang="en-US" sz="2800" dirty="0" err="1">
                <a:latin typeface="+mn-lt"/>
              </a:rPr>
              <a:t>mit</a:t>
            </a:r>
            <a:r>
              <a:rPr lang="en-US" sz="2800" dirty="0">
                <a:latin typeface="+mn-lt"/>
              </a:rPr>
              <a:t> </a:t>
            </a:r>
            <a:r>
              <a:rPr lang="en-US" sz="2800" dirty="0" err="1">
                <a:latin typeface="+mn-lt"/>
              </a:rPr>
              <a:t>oder</a:t>
            </a:r>
            <a:r>
              <a:rPr lang="en-US" sz="2800" dirty="0">
                <a:latin typeface="+mn-lt"/>
              </a:rPr>
              <a:t> </a:t>
            </a:r>
            <a:r>
              <a:rPr lang="en-US" sz="2800" dirty="0" err="1">
                <a:latin typeface="+mn-lt"/>
              </a:rPr>
              <a:t>ohne</a:t>
            </a:r>
            <a:r>
              <a:rPr lang="en-US" sz="2800" dirty="0">
                <a:latin typeface="+mn-lt"/>
              </a:rPr>
              <a:t> </a:t>
            </a:r>
            <a:r>
              <a:rPr lang="en-US" sz="2800" dirty="0" err="1">
                <a:latin typeface="+mn-lt"/>
              </a:rPr>
              <a:t>Zurücklegen</a:t>
            </a:r>
            <a:r>
              <a:rPr lang="en-US" sz="2800" dirty="0">
                <a:latin typeface="+mn-lt"/>
              </a:rPr>
              <a:t>, </a:t>
            </a:r>
            <a:r>
              <a:rPr lang="en-US" sz="2800" dirty="0" err="1">
                <a:latin typeface="+mn-lt"/>
              </a:rPr>
              <a:t>obwohl</a:t>
            </a:r>
            <a:r>
              <a:rPr lang="en-US" sz="2800" dirty="0">
                <a:latin typeface="+mn-lt"/>
              </a:rPr>
              <a:t> in </a:t>
            </a:r>
            <a:r>
              <a:rPr lang="en-US" sz="2800" dirty="0" err="1">
                <a:latin typeface="+mn-lt"/>
              </a:rPr>
              <a:t>diesem</a:t>
            </a:r>
            <a:r>
              <a:rPr lang="en-US" sz="2800" dirty="0">
                <a:latin typeface="+mn-lt"/>
              </a:rPr>
              <a:t> Beispiel angesichts der großen Grundgesamtheit (N), aus der die Stichproben gezogen werden (wir nehmen willkürlich an, dass N=200.000.000), keine praktischen Unterschiede zwischen der Lösung dieser beiden Alternativen gefunden werden. </a:t>
            </a:r>
          </a:p>
        </p:txBody>
      </p:sp>
      <p:sp>
        <p:nvSpPr>
          <p:cNvPr id="2" name="Rectangle 2">
            <a:extLst>
              <a:ext uri="{FF2B5EF4-FFF2-40B4-BE49-F238E27FC236}">
                <a16:creationId xmlns:a16="http://schemas.microsoft.com/office/drawing/2014/main" id="{4EC8CF4F-F4E2-F384-F295-961821001588}"/>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8798C1B7-94C6-9FDD-C97B-28724EB76454}"/>
              </a:ext>
            </a:extLst>
          </p:cNvPr>
          <p:cNvGraphicFramePr>
            <a:graphicFrameLocks noChangeAspect="1"/>
          </p:cNvGraphicFramePr>
          <p:nvPr>
            <p:extLst>
              <p:ext uri="{D42A27DB-BD31-4B8C-83A1-F6EECF244321}">
                <p14:modId xmlns:p14="http://schemas.microsoft.com/office/powerpoint/2010/main" val="1604626705"/>
              </p:ext>
            </p:extLst>
          </p:nvPr>
        </p:nvGraphicFramePr>
        <p:xfrm>
          <a:off x="1280159" y="4777101"/>
          <a:ext cx="15986165" cy="1973372"/>
        </p:xfrm>
        <a:graphic>
          <a:graphicData uri="http://schemas.openxmlformats.org/presentationml/2006/ole">
            <mc:AlternateContent xmlns:mc="http://schemas.openxmlformats.org/markup-compatibility/2006">
              <mc:Choice xmlns:v="urn:schemas-microsoft-com:vml" Requires="v">
                <p:oleObj r:id="rId2" imgW="4854361" imgH="601905" progId="PBrush">
                  <p:embed/>
                </p:oleObj>
              </mc:Choice>
              <mc:Fallback>
                <p:oleObj r:id="rId2" imgW="4854361" imgH="601905" progId="PBrush">
                  <p:embed/>
                  <p:pic>
                    <p:nvPicPr>
                      <p:cNvPr id="6" name="Object 5">
                        <a:extLst>
                          <a:ext uri="{FF2B5EF4-FFF2-40B4-BE49-F238E27FC236}">
                            <a16:creationId xmlns:a16="http://schemas.microsoft.com/office/drawing/2014/main" id="{8798C1B7-94C6-9FDD-C97B-28724EB76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59" y="4777101"/>
                        <a:ext cx="15986165" cy="1973372"/>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9042B353-0F27-C935-CFA0-5C803BA5C26F}"/>
              </a:ext>
            </a:extLst>
          </p:cNvPr>
          <p:cNvSpPr txBox="1"/>
          <p:nvPr/>
        </p:nvSpPr>
        <p:spPr>
          <a:xfrm>
            <a:off x="985234" y="7084693"/>
            <a:ext cx="16357886" cy="523220"/>
          </a:xfrm>
          <a:prstGeom prst="rect">
            <a:avLst/>
          </a:prstGeom>
          <a:noFill/>
        </p:spPr>
        <p:txBody>
          <a:bodyPr wrap="square" rtlCol="0">
            <a:spAutoFit/>
          </a:bodyPr>
          <a:lstStyle/>
          <a:p>
            <a:pPr marL="342900" indent="-342900">
              <a:buFont typeface="Wingdings" panose="05000000000000000000" pitchFamily="2" charset="2"/>
              <a:buChar char="Ø"/>
            </a:pPr>
            <a:r>
              <a:rPr lang="en-US" sz="2800" dirty="0">
                <a:latin typeface="+mn-lt"/>
              </a:rPr>
              <a:t>Die Lösung in beiden Fällen ist, dass etwa 1.000 Bürger in die Stichprobe aufgenommen werden.</a:t>
            </a:r>
          </a:p>
        </p:txBody>
      </p:sp>
    </p:spTree>
    <p:extLst>
      <p:ext uri="{BB962C8B-B14F-4D97-AF65-F5344CB8AC3E}">
        <p14:creationId xmlns:p14="http://schemas.microsoft.com/office/powerpoint/2010/main" val="282110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Berechnung des Stichprobenumfangs: einfache Zufallsstichproben</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1281566" y="2027345"/>
            <a:ext cx="12803580" cy="7417415"/>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800" dirty="0">
                <a:latin typeface="+mn-lt"/>
              </a:rPr>
              <a:t>Die </a:t>
            </a:r>
            <a:r>
              <a:rPr lang="en-US" sz="2800" dirty="0" err="1">
                <a:latin typeface="+mn-lt"/>
              </a:rPr>
              <a:t>gleichen</a:t>
            </a:r>
            <a:r>
              <a:rPr lang="en-US" sz="2800" dirty="0">
                <a:latin typeface="+mn-lt"/>
              </a:rPr>
              <a:t> </a:t>
            </a:r>
            <a:r>
              <a:rPr lang="en-US" sz="2800" dirty="0" err="1">
                <a:latin typeface="+mn-lt"/>
              </a:rPr>
              <a:t>drei</a:t>
            </a:r>
            <a:r>
              <a:rPr lang="en-US" sz="2800" dirty="0">
                <a:latin typeface="+mn-lt"/>
              </a:rPr>
              <a:t> </a:t>
            </a:r>
            <a:r>
              <a:rPr lang="en-US" sz="2800" dirty="0" err="1">
                <a:latin typeface="+mn-lt"/>
              </a:rPr>
              <a:t>Komponenten</a:t>
            </a:r>
            <a:r>
              <a:rPr lang="en-US" sz="2800" dirty="0">
                <a:latin typeface="+mn-lt"/>
              </a:rPr>
              <a:t> </a:t>
            </a:r>
            <a:r>
              <a:rPr lang="en-US" sz="2800" dirty="0" err="1">
                <a:latin typeface="+mn-lt"/>
              </a:rPr>
              <a:t>treten</a:t>
            </a:r>
            <a:r>
              <a:rPr lang="en-US" sz="2800" dirty="0">
                <a:latin typeface="+mn-lt"/>
              </a:rPr>
              <a:t> auf, </a:t>
            </a:r>
            <a:r>
              <a:rPr lang="en-US" sz="2800" dirty="0" err="1">
                <a:latin typeface="+mn-lt"/>
              </a:rPr>
              <a:t>wenn</a:t>
            </a:r>
            <a:r>
              <a:rPr lang="en-US" sz="2800" dirty="0">
                <a:latin typeface="+mn-lt"/>
              </a:rPr>
              <a:t> </a:t>
            </a:r>
            <a:r>
              <a:rPr lang="en-US" sz="2800" dirty="0" err="1">
                <a:latin typeface="+mn-lt"/>
              </a:rPr>
              <a:t>wir</a:t>
            </a:r>
            <a:r>
              <a:rPr lang="en-US" sz="2800" dirty="0">
                <a:latin typeface="+mn-lt"/>
              </a:rPr>
              <a:t> </a:t>
            </a:r>
            <a:r>
              <a:rPr lang="en-US" sz="2800" dirty="0" err="1">
                <a:latin typeface="+mn-lt"/>
              </a:rPr>
              <a:t>mit</a:t>
            </a:r>
            <a:r>
              <a:rPr lang="en-US" sz="2800" dirty="0">
                <a:latin typeface="+mn-lt"/>
              </a:rPr>
              <a:t> </a:t>
            </a:r>
            <a:r>
              <a:rPr lang="en-US" sz="2800" dirty="0" err="1">
                <a:latin typeface="+mn-lt"/>
              </a:rPr>
              <a:t>unserer</a:t>
            </a:r>
            <a:r>
              <a:rPr lang="en-US" sz="2800" dirty="0">
                <a:latin typeface="+mn-lt"/>
              </a:rPr>
              <a:t> </a:t>
            </a:r>
            <a:r>
              <a:rPr lang="en-US" sz="2800" dirty="0" err="1">
                <a:latin typeface="+mn-lt"/>
              </a:rPr>
              <a:t>Stichprobe</a:t>
            </a:r>
            <a:r>
              <a:rPr lang="en-US" sz="2800" dirty="0">
                <a:latin typeface="+mn-lt"/>
              </a:rPr>
              <a:t> </a:t>
            </a:r>
            <a:r>
              <a:rPr lang="en-US" sz="2800" dirty="0" err="1">
                <a:latin typeface="+mn-lt"/>
              </a:rPr>
              <a:t>einen</a:t>
            </a:r>
            <a:r>
              <a:rPr lang="en-US" sz="2800" dirty="0">
                <a:latin typeface="+mn-lt"/>
              </a:rPr>
              <a:t> </a:t>
            </a:r>
            <a:r>
              <a:rPr lang="en-US" sz="2800" dirty="0" err="1">
                <a:latin typeface="+mn-lt"/>
              </a:rPr>
              <a:t>Populationsmittelwert</a:t>
            </a:r>
            <a:r>
              <a:rPr lang="en-US" sz="2800" dirty="0">
                <a:latin typeface="+mn-lt"/>
              </a:rPr>
              <a:t> für </a:t>
            </a:r>
            <a:r>
              <a:rPr lang="en-US" sz="2800" dirty="0" err="1">
                <a:latin typeface="+mn-lt"/>
              </a:rPr>
              <a:t>eine</a:t>
            </a:r>
            <a:r>
              <a:rPr lang="en-US" sz="2800" dirty="0">
                <a:latin typeface="+mn-lt"/>
              </a:rPr>
              <a:t> </a:t>
            </a:r>
            <a:r>
              <a:rPr lang="en-US" sz="2800" dirty="0" err="1">
                <a:latin typeface="+mn-lt"/>
              </a:rPr>
              <a:t>kontinuierliche</a:t>
            </a:r>
            <a:r>
              <a:rPr lang="en-US" sz="2800" dirty="0">
                <a:latin typeface="+mn-lt"/>
              </a:rPr>
              <a:t> Variable schätzen wollen</a:t>
            </a:r>
          </a:p>
          <a:p>
            <a:pPr marL="342900" indent="-342900">
              <a:buFont typeface="Wingdings" panose="05000000000000000000" pitchFamily="2" charset="2"/>
              <a:buChar char="Ø"/>
            </a:pPr>
            <a:endParaRPr lang="en-US" sz="2800" dirty="0">
              <a:latin typeface="+mn-lt"/>
            </a:endParaRPr>
          </a:p>
          <a:p>
            <a:pPr marL="715645" lvl="1" indent="-274320">
              <a:buFont typeface="+mj-lt"/>
              <a:buAutoNum type="arabicPeriod"/>
            </a:pPr>
            <a:r>
              <a:rPr lang="en-US" sz="2800" dirty="0">
                <a:latin typeface="+mn-lt"/>
              </a:rPr>
              <a:t> Die Konstante stammt aus einer Normalverteilung und wird höher, wenn wir das gewünschte Vertrauensniveau erhöhen.</a:t>
            </a:r>
          </a:p>
          <a:p>
            <a:pPr marL="715645" lvl="1" indent="-274320">
              <a:buFont typeface="+mj-lt"/>
              <a:buAutoNum type="arabicPeriod"/>
            </a:pPr>
            <a:endParaRPr lang="en-US" sz="2800" dirty="0">
              <a:latin typeface="+mn-lt"/>
            </a:endParaRPr>
          </a:p>
          <a:p>
            <a:pPr marL="715645" lvl="1" indent="-274320">
              <a:buAutoNum type="arabicPeriod"/>
            </a:pPr>
            <a:r>
              <a:rPr lang="en-US" sz="2800" dirty="0">
                <a:latin typeface="+mn-lt"/>
              </a:rPr>
              <a:t>Das Symbol </a:t>
            </a:r>
            <a:r>
              <a:rPr lang="en-US" sz="2700" i="1" dirty="0">
                <a:latin typeface="Cambria"/>
              </a:rPr>
              <a:t>e</a:t>
            </a:r>
            <a:r>
              <a:rPr lang="en-US" sz="2700" i="1" dirty="0">
                <a:latin typeface="+mn-lt"/>
              </a:rPr>
              <a:t> </a:t>
            </a:r>
            <a:r>
              <a:rPr lang="en-US" sz="2800" dirty="0" err="1">
                <a:latin typeface="+mn-lt"/>
              </a:rPr>
              <a:t>steht</a:t>
            </a:r>
            <a:r>
              <a:rPr lang="en-US" sz="2800" dirty="0">
                <a:latin typeface="+mn-lt"/>
              </a:rPr>
              <a:t> für den </a:t>
            </a:r>
            <a:r>
              <a:rPr lang="en-US" sz="2800" dirty="0" err="1">
                <a:latin typeface="+mn-lt"/>
              </a:rPr>
              <a:t>Fehlerspielraum</a:t>
            </a:r>
            <a:r>
              <a:rPr lang="en-US" sz="2800" dirty="0">
                <a:latin typeface="+mn-lt"/>
              </a:rPr>
              <a:t>, die </a:t>
            </a:r>
            <a:r>
              <a:rPr lang="en-US" sz="2800" dirty="0" err="1">
                <a:latin typeface="+mn-lt"/>
              </a:rPr>
              <a:t>wir</a:t>
            </a:r>
            <a:r>
              <a:rPr lang="en-US" sz="2800" dirty="0">
                <a:latin typeface="+mn-lt"/>
              </a:rPr>
              <a:t> </a:t>
            </a:r>
            <a:r>
              <a:rPr lang="en-US" sz="2800" dirty="0" err="1">
                <a:latin typeface="+mn-lt"/>
              </a:rPr>
              <a:t>bereit</a:t>
            </a:r>
            <a:r>
              <a:rPr lang="en-US" sz="2800" dirty="0">
                <a:latin typeface="+mn-lt"/>
              </a:rPr>
              <a:t> </a:t>
            </a:r>
            <a:r>
              <a:rPr lang="en-US" sz="2800" dirty="0" err="1">
                <a:latin typeface="+mn-lt"/>
              </a:rPr>
              <a:t>sind</a:t>
            </a:r>
            <a:r>
              <a:rPr lang="en-US" sz="2800" dirty="0">
                <a:latin typeface="+mn-lt"/>
              </a:rPr>
              <a:t>, </a:t>
            </a:r>
            <a:r>
              <a:rPr lang="en-US" sz="2800" dirty="0" err="1">
                <a:latin typeface="+mn-lt"/>
              </a:rPr>
              <a:t>anzunehmen</a:t>
            </a:r>
            <a:r>
              <a:rPr lang="en-US" sz="2800" dirty="0">
                <a:latin typeface="+mn-lt"/>
              </a:rPr>
              <a:t>.</a:t>
            </a:r>
          </a:p>
          <a:p>
            <a:pPr marL="715645" lvl="1" indent="-274320">
              <a:buFont typeface="+mj-lt"/>
              <a:buAutoNum type="arabicPeriod"/>
            </a:pPr>
            <a:endParaRPr lang="en-US" sz="2800" dirty="0">
              <a:latin typeface="+mn-lt"/>
            </a:endParaRPr>
          </a:p>
          <a:p>
            <a:pPr marL="715645" lvl="1" indent="-274320">
              <a:buFont typeface="+mj-lt"/>
              <a:buAutoNum type="arabicPeriod"/>
            </a:pPr>
            <a:r>
              <a:rPr lang="en-US" sz="2800" dirty="0">
                <a:latin typeface="+mn-lt"/>
              </a:rPr>
              <a:t> Wir müssen eine Annahme über die Homogenität der Variablen in der Population treffen. Dies bedeutet, dass wir einen realistischen Wert (der in der Regel aus einer früheren Studie stammt) für die Varianz der Population festlegen müssen </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n-US" sz="2800" i="1" dirty="0">
                <a:latin typeface="+mn-lt"/>
              </a:rPr>
              <a:t>n* </a:t>
            </a:r>
            <a:r>
              <a:rPr lang="en-US" sz="2800" dirty="0" err="1">
                <a:latin typeface="+mn-lt"/>
              </a:rPr>
              <a:t>ist</a:t>
            </a:r>
            <a:r>
              <a:rPr lang="en-US" sz="2800" dirty="0">
                <a:latin typeface="+mn-lt"/>
              </a:rPr>
              <a:t> die </a:t>
            </a:r>
            <a:r>
              <a:rPr lang="en-US" sz="2800" dirty="0" err="1">
                <a:latin typeface="+mn-lt"/>
              </a:rPr>
              <a:t>Lösung</a:t>
            </a:r>
            <a:r>
              <a:rPr lang="en-US" sz="2800" dirty="0">
                <a:latin typeface="+mn-lt"/>
              </a:rPr>
              <a:t> für </a:t>
            </a:r>
            <a:r>
              <a:rPr lang="en-US" sz="2800" dirty="0" err="1">
                <a:latin typeface="+mn-lt"/>
              </a:rPr>
              <a:t>eine</a:t>
            </a:r>
            <a:r>
              <a:rPr lang="en-US" sz="2800" dirty="0">
                <a:latin typeface="+mn-lt"/>
              </a:rPr>
              <a:t> </a:t>
            </a:r>
            <a:r>
              <a:rPr lang="en-US" sz="2800" dirty="0" err="1">
                <a:latin typeface="+mn-lt"/>
              </a:rPr>
              <a:t>einfache</a:t>
            </a:r>
            <a:r>
              <a:rPr lang="en-US" sz="2800" dirty="0">
                <a:latin typeface="+mn-lt"/>
              </a:rPr>
              <a:t> </a:t>
            </a:r>
            <a:r>
              <a:rPr lang="en-US" sz="2800" dirty="0" err="1">
                <a:latin typeface="+mn-lt"/>
              </a:rPr>
              <a:t>Zufallsstichprobe</a:t>
            </a:r>
            <a:r>
              <a:rPr lang="en-US" sz="2800" dirty="0">
                <a:latin typeface="+mn-lt"/>
              </a:rPr>
              <a:t> </a:t>
            </a:r>
            <a:r>
              <a:rPr lang="en-US" sz="2800" dirty="0" err="1">
                <a:latin typeface="+mn-lt"/>
              </a:rPr>
              <a:t>mit</a:t>
            </a:r>
            <a:r>
              <a:rPr lang="en-US" sz="2800" dirty="0">
                <a:latin typeface="+mn-lt"/>
              </a:rPr>
              <a:t> </a:t>
            </a:r>
            <a:r>
              <a:rPr lang="en-US" sz="2800" dirty="0" err="1">
                <a:latin typeface="+mn-lt"/>
              </a:rPr>
              <a:t>Zurücklegen</a:t>
            </a:r>
            <a:r>
              <a:rPr lang="en-US" sz="2800" dirty="0">
                <a:latin typeface="+mn-lt"/>
              </a:rPr>
              <a:t>, </a:t>
            </a:r>
            <a:r>
              <a:rPr lang="en-US" sz="2800" i="1" dirty="0">
                <a:latin typeface="+mn-lt"/>
              </a:rPr>
              <a:t>n</a:t>
            </a:r>
            <a:r>
              <a:rPr lang="en-US" sz="2800" dirty="0">
                <a:latin typeface="+mn-lt"/>
              </a:rPr>
              <a:t> </a:t>
            </a:r>
            <a:r>
              <a:rPr lang="en-US" sz="2800" dirty="0" err="1">
                <a:latin typeface="+mn-lt"/>
              </a:rPr>
              <a:t>ist</a:t>
            </a:r>
            <a:r>
              <a:rPr lang="en-US" sz="2800" dirty="0">
                <a:latin typeface="+mn-lt"/>
              </a:rPr>
              <a:t> die </a:t>
            </a:r>
            <a:r>
              <a:rPr lang="en-US" sz="2800" dirty="0" err="1">
                <a:latin typeface="+mn-lt"/>
              </a:rPr>
              <a:t>Lösung</a:t>
            </a:r>
            <a:r>
              <a:rPr lang="en-US" sz="2800" dirty="0">
                <a:latin typeface="+mn-lt"/>
              </a:rPr>
              <a:t> für </a:t>
            </a:r>
            <a:r>
              <a:rPr lang="en-US" sz="2800" dirty="0" err="1">
                <a:latin typeface="+mn-lt"/>
              </a:rPr>
              <a:t>eine</a:t>
            </a:r>
            <a:r>
              <a:rPr lang="en-US" sz="2800" dirty="0">
                <a:latin typeface="+mn-lt"/>
              </a:rPr>
              <a:t> </a:t>
            </a:r>
            <a:r>
              <a:rPr lang="en-US" sz="2800" dirty="0" err="1">
                <a:latin typeface="+mn-lt"/>
              </a:rPr>
              <a:t>einfache</a:t>
            </a:r>
            <a:r>
              <a:rPr lang="en-US" sz="2800" dirty="0">
                <a:latin typeface="+mn-lt"/>
              </a:rPr>
              <a:t> </a:t>
            </a:r>
            <a:r>
              <a:rPr lang="en-US" sz="2800" dirty="0" err="1">
                <a:latin typeface="+mn-lt"/>
              </a:rPr>
              <a:t>Zufallsstichprobe</a:t>
            </a:r>
            <a:r>
              <a:rPr lang="en-US" sz="2800" dirty="0">
                <a:latin typeface="+mn-lt"/>
              </a:rPr>
              <a:t> </a:t>
            </a:r>
            <a:r>
              <a:rPr lang="en-US" sz="2800" dirty="0" err="1">
                <a:latin typeface="+mn-lt"/>
              </a:rPr>
              <a:t>ohne</a:t>
            </a:r>
            <a:r>
              <a:rPr lang="en-US" sz="2800" dirty="0">
                <a:latin typeface="+mn-lt"/>
              </a:rPr>
              <a:t> </a:t>
            </a:r>
            <a:r>
              <a:rPr lang="en-US" sz="2800" dirty="0" err="1">
                <a:latin typeface="+mn-lt"/>
              </a:rPr>
              <a:t>Zurücklegen</a:t>
            </a:r>
            <a:r>
              <a:rPr lang="en-US" sz="2800" dirty="0">
                <a:latin typeface="+mn-lt"/>
              </a:rPr>
              <a:t> und N ist die Grundgesamtheit</a:t>
            </a:r>
          </a:p>
        </p:txBody>
      </p:sp>
      <mc:AlternateContent xmlns:mc="http://schemas.openxmlformats.org/markup-compatibility/2006" xmlns:a14="http://schemas.microsoft.com/office/drawing/2010/main">
        <mc:Choice Requires="a14">
          <p:sp>
            <p:nvSpPr>
              <p:cNvPr id="4" name="Object 1027">
                <a:extLst>
                  <a:ext uri="{FF2B5EF4-FFF2-40B4-BE49-F238E27FC236}">
                    <a16:creationId xmlns:a16="http://schemas.microsoft.com/office/drawing/2014/main" id="{C7CEFCD0-A186-BE14-8486-C34232C4CD58}"/>
                  </a:ext>
                </a:extLst>
              </p:cNvPr>
              <p:cNvSpPr txBox="1"/>
              <p:nvPr/>
            </p:nvSpPr>
            <p:spPr bwMode="auto">
              <a:xfrm>
                <a:off x="14431962" y="2793629"/>
                <a:ext cx="4819332"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es-ES" sz="4000" b="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𝑛</m:t>
                          </m:r>
                        </m:e>
                        <m:sup>
                          <m:r>
                            <a:rPr lang="es-ES" sz="4000" b="0" i="1" smtClean="0">
                              <a:solidFill>
                                <a:srgbClr val="000000"/>
                              </a:solidFill>
                              <a:latin typeface="Cambria Math" panose="02040503050406030204" pitchFamily="18" charset="0"/>
                            </a:rPr>
                            <m:t>∗</m:t>
                          </m:r>
                        </m:sup>
                      </m:sSup>
                      <m:r>
                        <a:rPr lang="en-US" sz="4000" i="1">
                          <a:solidFill>
                            <a:srgbClr val="000000"/>
                          </a:solidFill>
                          <a:latin typeface="Cambria Math" panose="02040503050406030204" pitchFamily="18" charset="0"/>
                        </a:rPr>
                        <m:t>=</m:t>
                      </m:r>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𝑘</m:t>
                          </m:r>
                        </m:e>
                        <m:sup>
                          <m:r>
                            <a:rPr lang="es-ES" sz="4000" b="0" i="1" smtClean="0">
                              <a:solidFill>
                                <a:srgbClr val="000000"/>
                              </a:solidFill>
                              <a:latin typeface="Cambria Math" panose="02040503050406030204" pitchFamily="18" charset="0"/>
                            </a:rPr>
                            <m:t>2</m:t>
                          </m:r>
                        </m:sup>
                      </m:sSup>
                      <m:f>
                        <m:fPr>
                          <m:ctrlPr>
                            <a:rPr lang="en-US" sz="4000" i="1" smtClean="0">
                              <a:solidFill>
                                <a:srgbClr val="000000"/>
                              </a:solidFill>
                              <a:latin typeface="Cambria Math" panose="02040503050406030204" pitchFamily="18" charset="0"/>
                            </a:rPr>
                          </m:ctrlPr>
                        </m:fPr>
                        <m:num>
                          <m:sSup>
                            <m:sSupPr>
                              <m:ctrlPr>
                                <a:rPr lang="en-US" sz="4000" i="1" smtClean="0">
                                  <a:solidFill>
                                    <a:srgbClr val="000000"/>
                                  </a:solidFill>
                                  <a:latin typeface="Cambria Math" panose="02040503050406030204" pitchFamily="18" charset="0"/>
                                </a:rPr>
                              </m:ctrlPr>
                            </m:sSupPr>
                            <m:e>
                              <m:r>
                                <a:rPr lang="en-US" sz="4000" i="1" smtClean="0">
                                  <a:solidFill>
                                    <a:srgbClr val="000000"/>
                                  </a:solidFill>
                                  <a:latin typeface="Cambria Math" panose="02040503050406030204" pitchFamily="18" charset="0"/>
                                  <a:ea typeface="Cambria Math" panose="02040503050406030204" pitchFamily="18" charset="0"/>
                                </a:rPr>
                                <m:t>𝜎</m:t>
                              </m:r>
                            </m:e>
                            <m:sup>
                              <m:r>
                                <a:rPr lang="es-ES" sz="4000" b="0" i="1" smtClean="0">
                                  <a:solidFill>
                                    <a:srgbClr val="000000"/>
                                  </a:solidFill>
                                  <a:latin typeface="Cambria Math" panose="02040503050406030204" pitchFamily="18" charset="0"/>
                                </a:rPr>
                                <m:t>2</m:t>
                              </m:r>
                            </m:sup>
                          </m:sSup>
                        </m:num>
                        <m:den>
                          <m:sSup>
                            <m:sSupPr>
                              <m:ctrlPr>
                                <a:rPr lang="en-US" sz="4000" i="1" smtClean="0">
                                  <a:solidFill>
                                    <a:srgbClr val="000000"/>
                                  </a:solidFill>
                                  <a:latin typeface="Cambria Math" panose="02040503050406030204" pitchFamily="18" charset="0"/>
                                </a:rPr>
                              </m:ctrlPr>
                            </m:sSupPr>
                            <m:e>
                              <m:r>
                                <a:rPr lang="es-ES" sz="4000" b="0" i="1" smtClean="0">
                                  <a:solidFill>
                                    <a:srgbClr val="000000"/>
                                  </a:solidFill>
                                  <a:latin typeface="Cambria Math" panose="02040503050406030204" pitchFamily="18" charset="0"/>
                                </a:rPr>
                                <m:t>𝑒</m:t>
                              </m:r>
                            </m:e>
                            <m:sup>
                              <m:r>
                                <a:rPr lang="es-ES" sz="4000" b="0" i="1" smtClean="0">
                                  <a:solidFill>
                                    <a:srgbClr val="000000"/>
                                  </a:solidFill>
                                  <a:latin typeface="Cambria Math" panose="02040503050406030204" pitchFamily="18" charset="0"/>
                                </a:rPr>
                                <m:t>2</m:t>
                              </m:r>
                            </m:sup>
                          </m:sSup>
                        </m:den>
                      </m:f>
                    </m:oMath>
                  </m:oMathPara>
                </a14:m>
                <a:br>
                  <a:rPr lang="en-US" sz="4000" dirty="0">
                    <a:solidFill>
                      <a:srgbClr val="000000"/>
                    </a:solidFill>
                  </a:rPr>
                </a:br>
                <a:endParaRPr lang="en-US" sz="4000" dirty="0"/>
              </a:p>
            </p:txBody>
          </p:sp>
        </mc:Choice>
        <mc:Fallback xmlns="">
          <p:sp>
            <p:nvSpPr>
              <p:cNvPr id="4" name="Object 1027">
                <a:extLst>
                  <a:ext uri="{FF2B5EF4-FFF2-40B4-BE49-F238E27FC236}">
                    <a16:creationId xmlns:a16="http://schemas.microsoft.com/office/drawing/2014/main" id="{C7CEFCD0-A186-BE14-8486-C34232C4CD58}"/>
                  </a:ext>
                </a:extLst>
              </p:cNvPr>
              <p:cNvSpPr txBox="1">
                <a:spLocks noRot="1" noChangeAspect="1" noMove="1" noResize="1" noEditPoints="1" noAdjustHandles="1" noChangeArrowheads="1" noChangeShapeType="1" noTextEdit="1"/>
              </p:cNvSpPr>
              <p:nvPr/>
            </p:nvSpPr>
            <p:spPr bwMode="auto">
              <a:xfrm>
                <a:off x="14431962" y="2793629"/>
                <a:ext cx="4819332" cy="1990210"/>
              </a:xfrm>
              <a:prstGeom prst="rect">
                <a:avLst/>
              </a:prstGeom>
              <a:blipFill>
                <a:blip r:embed="rId2"/>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Object 1025">
                <a:extLst>
                  <a:ext uri="{FF2B5EF4-FFF2-40B4-BE49-F238E27FC236}">
                    <a16:creationId xmlns:a16="http://schemas.microsoft.com/office/drawing/2014/main" id="{00E7E7AD-3D40-6088-6265-452DDFD6977C}"/>
                  </a:ext>
                </a:extLst>
              </p:cNvPr>
              <p:cNvSpPr txBox="1"/>
              <p:nvPr/>
            </p:nvSpPr>
            <p:spPr bwMode="auto">
              <a:xfrm>
                <a:off x="14431962" y="5797670"/>
                <a:ext cx="4454365" cy="1810405"/>
              </a:xfrm>
              <a:prstGeom prst="rect">
                <a:avLst/>
              </a:prstGeom>
              <a:noFill/>
              <a:ln w="28575">
                <a:noFill/>
                <a:miter lim="800000"/>
                <a:headEnd/>
                <a:tailEnd/>
              </a:ln>
            </p:spPr>
            <p:txBody>
              <a:bodyPr>
                <a:noAutofit/>
              </a:bodyPr>
              <a:lstStyle/>
              <a:p>
                <a:pPr/>
                <a14:m>
                  <m:oMathPara xmlns:m="http://schemas.openxmlformats.org/officeDocument/2006/math">
                    <m:oMathParaPr>
                      <m:jc m:val="left"/>
                    </m:oMathParaPr>
                    <m:oMath xmlns:m="http://schemas.openxmlformats.org/officeDocument/2006/math">
                      <m:r>
                        <a:rPr lang="en-US" sz="4000" i="1">
                          <a:solidFill>
                            <a:srgbClr val="000000"/>
                          </a:solidFill>
                          <a:latin typeface="Cambria Math" panose="02040503050406030204" pitchFamily="18" charset="0"/>
                        </a:rPr>
                        <m:t>𝑛</m:t>
                      </m:r>
                      <m:r>
                        <a:rPr lang="en-US" sz="4000" i="1">
                          <a:solidFill>
                            <a:srgbClr val="000000"/>
                          </a:solidFill>
                          <a:latin typeface="Cambria Math" panose="02040503050406030204" pitchFamily="18" charset="0"/>
                        </a:rPr>
                        <m:t>=</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1+</m:t>
                          </m:r>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𝑛</m:t>
                                  </m:r>
                                </m:e>
                                <m:sup>
                                  <m:r>
                                    <a:rPr lang="en-US" sz="4000" i="1">
                                      <a:solidFill>
                                        <a:srgbClr val="000000"/>
                                      </a:solidFill>
                                      <a:latin typeface="Cambria Math" panose="02040503050406030204" pitchFamily="18" charset="0"/>
                                    </a:rPr>
                                    <m:t>∗</m:t>
                                  </m:r>
                                </m:sup>
                              </m:sSup>
                            </m:num>
                            <m:den>
                              <m:r>
                                <a:rPr lang="en-US" sz="4000" i="1">
                                  <a:solidFill>
                                    <a:srgbClr val="000000"/>
                                  </a:solidFill>
                                  <a:latin typeface="Cambria Math" panose="02040503050406030204" pitchFamily="18" charset="0"/>
                                </a:rPr>
                                <m:t>𝑁</m:t>
                              </m:r>
                            </m:den>
                          </m:f>
                        </m:den>
                      </m:f>
                    </m:oMath>
                  </m:oMathPara>
                </a14:m>
                <a:endParaRPr lang="en-US" sz="4000" dirty="0"/>
              </a:p>
            </p:txBody>
          </p:sp>
        </mc:Choice>
        <mc:Fallback xmlns="">
          <p:sp>
            <p:nvSpPr>
              <p:cNvPr id="5" name="Object 1025">
                <a:extLst>
                  <a:ext uri="{FF2B5EF4-FFF2-40B4-BE49-F238E27FC236}">
                    <a16:creationId xmlns:a16="http://schemas.microsoft.com/office/drawing/2014/main" id="{00E7E7AD-3D40-6088-6265-452DDFD6977C}"/>
                  </a:ext>
                </a:extLst>
              </p:cNvPr>
              <p:cNvSpPr txBox="1">
                <a:spLocks noRot="1" noChangeAspect="1" noMove="1" noResize="1" noEditPoints="1" noAdjustHandles="1" noChangeArrowheads="1" noChangeShapeType="1" noTextEdit="1"/>
              </p:cNvSpPr>
              <p:nvPr/>
            </p:nvSpPr>
            <p:spPr bwMode="auto">
              <a:xfrm>
                <a:off x="14431962" y="5797670"/>
                <a:ext cx="4454365" cy="1810405"/>
              </a:xfrm>
              <a:prstGeom prst="rect">
                <a:avLst/>
              </a:prstGeom>
              <a:blipFill>
                <a:blip r:embed="rId3"/>
                <a:stretch>
                  <a:fillRect/>
                </a:stretch>
              </a:blipFill>
              <a:ln w="28575">
                <a:noFill/>
                <a:miter lim="800000"/>
                <a:headEnd/>
                <a:tailEnd/>
              </a:ln>
            </p:spPr>
            <p:txBody>
              <a:bodyPr/>
              <a:lstStyle/>
              <a:p>
                <a:r>
                  <a:rPr lang="en-GB">
                    <a:noFill/>
                  </a:rPr>
                  <a:t> </a:t>
                </a:r>
              </a:p>
            </p:txBody>
          </p:sp>
        </mc:Fallback>
      </mc:AlternateContent>
    </p:spTree>
    <p:extLst>
      <p:ext uri="{BB962C8B-B14F-4D97-AF65-F5344CB8AC3E}">
        <p14:creationId xmlns:p14="http://schemas.microsoft.com/office/powerpoint/2010/main" val="313339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97800D-5E01-633E-FEC0-78757854756C}"/>
              </a:ext>
            </a:extLst>
          </p:cNvPr>
          <p:cNvGrpSpPr/>
          <p:nvPr/>
        </p:nvGrpSpPr>
        <p:grpSpPr>
          <a:xfrm>
            <a:off x="-117367" y="2089178"/>
            <a:ext cx="11958847" cy="5767608"/>
            <a:chOff x="2286002" y="2073326"/>
            <a:chExt cx="12976676" cy="5505925"/>
          </a:xfrm>
        </p:grpSpPr>
        <p:sp>
          <p:nvSpPr>
            <p:cNvPr id="14341" name="Text Box 3"/>
            <p:cNvSpPr txBox="1">
              <a:spLocks noChangeArrowheads="1"/>
            </p:cNvSpPr>
            <p:nvPr/>
          </p:nvSpPr>
          <p:spPr bwMode="auto">
            <a:xfrm>
              <a:off x="4275036" y="2073326"/>
              <a:ext cx="9486899" cy="793294"/>
            </a:xfrm>
            <a:prstGeom prst="rect">
              <a:avLst/>
            </a:prstGeom>
            <a:noFill/>
            <a:ln w="28575">
              <a:solidFill>
                <a:srgbClr val="663300"/>
              </a:solidFill>
              <a:miter lim="800000"/>
              <a:headEnd/>
              <a:tailEnd/>
            </a:ln>
          </p:spPr>
          <p:txBody>
            <a:bodyPr lIns="91440" tIns="45720" rIns="91440" bIns="45720" anchor="t">
              <a:spAutoFit/>
            </a:bodyPr>
            <a:lstStyle/>
            <a:p>
              <a:pPr algn="ctr">
                <a:spcBef>
                  <a:spcPct val="50000"/>
                </a:spcBef>
              </a:pPr>
              <a:r>
                <a:rPr lang="en-US" sz="2400" b="1" dirty="0">
                  <a:latin typeface="+mn-lt"/>
                </a:rPr>
                <a:t>Kriterien für die Aufteilung von n </a:t>
              </a:r>
              <a:br>
                <a:rPr lang="en-US" sz="2400" b="1" dirty="0">
                  <a:latin typeface="+mn-lt"/>
                </a:rPr>
              </a:br>
              <a:r>
                <a:rPr lang="en-US" sz="2400" b="1" dirty="0" err="1">
                  <a:latin typeface="+mn-lt"/>
                </a:rPr>
                <a:t>Stichprobeneinheiten</a:t>
              </a:r>
              <a:r>
                <a:rPr lang="en-US" sz="2400" b="1" dirty="0">
                  <a:latin typeface="+mn-lt"/>
                </a:rPr>
                <a:t> auf die </a:t>
              </a:r>
              <a:r>
                <a:rPr lang="en-US" sz="2400" b="1" dirty="0" err="1">
                  <a:latin typeface="+mn-lt"/>
                </a:rPr>
                <a:t>Schichten</a:t>
              </a:r>
            </a:p>
          </p:txBody>
        </p:sp>
        <p:sp>
          <p:nvSpPr>
            <p:cNvPr id="14342" name="Rectangle 5"/>
            <p:cNvSpPr>
              <a:spLocks noChangeArrowheads="1"/>
            </p:cNvSpPr>
            <p:nvPr/>
          </p:nvSpPr>
          <p:spPr bwMode="auto">
            <a:xfrm>
              <a:off x="3226814" y="3955368"/>
              <a:ext cx="4343575" cy="1013653"/>
            </a:xfrm>
            <a:prstGeom prst="rect">
              <a:avLst/>
            </a:prstGeom>
            <a:noFill/>
            <a:ln w="28575">
              <a:solidFill>
                <a:srgbClr val="663300"/>
              </a:solidFill>
              <a:miter lim="800000"/>
              <a:headEnd/>
              <a:tailEnd/>
            </a:ln>
          </p:spPr>
          <p:txBody>
            <a:bodyPr wrap="square" lIns="138113" tIns="114300" rIns="138113" bIns="114300" anchor="t">
              <a:spAutoFit/>
            </a:bodyPr>
            <a:lstStyle/>
            <a:p>
              <a:pPr algn="ctr">
                <a:lnSpc>
                  <a:spcPct val="90000"/>
                </a:lnSpc>
                <a:spcBef>
                  <a:spcPct val="50000"/>
                </a:spcBef>
              </a:pPr>
              <a:r>
                <a:rPr lang="es-ES" sz="2000" dirty="0">
                  <a:solidFill>
                    <a:schemeClr val="tx1"/>
                  </a:solidFill>
                  <a:latin typeface="+mn-lt"/>
                </a:rPr>
                <a:t>DISPROPORTIONAL</a:t>
              </a:r>
              <a:br>
                <a:rPr lang="es-ES" sz="2000" dirty="0">
                  <a:solidFill>
                    <a:schemeClr val="tx1"/>
                  </a:solidFill>
                  <a:latin typeface="+mn-lt"/>
                </a:rPr>
              </a:br>
              <a:r>
                <a:rPr lang="es-ES_tradnl" sz="2000" dirty="0" err="1">
                  <a:latin typeface="+mn-lt"/>
                </a:rPr>
                <a:t>Gleicher</a:t>
              </a:r>
              <a:r>
                <a:rPr lang="es-ES_tradnl" sz="2000" dirty="0">
                  <a:latin typeface="+mn-lt"/>
                </a:rPr>
                <a:t> </a:t>
              </a:r>
              <a:r>
                <a:rPr lang="es-ES_tradnl" sz="2000" dirty="0" err="1">
                  <a:latin typeface="+mn-lt"/>
                </a:rPr>
                <a:t>Stichprobenumfang</a:t>
              </a:r>
              <a:r>
                <a:rPr lang="es-ES_tradnl" sz="2000" dirty="0">
                  <a:latin typeface="+mn-lt"/>
                </a:rPr>
                <a:t> in </a:t>
              </a:r>
              <a:r>
                <a:rPr lang="es-ES_tradnl" sz="2000" dirty="0" err="1">
                  <a:latin typeface="+mn-lt"/>
                </a:rPr>
                <a:t>allen</a:t>
              </a:r>
              <a:r>
                <a:rPr lang="es-ES_tradnl" sz="2000" dirty="0">
                  <a:latin typeface="+mn-lt"/>
                </a:rPr>
                <a:t> </a:t>
              </a:r>
              <a:r>
                <a:rPr lang="es-ES_tradnl" sz="2000" dirty="0" err="1">
                  <a:latin typeface="+mn-lt"/>
                </a:rPr>
                <a:t>Schichten</a:t>
              </a:r>
              <a:endParaRPr lang="es-ES" sz="2000" dirty="0">
                <a:latin typeface="+mn-lt"/>
              </a:endParaRPr>
            </a:p>
          </p:txBody>
        </p:sp>
        <p:cxnSp>
          <p:nvCxnSpPr>
            <p:cNvPr id="14343" name="AutoShape 6"/>
            <p:cNvCxnSpPr>
              <a:cxnSpLocks noChangeShapeType="1"/>
            </p:cNvCxnSpPr>
            <p:nvPr/>
          </p:nvCxnSpPr>
          <p:spPr bwMode="auto">
            <a:xfrm flipH="1">
              <a:off x="5688811" y="3091274"/>
              <a:ext cx="2159048" cy="687773"/>
            </a:xfrm>
            <a:prstGeom prst="straightConnector1">
              <a:avLst/>
            </a:prstGeom>
            <a:noFill/>
            <a:ln w="28575">
              <a:solidFill>
                <a:srgbClr val="0066CC"/>
              </a:solidFill>
              <a:miter lim="800000"/>
              <a:headEnd/>
              <a:tailEnd type="triangle" w="med" len="med"/>
            </a:ln>
          </p:spPr>
        </p:cxnSp>
        <p:sp>
          <p:nvSpPr>
            <p:cNvPr id="14344" name="Rectangle 11"/>
            <p:cNvSpPr>
              <a:spLocks noChangeArrowheads="1"/>
            </p:cNvSpPr>
            <p:nvPr/>
          </p:nvSpPr>
          <p:spPr bwMode="auto">
            <a:xfrm>
              <a:off x="4542996" y="6248281"/>
              <a:ext cx="7576432" cy="1330970"/>
            </a:xfrm>
            <a:prstGeom prst="rect">
              <a:avLst/>
            </a:prstGeom>
            <a:noFill/>
            <a:ln w="28575">
              <a:solidFill>
                <a:srgbClr val="663300"/>
              </a:solidFill>
              <a:miter lim="800000"/>
              <a:headEnd/>
              <a:tailEnd/>
            </a:ln>
          </p:spPr>
          <p:txBody>
            <a:bodyPr wrap="square" lIns="138113" tIns="114300" rIns="138113" bIns="114300" anchor="t">
              <a:spAutoFit/>
            </a:bodyPr>
            <a:lstStyle/>
            <a:p>
              <a:pPr algn="ctr" eaLnBrk="0" hangingPunct="0">
                <a:lnSpc>
                  <a:spcPct val="90000"/>
                </a:lnSpc>
                <a:spcBef>
                  <a:spcPct val="50000"/>
                </a:spcBef>
              </a:pPr>
              <a:r>
                <a:rPr lang="es-ES_tradnl" sz="2100" b="1" dirty="0">
                  <a:solidFill>
                    <a:schemeClr val="tx1"/>
                  </a:solidFill>
                  <a:latin typeface="+mn-lt"/>
                </a:rPr>
                <a:t>OPTIMAL</a:t>
              </a:r>
              <a:br>
                <a:rPr lang="es-ES_tradnl" sz="2100" b="1" dirty="0">
                  <a:solidFill>
                    <a:schemeClr val="tx1"/>
                  </a:solidFill>
                  <a:latin typeface="+mn-lt"/>
                </a:rPr>
              </a:br>
              <a:r>
                <a:rPr lang="es-ES_tradnl" sz="2100" dirty="0">
                  <a:latin typeface="+mn-lt"/>
                </a:rPr>
                <a:t>Der </a:t>
              </a:r>
              <a:r>
                <a:rPr lang="es-ES_tradnl" sz="2100" dirty="0" err="1">
                  <a:latin typeface="+mn-lt"/>
                </a:rPr>
                <a:t>Stichprobenumfang</a:t>
              </a:r>
              <a:r>
                <a:rPr lang="es-ES_tradnl" sz="2100" dirty="0">
                  <a:latin typeface="+mn-lt"/>
                </a:rPr>
                <a:t> jeder </a:t>
              </a:r>
              <a:r>
                <a:rPr lang="es-ES_tradnl" sz="2100" dirty="0" err="1">
                  <a:latin typeface="+mn-lt"/>
                </a:rPr>
                <a:t>Schicht</a:t>
              </a:r>
              <a:r>
                <a:rPr lang="es-ES_tradnl" sz="2100" dirty="0">
                  <a:latin typeface="+mn-lt"/>
                </a:rPr>
                <a:t> </a:t>
              </a:r>
              <a:r>
                <a:rPr lang="es-ES_tradnl" sz="2100" dirty="0" err="1">
                  <a:latin typeface="+mn-lt"/>
                </a:rPr>
                <a:t>ist</a:t>
              </a:r>
              <a:r>
                <a:rPr lang="es-ES_tradnl" sz="2100" dirty="0">
                  <a:latin typeface="+mn-lt"/>
                </a:rPr>
                <a:t> </a:t>
              </a:r>
              <a:r>
                <a:rPr lang="es-ES_tradnl" sz="2100" dirty="0" err="1">
                  <a:latin typeface="+mn-lt"/>
                </a:rPr>
                <a:t>proportional</a:t>
              </a:r>
              <a:r>
                <a:rPr lang="es-ES_tradnl" sz="2100" dirty="0">
                  <a:latin typeface="+mn-lt"/>
                </a:rPr>
                <a:t> zum </a:t>
              </a:r>
              <a:r>
                <a:rPr lang="es-ES_tradnl" sz="2100" dirty="0" err="1">
                  <a:latin typeface="+mn-lt"/>
                </a:rPr>
                <a:t>Umfang</a:t>
              </a:r>
              <a:r>
                <a:rPr lang="es-ES_tradnl" sz="2100" dirty="0">
                  <a:latin typeface="+mn-lt"/>
                </a:rPr>
                <a:t> </a:t>
              </a:r>
              <a:r>
                <a:rPr lang="es-ES_tradnl" sz="2100" dirty="0" err="1">
                  <a:latin typeface="+mn-lt"/>
                </a:rPr>
                <a:t>der</a:t>
              </a:r>
              <a:r>
                <a:rPr lang="es-ES_tradnl" sz="2100" dirty="0">
                  <a:latin typeface="+mn-lt"/>
                </a:rPr>
                <a:t> </a:t>
              </a:r>
              <a:r>
                <a:rPr lang="es-ES_tradnl" sz="2100" dirty="0" err="1">
                  <a:latin typeface="+mn-lt"/>
                </a:rPr>
                <a:t>Grundgesamtheit</a:t>
              </a:r>
              <a:r>
                <a:rPr lang="es-ES_tradnl" sz="2100" dirty="0">
                  <a:latin typeface="+mn-lt"/>
                </a:rPr>
                <a:t> und </a:t>
              </a:r>
              <a:r>
                <a:rPr lang="es-ES_tradnl" sz="2100" dirty="0" err="1">
                  <a:latin typeface="+mn-lt"/>
                </a:rPr>
                <a:t>ihrer</a:t>
              </a:r>
              <a:r>
                <a:rPr lang="es-ES_tradnl" sz="2100" dirty="0">
                  <a:latin typeface="+mn-lt"/>
                </a:rPr>
                <a:t> </a:t>
              </a:r>
              <a:r>
                <a:rPr lang="es-ES_tradnl" sz="2100" dirty="0" err="1">
                  <a:latin typeface="+mn-lt"/>
                </a:rPr>
                <a:t>Varianz</a:t>
              </a:r>
              <a:r>
                <a:rPr lang="es-ES_tradnl" sz="2100" dirty="0">
                  <a:latin typeface="+mn-lt"/>
                </a:rPr>
                <a:t> in </a:t>
              </a:r>
              <a:r>
                <a:rPr lang="es-ES_tradnl" sz="2100" dirty="0" err="1">
                  <a:latin typeface="+mn-lt"/>
                </a:rPr>
                <a:t>der</a:t>
              </a:r>
              <a:r>
                <a:rPr lang="es-ES_tradnl" sz="2100" dirty="0">
                  <a:latin typeface="+mn-lt"/>
                </a:rPr>
                <a:t> </a:t>
              </a:r>
              <a:r>
                <a:rPr lang="es-ES_tradnl" sz="2100" dirty="0" err="1">
                  <a:latin typeface="+mn-lt"/>
                </a:rPr>
                <a:t>Grundgesamtheit</a:t>
              </a:r>
              <a:endParaRPr lang="es-ES" sz="2100">
                <a:latin typeface="+mn-lt"/>
              </a:endParaRPr>
            </a:p>
          </p:txBody>
        </p:sp>
        <p:cxnSp>
          <p:nvCxnSpPr>
            <p:cNvPr id="14345" name="AutoShape 12"/>
            <p:cNvCxnSpPr>
              <a:cxnSpLocks noChangeShapeType="1"/>
            </p:cNvCxnSpPr>
            <p:nvPr/>
          </p:nvCxnSpPr>
          <p:spPr bwMode="auto">
            <a:xfrm>
              <a:off x="8603940" y="3091272"/>
              <a:ext cx="0" cy="3024336"/>
            </a:xfrm>
            <a:prstGeom prst="straightConnector1">
              <a:avLst/>
            </a:prstGeom>
            <a:noFill/>
            <a:ln w="28575">
              <a:solidFill>
                <a:srgbClr val="0066CC"/>
              </a:solidFill>
              <a:miter lim="800000"/>
              <a:headEnd/>
              <a:tailEnd type="triangle" w="med" len="med"/>
            </a:ln>
          </p:spPr>
        </p:cxnSp>
        <p:cxnSp>
          <p:nvCxnSpPr>
            <p:cNvPr id="14349" name="AutoShape 14"/>
            <p:cNvCxnSpPr>
              <a:cxnSpLocks noChangeShapeType="1"/>
            </p:cNvCxnSpPr>
            <p:nvPr/>
          </p:nvCxnSpPr>
          <p:spPr bwMode="auto">
            <a:xfrm>
              <a:off x="10440144" y="2983260"/>
              <a:ext cx="1620180" cy="972108"/>
            </a:xfrm>
            <a:prstGeom prst="straightConnector1">
              <a:avLst/>
            </a:prstGeom>
            <a:noFill/>
            <a:ln w="28575">
              <a:solidFill>
                <a:srgbClr val="0066CC"/>
              </a:solidFill>
              <a:miter lim="800000"/>
              <a:headEnd/>
              <a:tailEnd type="triangle" w="med" len="med"/>
            </a:ln>
          </p:spPr>
        </p:cxnSp>
        <p:sp>
          <p:nvSpPr>
            <p:cNvPr id="14350" name="Rectangle 15"/>
            <p:cNvSpPr>
              <a:spLocks noChangeArrowheads="1"/>
            </p:cNvSpPr>
            <p:nvPr/>
          </p:nvSpPr>
          <p:spPr bwMode="auto">
            <a:xfrm>
              <a:off x="8976179" y="4063947"/>
              <a:ext cx="6286499" cy="1053317"/>
            </a:xfrm>
            <a:prstGeom prst="rect">
              <a:avLst/>
            </a:prstGeom>
            <a:noFill/>
            <a:ln w="28575">
              <a:solidFill>
                <a:srgbClr val="663300"/>
              </a:solidFill>
              <a:miter lim="800000"/>
              <a:headEnd/>
              <a:tailEnd/>
            </a:ln>
          </p:spPr>
          <p:txBody>
            <a:bodyPr wrap="square" lIns="138113" tIns="114300" rIns="138113" bIns="114300" anchor="t">
              <a:spAutoFit/>
            </a:bodyPr>
            <a:lstStyle/>
            <a:p>
              <a:pPr algn="ctr">
                <a:lnSpc>
                  <a:spcPct val="90000"/>
                </a:lnSpc>
                <a:spcBef>
                  <a:spcPct val="50000"/>
                </a:spcBef>
              </a:pPr>
              <a:r>
                <a:rPr lang="es-ES" sz="2100" b="1" dirty="0">
                  <a:solidFill>
                    <a:schemeClr val="tx1"/>
                  </a:solidFill>
                  <a:latin typeface="+mn-lt"/>
                </a:rPr>
                <a:t>PROPORTIONAL</a:t>
              </a:r>
              <a:br>
                <a:rPr lang="es-ES" sz="2100" b="1" dirty="0">
                  <a:solidFill>
                    <a:schemeClr val="tx1"/>
                  </a:solidFill>
                  <a:latin typeface="+mn-lt"/>
                </a:rPr>
              </a:br>
              <a:r>
                <a:rPr lang="es-ES_tradnl" sz="2100" dirty="0" err="1">
                  <a:latin typeface="+mn-lt"/>
                </a:rPr>
                <a:t>Stichprobengröße</a:t>
              </a:r>
              <a:r>
                <a:rPr lang="es-ES_tradnl" sz="2100" dirty="0">
                  <a:latin typeface="+mn-lt"/>
                </a:rPr>
                <a:t> in jeder </a:t>
              </a:r>
              <a:r>
                <a:rPr lang="es-ES_tradnl" sz="2100" dirty="0" err="1">
                  <a:latin typeface="+mn-lt"/>
                </a:rPr>
                <a:t>Schicht</a:t>
              </a:r>
              <a:r>
                <a:rPr lang="es-ES_tradnl" sz="2100" dirty="0">
                  <a:latin typeface="+mn-lt"/>
                </a:rPr>
                <a:t> </a:t>
              </a:r>
              <a:r>
                <a:rPr lang="es-ES_tradnl" sz="2100" dirty="0" err="1">
                  <a:latin typeface="+mn-lt"/>
                </a:rPr>
                <a:t>proportional</a:t>
              </a:r>
              <a:r>
                <a:rPr lang="es-ES_tradnl" sz="2100" dirty="0">
                  <a:latin typeface="+mn-lt"/>
                </a:rPr>
                <a:t> </a:t>
              </a:r>
              <a:r>
                <a:rPr lang="es-ES_tradnl" sz="2100" dirty="0" err="1">
                  <a:latin typeface="+mn-lt"/>
                </a:rPr>
                <a:t>zur</a:t>
              </a:r>
              <a:r>
                <a:rPr lang="es-ES_tradnl" sz="2100" dirty="0">
                  <a:latin typeface="+mn-lt"/>
                </a:rPr>
                <a:t> </a:t>
              </a:r>
              <a:r>
                <a:rPr lang="es-ES_tradnl" sz="2100" dirty="0" err="1">
                  <a:latin typeface="+mn-lt"/>
                </a:rPr>
                <a:t>Grundgesamtheit</a:t>
              </a:r>
              <a:endParaRPr lang="es-ES" sz="2100">
                <a:latin typeface="+mn-lt"/>
              </a:endParaRPr>
            </a:p>
          </p:txBody>
        </p:sp>
        <p:sp>
          <p:nvSpPr>
            <p:cNvPr id="23569" name="Rectangle 17"/>
            <p:cNvSpPr>
              <a:spLocks noChangeArrowheads="1"/>
            </p:cNvSpPr>
            <p:nvPr/>
          </p:nvSpPr>
          <p:spPr bwMode="auto">
            <a:xfrm>
              <a:off x="2286002" y="4499983"/>
              <a:ext cx="184731" cy="4154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ES" sz="2100" dirty="0">
                <a:latin typeface="+mn-lt"/>
              </a:endParaRPr>
            </a:p>
          </p:txBody>
        </p:sp>
      </p:grpSp>
      <p:sp>
        <p:nvSpPr>
          <p:cNvPr id="2" name="Google Shape;159;p4">
            <a:extLst>
              <a:ext uri="{FF2B5EF4-FFF2-40B4-BE49-F238E27FC236}">
                <a16:creationId xmlns:a16="http://schemas.microsoft.com/office/drawing/2014/main" id="{7599B688-404F-E281-FC16-6AA10A58E06E}"/>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Berechnung von Stichprobengrößen: geschichtete Zufallsstichproben</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4" name="TextBox 3">
            <a:extLst>
              <a:ext uri="{FF2B5EF4-FFF2-40B4-BE49-F238E27FC236}">
                <a16:creationId xmlns:a16="http://schemas.microsoft.com/office/drawing/2014/main" id="{85BCDBA1-D60B-E370-2B5A-C90F22808B86}"/>
              </a:ext>
            </a:extLst>
          </p:cNvPr>
          <p:cNvSpPr txBox="1"/>
          <p:nvPr/>
        </p:nvSpPr>
        <p:spPr>
          <a:xfrm>
            <a:off x="12053278" y="1844119"/>
            <a:ext cx="5693320" cy="6586418"/>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3000" dirty="0">
                <a:latin typeface="+mn-lt"/>
              </a:rPr>
              <a:t> </a:t>
            </a:r>
            <a:r>
              <a:rPr lang="en-US" sz="2800" dirty="0">
                <a:latin typeface="+mn-lt"/>
              </a:rPr>
              <a:t>Bei geschichteten Stichproben gelten die gleichen Grundregeln (Faktoren), die den optimalen Stichprobenumfang beeinflussen</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n-US" sz="2800" dirty="0">
                <a:latin typeface="+mn-lt"/>
              </a:rPr>
              <a:t>Darüber hinaus spielt auch das Kriterium für die Aufteilung des Stichprobenumfangs auf die einzelnen Schichten eine Rolle</a:t>
            </a:r>
          </a:p>
          <a:p>
            <a:pPr marL="342900" indent="-342900">
              <a:buFont typeface="Wingdings" panose="05000000000000000000" pitchFamily="2" charset="2"/>
              <a:buChar char="Ø"/>
            </a:pPr>
            <a:endParaRPr lang="en-US" sz="2800" dirty="0">
              <a:latin typeface="+mn-lt"/>
            </a:endParaRPr>
          </a:p>
          <a:p>
            <a:pPr marL="342900" indent="-342900">
              <a:buFont typeface="Wingdings" panose="05000000000000000000" pitchFamily="2" charset="2"/>
              <a:buChar char="Ø"/>
            </a:pPr>
            <a:r>
              <a:rPr lang="en-US" sz="2800" dirty="0">
                <a:latin typeface="+mn-lt"/>
              </a:rPr>
              <a:t>Die am </a:t>
            </a:r>
            <a:r>
              <a:rPr lang="en-US" sz="2800" dirty="0" err="1">
                <a:latin typeface="+mn-lt"/>
              </a:rPr>
              <a:t>häufigsten</a:t>
            </a:r>
            <a:r>
              <a:rPr lang="en-US" sz="2800" dirty="0">
                <a:latin typeface="+mn-lt"/>
              </a:rPr>
              <a:t> </a:t>
            </a:r>
            <a:r>
              <a:rPr lang="en-US" sz="2800" dirty="0" err="1">
                <a:latin typeface="+mn-lt"/>
              </a:rPr>
              <a:t>verwendeten</a:t>
            </a:r>
            <a:r>
              <a:rPr lang="en-US" sz="2800" dirty="0">
                <a:latin typeface="+mn-lt"/>
              </a:rPr>
              <a:t> </a:t>
            </a:r>
            <a:r>
              <a:rPr lang="en-US" sz="2800" dirty="0" err="1">
                <a:latin typeface="+mn-lt"/>
              </a:rPr>
              <a:t>Zuteilungskriterien</a:t>
            </a:r>
            <a:r>
              <a:rPr lang="en-US" sz="2800" dirty="0">
                <a:latin typeface="+mn-lt"/>
              </a:rPr>
              <a:t> </a:t>
            </a:r>
            <a:r>
              <a:rPr lang="en-US" sz="2800" dirty="0" err="1">
                <a:latin typeface="+mn-lt"/>
              </a:rPr>
              <a:t>sind</a:t>
            </a:r>
            <a:r>
              <a:rPr lang="en-US" sz="2800" dirty="0">
                <a:latin typeface="+mn-lt"/>
              </a:rPr>
              <a:t> die </a:t>
            </a:r>
            <a:r>
              <a:rPr lang="en-US" sz="2800" dirty="0" err="1">
                <a:latin typeface="+mn-lt"/>
              </a:rPr>
              <a:t>proportionale</a:t>
            </a:r>
            <a:r>
              <a:rPr lang="en-US" sz="2800" dirty="0">
                <a:latin typeface="+mn-lt"/>
              </a:rPr>
              <a:t> und die </a:t>
            </a:r>
            <a:r>
              <a:rPr lang="en-US" sz="2800" dirty="0" err="1">
                <a:latin typeface="+mn-lt"/>
              </a:rPr>
              <a:t>optimale</a:t>
            </a:r>
            <a:r>
              <a:rPr lang="en-US" sz="2800" dirty="0">
                <a:latin typeface="+mn-lt"/>
              </a:rPr>
              <a:t> </a:t>
            </a:r>
            <a:r>
              <a:rPr lang="en-US" sz="2800" dirty="0" err="1">
                <a:latin typeface="+mn-lt"/>
              </a:rPr>
              <a:t>Zuweisung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Berechnung des Stichprobenumfangs: </a:t>
            </a:r>
            <a:r>
              <a:rPr lang="en-US" sz="4000" b="1" dirty="0" err="1">
                <a:solidFill>
                  <a:srgbClr val="E7686A"/>
                </a:solidFill>
                <a:latin typeface="Calibri"/>
                <a:ea typeface="Calibri"/>
                <a:cs typeface="Calibri"/>
                <a:sym typeface="Calibri"/>
              </a:rPr>
              <a:t>geschichtete </a:t>
            </a:r>
            <a:r>
              <a:rPr lang="en-US" sz="4000" b="1" dirty="0">
                <a:solidFill>
                  <a:srgbClr val="E7686A"/>
                </a:solidFill>
                <a:latin typeface="Calibri"/>
                <a:ea typeface="Calibri"/>
                <a:cs typeface="Calibri"/>
                <a:sym typeface="Calibri"/>
              </a:rPr>
              <a:t>Zufallsstichproben</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3" name="TextBox 2">
            <a:extLst>
              <a:ext uri="{FF2B5EF4-FFF2-40B4-BE49-F238E27FC236}">
                <a16:creationId xmlns:a16="http://schemas.microsoft.com/office/drawing/2014/main" id="{EB6ED2CE-D463-2EBA-8F30-5D47F04AAAB0}"/>
              </a:ext>
            </a:extLst>
          </p:cNvPr>
          <p:cNvSpPr txBox="1"/>
          <p:nvPr/>
        </p:nvSpPr>
        <p:spPr>
          <a:xfrm>
            <a:off x="909033" y="2133493"/>
            <a:ext cx="10292367" cy="6494085"/>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3200" dirty="0">
                <a:latin typeface="+mn-lt"/>
              </a:rPr>
              <a:t>Die </a:t>
            </a:r>
            <a:r>
              <a:rPr lang="es-ES" sz="3200" dirty="0" err="1">
                <a:latin typeface="+mn-lt"/>
              </a:rPr>
              <a:t>folgenden</a:t>
            </a:r>
            <a:r>
              <a:rPr lang="es-ES" sz="3200" dirty="0">
                <a:latin typeface="+mn-lt"/>
              </a:rPr>
              <a:t> </a:t>
            </a:r>
            <a:r>
              <a:rPr lang="es-ES" sz="3200" dirty="0" err="1">
                <a:latin typeface="+mn-lt"/>
              </a:rPr>
              <a:t>Formeln</a:t>
            </a:r>
            <a:r>
              <a:rPr lang="es-ES" sz="3200" dirty="0">
                <a:latin typeface="+mn-lt"/>
              </a:rPr>
              <a:t> </a:t>
            </a:r>
            <a:r>
              <a:rPr lang="es-ES" sz="3200" dirty="0" err="1">
                <a:latin typeface="+mn-lt"/>
              </a:rPr>
              <a:t>zeigen</a:t>
            </a:r>
            <a:r>
              <a:rPr lang="es-ES" sz="3200" dirty="0">
                <a:latin typeface="+mn-lt"/>
              </a:rPr>
              <a:t> die </a:t>
            </a:r>
            <a:r>
              <a:rPr lang="es-ES" sz="3200" dirty="0" err="1">
                <a:latin typeface="+mn-lt"/>
              </a:rPr>
              <a:t>Lösungen</a:t>
            </a:r>
            <a:r>
              <a:rPr lang="es-ES" sz="3200" dirty="0">
                <a:latin typeface="+mn-lt"/>
              </a:rPr>
              <a:t> </a:t>
            </a:r>
            <a:r>
              <a:rPr lang="es-ES" sz="3200" dirty="0" err="1">
                <a:latin typeface="+mn-lt"/>
              </a:rPr>
              <a:t>für</a:t>
            </a:r>
            <a:r>
              <a:rPr lang="es-ES" sz="3200" dirty="0">
                <a:latin typeface="+mn-lt"/>
              </a:rPr>
              <a:t> die </a:t>
            </a:r>
            <a:r>
              <a:rPr lang="es-ES" sz="3200" dirty="0" err="1">
                <a:latin typeface="+mn-lt"/>
              </a:rPr>
              <a:t>Berechnung</a:t>
            </a:r>
            <a:r>
              <a:rPr lang="es-ES" sz="3200" dirty="0">
                <a:latin typeface="+mn-lt"/>
              </a:rPr>
              <a:t> des </a:t>
            </a:r>
            <a:r>
              <a:rPr lang="es-ES" sz="3200" dirty="0" err="1">
                <a:latin typeface="+mn-lt"/>
              </a:rPr>
              <a:t>Stichprobenumfangs</a:t>
            </a:r>
            <a:r>
              <a:rPr lang="es-ES" sz="3200" dirty="0">
                <a:latin typeface="+mn-lt"/>
              </a:rPr>
              <a:t> </a:t>
            </a:r>
            <a:r>
              <a:rPr lang="es-ES" sz="3200" dirty="0" err="1">
                <a:latin typeface="+mn-lt"/>
              </a:rPr>
              <a:t>für</a:t>
            </a:r>
            <a:r>
              <a:rPr lang="es-ES" sz="3200" dirty="0">
                <a:latin typeface="+mn-lt"/>
              </a:rPr>
              <a:t>:</a:t>
            </a:r>
          </a:p>
          <a:p>
            <a:pPr marL="342900" indent="-342900">
              <a:buFont typeface="Wingdings" panose="05000000000000000000" pitchFamily="2" charset="2"/>
              <a:buChar char="Ø"/>
            </a:pPr>
            <a:endParaRPr lang="es-ES" sz="3200" dirty="0">
              <a:latin typeface="+mn-lt"/>
            </a:endParaRPr>
          </a:p>
          <a:p>
            <a:pPr marL="1229995" indent="-514350">
              <a:buFont typeface="+mj-lt"/>
              <a:buAutoNum type="arabicPeriod"/>
            </a:pPr>
            <a:r>
              <a:rPr lang="es-ES" sz="3200" err="1">
                <a:latin typeface="+mn-lt"/>
              </a:rPr>
              <a:t>Proportionale</a:t>
            </a:r>
            <a:r>
              <a:rPr lang="es-ES" sz="3200" dirty="0">
                <a:latin typeface="+mn-lt"/>
              </a:rPr>
              <a:t> </a:t>
            </a:r>
            <a:r>
              <a:rPr lang="es-ES" sz="3200" err="1">
                <a:latin typeface="+mn-lt"/>
              </a:rPr>
              <a:t>Zuweisung</a:t>
            </a:r>
            <a:endParaRPr lang="es-ES" sz="3200">
              <a:latin typeface="+mn-lt"/>
            </a:endParaRPr>
          </a:p>
          <a:p>
            <a:pPr marL="1229995" indent="-514350">
              <a:buFont typeface="+mj-lt"/>
              <a:buAutoNum type="arabicPeriod"/>
            </a:pPr>
            <a:r>
              <a:rPr lang="es-ES" sz="3200" dirty="0" err="1">
                <a:latin typeface="+mn-lt"/>
              </a:rPr>
              <a:t>Optimale</a:t>
            </a:r>
            <a:r>
              <a:rPr lang="es-ES" sz="3200" dirty="0">
                <a:latin typeface="+mn-lt"/>
              </a:rPr>
              <a:t> </a:t>
            </a:r>
            <a:r>
              <a:rPr lang="es-ES" sz="3200" dirty="0" err="1">
                <a:latin typeface="+mn-lt"/>
              </a:rPr>
              <a:t>Zuweisung</a:t>
            </a:r>
            <a:endParaRPr lang="en-US" sz="3200" dirty="0">
              <a:latin typeface="+mn-lt"/>
            </a:endParaRP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In beiden Fällen entspricht die Formel der </a:t>
            </a:r>
            <a:r>
              <a:rPr lang="en-US" sz="3200" dirty="0" err="1">
                <a:latin typeface="+mn-lt"/>
              </a:rPr>
              <a:t>Schätzung</a:t>
            </a:r>
            <a:r>
              <a:rPr lang="en-US" sz="3200" dirty="0">
                <a:latin typeface="+mn-lt"/>
              </a:rPr>
              <a:t> des </a:t>
            </a:r>
            <a:r>
              <a:rPr lang="en-US" sz="3200" dirty="0" err="1">
                <a:latin typeface="+mn-lt"/>
              </a:rPr>
              <a:t>Mittelwerts</a:t>
            </a:r>
            <a:r>
              <a:rPr lang="en-US" sz="3200" dirty="0">
                <a:latin typeface="+mn-lt"/>
              </a:rPr>
              <a:t> der </a:t>
            </a:r>
            <a:r>
              <a:rPr lang="en-US" sz="3200" dirty="0" err="1">
                <a:latin typeface="+mn-lt"/>
              </a:rPr>
              <a:t>Grundgesamtheit</a:t>
            </a:r>
            <a:r>
              <a:rPr lang="en-US" sz="3200" dirty="0">
                <a:latin typeface="+mn-lt"/>
              </a:rPr>
              <a:t> für </a:t>
            </a:r>
            <a:r>
              <a:rPr lang="en-US" sz="3200" dirty="0" err="1">
                <a:latin typeface="+mn-lt"/>
              </a:rPr>
              <a:t>eine</a:t>
            </a:r>
            <a:r>
              <a:rPr lang="en-US" sz="3200" dirty="0">
                <a:latin typeface="+mn-lt"/>
              </a:rPr>
              <a:t> </a:t>
            </a:r>
            <a:r>
              <a:rPr lang="en-US" sz="3200" dirty="0" err="1">
                <a:latin typeface="+mn-lt"/>
              </a:rPr>
              <a:t>kontinuierliche</a:t>
            </a:r>
            <a:r>
              <a:rPr lang="en-US" sz="3200" dirty="0">
                <a:latin typeface="+mn-lt"/>
              </a:rPr>
              <a:t> Variable </a:t>
            </a:r>
            <a:r>
              <a:rPr lang="en-US" sz="3200" dirty="0" err="1">
                <a:latin typeface="+mn-lt"/>
              </a:rPr>
              <a:t>mit</a:t>
            </a:r>
            <a:r>
              <a:rPr lang="en-US" sz="3200" dirty="0">
                <a:latin typeface="+mn-lt"/>
              </a:rPr>
              <a:t> </a:t>
            </a:r>
            <a:r>
              <a:rPr lang="en-US" sz="3200" dirty="0" err="1">
                <a:latin typeface="+mn-lt"/>
              </a:rPr>
              <a:t>einer</a:t>
            </a:r>
            <a:r>
              <a:rPr lang="en-US" sz="3200" dirty="0">
                <a:latin typeface="+mn-lt"/>
              </a:rPr>
              <a:t> </a:t>
            </a:r>
            <a:r>
              <a:rPr lang="en-US" sz="3200" dirty="0" err="1">
                <a:latin typeface="+mn-lt"/>
              </a:rPr>
              <a:t>geschichteten</a:t>
            </a:r>
            <a:r>
              <a:rPr lang="en-US" sz="3200" dirty="0">
                <a:latin typeface="+mn-lt"/>
              </a:rPr>
              <a:t> </a:t>
            </a:r>
            <a:r>
              <a:rPr lang="en-US" sz="3200" dirty="0" err="1">
                <a:latin typeface="+mn-lt"/>
              </a:rPr>
              <a:t>Stichprobe</a:t>
            </a:r>
            <a:r>
              <a:rPr lang="en-US" sz="3200" dirty="0">
                <a:latin typeface="+mn-lt"/>
              </a:rPr>
              <a:t> </a:t>
            </a:r>
            <a:r>
              <a:rPr lang="en-US" sz="3200" dirty="0" err="1">
                <a:latin typeface="+mn-lt"/>
              </a:rPr>
              <a:t>ohne</a:t>
            </a:r>
            <a:r>
              <a:rPr lang="en-US" sz="3200" dirty="0">
                <a:latin typeface="+mn-lt"/>
              </a:rPr>
              <a:t> </a:t>
            </a:r>
            <a:r>
              <a:rPr lang="en-US" sz="3200" dirty="0" err="1">
                <a:latin typeface="+mn-lt"/>
              </a:rPr>
              <a:t>Zurücklegen</a:t>
            </a:r>
          </a:p>
          <a:p>
            <a:pPr marL="342900" indent="-342900">
              <a:buFont typeface="Wingdings" panose="05000000000000000000" pitchFamily="2" charset="2"/>
              <a:buChar char="Ø"/>
            </a:pPr>
            <a:endParaRPr lang="en-US" sz="3200" dirty="0">
              <a:latin typeface="+mn-lt"/>
            </a:endParaRPr>
          </a:p>
          <a:p>
            <a:pPr marL="342900" indent="-342900">
              <a:buFont typeface="Wingdings" panose="05000000000000000000" pitchFamily="2" charset="2"/>
              <a:buChar char="Ø"/>
            </a:pPr>
            <a:r>
              <a:rPr lang="en-US" sz="3200" dirty="0">
                <a:latin typeface="+mn-lt"/>
              </a:rPr>
              <a:t>  </a:t>
            </a:r>
            <a:r>
              <a:rPr lang="en-US" sz="3200" i="1" dirty="0">
                <a:latin typeface="+mn-lt"/>
              </a:rPr>
              <a:t>N</a:t>
            </a:r>
            <a:r>
              <a:rPr lang="en-US" sz="3200" i="1" baseline="-25000" dirty="0">
                <a:latin typeface="+mn-lt"/>
              </a:rPr>
              <a:t>j</a:t>
            </a:r>
            <a:r>
              <a:rPr lang="en-US" sz="3200" i="1" dirty="0">
                <a:latin typeface="+mn-lt"/>
              </a:rPr>
              <a:t> </a:t>
            </a:r>
            <a:r>
              <a:rPr lang="en-US" sz="3200" err="1">
                <a:latin typeface="+mn-lt"/>
              </a:rPr>
              <a:t>steht</a:t>
            </a:r>
            <a:r>
              <a:rPr lang="en-US" sz="3200" dirty="0">
                <a:latin typeface="+mn-lt"/>
              </a:rPr>
              <a:t> für die </a:t>
            </a:r>
            <a:r>
              <a:rPr lang="en-US" sz="3200" err="1">
                <a:latin typeface="+mn-lt"/>
              </a:rPr>
              <a:t>Größe</a:t>
            </a:r>
            <a:r>
              <a:rPr lang="en-US" sz="3200" dirty="0">
                <a:latin typeface="+mn-lt"/>
              </a:rPr>
              <a:t> der </a:t>
            </a:r>
            <a:r>
              <a:rPr lang="en-US" sz="3200" err="1">
                <a:latin typeface="+mn-lt"/>
              </a:rPr>
              <a:t>Schicht</a:t>
            </a:r>
            <a:r>
              <a:rPr lang="en-US" sz="3200" dirty="0">
                <a:latin typeface="+mn-lt"/>
              </a:rPr>
              <a:t> j und 𝜎</a:t>
            </a:r>
            <a:r>
              <a:rPr lang="en-US" sz="3200" baseline="-25000" dirty="0">
                <a:latin typeface="+mn-lt"/>
              </a:rPr>
              <a:t>j</a:t>
            </a:r>
            <a:r>
              <a:rPr lang="en-US" sz="3200" dirty="0">
                <a:latin typeface="+mn-lt"/>
              </a:rPr>
              <a:t>2 für die </a:t>
            </a:r>
            <a:r>
              <a:rPr lang="en-US" sz="3200" err="1">
                <a:latin typeface="+mn-lt"/>
              </a:rPr>
              <a:t>Varianz</a:t>
            </a:r>
            <a:r>
              <a:rPr lang="en-US" sz="3200" dirty="0">
                <a:latin typeface="+mn-lt"/>
              </a:rPr>
              <a:t> der </a:t>
            </a:r>
            <a:r>
              <a:rPr lang="en-US" sz="3200" err="1">
                <a:latin typeface="+mn-lt"/>
              </a:rPr>
              <a:t>Variablen</a:t>
            </a:r>
            <a:r>
              <a:rPr lang="en-US" sz="3200" dirty="0">
                <a:latin typeface="+mn-lt"/>
              </a:rPr>
              <a:t> in </a:t>
            </a:r>
            <a:r>
              <a:rPr lang="en-US" sz="3200" err="1">
                <a:latin typeface="+mn-lt"/>
              </a:rPr>
              <a:t>dieser</a:t>
            </a:r>
            <a:r>
              <a:rPr lang="en-US" sz="3200" dirty="0">
                <a:latin typeface="+mn-lt"/>
              </a:rPr>
              <a:t> </a:t>
            </a:r>
            <a:r>
              <a:rPr lang="en-US" sz="3200" err="1">
                <a:latin typeface="+mn-lt"/>
              </a:rPr>
              <a:t>Schicht</a:t>
            </a:r>
            <a:endParaRPr lang="en-US" sz="3200">
              <a:latin typeface="+mn-lt"/>
            </a:endParaRPr>
          </a:p>
        </p:txBody>
      </p:sp>
      <mc:AlternateContent xmlns:mc="http://schemas.openxmlformats.org/markup-compatibility/2006" xmlns:a14="http://schemas.microsoft.com/office/drawing/2010/main">
        <mc:Choice Requires="a14">
          <p:sp>
            <p:nvSpPr>
              <p:cNvPr id="4" name="Object 1027">
                <a:extLst>
                  <a:ext uri="{FF2B5EF4-FFF2-40B4-BE49-F238E27FC236}">
                    <a16:creationId xmlns:a16="http://schemas.microsoft.com/office/drawing/2014/main" id="{C7CEFCD0-A186-BE14-8486-C34232C4CD58}"/>
                  </a:ext>
                </a:extLst>
              </p:cNvPr>
              <p:cNvSpPr txBox="1"/>
              <p:nvPr/>
            </p:nvSpPr>
            <p:spPr bwMode="auto">
              <a:xfrm>
                <a:off x="11196796" y="2557169"/>
                <a:ext cx="6573044"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ctrlPr>
                            <a:rPr lang="es-ES" sz="4000" b="0" i="1" smtClean="0">
                              <a:latin typeface="Cambria Math" panose="02040503050406030204" pitchFamily="18" charset="0"/>
                            </a:rPr>
                          </m:ctrlPr>
                        </m:dPr>
                        <m:e>
                          <m:r>
                            <a:rPr lang="es-ES" sz="4000" b="0" i="1" smtClean="0">
                              <a:latin typeface="Cambria Math" panose="02040503050406030204" pitchFamily="18" charset="0"/>
                            </a:rPr>
                            <m:t>1</m:t>
                          </m:r>
                        </m:e>
                      </m:d>
                      <m:r>
                        <a:rPr lang="es-ES" sz="4000" b="0" i="1" smtClean="0">
                          <a:latin typeface="Cambria Math" panose="02040503050406030204" pitchFamily="18" charset="0"/>
                        </a:rPr>
                        <m:t>     </m:t>
                      </m:r>
                      <m:r>
                        <m:rPr>
                          <m:sty m:val="p"/>
                        </m:rPr>
                        <a:rPr lang="en-US" sz="4000" i="1">
                          <a:latin typeface="Cambria Math" panose="02040503050406030204" pitchFamily="18" charset="0"/>
                        </a:rPr>
                        <m:t>n</m:t>
                      </m:r>
                      <m:r>
                        <a:rPr lang="en-US" sz="4000" i="1">
                          <a:latin typeface="Cambria Math" panose="02040503050406030204" pitchFamily="18" charset="0"/>
                        </a:rPr>
                        <m:t>=</m:t>
                      </m:r>
                      <m:f>
                        <m:fPr>
                          <m:ctrlPr>
                            <a:rPr lang="en-US" sz="4000" i="1">
                              <a:latin typeface="Cambria Math" panose="02040503050406030204" pitchFamily="18" charset="0"/>
                            </a:rPr>
                          </m:ctrlPr>
                        </m:fPr>
                        <m:num>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up>
                                  <m:r>
                                    <a:rPr lang="en-US" sz="4000" i="1">
                                      <a:latin typeface="Cambria Math" panose="02040503050406030204" pitchFamily="18" charset="0"/>
                                    </a:rPr>
                                    <m:t>2</m:t>
                                  </m:r>
                                </m:sup>
                              </m:sSubSup>
                            </m:e>
                          </m:nary>
                        </m:num>
                        <m:den>
                          <m:r>
                            <a:rPr lang="en-US" sz="4000" i="1">
                              <a:latin typeface="Cambria Math" panose="02040503050406030204" pitchFamily="18" charset="0"/>
                            </a:rPr>
                            <m:t>𝑁</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e</m:t>
                                  </m:r>
                                </m:e>
                                <m:sup>
                                  <m:r>
                                    <a:rPr lang="en-US" sz="4000" i="1">
                                      <a:latin typeface="Cambria Math" panose="02040503050406030204" pitchFamily="18" charset="0"/>
                                    </a:rPr>
                                    <m:t>2</m:t>
                                  </m:r>
                                </m:sup>
                              </m:sSup>
                            </m:num>
                            <m:den>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k</m:t>
                                  </m:r>
                                </m:e>
                                <m:sup>
                                  <m:r>
                                    <a:rPr lang="en-US" sz="4000" i="1">
                                      <a:latin typeface="Cambria Math" panose="02040503050406030204" pitchFamily="18" charset="0"/>
                                    </a:rPr>
                                    <m:t>2</m:t>
                                  </m:r>
                                </m:sup>
                              </m:sSup>
                            </m:den>
                          </m:f>
                          <m:r>
                            <a:rPr lang="en-US" sz="4000" i="1">
                              <a:latin typeface="Cambria Math" panose="02040503050406030204" pitchFamily="18" charset="0"/>
                            </a:rPr>
                            <m:t>+</m:t>
                          </m:r>
                          <m:f>
                            <m:fPr>
                              <m:ctrlPr>
                                <a:rPr lang="en-US" sz="4000" i="1">
                                  <a:latin typeface="Cambria Math" panose="02040503050406030204" pitchFamily="18" charset="0"/>
                                </a:rPr>
                              </m:ctrlPr>
                            </m:fPr>
                            <m:num>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up>
                                      <m:r>
                                        <a:rPr lang="en-US" sz="4000" i="1">
                                          <a:latin typeface="Cambria Math" panose="02040503050406030204" pitchFamily="18" charset="0"/>
                                        </a:rPr>
                                        <m:t>2</m:t>
                                      </m:r>
                                    </m:sup>
                                  </m:sSubSup>
                                </m:e>
                              </m:nary>
                            </m:num>
                            <m:den>
                              <m:r>
                                <m:rPr>
                                  <m:sty m:val="p"/>
                                </m:rPr>
                                <a:rPr lang="en-US" sz="4000" i="1">
                                  <a:latin typeface="Cambria Math" panose="02040503050406030204" pitchFamily="18" charset="0"/>
                                </a:rPr>
                                <m:t>N</m:t>
                              </m:r>
                            </m:den>
                          </m:f>
                        </m:den>
                      </m:f>
                    </m:oMath>
                  </m:oMathPara>
                </a14:m>
                <a:endParaRPr lang="en-US" sz="4000" dirty="0"/>
              </a:p>
            </p:txBody>
          </p:sp>
        </mc:Choice>
        <mc:Fallback xmlns="" xmlns:a16="http://schemas.microsoft.com/office/drawing/2014/main" xmlns:p14="http://schemas.microsoft.com/office/powerpoint/2010/main">
          <p:sp>
            <p:nvSpPr>
              <p:cNvPr id="4" name="Object 1027">
                <a:extLst>
                  <a:ext uri="{FF2B5EF4-FFF2-40B4-BE49-F238E27FC236}">
                    <a16:creationId xmlns:a16="http://schemas.microsoft.com/office/drawing/2014/main" id="{C7CEFCD0-A186-BE14-8486-C34232C4CD58}"/>
                  </a:ext>
                </a:extLst>
              </p:cNvPr>
              <p:cNvSpPr txBox="1">
                <a:spLocks noRot="1" noChangeAspect="1" noMove="1" noResize="1" noEditPoints="1" noAdjustHandles="1" noChangeArrowheads="1" noChangeShapeType="1" noTextEdit="1"/>
              </p:cNvSpPr>
              <p:nvPr/>
            </p:nvSpPr>
            <p:spPr bwMode="auto">
              <a:xfrm>
                <a:off x="11196796" y="2557169"/>
                <a:ext cx="6573044" cy="1990210"/>
              </a:xfrm>
              <a:prstGeom prst="rect">
                <a:avLst/>
              </a:prstGeom>
              <a:blipFill>
                <a:blip r:embed="rId3"/>
                <a:stretch>
                  <a:fillRect b="-458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1027">
                <a:extLst>
                  <a:ext uri="{FF2B5EF4-FFF2-40B4-BE49-F238E27FC236}">
                    <a16:creationId xmlns:a16="http://schemas.microsoft.com/office/drawing/2014/main" id="{532EFE28-A381-4273-603C-681730D486BA}"/>
                  </a:ext>
                </a:extLst>
              </p:cNvPr>
              <p:cNvSpPr txBox="1"/>
              <p:nvPr/>
            </p:nvSpPr>
            <p:spPr bwMode="auto">
              <a:xfrm>
                <a:off x="11196796" y="6118709"/>
                <a:ext cx="6573044" cy="199021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d>
                        <m:dPr>
                          <m:ctrlPr>
                            <a:rPr lang="es-ES" sz="4000" b="0" i="1" smtClean="0">
                              <a:latin typeface="Cambria Math" panose="02040503050406030204" pitchFamily="18" charset="0"/>
                            </a:rPr>
                          </m:ctrlPr>
                        </m:dPr>
                        <m:e>
                          <m:r>
                            <a:rPr lang="es-ES" sz="4000" b="0" i="1" smtClean="0">
                              <a:latin typeface="Cambria Math" panose="02040503050406030204" pitchFamily="18" charset="0"/>
                            </a:rPr>
                            <m:t>2</m:t>
                          </m:r>
                        </m:e>
                      </m:d>
                      <m:r>
                        <a:rPr lang="es-ES" sz="4000" b="0" i="1" smtClean="0">
                          <a:latin typeface="Cambria Math" panose="02040503050406030204" pitchFamily="18" charset="0"/>
                        </a:rPr>
                        <m:t>     </m:t>
                      </m:r>
                      <m:r>
                        <m:rPr>
                          <m:sty m:val="p"/>
                        </m:rPr>
                        <a:rPr lang="en-US" sz="4000" i="1">
                          <a:latin typeface="Cambria Math" panose="02040503050406030204" pitchFamily="18" charset="0"/>
                        </a:rPr>
                        <m:t>n</m:t>
                      </m:r>
                      <m:r>
                        <a:rPr lang="en-US" sz="4000" i="1">
                          <a:latin typeface="Cambria Math" panose="02040503050406030204" pitchFamily="18" charset="0"/>
                        </a:rPr>
                        <m:t>=</m:t>
                      </m:r>
                      <m:f>
                        <m:fPr>
                          <m:ctrlPr>
                            <a:rPr lang="en-US" sz="4000" i="1">
                              <a:latin typeface="Cambria Math" panose="02040503050406030204" pitchFamily="18" charset="0"/>
                            </a:rPr>
                          </m:ctrlPr>
                        </m:fPr>
                        <m:num>
                          <m:f>
                            <m:fPr>
                              <m:ctrlPr>
                                <a:rPr lang="en-US" sz="4000" i="1">
                                  <a:latin typeface="Cambria Math" panose="02040503050406030204" pitchFamily="18" charset="0"/>
                                </a:rPr>
                              </m:ctrlPr>
                            </m:fPr>
                            <m:num>
                              <m:r>
                                <a:rPr lang="en-US" sz="4000" i="1">
                                  <a:latin typeface="Cambria Math" panose="02040503050406030204" pitchFamily="18" charset="0"/>
                                </a:rPr>
                                <m:t>1</m:t>
                              </m:r>
                            </m:num>
                            <m:den>
                              <m:r>
                                <a:rPr lang="en-US" sz="4000" i="1">
                                  <a:latin typeface="Cambria Math" panose="02040503050406030204" pitchFamily="18" charset="0"/>
                                </a:rPr>
                                <m:t>𝑁</m:t>
                              </m:r>
                            </m:den>
                          </m:f>
                          <m:sSup>
                            <m:sSupPr>
                              <m:ctrlPr>
                                <a:rPr lang="en-US" sz="4000" i="1">
                                  <a:latin typeface="Cambria Math" panose="02040503050406030204" pitchFamily="18" charset="0"/>
                                </a:rPr>
                              </m:ctrlPr>
                            </m:sSupPr>
                            <m:e>
                              <m:d>
                                <m:dPr>
                                  <m:ctrlPr>
                                    <a:rPr lang="en-US" sz="4000" i="1">
                                      <a:latin typeface="Cambria Math" panose="02040503050406030204" pitchFamily="18" charset="0"/>
                                    </a:rPr>
                                  </m:ctrlPr>
                                </m:dPr>
                                <m:e>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
                                        <m:sSubPr>
                                          <m:ctrlPr>
                                            <a:rPr lang="en-US" sz="4000" i="1">
                                              <a:latin typeface="Cambria Math" panose="02040503050406030204" pitchFamily="18" charset="0"/>
                                            </a:rPr>
                                          </m:ctrlPr>
                                        </m:sSub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Sub>
                                    </m:e>
                                  </m:nary>
                                </m:e>
                              </m:d>
                            </m:e>
                            <m:sup>
                              <m:r>
                                <a:rPr lang="en-US" sz="4000" i="1">
                                  <a:latin typeface="Cambria Math" panose="02040503050406030204" pitchFamily="18" charset="0"/>
                                </a:rPr>
                                <m:t>2</m:t>
                              </m:r>
                            </m:sup>
                          </m:sSup>
                        </m:num>
                        <m:den>
                          <m:r>
                            <a:rPr lang="en-US" sz="4000" i="1">
                              <a:latin typeface="Cambria Math" panose="02040503050406030204" pitchFamily="18" charset="0"/>
                            </a:rPr>
                            <m:t>𝑁</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e</m:t>
                                  </m:r>
                                </m:e>
                                <m:sup>
                                  <m:r>
                                    <a:rPr lang="en-US" sz="4000" i="1">
                                      <a:latin typeface="Cambria Math" panose="02040503050406030204" pitchFamily="18" charset="0"/>
                                    </a:rPr>
                                    <m:t>2</m:t>
                                  </m:r>
                                </m:sup>
                              </m:sSup>
                            </m:num>
                            <m:den>
                              <m:sSup>
                                <m:sSupPr>
                                  <m:ctrlPr>
                                    <a:rPr lang="en-US" sz="4000" i="1">
                                      <a:latin typeface="Cambria Math" panose="02040503050406030204" pitchFamily="18" charset="0"/>
                                    </a:rPr>
                                  </m:ctrlPr>
                                </m:sSupPr>
                                <m:e>
                                  <m:r>
                                    <m:rPr>
                                      <m:sty m:val="p"/>
                                    </m:rPr>
                                    <a:rPr lang="en-US" sz="4000" i="1">
                                      <a:latin typeface="Cambria Math" panose="02040503050406030204" pitchFamily="18" charset="0"/>
                                    </a:rPr>
                                    <m:t>k</m:t>
                                  </m:r>
                                </m:e>
                                <m:sup>
                                  <m:r>
                                    <a:rPr lang="en-US" sz="4000" i="1">
                                      <a:latin typeface="Cambria Math" panose="02040503050406030204" pitchFamily="18" charset="0"/>
                                    </a:rPr>
                                    <m:t>2</m:t>
                                  </m:r>
                                </m:sup>
                              </m:sSup>
                            </m:den>
                          </m:f>
                          <m:r>
                            <a:rPr lang="en-US" sz="4000" i="1">
                              <a:latin typeface="Cambria Math" panose="02040503050406030204" pitchFamily="18" charset="0"/>
                            </a:rPr>
                            <m:t>+</m:t>
                          </m:r>
                          <m:f>
                            <m:fPr>
                              <m:ctrlPr>
                                <a:rPr lang="en-US" sz="4000" i="1">
                                  <a:latin typeface="Cambria Math" panose="02040503050406030204" pitchFamily="18" charset="0"/>
                                </a:rPr>
                              </m:ctrlPr>
                            </m:fPr>
                            <m:num>
                              <m:nary>
                                <m:naryPr>
                                  <m:chr m:val="∑"/>
                                  <m:ctrlPr>
                                    <a:rPr lang="en-US" sz="4000" i="1">
                                      <a:latin typeface="Cambria Math" panose="02040503050406030204" pitchFamily="18" charset="0"/>
                                    </a:rPr>
                                  </m:ctrlPr>
                                </m:naryPr>
                                <m:sub>
                                  <m:r>
                                    <m:rPr>
                                      <m:sty m:val="p"/>
                                    </m:rPr>
                                    <a:rPr lang="en-US" sz="4000" i="1">
                                      <a:latin typeface="Cambria Math" panose="02040503050406030204" pitchFamily="18" charset="0"/>
                                    </a:rPr>
                                    <m:t>j</m:t>
                                  </m:r>
                                  <m:r>
                                    <a:rPr lang="en-US" sz="4000" i="1">
                                      <a:latin typeface="Cambria Math" panose="02040503050406030204" pitchFamily="18" charset="0"/>
                                    </a:rPr>
                                    <m:t>=1</m:t>
                                  </m:r>
                                </m:sub>
                                <m:sup>
                                  <m:r>
                                    <m:rPr>
                                      <m:sty m:val="p"/>
                                    </m:rPr>
                                    <a:rPr lang="en-US" sz="4000" i="1">
                                      <a:latin typeface="Cambria Math" panose="02040503050406030204" pitchFamily="18" charset="0"/>
                                    </a:rPr>
                                    <m:t>L</m:t>
                                  </m:r>
                                </m:sup>
                                <m:e>
                                  <m:sSub>
                                    <m:sSubPr>
                                      <m:ctrlPr>
                                        <a:rPr lang="en-US" sz="4000" i="1">
                                          <a:latin typeface="Cambria Math" panose="02040503050406030204" pitchFamily="18" charset="0"/>
                                        </a:rPr>
                                      </m:ctrlPr>
                                    </m:sSubPr>
                                    <m:e>
                                      <m:r>
                                        <m:rPr>
                                          <m:sty m:val="p"/>
                                        </m:rPr>
                                        <a:rPr lang="en-US" sz="4000" i="1">
                                          <a:latin typeface="Cambria Math" panose="02040503050406030204" pitchFamily="18" charset="0"/>
                                        </a:rPr>
                                        <m:t>N</m:t>
                                      </m:r>
                                    </m:e>
                                    <m:sub>
                                      <m:r>
                                        <m:rPr>
                                          <m:sty m:val="p"/>
                                        </m:rPr>
                                        <a:rPr lang="en-US" sz="4000" i="1">
                                          <a:latin typeface="Cambria Math" panose="02040503050406030204" pitchFamily="18" charset="0"/>
                                        </a:rPr>
                                        <m:t>j</m:t>
                                      </m:r>
                                    </m:sub>
                                  </m:sSub>
                                  <m:sSubSup>
                                    <m:sSubSupPr>
                                      <m:ctrlPr>
                                        <a:rPr lang="en-US" sz="4000" i="1">
                                          <a:latin typeface="Cambria Math" panose="02040503050406030204" pitchFamily="18" charset="0"/>
                                        </a:rPr>
                                      </m:ctrlPr>
                                    </m:sSubSupPr>
                                    <m:e>
                                      <m:r>
                                        <a:rPr lang="en-US" sz="4000" i="1">
                                          <a:latin typeface="Cambria Math" panose="02040503050406030204" pitchFamily="18" charset="0"/>
                                        </a:rPr>
                                        <m:t>𝜎</m:t>
                                      </m:r>
                                    </m:e>
                                    <m:sub>
                                      <m:r>
                                        <m:rPr>
                                          <m:sty m:val="p"/>
                                        </m:rPr>
                                        <a:rPr lang="en-US" sz="4000" i="1">
                                          <a:latin typeface="Cambria Math" panose="02040503050406030204" pitchFamily="18" charset="0"/>
                                        </a:rPr>
                                        <m:t>j</m:t>
                                      </m:r>
                                    </m:sub>
                                    <m:sup>
                                      <m:r>
                                        <a:rPr lang="en-US" sz="4000" i="1">
                                          <a:latin typeface="Cambria Math" panose="02040503050406030204" pitchFamily="18" charset="0"/>
                                        </a:rPr>
                                        <m:t>2</m:t>
                                      </m:r>
                                    </m:sup>
                                  </m:sSubSup>
                                </m:e>
                              </m:nary>
                            </m:num>
                            <m:den>
                              <m:r>
                                <m:rPr>
                                  <m:sty m:val="p"/>
                                </m:rPr>
                                <a:rPr lang="en-US" sz="4000" i="1">
                                  <a:latin typeface="Cambria Math" panose="02040503050406030204" pitchFamily="18" charset="0"/>
                                </a:rPr>
                                <m:t>N</m:t>
                              </m:r>
                            </m:den>
                          </m:f>
                        </m:den>
                      </m:f>
                    </m:oMath>
                  </m:oMathPara>
                </a14:m>
                <a:endParaRPr lang="en-US" sz="4000" dirty="0"/>
              </a:p>
            </p:txBody>
          </p:sp>
        </mc:Choice>
        <mc:Fallback xmlns="" xmlns:a16="http://schemas.microsoft.com/office/drawing/2014/main" xmlns:p14="http://schemas.microsoft.com/office/powerpoint/2010/main">
          <p:sp>
            <p:nvSpPr>
              <p:cNvPr id="7" name="Object 1027">
                <a:extLst>
                  <a:ext uri="{FF2B5EF4-FFF2-40B4-BE49-F238E27FC236}">
                    <a16:creationId xmlns:a16="http://schemas.microsoft.com/office/drawing/2014/main" id="{532EFE28-A381-4273-603C-681730D486BA}"/>
                  </a:ext>
                </a:extLst>
              </p:cNvPr>
              <p:cNvSpPr txBox="1">
                <a:spLocks noRot="1" noChangeAspect="1" noMove="1" noResize="1" noEditPoints="1" noAdjustHandles="1" noChangeArrowheads="1" noChangeShapeType="1" noTextEdit="1"/>
              </p:cNvSpPr>
              <p:nvPr/>
            </p:nvSpPr>
            <p:spPr bwMode="auto">
              <a:xfrm>
                <a:off x="11196796" y="6118709"/>
                <a:ext cx="6573044" cy="1990210"/>
              </a:xfrm>
              <a:prstGeom prst="rect">
                <a:avLst/>
              </a:prstGeom>
              <a:blipFill>
                <a:blip r:embed="rId4"/>
                <a:stretch>
                  <a:fillRect b="-1687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3298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Einführung</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Zielsetzung</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800" y="3361372"/>
            <a:ext cx="14325600"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Ziel dieses Moduls ist die Einführung und Erläuterung der Grundlagen der Stichprobentheorie</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r>
              <a:rPr lang="en-US" sz="2800" dirty="0">
                <a:solidFill>
                  <a:schemeClr val="dk1"/>
                </a:solidFill>
                <a:latin typeface="Calibri"/>
                <a:ea typeface="Calibri"/>
                <a:cs typeface="Calibri"/>
                <a:sym typeface="Calibri"/>
              </a:rPr>
              <a:t>Dieses Modul </a:t>
            </a:r>
            <a:r>
              <a:rPr lang="en-US" sz="2800" dirty="0" err="1">
                <a:solidFill>
                  <a:schemeClr val="dk1"/>
                </a:solidFill>
                <a:latin typeface="Calibri"/>
                <a:ea typeface="Calibri"/>
                <a:cs typeface="Calibri"/>
                <a:sym typeface="Calibri"/>
              </a:rPr>
              <a:t>zeigt</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dir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wie</a:t>
            </a:r>
            <a:r>
              <a:rPr lang="en-US" sz="2800" dirty="0">
                <a:solidFill>
                  <a:schemeClr val="dk1"/>
                </a:solidFill>
                <a:latin typeface="Calibri"/>
                <a:ea typeface="Calibri"/>
                <a:cs typeface="Calibri"/>
                <a:sym typeface="Calibri"/>
              </a:rPr>
              <a:t> du:</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342900" indent="-342900">
              <a:buClr>
                <a:schemeClr val="dk1"/>
              </a:buClr>
              <a:buSzPts val="2800"/>
              <a:buFont typeface="Noto Sans Symbols"/>
              <a:buChar char="✔"/>
            </a:pPr>
            <a:r>
              <a:rPr lang="es-ES" sz="2800" dirty="0">
                <a:solidFill>
                  <a:schemeClr val="dk1"/>
                </a:solidFill>
                <a:latin typeface="Calibri"/>
                <a:ea typeface="Calibri"/>
                <a:cs typeface="Calibri"/>
                <a:sym typeface="Calibri"/>
              </a:rPr>
              <a:t> die </a:t>
            </a:r>
            <a:r>
              <a:rPr lang="es-ES" sz="2800" dirty="0" err="1">
                <a:solidFill>
                  <a:schemeClr val="dk1"/>
                </a:solidFill>
                <a:latin typeface="Calibri"/>
                <a:ea typeface="Calibri"/>
                <a:cs typeface="Calibri"/>
                <a:sym typeface="Calibri"/>
              </a:rPr>
              <a:t>Unterschiede</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zwischen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Populationen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und</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Stichproben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erkennst</a:t>
            </a:r>
            <a:endParaRPr lang="es-ES" sz="2800" dirty="0" err="1">
              <a:solidFill>
                <a:schemeClr val="dk1"/>
              </a:solidFill>
              <a:latin typeface="Calibri"/>
              <a:cs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indent="-342900">
              <a:buClr>
                <a:schemeClr val="dk1"/>
              </a:buClr>
              <a:buSzPts val="2800"/>
              <a:buFont typeface="Noto Sans Symbols"/>
              <a:buChar char="✔"/>
            </a:pPr>
            <a:r>
              <a:rPr lang="es-ES" sz="2800" dirty="0">
                <a:solidFill>
                  <a:schemeClr val="dk1"/>
                </a:solidFill>
                <a:latin typeface="Calibri"/>
                <a:ea typeface="Calibri"/>
                <a:cs typeface="Calibri"/>
                <a:sym typeface="Calibri"/>
              </a:rPr>
              <a:t> die am </a:t>
            </a:r>
            <a:r>
              <a:rPr lang="es-ES" sz="2800" dirty="0" err="1">
                <a:solidFill>
                  <a:schemeClr val="dk1"/>
                </a:solidFill>
                <a:latin typeface="Calibri"/>
                <a:ea typeface="Calibri"/>
                <a:cs typeface="Calibri"/>
                <a:sym typeface="Calibri"/>
              </a:rPr>
              <a:t>häufigsten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angewandten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Stichprobenverfahren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verwenden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kannst</a:t>
            </a:r>
            <a:endParaRPr lang="es-ES" sz="2800" dirty="0" err="1">
              <a:solidFill>
                <a:schemeClr val="dk1"/>
              </a:solidFill>
              <a:latin typeface="Calibri"/>
              <a:cs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342900" indent="-342900">
              <a:buClr>
                <a:schemeClr val="dk1"/>
              </a:buClr>
              <a:buSzPts val="2800"/>
              <a:buFont typeface="Noto Sans Symbols"/>
              <a:buChar char="✔"/>
            </a:pPr>
            <a:r>
              <a:rPr lang="en-US" sz="2800" dirty="0">
                <a:solidFill>
                  <a:schemeClr val="dk1"/>
                </a:solidFill>
                <a:latin typeface="Calibri"/>
                <a:ea typeface="Calibri"/>
                <a:cs typeface="Calibri"/>
                <a:sym typeface="Calibri"/>
              </a:rPr>
              <a:t> die </a:t>
            </a:r>
            <a:r>
              <a:rPr lang="en-US" sz="2800" dirty="0" err="1">
                <a:solidFill>
                  <a:schemeClr val="dk1"/>
                </a:solidFill>
                <a:latin typeface="Calibri"/>
                <a:ea typeface="Calibri"/>
                <a:cs typeface="Calibri"/>
                <a:sym typeface="Calibri"/>
              </a:rPr>
              <a:t>optimale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Stichprobengrößen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findest</a:t>
            </a:r>
            <a:endParaRPr sz="2800" err="1">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3776663" y="414339"/>
            <a:ext cx="9829800" cy="571500"/>
          </a:xfrm>
          <a:prstGeom prst="rect">
            <a:avLst/>
          </a:prstGeom>
          <a:noFill/>
          <a:ln w="9525">
            <a:noFill/>
            <a:round/>
            <a:headEnd/>
            <a:tailEnd/>
          </a:ln>
        </p:spPr>
        <p:txBody>
          <a:bodyPr lIns="152810" tIns="76134" rIns="152810" bIns="76134" anchor="ctr"/>
          <a:lstStyle/>
          <a:p>
            <a:endParaRPr lang="es-ES" sz="3600" dirty="0">
              <a:solidFill>
                <a:srgbClr val="000066"/>
              </a:solidFill>
              <a:latin typeface="Calibri" pitchFamily="34" charset="0"/>
            </a:endParaRPr>
          </a:p>
        </p:txBody>
      </p:sp>
      <p:sp>
        <p:nvSpPr>
          <p:cNvPr id="8" name="Google Shape;159;p4">
            <a:extLst>
              <a:ext uri="{FF2B5EF4-FFF2-40B4-BE49-F238E27FC236}">
                <a16:creationId xmlns:a16="http://schemas.microsoft.com/office/drawing/2014/main" id="{7FF5E7A6-2A1C-02C9-3BB6-71F48503EC68}"/>
              </a:ext>
            </a:extLst>
          </p:cNvPr>
          <p:cNvSpPr txBox="1"/>
          <p:nvPr/>
        </p:nvSpPr>
        <p:spPr>
          <a:xfrm>
            <a:off x="1280159" y="517955"/>
            <a:ext cx="12326303"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Berechnung des Stichprobenumfangs: </a:t>
            </a:r>
            <a:r>
              <a:rPr lang="en-US" sz="4000" b="1" dirty="0" err="1">
                <a:solidFill>
                  <a:srgbClr val="E7686A"/>
                </a:solidFill>
                <a:latin typeface="Calibri"/>
                <a:ea typeface="Calibri"/>
                <a:cs typeface="Calibri"/>
                <a:sym typeface="Calibri"/>
              </a:rPr>
              <a:t>geschichtete </a:t>
            </a:r>
            <a:r>
              <a:rPr lang="en-US" sz="4000" b="1" dirty="0">
                <a:solidFill>
                  <a:srgbClr val="E7686A"/>
                </a:solidFill>
                <a:latin typeface="Calibri"/>
                <a:ea typeface="Calibri"/>
                <a:cs typeface="Calibri"/>
                <a:sym typeface="Calibri"/>
              </a:rPr>
              <a:t>Zufallsstichproben</a:t>
            </a:r>
            <a:br>
              <a:rPr lang="en-US" sz="4000" b="1" dirty="0">
                <a:solidFill>
                  <a:srgbClr val="E7686A"/>
                </a:solidFill>
                <a:latin typeface="Calibri"/>
                <a:ea typeface="Calibri"/>
                <a:cs typeface="Calibri"/>
                <a:sym typeface="Calibri"/>
              </a:rPr>
            </a:br>
            <a:endParaRPr sz="3600" b="1" dirty="0">
              <a:solidFill>
                <a:srgbClr val="E7686A"/>
              </a:solidFill>
              <a:latin typeface="Calibri"/>
              <a:ea typeface="Calibri"/>
              <a:cs typeface="Calibri"/>
              <a:sym typeface="Calibri"/>
            </a:endParaRPr>
          </a:p>
        </p:txBody>
      </p:sp>
      <p:sp>
        <p:nvSpPr>
          <p:cNvPr id="2" name="TextBox 1">
            <a:extLst>
              <a:ext uri="{FF2B5EF4-FFF2-40B4-BE49-F238E27FC236}">
                <a16:creationId xmlns:a16="http://schemas.microsoft.com/office/drawing/2014/main" id="{F8CB1D49-6C94-49FE-9E64-87AA98256CE1}"/>
              </a:ext>
            </a:extLst>
          </p:cNvPr>
          <p:cNvSpPr txBox="1"/>
          <p:nvPr/>
        </p:nvSpPr>
        <p:spPr>
          <a:xfrm>
            <a:off x="801549" y="1897185"/>
            <a:ext cx="16499983" cy="3785652"/>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Ø"/>
            </a:pPr>
            <a:r>
              <a:rPr lang="en-US" sz="2400" dirty="0">
                <a:latin typeface="+mn-lt"/>
              </a:rPr>
              <a:t>Ein Beispiel zur Veranschaulichung: Angenommen, ein Wohlfahrtsverband führt eine Stichprobenerhebung durch, um die jährlichen Spenden seiner Mitglieder zu untersuchen, die je nach Alter in drei verschiedene Gruppen mit jeweils 100, 700 und 200 Mitgliedern eingeteilt werden. Es ist bekannt, dass die jeweiligen Standardabweichungen der jährlichen Spenden in jeder Gruppe 6 €, 30 € und 12 € betragen. </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dirty="0">
                <a:latin typeface="+mn-lt"/>
              </a:rPr>
              <a:t>Wir möchten die Mindeststichprobengröße ermitteln, die erforderlich ist, um die </a:t>
            </a:r>
            <a:r>
              <a:rPr lang="en-US" sz="2400" err="1">
                <a:latin typeface="+mn-lt"/>
              </a:rPr>
              <a:t>durchschnittliche</a:t>
            </a:r>
            <a:r>
              <a:rPr lang="en-US" sz="2400" dirty="0">
                <a:latin typeface="+mn-lt"/>
              </a:rPr>
              <a:t> </a:t>
            </a:r>
            <a:r>
              <a:rPr lang="en-US" sz="2400" err="1">
                <a:latin typeface="+mn-lt"/>
              </a:rPr>
              <a:t>jährliche</a:t>
            </a:r>
            <a:r>
              <a:rPr lang="en-US" sz="2400" dirty="0">
                <a:latin typeface="+mn-lt"/>
              </a:rPr>
              <a:t> </a:t>
            </a:r>
            <a:r>
              <a:rPr lang="en-US" sz="2400" err="1">
                <a:latin typeface="+mn-lt"/>
              </a:rPr>
              <a:t>Spende</a:t>
            </a:r>
            <a:r>
              <a:rPr lang="en-US" sz="2400" dirty="0">
                <a:latin typeface="+mn-lt"/>
              </a:rPr>
              <a:t> </a:t>
            </a:r>
            <a:r>
              <a:rPr lang="en-US" sz="2400" err="1">
                <a:latin typeface="+mn-lt"/>
              </a:rPr>
              <a:t>zu</a:t>
            </a:r>
            <a:r>
              <a:rPr lang="en-US" sz="2400" dirty="0">
                <a:latin typeface="+mn-lt"/>
              </a:rPr>
              <a:t> </a:t>
            </a:r>
            <a:r>
              <a:rPr lang="en-US" sz="2400" err="1">
                <a:latin typeface="+mn-lt"/>
              </a:rPr>
              <a:t>schätzen</a:t>
            </a:r>
            <a:r>
              <a:rPr lang="en-US" sz="2400" dirty="0">
                <a:latin typeface="+mn-lt"/>
              </a:rPr>
              <a:t>, </a:t>
            </a:r>
            <a:r>
              <a:rPr lang="en-US" sz="2400" err="1">
                <a:latin typeface="+mn-lt"/>
              </a:rPr>
              <a:t>wobei</a:t>
            </a:r>
            <a:r>
              <a:rPr lang="en-US" sz="2400" dirty="0">
                <a:latin typeface="+mn-lt"/>
              </a:rPr>
              <a:t> </a:t>
            </a:r>
            <a:r>
              <a:rPr lang="en-US" sz="2400" err="1">
                <a:latin typeface="+mn-lt"/>
              </a:rPr>
              <a:t>wir</a:t>
            </a:r>
            <a:r>
              <a:rPr lang="en-US" sz="2400" dirty="0">
                <a:latin typeface="+mn-lt"/>
              </a:rPr>
              <a:t> </a:t>
            </a:r>
            <a:r>
              <a:rPr lang="en-US" sz="2400" err="1">
                <a:latin typeface="+mn-lt"/>
              </a:rPr>
              <a:t>eine</a:t>
            </a:r>
            <a:r>
              <a:rPr lang="en-US" sz="2400" dirty="0">
                <a:latin typeface="+mn-lt"/>
              </a:rPr>
              <a:t> </a:t>
            </a:r>
            <a:r>
              <a:rPr lang="en-US" sz="2400" err="1">
                <a:latin typeface="+mn-lt"/>
              </a:rPr>
              <a:t>Fehlerspielraum</a:t>
            </a:r>
            <a:r>
              <a:rPr lang="en-US" sz="2400" dirty="0">
                <a:latin typeface="+mn-lt"/>
              </a:rPr>
              <a:t> von 2 € und </a:t>
            </a:r>
            <a:r>
              <a:rPr lang="en-US" sz="2400" err="1">
                <a:latin typeface="+mn-lt"/>
              </a:rPr>
              <a:t>ein</a:t>
            </a:r>
            <a:r>
              <a:rPr lang="en-US" sz="2400" dirty="0">
                <a:latin typeface="+mn-lt"/>
              </a:rPr>
              <a:t> </a:t>
            </a:r>
            <a:r>
              <a:rPr lang="en-US" sz="2400" err="1">
                <a:latin typeface="+mn-lt"/>
              </a:rPr>
              <a:t>Konfidenzintervall</a:t>
            </a:r>
            <a:r>
              <a:rPr lang="en-US" sz="2400" dirty="0">
                <a:latin typeface="+mn-lt"/>
              </a:rPr>
              <a:t> von 95 % </a:t>
            </a:r>
            <a:r>
              <a:rPr lang="en-US" sz="2400" err="1">
                <a:latin typeface="+mn-lt"/>
              </a:rPr>
              <a:t>ansetzen</a:t>
            </a:r>
            <a:r>
              <a:rPr lang="en-US" sz="2400" dirty="0">
                <a:latin typeface="+mn-lt"/>
              </a:rPr>
              <a:t>.</a:t>
            </a:r>
          </a:p>
          <a:p>
            <a:pPr marL="342900" indent="-342900">
              <a:buFont typeface="Wingdings" panose="05000000000000000000" pitchFamily="2" charset="2"/>
              <a:buChar char="Ø"/>
            </a:pPr>
            <a:endParaRPr lang="en-US" sz="2400" dirty="0">
              <a:latin typeface="+mn-lt"/>
            </a:endParaRPr>
          </a:p>
          <a:p>
            <a:pPr marL="342900" indent="-342900">
              <a:buFont typeface="Wingdings" panose="05000000000000000000" pitchFamily="2" charset="2"/>
              <a:buChar char="Ø"/>
            </a:pPr>
            <a:r>
              <a:rPr lang="en-US" sz="2400" dirty="0">
                <a:latin typeface="+mn-lt"/>
              </a:rPr>
              <a:t>Durch Aufruf der Funktion "</a:t>
            </a:r>
            <a:r>
              <a:rPr lang="en-US" sz="2400" err="1">
                <a:latin typeface="+mn-lt"/>
              </a:rPr>
              <a:t>stratasize</a:t>
            </a:r>
            <a:r>
              <a:rPr lang="en-US" sz="2400" dirty="0">
                <a:latin typeface="+mn-lt"/>
              </a:rPr>
              <a:t>" aus dem Paket "</a:t>
            </a:r>
            <a:r>
              <a:rPr lang="en-US" sz="2400" err="1">
                <a:latin typeface="+mn-lt"/>
              </a:rPr>
              <a:t>samplingbook</a:t>
            </a:r>
            <a:r>
              <a:rPr lang="en-US" sz="2400" dirty="0">
                <a:latin typeface="+mn-lt"/>
              </a:rPr>
              <a:t>" in R kann dies für die proportionale bzw. optimale Verteilung berechnet werden (Codes auf der linken Seite, Lösungen auf der rechten Seite)</a:t>
            </a:r>
          </a:p>
        </p:txBody>
      </p:sp>
      <p:sp>
        <p:nvSpPr>
          <p:cNvPr id="5" name="Rectangle 2">
            <a:extLst>
              <a:ext uri="{FF2B5EF4-FFF2-40B4-BE49-F238E27FC236}">
                <a16:creationId xmlns:a16="http://schemas.microsoft.com/office/drawing/2014/main" id="{04C435FD-74A8-68A5-0DE4-3138FDDF3EBF}"/>
              </a:ext>
            </a:extLst>
          </p:cNvPr>
          <p:cNvSpPr>
            <a:spLocks noChangeArrowheads="1"/>
          </p:cNvSpPr>
          <p:nvPr/>
        </p:nvSpPr>
        <p:spPr bwMode="auto">
          <a:xfrm>
            <a:off x="1569720" y="580644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EDE1DD-D0B4-FBC9-2908-8069730CF47B}"/>
              </a:ext>
            </a:extLst>
          </p:cNvPr>
          <p:cNvGraphicFramePr>
            <a:graphicFrameLocks noChangeAspect="1"/>
          </p:cNvGraphicFramePr>
          <p:nvPr>
            <p:extLst>
              <p:ext uri="{D42A27DB-BD31-4B8C-83A1-F6EECF244321}">
                <p14:modId xmlns:p14="http://schemas.microsoft.com/office/powerpoint/2010/main" val="1909979099"/>
              </p:ext>
            </p:extLst>
          </p:nvPr>
        </p:nvGraphicFramePr>
        <p:xfrm>
          <a:off x="1275079" y="5916075"/>
          <a:ext cx="9513392" cy="2826605"/>
        </p:xfrm>
        <a:graphic>
          <a:graphicData uri="http://schemas.openxmlformats.org/presentationml/2006/ole">
            <mc:AlternateContent xmlns:mc="http://schemas.openxmlformats.org/markup-compatibility/2006">
              <mc:Choice xmlns:v="urn:schemas-microsoft-com:vml" Requires="v">
                <p:oleObj r:id="rId2" imgW="5243014" imgH="1554615" progId="PBrush">
                  <p:embed/>
                </p:oleObj>
              </mc:Choice>
              <mc:Fallback>
                <p:oleObj r:id="rId2" imgW="5243014" imgH="1554615" progId="PBrush">
                  <p:embed/>
                  <p:pic>
                    <p:nvPicPr>
                      <p:cNvPr id="6" name="Object 5">
                        <a:extLst>
                          <a:ext uri="{FF2B5EF4-FFF2-40B4-BE49-F238E27FC236}">
                            <a16:creationId xmlns:a16="http://schemas.microsoft.com/office/drawing/2014/main" id="{C6EDE1DD-D0B4-FBC9-2908-8069730CF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079" y="5916075"/>
                        <a:ext cx="9513392" cy="2826605"/>
                      </a:xfrm>
                      <a:prstGeom prst="rect">
                        <a:avLst/>
                      </a:prstGeom>
                      <a:noFill/>
                    </p:spPr>
                  </p:pic>
                </p:oleObj>
              </mc:Fallback>
            </mc:AlternateContent>
          </a:graphicData>
        </a:graphic>
      </p:graphicFrame>
      <p:sp>
        <p:nvSpPr>
          <p:cNvPr id="9" name="Rectangle 4">
            <a:extLst>
              <a:ext uri="{FF2B5EF4-FFF2-40B4-BE49-F238E27FC236}">
                <a16:creationId xmlns:a16="http://schemas.microsoft.com/office/drawing/2014/main" id="{F3872C06-CC39-B11F-91DD-C9BB874CAC0D}"/>
              </a:ext>
            </a:extLst>
          </p:cNvPr>
          <p:cNvSpPr>
            <a:spLocks noChangeArrowheads="1"/>
          </p:cNvSpPr>
          <p:nvPr/>
        </p:nvSpPr>
        <p:spPr bwMode="auto">
          <a:xfrm>
            <a:off x="155882" y="-459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F36B58B2-1594-C47C-72DC-2DF2841952D2}"/>
              </a:ext>
            </a:extLst>
          </p:cNvPr>
          <p:cNvGraphicFramePr>
            <a:graphicFrameLocks noChangeAspect="1"/>
          </p:cNvGraphicFramePr>
          <p:nvPr>
            <p:extLst>
              <p:ext uri="{D42A27DB-BD31-4B8C-83A1-F6EECF244321}">
                <p14:modId xmlns:p14="http://schemas.microsoft.com/office/powerpoint/2010/main" val="1057995598"/>
              </p:ext>
            </p:extLst>
          </p:nvPr>
        </p:nvGraphicFramePr>
        <p:xfrm>
          <a:off x="11510961" y="6125994"/>
          <a:ext cx="5777905" cy="2426186"/>
        </p:xfrm>
        <a:graphic>
          <a:graphicData uri="http://schemas.openxmlformats.org/presentationml/2006/ole">
            <mc:AlternateContent xmlns:mc="http://schemas.openxmlformats.org/markup-compatibility/2006">
              <mc:Choice xmlns:v="urn:schemas-microsoft-com:vml" Requires="v">
                <p:oleObj r:id="rId4" imgW="3429297" imgH="1440305" progId="PBrush">
                  <p:embed/>
                </p:oleObj>
              </mc:Choice>
              <mc:Fallback>
                <p:oleObj r:id="rId4" imgW="3429297" imgH="1440305" progId="PBrush">
                  <p:embed/>
                  <p:pic>
                    <p:nvPicPr>
                      <p:cNvPr id="10" name="Object 9">
                        <a:extLst>
                          <a:ext uri="{FF2B5EF4-FFF2-40B4-BE49-F238E27FC236}">
                            <a16:creationId xmlns:a16="http://schemas.microsoft.com/office/drawing/2014/main" id="{F36B58B2-1594-C47C-72DC-2DF284195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0961" y="6125994"/>
                        <a:ext cx="5777905" cy="2426186"/>
                      </a:xfrm>
                      <a:prstGeom prst="rect">
                        <a:avLst/>
                      </a:prstGeom>
                      <a:noFill/>
                    </p:spPr>
                  </p:pic>
                </p:oleObj>
              </mc:Fallback>
            </mc:AlternateContent>
          </a:graphicData>
        </a:graphic>
      </p:graphicFrame>
    </p:spTree>
    <p:extLst>
      <p:ext uri="{BB962C8B-B14F-4D97-AF65-F5344CB8AC3E}">
        <p14:creationId xmlns:p14="http://schemas.microsoft.com/office/powerpoint/2010/main" val="986324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ES" sz="4000" b="1" dirty="0" err="1">
                <a:solidFill>
                  <a:srgbClr val="E7686A"/>
                </a:solidFill>
                <a:ea typeface="Microsoft Sans Serif" panose="020B0604020202020204" pitchFamily="34" charset="0"/>
                <a:cs typeface="Microsoft Sans Serif" panose="020B0604020202020204" pitchFamily="34" charset="0"/>
              </a:rPr>
              <a:t>Zusammenfassung</a:t>
            </a:r>
            <a:endParaRPr lang="es-ES" sz="40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311561" y="3880946"/>
            <a:ext cx="2864897" cy="1200329"/>
          </a:xfrm>
          <a:prstGeom prst="rect">
            <a:avLst/>
          </a:prstGeom>
          <a:noFill/>
        </p:spPr>
        <p:txBody>
          <a:bodyPr wrap="square" rtlCol="0">
            <a:spAutoFit/>
          </a:bodyPr>
          <a:lstStyle/>
          <a:p>
            <a:pPr algn="ctr"/>
            <a:r>
              <a:rPr lang="en-US" sz="2400" b="1" dirty="0"/>
              <a:t>Stichprobe vs. Grundgesamtheit
</a:t>
            </a:r>
            <a:endParaRPr lang="it-IT" sz="2400" b="1" dirty="0"/>
          </a:p>
        </p:txBody>
      </p:sp>
      <p:sp>
        <p:nvSpPr>
          <p:cNvPr id="26" name="CasellaDiTesto 25"/>
          <p:cNvSpPr txBox="1"/>
          <p:nvPr/>
        </p:nvSpPr>
        <p:spPr>
          <a:xfrm>
            <a:off x="4368117" y="6124901"/>
            <a:ext cx="3174564" cy="1200329"/>
          </a:xfrm>
          <a:prstGeom prst="rect">
            <a:avLst/>
          </a:prstGeom>
          <a:noFill/>
        </p:spPr>
        <p:txBody>
          <a:bodyPr wrap="square" rtlCol="0">
            <a:spAutoFit/>
          </a:bodyPr>
          <a:lstStyle/>
          <a:p>
            <a:pPr algn="ctr"/>
            <a:r>
              <a:rPr lang="en-US" sz="2400" b="1" dirty="0"/>
              <a:t>Vorteile von Zufallsstichproben
</a:t>
            </a:r>
            <a:endParaRPr lang="it-IT" sz="2400" b="1" dirty="0"/>
          </a:p>
        </p:txBody>
      </p:sp>
      <p:sp>
        <p:nvSpPr>
          <p:cNvPr id="27" name="CasellaDiTesto 26"/>
          <p:cNvSpPr txBox="1"/>
          <p:nvPr/>
        </p:nvSpPr>
        <p:spPr>
          <a:xfrm>
            <a:off x="6404777" y="3880946"/>
            <a:ext cx="3066574" cy="1200329"/>
          </a:xfrm>
          <a:prstGeom prst="rect">
            <a:avLst/>
          </a:prstGeom>
          <a:noFill/>
        </p:spPr>
        <p:txBody>
          <a:bodyPr wrap="square" rtlCol="0">
            <a:spAutoFit/>
          </a:bodyPr>
          <a:lstStyle/>
          <a:p>
            <a:pPr algn="ctr"/>
            <a:r>
              <a:rPr lang="it-IT" sz="2400" b="1" dirty="0"/>
              <a:t>Einfache Zufallsstichproben
</a:t>
            </a:r>
          </a:p>
        </p:txBody>
      </p:sp>
      <p:sp>
        <p:nvSpPr>
          <p:cNvPr id="28" name="CasellaDiTesto 27"/>
          <p:cNvSpPr txBox="1"/>
          <p:nvPr/>
        </p:nvSpPr>
        <p:spPr>
          <a:xfrm>
            <a:off x="8446293" y="6133377"/>
            <a:ext cx="3119710" cy="1200329"/>
          </a:xfrm>
          <a:prstGeom prst="rect">
            <a:avLst/>
          </a:prstGeom>
          <a:noFill/>
        </p:spPr>
        <p:txBody>
          <a:bodyPr wrap="square" rtlCol="0">
            <a:spAutoFit/>
          </a:bodyPr>
          <a:lstStyle/>
          <a:p>
            <a:pPr algn="ctr"/>
            <a:r>
              <a:rPr lang="en-US" sz="2400" b="1" dirty="0"/>
              <a:t>Stratifizierte Zufallsstichproben
</a:t>
            </a:r>
            <a:endParaRPr lang="it-IT" sz="2400" b="1" dirty="0"/>
          </a:p>
        </p:txBody>
      </p:sp>
      <p:sp>
        <p:nvSpPr>
          <p:cNvPr id="29" name="CasellaDiTesto 28"/>
          <p:cNvSpPr txBox="1"/>
          <p:nvPr/>
        </p:nvSpPr>
        <p:spPr>
          <a:xfrm>
            <a:off x="10492060" y="3874703"/>
            <a:ext cx="3125021" cy="1938992"/>
          </a:xfrm>
          <a:prstGeom prst="rect">
            <a:avLst/>
          </a:prstGeom>
          <a:noFill/>
        </p:spPr>
        <p:txBody>
          <a:bodyPr wrap="square" lIns="91440" tIns="45720" rIns="91440" bIns="45720" rtlCol="0" anchor="t">
            <a:spAutoFit/>
          </a:bodyPr>
          <a:lstStyle/>
          <a:p>
            <a:pPr algn="ctr"/>
            <a:r>
              <a:rPr lang="it-IT" sz="2400" b="1" dirty="0"/>
              <a:t>Optimale Stichprobengrößen </a:t>
            </a:r>
            <a:r>
              <a:rPr lang="it-IT" sz="2400" b="1" dirty="0" err="1"/>
              <a:t>für</a:t>
            </a:r>
            <a:r>
              <a:rPr lang="it-IT" sz="2400" b="1" dirty="0"/>
              <a:t> </a:t>
            </a:r>
            <a:r>
              <a:rPr lang="it-IT" sz="2400" b="1" dirty="0" err="1"/>
              <a:t>einfache</a:t>
            </a:r>
            <a:r>
              <a:rPr lang="it-IT" sz="2400" b="1" dirty="0"/>
              <a:t> </a:t>
            </a:r>
            <a:r>
              <a:rPr lang="it-IT" sz="2400" b="1" dirty="0" err="1"/>
              <a:t>Zufalls-stichproben</a:t>
            </a:r>
            <a:r>
              <a:rPr lang="it-IT" sz="2400" b="1" dirty="0"/>
              <a:t>
</a:t>
            </a:r>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513064" y="6192357"/>
            <a:ext cx="3186310" cy="1569660"/>
          </a:xfrm>
          <a:prstGeom prst="rect">
            <a:avLst/>
          </a:prstGeom>
          <a:noFill/>
        </p:spPr>
        <p:txBody>
          <a:bodyPr wrap="square" rtlCol="0">
            <a:spAutoFit/>
          </a:bodyPr>
          <a:lstStyle/>
          <a:p>
            <a:pPr algn="ctr"/>
            <a:r>
              <a:rPr lang="it-IT" sz="2400" b="1" dirty="0"/>
              <a:t>Optimaler Stichprobenumfang für geschichtete Stichproben</a:t>
            </a:r>
          </a:p>
        </p:txBody>
      </p:sp>
    </p:spTree>
    <p:extLst>
      <p:ext uri="{BB962C8B-B14F-4D97-AF65-F5344CB8AC3E}">
        <p14:creationId xmlns:p14="http://schemas.microsoft.com/office/powerpoint/2010/main" val="147083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Test zur Selbsteinschätzung</a:t>
            </a:r>
            <a:endParaRPr sz="4400"/>
          </a:p>
        </p:txBody>
      </p:sp>
      <p:sp>
        <p:nvSpPr>
          <p:cNvPr id="302" name="Google Shape;302;p19"/>
          <p:cNvSpPr txBox="1"/>
          <p:nvPr/>
        </p:nvSpPr>
        <p:spPr>
          <a:xfrm>
            <a:off x="1112520" y="3009900"/>
            <a:ext cx="5369846" cy="5478382"/>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n-US" sz="2800" b="1" dirty="0">
                <a:solidFill>
                  <a:srgbClr val="238791"/>
                </a:solidFill>
                <a:latin typeface="Calibri"/>
                <a:ea typeface="Calibri"/>
                <a:cs typeface="Calibri"/>
                <a:sym typeface="Calibri"/>
              </a:rPr>
              <a:t>Erhebungen auf der Grundlage von Stichproben:</a:t>
            </a:r>
          </a:p>
          <a:p>
            <a:pPr marL="342900" indent="-342900" algn="just">
              <a:lnSpc>
                <a:spcPct val="150000"/>
              </a:lnSpc>
              <a:buClr>
                <a:schemeClr val="dk1"/>
              </a:buClr>
              <a:buSzPts val="2800"/>
              <a:buFont typeface="Noto Sans Symbols"/>
              <a:buChar char="❑"/>
            </a:pPr>
            <a:r>
              <a:rPr lang="en-US" sz="2800" dirty="0">
                <a:solidFill>
                  <a:schemeClr val="dk1"/>
                </a:solidFill>
                <a:latin typeface="Calibri"/>
                <a:ea typeface="Calibri"/>
                <a:cs typeface="Calibri"/>
                <a:sym typeface="Calibri"/>
              </a:rPr>
              <a:t>A </a:t>
            </a:r>
            <a:r>
              <a:rPr lang="en-US" sz="2800" err="1">
                <a:solidFill>
                  <a:schemeClr val="dk1"/>
                </a:solidFill>
                <a:latin typeface="Calibri"/>
                <a:ea typeface="Calibri"/>
                <a:cs typeface="Calibri"/>
                <a:sym typeface="Calibri"/>
              </a:rPr>
              <a:t>Sparen</a:t>
            </a:r>
            <a:r>
              <a:rPr lang="en-US" sz="2800" dirty="0">
                <a:solidFill>
                  <a:schemeClr val="dk1"/>
                </a:solidFill>
                <a:latin typeface="Calibri"/>
                <a:ea typeface="Calibri"/>
                <a:cs typeface="Calibri"/>
                <a:sym typeface="Calibri"/>
              </a:rPr>
              <a:t> </a:t>
            </a:r>
            <a:r>
              <a:rPr lang="en-US" sz="2800" err="1">
                <a:solidFill>
                  <a:schemeClr val="dk1"/>
                </a:solidFill>
                <a:latin typeface="Calibri"/>
                <a:ea typeface="Calibri"/>
                <a:cs typeface="Calibri"/>
                <a:sym typeface="Calibri"/>
              </a:rPr>
              <a:t>Ressourcen</a:t>
            </a:r>
            <a:r>
              <a:rPr lang="en-US" sz="2800" dirty="0">
                <a:solidFill>
                  <a:schemeClr val="dk1"/>
                </a:solidFill>
                <a:latin typeface="Calibri"/>
                <a:ea typeface="Calibri"/>
                <a:cs typeface="Calibri"/>
                <a:sym typeface="Calibri"/>
              </a:rPr>
              <a:t> </a:t>
            </a:r>
            <a:r>
              <a:rPr lang="en-US" sz="2800" err="1">
                <a:solidFill>
                  <a:schemeClr val="dk1"/>
                </a:solidFill>
                <a:latin typeface="Calibri"/>
                <a:ea typeface="Calibri"/>
                <a:cs typeface="Calibri"/>
                <a:sym typeface="Calibri"/>
              </a:rPr>
              <a:t>im</a:t>
            </a:r>
            <a:r>
              <a:rPr lang="en-US" sz="2800" dirty="0">
                <a:solidFill>
                  <a:schemeClr val="dk1"/>
                </a:solidFill>
                <a:latin typeface="Calibri"/>
                <a:ea typeface="Calibri"/>
                <a:cs typeface="Calibri"/>
                <a:sym typeface="Calibri"/>
              </a:rPr>
              <a:t> </a:t>
            </a:r>
            <a:r>
              <a:rPr lang="en-US" sz="2800" err="1">
                <a:solidFill>
                  <a:schemeClr val="dk1"/>
                </a:solidFill>
                <a:latin typeface="Calibri"/>
                <a:ea typeface="Calibri"/>
                <a:cs typeface="Calibri"/>
                <a:sym typeface="Calibri"/>
              </a:rPr>
              <a:t>Vergleich</a:t>
            </a:r>
            <a:r>
              <a:rPr lang="en-US" sz="2800" dirty="0">
                <a:solidFill>
                  <a:schemeClr val="dk1"/>
                </a:solidFill>
                <a:latin typeface="Calibri"/>
                <a:ea typeface="Calibri"/>
                <a:cs typeface="Calibri"/>
                <a:sym typeface="Calibri"/>
              </a:rPr>
              <a:t> </a:t>
            </a:r>
            <a:r>
              <a:rPr lang="en-US" sz="2800" err="1">
                <a:solidFill>
                  <a:schemeClr val="dk1"/>
                </a:solidFill>
                <a:latin typeface="Calibri"/>
                <a:ea typeface="Calibri"/>
                <a:cs typeface="Calibri"/>
                <a:sym typeface="Calibri"/>
              </a:rPr>
              <a:t>zu</a:t>
            </a:r>
            <a:r>
              <a:rPr lang="en-US" sz="2800" dirty="0">
                <a:solidFill>
                  <a:schemeClr val="dk1"/>
                </a:solidFill>
                <a:latin typeface="Calibri"/>
                <a:ea typeface="Calibri"/>
                <a:cs typeface="Calibri"/>
                <a:sym typeface="Calibri"/>
              </a:rPr>
              <a:t> </a:t>
            </a:r>
            <a:r>
              <a:rPr lang="en-US" sz="2800" err="1">
                <a:solidFill>
                  <a:schemeClr val="dk1"/>
                </a:solidFill>
                <a:latin typeface="Calibri"/>
                <a:ea typeface="Calibri"/>
                <a:cs typeface="Calibri"/>
                <a:sym typeface="Calibri"/>
              </a:rPr>
              <a:t>einer</a:t>
            </a:r>
            <a:r>
              <a:rPr lang="en-US" sz="2800" dirty="0">
                <a:solidFill>
                  <a:schemeClr val="dk1"/>
                </a:solidFill>
                <a:latin typeface="Calibri"/>
                <a:ea typeface="Calibri"/>
                <a:cs typeface="Calibri"/>
                <a:sym typeface="Calibri"/>
              </a:rPr>
              <a:t> </a:t>
            </a:r>
            <a:r>
              <a:rPr lang="en-US" sz="2800" err="1">
                <a:solidFill>
                  <a:schemeClr val="dk1"/>
                </a:solidFill>
                <a:latin typeface="Calibri"/>
                <a:ea typeface="Calibri"/>
                <a:cs typeface="Calibri"/>
                <a:sym typeface="Calibri"/>
              </a:rPr>
              <a:t>zählungsbasierten</a:t>
            </a:r>
            <a:r>
              <a:rPr lang="en-US" sz="2800" dirty="0">
                <a:solidFill>
                  <a:schemeClr val="dk1"/>
                </a:solidFill>
                <a:latin typeface="Calibri"/>
                <a:ea typeface="Calibri"/>
                <a:cs typeface="Calibri"/>
                <a:sym typeface="Calibri"/>
              </a:rPr>
              <a:t> </a:t>
            </a:r>
            <a:r>
              <a:rPr lang="en-US" sz="2800" err="1">
                <a:solidFill>
                  <a:schemeClr val="dk1"/>
                </a:solidFill>
                <a:latin typeface="Calibri"/>
                <a:ea typeface="Calibri"/>
                <a:cs typeface="Calibri"/>
                <a:sym typeface="Calibri"/>
              </a:rPr>
              <a:t>Erhebung</a:t>
            </a:r>
            <a:r>
              <a:rPr lang="en-US" sz="2800" dirty="0">
                <a:solidFill>
                  <a:schemeClr val="dk1"/>
                </a:solidFill>
                <a:latin typeface="Calibri"/>
                <a:ea typeface="Calibri"/>
                <a:cs typeface="Calibri"/>
                <a:sym typeface="Calibri"/>
              </a:rPr>
              <a:t> </a:t>
            </a:r>
            <a:r>
              <a:rPr lang="en-US" sz="2800" err="1">
                <a:solidFill>
                  <a:schemeClr val="dk1"/>
                </a:solidFill>
                <a:latin typeface="Calibri"/>
                <a:ea typeface="Calibri"/>
                <a:cs typeface="Calibri"/>
                <a:sym typeface="Calibri"/>
              </a:rPr>
              <a:t>ein</a:t>
            </a:r>
            <a:endParaRPr lang="en-US" sz="2800" dirty="0" err="1">
              <a:solidFill>
                <a:schemeClr val="dk1"/>
              </a:solidFill>
              <a:latin typeface="Calibri"/>
              <a:ea typeface="Calibri"/>
              <a:cs typeface="Calibri"/>
            </a:endParaRP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B </a:t>
            </a:r>
            <a:r>
              <a:rPr lang="en-US" sz="2800" dirty="0" err="1">
                <a:solidFill>
                  <a:schemeClr val="dk1"/>
                </a:solidFill>
                <a:latin typeface="Calibri"/>
                <a:ea typeface="Calibri"/>
                <a:cs typeface="Calibri"/>
                <a:sym typeface="Calibri"/>
              </a:rPr>
              <a:t>Ermöglichen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eine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erschöpfende</a:t>
            </a:r>
            <a:r>
              <a:rPr lang="en-US" sz="2800" dirty="0">
                <a:solidFill>
                  <a:schemeClr val="dk1"/>
                </a:solidFill>
                <a:latin typeface="Calibri"/>
                <a:ea typeface="Calibri"/>
                <a:cs typeface="Calibri"/>
                <a:sym typeface="Calibri"/>
              </a:rPr>
              <a:t> Untersuchung in einer Population</a:t>
            </a:r>
            <a:endParaRPr lang="en-US" sz="2800" dirty="0">
              <a:solidFill>
                <a:schemeClr val="dk1"/>
              </a:solidFill>
              <a:latin typeface="Calibri"/>
              <a:ea typeface="Calibri"/>
              <a:cs typeface="Calibri"/>
            </a:endParaRP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Beide Antworten sind richtig</a:t>
            </a:r>
          </a:p>
        </p:txBody>
      </p:sp>
      <p:sp>
        <p:nvSpPr>
          <p:cNvPr id="303" name="Google Shape;303;p19"/>
          <p:cNvSpPr txBox="1"/>
          <p:nvPr/>
        </p:nvSpPr>
        <p:spPr>
          <a:xfrm>
            <a:off x="7015766" y="2902178"/>
            <a:ext cx="4871434" cy="5262939"/>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AutoNum type="arabicPeriod" startAt="2"/>
            </a:pPr>
            <a:r>
              <a:rPr lang="en-US" sz="2800" b="1" dirty="0">
                <a:solidFill>
                  <a:srgbClr val="1E737C"/>
                </a:solidFill>
                <a:latin typeface="Calibri"/>
                <a:ea typeface="Calibri"/>
                <a:cs typeface="Calibri"/>
                <a:sym typeface="Calibri"/>
              </a:rPr>
              <a:t>Die Stichprobengröße wird beeinflusst durch:</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Der </a:t>
            </a:r>
            <a:r>
              <a:rPr lang="en-US" sz="2800" dirty="0" err="1">
                <a:solidFill>
                  <a:schemeClr val="dk1"/>
                </a:solidFill>
                <a:latin typeface="Calibri"/>
                <a:cs typeface="Calibri"/>
                <a:sym typeface="Calibri"/>
              </a:rPr>
              <a:t>Fehlerspielraum</a:t>
            </a:r>
            <a:r>
              <a:rPr lang="en-US" sz="2800" dirty="0">
                <a:solidFill>
                  <a:schemeClr val="dk1"/>
                </a:solidFill>
                <a:latin typeface="Calibri"/>
                <a:cs typeface="Calibri"/>
                <a:sym typeface="Calibri"/>
              </a:rPr>
              <a:t> und das </a:t>
            </a:r>
            <a:r>
              <a:rPr lang="en-US" sz="2800" dirty="0" err="1">
                <a:solidFill>
                  <a:schemeClr val="dk1"/>
                </a:solidFill>
                <a:latin typeface="Calibri"/>
                <a:cs typeface="Calibri"/>
                <a:sym typeface="Calibri"/>
              </a:rPr>
              <a:t>Konfidenzniveau</a:t>
            </a:r>
            <a:endParaRPr lang="en-US" sz="2800" dirty="0">
              <a:solidFill>
                <a:schemeClr val="dk1"/>
              </a:solidFill>
              <a:latin typeface="Calibri"/>
              <a:cs typeface="Calibri"/>
            </a:endParaRP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Das angewandte Stichprobenverfahren</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Beide Antworten sind richtig</a:t>
            </a:r>
          </a:p>
        </p:txBody>
      </p:sp>
      <p:sp>
        <p:nvSpPr>
          <p:cNvPr id="304" name="Google Shape;304;p19"/>
          <p:cNvSpPr txBox="1"/>
          <p:nvPr/>
        </p:nvSpPr>
        <p:spPr>
          <a:xfrm>
            <a:off x="12420600" y="3009900"/>
            <a:ext cx="4953000" cy="5478382"/>
          </a:xfrm>
          <a:prstGeom prst="rect">
            <a:avLst/>
          </a:prstGeom>
          <a:noFill/>
          <a:ln>
            <a:noFill/>
          </a:ln>
        </p:spPr>
        <p:txBody>
          <a:bodyPr spcFirstLastPara="1" wrap="square" lIns="91425" tIns="45700" rIns="91425" bIns="45700" anchor="t" anchorCtr="0">
            <a:spAutoFit/>
          </a:bodyPr>
          <a:lstStyle/>
          <a:p>
            <a:r>
              <a:rPr lang="en-US" sz="2800" b="1" dirty="0">
                <a:solidFill>
                  <a:srgbClr val="1E737C"/>
                </a:solidFill>
                <a:latin typeface="Calibri"/>
                <a:ea typeface="Calibri"/>
                <a:cs typeface="Calibri"/>
                <a:sym typeface="Calibri"/>
              </a:rPr>
              <a:t>3.  </a:t>
            </a:r>
            <a:r>
              <a:rPr lang="en-US" sz="2800" b="1" dirty="0">
                <a:solidFill>
                  <a:srgbClr val="1E737C"/>
                </a:solidFill>
                <a:ea typeface="Calibri"/>
                <a:sym typeface="Calibri"/>
              </a:rPr>
              <a:t>Bei der </a:t>
            </a:r>
            <a:r>
              <a:rPr lang="en-US" sz="2800" b="1" dirty="0" err="1">
                <a:solidFill>
                  <a:srgbClr val="1E737C"/>
                </a:solidFill>
                <a:ea typeface="Calibri"/>
                <a:sym typeface="Calibri"/>
              </a:rPr>
              <a:t>proportionalen</a:t>
            </a:r>
            <a:r>
              <a:rPr lang="en-US" sz="2800" b="1" dirty="0">
                <a:solidFill>
                  <a:srgbClr val="1E737C"/>
                </a:solidFill>
                <a:ea typeface="Calibri"/>
                <a:sym typeface="Calibri"/>
              </a:rPr>
              <a:t> </a:t>
            </a:r>
            <a:r>
              <a:rPr lang="en-US" sz="2800" b="1" dirty="0" err="1">
                <a:solidFill>
                  <a:srgbClr val="1E737C"/>
                </a:solidFill>
                <a:ea typeface="Calibri"/>
                <a:sym typeface="Calibri"/>
              </a:rPr>
              <a:t>Zuteilung</a:t>
            </a:r>
            <a:r>
              <a:rPr lang="en-US" sz="2800" b="1" dirty="0">
                <a:solidFill>
                  <a:srgbClr val="1E737C"/>
                </a:solidFill>
                <a:ea typeface="Calibri"/>
                <a:sym typeface="Calibri"/>
              </a:rPr>
              <a:t> </a:t>
            </a:r>
            <a:r>
              <a:rPr lang="en-US" sz="2800" b="1" dirty="0" err="1">
                <a:solidFill>
                  <a:srgbClr val="1E737C"/>
                </a:solidFill>
                <a:ea typeface="Calibri"/>
                <a:sym typeface="Calibri"/>
              </a:rPr>
              <a:t>wird</a:t>
            </a:r>
            <a:r>
              <a:rPr lang="en-US" sz="2800" b="1" dirty="0">
                <a:solidFill>
                  <a:srgbClr val="1E737C"/>
                </a:solidFill>
                <a:ea typeface="Calibri"/>
                <a:sym typeface="Calibri"/>
              </a:rPr>
              <a:t> der </a:t>
            </a:r>
            <a:r>
              <a:rPr lang="en-US" sz="2800" b="1" dirty="0" err="1">
                <a:solidFill>
                  <a:srgbClr val="1E737C"/>
                </a:solidFill>
                <a:ea typeface="Calibri"/>
                <a:sym typeface="Calibri"/>
              </a:rPr>
              <a:t>Stichprobenumfang</a:t>
            </a:r>
            <a:r>
              <a:rPr lang="en-US" sz="2800" b="1" dirty="0">
                <a:solidFill>
                  <a:srgbClr val="1E737C"/>
                </a:solidFill>
                <a:ea typeface="Calibri"/>
                <a:sym typeface="Calibri"/>
              </a:rPr>
              <a:t> auf die </a:t>
            </a:r>
            <a:r>
              <a:rPr lang="en-US" sz="2800" b="1" dirty="0" err="1">
                <a:solidFill>
                  <a:srgbClr val="1E737C"/>
                </a:solidFill>
                <a:ea typeface="Calibri"/>
                <a:sym typeface="Calibri"/>
              </a:rPr>
              <a:t>Schichten</a:t>
            </a:r>
            <a:r>
              <a:rPr lang="en-US" sz="2800" b="1" dirty="0">
                <a:solidFill>
                  <a:srgbClr val="1E737C"/>
                </a:solidFill>
                <a:ea typeface="Calibri"/>
                <a:sym typeface="Calibri"/>
              </a:rPr>
              <a:t> </a:t>
            </a:r>
            <a:r>
              <a:rPr lang="en-US" sz="2800" b="1" dirty="0" err="1">
                <a:solidFill>
                  <a:srgbClr val="1E737C"/>
                </a:solidFill>
                <a:ea typeface="Calibri"/>
                <a:sym typeface="Calibri"/>
              </a:rPr>
              <a:t>basierend</a:t>
            </a:r>
            <a:r>
              <a:rPr lang="en-US" sz="2800" b="1" dirty="0">
                <a:solidFill>
                  <a:srgbClr val="1E737C"/>
                </a:solidFill>
                <a:ea typeface="Calibri"/>
                <a:sym typeface="Calibri"/>
              </a:rPr>
              <a:t> auf </a:t>
            </a:r>
            <a:r>
              <a:rPr lang="en-US" sz="2800" b="1" dirty="0" err="1">
                <a:solidFill>
                  <a:srgbClr val="1E737C"/>
                </a:solidFill>
                <a:ea typeface="Calibri"/>
                <a:sym typeface="Calibri"/>
              </a:rPr>
              <a:t>folgendem</a:t>
            </a:r>
            <a:r>
              <a:rPr lang="en-US" sz="2800" b="1" dirty="0">
                <a:solidFill>
                  <a:srgbClr val="1E737C"/>
                </a:solidFill>
                <a:ea typeface="Calibri"/>
                <a:sym typeface="Calibri"/>
              </a:rPr>
              <a:t> Faktor </a:t>
            </a:r>
            <a:r>
              <a:rPr lang="en-US" sz="2800" b="1" dirty="0" err="1">
                <a:solidFill>
                  <a:srgbClr val="1E737C"/>
                </a:solidFill>
                <a:ea typeface="Calibri"/>
                <a:sym typeface="Calibri"/>
              </a:rPr>
              <a:t>verteilt</a:t>
            </a:r>
            <a:r>
              <a:rPr lang="en-US" sz="2800" b="1" dirty="0">
                <a:solidFill>
                  <a:srgbClr val="1E737C"/>
                </a:solidFill>
                <a:ea typeface="Calibri"/>
                <a:sym typeface="Calibri"/>
              </a:rPr>
              <a:t>:</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A Die Varianz in jeder Schicht</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B Die Größe der einzelnen Schichten</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C Der Mittelwert für jede Schicht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800" y="1573291"/>
            <a:ext cx="6019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Test zur Selbsteinschätzung</a:t>
            </a:r>
            <a:endParaRPr sz="4400"/>
          </a:p>
        </p:txBody>
      </p:sp>
      <p:sp>
        <p:nvSpPr>
          <p:cNvPr id="302" name="Google Shape;302;p19"/>
          <p:cNvSpPr txBox="1"/>
          <p:nvPr/>
        </p:nvSpPr>
        <p:spPr>
          <a:xfrm>
            <a:off x="1112520" y="3009900"/>
            <a:ext cx="5369846" cy="3754834"/>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238791"/>
              </a:buClr>
              <a:buSzPts val="2800"/>
              <a:buFont typeface="Calibri"/>
              <a:buAutoNum type="arabicPeriod"/>
            </a:pPr>
            <a:r>
              <a:rPr lang="en-US" sz="2800" b="1" dirty="0">
                <a:solidFill>
                  <a:srgbClr val="238791"/>
                </a:solidFill>
                <a:latin typeface="Calibri"/>
                <a:ea typeface="Calibri"/>
                <a:cs typeface="Calibri"/>
                <a:sym typeface="Calibri"/>
              </a:rPr>
              <a:t>Erhebungen auf der Grundlage von Stichproben:</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A </a:t>
            </a:r>
            <a:r>
              <a:rPr lang="en-US" sz="2800" b="1" dirty="0">
                <a:solidFill>
                  <a:schemeClr val="dk1"/>
                </a:solidFill>
                <a:latin typeface="Calibri"/>
                <a:ea typeface="Calibri"/>
                <a:cs typeface="Calibri"/>
                <a:sym typeface="Calibri"/>
              </a:rPr>
              <a:t>Einsparung von Ressourcen im Vergleich zu einer zählungsbasierten Erhebung</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B Ermöglicht eine erschöpfende Untersuchung in einer Population</a:t>
            </a:r>
          </a:p>
          <a:p>
            <a:pPr marL="342900" marR="0" lvl="0" indent="-342900" algn="just" rtl="0">
              <a:lnSpc>
                <a:spcPct val="150000"/>
              </a:lnSpc>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Beide Antworten sind richtig</a:t>
            </a:r>
          </a:p>
        </p:txBody>
      </p:sp>
      <p:sp>
        <p:nvSpPr>
          <p:cNvPr id="303" name="Google Shape;303;p19"/>
          <p:cNvSpPr txBox="1"/>
          <p:nvPr/>
        </p:nvSpPr>
        <p:spPr>
          <a:xfrm>
            <a:off x="7015766" y="2902178"/>
            <a:ext cx="4871434" cy="3970277"/>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AutoNum type="arabicPeriod" startAt="2"/>
            </a:pPr>
            <a:r>
              <a:rPr lang="en-US" sz="2800" b="1" dirty="0">
                <a:solidFill>
                  <a:srgbClr val="1E737C"/>
                </a:solidFill>
                <a:latin typeface="Calibri"/>
                <a:ea typeface="Calibri"/>
                <a:cs typeface="Calibri"/>
                <a:sym typeface="Calibri"/>
              </a:rPr>
              <a:t>Die Stichprobengröße wird beeinflusst durch:</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A Die Fehlerspanne und das Konfidenzniveau</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B Das angewandte Stichprobenverfahren</a:t>
            </a:r>
          </a:p>
          <a:p>
            <a:pPr marL="342900" indent="-342900" algn="just">
              <a:lnSpc>
                <a:spcPct val="150000"/>
              </a:lnSpc>
              <a:buClr>
                <a:schemeClr val="dk1"/>
              </a:buClr>
              <a:buSzPts val="2800"/>
              <a:buFont typeface="Noto Sans Symbols"/>
              <a:buChar char="❑"/>
            </a:pPr>
            <a:r>
              <a:rPr lang="en-US" sz="2800" dirty="0">
                <a:solidFill>
                  <a:schemeClr val="dk1"/>
                </a:solidFill>
                <a:latin typeface="Calibri"/>
                <a:cs typeface="Calibri"/>
                <a:sym typeface="Calibri"/>
              </a:rPr>
              <a:t>C </a:t>
            </a:r>
            <a:r>
              <a:rPr lang="en-US" sz="2800" b="1" dirty="0">
                <a:solidFill>
                  <a:schemeClr val="dk1"/>
                </a:solidFill>
                <a:latin typeface="Calibri"/>
                <a:cs typeface="Calibri"/>
                <a:sym typeface="Calibri"/>
              </a:rPr>
              <a:t>Beide Antworten sind richtig</a:t>
            </a:r>
          </a:p>
        </p:txBody>
      </p:sp>
      <p:sp>
        <p:nvSpPr>
          <p:cNvPr id="304" name="Google Shape;304;p19"/>
          <p:cNvSpPr txBox="1"/>
          <p:nvPr/>
        </p:nvSpPr>
        <p:spPr>
          <a:xfrm>
            <a:off x="12420600" y="3009900"/>
            <a:ext cx="4889500" cy="5909270"/>
          </a:xfrm>
          <a:prstGeom prst="rect">
            <a:avLst/>
          </a:prstGeom>
          <a:noFill/>
          <a:ln>
            <a:noFill/>
          </a:ln>
        </p:spPr>
        <p:txBody>
          <a:bodyPr spcFirstLastPara="1" wrap="square" lIns="91425" tIns="45700" rIns="91425" bIns="45700" anchor="t" anchorCtr="0">
            <a:spAutoFit/>
          </a:bodyPr>
          <a:lstStyle/>
          <a:p>
            <a:r>
              <a:rPr lang="en-US" sz="2800" b="1" dirty="0">
                <a:solidFill>
                  <a:srgbClr val="1E737C"/>
                </a:solidFill>
                <a:latin typeface="Calibri"/>
                <a:ea typeface="Calibri"/>
                <a:cs typeface="Calibri"/>
                <a:sym typeface="Calibri"/>
              </a:rPr>
              <a:t>3.  Bei der </a:t>
            </a:r>
            <a:r>
              <a:rPr lang="en-US" sz="2800" b="1" dirty="0" err="1">
                <a:solidFill>
                  <a:srgbClr val="1E737C"/>
                </a:solidFill>
                <a:latin typeface="Calibri"/>
                <a:ea typeface="Calibri"/>
                <a:cs typeface="Calibri"/>
                <a:sym typeface="Calibri"/>
              </a:rPr>
              <a:t>proportionalen</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Zuteilung</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wird</a:t>
            </a:r>
            <a:r>
              <a:rPr lang="en-US" sz="2800" b="1" dirty="0">
                <a:solidFill>
                  <a:srgbClr val="1E737C"/>
                </a:solidFill>
                <a:latin typeface="Calibri"/>
                <a:ea typeface="Calibri"/>
                <a:cs typeface="Calibri"/>
                <a:sym typeface="Calibri"/>
              </a:rPr>
              <a:t> der </a:t>
            </a:r>
            <a:r>
              <a:rPr lang="en-US" sz="2800" b="1" dirty="0" err="1">
                <a:solidFill>
                  <a:srgbClr val="1E737C"/>
                </a:solidFill>
                <a:latin typeface="Calibri"/>
                <a:ea typeface="Calibri"/>
                <a:cs typeface="Calibri"/>
                <a:sym typeface="Calibri"/>
              </a:rPr>
              <a:t>Stichprobenumfang</a:t>
            </a:r>
            <a:r>
              <a:rPr lang="en-US" sz="2800" b="1" dirty="0">
                <a:solidFill>
                  <a:srgbClr val="1E737C"/>
                </a:solidFill>
                <a:latin typeface="Calibri"/>
                <a:ea typeface="Calibri"/>
                <a:cs typeface="Calibri"/>
                <a:sym typeface="Calibri"/>
              </a:rPr>
              <a:t> auf die </a:t>
            </a:r>
            <a:r>
              <a:rPr lang="en-US" sz="2800" b="1" dirty="0" err="1">
                <a:solidFill>
                  <a:srgbClr val="1E737C"/>
                </a:solidFill>
                <a:latin typeface="Calibri"/>
                <a:ea typeface="Calibri"/>
                <a:cs typeface="Calibri"/>
                <a:sym typeface="Calibri"/>
              </a:rPr>
              <a:t>Schichten</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basierend</a:t>
            </a:r>
            <a:r>
              <a:rPr lang="en-US" sz="2800" b="1" dirty="0">
                <a:solidFill>
                  <a:srgbClr val="1E737C"/>
                </a:solidFill>
                <a:latin typeface="Calibri"/>
                <a:ea typeface="Calibri"/>
                <a:cs typeface="Calibri"/>
                <a:sym typeface="Calibri"/>
              </a:rPr>
              <a:t> auf </a:t>
            </a:r>
            <a:r>
              <a:rPr lang="en-US" sz="2800" b="1" dirty="0" err="1">
                <a:solidFill>
                  <a:srgbClr val="1E737C"/>
                </a:solidFill>
                <a:latin typeface="Calibri"/>
                <a:ea typeface="Calibri"/>
                <a:cs typeface="Calibri"/>
                <a:sym typeface="Calibri"/>
              </a:rPr>
              <a:t>folgendem</a:t>
            </a:r>
            <a:r>
              <a:rPr lang="en-US" sz="2800" b="1" dirty="0">
                <a:solidFill>
                  <a:srgbClr val="1E737C"/>
                </a:solidFill>
                <a:latin typeface="Calibri"/>
                <a:ea typeface="Calibri"/>
                <a:cs typeface="Calibri"/>
                <a:sym typeface="Calibri"/>
              </a:rPr>
              <a:t> Faktor </a:t>
            </a:r>
            <a:r>
              <a:rPr lang="en-US" sz="2800" b="1" dirty="0" err="1">
                <a:solidFill>
                  <a:srgbClr val="1E737C"/>
                </a:solidFill>
                <a:latin typeface="Calibri"/>
                <a:ea typeface="Calibri"/>
                <a:cs typeface="Calibri"/>
                <a:sym typeface="Calibri"/>
              </a:rPr>
              <a:t>verteilt</a:t>
            </a:r>
            <a:r>
              <a:rPr lang="en-US" sz="2800" b="1" dirty="0">
                <a:solidFill>
                  <a:srgbClr val="1E737C"/>
                </a:solidFill>
                <a:latin typeface="Calibri"/>
                <a:ea typeface="Calibri"/>
                <a:cs typeface="Calibri"/>
                <a:sym typeface="Calibri"/>
              </a:rPr>
              <a:t>:</a:t>
            </a:r>
          </a:p>
          <a:p>
            <a:endParaRPr lang="en-US" sz="2800" b="1" dirty="0">
              <a:solidFill>
                <a:srgbClr val="1E737C"/>
              </a:solidFill>
              <a:latin typeface="Calibri"/>
              <a:cs typeface="Calibri"/>
            </a:endParaRP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A Die Varianz in jeder Schicht</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B </a:t>
            </a:r>
            <a:r>
              <a:rPr lang="en-US" sz="2800" b="1" dirty="0">
                <a:solidFill>
                  <a:schemeClr val="dk1"/>
                </a:solidFill>
                <a:latin typeface="Calibri"/>
                <a:cs typeface="Calibri"/>
                <a:sym typeface="Calibri"/>
              </a:rPr>
              <a:t>Die Größe der einzelnen Schichten</a:t>
            </a:r>
          </a:p>
          <a:p>
            <a:pPr marL="457200" marR="0" lvl="0" indent="-457200" algn="l" rtl="0">
              <a:lnSpc>
                <a:spcPct val="150000"/>
              </a:lnSpc>
              <a:spcBef>
                <a:spcPts val="0"/>
              </a:spcBef>
              <a:spcAft>
                <a:spcPts val="0"/>
              </a:spcAft>
              <a:buFont typeface="Wingdings" panose="05000000000000000000" pitchFamily="2" charset="2"/>
              <a:buChar char="q"/>
            </a:pPr>
            <a:r>
              <a:rPr lang="en-US" sz="2800" dirty="0">
                <a:solidFill>
                  <a:schemeClr val="dk1"/>
                </a:solidFill>
                <a:latin typeface="Calibri"/>
                <a:cs typeface="Calibri"/>
                <a:sym typeface="Calibri"/>
              </a:rPr>
              <a:t>C Der Mittelwert für jede Schicht</a:t>
            </a:r>
          </a:p>
        </p:txBody>
      </p:sp>
    </p:spTree>
    <p:extLst>
      <p:ext uri="{BB962C8B-B14F-4D97-AF65-F5344CB8AC3E}">
        <p14:creationId xmlns:p14="http://schemas.microsoft.com/office/powerpoint/2010/main" val="2033148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p:nvPr/>
        </p:nvSpPr>
        <p:spPr>
          <a:xfrm>
            <a:off x="7258050" y="6591300"/>
            <a:ext cx="3771900" cy="2154396"/>
          </a:xfrm>
          <a:prstGeom prst="rect">
            <a:avLst/>
          </a:prstGeom>
          <a:noFill/>
          <a:ln>
            <a:noFill/>
          </a:ln>
        </p:spPr>
        <p:txBody>
          <a:bodyPr spcFirstLastPara="1" wrap="square" lIns="91425" tIns="45700" rIns="91425" bIns="45700" anchor="t" anchorCtr="0">
            <a:spAutoFit/>
          </a:bodyPr>
          <a:lstStyle/>
          <a:p>
            <a:pPr algn="ctr"/>
            <a:r>
              <a:rPr lang="en-US" sz="6000" b="1">
                <a:solidFill>
                  <a:srgbClr val="E7686A"/>
                </a:solidFill>
                <a:latin typeface="Calibri"/>
                <a:ea typeface="Calibri"/>
                <a:cs typeface="Calibri"/>
                <a:sym typeface="Calibri"/>
              </a:rPr>
              <a:t>Vielen Dank!</a:t>
            </a:r>
            <a:br>
              <a:rPr lang="en-US" sz="6000" b="1" dirty="0">
                <a:latin typeface="Calibri"/>
                <a:ea typeface="Calibri"/>
                <a:cs typeface="Calibri"/>
              </a:rPr>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Index</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39" name="Google Shape;139;p2"/>
          <p:cNvSpPr txBox="1"/>
          <p:nvPr/>
        </p:nvSpPr>
        <p:spPr>
          <a:xfrm>
            <a:off x="2735580" y="5829057"/>
            <a:ext cx="3131820" cy="2646838"/>
          </a:xfrm>
          <a:prstGeom prst="rect">
            <a:avLst/>
          </a:prstGeom>
          <a:noFill/>
          <a:ln>
            <a:noFill/>
          </a:ln>
        </p:spPr>
        <p:txBody>
          <a:bodyPr spcFirstLastPara="1" wrap="square" lIns="91425" tIns="45700" rIns="91425" bIns="45700" anchor="t" anchorCtr="0">
            <a:spAutoFit/>
          </a:bodyPr>
          <a:lstStyle/>
          <a:p>
            <a:r>
              <a:rPr lang="en-US" sz="2800" b="1" dirty="0">
                <a:solidFill>
                  <a:srgbClr val="238791"/>
                </a:solidFill>
                <a:latin typeface="Calibri"/>
                <a:ea typeface="Calibri"/>
                <a:cs typeface="Calibri"/>
                <a:sym typeface="Calibri"/>
              </a:rPr>
              <a:t>EINLEITUNG</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Grundlegende Definitionen und Ziele</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a:t>
            </a:r>
            <a:r>
              <a:rPr lang="en-US" sz="2400" dirty="0" err="1">
                <a:solidFill>
                  <a:schemeClr val="dk1"/>
                </a:solidFill>
                <a:latin typeface="Calibri"/>
                <a:ea typeface="Calibri"/>
                <a:cs typeface="Calibri"/>
                <a:sym typeface="Calibri"/>
              </a:rPr>
              <a:t>Grundgesamtheiten</a:t>
            </a:r>
            <a:r>
              <a:rPr lang="en-US" sz="2400" dirty="0">
                <a:solidFill>
                  <a:schemeClr val="dk1"/>
                </a:solidFill>
                <a:latin typeface="Calibri"/>
                <a:ea typeface="Calibri"/>
                <a:cs typeface="Calibri"/>
                <a:sym typeface="Calibri"/>
              </a:rPr>
              <a:t> vs. </a:t>
            </a:r>
            <a:r>
              <a:rPr lang="en-US" sz="2400" dirty="0" err="1">
                <a:solidFill>
                  <a:schemeClr val="dk1"/>
                </a:solidFill>
                <a:latin typeface="Calibri"/>
                <a:ea typeface="Calibri"/>
                <a:cs typeface="Calibri"/>
                <a:sym typeface="Calibri"/>
              </a:rPr>
              <a:t>Stichproben</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
          <p:cNvSpPr txBox="1"/>
          <p:nvPr/>
        </p:nvSpPr>
        <p:spPr>
          <a:xfrm>
            <a:off x="13411200" y="5829057"/>
            <a:ext cx="4480560" cy="22775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BERECHNUNG DES STICHPROBENUMFANGS</a:t>
            </a:r>
            <a:br>
              <a:rPr lang="en-US" sz="2800" b="1" dirty="0">
                <a:solidFill>
                  <a:srgbClr val="238791"/>
                </a:solidFill>
                <a:latin typeface="Calibri"/>
                <a:ea typeface="Calibri"/>
                <a:cs typeface="Calibri"/>
                <a:sym typeface="Calibri"/>
              </a:rPr>
            </a:br>
            <a:r>
              <a:rPr lang="en-US" sz="2800" dirty="0">
                <a:solidFill>
                  <a:schemeClr val="dk1"/>
                </a:solidFill>
                <a:latin typeface="Calibri"/>
                <a:ea typeface="Calibri"/>
                <a:cs typeface="Calibri"/>
                <a:sym typeface="Calibri"/>
              </a:rPr>
              <a:t>1. </a:t>
            </a:r>
            <a:r>
              <a:rPr lang="en-US" sz="2400" dirty="0">
                <a:solidFill>
                  <a:schemeClr val="dk1"/>
                </a:solidFill>
                <a:latin typeface="Calibri"/>
                <a:ea typeface="Calibri"/>
                <a:cs typeface="Calibri"/>
                <a:sym typeface="Calibri"/>
              </a:rPr>
              <a:t>Ermitteln des optimalen Stichprobenumfangs für einfache Zufallsstichproben</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Ermittlung des optimalen Stichprobenumfangs für geschichtete Daten</a:t>
            </a:r>
            <a:br>
              <a:rPr lang="en-US" sz="2400" dirty="0">
                <a:solidFill>
                  <a:schemeClr val="dk1"/>
                </a:solidFill>
                <a:latin typeface="Calibri"/>
                <a:ea typeface="Calibri"/>
                <a:cs typeface="Calibri"/>
                <a:sym typeface="Calibri"/>
              </a:rPr>
            </a:br>
            <a:endParaRPr dirty="0"/>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
        <p:nvSpPr>
          <p:cNvPr id="2" name="Google Shape;139;p2">
            <a:extLst>
              <a:ext uri="{FF2B5EF4-FFF2-40B4-BE49-F238E27FC236}">
                <a16:creationId xmlns:a16="http://schemas.microsoft.com/office/drawing/2014/main" id="{453168F5-8671-6B1B-DD00-F462C90E66FE}"/>
              </a:ext>
            </a:extLst>
          </p:cNvPr>
          <p:cNvSpPr txBox="1"/>
          <p:nvPr/>
        </p:nvSpPr>
        <p:spPr>
          <a:xfrm>
            <a:off x="7931150" y="5829057"/>
            <a:ext cx="4157980" cy="19081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PROBENAHMETECHNIKEN</a:t>
            </a:r>
            <a:br>
              <a:rPr lang="en-US" sz="2800" b="1" dirty="0">
                <a:solidFill>
                  <a:srgbClr val="238791"/>
                </a:solidFill>
                <a:latin typeface="Calibri"/>
                <a:ea typeface="Calibri"/>
                <a:cs typeface="Calibri"/>
                <a:sym typeface="Calibri"/>
              </a:rPr>
            </a:br>
            <a:r>
              <a:rPr lang="en-US" sz="2400" dirty="0">
                <a:solidFill>
                  <a:schemeClr val="dk1"/>
                </a:solidFill>
                <a:latin typeface="Calibri"/>
                <a:ea typeface="Calibri"/>
                <a:cs typeface="Calibri"/>
                <a:sym typeface="Calibri"/>
              </a:rPr>
              <a:t>1. Einfache Zufallsstichprobe</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2. Geschichtete Stichproben</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Einführung</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26633" y="2425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Zielsetzungen</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421553" y="3223504"/>
            <a:ext cx="15407640" cy="4616608"/>
          </a:xfrm>
          <a:prstGeom prst="rect">
            <a:avLst/>
          </a:prstGeom>
          <a:noFill/>
          <a:ln>
            <a:noFill/>
          </a:ln>
        </p:spPr>
        <p:txBody>
          <a:bodyPr spcFirstLastPara="1" wrap="square" lIns="91425" tIns="45700" rIns="91425" bIns="45700" anchor="t" anchorCtr="0">
            <a:spAutoFit/>
          </a:bodyPr>
          <a:lstStyle/>
          <a:p>
            <a:pPr>
              <a:lnSpc>
                <a:spcPct val="150000"/>
              </a:lnSpc>
              <a:buClr>
                <a:schemeClr val="dk1"/>
              </a:buClr>
              <a:buSzPts val="2800"/>
            </a:pPr>
            <a:r>
              <a:rPr lang="es-ES" sz="2800" dirty="0">
                <a:solidFill>
                  <a:schemeClr val="dk1"/>
                </a:solidFill>
                <a:latin typeface="Calibri"/>
                <a:ea typeface="Calibri"/>
                <a:cs typeface="Calibri"/>
                <a:sym typeface="Calibri"/>
              </a:rPr>
              <a:t>In </a:t>
            </a:r>
            <a:r>
              <a:rPr lang="es-ES" sz="2800" dirty="0" err="1">
                <a:solidFill>
                  <a:schemeClr val="dk1"/>
                </a:solidFill>
                <a:latin typeface="Calibri"/>
                <a:ea typeface="Calibri"/>
                <a:cs typeface="Calibri"/>
                <a:sym typeface="Calibri"/>
              </a:rPr>
              <a:t>diesem</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Modul</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werden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wir</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lernen</a:t>
            </a:r>
            <a:r>
              <a:rPr lang="es-ES" sz="2800" dirty="0">
                <a:solidFill>
                  <a:schemeClr val="dk1"/>
                </a:solidFill>
                <a:latin typeface="Calibri"/>
                <a:ea typeface="Calibri"/>
                <a:cs typeface="Calibri"/>
                <a:sym typeface="Calibri"/>
              </a:rPr>
              <a:t>:</a:t>
            </a:r>
            <a:endParaRPr lang="es-ES" sz="2800" dirty="0">
              <a:solidFill>
                <a:schemeClr val="dk1"/>
              </a:solidFill>
              <a:latin typeface="Calibri"/>
              <a:ea typeface="Calibri"/>
              <a:cs typeface="Calibri"/>
            </a:endParaRPr>
          </a:p>
          <a:p>
            <a:pPr marL="571500" indent="-571500">
              <a:lnSpc>
                <a:spcPct val="150000"/>
              </a:lnSpc>
              <a:buClr>
                <a:schemeClr val="dk1"/>
              </a:buClr>
              <a:buSzPts val="2800"/>
              <a:buFont typeface="Wingdings"/>
              <a:buChar char="Ø"/>
            </a:pPr>
            <a:r>
              <a:rPr lang="es-ES" sz="2800" dirty="0">
                <a:solidFill>
                  <a:schemeClr val="dk1"/>
                </a:solidFill>
                <a:latin typeface="Calibri"/>
                <a:ea typeface="Calibri"/>
                <a:cs typeface="Calibri"/>
                <a:sym typeface="Calibri"/>
              </a:rPr>
              <a:t>Die </a:t>
            </a:r>
            <a:r>
              <a:rPr lang="es-ES" sz="2800" dirty="0" err="1">
                <a:solidFill>
                  <a:schemeClr val="dk1"/>
                </a:solidFill>
                <a:latin typeface="Calibri"/>
                <a:ea typeface="Calibri"/>
                <a:cs typeface="Calibri"/>
                <a:sym typeface="Calibri"/>
              </a:rPr>
              <a:t>Unterschiede</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zwischen</a:t>
            </a:r>
            <a:r>
              <a:rPr lang="es-ES" sz="2800" dirty="0">
                <a:solidFill>
                  <a:schemeClr val="dk1"/>
                </a:solidFill>
                <a:latin typeface="Calibri"/>
                <a:ea typeface="Calibri"/>
                <a:cs typeface="Calibri"/>
                <a:sym typeface="Calibri"/>
              </a:rPr>
              <a:t> Daten </a:t>
            </a:r>
            <a:r>
              <a:rPr lang="es-ES" sz="2800" dirty="0" err="1">
                <a:solidFill>
                  <a:schemeClr val="dk1"/>
                </a:solidFill>
                <a:latin typeface="Calibri"/>
                <a:ea typeface="Calibri"/>
                <a:cs typeface="Calibri"/>
                <a:sym typeface="Calibri"/>
              </a:rPr>
              <a:t>auf</a:t>
            </a:r>
            <a:r>
              <a:rPr lang="es-ES" sz="2800" dirty="0">
                <a:solidFill>
                  <a:schemeClr val="dk1"/>
                </a:solidFill>
                <a:latin typeface="Calibri"/>
                <a:ea typeface="Calibri"/>
                <a:cs typeface="Calibri"/>
                <a:sym typeface="Calibri"/>
              </a:rPr>
              <a:t> Basis </a:t>
            </a:r>
            <a:r>
              <a:rPr lang="es-ES" sz="2800" dirty="0" err="1">
                <a:solidFill>
                  <a:schemeClr val="dk1"/>
                </a:solidFill>
                <a:latin typeface="Calibri"/>
                <a:ea typeface="Calibri"/>
                <a:cs typeface="Calibri"/>
                <a:sym typeface="Calibri"/>
              </a:rPr>
              <a:t>einer</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Stichprobe</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und</a:t>
            </a:r>
            <a:r>
              <a:rPr lang="es-ES" sz="2800" dirty="0">
                <a:solidFill>
                  <a:schemeClr val="dk1"/>
                </a:solidFill>
                <a:latin typeface="Calibri"/>
                <a:ea typeface="Calibri"/>
                <a:cs typeface="Calibri"/>
                <a:sym typeface="Calibri"/>
              </a:rPr>
              <a:t> Daten </a:t>
            </a:r>
            <a:r>
              <a:rPr lang="es-ES" sz="2800" dirty="0" err="1">
                <a:solidFill>
                  <a:schemeClr val="dk1"/>
                </a:solidFill>
                <a:latin typeface="Calibri"/>
                <a:ea typeface="Calibri"/>
                <a:cs typeface="Calibri"/>
                <a:sym typeface="Calibri"/>
              </a:rPr>
              <a:t>auf</a:t>
            </a:r>
            <a:r>
              <a:rPr lang="es-ES" sz="2800" dirty="0">
                <a:solidFill>
                  <a:schemeClr val="dk1"/>
                </a:solidFill>
                <a:latin typeface="Calibri"/>
                <a:ea typeface="Calibri"/>
                <a:cs typeface="Calibri"/>
                <a:sym typeface="Calibri"/>
              </a:rPr>
              <a:t> Basis </a:t>
            </a:r>
            <a:r>
              <a:rPr lang="es-ES" sz="2800" dirty="0" err="1">
                <a:solidFill>
                  <a:schemeClr val="dk1"/>
                </a:solidFill>
                <a:latin typeface="Calibri"/>
                <a:ea typeface="Calibri"/>
                <a:cs typeface="Calibri"/>
                <a:sym typeface="Calibri"/>
              </a:rPr>
              <a:t>einer</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Grundgesamtheit</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Population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zu</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verstehen</a:t>
            </a:r>
            <a:endParaRPr lang="es-ES" sz="2800" dirty="0">
              <a:solidFill>
                <a:schemeClr val="dk1"/>
              </a:solidFill>
              <a:latin typeface="Calibri"/>
              <a:ea typeface="Calibri"/>
              <a:cs typeface="Calibri"/>
            </a:endParaRPr>
          </a:p>
          <a:p>
            <a:pPr marL="571500" indent="-571500">
              <a:lnSpc>
                <a:spcPct val="150000"/>
              </a:lnSpc>
              <a:buClr>
                <a:schemeClr val="dk1"/>
              </a:buClr>
              <a:buSzPts val="2800"/>
              <a:buFont typeface="Wingdings"/>
              <a:buChar char="Ø"/>
            </a:pPr>
            <a:r>
              <a:rPr lang="es-ES" sz="2800" dirty="0">
                <a:solidFill>
                  <a:schemeClr val="dk1"/>
                </a:solidFill>
                <a:latin typeface="Calibri"/>
                <a:ea typeface="Calibri"/>
                <a:cs typeface="Calibri"/>
                <a:sym typeface="Calibri"/>
              </a:rPr>
              <a:t>Die am </a:t>
            </a:r>
            <a:r>
              <a:rPr lang="es-ES" sz="2800" dirty="0" err="1">
                <a:solidFill>
                  <a:schemeClr val="dk1"/>
                </a:solidFill>
                <a:latin typeface="Calibri"/>
                <a:ea typeface="Calibri"/>
                <a:cs typeface="Calibri"/>
                <a:sym typeface="Calibri"/>
              </a:rPr>
              <a:t>häufigsten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angewandten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Stichprobenverfahren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nämlich</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einfache</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und</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statistische</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Stichproben</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zu</a:t>
            </a:r>
            <a:r>
              <a:rPr lang="es-ES" sz="2800" dirty="0">
                <a:solidFill>
                  <a:schemeClr val="dk1"/>
                </a:solidFill>
                <a:latin typeface="Calibri"/>
                <a:ea typeface="Calibri"/>
                <a:cs typeface="Calibri"/>
                <a:sym typeface="Calibri"/>
              </a:rPr>
              <a:t> </a:t>
            </a:r>
            <a:r>
              <a:rPr lang="es-ES" sz="2800" dirty="0" err="1">
                <a:solidFill>
                  <a:schemeClr val="dk1"/>
                </a:solidFill>
                <a:latin typeface="Calibri"/>
                <a:ea typeface="Calibri"/>
                <a:cs typeface="Calibri"/>
                <a:sym typeface="Calibri"/>
              </a:rPr>
              <a:t>erklären</a:t>
            </a:r>
            <a:endParaRPr sz="2800" dirty="0" err="1">
              <a:solidFill>
                <a:schemeClr val="dk1"/>
              </a:solidFill>
              <a:latin typeface="Calibri"/>
              <a:ea typeface="Calibri"/>
              <a:cs typeface="Calibri"/>
            </a:endParaRPr>
          </a:p>
          <a:p>
            <a:pPr marL="571500" indent="-571500">
              <a:lnSpc>
                <a:spcPct val="150000"/>
              </a:lnSpc>
              <a:buClr>
                <a:schemeClr val="dk1"/>
              </a:buClr>
              <a:buSzPts val="2800"/>
              <a:buFont typeface="Wingdings"/>
              <a:buChar char="Ø"/>
            </a:pPr>
            <a:r>
              <a:rPr lang="en-US" sz="2800" dirty="0">
                <a:solidFill>
                  <a:schemeClr val="dk1"/>
                </a:solidFill>
                <a:latin typeface="Calibri"/>
                <a:ea typeface="Calibri"/>
                <a:cs typeface="Calibri"/>
                <a:sym typeface="Calibri"/>
              </a:rPr>
              <a:t>Die Regeln für die Ermittlung des optimalen Stichprobenumfangs, abhängig von einigen Zielen in </a:t>
            </a:r>
            <a:r>
              <a:rPr lang="en-US" sz="2800" dirty="0" err="1">
                <a:solidFill>
                  <a:schemeClr val="dk1"/>
                </a:solidFill>
                <a:latin typeface="Calibri"/>
                <a:ea typeface="Calibri"/>
                <a:cs typeface="Calibri"/>
                <a:sym typeface="Calibri"/>
              </a:rPr>
              <a:t>Bezug</a:t>
            </a:r>
            <a:r>
              <a:rPr lang="en-US" sz="2800" dirty="0">
                <a:solidFill>
                  <a:schemeClr val="dk1"/>
                </a:solidFill>
                <a:latin typeface="Calibri"/>
                <a:ea typeface="Calibri"/>
                <a:cs typeface="Calibri"/>
                <a:sym typeface="Calibri"/>
              </a:rPr>
              <a:t> auf das </a:t>
            </a:r>
            <a:r>
              <a:rPr lang="en-US" sz="2800" dirty="0" err="1">
                <a:solidFill>
                  <a:schemeClr val="dk1"/>
                </a:solidFill>
                <a:latin typeface="Calibri"/>
                <a:ea typeface="Calibri"/>
                <a:cs typeface="Calibri"/>
                <a:sym typeface="Calibri"/>
              </a:rPr>
              <a:t>Vertrauen</a:t>
            </a:r>
            <a:r>
              <a:rPr lang="en-US" sz="2800" dirty="0">
                <a:solidFill>
                  <a:schemeClr val="dk1"/>
                </a:solidFill>
                <a:latin typeface="Calibri"/>
                <a:ea typeface="Calibri"/>
                <a:cs typeface="Calibri"/>
                <a:sym typeface="Calibri"/>
              </a:rPr>
              <a:t> und des </a:t>
            </a:r>
            <a:r>
              <a:rPr lang="en-US" sz="2800" dirty="0" err="1">
                <a:solidFill>
                  <a:schemeClr val="dk1"/>
                </a:solidFill>
                <a:latin typeface="Calibri"/>
                <a:ea typeface="Calibri"/>
                <a:cs typeface="Calibri"/>
                <a:sym typeface="Calibri"/>
              </a:rPr>
              <a:t>Fehlerspielraums</a:t>
            </a:r>
            <a:r>
              <a:rPr lang="en-US" sz="2800" dirty="0">
                <a:solidFill>
                  <a:schemeClr val="dk1"/>
                </a:solidFill>
                <a:latin typeface="Calibri"/>
                <a:ea typeface="Calibri"/>
                <a:cs typeface="Calibri"/>
                <a:sym typeface="Calibri"/>
              </a:rPr>
              <a:t>, die </a:t>
            </a:r>
            <a:r>
              <a:rPr lang="en-US" sz="2800" dirty="0" err="1">
                <a:solidFill>
                  <a:schemeClr val="dk1"/>
                </a:solidFill>
                <a:latin typeface="Calibri"/>
                <a:ea typeface="Calibri"/>
                <a:cs typeface="Calibri"/>
                <a:sym typeface="Calibri"/>
              </a:rPr>
              <a:t>wir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haben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wollen</a:t>
            </a:r>
            <a:endParaRPr sz="2800" dirty="0" err="1">
              <a:solidFill>
                <a:schemeClr val="dk1"/>
              </a:solidFill>
              <a:latin typeface="Calibri"/>
              <a:ea typeface="Calibri"/>
              <a:cs typeface="Calibri"/>
            </a:endParaRPr>
          </a:p>
        </p:txBody>
      </p:sp>
    </p:spTree>
    <p:extLst>
      <p:ext uri="{BB962C8B-B14F-4D97-AF65-F5344CB8AC3E}">
        <p14:creationId xmlns:p14="http://schemas.microsoft.com/office/powerpoint/2010/main" val="356049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Einführung</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Grundlegende Definitionen</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1447800" y="3371469"/>
            <a:ext cx="16047720" cy="5509160"/>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2800"/>
              <a:buFont typeface="Wingdings"/>
              <a:buChar char="Ø"/>
            </a:pPr>
            <a:r>
              <a:rPr lang="es-ES" sz="3200" dirty="0">
                <a:solidFill>
                  <a:schemeClr val="dk1"/>
                </a:solidFill>
                <a:latin typeface="Calibri"/>
                <a:ea typeface="Calibri"/>
                <a:cs typeface="Calibri"/>
                <a:sym typeface="Calibri"/>
              </a:rPr>
              <a:t>In </a:t>
            </a:r>
            <a:r>
              <a:rPr lang="es-ES" sz="3200" err="1">
                <a:solidFill>
                  <a:schemeClr val="dk1"/>
                </a:solidFill>
                <a:latin typeface="Calibri"/>
                <a:ea typeface="Calibri"/>
                <a:cs typeface="Calibri"/>
                <a:sym typeface="Calibri"/>
              </a:rPr>
              <a:t>der</a:t>
            </a:r>
            <a:r>
              <a:rPr lang="es-ES" sz="3200" dirty="0">
                <a:solidFill>
                  <a:schemeClr val="dk1"/>
                </a:solidFill>
                <a:latin typeface="Calibri"/>
                <a:ea typeface="Calibri"/>
                <a:cs typeface="Calibri"/>
                <a:sym typeface="Calibri"/>
              </a:rPr>
              <a:t> </a:t>
            </a:r>
            <a:r>
              <a:rPr lang="en-US" sz="3200" err="1">
                <a:solidFill>
                  <a:schemeClr val="dk1"/>
                </a:solidFill>
                <a:latin typeface="Calibri"/>
                <a:ea typeface="Calibri"/>
                <a:cs typeface="Calibri"/>
                <a:sym typeface="Calibri"/>
              </a:rPr>
              <a:t>statistischen</a:t>
            </a:r>
            <a:r>
              <a:rPr lang="en-US" sz="3200" dirty="0">
                <a:solidFill>
                  <a:schemeClr val="dk1"/>
                </a:solidFill>
                <a:latin typeface="Calibri"/>
                <a:ea typeface="Calibri"/>
                <a:cs typeface="Calibri"/>
                <a:sym typeface="Calibri"/>
              </a:rPr>
              <a:t> </a:t>
            </a:r>
            <a:r>
              <a:rPr lang="es-ES" sz="3200" err="1">
                <a:solidFill>
                  <a:schemeClr val="dk1"/>
                </a:solidFill>
                <a:latin typeface="Calibri"/>
                <a:ea typeface="Calibri"/>
                <a:cs typeface="Calibri"/>
                <a:sym typeface="Calibri"/>
              </a:rPr>
              <a:t>Analyse</a:t>
            </a:r>
            <a:r>
              <a:rPr lang="es-ES" sz="3200" dirty="0">
                <a:solidFill>
                  <a:schemeClr val="dk1"/>
                </a:solidFill>
                <a:latin typeface="Calibri"/>
                <a:ea typeface="Calibri"/>
                <a:cs typeface="Calibri"/>
                <a:sym typeface="Calibri"/>
              </a:rPr>
              <a:t> </a:t>
            </a:r>
            <a:r>
              <a:rPr lang="es-ES" sz="3200" err="1">
                <a:solidFill>
                  <a:schemeClr val="dk1"/>
                </a:solidFill>
                <a:latin typeface="Calibri"/>
                <a:ea typeface="Calibri"/>
                <a:cs typeface="Calibri"/>
                <a:sym typeface="Calibri"/>
              </a:rPr>
              <a:t>ist</a:t>
            </a:r>
            <a:r>
              <a:rPr lang="es-ES" sz="3200" dirty="0">
                <a:solidFill>
                  <a:schemeClr val="dk1"/>
                </a:solidFill>
                <a:latin typeface="Calibri"/>
                <a:ea typeface="Calibri"/>
                <a:cs typeface="Calibri"/>
                <a:sym typeface="Calibri"/>
              </a:rPr>
              <a:t> </a:t>
            </a:r>
            <a:r>
              <a:rPr lang="es-ES" sz="3200" err="1">
                <a:solidFill>
                  <a:schemeClr val="dk1"/>
                </a:solidFill>
                <a:latin typeface="Calibri"/>
                <a:ea typeface="Calibri"/>
                <a:cs typeface="Calibri"/>
                <a:sym typeface="Calibri"/>
              </a:rPr>
              <a:t>eine</a:t>
            </a:r>
            <a:r>
              <a:rPr lang="es-ES" sz="3200" dirty="0">
                <a:solidFill>
                  <a:schemeClr val="dk1"/>
                </a:solidFill>
                <a:latin typeface="Calibri"/>
                <a:ea typeface="Calibri"/>
                <a:cs typeface="Calibri"/>
                <a:sym typeface="Calibri"/>
              </a:rPr>
              <a:t> </a:t>
            </a:r>
            <a:r>
              <a:rPr lang="es-ES" sz="3200" b="1" u="sng" err="1">
                <a:solidFill>
                  <a:schemeClr val="dk1"/>
                </a:solidFill>
                <a:latin typeface="Calibri"/>
                <a:ea typeface="Calibri"/>
                <a:cs typeface="Calibri"/>
                <a:sym typeface="Calibri"/>
              </a:rPr>
              <a:t>Grundgesamtheit</a:t>
            </a:r>
            <a:r>
              <a:rPr lang="es-ES" sz="3200" b="1" dirty="0">
                <a:solidFill>
                  <a:schemeClr val="dk1"/>
                </a:solidFill>
                <a:latin typeface="Calibri"/>
                <a:ea typeface="Calibri"/>
                <a:cs typeface="Calibri"/>
                <a:sym typeface="Calibri"/>
              </a:rPr>
              <a:t> (</a:t>
            </a:r>
            <a:r>
              <a:rPr lang="es-ES" sz="3200" b="1" err="1">
                <a:solidFill>
                  <a:schemeClr val="dk1"/>
                </a:solidFill>
                <a:latin typeface="Calibri"/>
                <a:ea typeface="Calibri"/>
                <a:cs typeface="Calibri"/>
                <a:sym typeface="Calibri"/>
              </a:rPr>
              <a:t>Population</a:t>
            </a:r>
            <a:r>
              <a:rPr lang="es-ES" sz="3200" b="1" dirty="0">
                <a:solidFill>
                  <a:schemeClr val="dk1"/>
                </a:solidFill>
                <a:latin typeface="Calibri"/>
                <a:ea typeface="Calibri"/>
                <a:cs typeface="Calibri"/>
                <a:sym typeface="Calibri"/>
              </a:rPr>
              <a:t>) </a:t>
            </a:r>
            <a:r>
              <a:rPr lang="es-ES" sz="3200" err="1">
                <a:solidFill>
                  <a:schemeClr val="dk1"/>
                </a:solidFill>
                <a:latin typeface="Calibri"/>
                <a:ea typeface="Calibri"/>
                <a:cs typeface="Calibri"/>
                <a:sym typeface="Calibri"/>
              </a:rPr>
              <a:t>ein</a:t>
            </a:r>
            <a:r>
              <a:rPr lang="es-ES" sz="3200" dirty="0">
                <a:solidFill>
                  <a:schemeClr val="dk1"/>
                </a:solidFill>
                <a:latin typeface="Calibri"/>
                <a:ea typeface="Calibri"/>
                <a:cs typeface="Calibri"/>
                <a:sym typeface="Calibri"/>
              </a:rPr>
              <a:t> </a:t>
            </a:r>
            <a:r>
              <a:rPr lang="es-ES" sz="3200" err="1">
                <a:solidFill>
                  <a:schemeClr val="dk1"/>
                </a:solidFill>
                <a:latin typeface="Calibri"/>
                <a:ea typeface="Calibri"/>
                <a:cs typeface="Calibri"/>
                <a:sym typeface="Calibri"/>
              </a:rPr>
              <a:t>Datensatz</a:t>
            </a:r>
            <a:r>
              <a:rPr lang="es-ES" sz="3200" dirty="0">
                <a:solidFill>
                  <a:schemeClr val="dk1"/>
                </a:solidFill>
                <a:latin typeface="Calibri"/>
                <a:ea typeface="Calibri"/>
                <a:cs typeface="Calibri"/>
                <a:sym typeface="Calibri"/>
              </a:rPr>
              <a:t>, </a:t>
            </a:r>
            <a:r>
              <a:rPr lang="es-ES" sz="3200" err="1">
                <a:solidFill>
                  <a:schemeClr val="dk1"/>
                </a:solidFill>
                <a:latin typeface="Calibri"/>
                <a:ea typeface="Calibri"/>
                <a:cs typeface="Calibri"/>
                <a:sym typeface="Calibri"/>
              </a:rPr>
              <a:t>für</a:t>
            </a:r>
            <a:r>
              <a:rPr lang="es-ES" sz="3200" dirty="0">
                <a:solidFill>
                  <a:schemeClr val="dk1"/>
                </a:solidFill>
                <a:latin typeface="Calibri"/>
                <a:ea typeface="Calibri"/>
                <a:cs typeface="Calibri"/>
                <a:sym typeface="Calibri"/>
              </a:rPr>
              <a:t> den </a:t>
            </a:r>
            <a:r>
              <a:rPr lang="es-ES" sz="3200" err="1">
                <a:solidFill>
                  <a:schemeClr val="dk1"/>
                </a:solidFill>
                <a:latin typeface="Calibri"/>
                <a:ea typeface="Calibri"/>
                <a:cs typeface="Calibri"/>
                <a:sym typeface="Calibri"/>
              </a:rPr>
              <a:t>wir</a:t>
            </a:r>
            <a:r>
              <a:rPr lang="es-ES" sz="3200" dirty="0">
                <a:solidFill>
                  <a:schemeClr val="dk1"/>
                </a:solidFill>
                <a:latin typeface="Calibri"/>
                <a:ea typeface="Calibri"/>
                <a:cs typeface="Calibri"/>
                <a:sym typeface="Calibri"/>
              </a:rPr>
              <a:t> </a:t>
            </a:r>
            <a:r>
              <a:rPr lang="es-ES" sz="3200" err="1">
                <a:solidFill>
                  <a:schemeClr val="dk1"/>
                </a:solidFill>
                <a:latin typeface="Calibri"/>
                <a:ea typeface="Calibri"/>
                <a:cs typeface="Calibri"/>
                <a:sym typeface="Calibri"/>
              </a:rPr>
              <a:t>einige</a:t>
            </a:r>
            <a:r>
              <a:rPr lang="es-ES" sz="3200" dirty="0">
                <a:solidFill>
                  <a:schemeClr val="dk1"/>
                </a:solidFill>
                <a:latin typeface="Calibri"/>
                <a:ea typeface="Calibri"/>
                <a:cs typeface="Calibri"/>
                <a:sym typeface="Calibri"/>
              </a:rPr>
              <a:t> </a:t>
            </a:r>
            <a:r>
              <a:rPr lang="es-ES" sz="3200" err="1">
                <a:solidFill>
                  <a:schemeClr val="dk1"/>
                </a:solidFill>
                <a:latin typeface="Calibri"/>
                <a:ea typeface="Calibri"/>
                <a:cs typeface="Calibri"/>
                <a:sym typeface="Calibri"/>
              </a:rPr>
              <a:t>Schlussfolgerungen</a:t>
            </a:r>
            <a:r>
              <a:rPr lang="es-ES" sz="3200" dirty="0">
                <a:solidFill>
                  <a:schemeClr val="dk1"/>
                </a:solidFill>
                <a:latin typeface="Calibri"/>
                <a:ea typeface="Calibri"/>
                <a:cs typeface="Calibri"/>
                <a:sym typeface="Calibri"/>
              </a:rPr>
              <a:t> </a:t>
            </a:r>
            <a:r>
              <a:rPr lang="es-ES" sz="3200" err="1">
                <a:solidFill>
                  <a:schemeClr val="dk1"/>
                </a:solidFill>
                <a:latin typeface="Calibri"/>
                <a:ea typeface="Calibri"/>
                <a:cs typeface="Calibri"/>
                <a:sym typeface="Calibri"/>
              </a:rPr>
              <a:t>ziehen</a:t>
            </a:r>
            <a:r>
              <a:rPr lang="es-ES" sz="3200" dirty="0">
                <a:solidFill>
                  <a:schemeClr val="dk1"/>
                </a:solidFill>
                <a:latin typeface="Calibri"/>
                <a:ea typeface="Calibri"/>
                <a:cs typeface="Calibri"/>
                <a:sym typeface="Calibri"/>
              </a:rPr>
              <a:t> </a:t>
            </a:r>
            <a:r>
              <a:rPr lang="es-ES" sz="3200" err="1">
                <a:solidFill>
                  <a:schemeClr val="dk1"/>
                </a:solidFill>
                <a:latin typeface="Calibri"/>
                <a:ea typeface="Calibri"/>
                <a:cs typeface="Calibri"/>
                <a:sym typeface="Calibri"/>
              </a:rPr>
              <a:t>wollen</a:t>
            </a:r>
            <a:endParaRPr lang="es-ES" sz="3200">
              <a:solidFill>
                <a:schemeClr val="dk1"/>
              </a:solidFill>
              <a:latin typeface="Calibri"/>
              <a:ea typeface="Calibri"/>
              <a:cs typeface="Calibri"/>
            </a:endParaRPr>
          </a:p>
          <a:p>
            <a:pPr marL="457200" marR="0" lvl="0" indent="-457200" algn="l" rtl="0">
              <a:spcBef>
                <a:spcPts val="0"/>
              </a:spcBef>
              <a:spcAft>
                <a:spcPts val="0"/>
              </a:spcAft>
              <a:buClr>
                <a:schemeClr val="dk1"/>
              </a:buClr>
              <a:buSzPts val="2800"/>
              <a:buFont typeface="Wingdings"/>
              <a:buChar char="Ø"/>
            </a:pPr>
            <a:endParaRPr lang="es-ES" sz="3200" dirty="0">
              <a:solidFill>
                <a:schemeClr val="dk1"/>
              </a:solidFill>
              <a:latin typeface="Calibri"/>
              <a:ea typeface="Calibri"/>
              <a:cs typeface="Calibri"/>
            </a:endParaRPr>
          </a:p>
          <a:p>
            <a:pPr marL="457200" marR="0" lvl="0" indent="-457200" algn="l" rtl="0">
              <a:spcBef>
                <a:spcPts val="0"/>
              </a:spcBef>
              <a:spcAft>
                <a:spcPts val="0"/>
              </a:spcAft>
              <a:buClr>
                <a:schemeClr val="dk1"/>
              </a:buClr>
              <a:buSzPts val="2800"/>
              <a:buFont typeface="Wingdings"/>
              <a:buChar char="Ø"/>
            </a:pPr>
            <a:r>
              <a:rPr lang="es-ES" sz="3200" dirty="0" err="1">
                <a:solidFill>
                  <a:schemeClr val="dk1"/>
                </a:solidFill>
                <a:latin typeface="Calibri"/>
                <a:ea typeface="Calibri"/>
                <a:cs typeface="Calibri"/>
                <a:sym typeface="Calibri"/>
              </a:rPr>
              <a:t>Eine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Erhebung</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ist</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ein</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Verfahren</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mit</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dem</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wir</a:t>
            </a:r>
            <a:r>
              <a:rPr lang="es-ES" sz="3200" dirty="0">
                <a:solidFill>
                  <a:schemeClr val="dk1"/>
                </a:solidFill>
                <a:latin typeface="Calibri"/>
                <a:ea typeface="Calibri"/>
                <a:cs typeface="Calibri"/>
                <a:sym typeface="Calibri"/>
              </a:rPr>
              <a:t> die </a:t>
            </a:r>
            <a:r>
              <a:rPr lang="es-ES" sz="3200" dirty="0" err="1">
                <a:solidFill>
                  <a:schemeClr val="dk1"/>
                </a:solidFill>
                <a:latin typeface="Calibri"/>
                <a:ea typeface="Calibri"/>
                <a:cs typeface="Calibri"/>
                <a:sym typeface="Calibri"/>
              </a:rPr>
              <a:t>zu</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analysierenden</a:t>
            </a:r>
            <a:r>
              <a:rPr lang="es-ES" sz="3200" dirty="0">
                <a:solidFill>
                  <a:schemeClr val="dk1"/>
                </a:solidFill>
                <a:latin typeface="Calibri"/>
                <a:ea typeface="Calibri"/>
                <a:cs typeface="Calibri"/>
                <a:sym typeface="Calibri"/>
              </a:rPr>
              <a:t> Daten </a:t>
            </a:r>
            <a:r>
              <a:rPr lang="es-ES" sz="3200" dirty="0" err="1">
                <a:solidFill>
                  <a:schemeClr val="dk1"/>
                </a:solidFill>
                <a:latin typeface="Calibri"/>
                <a:ea typeface="Calibri"/>
                <a:cs typeface="Calibri"/>
                <a:sym typeface="Calibri"/>
              </a:rPr>
              <a:t>erhalten</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Erhebungen</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können</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sich</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auf</a:t>
            </a:r>
            <a:r>
              <a:rPr lang="es-ES" sz="3200" dirty="0">
                <a:solidFill>
                  <a:schemeClr val="dk1"/>
                </a:solidFill>
                <a:latin typeface="Calibri"/>
                <a:ea typeface="Calibri"/>
                <a:cs typeface="Calibri"/>
                <a:sym typeface="Calibri"/>
              </a:rPr>
              <a:t> die </a:t>
            </a:r>
            <a:r>
              <a:rPr lang="es-ES" sz="3200" dirty="0" err="1">
                <a:solidFill>
                  <a:schemeClr val="dk1"/>
                </a:solidFill>
                <a:latin typeface="Calibri"/>
                <a:ea typeface="Calibri"/>
                <a:cs typeface="Calibri"/>
                <a:sym typeface="Calibri"/>
              </a:rPr>
              <a:t>gesamte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Bevölkerung</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stützen</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zensus</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oder</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bevölkerungsbasierte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Erhebungen</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oder</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wir</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können</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eine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repräsentative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Teilmenge</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dieser</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Bevölkerung</a:t>
            </a:r>
            <a:r>
              <a:rPr lang="es-ES" sz="3200" dirty="0">
                <a:solidFill>
                  <a:schemeClr val="dk1"/>
                </a:solidFill>
                <a:latin typeface="Calibri"/>
                <a:ea typeface="Calibri"/>
                <a:cs typeface="Calibri"/>
                <a:sym typeface="Calibri"/>
              </a:rPr>
              <a:t> </a:t>
            </a:r>
            <a:r>
              <a:rPr lang="es-ES" sz="3200" dirty="0" err="1">
                <a:solidFill>
                  <a:schemeClr val="dk1"/>
                </a:solidFill>
                <a:latin typeface="Calibri"/>
                <a:ea typeface="Calibri"/>
                <a:cs typeface="Calibri"/>
                <a:sym typeface="Calibri"/>
              </a:rPr>
              <a:t>auswählen</a:t>
            </a:r>
            <a:r>
              <a:rPr lang="es-ES" sz="3200" dirty="0">
                <a:solidFill>
                  <a:schemeClr val="dk1"/>
                </a:solidFill>
                <a:latin typeface="Calibri"/>
                <a:ea typeface="Calibri"/>
                <a:cs typeface="Calibri"/>
                <a:sym typeface="Calibri"/>
              </a:rPr>
              <a:t>.</a:t>
            </a:r>
            <a:endParaRPr sz="1600" dirty="0">
              <a:solidFill>
                <a:schemeClr val="dk1"/>
              </a:solidFill>
            </a:endParaRPr>
          </a:p>
          <a:p>
            <a:pPr marL="457200" marR="0" lvl="0" indent="-457200" algn="l" rtl="0">
              <a:spcBef>
                <a:spcPts val="0"/>
              </a:spcBef>
              <a:spcAft>
                <a:spcPts val="0"/>
              </a:spcAft>
              <a:buFont typeface="Wingdings"/>
              <a:buChar char="Ø"/>
            </a:pPr>
            <a:endParaRPr sz="3200" dirty="0">
              <a:solidFill>
                <a:schemeClr val="dk1"/>
              </a:solidFill>
              <a:latin typeface="Calibri"/>
              <a:ea typeface="Calibri"/>
              <a:cs typeface="Calibri"/>
            </a:endParaRPr>
          </a:p>
          <a:p>
            <a:pPr marL="457200" marR="0" lvl="0" indent="-457200" algn="l" rtl="0">
              <a:spcBef>
                <a:spcPts val="0"/>
              </a:spcBef>
              <a:spcAft>
                <a:spcPts val="0"/>
              </a:spcAft>
              <a:buClr>
                <a:schemeClr val="dk1"/>
              </a:buClr>
              <a:buSzPts val="2800"/>
              <a:buFont typeface="Wingdings"/>
              <a:buChar char="Ø"/>
            </a:pPr>
            <a:r>
              <a:rPr lang="en-US" sz="3200" dirty="0" err="1">
                <a:solidFill>
                  <a:schemeClr val="dk1"/>
                </a:solidFill>
                <a:latin typeface="Calibri"/>
                <a:ea typeface="Calibri"/>
                <a:cs typeface="Calibri"/>
                <a:sym typeface="Calibri"/>
              </a:rPr>
              <a:t>Diese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Teilmenge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wird</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als</a:t>
            </a:r>
            <a:r>
              <a:rPr lang="en-US" sz="3200" dirty="0">
                <a:solidFill>
                  <a:schemeClr val="dk1"/>
                </a:solidFill>
                <a:latin typeface="Calibri"/>
                <a:ea typeface="Calibri"/>
                <a:cs typeface="Calibri"/>
                <a:sym typeface="Calibri"/>
              </a:rPr>
              <a:t> "</a:t>
            </a:r>
            <a:r>
              <a:rPr lang="en-US" sz="3200" b="1" u="sng" dirty="0" err="1">
                <a:solidFill>
                  <a:schemeClr val="dk1"/>
                </a:solidFill>
                <a:latin typeface="Calibri"/>
                <a:ea typeface="Calibri"/>
                <a:cs typeface="Calibri"/>
                <a:sym typeface="Calibri"/>
              </a:rPr>
              <a:t>Stichprobe</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definiert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wenn</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ihre</a:t>
            </a:r>
            <a:r>
              <a:rPr lang="en-US" sz="3200" dirty="0">
                <a:solidFill>
                  <a:schemeClr val="dk1"/>
                </a:solidFill>
                <a:latin typeface="Calibri"/>
                <a:ea typeface="Calibri"/>
                <a:cs typeface="Calibri"/>
                <a:sym typeface="Calibri"/>
              </a:rPr>
              <a:t> Struktur </a:t>
            </a:r>
            <a:r>
              <a:rPr lang="en-US" sz="3200" dirty="0" err="1">
                <a:solidFill>
                  <a:schemeClr val="dk1"/>
                </a:solidFill>
                <a:latin typeface="Calibri"/>
                <a:ea typeface="Calibri"/>
                <a:cs typeface="Calibri"/>
                <a:sym typeface="Calibri"/>
              </a:rPr>
              <a:t>jene</a:t>
            </a:r>
            <a:r>
              <a:rPr lang="en-US" sz="3200" dirty="0">
                <a:solidFill>
                  <a:schemeClr val="dk1"/>
                </a:solidFill>
                <a:latin typeface="Calibri"/>
                <a:ea typeface="Calibri"/>
                <a:cs typeface="Calibri"/>
                <a:sym typeface="Calibri"/>
              </a:rPr>
              <a:t> der </a:t>
            </a:r>
            <a:r>
              <a:rPr lang="en-US" sz="3200" dirty="0" err="1">
                <a:solidFill>
                  <a:schemeClr val="dk1"/>
                </a:solidFill>
                <a:latin typeface="Calibri"/>
                <a:ea typeface="Calibri"/>
                <a:cs typeface="Calibri"/>
                <a:sym typeface="Calibri"/>
              </a:rPr>
              <a:t>Grundgesamtheit</a:t>
            </a:r>
            <a:r>
              <a:rPr lang="en-US" sz="3200" dirty="0">
                <a:solidFill>
                  <a:schemeClr val="dk1"/>
                </a:solidFill>
                <a:latin typeface="Calibri"/>
                <a:ea typeface="Calibri"/>
                <a:cs typeface="Calibri"/>
                <a:sym typeface="Calibri"/>
              </a:rPr>
              <a:t> </a:t>
            </a:r>
            <a:r>
              <a:rPr lang="en-US" sz="3200" dirty="0" err="1">
                <a:solidFill>
                  <a:schemeClr val="dk1"/>
                </a:solidFill>
                <a:latin typeface="Calibri"/>
                <a:ea typeface="Calibri"/>
                <a:cs typeface="Calibri"/>
                <a:sym typeface="Calibri"/>
              </a:rPr>
              <a:t>widerspiegelt</a:t>
            </a:r>
            <a:r>
              <a:rPr lang="en-US" sz="3200" dirty="0">
                <a:solidFill>
                  <a:schemeClr val="dk1"/>
                </a:solidFill>
                <a:latin typeface="Calibri"/>
                <a:ea typeface="Calibri"/>
                <a:cs typeface="Calibri"/>
                <a:sym typeface="Calibri"/>
              </a:rPr>
              <a:t>, und die Daten aus Erhebungen, die an eine Stichprobe weitergeleitet werden, werden als stichprobenbasiert bezeichnet</a:t>
            </a:r>
            <a:endParaRPr lang="en-US" sz="3200" dirty="0">
              <a:solidFill>
                <a:schemeClr val="dk1"/>
              </a:solidFill>
              <a:latin typeface="Calibri"/>
              <a:ea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a:extLst>
              <a:ext uri="{FF2B5EF4-FFF2-40B4-BE49-F238E27FC236}">
                <a16:creationId xmlns:a16="http://schemas.microsoft.com/office/drawing/2014/main" id="{6CC92816-3A9E-A7DE-A328-DC8064CADFCC}"/>
              </a:ext>
            </a:extLst>
          </p:cNvPr>
          <p:cNvSpPr txBox="1">
            <a:spLocks noChangeArrowheads="1"/>
          </p:cNvSpPr>
          <p:nvPr/>
        </p:nvSpPr>
        <p:spPr bwMode="auto">
          <a:xfrm>
            <a:off x="1299322" y="1631386"/>
            <a:ext cx="6838837" cy="4475747"/>
          </a:xfrm>
          <a:prstGeom prst="rect">
            <a:avLst/>
          </a:prstGeom>
          <a:noFill/>
          <a:ln w="9525">
            <a:noFill/>
            <a:round/>
            <a:headEnd/>
            <a:tailEnd/>
          </a:ln>
        </p:spPr>
        <p:txBody>
          <a:bodyPr lIns="91419" tIns="45548" rIns="91419" bIns="45548" anchor="t"/>
          <a:lstStyle/>
          <a:p>
            <a:pPr defTabSz="403061">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GB" sz="3600" b="1" dirty="0">
                <a:solidFill>
                  <a:srgbClr val="238791"/>
                </a:solidFill>
                <a:latin typeface="Calibri" panose="020F0502020204030204" pitchFamily="34" charset="0"/>
                <a:cs typeface="Calibri" panose="020F0502020204030204" pitchFamily="34" charset="0"/>
              </a:rPr>
              <a:t>	Bevölkerungsbezogene Erhebung</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GB" sz="3600" dirty="0">
                <a:solidFill>
                  <a:schemeClr val="tx1"/>
                </a:solidFill>
                <a:highlight>
                  <a:srgbClr val="FFFF00"/>
                </a:highlight>
                <a:latin typeface="Calibri"/>
                <a:cs typeface="Calibri"/>
              </a:rPr>
              <a:t>Erforderlich bei Zählungen und erschöpfenden Recherchen</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GB" sz="3600" dirty="0">
                <a:solidFill>
                  <a:schemeClr val="tx1"/>
                </a:solidFill>
                <a:highlight>
                  <a:srgbClr val="FFFF00"/>
                </a:highlight>
                <a:latin typeface="Calibri"/>
                <a:cs typeface="Calibri"/>
              </a:rPr>
              <a:t> Anforderungen, die enorme Ressourcen verbrauchen</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GB" sz="3600" dirty="0">
                <a:solidFill>
                  <a:schemeClr val="tx1"/>
                </a:solidFill>
                <a:latin typeface="Calibri" panose="020F0502020204030204" pitchFamily="34" charset="0"/>
                <a:cs typeface="Calibri" panose="020F0502020204030204" pitchFamily="34" charset="0"/>
              </a:rPr>
              <a:t> Hohe Kosten</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GB" sz="3600" dirty="0">
                <a:solidFill>
                  <a:schemeClr val="tx1"/>
                </a:solidFill>
                <a:latin typeface="Calibri" panose="020F0502020204030204" pitchFamily="34" charset="0"/>
                <a:cs typeface="Calibri" panose="020F0502020204030204" pitchFamily="34" charset="0"/>
              </a:rPr>
              <a:t>Falsche Antworten sind wahrscheinlicher</a:t>
            </a:r>
          </a:p>
        </p:txBody>
      </p:sp>
      <p:sp>
        <p:nvSpPr>
          <p:cNvPr id="14" name="Text Box 3">
            <a:extLst>
              <a:ext uri="{FF2B5EF4-FFF2-40B4-BE49-F238E27FC236}">
                <a16:creationId xmlns:a16="http://schemas.microsoft.com/office/drawing/2014/main" id="{2AC849B3-7E1B-6F53-139D-7678585946FE}"/>
              </a:ext>
            </a:extLst>
          </p:cNvPr>
          <p:cNvSpPr txBox="1">
            <a:spLocks noChangeArrowheads="1"/>
          </p:cNvSpPr>
          <p:nvPr/>
        </p:nvSpPr>
        <p:spPr bwMode="auto">
          <a:xfrm>
            <a:off x="8577218" y="1639836"/>
            <a:ext cx="8656320" cy="5053263"/>
          </a:xfrm>
          <a:prstGeom prst="rect">
            <a:avLst/>
          </a:prstGeom>
          <a:noFill/>
          <a:ln w="9525">
            <a:noFill/>
            <a:round/>
            <a:headEnd/>
            <a:tailEnd/>
          </a:ln>
        </p:spPr>
        <p:txBody>
          <a:bodyPr lIns="91419" tIns="45548" rIns="91419" bIns="45548" anchor="t"/>
          <a:lstStyle/>
          <a:p>
            <a:pPr marL="335915" indent="-335915" defTabSz="403061">
              <a:lnSpc>
                <a:spcPct val="150000"/>
              </a:lnSpc>
              <a:spcBef>
                <a:spcPts val="1575"/>
              </a:spcBef>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US" sz="3600" b="1" dirty="0">
                <a:solidFill>
                  <a:srgbClr val="238791"/>
                </a:solidFill>
                <a:latin typeface="Calibri" panose="020F0502020204030204" pitchFamily="34" charset="0"/>
                <a:cs typeface="Calibri" panose="020F0502020204030204" pitchFamily="34" charset="0"/>
              </a:rPr>
              <a:t>	Umfrage auf Stichprobenbasis</a:t>
            </a:r>
            <a:endParaRPr lang="en-US"/>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US" sz="3600" dirty="0"/>
              <a:t> </a:t>
            </a:r>
            <a:r>
              <a:rPr lang="en-US" sz="3600" dirty="0" err="1"/>
              <a:t>Empfehlenswert</a:t>
            </a:r>
            <a:r>
              <a:rPr lang="en-US" sz="3600" dirty="0"/>
              <a:t>, </a:t>
            </a:r>
            <a:r>
              <a:rPr lang="en-US" sz="3600" dirty="0" err="1">
                <a:solidFill>
                  <a:srgbClr val="000000"/>
                </a:solidFill>
              </a:rPr>
              <a:t>wenn</a:t>
            </a:r>
            <a:r>
              <a:rPr lang="en-US" sz="3600" dirty="0">
                <a:solidFill>
                  <a:srgbClr val="000000"/>
                </a:solidFill>
              </a:rPr>
              <a:t> die </a:t>
            </a:r>
            <a:r>
              <a:rPr lang="en-US" sz="3600" dirty="0" err="1">
                <a:solidFill>
                  <a:srgbClr val="000000"/>
                </a:solidFill>
              </a:rPr>
              <a:t>Bevölkerung</a:t>
            </a:r>
            <a:r>
              <a:rPr lang="en-US" sz="3600" dirty="0">
                <a:solidFill>
                  <a:srgbClr val="000000"/>
                </a:solidFill>
              </a:rPr>
              <a:t> </a:t>
            </a:r>
            <a:r>
              <a:rPr lang="en-US" sz="3600" dirty="0" err="1">
                <a:solidFill>
                  <a:srgbClr val="000000"/>
                </a:solidFill>
              </a:rPr>
              <a:t>homogen</a:t>
            </a:r>
            <a:r>
              <a:rPr lang="en-US" sz="3600" dirty="0">
                <a:solidFill>
                  <a:srgbClr val="000000"/>
                </a:solidFill>
              </a:rPr>
              <a:t> </a:t>
            </a:r>
            <a:r>
              <a:rPr lang="en-US" sz="3600" dirty="0" err="1">
                <a:solidFill>
                  <a:srgbClr val="000000"/>
                </a:solidFill>
              </a:rPr>
              <a:t>ist</a:t>
            </a:r>
            <a:endParaRPr lang="en-US" sz="3600" dirty="0">
              <a:solidFill>
                <a:srgbClr val="000000"/>
              </a:solidFill>
            </a:endParaRP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US" sz="3600" dirty="0"/>
              <a:t> </a:t>
            </a:r>
            <a:r>
              <a:rPr lang="en-US" sz="3600" dirty="0" err="1">
                <a:solidFill>
                  <a:srgbClr val="000000"/>
                </a:solidFill>
                <a:highlight>
                  <a:srgbClr val="FFFF00"/>
                </a:highlight>
              </a:rPr>
              <a:t>Erforderlich</a:t>
            </a:r>
            <a:r>
              <a:rPr lang="en-US" sz="3600" dirty="0">
                <a:solidFill>
                  <a:srgbClr val="000000"/>
                </a:solidFill>
                <a:highlight>
                  <a:srgbClr val="FFFF00"/>
                </a:highlight>
              </a:rPr>
              <a:t>, </a:t>
            </a:r>
            <a:r>
              <a:rPr lang="en-US" sz="3600" dirty="0" err="1">
                <a:solidFill>
                  <a:srgbClr val="000000"/>
                </a:solidFill>
                <a:highlight>
                  <a:srgbClr val="FFFF00"/>
                </a:highlight>
              </a:rPr>
              <a:t>wenn</a:t>
            </a:r>
            <a:r>
              <a:rPr lang="en-US" sz="3600" dirty="0">
                <a:solidFill>
                  <a:srgbClr val="000000"/>
                </a:solidFill>
                <a:highlight>
                  <a:srgbClr val="FFFF00"/>
                </a:highlight>
              </a:rPr>
              <a:t> die </a:t>
            </a:r>
            <a:r>
              <a:rPr lang="en-US" sz="3600" dirty="0" err="1">
                <a:solidFill>
                  <a:srgbClr val="000000"/>
                </a:solidFill>
                <a:highlight>
                  <a:srgbClr val="FFFF00"/>
                </a:highlight>
              </a:rPr>
              <a:t>Bevölkerung</a:t>
            </a:r>
            <a:r>
              <a:rPr lang="en-US" sz="3600" dirty="0">
                <a:solidFill>
                  <a:srgbClr val="000000"/>
                </a:solidFill>
                <a:highlight>
                  <a:srgbClr val="FFFF00"/>
                </a:highlight>
              </a:rPr>
              <a:t> </a:t>
            </a:r>
            <a:r>
              <a:rPr lang="en-US" sz="3600" dirty="0" err="1">
                <a:solidFill>
                  <a:srgbClr val="000000"/>
                </a:solidFill>
                <a:highlight>
                  <a:srgbClr val="FFFF00"/>
                </a:highlight>
              </a:rPr>
              <a:t>unendlich</a:t>
            </a:r>
            <a:r>
              <a:rPr lang="en-US" sz="3600" dirty="0">
                <a:solidFill>
                  <a:srgbClr val="000000"/>
                </a:solidFill>
                <a:highlight>
                  <a:srgbClr val="FFFF00"/>
                </a:highlight>
              </a:rPr>
              <a:t> </a:t>
            </a:r>
            <a:r>
              <a:rPr lang="en-US" sz="3600" dirty="0" err="1">
                <a:solidFill>
                  <a:srgbClr val="000000"/>
                </a:solidFill>
                <a:highlight>
                  <a:srgbClr val="FFFF00"/>
                </a:highlight>
              </a:rPr>
              <a:t>ist</a:t>
            </a:r>
            <a:r>
              <a:rPr lang="en-US" sz="3600" dirty="0">
                <a:solidFill>
                  <a:srgbClr val="000000"/>
                </a:solidFill>
                <a:highlight>
                  <a:srgbClr val="FFFF00"/>
                </a:highlight>
              </a:rPr>
              <a:t> und </a:t>
            </a:r>
            <a:r>
              <a:rPr lang="en-US" sz="3600" dirty="0" err="1">
                <a:highlight>
                  <a:srgbClr val="FFFF00"/>
                </a:highlight>
              </a:rPr>
              <a:t>oder</a:t>
            </a:r>
            <a:r>
              <a:rPr lang="en-US" sz="3600" dirty="0">
                <a:solidFill>
                  <a:srgbClr val="000000"/>
                </a:solidFill>
                <a:highlight>
                  <a:srgbClr val="FFFF00"/>
                </a:highlight>
              </a:rPr>
              <a:t> </a:t>
            </a:r>
            <a:r>
              <a:rPr lang="en-US" sz="3600" dirty="0">
                <a:highlight>
                  <a:srgbClr val="FFFF00"/>
                </a:highlight>
              </a:rPr>
              <a:t>der </a:t>
            </a:r>
            <a:r>
              <a:rPr lang="en-US" sz="3600" dirty="0" err="1">
                <a:solidFill>
                  <a:srgbClr val="000000"/>
                </a:solidFill>
                <a:highlight>
                  <a:srgbClr val="FFFF00"/>
                </a:highlight>
              </a:rPr>
              <a:t>Prozess</a:t>
            </a:r>
            <a:r>
              <a:rPr lang="en-US" sz="3600" dirty="0">
                <a:solidFill>
                  <a:srgbClr val="000000"/>
                </a:solidFill>
                <a:highlight>
                  <a:srgbClr val="FFFF00"/>
                </a:highlight>
              </a:rPr>
              <a:t> </a:t>
            </a:r>
            <a:r>
              <a:rPr lang="en-US" sz="3600" dirty="0" err="1">
                <a:highlight>
                  <a:srgbClr val="FFFF00"/>
                </a:highlight>
              </a:rPr>
              <a:t>zur</a:t>
            </a:r>
            <a:r>
              <a:rPr lang="en-US" sz="3600" dirty="0">
                <a:highlight>
                  <a:srgbClr val="FFFF00"/>
                </a:highlight>
              </a:rPr>
              <a:t> </a:t>
            </a:r>
            <a:r>
              <a:rPr lang="en-US" sz="3600" dirty="0" err="1">
                <a:highlight>
                  <a:srgbClr val="FFFF00"/>
                </a:highlight>
              </a:rPr>
              <a:t>Zerstörung</a:t>
            </a:r>
            <a:r>
              <a:rPr lang="en-US" sz="3600" dirty="0">
                <a:highlight>
                  <a:srgbClr val="FFFF00"/>
                </a:highlight>
              </a:rPr>
              <a:t> von Information </a:t>
            </a:r>
            <a:r>
              <a:rPr lang="en-US" sz="3600" dirty="0" err="1">
                <a:highlight>
                  <a:srgbClr val="FFFF00"/>
                </a:highlight>
              </a:rPr>
              <a:t>führt</a:t>
            </a:r>
            <a:endParaRPr lang="en-US" sz="3600" dirty="0" err="1">
              <a:solidFill>
                <a:srgbClr val="000000"/>
              </a:solidFill>
              <a:highlight>
                <a:srgbClr val="FFFF00"/>
              </a:highlight>
            </a:endParaRP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US" sz="3600" dirty="0"/>
              <a:t> </a:t>
            </a:r>
            <a:r>
              <a:rPr lang="en-US" sz="3600" dirty="0">
                <a:solidFill>
                  <a:srgbClr val="000000"/>
                </a:solidFill>
              </a:rPr>
              <a:t>Spart Zeit und Kosten</a:t>
            </a:r>
          </a:p>
          <a:p>
            <a:pPr marL="571500" indent="-571500" defTabSz="403061">
              <a:lnSpc>
                <a:spcPct val="150000"/>
              </a:lnSpc>
              <a:spcBef>
                <a:spcPts val="1349"/>
              </a:spcBef>
              <a:buClrTx/>
              <a:buFont typeface="Wingdings" panose="05000000000000000000" pitchFamily="2" charset="2"/>
              <a:buChar char="Ø"/>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r>
              <a:rPr lang="en-US" sz="3600" dirty="0">
                <a:solidFill>
                  <a:srgbClr val="000000"/>
                </a:solidFill>
              </a:rPr>
              <a:t> Erfordert spezialisierte Analyse</a:t>
            </a:r>
          </a:p>
          <a:p>
            <a:pPr marL="335915" indent="-335915" defTabSz="403061">
              <a:lnSpc>
                <a:spcPct val="150000"/>
              </a:lnSpc>
              <a:spcBef>
                <a:spcPts val="537"/>
              </a:spcBef>
              <a:tabLst>
                <a:tab pos="337905" algn="l"/>
                <a:tab pos="739451" algn="l"/>
                <a:tab pos="1142513" algn="l"/>
                <a:tab pos="1545574" algn="l"/>
                <a:tab pos="1948636" algn="l"/>
                <a:tab pos="2351697" algn="l"/>
                <a:tab pos="2754759" algn="l"/>
                <a:tab pos="3157820" algn="l"/>
                <a:tab pos="3560882" algn="l"/>
                <a:tab pos="3963943" algn="l"/>
                <a:tab pos="4367005" algn="l"/>
                <a:tab pos="4770066" algn="l"/>
                <a:tab pos="5173128" algn="l"/>
                <a:tab pos="5576189" algn="l"/>
                <a:tab pos="5980766" algn="l"/>
                <a:tab pos="6383828" algn="l"/>
                <a:tab pos="6786889" algn="l"/>
                <a:tab pos="7189951" algn="l"/>
                <a:tab pos="7593012" algn="l"/>
                <a:tab pos="7996074" algn="l"/>
                <a:tab pos="8399135" algn="l"/>
              </a:tabLst>
            </a:pPr>
            <a:endParaRPr lang="en-US" sz="3600" dirty="0">
              <a:solidFill>
                <a:srgbClr val="000000"/>
              </a:solidFill>
            </a:endParaRPr>
          </a:p>
        </p:txBody>
      </p:sp>
      <p:sp>
        <p:nvSpPr>
          <p:cNvPr id="15" name="Google Shape;159;p4">
            <a:extLst>
              <a:ext uri="{FF2B5EF4-FFF2-40B4-BE49-F238E27FC236}">
                <a16:creationId xmlns:a16="http://schemas.microsoft.com/office/drawing/2014/main" id="{A9D65004-A71E-B4A3-DBCB-C68C1B277837}"/>
              </a:ext>
            </a:extLst>
          </p:cNvPr>
          <p:cNvSpPr txBox="1"/>
          <p:nvPr/>
        </p:nvSpPr>
        <p:spPr>
          <a:xfrm>
            <a:off x="1783080" y="44465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Einführung</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7636783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Einführung</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1" name="Google Shape;161;p4"/>
          <p:cNvSpPr txBox="1"/>
          <p:nvPr/>
        </p:nvSpPr>
        <p:spPr>
          <a:xfrm>
            <a:off x="1447800" y="3688969"/>
            <a:ext cx="15194280" cy="4524275"/>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2800"/>
              <a:buFont typeface="Wingdings"/>
              <a:buChar char="Ø"/>
            </a:pPr>
            <a:r>
              <a:rPr lang="en-US" sz="3600" dirty="0">
                <a:solidFill>
                  <a:schemeClr val="dk1"/>
                </a:solidFill>
                <a:latin typeface="Calibri"/>
                <a:ea typeface="Calibri"/>
                <a:cs typeface="Calibri"/>
                <a:sym typeface="Calibri"/>
              </a:rPr>
              <a:t>In der Praxis haben wir nicht die Mittel, um bevölkerungsbezogene Studien durchzuführen.</a:t>
            </a:r>
            <a:endParaRPr lang="en-US"/>
          </a:p>
          <a:p>
            <a:pPr marL="571500" marR="0" lvl="0" indent="-571500" algn="l" rtl="0">
              <a:spcBef>
                <a:spcPts val="0"/>
              </a:spcBef>
              <a:spcAft>
                <a:spcPts val="0"/>
              </a:spcAft>
              <a:buClr>
                <a:schemeClr val="dk1"/>
              </a:buClr>
              <a:buSzPts val="2800"/>
              <a:buFont typeface="Wingdings"/>
              <a:buChar char="Ø"/>
            </a:pPr>
            <a:endParaRPr lang="en-US" sz="3600" dirty="0">
              <a:solidFill>
                <a:schemeClr val="dk1"/>
              </a:solidFill>
              <a:latin typeface="Calibri"/>
              <a:ea typeface="Calibri"/>
              <a:cs typeface="Calibri"/>
            </a:endParaRPr>
          </a:p>
          <a:p>
            <a:pPr marL="571500" marR="0" lvl="0" indent="-571500" algn="l" rtl="0">
              <a:spcBef>
                <a:spcPts val="0"/>
              </a:spcBef>
              <a:spcAft>
                <a:spcPts val="0"/>
              </a:spcAft>
              <a:buClr>
                <a:schemeClr val="dk1"/>
              </a:buClr>
              <a:buSzPts val="2800"/>
              <a:buFont typeface="Wingdings"/>
              <a:buChar char="Ø"/>
            </a:pPr>
            <a:r>
              <a:rPr lang="en-US" sz="3600" dirty="0">
                <a:solidFill>
                  <a:schemeClr val="dk1"/>
                </a:solidFill>
                <a:latin typeface="Calibri"/>
                <a:ea typeface="Calibri"/>
                <a:cs typeface="Calibri"/>
                <a:sym typeface="Calibri"/>
              </a:rPr>
              <a:t>Die Alternative besteht darin, unsere Analyse auf Stichproben zu stützen</a:t>
            </a:r>
            <a:endParaRPr lang="en-US" sz="3600" dirty="0">
              <a:solidFill>
                <a:schemeClr val="dk1"/>
              </a:solidFill>
              <a:latin typeface="Calibri"/>
              <a:ea typeface="Calibri"/>
              <a:cs typeface="Calibri"/>
            </a:endParaRPr>
          </a:p>
          <a:p>
            <a:pPr marL="571500" marR="0" lvl="0" indent="-571500" algn="l" rtl="0">
              <a:spcBef>
                <a:spcPts val="0"/>
              </a:spcBef>
              <a:spcAft>
                <a:spcPts val="0"/>
              </a:spcAft>
              <a:buClr>
                <a:schemeClr val="dk1"/>
              </a:buClr>
              <a:buSzPts val="2800"/>
              <a:buFont typeface="Wingdings"/>
              <a:buChar char="Ø"/>
            </a:pPr>
            <a:endParaRPr lang="en-US" sz="3600" dirty="0">
              <a:solidFill>
                <a:schemeClr val="dk1"/>
              </a:solidFill>
              <a:latin typeface="Calibri"/>
              <a:ea typeface="Calibri"/>
              <a:cs typeface="Calibri"/>
            </a:endParaRPr>
          </a:p>
          <a:p>
            <a:pPr marL="571500" marR="0" lvl="0" indent="-571500" algn="l" rtl="0">
              <a:spcBef>
                <a:spcPts val="0"/>
              </a:spcBef>
              <a:spcAft>
                <a:spcPts val="0"/>
              </a:spcAft>
              <a:buClr>
                <a:schemeClr val="dk1"/>
              </a:buClr>
              <a:buSzPts val="2800"/>
              <a:buFont typeface="Wingdings"/>
              <a:buChar char="Ø"/>
            </a:pPr>
            <a:r>
              <a:rPr lang="en-US" sz="3600" dirty="0">
                <a:solidFill>
                  <a:schemeClr val="dk1"/>
                </a:solidFill>
                <a:latin typeface="Calibri"/>
                <a:ea typeface="Calibri"/>
                <a:cs typeface="Calibri"/>
                <a:sym typeface="Calibri"/>
              </a:rPr>
              <a:t>Wenn wir unsere </a:t>
            </a:r>
            <a:r>
              <a:rPr lang="en-US" sz="3600" err="1">
                <a:solidFill>
                  <a:schemeClr val="dk1"/>
                </a:solidFill>
                <a:latin typeface="Calibri"/>
                <a:ea typeface="Calibri"/>
                <a:cs typeface="Calibri"/>
                <a:sym typeface="Calibri"/>
              </a:rPr>
              <a:t>Schlussfolgerungen</a:t>
            </a:r>
            <a:r>
              <a:rPr lang="en-US" sz="3600" dirty="0">
                <a:solidFill>
                  <a:schemeClr val="dk1"/>
                </a:solidFill>
                <a:latin typeface="Calibri"/>
                <a:ea typeface="Calibri"/>
                <a:cs typeface="Calibri"/>
                <a:sym typeface="Calibri"/>
              </a:rPr>
              <a:t> auf </a:t>
            </a:r>
            <a:r>
              <a:rPr lang="en-US" sz="3600" err="1">
                <a:solidFill>
                  <a:schemeClr val="dk1"/>
                </a:solidFill>
                <a:latin typeface="Calibri"/>
                <a:ea typeface="Calibri"/>
                <a:cs typeface="Calibri"/>
                <a:sym typeface="Calibri"/>
              </a:rPr>
              <a:t>Stichprobendaten</a:t>
            </a:r>
            <a:r>
              <a:rPr lang="en-US" sz="3600" dirty="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stützen</a:t>
            </a:r>
            <a:r>
              <a:rPr lang="en-US" sz="3600" dirty="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bedeutet</a:t>
            </a:r>
            <a:r>
              <a:rPr lang="en-US" sz="3600" dirty="0">
                <a:solidFill>
                  <a:schemeClr val="dk1"/>
                </a:solidFill>
                <a:latin typeface="Calibri"/>
                <a:ea typeface="Calibri"/>
                <a:cs typeface="Calibri"/>
                <a:sym typeface="Calibri"/>
              </a:rPr>
              <a:t> dies, </a:t>
            </a:r>
            <a:r>
              <a:rPr lang="en-US" sz="3600" err="1">
                <a:solidFill>
                  <a:schemeClr val="dk1"/>
                </a:solidFill>
                <a:latin typeface="Calibri"/>
                <a:ea typeface="Calibri"/>
                <a:cs typeface="Calibri"/>
                <a:sym typeface="Calibri"/>
              </a:rPr>
              <a:t>dass</a:t>
            </a:r>
            <a:r>
              <a:rPr lang="en-US" sz="3600" dirty="0">
                <a:solidFill>
                  <a:schemeClr val="dk1"/>
                </a:solidFill>
                <a:latin typeface="Calibri"/>
                <a:ea typeface="Calibri"/>
                <a:cs typeface="Calibri"/>
                <a:sym typeface="Calibri"/>
              </a:rPr>
              <a:t> es </a:t>
            </a:r>
            <a:r>
              <a:rPr lang="en-US" sz="3600" err="1">
                <a:solidFill>
                  <a:schemeClr val="dk1"/>
                </a:solidFill>
                <a:latin typeface="Calibri"/>
                <a:ea typeface="Calibri"/>
                <a:cs typeface="Calibri"/>
                <a:sym typeface="Calibri"/>
              </a:rPr>
              <a:t>einen</a:t>
            </a:r>
            <a:r>
              <a:rPr lang="en-US" sz="3600" dirty="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inhärenten</a:t>
            </a:r>
            <a:r>
              <a:rPr lang="en-US" sz="3600" dirty="0">
                <a:solidFill>
                  <a:schemeClr val="dk1"/>
                </a:solidFill>
                <a:latin typeface="Calibri"/>
                <a:ea typeface="Calibri"/>
                <a:cs typeface="Calibri"/>
                <a:sym typeface="Calibri"/>
              </a:rPr>
              <a:t> </a:t>
            </a:r>
            <a:r>
              <a:rPr lang="en-US" sz="3600" err="1">
                <a:solidFill>
                  <a:schemeClr val="dk1"/>
                </a:solidFill>
                <a:highlight>
                  <a:srgbClr val="FFFF00"/>
                </a:highlight>
                <a:latin typeface="Calibri"/>
                <a:ea typeface="Calibri"/>
                <a:cs typeface="Calibri"/>
                <a:sym typeface="Calibri"/>
              </a:rPr>
              <a:t>Fehlerspielraum</a:t>
            </a:r>
            <a:r>
              <a:rPr lang="en-US" sz="3600" dirty="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gibt</a:t>
            </a:r>
            <a:r>
              <a:rPr lang="en-US" sz="3600" dirty="0">
                <a:solidFill>
                  <a:schemeClr val="dk1"/>
                </a:solidFill>
                <a:latin typeface="Calibri"/>
                <a:ea typeface="Calibri"/>
                <a:cs typeface="Calibri"/>
                <a:sym typeface="Calibri"/>
              </a:rPr>
              <a:t>, auf den </a:t>
            </a:r>
            <a:r>
              <a:rPr lang="en-US" sz="3600" err="1">
                <a:solidFill>
                  <a:schemeClr val="dk1"/>
                </a:solidFill>
                <a:latin typeface="Calibri"/>
                <a:ea typeface="Calibri"/>
                <a:cs typeface="Calibri"/>
                <a:sym typeface="Calibri"/>
              </a:rPr>
              <a:t>sich</a:t>
            </a:r>
            <a:r>
              <a:rPr lang="en-US" sz="3600" dirty="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mehrere</a:t>
            </a:r>
            <a:r>
              <a:rPr lang="en-US" sz="3600" dirty="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Faktoren</a:t>
            </a:r>
            <a:r>
              <a:rPr lang="en-US" sz="3600" dirty="0">
                <a:solidFill>
                  <a:schemeClr val="dk1"/>
                </a:solidFill>
                <a:latin typeface="Calibri"/>
                <a:ea typeface="Calibri"/>
                <a:cs typeface="Calibri"/>
                <a:sym typeface="Calibri"/>
              </a:rPr>
              <a:t> </a:t>
            </a:r>
            <a:r>
              <a:rPr lang="en-US" sz="3600" err="1">
                <a:solidFill>
                  <a:schemeClr val="dk1"/>
                </a:solidFill>
                <a:latin typeface="Calibri"/>
                <a:ea typeface="Calibri"/>
                <a:cs typeface="Calibri"/>
                <a:sym typeface="Calibri"/>
              </a:rPr>
              <a:t>auswirken</a:t>
            </a:r>
            <a:endParaRPr lang="en-US" sz="3600" err="1">
              <a:solidFill>
                <a:schemeClr val="dk1"/>
              </a:solidFill>
              <a:latin typeface="Calibri"/>
              <a:ea typeface="Calibri"/>
              <a:cs typeface="Calibri"/>
            </a:endParaRPr>
          </a:p>
        </p:txBody>
      </p:sp>
    </p:spTree>
    <p:extLst>
      <p:ext uri="{BB962C8B-B14F-4D97-AF65-F5344CB8AC3E}">
        <p14:creationId xmlns:p14="http://schemas.microsoft.com/office/powerpoint/2010/main" val="174352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C0CC04D-6C4A-A9D4-225E-2F359D534F9B}"/>
              </a:ext>
            </a:extLst>
          </p:cNvPr>
          <p:cNvGrpSpPr/>
          <p:nvPr/>
        </p:nvGrpSpPr>
        <p:grpSpPr>
          <a:xfrm>
            <a:off x="937309" y="1354584"/>
            <a:ext cx="11434740" cy="7634613"/>
            <a:chOff x="1312437" y="1497797"/>
            <a:chExt cx="7827842" cy="5243571"/>
          </a:xfrm>
        </p:grpSpPr>
        <p:grpSp>
          <p:nvGrpSpPr>
            <p:cNvPr id="2" name="Group 6"/>
            <p:cNvGrpSpPr>
              <a:grpSpLocks/>
            </p:cNvGrpSpPr>
            <p:nvPr/>
          </p:nvGrpSpPr>
          <p:grpSpPr bwMode="auto">
            <a:xfrm>
              <a:off x="2883990" y="3902918"/>
              <a:ext cx="1008063" cy="2333625"/>
              <a:chOff x="816" y="1824"/>
              <a:chExt cx="1392" cy="1824"/>
            </a:xfrm>
          </p:grpSpPr>
          <p:grpSp>
            <p:nvGrpSpPr>
              <p:cNvPr id="3" name="Group 7"/>
              <p:cNvGrpSpPr>
                <a:grpSpLocks/>
              </p:cNvGrpSpPr>
              <p:nvPr/>
            </p:nvGrpSpPr>
            <p:grpSpPr bwMode="auto">
              <a:xfrm>
                <a:off x="816" y="1824"/>
                <a:ext cx="1392" cy="816"/>
                <a:chOff x="288" y="2784"/>
                <a:chExt cx="1392" cy="816"/>
              </a:xfrm>
            </p:grpSpPr>
            <p:grpSp>
              <p:nvGrpSpPr>
                <p:cNvPr id="4" name="Group 8"/>
                <p:cNvGrpSpPr>
                  <a:grpSpLocks/>
                </p:cNvGrpSpPr>
                <p:nvPr/>
              </p:nvGrpSpPr>
              <p:grpSpPr bwMode="auto">
                <a:xfrm>
                  <a:off x="336" y="2832"/>
                  <a:ext cx="1200" cy="720"/>
                  <a:chOff x="144" y="1200"/>
                  <a:chExt cx="1200" cy="720"/>
                </a:xfrm>
              </p:grpSpPr>
              <p:grpSp>
                <p:nvGrpSpPr>
                  <p:cNvPr id="5" name="Group 9"/>
                  <p:cNvGrpSpPr>
                    <a:grpSpLocks/>
                  </p:cNvGrpSpPr>
                  <p:nvPr/>
                </p:nvGrpSpPr>
                <p:grpSpPr bwMode="auto">
                  <a:xfrm>
                    <a:off x="1200" y="1536"/>
                    <a:ext cx="144" cy="240"/>
                    <a:chOff x="1654" y="1299"/>
                    <a:chExt cx="211" cy="397"/>
                  </a:xfrm>
                </p:grpSpPr>
                <p:sp>
                  <p:nvSpPr>
                    <p:cNvPr id="24626" name="Freeform 10"/>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7" name="Freeform 11"/>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6" name="Group 12"/>
                  <p:cNvGrpSpPr>
                    <a:grpSpLocks/>
                  </p:cNvGrpSpPr>
                  <p:nvPr/>
                </p:nvGrpSpPr>
                <p:grpSpPr bwMode="auto">
                  <a:xfrm>
                    <a:off x="432" y="1296"/>
                    <a:ext cx="192" cy="576"/>
                    <a:chOff x="1654" y="1299"/>
                    <a:chExt cx="211" cy="397"/>
                  </a:xfrm>
                </p:grpSpPr>
                <p:sp>
                  <p:nvSpPr>
                    <p:cNvPr id="24624" name="Freeform 13"/>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5" name="Freeform 14"/>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7" name="Group 15"/>
                  <p:cNvGrpSpPr>
                    <a:grpSpLocks/>
                  </p:cNvGrpSpPr>
                  <p:nvPr/>
                </p:nvGrpSpPr>
                <p:grpSpPr bwMode="auto">
                  <a:xfrm>
                    <a:off x="960" y="1488"/>
                    <a:ext cx="192" cy="288"/>
                    <a:chOff x="1654" y="1299"/>
                    <a:chExt cx="211" cy="397"/>
                  </a:xfrm>
                </p:grpSpPr>
                <p:sp>
                  <p:nvSpPr>
                    <p:cNvPr id="24622" name="Freeform 16"/>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3" name="Freeform 17"/>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8" name="Group 18"/>
                  <p:cNvGrpSpPr>
                    <a:grpSpLocks/>
                  </p:cNvGrpSpPr>
                  <p:nvPr/>
                </p:nvGrpSpPr>
                <p:grpSpPr bwMode="auto">
                  <a:xfrm>
                    <a:off x="144" y="1200"/>
                    <a:ext cx="240" cy="720"/>
                    <a:chOff x="1654" y="1299"/>
                    <a:chExt cx="211" cy="397"/>
                  </a:xfrm>
                </p:grpSpPr>
                <p:sp>
                  <p:nvSpPr>
                    <p:cNvPr id="24620" name="Freeform 19"/>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21" name="Freeform 20"/>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9" name="Group 21"/>
                  <p:cNvGrpSpPr>
                    <a:grpSpLocks/>
                  </p:cNvGrpSpPr>
                  <p:nvPr/>
                </p:nvGrpSpPr>
                <p:grpSpPr bwMode="auto">
                  <a:xfrm>
                    <a:off x="720" y="1392"/>
                    <a:ext cx="192" cy="384"/>
                    <a:chOff x="1654" y="1299"/>
                    <a:chExt cx="211" cy="397"/>
                  </a:xfrm>
                </p:grpSpPr>
                <p:sp>
                  <p:nvSpPr>
                    <p:cNvPr id="24618" name="Freeform 22"/>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19" name="Freeform 23"/>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sp>
              <p:nvSpPr>
                <p:cNvPr id="24612" name="Rectangle 24"/>
                <p:cNvSpPr>
                  <a:spLocks noChangeArrowheads="1"/>
                </p:cNvSpPr>
                <p:nvPr/>
              </p:nvSpPr>
              <p:spPr bwMode="auto">
                <a:xfrm>
                  <a:off x="288" y="2784"/>
                  <a:ext cx="1392" cy="816"/>
                </a:xfrm>
                <a:prstGeom prst="rect">
                  <a:avLst/>
                </a:prstGeom>
                <a:noFill/>
                <a:ln w="28575">
                  <a:solidFill>
                    <a:srgbClr val="000066"/>
                  </a:solidFill>
                  <a:miter lim="800000"/>
                  <a:headEnd/>
                  <a:tailEnd/>
                </a:ln>
              </p:spPr>
              <p:txBody>
                <a:bodyPr wrap="none" anchor="ctr"/>
                <a:lstStyle/>
                <a:p>
                  <a:endParaRPr lang="es-ES" sz="2100"/>
                </a:p>
              </p:txBody>
            </p:sp>
          </p:grpSp>
          <p:grpSp>
            <p:nvGrpSpPr>
              <p:cNvPr id="10" name="Group 25"/>
              <p:cNvGrpSpPr>
                <a:grpSpLocks/>
              </p:cNvGrpSpPr>
              <p:nvPr/>
            </p:nvGrpSpPr>
            <p:grpSpPr bwMode="auto">
              <a:xfrm>
                <a:off x="1056" y="2784"/>
                <a:ext cx="912" cy="864"/>
                <a:chOff x="336" y="1680"/>
                <a:chExt cx="912" cy="864"/>
              </a:xfrm>
            </p:grpSpPr>
            <p:grpSp>
              <p:nvGrpSpPr>
                <p:cNvPr id="11" name="Group 26"/>
                <p:cNvGrpSpPr>
                  <a:grpSpLocks/>
                </p:cNvGrpSpPr>
                <p:nvPr/>
              </p:nvGrpSpPr>
              <p:grpSpPr bwMode="auto">
                <a:xfrm>
                  <a:off x="432" y="1776"/>
                  <a:ext cx="720" cy="720"/>
                  <a:chOff x="528" y="864"/>
                  <a:chExt cx="720" cy="720"/>
                </a:xfrm>
              </p:grpSpPr>
              <p:grpSp>
                <p:nvGrpSpPr>
                  <p:cNvPr id="12" name="Group 27"/>
                  <p:cNvGrpSpPr>
                    <a:grpSpLocks/>
                  </p:cNvGrpSpPr>
                  <p:nvPr/>
                </p:nvGrpSpPr>
                <p:grpSpPr bwMode="auto">
                  <a:xfrm>
                    <a:off x="528" y="912"/>
                    <a:ext cx="192" cy="336"/>
                    <a:chOff x="1654" y="1299"/>
                    <a:chExt cx="211" cy="397"/>
                  </a:xfrm>
                </p:grpSpPr>
                <p:sp>
                  <p:nvSpPr>
                    <p:cNvPr id="24609" name="Freeform 28"/>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10" name="Freeform 29"/>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3" name="Group 30"/>
                  <p:cNvGrpSpPr>
                    <a:grpSpLocks/>
                  </p:cNvGrpSpPr>
                  <p:nvPr/>
                </p:nvGrpSpPr>
                <p:grpSpPr bwMode="auto">
                  <a:xfrm>
                    <a:off x="624" y="1248"/>
                    <a:ext cx="192" cy="336"/>
                    <a:chOff x="1654" y="1299"/>
                    <a:chExt cx="211" cy="397"/>
                  </a:xfrm>
                </p:grpSpPr>
                <p:sp>
                  <p:nvSpPr>
                    <p:cNvPr id="24607" name="Freeform 31"/>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8" name="Freeform 32"/>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4" name="Group 33"/>
                  <p:cNvGrpSpPr>
                    <a:grpSpLocks/>
                  </p:cNvGrpSpPr>
                  <p:nvPr/>
                </p:nvGrpSpPr>
                <p:grpSpPr bwMode="auto">
                  <a:xfrm>
                    <a:off x="912" y="1248"/>
                    <a:ext cx="192" cy="336"/>
                    <a:chOff x="1654" y="1299"/>
                    <a:chExt cx="211" cy="397"/>
                  </a:xfrm>
                </p:grpSpPr>
                <p:sp>
                  <p:nvSpPr>
                    <p:cNvPr id="24605" name="Freeform 34"/>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6" name="Freeform 35"/>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5" name="Group 36"/>
                  <p:cNvGrpSpPr>
                    <a:grpSpLocks/>
                  </p:cNvGrpSpPr>
                  <p:nvPr/>
                </p:nvGrpSpPr>
                <p:grpSpPr bwMode="auto">
                  <a:xfrm>
                    <a:off x="816" y="864"/>
                    <a:ext cx="192" cy="336"/>
                    <a:chOff x="1654" y="1299"/>
                    <a:chExt cx="211" cy="397"/>
                  </a:xfrm>
                </p:grpSpPr>
                <p:sp>
                  <p:nvSpPr>
                    <p:cNvPr id="24603" name="Freeform 37"/>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4" name="Freeform 38"/>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nvGrpSpPr>
                  <p:cNvPr id="16" name="Group 39"/>
                  <p:cNvGrpSpPr>
                    <a:grpSpLocks/>
                  </p:cNvGrpSpPr>
                  <p:nvPr/>
                </p:nvGrpSpPr>
                <p:grpSpPr bwMode="auto">
                  <a:xfrm>
                    <a:off x="1056" y="960"/>
                    <a:ext cx="192" cy="336"/>
                    <a:chOff x="1654" y="1299"/>
                    <a:chExt cx="211" cy="397"/>
                  </a:xfrm>
                </p:grpSpPr>
                <p:sp>
                  <p:nvSpPr>
                    <p:cNvPr id="24601" name="Freeform 40"/>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34 w 635"/>
                        <a:gd name="T83" fmla="*/ 0 h 15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5"/>
                        <a:gd name="T127" fmla="*/ 0 h 1591"/>
                        <a:gd name="T128" fmla="*/ 635 w 635"/>
                        <a:gd name="T129" fmla="*/ 1591 h 15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lnTo>
                            <a:pt x="307" y="2"/>
                          </a:lnTo>
                          <a:close/>
                        </a:path>
                      </a:pathLst>
                    </a:custGeom>
                    <a:noFill/>
                    <a:ln w="28575">
                      <a:solidFill>
                        <a:srgbClr val="000066"/>
                      </a:solidFill>
                      <a:round/>
                      <a:headEnd/>
                      <a:tailEnd/>
                    </a:ln>
                  </p:spPr>
                  <p:txBody>
                    <a:bodyPr/>
                    <a:lstStyle/>
                    <a:p>
                      <a:endParaRPr lang="es-ES" sz="2100"/>
                    </a:p>
                  </p:txBody>
                </p:sp>
                <p:sp>
                  <p:nvSpPr>
                    <p:cNvPr id="24602" name="Freeform 41"/>
                    <p:cNvSpPr>
                      <a:spLocks/>
                    </p:cNvSpPr>
                    <p:nvPr/>
                  </p:nvSpPr>
                  <p:spPr bwMode="auto">
                    <a:xfrm>
                      <a:off x="1654" y="1299"/>
                      <a:ext cx="211" cy="397"/>
                    </a:xfrm>
                    <a:custGeom>
                      <a:avLst/>
                      <a:gdLst>
                        <a:gd name="T0" fmla="*/ 31 w 635"/>
                        <a:gd name="T1" fmla="*/ 0 h 1591"/>
                        <a:gd name="T2" fmla="*/ 28 w 635"/>
                        <a:gd name="T3" fmla="*/ 0 h 1591"/>
                        <a:gd name="T4" fmla="*/ 24 w 635"/>
                        <a:gd name="T5" fmla="*/ 1 h 1591"/>
                        <a:gd name="T6" fmla="*/ 21 w 635"/>
                        <a:gd name="T7" fmla="*/ 3 h 1591"/>
                        <a:gd name="T8" fmla="*/ 19 w 635"/>
                        <a:gd name="T9" fmla="*/ 4 h 1591"/>
                        <a:gd name="T10" fmla="*/ 17 w 635"/>
                        <a:gd name="T11" fmla="*/ 6 h 1591"/>
                        <a:gd name="T12" fmla="*/ 15 w 635"/>
                        <a:gd name="T13" fmla="*/ 7 h 1591"/>
                        <a:gd name="T14" fmla="*/ 13 w 635"/>
                        <a:gd name="T15" fmla="*/ 9 h 1591"/>
                        <a:gd name="T16" fmla="*/ 12 w 635"/>
                        <a:gd name="T17" fmla="*/ 13 h 1591"/>
                        <a:gd name="T18" fmla="*/ 12 w 635"/>
                        <a:gd name="T19" fmla="*/ 15 h 1591"/>
                        <a:gd name="T20" fmla="*/ 12 w 635"/>
                        <a:gd name="T21" fmla="*/ 17 h 1591"/>
                        <a:gd name="T22" fmla="*/ 12 w 635"/>
                        <a:gd name="T23" fmla="*/ 18 h 1591"/>
                        <a:gd name="T24" fmla="*/ 13 w 635"/>
                        <a:gd name="T25" fmla="*/ 20 h 1591"/>
                        <a:gd name="T26" fmla="*/ 14 w 635"/>
                        <a:gd name="T27" fmla="*/ 21 h 1591"/>
                        <a:gd name="T28" fmla="*/ 16 w 635"/>
                        <a:gd name="T29" fmla="*/ 23 h 1591"/>
                        <a:gd name="T30" fmla="*/ 17 w 635"/>
                        <a:gd name="T31" fmla="*/ 24 h 1591"/>
                        <a:gd name="T32" fmla="*/ 19 w 635"/>
                        <a:gd name="T33" fmla="*/ 26 h 1591"/>
                        <a:gd name="T34" fmla="*/ 21 w 635"/>
                        <a:gd name="T35" fmla="*/ 27 h 1591"/>
                        <a:gd name="T36" fmla="*/ 24 w 635"/>
                        <a:gd name="T37" fmla="*/ 28 h 1591"/>
                        <a:gd name="T38" fmla="*/ 26 w 635"/>
                        <a:gd name="T39" fmla="*/ 29 h 1591"/>
                        <a:gd name="T40" fmla="*/ 0 w 635"/>
                        <a:gd name="T41" fmla="*/ 72 h 1591"/>
                        <a:gd name="T42" fmla="*/ 20 w 635"/>
                        <a:gd name="T43" fmla="*/ 99 h 1591"/>
                        <a:gd name="T44" fmla="*/ 50 w 635"/>
                        <a:gd name="T45" fmla="*/ 63 h 1591"/>
                        <a:gd name="T46" fmla="*/ 70 w 635"/>
                        <a:gd name="T47" fmla="*/ 32 h 1591"/>
                        <a:gd name="T48" fmla="*/ 44 w 635"/>
                        <a:gd name="T49" fmla="*/ 28 h 1591"/>
                        <a:gd name="T50" fmla="*/ 47 w 635"/>
                        <a:gd name="T51" fmla="*/ 27 h 1591"/>
                        <a:gd name="T52" fmla="*/ 49 w 635"/>
                        <a:gd name="T53" fmla="*/ 26 h 1591"/>
                        <a:gd name="T54" fmla="*/ 51 w 635"/>
                        <a:gd name="T55" fmla="*/ 25 h 1591"/>
                        <a:gd name="T56" fmla="*/ 53 w 635"/>
                        <a:gd name="T57" fmla="*/ 22 h 1591"/>
                        <a:gd name="T58" fmla="*/ 55 w 635"/>
                        <a:gd name="T59" fmla="*/ 20 h 1591"/>
                        <a:gd name="T60" fmla="*/ 56 w 635"/>
                        <a:gd name="T61" fmla="*/ 17 h 1591"/>
                        <a:gd name="T62" fmla="*/ 56 w 635"/>
                        <a:gd name="T63" fmla="*/ 13 h 1591"/>
                        <a:gd name="T64" fmla="*/ 55 w 635"/>
                        <a:gd name="T65" fmla="*/ 10 h 1591"/>
                        <a:gd name="T66" fmla="*/ 54 w 635"/>
                        <a:gd name="T67" fmla="*/ 8 h 1591"/>
                        <a:gd name="T68" fmla="*/ 53 w 635"/>
                        <a:gd name="T69" fmla="*/ 6 h 1591"/>
                        <a:gd name="T70" fmla="*/ 50 w 635"/>
                        <a:gd name="T71" fmla="*/ 4 h 1591"/>
                        <a:gd name="T72" fmla="*/ 48 w 635"/>
                        <a:gd name="T73" fmla="*/ 3 h 1591"/>
                        <a:gd name="T74" fmla="*/ 45 w 635"/>
                        <a:gd name="T75" fmla="*/ 2 h 1591"/>
                        <a:gd name="T76" fmla="*/ 43 w 635"/>
                        <a:gd name="T77" fmla="*/ 1 h 1591"/>
                        <a:gd name="T78" fmla="*/ 40 w 635"/>
                        <a:gd name="T79" fmla="*/ 0 h 1591"/>
                        <a:gd name="T80" fmla="*/ 37 w 635"/>
                        <a:gd name="T81" fmla="*/ 0 h 15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5"/>
                        <a:gd name="T124" fmla="*/ 0 h 1591"/>
                        <a:gd name="T125" fmla="*/ 635 w 635"/>
                        <a:gd name="T126" fmla="*/ 1591 h 15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5" h="1591">
                          <a:moveTo>
                            <a:pt x="307" y="2"/>
                          </a:moveTo>
                          <a:lnTo>
                            <a:pt x="279" y="2"/>
                          </a:lnTo>
                          <a:lnTo>
                            <a:pt x="267" y="5"/>
                          </a:lnTo>
                          <a:lnTo>
                            <a:pt x="254" y="9"/>
                          </a:lnTo>
                          <a:lnTo>
                            <a:pt x="234" y="16"/>
                          </a:lnTo>
                          <a:lnTo>
                            <a:pt x="219" y="23"/>
                          </a:lnTo>
                          <a:lnTo>
                            <a:pt x="202" y="36"/>
                          </a:lnTo>
                          <a:lnTo>
                            <a:pt x="189" y="45"/>
                          </a:lnTo>
                          <a:lnTo>
                            <a:pt x="177" y="58"/>
                          </a:lnTo>
                          <a:lnTo>
                            <a:pt x="170" y="66"/>
                          </a:lnTo>
                          <a:lnTo>
                            <a:pt x="160" y="77"/>
                          </a:lnTo>
                          <a:lnTo>
                            <a:pt x="151" y="91"/>
                          </a:lnTo>
                          <a:lnTo>
                            <a:pt x="143" y="100"/>
                          </a:lnTo>
                          <a:lnTo>
                            <a:pt x="136" y="119"/>
                          </a:lnTo>
                          <a:lnTo>
                            <a:pt x="128" y="131"/>
                          </a:lnTo>
                          <a:lnTo>
                            <a:pt x="119" y="153"/>
                          </a:lnTo>
                          <a:lnTo>
                            <a:pt x="112" y="181"/>
                          </a:lnTo>
                          <a:lnTo>
                            <a:pt x="110" y="204"/>
                          </a:lnTo>
                          <a:lnTo>
                            <a:pt x="105" y="232"/>
                          </a:lnTo>
                          <a:lnTo>
                            <a:pt x="105" y="245"/>
                          </a:lnTo>
                          <a:lnTo>
                            <a:pt x="107" y="259"/>
                          </a:lnTo>
                          <a:lnTo>
                            <a:pt x="109" y="269"/>
                          </a:lnTo>
                          <a:lnTo>
                            <a:pt x="110" y="281"/>
                          </a:lnTo>
                          <a:lnTo>
                            <a:pt x="112" y="293"/>
                          </a:lnTo>
                          <a:lnTo>
                            <a:pt x="116" y="307"/>
                          </a:lnTo>
                          <a:lnTo>
                            <a:pt x="119" y="321"/>
                          </a:lnTo>
                          <a:lnTo>
                            <a:pt x="124" y="336"/>
                          </a:lnTo>
                          <a:lnTo>
                            <a:pt x="128" y="346"/>
                          </a:lnTo>
                          <a:lnTo>
                            <a:pt x="136" y="360"/>
                          </a:lnTo>
                          <a:lnTo>
                            <a:pt x="142" y="371"/>
                          </a:lnTo>
                          <a:lnTo>
                            <a:pt x="147" y="380"/>
                          </a:lnTo>
                          <a:lnTo>
                            <a:pt x="152" y="388"/>
                          </a:lnTo>
                          <a:lnTo>
                            <a:pt x="162" y="403"/>
                          </a:lnTo>
                          <a:lnTo>
                            <a:pt x="171" y="414"/>
                          </a:lnTo>
                          <a:lnTo>
                            <a:pt x="181" y="423"/>
                          </a:lnTo>
                          <a:lnTo>
                            <a:pt x="189" y="433"/>
                          </a:lnTo>
                          <a:lnTo>
                            <a:pt x="208" y="444"/>
                          </a:lnTo>
                          <a:lnTo>
                            <a:pt x="216" y="451"/>
                          </a:lnTo>
                          <a:lnTo>
                            <a:pt x="226" y="457"/>
                          </a:lnTo>
                          <a:lnTo>
                            <a:pt x="239" y="461"/>
                          </a:lnTo>
                          <a:lnTo>
                            <a:pt x="0" y="507"/>
                          </a:lnTo>
                          <a:lnTo>
                            <a:pt x="0" y="1164"/>
                          </a:lnTo>
                          <a:lnTo>
                            <a:pt x="185" y="1010"/>
                          </a:lnTo>
                          <a:lnTo>
                            <a:pt x="184" y="1591"/>
                          </a:lnTo>
                          <a:lnTo>
                            <a:pt x="453" y="1591"/>
                          </a:lnTo>
                          <a:lnTo>
                            <a:pt x="453" y="1008"/>
                          </a:lnTo>
                          <a:lnTo>
                            <a:pt x="635" y="1162"/>
                          </a:lnTo>
                          <a:lnTo>
                            <a:pt x="635" y="508"/>
                          </a:lnTo>
                          <a:lnTo>
                            <a:pt x="375" y="466"/>
                          </a:lnTo>
                          <a:lnTo>
                            <a:pt x="401" y="451"/>
                          </a:lnTo>
                          <a:lnTo>
                            <a:pt x="412" y="444"/>
                          </a:lnTo>
                          <a:lnTo>
                            <a:pt x="421" y="438"/>
                          </a:lnTo>
                          <a:lnTo>
                            <a:pt x="430" y="430"/>
                          </a:lnTo>
                          <a:lnTo>
                            <a:pt x="439" y="423"/>
                          </a:lnTo>
                          <a:lnTo>
                            <a:pt x="450" y="412"/>
                          </a:lnTo>
                          <a:lnTo>
                            <a:pt x="460" y="398"/>
                          </a:lnTo>
                          <a:lnTo>
                            <a:pt x="473" y="380"/>
                          </a:lnTo>
                          <a:lnTo>
                            <a:pt x="485" y="361"/>
                          </a:lnTo>
                          <a:lnTo>
                            <a:pt x="495" y="339"/>
                          </a:lnTo>
                          <a:lnTo>
                            <a:pt x="504" y="315"/>
                          </a:lnTo>
                          <a:lnTo>
                            <a:pt x="508" y="296"/>
                          </a:lnTo>
                          <a:lnTo>
                            <a:pt x="513" y="268"/>
                          </a:lnTo>
                          <a:lnTo>
                            <a:pt x="513" y="232"/>
                          </a:lnTo>
                          <a:lnTo>
                            <a:pt x="512" y="214"/>
                          </a:lnTo>
                          <a:lnTo>
                            <a:pt x="508" y="186"/>
                          </a:lnTo>
                          <a:lnTo>
                            <a:pt x="501" y="160"/>
                          </a:lnTo>
                          <a:lnTo>
                            <a:pt x="495" y="140"/>
                          </a:lnTo>
                          <a:lnTo>
                            <a:pt x="490" y="128"/>
                          </a:lnTo>
                          <a:lnTo>
                            <a:pt x="482" y="109"/>
                          </a:lnTo>
                          <a:lnTo>
                            <a:pt x="474" y="98"/>
                          </a:lnTo>
                          <a:lnTo>
                            <a:pt x="465" y="83"/>
                          </a:lnTo>
                          <a:lnTo>
                            <a:pt x="454" y="69"/>
                          </a:lnTo>
                          <a:lnTo>
                            <a:pt x="441" y="55"/>
                          </a:lnTo>
                          <a:lnTo>
                            <a:pt x="430" y="45"/>
                          </a:lnTo>
                          <a:lnTo>
                            <a:pt x="417" y="35"/>
                          </a:lnTo>
                          <a:lnTo>
                            <a:pt x="407" y="28"/>
                          </a:lnTo>
                          <a:lnTo>
                            <a:pt x="399" y="23"/>
                          </a:lnTo>
                          <a:lnTo>
                            <a:pt x="389" y="19"/>
                          </a:lnTo>
                          <a:lnTo>
                            <a:pt x="373" y="12"/>
                          </a:lnTo>
                          <a:lnTo>
                            <a:pt x="362" y="8"/>
                          </a:lnTo>
                          <a:lnTo>
                            <a:pt x="350" y="5"/>
                          </a:lnTo>
                          <a:lnTo>
                            <a:pt x="331" y="0"/>
                          </a:lnTo>
                          <a:lnTo>
                            <a:pt x="310" y="2"/>
                          </a:lnTo>
                        </a:path>
                      </a:pathLst>
                    </a:custGeom>
                    <a:noFill/>
                    <a:ln w="28575">
                      <a:solidFill>
                        <a:srgbClr val="000066"/>
                      </a:solidFill>
                      <a:round/>
                      <a:headEnd/>
                      <a:tailEnd/>
                    </a:ln>
                  </p:spPr>
                  <p:txBody>
                    <a:bodyPr/>
                    <a:lstStyle/>
                    <a:p>
                      <a:endParaRPr lang="es-ES" sz="2100"/>
                    </a:p>
                  </p:txBody>
                </p:sp>
              </p:grpSp>
            </p:grpSp>
            <p:sp>
              <p:nvSpPr>
                <p:cNvPr id="24595" name="Rectangle 42"/>
                <p:cNvSpPr>
                  <a:spLocks noChangeArrowheads="1"/>
                </p:cNvSpPr>
                <p:nvPr/>
              </p:nvSpPr>
              <p:spPr bwMode="auto">
                <a:xfrm>
                  <a:off x="336" y="1680"/>
                  <a:ext cx="912" cy="864"/>
                </a:xfrm>
                <a:prstGeom prst="rect">
                  <a:avLst/>
                </a:prstGeom>
                <a:noFill/>
                <a:ln w="28575">
                  <a:solidFill>
                    <a:srgbClr val="000066"/>
                  </a:solidFill>
                  <a:miter lim="800000"/>
                  <a:headEnd/>
                  <a:tailEnd/>
                </a:ln>
              </p:spPr>
              <p:txBody>
                <a:bodyPr wrap="none" anchor="ctr"/>
                <a:lstStyle/>
                <a:p>
                  <a:endParaRPr lang="es-ES" sz="2100"/>
                </a:p>
              </p:txBody>
            </p:sp>
          </p:grpSp>
        </p:grpSp>
        <p:sp>
          <p:nvSpPr>
            <p:cNvPr id="24580" name="Text Box 44"/>
            <p:cNvSpPr txBox="1">
              <a:spLocks noChangeArrowheads="1"/>
            </p:cNvSpPr>
            <p:nvPr/>
          </p:nvSpPr>
          <p:spPr bwMode="auto">
            <a:xfrm>
              <a:off x="1312437" y="3052267"/>
              <a:ext cx="3265487" cy="412196"/>
            </a:xfrm>
            <a:prstGeom prst="rect">
              <a:avLst/>
            </a:prstGeom>
            <a:noFill/>
            <a:ln w="9525">
              <a:noFill/>
              <a:miter lim="800000"/>
              <a:headEnd/>
              <a:tailEnd/>
            </a:ln>
          </p:spPr>
          <p:txBody>
            <a:bodyPr lIns="137151" tIns="68576" rIns="137151" bIns="68576">
              <a:spAutoFit/>
            </a:bodyPr>
            <a:lstStyle/>
            <a:p>
              <a:pPr algn="ctr">
                <a:spcBef>
                  <a:spcPct val="50000"/>
                </a:spcBef>
              </a:pPr>
              <a:r>
                <a:rPr lang="es-ES_tradnl" sz="3000" b="1" dirty="0" err="1"/>
                <a:t>Homogenität der Bevölkerung</a:t>
              </a:r>
              <a:endParaRPr lang="es-ES" sz="3000" b="1" dirty="0"/>
            </a:p>
          </p:txBody>
        </p:sp>
        <p:sp>
          <p:nvSpPr>
            <p:cNvPr id="24581" name="Line 45"/>
            <p:cNvSpPr>
              <a:spLocks noChangeShapeType="1"/>
            </p:cNvSpPr>
            <p:nvPr/>
          </p:nvSpPr>
          <p:spPr bwMode="auto">
            <a:xfrm flipH="1">
              <a:off x="3459955" y="2491631"/>
              <a:ext cx="1368723" cy="576534"/>
            </a:xfrm>
            <a:prstGeom prst="line">
              <a:avLst/>
            </a:prstGeom>
            <a:noFill/>
            <a:ln w="38100">
              <a:solidFill>
                <a:srgbClr val="000066"/>
              </a:solidFill>
              <a:round/>
              <a:headEnd/>
              <a:tailEnd type="triangle" w="med" len="med"/>
            </a:ln>
          </p:spPr>
          <p:txBody>
            <a:bodyPr lIns="137151" tIns="68576" rIns="137151" bIns="68576"/>
            <a:lstStyle/>
            <a:p>
              <a:endParaRPr lang="en-GB" sz="2100"/>
            </a:p>
          </p:txBody>
        </p:sp>
        <p:sp>
          <p:nvSpPr>
            <p:cNvPr id="24582" name="Text Box 47"/>
            <p:cNvSpPr txBox="1">
              <a:spLocks noChangeArrowheads="1"/>
            </p:cNvSpPr>
            <p:nvPr/>
          </p:nvSpPr>
          <p:spPr bwMode="auto">
            <a:xfrm>
              <a:off x="6127586" y="3104328"/>
              <a:ext cx="2667000" cy="412196"/>
            </a:xfrm>
            <a:prstGeom prst="rect">
              <a:avLst/>
            </a:prstGeom>
            <a:noFill/>
            <a:ln w="9525">
              <a:noFill/>
              <a:miter lim="800000"/>
              <a:headEnd/>
              <a:tailEnd/>
            </a:ln>
          </p:spPr>
          <p:txBody>
            <a:bodyPr lIns="137151" tIns="68576" rIns="137151" bIns="68576">
              <a:spAutoFit/>
            </a:bodyPr>
            <a:lstStyle/>
            <a:p>
              <a:pPr algn="ctr">
                <a:spcBef>
                  <a:spcPct val="50000"/>
                </a:spcBef>
              </a:pPr>
              <a:r>
                <a:rPr lang="es-ES_tradnl" sz="3000" b="1" dirty="0" err="1"/>
                <a:t>Größe der Stichprobe</a:t>
              </a:r>
              <a:endParaRPr lang="es-ES" sz="3000" b="1" dirty="0"/>
            </a:p>
          </p:txBody>
        </p:sp>
        <p:sp>
          <p:nvSpPr>
            <p:cNvPr id="24583" name="Line 48"/>
            <p:cNvSpPr>
              <a:spLocks noChangeShapeType="1"/>
            </p:cNvSpPr>
            <p:nvPr/>
          </p:nvSpPr>
          <p:spPr bwMode="auto">
            <a:xfrm>
              <a:off x="5836740" y="2420193"/>
              <a:ext cx="879475" cy="796925"/>
            </a:xfrm>
            <a:prstGeom prst="line">
              <a:avLst/>
            </a:prstGeom>
            <a:noFill/>
            <a:ln w="38100">
              <a:solidFill>
                <a:srgbClr val="000066"/>
              </a:solidFill>
              <a:round/>
              <a:headEnd/>
              <a:tailEnd type="triangle" w="med" len="med"/>
            </a:ln>
          </p:spPr>
          <p:txBody>
            <a:bodyPr lIns="137151" tIns="68576" rIns="137151" bIns="68576"/>
            <a:lstStyle/>
            <a:p>
              <a:endParaRPr lang="en-GB" sz="2100"/>
            </a:p>
          </p:txBody>
        </p:sp>
        <p:grpSp>
          <p:nvGrpSpPr>
            <p:cNvPr id="17" name="Group 49"/>
            <p:cNvGrpSpPr>
              <a:grpSpLocks/>
            </p:cNvGrpSpPr>
            <p:nvPr/>
          </p:nvGrpSpPr>
          <p:grpSpPr bwMode="auto">
            <a:xfrm>
              <a:off x="4033340" y="2420193"/>
              <a:ext cx="2667000" cy="2407427"/>
              <a:chOff x="2304" y="1008"/>
              <a:chExt cx="1680" cy="1960"/>
            </a:xfrm>
          </p:grpSpPr>
          <p:sp>
            <p:nvSpPr>
              <p:cNvPr id="24590" name="Line 50"/>
              <p:cNvSpPr>
                <a:spLocks noChangeShapeType="1"/>
              </p:cNvSpPr>
              <p:nvPr/>
            </p:nvSpPr>
            <p:spPr bwMode="auto">
              <a:xfrm flipH="1">
                <a:off x="3120" y="1008"/>
                <a:ext cx="0" cy="1296"/>
              </a:xfrm>
              <a:prstGeom prst="line">
                <a:avLst/>
              </a:prstGeom>
              <a:noFill/>
              <a:ln w="38100">
                <a:solidFill>
                  <a:srgbClr val="000066"/>
                </a:solidFill>
                <a:round/>
                <a:headEnd/>
                <a:tailEnd type="triangle" w="med" len="med"/>
              </a:ln>
            </p:spPr>
            <p:txBody>
              <a:bodyPr/>
              <a:lstStyle/>
              <a:p>
                <a:endParaRPr lang="en-GB" sz="2100"/>
              </a:p>
            </p:txBody>
          </p:sp>
          <p:sp>
            <p:nvSpPr>
              <p:cNvPr id="24591" name="Text Box 51"/>
              <p:cNvSpPr txBox="1">
                <a:spLocks noChangeArrowheads="1"/>
              </p:cNvSpPr>
              <p:nvPr/>
            </p:nvSpPr>
            <p:spPr bwMode="auto">
              <a:xfrm>
                <a:off x="2304" y="2400"/>
                <a:ext cx="1680" cy="568"/>
              </a:xfrm>
              <a:prstGeom prst="rect">
                <a:avLst/>
              </a:prstGeom>
              <a:noFill/>
              <a:ln w="9525">
                <a:noFill/>
                <a:miter lim="800000"/>
                <a:headEnd/>
                <a:tailEnd/>
              </a:ln>
            </p:spPr>
            <p:txBody>
              <a:bodyPr lIns="91440" tIns="45720" rIns="91440" bIns="45720" anchor="t">
                <a:spAutoFit/>
              </a:bodyPr>
              <a:lstStyle/>
              <a:p>
                <a:pPr algn="ctr">
                  <a:spcBef>
                    <a:spcPct val="50000"/>
                  </a:spcBef>
                </a:pPr>
                <a:r>
                  <a:rPr lang="es-ES_tradnl" sz="3000" b="1" dirty="0" err="1"/>
                  <a:t>Probenahme-verfahren</a:t>
                </a:r>
                <a:endParaRPr lang="es-ES" sz="3000" b="1" dirty="0" err="1"/>
              </a:p>
            </p:txBody>
          </p:sp>
        </p:grpSp>
        <p:sp>
          <p:nvSpPr>
            <p:cNvPr id="24585" name="AutoShape 52"/>
            <p:cNvSpPr>
              <a:spLocks noChangeArrowheads="1"/>
            </p:cNvSpPr>
            <p:nvPr/>
          </p:nvSpPr>
          <p:spPr bwMode="auto">
            <a:xfrm flipV="1">
              <a:off x="1947365" y="3860056"/>
              <a:ext cx="649288" cy="2447925"/>
            </a:xfrm>
            <a:prstGeom prst="triangle">
              <a:avLst>
                <a:gd name="adj" fmla="val 50000"/>
              </a:avLst>
            </a:prstGeom>
            <a:solidFill>
              <a:schemeClr val="folHlink"/>
            </a:solidFill>
            <a:ln w="9525">
              <a:noFill/>
              <a:miter lim="800000"/>
              <a:headEnd/>
              <a:tailEnd/>
            </a:ln>
          </p:spPr>
          <p:txBody>
            <a:bodyPr rot="10800000" wrap="none" lIns="137151" tIns="68576" rIns="137151" bIns="68576" anchor="ctr"/>
            <a:lstStyle/>
            <a:p>
              <a:pPr algn="ctr"/>
              <a:r>
                <a:rPr lang="es-ES_tradnl" sz="2100" dirty="0">
                  <a:latin typeface="Calibri"/>
                </a:rPr>
                <a:t>FEHLER</a:t>
              </a:r>
              <a:endParaRPr lang="en-US" dirty="0"/>
            </a:p>
          </p:txBody>
        </p:sp>
        <p:sp>
          <p:nvSpPr>
            <p:cNvPr id="24586" name="AutoShape 53"/>
            <p:cNvSpPr>
              <a:spLocks noChangeArrowheads="1"/>
            </p:cNvSpPr>
            <p:nvPr/>
          </p:nvSpPr>
          <p:spPr bwMode="auto">
            <a:xfrm flipV="1">
              <a:off x="6844804" y="3860055"/>
              <a:ext cx="674687" cy="2667000"/>
            </a:xfrm>
            <a:prstGeom prst="triangle">
              <a:avLst>
                <a:gd name="adj" fmla="val 50000"/>
              </a:avLst>
            </a:prstGeom>
            <a:solidFill>
              <a:schemeClr val="folHlink"/>
            </a:solidFill>
            <a:ln w="9525">
              <a:noFill/>
              <a:miter lim="800000"/>
              <a:headEnd/>
              <a:tailEnd/>
            </a:ln>
          </p:spPr>
          <p:txBody>
            <a:bodyPr rot="10800000" wrap="none" lIns="137151" tIns="68576" rIns="137151" bIns="68576" anchor="ctr"/>
            <a:lstStyle/>
            <a:p>
              <a:pPr algn="ctr"/>
              <a:r>
                <a:rPr lang="es-ES_tradnl" sz="2100" dirty="0">
                  <a:latin typeface="Calibri"/>
                </a:rPr>
                <a:t>FEHLER</a:t>
              </a:r>
              <a:endParaRPr lang="en-US" dirty="0"/>
            </a:p>
          </p:txBody>
        </p:sp>
        <p:sp>
          <p:nvSpPr>
            <p:cNvPr id="24587" name="AutoShape 54"/>
            <p:cNvSpPr>
              <a:spLocks noChangeArrowheads="1"/>
            </p:cNvSpPr>
            <p:nvPr/>
          </p:nvSpPr>
          <p:spPr bwMode="auto">
            <a:xfrm>
              <a:off x="7421065" y="3717181"/>
              <a:ext cx="649288" cy="3024187"/>
            </a:xfrm>
            <a:prstGeom prst="triangle">
              <a:avLst>
                <a:gd name="adj" fmla="val 50000"/>
              </a:avLst>
            </a:prstGeom>
            <a:solidFill>
              <a:schemeClr val="folHlink"/>
            </a:solidFill>
            <a:ln w="9525">
              <a:noFill/>
              <a:miter lim="800000"/>
              <a:headEnd/>
              <a:tailEnd/>
            </a:ln>
          </p:spPr>
          <p:txBody>
            <a:bodyPr wrap="none" lIns="137151" tIns="68576" rIns="137151" bIns="68576" anchor="ctr"/>
            <a:lstStyle/>
            <a:p>
              <a:pPr algn="ctr" eaLnBrk="0" hangingPunct="0"/>
              <a:r>
                <a:rPr lang="es-ES_tradnl" sz="2100" dirty="0">
                  <a:latin typeface="Calibri" pitchFamily="34" charset="0"/>
                </a:rPr>
                <a:t>GRÖSSE</a:t>
              </a:r>
            </a:p>
            <a:p>
              <a:pPr algn="ctr" eaLnBrk="0" hangingPunct="0"/>
              <a:r>
                <a:rPr lang="es-ES_tradnl" sz="2100" dirty="0">
                  <a:latin typeface="Calibri" pitchFamily="34" charset="0"/>
                </a:rPr>
                <a:t>(n)</a:t>
              </a:r>
              <a:endParaRPr lang="es-ES" sz="2100" dirty="0">
                <a:latin typeface="Calibri" pitchFamily="34" charset="0"/>
              </a:endParaRPr>
            </a:p>
          </p:txBody>
        </p:sp>
        <p:sp>
          <p:nvSpPr>
            <p:cNvPr id="19" name="TextBox 18">
              <a:extLst>
                <a:ext uri="{FF2B5EF4-FFF2-40B4-BE49-F238E27FC236}">
                  <a16:creationId xmlns:a16="http://schemas.microsoft.com/office/drawing/2014/main" id="{9F96F981-0365-D134-9147-366C5696408A}"/>
                </a:ext>
              </a:extLst>
            </p:cNvPr>
            <p:cNvSpPr txBox="1"/>
            <p:nvPr/>
          </p:nvSpPr>
          <p:spPr>
            <a:xfrm>
              <a:off x="3980064" y="1497797"/>
              <a:ext cx="5160215" cy="824405"/>
            </a:xfrm>
            <a:prstGeom prst="rect">
              <a:avLst/>
            </a:prstGeom>
            <a:noFill/>
          </p:spPr>
          <p:txBody>
            <a:bodyPr wrap="square" lIns="91440" tIns="45720" rIns="91440" bIns="45720" anchor="t">
              <a:spAutoFit/>
            </a:bodyPr>
            <a:lstStyle/>
            <a:p>
              <a:pPr>
                <a:spcBef>
                  <a:spcPct val="50000"/>
                </a:spcBef>
              </a:pPr>
              <a:r>
                <a:rPr lang="es-ES_tradnl" sz="3600" b="1" dirty="0" err="1">
                  <a:latin typeface="+mj-lt"/>
                </a:rPr>
                <a:t>Einflussfaktoren</a:t>
              </a:r>
              <a:r>
                <a:rPr lang="es-ES_tradnl" sz="3600" b="1" dirty="0">
                  <a:latin typeface="+mj-lt"/>
                </a:rPr>
                <a:t> </a:t>
              </a:r>
              <a:r>
                <a:rPr lang="es-ES_tradnl" sz="3600" b="1" dirty="0" err="1">
                  <a:latin typeface="+mj-lt"/>
                </a:rPr>
                <a:t>auf</a:t>
              </a:r>
              <a:r>
                <a:rPr lang="es-ES_tradnl" sz="3600" b="1" dirty="0">
                  <a:latin typeface="+mj-lt"/>
                </a:rPr>
                <a:t> den </a:t>
              </a:r>
              <a:r>
                <a:rPr lang="es-ES_tradnl" sz="3600" b="1" dirty="0" err="1">
                  <a:latin typeface="+mj-lt"/>
                </a:rPr>
                <a:t>Fehlerspielraum</a:t>
              </a:r>
              <a:endParaRPr lang="es-ES" sz="3600" b="1" dirty="0" err="1">
                <a:latin typeface="+mj-lt"/>
              </a:endParaRPr>
            </a:p>
          </p:txBody>
        </p:sp>
      </p:grpSp>
      <p:sp>
        <p:nvSpPr>
          <p:cNvPr id="20" name="TextBox 19">
            <a:extLst>
              <a:ext uri="{FF2B5EF4-FFF2-40B4-BE49-F238E27FC236}">
                <a16:creationId xmlns:a16="http://schemas.microsoft.com/office/drawing/2014/main" id="{7EF65CB7-1594-CD8B-160C-FA4AB562141B}"/>
              </a:ext>
            </a:extLst>
          </p:cNvPr>
          <p:cNvSpPr txBox="1"/>
          <p:nvPr/>
        </p:nvSpPr>
        <p:spPr>
          <a:xfrm>
            <a:off x="11501213" y="1575688"/>
            <a:ext cx="6329585" cy="7848302"/>
          </a:xfrm>
          <a:prstGeom prst="rect">
            <a:avLst/>
          </a:prstGeom>
          <a:noFill/>
        </p:spPr>
        <p:txBody>
          <a:bodyPr wrap="square" lIns="91440" tIns="45720" rIns="91440" bIns="45720" rtlCol="0" anchor="t">
            <a:spAutoFit/>
          </a:bodyPr>
          <a:lstStyle/>
          <a:p>
            <a:r>
              <a:rPr lang="en-US" sz="2400" dirty="0">
                <a:latin typeface="+mn-lt"/>
                <a:cs typeface="Calibri"/>
              </a:rPr>
              <a:t>Der </a:t>
            </a:r>
            <a:r>
              <a:rPr lang="en-US" sz="2400" dirty="0" err="1">
                <a:latin typeface="+mn-lt"/>
                <a:cs typeface="Calibri"/>
              </a:rPr>
              <a:t>Fehlerspielraum</a:t>
            </a:r>
            <a:r>
              <a:rPr lang="en-US" sz="2400" dirty="0">
                <a:latin typeface="+mn-lt"/>
                <a:cs typeface="Calibri"/>
              </a:rPr>
              <a:t> </a:t>
            </a:r>
            <a:r>
              <a:rPr lang="en-US" sz="2400" dirty="0" err="1">
                <a:latin typeface="+mn-lt"/>
                <a:cs typeface="Calibri"/>
              </a:rPr>
              <a:t>hängt</a:t>
            </a:r>
            <a:r>
              <a:rPr lang="en-US" sz="2400" dirty="0">
                <a:latin typeface="+mn-lt"/>
                <a:cs typeface="Calibri"/>
              </a:rPr>
              <a:t>  </a:t>
            </a:r>
            <a:r>
              <a:rPr lang="en-US" sz="2400" dirty="0" err="1">
                <a:latin typeface="+mn-lt"/>
                <a:cs typeface="Calibri"/>
              </a:rPr>
              <a:t>im</a:t>
            </a:r>
            <a:r>
              <a:rPr lang="en-US" sz="2400" dirty="0">
                <a:latin typeface="+mn-lt"/>
                <a:cs typeface="Calibri"/>
              </a:rPr>
              <a:t> </a:t>
            </a:r>
            <a:r>
              <a:rPr lang="en-US" sz="2400" dirty="0" err="1">
                <a:latin typeface="+mn-lt"/>
                <a:cs typeface="Calibri"/>
              </a:rPr>
              <a:t>Wesentlichen</a:t>
            </a:r>
            <a:r>
              <a:rPr lang="en-US" sz="2400" dirty="0">
                <a:latin typeface="+mn-lt"/>
                <a:cs typeface="Calibri"/>
              </a:rPr>
              <a:t> von </a:t>
            </a:r>
            <a:r>
              <a:rPr lang="en-US" sz="2400" dirty="0" err="1">
                <a:latin typeface="+mn-lt"/>
                <a:cs typeface="Calibri"/>
              </a:rPr>
              <a:t>drei</a:t>
            </a:r>
            <a:r>
              <a:rPr lang="en-US" sz="2400" dirty="0">
                <a:latin typeface="+mn-lt"/>
                <a:cs typeface="Calibri"/>
              </a:rPr>
              <a:t> </a:t>
            </a:r>
            <a:r>
              <a:rPr lang="en-US" sz="2400" dirty="0" err="1">
                <a:latin typeface="+mn-lt"/>
                <a:cs typeface="Calibri"/>
              </a:rPr>
              <a:t>Faktoren</a:t>
            </a:r>
            <a:r>
              <a:rPr lang="en-US" sz="2400" dirty="0">
                <a:latin typeface="+mn-lt"/>
                <a:cs typeface="Calibri"/>
              </a:rPr>
              <a:t> ab:</a:t>
            </a:r>
          </a:p>
          <a:p>
            <a:endParaRPr lang="en-US" sz="2400" dirty="0">
              <a:latin typeface="+mn-lt"/>
              <a:cs typeface="Calibri" panose="020F0502020204030204" pitchFamily="34" charset="0"/>
            </a:endParaRPr>
          </a:p>
          <a:p>
            <a:pPr marL="457200" indent="-457200">
              <a:buFont typeface="+mj-lt"/>
              <a:buAutoNum type="alphaLcPeriod"/>
            </a:pPr>
            <a:r>
              <a:rPr lang="en-US" sz="2400" dirty="0">
                <a:latin typeface="+mn-lt"/>
                <a:cs typeface="Calibri"/>
              </a:rPr>
              <a:t>Wie homogen die Daten in der Grundgesamtheit </a:t>
            </a:r>
            <a:r>
              <a:rPr lang="en-US" sz="2400" dirty="0" err="1">
                <a:latin typeface="+mn-lt"/>
                <a:cs typeface="Calibri"/>
              </a:rPr>
              <a:t>sind</a:t>
            </a:r>
            <a:r>
              <a:rPr lang="en-US" sz="2400" dirty="0">
                <a:latin typeface="+mn-lt"/>
                <a:cs typeface="Calibri"/>
              </a:rPr>
              <a:t>: Je </a:t>
            </a:r>
            <a:r>
              <a:rPr lang="en-US" sz="2400" dirty="0" err="1">
                <a:latin typeface="+mn-lt"/>
                <a:cs typeface="Calibri"/>
              </a:rPr>
              <a:t>heterogener</a:t>
            </a:r>
            <a:r>
              <a:rPr lang="en-US" sz="2400" dirty="0">
                <a:latin typeface="+mn-lt"/>
                <a:cs typeface="Calibri"/>
              </a:rPr>
              <a:t> die Daten </a:t>
            </a:r>
            <a:r>
              <a:rPr lang="en-US" sz="2400" dirty="0" err="1">
                <a:latin typeface="+mn-lt"/>
                <a:cs typeface="Calibri"/>
              </a:rPr>
              <a:t>sind</a:t>
            </a:r>
            <a:r>
              <a:rPr lang="en-US" sz="2400" dirty="0">
                <a:latin typeface="+mn-lt"/>
                <a:cs typeface="Calibri"/>
              </a:rPr>
              <a:t>, </a:t>
            </a:r>
            <a:r>
              <a:rPr lang="en-US" sz="2400" dirty="0" err="1">
                <a:latin typeface="+mn-lt"/>
                <a:cs typeface="Calibri"/>
              </a:rPr>
              <a:t>desto</a:t>
            </a:r>
            <a:r>
              <a:rPr lang="en-US" sz="2400" dirty="0">
                <a:latin typeface="+mn-lt"/>
                <a:cs typeface="Calibri"/>
              </a:rPr>
              <a:t> </a:t>
            </a:r>
            <a:r>
              <a:rPr lang="en-US" sz="2400" dirty="0" err="1">
                <a:latin typeface="+mn-lt"/>
                <a:cs typeface="Calibri"/>
              </a:rPr>
              <a:t>größer</a:t>
            </a:r>
            <a:r>
              <a:rPr lang="en-US" sz="2400" dirty="0">
                <a:latin typeface="+mn-lt"/>
                <a:cs typeface="Calibri"/>
              </a:rPr>
              <a:t> </a:t>
            </a:r>
            <a:r>
              <a:rPr lang="en-US" sz="2400" dirty="0" err="1">
                <a:latin typeface="+mn-lt"/>
                <a:cs typeface="Calibri"/>
              </a:rPr>
              <a:t>ist</a:t>
            </a:r>
            <a:r>
              <a:rPr lang="en-US" sz="2400" dirty="0">
                <a:latin typeface="+mn-lt"/>
                <a:cs typeface="Calibri"/>
              </a:rPr>
              <a:t> der </a:t>
            </a:r>
            <a:r>
              <a:rPr lang="en-US" sz="2400" dirty="0" err="1">
                <a:latin typeface="+mn-lt"/>
                <a:cs typeface="Calibri"/>
              </a:rPr>
              <a:t>Fehlerspielraum</a:t>
            </a:r>
            <a:r>
              <a:rPr lang="en-US" sz="2400" dirty="0">
                <a:latin typeface="+mn-lt"/>
                <a:cs typeface="Calibri"/>
              </a:rPr>
              <a:t>, </a:t>
            </a:r>
            <a:r>
              <a:rPr lang="en-US" sz="2400" dirty="0" err="1">
                <a:latin typeface="+mn-lt"/>
                <a:cs typeface="Calibri"/>
              </a:rPr>
              <a:t>wenn</a:t>
            </a:r>
            <a:r>
              <a:rPr lang="en-US" sz="2400" dirty="0">
                <a:latin typeface="+mn-lt"/>
                <a:cs typeface="Calibri"/>
              </a:rPr>
              <a:t> alle </a:t>
            </a:r>
            <a:r>
              <a:rPr lang="en-US" sz="2400" dirty="0" err="1">
                <a:latin typeface="+mn-lt"/>
                <a:cs typeface="Calibri"/>
              </a:rPr>
              <a:t>anderen</a:t>
            </a:r>
            <a:r>
              <a:rPr lang="en-US" sz="2400" dirty="0">
                <a:latin typeface="+mn-lt"/>
                <a:cs typeface="Calibri"/>
              </a:rPr>
              <a:t> Faktoren gleich bleiben.</a:t>
            </a:r>
          </a:p>
          <a:p>
            <a:pPr marL="457200" indent="-457200">
              <a:buFont typeface="+mj-lt"/>
              <a:buAutoNum type="alphaLcPeriod"/>
            </a:pPr>
            <a:endParaRPr lang="en-US" sz="2400" dirty="0">
              <a:latin typeface="+mn-lt"/>
              <a:cs typeface="Calibri" panose="020F0502020204030204" pitchFamily="34" charset="0"/>
            </a:endParaRPr>
          </a:p>
          <a:p>
            <a:pPr marL="457200" indent="-457200">
              <a:buFont typeface="+mj-lt"/>
              <a:buAutoNum type="alphaLcPeriod"/>
            </a:pPr>
            <a:r>
              <a:rPr lang="en-US" sz="2400" dirty="0">
                <a:latin typeface="+mn-lt"/>
                <a:cs typeface="Calibri"/>
              </a:rPr>
              <a:t>Der </a:t>
            </a:r>
            <a:r>
              <a:rPr lang="en-US" sz="2400" dirty="0" err="1">
                <a:latin typeface="+mn-lt"/>
                <a:cs typeface="Calibri"/>
              </a:rPr>
              <a:t>Stichprobenumfang</a:t>
            </a:r>
            <a:r>
              <a:rPr lang="en-US" sz="2400" dirty="0">
                <a:latin typeface="+mn-lt"/>
                <a:cs typeface="Calibri"/>
              </a:rPr>
              <a:t>: Je </a:t>
            </a:r>
            <a:r>
              <a:rPr lang="en-US" sz="2400" dirty="0" err="1">
                <a:latin typeface="+mn-lt"/>
                <a:cs typeface="Calibri"/>
              </a:rPr>
              <a:t>kleiner</a:t>
            </a:r>
            <a:r>
              <a:rPr lang="en-US" sz="2400" dirty="0">
                <a:latin typeface="+mn-lt"/>
                <a:cs typeface="Calibri"/>
              </a:rPr>
              <a:t> der </a:t>
            </a:r>
            <a:r>
              <a:rPr lang="en-US" sz="2400" dirty="0" err="1">
                <a:latin typeface="+mn-lt"/>
                <a:cs typeface="Calibri"/>
              </a:rPr>
              <a:t>Umfang</a:t>
            </a:r>
            <a:r>
              <a:rPr lang="en-US" sz="2400" dirty="0">
                <a:latin typeface="+mn-lt"/>
                <a:cs typeface="Calibri"/>
              </a:rPr>
              <a:t>, </a:t>
            </a:r>
            <a:r>
              <a:rPr lang="en-US" sz="2400" dirty="0" err="1">
                <a:latin typeface="+mn-lt"/>
                <a:cs typeface="Calibri"/>
              </a:rPr>
              <a:t>desto</a:t>
            </a:r>
            <a:r>
              <a:rPr lang="en-US" sz="2400" dirty="0">
                <a:latin typeface="+mn-lt"/>
                <a:cs typeface="Calibri"/>
              </a:rPr>
              <a:t> </a:t>
            </a:r>
            <a:r>
              <a:rPr lang="en-US" sz="2400" dirty="0" err="1">
                <a:latin typeface="+mn-lt"/>
                <a:cs typeface="Calibri"/>
              </a:rPr>
              <a:t>größer</a:t>
            </a:r>
            <a:r>
              <a:rPr lang="en-US" sz="2400" dirty="0">
                <a:latin typeface="+mn-lt"/>
                <a:cs typeface="Calibri"/>
              </a:rPr>
              <a:t> </a:t>
            </a:r>
            <a:r>
              <a:rPr lang="en-US" sz="2400" dirty="0" err="1">
                <a:latin typeface="+mn-lt"/>
                <a:cs typeface="Calibri"/>
              </a:rPr>
              <a:t>ist</a:t>
            </a:r>
            <a:r>
              <a:rPr lang="en-US" sz="2400" dirty="0">
                <a:latin typeface="+mn-lt"/>
                <a:cs typeface="Calibri"/>
              </a:rPr>
              <a:t> der </a:t>
            </a:r>
            <a:r>
              <a:rPr lang="en-US" sz="2400" dirty="0" err="1">
                <a:latin typeface="+mn-lt"/>
                <a:cs typeface="Calibri"/>
              </a:rPr>
              <a:t>Fehlerspielraum</a:t>
            </a:r>
            <a:r>
              <a:rPr lang="en-US" sz="2400" dirty="0">
                <a:latin typeface="+mn-lt"/>
                <a:cs typeface="Calibri"/>
              </a:rPr>
              <a:t>, </a:t>
            </a:r>
            <a:r>
              <a:rPr lang="en-US" sz="2400" dirty="0" err="1">
                <a:latin typeface="+mn-lt"/>
                <a:cs typeface="Calibri"/>
              </a:rPr>
              <a:t>wenn</a:t>
            </a:r>
            <a:r>
              <a:rPr lang="en-US" sz="2400" dirty="0">
                <a:latin typeface="+mn-lt"/>
                <a:cs typeface="Calibri"/>
              </a:rPr>
              <a:t> </a:t>
            </a:r>
            <a:r>
              <a:rPr lang="en-US" sz="2400" dirty="0" err="1">
                <a:latin typeface="+mn-lt"/>
                <a:cs typeface="Calibri"/>
              </a:rPr>
              <a:t>alles</a:t>
            </a:r>
            <a:r>
              <a:rPr lang="en-US" sz="2400" dirty="0">
                <a:latin typeface="+mn-lt"/>
                <a:cs typeface="Calibri"/>
              </a:rPr>
              <a:t> </a:t>
            </a:r>
            <a:r>
              <a:rPr lang="en-US" sz="2400" dirty="0" err="1">
                <a:latin typeface="+mn-lt"/>
                <a:cs typeface="Calibri"/>
              </a:rPr>
              <a:t>andere</a:t>
            </a:r>
            <a:r>
              <a:rPr lang="en-US" sz="2400" dirty="0">
                <a:latin typeface="+mn-lt"/>
                <a:cs typeface="Calibri"/>
              </a:rPr>
              <a:t> </a:t>
            </a:r>
            <a:r>
              <a:rPr lang="en-US" sz="2400" dirty="0" err="1">
                <a:latin typeface="+mn-lt"/>
                <a:cs typeface="Calibri"/>
              </a:rPr>
              <a:t>gleich</a:t>
            </a:r>
            <a:r>
              <a:rPr lang="en-US" sz="2400" dirty="0">
                <a:latin typeface="+mn-lt"/>
                <a:cs typeface="Calibri"/>
              </a:rPr>
              <a:t> </a:t>
            </a:r>
            <a:r>
              <a:rPr lang="en-US" sz="2400" dirty="0" err="1">
                <a:latin typeface="+mn-lt"/>
                <a:cs typeface="Calibri"/>
              </a:rPr>
              <a:t>bleibt</a:t>
            </a:r>
            <a:r>
              <a:rPr lang="en-US" sz="2400" dirty="0">
                <a:latin typeface="+mn-lt"/>
                <a:cs typeface="Calibri"/>
              </a:rPr>
              <a:t>.</a:t>
            </a:r>
          </a:p>
          <a:p>
            <a:pPr marL="457200" indent="-457200">
              <a:buFont typeface="+mj-lt"/>
              <a:buAutoNum type="alphaLcPeriod"/>
            </a:pPr>
            <a:endParaRPr lang="en-US" sz="2400" dirty="0">
              <a:latin typeface="+mn-lt"/>
              <a:cs typeface="Calibri" panose="020F0502020204030204" pitchFamily="34" charset="0"/>
            </a:endParaRPr>
          </a:p>
          <a:p>
            <a:pPr marL="457200" indent="-457200">
              <a:buFont typeface="+mj-lt"/>
              <a:buAutoNum type="alphaLcPeriod"/>
            </a:pPr>
            <a:r>
              <a:rPr lang="en-US" sz="2400" dirty="0">
                <a:latin typeface="+mn-lt"/>
                <a:cs typeface="Calibri" panose="020F0502020204030204" pitchFamily="34" charset="0"/>
              </a:rPr>
              <a:t>Das Stichprobenverfahren: abhängig von den Merkmalen Ihrer Daten.</a:t>
            </a:r>
          </a:p>
          <a:p>
            <a:pPr marL="457200" indent="-457200">
              <a:buFont typeface="+mj-lt"/>
              <a:buAutoNum type="alphaLcPeriod"/>
            </a:pPr>
            <a:endParaRPr lang="en-US" sz="2400" dirty="0">
              <a:latin typeface="+mn-lt"/>
              <a:cs typeface="Calibri" panose="020F0502020204030204" pitchFamily="34" charset="0"/>
            </a:endParaRPr>
          </a:p>
          <a:p>
            <a:r>
              <a:rPr lang="en-US" sz="2400" dirty="0">
                <a:latin typeface="+mn-lt"/>
                <a:cs typeface="Calibri" panose="020F0502020204030204" pitchFamily="34" charset="0"/>
              </a:rPr>
              <a:t>Bei (a) können wir nicht viel tun, aber bei (b) und (c) gibt es einen gewissen Handlungsspielraum</a:t>
            </a:r>
          </a:p>
          <a:p>
            <a:pPr marL="285750" indent="-285750">
              <a:buFont typeface="Wingdings" panose="05000000000000000000" pitchFamily="2" charset="2"/>
              <a:buChar char="Ø"/>
            </a:pPr>
            <a:endParaRPr lang="en-US" sz="2400" dirty="0">
              <a:latin typeface="+mn-lt"/>
              <a:cs typeface="Calibri" panose="020F0502020204030204" pitchFamily="34" charset="0"/>
            </a:endParaRPr>
          </a:p>
        </p:txBody>
      </p:sp>
      <p:sp>
        <p:nvSpPr>
          <p:cNvPr id="24" name="Google Shape;159;p4">
            <a:extLst>
              <a:ext uri="{FF2B5EF4-FFF2-40B4-BE49-F238E27FC236}">
                <a16:creationId xmlns:a16="http://schemas.microsoft.com/office/drawing/2014/main" id="{A1F18660-A544-B527-43E9-C2DD1854A58C}"/>
              </a:ext>
            </a:extLst>
          </p:cNvPr>
          <p:cNvSpPr txBox="1"/>
          <p:nvPr/>
        </p:nvSpPr>
        <p:spPr>
          <a:xfrm>
            <a:off x="1053280" y="350294"/>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Einführung</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64BD1BF-A566-7534-5432-05BC21076D0A}"/>
              </a:ext>
            </a:extLst>
          </p:cNvPr>
          <p:cNvGrpSpPr/>
          <p:nvPr/>
        </p:nvGrpSpPr>
        <p:grpSpPr>
          <a:xfrm>
            <a:off x="868956" y="818207"/>
            <a:ext cx="11902164" cy="8112948"/>
            <a:chOff x="868956" y="818207"/>
            <a:chExt cx="11902164" cy="8112948"/>
          </a:xfrm>
        </p:grpSpPr>
        <p:graphicFrame>
          <p:nvGraphicFramePr>
            <p:cNvPr id="3" name="2 Diagrama"/>
            <p:cNvGraphicFramePr/>
            <p:nvPr>
              <p:extLst>
                <p:ext uri="{D42A27DB-BD31-4B8C-83A1-F6EECF244321}">
                  <p14:modId xmlns:p14="http://schemas.microsoft.com/office/powerpoint/2010/main" val="2966873144"/>
                </p:ext>
              </p:extLst>
            </p:nvPr>
          </p:nvGraphicFramePr>
          <p:xfrm>
            <a:off x="868956" y="818207"/>
            <a:ext cx="11902164" cy="8112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3035857" y="3612029"/>
              <a:ext cx="1080120" cy="415498"/>
            </a:xfrm>
            <a:prstGeom prst="rect">
              <a:avLst/>
            </a:prstGeom>
            <a:noFill/>
          </p:spPr>
          <p:txBody>
            <a:bodyPr wrap="square" lIns="91440" tIns="45720" rIns="91440" bIns="45720" rtlCol="0" anchor="t">
              <a:spAutoFit/>
            </a:bodyPr>
            <a:lstStyle/>
            <a:p>
              <a:r>
                <a:rPr lang="en-GB" sz="2100" b="1" dirty="0"/>
                <a:t>JA</a:t>
              </a:r>
            </a:p>
          </p:txBody>
        </p:sp>
        <p:sp>
          <p:nvSpPr>
            <p:cNvPr id="5" name="4 CuadroTexto"/>
            <p:cNvSpPr txBox="1"/>
            <p:nvPr/>
          </p:nvSpPr>
          <p:spPr>
            <a:xfrm>
              <a:off x="11520264" y="3523320"/>
              <a:ext cx="972108" cy="415498"/>
            </a:xfrm>
            <a:prstGeom prst="rect">
              <a:avLst/>
            </a:prstGeom>
            <a:noFill/>
          </p:spPr>
          <p:txBody>
            <a:bodyPr wrap="square" lIns="91440" tIns="45720" rIns="91440" bIns="45720" rtlCol="0" anchor="t">
              <a:spAutoFit/>
            </a:bodyPr>
            <a:lstStyle/>
            <a:p>
              <a:r>
                <a:rPr lang="en-GB" sz="2100" b="1" dirty="0"/>
                <a:t>NEIN</a:t>
              </a:r>
              <a:endParaRPr lang="en-US" b="1" dirty="0"/>
            </a:p>
          </p:txBody>
        </p:sp>
      </p:grpSp>
      <p:sp>
        <p:nvSpPr>
          <p:cNvPr id="2" name="TextBox 1">
            <a:extLst>
              <a:ext uri="{FF2B5EF4-FFF2-40B4-BE49-F238E27FC236}">
                <a16:creationId xmlns:a16="http://schemas.microsoft.com/office/drawing/2014/main" id="{F5102B19-C946-8C65-240C-F2507555E441}"/>
              </a:ext>
            </a:extLst>
          </p:cNvPr>
          <p:cNvSpPr txBox="1"/>
          <p:nvPr/>
        </p:nvSpPr>
        <p:spPr>
          <a:xfrm>
            <a:off x="13237859" y="1903789"/>
            <a:ext cx="4663440" cy="6986528"/>
          </a:xfrm>
          <a:prstGeom prst="rect">
            <a:avLst/>
          </a:prstGeom>
          <a:noFill/>
        </p:spPr>
        <p:txBody>
          <a:bodyPr wrap="square" lIns="91440" tIns="45720" rIns="91440" bIns="45720" rtlCol="0" anchor="t">
            <a:spAutoFit/>
          </a:bodyPr>
          <a:lstStyle/>
          <a:p>
            <a:endParaRPr lang="en-US" sz="2800" dirty="0">
              <a:latin typeface="+mn-lt"/>
              <a:cs typeface="Calibri" panose="020F0502020204030204" pitchFamily="34" charset="0"/>
            </a:endParaRPr>
          </a:p>
          <a:p>
            <a:pPr marL="285750" indent="-285750">
              <a:buFont typeface="Wingdings" panose="05000000000000000000" pitchFamily="2" charset="2"/>
              <a:buChar char="Ø"/>
            </a:pPr>
            <a:r>
              <a:rPr lang="en-US" sz="2800" dirty="0">
                <a:latin typeface="+mn-lt"/>
                <a:cs typeface="Calibri"/>
              </a:rPr>
              <a:t>Wir </a:t>
            </a:r>
            <a:r>
              <a:rPr lang="en-US" sz="2800" dirty="0" err="1">
                <a:latin typeface="+mn-lt"/>
                <a:cs typeface="Calibri"/>
              </a:rPr>
              <a:t>können</a:t>
            </a:r>
            <a:r>
              <a:rPr lang="en-US" sz="2800" dirty="0">
                <a:latin typeface="+mn-lt"/>
                <a:cs typeface="Calibri"/>
              </a:rPr>
              <a:t> den </a:t>
            </a:r>
            <a:r>
              <a:rPr lang="en-US" sz="2800" dirty="0" err="1">
                <a:latin typeface="+mn-lt"/>
                <a:cs typeface="Calibri"/>
              </a:rPr>
              <a:t>Fehlerspielraum</a:t>
            </a:r>
            <a:r>
              <a:rPr lang="en-US" sz="2800" dirty="0">
                <a:latin typeface="+mn-lt"/>
                <a:cs typeface="Calibri"/>
              </a:rPr>
              <a:t> </a:t>
            </a:r>
            <a:r>
              <a:rPr lang="en-US" sz="2800" dirty="0" err="1">
                <a:latin typeface="+mn-lt"/>
                <a:cs typeface="Calibri"/>
              </a:rPr>
              <a:t>unserer</a:t>
            </a:r>
            <a:r>
              <a:rPr lang="en-US" sz="2800" dirty="0">
                <a:latin typeface="+mn-lt"/>
                <a:cs typeface="Calibri"/>
              </a:rPr>
              <a:t> </a:t>
            </a:r>
            <a:r>
              <a:rPr lang="en-US" sz="2800" dirty="0" err="1">
                <a:latin typeface="+mn-lt"/>
                <a:cs typeface="Calibri"/>
              </a:rPr>
              <a:t>Schlussfolgerungen</a:t>
            </a:r>
            <a:r>
              <a:rPr lang="en-US" sz="2800" dirty="0">
                <a:latin typeface="+mn-lt"/>
                <a:cs typeface="Calibri"/>
              </a:rPr>
              <a:t> </a:t>
            </a:r>
            <a:r>
              <a:rPr lang="en-US" sz="2800" dirty="0" err="1">
                <a:latin typeface="+mn-lt"/>
                <a:cs typeface="Calibri"/>
              </a:rPr>
              <a:t>nur</a:t>
            </a:r>
            <a:r>
              <a:rPr lang="en-US" sz="2800" dirty="0">
                <a:latin typeface="+mn-lt"/>
                <a:cs typeface="Calibri"/>
              </a:rPr>
              <a:t> </a:t>
            </a:r>
            <a:r>
              <a:rPr lang="en-US" sz="2800" dirty="0" err="1">
                <a:latin typeface="+mn-lt"/>
                <a:cs typeface="Calibri"/>
              </a:rPr>
              <a:t>kontrollieren</a:t>
            </a:r>
            <a:r>
              <a:rPr lang="en-US" sz="2800" dirty="0">
                <a:latin typeface="+mn-lt"/>
                <a:cs typeface="Calibri"/>
              </a:rPr>
              <a:t>, </a:t>
            </a:r>
            <a:r>
              <a:rPr lang="en-US" sz="2800" dirty="0" err="1">
                <a:latin typeface="+mn-lt"/>
                <a:cs typeface="Calibri"/>
              </a:rPr>
              <a:t>wenn</a:t>
            </a:r>
            <a:r>
              <a:rPr lang="en-US" sz="2800" dirty="0">
                <a:latin typeface="+mn-lt"/>
                <a:cs typeface="Calibri"/>
              </a:rPr>
              <a:t> wir mit Zufallsstichproben arbeiten</a:t>
            </a:r>
          </a:p>
          <a:p>
            <a:pPr marL="285750" indent="-285750">
              <a:buFont typeface="Wingdings" panose="05000000000000000000" pitchFamily="2" charset="2"/>
              <a:buChar char="Ø"/>
            </a:pPr>
            <a:endParaRPr lang="en-US" sz="2800" dirty="0">
              <a:latin typeface="+mn-lt"/>
              <a:cs typeface="Calibri" panose="020F0502020204030204" pitchFamily="34" charset="0"/>
            </a:endParaRPr>
          </a:p>
          <a:p>
            <a:pPr marL="285750" indent="-285750">
              <a:buFont typeface="Wingdings" panose="05000000000000000000" pitchFamily="2" charset="2"/>
              <a:buChar char="Ø"/>
            </a:pPr>
            <a:r>
              <a:rPr lang="en-US" sz="2800" dirty="0">
                <a:latin typeface="+mn-lt"/>
                <a:cs typeface="Calibri" panose="020F0502020204030204" pitchFamily="34" charset="0"/>
              </a:rPr>
              <a:t>Die häufigsten Stichprobenverfahren sind die einfache Zufallsstichprobe und die geschichtete Zufallsstichprobe.</a:t>
            </a:r>
          </a:p>
          <a:p>
            <a:pPr marL="285750" indent="-285750">
              <a:buFont typeface="Wingdings" panose="05000000000000000000" pitchFamily="2" charset="2"/>
              <a:buChar char="Ø"/>
            </a:pPr>
            <a:endParaRPr lang="en-US" sz="2800" dirty="0">
              <a:latin typeface="+mn-lt"/>
              <a:cs typeface="Calibri" panose="020F0502020204030204" pitchFamily="34" charset="0"/>
            </a:endParaRPr>
          </a:p>
          <a:p>
            <a:pPr marL="285750" indent="-285750">
              <a:buFont typeface="Wingdings" panose="05000000000000000000" pitchFamily="2" charset="2"/>
              <a:buChar char="Ø"/>
            </a:pPr>
            <a:endParaRPr lang="en-US" sz="2800" dirty="0">
              <a:latin typeface="+mn-lt"/>
              <a:cs typeface="Calibri" panose="020F0502020204030204" pitchFamily="34" charset="0"/>
            </a:endParaRPr>
          </a:p>
        </p:txBody>
      </p:sp>
      <p:sp>
        <p:nvSpPr>
          <p:cNvPr id="6" name="Google Shape;159;p4">
            <a:extLst>
              <a:ext uri="{FF2B5EF4-FFF2-40B4-BE49-F238E27FC236}">
                <a16:creationId xmlns:a16="http://schemas.microsoft.com/office/drawing/2014/main" id="{A225F480-336E-D0D1-3BA5-A962BDA05CEF}"/>
              </a:ext>
            </a:extLst>
          </p:cNvPr>
          <p:cNvSpPr txBox="1"/>
          <p:nvPr/>
        </p:nvSpPr>
        <p:spPr>
          <a:xfrm>
            <a:off x="1402080" y="246539"/>
            <a:ext cx="618744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Probenahmetechniken</a:t>
            </a:r>
            <a:endParaRPr sz="4000" b="1" dirty="0">
              <a:solidFill>
                <a:srgbClr val="E7686A"/>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BA70C69BED3724697D2FD679F55D5AA" ma:contentTypeVersion="15" ma:contentTypeDescription="Ein neues Dokument erstellen." ma:contentTypeScope="" ma:versionID="8b9b4db190f9a730e404a89a9b75cc12">
  <xsd:schema xmlns:xsd="http://www.w3.org/2001/XMLSchema" xmlns:xs="http://www.w3.org/2001/XMLSchema" xmlns:p="http://schemas.microsoft.com/office/2006/metadata/properties" xmlns:ns2="86efbe09-657a-4a33-af1f-6926acd14423" xmlns:ns3="67cf6156-b4f3-4cc3-8804-83f001e9d3c3" targetNamespace="http://schemas.microsoft.com/office/2006/metadata/properties" ma:root="true" ma:fieldsID="61516090d7d98cbdf1de6639780cf410" ns2:_="" ns3:_="">
    <xsd:import namespace="86efbe09-657a-4a33-af1f-6926acd14423"/>
    <xsd:import namespace="67cf6156-b4f3-4cc3-8804-83f001e9d3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fbe09-657a-4a33-af1f-6926acd14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31856e1-5c54-4057-b86b-2b55a59a6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cf6156-b4f3-4cc3-8804-83f001e9d3c3"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e2029df-5bb2-40ff-91f7-c449ef362c54}" ma:internalName="TaxCatchAll" ma:showField="CatchAllData" ma:web="67cf6156-b4f3-4cc3-8804-83f001e9d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efbe09-657a-4a33-af1f-6926acd14423">
      <Terms xmlns="http://schemas.microsoft.com/office/infopath/2007/PartnerControls"/>
    </lcf76f155ced4ddcb4097134ff3c332f>
    <TaxCatchAll xmlns="67cf6156-b4f3-4cc3-8804-83f001e9d3c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A26AFD-2BCA-4FC7-AABF-20EE379B0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fbe09-657a-4a33-af1f-6926acd14423"/>
    <ds:schemaRef ds:uri="67cf6156-b4f3-4cc3-8804-83f001e9d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4FDBA6-AD2A-488C-B065-0D717804F258}">
  <ds:schemaRefs>
    <ds:schemaRef ds:uri="http://schemas.microsoft.com/office/2006/metadata/properties"/>
    <ds:schemaRef ds:uri="http://schemas.microsoft.com/office/infopath/2007/PartnerControls"/>
    <ds:schemaRef ds:uri="86efbe09-657a-4a33-af1f-6926acd14423"/>
    <ds:schemaRef ds:uri="67cf6156-b4f3-4cc3-8804-83f001e9d3c3"/>
  </ds:schemaRefs>
</ds:datastoreItem>
</file>

<file path=customXml/itemProps3.xml><?xml version="1.0" encoding="utf-8"?>
<ds:datastoreItem xmlns:ds="http://schemas.openxmlformats.org/officeDocument/2006/customXml" ds:itemID="{8E98DE19-5AD0-457D-9038-E49627ACED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234</TotalTime>
  <Words>1917</Words>
  <Application>Microsoft Office PowerPoint</Application>
  <PresentationFormat>Custom</PresentationFormat>
  <Paragraphs>227</Paragraphs>
  <Slides>24</Slides>
  <Notes>10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0</vt:i4>
      </vt:variant>
      <vt:variant>
        <vt:lpstr>Slide Titles</vt:lpstr>
      </vt:variant>
      <vt:variant>
        <vt:i4>24</vt:i4>
      </vt:variant>
    </vt:vector>
  </HeadingPairs>
  <TitlesOfParts>
    <vt:vector size="35" baseType="lpstr">
      <vt:lpstr>Cambria</vt:lpstr>
      <vt:lpstr>Cambria Math</vt:lpstr>
      <vt:lpstr>Calibri</vt:lpstr>
      <vt:lpstr>Helvetica Neue</vt:lpstr>
      <vt:lpstr>Arial Rounded MT Bold</vt:lpstr>
      <vt:lpstr>Wingdings</vt:lpstr>
      <vt:lpstr>Arial</vt:lpstr>
      <vt:lpstr>Noto Sans Symbols</vt:lpstr>
      <vt:lpstr>Oxygen</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keywords>, docId:8C4CCA04592988EB94ED9702B1AD8D71</cp:keywords>
  <cp:lastModifiedBy>Rania</cp:lastModifiedBy>
  <cp:revision>326</cp:revision>
  <dcterms:created xsi:type="dcterms:W3CDTF">2022-05-03T15:33:59Z</dcterms:created>
  <dcterms:modified xsi:type="dcterms:W3CDTF">2023-07-14T17:13:58Z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y fmtid="{D5CDD505-2E9C-101B-9397-08002B2CF9AE}" pid="5" name="ContentTypeId">
    <vt:lpwstr>0x0101008BA70C69BED3724697D2FD679F55D5AA</vt:lpwstr>
  </property>
  <property fmtid="{D5CDD505-2E9C-101B-9397-08002B2CF9AE}" pid="6" name="MediaServiceImageTags">
    <vt:lpwstr/>
  </property>
</Properties>
</file>