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8" r:id="rId3"/>
    <p:sldId id="259" r:id="rId4"/>
    <p:sldId id="274" r:id="rId5"/>
    <p:sldId id="263" r:id="rId6"/>
    <p:sldId id="260" r:id="rId7"/>
    <p:sldId id="264" r:id="rId8"/>
    <p:sldId id="265" r:id="rId9"/>
    <p:sldId id="276" r:id="rId10"/>
    <p:sldId id="266" r:id="rId11"/>
    <p:sldId id="267" r:id="rId12"/>
    <p:sldId id="268" r:id="rId13"/>
    <p:sldId id="269" r:id="rId14"/>
    <p:sldId id="270" r:id="rId15"/>
    <p:sldId id="271" r:id="rId16"/>
    <p:sldId id="272" r:id="rId17"/>
    <p:sldId id="275" r:id="rId18"/>
    <p:sldId id="273" r:id="rId19"/>
    <p:sldId id="277" r:id="rId20"/>
    <p:sldId id="278" r:id="rId21"/>
    <p:sldId id="262" r:id="rId22"/>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D40"/>
    <a:srgbClr val="F8F8F8"/>
    <a:srgbClr val="238791"/>
    <a:srgbClr val="1E737C"/>
    <a:srgbClr val="E8676A"/>
    <a:srgbClr val="E7686A"/>
    <a:srgbClr val="69707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69" d="100"/>
          <a:sy n="69" d="100"/>
        </p:scale>
        <p:origin x="114" y="18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E277B-3B42-E4D1-B6A8-D724EB41D0B0}"/>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52ECCD-C0CA-93DB-151D-9581D1F5D82F}"/>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6486E2-D614-591E-B732-55E098029375}"/>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0958C8-5AD5-7968-F14A-57C823D36F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6875A1-4E83-D05B-BD13-B52DD04DB824}"/>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F75999A-F334-86AE-8EDD-EBC8A9A254F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8" name="Marcador de pie de página 7">
            <a:extLst>
              <a:ext uri="{FF2B5EF4-FFF2-40B4-BE49-F238E27FC236}">
                <a16:creationId xmlns:a16="http://schemas.microsoft.com/office/drawing/2014/main" id="{85E8ACF4-12E9-F6E7-34B8-95778505C17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5EE5675-1314-BF12-FD7D-55D17789920E}"/>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0247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E8C4E-13E0-55E6-0EBA-C4246DC4044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CB973EB-B3BF-842B-EB0E-C1A8E529C07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4" name="Marcador de pie de página 3">
            <a:extLst>
              <a:ext uri="{FF2B5EF4-FFF2-40B4-BE49-F238E27FC236}">
                <a16:creationId xmlns:a16="http://schemas.microsoft.com/office/drawing/2014/main" id="{456AFE9B-4108-5EBE-F167-5CE993ECBFF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DF1E4D6-ABD8-8A8B-631F-5B12792878D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322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64C83C-4D93-15FB-524E-D13FECDDA741}"/>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3" name="Marcador de pie de página 2">
            <a:extLst>
              <a:ext uri="{FF2B5EF4-FFF2-40B4-BE49-F238E27FC236}">
                <a16:creationId xmlns:a16="http://schemas.microsoft.com/office/drawing/2014/main" id="{F863E5DC-7CCB-206F-C702-B3AF98751D3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2954E89-459B-7734-DD24-1DC7BCEF2F4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3417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3E929-57BE-3B1B-0D0D-772F684CF6E2}"/>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326571-F15E-0E7E-091F-AE85410BF368}"/>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B602F4-5B77-6701-7AE4-44F61BC315E3}"/>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D31B4A-CD75-3FA1-AE0E-AC69CFBDDAC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6" name="Marcador de pie de página 5">
            <a:extLst>
              <a:ext uri="{FF2B5EF4-FFF2-40B4-BE49-F238E27FC236}">
                <a16:creationId xmlns:a16="http://schemas.microsoft.com/office/drawing/2014/main" id="{9696BC9A-DA43-654D-00CA-E0DCB883DDE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39DA356-0527-E3EF-20E8-77F2EE427C0A}"/>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35071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BB2A0-1F99-4774-130B-DE435622296A}"/>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966F0D2-122F-2C80-3361-36097EED23F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97EF99-F8FC-1686-50A7-FC93F299B1D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C49A95-6AE0-BE64-BAEB-437CE62325F6}"/>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6" name="Marcador de pie de página 5">
            <a:extLst>
              <a:ext uri="{FF2B5EF4-FFF2-40B4-BE49-F238E27FC236}">
                <a16:creationId xmlns:a16="http://schemas.microsoft.com/office/drawing/2014/main" id="{53206811-1782-0544-6A71-815DAF92B9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C35AC3D-2FC2-28BC-E6C9-F2E49B7B5936}"/>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37722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92E2F-5791-BBDA-5B71-30E2CEB5C23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CF477-1A8A-EC9D-2CD9-CCB8974FE202}"/>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C911FE-1B5C-9C27-00BE-7F2861BF4359}"/>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5" name="Marcador de pie de página 4">
            <a:extLst>
              <a:ext uri="{FF2B5EF4-FFF2-40B4-BE49-F238E27FC236}">
                <a16:creationId xmlns:a16="http://schemas.microsoft.com/office/drawing/2014/main" id="{DC12B8E4-BA5C-4E23-039A-E664908E6DD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E1BABD4-9480-4A03-1684-C22CF30C5B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19522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A2ECEE-B169-17F0-F43C-842F42441CD1}"/>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814F84-C46C-1D79-415C-C0784E2EFF1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30ED9D-41A2-AA0F-D943-39A44D49E5EF}"/>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5" name="Marcador de pie de página 4">
            <a:extLst>
              <a:ext uri="{FF2B5EF4-FFF2-40B4-BE49-F238E27FC236}">
                <a16:creationId xmlns:a16="http://schemas.microsoft.com/office/drawing/2014/main" id="{BCB69718-7114-6B06-E813-5A238201995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164EEF-0569-7BCD-A4B1-DDE8123A2D7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415892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9072C-7E47-B70E-B79E-10E0F2EA6FC5}"/>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434A50-EB7E-272A-7A77-276077D9210F}"/>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E3EBBF7-0D82-F25A-82B9-EE7FFE2DA312}"/>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5" name="Marcador de pie de página 4">
            <a:extLst>
              <a:ext uri="{FF2B5EF4-FFF2-40B4-BE49-F238E27FC236}">
                <a16:creationId xmlns:a16="http://schemas.microsoft.com/office/drawing/2014/main" id="{1A8BF46F-BB9A-D741-571A-4CC74EE9E80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C0EB782-AE44-A5D9-FDF4-9E510D87E809}"/>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7109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043A1-E8C1-010B-5D09-581CE51E25B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E1B9B1-F63C-4DF2-3D12-A83AC454D3B8}"/>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3D775-921A-50C6-8661-8D81AE2AB737}"/>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5" name="Marcador de pie de página 4">
            <a:extLst>
              <a:ext uri="{FF2B5EF4-FFF2-40B4-BE49-F238E27FC236}">
                <a16:creationId xmlns:a16="http://schemas.microsoft.com/office/drawing/2014/main" id="{3093E7B2-15B0-09E0-C6FC-15F08AEBE0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4D349D4-0FFD-62D9-4865-6D7908E5F4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8868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7E738-47FE-95EE-70B2-4463D108385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5EC36A-F222-EC6F-9B4D-7271CF5760A8}"/>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2C40F4-E00B-4D7E-6D84-858834C9CBC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5" name="Marcador de pie de página 4">
            <a:extLst>
              <a:ext uri="{FF2B5EF4-FFF2-40B4-BE49-F238E27FC236}">
                <a16:creationId xmlns:a16="http://schemas.microsoft.com/office/drawing/2014/main" id="{285D561B-6E85-340F-4100-0E9C69E8927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7B0910-8394-57CF-84B2-EEC8A0C03A83}"/>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1047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6F903-EF2D-E7C5-47C0-6F46DA77571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151A5A-85BC-410F-42C5-7BF6AA5BC14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0FA94C-9271-126F-650E-261B491CA64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9EBFF4-D20E-792C-9CFC-B0C408AF47F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12/01/2023</a:t>
            </a:fld>
            <a:endParaRPr lang="es-ES"/>
          </a:p>
        </p:txBody>
      </p:sp>
      <p:sp>
        <p:nvSpPr>
          <p:cNvPr id="6" name="Marcador de pie de página 5">
            <a:extLst>
              <a:ext uri="{FF2B5EF4-FFF2-40B4-BE49-F238E27FC236}">
                <a16:creationId xmlns:a16="http://schemas.microsoft.com/office/drawing/2014/main" id="{A7C9D12F-3E17-2406-5A3F-9F2870F09F2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889552A-DD63-D594-ABDB-AEBE8FA53B5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‹Nº›</a:t>
            </a:fld>
            <a:endParaRPr lang="es-ES"/>
          </a:p>
        </p:txBody>
      </p:sp>
    </p:spTree>
    <p:extLst>
      <p:ext uri="{BB962C8B-B14F-4D97-AF65-F5344CB8AC3E}">
        <p14:creationId xmlns:p14="http://schemas.microsoft.com/office/powerpoint/2010/main" val="2579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DA802E67-0748-2D2E-3F14-D254668597AB}"/>
              </a:ext>
            </a:extLst>
          </p:cNvPr>
          <p:cNvPicPr/>
          <p:nvPr userDrawn="1"/>
        </p:nvPicPr>
        <p:blipFill>
          <a:blip r:embed="rId7" cstate="screen">
            <a:extLst>
              <a:ext uri="{28A0092B-C50C-407E-A947-70E740481C1C}">
                <a14:useLocalDpi xmlns:a14="http://schemas.microsoft.com/office/drawing/2010/main" val="0"/>
              </a:ext>
            </a:extLst>
          </a:blip>
          <a:stretch>
            <a:fillRect/>
          </a:stretch>
        </p:blipFill>
        <p:spPr>
          <a:xfrm>
            <a:off x="1447800" y="9243313"/>
            <a:ext cx="3200399" cy="676274"/>
          </a:xfrm>
          <a:prstGeom prst="rect">
            <a:avLst/>
          </a:prstGeom>
        </p:spPr>
      </p:pic>
      <p:sp>
        <p:nvSpPr>
          <p:cNvPr id="8" name="object 3">
            <a:extLst>
              <a:ext uri="{FF2B5EF4-FFF2-40B4-BE49-F238E27FC236}">
                <a16:creationId xmlns:a16="http://schemas.microsoft.com/office/drawing/2014/main" id="{5755C00D-77FE-8975-9CB6-FD3EDDCC4CA5}"/>
              </a:ext>
            </a:extLst>
          </p:cNvPr>
          <p:cNvSpPr/>
          <p:nvPr userDrawn="1"/>
        </p:nvSpPr>
        <p:spPr>
          <a:xfrm>
            <a:off x="177057"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EBE1FC0C-33F3-5F92-1FEB-C1B4B5FFD70F}"/>
              </a:ext>
            </a:extLst>
          </p:cNvPr>
          <p:cNvSpPr/>
          <p:nvPr userDrawn="1"/>
        </p:nvSpPr>
        <p:spPr>
          <a:xfrm>
            <a:off x="177057"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1B192276-58A7-C71B-1D87-8FB1F92F3D4C}"/>
              </a:ext>
            </a:extLst>
          </p:cNvPr>
          <p:cNvSpPr/>
          <p:nvPr userDrawn="1"/>
        </p:nvSpPr>
        <p:spPr>
          <a:xfrm>
            <a:off x="187762"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DAEB0637-26CA-5155-2AD9-42AF2609ACA7}"/>
              </a:ext>
            </a:extLst>
          </p:cNvPr>
          <p:cNvSpPr/>
          <p:nvPr userDrawn="1"/>
        </p:nvSpPr>
        <p:spPr>
          <a:xfrm>
            <a:off x="177057"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F78179B-2511-C03D-E662-07AEAA86E42E}"/>
              </a:ext>
            </a:extLst>
          </p:cNvPr>
          <p:cNvSpPr/>
          <p:nvPr userDrawn="1"/>
        </p:nvSpPr>
        <p:spPr>
          <a:xfrm>
            <a:off x="177057"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CC585EAD-8078-9E92-9493-90F92CCB61BA}"/>
              </a:ext>
            </a:extLst>
          </p:cNvPr>
          <p:cNvSpPr/>
          <p:nvPr userDrawn="1"/>
        </p:nvSpPr>
        <p:spPr>
          <a:xfrm>
            <a:off x="187762"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7CE332CB-41FC-4074-C19E-3BDEBC4E8238}"/>
              </a:ext>
            </a:extLst>
          </p:cNvPr>
          <p:cNvSpPr/>
          <p:nvPr userDrawn="1"/>
        </p:nvSpPr>
        <p:spPr>
          <a:xfrm>
            <a:off x="177057"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1D63B0BA-2CA7-5508-D507-274C4C17A6DE}"/>
              </a:ext>
            </a:extLst>
          </p:cNvPr>
          <p:cNvSpPr/>
          <p:nvPr userDrawn="1"/>
        </p:nvSpPr>
        <p:spPr>
          <a:xfrm>
            <a:off x="177057"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52C5D37E-F8EC-5272-D7A3-E0C30F6F0EB8}"/>
              </a:ext>
            </a:extLst>
          </p:cNvPr>
          <p:cNvSpPr/>
          <p:nvPr userDrawn="1"/>
        </p:nvSpPr>
        <p:spPr>
          <a:xfrm>
            <a:off x="187762"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9E76F77F-6692-1CA4-98F5-4693E6F4FC13}"/>
              </a:ext>
            </a:extLst>
          </p:cNvPr>
          <p:cNvSpPr/>
          <p:nvPr userDrawn="1"/>
        </p:nvSpPr>
        <p:spPr>
          <a:xfrm>
            <a:off x="177057"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3BE22DC0-2D1B-079D-F944-4A177816C953}"/>
              </a:ext>
            </a:extLst>
          </p:cNvPr>
          <p:cNvSpPr/>
          <p:nvPr userDrawn="1"/>
        </p:nvSpPr>
        <p:spPr>
          <a:xfrm>
            <a:off x="177057"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EA425F25-F69F-8F5B-D60F-974156588B30}"/>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5797230" y="2851504"/>
            <a:ext cx="6741318" cy="2179240"/>
          </a:xfrm>
          <a:prstGeom prst="rect">
            <a:avLst/>
          </a:prstGeom>
        </p:spPr>
      </p:pic>
      <p:sp>
        <p:nvSpPr>
          <p:cNvPr id="20" name="object 15">
            <a:extLst>
              <a:ext uri="{FF2B5EF4-FFF2-40B4-BE49-F238E27FC236}">
                <a16:creationId xmlns:a16="http://schemas.microsoft.com/office/drawing/2014/main" id="{1A6B726B-5748-34C8-5362-2B72670AA269}"/>
              </a:ext>
            </a:extLst>
          </p:cNvPr>
          <p:cNvSpPr txBox="1"/>
          <p:nvPr userDrawn="1"/>
        </p:nvSpPr>
        <p:spPr>
          <a:xfrm>
            <a:off x="7539626" y="5470518"/>
            <a:ext cx="3209290" cy="377825"/>
          </a:xfrm>
          <a:prstGeom prst="rect">
            <a:avLst/>
          </a:prstGeom>
        </p:spPr>
        <p:txBody>
          <a:bodyPr vert="horz" wrap="square" lIns="0" tIns="13335" rIns="0" bIns="0" rtlCol="0">
            <a:spAutoFit/>
          </a:bodyPr>
          <a:lstStyle/>
          <a:p>
            <a:pPr marL="12700">
              <a:lnSpc>
                <a:spcPct val="100000"/>
              </a:lnSpc>
              <a:spcBef>
                <a:spcPts val="105"/>
              </a:spcBef>
            </a:pPr>
            <a:r>
              <a:rPr sz="2300" spc="140" dirty="0">
                <a:solidFill>
                  <a:srgbClr val="6B7C86"/>
                </a:solidFill>
                <a:latin typeface="Microsoft Sans Serif"/>
                <a:cs typeface="Microsoft Sans Serif"/>
              </a:rPr>
              <a:t>da</a:t>
            </a:r>
            <a:r>
              <a:rPr sz="2300" spc="165" dirty="0">
                <a:solidFill>
                  <a:srgbClr val="6B7C86"/>
                </a:solidFill>
                <a:latin typeface="Microsoft Sans Serif"/>
                <a:cs typeface="Microsoft Sans Serif"/>
              </a:rPr>
              <a:t>t</a:t>
            </a:r>
            <a:r>
              <a:rPr sz="2300" spc="140" dirty="0">
                <a:solidFill>
                  <a:srgbClr val="6B7C86"/>
                </a:solidFill>
                <a:latin typeface="Microsoft Sans Serif"/>
                <a:cs typeface="Microsoft Sans Serif"/>
              </a:rPr>
              <a:t>a</a:t>
            </a:r>
            <a:r>
              <a:rPr sz="2300" spc="15" dirty="0">
                <a:solidFill>
                  <a:srgbClr val="6B7C86"/>
                </a:solidFill>
                <a:latin typeface="Microsoft Sans Serif"/>
                <a:cs typeface="Microsoft Sans Serif"/>
              </a:rPr>
              <a:t>s</a:t>
            </a:r>
            <a:r>
              <a:rPr sz="2300" spc="120" dirty="0">
                <a:solidFill>
                  <a:srgbClr val="6B7C86"/>
                </a:solidFill>
                <a:latin typeface="Microsoft Sans Serif"/>
                <a:cs typeface="Microsoft Sans Serif"/>
              </a:rPr>
              <a:t>ci</a:t>
            </a:r>
            <a:r>
              <a:rPr sz="2300" spc="40" dirty="0">
                <a:solidFill>
                  <a:srgbClr val="6B7C86"/>
                </a:solidFill>
                <a:latin typeface="Microsoft Sans Serif"/>
                <a:cs typeface="Microsoft Sans Serif"/>
              </a:rPr>
              <a:t>e</a:t>
            </a:r>
            <a:r>
              <a:rPr sz="2300" dirty="0">
                <a:solidFill>
                  <a:srgbClr val="6B7C86"/>
                </a:solidFill>
                <a:latin typeface="Microsoft Sans Serif"/>
                <a:cs typeface="Microsoft Sans Serif"/>
              </a:rPr>
              <a:t>n</a:t>
            </a:r>
            <a:r>
              <a:rPr sz="2300" spc="120" dirty="0">
                <a:solidFill>
                  <a:srgbClr val="6B7C86"/>
                </a:solidFill>
                <a:latin typeface="Microsoft Sans Serif"/>
                <a:cs typeface="Microsoft Sans Serif"/>
              </a:rPr>
              <a:t>c</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a:t>
            </a:r>
            <a:r>
              <a:rPr sz="2300" spc="140" dirty="0">
                <a:solidFill>
                  <a:srgbClr val="6B7C86"/>
                </a:solidFill>
                <a:latin typeface="Microsoft Sans Serif"/>
                <a:cs typeface="Microsoft Sans Serif"/>
              </a:rPr>
              <a:t>p</a:t>
            </a:r>
            <a:r>
              <a:rPr sz="2300" spc="110" dirty="0">
                <a:solidFill>
                  <a:srgbClr val="6B7C86"/>
                </a:solidFill>
                <a:latin typeface="Microsoft Sans Serif"/>
                <a:cs typeface="Microsoft Sans Serif"/>
              </a:rPr>
              <a:t>r</a:t>
            </a:r>
            <a:r>
              <a:rPr sz="2300" spc="40" dirty="0">
                <a:solidFill>
                  <a:srgbClr val="6B7C86"/>
                </a:solidFill>
                <a:latin typeface="Microsoft Sans Serif"/>
                <a:cs typeface="Microsoft Sans Serif"/>
              </a:rPr>
              <a:t>o</a:t>
            </a:r>
            <a:r>
              <a:rPr sz="2300" spc="120" dirty="0">
                <a:solidFill>
                  <a:srgbClr val="6B7C86"/>
                </a:solidFill>
                <a:latin typeface="Microsoft Sans Serif"/>
                <a:cs typeface="Microsoft Sans Serif"/>
              </a:rPr>
              <a:t>j</a:t>
            </a:r>
            <a:r>
              <a:rPr sz="2300" spc="40" dirty="0">
                <a:solidFill>
                  <a:srgbClr val="6B7C86"/>
                </a:solidFill>
                <a:latin typeface="Microsoft Sans Serif"/>
                <a:cs typeface="Microsoft Sans Serif"/>
              </a:rPr>
              <a:t>e</a:t>
            </a:r>
            <a:r>
              <a:rPr sz="2300" spc="120" dirty="0">
                <a:solidFill>
                  <a:srgbClr val="6B7C86"/>
                </a:solidFill>
                <a:latin typeface="Microsoft Sans Serif"/>
                <a:cs typeface="Microsoft Sans Serif"/>
              </a:rPr>
              <a:t>c</a:t>
            </a:r>
            <a:r>
              <a:rPr sz="2300" spc="165" dirty="0">
                <a:solidFill>
                  <a:srgbClr val="6B7C86"/>
                </a:solidFill>
                <a:latin typeface="Microsoft Sans Serif"/>
                <a:cs typeface="Microsoft Sans Serif"/>
              </a:rPr>
              <a:t>t</a:t>
            </a:r>
            <a:r>
              <a:rPr sz="2300" spc="5" dirty="0">
                <a:solidFill>
                  <a:srgbClr val="6B7C86"/>
                </a:solidFill>
                <a:latin typeface="Microsoft Sans Serif"/>
                <a:cs typeface="Microsoft Sans Serif"/>
              </a:rPr>
              <a:t>.</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u</a:t>
            </a:r>
            <a:endParaRPr sz="2300">
              <a:latin typeface="Microsoft Sans Serif"/>
              <a:cs typeface="Microsoft Sans Serif"/>
            </a:endParaRPr>
          </a:p>
        </p:txBody>
      </p:sp>
      <p:sp>
        <p:nvSpPr>
          <p:cNvPr id="21" name="object 16">
            <a:extLst>
              <a:ext uri="{FF2B5EF4-FFF2-40B4-BE49-F238E27FC236}">
                <a16:creationId xmlns:a16="http://schemas.microsoft.com/office/drawing/2014/main" id="{8736A787-F2E2-0249-2B92-70DCD11FEB45}"/>
              </a:ext>
            </a:extLst>
          </p:cNvPr>
          <p:cNvSpPr/>
          <p:nvPr userDrawn="1"/>
        </p:nvSpPr>
        <p:spPr>
          <a:xfrm>
            <a:off x="17798045"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2" name="object 17">
            <a:extLst>
              <a:ext uri="{FF2B5EF4-FFF2-40B4-BE49-F238E27FC236}">
                <a16:creationId xmlns:a16="http://schemas.microsoft.com/office/drawing/2014/main" id="{3BECE133-F238-3E75-6586-6852EBBD7035}"/>
              </a:ext>
            </a:extLst>
          </p:cNvPr>
          <p:cNvSpPr/>
          <p:nvPr userDrawn="1"/>
        </p:nvSpPr>
        <p:spPr>
          <a:xfrm>
            <a:off x="17798045"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3" name="object 18">
            <a:extLst>
              <a:ext uri="{FF2B5EF4-FFF2-40B4-BE49-F238E27FC236}">
                <a16:creationId xmlns:a16="http://schemas.microsoft.com/office/drawing/2014/main" id="{EE7DBF95-E8F0-4EC7-A357-B813D6F3C116}"/>
              </a:ext>
            </a:extLst>
          </p:cNvPr>
          <p:cNvSpPr/>
          <p:nvPr userDrawn="1"/>
        </p:nvSpPr>
        <p:spPr>
          <a:xfrm>
            <a:off x="17808748"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4" name="object 19">
            <a:extLst>
              <a:ext uri="{FF2B5EF4-FFF2-40B4-BE49-F238E27FC236}">
                <a16:creationId xmlns:a16="http://schemas.microsoft.com/office/drawing/2014/main" id="{E7440B94-250D-7087-FA48-06DA05C26E53}"/>
              </a:ext>
            </a:extLst>
          </p:cNvPr>
          <p:cNvSpPr/>
          <p:nvPr userDrawn="1"/>
        </p:nvSpPr>
        <p:spPr>
          <a:xfrm>
            <a:off x="17798045"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5" name="object 20">
            <a:extLst>
              <a:ext uri="{FF2B5EF4-FFF2-40B4-BE49-F238E27FC236}">
                <a16:creationId xmlns:a16="http://schemas.microsoft.com/office/drawing/2014/main" id="{20FD4E03-045B-FC83-C335-A346D34EFA0F}"/>
              </a:ext>
            </a:extLst>
          </p:cNvPr>
          <p:cNvSpPr/>
          <p:nvPr userDrawn="1"/>
        </p:nvSpPr>
        <p:spPr>
          <a:xfrm>
            <a:off x="17798045"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6" name="object 21">
            <a:extLst>
              <a:ext uri="{FF2B5EF4-FFF2-40B4-BE49-F238E27FC236}">
                <a16:creationId xmlns:a16="http://schemas.microsoft.com/office/drawing/2014/main" id="{1F30AA6A-BFF5-5D93-DEDE-1DBB94413FCB}"/>
              </a:ext>
            </a:extLst>
          </p:cNvPr>
          <p:cNvSpPr/>
          <p:nvPr userDrawn="1"/>
        </p:nvSpPr>
        <p:spPr>
          <a:xfrm>
            <a:off x="17808748"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7" name="object 22">
            <a:extLst>
              <a:ext uri="{FF2B5EF4-FFF2-40B4-BE49-F238E27FC236}">
                <a16:creationId xmlns:a16="http://schemas.microsoft.com/office/drawing/2014/main" id="{8FDD1866-CD25-5BF8-347D-1393AB11A60D}"/>
              </a:ext>
            </a:extLst>
          </p:cNvPr>
          <p:cNvSpPr/>
          <p:nvPr userDrawn="1"/>
        </p:nvSpPr>
        <p:spPr>
          <a:xfrm>
            <a:off x="17798045"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8" name="object 23">
            <a:extLst>
              <a:ext uri="{FF2B5EF4-FFF2-40B4-BE49-F238E27FC236}">
                <a16:creationId xmlns:a16="http://schemas.microsoft.com/office/drawing/2014/main" id="{005E8A9B-D108-6CE4-D957-81B06AFEF150}"/>
              </a:ext>
            </a:extLst>
          </p:cNvPr>
          <p:cNvSpPr/>
          <p:nvPr userDrawn="1"/>
        </p:nvSpPr>
        <p:spPr>
          <a:xfrm>
            <a:off x="17798045"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9" name="object 24">
            <a:extLst>
              <a:ext uri="{FF2B5EF4-FFF2-40B4-BE49-F238E27FC236}">
                <a16:creationId xmlns:a16="http://schemas.microsoft.com/office/drawing/2014/main" id="{89CDC558-A324-5641-734B-5642CF178DE7}"/>
              </a:ext>
            </a:extLst>
          </p:cNvPr>
          <p:cNvSpPr/>
          <p:nvPr userDrawn="1"/>
        </p:nvSpPr>
        <p:spPr>
          <a:xfrm>
            <a:off x="17808748"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30" name="object 25">
            <a:extLst>
              <a:ext uri="{FF2B5EF4-FFF2-40B4-BE49-F238E27FC236}">
                <a16:creationId xmlns:a16="http://schemas.microsoft.com/office/drawing/2014/main" id="{8D9E1383-427A-61BD-B71A-8E2CB4E63645}"/>
              </a:ext>
            </a:extLst>
          </p:cNvPr>
          <p:cNvSpPr/>
          <p:nvPr userDrawn="1"/>
        </p:nvSpPr>
        <p:spPr>
          <a:xfrm>
            <a:off x="17798045"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31" name="object 26">
            <a:extLst>
              <a:ext uri="{FF2B5EF4-FFF2-40B4-BE49-F238E27FC236}">
                <a16:creationId xmlns:a16="http://schemas.microsoft.com/office/drawing/2014/main" id="{76CF06EF-2545-5250-3E4D-538961D386AA}"/>
              </a:ext>
            </a:extLst>
          </p:cNvPr>
          <p:cNvSpPr/>
          <p:nvPr userDrawn="1"/>
        </p:nvSpPr>
        <p:spPr>
          <a:xfrm>
            <a:off x="17798045"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4" name="CuadroTexto 3">
            <a:extLst>
              <a:ext uri="{FF2B5EF4-FFF2-40B4-BE49-F238E27FC236}">
                <a16:creationId xmlns:a16="http://schemas.microsoft.com/office/drawing/2014/main" id="{F5FA4E65-FCA8-8E2F-B048-324F8F6C7CF4}"/>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45D299E-C2A7-E77F-BA72-256A7D6F00CA}"/>
              </a:ext>
            </a:extLst>
          </p:cNvPr>
          <p:cNvSpPr/>
          <p:nvPr userDrawn="1"/>
        </p:nvSpPr>
        <p:spPr>
          <a:xfrm>
            <a:off x="177057" y="9847729"/>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BCFB7F2E-F53E-AF00-C8C3-80160DE71268}"/>
              </a:ext>
            </a:extLst>
          </p:cNvPr>
          <p:cNvSpPr/>
          <p:nvPr userDrawn="1"/>
        </p:nvSpPr>
        <p:spPr>
          <a:xfrm>
            <a:off x="177057" y="8847488"/>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92CBDF82-C7B5-0A47-2560-A379483FE578}"/>
              </a:ext>
            </a:extLst>
          </p:cNvPr>
          <p:cNvSpPr/>
          <p:nvPr userDrawn="1"/>
        </p:nvSpPr>
        <p:spPr>
          <a:xfrm>
            <a:off x="187762" y="7596451"/>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042BE1D7-E3DE-C108-4982-24B42CC0AA72}"/>
              </a:ext>
            </a:extLst>
          </p:cNvPr>
          <p:cNvSpPr/>
          <p:nvPr userDrawn="1"/>
        </p:nvSpPr>
        <p:spPr>
          <a:xfrm>
            <a:off x="177057" y="691965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C813F35-825C-1848-A863-909B5F67695E}"/>
              </a:ext>
            </a:extLst>
          </p:cNvPr>
          <p:cNvSpPr/>
          <p:nvPr userDrawn="1"/>
        </p:nvSpPr>
        <p:spPr>
          <a:xfrm>
            <a:off x="177057" y="591941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7B73987F-E123-E0AE-C30F-371187A1FAED}"/>
              </a:ext>
            </a:extLst>
          </p:cNvPr>
          <p:cNvSpPr/>
          <p:nvPr userDrawn="1"/>
        </p:nvSpPr>
        <p:spPr>
          <a:xfrm>
            <a:off x="187762" y="466837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13061DD6-597E-619A-36CD-4FF266D92162}"/>
              </a:ext>
            </a:extLst>
          </p:cNvPr>
          <p:cNvSpPr/>
          <p:nvPr userDrawn="1"/>
        </p:nvSpPr>
        <p:spPr>
          <a:xfrm>
            <a:off x="177057" y="399157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8F7BE249-6208-51C4-635A-8D78696B18FD}"/>
              </a:ext>
            </a:extLst>
          </p:cNvPr>
          <p:cNvSpPr/>
          <p:nvPr userDrawn="1"/>
        </p:nvSpPr>
        <p:spPr>
          <a:xfrm>
            <a:off x="177057" y="299133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E5319B48-C21F-A8FD-67E3-54791D42BE86}"/>
              </a:ext>
            </a:extLst>
          </p:cNvPr>
          <p:cNvSpPr/>
          <p:nvPr userDrawn="1"/>
        </p:nvSpPr>
        <p:spPr>
          <a:xfrm>
            <a:off x="187762" y="174029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357373C2-E0E3-30A7-BE50-012578B465F6}"/>
              </a:ext>
            </a:extLst>
          </p:cNvPr>
          <p:cNvSpPr/>
          <p:nvPr userDrawn="1"/>
        </p:nvSpPr>
        <p:spPr>
          <a:xfrm>
            <a:off x="177057" y="1063501"/>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0DD394F5-C0D3-3C38-7058-99BEC22A8532}"/>
              </a:ext>
            </a:extLst>
          </p:cNvPr>
          <p:cNvSpPr/>
          <p:nvPr userDrawn="1"/>
        </p:nvSpPr>
        <p:spPr>
          <a:xfrm>
            <a:off x="177057" y="6326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0504D18A-FD5D-32CE-C2CD-F46C2DCC578F}"/>
              </a:ext>
            </a:extLst>
          </p:cNvPr>
          <p:cNvPicPr/>
          <p:nvPr userDrawn="1"/>
        </p:nvPicPr>
        <p:blipFill>
          <a:blip r:embed="rId13" cstate="screen">
            <a:extLst>
              <a:ext uri="{28A0092B-C50C-407E-A947-70E740481C1C}">
                <a14:useLocalDpi xmlns:a14="http://schemas.microsoft.com/office/drawing/2010/main" val="0"/>
              </a:ext>
            </a:extLst>
          </a:blip>
          <a:stretch>
            <a:fillRect/>
          </a:stretch>
        </p:blipFill>
        <p:spPr>
          <a:xfrm>
            <a:off x="15011400" y="419100"/>
            <a:ext cx="2891670" cy="932139"/>
          </a:xfrm>
          <a:prstGeom prst="rect">
            <a:avLst/>
          </a:prstGeom>
        </p:spPr>
      </p:pic>
      <p:sp>
        <p:nvSpPr>
          <p:cNvPr id="23" name="CuadroTexto 22">
            <a:extLst>
              <a:ext uri="{FF2B5EF4-FFF2-40B4-BE49-F238E27FC236}">
                <a16:creationId xmlns:a16="http://schemas.microsoft.com/office/drawing/2014/main" id="{0B0702A4-442D-D72A-E87B-19EDD47A47ED}"/>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pic>
        <p:nvPicPr>
          <p:cNvPr id="24" name="object 2">
            <a:extLst>
              <a:ext uri="{FF2B5EF4-FFF2-40B4-BE49-F238E27FC236}">
                <a16:creationId xmlns:a16="http://schemas.microsoft.com/office/drawing/2014/main" id="{00B21A7A-BB50-16CD-B1C1-7D57EEA53685}"/>
              </a:ext>
            </a:extLst>
          </p:cNvPr>
          <p:cNvPicPr/>
          <p:nvPr userDrawn="1"/>
        </p:nvPicPr>
        <p:blipFill>
          <a:blip r:embed="rId14" cstate="screen">
            <a:extLst>
              <a:ext uri="{28A0092B-C50C-407E-A947-70E740481C1C}">
                <a14:useLocalDpi xmlns:a14="http://schemas.microsoft.com/office/drawing/2010/main" val="0"/>
              </a:ext>
            </a:extLst>
          </a:blip>
          <a:stretch>
            <a:fillRect/>
          </a:stretch>
        </p:blipFill>
        <p:spPr>
          <a:xfrm>
            <a:off x="1447800" y="9243313"/>
            <a:ext cx="3200399" cy="676274"/>
          </a:xfrm>
          <a:prstGeom prst="rect">
            <a:avLst/>
          </a:prstGeom>
        </p:spPr>
      </p:pic>
    </p:spTree>
    <p:extLst>
      <p:ext uri="{BB962C8B-B14F-4D97-AF65-F5344CB8AC3E}">
        <p14:creationId xmlns:p14="http://schemas.microsoft.com/office/powerpoint/2010/main" val="1715339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atesfoundation.org/goalkeepers/report/2019-report/#ExaminingInequality"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4E27C2-649F-F2B8-B7E1-2956CAAC7E77}"/>
              </a:ext>
            </a:extLst>
          </p:cNvPr>
          <p:cNvSpPr txBox="1"/>
          <p:nvPr/>
        </p:nvSpPr>
        <p:spPr>
          <a:xfrm>
            <a:off x="1733550" y="6591300"/>
            <a:ext cx="148209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t-BR" sz="4800" b="1" spc="-114" dirty="0">
                <a:solidFill>
                  <a:srgbClr val="E7686A"/>
                </a:solidFill>
                <a:ea typeface="Microsoft Sans Serif" panose="020B0604020202020204" pitchFamily="34" charset="0"/>
                <a:cs typeface="Microsoft Sans Serif" panose="020B0604020202020204" pitchFamily="34" charset="0"/>
              </a:rPr>
              <a:t>Data Journalism and Storytelling</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t-BR" sz="3600" b="1" spc="-114" dirty="0">
                <a:solidFill>
                  <a:srgbClr val="E7686A"/>
                </a:solidFill>
                <a:ea typeface="Microsoft Sans Serif" panose="020B0604020202020204" pitchFamily="34" charset="0"/>
                <a:cs typeface="Microsoft Sans Serif" panose="020B0604020202020204" pitchFamily="34" charset="0"/>
              </a:rPr>
              <a:t>By Internet Web Solutions</a:t>
            </a:r>
            <a:endParaRPr lang="pt-BR" sz="3200" b="1" spc="-114" dirty="0">
              <a:solidFill>
                <a:srgbClr val="E7686A"/>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023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48768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Storytelling</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 From data analysis to data storytelling</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0040186" cy="3785652"/>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The purpose of any data collection is to extract value from it. Once </a:t>
            </a:r>
            <a:r>
              <a:rPr lang="en-US" sz="2400" dirty="0" err="1">
                <a:ea typeface="Microsoft Sans Serif" panose="020B0604020202020204" pitchFamily="34" charset="0"/>
                <a:cs typeface="Microsoft Sans Serif" panose="020B0604020202020204" pitchFamily="34" charset="0"/>
              </a:rPr>
              <a:t>analysed</a:t>
            </a:r>
            <a:r>
              <a:rPr lang="en-US" sz="2400" dirty="0">
                <a:ea typeface="Microsoft Sans Serif" panose="020B0604020202020204" pitchFamily="34" charset="0"/>
                <a:cs typeface="Microsoft Sans Serif" panose="020B0604020202020204" pitchFamily="34" charset="0"/>
              </a:rPr>
              <a:t>, however, it is essential to be able to disseminate this value in order for it to be meaningful.</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When narrative is combined with data, it helps explain to the general public what is happening in the data and why a particular insight is important. </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In this sense, data storytelling is the tool that enables data analysts to translate information from the 'language of numbers' into a story and narrative that is accessible to users unfamiliar with data science.</a:t>
            </a:r>
          </a:p>
        </p:txBody>
      </p:sp>
      <p:pic>
        <p:nvPicPr>
          <p:cNvPr id="6" name="Immagin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573000" y="2668295"/>
            <a:ext cx="4636026" cy="4636026"/>
          </a:xfrm>
          <a:prstGeom prst="rect">
            <a:avLst/>
          </a:prstGeom>
        </p:spPr>
      </p:pic>
      <p:sp>
        <p:nvSpPr>
          <p:cNvPr id="2" name="Rettangolo 1"/>
          <p:cNvSpPr/>
          <p:nvPr/>
        </p:nvSpPr>
        <p:spPr>
          <a:xfrm>
            <a:off x="13585367" y="6978764"/>
            <a:ext cx="2611292" cy="307777"/>
          </a:xfrm>
          <a:prstGeom prst="rect">
            <a:avLst/>
          </a:prstGeom>
        </p:spPr>
        <p:txBody>
          <a:bodyPr wrap="none">
            <a:spAutoFit/>
          </a:bodyPr>
          <a:lstStyle/>
          <a:p>
            <a:r>
              <a:rPr lang="it-IT" sz="1400" dirty="0" err="1"/>
              <a:t>Designed</a:t>
            </a:r>
            <a:r>
              <a:rPr lang="it-IT" sz="1400" dirty="0"/>
              <a:t> by </a:t>
            </a:r>
            <a:r>
              <a:rPr lang="it-IT" sz="1400" dirty="0" err="1"/>
              <a:t>vectorjuice</a:t>
            </a:r>
            <a:r>
              <a:rPr lang="it-IT" sz="1400" dirty="0"/>
              <a:t> / </a:t>
            </a:r>
            <a:r>
              <a:rPr lang="it-IT" sz="1400" dirty="0" err="1"/>
              <a:t>Freepik</a:t>
            </a:r>
            <a:endParaRPr lang="it-IT" sz="1400" dirty="0"/>
          </a:p>
        </p:txBody>
      </p:sp>
    </p:spTree>
    <p:extLst>
      <p:ext uri="{BB962C8B-B14F-4D97-AF65-F5344CB8AC3E}">
        <p14:creationId xmlns:p14="http://schemas.microsoft.com/office/powerpoint/2010/main" val="45563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5867400" cy="1384995"/>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Storytelling</a:t>
            </a: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3. Key elements</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5240000" cy="5262979"/>
          </a:xfrm>
          <a:prstGeom prst="rect">
            <a:avLst/>
          </a:prstGeom>
          <a:noFill/>
        </p:spPr>
        <p:txBody>
          <a:bodyPr wrap="square" rtlCol="0">
            <a:spAutoFit/>
          </a:bodyPr>
          <a:lstStyle/>
          <a:p>
            <a:r>
              <a:rPr lang="en-US" sz="2400" dirty="0"/>
              <a:t>Data storytelling is an approach that involves the combination of three key elements:</a:t>
            </a:r>
          </a:p>
          <a:p>
            <a:r>
              <a:rPr lang="en-US" sz="2400" dirty="0"/>
              <a:t> </a:t>
            </a:r>
          </a:p>
          <a:p>
            <a:pPr marL="342900" indent="-342900">
              <a:buFont typeface="Wingdings" panose="05000000000000000000" pitchFamily="2" charset="2"/>
              <a:buChar char="Ø"/>
            </a:pPr>
            <a:r>
              <a:rPr lang="en-US" sz="2400" b="1" dirty="0">
                <a:effectLst>
                  <a:outerShdw blurRad="38100" dist="38100" dir="2700000" algn="tl">
                    <a:srgbClr val="000000">
                      <a:alpha val="43137"/>
                    </a:srgbClr>
                  </a:outerShdw>
                </a:effectLst>
              </a:rPr>
              <a:t>Data</a:t>
            </a:r>
            <a:r>
              <a:rPr lang="en-US" sz="2400" dirty="0"/>
              <a:t>: Analysis of data using descriptive, diagnostic, predictive and prescriptive analyses can enable understanding the full picture and extract knowledge and insights from the data.</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b="1" dirty="0">
                <a:effectLst>
                  <a:outerShdw blurRad="38100" dist="38100" dir="2700000" algn="tl">
                    <a:srgbClr val="000000">
                      <a:alpha val="43137"/>
                    </a:srgbClr>
                  </a:outerShdw>
                </a:effectLst>
              </a:rPr>
              <a:t>Narrative</a:t>
            </a:r>
            <a:r>
              <a:rPr lang="en-US" sz="2400" dirty="0"/>
              <a:t>: Storyline is used to effectively communicate the insights gained from the data, the context surrounding them and the recommended actions; it is a key vehicle for conveying information because it enhances our ability to understand.</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b="1" dirty="0" err="1">
                <a:effectLst>
                  <a:outerShdw blurRad="38100" dist="38100" dir="2700000" algn="tl">
                    <a:srgbClr val="000000">
                      <a:alpha val="43137"/>
                    </a:srgbClr>
                  </a:outerShdw>
                </a:effectLst>
              </a:rPr>
              <a:t>Visualisation</a:t>
            </a:r>
            <a:r>
              <a:rPr lang="en-US" sz="2400" dirty="0"/>
              <a:t>: Transforming data into graphs, charts, images or videos allows us to see the data more clearly; they provide snapshots at a glance of the data, but without the context needed to explain why something happened.</a:t>
            </a:r>
          </a:p>
          <a:p>
            <a:pPr marL="342900" indent="-342900">
              <a:buFont typeface="Wingdings" panose="05000000000000000000" pitchFamily="2" charset="2"/>
              <a:buChar char="Ø"/>
            </a:pPr>
            <a:endParaRPr lang="en-US" sz="2400" dirty="0"/>
          </a:p>
          <a:p>
            <a:r>
              <a:rPr lang="en-US" sz="2400" dirty="0"/>
              <a:t>When you combine the right images and narrative with the right data, you get a data story that can influence and drive change. </a:t>
            </a:r>
          </a:p>
        </p:txBody>
      </p:sp>
    </p:spTree>
    <p:extLst>
      <p:ext uri="{BB962C8B-B14F-4D97-AF65-F5344CB8AC3E}">
        <p14:creationId xmlns:p14="http://schemas.microsoft.com/office/powerpoint/2010/main" val="320682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27432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story</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1. Why is story more effective?</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4589682"/>
            <a:ext cx="11506200" cy="3416320"/>
          </a:xfrm>
          <a:prstGeom prst="rect">
            <a:avLst/>
          </a:prstGeom>
          <a:noFill/>
        </p:spPr>
        <p:txBody>
          <a:bodyPr wrap="square" rtlCol="0">
            <a:spAutoFit/>
          </a:bodyPr>
          <a:lstStyle/>
          <a:p>
            <a:pPr>
              <a:lnSpc>
                <a:spcPct val="150000"/>
              </a:lnSpc>
            </a:pPr>
            <a:r>
              <a:rPr lang="en-US" sz="2400" dirty="0">
                <a:ea typeface="Microsoft Sans Serif" panose="020B0604020202020204" pitchFamily="34" charset="0"/>
                <a:cs typeface="Microsoft Sans Serif" panose="020B0604020202020204" pitchFamily="34" charset="0"/>
              </a:rPr>
              <a:t>When listening to a story, several parts of the brain are involved, including:</a:t>
            </a:r>
          </a:p>
          <a:p>
            <a:pPr marL="342900" indent="-342900">
              <a:lnSpc>
                <a:spcPct val="150000"/>
              </a:lnSpc>
              <a:buFont typeface="Arial" panose="020B0604020202020204" pitchFamily="34" charset="0"/>
              <a:buChar char="•"/>
            </a:pPr>
            <a:r>
              <a:rPr lang="en-US" sz="2400" dirty="0">
                <a:ea typeface="Microsoft Sans Serif" panose="020B0604020202020204" pitchFamily="34" charset="0"/>
                <a:cs typeface="Microsoft Sans Serif" panose="020B0604020202020204" pitchFamily="34" charset="0"/>
              </a:rPr>
              <a:t>Wernicke's area, which controls </a:t>
            </a:r>
            <a:r>
              <a:rPr lang="en-US" sz="2400" b="1" dirty="0">
                <a:ea typeface="Microsoft Sans Serif" panose="020B0604020202020204" pitchFamily="34" charset="0"/>
                <a:cs typeface="Microsoft Sans Serif" panose="020B0604020202020204" pitchFamily="34" charset="0"/>
              </a:rPr>
              <a:t>language comprehension</a:t>
            </a:r>
            <a:r>
              <a:rPr lang="en-US" sz="2400" dirty="0">
                <a:ea typeface="Microsoft Sans Serif" panose="020B0604020202020204" pitchFamily="34" charset="0"/>
                <a:cs typeface="Microsoft Sans Serif" panose="020B0604020202020204" pitchFamily="34" charset="0"/>
              </a:rPr>
              <a:t>;</a:t>
            </a:r>
          </a:p>
          <a:p>
            <a:pPr marL="342900" indent="-342900">
              <a:lnSpc>
                <a:spcPct val="150000"/>
              </a:lnSpc>
              <a:buFont typeface="Arial" panose="020B0604020202020204" pitchFamily="34" charset="0"/>
              <a:buChar char="•"/>
            </a:pPr>
            <a:r>
              <a:rPr lang="en-US" sz="2400" dirty="0">
                <a:ea typeface="Microsoft Sans Serif" panose="020B0604020202020204" pitchFamily="34" charset="0"/>
                <a:cs typeface="Microsoft Sans Serif" panose="020B0604020202020204" pitchFamily="34" charset="0"/>
              </a:rPr>
              <a:t>Amygdala, which processes </a:t>
            </a:r>
            <a:r>
              <a:rPr lang="en-US" sz="2400" b="1" dirty="0">
                <a:ea typeface="Microsoft Sans Serif" panose="020B0604020202020204" pitchFamily="34" charset="0"/>
                <a:cs typeface="Microsoft Sans Serif" panose="020B0604020202020204" pitchFamily="34" charset="0"/>
              </a:rPr>
              <a:t>emotional response</a:t>
            </a:r>
            <a:r>
              <a:rPr lang="en-US" sz="2400" dirty="0">
                <a:ea typeface="Microsoft Sans Serif" panose="020B0604020202020204" pitchFamily="34" charset="0"/>
                <a:cs typeface="Microsoft Sans Serif" panose="020B0604020202020204" pitchFamily="34" charset="0"/>
              </a:rPr>
              <a:t>;</a:t>
            </a:r>
          </a:p>
          <a:p>
            <a:pPr marL="342900" indent="-342900">
              <a:lnSpc>
                <a:spcPct val="150000"/>
              </a:lnSpc>
              <a:buFont typeface="Arial" panose="020B0604020202020204" pitchFamily="34" charset="0"/>
              <a:buChar char="•"/>
            </a:pPr>
            <a:r>
              <a:rPr lang="en-US" sz="2400" dirty="0">
                <a:ea typeface="Microsoft Sans Serif" panose="020B0604020202020204" pitchFamily="34" charset="0"/>
                <a:cs typeface="Microsoft Sans Serif" panose="020B0604020202020204" pitchFamily="34" charset="0"/>
              </a:rPr>
              <a:t>Mirror neurons, which play a role in </a:t>
            </a:r>
            <a:r>
              <a:rPr lang="en-US" sz="2400" b="1" dirty="0">
                <a:ea typeface="Microsoft Sans Serif" panose="020B0604020202020204" pitchFamily="34" charset="0"/>
                <a:cs typeface="Microsoft Sans Serif" panose="020B0604020202020204" pitchFamily="34" charset="0"/>
              </a:rPr>
              <a:t>empathy</a:t>
            </a:r>
            <a:r>
              <a:rPr lang="en-US" sz="2400" dirty="0">
                <a:ea typeface="Microsoft Sans Serif" panose="020B0604020202020204" pitchFamily="34" charset="0"/>
                <a:cs typeface="Microsoft Sans Serif" panose="020B0604020202020204" pitchFamily="34" charset="0"/>
              </a:rPr>
              <a:t> with others.</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When more brain areas are involved, the hippocampus, which stores short-term memories, is more likely to convert the experience of hearing a story into a long-term memory.</a:t>
            </a:r>
          </a:p>
        </p:txBody>
      </p:sp>
      <p:pic>
        <p:nvPicPr>
          <p:cNvPr id="2" name="Immagin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136820" y="4886007"/>
            <a:ext cx="3162864" cy="2935329"/>
          </a:xfrm>
          <a:prstGeom prst="rect">
            <a:avLst/>
          </a:prstGeom>
        </p:spPr>
      </p:pic>
      <p:sp>
        <p:nvSpPr>
          <p:cNvPr id="3" name="CasellaDiTesto 2"/>
          <p:cNvSpPr txBox="1"/>
          <p:nvPr/>
        </p:nvSpPr>
        <p:spPr>
          <a:xfrm>
            <a:off x="1371599" y="3278803"/>
            <a:ext cx="14928085" cy="830997"/>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The brain's preference for stories over pure data stems from the fact that the brain receives a large amount of information every day and has to determine what is important to process and remember and what can be discarded.</a:t>
            </a:r>
          </a:p>
        </p:txBody>
      </p:sp>
    </p:spTree>
    <p:extLst>
      <p:ext uri="{BB962C8B-B14F-4D97-AF65-F5344CB8AC3E}">
        <p14:creationId xmlns:p14="http://schemas.microsoft.com/office/powerpoint/2010/main" val="3199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27432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story</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 The power of a story</a:t>
            </a:r>
          </a:p>
        </p:txBody>
      </p:sp>
      <p:pic>
        <p:nvPicPr>
          <p:cNvPr id="2" name="Immagin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19200" y="4329678"/>
            <a:ext cx="7407973" cy="4629983"/>
          </a:xfrm>
          <a:prstGeom prst="rect">
            <a:avLst/>
          </a:prstGeom>
        </p:spPr>
      </p:pic>
      <p:sp>
        <p:nvSpPr>
          <p:cNvPr id="7" name="CuadroTexto 6">
            <a:extLst>
              <a:ext uri="{FF2B5EF4-FFF2-40B4-BE49-F238E27FC236}">
                <a16:creationId xmlns:a16="http://schemas.microsoft.com/office/drawing/2014/main" id="{26604A3A-FCB1-2584-4904-8E2F8E3F8F7B}"/>
              </a:ext>
            </a:extLst>
          </p:cNvPr>
          <p:cNvSpPr txBox="1"/>
          <p:nvPr/>
        </p:nvSpPr>
        <p:spPr>
          <a:xfrm>
            <a:off x="9220200" y="4013181"/>
            <a:ext cx="7620000" cy="5262979"/>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Business decisions are thought to be based solely on logic and reason, but neuroscientists have confirmed that emotions play a decisive role in decision-making.</a:t>
            </a:r>
          </a:p>
          <a:p>
            <a:r>
              <a:rPr lang="en-US" sz="2400" dirty="0">
                <a:ea typeface="Microsoft Sans Serif" panose="020B0604020202020204" pitchFamily="34" charset="0"/>
                <a:cs typeface="Microsoft Sans Serif" panose="020B0604020202020204" pitchFamily="34" charset="0"/>
              </a:rPr>
              <a:t>Narrative seems to be more effective in changing beliefs than writings specifically designed to persuade through arguments and evidence.</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Building a story from data insights dignifies creating a bridge from data to the emotional and influential side of the brain. </a:t>
            </a:r>
          </a:p>
          <a:p>
            <a:r>
              <a:rPr lang="en-US" sz="2400" dirty="0">
                <a:ea typeface="Microsoft Sans Serif" panose="020B0604020202020204" pitchFamily="34" charset="0"/>
                <a:cs typeface="Microsoft Sans Serif" panose="020B0604020202020204" pitchFamily="34" charset="0"/>
              </a:rPr>
              <a:t>People are moved by emotions, so attitudes, fears, hopes and values are strongly influenced by stories.</a:t>
            </a:r>
          </a:p>
          <a:p>
            <a:endParaRPr lang="en-US" sz="2400" dirty="0">
              <a:ea typeface="Microsoft Sans Serif" panose="020B0604020202020204" pitchFamily="34" charset="0"/>
              <a:cs typeface="Microsoft Sans Serif" panose="020B0604020202020204" pitchFamily="34" charset="0"/>
            </a:endParaRPr>
          </a:p>
          <a:p>
            <a:endParaRPr lang="en-US"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447800" y="3314700"/>
            <a:ext cx="15163800" cy="830997"/>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Information obtained through data analysis, although logical and clearly reported, does not have the power to influence decisions and push the public to act. </a:t>
            </a:r>
            <a:endParaRPr lang="it-IT" dirty="0"/>
          </a:p>
        </p:txBody>
      </p:sp>
    </p:spTree>
    <p:extLst>
      <p:ext uri="{BB962C8B-B14F-4D97-AF65-F5344CB8AC3E}">
        <p14:creationId xmlns:p14="http://schemas.microsoft.com/office/powerpoint/2010/main" val="236290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27432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story</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 The power of a story</a:t>
            </a:r>
          </a:p>
        </p:txBody>
      </p:sp>
      <p:pic>
        <p:nvPicPr>
          <p:cNvPr id="6" name="Immagin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20400" y="4330800"/>
            <a:ext cx="7408800" cy="4630500"/>
          </a:xfrm>
          <a:prstGeom prst="rect">
            <a:avLst/>
          </a:prstGeom>
        </p:spPr>
      </p:pic>
      <p:sp>
        <p:nvSpPr>
          <p:cNvPr id="7" name="CuadroTexto 6">
            <a:extLst>
              <a:ext uri="{FF2B5EF4-FFF2-40B4-BE49-F238E27FC236}">
                <a16:creationId xmlns:a16="http://schemas.microsoft.com/office/drawing/2014/main" id="{26604A3A-FCB1-2584-4904-8E2F8E3F8F7B}"/>
              </a:ext>
            </a:extLst>
          </p:cNvPr>
          <p:cNvSpPr txBox="1"/>
          <p:nvPr/>
        </p:nvSpPr>
        <p:spPr>
          <a:xfrm>
            <a:off x="8228400" y="2806690"/>
            <a:ext cx="9296400" cy="6001643"/>
          </a:xfrm>
          <a:prstGeom prst="rect">
            <a:avLst/>
          </a:prstGeom>
          <a:noFill/>
        </p:spPr>
        <p:txBody>
          <a:bodyPr wrap="square" rtlCol="0">
            <a:spAutoFit/>
          </a:bodyPr>
          <a:lstStyle/>
          <a:p>
            <a:pPr marL="342900" indent="-342900">
              <a:buFont typeface="Wingdings" panose="05000000000000000000" pitchFamily="2" charset="2"/>
              <a:buChar char="v"/>
            </a:pPr>
            <a:r>
              <a:rPr lang="es-E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Memorability</a:t>
            </a:r>
            <a:r>
              <a:rPr lang="es-ES" sz="2400" b="1" dirty="0">
                <a:ea typeface="Microsoft Sans Serif" panose="020B0604020202020204" pitchFamily="34" charset="0"/>
                <a:cs typeface="Microsoft Sans Serif" panose="020B0604020202020204" pitchFamily="34" charset="0"/>
              </a:rPr>
              <a:t>: </a:t>
            </a:r>
            <a:r>
              <a:rPr lang="en-US" sz="2400" dirty="0">
                <a:ea typeface="Microsoft Sans Serif" panose="020B0604020202020204" pitchFamily="34" charset="0"/>
                <a:cs typeface="Microsoft Sans Serif" panose="020B0604020202020204" pitchFamily="34" charset="0"/>
              </a:rPr>
              <a:t>Stanford Chip Heath (author of Made to Stick) found that when students are asked to recall speeches, 63% of them are able to remember stories, but only 5% are able to remember a single statistic. </a:t>
            </a:r>
            <a:endParaRPr lang="es-E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endParaRPr lang="es-E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it-IT" sz="2400" b="1" dirty="0" err="1">
                <a:effectLst>
                  <a:outerShdw blurRad="38100" dist="38100" dir="2700000" algn="tl">
                    <a:srgbClr val="000000">
                      <a:alpha val="43137"/>
                    </a:srgbClr>
                  </a:outerShdw>
                </a:effectLst>
              </a:rPr>
              <a:t>Persuasiveness</a:t>
            </a:r>
            <a:r>
              <a:rPr lang="it-IT" sz="2400" b="1" dirty="0"/>
              <a:t>: </a:t>
            </a:r>
            <a:r>
              <a:rPr lang="en-US" sz="2400" dirty="0"/>
              <a:t>In a study conducted to test two variants of a Save the Children </a:t>
            </a:r>
            <a:r>
              <a:rPr lang="en-US" sz="2400" dirty="0" err="1"/>
              <a:t>organisation</a:t>
            </a:r>
            <a:r>
              <a:rPr lang="en-US" sz="2400" dirty="0"/>
              <a:t> brochure, it was shown that sharing life stories of African children is much more persuasive than reporting statistics on their living conditions.</a:t>
            </a:r>
            <a:endParaRPr lang="it-IT" sz="2400" dirty="0"/>
          </a:p>
          <a:p>
            <a:pPr marL="342900" indent="-342900">
              <a:buFont typeface="Wingdings" panose="05000000000000000000" pitchFamily="2" charset="2"/>
              <a:buChar char="v"/>
            </a:pPr>
            <a:endParaRPr lang="it-IT"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Engagement</a:t>
            </a:r>
            <a:r>
              <a:rPr lang="es-ES" sz="2400" b="1" dirty="0">
                <a:ea typeface="Microsoft Sans Serif" panose="020B0604020202020204" pitchFamily="34" charset="0"/>
                <a:cs typeface="Microsoft Sans Serif" panose="020B0604020202020204" pitchFamily="34" charset="0"/>
              </a:rPr>
              <a:t>: </a:t>
            </a:r>
            <a:r>
              <a:rPr lang="en-US" sz="2400" dirty="0">
                <a:ea typeface="Microsoft Sans Serif" panose="020B0604020202020204" pitchFamily="34" charset="0"/>
                <a:cs typeface="Microsoft Sans Serif" panose="020B0604020202020204" pitchFamily="34" charset="0"/>
              </a:rPr>
              <a:t>Green and Brock's study (2020) show that the more readers are absorbed by a story, the more the story has an effect on them and their beliefs: when listening to a story, we tend to lower our intellectual guard and be less critical and </a:t>
            </a:r>
            <a:r>
              <a:rPr lang="en-US" sz="2400" dirty="0" err="1">
                <a:ea typeface="Microsoft Sans Serif" panose="020B0604020202020204" pitchFamily="34" charset="0"/>
                <a:cs typeface="Microsoft Sans Serif" panose="020B0604020202020204" pitchFamily="34" charset="0"/>
              </a:rPr>
              <a:t>sceptical</a:t>
            </a:r>
            <a:r>
              <a:rPr lang="en-US" sz="2400" dirty="0">
                <a:ea typeface="Microsoft Sans Serif" panose="020B0604020202020204" pitchFamily="34" charset="0"/>
                <a:cs typeface="Microsoft Sans Serif" panose="020B0604020202020204" pitchFamily="34" charset="0"/>
              </a:rPr>
              <a:t>. The story has the power to move us emotionally and make us lose sight of rational considerations.</a:t>
            </a:r>
            <a:endParaRPr lang="es-ES" sz="2400"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47443"/>
            <a:ext cx="6553200" cy="1200329"/>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The story is a tool that enables the transmission of information, ideas and insights in an extremely effective way mainly for three reasons:</a:t>
            </a:r>
          </a:p>
        </p:txBody>
      </p:sp>
    </p:spTree>
    <p:extLst>
      <p:ext uri="{BB962C8B-B14F-4D97-AF65-F5344CB8AC3E}">
        <p14:creationId xmlns:p14="http://schemas.microsoft.com/office/powerpoint/2010/main" val="221114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story</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3. Key story elements</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075920"/>
            <a:ext cx="15468600" cy="6001643"/>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Data storytelling uses the same narrative elements as any other type of story. The following is an example of a data story proposed by Harvard Business School.</a:t>
            </a:r>
          </a:p>
          <a:p>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dirty="0">
                <a:ea typeface="Microsoft Sans Serif" panose="020B0604020202020204" pitchFamily="34" charset="0"/>
                <a:cs typeface="Microsoft Sans Serif" panose="020B0604020202020204" pitchFamily="34" charset="0"/>
              </a:rPr>
              <a:t>Characters - </a:t>
            </a:r>
            <a:r>
              <a:rPr lang="en-US" sz="2400" dirty="0">
                <a:ea typeface="Microsoft Sans Serif" panose="020B0604020202020204" pitchFamily="34" charset="0"/>
                <a:cs typeface="Microsoft Sans Serif" panose="020B0604020202020204" pitchFamily="34" charset="0"/>
              </a:rPr>
              <a:t>The protagonists of our story are customers aged between 14 and 23, environmentally conscious consumers and your company team.</a:t>
            </a:r>
          </a:p>
          <a:p>
            <a:pPr marL="342900" indent="-342900">
              <a:buFont typeface="Wingdings" panose="05000000000000000000" pitchFamily="2" charset="2"/>
              <a:buChar char="v"/>
            </a:pPr>
            <a:endParaRPr lang="es-E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dirty="0">
                <a:ea typeface="Microsoft Sans Serif" panose="020B0604020202020204" pitchFamily="34" charset="0"/>
                <a:cs typeface="Microsoft Sans Serif" panose="020B0604020202020204" pitchFamily="34" charset="0"/>
              </a:rPr>
              <a:t>Setting - </a:t>
            </a:r>
            <a:r>
              <a:rPr lang="en-US" sz="2400" dirty="0">
                <a:ea typeface="Microsoft Sans Serif" panose="020B0604020202020204" pitchFamily="34" charset="0"/>
                <a:cs typeface="Microsoft Sans Serif" panose="020B0604020202020204" pitchFamily="34" charset="0"/>
              </a:rPr>
              <a:t>The context: there’s been a decline in sales among customers aged 14-23; to expose the setting of our story it could be very useful to exploit data </a:t>
            </a:r>
            <a:r>
              <a:rPr lang="en-US" sz="2400" dirty="0" err="1">
                <a:ea typeface="Microsoft Sans Serif" panose="020B0604020202020204" pitchFamily="34" charset="0"/>
                <a:cs typeface="Microsoft Sans Serif" panose="020B0604020202020204" pitchFamily="34" charset="0"/>
              </a:rPr>
              <a:t>visualisation</a:t>
            </a:r>
            <a:r>
              <a:rPr lang="en-US" sz="2400" dirty="0">
                <a:ea typeface="Microsoft Sans Serif" panose="020B0604020202020204" pitchFamily="34" charset="0"/>
                <a:cs typeface="Microsoft Sans Serif" panose="020B0604020202020204" pitchFamily="34" charset="0"/>
              </a:rPr>
              <a:t> techniques.</a:t>
            </a:r>
          </a:p>
          <a:p>
            <a:pPr marL="342900" indent="-342900">
              <a:buFont typeface="Wingdings" panose="05000000000000000000" pitchFamily="2" charset="2"/>
              <a:buChar char="v"/>
            </a:pPr>
            <a:endParaRPr lang="es-E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dirty="0">
                <a:ea typeface="Microsoft Sans Serif" panose="020B0604020202020204" pitchFamily="34" charset="0"/>
                <a:cs typeface="Microsoft Sans Serif" panose="020B0604020202020204" pitchFamily="34" charset="0"/>
              </a:rPr>
              <a:t>Conflict - </a:t>
            </a:r>
            <a:r>
              <a:rPr lang="en-US" sz="2400" dirty="0">
                <a:ea typeface="Microsoft Sans Serif" panose="020B0604020202020204" pitchFamily="34" charset="0"/>
                <a:cs typeface="Microsoft Sans Serif" panose="020B0604020202020204" pitchFamily="34" charset="0"/>
              </a:rPr>
              <a:t>A viral social media post that highlighted the company's negative impact on the environment. Again, data </a:t>
            </a:r>
            <a:r>
              <a:rPr lang="en-US" sz="2400" dirty="0" err="1">
                <a:ea typeface="Microsoft Sans Serif" panose="020B0604020202020204" pitchFamily="34" charset="0"/>
                <a:cs typeface="Microsoft Sans Serif" panose="020B0604020202020204" pitchFamily="34" charset="0"/>
              </a:rPr>
              <a:t>visualisation</a:t>
            </a:r>
            <a:r>
              <a:rPr lang="en-US" sz="2400" dirty="0">
                <a:ea typeface="Microsoft Sans Serif" panose="020B0604020202020204" pitchFamily="34" charset="0"/>
                <a:cs typeface="Microsoft Sans Serif" panose="020B0604020202020204" pitchFamily="34" charset="0"/>
              </a:rPr>
              <a:t> and even the incorporation of research on consumers' growing environmental awareness and concern could be particularly useful here.</a:t>
            </a:r>
          </a:p>
          <a:p>
            <a:pPr marL="342900" indent="-342900">
              <a:buFont typeface="Wingdings" panose="05000000000000000000" pitchFamily="2" charset="2"/>
              <a:buChar char="v"/>
            </a:pPr>
            <a:endParaRPr lang="es-E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v"/>
            </a:pPr>
            <a:r>
              <a:rPr lang="es-ES" sz="2400" b="1" dirty="0">
                <a:ea typeface="Microsoft Sans Serif" panose="020B0604020202020204" pitchFamily="34" charset="0"/>
                <a:cs typeface="Microsoft Sans Serif" panose="020B0604020202020204" pitchFamily="34" charset="0"/>
              </a:rPr>
              <a:t>Resolution - </a:t>
            </a:r>
            <a:r>
              <a:rPr lang="en-US" sz="2400" dirty="0">
                <a:ea typeface="Microsoft Sans Serif" panose="020B0604020202020204" pitchFamily="34" charset="0"/>
                <a:cs typeface="Microsoft Sans Serif" panose="020B0604020202020204" pitchFamily="34" charset="0"/>
              </a:rPr>
              <a:t>Presentation of a long-term goal to resolve the situation. In this case, the change to more sustainable production practices and a marketing plan to give visibility to this change. We can exploit data </a:t>
            </a:r>
            <a:r>
              <a:rPr lang="en-US" sz="2400" dirty="0" err="1">
                <a:ea typeface="Microsoft Sans Serif" panose="020B0604020202020204" pitchFamily="34" charset="0"/>
                <a:cs typeface="Microsoft Sans Serif" panose="020B0604020202020204" pitchFamily="34" charset="0"/>
              </a:rPr>
              <a:t>visualisation</a:t>
            </a:r>
            <a:r>
              <a:rPr lang="en-US" sz="2400" dirty="0">
                <a:ea typeface="Microsoft Sans Serif" panose="020B0604020202020204" pitchFamily="34" charset="0"/>
                <a:cs typeface="Microsoft Sans Serif" panose="020B0604020202020204" pitchFamily="34" charset="0"/>
              </a:rPr>
              <a:t> techniques to show the required investment and profit expectations.</a:t>
            </a:r>
            <a:endParaRPr lang="es-E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8530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Summing up</a:t>
            </a: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4054" y="3723919"/>
            <a:ext cx="2653231" cy="1631216"/>
          </a:xfrm>
          <a:prstGeom prst="rect">
            <a:avLst/>
          </a:prstGeom>
          <a:noFill/>
        </p:spPr>
        <p:txBody>
          <a:bodyPr wrap="square" rtlCol="0">
            <a:spAutoFit/>
          </a:bodyPr>
          <a:lstStyle/>
          <a:p>
            <a:pPr algn="ctr"/>
            <a:r>
              <a:rPr lang="en-US" sz="2000" dirty="0"/>
              <a:t>All areas of work have started to adapt to the huge increase in data at our disposal. Thus, Data Journalism was born.</a:t>
            </a:r>
            <a:endParaRPr lang="it-IT" sz="2000" dirty="0"/>
          </a:p>
        </p:txBody>
      </p:sp>
      <p:sp>
        <p:nvSpPr>
          <p:cNvPr id="26" name="CasellaDiTesto 25"/>
          <p:cNvSpPr txBox="1"/>
          <p:nvPr/>
        </p:nvSpPr>
        <p:spPr>
          <a:xfrm>
            <a:off x="4473950" y="6040235"/>
            <a:ext cx="2814732" cy="1631216"/>
          </a:xfrm>
          <a:prstGeom prst="rect">
            <a:avLst/>
          </a:prstGeom>
          <a:noFill/>
        </p:spPr>
        <p:txBody>
          <a:bodyPr wrap="square" rtlCol="0">
            <a:spAutoFit/>
          </a:bodyPr>
          <a:lstStyle/>
          <a:p>
            <a:pPr algn="ctr"/>
            <a:r>
              <a:rPr lang="en-US" sz="2000" dirty="0"/>
              <a:t>Data journalists use data both to research new news and to expose it through </a:t>
            </a:r>
            <a:r>
              <a:rPr lang="en-US" sz="2000" dirty="0" err="1"/>
              <a:t>visualisation</a:t>
            </a:r>
            <a:r>
              <a:rPr lang="en-US" sz="2000" dirty="0"/>
              <a:t> techniques.</a:t>
            </a:r>
            <a:endParaRPr lang="it-IT" sz="2000" dirty="0"/>
          </a:p>
        </p:txBody>
      </p:sp>
      <p:sp>
        <p:nvSpPr>
          <p:cNvPr id="27" name="CasellaDiTesto 26"/>
          <p:cNvSpPr txBox="1"/>
          <p:nvPr/>
        </p:nvSpPr>
        <p:spPr>
          <a:xfrm>
            <a:off x="6523229" y="3634840"/>
            <a:ext cx="2812575" cy="2246769"/>
          </a:xfrm>
          <a:prstGeom prst="rect">
            <a:avLst/>
          </a:prstGeom>
          <a:noFill/>
        </p:spPr>
        <p:txBody>
          <a:bodyPr wrap="square" rtlCol="0">
            <a:spAutoFit/>
          </a:bodyPr>
          <a:lstStyle/>
          <a:p>
            <a:pPr algn="ctr"/>
            <a:r>
              <a:rPr lang="en-US" sz="2000" dirty="0"/>
              <a:t>It is increasingly necessary to possess a set of skills that enable them to disseminate the information hidden in the data to the general public.</a:t>
            </a:r>
            <a:endParaRPr lang="it-IT" sz="2000" dirty="0"/>
          </a:p>
        </p:txBody>
      </p:sp>
      <p:sp>
        <p:nvSpPr>
          <p:cNvPr id="28" name="CasellaDiTesto 27"/>
          <p:cNvSpPr txBox="1"/>
          <p:nvPr/>
        </p:nvSpPr>
        <p:spPr>
          <a:xfrm>
            <a:off x="8679126" y="6422213"/>
            <a:ext cx="2654044" cy="1323439"/>
          </a:xfrm>
          <a:prstGeom prst="rect">
            <a:avLst/>
          </a:prstGeom>
          <a:noFill/>
        </p:spPr>
        <p:txBody>
          <a:bodyPr wrap="square" rtlCol="0">
            <a:spAutoFit/>
          </a:bodyPr>
          <a:lstStyle/>
          <a:p>
            <a:pPr algn="ctr"/>
            <a:r>
              <a:rPr lang="en-US" sz="2000" dirty="0"/>
              <a:t>Data storytelling is thus a fusion of data science and narrative.</a:t>
            </a:r>
          </a:p>
          <a:p>
            <a:pPr algn="ctr"/>
            <a:endParaRPr lang="it-IT" sz="2000" dirty="0"/>
          </a:p>
        </p:txBody>
      </p:sp>
      <p:sp>
        <p:nvSpPr>
          <p:cNvPr id="29" name="CasellaDiTesto 28"/>
          <p:cNvSpPr txBox="1"/>
          <p:nvPr/>
        </p:nvSpPr>
        <p:spPr>
          <a:xfrm>
            <a:off x="10788393" y="3868107"/>
            <a:ext cx="2511188" cy="1323439"/>
          </a:xfrm>
          <a:prstGeom prst="rect">
            <a:avLst/>
          </a:prstGeom>
          <a:noFill/>
        </p:spPr>
        <p:txBody>
          <a:bodyPr wrap="square" rtlCol="0">
            <a:spAutoFit/>
          </a:bodyPr>
          <a:lstStyle/>
          <a:p>
            <a:pPr algn="ctr"/>
            <a:r>
              <a:rPr lang="en-US" sz="2000" dirty="0"/>
              <a:t>The main tool of data journalists and storytellers is the data story.</a:t>
            </a:r>
            <a:endParaRPr lang="it-IT" sz="2000" dirty="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695351" y="6024189"/>
            <a:ext cx="2826477" cy="1631216"/>
          </a:xfrm>
          <a:prstGeom prst="rect">
            <a:avLst/>
          </a:prstGeom>
          <a:noFill/>
        </p:spPr>
        <p:txBody>
          <a:bodyPr wrap="square" rtlCol="0">
            <a:spAutoFit/>
          </a:bodyPr>
          <a:lstStyle/>
          <a:p>
            <a:pPr algn="ctr"/>
            <a:r>
              <a:rPr lang="it-IT" sz="2000" dirty="0"/>
              <a:t>The data story </a:t>
            </a:r>
            <a:r>
              <a:rPr lang="en-US" sz="2000" dirty="0"/>
              <a:t>is built on the basis of specific data in order to share the value extracted from their analysis.</a:t>
            </a:r>
            <a:endParaRPr lang="it-IT" sz="2000" dirty="0"/>
          </a:p>
        </p:txBody>
      </p:sp>
    </p:spTree>
    <p:extLst>
      <p:ext uri="{BB962C8B-B14F-4D97-AF65-F5344CB8AC3E}">
        <p14:creationId xmlns:p14="http://schemas.microsoft.com/office/powerpoint/2010/main" val="147083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Self-assessment test</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17320" y="2705100"/>
            <a:ext cx="11460480" cy="3108543"/>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1. Which of the following is not an element of good data-driven news'?</a:t>
            </a:r>
            <a:endParaRPr lang="en-US" sz="1400" b="1" dirty="0">
              <a:solidFill>
                <a:srgbClr val="238791"/>
              </a:solidFill>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endParaRPr lang="es-ES" sz="28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r>
              <a:rPr lang="es-ES" sz="2800" dirty="0">
                <a:ea typeface="Microsoft Sans Serif" panose="020B0604020202020204" pitchFamily="34" charset="0"/>
                <a:cs typeface="Microsoft Sans Serif" panose="020B0604020202020204" pitchFamily="34" charset="0"/>
              </a:rPr>
              <a:t>A) Storyboard</a:t>
            </a:r>
            <a:endParaRPr lang="es-ES" sz="14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endParaRPr lang="es-ES" sz="28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r>
              <a:rPr lang="es-ES" sz="2800" dirty="0">
                <a:ea typeface="Microsoft Sans Serif" panose="020B0604020202020204" pitchFamily="34" charset="0"/>
                <a:cs typeface="Microsoft Sans Serif" panose="020B0604020202020204" pitchFamily="34" charset="0"/>
              </a:rPr>
              <a:t>B) Interactivity</a:t>
            </a:r>
            <a:endParaRPr lang="es-ES" sz="14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endParaRPr lang="es-ES" sz="2800" dirty="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q"/>
            </a:pPr>
            <a:r>
              <a:rPr lang="es-ES" sz="2800" dirty="0">
                <a:ea typeface="Microsoft Sans Serif" panose="020B0604020202020204" pitchFamily="34" charset="0"/>
                <a:cs typeface="Microsoft Sans Serif" panose="020B0604020202020204" pitchFamily="34" charset="0"/>
              </a:rPr>
              <a:t>C) Conflict</a:t>
            </a:r>
          </a:p>
        </p:txBody>
      </p:sp>
      <p:pic>
        <p:nvPicPr>
          <p:cNvPr id="7" name="Immagin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043243" y="6134100"/>
            <a:ext cx="3101757" cy="3101757"/>
          </a:xfrm>
          <a:prstGeom prst="rect">
            <a:avLst/>
          </a:prstGeom>
        </p:spPr>
      </p:pic>
    </p:spTree>
    <p:extLst>
      <p:ext uri="{BB962C8B-B14F-4D97-AF65-F5344CB8AC3E}">
        <p14:creationId xmlns:p14="http://schemas.microsoft.com/office/powerpoint/2010/main" val="235056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043243" y="6134100"/>
            <a:ext cx="3101757" cy="3101757"/>
          </a:xfrm>
          <a:prstGeom prst="rect">
            <a:avLst/>
          </a:prstGeom>
        </p:spPr>
      </p:pic>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Self-assessment test</a:t>
            </a:r>
          </a:p>
        </p:txBody>
      </p:sp>
      <p:sp>
        <p:nvSpPr>
          <p:cNvPr id="3" name="CasellaDiTesto 2"/>
          <p:cNvSpPr txBox="1"/>
          <p:nvPr/>
        </p:nvSpPr>
        <p:spPr>
          <a:xfrm>
            <a:off x="1447800" y="2857500"/>
            <a:ext cx="15697200" cy="3539430"/>
          </a:xfrm>
          <a:prstGeom prst="rect">
            <a:avLst/>
          </a:prstGeom>
          <a:noFill/>
        </p:spPr>
        <p:txBody>
          <a:bodyPr wrap="square" rtlCol="0">
            <a:spAutoFit/>
          </a:bodyPr>
          <a:lstStyle/>
          <a:p>
            <a:r>
              <a:rPr lang="en-US" sz="2800" b="1" dirty="0">
                <a:solidFill>
                  <a:srgbClr val="238791"/>
                </a:solidFill>
              </a:rPr>
              <a:t>2. Can </a:t>
            </a:r>
            <a:r>
              <a:rPr lang="en-US" sz="2800" b="1" dirty="0" err="1">
                <a:solidFill>
                  <a:srgbClr val="238791"/>
                </a:solidFill>
              </a:rPr>
              <a:t>visualisation</a:t>
            </a:r>
            <a:r>
              <a:rPr lang="en-US" sz="2800" b="1" dirty="0">
                <a:solidFill>
                  <a:srgbClr val="238791"/>
                </a:solidFill>
              </a:rPr>
              <a:t> techniques replace the role of narration in a given story?</a:t>
            </a:r>
            <a:endParaRPr lang="en-US" sz="14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 A) </a:t>
            </a:r>
            <a:r>
              <a:rPr lang="it-IT" sz="2800" dirty="0"/>
              <a:t>No, </a:t>
            </a:r>
            <a:r>
              <a:rPr lang="it-IT" sz="2800" dirty="0" err="1"/>
              <a:t>indeed</a:t>
            </a:r>
            <a:r>
              <a:rPr lang="it-IT" sz="2800" dirty="0"/>
              <a:t> </a:t>
            </a:r>
            <a:r>
              <a:rPr lang="it-IT" sz="2800" dirty="0" err="1"/>
              <a:t>visualisation</a:t>
            </a:r>
            <a:r>
              <a:rPr lang="it-IT" sz="2800" dirty="0"/>
              <a:t> </a:t>
            </a:r>
            <a:r>
              <a:rPr lang="it-IT" sz="2800" dirty="0" err="1"/>
              <a:t>techniques</a:t>
            </a:r>
            <a:r>
              <a:rPr lang="it-IT" sz="2800" dirty="0"/>
              <a:t> are </a:t>
            </a:r>
            <a:r>
              <a:rPr lang="it-IT" sz="2800" dirty="0" err="1"/>
              <a:t>superfluous</a:t>
            </a:r>
            <a:r>
              <a:rPr lang="it-IT" sz="2800" dirty="0"/>
              <a:t>.</a:t>
            </a:r>
            <a:endParaRPr lang="it-IT" sz="14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 B) Yes, </a:t>
            </a:r>
            <a:r>
              <a:rPr lang="en-US" sz="2800" dirty="0" err="1"/>
              <a:t>visualisation</a:t>
            </a:r>
            <a:r>
              <a:rPr lang="en-US" sz="2800" dirty="0"/>
              <a:t> gives an accurate picture of the situation at a given time and is sufficient to explain the data.</a:t>
            </a:r>
            <a:endParaRPr lang="en-US" sz="14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 C) No, </a:t>
            </a:r>
            <a:r>
              <a:rPr lang="en-US" sz="2800" dirty="0" err="1"/>
              <a:t>visualisation</a:t>
            </a:r>
            <a:r>
              <a:rPr lang="en-US" sz="2800" dirty="0"/>
              <a:t> of data does not guarantee sufficient presentation of a context in which to place it.</a:t>
            </a:r>
            <a:endParaRPr lang="it-IT" sz="2800" dirty="0"/>
          </a:p>
        </p:txBody>
      </p:sp>
    </p:spTree>
    <p:extLst>
      <p:ext uri="{BB962C8B-B14F-4D97-AF65-F5344CB8AC3E}">
        <p14:creationId xmlns:p14="http://schemas.microsoft.com/office/powerpoint/2010/main" val="106485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Self-assessment test</a:t>
            </a:r>
          </a:p>
        </p:txBody>
      </p:sp>
      <p:sp>
        <p:nvSpPr>
          <p:cNvPr id="2" name="CasellaDiTesto 1"/>
          <p:cNvSpPr txBox="1"/>
          <p:nvPr/>
        </p:nvSpPr>
        <p:spPr>
          <a:xfrm>
            <a:off x="1447800" y="2781300"/>
            <a:ext cx="15163800" cy="3108543"/>
          </a:xfrm>
          <a:prstGeom prst="rect">
            <a:avLst/>
          </a:prstGeom>
          <a:noFill/>
        </p:spPr>
        <p:txBody>
          <a:bodyPr wrap="square" rtlCol="0">
            <a:spAutoFit/>
          </a:bodyPr>
          <a:lstStyle/>
          <a:p>
            <a:r>
              <a:rPr lang="en-US" sz="2800" b="1" dirty="0">
                <a:solidFill>
                  <a:srgbClr val="238791"/>
                </a:solidFill>
              </a:rPr>
              <a:t>3. How is the data story more effective than the mere presentation of the results of data analysis?</a:t>
            </a:r>
            <a:endParaRPr lang="en-US" sz="14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A) Because listening to a story activates parts of our brain linked to emotions.</a:t>
            </a:r>
            <a:endParaRPr lang="en-US" sz="14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B) Because the story is structured in such a way that information is more easily remembered.</a:t>
            </a:r>
            <a:endParaRPr lang="en-US" sz="1400" dirty="0"/>
          </a:p>
          <a:p>
            <a:pPr marL="457200" indent="-457200">
              <a:buFont typeface="Wingdings" panose="05000000000000000000" pitchFamily="2" charset="2"/>
              <a:buChar char="q"/>
            </a:pPr>
            <a:endParaRPr lang="it-IT" sz="2800" dirty="0"/>
          </a:p>
          <a:p>
            <a:pPr marL="457200" indent="-457200">
              <a:buFont typeface="Wingdings" panose="05000000000000000000" pitchFamily="2" charset="2"/>
              <a:buChar char="q"/>
            </a:pPr>
            <a:r>
              <a:rPr lang="it-IT" sz="2800" dirty="0"/>
              <a:t>C) </a:t>
            </a:r>
            <a:r>
              <a:rPr lang="it-IT" sz="2800" dirty="0" err="1"/>
              <a:t>Both</a:t>
            </a:r>
            <a:r>
              <a:rPr lang="it-IT" sz="2800" dirty="0"/>
              <a:t> of the </a:t>
            </a:r>
            <a:r>
              <a:rPr lang="it-IT" sz="2800" dirty="0" err="1"/>
              <a:t>above</a:t>
            </a:r>
            <a:r>
              <a:rPr lang="it-IT" sz="2800" dirty="0"/>
              <a:t>.</a:t>
            </a:r>
          </a:p>
        </p:txBody>
      </p:sp>
      <p:pic>
        <p:nvPicPr>
          <p:cNvPr id="7" name="Immagin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043243" y="6134100"/>
            <a:ext cx="3101757" cy="3101757"/>
          </a:xfrm>
          <a:prstGeom prst="rect">
            <a:avLst/>
          </a:prstGeom>
        </p:spPr>
      </p:pic>
    </p:spTree>
    <p:extLst>
      <p:ext uri="{BB962C8B-B14F-4D97-AF65-F5344CB8AC3E}">
        <p14:creationId xmlns:p14="http://schemas.microsoft.com/office/powerpoint/2010/main" val="381062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Index</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2133600" y="5829057"/>
            <a:ext cx="4876800" cy="3170099"/>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Data Journalism</a:t>
            </a:r>
          </a:p>
          <a:p>
            <a:pPr fontAlgn="base"/>
            <a:r>
              <a:rPr lang="it-IT" sz="2400" dirty="0"/>
              <a:t>1. The new </a:t>
            </a:r>
            <a:r>
              <a:rPr lang="it-IT" sz="2400" dirty="0" err="1"/>
              <a:t>role</a:t>
            </a:r>
            <a:r>
              <a:rPr lang="it-IT" sz="2400" dirty="0"/>
              <a:t> of data</a:t>
            </a:r>
          </a:p>
          <a:p>
            <a:pPr fontAlgn="base"/>
            <a:r>
              <a:rPr lang="it-IT" sz="2400" dirty="0"/>
              <a:t>2. Definition</a:t>
            </a:r>
          </a:p>
          <a:p>
            <a:pPr fontAlgn="base"/>
            <a:r>
              <a:rPr lang="it-IT" sz="2400" dirty="0"/>
              <a:t>3. The new ways of </a:t>
            </a:r>
            <a:r>
              <a:rPr lang="it-IT" sz="2400" dirty="0" err="1"/>
              <a:t>journalism</a:t>
            </a:r>
            <a:endParaRPr lang="it-IT" sz="2400" dirty="0"/>
          </a:p>
          <a:p>
            <a:pPr fontAlgn="base"/>
            <a:r>
              <a:rPr lang="it-IT" sz="2400" dirty="0"/>
              <a:t>4. </a:t>
            </a:r>
            <a:r>
              <a:rPr lang="it-IT" sz="2400" dirty="0" err="1"/>
              <a:t>Journalists</a:t>
            </a:r>
            <a:r>
              <a:rPr lang="it-IT" sz="2400" dirty="0"/>
              <a:t> data </a:t>
            </a:r>
            <a:r>
              <a:rPr lang="it-IT" sz="2400" dirty="0" err="1"/>
              <a:t>skills</a:t>
            </a:r>
            <a:endParaRPr lang="it-IT" sz="2400" dirty="0"/>
          </a:p>
          <a:p>
            <a:pPr fontAlgn="base"/>
            <a:r>
              <a:rPr lang="it-IT" sz="2400" dirty="0"/>
              <a:t>5. </a:t>
            </a:r>
            <a:r>
              <a:rPr lang="it-IT" sz="2400" dirty="0" err="1"/>
              <a:t>Good</a:t>
            </a:r>
            <a:r>
              <a:rPr lang="it-IT" sz="2400" dirty="0"/>
              <a:t> data-</a:t>
            </a:r>
            <a:r>
              <a:rPr lang="it-IT" sz="2400" dirty="0" err="1"/>
              <a:t>driven</a:t>
            </a:r>
            <a:r>
              <a:rPr lang="it-IT" sz="2400" dirty="0"/>
              <a:t> news’ </a:t>
            </a:r>
            <a:r>
              <a:rPr lang="it-IT" sz="2400" dirty="0" err="1"/>
              <a:t>elements</a:t>
            </a:r>
            <a:endParaRPr lang="it-IT" sz="2400" dirty="0"/>
          </a:p>
          <a:p>
            <a:pPr fontAlgn="base"/>
            <a:r>
              <a:rPr lang="it-IT" sz="2400" dirty="0"/>
              <a:t>6. Case </a:t>
            </a:r>
            <a:r>
              <a:rPr lang="it-IT" sz="2400" dirty="0" err="1"/>
              <a:t>study</a:t>
            </a:r>
            <a:r>
              <a:rPr lang="it-IT" sz="2400" dirty="0"/>
              <a:t>: </a:t>
            </a:r>
            <a:r>
              <a:rPr lang="it-IT" sz="2400" dirty="0" err="1"/>
              <a:t>Goalkeepers</a:t>
            </a:r>
            <a:endParaRPr lang="it-IT" sz="2400" dirty="0"/>
          </a:p>
          <a:p>
            <a:endParaRPr lang="es-ES" sz="2800" dirty="0">
              <a:ea typeface="Microsoft Sans Serif" panose="020B0604020202020204" pitchFamily="34" charset="0"/>
              <a:cs typeface="Microsoft Sans Serif" panose="020B0604020202020204" pitchFamily="34" charset="0"/>
            </a:endParaRPr>
          </a:p>
        </p:txBody>
      </p:sp>
      <p:sp>
        <p:nvSpPr>
          <p:cNvPr id="4" name="Pergamena 1 3"/>
          <p:cNvSpPr/>
          <p:nvPr/>
        </p:nvSpPr>
        <p:spPr>
          <a:xfrm>
            <a:off x="2926080" y="3495690"/>
            <a:ext cx="1600200" cy="1800552"/>
          </a:xfrm>
          <a:prstGeom prst="verticalScroll">
            <a:avLst/>
          </a:prstGeom>
          <a:solidFill>
            <a:srgbClr val="238791"/>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3 4"/>
          <p:cNvSpPr/>
          <p:nvPr/>
        </p:nvSpPr>
        <p:spPr>
          <a:xfrm>
            <a:off x="8087360" y="3582586"/>
            <a:ext cx="2407920" cy="1695876"/>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14056360" y="3271696"/>
            <a:ext cx="2133600" cy="2248540"/>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772400" y="5829057"/>
            <a:ext cx="5486400" cy="1631216"/>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Data Storytelling</a:t>
            </a:r>
          </a:p>
          <a:p>
            <a:pPr marL="457200" indent="-457200">
              <a:buAutoNum type="arabicPeriod"/>
            </a:pPr>
            <a:r>
              <a:rPr lang="en-US" sz="2400" dirty="0">
                <a:ea typeface="Microsoft Sans Serif" panose="020B0604020202020204" pitchFamily="34" charset="0"/>
                <a:cs typeface="Microsoft Sans Serif" panose="020B0604020202020204" pitchFamily="34" charset="0"/>
              </a:rPr>
              <a:t>Communicating data</a:t>
            </a:r>
          </a:p>
          <a:p>
            <a:pPr marL="457200" indent="-457200">
              <a:buAutoNum type="arabicPeriod"/>
            </a:pPr>
            <a:r>
              <a:rPr lang="it-IT" sz="2400" dirty="0"/>
              <a:t>From data </a:t>
            </a:r>
            <a:r>
              <a:rPr lang="it-IT" sz="2400" dirty="0" err="1"/>
              <a:t>analysis</a:t>
            </a:r>
            <a:r>
              <a:rPr lang="it-IT" sz="2400" dirty="0"/>
              <a:t> to data </a:t>
            </a:r>
            <a:r>
              <a:rPr lang="it-IT" sz="2400" dirty="0" err="1"/>
              <a:t>storytelling</a:t>
            </a:r>
            <a:endParaRPr lang="it-IT" sz="2400" dirty="0"/>
          </a:p>
          <a:p>
            <a:pPr marL="457200" indent="-457200">
              <a:buAutoNum type="arabicPeriod"/>
            </a:pPr>
            <a:r>
              <a:rPr lang="it-IT" sz="2400" dirty="0" err="1">
                <a:ea typeface="Microsoft Sans Serif" panose="020B0604020202020204" pitchFamily="34" charset="0"/>
                <a:cs typeface="Microsoft Sans Serif" panose="020B0604020202020204" pitchFamily="34" charset="0"/>
              </a:rPr>
              <a:t>Key</a:t>
            </a:r>
            <a:r>
              <a:rPr lang="it-IT" sz="2400" dirty="0">
                <a:ea typeface="Microsoft Sans Serif" panose="020B0604020202020204" pitchFamily="34" charset="0"/>
                <a:cs typeface="Microsoft Sans Serif" panose="020B0604020202020204" pitchFamily="34" charset="0"/>
              </a:rPr>
              <a:t> </a:t>
            </a:r>
            <a:r>
              <a:rPr lang="it-IT" sz="2400" dirty="0" err="1">
                <a:ea typeface="Microsoft Sans Serif" panose="020B0604020202020204" pitchFamily="34" charset="0"/>
                <a:cs typeface="Microsoft Sans Serif" panose="020B0604020202020204" pitchFamily="34" charset="0"/>
              </a:rPr>
              <a:t>elements</a:t>
            </a:r>
            <a:endParaRPr lang="en-US" sz="2400" dirty="0">
              <a:ea typeface="Microsoft Sans Serif" panose="020B0604020202020204" pitchFamily="34" charset="0"/>
              <a:cs typeface="Microsoft Sans Serif" panose="020B0604020202020204" pitchFamily="34" charset="0"/>
            </a:endParaRPr>
          </a:p>
        </p:txBody>
      </p:sp>
      <p:sp>
        <p:nvSpPr>
          <p:cNvPr id="12" name="CasellaDiTesto 11"/>
          <p:cNvSpPr txBox="1"/>
          <p:nvPr/>
        </p:nvSpPr>
        <p:spPr>
          <a:xfrm>
            <a:off x="13411200" y="5829057"/>
            <a:ext cx="4419600" cy="1631216"/>
          </a:xfrm>
          <a:prstGeom prst="rect">
            <a:avLst/>
          </a:prstGeom>
          <a:noFill/>
        </p:spPr>
        <p:txBody>
          <a:bodyPr wrap="square" rtlCol="0">
            <a:spAutoFit/>
          </a:bodyPr>
          <a:lstStyle/>
          <a:p>
            <a:r>
              <a:rPr lang="it-IT" sz="2800" b="1" dirty="0">
                <a:solidFill>
                  <a:srgbClr val="238791"/>
                </a:solidFill>
              </a:rPr>
              <a:t>Data story</a:t>
            </a:r>
          </a:p>
          <a:p>
            <a:pPr marL="457200" indent="-457200">
              <a:buAutoNum type="arabicPeriod"/>
            </a:pPr>
            <a:r>
              <a:rPr lang="it-IT" sz="2400" dirty="0" err="1"/>
              <a:t>Why</a:t>
            </a:r>
            <a:r>
              <a:rPr lang="it-IT" sz="2400" dirty="0"/>
              <a:t> </a:t>
            </a:r>
            <a:r>
              <a:rPr lang="it-IT" sz="2400" dirty="0" err="1"/>
              <a:t>is</a:t>
            </a:r>
            <a:r>
              <a:rPr lang="it-IT" sz="2400" dirty="0"/>
              <a:t> story more </a:t>
            </a:r>
            <a:r>
              <a:rPr lang="it-IT" sz="2400" dirty="0" err="1"/>
              <a:t>effective</a:t>
            </a:r>
            <a:r>
              <a:rPr lang="it-IT" sz="2400" dirty="0"/>
              <a:t>?</a:t>
            </a:r>
          </a:p>
          <a:p>
            <a:pPr marL="457200" indent="-457200">
              <a:buAutoNum type="arabicPeriod"/>
            </a:pPr>
            <a:r>
              <a:rPr lang="it-IT" sz="2400" dirty="0"/>
              <a:t>The </a:t>
            </a:r>
            <a:r>
              <a:rPr lang="it-IT" sz="2400" dirty="0" err="1"/>
              <a:t>power</a:t>
            </a:r>
            <a:r>
              <a:rPr lang="it-IT" sz="2400" dirty="0"/>
              <a:t> of a story</a:t>
            </a:r>
          </a:p>
          <a:p>
            <a:pPr marL="457200" indent="-457200">
              <a:buAutoNum type="arabicPeriod"/>
            </a:pPr>
            <a:r>
              <a:rPr lang="it-IT" sz="2400" dirty="0" err="1"/>
              <a:t>Key</a:t>
            </a:r>
            <a:r>
              <a:rPr lang="it-IT" sz="2400" dirty="0"/>
              <a:t> story </a:t>
            </a:r>
            <a:r>
              <a:rPr lang="it-IT" sz="2400" dirty="0" err="1"/>
              <a:t>elements</a:t>
            </a:r>
            <a:endParaRPr lang="it-IT" sz="2400" dirty="0"/>
          </a:p>
        </p:txBody>
      </p:sp>
      <p:sp>
        <p:nvSpPr>
          <p:cNvPr id="13" name="CasellaDiTesto 12"/>
          <p:cNvSpPr txBox="1"/>
          <p:nvPr/>
        </p:nvSpPr>
        <p:spPr>
          <a:xfrm>
            <a:off x="3535680" y="3934301"/>
            <a:ext cx="14478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1</a:t>
            </a:r>
          </a:p>
        </p:txBody>
      </p:sp>
      <p:sp>
        <p:nvSpPr>
          <p:cNvPr id="14" name="CasellaDiTesto 13"/>
          <p:cNvSpPr txBox="1"/>
          <p:nvPr/>
        </p:nvSpPr>
        <p:spPr>
          <a:xfrm>
            <a:off x="9024620" y="4035970"/>
            <a:ext cx="98552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2</a:t>
            </a:r>
          </a:p>
        </p:txBody>
      </p:sp>
      <p:sp>
        <p:nvSpPr>
          <p:cNvPr id="15" name="CasellaDiTesto 14"/>
          <p:cNvSpPr txBox="1"/>
          <p:nvPr/>
        </p:nvSpPr>
        <p:spPr>
          <a:xfrm>
            <a:off x="14833600" y="4032805"/>
            <a:ext cx="13716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24144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4EE795-1C15-AB3C-763D-AD2740604F8B}"/>
              </a:ext>
            </a:extLst>
          </p:cNvPr>
          <p:cNvSpPr txBox="1"/>
          <p:nvPr/>
        </p:nvSpPr>
        <p:spPr>
          <a:xfrm>
            <a:off x="7258050" y="6591300"/>
            <a:ext cx="3771900" cy="1015663"/>
          </a:xfrm>
          <a:prstGeom prst="rect">
            <a:avLst/>
          </a:prstGeom>
          <a:noFill/>
        </p:spPr>
        <p:txBody>
          <a:bodyPr wrap="square" rtlCol="0">
            <a:spAutoFit/>
          </a:bodyPr>
          <a:lstStyle/>
          <a:p>
            <a:pPr algn="ctr"/>
            <a:r>
              <a:rPr lang="es-ES" sz="6000" b="1" dirty="0" err="1">
                <a:solidFill>
                  <a:srgbClr val="E7686A"/>
                </a:solidFill>
              </a:rPr>
              <a:t>Thank</a:t>
            </a:r>
            <a:r>
              <a:rPr lang="es-ES" sz="6000" b="1" dirty="0">
                <a:solidFill>
                  <a:srgbClr val="E7686A"/>
                </a:solidFill>
              </a:rPr>
              <a:t> </a:t>
            </a:r>
            <a:r>
              <a:rPr lang="es-ES" sz="6000" b="1" dirty="0" err="1">
                <a:solidFill>
                  <a:srgbClr val="E7686A"/>
                </a:solidFill>
              </a:rPr>
              <a:t>you</a:t>
            </a:r>
            <a:r>
              <a:rPr lang="es-ES" sz="6000" b="1" dirty="0">
                <a:solidFill>
                  <a:srgbClr val="E7686A"/>
                </a:solidFill>
              </a:rPr>
              <a:t>!</a:t>
            </a:r>
          </a:p>
        </p:txBody>
      </p:sp>
    </p:spTree>
    <p:extLst>
      <p:ext uri="{BB962C8B-B14F-4D97-AF65-F5344CB8AC3E}">
        <p14:creationId xmlns:p14="http://schemas.microsoft.com/office/powerpoint/2010/main" val="116058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Journalism</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1. The new role of data</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7A1C9BA4-644C-564E-399B-0A8DB151256C}"/>
              </a:ext>
            </a:extLst>
          </p:cNvPr>
          <p:cNvSpPr txBox="1"/>
          <p:nvPr/>
        </p:nvSpPr>
        <p:spPr>
          <a:xfrm>
            <a:off x="1447800" y="4881880"/>
            <a:ext cx="8458200" cy="2308324"/>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Data can be used to transform something abstract into something understandable and connectable to everyone. All sectors are adapting to this transformation, including journalism: more and more news </a:t>
            </a:r>
            <a:r>
              <a:rPr lang="en-US" sz="2400" dirty="0" err="1">
                <a:ea typeface="Microsoft Sans Serif" panose="020B0604020202020204" pitchFamily="34" charset="0"/>
                <a:cs typeface="Microsoft Sans Serif" panose="020B0604020202020204" pitchFamily="34" charset="0"/>
              </a:rPr>
              <a:t>organisations</a:t>
            </a:r>
            <a:r>
              <a:rPr lang="en-US" sz="2400" dirty="0">
                <a:ea typeface="Microsoft Sans Serif" panose="020B0604020202020204" pitchFamily="34" charset="0"/>
                <a:cs typeface="Microsoft Sans Serif" panose="020B0604020202020204" pitchFamily="34" charset="0"/>
              </a:rPr>
              <a:t> (New York Times, Sky News, The Guardian...) are relying on data analysis and </a:t>
            </a:r>
            <a:r>
              <a:rPr lang="en-US" sz="2400" dirty="0" err="1">
                <a:ea typeface="Microsoft Sans Serif" panose="020B0604020202020204" pitchFamily="34" charset="0"/>
                <a:cs typeface="Microsoft Sans Serif" panose="020B0604020202020204" pitchFamily="34" charset="0"/>
              </a:rPr>
              <a:t>visualisation</a:t>
            </a:r>
            <a:r>
              <a:rPr lang="en-US" sz="2400" dirty="0">
                <a:ea typeface="Microsoft Sans Serif" panose="020B0604020202020204" pitchFamily="34" charset="0"/>
                <a:cs typeface="Microsoft Sans Serif" panose="020B0604020202020204" pitchFamily="34" charset="0"/>
              </a:rPr>
              <a:t> to produce and publish informative and engaging stories.</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4610100"/>
            <a:ext cx="5714119" cy="3312533"/>
          </a:xfrm>
          <a:prstGeom prst="rect">
            <a:avLst/>
          </a:prstGeom>
        </p:spPr>
      </p:pic>
      <p:sp>
        <p:nvSpPr>
          <p:cNvPr id="2" name="CasellaDiTesto 1"/>
          <p:cNvSpPr txBox="1"/>
          <p:nvPr/>
        </p:nvSpPr>
        <p:spPr>
          <a:xfrm>
            <a:off x="1447800" y="3361372"/>
            <a:ext cx="15483840" cy="1477328"/>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20 years ago, data meant a set of numbers ordered on a spreadsheet. Today, in the digital age in which we live, numbers can be used to express and explain any phenomenon or event that surrounds us. Numerical data are playing an increasingly important role in the production and distribution of information. </a:t>
            </a:r>
          </a:p>
          <a:p>
            <a:endParaRPr lang="it-IT" dirty="0"/>
          </a:p>
        </p:txBody>
      </p:sp>
    </p:spTree>
    <p:extLst>
      <p:ext uri="{BB962C8B-B14F-4D97-AF65-F5344CB8AC3E}">
        <p14:creationId xmlns:p14="http://schemas.microsoft.com/office/powerpoint/2010/main" val="178271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Journalism</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2. Definition</a:t>
            </a:r>
          </a:p>
        </p:txBody>
      </p:sp>
      <p:sp>
        <p:nvSpPr>
          <p:cNvPr id="8" name="CuadroTexto 7">
            <a:extLst>
              <a:ext uri="{FF2B5EF4-FFF2-40B4-BE49-F238E27FC236}">
                <a16:creationId xmlns:a16="http://schemas.microsoft.com/office/drawing/2014/main" id="{7A1C9BA4-644C-564E-399B-0A8DB151256C}"/>
              </a:ext>
            </a:extLst>
          </p:cNvPr>
          <p:cNvSpPr txBox="1"/>
          <p:nvPr/>
        </p:nvSpPr>
        <p:spPr>
          <a:xfrm>
            <a:off x="1447800" y="3390900"/>
            <a:ext cx="8763000" cy="4154984"/>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Data journalism is a type of journalism in which the use of data is used to tell complex stories. It can be defined as a new skill set to access, interpret and </a:t>
            </a:r>
            <a:r>
              <a:rPr lang="en-US" sz="2400" dirty="0" err="1">
                <a:ea typeface="Microsoft Sans Serif" panose="020B0604020202020204" pitchFamily="34" charset="0"/>
                <a:cs typeface="Microsoft Sans Serif" panose="020B0604020202020204" pitchFamily="34" charset="0"/>
              </a:rPr>
              <a:t>visualise</a:t>
            </a:r>
            <a:r>
              <a:rPr lang="en-US" sz="2400" dirty="0">
                <a:ea typeface="Microsoft Sans Serif" panose="020B0604020202020204" pitchFamily="34" charset="0"/>
                <a:cs typeface="Microsoft Sans Serif" panose="020B0604020202020204" pitchFamily="34" charset="0"/>
              </a:rPr>
              <a:t> data and digital sources. Data can be the source of data journalism or the tool used to tell the story, or both. This should not be seen as replacing, but rather as complementing traditional journalism.</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Good data journalism helps readers understand and draw conclusions about their world. For example, it can bring scientific discoveries to the forefront of a narrative and make them accessible to readers.</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210800" y="2998414"/>
            <a:ext cx="7467600" cy="4939955"/>
          </a:xfrm>
          <a:prstGeom prst="rect">
            <a:avLst/>
          </a:prstGeom>
        </p:spPr>
      </p:pic>
    </p:spTree>
    <p:extLst>
      <p:ext uri="{BB962C8B-B14F-4D97-AF65-F5344CB8AC3E}">
        <p14:creationId xmlns:p14="http://schemas.microsoft.com/office/powerpoint/2010/main" val="208492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625769"/>
            <a:ext cx="53340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Journalism</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3. The new ways of journalism</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7924800" cy="3785652"/>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Today, news comes as it happens, from a variety of sources (eyewitnesses, blogs, etc.), so the main focus of journalists shifts from being the first to report to explaining what a certain development might actually mean. </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There are invisible connections that conceal news and information that is often ignored. Data is the language of this network: small fragments of information that, while not always significant in an individual case, can be extremely valuable when viewed from the appropriate perspective.</a:t>
            </a:r>
          </a:p>
        </p:txBody>
      </p:sp>
      <p:pic>
        <p:nvPicPr>
          <p:cNvPr id="2" name="Immagin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677400" y="2550160"/>
            <a:ext cx="7550249" cy="4817059"/>
          </a:xfrm>
          <a:prstGeom prst="rect">
            <a:avLst/>
          </a:prstGeom>
        </p:spPr>
      </p:pic>
    </p:spTree>
    <p:extLst>
      <p:ext uri="{BB962C8B-B14F-4D97-AF65-F5344CB8AC3E}">
        <p14:creationId xmlns:p14="http://schemas.microsoft.com/office/powerpoint/2010/main" val="279476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48768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Journalism</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4. Journalists data skills</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2420600" cy="4154984"/>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Journalists are therefore increasingly required to be data literate. Developing skills in searching, cleansing and </a:t>
            </a:r>
            <a:r>
              <a:rPr lang="en-US" sz="2400" dirty="0" err="1">
                <a:ea typeface="Microsoft Sans Serif" panose="020B0604020202020204" pitchFamily="34" charset="0"/>
                <a:cs typeface="Microsoft Sans Serif" panose="020B0604020202020204" pitchFamily="34" charset="0"/>
              </a:rPr>
              <a:t>visualising</a:t>
            </a:r>
            <a:r>
              <a:rPr lang="en-US" sz="2400" dirty="0">
                <a:ea typeface="Microsoft Sans Serif" panose="020B0604020202020204" pitchFamily="34" charset="0"/>
                <a:cs typeface="Microsoft Sans Serif" panose="020B0604020202020204" pitchFamily="34" charset="0"/>
              </a:rPr>
              <a:t> data allows them to have:</a:t>
            </a:r>
          </a:p>
          <a:p>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
            </a:pPr>
            <a:r>
              <a:rPr lang="en-US" sz="2400" dirty="0">
                <a:ea typeface="Microsoft Sans Serif" panose="020B0604020202020204" pitchFamily="34" charset="0"/>
                <a:cs typeface="Microsoft Sans Serif" panose="020B0604020202020204" pitchFamily="34" charset="0"/>
              </a:rPr>
              <a:t>An unlimited number of sources to search for news articles</a:t>
            </a:r>
          </a:p>
          <a:p>
            <a:pPr marL="342900" indent="-342900">
              <a:buFont typeface="Wingdings" panose="05000000000000000000" pitchFamily="2" charset="2"/>
              <a:buChar char="§"/>
            </a:pPr>
            <a:r>
              <a:rPr lang="en-US" sz="2400" dirty="0">
                <a:ea typeface="Microsoft Sans Serif" panose="020B0604020202020204" pitchFamily="34" charset="0"/>
                <a:cs typeface="Microsoft Sans Serif" panose="020B0604020202020204" pitchFamily="34" charset="0"/>
              </a:rPr>
              <a:t>Clean data to interpret (raw data is cumbersome information, often difficult to examine)</a:t>
            </a:r>
          </a:p>
          <a:p>
            <a:pPr marL="342900" indent="-342900">
              <a:buFont typeface="Wingdings" panose="05000000000000000000" pitchFamily="2" charset="2"/>
              <a:buChar char="§"/>
            </a:pPr>
            <a:r>
              <a:rPr lang="en-US" sz="2400" dirty="0">
                <a:ea typeface="Microsoft Sans Serif" panose="020B0604020202020204" pitchFamily="34" charset="0"/>
                <a:cs typeface="Microsoft Sans Serif" panose="020B0604020202020204" pitchFamily="34" charset="0"/>
              </a:rPr>
              <a:t>The ability to read graphical representations of information, from which to derive stories to tell</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Journalists who master these techniques have the freedom to write articles based on facts and observations and will be able to create a solid evidence-based point of view, which can have a significant impact on the function of journalism.</a:t>
            </a:r>
          </a:p>
          <a:p>
            <a:endParaRPr lang="en-US" sz="2400" dirty="0">
              <a:ea typeface="Microsoft Sans Serif" panose="020B0604020202020204" pitchFamily="34" charset="0"/>
              <a:cs typeface="Microsoft Sans Serif" panose="020B0604020202020204" pitchFamily="34" charset="0"/>
            </a:endParaRPr>
          </a:p>
        </p:txBody>
      </p:sp>
      <p:pic>
        <p:nvPicPr>
          <p:cNvPr id="2" name="Immagin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868400" y="2342732"/>
            <a:ext cx="3772179" cy="5658268"/>
          </a:xfrm>
          <a:prstGeom prst="rect">
            <a:avLst/>
          </a:prstGeom>
        </p:spPr>
      </p:pic>
    </p:spTree>
    <p:extLst>
      <p:ext uri="{BB962C8B-B14F-4D97-AF65-F5344CB8AC3E}">
        <p14:creationId xmlns:p14="http://schemas.microsoft.com/office/powerpoint/2010/main" val="399785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4495800" cy="1384995"/>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Journalism</a:t>
            </a: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5. Good data-driven news’ elements</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15163800" cy="5262979"/>
          </a:xfrm>
          <a:prstGeom prst="rect">
            <a:avLst/>
          </a:prstGeom>
          <a:noFill/>
        </p:spPr>
        <p:txBody>
          <a:bodyPr wrap="square" rtlCol="0">
            <a:spAutoFit/>
          </a:bodyPr>
          <a:lstStyle/>
          <a:p>
            <a:pPr marL="457200" indent="-457200">
              <a:buFont typeface="+mj-lt"/>
              <a:buAutoNum type="arabicParenR"/>
            </a:pPr>
            <a:r>
              <a:rPr lang="en-U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Good data</a:t>
            </a:r>
            <a:r>
              <a:rPr lang="en-US" sz="2400" dirty="0">
                <a:ea typeface="Microsoft Sans Serif" panose="020B0604020202020204" pitchFamily="34" charset="0"/>
                <a:cs typeface="Microsoft Sans Serif" panose="020B0604020202020204" pitchFamily="34" charset="0"/>
              </a:rPr>
              <a:t>: It is necessary to search for high quality data, ensuring that the collection methods, research subjects and any analysis are valid and free from bias.</a:t>
            </a: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Story from the data</a:t>
            </a:r>
            <a:r>
              <a:rPr lang="en-US" sz="2400" dirty="0">
                <a:ea typeface="Microsoft Sans Serif" panose="020B0604020202020204" pitchFamily="34" charset="0"/>
                <a:cs typeface="Microsoft Sans Serif" panose="020B0604020202020204" pitchFamily="34" charset="0"/>
              </a:rPr>
              <a:t>: Identify the central narrative line and make sure it is solid and consistent.</a:t>
            </a: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Storyboard and structure</a:t>
            </a:r>
            <a:r>
              <a:rPr lang="en-US" sz="2400" dirty="0">
                <a:ea typeface="Microsoft Sans Serif" panose="020B0604020202020204" pitchFamily="34" charset="0"/>
                <a:cs typeface="Microsoft Sans Serif" panose="020B0604020202020204" pitchFamily="34" charset="0"/>
              </a:rPr>
              <a:t>: For the story to be coherent and engaging, it is important to </a:t>
            </a:r>
            <a:r>
              <a:rPr lang="en-US" sz="2400" dirty="0" err="1">
                <a:ea typeface="Microsoft Sans Serif" panose="020B0604020202020204" pitchFamily="34" charset="0"/>
                <a:cs typeface="Microsoft Sans Serif" panose="020B0604020202020204" pitchFamily="34" charset="0"/>
              </a:rPr>
              <a:t>organise</a:t>
            </a:r>
            <a:r>
              <a:rPr lang="en-US" sz="2400" dirty="0">
                <a:ea typeface="Microsoft Sans Serif" panose="020B0604020202020204" pitchFamily="34" charset="0"/>
                <a:cs typeface="Microsoft Sans Serif" panose="020B0604020202020204" pitchFamily="34" charset="0"/>
              </a:rPr>
              <a:t> the content and determine which to include and which to leave out. It can be helpful to sketch out a map of the structure of the data story, as well as the data, </a:t>
            </a:r>
            <a:r>
              <a:rPr lang="en-US" sz="2400" dirty="0" err="1">
                <a:ea typeface="Microsoft Sans Serif" panose="020B0604020202020204" pitchFamily="34" charset="0"/>
                <a:cs typeface="Microsoft Sans Serif" panose="020B0604020202020204" pitchFamily="34" charset="0"/>
              </a:rPr>
              <a:t>visualisations</a:t>
            </a:r>
            <a:r>
              <a:rPr lang="en-US" sz="2400" dirty="0">
                <a:ea typeface="Microsoft Sans Serif" panose="020B0604020202020204" pitchFamily="34" charset="0"/>
                <a:cs typeface="Microsoft Sans Serif" panose="020B0604020202020204" pitchFamily="34" charset="0"/>
              </a:rPr>
              <a:t> and written content.</a:t>
            </a: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Clear narrative line</a:t>
            </a:r>
            <a:r>
              <a:rPr lang="en-US" sz="2400" dirty="0">
                <a:ea typeface="Microsoft Sans Serif" panose="020B0604020202020204" pitchFamily="34" charset="0"/>
                <a:cs typeface="Microsoft Sans Serif" panose="020B0604020202020204" pitchFamily="34" charset="0"/>
              </a:rPr>
              <a:t>: Care must be taken not to present the data as a set of numbers without sufficiently </a:t>
            </a:r>
            <a:r>
              <a:rPr lang="en-US" sz="2400" dirty="0" err="1">
                <a:ea typeface="Microsoft Sans Serif" panose="020B0604020202020204" pitchFamily="34" charset="0"/>
                <a:cs typeface="Microsoft Sans Serif" panose="020B0604020202020204" pitchFamily="34" charset="0"/>
              </a:rPr>
              <a:t>contextualising</a:t>
            </a:r>
            <a:r>
              <a:rPr lang="en-US" sz="2400" dirty="0">
                <a:ea typeface="Microsoft Sans Serif" panose="020B0604020202020204" pitchFamily="34" charset="0"/>
                <a:cs typeface="Microsoft Sans Serif" panose="020B0604020202020204" pitchFamily="34" charset="0"/>
              </a:rPr>
              <a:t> it. The role of narrative is crucial in helping the audience make sense of the information and data.</a:t>
            </a:r>
          </a:p>
          <a:p>
            <a:pPr marL="457200" indent="-457200">
              <a:buFont typeface="+mj-lt"/>
              <a:buAutoNum type="arabicParenR"/>
            </a:pPr>
            <a:endParaRPr lang="en-US" sz="2400" dirty="0">
              <a:ea typeface="Microsoft Sans Serif" panose="020B0604020202020204" pitchFamily="34" charset="0"/>
              <a:cs typeface="Microsoft Sans Serif" panose="020B0604020202020204" pitchFamily="34" charset="0"/>
            </a:endParaRPr>
          </a:p>
          <a:p>
            <a:pPr marL="457200" indent="-457200">
              <a:buFont typeface="+mj-lt"/>
              <a:buAutoNum type="arabicParenR"/>
            </a:pPr>
            <a:r>
              <a:rPr lang="en-US" sz="2400" b="1" dirty="0">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Interactivity</a:t>
            </a:r>
            <a:r>
              <a:rPr lang="en-US" sz="2400" dirty="0">
                <a:ea typeface="Microsoft Sans Serif" panose="020B0604020202020204" pitchFamily="34" charset="0"/>
                <a:cs typeface="Microsoft Sans Serif" panose="020B0604020202020204" pitchFamily="34" charset="0"/>
              </a:rPr>
              <a:t>: "Any sense of animation that you can bring into a piece really helps: you can have the feeling of interacting with the content." (Ronan Hughes, Output Editor of Sky News)</a:t>
            </a:r>
          </a:p>
        </p:txBody>
      </p:sp>
    </p:spTree>
    <p:extLst>
      <p:ext uri="{BB962C8B-B14F-4D97-AF65-F5344CB8AC3E}">
        <p14:creationId xmlns:p14="http://schemas.microsoft.com/office/powerpoint/2010/main" val="142179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4495800" cy="1384995"/>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Journalism</a:t>
            </a:r>
          </a:p>
          <a:p>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6. Case study: Goalkeepers</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238500"/>
            <a:ext cx="7581900" cy="2308324"/>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Goalkeepers is an annual report on the progress of the 17 goals of the 2030 Agenda for Sustainable Development by Bill and Melinda Gates. See, for example, the 2019 report: "</a:t>
            </a:r>
            <a:r>
              <a:rPr lang="en-US" sz="2400" dirty="0">
                <a:ea typeface="Microsoft Sans Serif" panose="020B0604020202020204" pitchFamily="34" charset="0"/>
                <a:cs typeface="Microsoft Sans Serif" panose="020B0604020202020204" pitchFamily="34" charset="0"/>
                <a:hlinkClick r:id="rId2"/>
              </a:rPr>
              <a:t>Examining equality: How geography and gender stack the deck for (or against) you</a:t>
            </a:r>
            <a:r>
              <a:rPr lang="en-US" sz="2400" dirty="0">
                <a:ea typeface="Microsoft Sans Serif" panose="020B0604020202020204" pitchFamily="34" charset="0"/>
                <a:cs typeface="Microsoft Sans Serif" panose="020B0604020202020204" pitchFamily="34" charset="0"/>
              </a:rPr>
              <a:t>".</a:t>
            </a:r>
          </a:p>
          <a:p>
            <a:endParaRPr lang="en-US" sz="2400" dirty="0">
              <a:ea typeface="Microsoft Sans Serif" panose="020B0604020202020204" pitchFamily="34" charset="0"/>
              <a:cs typeface="Microsoft Sans Serif" panose="020B0604020202020204" pitchFamily="34" charset="0"/>
            </a:endParaRPr>
          </a:p>
        </p:txBody>
      </p:sp>
      <p:pic>
        <p:nvPicPr>
          <p:cNvPr id="3" name="Immagin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39200" y="1738411"/>
            <a:ext cx="8432715" cy="3900242"/>
          </a:xfrm>
          <a:prstGeom prst="rect">
            <a:avLst/>
          </a:prstGeom>
        </p:spPr>
      </p:pic>
      <p:sp>
        <p:nvSpPr>
          <p:cNvPr id="6" name="CasellaDiTesto 5"/>
          <p:cNvSpPr txBox="1"/>
          <p:nvPr/>
        </p:nvSpPr>
        <p:spPr>
          <a:xfrm>
            <a:off x="1447799" y="5638653"/>
            <a:ext cx="16123401" cy="2954655"/>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This report is an example of an excellently presented data story. The solid data and information is embedded within a story featuring a little girl living in southern Chad, a Saharan country. Seeing the child's face helps the reader to better understand what the data presented in the report represents. </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The narrative line is clear and coherent, the story structure is solid, and the reading is made smooth and light thanks to the </a:t>
            </a:r>
            <a:r>
              <a:rPr lang="en-US" sz="2400" dirty="0" err="1">
                <a:ea typeface="Microsoft Sans Serif" panose="020B0604020202020204" pitchFamily="34" charset="0"/>
                <a:cs typeface="Microsoft Sans Serif" panose="020B0604020202020204" pitchFamily="34" charset="0"/>
              </a:rPr>
              <a:t>visualisation</a:t>
            </a:r>
            <a:r>
              <a:rPr lang="en-US" sz="2400" dirty="0">
                <a:ea typeface="Microsoft Sans Serif" panose="020B0604020202020204" pitchFamily="34" charset="0"/>
                <a:cs typeface="Microsoft Sans Serif" panose="020B0604020202020204" pitchFamily="34" charset="0"/>
              </a:rPr>
              <a:t> techniques and interactivity of the report: moving down while reading the page, images and diagrams appear on their own, zooming in or out according to the paragraph we are reading. </a:t>
            </a:r>
          </a:p>
          <a:p>
            <a:endParaRPr lang="it-IT" dirty="0"/>
          </a:p>
        </p:txBody>
      </p:sp>
    </p:spTree>
    <p:extLst>
      <p:ext uri="{BB962C8B-B14F-4D97-AF65-F5344CB8AC3E}">
        <p14:creationId xmlns:p14="http://schemas.microsoft.com/office/powerpoint/2010/main" val="90876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464820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Data Storytelling</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a:solidFill>
                  <a:srgbClr val="238791"/>
                </a:solidFill>
                <a:ea typeface="Microsoft Sans Serif" panose="020B0604020202020204" pitchFamily="34" charset="0"/>
                <a:cs typeface="Microsoft Sans Serif" panose="020B0604020202020204" pitchFamily="34" charset="0"/>
              </a:rPr>
              <a:t>1. Communicating data</a:t>
            </a:r>
          </a:p>
        </p:txBody>
      </p:sp>
      <p:sp>
        <p:nvSpPr>
          <p:cNvPr id="7" name="CuadroTexto 6">
            <a:extLst>
              <a:ext uri="{FF2B5EF4-FFF2-40B4-BE49-F238E27FC236}">
                <a16:creationId xmlns:a16="http://schemas.microsoft.com/office/drawing/2014/main" id="{26604A3A-FCB1-2584-4904-8E2F8E3F8F7B}"/>
              </a:ext>
            </a:extLst>
          </p:cNvPr>
          <p:cNvSpPr txBox="1"/>
          <p:nvPr/>
        </p:nvSpPr>
        <p:spPr>
          <a:xfrm>
            <a:off x="1447800" y="3390900"/>
            <a:ext cx="10439400" cy="4154984"/>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If an insight is not understood and is not convincing, no one will exploit it and no change will occur from the information revealed from the data. Any insight worth sharing is probably best shared as a data story.</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Discovering key insights is one skill that requires a set of hard skills related to data analysis. Communicating these insights in a clear and compelling way requires other kinds of soft skills. Both are equally fundamental to deriving value from data. </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The ability to effectively communicate insights from a dataset using narratives and </a:t>
            </a:r>
            <a:r>
              <a:rPr lang="en-US" sz="2400" dirty="0" err="1">
                <a:ea typeface="Microsoft Sans Serif" panose="020B0604020202020204" pitchFamily="34" charset="0"/>
                <a:cs typeface="Microsoft Sans Serif" panose="020B0604020202020204" pitchFamily="34" charset="0"/>
              </a:rPr>
              <a:t>visualisations</a:t>
            </a:r>
            <a:r>
              <a:rPr lang="en-US" sz="2400" dirty="0">
                <a:ea typeface="Microsoft Sans Serif" panose="020B0604020202020204" pitchFamily="34" charset="0"/>
                <a:cs typeface="Microsoft Sans Serif" panose="020B0604020202020204" pitchFamily="34" charset="0"/>
              </a:rPr>
              <a:t> is called Storytelling. It can be used to </a:t>
            </a:r>
            <a:r>
              <a:rPr lang="en-US" sz="2400" dirty="0" err="1">
                <a:ea typeface="Microsoft Sans Serif" panose="020B0604020202020204" pitchFamily="34" charset="0"/>
                <a:cs typeface="Microsoft Sans Serif" panose="020B0604020202020204" pitchFamily="34" charset="0"/>
              </a:rPr>
              <a:t>contextualise</a:t>
            </a:r>
            <a:r>
              <a:rPr lang="en-US" sz="2400" dirty="0">
                <a:ea typeface="Microsoft Sans Serif" panose="020B0604020202020204" pitchFamily="34" charset="0"/>
                <a:cs typeface="Microsoft Sans Serif" panose="020B0604020202020204" pitchFamily="34" charset="0"/>
              </a:rPr>
              <a:t> data and inspire audience action.</a:t>
            </a:r>
            <a:endParaRPr lang="es-ES" sz="2400" dirty="0">
              <a:ea typeface="Microsoft Sans Serif" panose="020B0604020202020204" pitchFamily="34" charset="0"/>
              <a:cs typeface="Microsoft Sans Serif" panose="020B0604020202020204" pitchFamily="34" charset="0"/>
            </a:endParaRPr>
          </a:p>
        </p:txBody>
      </p:sp>
      <p:pic>
        <p:nvPicPr>
          <p:cNvPr id="2" name="Immagin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573000" y="2668295"/>
            <a:ext cx="4636026" cy="4636026"/>
          </a:xfrm>
          <a:prstGeom prst="rect">
            <a:avLst/>
          </a:prstGeom>
        </p:spPr>
      </p:pic>
      <p:sp>
        <p:nvSpPr>
          <p:cNvPr id="6" name="CasellaDiTesto 5"/>
          <p:cNvSpPr txBox="1"/>
          <p:nvPr/>
        </p:nvSpPr>
        <p:spPr>
          <a:xfrm>
            <a:off x="13639800" y="7150432"/>
            <a:ext cx="4648200" cy="307777"/>
          </a:xfrm>
          <a:prstGeom prst="rect">
            <a:avLst/>
          </a:prstGeom>
          <a:noFill/>
        </p:spPr>
        <p:txBody>
          <a:bodyPr wrap="square" rtlCol="0">
            <a:spAutoFit/>
          </a:bodyPr>
          <a:lstStyle/>
          <a:p>
            <a:r>
              <a:rPr lang="it-IT" sz="1400" dirty="0" err="1"/>
              <a:t>Designed</a:t>
            </a:r>
            <a:r>
              <a:rPr lang="it-IT" sz="1400" dirty="0"/>
              <a:t> by </a:t>
            </a:r>
            <a:r>
              <a:rPr lang="it-IT" sz="1400" dirty="0" err="1"/>
              <a:t>vectorjuice</a:t>
            </a:r>
            <a:r>
              <a:rPr lang="it-IT" sz="1400" dirty="0"/>
              <a:t> / </a:t>
            </a:r>
            <a:r>
              <a:rPr lang="it-IT" sz="1400" dirty="0" err="1"/>
              <a:t>Freepik</a:t>
            </a:r>
            <a:endParaRPr lang="it-IT" sz="1400" dirty="0"/>
          </a:p>
        </p:txBody>
      </p:sp>
    </p:spTree>
    <p:extLst>
      <p:ext uri="{BB962C8B-B14F-4D97-AF65-F5344CB8AC3E}">
        <p14:creationId xmlns:p14="http://schemas.microsoft.com/office/powerpoint/2010/main" val="173725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TotalTime>
  <Words>2205</Words>
  <Application>Microsoft Office PowerPoint</Application>
  <PresentationFormat>Personalizado</PresentationFormat>
  <Paragraphs>156</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20</vt:i4>
      </vt:variant>
    </vt:vector>
  </HeadingPairs>
  <TitlesOfParts>
    <vt:vector size="28" baseType="lpstr">
      <vt:lpstr>Arial</vt:lpstr>
      <vt:lpstr>Calibri</vt:lpstr>
      <vt:lpstr>Calibri Light</vt:lpstr>
      <vt:lpstr>Microsoft Sans Serif</vt:lpstr>
      <vt:lpstr>Oxygen</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PPT TEMPLATE</dc:title>
  <dc:creator>Monia Coppola</dc:creator>
  <cp:keywords>DAE_p32tqtE,BAEXurJiHZU</cp:keywords>
  <cp:lastModifiedBy>dani gm</cp:lastModifiedBy>
  <cp:revision>82</cp:revision>
  <dcterms:created xsi:type="dcterms:W3CDTF">2022-05-03T15:33:59Z</dcterms:created>
  <dcterms:modified xsi:type="dcterms:W3CDTF">2023-01-12T09:27:11Z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