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7"/>
  </p:notesMasterIdLst>
  <p:sldIdLst>
    <p:sldId id="256" r:id="rId3"/>
    <p:sldId id="258" r:id="rId4"/>
    <p:sldId id="365" r:id="rId5"/>
    <p:sldId id="367" r:id="rId6"/>
    <p:sldId id="259" r:id="rId7"/>
    <p:sldId id="363" r:id="rId8"/>
    <p:sldId id="369" r:id="rId9"/>
    <p:sldId id="314" r:id="rId10"/>
    <p:sldId id="322" r:id="rId11"/>
    <p:sldId id="368" r:id="rId12"/>
    <p:sldId id="309" r:id="rId13"/>
    <p:sldId id="315" r:id="rId14"/>
    <p:sldId id="370" r:id="rId15"/>
    <p:sldId id="371" r:id="rId16"/>
    <p:sldId id="372" r:id="rId17"/>
    <p:sldId id="398" r:id="rId18"/>
    <p:sldId id="373" r:id="rId19"/>
    <p:sldId id="348" r:id="rId20"/>
    <p:sldId id="374" r:id="rId21"/>
    <p:sldId id="399" r:id="rId22"/>
    <p:sldId id="397" r:id="rId23"/>
    <p:sldId id="274" r:id="rId24"/>
    <p:sldId id="400" r:id="rId25"/>
    <p:sldId id="276" r:id="rId26"/>
  </p:sldIdLst>
  <p:sldSz cx="18288000" cy="10287000"/>
  <p:notesSz cx="18288000" cy="10287000"/>
  <p:embeddedFontLst>
    <p:embeddedFont>
      <p:font typeface="Arial Rounded MT Bold" panose="020F0704030504030204" pitchFamily="34" charset="0"/>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Helvetica Neue" panose="020B0604020202020204" charset="0"/>
      <p:regular r:id="rId34"/>
      <p:bold r:id="rId35"/>
      <p:italic r:id="rId36"/>
      <p:boldItalic r:id="rId37"/>
    </p:embeddedFont>
    <p:embeddedFont>
      <p:font typeface="Microsoft Sans Serif" panose="020B0604020202020204" pitchFamily="34" charset="0"/>
      <p:regular r:id="rId38"/>
    </p:embeddedFont>
    <p:embeddedFont>
      <p:font typeface="Oxygen"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78" y="53"/>
      </p:cViewPr>
      <p:guideLst>
        <p:guide orient="horz" pos="2880"/>
        <p:guide pos="2160"/>
      </p:guideLst>
    </p:cSldViewPr>
  </p:slideViewPr>
  <p:notesTextViewPr>
    <p:cViewPr>
      <p:scale>
        <a:sx n="1" d="1"/>
        <a:sy n="1" d="1"/>
      </p:scale>
      <p:origin x="0" y="0"/>
    </p:cViewPr>
  </p:notesTextViewPr>
  <p:sorterViewPr>
    <p:cViewPr>
      <p:scale>
        <a:sx n="100" d="100"/>
        <a:sy n="100" d="100"/>
      </p:scale>
      <p:origin x="0" y="-19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ro-R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13B0F-B1FA-4EC4-927A-F263E94416A7}" type="doc">
      <dgm:prSet loTypeId="urn:microsoft.com/office/officeart/2005/8/layout/hierarchy1" loCatId="hierarchy" qsTypeId="urn:microsoft.com/office/officeart/2005/8/quickstyle/simple1" qsCatId="simple" csTypeId="urn:microsoft.com/office/officeart/2005/8/colors/accent4_1" csCatId="accent4" phldr="1"/>
      <dgm:spPr/>
      <dgm:t>
        <a:bodyPr/>
        <a:lstStyle/>
        <a:p>
          <a:endParaRPr lang="en-GB"/>
        </a:p>
      </dgm:t>
    </dgm:pt>
    <dgm:pt modelId="{1501D3C9-7ED8-4FE3-8A63-39A0832B5054}">
      <dgm:prSet phldrT="[Texto]" custT="1"/>
      <dgm:spPr/>
      <dgm:t>
        <a:bodyPr/>
        <a:lstStyle/>
        <a:p>
          <a:r>
            <a:rPr lang="en-GB" sz="1800" b="1" dirty="0"/>
            <a:t>Types of sampling</a:t>
          </a:r>
          <a:r>
            <a:rPr lang="en-GB" sz="1800" dirty="0"/>
            <a:t>: can we calculate the probability of getting a particular sample? </a:t>
          </a:r>
        </a:p>
      </dgm:t>
    </dgm:pt>
    <dgm:pt modelId="{4A5EB669-BA74-4C51-A571-B01C1167BC92}" type="parTrans" cxnId="{C124A5E6-2CE9-4101-B559-E8B6ED893158}">
      <dgm:prSet/>
      <dgm:spPr/>
      <dgm:t>
        <a:bodyPr/>
        <a:lstStyle/>
        <a:p>
          <a:endParaRPr lang="en-GB"/>
        </a:p>
      </dgm:t>
    </dgm:pt>
    <dgm:pt modelId="{608A3075-E2A7-40B5-ABA2-D2545095FF1C}" type="sibTrans" cxnId="{C124A5E6-2CE9-4101-B559-E8B6ED893158}">
      <dgm:prSet/>
      <dgm:spPr/>
      <dgm:t>
        <a:bodyPr/>
        <a:lstStyle/>
        <a:p>
          <a:endParaRPr lang="en-GB"/>
        </a:p>
      </dgm:t>
    </dgm:pt>
    <dgm:pt modelId="{8255FF8F-1A8D-4286-9BF7-36DE33E0B986}">
      <dgm:prSet phldrT="[Texto]" custT="1"/>
      <dgm:spPr/>
      <dgm:t>
        <a:bodyPr/>
        <a:lstStyle/>
        <a:p>
          <a:r>
            <a:rPr lang="en-GB" sz="2800" b="1" dirty="0"/>
            <a:t>Random sampling</a:t>
          </a:r>
        </a:p>
      </dgm:t>
    </dgm:pt>
    <dgm:pt modelId="{6E132586-7DB3-4CEA-84AD-F9D09B06D1EE}" type="parTrans" cxnId="{383163DD-C3F2-4A21-A856-AEF700CD2D17}">
      <dgm:prSet/>
      <dgm:spPr/>
      <dgm:t>
        <a:bodyPr/>
        <a:lstStyle/>
        <a:p>
          <a:endParaRPr lang="en-GB"/>
        </a:p>
      </dgm:t>
    </dgm:pt>
    <dgm:pt modelId="{71E661EB-D51D-4B01-8988-53D907B2968C}" type="sibTrans" cxnId="{383163DD-C3F2-4A21-A856-AEF700CD2D17}">
      <dgm:prSet/>
      <dgm:spPr/>
      <dgm:t>
        <a:bodyPr/>
        <a:lstStyle/>
        <a:p>
          <a:endParaRPr lang="en-GB"/>
        </a:p>
      </dgm:t>
    </dgm:pt>
    <dgm:pt modelId="{E60A100E-FC7F-4A5B-BB51-F046F8BA9CF9}">
      <dgm:prSet phldrT="[Texto]" custT="1"/>
      <dgm:spPr/>
      <dgm:t>
        <a:bodyPr/>
        <a:lstStyle/>
        <a:p>
          <a:r>
            <a:rPr lang="en-GB" sz="3200" dirty="0"/>
            <a:t>Simple</a:t>
          </a:r>
        </a:p>
      </dgm:t>
    </dgm:pt>
    <dgm:pt modelId="{BE5EDB8A-6FC5-444B-B4F6-F282F25E90B0}" type="parTrans" cxnId="{0A6ABF99-65C2-4BBC-9955-EBF751625B5D}">
      <dgm:prSet/>
      <dgm:spPr/>
      <dgm:t>
        <a:bodyPr/>
        <a:lstStyle/>
        <a:p>
          <a:endParaRPr lang="en-GB"/>
        </a:p>
      </dgm:t>
    </dgm:pt>
    <dgm:pt modelId="{98EF7DC5-1D6C-439F-8AA7-57BC3BBD402E}" type="sibTrans" cxnId="{0A6ABF99-65C2-4BBC-9955-EBF751625B5D}">
      <dgm:prSet/>
      <dgm:spPr/>
      <dgm:t>
        <a:bodyPr/>
        <a:lstStyle/>
        <a:p>
          <a:endParaRPr lang="en-GB"/>
        </a:p>
      </dgm:t>
    </dgm:pt>
    <dgm:pt modelId="{0DCA65F6-9387-4556-B3D9-B47C896D2641}">
      <dgm:prSet phldrT="[Texto]" custT="1"/>
      <dgm:spPr/>
      <dgm:t>
        <a:bodyPr/>
        <a:lstStyle/>
        <a:p>
          <a:r>
            <a:rPr lang="en-GB" sz="2000" dirty="0"/>
            <a:t>Others: cluster, multi-stage, etc.</a:t>
          </a:r>
        </a:p>
      </dgm:t>
    </dgm:pt>
    <dgm:pt modelId="{4F61F02A-E555-4C8E-AB20-53FE338C6112}" type="parTrans" cxnId="{973227F8-27E0-4704-A371-AB784BD74AF5}">
      <dgm:prSet/>
      <dgm:spPr/>
      <dgm:t>
        <a:bodyPr/>
        <a:lstStyle/>
        <a:p>
          <a:endParaRPr lang="en-GB"/>
        </a:p>
      </dgm:t>
    </dgm:pt>
    <dgm:pt modelId="{9F83E97E-D07B-43F4-A986-3FA2F1FC282B}" type="sibTrans" cxnId="{973227F8-27E0-4704-A371-AB784BD74AF5}">
      <dgm:prSet/>
      <dgm:spPr/>
      <dgm:t>
        <a:bodyPr/>
        <a:lstStyle/>
        <a:p>
          <a:endParaRPr lang="en-GB"/>
        </a:p>
      </dgm:t>
    </dgm:pt>
    <dgm:pt modelId="{4CD0C5A0-CF49-41A8-9BBA-9A7B9ECC6167}">
      <dgm:prSet phldrT="[Texto]" custT="1"/>
      <dgm:spPr/>
      <dgm:t>
        <a:bodyPr/>
        <a:lstStyle/>
        <a:p>
          <a:r>
            <a:rPr lang="en-GB" sz="1400" dirty="0"/>
            <a:t>Non-random</a:t>
          </a:r>
        </a:p>
      </dgm:t>
    </dgm:pt>
    <dgm:pt modelId="{E305E386-5337-49BE-B4FC-D21598C3481A}" type="parTrans" cxnId="{BB66E6DA-0257-4A43-A7FA-8D56050E0D48}">
      <dgm:prSet/>
      <dgm:spPr/>
      <dgm:t>
        <a:bodyPr/>
        <a:lstStyle/>
        <a:p>
          <a:endParaRPr lang="en-GB"/>
        </a:p>
      </dgm:t>
    </dgm:pt>
    <dgm:pt modelId="{6E84E2D6-4540-4466-9462-84A5B706BF12}" type="sibTrans" cxnId="{BB66E6DA-0257-4A43-A7FA-8D56050E0D48}">
      <dgm:prSet/>
      <dgm:spPr/>
      <dgm:t>
        <a:bodyPr/>
        <a:lstStyle/>
        <a:p>
          <a:endParaRPr lang="en-GB"/>
        </a:p>
      </dgm:t>
    </dgm:pt>
    <dgm:pt modelId="{C0C3B3F1-BE7E-477F-9346-53AC5A1714C9}">
      <dgm:prSet phldrT="[Texto]" custT="1"/>
      <dgm:spPr/>
      <dgm:t>
        <a:bodyPr/>
        <a:lstStyle/>
        <a:p>
          <a:r>
            <a:rPr lang="en-GB" sz="1400" dirty="0"/>
            <a:t>Others: ad hoc quotas,  volunteer, ...</a:t>
          </a:r>
        </a:p>
      </dgm:t>
    </dgm:pt>
    <dgm:pt modelId="{B29D2B34-E888-45FC-9368-700042E9DE28}" type="parTrans" cxnId="{7CCFF25C-0C18-40BB-BC4D-014B15DEA438}">
      <dgm:prSet/>
      <dgm:spPr/>
      <dgm:t>
        <a:bodyPr/>
        <a:lstStyle/>
        <a:p>
          <a:endParaRPr lang="en-GB"/>
        </a:p>
      </dgm:t>
    </dgm:pt>
    <dgm:pt modelId="{5F44116A-A4D6-4C43-883F-63D6C4B19FA0}" type="sibTrans" cxnId="{7CCFF25C-0C18-40BB-BC4D-014B15DEA438}">
      <dgm:prSet/>
      <dgm:spPr/>
      <dgm:t>
        <a:bodyPr/>
        <a:lstStyle/>
        <a:p>
          <a:endParaRPr lang="en-GB"/>
        </a:p>
      </dgm:t>
    </dgm:pt>
    <dgm:pt modelId="{B98FB610-5AB8-4E44-AE39-5D547D25A13C}">
      <dgm:prSet custT="1"/>
      <dgm:spPr/>
      <dgm:t>
        <a:bodyPr/>
        <a:lstStyle/>
        <a:p>
          <a:r>
            <a:rPr lang="en-GB" sz="3200" dirty="0"/>
            <a:t>Stratified</a:t>
          </a:r>
        </a:p>
      </dgm:t>
    </dgm:pt>
    <dgm:pt modelId="{2475C92D-9441-4CEC-B59E-E9767AB4538A}" type="parTrans" cxnId="{4AC3A9B6-724C-4C99-A431-E4A680A8531A}">
      <dgm:prSet/>
      <dgm:spPr/>
      <dgm:t>
        <a:bodyPr/>
        <a:lstStyle/>
        <a:p>
          <a:endParaRPr lang="en-GB"/>
        </a:p>
      </dgm:t>
    </dgm:pt>
    <dgm:pt modelId="{EE8AD5F5-0E07-4FB1-BCD0-4C997C0DF711}" type="sibTrans" cxnId="{4AC3A9B6-724C-4C99-A431-E4A680A8531A}">
      <dgm:prSet/>
      <dgm:spPr/>
      <dgm:t>
        <a:bodyPr/>
        <a:lstStyle/>
        <a:p>
          <a:endParaRPr lang="en-GB"/>
        </a:p>
      </dgm:t>
    </dgm:pt>
    <dgm:pt modelId="{8D60CA65-871A-46BF-A9CE-3C23AA0596B5}">
      <dgm:prSet custT="1"/>
      <dgm:spPr/>
      <dgm:t>
        <a:bodyPr/>
        <a:lstStyle/>
        <a:p>
          <a:r>
            <a:rPr lang="en-US" sz="1400" dirty="0"/>
            <a:t>Judgmental </a:t>
          </a:r>
          <a:endParaRPr lang="en-GB" sz="1400" dirty="0"/>
        </a:p>
      </dgm:t>
    </dgm:pt>
    <dgm:pt modelId="{8477A5F9-AD3F-4E53-80B6-922DE739644D}" type="parTrans" cxnId="{E976BAB9-9622-4BA7-A8A2-396154DF6A01}">
      <dgm:prSet/>
      <dgm:spPr/>
      <dgm:t>
        <a:bodyPr/>
        <a:lstStyle/>
        <a:p>
          <a:endParaRPr lang="en-GB"/>
        </a:p>
      </dgm:t>
    </dgm:pt>
    <dgm:pt modelId="{B98064E9-3EB6-4BF1-9ED5-EDF63FD71976}" type="sibTrans" cxnId="{E976BAB9-9622-4BA7-A8A2-396154DF6A01}">
      <dgm:prSet/>
      <dgm:spPr/>
      <dgm:t>
        <a:bodyPr/>
        <a:lstStyle/>
        <a:p>
          <a:endParaRPr lang="en-GB"/>
        </a:p>
      </dgm:t>
    </dgm:pt>
    <dgm:pt modelId="{35465A59-6A5C-45DA-9616-9DA8ADD150BF}" type="pres">
      <dgm:prSet presAssocID="{0D013B0F-B1FA-4EC4-927A-F263E94416A7}" presName="hierChild1" presStyleCnt="0">
        <dgm:presLayoutVars>
          <dgm:chPref val="1"/>
          <dgm:dir/>
          <dgm:animOne val="branch"/>
          <dgm:animLvl val="lvl"/>
          <dgm:resizeHandles/>
        </dgm:presLayoutVars>
      </dgm:prSet>
      <dgm:spPr/>
    </dgm:pt>
    <dgm:pt modelId="{FA843760-EB3B-4B7D-8DB3-DCB2D995CB7A}" type="pres">
      <dgm:prSet presAssocID="{1501D3C9-7ED8-4FE3-8A63-39A0832B5054}" presName="hierRoot1" presStyleCnt="0"/>
      <dgm:spPr/>
    </dgm:pt>
    <dgm:pt modelId="{63EB4BC8-E087-410C-989B-4184380367E5}" type="pres">
      <dgm:prSet presAssocID="{1501D3C9-7ED8-4FE3-8A63-39A0832B5054}" presName="composite" presStyleCnt="0"/>
      <dgm:spPr/>
    </dgm:pt>
    <dgm:pt modelId="{7BF5E0C0-B5CC-4A65-95F6-1C4DB44BAAE2}" type="pres">
      <dgm:prSet presAssocID="{1501D3C9-7ED8-4FE3-8A63-39A0832B5054}" presName="background" presStyleLbl="node0" presStyleIdx="0" presStyleCnt="1"/>
      <dgm:spPr/>
    </dgm:pt>
    <dgm:pt modelId="{42CD69DD-FA7D-4C2A-9DAF-CCD633B9F5D0}" type="pres">
      <dgm:prSet presAssocID="{1501D3C9-7ED8-4FE3-8A63-39A0832B5054}" presName="text" presStyleLbl="fgAcc0" presStyleIdx="0" presStyleCnt="1" custScaleX="239837" custScaleY="136571" custLinFactNeighborX="-495" custLinFactNeighborY="-42116">
        <dgm:presLayoutVars>
          <dgm:chPref val="3"/>
        </dgm:presLayoutVars>
      </dgm:prSet>
      <dgm:spPr/>
    </dgm:pt>
    <dgm:pt modelId="{9F047A8C-8699-492D-A68C-9932D45055F0}" type="pres">
      <dgm:prSet presAssocID="{1501D3C9-7ED8-4FE3-8A63-39A0832B5054}" presName="hierChild2" presStyleCnt="0"/>
      <dgm:spPr/>
    </dgm:pt>
    <dgm:pt modelId="{AC5D2D3A-A49A-46CB-8B19-B20746AEC793}" type="pres">
      <dgm:prSet presAssocID="{6E132586-7DB3-4CEA-84AD-F9D09B06D1EE}" presName="Name10" presStyleLbl="parChTrans1D2" presStyleIdx="0" presStyleCnt="2"/>
      <dgm:spPr/>
    </dgm:pt>
    <dgm:pt modelId="{731FB937-DEAE-43A2-8469-7E672CADC63E}" type="pres">
      <dgm:prSet presAssocID="{8255FF8F-1A8D-4286-9BF7-36DE33E0B986}" presName="hierRoot2" presStyleCnt="0"/>
      <dgm:spPr/>
    </dgm:pt>
    <dgm:pt modelId="{72EA8B2F-C920-4DF8-9D62-2CC18797A0DF}" type="pres">
      <dgm:prSet presAssocID="{8255FF8F-1A8D-4286-9BF7-36DE33E0B986}" presName="composite2" presStyleCnt="0"/>
      <dgm:spPr/>
    </dgm:pt>
    <dgm:pt modelId="{7970677D-9BDD-482F-BC77-4CCB393DFC3E}" type="pres">
      <dgm:prSet presAssocID="{8255FF8F-1A8D-4286-9BF7-36DE33E0B986}" presName="background2" presStyleLbl="node2" presStyleIdx="0" presStyleCnt="2"/>
      <dgm:spPr/>
    </dgm:pt>
    <dgm:pt modelId="{CBA146A5-CCB7-4DC1-9EE1-0179E0383652}" type="pres">
      <dgm:prSet presAssocID="{8255FF8F-1A8D-4286-9BF7-36DE33E0B986}" presName="text2" presStyleLbl="fgAcc2" presStyleIdx="0" presStyleCnt="2" custScaleX="149648" custScaleY="112830" custLinFactNeighborX="-84774" custLinFactNeighborY="27915">
        <dgm:presLayoutVars>
          <dgm:chPref val="3"/>
        </dgm:presLayoutVars>
      </dgm:prSet>
      <dgm:spPr/>
    </dgm:pt>
    <dgm:pt modelId="{5047F104-3274-4420-8770-11EE58F3F801}" type="pres">
      <dgm:prSet presAssocID="{8255FF8F-1A8D-4286-9BF7-36DE33E0B986}" presName="hierChild3" presStyleCnt="0"/>
      <dgm:spPr/>
    </dgm:pt>
    <dgm:pt modelId="{9B7E0784-5458-48CC-BA36-696E359F8D14}" type="pres">
      <dgm:prSet presAssocID="{BE5EDB8A-6FC5-444B-B4F6-F282F25E90B0}" presName="Name17" presStyleLbl="parChTrans1D3" presStyleIdx="0" presStyleCnt="5"/>
      <dgm:spPr/>
    </dgm:pt>
    <dgm:pt modelId="{4E9DA50B-8FBE-45DE-9EBD-C6FFAAE2E78C}" type="pres">
      <dgm:prSet presAssocID="{E60A100E-FC7F-4A5B-BB51-F046F8BA9CF9}" presName="hierRoot3" presStyleCnt="0"/>
      <dgm:spPr/>
    </dgm:pt>
    <dgm:pt modelId="{1D9BE50C-FB82-4B67-A1AF-A4C9B9D92ECA}" type="pres">
      <dgm:prSet presAssocID="{E60A100E-FC7F-4A5B-BB51-F046F8BA9CF9}" presName="composite3" presStyleCnt="0"/>
      <dgm:spPr/>
    </dgm:pt>
    <dgm:pt modelId="{91EF909A-493F-4C4E-B0CD-81F36C4E4458}" type="pres">
      <dgm:prSet presAssocID="{E60A100E-FC7F-4A5B-BB51-F046F8BA9CF9}" presName="background3" presStyleLbl="node3" presStyleIdx="0" presStyleCnt="5"/>
      <dgm:spPr/>
    </dgm:pt>
    <dgm:pt modelId="{747F443A-4A1E-4CD9-818A-AB8C2FFF4746}" type="pres">
      <dgm:prSet presAssocID="{E60A100E-FC7F-4A5B-BB51-F046F8BA9CF9}" presName="text3" presStyleLbl="fgAcc3" presStyleIdx="0" presStyleCnt="5" custLinFactNeighborX="-83137" custLinFactNeighborY="38861">
        <dgm:presLayoutVars>
          <dgm:chPref val="3"/>
        </dgm:presLayoutVars>
      </dgm:prSet>
      <dgm:spPr/>
    </dgm:pt>
    <dgm:pt modelId="{2993B025-CF9D-42C8-A323-795ABE6C5E34}" type="pres">
      <dgm:prSet presAssocID="{E60A100E-FC7F-4A5B-BB51-F046F8BA9CF9}" presName="hierChild4" presStyleCnt="0"/>
      <dgm:spPr/>
    </dgm:pt>
    <dgm:pt modelId="{C69A5E2D-FFE6-4B32-917C-D16142412245}" type="pres">
      <dgm:prSet presAssocID="{2475C92D-9441-4CEC-B59E-E9767AB4538A}" presName="Name17" presStyleLbl="parChTrans1D3" presStyleIdx="1" presStyleCnt="5"/>
      <dgm:spPr/>
    </dgm:pt>
    <dgm:pt modelId="{93B5406D-5D68-4742-A5B3-FC4CB17D3A4E}" type="pres">
      <dgm:prSet presAssocID="{B98FB610-5AB8-4E44-AE39-5D547D25A13C}" presName="hierRoot3" presStyleCnt="0"/>
      <dgm:spPr/>
    </dgm:pt>
    <dgm:pt modelId="{57C8D69C-FB42-4660-9994-31301D344F1F}" type="pres">
      <dgm:prSet presAssocID="{B98FB610-5AB8-4E44-AE39-5D547D25A13C}" presName="composite3" presStyleCnt="0"/>
      <dgm:spPr/>
    </dgm:pt>
    <dgm:pt modelId="{A5786B85-7E22-4AE1-B14A-F303C3AD4F0B}" type="pres">
      <dgm:prSet presAssocID="{B98FB610-5AB8-4E44-AE39-5D547D25A13C}" presName="background3" presStyleLbl="node3" presStyleIdx="1" presStyleCnt="5"/>
      <dgm:spPr/>
    </dgm:pt>
    <dgm:pt modelId="{403F5021-1D28-46F3-98D4-CF65E247AE23}" type="pres">
      <dgm:prSet presAssocID="{B98FB610-5AB8-4E44-AE39-5D547D25A13C}" presName="text3" presStyleLbl="fgAcc3" presStyleIdx="1" presStyleCnt="5" custLinFactNeighborX="0" custLinFactNeighborY="37700">
        <dgm:presLayoutVars>
          <dgm:chPref val="3"/>
        </dgm:presLayoutVars>
      </dgm:prSet>
      <dgm:spPr/>
    </dgm:pt>
    <dgm:pt modelId="{5715FD99-0E75-4BB1-8B1F-7E22C7EA1A23}" type="pres">
      <dgm:prSet presAssocID="{B98FB610-5AB8-4E44-AE39-5D547D25A13C}" presName="hierChild4" presStyleCnt="0"/>
      <dgm:spPr/>
    </dgm:pt>
    <dgm:pt modelId="{F70AA59B-B358-43D4-82A4-98C2B0E6228F}" type="pres">
      <dgm:prSet presAssocID="{4F61F02A-E555-4C8E-AB20-53FE338C6112}" presName="Name17" presStyleLbl="parChTrans1D3" presStyleIdx="2" presStyleCnt="5"/>
      <dgm:spPr/>
    </dgm:pt>
    <dgm:pt modelId="{E8C0F6AA-2359-4DDA-A3B9-9087CB4D9CB0}" type="pres">
      <dgm:prSet presAssocID="{0DCA65F6-9387-4556-B3D9-B47C896D2641}" presName="hierRoot3" presStyleCnt="0"/>
      <dgm:spPr/>
    </dgm:pt>
    <dgm:pt modelId="{1CB67B14-BF0E-40AD-BC98-97BCD57328E7}" type="pres">
      <dgm:prSet presAssocID="{0DCA65F6-9387-4556-B3D9-B47C896D2641}" presName="composite3" presStyleCnt="0"/>
      <dgm:spPr/>
    </dgm:pt>
    <dgm:pt modelId="{B6058025-B834-4E09-AD48-5BA9C045132B}" type="pres">
      <dgm:prSet presAssocID="{0DCA65F6-9387-4556-B3D9-B47C896D2641}" presName="background3" presStyleLbl="node3" presStyleIdx="2" presStyleCnt="5"/>
      <dgm:spPr/>
    </dgm:pt>
    <dgm:pt modelId="{5FB8D011-7164-40F6-A11D-C7ECADE4DAFD}" type="pres">
      <dgm:prSet presAssocID="{0DCA65F6-9387-4556-B3D9-B47C896D2641}" presName="text3" presStyleLbl="fgAcc3" presStyleIdx="2" presStyleCnt="5" custLinFactNeighborX="0" custLinFactNeighborY="37700">
        <dgm:presLayoutVars>
          <dgm:chPref val="3"/>
        </dgm:presLayoutVars>
      </dgm:prSet>
      <dgm:spPr/>
    </dgm:pt>
    <dgm:pt modelId="{BAA38115-6B01-498F-9617-18CEAF402D6A}" type="pres">
      <dgm:prSet presAssocID="{0DCA65F6-9387-4556-B3D9-B47C896D2641}" presName="hierChild4" presStyleCnt="0"/>
      <dgm:spPr/>
    </dgm:pt>
    <dgm:pt modelId="{20D0020F-349E-4C1D-AFFF-1AB59E577A53}" type="pres">
      <dgm:prSet presAssocID="{E305E386-5337-49BE-B4FC-D21598C3481A}" presName="Name10" presStyleLbl="parChTrans1D2" presStyleIdx="1" presStyleCnt="2"/>
      <dgm:spPr/>
    </dgm:pt>
    <dgm:pt modelId="{7AD05B02-391B-4669-86AF-2839A619680D}" type="pres">
      <dgm:prSet presAssocID="{4CD0C5A0-CF49-41A8-9BBA-9A7B9ECC6167}" presName="hierRoot2" presStyleCnt="0"/>
      <dgm:spPr/>
    </dgm:pt>
    <dgm:pt modelId="{78535C83-ECA2-4742-960B-5793EF7E10AE}" type="pres">
      <dgm:prSet presAssocID="{4CD0C5A0-CF49-41A8-9BBA-9A7B9ECC6167}" presName="composite2" presStyleCnt="0"/>
      <dgm:spPr/>
    </dgm:pt>
    <dgm:pt modelId="{E6E12E18-74FD-44AF-852B-A3C58CC1B72D}" type="pres">
      <dgm:prSet presAssocID="{4CD0C5A0-CF49-41A8-9BBA-9A7B9ECC6167}" presName="background2" presStyleLbl="node2" presStyleIdx="1" presStyleCnt="2"/>
      <dgm:spPr/>
    </dgm:pt>
    <dgm:pt modelId="{5AE5A8C6-D8E3-49E6-91E6-C35D50449CC6}" type="pres">
      <dgm:prSet presAssocID="{4CD0C5A0-CF49-41A8-9BBA-9A7B9ECC6167}" presName="text2" presStyleLbl="fgAcc2" presStyleIdx="1" presStyleCnt="2" custScaleX="83160" custScaleY="76653" custLinFactNeighborX="39708" custLinFactNeighborY="27914">
        <dgm:presLayoutVars>
          <dgm:chPref val="3"/>
        </dgm:presLayoutVars>
      </dgm:prSet>
      <dgm:spPr/>
    </dgm:pt>
    <dgm:pt modelId="{A897ABE7-3A92-4A3B-B490-B388C51AC5BC}" type="pres">
      <dgm:prSet presAssocID="{4CD0C5A0-CF49-41A8-9BBA-9A7B9ECC6167}" presName="hierChild3" presStyleCnt="0"/>
      <dgm:spPr/>
    </dgm:pt>
    <dgm:pt modelId="{3C0D0469-5E42-4147-9D88-81AE54AA045D}" type="pres">
      <dgm:prSet presAssocID="{8477A5F9-AD3F-4E53-80B6-922DE739644D}" presName="Name17" presStyleLbl="parChTrans1D3" presStyleIdx="3" presStyleCnt="5"/>
      <dgm:spPr/>
    </dgm:pt>
    <dgm:pt modelId="{9F5AA55D-531F-49D3-BEA4-C70EE1EB4B82}" type="pres">
      <dgm:prSet presAssocID="{8D60CA65-871A-46BF-A9CE-3C23AA0596B5}" presName="hierRoot3" presStyleCnt="0"/>
      <dgm:spPr/>
    </dgm:pt>
    <dgm:pt modelId="{105B0437-A776-4CEC-8BC4-7C5442C89015}" type="pres">
      <dgm:prSet presAssocID="{8D60CA65-871A-46BF-A9CE-3C23AA0596B5}" presName="composite3" presStyleCnt="0"/>
      <dgm:spPr/>
    </dgm:pt>
    <dgm:pt modelId="{C9EAA5E5-83E8-467B-B33E-E13A7D3C20A9}" type="pres">
      <dgm:prSet presAssocID="{8D60CA65-871A-46BF-A9CE-3C23AA0596B5}" presName="background3" presStyleLbl="node3" presStyleIdx="3" presStyleCnt="5"/>
      <dgm:spPr/>
    </dgm:pt>
    <dgm:pt modelId="{4620D410-7816-4EB4-9759-B5BE8F1E9336}" type="pres">
      <dgm:prSet presAssocID="{8D60CA65-871A-46BF-A9CE-3C23AA0596B5}" presName="text3" presStyleLbl="fgAcc3" presStyleIdx="3" presStyleCnt="5" custScaleX="69259" custScaleY="65545" custLinFactNeighborX="0" custLinFactNeighborY="37700">
        <dgm:presLayoutVars>
          <dgm:chPref val="3"/>
        </dgm:presLayoutVars>
      </dgm:prSet>
      <dgm:spPr/>
    </dgm:pt>
    <dgm:pt modelId="{7B7D9D66-6229-461C-8442-E9F9E06D3186}" type="pres">
      <dgm:prSet presAssocID="{8D60CA65-871A-46BF-A9CE-3C23AA0596B5}" presName="hierChild4" presStyleCnt="0"/>
      <dgm:spPr/>
    </dgm:pt>
    <dgm:pt modelId="{8AA45DF0-8BB7-4348-9220-E71FBB06F81D}" type="pres">
      <dgm:prSet presAssocID="{B29D2B34-E888-45FC-9368-700042E9DE28}" presName="Name17" presStyleLbl="parChTrans1D3" presStyleIdx="4" presStyleCnt="5"/>
      <dgm:spPr/>
    </dgm:pt>
    <dgm:pt modelId="{2A834DF3-7AF0-4591-9DDA-431E62C4267C}" type="pres">
      <dgm:prSet presAssocID="{C0C3B3F1-BE7E-477F-9346-53AC5A1714C9}" presName="hierRoot3" presStyleCnt="0"/>
      <dgm:spPr/>
    </dgm:pt>
    <dgm:pt modelId="{02880197-0F21-467A-878E-6EFDDF2C478C}" type="pres">
      <dgm:prSet presAssocID="{C0C3B3F1-BE7E-477F-9346-53AC5A1714C9}" presName="composite3" presStyleCnt="0"/>
      <dgm:spPr/>
    </dgm:pt>
    <dgm:pt modelId="{3A953ED5-996D-4280-8C8F-6D7F4A723BB2}" type="pres">
      <dgm:prSet presAssocID="{C0C3B3F1-BE7E-477F-9346-53AC5A1714C9}" presName="background3" presStyleLbl="node3" presStyleIdx="4" presStyleCnt="5"/>
      <dgm:spPr/>
    </dgm:pt>
    <dgm:pt modelId="{42D5079A-E161-42B7-BC06-D591460D9698}" type="pres">
      <dgm:prSet presAssocID="{C0C3B3F1-BE7E-477F-9346-53AC5A1714C9}" presName="text3" presStyleLbl="fgAcc3" presStyleIdx="4" presStyleCnt="5" custScaleX="87012" custScaleY="93118" custLinFactNeighborX="0" custLinFactNeighborY="37700">
        <dgm:presLayoutVars>
          <dgm:chPref val="3"/>
        </dgm:presLayoutVars>
      </dgm:prSet>
      <dgm:spPr/>
    </dgm:pt>
    <dgm:pt modelId="{51C6F342-359B-4231-82C5-3DD91F043049}" type="pres">
      <dgm:prSet presAssocID="{C0C3B3F1-BE7E-477F-9346-53AC5A1714C9}" presName="hierChild4" presStyleCnt="0"/>
      <dgm:spPr/>
    </dgm:pt>
  </dgm:ptLst>
  <dgm:cxnLst>
    <dgm:cxn modelId="{CD5B7000-9463-4DB5-B709-AB6F7462F514}" type="presOf" srcId="{1501D3C9-7ED8-4FE3-8A63-39A0832B5054}" destId="{42CD69DD-FA7D-4C2A-9DAF-CCD633B9F5D0}" srcOrd="0" destOrd="0" presId="urn:microsoft.com/office/officeart/2005/8/layout/hierarchy1"/>
    <dgm:cxn modelId="{41AD8005-F46F-488E-8F19-42F73AC767BC}" type="presOf" srcId="{B98FB610-5AB8-4E44-AE39-5D547D25A13C}" destId="{403F5021-1D28-46F3-98D4-CF65E247AE23}" srcOrd="0" destOrd="0" presId="urn:microsoft.com/office/officeart/2005/8/layout/hierarchy1"/>
    <dgm:cxn modelId="{A8C05406-69B4-41E8-8F50-DB1DE2BEFA33}" type="presOf" srcId="{0DCA65F6-9387-4556-B3D9-B47C896D2641}" destId="{5FB8D011-7164-40F6-A11D-C7ECADE4DAFD}" srcOrd="0" destOrd="0" presId="urn:microsoft.com/office/officeart/2005/8/layout/hierarchy1"/>
    <dgm:cxn modelId="{F3C1A00D-3A59-4565-9803-9CBA5D4E36E1}" type="presOf" srcId="{4CD0C5A0-CF49-41A8-9BBA-9A7B9ECC6167}" destId="{5AE5A8C6-D8E3-49E6-91E6-C35D50449CC6}" srcOrd="0" destOrd="0" presId="urn:microsoft.com/office/officeart/2005/8/layout/hierarchy1"/>
    <dgm:cxn modelId="{B7039415-C344-41C9-8E43-D22FE0CB0E39}" type="presOf" srcId="{8477A5F9-AD3F-4E53-80B6-922DE739644D}" destId="{3C0D0469-5E42-4147-9D88-81AE54AA045D}" srcOrd="0" destOrd="0" presId="urn:microsoft.com/office/officeart/2005/8/layout/hierarchy1"/>
    <dgm:cxn modelId="{5C433132-7340-49C8-98F2-C393B158D5CC}" type="presOf" srcId="{BE5EDB8A-6FC5-444B-B4F6-F282F25E90B0}" destId="{9B7E0784-5458-48CC-BA36-696E359F8D14}" srcOrd="0" destOrd="0" presId="urn:microsoft.com/office/officeart/2005/8/layout/hierarchy1"/>
    <dgm:cxn modelId="{274D393E-D2AD-49A7-ACB4-7DC7986CF322}" type="presOf" srcId="{B29D2B34-E888-45FC-9368-700042E9DE28}" destId="{8AA45DF0-8BB7-4348-9220-E71FBB06F81D}" srcOrd="0" destOrd="0" presId="urn:microsoft.com/office/officeart/2005/8/layout/hierarchy1"/>
    <dgm:cxn modelId="{ACF84E3E-2ED0-4D46-AAFA-22D0653919B7}" type="presOf" srcId="{4F61F02A-E555-4C8E-AB20-53FE338C6112}" destId="{F70AA59B-B358-43D4-82A4-98C2B0E6228F}" srcOrd="0" destOrd="0" presId="urn:microsoft.com/office/officeart/2005/8/layout/hierarchy1"/>
    <dgm:cxn modelId="{22DE755B-6C02-4A28-95E2-695B6E866717}" type="presOf" srcId="{8255FF8F-1A8D-4286-9BF7-36DE33E0B986}" destId="{CBA146A5-CCB7-4DC1-9EE1-0179E0383652}" srcOrd="0" destOrd="0" presId="urn:microsoft.com/office/officeart/2005/8/layout/hierarchy1"/>
    <dgm:cxn modelId="{7CCFF25C-0C18-40BB-BC4D-014B15DEA438}" srcId="{4CD0C5A0-CF49-41A8-9BBA-9A7B9ECC6167}" destId="{C0C3B3F1-BE7E-477F-9346-53AC5A1714C9}" srcOrd="1" destOrd="0" parTransId="{B29D2B34-E888-45FC-9368-700042E9DE28}" sibTransId="{5F44116A-A4D6-4C43-883F-63D6C4B19FA0}"/>
    <dgm:cxn modelId="{D1A64557-4ECE-46E4-A9E4-A93BABD0D0C0}" type="presOf" srcId="{2475C92D-9441-4CEC-B59E-E9767AB4538A}" destId="{C69A5E2D-FFE6-4B32-917C-D16142412245}" srcOrd="0" destOrd="0" presId="urn:microsoft.com/office/officeart/2005/8/layout/hierarchy1"/>
    <dgm:cxn modelId="{A68EAF57-8160-4918-9566-7C0397BEE21E}" type="presOf" srcId="{8D60CA65-871A-46BF-A9CE-3C23AA0596B5}" destId="{4620D410-7816-4EB4-9759-B5BE8F1E9336}" srcOrd="0" destOrd="0" presId="urn:microsoft.com/office/officeart/2005/8/layout/hierarchy1"/>
    <dgm:cxn modelId="{9C9F8085-B880-416F-8C9C-4B1120077287}" type="presOf" srcId="{C0C3B3F1-BE7E-477F-9346-53AC5A1714C9}" destId="{42D5079A-E161-42B7-BC06-D591460D9698}" srcOrd="0" destOrd="0" presId="urn:microsoft.com/office/officeart/2005/8/layout/hierarchy1"/>
    <dgm:cxn modelId="{28C5F594-4C81-4ECD-A5B3-CEA40936E7B3}" type="presOf" srcId="{E305E386-5337-49BE-B4FC-D21598C3481A}" destId="{20D0020F-349E-4C1D-AFFF-1AB59E577A53}" srcOrd="0" destOrd="0" presId="urn:microsoft.com/office/officeart/2005/8/layout/hierarchy1"/>
    <dgm:cxn modelId="{D7C1B298-2194-4139-A6BE-1DC5A53496F8}" type="presOf" srcId="{6E132586-7DB3-4CEA-84AD-F9D09B06D1EE}" destId="{AC5D2D3A-A49A-46CB-8B19-B20746AEC793}" srcOrd="0" destOrd="0" presId="urn:microsoft.com/office/officeart/2005/8/layout/hierarchy1"/>
    <dgm:cxn modelId="{0A6ABF99-65C2-4BBC-9955-EBF751625B5D}" srcId="{8255FF8F-1A8D-4286-9BF7-36DE33E0B986}" destId="{E60A100E-FC7F-4A5B-BB51-F046F8BA9CF9}" srcOrd="0" destOrd="0" parTransId="{BE5EDB8A-6FC5-444B-B4F6-F282F25E90B0}" sibTransId="{98EF7DC5-1D6C-439F-8AA7-57BC3BBD402E}"/>
    <dgm:cxn modelId="{4AC3A9B6-724C-4C99-A431-E4A680A8531A}" srcId="{8255FF8F-1A8D-4286-9BF7-36DE33E0B986}" destId="{B98FB610-5AB8-4E44-AE39-5D547D25A13C}" srcOrd="1" destOrd="0" parTransId="{2475C92D-9441-4CEC-B59E-E9767AB4538A}" sibTransId="{EE8AD5F5-0E07-4FB1-BCD0-4C997C0DF711}"/>
    <dgm:cxn modelId="{E976BAB9-9622-4BA7-A8A2-396154DF6A01}" srcId="{4CD0C5A0-CF49-41A8-9BBA-9A7B9ECC6167}" destId="{8D60CA65-871A-46BF-A9CE-3C23AA0596B5}" srcOrd="0" destOrd="0" parTransId="{8477A5F9-AD3F-4E53-80B6-922DE739644D}" sibTransId="{B98064E9-3EB6-4BF1-9ED5-EDF63FD71976}"/>
    <dgm:cxn modelId="{AF7997C9-0566-4BBD-B64F-4499FA4AD82F}" type="presOf" srcId="{E60A100E-FC7F-4A5B-BB51-F046F8BA9CF9}" destId="{747F443A-4A1E-4CD9-818A-AB8C2FFF4746}" srcOrd="0" destOrd="0" presId="urn:microsoft.com/office/officeart/2005/8/layout/hierarchy1"/>
    <dgm:cxn modelId="{B8DB8CCB-9896-48AF-B99E-B6A60A16638B}" type="presOf" srcId="{0D013B0F-B1FA-4EC4-927A-F263E94416A7}" destId="{35465A59-6A5C-45DA-9616-9DA8ADD150BF}" srcOrd="0" destOrd="0" presId="urn:microsoft.com/office/officeart/2005/8/layout/hierarchy1"/>
    <dgm:cxn modelId="{BB66E6DA-0257-4A43-A7FA-8D56050E0D48}" srcId="{1501D3C9-7ED8-4FE3-8A63-39A0832B5054}" destId="{4CD0C5A0-CF49-41A8-9BBA-9A7B9ECC6167}" srcOrd="1" destOrd="0" parTransId="{E305E386-5337-49BE-B4FC-D21598C3481A}" sibTransId="{6E84E2D6-4540-4466-9462-84A5B706BF12}"/>
    <dgm:cxn modelId="{383163DD-C3F2-4A21-A856-AEF700CD2D17}" srcId="{1501D3C9-7ED8-4FE3-8A63-39A0832B5054}" destId="{8255FF8F-1A8D-4286-9BF7-36DE33E0B986}" srcOrd="0" destOrd="0" parTransId="{6E132586-7DB3-4CEA-84AD-F9D09B06D1EE}" sibTransId="{71E661EB-D51D-4B01-8988-53D907B2968C}"/>
    <dgm:cxn modelId="{C124A5E6-2CE9-4101-B559-E8B6ED893158}" srcId="{0D013B0F-B1FA-4EC4-927A-F263E94416A7}" destId="{1501D3C9-7ED8-4FE3-8A63-39A0832B5054}" srcOrd="0" destOrd="0" parTransId="{4A5EB669-BA74-4C51-A571-B01C1167BC92}" sibTransId="{608A3075-E2A7-40B5-ABA2-D2545095FF1C}"/>
    <dgm:cxn modelId="{973227F8-27E0-4704-A371-AB784BD74AF5}" srcId="{8255FF8F-1A8D-4286-9BF7-36DE33E0B986}" destId="{0DCA65F6-9387-4556-B3D9-B47C896D2641}" srcOrd="2" destOrd="0" parTransId="{4F61F02A-E555-4C8E-AB20-53FE338C6112}" sibTransId="{9F83E97E-D07B-43F4-A986-3FA2F1FC282B}"/>
    <dgm:cxn modelId="{24E6028C-3579-42FF-ABE0-D776CF8943F8}" type="presParOf" srcId="{35465A59-6A5C-45DA-9616-9DA8ADD150BF}" destId="{FA843760-EB3B-4B7D-8DB3-DCB2D995CB7A}" srcOrd="0" destOrd="0" presId="urn:microsoft.com/office/officeart/2005/8/layout/hierarchy1"/>
    <dgm:cxn modelId="{BFC9C1FE-BA23-491B-86A7-ED0C64E931B8}" type="presParOf" srcId="{FA843760-EB3B-4B7D-8DB3-DCB2D995CB7A}" destId="{63EB4BC8-E087-410C-989B-4184380367E5}" srcOrd="0" destOrd="0" presId="urn:microsoft.com/office/officeart/2005/8/layout/hierarchy1"/>
    <dgm:cxn modelId="{70C1576C-4BC6-497A-881A-6CF1FB63EAA8}" type="presParOf" srcId="{63EB4BC8-E087-410C-989B-4184380367E5}" destId="{7BF5E0C0-B5CC-4A65-95F6-1C4DB44BAAE2}" srcOrd="0" destOrd="0" presId="urn:microsoft.com/office/officeart/2005/8/layout/hierarchy1"/>
    <dgm:cxn modelId="{5F7C7C2D-3073-4E7D-A46C-5A37EEB757F6}" type="presParOf" srcId="{63EB4BC8-E087-410C-989B-4184380367E5}" destId="{42CD69DD-FA7D-4C2A-9DAF-CCD633B9F5D0}" srcOrd="1" destOrd="0" presId="urn:microsoft.com/office/officeart/2005/8/layout/hierarchy1"/>
    <dgm:cxn modelId="{964FFB23-1462-4699-9C39-ED2A61922900}" type="presParOf" srcId="{FA843760-EB3B-4B7D-8DB3-DCB2D995CB7A}" destId="{9F047A8C-8699-492D-A68C-9932D45055F0}" srcOrd="1" destOrd="0" presId="urn:microsoft.com/office/officeart/2005/8/layout/hierarchy1"/>
    <dgm:cxn modelId="{B38A5ADB-5291-4823-BD88-91C2E27E3BAC}" type="presParOf" srcId="{9F047A8C-8699-492D-A68C-9932D45055F0}" destId="{AC5D2D3A-A49A-46CB-8B19-B20746AEC793}" srcOrd="0" destOrd="0" presId="urn:microsoft.com/office/officeart/2005/8/layout/hierarchy1"/>
    <dgm:cxn modelId="{020192D4-96B2-4C5F-BF7C-DCE63AF8B9D6}" type="presParOf" srcId="{9F047A8C-8699-492D-A68C-9932D45055F0}" destId="{731FB937-DEAE-43A2-8469-7E672CADC63E}" srcOrd="1" destOrd="0" presId="urn:microsoft.com/office/officeart/2005/8/layout/hierarchy1"/>
    <dgm:cxn modelId="{ADCECFCD-5F7B-4612-9B32-2A0596604DA0}" type="presParOf" srcId="{731FB937-DEAE-43A2-8469-7E672CADC63E}" destId="{72EA8B2F-C920-4DF8-9D62-2CC18797A0DF}" srcOrd="0" destOrd="0" presId="urn:microsoft.com/office/officeart/2005/8/layout/hierarchy1"/>
    <dgm:cxn modelId="{639C6DC1-9F34-4BC5-8E08-0C1033095CB7}" type="presParOf" srcId="{72EA8B2F-C920-4DF8-9D62-2CC18797A0DF}" destId="{7970677D-9BDD-482F-BC77-4CCB393DFC3E}" srcOrd="0" destOrd="0" presId="urn:microsoft.com/office/officeart/2005/8/layout/hierarchy1"/>
    <dgm:cxn modelId="{C334EB7B-4986-4D37-B849-E79BA5A0EEAE}" type="presParOf" srcId="{72EA8B2F-C920-4DF8-9D62-2CC18797A0DF}" destId="{CBA146A5-CCB7-4DC1-9EE1-0179E0383652}" srcOrd="1" destOrd="0" presId="urn:microsoft.com/office/officeart/2005/8/layout/hierarchy1"/>
    <dgm:cxn modelId="{C399ACD0-9A62-43E8-9359-18CE55D209CF}" type="presParOf" srcId="{731FB937-DEAE-43A2-8469-7E672CADC63E}" destId="{5047F104-3274-4420-8770-11EE58F3F801}" srcOrd="1" destOrd="0" presId="urn:microsoft.com/office/officeart/2005/8/layout/hierarchy1"/>
    <dgm:cxn modelId="{A48BA014-17AC-42BC-9628-0610D8005FB3}" type="presParOf" srcId="{5047F104-3274-4420-8770-11EE58F3F801}" destId="{9B7E0784-5458-48CC-BA36-696E359F8D14}" srcOrd="0" destOrd="0" presId="urn:microsoft.com/office/officeart/2005/8/layout/hierarchy1"/>
    <dgm:cxn modelId="{6A8C8581-2FF4-42DB-BDE5-D7D5CA9346BF}" type="presParOf" srcId="{5047F104-3274-4420-8770-11EE58F3F801}" destId="{4E9DA50B-8FBE-45DE-9EBD-C6FFAAE2E78C}" srcOrd="1" destOrd="0" presId="urn:microsoft.com/office/officeart/2005/8/layout/hierarchy1"/>
    <dgm:cxn modelId="{0A3B7F23-5447-4685-AD83-16808052053B}" type="presParOf" srcId="{4E9DA50B-8FBE-45DE-9EBD-C6FFAAE2E78C}" destId="{1D9BE50C-FB82-4B67-A1AF-A4C9B9D92ECA}" srcOrd="0" destOrd="0" presId="urn:microsoft.com/office/officeart/2005/8/layout/hierarchy1"/>
    <dgm:cxn modelId="{87AF656F-4418-4F42-BA99-1A8A1FA0D1DB}" type="presParOf" srcId="{1D9BE50C-FB82-4B67-A1AF-A4C9B9D92ECA}" destId="{91EF909A-493F-4C4E-B0CD-81F36C4E4458}" srcOrd="0" destOrd="0" presId="urn:microsoft.com/office/officeart/2005/8/layout/hierarchy1"/>
    <dgm:cxn modelId="{0D592440-5A75-472F-BBF7-41C37FB087B1}" type="presParOf" srcId="{1D9BE50C-FB82-4B67-A1AF-A4C9B9D92ECA}" destId="{747F443A-4A1E-4CD9-818A-AB8C2FFF4746}" srcOrd="1" destOrd="0" presId="urn:microsoft.com/office/officeart/2005/8/layout/hierarchy1"/>
    <dgm:cxn modelId="{A6255F68-7B09-47CF-B83E-2BBF96796F3F}" type="presParOf" srcId="{4E9DA50B-8FBE-45DE-9EBD-C6FFAAE2E78C}" destId="{2993B025-CF9D-42C8-A323-795ABE6C5E34}" srcOrd="1" destOrd="0" presId="urn:microsoft.com/office/officeart/2005/8/layout/hierarchy1"/>
    <dgm:cxn modelId="{B03570E3-D614-4499-823A-C3D9C0F6687B}" type="presParOf" srcId="{5047F104-3274-4420-8770-11EE58F3F801}" destId="{C69A5E2D-FFE6-4B32-917C-D16142412245}" srcOrd="2" destOrd="0" presId="urn:microsoft.com/office/officeart/2005/8/layout/hierarchy1"/>
    <dgm:cxn modelId="{7E34F569-CC4E-422D-B4C0-78264E29E825}" type="presParOf" srcId="{5047F104-3274-4420-8770-11EE58F3F801}" destId="{93B5406D-5D68-4742-A5B3-FC4CB17D3A4E}" srcOrd="3" destOrd="0" presId="urn:microsoft.com/office/officeart/2005/8/layout/hierarchy1"/>
    <dgm:cxn modelId="{BC3E155E-3187-4158-B59A-436AC7CFAB3E}" type="presParOf" srcId="{93B5406D-5D68-4742-A5B3-FC4CB17D3A4E}" destId="{57C8D69C-FB42-4660-9994-31301D344F1F}" srcOrd="0" destOrd="0" presId="urn:microsoft.com/office/officeart/2005/8/layout/hierarchy1"/>
    <dgm:cxn modelId="{C22DB75F-F8FD-44B2-8826-51A544EA4D2C}" type="presParOf" srcId="{57C8D69C-FB42-4660-9994-31301D344F1F}" destId="{A5786B85-7E22-4AE1-B14A-F303C3AD4F0B}" srcOrd="0" destOrd="0" presId="urn:microsoft.com/office/officeart/2005/8/layout/hierarchy1"/>
    <dgm:cxn modelId="{6EA33822-35AC-47C3-85C1-AD5FE3985891}" type="presParOf" srcId="{57C8D69C-FB42-4660-9994-31301D344F1F}" destId="{403F5021-1D28-46F3-98D4-CF65E247AE23}" srcOrd="1" destOrd="0" presId="urn:microsoft.com/office/officeart/2005/8/layout/hierarchy1"/>
    <dgm:cxn modelId="{2595609A-009E-460F-BEE5-73A5BE1F52CD}" type="presParOf" srcId="{93B5406D-5D68-4742-A5B3-FC4CB17D3A4E}" destId="{5715FD99-0E75-4BB1-8B1F-7E22C7EA1A23}" srcOrd="1" destOrd="0" presId="urn:microsoft.com/office/officeart/2005/8/layout/hierarchy1"/>
    <dgm:cxn modelId="{903BC74A-7EB4-409F-A0FC-36EAA2C861AA}" type="presParOf" srcId="{5047F104-3274-4420-8770-11EE58F3F801}" destId="{F70AA59B-B358-43D4-82A4-98C2B0E6228F}" srcOrd="4" destOrd="0" presId="urn:microsoft.com/office/officeart/2005/8/layout/hierarchy1"/>
    <dgm:cxn modelId="{4EB8B2D9-02B0-479E-AD81-2E3C5BD43F38}" type="presParOf" srcId="{5047F104-3274-4420-8770-11EE58F3F801}" destId="{E8C0F6AA-2359-4DDA-A3B9-9087CB4D9CB0}" srcOrd="5" destOrd="0" presId="urn:microsoft.com/office/officeart/2005/8/layout/hierarchy1"/>
    <dgm:cxn modelId="{E6775412-5996-4E76-9BC9-96F8DCEFCC5C}" type="presParOf" srcId="{E8C0F6AA-2359-4DDA-A3B9-9087CB4D9CB0}" destId="{1CB67B14-BF0E-40AD-BC98-97BCD57328E7}" srcOrd="0" destOrd="0" presId="urn:microsoft.com/office/officeart/2005/8/layout/hierarchy1"/>
    <dgm:cxn modelId="{BFC5197E-D8ED-48C0-AA26-453E60D312B0}" type="presParOf" srcId="{1CB67B14-BF0E-40AD-BC98-97BCD57328E7}" destId="{B6058025-B834-4E09-AD48-5BA9C045132B}" srcOrd="0" destOrd="0" presId="urn:microsoft.com/office/officeart/2005/8/layout/hierarchy1"/>
    <dgm:cxn modelId="{6AF9CDC4-2302-4B2A-AE94-65FE7E055956}" type="presParOf" srcId="{1CB67B14-BF0E-40AD-BC98-97BCD57328E7}" destId="{5FB8D011-7164-40F6-A11D-C7ECADE4DAFD}" srcOrd="1" destOrd="0" presId="urn:microsoft.com/office/officeart/2005/8/layout/hierarchy1"/>
    <dgm:cxn modelId="{18F6413F-CB1C-456F-9DD9-0E46E3F774BD}" type="presParOf" srcId="{E8C0F6AA-2359-4DDA-A3B9-9087CB4D9CB0}" destId="{BAA38115-6B01-498F-9617-18CEAF402D6A}" srcOrd="1" destOrd="0" presId="urn:microsoft.com/office/officeart/2005/8/layout/hierarchy1"/>
    <dgm:cxn modelId="{3D643760-B84A-4ED3-9FD5-6FB903F541D7}" type="presParOf" srcId="{9F047A8C-8699-492D-A68C-9932D45055F0}" destId="{20D0020F-349E-4C1D-AFFF-1AB59E577A53}" srcOrd="2" destOrd="0" presId="urn:microsoft.com/office/officeart/2005/8/layout/hierarchy1"/>
    <dgm:cxn modelId="{D4DECE10-0BD7-451D-9C69-874255109C00}" type="presParOf" srcId="{9F047A8C-8699-492D-A68C-9932D45055F0}" destId="{7AD05B02-391B-4669-86AF-2839A619680D}" srcOrd="3" destOrd="0" presId="urn:microsoft.com/office/officeart/2005/8/layout/hierarchy1"/>
    <dgm:cxn modelId="{AC985ADA-2222-4472-BE98-026F519F64EE}" type="presParOf" srcId="{7AD05B02-391B-4669-86AF-2839A619680D}" destId="{78535C83-ECA2-4742-960B-5793EF7E10AE}" srcOrd="0" destOrd="0" presId="urn:microsoft.com/office/officeart/2005/8/layout/hierarchy1"/>
    <dgm:cxn modelId="{5C5F42FF-4368-479F-9EF6-69C8C9B083C0}" type="presParOf" srcId="{78535C83-ECA2-4742-960B-5793EF7E10AE}" destId="{E6E12E18-74FD-44AF-852B-A3C58CC1B72D}" srcOrd="0" destOrd="0" presId="urn:microsoft.com/office/officeart/2005/8/layout/hierarchy1"/>
    <dgm:cxn modelId="{4A7429D7-C15A-4E87-B2C9-E457A388541C}" type="presParOf" srcId="{78535C83-ECA2-4742-960B-5793EF7E10AE}" destId="{5AE5A8C6-D8E3-49E6-91E6-C35D50449CC6}" srcOrd="1" destOrd="0" presId="urn:microsoft.com/office/officeart/2005/8/layout/hierarchy1"/>
    <dgm:cxn modelId="{E5EDCFF6-6DA6-4FC7-AEBB-EBB5771DC078}" type="presParOf" srcId="{7AD05B02-391B-4669-86AF-2839A619680D}" destId="{A897ABE7-3A92-4A3B-B490-B388C51AC5BC}" srcOrd="1" destOrd="0" presId="urn:microsoft.com/office/officeart/2005/8/layout/hierarchy1"/>
    <dgm:cxn modelId="{499B3EBF-AAC0-4FCA-A1F1-DF95D18DCB4C}" type="presParOf" srcId="{A897ABE7-3A92-4A3B-B490-B388C51AC5BC}" destId="{3C0D0469-5E42-4147-9D88-81AE54AA045D}" srcOrd="0" destOrd="0" presId="urn:microsoft.com/office/officeart/2005/8/layout/hierarchy1"/>
    <dgm:cxn modelId="{AEB7F790-AEB9-46C3-B407-445E2C8CA7BE}" type="presParOf" srcId="{A897ABE7-3A92-4A3B-B490-B388C51AC5BC}" destId="{9F5AA55D-531F-49D3-BEA4-C70EE1EB4B82}" srcOrd="1" destOrd="0" presId="urn:microsoft.com/office/officeart/2005/8/layout/hierarchy1"/>
    <dgm:cxn modelId="{9128675F-8ADB-4C11-893E-5F55C7F41462}" type="presParOf" srcId="{9F5AA55D-531F-49D3-BEA4-C70EE1EB4B82}" destId="{105B0437-A776-4CEC-8BC4-7C5442C89015}" srcOrd="0" destOrd="0" presId="urn:microsoft.com/office/officeart/2005/8/layout/hierarchy1"/>
    <dgm:cxn modelId="{254EB135-C289-4405-9CCF-FAEAA0063142}" type="presParOf" srcId="{105B0437-A776-4CEC-8BC4-7C5442C89015}" destId="{C9EAA5E5-83E8-467B-B33E-E13A7D3C20A9}" srcOrd="0" destOrd="0" presId="urn:microsoft.com/office/officeart/2005/8/layout/hierarchy1"/>
    <dgm:cxn modelId="{61A98424-D4FD-423C-B5D2-0307DB8964E2}" type="presParOf" srcId="{105B0437-A776-4CEC-8BC4-7C5442C89015}" destId="{4620D410-7816-4EB4-9759-B5BE8F1E9336}" srcOrd="1" destOrd="0" presId="urn:microsoft.com/office/officeart/2005/8/layout/hierarchy1"/>
    <dgm:cxn modelId="{0F2096E9-132A-4A95-B6C4-CC27AF695163}" type="presParOf" srcId="{9F5AA55D-531F-49D3-BEA4-C70EE1EB4B82}" destId="{7B7D9D66-6229-461C-8442-E9F9E06D3186}" srcOrd="1" destOrd="0" presId="urn:microsoft.com/office/officeart/2005/8/layout/hierarchy1"/>
    <dgm:cxn modelId="{1B5D298A-2B59-4FD0-9D90-4EBD3D3FF65F}" type="presParOf" srcId="{A897ABE7-3A92-4A3B-B490-B388C51AC5BC}" destId="{8AA45DF0-8BB7-4348-9220-E71FBB06F81D}" srcOrd="2" destOrd="0" presId="urn:microsoft.com/office/officeart/2005/8/layout/hierarchy1"/>
    <dgm:cxn modelId="{D9ADCABF-0A50-44FD-88F0-9480A4E31D67}" type="presParOf" srcId="{A897ABE7-3A92-4A3B-B490-B388C51AC5BC}" destId="{2A834DF3-7AF0-4591-9DDA-431E62C4267C}" srcOrd="3" destOrd="0" presId="urn:microsoft.com/office/officeart/2005/8/layout/hierarchy1"/>
    <dgm:cxn modelId="{EBF5987F-0E40-4B09-BD7B-A1A267EFD564}" type="presParOf" srcId="{2A834DF3-7AF0-4591-9DDA-431E62C4267C}" destId="{02880197-0F21-467A-878E-6EFDDF2C478C}" srcOrd="0" destOrd="0" presId="urn:microsoft.com/office/officeart/2005/8/layout/hierarchy1"/>
    <dgm:cxn modelId="{E9D87341-AA8D-4215-877C-9952FA2BE5C1}" type="presParOf" srcId="{02880197-0F21-467A-878E-6EFDDF2C478C}" destId="{3A953ED5-996D-4280-8C8F-6D7F4A723BB2}" srcOrd="0" destOrd="0" presId="urn:microsoft.com/office/officeart/2005/8/layout/hierarchy1"/>
    <dgm:cxn modelId="{4F4689CE-78FF-4BF7-B472-9322ADB4EB09}" type="presParOf" srcId="{02880197-0F21-467A-878E-6EFDDF2C478C}" destId="{42D5079A-E161-42B7-BC06-D591460D9698}" srcOrd="1" destOrd="0" presId="urn:microsoft.com/office/officeart/2005/8/layout/hierarchy1"/>
    <dgm:cxn modelId="{15FC00F3-B4A5-4EBF-8165-D84E72B55E4C}" type="presParOf" srcId="{2A834DF3-7AF0-4591-9DDA-431E62C4267C}" destId="{51C6F342-359B-4231-82C5-3DD91F043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5DF0-8BB7-4348-9220-E71FBB06F81D}">
      <dsp:nvSpPr>
        <dsp:cNvPr id="0" name=""/>
        <dsp:cNvSpPr/>
      </dsp:nvSpPr>
      <dsp:spPr>
        <a:xfrm>
          <a:off x="10603649" y="4846072"/>
          <a:ext cx="129052" cy="755100"/>
        </a:xfrm>
        <a:custGeom>
          <a:avLst/>
          <a:gdLst/>
          <a:ahLst/>
          <a:cxnLst/>
          <a:rect l="0" t="0" r="0" b="0"/>
          <a:pathLst>
            <a:path>
              <a:moveTo>
                <a:pt x="0" y="0"/>
              </a:moveTo>
              <a:lnTo>
                <a:pt x="0" y="556923"/>
              </a:lnTo>
              <a:lnTo>
                <a:pt x="129052" y="556923"/>
              </a:lnTo>
              <a:lnTo>
                <a:pt x="129052"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D0469-5E42-4147-9D88-81AE54AA045D}">
      <dsp:nvSpPr>
        <dsp:cNvPr id="0" name=""/>
        <dsp:cNvSpPr/>
      </dsp:nvSpPr>
      <dsp:spPr>
        <a:xfrm>
          <a:off x="8585798" y="4846072"/>
          <a:ext cx="2017851" cy="755100"/>
        </a:xfrm>
        <a:custGeom>
          <a:avLst/>
          <a:gdLst/>
          <a:ahLst/>
          <a:cxnLst/>
          <a:rect l="0" t="0" r="0" b="0"/>
          <a:pathLst>
            <a:path>
              <a:moveTo>
                <a:pt x="2017851" y="0"/>
              </a:moveTo>
              <a:lnTo>
                <a:pt x="2017851" y="556923"/>
              </a:lnTo>
              <a:lnTo>
                <a:pt x="0" y="556923"/>
              </a:lnTo>
              <a:lnTo>
                <a:pt x="0"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0020F-349E-4C1D-AFFF-1AB59E577A53}">
      <dsp:nvSpPr>
        <dsp:cNvPr id="0" name=""/>
        <dsp:cNvSpPr/>
      </dsp:nvSpPr>
      <dsp:spPr>
        <a:xfrm>
          <a:off x="6353587" y="2231328"/>
          <a:ext cx="4250061" cy="1573470"/>
        </a:xfrm>
        <a:custGeom>
          <a:avLst/>
          <a:gdLst/>
          <a:ahLst/>
          <a:cxnLst/>
          <a:rect l="0" t="0" r="0" b="0"/>
          <a:pathLst>
            <a:path>
              <a:moveTo>
                <a:pt x="0" y="0"/>
              </a:moveTo>
              <a:lnTo>
                <a:pt x="0" y="1375292"/>
              </a:lnTo>
              <a:lnTo>
                <a:pt x="4250061" y="1375292"/>
              </a:lnTo>
              <a:lnTo>
                <a:pt x="4250061" y="157347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AA59B-B358-43D4-82A4-98C2B0E6228F}">
      <dsp:nvSpPr>
        <dsp:cNvPr id="0" name=""/>
        <dsp:cNvSpPr/>
      </dsp:nvSpPr>
      <dsp:spPr>
        <a:xfrm>
          <a:off x="1871802" y="5337523"/>
          <a:ext cx="4428169" cy="755087"/>
        </a:xfrm>
        <a:custGeom>
          <a:avLst/>
          <a:gdLst/>
          <a:ahLst/>
          <a:cxnLst/>
          <a:rect l="0" t="0" r="0" b="0"/>
          <a:pathLst>
            <a:path>
              <a:moveTo>
                <a:pt x="0" y="0"/>
              </a:moveTo>
              <a:lnTo>
                <a:pt x="0" y="556909"/>
              </a:lnTo>
              <a:lnTo>
                <a:pt x="4428169" y="556909"/>
              </a:lnTo>
              <a:lnTo>
                <a:pt x="4428169"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5E2D-FFE6-4B32-917C-D16142412245}">
      <dsp:nvSpPr>
        <dsp:cNvPr id="0" name=""/>
        <dsp:cNvSpPr/>
      </dsp:nvSpPr>
      <dsp:spPr>
        <a:xfrm>
          <a:off x="1871802" y="5337523"/>
          <a:ext cx="1813528" cy="755087"/>
        </a:xfrm>
        <a:custGeom>
          <a:avLst/>
          <a:gdLst/>
          <a:ahLst/>
          <a:cxnLst/>
          <a:rect l="0" t="0" r="0" b="0"/>
          <a:pathLst>
            <a:path>
              <a:moveTo>
                <a:pt x="0" y="0"/>
              </a:moveTo>
              <a:lnTo>
                <a:pt x="0" y="556909"/>
              </a:lnTo>
              <a:lnTo>
                <a:pt x="1813528" y="556909"/>
              </a:lnTo>
              <a:lnTo>
                <a:pt x="1813528"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E0784-5458-48CC-BA36-696E359F8D14}">
      <dsp:nvSpPr>
        <dsp:cNvPr id="0" name=""/>
        <dsp:cNvSpPr/>
      </dsp:nvSpPr>
      <dsp:spPr>
        <a:xfrm>
          <a:off x="831931" y="5337523"/>
          <a:ext cx="1039870" cy="770858"/>
        </a:xfrm>
        <a:custGeom>
          <a:avLst/>
          <a:gdLst/>
          <a:ahLst/>
          <a:cxnLst/>
          <a:rect l="0" t="0" r="0" b="0"/>
          <a:pathLst>
            <a:path>
              <a:moveTo>
                <a:pt x="1039870" y="0"/>
              </a:moveTo>
              <a:lnTo>
                <a:pt x="1039870" y="572680"/>
              </a:lnTo>
              <a:lnTo>
                <a:pt x="0" y="572680"/>
              </a:lnTo>
              <a:lnTo>
                <a:pt x="0" y="77085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D2D3A-A49A-46CB-8B19-B20746AEC793}">
      <dsp:nvSpPr>
        <dsp:cNvPr id="0" name=""/>
        <dsp:cNvSpPr/>
      </dsp:nvSpPr>
      <dsp:spPr>
        <a:xfrm>
          <a:off x="1871802" y="2231328"/>
          <a:ext cx="4481785" cy="1573483"/>
        </a:xfrm>
        <a:custGeom>
          <a:avLst/>
          <a:gdLst/>
          <a:ahLst/>
          <a:cxnLst/>
          <a:rect l="0" t="0" r="0" b="0"/>
          <a:pathLst>
            <a:path>
              <a:moveTo>
                <a:pt x="4481785" y="0"/>
              </a:moveTo>
              <a:lnTo>
                <a:pt x="4481785" y="1375306"/>
              </a:lnTo>
              <a:lnTo>
                <a:pt x="0" y="1375306"/>
              </a:lnTo>
              <a:lnTo>
                <a:pt x="0" y="157348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5E0C0-B5CC-4A65-95F6-1C4DB44BAAE2}">
      <dsp:nvSpPr>
        <dsp:cNvPr id="0" name=""/>
        <dsp:cNvSpPr/>
      </dsp:nvSpPr>
      <dsp:spPr>
        <a:xfrm>
          <a:off x="3788229" y="376114"/>
          <a:ext cx="5130716" cy="185521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69DD-FA7D-4C2A-9DAF-CCD633B9F5D0}">
      <dsp:nvSpPr>
        <dsp:cNvPr id="0" name=""/>
        <dsp:cNvSpPr/>
      </dsp:nvSpPr>
      <dsp:spPr>
        <a:xfrm>
          <a:off x="4025924" y="601924"/>
          <a:ext cx="5130716" cy="185521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Types of sampling</a:t>
          </a:r>
          <a:r>
            <a:rPr lang="en-GB" sz="1800" kern="1200" dirty="0"/>
            <a:t>: can we calculate the probability of getting a particular sample? </a:t>
          </a:r>
        </a:p>
      </dsp:txBody>
      <dsp:txXfrm>
        <a:off x="4080261" y="656261"/>
        <a:ext cx="5022042" cy="1746539"/>
      </dsp:txXfrm>
    </dsp:sp>
    <dsp:sp modelId="{7970677D-9BDD-482F-BC77-4CCB393DFC3E}">
      <dsp:nvSpPr>
        <dsp:cNvPr id="0" name=""/>
        <dsp:cNvSpPr/>
      </dsp:nvSpPr>
      <dsp:spPr>
        <a:xfrm>
          <a:off x="271128" y="3804812"/>
          <a:ext cx="3201346" cy="153271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146A5-CCB7-4DC1-9EE1-0179E0383652}">
      <dsp:nvSpPr>
        <dsp:cNvPr id="0" name=""/>
        <dsp:cNvSpPr/>
      </dsp:nvSpPr>
      <dsp:spPr>
        <a:xfrm>
          <a:off x="508823" y="4030622"/>
          <a:ext cx="3201346" cy="153271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Random sampling</a:t>
          </a:r>
        </a:p>
      </dsp:txBody>
      <dsp:txXfrm>
        <a:off x="553715" y="4075514"/>
        <a:ext cx="3111562" cy="1442926"/>
      </dsp:txXfrm>
    </dsp:sp>
    <dsp:sp modelId="{91EF909A-493F-4C4E-B0CD-81F36C4E4458}">
      <dsp:nvSpPr>
        <dsp:cNvPr id="0" name=""/>
        <dsp:cNvSpPr/>
      </dsp:nvSpPr>
      <dsp:spPr>
        <a:xfrm>
          <a:off x="-237694" y="6108381"/>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F443A-4A1E-4CD9-818A-AB8C2FFF4746}">
      <dsp:nvSpPr>
        <dsp:cNvPr id="0" name=""/>
        <dsp:cNvSpPr/>
      </dsp:nvSpPr>
      <dsp:spPr>
        <a:xfrm>
          <a:off x="0" y="6334191"/>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Simple</a:t>
          </a:r>
        </a:p>
      </dsp:txBody>
      <dsp:txXfrm>
        <a:off x="39787" y="6373978"/>
        <a:ext cx="2059677" cy="1278850"/>
      </dsp:txXfrm>
    </dsp:sp>
    <dsp:sp modelId="{A5786B85-7E22-4AE1-B14A-F303C3AD4F0B}">
      <dsp:nvSpPr>
        <dsp:cNvPr id="0" name=""/>
        <dsp:cNvSpPr/>
      </dsp:nvSpPr>
      <dsp:spPr>
        <a:xfrm>
          <a:off x="261570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F5021-1D28-46F3-98D4-CF65E247AE23}">
      <dsp:nvSpPr>
        <dsp:cNvPr id="0" name=""/>
        <dsp:cNvSpPr/>
      </dsp:nvSpPr>
      <dsp:spPr>
        <a:xfrm>
          <a:off x="2853399"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Stratified</a:t>
          </a:r>
        </a:p>
      </dsp:txBody>
      <dsp:txXfrm>
        <a:off x="2893186" y="6358207"/>
        <a:ext cx="2059677" cy="1278850"/>
      </dsp:txXfrm>
    </dsp:sp>
    <dsp:sp modelId="{B6058025-B834-4E09-AD48-5BA9C045132B}">
      <dsp:nvSpPr>
        <dsp:cNvPr id="0" name=""/>
        <dsp:cNvSpPr/>
      </dsp:nvSpPr>
      <dsp:spPr>
        <a:xfrm>
          <a:off x="523034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8D011-7164-40F6-A11D-C7ECADE4DAFD}">
      <dsp:nvSpPr>
        <dsp:cNvPr id="0" name=""/>
        <dsp:cNvSpPr/>
      </dsp:nvSpPr>
      <dsp:spPr>
        <a:xfrm>
          <a:off x="5468040"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Others: cluster, multi-stage, etc.</a:t>
          </a:r>
        </a:p>
      </dsp:txBody>
      <dsp:txXfrm>
        <a:off x="5507827" y="6358207"/>
        <a:ext cx="2059677" cy="1278850"/>
      </dsp:txXfrm>
    </dsp:sp>
    <dsp:sp modelId="{E6E12E18-74FD-44AF-852B-A3C58CC1B72D}">
      <dsp:nvSpPr>
        <dsp:cNvPr id="0" name=""/>
        <dsp:cNvSpPr/>
      </dsp:nvSpPr>
      <dsp:spPr>
        <a:xfrm>
          <a:off x="9714148" y="3804799"/>
          <a:ext cx="1779001" cy="104127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5A8C6-D8E3-49E6-91E6-C35D50449CC6}">
      <dsp:nvSpPr>
        <dsp:cNvPr id="0" name=""/>
        <dsp:cNvSpPr/>
      </dsp:nvSpPr>
      <dsp:spPr>
        <a:xfrm>
          <a:off x="9951843" y="4030609"/>
          <a:ext cx="1779001" cy="104127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Non-random</a:t>
          </a:r>
        </a:p>
      </dsp:txBody>
      <dsp:txXfrm>
        <a:off x="9982341" y="4061107"/>
        <a:ext cx="1718005" cy="980277"/>
      </dsp:txXfrm>
    </dsp:sp>
    <dsp:sp modelId="{C9EAA5E5-83E8-467B-B33E-E13A7D3C20A9}">
      <dsp:nvSpPr>
        <dsp:cNvPr id="0" name=""/>
        <dsp:cNvSpPr/>
      </dsp:nvSpPr>
      <dsp:spPr>
        <a:xfrm>
          <a:off x="7844986" y="5601173"/>
          <a:ext cx="1481624" cy="89037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410-7816-4EB4-9759-B5BE8F1E9336}">
      <dsp:nvSpPr>
        <dsp:cNvPr id="0" name=""/>
        <dsp:cNvSpPr/>
      </dsp:nvSpPr>
      <dsp:spPr>
        <a:xfrm>
          <a:off x="8082680" y="5826983"/>
          <a:ext cx="1481624" cy="890379"/>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Judgmental </a:t>
          </a:r>
          <a:endParaRPr lang="en-GB" sz="1400" kern="1200" dirty="0"/>
        </a:p>
      </dsp:txBody>
      <dsp:txXfrm>
        <a:off x="8108758" y="5853061"/>
        <a:ext cx="1429468" cy="838223"/>
      </dsp:txXfrm>
    </dsp:sp>
    <dsp:sp modelId="{3A953ED5-996D-4280-8C8F-6D7F4A723BB2}">
      <dsp:nvSpPr>
        <dsp:cNvPr id="0" name=""/>
        <dsp:cNvSpPr/>
      </dsp:nvSpPr>
      <dsp:spPr>
        <a:xfrm>
          <a:off x="9801999" y="5601173"/>
          <a:ext cx="1861405" cy="126493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5079A-E161-42B7-BC06-D591460D9698}">
      <dsp:nvSpPr>
        <dsp:cNvPr id="0" name=""/>
        <dsp:cNvSpPr/>
      </dsp:nvSpPr>
      <dsp:spPr>
        <a:xfrm>
          <a:off x="10039693" y="5826983"/>
          <a:ext cx="1861405" cy="1264937"/>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Others: ad hoc quotas,  volunteer, ...</a:t>
          </a:r>
        </a:p>
      </dsp:txBody>
      <dsp:txXfrm>
        <a:off x="10076742" y="5864032"/>
        <a:ext cx="1787307" cy="1190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36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715000" y="771525"/>
            <a:ext cx="6859588" cy="3857625"/>
          </a:xfrm>
          <a:ln/>
        </p:spPr>
      </p:sp>
      <p:sp>
        <p:nvSpPr>
          <p:cNvPr id="60419"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80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 dirty="0">
                <a:latin typeface="Calibri" pitchFamily="34" charset="0"/>
              </a:rPr>
              <a:t>	Universidad de Oviedo. Facultad de Economía y Empresa. Grados de Economía y ADE. </a:t>
            </a:r>
          </a:p>
          <a:p>
            <a:pPr>
              <a:defRPr/>
            </a:pPr>
            <a:r>
              <a:rPr lang="es-ES" dirty="0">
                <a:latin typeface="Calibri" pitchFamily="34" charset="0"/>
              </a:rPr>
              <a:t>	Análisis estadístico de Datos.</a:t>
            </a:r>
          </a:p>
        </p:txBody>
      </p:sp>
    </p:spTree>
    <p:extLst>
      <p:ext uri="{BB962C8B-B14F-4D97-AF65-F5344CB8AC3E}">
        <p14:creationId xmlns:p14="http://schemas.microsoft.com/office/powerpoint/2010/main" val="25781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E7686A"/>
                </a:solidFill>
                <a:latin typeface="Calibri"/>
                <a:cs typeface="Calibri"/>
                <a:sym typeface="Calibri"/>
              </a:rPr>
              <a:t>TEORIA E</a:t>
            </a:r>
            <a:r>
              <a:rPr lang="ro-RO" sz="4800" b="1" dirty="0">
                <a:solidFill>
                  <a:srgbClr val="E7686A"/>
                </a:solidFill>
                <a:latin typeface="Calibri"/>
                <a:cs typeface="Calibri"/>
                <a:sym typeface="Calibri"/>
              </a:rPr>
              <a:t>ȘANTIONĂRII</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13161" y="1950722"/>
            <a:ext cx="3150393" cy="2831307"/>
            <a:chOff x="768" y="624"/>
            <a:chExt cx="1323" cy="1189"/>
          </a:xfrm>
        </p:grpSpPr>
        <p:sp>
          <p:nvSpPr>
            <p:cNvPr id="18464" name="Rectangle 3"/>
            <p:cNvSpPr>
              <a:spLocks noChangeArrowheads="1"/>
            </p:cNvSpPr>
            <p:nvPr/>
          </p:nvSpPr>
          <p:spPr bwMode="auto">
            <a:xfrm>
              <a:off x="768" y="624"/>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65" name="AutoShape 4"/>
            <p:cNvSpPr>
              <a:spLocks noChangeArrowheads="1"/>
            </p:cNvSpPr>
            <p:nvPr/>
          </p:nvSpPr>
          <p:spPr bwMode="auto">
            <a:xfrm>
              <a:off x="1312" y="1285"/>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6" name="AutoShape 5"/>
            <p:cNvSpPr>
              <a:spLocks noChangeArrowheads="1"/>
            </p:cNvSpPr>
            <p:nvPr/>
          </p:nvSpPr>
          <p:spPr bwMode="auto">
            <a:xfrm>
              <a:off x="976" y="997"/>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7" name="AutoShape 6"/>
            <p:cNvSpPr>
              <a:spLocks noChangeArrowheads="1"/>
            </p:cNvSpPr>
            <p:nvPr/>
          </p:nvSpPr>
          <p:spPr bwMode="auto">
            <a:xfrm>
              <a:off x="1216" y="1525"/>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8" name="AutoShape 7"/>
            <p:cNvSpPr>
              <a:spLocks noChangeArrowheads="1"/>
            </p:cNvSpPr>
            <p:nvPr/>
          </p:nvSpPr>
          <p:spPr bwMode="auto">
            <a:xfrm>
              <a:off x="1696" y="997"/>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9" name="AutoShape 8"/>
            <p:cNvSpPr>
              <a:spLocks noChangeArrowheads="1"/>
            </p:cNvSpPr>
            <p:nvPr/>
          </p:nvSpPr>
          <p:spPr bwMode="auto">
            <a:xfrm>
              <a:off x="1696" y="709"/>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70" name="AutoShape 9"/>
            <p:cNvSpPr>
              <a:spLocks noChangeArrowheads="1"/>
            </p:cNvSpPr>
            <p:nvPr/>
          </p:nvSpPr>
          <p:spPr bwMode="auto">
            <a:xfrm>
              <a:off x="919" y="1333"/>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1" name="AutoShape 10"/>
            <p:cNvSpPr>
              <a:spLocks noChangeArrowheads="1"/>
            </p:cNvSpPr>
            <p:nvPr/>
          </p:nvSpPr>
          <p:spPr bwMode="auto">
            <a:xfrm>
              <a:off x="1408" y="997"/>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2" name="AutoShape 11"/>
            <p:cNvSpPr>
              <a:spLocks noChangeArrowheads="1"/>
            </p:cNvSpPr>
            <p:nvPr/>
          </p:nvSpPr>
          <p:spPr bwMode="auto">
            <a:xfrm>
              <a:off x="1600" y="1525"/>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3" name="AutoShape 12"/>
            <p:cNvSpPr>
              <a:spLocks noChangeArrowheads="1"/>
            </p:cNvSpPr>
            <p:nvPr/>
          </p:nvSpPr>
          <p:spPr bwMode="auto">
            <a:xfrm>
              <a:off x="1864" y="1520"/>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4" name="AutoShape 13"/>
            <p:cNvSpPr>
              <a:spLocks noChangeArrowheads="1"/>
            </p:cNvSpPr>
            <p:nvPr/>
          </p:nvSpPr>
          <p:spPr bwMode="auto">
            <a:xfrm>
              <a:off x="1216" y="709"/>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5" name="AutoShape 14"/>
            <p:cNvSpPr>
              <a:spLocks noChangeArrowheads="1"/>
            </p:cNvSpPr>
            <p:nvPr/>
          </p:nvSpPr>
          <p:spPr bwMode="auto">
            <a:xfrm>
              <a:off x="806" y="1184"/>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6" name="AutoShape 15"/>
            <p:cNvSpPr>
              <a:spLocks noChangeArrowheads="1"/>
            </p:cNvSpPr>
            <p:nvPr/>
          </p:nvSpPr>
          <p:spPr bwMode="auto">
            <a:xfrm>
              <a:off x="1648" y="1285"/>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77" name="AutoShape 16"/>
            <p:cNvSpPr>
              <a:spLocks noChangeArrowheads="1"/>
            </p:cNvSpPr>
            <p:nvPr/>
          </p:nvSpPr>
          <p:spPr bwMode="auto">
            <a:xfrm>
              <a:off x="832" y="757"/>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3" name="Group 17"/>
          <p:cNvGrpSpPr>
            <a:grpSpLocks/>
          </p:cNvGrpSpPr>
          <p:nvPr/>
        </p:nvGrpSpPr>
        <p:grpSpPr bwMode="auto">
          <a:xfrm>
            <a:off x="7490691" y="1986440"/>
            <a:ext cx="3150393" cy="2831306"/>
            <a:chOff x="1232" y="875"/>
            <a:chExt cx="1323" cy="1189"/>
          </a:xfrm>
        </p:grpSpPr>
        <p:sp>
          <p:nvSpPr>
            <p:cNvPr id="18450" name="Rectangle 18"/>
            <p:cNvSpPr>
              <a:spLocks noChangeArrowheads="1"/>
            </p:cNvSpPr>
            <p:nvPr/>
          </p:nvSpPr>
          <p:spPr bwMode="auto">
            <a:xfrm>
              <a:off x="1232" y="875"/>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51" name="AutoShape 19"/>
            <p:cNvSpPr>
              <a:spLocks noChangeArrowheads="1"/>
            </p:cNvSpPr>
            <p:nvPr/>
          </p:nvSpPr>
          <p:spPr bwMode="auto">
            <a:xfrm>
              <a:off x="1776" y="1536"/>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2" name="AutoShape 20"/>
            <p:cNvSpPr>
              <a:spLocks noChangeArrowheads="1"/>
            </p:cNvSpPr>
            <p:nvPr/>
          </p:nvSpPr>
          <p:spPr bwMode="auto">
            <a:xfrm>
              <a:off x="1440" y="1248"/>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3" name="AutoShape 21"/>
            <p:cNvSpPr>
              <a:spLocks noChangeArrowheads="1"/>
            </p:cNvSpPr>
            <p:nvPr/>
          </p:nvSpPr>
          <p:spPr bwMode="auto">
            <a:xfrm>
              <a:off x="1680" y="1776"/>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4" name="AutoShape 22"/>
            <p:cNvSpPr>
              <a:spLocks noChangeArrowheads="1"/>
            </p:cNvSpPr>
            <p:nvPr/>
          </p:nvSpPr>
          <p:spPr bwMode="auto">
            <a:xfrm>
              <a:off x="2160" y="1248"/>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5" name="AutoShape 23"/>
            <p:cNvSpPr>
              <a:spLocks noChangeArrowheads="1"/>
            </p:cNvSpPr>
            <p:nvPr/>
          </p:nvSpPr>
          <p:spPr bwMode="auto">
            <a:xfrm>
              <a:off x="2160" y="960"/>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6" name="AutoShape 24"/>
            <p:cNvSpPr>
              <a:spLocks noChangeArrowheads="1"/>
            </p:cNvSpPr>
            <p:nvPr/>
          </p:nvSpPr>
          <p:spPr bwMode="auto">
            <a:xfrm>
              <a:off x="1383" y="1584"/>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7" name="AutoShape 25"/>
            <p:cNvSpPr>
              <a:spLocks noChangeArrowheads="1"/>
            </p:cNvSpPr>
            <p:nvPr/>
          </p:nvSpPr>
          <p:spPr bwMode="auto">
            <a:xfrm>
              <a:off x="1872" y="1248"/>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8" name="AutoShape 26"/>
            <p:cNvSpPr>
              <a:spLocks noChangeArrowheads="1"/>
            </p:cNvSpPr>
            <p:nvPr/>
          </p:nvSpPr>
          <p:spPr bwMode="auto">
            <a:xfrm>
              <a:off x="2064" y="1776"/>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9" name="AutoShape 27"/>
            <p:cNvSpPr>
              <a:spLocks noChangeArrowheads="1"/>
            </p:cNvSpPr>
            <p:nvPr/>
          </p:nvSpPr>
          <p:spPr bwMode="auto">
            <a:xfrm>
              <a:off x="2328" y="1771"/>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0" name="AutoShape 28"/>
            <p:cNvSpPr>
              <a:spLocks noChangeArrowheads="1"/>
            </p:cNvSpPr>
            <p:nvPr/>
          </p:nvSpPr>
          <p:spPr bwMode="auto">
            <a:xfrm>
              <a:off x="1680" y="960"/>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1" name="AutoShape 29"/>
            <p:cNvSpPr>
              <a:spLocks noChangeArrowheads="1"/>
            </p:cNvSpPr>
            <p:nvPr/>
          </p:nvSpPr>
          <p:spPr bwMode="auto">
            <a:xfrm>
              <a:off x="1270" y="1435"/>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2" name="AutoShape 30"/>
            <p:cNvSpPr>
              <a:spLocks noChangeArrowheads="1"/>
            </p:cNvSpPr>
            <p:nvPr/>
          </p:nvSpPr>
          <p:spPr bwMode="auto">
            <a:xfrm>
              <a:off x="2112" y="1536"/>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63" name="AutoShape 31"/>
            <p:cNvSpPr>
              <a:spLocks noChangeArrowheads="1"/>
            </p:cNvSpPr>
            <p:nvPr/>
          </p:nvSpPr>
          <p:spPr bwMode="auto">
            <a:xfrm>
              <a:off x="1296" y="1008"/>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4" name="Group 32"/>
          <p:cNvGrpSpPr>
            <a:grpSpLocks/>
          </p:cNvGrpSpPr>
          <p:nvPr/>
        </p:nvGrpSpPr>
        <p:grpSpPr bwMode="auto">
          <a:xfrm>
            <a:off x="3163253" y="4922522"/>
            <a:ext cx="457200" cy="1614488"/>
            <a:chOff x="1275" y="2308"/>
            <a:chExt cx="265" cy="1061"/>
          </a:xfrm>
        </p:grpSpPr>
        <p:sp>
          <p:nvSpPr>
            <p:cNvPr id="18448" name="AutoShape 33"/>
            <p:cNvSpPr>
              <a:spLocks noChangeArrowheads="1"/>
            </p:cNvSpPr>
            <p:nvPr/>
          </p:nvSpPr>
          <p:spPr bwMode="auto">
            <a:xfrm>
              <a:off x="1275"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9" name="AutoShape 34"/>
            <p:cNvSpPr>
              <a:spLocks noChangeArrowheads="1"/>
            </p:cNvSpPr>
            <p:nvPr/>
          </p:nvSpPr>
          <p:spPr bwMode="auto">
            <a:xfrm>
              <a:off x="1275" y="3220"/>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pPr algn="ctr" eaLnBrk="0" hangingPunct="0"/>
              <a:endParaRPr lang="es-ES_tradnl" sz="3600" dirty="0">
                <a:solidFill>
                  <a:srgbClr val="CC0000"/>
                </a:solidFill>
                <a:latin typeface="Calibri" pitchFamily="34" charset="0"/>
              </a:endParaRPr>
            </a:p>
          </p:txBody>
        </p:sp>
      </p:grpSp>
      <p:grpSp>
        <p:nvGrpSpPr>
          <p:cNvPr id="5" name="Group 35"/>
          <p:cNvGrpSpPr>
            <a:grpSpLocks/>
          </p:cNvGrpSpPr>
          <p:nvPr/>
        </p:nvGrpSpPr>
        <p:grpSpPr bwMode="auto">
          <a:xfrm>
            <a:off x="7832885" y="4808222"/>
            <a:ext cx="631031" cy="1835945"/>
            <a:chOff x="3936" y="2308"/>
            <a:chExt cx="265" cy="1008"/>
          </a:xfrm>
        </p:grpSpPr>
        <p:sp>
          <p:nvSpPr>
            <p:cNvPr id="18446" name="AutoShape 36"/>
            <p:cNvSpPr>
              <a:spLocks noChangeArrowheads="1"/>
            </p:cNvSpPr>
            <p:nvPr/>
          </p:nvSpPr>
          <p:spPr bwMode="auto">
            <a:xfrm>
              <a:off x="4008"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7" name="AutoShape 37"/>
            <p:cNvSpPr>
              <a:spLocks noChangeArrowheads="1"/>
            </p:cNvSpPr>
            <p:nvPr/>
          </p:nvSpPr>
          <p:spPr bwMode="auto">
            <a:xfrm>
              <a:off x="3936" y="3167"/>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endParaRPr lang="es-ES" sz="2100"/>
            </a:p>
          </p:txBody>
        </p:sp>
      </p:grpSp>
      <p:sp>
        <p:nvSpPr>
          <p:cNvPr id="80934" name="AutoShape 38"/>
          <p:cNvSpPr>
            <a:spLocks noChangeArrowheads="1"/>
          </p:cNvSpPr>
          <p:nvPr/>
        </p:nvSpPr>
        <p:spPr bwMode="auto">
          <a:xfrm flipH="1" flipV="1">
            <a:off x="4051460" y="4922522"/>
            <a:ext cx="323850" cy="1397795"/>
          </a:xfrm>
          <a:prstGeom prst="downArrow">
            <a:avLst>
              <a:gd name="adj1" fmla="val 50000"/>
              <a:gd name="adj2" fmla="val 107904"/>
            </a:avLst>
          </a:prstGeom>
          <a:solidFill>
            <a:srgbClr val="333399"/>
          </a:solidFill>
          <a:ln w="9525">
            <a:noFill/>
            <a:miter lim="800000"/>
            <a:headEnd/>
            <a:tailEnd/>
          </a:ln>
        </p:spPr>
        <p:txBody>
          <a:bodyPr wrap="none" lIns="137151" tIns="68576" rIns="137151" bIns="68576" anchor="ctr"/>
          <a:lstStyle/>
          <a:p>
            <a:endParaRPr lang="es-ES" sz="2100"/>
          </a:p>
        </p:txBody>
      </p:sp>
      <p:sp>
        <p:nvSpPr>
          <p:cNvPr id="80935" name="AutoShape 39"/>
          <p:cNvSpPr>
            <a:spLocks noChangeArrowheads="1"/>
          </p:cNvSpPr>
          <p:nvPr/>
        </p:nvSpPr>
        <p:spPr bwMode="auto">
          <a:xfrm>
            <a:off x="4715829" y="4915379"/>
            <a:ext cx="2793207" cy="1583403"/>
          </a:xfrm>
          <a:prstGeom prst="wedgeRoundRectCallout">
            <a:avLst>
              <a:gd name="adj1" fmla="val -65940"/>
              <a:gd name="adj2" fmla="val -67384"/>
              <a:gd name="adj3" fmla="val 16667"/>
            </a:avLst>
          </a:prstGeom>
          <a:noFill/>
          <a:ln w="9525">
            <a:solidFill>
              <a:srgbClr val="333399"/>
            </a:solidFill>
            <a:miter lim="800000"/>
            <a:headEnd/>
            <a:tailEnd/>
          </a:ln>
        </p:spPr>
        <p:txBody>
          <a:bodyPr lIns="137151" tIns="68576" rIns="137151" bIns="68576">
            <a:spAutoFit/>
          </a:bodyPr>
          <a:lstStyle/>
          <a:p>
            <a:pPr algn="ctr" eaLnBrk="0" hangingPunct="0">
              <a:spcBef>
                <a:spcPct val="50000"/>
              </a:spcBef>
            </a:pPr>
            <a:r>
              <a:rPr lang="ro-RO" sz="2100" dirty="0">
                <a:solidFill>
                  <a:srgbClr val="333399"/>
                </a:solidFill>
                <a:latin typeface="Calibri" pitchFamily="34" charset="0"/>
              </a:rPr>
              <a:t>F</a:t>
            </a:r>
            <a:r>
              <a:rPr lang="es-ES_tradnl" sz="2100" dirty="0" err="1">
                <a:solidFill>
                  <a:srgbClr val="333399"/>
                </a:solidFill>
                <a:latin typeface="Calibri" pitchFamily="34" charset="0"/>
              </a:rPr>
              <a:t>iecare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unitate</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selectată</a:t>
            </a:r>
            <a:r>
              <a:rPr lang="es-ES_tradnl" sz="2100" dirty="0">
                <a:solidFill>
                  <a:srgbClr val="333399"/>
                </a:solidFill>
                <a:latin typeface="Calibri" pitchFamily="34" charset="0"/>
              </a:rPr>
              <a:t> </a:t>
            </a:r>
            <a:r>
              <a:rPr lang="ro-RO" sz="2100" dirty="0">
                <a:solidFill>
                  <a:srgbClr val="333399"/>
                </a:solidFill>
                <a:latin typeface="Calibri" pitchFamily="34" charset="0"/>
              </a:rPr>
              <a:t>în</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eșantion</a:t>
            </a:r>
            <a:r>
              <a:rPr lang="es-ES_tradnl" sz="2100" dirty="0">
                <a:solidFill>
                  <a:srgbClr val="333399"/>
                </a:solidFill>
                <a:latin typeface="Calibri" pitchFamily="34" charset="0"/>
              </a:rPr>
              <a:t> este </a:t>
            </a:r>
            <a:r>
              <a:rPr lang="es-ES_tradnl" sz="2100" dirty="0" err="1">
                <a:solidFill>
                  <a:srgbClr val="333399"/>
                </a:solidFill>
                <a:latin typeface="Calibri" pitchFamily="34" charset="0"/>
              </a:rPr>
              <a:t>repusă</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în</a:t>
            </a:r>
            <a:r>
              <a:rPr lang="es-ES_tradnl" sz="2100" dirty="0">
                <a:solidFill>
                  <a:srgbClr val="333399"/>
                </a:solidFill>
                <a:latin typeface="Calibri" pitchFamily="34" charset="0"/>
              </a:rPr>
              <a:t> </a:t>
            </a:r>
            <a:r>
              <a:rPr lang="es-ES_tradnl" sz="2100" dirty="0" err="1">
                <a:solidFill>
                  <a:srgbClr val="333399"/>
                </a:solidFill>
                <a:latin typeface="Calibri" pitchFamily="34" charset="0"/>
              </a:rPr>
              <a:t>populație</a:t>
            </a:r>
            <a:endParaRPr lang="es-ES_tradnl" sz="2100" dirty="0">
              <a:solidFill>
                <a:srgbClr val="333399"/>
              </a:solidFill>
              <a:latin typeface="Calibri" pitchFamily="34" charset="0"/>
            </a:endParaRPr>
          </a:p>
        </p:txBody>
      </p:sp>
      <p:sp>
        <p:nvSpPr>
          <p:cNvPr id="80936" name="Text Box 40"/>
          <p:cNvSpPr txBox="1">
            <a:spLocks noChangeArrowheads="1"/>
          </p:cNvSpPr>
          <p:nvPr/>
        </p:nvSpPr>
        <p:spPr bwMode="auto">
          <a:xfrm>
            <a:off x="2406015" y="1469710"/>
            <a:ext cx="3914775"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ro-RO" sz="3000" b="1" dirty="0">
                <a:solidFill>
                  <a:srgbClr val="CC0000"/>
                </a:solidFill>
                <a:latin typeface="Arial Rounded MT Bold" pitchFamily="34" charset="0"/>
              </a:rPr>
              <a:t>Cu înlocuire</a:t>
            </a:r>
            <a:endParaRPr lang="es-ES_tradnl" sz="3000" b="1" dirty="0">
              <a:solidFill>
                <a:srgbClr val="CC0000"/>
              </a:solidFill>
              <a:latin typeface="Arial Rounded MT Bold" pitchFamily="34" charset="0"/>
            </a:endParaRPr>
          </a:p>
        </p:txBody>
      </p:sp>
      <p:sp>
        <p:nvSpPr>
          <p:cNvPr id="80937" name="AutoShape 41"/>
          <p:cNvSpPr>
            <a:spLocks noChangeArrowheads="1"/>
          </p:cNvSpPr>
          <p:nvPr/>
        </p:nvSpPr>
        <p:spPr bwMode="auto">
          <a:xfrm>
            <a:off x="9021127" y="4915379"/>
            <a:ext cx="2592065" cy="1940948"/>
          </a:xfrm>
          <a:prstGeom prst="wedgeRoundRectCallout">
            <a:avLst>
              <a:gd name="adj1" fmla="val -49556"/>
              <a:gd name="adj2" fmla="val -78815"/>
              <a:gd name="adj3" fmla="val 1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ro-RO" sz="2100" dirty="0">
                <a:solidFill>
                  <a:srgbClr val="333399"/>
                </a:solidFill>
                <a:latin typeface="Calibri" pitchFamily="34" charset="0"/>
              </a:rPr>
              <a:t>Fiecare unitate selectată în eșantion este scoasă ulterior din populație</a:t>
            </a:r>
            <a:endParaRPr lang="es-ES_tradnl" sz="2100" dirty="0">
              <a:solidFill>
                <a:srgbClr val="333399"/>
              </a:solidFill>
              <a:latin typeface="Calibri" pitchFamily="34" charset="0"/>
            </a:endParaRPr>
          </a:p>
        </p:txBody>
      </p:sp>
      <p:sp>
        <p:nvSpPr>
          <p:cNvPr id="80938" name="Text Box 42"/>
          <p:cNvSpPr txBox="1">
            <a:spLocks noChangeArrowheads="1"/>
          </p:cNvSpPr>
          <p:nvPr/>
        </p:nvSpPr>
        <p:spPr bwMode="auto">
          <a:xfrm>
            <a:off x="7108538" y="1469710"/>
            <a:ext cx="4288631"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ro-RO" sz="3000" b="1" dirty="0">
                <a:solidFill>
                  <a:srgbClr val="CC0000"/>
                </a:solidFill>
                <a:latin typeface="Arial Rounded MT Bold" pitchFamily="34" charset="0"/>
              </a:rPr>
              <a:t>Fără înlocuire</a:t>
            </a:r>
            <a:endParaRPr lang="es-ES_tradnl" sz="3000" b="1" dirty="0">
              <a:solidFill>
                <a:srgbClr val="CC0000"/>
              </a:solidFill>
              <a:latin typeface="Arial Rounded MT Bold" pitchFamily="34" charset="0"/>
            </a:endParaRPr>
          </a:p>
        </p:txBody>
      </p:sp>
      <p:sp>
        <p:nvSpPr>
          <p:cNvPr id="80940" name="Rectangle 44"/>
          <p:cNvSpPr>
            <a:spLocks noChangeArrowheads="1"/>
          </p:cNvSpPr>
          <p:nvPr/>
        </p:nvSpPr>
        <p:spPr bwMode="auto">
          <a:xfrm>
            <a:off x="920005" y="6644425"/>
            <a:ext cx="5529263" cy="1523486"/>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ES_tradnl" sz="3000" b="1" dirty="0">
                <a:solidFill>
                  <a:srgbClr val="000066"/>
                </a:solidFill>
                <a:latin typeface="Calibri" pitchFamily="34" charset="0"/>
              </a:rPr>
              <a:t> </a:t>
            </a:r>
            <a:r>
              <a:rPr lang="ro-RO" sz="3000" b="1" dirty="0">
                <a:solidFill>
                  <a:srgbClr val="000066"/>
                </a:solidFill>
                <a:latin typeface="Calibri" pitchFamily="34" charset="0"/>
              </a:rPr>
              <a:t>O</a:t>
            </a:r>
            <a:r>
              <a:rPr lang="it-IT" sz="2400" b="1" dirty="0">
                <a:solidFill>
                  <a:srgbClr val="000066"/>
                </a:solidFill>
                <a:latin typeface="Calibri" pitchFamily="34" charset="0"/>
              </a:rPr>
              <a:t> unitate poate fi selectată de mai multe ori</a:t>
            </a:r>
            <a:endParaRPr lang="ro-RO"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ro-RO" sz="2400" b="1" dirty="0">
                <a:solidFill>
                  <a:srgbClr val="000066"/>
                </a:solidFill>
                <a:latin typeface="Calibri" pitchFamily="34" charset="0"/>
              </a:rPr>
              <a:t> Extragerile sunt independente</a:t>
            </a:r>
            <a:endParaRPr lang="es-ES_tradnl" sz="2400" b="1" dirty="0">
              <a:solidFill>
                <a:srgbClr val="000066"/>
              </a:solidFill>
              <a:latin typeface="Calibri" pitchFamily="34" charset="0"/>
            </a:endParaRPr>
          </a:p>
        </p:txBody>
      </p:sp>
      <p:sp>
        <p:nvSpPr>
          <p:cNvPr id="80941" name="Rectangle 45"/>
          <p:cNvSpPr>
            <a:spLocks noChangeArrowheads="1"/>
          </p:cNvSpPr>
          <p:nvPr/>
        </p:nvSpPr>
        <p:spPr bwMode="auto">
          <a:xfrm>
            <a:off x="6758942" y="6858478"/>
            <a:ext cx="5503070" cy="1523486"/>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ES_tradnl" sz="3000" b="1" dirty="0">
                <a:solidFill>
                  <a:srgbClr val="000066"/>
                </a:solidFill>
                <a:latin typeface="Calibri" pitchFamily="34" charset="0"/>
              </a:rPr>
              <a:t> </a:t>
            </a:r>
            <a:r>
              <a:rPr lang="ro-RO" sz="2400" b="1" dirty="0">
                <a:solidFill>
                  <a:srgbClr val="000066"/>
                </a:solidFill>
                <a:latin typeface="Calibri" pitchFamily="34" charset="0"/>
              </a:rPr>
              <a:t>F</a:t>
            </a:r>
            <a:r>
              <a:rPr lang="it-IT" sz="2400" b="1" dirty="0">
                <a:solidFill>
                  <a:srgbClr val="000066"/>
                </a:solidFill>
                <a:latin typeface="Calibri" pitchFamily="34" charset="0"/>
              </a:rPr>
              <a:t>iecare unitate este eșantionată o singură dată</a:t>
            </a:r>
            <a:endParaRPr lang="ro-RO"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ro-RO" sz="2400" b="1" dirty="0">
                <a:solidFill>
                  <a:srgbClr val="000066"/>
                </a:solidFill>
                <a:latin typeface="Calibri" pitchFamily="34" charset="0"/>
              </a:rPr>
              <a:t> Extragerile nu sunt independente </a:t>
            </a:r>
            <a:endParaRPr lang="es-ES_tradnl" sz="2400" b="1" dirty="0">
              <a:solidFill>
                <a:srgbClr val="000066"/>
              </a:solidFill>
              <a:latin typeface="Calibri" pitchFamily="34" charset="0"/>
            </a:endParaRPr>
          </a:p>
        </p:txBody>
      </p:sp>
      <p:sp>
        <p:nvSpPr>
          <p:cNvPr id="7" name="TextBox 6">
            <a:extLst>
              <a:ext uri="{FF2B5EF4-FFF2-40B4-BE49-F238E27FC236}">
                <a16:creationId xmlns:a16="http://schemas.microsoft.com/office/drawing/2014/main" id="{C08C09B5-B79E-DFA7-E987-B1070C0D56B5}"/>
              </a:ext>
            </a:extLst>
          </p:cNvPr>
          <p:cNvSpPr txBox="1"/>
          <p:nvPr/>
        </p:nvSpPr>
        <p:spPr>
          <a:xfrm>
            <a:off x="12902914" y="2463881"/>
            <a:ext cx="4953249" cy="5509200"/>
          </a:xfrm>
          <a:prstGeom prst="rect">
            <a:avLst/>
          </a:prstGeom>
          <a:noFill/>
        </p:spPr>
        <p:txBody>
          <a:bodyPr wrap="square" rtlCol="0">
            <a:spAutoFit/>
          </a:bodyPr>
          <a:lstStyle/>
          <a:p>
            <a:pPr marL="342900" indent="-342900">
              <a:buFont typeface="Wingdings" panose="05000000000000000000" pitchFamily="2" charset="2"/>
              <a:buChar char="Ø"/>
            </a:pPr>
            <a:r>
              <a:rPr lang="ro-RO" sz="3200" dirty="0">
                <a:latin typeface="+mn-lt"/>
              </a:rPr>
              <a:t>Eșantionarea cu și fără înlocuire poate produce rezultate semnificativ diferite pentru populațiile mici. </a:t>
            </a:r>
          </a:p>
          <a:p>
            <a:pPr marL="342900" indent="-342900">
              <a:buFont typeface="Wingdings" panose="05000000000000000000" pitchFamily="2" charset="2"/>
              <a:buChar char="Ø"/>
            </a:pPr>
            <a:endParaRPr lang="ro-RO" sz="3200" dirty="0">
              <a:latin typeface="+mn-lt"/>
            </a:endParaRPr>
          </a:p>
          <a:p>
            <a:pPr marL="342900" indent="-342900">
              <a:buFont typeface="Wingdings" panose="05000000000000000000" pitchFamily="2" charset="2"/>
              <a:buChar char="Ø"/>
            </a:pPr>
            <a:r>
              <a:rPr lang="ro-RO" sz="3200" dirty="0">
                <a:latin typeface="+mn-lt"/>
              </a:rPr>
              <a:t>Ele sunt echivalente numai dacă dimensiunea populațiilor (N) este foarte mare.</a:t>
            </a:r>
          </a:p>
          <a:p>
            <a:endParaRPr lang="en-US" sz="3200" dirty="0">
              <a:latin typeface="+mn-lt"/>
            </a:endParaRPr>
          </a:p>
        </p:txBody>
      </p:sp>
      <p:sp>
        <p:nvSpPr>
          <p:cNvPr id="6" name="Google Shape;159;p4">
            <a:extLst>
              <a:ext uri="{FF2B5EF4-FFF2-40B4-BE49-F238E27FC236}">
                <a16:creationId xmlns:a16="http://schemas.microsoft.com/office/drawing/2014/main" id="{34AD5110-03CF-D227-80E9-CCD63EE3403D}"/>
              </a:ext>
            </a:extLst>
          </p:cNvPr>
          <p:cNvSpPr txBox="1"/>
          <p:nvPr/>
        </p:nvSpPr>
        <p:spPr>
          <a:xfrm>
            <a:off x="1402079" y="246539"/>
            <a:ext cx="1290385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Tehnici de eșantionare</a:t>
            </a:r>
            <a:r>
              <a:rPr lang="en-US" sz="4400" b="1" dirty="0">
                <a:solidFill>
                  <a:srgbClr val="E7686A"/>
                </a:solidFill>
                <a:latin typeface="Calibri"/>
                <a:ea typeface="Calibri"/>
                <a:cs typeface="Calibri"/>
                <a:sym typeface="Calibri"/>
              </a:rPr>
              <a:t>: </a:t>
            </a:r>
            <a:r>
              <a:rPr lang="ro-RO" sz="4400" b="1" dirty="0">
                <a:solidFill>
                  <a:srgbClr val="E7686A"/>
                </a:solidFill>
                <a:latin typeface="Calibri"/>
                <a:ea typeface="Calibri"/>
                <a:cs typeface="Calibri"/>
                <a:sym typeface="Calibri"/>
              </a:rPr>
              <a:t>eșantionare aleatorie simplă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657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80934"/>
                                        </p:tgtEl>
                                        <p:attrNameLst>
                                          <p:attrName>style.visibility</p:attrName>
                                        </p:attrNameLst>
                                      </p:cBhvr>
                                      <p:to>
                                        <p:strVal val="visible"/>
                                      </p:to>
                                    </p:set>
                                    <p:anim calcmode="lin" valueType="num">
                                      <p:cBhvr>
                                        <p:cTn id="18" dur="500" fill="hold"/>
                                        <p:tgtEl>
                                          <p:spTgt spid="80934"/>
                                        </p:tgtEl>
                                        <p:attrNameLst>
                                          <p:attrName>ppt_x</p:attrName>
                                        </p:attrNameLst>
                                      </p:cBhvr>
                                      <p:tavLst>
                                        <p:tav tm="0">
                                          <p:val>
                                            <p:strVal val="#ppt_x"/>
                                          </p:val>
                                        </p:tav>
                                        <p:tav tm="100000">
                                          <p:val>
                                            <p:strVal val="#ppt_x"/>
                                          </p:val>
                                        </p:tav>
                                      </p:tavLst>
                                    </p:anim>
                                    <p:anim calcmode="lin" valueType="num">
                                      <p:cBhvr>
                                        <p:cTn id="19" dur="500" fill="hold"/>
                                        <p:tgtEl>
                                          <p:spTgt spid="80934"/>
                                        </p:tgtEl>
                                        <p:attrNameLst>
                                          <p:attrName>ppt_y</p:attrName>
                                        </p:attrNameLst>
                                      </p:cBhvr>
                                      <p:tavLst>
                                        <p:tav tm="0">
                                          <p:val>
                                            <p:strVal val="#ppt_y+#ppt_h/2"/>
                                          </p:val>
                                        </p:tav>
                                        <p:tav tm="100000">
                                          <p:val>
                                            <p:strVal val="#ppt_y"/>
                                          </p:val>
                                        </p:tav>
                                      </p:tavLst>
                                    </p:anim>
                                    <p:anim calcmode="lin" valueType="num">
                                      <p:cBhvr>
                                        <p:cTn id="20" dur="500" fill="hold"/>
                                        <p:tgtEl>
                                          <p:spTgt spid="80934"/>
                                        </p:tgtEl>
                                        <p:attrNameLst>
                                          <p:attrName>ppt_w</p:attrName>
                                        </p:attrNameLst>
                                      </p:cBhvr>
                                      <p:tavLst>
                                        <p:tav tm="0">
                                          <p:val>
                                            <p:strVal val="#ppt_w"/>
                                          </p:val>
                                        </p:tav>
                                        <p:tav tm="100000">
                                          <p:val>
                                            <p:strVal val="#ppt_w"/>
                                          </p:val>
                                        </p:tav>
                                      </p:tavLst>
                                    </p:anim>
                                    <p:anim calcmode="lin" valueType="num">
                                      <p:cBhvr>
                                        <p:cTn id="21" dur="500" fill="hold"/>
                                        <p:tgtEl>
                                          <p:spTgt spid="8093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0935"/>
                                        </p:tgtEl>
                                        <p:attrNameLst>
                                          <p:attrName>style.visibility</p:attrName>
                                        </p:attrNameLst>
                                      </p:cBhvr>
                                      <p:to>
                                        <p:strVal val="visible"/>
                                      </p:to>
                                    </p:set>
                                    <p:animEffect transition="in" filter="wipe(left)">
                                      <p:cBhvr>
                                        <p:cTn id="26" dur="500"/>
                                        <p:tgtEl>
                                          <p:spTgt spid="809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9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0940">
                                            <p:bg/>
                                          </p:spTgt>
                                        </p:tgtEl>
                                        <p:attrNameLst>
                                          <p:attrName>style.visibility</p:attrName>
                                        </p:attrNameLst>
                                      </p:cBhvr>
                                      <p:to>
                                        <p:strVal val="visible"/>
                                      </p:to>
                                    </p:set>
                                    <p:animEffect transition="in" filter="wipe(left)">
                                      <p:cBhvr>
                                        <p:cTn id="35" dur="500"/>
                                        <p:tgtEl>
                                          <p:spTgt spid="80940">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0940">
                                            <p:txEl>
                                              <p:pRg st="0" end="0"/>
                                            </p:txEl>
                                          </p:spTgt>
                                        </p:tgtEl>
                                        <p:attrNameLst>
                                          <p:attrName>style.visibility</p:attrName>
                                        </p:attrNameLst>
                                      </p:cBhvr>
                                      <p:to>
                                        <p:strVal val="visible"/>
                                      </p:to>
                                    </p:set>
                                    <p:animEffect transition="in" filter="wipe(left)">
                                      <p:cBhvr>
                                        <p:cTn id="40" dur="500"/>
                                        <p:tgtEl>
                                          <p:spTgt spid="809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0940">
                                            <p:txEl>
                                              <p:pRg st="1" end="1"/>
                                            </p:txEl>
                                          </p:spTgt>
                                        </p:tgtEl>
                                        <p:attrNameLst>
                                          <p:attrName>style.visibility</p:attrName>
                                        </p:attrNameLst>
                                      </p:cBhvr>
                                      <p:to>
                                        <p:strVal val="visible"/>
                                      </p:to>
                                    </p:set>
                                    <p:animEffect transition="in" filter="wipe(left)">
                                      <p:cBhvr>
                                        <p:cTn id="45" dur="500"/>
                                        <p:tgtEl>
                                          <p:spTgt spid="8094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strVal val="2/3*#ppt_w"/>
                                          </p:val>
                                        </p:tav>
                                        <p:tav tm="100000">
                                          <p:val>
                                            <p:strVal val="#ppt_w"/>
                                          </p:val>
                                        </p:tav>
                                      </p:tavLst>
                                    </p:anim>
                                    <p:anim calcmode="lin" valueType="num">
                                      <p:cBhvr>
                                        <p:cTn id="51"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ppt_h/2"/>
                                          </p:val>
                                        </p:tav>
                                        <p:tav tm="100000">
                                          <p:val>
                                            <p:strVal val="#ppt_y"/>
                                          </p:val>
                                        </p:tav>
                                      </p:tavLst>
                                    </p:anim>
                                    <p:anim calcmode="lin" valueType="num">
                                      <p:cBhvr>
                                        <p:cTn id="58" dur="500" fill="hold"/>
                                        <p:tgtEl>
                                          <p:spTgt spid="5"/>
                                        </p:tgtEl>
                                        <p:attrNameLst>
                                          <p:attrName>ppt_w</p:attrName>
                                        </p:attrNameLst>
                                      </p:cBhvr>
                                      <p:tavLst>
                                        <p:tav tm="0">
                                          <p:val>
                                            <p:strVal val="#ppt_w"/>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0937"/>
                                        </p:tgtEl>
                                        <p:attrNameLst>
                                          <p:attrName>style.visibility</p:attrName>
                                        </p:attrNameLst>
                                      </p:cBhvr>
                                      <p:to>
                                        <p:strVal val="visible"/>
                                      </p:to>
                                    </p:set>
                                    <p:animEffect transition="in" filter="wipe(left)">
                                      <p:cBhvr>
                                        <p:cTn id="64" dur="500"/>
                                        <p:tgtEl>
                                          <p:spTgt spid="8093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09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0941">
                                            <p:bg/>
                                          </p:spTgt>
                                        </p:tgtEl>
                                        <p:attrNameLst>
                                          <p:attrName>style.visibility</p:attrName>
                                        </p:attrNameLst>
                                      </p:cBhvr>
                                      <p:to>
                                        <p:strVal val="visible"/>
                                      </p:to>
                                    </p:set>
                                    <p:animEffect transition="in" filter="wipe(left)">
                                      <p:cBhvr>
                                        <p:cTn id="73" dur="500"/>
                                        <p:tgtEl>
                                          <p:spTgt spid="80941">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0941">
                                            <p:txEl>
                                              <p:pRg st="0" end="0"/>
                                            </p:txEl>
                                          </p:spTgt>
                                        </p:tgtEl>
                                        <p:attrNameLst>
                                          <p:attrName>style.visibility</p:attrName>
                                        </p:attrNameLst>
                                      </p:cBhvr>
                                      <p:to>
                                        <p:strVal val="visible"/>
                                      </p:to>
                                    </p:set>
                                    <p:animEffect transition="in" filter="wipe(left)">
                                      <p:cBhvr>
                                        <p:cTn id="78" dur="500"/>
                                        <p:tgtEl>
                                          <p:spTgt spid="809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0941">
                                            <p:txEl>
                                              <p:pRg st="1" end="1"/>
                                            </p:txEl>
                                          </p:spTgt>
                                        </p:tgtEl>
                                        <p:attrNameLst>
                                          <p:attrName>style.visibility</p:attrName>
                                        </p:attrNameLst>
                                      </p:cBhvr>
                                      <p:to>
                                        <p:strVal val="visible"/>
                                      </p:to>
                                    </p:set>
                                    <p:animEffect transition="in" filter="wipe(left)">
                                      <p:cBhvr>
                                        <p:cTn id="83" dur="500"/>
                                        <p:tgtEl>
                                          <p:spTgt spid="80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animBg="1"/>
      <p:bldP spid="80935" grpId="0" animBg="1" autoUpdateAnimBg="0"/>
      <p:bldP spid="80936" grpId="0" autoUpdateAnimBg="0"/>
      <p:bldP spid="80937" grpId="0" animBg="1" autoUpdateAnimBg="0"/>
      <p:bldP spid="80938" grpId="0" autoUpdateAnimBg="0"/>
      <p:bldP spid="80940" grpId="0" build="p" animBg="1" autoUpdateAnimBg="0"/>
      <p:bldP spid="80941"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95789C-4C48-92EA-C1B8-524924C11149}"/>
              </a:ext>
            </a:extLst>
          </p:cNvPr>
          <p:cNvGrpSpPr/>
          <p:nvPr/>
        </p:nvGrpSpPr>
        <p:grpSpPr>
          <a:xfrm>
            <a:off x="69790" y="1643175"/>
            <a:ext cx="11331390" cy="8450716"/>
            <a:chOff x="740350" y="1749855"/>
            <a:chExt cx="11331390" cy="8450716"/>
          </a:xfrm>
        </p:grpSpPr>
        <p:sp>
          <p:nvSpPr>
            <p:cNvPr id="81922" name="AutoShape 2"/>
            <p:cNvSpPr>
              <a:spLocks noChangeArrowheads="1"/>
            </p:cNvSpPr>
            <p:nvPr/>
          </p:nvSpPr>
          <p:spPr bwMode="auto">
            <a:xfrm>
              <a:off x="740350" y="7272199"/>
              <a:ext cx="4614129" cy="1646597"/>
            </a:xfrm>
            <a:prstGeom prst="rightArrowCallout">
              <a:avLst>
                <a:gd name="adj1" fmla="val 25000"/>
                <a:gd name="adj2" fmla="val 25000"/>
                <a:gd name="adj3" fmla="val 32964"/>
                <a:gd name="adj4" fmla="val 6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ro-RO" sz="2800" b="1" dirty="0">
                  <a:solidFill>
                    <a:srgbClr val="C00000"/>
                  </a:solidFill>
                  <a:latin typeface="+mn-lt"/>
                </a:rPr>
                <a:t>REPARTIZAREA</a:t>
              </a:r>
              <a:r>
                <a:rPr lang="es-ES_tradnl" sz="2800" b="1" dirty="0">
                  <a:solidFill>
                    <a:srgbClr val="C00000"/>
                  </a:solidFill>
                  <a:latin typeface="+mn-lt"/>
                </a:rPr>
                <a:t> </a:t>
              </a:r>
            </a:p>
            <a:p>
              <a:pPr algn="ctr" eaLnBrk="0" hangingPunct="0">
                <a:spcBef>
                  <a:spcPct val="50000"/>
                </a:spcBef>
              </a:pPr>
              <a:r>
                <a:rPr lang="ro-RO" sz="2800" b="1" dirty="0">
                  <a:solidFill>
                    <a:srgbClr val="333399"/>
                  </a:solidFill>
                  <a:latin typeface="+mn-lt"/>
                </a:rPr>
                <a:t>Dimensiunii eșantionului</a:t>
              </a:r>
              <a:endParaRPr lang="es-ES_tradnl" sz="2800" b="1" i="1" dirty="0">
                <a:solidFill>
                  <a:srgbClr val="CC0000"/>
                </a:solidFill>
                <a:latin typeface="+mn-lt"/>
              </a:endParaRPr>
            </a:p>
          </p:txBody>
        </p:sp>
        <p:sp>
          <p:nvSpPr>
            <p:cNvPr id="81923" name="Text Box 3"/>
            <p:cNvSpPr txBox="1">
              <a:spLocks noChangeArrowheads="1"/>
            </p:cNvSpPr>
            <p:nvPr/>
          </p:nvSpPr>
          <p:spPr bwMode="auto">
            <a:xfrm>
              <a:off x="4746904" y="6184095"/>
              <a:ext cx="7324836" cy="4016476"/>
            </a:xfrm>
            <a:prstGeom prst="rect">
              <a:avLst/>
            </a:prstGeom>
            <a:noFill/>
            <a:ln w="9525">
              <a:noFill/>
              <a:miter lim="800000"/>
              <a:headEnd/>
              <a:tailEnd/>
            </a:ln>
          </p:spPr>
          <p:txBody>
            <a:bodyPr wrap="square" lIns="137151" tIns="68576" rIns="137151" bIns="68576">
              <a:spAutoFit/>
            </a:bodyPr>
            <a:lstStyle/>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Uniform</a:t>
              </a:r>
              <a:r>
                <a:rPr lang="es-ES_tradnl" sz="2800" b="1" i="1" dirty="0">
                  <a:solidFill>
                    <a:srgbClr val="CC0000"/>
                  </a:solidFill>
                  <a:latin typeface="+mn-lt"/>
                </a:rPr>
                <a:t>: </a:t>
              </a:r>
              <a:r>
                <a:rPr lang="it-IT" sz="2800" b="1" dirty="0">
                  <a:solidFill>
                    <a:srgbClr val="333399"/>
                  </a:solidFill>
                  <a:latin typeface="+mn-lt"/>
                </a:rPr>
                <a:t>aceeași dimensiune a eșantionului pe orice strat</a:t>
              </a:r>
              <a:endParaRPr lang="es-ES_tradnl" sz="2800" b="1" i="1" dirty="0">
                <a:solidFill>
                  <a:srgbClr val="CC0000"/>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Propor</a:t>
              </a:r>
              <a:r>
                <a:rPr lang="ro-RO" sz="2800" b="1" i="1" dirty="0">
                  <a:solidFill>
                    <a:srgbClr val="CC0000"/>
                  </a:solidFill>
                  <a:latin typeface="+mn-lt"/>
                </a:rPr>
                <a:t>ț</a:t>
              </a:r>
              <a:r>
                <a:rPr lang="es-ES_tradnl" sz="2800" b="1" i="1" dirty="0" err="1">
                  <a:solidFill>
                    <a:srgbClr val="CC0000"/>
                  </a:solidFill>
                  <a:latin typeface="+mn-lt"/>
                </a:rPr>
                <a:t>ional</a:t>
              </a:r>
              <a:r>
                <a:rPr lang="es-ES_tradnl" sz="2800" b="1" i="1" dirty="0">
                  <a:solidFill>
                    <a:srgbClr val="CC0000"/>
                  </a:solidFill>
                  <a:latin typeface="+mn-lt"/>
                </a:rPr>
                <a:t>:</a:t>
              </a:r>
              <a:r>
                <a:rPr lang="es-ES_tradnl" sz="2800" b="1" dirty="0">
                  <a:solidFill>
                    <a:srgbClr val="CC0000"/>
                  </a:solidFill>
                  <a:latin typeface="+mn-lt"/>
                </a:rPr>
                <a:t> </a:t>
              </a:r>
              <a:r>
                <a:rPr lang="es-ES_tradnl" sz="2800" b="1" dirty="0" err="1">
                  <a:solidFill>
                    <a:srgbClr val="333399"/>
                  </a:solidFill>
                  <a:latin typeface="+mn-lt"/>
                </a:rPr>
                <a:t>proporția</a:t>
              </a:r>
              <a:r>
                <a:rPr lang="es-ES_tradnl" sz="2800" b="1" dirty="0">
                  <a:solidFill>
                    <a:srgbClr val="333399"/>
                  </a:solidFill>
                  <a:latin typeface="+mn-lt"/>
                </a:rPr>
                <a:t> </a:t>
              </a:r>
              <a:r>
                <a:rPr lang="es-ES_tradnl" sz="2800" b="1" dirty="0" err="1">
                  <a:solidFill>
                    <a:srgbClr val="333399"/>
                  </a:solidFill>
                  <a:latin typeface="+mn-lt"/>
                </a:rPr>
                <a:t>membrilor</a:t>
              </a:r>
              <a:r>
                <a:rPr lang="es-ES_tradnl" sz="2800" b="1" dirty="0">
                  <a:solidFill>
                    <a:srgbClr val="333399"/>
                  </a:solidFill>
                  <a:latin typeface="+mn-lt"/>
                </a:rPr>
                <a:t> </a:t>
              </a:r>
              <a:r>
                <a:rPr lang="es-ES_tradnl" sz="2800" b="1" dirty="0" err="1">
                  <a:solidFill>
                    <a:srgbClr val="333399"/>
                  </a:solidFill>
                  <a:latin typeface="+mn-lt"/>
                </a:rPr>
                <a:t>eșantionului</a:t>
              </a:r>
              <a:r>
                <a:rPr lang="es-ES_tradnl" sz="2800" b="1" dirty="0">
                  <a:solidFill>
                    <a:srgbClr val="333399"/>
                  </a:solidFill>
                  <a:latin typeface="+mn-lt"/>
                </a:rPr>
                <a:t> este </a:t>
              </a:r>
              <a:r>
                <a:rPr lang="es-ES_tradnl" sz="2800" b="1" dirty="0" err="1">
                  <a:solidFill>
                    <a:srgbClr val="333399"/>
                  </a:solidFill>
                  <a:latin typeface="+mn-lt"/>
                </a:rPr>
                <a:t>aceeași</a:t>
              </a:r>
              <a:r>
                <a:rPr lang="es-ES_tradnl" sz="2800" b="1" dirty="0">
                  <a:solidFill>
                    <a:srgbClr val="333399"/>
                  </a:solidFill>
                  <a:latin typeface="+mn-lt"/>
                </a:rPr>
                <a:t> </a:t>
              </a:r>
              <a:r>
                <a:rPr lang="es-ES_tradnl" sz="2800" b="1" dirty="0" err="1">
                  <a:solidFill>
                    <a:srgbClr val="333399"/>
                  </a:solidFill>
                  <a:latin typeface="+mn-lt"/>
                </a:rPr>
                <a:t>cu</a:t>
              </a:r>
              <a:r>
                <a:rPr lang="es-ES_tradnl" sz="2800" b="1" dirty="0">
                  <a:solidFill>
                    <a:srgbClr val="333399"/>
                  </a:solidFill>
                  <a:latin typeface="+mn-lt"/>
                </a:rPr>
                <a:t> </a:t>
              </a:r>
              <a:r>
                <a:rPr lang="es-ES_tradnl" sz="2800" b="1" dirty="0" err="1">
                  <a:solidFill>
                    <a:srgbClr val="333399"/>
                  </a:solidFill>
                  <a:latin typeface="+mn-lt"/>
                </a:rPr>
                <a:t>proporția</a:t>
              </a:r>
              <a:r>
                <a:rPr lang="es-ES_tradnl" sz="2800" b="1" dirty="0">
                  <a:solidFill>
                    <a:srgbClr val="333399"/>
                  </a:solidFill>
                  <a:latin typeface="+mn-lt"/>
                </a:rPr>
                <a:t> </a:t>
              </a:r>
              <a:r>
                <a:rPr lang="es-ES_tradnl" sz="2800" b="1" dirty="0" err="1">
                  <a:solidFill>
                    <a:srgbClr val="333399"/>
                  </a:solidFill>
                  <a:latin typeface="+mn-lt"/>
                </a:rPr>
                <a:t>membrilor</a:t>
              </a:r>
              <a:r>
                <a:rPr lang="es-ES_tradnl" sz="2800" b="1" dirty="0">
                  <a:solidFill>
                    <a:srgbClr val="333399"/>
                  </a:solidFill>
                  <a:latin typeface="+mn-lt"/>
                </a:rPr>
                <a:t> </a:t>
              </a:r>
              <a:r>
                <a:rPr lang="es-ES_tradnl" sz="2800" b="1" dirty="0" err="1">
                  <a:solidFill>
                    <a:srgbClr val="333399"/>
                  </a:solidFill>
                  <a:latin typeface="+mn-lt"/>
                </a:rPr>
                <a:t>populației</a:t>
              </a:r>
              <a:r>
                <a:rPr lang="es-ES_tradnl" sz="2800" b="1" dirty="0">
                  <a:solidFill>
                    <a:srgbClr val="333399"/>
                  </a:solidFill>
                  <a:latin typeface="+mn-lt"/>
                </a:rPr>
                <a:t> din </a:t>
              </a:r>
              <a:r>
                <a:rPr lang="es-ES_tradnl" sz="2800" b="1" dirty="0" err="1">
                  <a:solidFill>
                    <a:srgbClr val="333399"/>
                  </a:solidFill>
                  <a:latin typeface="+mn-lt"/>
                </a:rPr>
                <a:t>fiecare</a:t>
              </a:r>
              <a:r>
                <a:rPr lang="es-ES_tradnl" sz="2800" b="1" dirty="0">
                  <a:solidFill>
                    <a:srgbClr val="333399"/>
                  </a:solidFill>
                  <a:latin typeface="+mn-lt"/>
                </a:rPr>
                <a:t> </a:t>
              </a:r>
              <a:r>
                <a:rPr lang="es-ES_tradnl" sz="2800" b="1" dirty="0" err="1">
                  <a:solidFill>
                    <a:srgbClr val="333399"/>
                  </a:solidFill>
                  <a:latin typeface="+mn-lt"/>
                </a:rPr>
                <a:t>strat</a:t>
              </a:r>
              <a:r>
                <a:rPr lang="es-ES_tradnl" sz="2800" b="1" dirty="0">
                  <a:solidFill>
                    <a:srgbClr val="333399"/>
                  </a:solidFill>
                  <a:latin typeface="+mn-lt"/>
                </a:rPr>
                <a:t>.</a:t>
              </a:r>
              <a:endParaRPr lang="es-ES_tradnl" sz="2800" b="1" i="1" dirty="0">
                <a:solidFill>
                  <a:srgbClr val="333399"/>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800" b="1" i="1" dirty="0" err="1">
                  <a:solidFill>
                    <a:srgbClr val="CC0000"/>
                  </a:solidFill>
                  <a:latin typeface="+mn-lt"/>
                </a:rPr>
                <a:t>Optim</a:t>
              </a:r>
              <a:r>
                <a:rPr lang="es-ES_tradnl" sz="2800" b="1" i="1" dirty="0">
                  <a:solidFill>
                    <a:srgbClr val="CC0000"/>
                  </a:solidFill>
                  <a:latin typeface="+mn-lt"/>
                </a:rPr>
                <a:t>:</a:t>
              </a:r>
              <a:r>
                <a:rPr lang="es-ES_tradnl" sz="2800" b="1" dirty="0">
                  <a:solidFill>
                    <a:srgbClr val="CC0000"/>
                  </a:solidFill>
                  <a:latin typeface="+mn-lt"/>
                </a:rPr>
                <a:t> </a:t>
              </a:r>
              <a:r>
                <a:rPr lang="es-ES_tradnl" sz="2800" b="1" dirty="0" err="1">
                  <a:solidFill>
                    <a:srgbClr val="333399"/>
                  </a:solidFill>
                  <a:latin typeface="+mn-lt"/>
                </a:rPr>
                <a:t>proporțional</a:t>
              </a:r>
              <a:r>
                <a:rPr lang="es-ES_tradnl" sz="2800" b="1" dirty="0">
                  <a:solidFill>
                    <a:srgbClr val="333399"/>
                  </a:solidFill>
                  <a:latin typeface="+mn-lt"/>
                </a:rPr>
                <a:t> </a:t>
              </a:r>
              <a:r>
                <a:rPr lang="es-ES_tradnl" sz="2800" b="1" dirty="0" err="1">
                  <a:solidFill>
                    <a:srgbClr val="333399"/>
                  </a:solidFill>
                  <a:latin typeface="+mn-lt"/>
                </a:rPr>
                <a:t>cu</a:t>
              </a:r>
              <a:r>
                <a:rPr lang="es-ES_tradnl" sz="2800" b="1" dirty="0">
                  <a:solidFill>
                    <a:srgbClr val="333399"/>
                  </a:solidFill>
                  <a:latin typeface="+mn-lt"/>
                </a:rPr>
                <a:t> </a:t>
              </a:r>
              <a:r>
                <a:rPr lang="es-ES_tradnl" sz="2800" b="1" dirty="0" err="1">
                  <a:solidFill>
                    <a:srgbClr val="333399"/>
                  </a:solidFill>
                  <a:latin typeface="+mn-lt"/>
                </a:rPr>
                <a:t>mărimea</a:t>
              </a:r>
              <a:r>
                <a:rPr lang="es-ES_tradnl" sz="2800" b="1" dirty="0">
                  <a:solidFill>
                    <a:srgbClr val="333399"/>
                  </a:solidFill>
                  <a:latin typeface="+mn-lt"/>
                </a:rPr>
                <a:t> </a:t>
              </a:r>
              <a:r>
                <a:rPr lang="es-ES_tradnl" sz="2800" b="1" dirty="0" err="1">
                  <a:solidFill>
                    <a:srgbClr val="333399"/>
                  </a:solidFill>
                  <a:latin typeface="+mn-lt"/>
                </a:rPr>
                <a:t>și</a:t>
              </a:r>
              <a:r>
                <a:rPr lang="es-ES_tradnl" sz="2800" b="1" dirty="0">
                  <a:solidFill>
                    <a:srgbClr val="333399"/>
                  </a:solidFill>
                  <a:latin typeface="+mn-lt"/>
                </a:rPr>
                <a:t> </a:t>
              </a:r>
              <a:r>
                <a:rPr lang="es-ES_tradnl" sz="2800" b="1" dirty="0" err="1">
                  <a:solidFill>
                    <a:srgbClr val="333399"/>
                  </a:solidFill>
                  <a:latin typeface="+mn-lt"/>
                </a:rPr>
                <a:t>eterogenitatea</a:t>
              </a:r>
              <a:r>
                <a:rPr lang="es-ES_tradnl" sz="2800" b="1" dirty="0">
                  <a:solidFill>
                    <a:srgbClr val="333399"/>
                  </a:solidFill>
                  <a:latin typeface="+mn-lt"/>
                </a:rPr>
                <a:t> (</a:t>
              </a:r>
              <a:r>
                <a:rPr lang="es-ES_tradnl" sz="2800" b="1" dirty="0" err="1">
                  <a:solidFill>
                    <a:srgbClr val="333399"/>
                  </a:solidFill>
                  <a:latin typeface="+mn-lt"/>
                </a:rPr>
                <a:t>varianța</a:t>
              </a:r>
              <a:r>
                <a:rPr lang="es-ES_tradnl" sz="2800" b="1" dirty="0">
                  <a:solidFill>
                    <a:srgbClr val="333399"/>
                  </a:solidFill>
                  <a:latin typeface="+mn-lt"/>
                </a:rPr>
                <a:t>) pe </a:t>
              </a:r>
              <a:r>
                <a:rPr lang="es-ES_tradnl" sz="2800" b="1" dirty="0" err="1">
                  <a:solidFill>
                    <a:srgbClr val="333399"/>
                  </a:solidFill>
                  <a:latin typeface="+mn-lt"/>
                </a:rPr>
                <a:t>fiecare</a:t>
              </a:r>
              <a:r>
                <a:rPr lang="es-ES_tradnl" sz="2800" b="1" dirty="0">
                  <a:solidFill>
                    <a:srgbClr val="333399"/>
                  </a:solidFill>
                  <a:latin typeface="+mn-lt"/>
                </a:rPr>
                <a:t> </a:t>
              </a:r>
              <a:r>
                <a:rPr lang="es-ES_tradnl" sz="2800" b="1" dirty="0" err="1">
                  <a:solidFill>
                    <a:srgbClr val="333399"/>
                  </a:solidFill>
                  <a:latin typeface="+mn-lt"/>
                </a:rPr>
                <a:t>strat</a:t>
              </a:r>
              <a:r>
                <a:rPr lang="es-ES_tradnl" sz="2800" b="1" dirty="0">
                  <a:solidFill>
                    <a:srgbClr val="333399"/>
                  </a:solidFill>
                  <a:latin typeface="+mn-lt"/>
                </a:rPr>
                <a:t>.</a:t>
              </a:r>
              <a:endParaRPr lang="es-ES_tradnl" sz="2800" b="1" dirty="0">
                <a:solidFill>
                  <a:srgbClr val="CC0000"/>
                </a:solidFill>
                <a:latin typeface="+mn-lt"/>
              </a:endParaRPr>
            </a:p>
          </p:txBody>
        </p:sp>
        <p:grpSp>
          <p:nvGrpSpPr>
            <p:cNvPr id="2" name="Group 4"/>
            <p:cNvGrpSpPr>
              <a:grpSpLocks/>
            </p:cNvGrpSpPr>
            <p:nvPr/>
          </p:nvGrpSpPr>
          <p:grpSpPr bwMode="auto">
            <a:xfrm>
              <a:off x="6219351" y="2423121"/>
              <a:ext cx="3940968" cy="1264443"/>
              <a:chOff x="2448" y="1008"/>
              <a:chExt cx="2784" cy="672"/>
            </a:xfrm>
          </p:grpSpPr>
          <p:sp>
            <p:nvSpPr>
              <p:cNvPr id="19507" name="Line 5"/>
              <p:cNvSpPr>
                <a:spLocks noChangeShapeType="1"/>
              </p:cNvSpPr>
              <p:nvPr/>
            </p:nvSpPr>
            <p:spPr bwMode="auto">
              <a:xfrm>
                <a:off x="2448" y="1200"/>
                <a:ext cx="1776" cy="192"/>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sp>
            <p:nvSpPr>
              <p:cNvPr id="19508" name="Line 6"/>
              <p:cNvSpPr>
                <a:spLocks noChangeShapeType="1"/>
              </p:cNvSpPr>
              <p:nvPr/>
            </p:nvSpPr>
            <p:spPr bwMode="auto">
              <a:xfrm>
                <a:off x="4224" y="1584"/>
                <a:ext cx="100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3" name="Group 7"/>
              <p:cNvGrpSpPr>
                <a:grpSpLocks/>
              </p:cNvGrpSpPr>
              <p:nvPr/>
            </p:nvGrpSpPr>
            <p:grpSpPr bwMode="auto">
              <a:xfrm>
                <a:off x="4512" y="1008"/>
                <a:ext cx="480" cy="432"/>
                <a:chOff x="4512" y="1008"/>
                <a:chExt cx="480" cy="432"/>
              </a:xfrm>
            </p:grpSpPr>
            <p:sp>
              <p:nvSpPr>
                <p:cNvPr id="19510" name="AutoShape 8"/>
                <p:cNvSpPr>
                  <a:spLocks noChangeArrowheads="1"/>
                </p:cNvSpPr>
                <p:nvPr/>
              </p:nvSpPr>
              <p:spPr bwMode="auto">
                <a:xfrm>
                  <a:off x="4800" y="124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1" name="AutoShape 9"/>
                <p:cNvSpPr>
                  <a:spLocks noChangeArrowheads="1"/>
                </p:cNvSpPr>
                <p:nvPr/>
              </p:nvSpPr>
              <p:spPr bwMode="auto">
                <a:xfrm>
                  <a:off x="4512" y="1296"/>
                  <a:ext cx="144" cy="144"/>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2" name="AutoShape 10"/>
                <p:cNvSpPr>
                  <a:spLocks noChangeArrowheads="1"/>
                </p:cNvSpPr>
                <p:nvPr/>
              </p:nvSpPr>
              <p:spPr bwMode="auto">
                <a:xfrm>
                  <a:off x="4656" y="100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grpSp>
        </p:grpSp>
        <p:grpSp>
          <p:nvGrpSpPr>
            <p:cNvPr id="4" name="Group 11"/>
            <p:cNvGrpSpPr>
              <a:grpSpLocks/>
            </p:cNvGrpSpPr>
            <p:nvPr/>
          </p:nvGrpSpPr>
          <p:grpSpPr bwMode="auto">
            <a:xfrm>
              <a:off x="6219352" y="3680419"/>
              <a:ext cx="4050506" cy="1493043"/>
              <a:chOff x="2448" y="1680"/>
              <a:chExt cx="2688" cy="816"/>
            </a:xfrm>
          </p:grpSpPr>
          <p:sp>
            <p:nvSpPr>
              <p:cNvPr id="19499" name="Line 12"/>
              <p:cNvSpPr>
                <a:spLocks noChangeShapeType="1"/>
              </p:cNvSpPr>
              <p:nvPr/>
            </p:nvSpPr>
            <p:spPr bwMode="auto">
              <a:xfrm flipV="1">
                <a:off x="4368" y="2400"/>
                <a:ext cx="76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5" name="Group 13"/>
              <p:cNvGrpSpPr>
                <a:grpSpLocks/>
              </p:cNvGrpSpPr>
              <p:nvPr/>
            </p:nvGrpSpPr>
            <p:grpSpPr bwMode="auto">
              <a:xfrm>
                <a:off x="4272" y="1680"/>
                <a:ext cx="864" cy="672"/>
                <a:chOff x="4272" y="1680"/>
                <a:chExt cx="864" cy="672"/>
              </a:xfrm>
            </p:grpSpPr>
            <p:sp>
              <p:nvSpPr>
                <p:cNvPr id="19502" name="AutoShape 14"/>
                <p:cNvSpPr>
                  <a:spLocks noChangeArrowheads="1"/>
                </p:cNvSpPr>
                <p:nvPr/>
              </p:nvSpPr>
              <p:spPr bwMode="auto">
                <a:xfrm>
                  <a:off x="4272" y="1680"/>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3" name="AutoShape 15"/>
                <p:cNvSpPr>
                  <a:spLocks noChangeArrowheads="1"/>
                </p:cNvSpPr>
                <p:nvPr/>
              </p:nvSpPr>
              <p:spPr bwMode="auto">
                <a:xfrm>
                  <a:off x="4608" y="1680"/>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4" name="AutoShape 16"/>
                <p:cNvSpPr>
                  <a:spLocks noChangeArrowheads="1"/>
                </p:cNvSpPr>
                <p:nvPr/>
              </p:nvSpPr>
              <p:spPr bwMode="auto">
                <a:xfrm>
                  <a:off x="4368" y="2064"/>
                  <a:ext cx="144" cy="144"/>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5" name="AutoShape 17"/>
                <p:cNvSpPr>
                  <a:spLocks noChangeArrowheads="1"/>
                </p:cNvSpPr>
                <p:nvPr/>
              </p:nvSpPr>
              <p:spPr bwMode="auto">
                <a:xfrm>
                  <a:off x="4944" y="1776"/>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6" name="AutoShape 18"/>
                <p:cNvSpPr>
                  <a:spLocks noChangeArrowheads="1"/>
                </p:cNvSpPr>
                <p:nvPr/>
              </p:nvSpPr>
              <p:spPr bwMode="auto">
                <a:xfrm>
                  <a:off x="4656" y="2112"/>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grpSp>
          <p:sp>
            <p:nvSpPr>
              <p:cNvPr id="19501" name="Line 19"/>
              <p:cNvSpPr>
                <a:spLocks noChangeShapeType="1"/>
              </p:cNvSpPr>
              <p:nvPr/>
            </p:nvSpPr>
            <p:spPr bwMode="auto">
              <a:xfrm>
                <a:off x="2448" y="1968"/>
                <a:ext cx="1728" cy="48"/>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grpSp>
          <p:nvGrpSpPr>
            <p:cNvPr id="6" name="Group 20"/>
            <p:cNvGrpSpPr>
              <a:grpSpLocks/>
            </p:cNvGrpSpPr>
            <p:nvPr/>
          </p:nvGrpSpPr>
          <p:grpSpPr bwMode="auto">
            <a:xfrm>
              <a:off x="6055043" y="5192512"/>
              <a:ext cx="3940970" cy="323850"/>
              <a:chOff x="2448" y="2448"/>
              <a:chExt cx="2592" cy="288"/>
            </a:xfrm>
          </p:grpSpPr>
          <p:sp>
            <p:nvSpPr>
              <p:cNvPr id="19496" name="AutoShape 21"/>
              <p:cNvSpPr>
                <a:spLocks noChangeArrowheads="1"/>
              </p:cNvSpPr>
              <p:nvPr/>
            </p:nvSpPr>
            <p:spPr bwMode="auto">
              <a:xfrm>
                <a:off x="4512" y="249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7" name="AutoShape 22"/>
              <p:cNvSpPr>
                <a:spLocks noChangeArrowheads="1"/>
              </p:cNvSpPr>
              <p:nvPr/>
            </p:nvSpPr>
            <p:spPr bwMode="auto">
              <a:xfrm>
                <a:off x="4800" y="244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8" name="Line 23"/>
              <p:cNvSpPr>
                <a:spLocks noChangeShapeType="1"/>
              </p:cNvSpPr>
              <p:nvPr/>
            </p:nvSpPr>
            <p:spPr bwMode="auto">
              <a:xfrm flipV="1">
                <a:off x="2448" y="2640"/>
                <a:ext cx="1824" cy="96"/>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sp>
          <p:nvSpPr>
            <p:cNvPr id="19463" name="Oval 25"/>
            <p:cNvSpPr>
              <a:spLocks noChangeArrowheads="1"/>
            </p:cNvSpPr>
            <p:nvPr/>
          </p:nvSpPr>
          <p:spPr bwMode="auto">
            <a:xfrm>
              <a:off x="8576789" y="2277864"/>
              <a:ext cx="1890713" cy="3467100"/>
            </a:xfrm>
            <a:prstGeom prst="ellipse">
              <a:avLst/>
            </a:prstGeom>
            <a:noFill/>
            <a:ln w="19050">
              <a:solidFill>
                <a:schemeClr val="accent2"/>
              </a:solidFill>
              <a:round/>
              <a:headEnd/>
              <a:tailEnd/>
            </a:ln>
          </p:spPr>
          <p:txBody>
            <a:bodyPr wrap="none" lIns="137151" tIns="68576" rIns="137151" bIns="68576" anchor="ctr"/>
            <a:lstStyle/>
            <a:p>
              <a:endParaRPr lang="es-ES" sz="2800">
                <a:latin typeface="+mn-lt"/>
              </a:endParaRPr>
            </a:p>
          </p:txBody>
        </p:sp>
        <p:sp>
          <p:nvSpPr>
            <p:cNvPr id="19464" name="Text Box 26"/>
            <p:cNvSpPr txBox="1">
              <a:spLocks noChangeArrowheads="1"/>
            </p:cNvSpPr>
            <p:nvPr/>
          </p:nvSpPr>
          <p:spPr bwMode="auto">
            <a:xfrm>
              <a:off x="8217218" y="1794471"/>
              <a:ext cx="2431257" cy="1215709"/>
            </a:xfrm>
            <a:prstGeom prst="rect">
              <a:avLst/>
            </a:prstGeom>
            <a:noFill/>
            <a:ln w="9525">
              <a:noFill/>
              <a:miter lim="800000"/>
              <a:headEnd/>
              <a:tailEnd/>
            </a:ln>
          </p:spPr>
          <p:txBody>
            <a:bodyPr lIns="137151" tIns="68576" rIns="137151" bIns="68576">
              <a:spAutoFit/>
            </a:bodyPr>
            <a:lstStyle/>
            <a:p>
              <a:pPr algn="ctr" eaLnBrk="0" hangingPunct="0">
                <a:spcBef>
                  <a:spcPct val="50000"/>
                </a:spcBef>
              </a:pPr>
              <a:r>
                <a:rPr lang="ro-RO" sz="2800" b="1" i="1" dirty="0">
                  <a:solidFill>
                    <a:schemeClr val="accent2"/>
                  </a:solidFill>
                  <a:latin typeface="+mn-lt"/>
                </a:rPr>
                <a:t>EȘANTION</a:t>
              </a:r>
              <a:endParaRPr lang="es-ES_tradnl" sz="2800" b="1" i="1" dirty="0">
                <a:solidFill>
                  <a:schemeClr val="accent2"/>
                </a:solidFill>
                <a:latin typeface="+mn-lt"/>
              </a:endParaRPr>
            </a:p>
            <a:p>
              <a:pPr algn="ctr" eaLnBrk="0" hangingPunct="0">
                <a:spcBef>
                  <a:spcPct val="50000"/>
                </a:spcBef>
              </a:pPr>
              <a:endParaRPr lang="es-ES_tradnl" sz="2800" b="1" i="1" dirty="0">
                <a:solidFill>
                  <a:schemeClr val="accent2"/>
                </a:solidFill>
                <a:latin typeface="+mn-lt"/>
              </a:endParaRPr>
            </a:p>
          </p:txBody>
        </p:sp>
        <p:grpSp>
          <p:nvGrpSpPr>
            <p:cNvPr id="7" name="Group 27"/>
            <p:cNvGrpSpPr>
              <a:grpSpLocks/>
            </p:cNvGrpSpPr>
            <p:nvPr/>
          </p:nvGrpSpPr>
          <p:grpSpPr bwMode="auto">
            <a:xfrm>
              <a:off x="3298152" y="2249287"/>
              <a:ext cx="2866428" cy="3267075"/>
              <a:chOff x="950" y="875"/>
              <a:chExt cx="1605" cy="1568"/>
            </a:xfrm>
          </p:grpSpPr>
          <p:grpSp>
            <p:nvGrpSpPr>
              <p:cNvPr id="8" name="Group 28"/>
              <p:cNvGrpSpPr>
                <a:grpSpLocks/>
              </p:cNvGrpSpPr>
              <p:nvPr/>
            </p:nvGrpSpPr>
            <p:grpSpPr bwMode="auto">
              <a:xfrm>
                <a:off x="1232" y="875"/>
                <a:ext cx="1323" cy="1568"/>
                <a:chOff x="672" y="912"/>
                <a:chExt cx="1680" cy="2016"/>
              </a:xfrm>
            </p:grpSpPr>
            <p:sp>
              <p:nvSpPr>
                <p:cNvPr id="19471" name="Rectangle 29"/>
                <p:cNvSpPr>
                  <a:spLocks noChangeArrowheads="1"/>
                </p:cNvSpPr>
                <p:nvPr/>
              </p:nvSpPr>
              <p:spPr bwMode="auto">
                <a:xfrm>
                  <a:off x="672" y="912"/>
                  <a:ext cx="1680" cy="2016"/>
                </a:xfrm>
                <a:prstGeom prst="rect">
                  <a:avLst/>
                </a:prstGeom>
                <a:noFill/>
                <a:ln w="25400">
                  <a:solidFill>
                    <a:srgbClr val="333399"/>
                  </a:solidFill>
                  <a:miter lim="800000"/>
                  <a:headEnd/>
                  <a:tailEnd/>
                </a:ln>
              </p:spPr>
              <p:txBody>
                <a:bodyPr wrap="none" anchor="ctr"/>
                <a:lstStyle/>
                <a:p>
                  <a:endParaRPr lang="es-ES" sz="2800">
                    <a:latin typeface="+mn-lt"/>
                  </a:endParaRPr>
                </a:p>
              </p:txBody>
            </p:sp>
            <p:sp>
              <p:nvSpPr>
                <p:cNvPr id="19472" name="Line 30"/>
                <p:cNvSpPr>
                  <a:spLocks noChangeShapeType="1"/>
                </p:cNvSpPr>
                <p:nvPr/>
              </p:nvSpPr>
              <p:spPr bwMode="auto">
                <a:xfrm>
                  <a:off x="672" y="1584"/>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3" name="Line 31"/>
                <p:cNvSpPr>
                  <a:spLocks noChangeShapeType="1"/>
                </p:cNvSpPr>
                <p:nvPr/>
              </p:nvSpPr>
              <p:spPr bwMode="auto">
                <a:xfrm>
                  <a:off x="672" y="2496"/>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4" name="AutoShape 32"/>
                <p:cNvSpPr>
                  <a:spLocks noChangeArrowheads="1"/>
                </p:cNvSpPr>
                <p:nvPr/>
              </p:nvSpPr>
              <p:spPr bwMode="auto">
                <a:xfrm>
                  <a:off x="768"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5" name="AutoShape 33"/>
                <p:cNvSpPr>
                  <a:spLocks noChangeArrowheads="1"/>
                </p:cNvSpPr>
                <p:nvPr/>
              </p:nvSpPr>
              <p:spPr bwMode="auto">
                <a:xfrm>
                  <a:off x="1056" y="1056"/>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6" name="AutoShape 34"/>
                <p:cNvSpPr>
                  <a:spLocks noChangeArrowheads="1"/>
                </p:cNvSpPr>
                <p:nvPr/>
              </p:nvSpPr>
              <p:spPr bwMode="auto">
                <a:xfrm>
                  <a:off x="912" y="1296"/>
                  <a:ext cx="336"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7" name="AutoShape 35"/>
                <p:cNvSpPr>
                  <a:spLocks noChangeArrowheads="1"/>
                </p:cNvSpPr>
                <p:nvPr/>
              </p:nvSpPr>
              <p:spPr bwMode="auto">
                <a:xfrm>
                  <a:off x="2016"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8" name="AutoShape 36"/>
                <p:cNvSpPr>
                  <a:spLocks noChangeArrowheads="1"/>
                </p:cNvSpPr>
                <p:nvPr/>
              </p:nvSpPr>
              <p:spPr bwMode="auto">
                <a:xfrm>
                  <a:off x="1440" y="1248"/>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9" name="AutoShape 37"/>
                <p:cNvSpPr>
                  <a:spLocks noChangeArrowheads="1"/>
                </p:cNvSpPr>
                <p:nvPr/>
              </p:nvSpPr>
              <p:spPr bwMode="auto">
                <a:xfrm>
                  <a:off x="1344"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0" name="AutoShape 38"/>
                <p:cNvSpPr>
                  <a:spLocks noChangeArrowheads="1"/>
                </p:cNvSpPr>
                <p:nvPr/>
              </p:nvSpPr>
              <p:spPr bwMode="auto">
                <a:xfrm>
                  <a:off x="1824" y="1200"/>
                  <a:ext cx="384" cy="288"/>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1" name="AutoShape 39"/>
                <p:cNvSpPr>
                  <a:spLocks noChangeArrowheads="1"/>
                </p:cNvSpPr>
                <p:nvPr/>
              </p:nvSpPr>
              <p:spPr bwMode="auto">
                <a:xfrm>
                  <a:off x="1728"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2" name="AutoShape 40"/>
                <p:cNvSpPr>
                  <a:spLocks noChangeArrowheads="1"/>
                </p:cNvSpPr>
                <p:nvPr/>
              </p:nvSpPr>
              <p:spPr bwMode="auto">
                <a:xfrm>
                  <a:off x="864" y="1824"/>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3" name="AutoShape 41"/>
                <p:cNvSpPr>
                  <a:spLocks noChangeArrowheads="1"/>
                </p:cNvSpPr>
                <p:nvPr/>
              </p:nvSpPr>
              <p:spPr bwMode="auto">
                <a:xfrm>
                  <a:off x="1296" y="2112"/>
                  <a:ext cx="336"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4" name="AutoShape 42"/>
                <p:cNvSpPr>
                  <a:spLocks noChangeArrowheads="1"/>
                </p:cNvSpPr>
                <p:nvPr/>
              </p:nvSpPr>
              <p:spPr bwMode="auto">
                <a:xfrm>
                  <a:off x="1344" y="1680"/>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5" name="AutoShape 43"/>
                <p:cNvSpPr>
                  <a:spLocks noChangeArrowheads="1"/>
                </p:cNvSpPr>
                <p:nvPr/>
              </p:nvSpPr>
              <p:spPr bwMode="auto">
                <a:xfrm>
                  <a:off x="1968" y="2256"/>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6" name="AutoShape 44"/>
                <p:cNvSpPr>
                  <a:spLocks noChangeArrowheads="1"/>
                </p:cNvSpPr>
                <p:nvPr/>
              </p:nvSpPr>
              <p:spPr bwMode="auto">
                <a:xfrm>
                  <a:off x="1728" y="2064"/>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7" name="AutoShape 45"/>
                <p:cNvSpPr>
                  <a:spLocks noChangeArrowheads="1"/>
                </p:cNvSpPr>
                <p:nvPr/>
              </p:nvSpPr>
              <p:spPr bwMode="auto">
                <a:xfrm>
                  <a:off x="2064" y="2064"/>
                  <a:ext cx="144" cy="144"/>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8" name="AutoShape 46"/>
                <p:cNvSpPr>
                  <a:spLocks noChangeArrowheads="1"/>
                </p:cNvSpPr>
                <p:nvPr/>
              </p:nvSpPr>
              <p:spPr bwMode="auto">
                <a:xfrm>
                  <a:off x="1728" y="1632"/>
                  <a:ext cx="384" cy="336"/>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9" name="AutoShape 47"/>
                <p:cNvSpPr>
                  <a:spLocks noChangeArrowheads="1"/>
                </p:cNvSpPr>
                <p:nvPr/>
              </p:nvSpPr>
              <p:spPr bwMode="auto">
                <a:xfrm>
                  <a:off x="720" y="1632"/>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0" name="AutoShape 48"/>
                <p:cNvSpPr>
                  <a:spLocks noChangeArrowheads="1"/>
                </p:cNvSpPr>
                <p:nvPr/>
              </p:nvSpPr>
              <p:spPr bwMode="auto">
                <a:xfrm>
                  <a:off x="816" y="2160"/>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1" name="AutoShape 49"/>
                <p:cNvSpPr>
                  <a:spLocks noChangeArrowheads="1"/>
                </p:cNvSpPr>
                <p:nvPr/>
              </p:nvSpPr>
              <p:spPr bwMode="auto">
                <a:xfrm>
                  <a:off x="720"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2" name="AutoShape 50"/>
                <p:cNvSpPr>
                  <a:spLocks noChangeArrowheads="1"/>
                </p:cNvSpPr>
                <p:nvPr/>
              </p:nvSpPr>
              <p:spPr bwMode="auto">
                <a:xfrm>
                  <a:off x="1056" y="268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3" name="AutoShape 51"/>
                <p:cNvSpPr>
                  <a:spLocks noChangeArrowheads="1"/>
                </p:cNvSpPr>
                <p:nvPr/>
              </p:nvSpPr>
              <p:spPr bwMode="auto">
                <a:xfrm>
                  <a:off x="2064" y="273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4" name="AutoShape 52"/>
                <p:cNvSpPr>
                  <a:spLocks noChangeArrowheads="1"/>
                </p:cNvSpPr>
                <p:nvPr/>
              </p:nvSpPr>
              <p:spPr bwMode="auto">
                <a:xfrm>
                  <a:off x="1392"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5" name="AutoShape 53"/>
                <p:cNvSpPr>
                  <a:spLocks noChangeArrowheads="1"/>
                </p:cNvSpPr>
                <p:nvPr/>
              </p:nvSpPr>
              <p:spPr bwMode="auto">
                <a:xfrm>
                  <a:off x="1776" y="2544"/>
                  <a:ext cx="336"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grpSp>
          <p:sp>
            <p:nvSpPr>
              <p:cNvPr id="19470" name="Text Box 54"/>
              <p:cNvSpPr txBox="1">
                <a:spLocks noChangeArrowheads="1"/>
              </p:cNvSpPr>
              <p:nvPr/>
            </p:nvSpPr>
            <p:spPr bwMode="auto">
              <a:xfrm rot="16200000">
                <a:off x="506" y="1432"/>
                <a:ext cx="1182" cy="293"/>
              </a:xfrm>
              <a:prstGeom prst="rect">
                <a:avLst/>
              </a:prstGeom>
              <a:noFill/>
              <a:ln w="9525">
                <a:solidFill>
                  <a:srgbClr val="333399"/>
                </a:solidFill>
                <a:miter lim="800000"/>
                <a:headEnd/>
                <a:tailEnd/>
              </a:ln>
            </p:spPr>
            <p:txBody>
              <a:bodyPr wrap="square">
                <a:spAutoFit/>
              </a:bodyPr>
              <a:lstStyle/>
              <a:p>
                <a:pPr algn="ctr" eaLnBrk="0" hangingPunct="0">
                  <a:spcBef>
                    <a:spcPct val="50000"/>
                  </a:spcBef>
                </a:pPr>
                <a:r>
                  <a:rPr lang="es-ES_tradnl" sz="2800" b="1" dirty="0">
                    <a:solidFill>
                      <a:schemeClr val="accent2"/>
                    </a:solidFill>
                    <a:latin typeface="+mn-lt"/>
                  </a:rPr>
                  <a:t>ST</a:t>
                </a:r>
                <a:r>
                  <a:rPr lang="ro-RO" sz="2800" b="1" dirty="0">
                    <a:solidFill>
                      <a:schemeClr val="accent2"/>
                    </a:solidFill>
                    <a:latin typeface="+mn-lt"/>
                  </a:rPr>
                  <a:t>RATURI</a:t>
                </a:r>
                <a:endParaRPr lang="es-ES_tradnl" sz="2800" b="1" dirty="0">
                  <a:solidFill>
                    <a:schemeClr val="accent2"/>
                  </a:solidFill>
                  <a:latin typeface="+mn-lt"/>
                </a:endParaRPr>
              </a:p>
            </p:txBody>
          </p:sp>
        </p:grpSp>
        <p:sp>
          <p:nvSpPr>
            <p:cNvPr id="19466" name="Rectangle 55"/>
            <p:cNvSpPr>
              <a:spLocks noChangeArrowheads="1"/>
            </p:cNvSpPr>
            <p:nvPr/>
          </p:nvSpPr>
          <p:spPr bwMode="auto">
            <a:xfrm>
              <a:off x="3092770" y="1749855"/>
              <a:ext cx="7562850" cy="4212431"/>
            </a:xfrm>
            <a:prstGeom prst="rect">
              <a:avLst/>
            </a:prstGeom>
            <a:noFill/>
            <a:ln w="57150" cmpd="thinThick">
              <a:solidFill>
                <a:srgbClr val="333399"/>
              </a:solidFill>
              <a:miter lim="800000"/>
              <a:headEnd/>
              <a:tailEnd/>
            </a:ln>
            <a:effectLst>
              <a:prstShdw prst="shdw17" dist="17961" dir="2700000">
                <a:srgbClr val="1F1F5C"/>
              </a:prstShdw>
            </a:effectLst>
          </p:spPr>
          <p:txBody>
            <a:bodyPr wrap="none" lIns="137151" tIns="68576" rIns="137151" bIns="68576" anchor="ctr"/>
            <a:lstStyle/>
            <a:p>
              <a:endParaRPr lang="es-ES" sz="2800">
                <a:latin typeface="+mn-lt"/>
              </a:endParaRPr>
            </a:p>
          </p:txBody>
        </p:sp>
      </p:grpSp>
      <p:sp>
        <p:nvSpPr>
          <p:cNvPr id="19468" name="Text Box 57"/>
          <p:cNvSpPr txBox="1">
            <a:spLocks noChangeArrowheads="1"/>
          </p:cNvSpPr>
          <p:nvPr/>
        </p:nvSpPr>
        <p:spPr bwMode="auto">
          <a:xfrm>
            <a:off x="2857500" y="457202"/>
            <a:ext cx="914400" cy="1292653"/>
          </a:xfrm>
          <a:prstGeom prst="rect">
            <a:avLst/>
          </a:prstGeom>
          <a:noFill/>
          <a:ln w="9525">
            <a:noFill/>
            <a:miter lim="800000"/>
            <a:headEnd/>
            <a:tailEnd/>
          </a:ln>
        </p:spPr>
        <p:txBody>
          <a:bodyPr lIns="137151" tIns="68576" rIns="137151" bIns="68576">
            <a:spAutoFit/>
          </a:bodyPr>
          <a:lstStyle/>
          <a:p>
            <a:pPr eaLnBrk="0" hangingPunct="0">
              <a:spcBef>
                <a:spcPct val="50000"/>
              </a:spcBef>
            </a:pPr>
            <a:endParaRPr lang="es-ES" sz="7500" b="1" dirty="0">
              <a:solidFill>
                <a:srgbClr val="333399"/>
              </a:solidFill>
              <a:latin typeface="Calibri" pitchFamily="34" charset="0"/>
            </a:endParaRPr>
          </a:p>
        </p:txBody>
      </p:sp>
      <p:sp>
        <p:nvSpPr>
          <p:cNvPr id="9" name="Google Shape;159;p4">
            <a:extLst>
              <a:ext uri="{FF2B5EF4-FFF2-40B4-BE49-F238E27FC236}">
                <a16:creationId xmlns:a16="http://schemas.microsoft.com/office/drawing/2014/main" id="{A288409E-1601-449E-CD68-0E174753CA9C}"/>
              </a:ext>
            </a:extLst>
          </p:cNvPr>
          <p:cNvSpPr txBox="1"/>
          <p:nvPr/>
        </p:nvSpPr>
        <p:spPr>
          <a:xfrm>
            <a:off x="1402080" y="246539"/>
            <a:ext cx="12725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Tehnici de eșantionare: eșantionare stratificată</a:t>
            </a:r>
            <a:endParaRPr sz="4000" b="1" dirty="0">
              <a:solidFill>
                <a:srgbClr val="E7686A"/>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C96D5B33-6855-3359-87B8-A707D70A4AF7}"/>
              </a:ext>
            </a:extLst>
          </p:cNvPr>
          <p:cNvSpPr txBox="1"/>
          <p:nvPr/>
        </p:nvSpPr>
        <p:spPr>
          <a:xfrm>
            <a:off x="12886364" y="1749855"/>
            <a:ext cx="4953249" cy="7478970"/>
          </a:xfrm>
          <a:prstGeom prst="rect">
            <a:avLst/>
          </a:prstGeom>
          <a:noFill/>
        </p:spPr>
        <p:txBody>
          <a:bodyPr wrap="square" rtlCol="0">
            <a:spAutoFit/>
          </a:bodyPr>
          <a:lstStyle/>
          <a:p>
            <a:pPr marL="342900" indent="-342900">
              <a:buFont typeface="Wingdings" panose="05000000000000000000" pitchFamily="2" charset="2"/>
              <a:buChar char="Ø"/>
            </a:pPr>
            <a:r>
              <a:rPr lang="ro-RO" sz="3200" dirty="0">
                <a:latin typeface="+mn-lt"/>
              </a:rPr>
              <a:t>Observațiile sunt grupate în mod natural pe baza caracteristicilor pe care le au în comun</a:t>
            </a:r>
          </a:p>
          <a:p>
            <a:pPr marL="342900" indent="-342900">
              <a:buFont typeface="Wingdings" panose="05000000000000000000" pitchFamily="2" charset="2"/>
              <a:buChar char="Ø"/>
            </a:pPr>
            <a:endParaRPr lang="ro-RO" sz="3200" dirty="0">
              <a:latin typeface="+mn-lt"/>
            </a:endParaRPr>
          </a:p>
          <a:p>
            <a:pPr marL="342900" indent="-342900">
              <a:buFont typeface="Wingdings" panose="05000000000000000000" pitchFamily="2" charset="2"/>
              <a:buChar char="Ø"/>
            </a:pPr>
            <a:r>
              <a:rPr lang="ro-RO" sz="3200" dirty="0">
                <a:latin typeface="+mn-lt"/>
              </a:rPr>
              <a:t>Fiecare s</a:t>
            </a:r>
            <a:r>
              <a:rPr lang="en-US" sz="3200" dirty="0" err="1">
                <a:latin typeface="+mn-lt"/>
              </a:rPr>
              <a:t>trat</a:t>
            </a:r>
            <a:r>
              <a:rPr lang="en-US" sz="3200" dirty="0">
                <a:latin typeface="+mn-lt"/>
              </a:rPr>
              <a:t> </a:t>
            </a:r>
            <a:r>
              <a:rPr lang="en-US" sz="3200" dirty="0" err="1">
                <a:latin typeface="+mn-lt"/>
              </a:rPr>
              <a:t>prezintă</a:t>
            </a:r>
            <a:r>
              <a:rPr lang="en-US" sz="3200" dirty="0">
                <a:latin typeface="+mn-lt"/>
              </a:rPr>
              <a:t> o mare </a:t>
            </a:r>
            <a:r>
              <a:rPr lang="en-US" sz="3200" dirty="0" err="1">
                <a:latin typeface="+mn-lt"/>
              </a:rPr>
              <a:t>omogenitate</a:t>
            </a:r>
            <a:r>
              <a:rPr lang="en-US" sz="3200" dirty="0">
                <a:latin typeface="+mn-lt"/>
              </a:rPr>
              <a:t> </a:t>
            </a:r>
            <a:r>
              <a:rPr lang="en-US" sz="3200" dirty="0" err="1">
                <a:latin typeface="+mn-lt"/>
              </a:rPr>
              <a:t>internă</a:t>
            </a:r>
            <a:r>
              <a:rPr lang="en-US" sz="3200" dirty="0">
                <a:latin typeface="+mn-lt"/>
              </a:rPr>
              <a:t>, </a:t>
            </a:r>
            <a:r>
              <a:rPr lang="en-US" sz="3200" dirty="0" err="1">
                <a:latin typeface="+mn-lt"/>
              </a:rPr>
              <a:t>chiar</a:t>
            </a:r>
            <a:r>
              <a:rPr lang="en-US" sz="3200" dirty="0">
                <a:latin typeface="+mn-lt"/>
              </a:rPr>
              <a:t> </a:t>
            </a:r>
            <a:r>
              <a:rPr lang="en-US" sz="3200" dirty="0" err="1">
                <a:latin typeface="+mn-lt"/>
              </a:rPr>
              <a:t>dacă</a:t>
            </a:r>
            <a:r>
              <a:rPr lang="en-US" sz="3200" dirty="0">
                <a:latin typeface="+mn-lt"/>
              </a:rPr>
              <a:t> </a:t>
            </a:r>
            <a:r>
              <a:rPr lang="en-US" sz="3200" dirty="0" err="1">
                <a:latin typeface="+mn-lt"/>
              </a:rPr>
              <a:t>există</a:t>
            </a:r>
            <a:r>
              <a:rPr lang="en-US" sz="3200" dirty="0">
                <a:latin typeface="+mn-lt"/>
              </a:rPr>
              <a:t> o mare </a:t>
            </a:r>
            <a:r>
              <a:rPr lang="en-US" sz="3200" dirty="0" err="1">
                <a:latin typeface="+mn-lt"/>
              </a:rPr>
              <a:t>variabilitate</a:t>
            </a:r>
            <a:r>
              <a:rPr lang="en-US" sz="3200" dirty="0">
                <a:latin typeface="+mn-lt"/>
              </a:rPr>
              <a:t> </a:t>
            </a:r>
            <a:r>
              <a:rPr lang="en-US" sz="3200" dirty="0" err="1">
                <a:latin typeface="+mn-lt"/>
              </a:rPr>
              <a:t>între</a:t>
            </a:r>
            <a:r>
              <a:rPr lang="en-US" sz="3200" dirty="0">
                <a:latin typeface="+mn-lt"/>
              </a:rPr>
              <a:t> </a:t>
            </a:r>
            <a:r>
              <a:rPr lang="en-US" sz="3200" dirty="0" err="1">
                <a:latin typeface="+mn-lt"/>
              </a:rPr>
              <a:t>straturi</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it-IT" sz="3200" dirty="0">
                <a:latin typeface="+mn-lt"/>
              </a:rPr>
              <a:t>Există mai multe criterii de repartizare a mărimii totale a eșantionului pe straturi</a:t>
            </a:r>
            <a:endParaRPr lang="en-US" sz="32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grpSp>
        <p:nvGrpSpPr>
          <p:cNvPr id="7" name="Group 6">
            <a:extLst>
              <a:ext uri="{FF2B5EF4-FFF2-40B4-BE49-F238E27FC236}">
                <a16:creationId xmlns:a16="http://schemas.microsoft.com/office/drawing/2014/main" id="{FD00B782-C0A4-E9CF-807E-2849A2FC98E3}"/>
              </a:ext>
            </a:extLst>
          </p:cNvPr>
          <p:cNvGrpSpPr/>
          <p:nvPr/>
        </p:nvGrpSpPr>
        <p:grpSpPr>
          <a:xfrm>
            <a:off x="838845" y="1670777"/>
            <a:ext cx="11579297" cy="7374993"/>
            <a:chOff x="838845" y="937615"/>
            <a:chExt cx="11154311" cy="7374993"/>
          </a:xfrm>
        </p:grpSpPr>
        <mc:AlternateContent xmlns:mc="http://schemas.openxmlformats.org/markup-compatibility/2006" xmlns:a14="http://schemas.microsoft.com/office/drawing/2010/main">
          <mc:Choice Requires="a14">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sp>
          <p:nvSpPr>
            <p:cNvPr id="4104" name="Text Box 8"/>
            <p:cNvSpPr txBox="1">
              <a:spLocks noChangeArrowheads="1"/>
            </p:cNvSpPr>
            <p:nvPr/>
          </p:nvSpPr>
          <p:spPr bwMode="auto">
            <a:xfrm>
              <a:off x="4804370" y="7758610"/>
              <a:ext cx="5171379" cy="553998"/>
            </a:xfrm>
            <a:prstGeom prst="rect">
              <a:avLst/>
            </a:prstGeom>
            <a:noFill/>
            <a:ln w="9525">
              <a:noFill/>
              <a:miter lim="800000"/>
              <a:headEnd/>
              <a:tailEnd/>
            </a:ln>
          </p:spPr>
          <p:txBody>
            <a:bodyPr wrap="square">
              <a:spAutoFit/>
            </a:bodyPr>
            <a:lstStyle/>
            <a:p>
              <a:pPr>
                <a:spcBef>
                  <a:spcPct val="50000"/>
                </a:spcBef>
              </a:pPr>
              <a:r>
                <a:rPr lang="ro-RO" sz="3000" dirty="0">
                  <a:solidFill>
                    <a:srgbClr val="008080"/>
                  </a:solidFill>
                  <a:latin typeface="Calibri" pitchFamily="34" charset="0"/>
                </a:rPr>
                <a:t>Dimensiunea eșantionului</a:t>
              </a:r>
              <a:r>
                <a:rPr lang="es-ES_tradnl" sz="3000" dirty="0">
                  <a:solidFill>
                    <a:srgbClr val="008080"/>
                  </a:solidFill>
                  <a:latin typeface="Calibri" pitchFamily="34" charset="0"/>
                </a:rPr>
                <a:t> (n)</a:t>
              </a:r>
              <a:endParaRPr lang="es-ES" sz="3000" dirty="0">
                <a:solidFill>
                  <a:srgbClr val="008080"/>
                </a:solidFill>
                <a:latin typeface="Calibri" pitchFamily="34" charset="0"/>
              </a:endParaRPr>
            </a:p>
          </p:txBody>
        </p:sp>
        <p:sp>
          <p:nvSpPr>
            <p:cNvPr id="12" name="11 CuadroTexto"/>
            <p:cNvSpPr txBox="1"/>
            <p:nvPr/>
          </p:nvSpPr>
          <p:spPr>
            <a:xfrm>
              <a:off x="1485176" y="937615"/>
              <a:ext cx="10297079" cy="1754326"/>
            </a:xfrm>
            <a:prstGeom prst="rect">
              <a:avLst/>
            </a:prstGeom>
            <a:noFill/>
          </p:spPr>
          <p:txBody>
            <a:bodyPr wrap="square" rtlCol="0">
              <a:spAutoFit/>
            </a:bodyPr>
            <a:lstStyle>
              <a:defPPr marR="0" lvl="0" algn="l" rtl="0">
                <a:lnSpc>
                  <a:spcPct val="100000"/>
                </a:lnSpc>
                <a:spcBef>
                  <a:spcPts val="0"/>
                </a:spcBef>
                <a:spcAft>
                  <a:spcPts val="0"/>
                </a:spcAft>
              </a:defPPr>
              <a:lvl1pPr>
                <a:defRPr sz="3200">
                  <a:latin typeface="+mn-lt"/>
                </a:defRPr>
              </a:lvl1pPr>
            </a:lstStyle>
            <a:p>
              <a:r>
                <a:rPr lang="ro-RO" sz="3600" b="1" dirty="0"/>
                <a:t>Regula: cu cât dimensiunea eșantionului este mai mare, cu atât marja de eroare este mai mică</a:t>
              </a:r>
              <a:endParaRPr lang="en-US" dirty="0"/>
            </a:p>
          </p:txBody>
        </p:sp>
        <mc:AlternateContent xmlns:mc="http://schemas.openxmlformats.org/markup-compatibility/2006" xmlns:a14="http://schemas.microsoft.com/office/drawing/2010/main">
          <mc:Choice Requires="a14">
            <p:sp>
              <p:nvSpPr>
                <p:cNvPr id="13" name="12 Rectángulo"/>
                <p:cNvSpPr/>
                <p:nvPr/>
              </p:nvSpPr>
              <p:spPr>
                <a:xfrm>
                  <a:off x="838845" y="985839"/>
                  <a:ext cx="622609" cy="5424697"/>
                </a:xfrm>
                <a:prstGeom prst="rect">
                  <a:avLst/>
                </a:prstGeom>
              </p:spPr>
              <p:txBody>
                <a:bodyPr vert="vert270" wrap="square">
                  <a:spAutoFit/>
                </a:bodyPr>
                <a:lstStyle/>
                <a:p>
                  <a:pPr>
                    <a:spcBef>
                      <a:spcPct val="50000"/>
                    </a:spcBef>
                  </a:pPr>
                  <a:r>
                    <a:rPr lang="ro-RO" sz="3000" dirty="0">
                      <a:solidFill>
                        <a:srgbClr val="008080"/>
                      </a:solidFill>
                      <a:latin typeface="Calibri" pitchFamily="34" charset="0"/>
                    </a:rPr>
                    <a:t>Marja de eroare</a:t>
                  </a:r>
                  <a:r>
                    <a:rPr lang="es-ES_tradnl" sz="3000" dirty="0">
                      <a:solidFill>
                        <a:srgbClr val="008080"/>
                      </a:solidFill>
                      <a:latin typeface="Calibri" pitchFamily="34" charset="0"/>
                    </a:rPr>
                    <a:t> (</a:t>
                  </a:r>
                  <a14:m>
                    <m:oMath xmlns:m="http://schemas.openxmlformats.org/officeDocument/2006/math">
                      <m:r>
                        <a:rPr lang="es-ES_tradnl" sz="3000" b="1" i="1" dirty="0">
                          <a:solidFill>
                            <a:srgbClr val="008080"/>
                          </a:solidFill>
                          <a:latin typeface="Cambria Math" panose="02040503050406030204" pitchFamily="18" charset="0"/>
                        </a:rPr>
                        <m:t>𝒆</m:t>
                      </m:r>
                    </m:oMath>
                  </a14:m>
                  <a:r>
                    <a:rPr lang="es-ES_tradnl" sz="3000" dirty="0">
                      <a:solidFill>
                        <a:srgbClr val="008080"/>
                      </a:solidFill>
                      <a:latin typeface="Calibri" pitchFamily="34" charset="0"/>
                    </a:rPr>
                    <a:t>)</a:t>
                  </a:r>
                  <a:endParaRPr lang="es-ES" sz="3000" dirty="0">
                    <a:solidFill>
                      <a:srgbClr val="008080"/>
                    </a:solidFill>
                    <a:latin typeface="Calibri" pitchFamily="34" charset="0"/>
                  </a:endParaRPr>
                </a:p>
              </p:txBody>
            </p:sp>
          </mc:Choice>
          <mc:Fallback xmlns="">
            <p:sp>
              <p:nvSpPr>
                <p:cNvPr id="13" name="12 Rectángulo"/>
                <p:cNvSpPr>
                  <a:spLocks noRot="1" noChangeAspect="1" noMove="1" noResize="1" noEditPoints="1" noAdjustHandles="1" noChangeArrowheads="1" noChangeShapeType="1" noTextEdit="1"/>
                </p:cNvSpPr>
                <p:nvPr/>
              </p:nvSpPr>
              <p:spPr>
                <a:xfrm>
                  <a:off x="838845" y="985839"/>
                  <a:ext cx="622609" cy="5424697"/>
                </a:xfrm>
                <a:prstGeom prst="rect">
                  <a:avLst/>
                </a:prstGeom>
                <a:blipFill>
                  <a:blip r:embed="rId4"/>
                  <a:stretch>
                    <a:fillRect l="-4717" r="-21698" b="-3483"/>
                  </a:stretch>
                </a:blipFill>
              </p:spPr>
              <p:txBody>
                <a:bodyPr/>
                <a:lstStyle/>
                <a:p>
                  <a:r>
                    <a:rPr lang="ro-RO">
                      <a:noFill/>
                    </a:rPr>
                    <a:t> </a:t>
                  </a:r>
                </a:p>
              </p:txBody>
            </p:sp>
          </mc:Fallback>
        </mc:AlternateContent>
      </p:grpSp>
      <p:sp>
        <p:nvSpPr>
          <p:cNvPr id="2" name="TextBox 1">
            <a:extLst>
              <a:ext uri="{FF2B5EF4-FFF2-40B4-BE49-F238E27FC236}">
                <a16:creationId xmlns:a16="http://schemas.microsoft.com/office/drawing/2014/main" id="{E05B360F-F051-EA6C-48FC-5C560868EA6B}"/>
              </a:ext>
            </a:extLst>
          </p:cNvPr>
          <p:cNvSpPr txBox="1"/>
          <p:nvPr/>
        </p:nvSpPr>
        <p:spPr>
          <a:xfrm>
            <a:off x="13138715" y="3363548"/>
            <a:ext cx="4591548" cy="4524315"/>
          </a:xfrm>
          <a:prstGeom prst="rect">
            <a:avLst/>
          </a:prstGeom>
          <a:noFill/>
        </p:spPr>
        <p:txBody>
          <a:bodyPr wrap="square" rtlCol="0">
            <a:spAutoFit/>
          </a:bodyPr>
          <a:lstStyle/>
          <a:p>
            <a:r>
              <a:rPr lang="ro-RO" sz="3200" dirty="0">
                <a:latin typeface="+mn-lt"/>
              </a:rPr>
              <a:t>...dar obținerea de date statistice, chiar și sub forma unui eșantion, poate fi costisitoare și, uneori, nu dispunem de resurse pentru a avea eșantioane mari. Care este procedura standard?</a:t>
            </a:r>
            <a:endParaRPr lang="en-US" sz="3200" dirty="0">
              <a:latin typeface="+mn-lt"/>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0502095"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E7686A"/>
                </a:solidFill>
                <a:latin typeface="Calibri"/>
                <a:ea typeface="Calibri"/>
                <a:cs typeface="Calibri"/>
                <a:sym typeface="Calibri"/>
              </a:rPr>
              <a:t>Calcula</a:t>
            </a:r>
            <a:r>
              <a:rPr lang="ro-RO" sz="4000" b="1" dirty="0">
                <a:solidFill>
                  <a:srgbClr val="E7686A"/>
                </a:solidFill>
                <a:latin typeface="Calibri"/>
                <a:ea typeface="Calibri"/>
                <a:cs typeface="Calibri"/>
                <a:sym typeface="Calibri"/>
              </a:rPr>
              <a:t>rea mărimii optime a eșantioanelor</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345348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E7686A"/>
                </a:solidFill>
                <a:latin typeface="Calibri"/>
                <a:ea typeface="Calibri"/>
                <a:cs typeface="Calibri"/>
                <a:sym typeface="Calibri"/>
              </a:rPr>
              <a:t>Calcula</a:t>
            </a:r>
            <a:r>
              <a:rPr lang="ro-RO" sz="4000" b="1" dirty="0">
                <a:solidFill>
                  <a:srgbClr val="E7686A"/>
                </a:solidFill>
                <a:latin typeface="Calibri"/>
                <a:ea typeface="Calibri"/>
                <a:cs typeface="Calibri"/>
                <a:sym typeface="Calibri"/>
              </a:rPr>
              <a:t>rea mărimii eșantioanelor</a:t>
            </a:r>
            <a:r>
              <a:rPr lang="en-US" sz="4000" b="1" dirty="0">
                <a:solidFill>
                  <a:srgbClr val="E7686A"/>
                </a:solidFill>
                <a:latin typeface="Calibri"/>
                <a:ea typeface="Calibri"/>
                <a:cs typeface="Calibri"/>
                <a:sym typeface="Calibri"/>
              </a:rPr>
              <a:t>: </a:t>
            </a:r>
            <a:r>
              <a:rPr lang="ro-RO" sz="4000" b="1" dirty="0">
                <a:solidFill>
                  <a:srgbClr val="E7686A"/>
                </a:solidFill>
                <a:latin typeface="Calibri"/>
                <a:ea typeface="Calibri"/>
                <a:cs typeface="Calibri"/>
                <a:sym typeface="Calibri"/>
              </a:rPr>
              <a:t>eșantionare aleatorie simplă </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1280158" y="1609095"/>
            <a:ext cx="16114046" cy="7417415"/>
          </a:xfrm>
          <a:prstGeom prst="rect">
            <a:avLst/>
          </a:prstGeom>
          <a:noFill/>
        </p:spPr>
        <p:txBody>
          <a:bodyPr wrap="square" rtlCol="0">
            <a:spAutoFit/>
          </a:bodyPr>
          <a:lstStyle/>
          <a:p>
            <a:pPr marL="342900" indent="-342900">
              <a:buFont typeface="Wingdings" panose="05000000000000000000" pitchFamily="2" charset="2"/>
              <a:buChar char="Ø"/>
            </a:pPr>
            <a:r>
              <a:rPr lang="ro-RO" sz="3200" dirty="0">
                <a:latin typeface="+mn-lt"/>
              </a:rPr>
              <a:t> Să presupunem că ne interesează estimarea unei proporții dintr-o populație: de exemplu, ponderea Americanilor care aprobă activitatea președintelui Joe Biden.</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ro-RO" sz="3200" dirty="0">
                <a:latin typeface="+mn-lt"/>
              </a:rPr>
              <a:t> Care este dimensiunea eșantionului de care avem nevoie?</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 </a:t>
            </a:r>
            <a:r>
              <a:rPr lang="ro-RO" sz="3200" dirty="0">
                <a:latin typeface="+mn-lt"/>
              </a:rPr>
              <a:t>Sunt trei factori determinanți ai dimensiunii eșantionului:</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1341438" lvl="4" indent="-350838">
              <a:buFont typeface="+mj-lt"/>
              <a:buAutoNum type="arabicPeriod"/>
            </a:pPr>
            <a:r>
              <a:rPr lang="ro-RO" sz="2800" dirty="0">
                <a:latin typeface="+mn-lt"/>
              </a:rPr>
              <a:t>Nivelul de încredere – probabilitatea de a ne apropia de populația reală (de obicei 99%, 95% sau 90%) pe baza datelor din eșantion</a:t>
            </a:r>
          </a:p>
          <a:p>
            <a:pPr marL="1341438" lvl="4" indent="-350838">
              <a:buFont typeface="+mj-lt"/>
              <a:buAutoNum type="arabicPeriod"/>
            </a:pPr>
            <a:endParaRPr lang="en-US" sz="2800" dirty="0">
              <a:latin typeface="+mn-lt"/>
            </a:endParaRPr>
          </a:p>
          <a:p>
            <a:pPr marL="1341438" lvl="4" indent="-350838">
              <a:buFont typeface="+mj-lt"/>
              <a:buAutoNum type="arabicPeriod"/>
            </a:pPr>
            <a:r>
              <a:rPr lang="ro-RO" sz="2800" dirty="0">
                <a:latin typeface="+mn-lt"/>
              </a:rPr>
              <a:t>Marja de eroare pe care suntem dispuși să ne-o asumăm în rezultate</a:t>
            </a:r>
            <a:endParaRPr lang="en-US" sz="2800" dirty="0">
              <a:latin typeface="+mn-lt"/>
            </a:endParaRPr>
          </a:p>
          <a:p>
            <a:pPr marL="1341438" lvl="4" indent="-350838">
              <a:buFont typeface="+mj-lt"/>
              <a:buAutoNum type="arabicPeriod"/>
            </a:pPr>
            <a:endParaRPr lang="en-US" sz="2800" dirty="0">
              <a:latin typeface="+mn-lt"/>
            </a:endParaRPr>
          </a:p>
          <a:p>
            <a:pPr marL="1341438" lvl="4" indent="-350838">
              <a:buFont typeface="+mj-lt"/>
              <a:buAutoNum type="arabicPeriod"/>
            </a:pPr>
            <a:r>
              <a:rPr lang="en-US" sz="2800" dirty="0">
                <a:latin typeface="+mn-lt"/>
              </a:rPr>
              <a:t> </a:t>
            </a:r>
            <a:r>
              <a:rPr lang="ro-RO" sz="2800" dirty="0">
                <a:latin typeface="+mn-lt"/>
              </a:rPr>
              <a:t>Gradul de eterogenitate al populației</a:t>
            </a:r>
          </a:p>
          <a:p>
            <a:pPr marL="1341438" lvl="4" indent="-350838">
              <a:buFont typeface="+mj-lt"/>
              <a:buAutoNum type="arabicPeriod"/>
            </a:pPr>
            <a:endParaRPr lang="en-US" sz="2800" dirty="0">
              <a:latin typeface="+mn-lt"/>
            </a:endParaRPr>
          </a:p>
          <a:p>
            <a:pPr marL="822325" lvl="4" indent="-457200">
              <a:buFont typeface="Wingdings" panose="05000000000000000000" pitchFamily="2" charset="2"/>
              <a:buChar char="Ø"/>
            </a:pPr>
            <a:r>
              <a:rPr lang="ro-RO" sz="2800" dirty="0">
                <a:latin typeface="+mn-lt"/>
              </a:rPr>
              <a:t>Acești factori afectează întotdeauna dimensiunea optimă a eșantionului, indiferent de problema specifică analizată.</a:t>
            </a:r>
            <a:endParaRPr lang="en-US" sz="2800" dirty="0">
              <a:latin typeface="+mn-lt"/>
            </a:endParaRPr>
          </a:p>
        </p:txBody>
      </p:sp>
    </p:spTree>
    <p:extLst>
      <p:ext uri="{BB962C8B-B14F-4D97-AF65-F5344CB8AC3E}">
        <p14:creationId xmlns:p14="http://schemas.microsoft.com/office/powerpoint/2010/main" val="350470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3954925" cy="2431394"/>
          </a:xfrm>
          <a:prstGeom prst="rect">
            <a:avLst/>
          </a:prstGeom>
          <a:noFill/>
          <a:ln>
            <a:noFill/>
          </a:ln>
        </p:spPr>
        <p:txBody>
          <a:bodyPr spcFirstLastPara="1" wrap="square" lIns="91425" tIns="45700" rIns="91425" bIns="45700" anchor="t" anchorCtr="0">
            <a:spAutoFit/>
          </a:bodyPr>
          <a:lstStyle/>
          <a:p>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aleatorie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simplă</a:t>
            </a:r>
            <a:r>
              <a:rPr lang="en-US" sz="4000" b="1" dirty="0">
                <a:solidFill>
                  <a:srgbClr val="E7686A"/>
                </a:solidFill>
                <a:latin typeface="Calibri"/>
                <a:ea typeface="Calibri"/>
                <a:cs typeface="Calibri"/>
                <a:sym typeface="Calibri"/>
              </a:rPr>
              <a:t> </a:t>
            </a:r>
            <a:br>
              <a:rPr lang="en-US" sz="4000" b="1" dirty="0">
                <a:solidFill>
                  <a:srgbClr val="E7686A"/>
                </a:solidFill>
                <a:latin typeface="Calibri"/>
                <a:ea typeface="Calibri"/>
                <a:cs typeface="Calibri"/>
                <a:sym typeface="Calibri"/>
              </a:rPr>
            </a:br>
            <a:endParaRPr lang="en-US" sz="3600" b="1" dirty="0">
              <a:solidFill>
                <a:srgbClr val="E7686A"/>
              </a:solidFill>
              <a:latin typeface="Calibri"/>
              <a:ea typeface="Calibri"/>
              <a:cs typeface="Calibri"/>
              <a:sym typeface="Calibri"/>
            </a:endParaRPr>
          </a:p>
          <a:p>
            <a:pPr marL="0" marR="0" lvl="0" indent="0" algn="l" rtl="0">
              <a:spcBef>
                <a:spcPts val="0"/>
              </a:spcBef>
              <a:spcAft>
                <a:spcPts val="0"/>
              </a:spcAft>
              <a:buNone/>
            </a:pP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7244366" cy="747897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err="1">
                    <a:latin typeface="+mn-lt"/>
                  </a:rPr>
                  <a:t>Serviciul</a:t>
                </a:r>
                <a:r>
                  <a:rPr lang="en-US" sz="2400" dirty="0">
                    <a:latin typeface="+mn-lt"/>
                  </a:rPr>
                  <a:t> public de </a:t>
                </a:r>
                <a:r>
                  <a:rPr lang="en-US" sz="2400" dirty="0" err="1">
                    <a:latin typeface="+mn-lt"/>
                  </a:rPr>
                  <a:t>radiodifuziune</a:t>
                </a:r>
                <a:r>
                  <a:rPr lang="en-US" sz="2400" dirty="0">
                    <a:latin typeface="+mn-lt"/>
                  </a:rPr>
                  <a:t> (PBS) din SUA </a:t>
                </a:r>
                <a:r>
                  <a:rPr lang="ro-RO" sz="2400" dirty="0">
                    <a:latin typeface="+mn-lt"/>
                  </a:rPr>
                  <a:t>realizează acest lucru în mod regulat</a:t>
                </a:r>
                <a:r>
                  <a:rPr lang="en-US" sz="2400" dirty="0">
                    <a:latin typeface="+mn-lt"/>
                  </a:rPr>
                  <a:t> (www.pbs.org)</a:t>
                </a:r>
              </a:p>
              <a:p>
                <a:pPr marL="342900" indent="-342900">
                  <a:buFont typeface="Wingdings" panose="05000000000000000000" pitchFamily="2" charset="2"/>
                  <a:buChar char="Ø"/>
                </a:pPr>
                <a:endParaRPr lang="en-US" sz="2400" dirty="0">
                  <a:latin typeface="+mn-lt"/>
                </a:endParaRPr>
              </a:p>
              <a:p>
                <a:pPr marL="715963" lvl="1" indent="-274638">
                  <a:buFont typeface="+mj-lt"/>
                  <a:buAutoNum type="arabicPeriod"/>
                </a:pPr>
                <a:r>
                  <a:rPr lang="ro-RO" sz="2400" dirty="0">
                    <a:latin typeface="+mn-lt"/>
                  </a:rPr>
                  <a:t> Ei doresc să aibă estimări cu un nivel de încredere de 99%</a:t>
                </a:r>
              </a:p>
              <a:p>
                <a:pPr marL="715963" lvl="1" indent="-274638">
                  <a:buFont typeface="+mj-lt"/>
                  <a:buAutoNum type="arabicPeriod"/>
                </a:pPr>
                <a:endParaRPr lang="en-US" sz="2400" dirty="0">
                  <a:latin typeface="+mn-lt"/>
                </a:endParaRPr>
              </a:p>
              <a:p>
                <a:pPr marL="715963" lvl="1" indent="-274638">
                  <a:buFont typeface="+mj-lt"/>
                  <a:buAutoNum type="arabicPeriod"/>
                </a:pPr>
                <a:r>
                  <a:rPr lang="ro-RO" sz="2400" dirty="0">
                    <a:latin typeface="+mn-lt"/>
                  </a:rPr>
                  <a:t> Sunt dispuși să aibă o marjă de eroare de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mn-lt"/>
                  </a:rPr>
                  <a:t>4%</a:t>
                </a:r>
              </a:p>
              <a:p>
                <a:pPr marL="715963" lvl="1" indent="-274638">
                  <a:buFont typeface="+mj-lt"/>
                  <a:buAutoNum type="arabicPeriod"/>
                </a:pPr>
                <a:endParaRPr lang="en-US" sz="2400" dirty="0">
                  <a:latin typeface="+mn-lt"/>
                </a:endParaRPr>
              </a:p>
              <a:p>
                <a:pPr marL="715963" lvl="1" indent="-274638">
                  <a:buFont typeface="+mj-lt"/>
                  <a:buAutoNum type="arabicPeriod"/>
                </a:pPr>
                <a:r>
                  <a:rPr lang="ro-RO" sz="2400" dirty="0">
                    <a:latin typeface="+mn-lt"/>
                  </a:rPr>
                  <a:t> Au</a:t>
                </a:r>
                <a:r>
                  <a:rPr lang="en-US" sz="2400" dirty="0">
                    <a:latin typeface="+mn-lt"/>
                  </a:rPr>
                  <a:t> </a:t>
                </a:r>
                <a:r>
                  <a:rPr lang="en-US" sz="2400" dirty="0" err="1">
                    <a:latin typeface="+mn-lt"/>
                  </a:rPr>
                  <a:t>presupus</a:t>
                </a:r>
                <a:r>
                  <a:rPr lang="en-US" sz="2400" dirty="0">
                    <a:latin typeface="+mn-lt"/>
                  </a:rPr>
                  <a:t> </a:t>
                </a:r>
                <a:r>
                  <a:rPr lang="en-US" sz="2400" dirty="0" err="1">
                    <a:latin typeface="+mn-lt"/>
                  </a:rPr>
                  <a:t>cel</a:t>
                </a:r>
                <a:r>
                  <a:rPr lang="en-US" sz="2400" dirty="0">
                    <a:latin typeface="+mn-lt"/>
                  </a:rPr>
                  <a:t> </a:t>
                </a:r>
                <a:r>
                  <a:rPr lang="en-US" sz="2400" dirty="0" err="1">
                    <a:latin typeface="+mn-lt"/>
                  </a:rPr>
                  <a:t>mai</a:t>
                </a:r>
                <a:r>
                  <a:rPr lang="en-US" sz="2400" dirty="0">
                    <a:latin typeface="+mn-lt"/>
                  </a:rPr>
                  <a:t> </a:t>
                </a:r>
                <a:r>
                  <a:rPr lang="en-US" sz="2400" dirty="0" err="1">
                    <a:latin typeface="+mn-lt"/>
                  </a:rPr>
                  <a:t>rău</a:t>
                </a:r>
                <a:r>
                  <a:rPr lang="en-US" sz="2400" dirty="0">
                    <a:latin typeface="+mn-lt"/>
                  </a:rPr>
                  <a:t> </a:t>
                </a:r>
                <a:r>
                  <a:rPr lang="en-US" sz="2400" dirty="0" err="1">
                    <a:latin typeface="+mn-lt"/>
                  </a:rPr>
                  <a:t>scenariu</a:t>
                </a:r>
                <a:r>
                  <a:rPr lang="en-US" sz="2400" dirty="0">
                    <a:latin typeface="+mn-lt"/>
                  </a:rPr>
                  <a:t> (</a:t>
                </a:r>
                <a:r>
                  <a:rPr lang="en-US" sz="2400" dirty="0" err="1">
                    <a:latin typeface="+mn-lt"/>
                  </a:rPr>
                  <a:t>soluția</a:t>
                </a:r>
                <a:r>
                  <a:rPr lang="en-US" sz="2400" dirty="0">
                    <a:latin typeface="+mn-lt"/>
                  </a:rPr>
                  <a:t> </a:t>
                </a:r>
                <a:r>
                  <a:rPr lang="en-US" sz="2400" dirty="0" err="1">
                    <a:latin typeface="+mn-lt"/>
                  </a:rPr>
                  <a:t>obișnuită</a:t>
                </a:r>
                <a:r>
                  <a:rPr lang="en-US" sz="2400" dirty="0">
                    <a:latin typeface="+mn-lt"/>
                  </a:rPr>
                  <a:t>)</a:t>
                </a:r>
                <a:r>
                  <a:rPr lang="ro-RO" sz="2400" dirty="0">
                    <a:latin typeface="+mn-lt"/>
                  </a:rPr>
                  <a:t>: </a:t>
                </a:r>
                <a:r>
                  <a:rPr lang="en-US" sz="2400" dirty="0">
                    <a:latin typeface="+mn-lt"/>
                  </a:rPr>
                  <a:t> </a:t>
                </a:r>
                <a:r>
                  <a:rPr lang="ro-RO" sz="2400" dirty="0">
                    <a:latin typeface="+mn-lt"/>
                  </a:rPr>
                  <a:t>presupunerea că </a:t>
                </a:r>
                <a:r>
                  <a:rPr lang="en-US" sz="2400" dirty="0" err="1">
                    <a:latin typeface="+mn-lt"/>
                  </a:rPr>
                  <a:t>procentul</a:t>
                </a:r>
                <a:r>
                  <a:rPr lang="en-US" sz="2400" dirty="0">
                    <a:latin typeface="+mn-lt"/>
                  </a:rPr>
                  <a:t> de </a:t>
                </a:r>
                <a:r>
                  <a:rPr lang="en-US" sz="2400" dirty="0" err="1">
                    <a:latin typeface="+mn-lt"/>
                  </a:rPr>
                  <a:t>oameni</a:t>
                </a:r>
                <a:r>
                  <a:rPr lang="en-US" sz="2400" dirty="0">
                    <a:latin typeface="+mn-lt"/>
                  </a:rPr>
                  <a:t> care </a:t>
                </a:r>
                <a:r>
                  <a:rPr lang="en-US" sz="2400" dirty="0" err="1">
                    <a:latin typeface="+mn-lt"/>
                  </a:rPr>
                  <a:t>aprobă</a:t>
                </a:r>
                <a:r>
                  <a:rPr lang="en-US" sz="2400" dirty="0">
                    <a:latin typeface="+mn-lt"/>
                  </a:rPr>
                  <a:t> (P) </a:t>
                </a:r>
                <a:r>
                  <a:rPr lang="en-US" sz="2400" dirty="0" err="1">
                    <a:latin typeface="+mn-lt"/>
                  </a:rPr>
                  <a:t>este</a:t>
                </a:r>
                <a:r>
                  <a:rPr lang="en-US" sz="2400" dirty="0">
                    <a:latin typeface="+mn-lt"/>
                  </a:rPr>
                  <a:t> </a:t>
                </a:r>
                <a:r>
                  <a:rPr lang="en-US" sz="2400" dirty="0" err="1">
                    <a:latin typeface="+mn-lt"/>
                  </a:rPr>
                  <a:t>același</a:t>
                </a:r>
                <a:r>
                  <a:rPr lang="en-US" sz="2400" dirty="0">
                    <a:latin typeface="+mn-lt"/>
                  </a:rPr>
                  <a:t> cu </a:t>
                </a:r>
                <a:r>
                  <a:rPr lang="en-US" sz="2400" dirty="0" err="1">
                    <a:latin typeface="+mn-lt"/>
                  </a:rPr>
                  <a:t>procentul</a:t>
                </a:r>
                <a:r>
                  <a:rPr lang="en-US" sz="2400" dirty="0">
                    <a:latin typeface="+mn-lt"/>
                  </a:rPr>
                  <a:t> de </a:t>
                </a:r>
                <a:r>
                  <a:rPr lang="en-US" sz="2400" dirty="0" err="1">
                    <a:latin typeface="+mn-lt"/>
                  </a:rPr>
                  <a:t>oameni</a:t>
                </a:r>
                <a:r>
                  <a:rPr lang="en-US" sz="2400" dirty="0">
                    <a:latin typeface="+mn-lt"/>
                  </a:rPr>
                  <a:t> care nu </a:t>
                </a:r>
                <a:r>
                  <a:rPr lang="en-US" sz="2400" dirty="0" err="1">
                    <a:latin typeface="+mn-lt"/>
                  </a:rPr>
                  <a:t>aprobă</a:t>
                </a:r>
                <a:r>
                  <a:rPr lang="en-US" sz="2400" dirty="0">
                    <a:latin typeface="+mn-lt"/>
                  </a:rPr>
                  <a:t> (1-P). </a:t>
                </a:r>
                <a:endParaRPr lang="ro-RO" sz="2400" dirty="0">
                  <a:latin typeface="+mn-lt"/>
                </a:endParaRPr>
              </a:p>
              <a:p>
                <a:pPr marL="715963" lvl="1" indent="-274638">
                  <a:buFont typeface="+mj-lt"/>
                  <a:buAutoNum type="arabicPeriod"/>
                </a:pPr>
                <a:endParaRPr lang="en-US" sz="2400" dirty="0">
                  <a:latin typeface="+mn-lt"/>
                </a:endParaRPr>
              </a:p>
              <a:p>
                <a:pPr marL="342900" indent="-342900">
                  <a:buFont typeface="Wingdings" panose="05000000000000000000" pitchFamily="2" charset="2"/>
                  <a:buChar char="Ø"/>
                </a:pPr>
                <a:r>
                  <a:rPr lang="ro-RO" sz="2400" dirty="0">
                    <a:latin typeface="+mn-lt"/>
                  </a:rPr>
                  <a:t>Au găsit că dimensiunea eșantionului de care au nevoie este de aproximativ 1,000 de cetățeni. Cum este calculată această dimensiune a eșantionului?</a:t>
                </a:r>
                <a:endParaRPr lang="en-US" sz="2400" dirty="0">
                  <a:latin typeface="+mn-lt"/>
                </a:endParaRPr>
              </a:p>
              <a:p>
                <a:pPr marL="342900" indent="-342900">
                  <a:buFont typeface="Wingdings" panose="05000000000000000000" pitchFamily="2" charset="2"/>
                  <a:buChar char="Ø"/>
                </a:pPr>
                <a:endParaRPr lang="en-US" sz="2400" dirty="0">
                  <a:latin typeface="+mn-lt"/>
                </a:endParaRPr>
              </a:p>
            </p:txBody>
          </p:sp>
        </mc:Choice>
        <mc:Fallback xmlns="">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4" y="1773346"/>
                <a:ext cx="7244366" cy="7478970"/>
              </a:xfrm>
              <a:prstGeom prst="rect">
                <a:avLst/>
              </a:prstGeom>
              <a:blipFill>
                <a:blip r:embed="rId2"/>
                <a:stretch>
                  <a:fillRect l="-1178" t="-570" r="-337"/>
                </a:stretch>
              </a:blipFill>
            </p:spPr>
            <p:txBody>
              <a:bodyPr/>
              <a:lstStyle/>
              <a:p>
                <a:r>
                  <a:rPr lang="ro-RO">
                    <a:noFill/>
                  </a:rPr>
                  <a:t> </a:t>
                </a:r>
              </a:p>
            </p:txBody>
          </p:sp>
        </mc:Fallback>
      </mc:AlternateContent>
      <p:pic>
        <p:nvPicPr>
          <p:cNvPr id="2" name="Picture 2" descr="biden approval independents site">
            <a:extLst>
              <a:ext uri="{FF2B5EF4-FFF2-40B4-BE49-F238E27FC236}">
                <a16:creationId xmlns:a16="http://schemas.microsoft.com/office/drawing/2014/main" id="{04F62F3C-06C8-ECD5-BD04-E21AD6036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99" y="1779799"/>
            <a:ext cx="9479316" cy="680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0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3659957" cy="1261844"/>
          </a:xfrm>
          <a:prstGeom prst="rect">
            <a:avLst/>
          </a:prstGeom>
          <a:noFill/>
          <a:ln>
            <a:noFill/>
          </a:ln>
        </p:spPr>
        <p:txBody>
          <a:bodyPr spcFirstLastPara="1" wrap="square" lIns="91425" tIns="45700" rIns="91425" bIns="45700" anchor="t" anchorCtr="0">
            <a:spAutoFit/>
          </a:bodyPr>
          <a:lstStyle/>
          <a:p>
            <a:pPr lvl="0"/>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aleatorie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simplă</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1282966" cy="6986528"/>
          </a:xfrm>
          <a:prstGeom prst="rect">
            <a:avLst/>
          </a:prstGeom>
          <a:noFill/>
        </p:spPr>
        <p:txBody>
          <a:bodyPr wrap="square" rtlCol="0">
            <a:spAutoFit/>
          </a:bodyPr>
          <a:lstStyle/>
          <a:p>
            <a:pPr marL="342900" indent="-342900">
              <a:buFont typeface="Wingdings" panose="05000000000000000000" pitchFamily="2" charset="2"/>
              <a:buChar char="Ø"/>
            </a:pPr>
            <a:r>
              <a:rPr lang="ro-RO" sz="2800" dirty="0">
                <a:latin typeface="+mn-lt"/>
              </a:rPr>
              <a:t> Cele trei ingrediente sunt sintetizate în următoarele formule</a:t>
            </a:r>
            <a:r>
              <a:rPr lang="en-US" sz="2800" dirty="0">
                <a:latin typeface="+mn-lt"/>
              </a:rPr>
              <a:t>:</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ro-RO" sz="2800" dirty="0">
                <a:latin typeface="+mn-lt"/>
              </a:rPr>
              <a:t> C</a:t>
            </a:r>
            <a:r>
              <a:rPr lang="en-US" sz="2800" dirty="0" err="1">
                <a:latin typeface="+mn-lt"/>
              </a:rPr>
              <a:t>onstanta</a:t>
            </a:r>
            <a:r>
              <a:rPr lang="en-US" sz="2800" dirty="0">
                <a:latin typeface="+mn-lt"/>
              </a:rPr>
              <a:t> 𝑘 </a:t>
            </a:r>
            <a:r>
              <a:rPr lang="en-US" sz="2800" dirty="0" err="1">
                <a:latin typeface="+mn-lt"/>
              </a:rPr>
              <a:t>provine</a:t>
            </a:r>
            <a:r>
              <a:rPr lang="en-US" sz="2800" dirty="0">
                <a:latin typeface="+mn-lt"/>
              </a:rPr>
              <a:t> </a:t>
            </a:r>
            <a:r>
              <a:rPr lang="en-US" sz="2800" dirty="0" err="1">
                <a:latin typeface="+mn-lt"/>
              </a:rPr>
              <a:t>dintr</a:t>
            </a:r>
            <a:r>
              <a:rPr lang="en-US" sz="2800" dirty="0">
                <a:latin typeface="+mn-lt"/>
              </a:rPr>
              <a:t>-o </a:t>
            </a:r>
            <a:r>
              <a:rPr lang="en-US" sz="2800" dirty="0" err="1">
                <a:latin typeface="+mn-lt"/>
              </a:rPr>
              <a:t>distribuție</a:t>
            </a:r>
            <a:r>
              <a:rPr lang="en-US" sz="2800" dirty="0">
                <a:latin typeface="+mn-lt"/>
              </a:rPr>
              <a:t> </a:t>
            </a:r>
            <a:r>
              <a:rPr lang="en-US" sz="2800" dirty="0" err="1">
                <a:latin typeface="+mn-lt"/>
              </a:rPr>
              <a:t>normală</a:t>
            </a:r>
            <a:r>
              <a:rPr lang="en-US" sz="2800" dirty="0">
                <a:latin typeface="+mn-lt"/>
              </a:rPr>
              <a:t> </a:t>
            </a:r>
            <a:r>
              <a:rPr lang="en-US" sz="2800" dirty="0" err="1">
                <a:latin typeface="+mn-lt"/>
              </a:rPr>
              <a:t>și</a:t>
            </a:r>
            <a:r>
              <a:rPr lang="en-US" sz="2800" dirty="0">
                <a:latin typeface="+mn-lt"/>
              </a:rPr>
              <a:t> </a:t>
            </a:r>
            <a:r>
              <a:rPr lang="en-US" sz="2800" dirty="0" err="1">
                <a:latin typeface="+mn-lt"/>
              </a:rPr>
              <a:t>devine</a:t>
            </a:r>
            <a:r>
              <a:rPr lang="en-US" sz="2800" dirty="0">
                <a:latin typeface="+mn-lt"/>
              </a:rPr>
              <a:t> </a:t>
            </a:r>
            <a:r>
              <a:rPr lang="en-US" sz="2800" dirty="0" err="1">
                <a:latin typeface="+mn-lt"/>
              </a:rPr>
              <a:t>mai</a:t>
            </a:r>
            <a:r>
              <a:rPr lang="en-US" sz="2800" dirty="0">
                <a:latin typeface="+mn-lt"/>
              </a:rPr>
              <a:t> mare </a:t>
            </a:r>
            <a:r>
              <a:rPr lang="en-US" sz="2800" dirty="0" err="1">
                <a:latin typeface="+mn-lt"/>
              </a:rPr>
              <a:t>dacă</a:t>
            </a:r>
            <a:r>
              <a:rPr lang="en-US" sz="2800" dirty="0">
                <a:latin typeface="+mn-lt"/>
              </a:rPr>
              <a:t> </a:t>
            </a:r>
            <a:r>
              <a:rPr lang="en-US" sz="2800" dirty="0" err="1">
                <a:latin typeface="+mn-lt"/>
              </a:rPr>
              <a:t>creștem</a:t>
            </a:r>
            <a:r>
              <a:rPr lang="en-US" sz="2800" dirty="0">
                <a:latin typeface="+mn-lt"/>
              </a:rPr>
              <a:t> </a:t>
            </a:r>
            <a:r>
              <a:rPr lang="en-US" sz="2800" dirty="0" err="1">
                <a:latin typeface="+mn-lt"/>
              </a:rPr>
              <a:t>nivelul</a:t>
            </a:r>
            <a:r>
              <a:rPr lang="en-US" sz="2800" dirty="0">
                <a:latin typeface="+mn-lt"/>
              </a:rPr>
              <a:t> de </a:t>
            </a:r>
            <a:r>
              <a:rPr lang="en-US" sz="2800" dirty="0" err="1">
                <a:latin typeface="+mn-lt"/>
              </a:rPr>
              <a:t>încredere</a:t>
            </a:r>
            <a:r>
              <a:rPr lang="en-US" sz="2800" dirty="0">
                <a:latin typeface="+mn-lt"/>
              </a:rPr>
              <a:t> </a:t>
            </a:r>
            <a:r>
              <a:rPr lang="en-US" sz="2800" dirty="0" err="1">
                <a:latin typeface="+mn-lt"/>
              </a:rPr>
              <a:t>dorit</a:t>
            </a:r>
            <a:endParaRPr lang="en-US" sz="2800" dirty="0">
              <a:latin typeface="+mn-lt"/>
            </a:endParaRPr>
          </a:p>
          <a:p>
            <a:pPr marL="715963" lvl="1" indent="-274638">
              <a:buFont typeface="+mj-lt"/>
              <a:buAutoNum type="arabicPeriod"/>
            </a:pPr>
            <a:endParaRPr lang="ro-RO" sz="2800" dirty="0">
              <a:latin typeface="+mn-lt"/>
            </a:endParaRPr>
          </a:p>
          <a:p>
            <a:pPr marL="715963" lvl="1" indent="-274638">
              <a:buFont typeface="+mj-lt"/>
              <a:buAutoNum type="arabicPeriod"/>
            </a:pPr>
            <a:r>
              <a:rPr lang="ro-RO" sz="2800" dirty="0">
                <a:latin typeface="+mn-lt"/>
              </a:rPr>
              <a:t> T</a:t>
            </a:r>
            <a:r>
              <a:rPr lang="en-US" sz="2800" dirty="0" err="1">
                <a:latin typeface="+mn-lt"/>
              </a:rPr>
              <a:t>ermenul</a:t>
            </a:r>
            <a:r>
              <a:rPr lang="en-US" sz="2800" dirty="0">
                <a:latin typeface="+mn-lt"/>
              </a:rPr>
              <a:t> 𝑒 </a:t>
            </a:r>
            <a:r>
              <a:rPr lang="en-US" sz="2800" dirty="0" err="1">
                <a:latin typeface="+mn-lt"/>
              </a:rPr>
              <a:t>reprezintă</a:t>
            </a:r>
            <a:r>
              <a:rPr lang="en-US" sz="2800" dirty="0">
                <a:latin typeface="+mn-lt"/>
              </a:rPr>
              <a:t> </a:t>
            </a:r>
            <a:r>
              <a:rPr lang="en-US" sz="2800" dirty="0" err="1">
                <a:latin typeface="+mn-lt"/>
              </a:rPr>
              <a:t>marja</a:t>
            </a:r>
            <a:r>
              <a:rPr lang="en-US" sz="2800" dirty="0">
                <a:latin typeface="+mn-lt"/>
              </a:rPr>
              <a:t> de </a:t>
            </a:r>
            <a:r>
              <a:rPr lang="en-US" sz="2800" dirty="0" err="1">
                <a:latin typeface="+mn-lt"/>
              </a:rPr>
              <a:t>eroare</a:t>
            </a:r>
            <a:r>
              <a:rPr lang="en-US" sz="2800" dirty="0">
                <a:latin typeface="+mn-lt"/>
              </a:rPr>
              <a:t> pe care </a:t>
            </a:r>
            <a:r>
              <a:rPr lang="en-US" sz="2800" dirty="0" err="1">
                <a:latin typeface="+mn-lt"/>
              </a:rPr>
              <a:t>suntem</a:t>
            </a:r>
            <a:r>
              <a:rPr lang="en-US" sz="2800" dirty="0">
                <a:latin typeface="+mn-lt"/>
              </a:rPr>
              <a:t> </a:t>
            </a:r>
            <a:r>
              <a:rPr lang="en-US" sz="2800" dirty="0" err="1">
                <a:latin typeface="+mn-lt"/>
              </a:rPr>
              <a:t>dispuși</a:t>
            </a:r>
            <a:r>
              <a:rPr lang="en-US" sz="2800" dirty="0">
                <a:latin typeface="+mn-lt"/>
              </a:rPr>
              <a:t> </a:t>
            </a:r>
            <a:r>
              <a:rPr lang="en-US" sz="2800" dirty="0" err="1">
                <a:latin typeface="+mn-lt"/>
              </a:rPr>
              <a:t>să</a:t>
            </a:r>
            <a:r>
              <a:rPr lang="en-US" sz="2800" dirty="0">
                <a:latin typeface="+mn-lt"/>
              </a:rPr>
              <a:t> ne-o </a:t>
            </a:r>
            <a:r>
              <a:rPr lang="en-US" sz="2800" dirty="0" err="1">
                <a:latin typeface="+mn-lt"/>
              </a:rPr>
              <a:t>asumăm</a:t>
            </a:r>
            <a:endParaRPr lang="en-US" sz="2800" dirty="0">
              <a:latin typeface="+mn-lt"/>
            </a:endParaRPr>
          </a:p>
          <a:p>
            <a:pPr marL="715963" lvl="1" indent="-274638">
              <a:buFont typeface="+mj-lt"/>
              <a:buAutoNum type="arabicPeriod"/>
            </a:pPr>
            <a:endParaRPr lang="ro-RO" sz="2800" dirty="0">
              <a:latin typeface="+mn-lt"/>
            </a:endParaRPr>
          </a:p>
          <a:p>
            <a:pPr marL="715963" lvl="1" indent="-274638">
              <a:buFont typeface="+mj-lt"/>
              <a:buAutoNum type="arabicPeriod"/>
            </a:pPr>
            <a:r>
              <a:rPr lang="en-US" sz="2800" dirty="0" err="1">
                <a:latin typeface="+mn-lt"/>
              </a:rPr>
              <a:t>Trebuie</a:t>
            </a:r>
            <a:r>
              <a:rPr lang="en-US" sz="2800" dirty="0">
                <a:latin typeface="+mn-lt"/>
              </a:rPr>
              <a:t> </a:t>
            </a:r>
            <a:r>
              <a:rPr lang="en-US" sz="2800" dirty="0" err="1">
                <a:latin typeface="+mn-lt"/>
              </a:rPr>
              <a:t>să</a:t>
            </a:r>
            <a:r>
              <a:rPr lang="en-US" sz="2800" dirty="0">
                <a:latin typeface="+mn-lt"/>
              </a:rPr>
              <a:t> </a:t>
            </a:r>
            <a:r>
              <a:rPr lang="en-US" sz="2800" dirty="0" err="1">
                <a:latin typeface="+mn-lt"/>
              </a:rPr>
              <a:t>facem</a:t>
            </a:r>
            <a:r>
              <a:rPr lang="en-US" sz="2800" dirty="0">
                <a:latin typeface="+mn-lt"/>
              </a:rPr>
              <a:t> </a:t>
            </a:r>
            <a:r>
              <a:rPr lang="en-US" sz="2800" dirty="0" err="1">
                <a:latin typeface="+mn-lt"/>
              </a:rPr>
              <a:t>și</a:t>
            </a:r>
            <a:r>
              <a:rPr lang="en-US" sz="2800" dirty="0">
                <a:latin typeface="+mn-lt"/>
              </a:rPr>
              <a:t> o </a:t>
            </a:r>
            <a:r>
              <a:rPr lang="en-US" sz="2800" dirty="0" err="1">
                <a:latin typeface="+mn-lt"/>
              </a:rPr>
              <a:t>presupunere</a:t>
            </a:r>
            <a:r>
              <a:rPr lang="en-US" sz="2800" dirty="0">
                <a:latin typeface="+mn-lt"/>
              </a:rPr>
              <a:t> </a:t>
            </a:r>
            <a:r>
              <a:rPr lang="en-US" sz="2800" dirty="0" err="1">
                <a:latin typeface="+mn-lt"/>
              </a:rPr>
              <a:t>privind</a:t>
            </a:r>
            <a:r>
              <a:rPr lang="en-US" sz="2800" dirty="0">
                <a:latin typeface="+mn-lt"/>
              </a:rPr>
              <a:t> </a:t>
            </a:r>
            <a:r>
              <a:rPr lang="en-US" sz="2800" dirty="0" err="1">
                <a:latin typeface="+mn-lt"/>
              </a:rPr>
              <a:t>valoarea</a:t>
            </a:r>
            <a:r>
              <a:rPr lang="en-US" sz="2800" dirty="0">
                <a:latin typeface="+mn-lt"/>
              </a:rPr>
              <a:t> </a:t>
            </a:r>
            <a:r>
              <a:rPr lang="en-US" sz="2800" dirty="0" err="1">
                <a:latin typeface="+mn-lt"/>
              </a:rPr>
              <a:t>lui</a:t>
            </a:r>
            <a:r>
              <a:rPr lang="en-US" sz="2800" dirty="0">
                <a:latin typeface="+mn-lt"/>
              </a:rPr>
              <a:t> P*(1-P), care </a:t>
            </a:r>
            <a:r>
              <a:rPr lang="en-US" sz="2800" dirty="0" err="1">
                <a:latin typeface="+mn-lt"/>
              </a:rPr>
              <a:t>reprezintă</a:t>
            </a:r>
            <a:r>
              <a:rPr lang="en-US" sz="2800" dirty="0">
                <a:latin typeface="+mn-lt"/>
              </a:rPr>
              <a:t> </a:t>
            </a:r>
            <a:r>
              <a:rPr lang="en-US" sz="2800" dirty="0" err="1">
                <a:latin typeface="+mn-lt"/>
              </a:rPr>
              <a:t>varianța</a:t>
            </a:r>
            <a:r>
              <a:rPr lang="en-US" sz="2800" dirty="0">
                <a:latin typeface="+mn-lt"/>
              </a:rPr>
              <a:t> </a:t>
            </a:r>
            <a:r>
              <a:rPr lang="en-US" sz="2800" dirty="0" err="1">
                <a:latin typeface="+mn-lt"/>
              </a:rPr>
              <a:t>unei</a:t>
            </a:r>
            <a:r>
              <a:rPr lang="en-US" sz="2800" dirty="0">
                <a:latin typeface="+mn-lt"/>
              </a:rPr>
              <a:t> </a:t>
            </a:r>
            <a:r>
              <a:rPr lang="en-US" sz="2800" dirty="0" err="1">
                <a:latin typeface="+mn-lt"/>
              </a:rPr>
              <a:t>variabile</a:t>
            </a:r>
            <a:r>
              <a:rPr lang="en-US" sz="2800" dirty="0">
                <a:latin typeface="+mn-lt"/>
              </a:rPr>
              <a:t> </a:t>
            </a:r>
            <a:r>
              <a:rPr lang="en-US" sz="2800" dirty="0" err="1">
                <a:latin typeface="+mn-lt"/>
              </a:rPr>
              <a:t>binare</a:t>
            </a:r>
            <a:r>
              <a:rPr lang="en-US" sz="2800" dirty="0">
                <a:latin typeface="+mn-lt"/>
              </a:rPr>
              <a:t> (da/nu). </a:t>
            </a:r>
            <a:r>
              <a:rPr lang="en-US" sz="2800" dirty="0" err="1">
                <a:latin typeface="+mn-lt"/>
              </a:rPr>
              <a:t>Soluția</a:t>
            </a:r>
            <a:r>
              <a:rPr lang="en-US" sz="2800" dirty="0">
                <a:latin typeface="+mn-lt"/>
              </a:rPr>
              <a:t> </a:t>
            </a:r>
            <a:r>
              <a:rPr lang="en-US" sz="2800" dirty="0" err="1">
                <a:latin typeface="+mn-lt"/>
              </a:rPr>
              <a:t>obișnuită</a:t>
            </a:r>
            <a:r>
              <a:rPr lang="en-US" sz="2800" dirty="0">
                <a:latin typeface="+mn-lt"/>
              </a:rPr>
              <a:t> </a:t>
            </a:r>
            <a:r>
              <a:rPr lang="en-US" sz="2800" dirty="0" err="1">
                <a:latin typeface="+mn-lt"/>
              </a:rPr>
              <a:t>este</a:t>
            </a:r>
            <a:r>
              <a:rPr lang="en-US" sz="2800" dirty="0">
                <a:latin typeface="+mn-lt"/>
              </a:rPr>
              <a:t> </a:t>
            </a:r>
            <a:r>
              <a:rPr lang="en-US" sz="2800" dirty="0" err="1">
                <a:latin typeface="+mn-lt"/>
              </a:rPr>
              <a:t>să</a:t>
            </a:r>
            <a:r>
              <a:rPr lang="en-US" sz="2800" dirty="0">
                <a:latin typeface="+mn-lt"/>
              </a:rPr>
              <a:t> </a:t>
            </a:r>
            <a:r>
              <a:rPr lang="en-US" sz="2800" dirty="0" err="1">
                <a:latin typeface="+mn-lt"/>
              </a:rPr>
              <a:t>presupunem</a:t>
            </a:r>
            <a:r>
              <a:rPr lang="en-US" sz="2800" dirty="0">
                <a:latin typeface="+mn-lt"/>
              </a:rPr>
              <a:t> </a:t>
            </a:r>
            <a:r>
              <a:rPr lang="en-US" sz="2800" dirty="0" err="1">
                <a:latin typeface="+mn-lt"/>
              </a:rPr>
              <a:t>că</a:t>
            </a:r>
            <a:r>
              <a:rPr lang="en-US" sz="2800" dirty="0">
                <a:latin typeface="+mn-lt"/>
              </a:rPr>
              <a:t> P=1-P=0,5, </a:t>
            </a:r>
            <a:r>
              <a:rPr lang="en-US" sz="2800" dirty="0" err="1">
                <a:latin typeface="+mn-lt"/>
              </a:rPr>
              <a:t>astfel</a:t>
            </a:r>
            <a:r>
              <a:rPr lang="en-US" sz="2800" dirty="0">
                <a:latin typeface="+mn-lt"/>
              </a:rPr>
              <a:t> </a:t>
            </a:r>
            <a:r>
              <a:rPr lang="en-US" sz="2800" dirty="0" err="1">
                <a:latin typeface="+mn-lt"/>
              </a:rPr>
              <a:t>încât</a:t>
            </a:r>
            <a:r>
              <a:rPr lang="en-US" sz="2800" dirty="0">
                <a:latin typeface="+mn-lt"/>
              </a:rPr>
              <a:t> P*(1-P)=0,25 </a:t>
            </a:r>
            <a:r>
              <a:rPr lang="en-US" sz="2800" dirty="0" err="1">
                <a:latin typeface="+mn-lt"/>
              </a:rPr>
              <a:t>ia</a:t>
            </a:r>
            <a:r>
              <a:rPr lang="en-US" sz="2800" dirty="0">
                <a:latin typeface="+mn-lt"/>
              </a:rPr>
              <a:t> </a:t>
            </a:r>
            <a:r>
              <a:rPr lang="en-US" sz="2800" dirty="0" err="1">
                <a:latin typeface="+mn-lt"/>
              </a:rPr>
              <a:t>valoarea</a:t>
            </a:r>
            <a:r>
              <a:rPr lang="en-US" sz="2800" dirty="0">
                <a:latin typeface="+mn-lt"/>
              </a:rPr>
              <a:t> </a:t>
            </a:r>
            <a:r>
              <a:rPr lang="en-US" sz="2800" dirty="0" err="1">
                <a:latin typeface="+mn-lt"/>
              </a:rPr>
              <a:t>maximă</a:t>
            </a:r>
            <a:r>
              <a:rPr lang="en-US" sz="2800" dirty="0">
                <a:latin typeface="+mn-lt"/>
              </a:rPr>
              <a:t>.</a:t>
            </a:r>
            <a:endParaRPr lang="ro-RO" sz="2800" dirty="0">
              <a:latin typeface="+mn-lt"/>
            </a:endParaRPr>
          </a:p>
          <a:p>
            <a:pPr marL="715963" lvl="1" indent="-274638">
              <a:buFont typeface="+mj-lt"/>
              <a:buAutoNum type="arabicPeriod"/>
            </a:pPr>
            <a:endParaRPr lang="en-US" sz="2800" dirty="0">
              <a:latin typeface="+mn-lt"/>
            </a:endParaRPr>
          </a:p>
          <a:p>
            <a:pPr marL="342900" indent="-342900">
              <a:buFont typeface="Wingdings" panose="05000000000000000000" pitchFamily="2" charset="2"/>
              <a:buChar char="Ø"/>
            </a:pPr>
            <a:r>
              <a:rPr lang="ro-RO" sz="2800" dirty="0">
                <a:latin typeface="+mn-lt"/>
              </a:rPr>
              <a:t>𝑛* este soluția pentru o eșantionare aleatorie simplă cu înlocuire, 𝑛 este soluția pentru o eșantionare aleatorie simplă fără înlocuire, iar N este dimensiunea populației.</a:t>
            </a:r>
            <a:endParaRPr lang="en-US" sz="2800" dirty="0">
              <a:latin typeface="+mn-lt"/>
            </a:endParaRPr>
          </a:p>
        </p:txBody>
      </p:sp>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2935268" y="2769152"/>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∗(1−</m:t>
                          </m:r>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m:t>
                          </m:r>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2935268" y="2769152"/>
                <a:ext cx="4819332" cy="199021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117751" y="5748715"/>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117751" y="5748715"/>
                <a:ext cx="4454365" cy="1810405"/>
              </a:xfrm>
              <a:prstGeom prst="rect">
                <a:avLst/>
              </a:prstGeom>
              <a:blipFill>
                <a:blip r:embed="rId4"/>
                <a:stretch>
                  <a:fillRect/>
                </a:stretch>
              </a:blipFill>
              <a:ln w="2857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54485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4677596" cy="707846"/>
          </a:xfrm>
          <a:prstGeom prst="rect">
            <a:avLst/>
          </a:prstGeom>
          <a:noFill/>
          <a:ln>
            <a:noFill/>
          </a:ln>
        </p:spPr>
        <p:txBody>
          <a:bodyPr spcFirstLastPara="1" wrap="square" lIns="91425" tIns="45700" rIns="91425" bIns="45700" anchor="t" anchorCtr="0">
            <a:spAutoFit/>
          </a:bodyPr>
          <a:lstStyle/>
          <a:p>
            <a:pPr lvl="0"/>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aleatorie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simplă</a:t>
            </a: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6357886" cy="2246769"/>
          </a:xfrm>
          <a:prstGeom prst="rect">
            <a:avLst/>
          </a:prstGeom>
          <a:noFill/>
        </p:spPr>
        <p:txBody>
          <a:bodyPr wrap="square" rtlCol="0">
            <a:spAutoFit/>
          </a:bodyPr>
          <a:lstStyle/>
          <a:p>
            <a:pPr marL="342900" indent="-342900">
              <a:buFont typeface="Wingdings" panose="05000000000000000000" pitchFamily="2" charset="2"/>
              <a:buChar char="Ø"/>
            </a:pPr>
            <a:r>
              <a:rPr lang="en-US" sz="2800" dirty="0" err="1">
                <a:latin typeface="+mn-lt"/>
              </a:rPr>
              <a:t>Implementat</a:t>
            </a:r>
            <a:r>
              <a:rPr lang="en-US" sz="2800" dirty="0">
                <a:latin typeface="+mn-lt"/>
              </a:rPr>
              <a:t> </a:t>
            </a:r>
            <a:r>
              <a:rPr lang="ro-RO" sz="2800" dirty="0">
                <a:latin typeface="+mn-lt"/>
              </a:rPr>
              <a:t>î</a:t>
            </a:r>
            <a:r>
              <a:rPr lang="en-US" sz="2800" dirty="0">
                <a:latin typeface="+mn-lt"/>
              </a:rPr>
              <a:t>n R </a:t>
            </a:r>
            <a:r>
              <a:rPr lang="ro-RO" sz="2800" dirty="0">
                <a:latin typeface="+mn-lt"/>
              </a:rPr>
              <a:t>cu ajutorul pachetului</a:t>
            </a:r>
            <a:r>
              <a:rPr lang="en-US" sz="2800" dirty="0">
                <a:latin typeface="+mn-lt"/>
              </a:rPr>
              <a:t> “</a:t>
            </a:r>
            <a:r>
              <a:rPr lang="en-US" sz="2800" dirty="0" err="1">
                <a:latin typeface="+mn-lt"/>
              </a:rPr>
              <a:t>samplingbook</a:t>
            </a:r>
            <a:r>
              <a:rPr lang="en-US" sz="2800" dirty="0">
                <a:latin typeface="+mn-lt"/>
              </a:rPr>
              <a:t>”</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 Fun</a:t>
            </a:r>
            <a:r>
              <a:rPr lang="ro-RO" sz="2800" dirty="0">
                <a:latin typeface="+mn-lt"/>
              </a:rPr>
              <a:t>cția</a:t>
            </a:r>
            <a:r>
              <a:rPr lang="en-US" sz="2800" dirty="0">
                <a:latin typeface="+mn-lt"/>
              </a:rPr>
              <a:t> “</a:t>
            </a:r>
            <a:r>
              <a:rPr lang="en-US" sz="2800" dirty="0" err="1">
                <a:latin typeface="+mn-lt"/>
              </a:rPr>
              <a:t>sample.size.prop</a:t>
            </a:r>
            <a:r>
              <a:rPr lang="en-US" sz="2800" dirty="0">
                <a:latin typeface="+mn-lt"/>
              </a:rPr>
              <a:t>” </a:t>
            </a:r>
            <a:r>
              <a:rPr lang="ro-RO" sz="2800" dirty="0">
                <a:latin typeface="+mn-lt"/>
              </a:rPr>
              <a:t>permite eșantionarea cu și fără înlocuire , deși nu se vor găsi diferențe practice între soluția acestor două alternative, având în vedere dimensiunea mare a populației (N) din care sunt extrase eșantioanele (putem presupune în mod arbitrar că N=200.000.000). </a:t>
            </a:r>
          </a:p>
        </p:txBody>
      </p:sp>
      <p:sp>
        <p:nvSpPr>
          <p:cNvPr id="2" name="Rectangle 2">
            <a:extLst>
              <a:ext uri="{FF2B5EF4-FFF2-40B4-BE49-F238E27FC236}">
                <a16:creationId xmlns:a16="http://schemas.microsoft.com/office/drawing/2014/main" id="{4EC8CF4F-F4E2-F384-F295-96182100158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798C1B7-94C6-9FDD-C97B-28724EB76454}"/>
              </a:ext>
            </a:extLst>
          </p:cNvPr>
          <p:cNvGraphicFramePr>
            <a:graphicFrameLocks noChangeAspect="1"/>
          </p:cNvGraphicFramePr>
          <p:nvPr>
            <p:extLst>
              <p:ext uri="{D42A27DB-BD31-4B8C-83A1-F6EECF244321}">
                <p14:modId xmlns:p14="http://schemas.microsoft.com/office/powerpoint/2010/main" val="1944799931"/>
              </p:ext>
            </p:extLst>
          </p:nvPr>
        </p:nvGraphicFramePr>
        <p:xfrm>
          <a:off x="1280159" y="4671268"/>
          <a:ext cx="15986165" cy="1973372"/>
        </p:xfrm>
        <a:graphic>
          <a:graphicData uri="http://schemas.openxmlformats.org/presentationml/2006/ole">
            <mc:AlternateContent xmlns:mc="http://schemas.openxmlformats.org/markup-compatibility/2006">
              <mc:Choice xmlns:v="urn:schemas-microsoft-com:vml" Requires="v">
                <p:oleObj spid="_x0000_s1042" r:id="rId3" imgW="4854361" imgH="601905" progId="PBrush">
                  <p:embed/>
                </p:oleObj>
              </mc:Choice>
              <mc:Fallback>
                <p:oleObj r:id="rId3" imgW="4854361" imgH="601905" progId="PBrush">
                  <p:embed/>
                  <p:pic>
                    <p:nvPicPr>
                      <p:cNvPr id="6" name="Object 5">
                        <a:extLst>
                          <a:ext uri="{FF2B5EF4-FFF2-40B4-BE49-F238E27FC236}">
                            <a16:creationId xmlns:a16="http://schemas.microsoft.com/office/drawing/2014/main" id="{8798C1B7-94C6-9FDD-C97B-28724EB76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59" y="4671268"/>
                        <a:ext cx="15986165" cy="197337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042B353-0F27-C935-CFA0-5C803BA5C26F}"/>
              </a:ext>
            </a:extLst>
          </p:cNvPr>
          <p:cNvSpPr txBox="1"/>
          <p:nvPr/>
        </p:nvSpPr>
        <p:spPr>
          <a:xfrm>
            <a:off x="985234" y="7084693"/>
            <a:ext cx="16357886" cy="523220"/>
          </a:xfrm>
          <a:prstGeom prst="rect">
            <a:avLst/>
          </a:prstGeom>
          <a:noFill/>
        </p:spPr>
        <p:txBody>
          <a:bodyPr wrap="square" rtlCol="0">
            <a:spAutoFit/>
          </a:bodyPr>
          <a:lstStyle/>
          <a:p>
            <a:pPr marL="342900" indent="-342900">
              <a:buFont typeface="Wingdings" panose="05000000000000000000" pitchFamily="2" charset="2"/>
              <a:buChar char="Ø"/>
            </a:pPr>
            <a:r>
              <a:rPr lang="en-US" sz="2800" dirty="0" err="1">
                <a:latin typeface="+mn-lt"/>
              </a:rPr>
              <a:t>În</a:t>
            </a:r>
            <a:r>
              <a:rPr lang="en-US" sz="2800" dirty="0">
                <a:latin typeface="+mn-lt"/>
              </a:rPr>
              <a:t> </a:t>
            </a:r>
            <a:r>
              <a:rPr lang="en-US" sz="2800" dirty="0" err="1">
                <a:latin typeface="+mn-lt"/>
              </a:rPr>
              <a:t>ambele</a:t>
            </a:r>
            <a:r>
              <a:rPr lang="en-US" sz="2800" dirty="0">
                <a:latin typeface="+mn-lt"/>
              </a:rPr>
              <a:t> </a:t>
            </a:r>
            <a:r>
              <a:rPr lang="en-US" sz="2800" dirty="0" err="1">
                <a:latin typeface="+mn-lt"/>
              </a:rPr>
              <a:t>cazuri</a:t>
            </a:r>
            <a:r>
              <a:rPr lang="en-US" sz="2800" dirty="0">
                <a:latin typeface="+mn-lt"/>
              </a:rPr>
              <a:t>, se </a:t>
            </a:r>
            <a:r>
              <a:rPr lang="en-US" sz="2800" dirty="0" err="1">
                <a:latin typeface="+mn-lt"/>
              </a:rPr>
              <a:t>găsește</a:t>
            </a:r>
            <a:r>
              <a:rPr lang="en-US" sz="2800" dirty="0">
                <a:latin typeface="+mn-lt"/>
              </a:rPr>
              <a:t> ca </a:t>
            </a:r>
            <a:r>
              <a:rPr lang="en-US" sz="2800" dirty="0" err="1">
                <a:latin typeface="+mn-lt"/>
              </a:rPr>
              <a:t>soluție</a:t>
            </a:r>
            <a:r>
              <a:rPr lang="en-US" sz="2800" dirty="0">
                <a:latin typeface="+mn-lt"/>
              </a:rPr>
              <a:t> o </a:t>
            </a:r>
            <a:r>
              <a:rPr lang="en-US" sz="2800" dirty="0" err="1">
                <a:latin typeface="+mn-lt"/>
              </a:rPr>
              <a:t>dimensiune</a:t>
            </a:r>
            <a:r>
              <a:rPr lang="en-US" sz="2800" dirty="0">
                <a:latin typeface="+mn-lt"/>
              </a:rPr>
              <a:t> a </a:t>
            </a:r>
            <a:r>
              <a:rPr lang="en-US" sz="2800" dirty="0" err="1">
                <a:latin typeface="+mn-lt"/>
              </a:rPr>
              <a:t>eșantionului</a:t>
            </a:r>
            <a:r>
              <a:rPr lang="en-US" sz="2800" dirty="0">
                <a:latin typeface="+mn-lt"/>
              </a:rPr>
              <a:t> de </a:t>
            </a:r>
            <a:r>
              <a:rPr lang="en-US" sz="2800" dirty="0" err="1">
                <a:latin typeface="+mn-lt"/>
              </a:rPr>
              <a:t>aproximativ</a:t>
            </a:r>
            <a:r>
              <a:rPr lang="en-US" sz="2800" dirty="0">
                <a:latin typeface="+mn-lt"/>
              </a:rPr>
              <a:t> 1.000 de </a:t>
            </a:r>
            <a:r>
              <a:rPr lang="en-US" sz="2800" dirty="0" err="1">
                <a:latin typeface="+mn-lt"/>
              </a:rPr>
              <a:t>unități</a:t>
            </a:r>
            <a:r>
              <a:rPr lang="en-US" sz="2800" dirty="0">
                <a:latin typeface="+mn-lt"/>
              </a:rPr>
              <a:t>.</a:t>
            </a:r>
          </a:p>
        </p:txBody>
      </p:sp>
    </p:spTree>
    <p:extLst>
      <p:ext uri="{BB962C8B-B14F-4D97-AF65-F5344CB8AC3E}">
        <p14:creationId xmlns:p14="http://schemas.microsoft.com/office/powerpoint/2010/main" val="282110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3541970" cy="1877397"/>
          </a:xfrm>
          <a:prstGeom prst="rect">
            <a:avLst/>
          </a:prstGeom>
          <a:noFill/>
          <a:ln>
            <a:noFill/>
          </a:ln>
        </p:spPr>
        <p:txBody>
          <a:bodyPr spcFirstLastPara="1" wrap="square" lIns="91425" tIns="45700" rIns="91425" bIns="45700" anchor="t" anchorCtr="0">
            <a:spAutoFit/>
          </a:bodyPr>
          <a:lstStyle/>
          <a:p>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aleatorie</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simplă</a:t>
            </a:r>
            <a:endParaRPr lang="en-US" sz="3600" b="1" dirty="0">
              <a:solidFill>
                <a:srgbClr val="E7686A"/>
              </a:solidFill>
              <a:latin typeface="Calibri"/>
              <a:ea typeface="Calibri"/>
              <a:cs typeface="Calibri"/>
              <a:sym typeface="Calibri"/>
            </a:endParaRPr>
          </a:p>
          <a:p>
            <a:pPr marL="0" marR="0" lvl="0" indent="0" algn="l" rtl="0">
              <a:spcBef>
                <a:spcPts val="0"/>
              </a:spcBef>
              <a:spcAft>
                <a:spcPts val="0"/>
              </a:spcAft>
              <a:buNone/>
            </a:pP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3" y="1773346"/>
                <a:ext cx="11618247" cy="7417415"/>
              </a:xfrm>
              <a:prstGeom prst="rect">
                <a:avLst/>
              </a:prstGeom>
              <a:noFill/>
            </p:spPr>
            <p:txBody>
              <a:bodyPr wrap="square" rtlCol="0">
                <a:spAutoFit/>
              </a:bodyPr>
              <a:lstStyle/>
              <a:p>
                <a:pPr marL="342900" indent="-342900">
                  <a:buFont typeface="Wingdings" panose="05000000000000000000" pitchFamily="2" charset="2"/>
                  <a:buChar char="Ø"/>
                </a:pPr>
                <a:r>
                  <a:rPr lang="ro-RO" sz="2800" dirty="0">
                    <a:latin typeface="+mn-lt"/>
                  </a:rPr>
                  <a:t>Aceleași trei ingrediente apar și dacă dorim ca eșantionul nostru să estimeze o medie a populației pentru o variabilă continuă</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en-US" sz="2800" dirty="0">
                    <a:latin typeface="+mn-lt"/>
                  </a:rPr>
                  <a:t> Constanta 𝑘 </a:t>
                </a:r>
                <a:r>
                  <a:rPr lang="en-US" sz="2800" dirty="0" err="1">
                    <a:latin typeface="+mn-lt"/>
                  </a:rPr>
                  <a:t>provine</a:t>
                </a:r>
                <a:r>
                  <a:rPr lang="en-US" sz="2800" dirty="0">
                    <a:latin typeface="+mn-lt"/>
                  </a:rPr>
                  <a:t> </a:t>
                </a:r>
                <a:r>
                  <a:rPr lang="en-US" sz="2800" dirty="0" err="1">
                    <a:latin typeface="+mn-lt"/>
                  </a:rPr>
                  <a:t>dintr</a:t>
                </a:r>
                <a:r>
                  <a:rPr lang="en-US" sz="2800" dirty="0">
                    <a:latin typeface="+mn-lt"/>
                  </a:rPr>
                  <a:t>-o </a:t>
                </a:r>
                <a:r>
                  <a:rPr lang="en-US" sz="2800" dirty="0" err="1">
                    <a:latin typeface="+mn-lt"/>
                  </a:rPr>
                  <a:t>distribuție</a:t>
                </a:r>
                <a:r>
                  <a:rPr lang="en-US" sz="2800" dirty="0">
                    <a:latin typeface="+mn-lt"/>
                  </a:rPr>
                  <a:t> </a:t>
                </a:r>
                <a:r>
                  <a:rPr lang="en-US" sz="2800" dirty="0" err="1">
                    <a:latin typeface="+mn-lt"/>
                  </a:rPr>
                  <a:t>normală</a:t>
                </a:r>
                <a:r>
                  <a:rPr lang="en-US" sz="2800" dirty="0">
                    <a:latin typeface="+mn-lt"/>
                  </a:rPr>
                  <a:t> </a:t>
                </a:r>
                <a:r>
                  <a:rPr lang="en-US" sz="2800" dirty="0" err="1">
                    <a:latin typeface="+mn-lt"/>
                  </a:rPr>
                  <a:t>și</a:t>
                </a:r>
                <a:r>
                  <a:rPr lang="en-US" sz="2800" dirty="0">
                    <a:latin typeface="+mn-lt"/>
                  </a:rPr>
                  <a:t> </a:t>
                </a:r>
                <a:r>
                  <a:rPr lang="en-US" sz="2800" dirty="0" err="1">
                    <a:latin typeface="+mn-lt"/>
                  </a:rPr>
                  <a:t>devine</a:t>
                </a:r>
                <a:r>
                  <a:rPr lang="en-US" sz="2800" dirty="0">
                    <a:latin typeface="+mn-lt"/>
                  </a:rPr>
                  <a:t> </a:t>
                </a:r>
                <a:r>
                  <a:rPr lang="en-US" sz="2800" dirty="0" err="1">
                    <a:latin typeface="+mn-lt"/>
                  </a:rPr>
                  <a:t>mai</a:t>
                </a:r>
                <a:r>
                  <a:rPr lang="en-US" sz="2800" dirty="0">
                    <a:latin typeface="+mn-lt"/>
                  </a:rPr>
                  <a:t> mare </a:t>
                </a:r>
                <a:r>
                  <a:rPr lang="en-US" sz="2800" dirty="0" err="1">
                    <a:latin typeface="+mn-lt"/>
                  </a:rPr>
                  <a:t>dacă</a:t>
                </a:r>
                <a:r>
                  <a:rPr lang="en-US" sz="2800" dirty="0">
                    <a:latin typeface="+mn-lt"/>
                  </a:rPr>
                  <a:t> </a:t>
                </a:r>
                <a:r>
                  <a:rPr lang="en-US" sz="2800" dirty="0" err="1">
                    <a:latin typeface="+mn-lt"/>
                  </a:rPr>
                  <a:t>creștem</a:t>
                </a:r>
                <a:r>
                  <a:rPr lang="en-US" sz="2800" dirty="0">
                    <a:latin typeface="+mn-lt"/>
                  </a:rPr>
                  <a:t> </a:t>
                </a:r>
                <a:r>
                  <a:rPr lang="en-US" sz="2800" dirty="0" err="1">
                    <a:latin typeface="+mn-lt"/>
                  </a:rPr>
                  <a:t>nivelul</a:t>
                </a:r>
                <a:r>
                  <a:rPr lang="en-US" sz="2800" dirty="0">
                    <a:latin typeface="+mn-lt"/>
                  </a:rPr>
                  <a:t> de </a:t>
                </a:r>
                <a:r>
                  <a:rPr lang="en-US" sz="2800" dirty="0" err="1">
                    <a:latin typeface="+mn-lt"/>
                  </a:rPr>
                  <a:t>încredere</a:t>
                </a:r>
                <a:r>
                  <a:rPr lang="en-US" sz="2800" dirty="0">
                    <a:latin typeface="+mn-lt"/>
                  </a:rPr>
                  <a:t> d</a:t>
                </a:r>
                <a:r>
                  <a:rPr lang="ro-RO" sz="2800" dirty="0">
                    <a:latin typeface="+mn-lt"/>
                  </a:rPr>
                  <a:t>orit</a:t>
                </a:r>
              </a:p>
              <a:p>
                <a:pPr marL="715963" lvl="1" indent="-274638">
                  <a:buFont typeface="+mj-lt"/>
                  <a:buAutoNum type="arabicPeriod"/>
                </a:pPr>
                <a:endParaRPr lang="en-US" sz="2800" dirty="0">
                  <a:latin typeface="+mn-lt"/>
                </a:endParaRPr>
              </a:p>
              <a:p>
                <a:pPr marL="715963" lvl="1" indent="-274638">
                  <a:buFont typeface="+mj-lt"/>
                  <a:buAutoNum type="arabicPeriod"/>
                </a:pPr>
                <a:r>
                  <a:rPr lang="ro-RO" sz="2800" dirty="0">
                    <a:latin typeface="+mn-lt"/>
                  </a:rPr>
                  <a:t> S</a:t>
                </a:r>
                <a:r>
                  <a:rPr lang="en-US" sz="2800" dirty="0" err="1">
                    <a:latin typeface="+mn-lt"/>
                  </a:rPr>
                  <a:t>imbolul</a:t>
                </a:r>
                <a:r>
                  <a:rPr lang="en-US" sz="2800" dirty="0">
                    <a:latin typeface="+mn-lt"/>
                  </a:rPr>
                  <a:t> 𝑒 </a:t>
                </a:r>
                <a:r>
                  <a:rPr lang="en-US" sz="2800" dirty="0" err="1">
                    <a:latin typeface="+mn-lt"/>
                  </a:rPr>
                  <a:t>reprezintă</a:t>
                </a:r>
                <a:r>
                  <a:rPr lang="en-US" sz="2800" dirty="0">
                    <a:latin typeface="+mn-lt"/>
                  </a:rPr>
                  <a:t> </a:t>
                </a:r>
                <a:r>
                  <a:rPr lang="en-US" sz="2800" dirty="0" err="1">
                    <a:latin typeface="+mn-lt"/>
                  </a:rPr>
                  <a:t>marja</a:t>
                </a:r>
                <a:r>
                  <a:rPr lang="en-US" sz="2800" dirty="0">
                    <a:latin typeface="+mn-lt"/>
                  </a:rPr>
                  <a:t> de </a:t>
                </a:r>
                <a:r>
                  <a:rPr lang="en-US" sz="2800" dirty="0" err="1">
                    <a:latin typeface="+mn-lt"/>
                  </a:rPr>
                  <a:t>eroare</a:t>
                </a:r>
                <a:r>
                  <a:rPr lang="en-US" sz="2800" dirty="0">
                    <a:latin typeface="+mn-lt"/>
                  </a:rPr>
                  <a:t> pe care </a:t>
                </a:r>
                <a:r>
                  <a:rPr lang="en-US" sz="2800" dirty="0" err="1">
                    <a:latin typeface="+mn-lt"/>
                  </a:rPr>
                  <a:t>suntem</a:t>
                </a:r>
                <a:r>
                  <a:rPr lang="en-US" sz="2800" dirty="0">
                    <a:latin typeface="+mn-lt"/>
                  </a:rPr>
                  <a:t> </a:t>
                </a:r>
                <a:r>
                  <a:rPr lang="en-US" sz="2800" dirty="0" err="1">
                    <a:latin typeface="+mn-lt"/>
                  </a:rPr>
                  <a:t>dispuși</a:t>
                </a:r>
                <a:r>
                  <a:rPr lang="en-US" sz="2800" dirty="0">
                    <a:latin typeface="+mn-lt"/>
                  </a:rPr>
                  <a:t> </a:t>
                </a:r>
                <a:r>
                  <a:rPr lang="en-US" sz="2800" dirty="0" err="1">
                    <a:latin typeface="+mn-lt"/>
                  </a:rPr>
                  <a:t>să</a:t>
                </a:r>
                <a:r>
                  <a:rPr lang="en-US" sz="2800" dirty="0">
                    <a:latin typeface="+mn-lt"/>
                  </a:rPr>
                  <a:t> ne-o </a:t>
                </a:r>
                <a:r>
                  <a:rPr lang="en-US" sz="2800" dirty="0" err="1">
                    <a:latin typeface="+mn-lt"/>
                  </a:rPr>
                  <a:t>asumăm</a:t>
                </a:r>
                <a:endParaRPr lang="ro-RO" sz="2800" dirty="0">
                  <a:latin typeface="+mn-lt"/>
                </a:endParaRPr>
              </a:p>
              <a:p>
                <a:pPr marL="715963" lvl="1" indent="-274638">
                  <a:buFont typeface="+mj-lt"/>
                  <a:buAutoNum type="arabicPeriod"/>
                </a:pPr>
                <a:endParaRPr lang="en-US" sz="2800" dirty="0">
                  <a:latin typeface="+mn-lt"/>
                </a:endParaRPr>
              </a:p>
              <a:p>
                <a:pPr marL="715963" lvl="1" indent="-274638">
                  <a:buFont typeface="+mj-lt"/>
                  <a:buAutoNum type="arabicPeriod"/>
                </a:pPr>
                <a:r>
                  <a:rPr lang="ro-RO" sz="2800" dirty="0">
                    <a:latin typeface="+mn-lt"/>
                  </a:rPr>
                  <a:t> Trebuie să facem o presupunere privind omogenitatea variabilei în populație. Acest lucru implică faptul că trebuie să impunem o valoare realistă (de obicei provenind dintr-un studiu anterior) pentru varianța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s-ES" sz="2800" i="1">
                            <a:latin typeface="Cambria Math" panose="02040503050406030204" pitchFamily="18" charset="0"/>
                          </a:rPr>
                          <m:t>2</m:t>
                        </m:r>
                      </m:sup>
                    </m:sSup>
                  </m:oMath>
                </a14:m>
                <a:r>
                  <a:rPr lang="ro-RO" sz="2800" dirty="0"/>
                  <a:t> </a:t>
                </a:r>
                <a:r>
                  <a:rPr lang="ro-RO" sz="2800" dirty="0">
                    <a:latin typeface="+mn-lt"/>
                  </a:rPr>
                  <a:t>a populației.</a:t>
                </a:r>
                <a:r>
                  <a:rPr lang="en-US" sz="2800" dirty="0">
                    <a:latin typeface="+mn-lt"/>
                  </a:rPr>
                  <a:t> </a:t>
                </a:r>
                <a:endParaRPr lang="ro-RO" sz="2800" dirty="0">
                  <a:latin typeface="+mn-lt"/>
                </a:endParaRPr>
              </a:p>
              <a:p>
                <a:pPr marL="441325" lvl="1"/>
                <a:endParaRPr lang="ro-RO" sz="2800" dirty="0">
                  <a:latin typeface="+mn-lt"/>
                </a:endParaRPr>
              </a:p>
              <a:p>
                <a:pPr marL="342900" indent="-342900">
                  <a:buFont typeface="Wingdings" panose="05000000000000000000" pitchFamily="2" charset="2"/>
                  <a:buChar char="Ø"/>
                </a:pPr>
                <a:r>
                  <a:rPr lang="ro-RO" sz="2800" dirty="0">
                    <a:latin typeface="+mn-lt"/>
                  </a:rPr>
                  <a:t>𝑛* este soluția pentru o eșantionare aleatorie simplă cu înlocuire, 𝑛 este soluția pentru o eșantionare aleatorie simplă fără înlocuire, iar N este dimensiunea populației. </a:t>
                </a:r>
                <a:endParaRPr lang="en-US" sz="2800" dirty="0">
                  <a:latin typeface="+mn-lt"/>
                </a:endParaRP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3" y="1773346"/>
                <a:ext cx="11618247" cy="7417415"/>
              </a:xfrm>
              <a:prstGeom prst="rect">
                <a:avLst/>
              </a:prstGeom>
              <a:blipFill>
                <a:blip r:embed="rId2"/>
                <a:stretch>
                  <a:fillRect l="-944" t="-904" r="-1102" b="-1315"/>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3606462" y="2793629"/>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sSup>
                            <m:sSupPr>
                              <m:ctrlPr>
                                <a:rPr lang="en-US" sz="4000" i="1" smtClean="0">
                                  <a:solidFill>
                                    <a:srgbClr val="000000"/>
                                  </a:solidFill>
                                  <a:latin typeface="Cambria Math" panose="02040503050406030204" pitchFamily="18" charset="0"/>
                                </a:rPr>
                              </m:ctrlPr>
                            </m:sSupPr>
                            <m:e>
                              <m:r>
                                <a:rPr lang="en-US" sz="4000" i="1" smtClean="0">
                                  <a:solidFill>
                                    <a:srgbClr val="000000"/>
                                  </a:solidFill>
                                  <a:latin typeface="Cambria Math" panose="02040503050406030204" pitchFamily="18" charset="0"/>
                                  <a:ea typeface="Cambria Math" panose="02040503050406030204" pitchFamily="18" charset="0"/>
                                </a:rPr>
                                <m:t>𝜎</m:t>
                              </m:r>
                            </m:e>
                            <m:sup>
                              <m:r>
                                <a:rPr lang="es-ES" sz="4000" b="0" i="1" smtClean="0">
                                  <a:solidFill>
                                    <a:srgbClr val="000000"/>
                                  </a:solidFill>
                                  <a:latin typeface="Cambria Math" panose="02040503050406030204" pitchFamily="18" charset="0"/>
                                </a:rPr>
                                <m:t>2</m:t>
                              </m:r>
                            </m:sup>
                          </m:sSup>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3606462" y="2793629"/>
                <a:ext cx="4819332" cy="199021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606462" y="5797670"/>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606462" y="5797670"/>
                <a:ext cx="4454365" cy="1810405"/>
              </a:xfrm>
              <a:prstGeom prst="rect">
                <a:avLst/>
              </a:prstGeom>
              <a:blipFill>
                <a:blip r:embed="rId4"/>
                <a:stretch>
                  <a:fillRect/>
                </a:stretch>
              </a:blipFill>
              <a:ln w="2857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3339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00D-5E01-633E-FEC0-78757854756C}"/>
              </a:ext>
            </a:extLst>
          </p:cNvPr>
          <p:cNvGrpSpPr/>
          <p:nvPr/>
        </p:nvGrpSpPr>
        <p:grpSpPr>
          <a:xfrm>
            <a:off x="-117367" y="2364344"/>
            <a:ext cx="11958847" cy="5363175"/>
            <a:chOff x="2286002" y="2336008"/>
            <a:chExt cx="12976676" cy="5119842"/>
          </a:xfrm>
        </p:grpSpPr>
        <p:sp>
          <p:nvSpPr>
            <p:cNvPr id="14341" name="Text Box 3"/>
            <p:cNvSpPr txBox="1">
              <a:spLocks noChangeArrowheads="1"/>
            </p:cNvSpPr>
            <p:nvPr/>
          </p:nvSpPr>
          <p:spPr bwMode="auto">
            <a:xfrm>
              <a:off x="4229099" y="2336008"/>
              <a:ext cx="10202974" cy="440719"/>
            </a:xfrm>
            <a:prstGeom prst="rect">
              <a:avLst/>
            </a:prstGeom>
            <a:noFill/>
            <a:ln w="28575">
              <a:solidFill>
                <a:srgbClr val="663300"/>
              </a:solidFill>
              <a:miter lim="800000"/>
              <a:headEnd/>
              <a:tailEnd/>
            </a:ln>
          </p:spPr>
          <p:txBody>
            <a:bodyPr wrap="square">
              <a:spAutoFit/>
            </a:bodyPr>
            <a:lstStyle/>
            <a:p>
              <a:pPr algn="ctr">
                <a:spcBef>
                  <a:spcPct val="50000"/>
                </a:spcBef>
              </a:pPr>
              <a:r>
                <a:rPr lang="en-US" sz="2400" b="1" dirty="0" err="1">
                  <a:latin typeface="+mn-lt"/>
                </a:rPr>
                <a:t>Criteri</a:t>
              </a:r>
              <a:r>
                <a:rPr lang="ro-RO" sz="2400" b="1" dirty="0">
                  <a:latin typeface="+mn-lt"/>
                </a:rPr>
                <a:t>i pentru repartizarea unui eșantion de n unități pe straturi</a:t>
              </a:r>
              <a:endParaRPr lang="en-US" sz="2400" b="1" dirty="0">
                <a:latin typeface="+mn-lt"/>
              </a:endParaRPr>
            </a:p>
          </p:txBody>
        </p:sp>
        <p:sp>
          <p:nvSpPr>
            <p:cNvPr id="14342" name="Rectangle 5"/>
            <p:cNvSpPr>
              <a:spLocks noChangeArrowheads="1"/>
            </p:cNvSpPr>
            <p:nvPr/>
          </p:nvSpPr>
          <p:spPr bwMode="auto">
            <a:xfrm>
              <a:off x="3226814" y="3955368"/>
              <a:ext cx="4343575" cy="116055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 sz="2000" b="1" dirty="0">
                  <a:solidFill>
                    <a:schemeClr val="tx1"/>
                  </a:solidFill>
                  <a:latin typeface="+mn-lt"/>
                </a:rPr>
                <a:t>UNIFORM</a:t>
              </a:r>
            </a:p>
            <a:p>
              <a:pPr algn="ctr" eaLnBrk="0" hangingPunct="0">
                <a:lnSpc>
                  <a:spcPct val="90000"/>
                </a:lnSpc>
                <a:spcBef>
                  <a:spcPct val="50000"/>
                </a:spcBef>
              </a:pPr>
              <a:r>
                <a:rPr lang="ro-RO" sz="2000" dirty="0">
                  <a:latin typeface="+mn-lt"/>
                </a:rPr>
                <a:t>Aceași dimensiune a eșantionului în toate straturile</a:t>
              </a:r>
              <a:endParaRPr lang="es-ES" sz="2000" dirty="0">
                <a:latin typeface="+mn-lt"/>
              </a:endParaRPr>
            </a:p>
          </p:txBody>
        </p:sp>
        <p:cxnSp>
          <p:nvCxnSpPr>
            <p:cNvPr id="14343" name="AutoShape 6"/>
            <p:cNvCxnSpPr>
              <a:cxnSpLocks noChangeShapeType="1"/>
            </p:cNvCxnSpPr>
            <p:nvPr/>
          </p:nvCxnSpPr>
          <p:spPr bwMode="auto">
            <a:xfrm flipH="1">
              <a:off x="5688811" y="3091274"/>
              <a:ext cx="2159048" cy="687773"/>
            </a:xfrm>
            <a:prstGeom prst="straightConnector1">
              <a:avLst/>
            </a:prstGeom>
            <a:noFill/>
            <a:ln w="28575">
              <a:solidFill>
                <a:srgbClr val="0066CC"/>
              </a:solidFill>
              <a:miter lim="800000"/>
              <a:headEnd/>
              <a:tailEnd type="triangle" w="med" len="med"/>
            </a:ln>
          </p:spPr>
        </p:cxnSp>
        <p:sp>
          <p:nvSpPr>
            <p:cNvPr id="14344" name="Rectangle 11"/>
            <p:cNvSpPr>
              <a:spLocks noChangeArrowheads="1"/>
            </p:cNvSpPr>
            <p:nvPr/>
          </p:nvSpPr>
          <p:spPr bwMode="auto">
            <a:xfrm>
              <a:off x="4542996" y="6248281"/>
              <a:ext cx="7576432" cy="120756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_tradnl" sz="2100" b="1" dirty="0">
                  <a:solidFill>
                    <a:schemeClr val="tx1"/>
                  </a:solidFill>
                  <a:latin typeface="+mn-lt"/>
                </a:rPr>
                <a:t>OPTIM</a:t>
              </a:r>
              <a:endParaRPr lang="es-ES" sz="2100" b="1" dirty="0">
                <a:solidFill>
                  <a:schemeClr val="tx1"/>
                </a:solidFill>
                <a:latin typeface="+mn-lt"/>
              </a:endParaRPr>
            </a:p>
            <a:p>
              <a:pPr algn="ctr" eaLnBrk="0" hangingPunct="0">
                <a:lnSpc>
                  <a:spcPct val="90000"/>
                </a:lnSpc>
                <a:spcBef>
                  <a:spcPct val="50000"/>
                </a:spcBef>
              </a:pPr>
              <a:r>
                <a:rPr lang="ro-RO" sz="2100" dirty="0">
                  <a:latin typeface="+mn-lt"/>
                </a:rPr>
                <a:t>Mărimea eșantionului în fiecare strat este </a:t>
              </a:r>
              <a:r>
                <a:rPr lang="es-ES_tradnl" sz="2100" dirty="0" err="1">
                  <a:latin typeface="+mn-lt"/>
                </a:rPr>
                <a:t>proporțional</a:t>
              </a:r>
              <a:r>
                <a:rPr lang="ro-RO" sz="2100" dirty="0">
                  <a:latin typeface="+mn-lt"/>
                </a:rPr>
                <a:t>ă cu mărimea populației și cu varianța din populație</a:t>
              </a:r>
              <a:endParaRPr lang="es-ES" sz="2100" dirty="0">
                <a:latin typeface="+mn-lt"/>
              </a:endParaRPr>
            </a:p>
          </p:txBody>
        </p:sp>
        <p:cxnSp>
          <p:nvCxnSpPr>
            <p:cNvPr id="14345" name="AutoShape 12"/>
            <p:cNvCxnSpPr>
              <a:cxnSpLocks noChangeShapeType="1"/>
            </p:cNvCxnSpPr>
            <p:nvPr/>
          </p:nvCxnSpPr>
          <p:spPr bwMode="auto">
            <a:xfrm>
              <a:off x="8603940" y="3091272"/>
              <a:ext cx="0" cy="3024336"/>
            </a:xfrm>
            <a:prstGeom prst="straightConnector1">
              <a:avLst/>
            </a:prstGeom>
            <a:noFill/>
            <a:ln w="28575">
              <a:solidFill>
                <a:srgbClr val="0066CC"/>
              </a:solidFill>
              <a:miter lim="800000"/>
              <a:headEnd/>
              <a:tailEnd type="triangle" w="med" len="med"/>
            </a:ln>
          </p:spPr>
        </p:cxnSp>
        <p:cxnSp>
          <p:nvCxnSpPr>
            <p:cNvPr id="14349" name="AutoShape 14"/>
            <p:cNvCxnSpPr>
              <a:cxnSpLocks noChangeShapeType="1"/>
            </p:cNvCxnSpPr>
            <p:nvPr/>
          </p:nvCxnSpPr>
          <p:spPr bwMode="auto">
            <a:xfrm>
              <a:off x="10440144" y="2983260"/>
              <a:ext cx="1620180" cy="972108"/>
            </a:xfrm>
            <a:prstGeom prst="straightConnector1">
              <a:avLst/>
            </a:prstGeom>
            <a:noFill/>
            <a:ln w="28575">
              <a:solidFill>
                <a:srgbClr val="0066CC"/>
              </a:solidFill>
              <a:miter lim="800000"/>
              <a:headEnd/>
              <a:tailEnd type="triangle" w="med" len="med"/>
            </a:ln>
          </p:spPr>
        </p:cxnSp>
        <p:sp>
          <p:nvSpPr>
            <p:cNvPr id="14350" name="Rectangle 15"/>
            <p:cNvSpPr>
              <a:spLocks noChangeArrowheads="1"/>
            </p:cNvSpPr>
            <p:nvPr/>
          </p:nvSpPr>
          <p:spPr bwMode="auto">
            <a:xfrm>
              <a:off x="8976179" y="4063947"/>
              <a:ext cx="6286499" cy="120756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ES" sz="2100" b="1" dirty="0">
                  <a:solidFill>
                    <a:schemeClr val="tx1"/>
                  </a:solidFill>
                  <a:latin typeface="+mn-lt"/>
                </a:rPr>
                <a:t>PROPOR</a:t>
              </a:r>
              <a:r>
                <a:rPr lang="ro-RO" sz="2100" b="1" dirty="0">
                  <a:solidFill>
                    <a:schemeClr val="tx1"/>
                  </a:solidFill>
                  <a:latin typeface="+mn-lt"/>
                </a:rPr>
                <a:t>Ț</a:t>
              </a:r>
              <a:r>
                <a:rPr lang="es-ES" sz="2100" b="1" dirty="0">
                  <a:solidFill>
                    <a:schemeClr val="tx1"/>
                  </a:solidFill>
                  <a:latin typeface="+mn-lt"/>
                </a:rPr>
                <a:t>IONAL</a:t>
              </a:r>
            </a:p>
            <a:p>
              <a:pPr algn="ctr" eaLnBrk="0" hangingPunct="0">
                <a:lnSpc>
                  <a:spcPct val="90000"/>
                </a:lnSpc>
                <a:spcBef>
                  <a:spcPct val="50000"/>
                </a:spcBef>
              </a:pPr>
              <a:r>
                <a:rPr lang="ro-RO" sz="2100" dirty="0">
                  <a:latin typeface="+mn-lt"/>
                </a:rPr>
                <a:t>Dimensiunea eșantionului în fiecare strat este proporțională cu dimensiunea populației</a:t>
              </a:r>
              <a:endParaRPr lang="es-ES" sz="2100" dirty="0">
                <a:latin typeface="+mn-lt"/>
              </a:endParaRPr>
            </a:p>
          </p:txBody>
        </p:sp>
        <p:sp>
          <p:nvSpPr>
            <p:cNvPr id="23569" name="Rectangle 17"/>
            <p:cNvSpPr>
              <a:spLocks noChangeArrowheads="1"/>
            </p:cNvSpPr>
            <p:nvPr/>
          </p:nvSpPr>
          <p:spPr bwMode="auto">
            <a:xfrm>
              <a:off x="2286002" y="4499983"/>
              <a:ext cx="184731" cy="4154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ES" sz="2100" dirty="0">
                <a:latin typeface="+mn-lt"/>
              </a:endParaRPr>
            </a:p>
          </p:txBody>
        </p:sp>
      </p:grpSp>
      <p:sp>
        <p:nvSpPr>
          <p:cNvPr id="2" name="Google Shape;159;p4">
            <a:extLst>
              <a:ext uri="{FF2B5EF4-FFF2-40B4-BE49-F238E27FC236}">
                <a16:creationId xmlns:a16="http://schemas.microsoft.com/office/drawing/2014/main" id="{7599B688-404F-E281-FC16-6AA10A58E06E}"/>
              </a:ext>
            </a:extLst>
          </p:cNvPr>
          <p:cNvSpPr txBox="1"/>
          <p:nvPr/>
        </p:nvSpPr>
        <p:spPr>
          <a:xfrm>
            <a:off x="1280159" y="517955"/>
            <a:ext cx="12326303" cy="1877397"/>
          </a:xfrm>
          <a:prstGeom prst="rect">
            <a:avLst/>
          </a:prstGeom>
          <a:noFill/>
          <a:ln>
            <a:noFill/>
          </a:ln>
        </p:spPr>
        <p:txBody>
          <a:bodyPr spcFirstLastPara="1" wrap="square" lIns="91425" tIns="45700" rIns="91425" bIns="45700" anchor="t" anchorCtr="0">
            <a:spAutoFit/>
          </a:bodyPr>
          <a:lstStyle/>
          <a:p>
            <a:pPr lvl="0"/>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ro-RO" sz="4000" b="1" dirty="0">
                <a:solidFill>
                  <a:srgbClr val="E7686A"/>
                </a:solidFill>
                <a:latin typeface="Calibri"/>
                <a:ea typeface="Calibri"/>
                <a:cs typeface="Calibri"/>
                <a:sym typeface="Calibri"/>
              </a:rPr>
              <a:t> aleatorie stratificată</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4" name="TextBox 3">
            <a:extLst>
              <a:ext uri="{FF2B5EF4-FFF2-40B4-BE49-F238E27FC236}">
                <a16:creationId xmlns:a16="http://schemas.microsoft.com/office/drawing/2014/main" id="{85BCDBA1-D60B-E370-2B5A-C90F22808B86}"/>
              </a:ext>
            </a:extLst>
          </p:cNvPr>
          <p:cNvSpPr txBox="1"/>
          <p:nvPr/>
        </p:nvSpPr>
        <p:spPr>
          <a:xfrm>
            <a:off x="12805074" y="2177304"/>
            <a:ext cx="4953249" cy="7017306"/>
          </a:xfrm>
          <a:prstGeom prst="rect">
            <a:avLst/>
          </a:prstGeom>
          <a:noFill/>
        </p:spPr>
        <p:txBody>
          <a:bodyPr wrap="square" rtlCol="0">
            <a:spAutoFit/>
          </a:bodyPr>
          <a:lstStyle/>
          <a:p>
            <a:pPr marL="342900" indent="-342900">
              <a:buFont typeface="Wingdings" panose="05000000000000000000" pitchFamily="2" charset="2"/>
              <a:buChar char="Ø"/>
            </a:pPr>
            <a:r>
              <a:rPr lang="ro-RO" sz="3000" dirty="0">
                <a:latin typeface="+mn-lt"/>
              </a:rPr>
              <a:t> În eșantionarea stratificată, se aplică aceiași factori care determină mărimea optimă a eșantionului</a:t>
            </a:r>
          </a:p>
          <a:p>
            <a:pPr marL="342900" indent="-342900">
              <a:buFont typeface="Wingdings" panose="05000000000000000000" pitchFamily="2" charset="2"/>
              <a:buChar char="Ø"/>
            </a:pPr>
            <a:endParaRPr lang="en-US" sz="3000" dirty="0">
              <a:latin typeface="+mn-lt"/>
            </a:endParaRPr>
          </a:p>
          <a:p>
            <a:pPr marL="342900" indent="-342900">
              <a:buFont typeface="Wingdings" panose="05000000000000000000" pitchFamily="2" charset="2"/>
              <a:buChar char="Ø"/>
            </a:pPr>
            <a:r>
              <a:rPr lang="ro-RO" sz="3000" dirty="0">
                <a:latin typeface="+mn-lt"/>
              </a:rPr>
              <a:t>În plus, criteriul aplicat pentru repartizarea dimensiunii eșantionului pe straturi joacă de asemenea un rol</a:t>
            </a:r>
          </a:p>
          <a:p>
            <a:pPr marL="342900" indent="-342900">
              <a:buFont typeface="Wingdings" panose="05000000000000000000" pitchFamily="2" charset="2"/>
              <a:buChar char="Ø"/>
            </a:pPr>
            <a:endParaRPr lang="en-US" sz="3000" dirty="0">
              <a:latin typeface="+mn-lt"/>
            </a:endParaRPr>
          </a:p>
          <a:p>
            <a:pPr marL="342900" indent="-342900">
              <a:buFont typeface="Wingdings" panose="05000000000000000000" pitchFamily="2" charset="2"/>
              <a:buChar char="Ø"/>
            </a:pPr>
            <a:r>
              <a:rPr lang="ro-RO" sz="3000" dirty="0">
                <a:latin typeface="+mn-lt"/>
              </a:rPr>
              <a:t>Cele mai utilizate criterii de repartizare sunt cel proporțional și cel optim</a:t>
            </a:r>
            <a:endParaRPr lang="en-US" sz="30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3704202" cy="1877397"/>
          </a:xfrm>
          <a:prstGeom prst="rect">
            <a:avLst/>
          </a:prstGeom>
          <a:noFill/>
          <a:ln>
            <a:noFill/>
          </a:ln>
        </p:spPr>
        <p:txBody>
          <a:bodyPr spcFirstLastPara="1" wrap="square" lIns="91425" tIns="45700" rIns="91425" bIns="45700" anchor="t" anchorCtr="0">
            <a:spAutoFit/>
          </a:bodyPr>
          <a:lstStyle/>
          <a:p>
            <a:pPr lvl="0"/>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ro-RO" sz="4000" b="1" dirty="0">
                <a:solidFill>
                  <a:srgbClr val="E7686A"/>
                </a:solidFill>
                <a:latin typeface="Calibri"/>
                <a:ea typeface="Calibri"/>
                <a:cs typeface="Calibri"/>
                <a:sym typeface="Calibri"/>
              </a:rPr>
              <a:t> aleatorie stratificată</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879536" y="1899294"/>
                <a:ext cx="8768367" cy="6628033"/>
              </a:xfrm>
              <a:prstGeom prst="rect">
                <a:avLst/>
              </a:prstGeom>
              <a:noFill/>
            </p:spPr>
            <p:txBody>
              <a:bodyPr wrap="square" rtlCol="0">
                <a:spAutoFit/>
              </a:bodyPr>
              <a:lstStyle/>
              <a:p>
                <a:pPr marL="342900" indent="-342900">
                  <a:buFont typeface="Wingdings" panose="05000000000000000000" pitchFamily="2" charset="2"/>
                  <a:buChar char="Ø"/>
                </a:pPr>
                <a:r>
                  <a:rPr lang="ro-RO" sz="3200" dirty="0">
                    <a:latin typeface="+mn-lt"/>
                  </a:rPr>
                  <a:t>Formulele alăturate reprezintă soluțiile pentru calcularea dimensiunii eșantioanelor pentru:</a:t>
                </a:r>
                <a:endParaRPr lang="es-ES" sz="3200" dirty="0">
                  <a:latin typeface="+mn-lt"/>
                </a:endParaRPr>
              </a:p>
              <a:p>
                <a:pPr marL="1230312" indent="-514350">
                  <a:buFont typeface="+mj-lt"/>
                  <a:buAutoNum type="arabicPeriod"/>
                </a:pPr>
                <a:r>
                  <a:rPr lang="ro-RO" sz="3200" dirty="0">
                    <a:latin typeface="+mn-lt"/>
                  </a:rPr>
                  <a:t>Repartiție p</a:t>
                </a:r>
                <a:r>
                  <a:rPr lang="es-ES" sz="3200" dirty="0" err="1">
                    <a:latin typeface="+mn-lt"/>
                  </a:rPr>
                  <a:t>ropor</a:t>
                </a:r>
                <a:r>
                  <a:rPr lang="ro-RO" sz="3200" dirty="0">
                    <a:latin typeface="+mn-lt"/>
                  </a:rPr>
                  <a:t>ț</a:t>
                </a:r>
                <a:r>
                  <a:rPr lang="es-ES" sz="3200" dirty="0" err="1">
                    <a:latin typeface="+mn-lt"/>
                  </a:rPr>
                  <a:t>ional</a:t>
                </a:r>
                <a:r>
                  <a:rPr lang="ro-RO" sz="3200" dirty="0">
                    <a:latin typeface="+mn-lt"/>
                  </a:rPr>
                  <a:t>ă</a:t>
                </a:r>
                <a:endParaRPr lang="es-ES" sz="3200" dirty="0">
                  <a:latin typeface="+mn-lt"/>
                </a:endParaRPr>
              </a:p>
              <a:p>
                <a:pPr marL="1230312" indent="-514350">
                  <a:buFont typeface="+mj-lt"/>
                  <a:buAutoNum type="arabicPeriod"/>
                </a:pPr>
                <a:r>
                  <a:rPr lang="ro-RO" sz="3200" dirty="0">
                    <a:latin typeface="+mn-lt"/>
                  </a:rPr>
                  <a:t>Repartiție optimă</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ro-RO" sz="3200" dirty="0">
                    <a:latin typeface="+mn-lt"/>
                  </a:rPr>
                  <a:t> În ambele cazuri, formula corespunde estimării mediei populației pentru o variabilă continuă cu o eșantionare stratificată fără înlocuire. </a:t>
                </a:r>
              </a:p>
              <a:p>
                <a:pPr marL="342900" indent="-342900">
                  <a:buFont typeface="Wingdings" panose="05000000000000000000" pitchFamily="2" charset="2"/>
                  <a:buChar char="Ø"/>
                </a:pPr>
                <a:endParaRPr lang="ro-RO" sz="3200" dirty="0">
                  <a:latin typeface="+mn-lt"/>
                </a:endParaRPr>
              </a:p>
              <a:p>
                <a:pPr marL="342900" indent="-342900">
                  <a:buFont typeface="Wingdings" panose="05000000000000000000" pitchFamily="2" charset="2"/>
                  <a:buChar char="Ø"/>
                </a:pPr>
                <a:r>
                  <a:rPr lang="ro-RO" sz="3200" dirty="0">
                    <a:latin typeface="+mn-lt"/>
                  </a:rPr>
                  <a:t>În aceste expresii, </a:t>
                </a:r>
                <a14:m>
                  <m:oMath xmlns:m="http://schemas.openxmlformats.org/officeDocument/2006/math">
                    <m:sSub>
                      <m:sSubPr>
                        <m:ctrlPr>
                          <a:rPr lang="en-US" sz="3200" i="1">
                            <a:latin typeface="Cambria Math" panose="02040503050406030204" pitchFamily="18" charset="0"/>
                          </a:rPr>
                        </m:ctrlPr>
                      </m:sSubPr>
                      <m:e>
                        <m:r>
                          <m:rPr>
                            <m:sty m:val="p"/>
                          </m:rPr>
                          <a:rPr lang="en-US" sz="3200" i="1">
                            <a:latin typeface="Cambria Math" panose="02040503050406030204" pitchFamily="18" charset="0"/>
                          </a:rPr>
                          <m:t>N</m:t>
                        </m:r>
                      </m:e>
                      <m:sub>
                        <m:r>
                          <m:rPr>
                            <m:sty m:val="p"/>
                          </m:rPr>
                          <a:rPr lang="en-US" sz="3200" i="1">
                            <a:latin typeface="Cambria Math" panose="02040503050406030204" pitchFamily="18" charset="0"/>
                          </a:rPr>
                          <m:t>j</m:t>
                        </m:r>
                      </m:sub>
                    </m:sSub>
                  </m:oMath>
                </a14:m>
                <a:r>
                  <a:rPr lang="ro-RO" sz="3200" dirty="0">
                    <a:latin typeface="+mn-lt"/>
                  </a:rPr>
                  <a:t> reprezintă dimensiunea stratului j și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𝜎</m:t>
                        </m:r>
                      </m:e>
                      <m:sub>
                        <m:r>
                          <m:rPr>
                            <m:sty m:val="p"/>
                          </m:rPr>
                          <a:rPr lang="en-US" sz="3200" i="1">
                            <a:latin typeface="Cambria Math" panose="02040503050406030204" pitchFamily="18" charset="0"/>
                          </a:rPr>
                          <m:t>j</m:t>
                        </m:r>
                      </m:sub>
                      <m:sup>
                        <m:r>
                          <a:rPr lang="en-US" sz="3200" i="1">
                            <a:latin typeface="Cambria Math" panose="02040503050406030204" pitchFamily="18" charset="0"/>
                          </a:rPr>
                          <m:t>2</m:t>
                        </m:r>
                      </m:sup>
                    </m:sSubSup>
                    <m:r>
                      <a:rPr lang="en-US" sz="3200" i="1">
                        <a:latin typeface="Cambria Math" panose="02040503050406030204" pitchFamily="18" charset="0"/>
                      </a:rPr>
                      <m:t> </m:t>
                    </m:r>
                  </m:oMath>
                </a14:m>
                <a:r>
                  <a:rPr lang="ro-RO" sz="3200" dirty="0">
                    <a:latin typeface="+mn-lt"/>
                  </a:rPr>
                  <a:t>reprezintă varianța variabilei pe același strat.</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879536" y="1899294"/>
                <a:ext cx="8768367" cy="6628033"/>
              </a:xfrm>
              <a:prstGeom prst="rect">
                <a:avLst/>
              </a:prstGeom>
              <a:blipFill>
                <a:blip r:embed="rId2"/>
                <a:stretch>
                  <a:fillRect l="-1529" t="-1196" r="-1876" b="-21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1196796" y="255716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1</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1196796" y="2557169"/>
                <a:ext cx="6573044" cy="1990210"/>
              </a:xfrm>
              <a:prstGeom prst="rect">
                <a:avLst/>
              </a:prstGeom>
              <a:blipFill>
                <a:blip r:embed="rId3"/>
                <a:stretch>
                  <a:fillRect b="-45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027">
                <a:extLst>
                  <a:ext uri="{FF2B5EF4-FFF2-40B4-BE49-F238E27FC236}">
                    <a16:creationId xmlns:a16="http://schemas.microsoft.com/office/drawing/2014/main" id="{532EFE28-A381-4273-603C-681730D486BA}"/>
                  </a:ext>
                </a:extLst>
              </p:cNvPr>
              <p:cNvSpPr txBox="1"/>
              <p:nvPr/>
            </p:nvSpPr>
            <p:spPr bwMode="auto">
              <a:xfrm>
                <a:off x="11196796" y="611870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2</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𝑁</m:t>
                              </m:r>
                            </m:den>
                          </m:f>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Sub>
                                    </m:e>
                                  </m:nary>
                                </m:e>
                              </m:d>
                            </m:e>
                            <m:sup>
                              <m:r>
                                <a:rPr lang="en-US" sz="4000" i="1">
                                  <a:latin typeface="Cambria Math" panose="02040503050406030204" pitchFamily="18" charset="0"/>
                                </a:rPr>
                                <m:t>2</m:t>
                              </m:r>
                            </m:sup>
                          </m:sSup>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7" name="Object 1027">
                <a:extLst>
                  <a:ext uri="{FF2B5EF4-FFF2-40B4-BE49-F238E27FC236}">
                    <a16:creationId xmlns:a16="http://schemas.microsoft.com/office/drawing/2014/main" id="{532EFE28-A381-4273-603C-681730D486BA}"/>
                  </a:ext>
                </a:extLst>
              </p:cNvPr>
              <p:cNvSpPr txBox="1">
                <a:spLocks noRot="1" noChangeAspect="1" noMove="1" noResize="1" noEditPoints="1" noAdjustHandles="1" noChangeArrowheads="1" noChangeShapeType="1" noTextEdit="1"/>
              </p:cNvSpPr>
              <p:nvPr/>
            </p:nvSpPr>
            <p:spPr bwMode="auto">
              <a:xfrm>
                <a:off x="11196796" y="6118709"/>
                <a:ext cx="6573044" cy="1990210"/>
              </a:xfrm>
              <a:prstGeom prst="rect">
                <a:avLst/>
              </a:prstGeom>
              <a:blipFill>
                <a:blip r:embed="rId4"/>
                <a:stretch>
                  <a:fillRect b="-1687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32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a:t>
            </a:r>
            <a:r>
              <a:rPr lang="ro-RO" sz="2800" b="1" dirty="0">
                <a:solidFill>
                  <a:srgbClr val="238791"/>
                </a:solidFill>
                <a:latin typeface="Calibri"/>
                <a:ea typeface="Calibri"/>
                <a:cs typeface="Calibri"/>
                <a:sym typeface="Calibri"/>
              </a:rPr>
              <a:t>iectiv</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3539390"/>
          </a:xfrm>
          <a:prstGeom prst="rect">
            <a:avLst/>
          </a:prstGeom>
          <a:noFill/>
          <a:ln>
            <a:noFill/>
          </a:ln>
        </p:spPr>
        <p:txBody>
          <a:bodyPr spcFirstLastPara="1" wrap="square" lIns="91425" tIns="45700" rIns="91425" bIns="45700" anchor="t" anchorCtr="0">
            <a:spAutoFit/>
          </a:bodyPr>
          <a:lstStyle/>
          <a:p>
            <a:pPr lvl="0"/>
            <a:r>
              <a:rPr lang="ro-RO" sz="2800" dirty="0">
                <a:solidFill>
                  <a:schemeClr val="dk1"/>
                </a:solidFill>
                <a:latin typeface="Calibri"/>
                <a:ea typeface="Calibri"/>
                <a:cs typeface="Calibri"/>
                <a:sym typeface="Calibri"/>
              </a:rPr>
              <a:t>Obiectivul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acestui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modul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este</a:t>
            </a:r>
            <a:r>
              <a:rPr lang="en-US" sz="2800" dirty="0">
                <a:solidFill>
                  <a:schemeClr val="dk1"/>
                </a:solidFill>
                <a:latin typeface="Calibri"/>
                <a:ea typeface="Calibri"/>
                <a:cs typeface="Calibri"/>
                <a:sym typeface="Calibri"/>
              </a:rPr>
              <a:t> de a introduce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de a </a:t>
            </a:r>
            <a:r>
              <a:rPr lang="en-US" sz="2800" dirty="0" err="1">
                <a:solidFill>
                  <a:schemeClr val="dk1"/>
                </a:solidFill>
                <a:latin typeface="Calibri"/>
                <a:ea typeface="Calibri"/>
                <a:cs typeface="Calibri"/>
                <a:sym typeface="Calibri"/>
              </a:rPr>
              <a:t>explica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elementele</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bază</a:t>
            </a:r>
            <a:r>
              <a:rPr lang="en-US" sz="2800" dirty="0">
                <a:solidFill>
                  <a:schemeClr val="dk1"/>
                </a:solidFill>
                <a:latin typeface="Calibri"/>
                <a:ea typeface="Calibri"/>
                <a:cs typeface="Calibri"/>
                <a:sym typeface="Calibri"/>
              </a:rPr>
              <a:t> ale </a:t>
            </a:r>
            <a:r>
              <a:rPr lang="en-US" sz="2800" dirty="0" err="1">
                <a:solidFill>
                  <a:schemeClr val="dk1"/>
                </a:solidFill>
                <a:latin typeface="Calibri"/>
                <a:ea typeface="Calibri"/>
                <a:cs typeface="Calibri"/>
                <a:sym typeface="Calibri"/>
              </a:rPr>
              <a:t>teoriei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eșantionării</a:t>
            </a:r>
            <a:r>
              <a:rPr lang="en-US" sz="2800" dirty="0">
                <a:solidFill>
                  <a:schemeClr val="dk1"/>
                </a:solidFill>
                <a:latin typeface="Calibri"/>
                <a:ea typeface="Calibri"/>
                <a:cs typeface="Calibri"/>
                <a:sym typeface="Calibri"/>
              </a:rPr>
              <a:t>.</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lvl="0"/>
            <a:r>
              <a:rPr lang="ro-RO" sz="2800" dirty="0">
                <a:solidFill>
                  <a:schemeClr val="dk1"/>
                </a:solidFill>
                <a:latin typeface="Calibri"/>
                <a:ea typeface="Calibri"/>
                <a:cs typeface="Calibri"/>
                <a:sym typeface="Calibri"/>
              </a:rPr>
              <a:t>La sfârșitul acestui modul, veți fi pregătiți să:</a:t>
            </a:r>
          </a:p>
          <a:p>
            <a:pPr lvl="0"/>
            <a:endParaRPr lang="ro-RO" sz="2800" dirty="0">
              <a:solidFill>
                <a:schemeClr val="dk1"/>
              </a:solidFill>
              <a:latin typeface="Calibri"/>
              <a:ea typeface="Calibri"/>
              <a:cs typeface="Calibri"/>
              <a:sym typeface="Calibri"/>
            </a:endParaRPr>
          </a:p>
          <a:p>
            <a:pPr marL="457200" lvl="0" indent="-457200">
              <a:buFont typeface="Wingdings" panose="05000000000000000000" pitchFamily="2" charset="2"/>
              <a:buChar char="ü"/>
            </a:pPr>
            <a:r>
              <a:rPr lang="ro-RO" sz="2800" dirty="0">
                <a:solidFill>
                  <a:schemeClr val="dk1"/>
                </a:solidFill>
                <a:latin typeface="Calibri"/>
                <a:ea typeface="Calibri"/>
                <a:cs typeface="Calibri"/>
                <a:sym typeface="Calibri"/>
              </a:rPr>
              <a:t>Înțelegeți diferențele dintre populație și eșantioane</a:t>
            </a:r>
          </a:p>
          <a:p>
            <a:pPr marL="457200" lvl="0" indent="-457200">
              <a:buFont typeface="Wingdings" panose="05000000000000000000" pitchFamily="2" charset="2"/>
              <a:buChar char="ü"/>
            </a:pPr>
            <a:r>
              <a:rPr lang="ro-RO" sz="2800" dirty="0">
                <a:solidFill>
                  <a:schemeClr val="dk1"/>
                </a:solidFill>
                <a:latin typeface="Calibri"/>
                <a:ea typeface="Calibri"/>
                <a:cs typeface="Calibri"/>
                <a:sym typeface="Calibri"/>
              </a:rPr>
              <a:t>Cunoașteți cele mai des aplicate tehnici de eșantionare</a:t>
            </a:r>
          </a:p>
          <a:p>
            <a:pPr marL="457200" lvl="0" indent="-457200">
              <a:buFont typeface="Wingdings" panose="05000000000000000000" pitchFamily="2" charset="2"/>
              <a:buChar char="ü"/>
            </a:pPr>
            <a:r>
              <a:rPr lang="ro-RO" sz="2800" dirty="0">
                <a:solidFill>
                  <a:schemeClr val="dk1"/>
                </a:solidFill>
                <a:latin typeface="Calibri"/>
                <a:ea typeface="Calibri"/>
                <a:cs typeface="Calibri"/>
                <a:sym typeface="Calibri"/>
              </a:rPr>
              <a:t>Găsiți mărimea optimă a eșantioanelor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683361" y="546518"/>
            <a:ext cx="14831942" cy="1261844"/>
          </a:xfrm>
          <a:prstGeom prst="rect">
            <a:avLst/>
          </a:prstGeom>
          <a:noFill/>
          <a:ln>
            <a:noFill/>
          </a:ln>
        </p:spPr>
        <p:txBody>
          <a:bodyPr spcFirstLastPara="1" wrap="square" lIns="91425" tIns="45700" rIns="91425" bIns="45700" anchor="t" anchorCtr="0">
            <a:spAutoFit/>
          </a:bodyPr>
          <a:lstStyle/>
          <a:p>
            <a:pPr lvl="0"/>
            <a:r>
              <a:rPr lang="en-US" sz="4000" b="1" dirty="0" err="1">
                <a:solidFill>
                  <a:srgbClr val="E7686A"/>
                </a:solidFill>
                <a:latin typeface="Calibri"/>
                <a:ea typeface="Calibri"/>
                <a:cs typeface="Calibri"/>
                <a:sym typeface="Calibri"/>
              </a:rPr>
              <a:t>Calcularea</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mărimii</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a:t>
            </a:r>
            <a:r>
              <a:rPr lang="ro-RO" sz="4000" b="1" dirty="0">
                <a:solidFill>
                  <a:srgbClr val="E7686A"/>
                </a:solidFill>
                <a:latin typeface="Calibri"/>
                <a:ea typeface="Calibri"/>
                <a:cs typeface="Calibri"/>
                <a:sym typeface="Calibri"/>
              </a:rPr>
              <a:t>a</a:t>
            </a:r>
            <a:r>
              <a:rPr lang="en-US" sz="4000" b="1" dirty="0" err="1">
                <a:solidFill>
                  <a:srgbClr val="E7686A"/>
                </a:solidFill>
                <a:latin typeface="Calibri"/>
                <a:ea typeface="Calibri"/>
                <a:cs typeface="Calibri"/>
                <a:sym typeface="Calibri"/>
              </a:rPr>
              <a:t>nelor</a:t>
            </a:r>
            <a:r>
              <a:rPr lang="en-US" sz="4000" b="1" dirty="0">
                <a:solidFill>
                  <a:srgbClr val="E7686A"/>
                </a:solidFill>
                <a:latin typeface="Calibri"/>
                <a:ea typeface="Calibri"/>
                <a:cs typeface="Calibri"/>
                <a:sym typeface="Calibri"/>
              </a:rPr>
              <a:t>: </a:t>
            </a:r>
            <a:r>
              <a:rPr lang="en-US" sz="4000" b="1" dirty="0" err="1">
                <a:solidFill>
                  <a:srgbClr val="E7686A"/>
                </a:solidFill>
                <a:latin typeface="Calibri"/>
                <a:ea typeface="Calibri"/>
                <a:cs typeface="Calibri"/>
                <a:sym typeface="Calibri"/>
              </a:rPr>
              <a:t>eșantionare</a:t>
            </a:r>
            <a:r>
              <a:rPr lang="ro-RO" sz="4000" b="1" dirty="0">
                <a:solidFill>
                  <a:srgbClr val="E7686A"/>
                </a:solidFill>
                <a:latin typeface="Calibri"/>
                <a:ea typeface="Calibri"/>
                <a:cs typeface="Calibri"/>
                <a:sym typeface="Calibri"/>
              </a:rPr>
              <a:t> aleatorie stratificată</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2" name="TextBox 1">
            <a:extLst>
              <a:ext uri="{FF2B5EF4-FFF2-40B4-BE49-F238E27FC236}">
                <a16:creationId xmlns:a16="http://schemas.microsoft.com/office/drawing/2014/main" id="{F8CB1D49-6C94-49FE-9E64-87AA98256CE1}"/>
              </a:ext>
            </a:extLst>
          </p:cNvPr>
          <p:cNvSpPr txBox="1"/>
          <p:nvPr/>
        </p:nvSpPr>
        <p:spPr>
          <a:xfrm>
            <a:off x="782176" y="1451609"/>
            <a:ext cx="16499983" cy="4401205"/>
          </a:xfrm>
          <a:prstGeom prst="rect">
            <a:avLst/>
          </a:prstGeom>
          <a:noFill/>
        </p:spPr>
        <p:txBody>
          <a:bodyPr wrap="square" rtlCol="0">
            <a:spAutoFit/>
          </a:bodyPr>
          <a:lstStyle/>
          <a:p>
            <a:pPr marL="342900" indent="-342900">
              <a:buFont typeface="Wingdings" panose="05000000000000000000" pitchFamily="2" charset="2"/>
              <a:buChar char="Ø"/>
            </a:pPr>
            <a:r>
              <a:rPr lang="ro-RO" sz="2800" dirty="0">
                <a:latin typeface="+mn-lt"/>
              </a:rPr>
              <a:t>Exemplu: Să presupunem că o organizație de caritate efectuează un sondaj prin sondaj pentru a studia donațiile anuale făcute de membrii săi, care sunt clasificați în trei grupe diferite în funcție de vârsta lor, cu 100, 700 și 200 de membri fiecare. Se știe că abaterile standard respective ale donațiilor anuale din fiecare grup sunt de 6, 30 și 12 EUR.</a:t>
            </a:r>
          </a:p>
          <a:p>
            <a:pPr marL="342900" indent="-342900">
              <a:buFont typeface="Wingdings" panose="05000000000000000000" pitchFamily="2" charset="2"/>
              <a:buChar char="Ø"/>
            </a:pPr>
            <a:endParaRPr lang="ro-RO" sz="2800" dirty="0">
              <a:latin typeface="+mn-lt"/>
            </a:endParaRPr>
          </a:p>
          <a:p>
            <a:pPr marL="342900" indent="-342900">
              <a:buFont typeface="Wingdings" panose="05000000000000000000" pitchFamily="2" charset="2"/>
              <a:buChar char="Ø"/>
            </a:pPr>
            <a:r>
              <a:rPr lang="en-US" sz="2800" dirty="0" err="1">
                <a:latin typeface="+mn-lt"/>
              </a:rPr>
              <a:t>Dorim</a:t>
            </a:r>
            <a:r>
              <a:rPr lang="en-US" sz="2800" dirty="0">
                <a:latin typeface="+mn-lt"/>
              </a:rPr>
              <a:t> </a:t>
            </a:r>
            <a:r>
              <a:rPr lang="en-US" sz="2800" dirty="0" err="1">
                <a:latin typeface="+mn-lt"/>
              </a:rPr>
              <a:t>să</a:t>
            </a:r>
            <a:r>
              <a:rPr lang="en-US" sz="2800" dirty="0">
                <a:latin typeface="+mn-lt"/>
              </a:rPr>
              <a:t> </a:t>
            </a:r>
            <a:r>
              <a:rPr lang="en-US" sz="2800" dirty="0" err="1">
                <a:latin typeface="+mn-lt"/>
              </a:rPr>
              <a:t>aflăm</a:t>
            </a:r>
            <a:r>
              <a:rPr lang="en-US" sz="2800" dirty="0">
                <a:latin typeface="+mn-lt"/>
              </a:rPr>
              <a:t> </a:t>
            </a:r>
            <a:r>
              <a:rPr lang="en-US" sz="2800" dirty="0" err="1">
                <a:latin typeface="+mn-lt"/>
              </a:rPr>
              <a:t>dimensiunea</a:t>
            </a:r>
            <a:r>
              <a:rPr lang="en-US" sz="2800" dirty="0">
                <a:latin typeface="+mn-lt"/>
              </a:rPr>
              <a:t> </a:t>
            </a:r>
            <a:r>
              <a:rPr lang="en-US" sz="2800" dirty="0" err="1">
                <a:latin typeface="+mn-lt"/>
              </a:rPr>
              <a:t>minimă</a:t>
            </a:r>
            <a:r>
              <a:rPr lang="en-US" sz="2800" dirty="0">
                <a:latin typeface="+mn-lt"/>
              </a:rPr>
              <a:t> a </a:t>
            </a:r>
            <a:r>
              <a:rPr lang="en-US" sz="2800" dirty="0" err="1">
                <a:latin typeface="+mn-lt"/>
              </a:rPr>
              <a:t>eșantionului</a:t>
            </a:r>
            <a:r>
              <a:rPr lang="en-US" sz="2800" dirty="0">
                <a:latin typeface="+mn-lt"/>
              </a:rPr>
              <a:t> </a:t>
            </a:r>
            <a:r>
              <a:rPr lang="en-US" sz="2800" dirty="0" err="1">
                <a:latin typeface="+mn-lt"/>
              </a:rPr>
              <a:t>necesar</a:t>
            </a:r>
            <a:r>
              <a:rPr lang="en-US" sz="2800" dirty="0">
                <a:latin typeface="+mn-lt"/>
              </a:rPr>
              <a:t> </a:t>
            </a:r>
            <a:r>
              <a:rPr lang="en-US" sz="2800" dirty="0" err="1">
                <a:latin typeface="+mn-lt"/>
              </a:rPr>
              <a:t>pentru</a:t>
            </a:r>
            <a:r>
              <a:rPr lang="en-US" sz="2800" dirty="0">
                <a:latin typeface="+mn-lt"/>
              </a:rPr>
              <a:t> a </a:t>
            </a:r>
            <a:r>
              <a:rPr lang="en-US" sz="2800" dirty="0" err="1">
                <a:latin typeface="+mn-lt"/>
              </a:rPr>
              <a:t>estima</a:t>
            </a:r>
            <a:r>
              <a:rPr lang="en-US" sz="2800" dirty="0">
                <a:latin typeface="+mn-lt"/>
              </a:rPr>
              <a:t> </a:t>
            </a:r>
            <a:r>
              <a:rPr lang="en-US" sz="2800" dirty="0" err="1">
                <a:latin typeface="+mn-lt"/>
              </a:rPr>
              <a:t>donația</a:t>
            </a:r>
            <a:r>
              <a:rPr lang="en-US" sz="2800" dirty="0">
                <a:latin typeface="+mn-lt"/>
              </a:rPr>
              <a:t> </a:t>
            </a:r>
            <a:r>
              <a:rPr lang="en-US" sz="2800" dirty="0" err="1">
                <a:latin typeface="+mn-lt"/>
              </a:rPr>
              <a:t>anuală</a:t>
            </a:r>
            <a:r>
              <a:rPr lang="en-US" sz="2800" dirty="0">
                <a:latin typeface="+mn-lt"/>
              </a:rPr>
              <a:t> </a:t>
            </a:r>
            <a:r>
              <a:rPr lang="en-US" sz="2800" dirty="0" err="1">
                <a:latin typeface="+mn-lt"/>
              </a:rPr>
              <a:t>medie</a:t>
            </a:r>
            <a:r>
              <a:rPr lang="en-US" sz="2800" dirty="0">
                <a:latin typeface="+mn-lt"/>
              </a:rPr>
              <a:t>, </a:t>
            </a:r>
            <a:r>
              <a:rPr lang="en-US" sz="2800" dirty="0" err="1">
                <a:latin typeface="+mn-lt"/>
              </a:rPr>
              <a:t>stabilind</a:t>
            </a:r>
            <a:r>
              <a:rPr lang="en-US" sz="2800" dirty="0">
                <a:latin typeface="+mn-lt"/>
              </a:rPr>
              <a:t> o </a:t>
            </a:r>
            <a:r>
              <a:rPr lang="en-US" sz="2800" dirty="0" err="1">
                <a:latin typeface="+mn-lt"/>
              </a:rPr>
              <a:t>marjă</a:t>
            </a:r>
            <a:r>
              <a:rPr lang="en-US" sz="2800" dirty="0">
                <a:latin typeface="+mn-lt"/>
              </a:rPr>
              <a:t> de </a:t>
            </a:r>
            <a:r>
              <a:rPr lang="en-US" sz="2800" dirty="0" err="1">
                <a:latin typeface="+mn-lt"/>
              </a:rPr>
              <a:t>eroare</a:t>
            </a:r>
            <a:r>
              <a:rPr lang="en-US" sz="2800" dirty="0">
                <a:latin typeface="+mn-lt"/>
              </a:rPr>
              <a:t> de 2 EUR </a:t>
            </a:r>
            <a:r>
              <a:rPr lang="en-US" sz="2800" dirty="0" err="1">
                <a:latin typeface="+mn-lt"/>
              </a:rPr>
              <a:t>și</a:t>
            </a:r>
            <a:r>
              <a:rPr lang="en-US" sz="2800" dirty="0">
                <a:latin typeface="+mn-lt"/>
              </a:rPr>
              <a:t> un </a:t>
            </a:r>
            <a:r>
              <a:rPr lang="en-US" sz="2800" dirty="0" err="1">
                <a:latin typeface="+mn-lt"/>
              </a:rPr>
              <a:t>nivel</a:t>
            </a:r>
            <a:r>
              <a:rPr lang="en-US" sz="2800" dirty="0">
                <a:latin typeface="+mn-lt"/>
              </a:rPr>
              <a:t> de </a:t>
            </a:r>
            <a:r>
              <a:rPr lang="en-US" sz="2800" dirty="0" err="1">
                <a:latin typeface="+mn-lt"/>
              </a:rPr>
              <a:t>încredere</a:t>
            </a:r>
            <a:r>
              <a:rPr lang="en-US" sz="2800" dirty="0">
                <a:latin typeface="+mn-lt"/>
              </a:rPr>
              <a:t> de 95%.</a:t>
            </a:r>
            <a:endParaRPr lang="ro-RO" sz="2800" dirty="0">
              <a:latin typeface="+mn-lt"/>
            </a:endParaRP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ro-RO" sz="2800" dirty="0">
                <a:latin typeface="+mn-lt"/>
              </a:rPr>
              <a:t>P</a:t>
            </a:r>
            <a:r>
              <a:rPr lang="en-US" sz="2800" dirty="0" err="1">
                <a:latin typeface="+mn-lt"/>
              </a:rPr>
              <a:t>rin</a:t>
            </a:r>
            <a:r>
              <a:rPr lang="en-US" sz="2800" dirty="0">
                <a:latin typeface="+mn-lt"/>
              </a:rPr>
              <a:t> </a:t>
            </a:r>
            <a:r>
              <a:rPr lang="en-US" sz="2800" dirty="0" err="1">
                <a:latin typeface="+mn-lt"/>
              </a:rPr>
              <a:t>apelarea</a:t>
            </a:r>
            <a:r>
              <a:rPr lang="en-US" sz="2800" dirty="0">
                <a:latin typeface="+mn-lt"/>
              </a:rPr>
              <a:t> </a:t>
            </a:r>
            <a:r>
              <a:rPr lang="en-US" sz="2800" dirty="0" err="1">
                <a:latin typeface="+mn-lt"/>
              </a:rPr>
              <a:t>funcției</a:t>
            </a:r>
            <a:r>
              <a:rPr lang="en-US" sz="2800" dirty="0">
                <a:latin typeface="+mn-lt"/>
              </a:rPr>
              <a:t> "</a:t>
            </a:r>
            <a:r>
              <a:rPr lang="en-US" sz="2800" dirty="0" err="1">
                <a:latin typeface="+mn-lt"/>
              </a:rPr>
              <a:t>stratasize</a:t>
            </a:r>
            <a:r>
              <a:rPr lang="en-US" sz="2800" dirty="0">
                <a:latin typeface="+mn-lt"/>
              </a:rPr>
              <a:t>" </a:t>
            </a:r>
            <a:r>
              <a:rPr lang="en-US" sz="2800" dirty="0" err="1">
                <a:latin typeface="+mn-lt"/>
              </a:rPr>
              <a:t>inclusă</a:t>
            </a:r>
            <a:r>
              <a:rPr lang="en-US" sz="2800" dirty="0">
                <a:latin typeface="+mn-lt"/>
              </a:rPr>
              <a:t> </a:t>
            </a:r>
            <a:r>
              <a:rPr lang="en-US" sz="2800" dirty="0" err="1">
                <a:latin typeface="+mn-lt"/>
              </a:rPr>
              <a:t>în</a:t>
            </a:r>
            <a:r>
              <a:rPr lang="en-US" sz="2800" dirty="0">
                <a:latin typeface="+mn-lt"/>
              </a:rPr>
              <a:t> </a:t>
            </a:r>
            <a:r>
              <a:rPr lang="en-US" sz="2800" dirty="0" err="1">
                <a:latin typeface="+mn-lt"/>
              </a:rPr>
              <a:t>pachetul</a:t>
            </a:r>
            <a:r>
              <a:rPr lang="en-US" sz="2800" dirty="0">
                <a:latin typeface="+mn-lt"/>
              </a:rPr>
              <a:t> "</a:t>
            </a:r>
            <a:r>
              <a:rPr lang="en-US" sz="2800" dirty="0" err="1">
                <a:latin typeface="+mn-lt"/>
              </a:rPr>
              <a:t>samplingbook</a:t>
            </a:r>
            <a:r>
              <a:rPr lang="en-US" sz="2800" dirty="0">
                <a:latin typeface="+mn-lt"/>
              </a:rPr>
              <a:t>" din R</a:t>
            </a:r>
            <a:r>
              <a:rPr lang="ro-RO" sz="2800" dirty="0">
                <a:latin typeface="+mn-lt"/>
              </a:rPr>
              <a:t>, se pot calcula soluțiile pentru repartițiile proporțională și optimă (codul este în partea stângă, soluțiile în partea dreaptă).</a:t>
            </a:r>
            <a:endParaRPr lang="en-US" sz="2800" dirty="0">
              <a:latin typeface="+mn-lt"/>
            </a:endParaRPr>
          </a:p>
        </p:txBody>
      </p:sp>
      <p:sp>
        <p:nvSpPr>
          <p:cNvPr id="5" name="Rectangle 2">
            <a:extLst>
              <a:ext uri="{FF2B5EF4-FFF2-40B4-BE49-F238E27FC236}">
                <a16:creationId xmlns:a16="http://schemas.microsoft.com/office/drawing/2014/main" id="{04C435FD-74A8-68A5-0DE4-3138FDDF3EBF}"/>
              </a:ext>
            </a:extLst>
          </p:cNvPr>
          <p:cNvSpPr>
            <a:spLocks noChangeArrowheads="1"/>
          </p:cNvSpPr>
          <p:nvPr/>
        </p:nvSpPr>
        <p:spPr bwMode="auto">
          <a:xfrm>
            <a:off x="1569720" y="5806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EDE1DD-D0B4-FBC9-2908-8069730CF47B}"/>
              </a:ext>
            </a:extLst>
          </p:cNvPr>
          <p:cNvGraphicFramePr>
            <a:graphicFrameLocks noChangeAspect="1"/>
          </p:cNvGraphicFramePr>
          <p:nvPr>
            <p:extLst>
              <p:ext uri="{D42A27DB-BD31-4B8C-83A1-F6EECF244321}">
                <p14:modId xmlns:p14="http://schemas.microsoft.com/office/powerpoint/2010/main" val="511172049"/>
              </p:ext>
            </p:extLst>
          </p:nvPr>
        </p:nvGraphicFramePr>
        <p:xfrm>
          <a:off x="1402079" y="6043075"/>
          <a:ext cx="9513392" cy="2826605"/>
        </p:xfrm>
        <a:graphic>
          <a:graphicData uri="http://schemas.openxmlformats.org/presentationml/2006/ole">
            <mc:AlternateContent xmlns:mc="http://schemas.openxmlformats.org/markup-compatibility/2006">
              <mc:Choice xmlns:v="urn:schemas-microsoft-com:vml" Requires="v">
                <p:oleObj spid="_x0000_s2080" r:id="rId3" imgW="5243014" imgH="1554615" progId="PBrush">
                  <p:embed/>
                </p:oleObj>
              </mc:Choice>
              <mc:Fallback>
                <p:oleObj r:id="rId3" imgW="5243014" imgH="1554615" progId="PBrush">
                  <p:embed/>
                  <p:pic>
                    <p:nvPicPr>
                      <p:cNvPr id="6" name="Object 5">
                        <a:extLst>
                          <a:ext uri="{FF2B5EF4-FFF2-40B4-BE49-F238E27FC236}">
                            <a16:creationId xmlns:a16="http://schemas.microsoft.com/office/drawing/2014/main" id="{C6EDE1DD-D0B4-FBC9-2908-8069730CF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079" y="6043075"/>
                        <a:ext cx="9513392" cy="2826605"/>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F3872C06-CC39-B11F-91DD-C9BB874CAC0D}"/>
              </a:ext>
            </a:extLst>
          </p:cNvPr>
          <p:cNvSpPr>
            <a:spLocks noChangeArrowheads="1"/>
          </p:cNvSpPr>
          <p:nvPr/>
        </p:nvSpPr>
        <p:spPr bwMode="auto">
          <a:xfrm>
            <a:off x="155882" y="-459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F36B58B2-1594-C47C-72DC-2DF2841952D2}"/>
              </a:ext>
            </a:extLst>
          </p:cNvPr>
          <p:cNvGraphicFramePr>
            <a:graphicFrameLocks noChangeAspect="1"/>
          </p:cNvGraphicFramePr>
          <p:nvPr>
            <p:extLst>
              <p:ext uri="{D42A27DB-BD31-4B8C-83A1-F6EECF244321}">
                <p14:modId xmlns:p14="http://schemas.microsoft.com/office/powerpoint/2010/main" val="207395188"/>
              </p:ext>
            </p:extLst>
          </p:nvPr>
        </p:nvGraphicFramePr>
        <p:xfrm>
          <a:off x="11891961" y="6443494"/>
          <a:ext cx="5777905" cy="2426186"/>
        </p:xfrm>
        <a:graphic>
          <a:graphicData uri="http://schemas.openxmlformats.org/presentationml/2006/ole">
            <mc:AlternateContent xmlns:mc="http://schemas.openxmlformats.org/markup-compatibility/2006">
              <mc:Choice xmlns:v="urn:schemas-microsoft-com:vml" Requires="v">
                <p:oleObj spid="_x0000_s2081" r:id="rId5" imgW="3429297" imgH="1440305" progId="PBrush">
                  <p:embed/>
                </p:oleObj>
              </mc:Choice>
              <mc:Fallback>
                <p:oleObj r:id="rId5" imgW="3429297" imgH="1440305" progId="PBrush">
                  <p:embed/>
                  <p:pic>
                    <p:nvPicPr>
                      <p:cNvPr id="10" name="Object 9">
                        <a:extLst>
                          <a:ext uri="{FF2B5EF4-FFF2-40B4-BE49-F238E27FC236}">
                            <a16:creationId xmlns:a16="http://schemas.microsoft.com/office/drawing/2014/main" id="{F36B58B2-1594-C47C-72DC-2DF284195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1961" y="6443494"/>
                        <a:ext cx="5777905" cy="2426186"/>
                      </a:xfrm>
                      <a:prstGeom prst="rect">
                        <a:avLst/>
                      </a:prstGeom>
                      <a:noFill/>
                    </p:spPr>
                  </p:pic>
                </p:oleObj>
              </mc:Fallback>
            </mc:AlternateContent>
          </a:graphicData>
        </a:graphic>
      </p:graphicFrame>
    </p:spTree>
    <p:extLst>
      <p:ext uri="{BB962C8B-B14F-4D97-AF65-F5344CB8AC3E}">
        <p14:creationId xmlns:p14="http://schemas.microsoft.com/office/powerpoint/2010/main" val="98632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Sum</a:t>
            </a:r>
            <a:r>
              <a:rPr lang="ro-RO" sz="4000" b="1" dirty="0">
                <a:solidFill>
                  <a:srgbClr val="E7686A"/>
                </a:solidFill>
                <a:ea typeface="Microsoft Sans Serif" panose="020B0604020202020204" pitchFamily="34" charset="0"/>
                <a:cs typeface="Microsoft Sans Serif" panose="020B0604020202020204" pitchFamily="34" charset="0"/>
              </a:rPr>
              <a:t>ar</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1200329"/>
          </a:xfrm>
          <a:prstGeom prst="rect">
            <a:avLst/>
          </a:prstGeom>
          <a:noFill/>
        </p:spPr>
        <p:txBody>
          <a:bodyPr wrap="square" rtlCol="0">
            <a:spAutoFit/>
          </a:bodyPr>
          <a:lstStyle/>
          <a:p>
            <a:pPr algn="ctr"/>
            <a:r>
              <a:rPr lang="ro-RO" sz="2400" b="1" dirty="0"/>
              <a:t>Eșantion</a:t>
            </a:r>
            <a:r>
              <a:rPr lang="en-US" sz="2400" b="1" dirty="0"/>
              <a:t> v. </a:t>
            </a:r>
            <a:r>
              <a:rPr lang="en-US" sz="2400" b="1" dirty="0" err="1"/>
              <a:t>Popula</a:t>
            </a:r>
            <a:r>
              <a:rPr lang="ro-RO" sz="2400" b="1" dirty="0"/>
              <a:t>ție</a:t>
            </a:r>
            <a:r>
              <a:rPr lang="en-US" sz="2400" b="1" dirty="0"/>
              <a:t>
</a:t>
            </a:r>
            <a:endParaRPr lang="it-IT" sz="2400" b="1" dirty="0"/>
          </a:p>
        </p:txBody>
      </p:sp>
      <p:sp>
        <p:nvSpPr>
          <p:cNvPr id="26" name="CasellaDiTesto 25"/>
          <p:cNvSpPr txBox="1"/>
          <p:nvPr/>
        </p:nvSpPr>
        <p:spPr>
          <a:xfrm>
            <a:off x="4473950" y="6040235"/>
            <a:ext cx="2814732" cy="1569660"/>
          </a:xfrm>
          <a:prstGeom prst="rect">
            <a:avLst/>
          </a:prstGeom>
          <a:noFill/>
        </p:spPr>
        <p:txBody>
          <a:bodyPr wrap="square" rtlCol="0">
            <a:spAutoFit/>
          </a:bodyPr>
          <a:lstStyle/>
          <a:p>
            <a:pPr algn="ctr"/>
            <a:r>
              <a:rPr lang="ro-RO" sz="2400" b="1" dirty="0"/>
              <a:t>Avantaje ale eșantionării aleatorii</a:t>
            </a:r>
            <a:r>
              <a:rPr lang="en-US" sz="2400" b="1" dirty="0"/>
              <a:t>
</a:t>
            </a:r>
            <a:endParaRPr lang="it-IT" sz="2400" b="1" dirty="0"/>
          </a:p>
        </p:txBody>
      </p:sp>
      <p:sp>
        <p:nvSpPr>
          <p:cNvPr id="27" name="CasellaDiTesto 26"/>
          <p:cNvSpPr txBox="1"/>
          <p:nvPr/>
        </p:nvSpPr>
        <p:spPr>
          <a:xfrm>
            <a:off x="6531777" y="3880946"/>
            <a:ext cx="2812575" cy="1200329"/>
          </a:xfrm>
          <a:prstGeom prst="rect">
            <a:avLst/>
          </a:prstGeom>
          <a:noFill/>
        </p:spPr>
        <p:txBody>
          <a:bodyPr wrap="square" rtlCol="0">
            <a:spAutoFit/>
          </a:bodyPr>
          <a:lstStyle/>
          <a:p>
            <a:pPr algn="ctr"/>
            <a:r>
              <a:rPr lang="ro-RO" sz="2400" b="1" dirty="0"/>
              <a:t>Eșantionare aleatorie simplă</a:t>
            </a:r>
            <a:r>
              <a:rPr lang="it-IT" sz="2400" b="1" dirty="0"/>
              <a:t>
</a:t>
            </a:r>
          </a:p>
        </p:txBody>
      </p:sp>
      <p:sp>
        <p:nvSpPr>
          <p:cNvPr id="28" name="CasellaDiTesto 27"/>
          <p:cNvSpPr txBox="1"/>
          <p:nvPr/>
        </p:nvSpPr>
        <p:spPr>
          <a:xfrm>
            <a:off x="8679126" y="6133377"/>
            <a:ext cx="2654044" cy="1200329"/>
          </a:xfrm>
          <a:prstGeom prst="rect">
            <a:avLst/>
          </a:prstGeom>
          <a:noFill/>
        </p:spPr>
        <p:txBody>
          <a:bodyPr wrap="square" rtlCol="0">
            <a:spAutoFit/>
          </a:bodyPr>
          <a:lstStyle/>
          <a:p>
            <a:pPr algn="ctr"/>
            <a:r>
              <a:rPr lang="ro-RO" sz="2400" b="1" dirty="0"/>
              <a:t>Eșantionare aleatorie stratificată</a:t>
            </a:r>
            <a:endParaRPr lang="it-IT" sz="2400" b="1" dirty="0"/>
          </a:p>
        </p:txBody>
      </p:sp>
      <p:sp>
        <p:nvSpPr>
          <p:cNvPr id="29" name="CasellaDiTesto 28"/>
          <p:cNvSpPr txBox="1"/>
          <p:nvPr/>
        </p:nvSpPr>
        <p:spPr>
          <a:xfrm>
            <a:off x="10788393" y="3874703"/>
            <a:ext cx="2511188" cy="2677656"/>
          </a:xfrm>
          <a:prstGeom prst="rect">
            <a:avLst/>
          </a:prstGeom>
          <a:noFill/>
        </p:spPr>
        <p:txBody>
          <a:bodyPr wrap="square" rtlCol="0">
            <a:spAutoFit/>
          </a:bodyPr>
          <a:lstStyle/>
          <a:p>
            <a:pPr algn="ctr"/>
            <a:r>
              <a:rPr lang="ro-RO" sz="2400" b="1" dirty="0"/>
              <a:t>Dimensiunea optimă a eșantionului pentru eșantionare simplă</a:t>
            </a:r>
            <a:r>
              <a:rPr lang="it-IT" sz="2400" b="1" dirty="0"/>
              <a:t>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46023" y="5315036"/>
            <a:ext cx="2826477" cy="2308324"/>
          </a:xfrm>
          <a:prstGeom prst="rect">
            <a:avLst/>
          </a:prstGeom>
          <a:noFill/>
        </p:spPr>
        <p:txBody>
          <a:bodyPr wrap="square" rtlCol="0">
            <a:spAutoFit/>
          </a:bodyPr>
          <a:lstStyle/>
          <a:p>
            <a:pPr algn="ctr"/>
            <a:r>
              <a:rPr lang="ro-RO" sz="2400" b="1" dirty="0"/>
              <a:t>Dimensiunea optimă a eșantionului pentru eșantionare stratificată</a:t>
            </a:r>
            <a:endParaRPr lang="it-IT" sz="2400" b="1" dirty="0"/>
          </a:p>
        </p:txBody>
      </p:sp>
    </p:spTree>
    <p:extLst>
      <p:ext uri="{BB962C8B-B14F-4D97-AF65-F5344CB8AC3E}">
        <p14:creationId xmlns:p14="http://schemas.microsoft.com/office/powerpoint/2010/main" val="147083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Test de auto-evaluare</a:t>
            </a:r>
            <a:endParaRPr sz="4400" dirty="0"/>
          </a:p>
        </p:txBody>
      </p:sp>
      <p:sp>
        <p:nvSpPr>
          <p:cNvPr id="302" name="Google Shape;302;p19"/>
          <p:cNvSpPr txBox="1"/>
          <p:nvPr/>
        </p:nvSpPr>
        <p:spPr>
          <a:xfrm>
            <a:off x="1112520" y="3009900"/>
            <a:ext cx="5369846" cy="5478382"/>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err="1">
                <a:solidFill>
                  <a:srgbClr val="238791"/>
                </a:solidFill>
                <a:latin typeface="Calibri"/>
                <a:ea typeface="Calibri"/>
                <a:cs typeface="Calibri"/>
                <a:sym typeface="Calibri"/>
              </a:rPr>
              <a:t>Sondajele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bazate</a:t>
            </a:r>
            <a:r>
              <a:rPr lang="en-US" sz="2800" b="1" dirty="0">
                <a:solidFill>
                  <a:srgbClr val="238791"/>
                </a:solidFill>
                <a:latin typeface="Calibri"/>
                <a:ea typeface="Calibri"/>
                <a:cs typeface="Calibri"/>
                <a:sym typeface="Calibri"/>
              </a:rPr>
              <a:t> pe </a:t>
            </a:r>
            <a:r>
              <a:rPr lang="en-US" sz="2800" b="1" dirty="0" err="1">
                <a:solidFill>
                  <a:srgbClr val="238791"/>
                </a:solidFill>
                <a:latin typeface="Calibri"/>
                <a:ea typeface="Calibri"/>
                <a:cs typeface="Calibri"/>
                <a:sym typeface="Calibri"/>
              </a:rPr>
              <a:t>eșantioane</a:t>
            </a:r>
            <a:r>
              <a:rPr lang="en-US" sz="2800" b="1" dirty="0">
                <a:solidFill>
                  <a:srgbClr val="238791"/>
                </a:solidFill>
                <a:latin typeface="Calibri"/>
                <a:ea typeface="Calibri"/>
                <a:cs typeface="Calibri"/>
                <a:sym typeface="Calibri"/>
              </a:rPr>
              <a:t>:</a:t>
            </a:r>
          </a:p>
          <a:p>
            <a:pPr marL="342900" lvl="0" indent="-342900" algn="just">
              <a:lnSpc>
                <a:spcPct val="150000"/>
              </a:lnSpc>
              <a:buClr>
                <a:schemeClr val="dk1"/>
              </a:buClr>
              <a:buSzPts val="2800"/>
              <a:buFont typeface="Noto Sans Symbols"/>
              <a:buChar char="❑"/>
            </a:pPr>
            <a:r>
              <a:rPr lang="ro-RO" sz="2800" dirty="0">
                <a:solidFill>
                  <a:schemeClr val="dk1"/>
                </a:solidFill>
                <a:latin typeface="Calibri"/>
                <a:ea typeface="Calibri"/>
                <a:cs typeface="Calibri"/>
                <a:sym typeface="Calibri"/>
              </a:rPr>
              <a: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economisesc</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resurse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comparație</a:t>
            </a:r>
            <a:r>
              <a:rPr lang="en-US" sz="2800" dirty="0">
                <a:solidFill>
                  <a:schemeClr val="dk1"/>
                </a:solidFill>
                <a:latin typeface="Calibri"/>
                <a:ea typeface="Calibri"/>
                <a:cs typeface="Calibri"/>
                <a:sym typeface="Calibri"/>
              </a:rPr>
              <a:t> cu un </a:t>
            </a:r>
            <a:r>
              <a:rPr lang="en-US" sz="2800" dirty="0" err="1">
                <a:solidFill>
                  <a:schemeClr val="dk1"/>
                </a:solidFill>
                <a:latin typeface="Calibri"/>
                <a:ea typeface="Calibri"/>
                <a:cs typeface="Calibri"/>
                <a:sym typeface="Calibri"/>
              </a:rPr>
              <a:t>sondaj</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bazat</a:t>
            </a:r>
            <a:r>
              <a:rPr lang="en-US" sz="2800" dirty="0">
                <a:solidFill>
                  <a:schemeClr val="dk1"/>
                </a:solidFill>
                <a:latin typeface="Calibri"/>
                <a:ea typeface="Calibri"/>
                <a:cs typeface="Calibri"/>
                <a:sym typeface="Calibri"/>
              </a:rPr>
              <a:t> pe </a:t>
            </a:r>
            <a:r>
              <a:rPr lang="en-US" sz="2800" dirty="0" err="1">
                <a:solidFill>
                  <a:schemeClr val="dk1"/>
                </a:solidFill>
                <a:latin typeface="Calibri"/>
                <a:ea typeface="Calibri"/>
                <a:cs typeface="Calibri"/>
                <a:sym typeface="Calibri"/>
              </a:rPr>
              <a:t>recensământ</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ro-RO" sz="2800" dirty="0">
                <a:solidFill>
                  <a:schemeClr val="dk1"/>
                </a:solidFill>
                <a:latin typeface="Calibri"/>
                <a:ea typeface="Calibri"/>
                <a:cs typeface="Calibri"/>
                <a:sym typeface="Calibri"/>
              </a:rPr>
              <a:t>B</a:t>
            </a:r>
            <a:r>
              <a:rPr lang="en-US" sz="2800" dirty="0">
                <a:solidFill>
                  <a:schemeClr val="dk1"/>
                </a:solidFill>
                <a:latin typeface="Calibri"/>
                <a:ea typeface="Calibri"/>
                <a:cs typeface="Calibri"/>
                <a:sym typeface="Calibri"/>
              </a:rPr>
              <a:t>	permit o </a:t>
            </a:r>
            <a:r>
              <a:rPr lang="en-US" sz="2800" dirty="0" err="1">
                <a:solidFill>
                  <a:schemeClr val="dk1"/>
                </a:solidFill>
                <a:latin typeface="Calibri"/>
                <a:ea typeface="Calibri"/>
                <a:cs typeface="Calibri"/>
                <a:sym typeface="Calibri"/>
              </a:rPr>
              <a:t>cercetare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exhaustivă</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unei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populații</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ro-RO" sz="2800" dirty="0">
                <a:solidFill>
                  <a:schemeClr val="dk1"/>
                </a:solidFill>
                <a:latin typeface="Calibri"/>
                <a:ea typeface="Calibri"/>
                <a:cs typeface="Calibri"/>
                <a:sym typeface="Calibri"/>
              </a:rPr>
              <a:t>C</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Ambele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răspunsuri</a:t>
            </a:r>
            <a:r>
              <a:rPr lang="en-US" sz="2800" dirty="0">
                <a:solidFill>
                  <a:schemeClr val="dk1"/>
                </a:solidFill>
                <a:latin typeface="Calibri"/>
                <a:ea typeface="Calibri"/>
                <a:cs typeface="Calibri"/>
                <a:sym typeface="Calibri"/>
              </a:rPr>
              <a:t> sunt </a:t>
            </a:r>
            <a:r>
              <a:rPr lang="en-US" sz="2800" dirty="0" err="1">
                <a:solidFill>
                  <a:schemeClr val="dk1"/>
                </a:solidFill>
                <a:latin typeface="Calibri"/>
                <a:ea typeface="Calibri"/>
                <a:cs typeface="Calibri"/>
                <a:sym typeface="Calibri"/>
              </a:rPr>
              <a:t>corecte</a:t>
            </a:r>
            <a:endParaRPr lang="en-US" sz="2800"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err="1">
                <a:solidFill>
                  <a:srgbClr val="238791"/>
                </a:solidFill>
                <a:latin typeface="Calibri"/>
                <a:ea typeface="Calibri"/>
                <a:cs typeface="Calibri"/>
                <a:sym typeface="Calibri"/>
              </a:rPr>
              <a:t>Dimensiunea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eșantionului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afectată</a:t>
            </a:r>
            <a:r>
              <a:rPr lang="en-US" sz="2800" b="1" dirty="0">
                <a:solidFill>
                  <a:srgbClr val="238791"/>
                </a:solidFill>
                <a:latin typeface="Calibri"/>
                <a:ea typeface="Calibri"/>
                <a:cs typeface="Calibri"/>
                <a:sym typeface="Calibri"/>
              </a:rPr>
              <a:t> de</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ro-RO" sz="2800" dirty="0">
                <a:solidFill>
                  <a:schemeClr val="dk1"/>
                </a:solidFill>
                <a:latin typeface="Calibri"/>
                <a:cs typeface="Calibri"/>
                <a:sym typeface="Calibri"/>
              </a:rPr>
              <a:t> A  </a:t>
            </a:r>
            <a:r>
              <a:rPr lang="en-US" sz="2800" dirty="0" err="1">
                <a:solidFill>
                  <a:schemeClr val="dk1"/>
                </a:solidFill>
                <a:latin typeface="Calibri"/>
                <a:cs typeface="Calibri"/>
                <a:sym typeface="Calibri"/>
              </a:rPr>
              <a:t>Marja</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eroare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și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nivelul</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încredere</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ro-RO"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Tehnica</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eșantionare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aplicată</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ro-RO" sz="2800" dirty="0">
                <a:solidFill>
                  <a:schemeClr val="dk1"/>
                </a:solidFill>
                <a:latin typeface="Calibri"/>
                <a:cs typeface="Calibri"/>
                <a:sym typeface="Calibri"/>
              </a:rPr>
              <a:t>C </a:t>
            </a:r>
            <a:r>
              <a:rPr lang="en-US" sz="2800" dirty="0" err="1">
                <a:solidFill>
                  <a:schemeClr val="dk1"/>
                </a:solidFill>
                <a:latin typeface="Calibri"/>
                <a:cs typeface="Calibri"/>
                <a:sym typeface="Calibri"/>
              </a:rPr>
              <a:t>Ambele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răspunsuri</a:t>
            </a:r>
            <a:r>
              <a:rPr lang="en-US" sz="2800" dirty="0">
                <a:solidFill>
                  <a:schemeClr val="dk1"/>
                </a:solidFill>
                <a:latin typeface="Calibri"/>
                <a:cs typeface="Calibri"/>
                <a:sym typeface="Calibri"/>
              </a:rPr>
              <a:t> sunt </a:t>
            </a:r>
            <a:r>
              <a:rPr lang="en-US" sz="2800" dirty="0" err="1">
                <a:solidFill>
                  <a:schemeClr val="dk1"/>
                </a:solidFill>
                <a:latin typeface="Calibri"/>
                <a:cs typeface="Calibri"/>
                <a:sym typeface="Calibri"/>
              </a:rPr>
              <a:t>corecte</a:t>
            </a:r>
            <a:endParaRPr lang="en-US" sz="2800" dirty="0">
              <a:solidFill>
                <a:schemeClr val="dk1"/>
              </a:solidFill>
              <a:latin typeface="Calibri"/>
              <a:cs typeface="Calibri"/>
              <a:sym typeface="Calibri"/>
            </a:endParaRPr>
          </a:p>
        </p:txBody>
      </p:sp>
      <p:sp>
        <p:nvSpPr>
          <p:cNvPr id="304" name="Google Shape;304;p19"/>
          <p:cNvSpPr txBox="1"/>
          <p:nvPr/>
        </p:nvSpPr>
        <p:spPr>
          <a:xfrm>
            <a:off x="12420600" y="3009900"/>
            <a:ext cx="4572000" cy="569382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AutoNum type="arabicPeriod" startAt="3"/>
            </a:pPr>
            <a:r>
              <a:rPr lang="en-US" sz="2800" b="1" dirty="0" err="1">
                <a:solidFill>
                  <a:srgbClr val="1E737C"/>
                </a:solidFill>
                <a:latin typeface="Calibri"/>
                <a:ea typeface="Calibri"/>
                <a:cs typeface="Calibri"/>
                <a:sym typeface="Calibri"/>
              </a:rPr>
              <a:t>Alocarea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proporțională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distribuie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dimensiunea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eșantionului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între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straturi</a:t>
            </a:r>
            <a:r>
              <a:rPr lang="en-US" sz="2800" b="1" dirty="0">
                <a:solidFill>
                  <a:srgbClr val="1E737C"/>
                </a:solidFill>
                <a:latin typeface="Calibri"/>
                <a:ea typeface="Calibri"/>
                <a:cs typeface="Calibri"/>
                <a:sym typeface="Calibri"/>
              </a:rPr>
              <a:t> pe </a:t>
            </a:r>
            <a:r>
              <a:rPr lang="en-US" sz="2800" b="1" dirty="0" err="1">
                <a:solidFill>
                  <a:srgbClr val="1E737C"/>
                </a:solidFill>
                <a:latin typeface="Calibri"/>
                <a:ea typeface="Calibri"/>
                <a:cs typeface="Calibri"/>
                <a:sym typeface="Calibri"/>
              </a:rPr>
              <a:t>baza</a:t>
            </a:r>
            <a:r>
              <a:rPr lang="en-US" sz="2800" b="1" dirty="0">
                <a:solidFill>
                  <a:srgbClr val="1E737C"/>
                </a:solidFill>
                <a:latin typeface="Calibri"/>
                <a:ea typeface="Calibri"/>
                <a:cs typeface="Calibri"/>
                <a:sym typeface="Calibri"/>
              </a:rPr>
              <a:t>:</a:t>
            </a:r>
          </a:p>
          <a:p>
            <a:pPr marL="457200" lvl="0" indent="-457200">
              <a:lnSpc>
                <a:spcPct val="150000"/>
              </a:lnSpc>
              <a:buFont typeface="Wingdings" panose="05000000000000000000" pitchFamily="2" charset="2"/>
              <a:buChar char="q"/>
            </a:pPr>
            <a:r>
              <a:rPr lang="ro-RO" sz="2800" dirty="0">
                <a:solidFill>
                  <a:schemeClr val="dk1"/>
                </a:solidFill>
                <a:latin typeface="Calibri"/>
                <a:cs typeface="Calibri"/>
                <a:sym typeface="Calibri"/>
              </a:rPr>
              <a:t>A</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Varianței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în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fiecare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strat</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ro-RO" sz="2800" dirty="0">
                <a:solidFill>
                  <a:schemeClr val="dk1"/>
                </a:solidFill>
                <a:latin typeface="Calibri"/>
                <a:cs typeface="Calibri"/>
                <a:sym typeface="Calibri"/>
              </a:rPr>
              <a:t>B</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Dimensiunii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fiecărui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strat</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ro-RO" sz="2800" dirty="0">
                <a:solidFill>
                  <a:schemeClr val="dk1"/>
                </a:solidFill>
                <a:latin typeface="Calibri"/>
                <a:cs typeface="Calibri"/>
                <a:sym typeface="Calibri"/>
              </a:rPr>
              <a:t>C</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Valorii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medii</a:t>
            </a:r>
            <a:r>
              <a:rPr lang="en-US" sz="2800" dirty="0">
                <a:solidFill>
                  <a:schemeClr val="dk1"/>
                </a:solidFill>
                <a:latin typeface="Calibri"/>
                <a:cs typeface="Calibri"/>
                <a:sym typeface="Calibri"/>
              </a:rPr>
              <a:t> pe </a:t>
            </a:r>
            <a:r>
              <a:rPr lang="en-US" sz="2800" dirty="0" err="1">
                <a:solidFill>
                  <a:schemeClr val="dk1"/>
                </a:solidFill>
                <a:latin typeface="Calibri"/>
                <a:cs typeface="Calibri"/>
                <a:sym typeface="Calibri"/>
              </a:rPr>
              <a:t>fiecare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strat</a:t>
            </a:r>
            <a:endParaRPr lang="en-US" sz="2800" dirty="0">
              <a:solidFill>
                <a:schemeClr val="dk1"/>
              </a:solidFill>
              <a:latin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Test de auto-evaluare</a:t>
            </a:r>
            <a:endParaRPr sz="4400" dirty="0"/>
          </a:p>
        </p:txBody>
      </p:sp>
      <p:sp>
        <p:nvSpPr>
          <p:cNvPr id="302" name="Google Shape;302;p19"/>
          <p:cNvSpPr txBox="1"/>
          <p:nvPr/>
        </p:nvSpPr>
        <p:spPr>
          <a:xfrm>
            <a:off x="1112520" y="3009900"/>
            <a:ext cx="5369846" cy="5478382"/>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err="1">
                <a:solidFill>
                  <a:srgbClr val="238791"/>
                </a:solidFill>
                <a:latin typeface="Calibri"/>
                <a:ea typeface="Calibri"/>
                <a:cs typeface="Calibri"/>
                <a:sym typeface="Calibri"/>
              </a:rPr>
              <a:t>Sondajele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bazate</a:t>
            </a:r>
            <a:r>
              <a:rPr lang="en-US" sz="2800" b="1" dirty="0">
                <a:solidFill>
                  <a:srgbClr val="238791"/>
                </a:solidFill>
                <a:latin typeface="Calibri"/>
                <a:ea typeface="Calibri"/>
                <a:cs typeface="Calibri"/>
                <a:sym typeface="Calibri"/>
              </a:rPr>
              <a:t> pe </a:t>
            </a:r>
            <a:r>
              <a:rPr lang="en-US" sz="2800" b="1" dirty="0" err="1">
                <a:solidFill>
                  <a:srgbClr val="238791"/>
                </a:solidFill>
                <a:latin typeface="Calibri"/>
                <a:ea typeface="Calibri"/>
                <a:cs typeface="Calibri"/>
                <a:sym typeface="Calibri"/>
              </a:rPr>
              <a:t>eșantioane</a:t>
            </a:r>
            <a:r>
              <a:rPr lang="en-US" sz="2800" b="1" dirty="0">
                <a:solidFill>
                  <a:srgbClr val="238791"/>
                </a:solidFill>
                <a:latin typeface="Calibri"/>
                <a:ea typeface="Calibri"/>
                <a:cs typeface="Calibri"/>
                <a:sym typeface="Calibri"/>
              </a:rPr>
              <a:t>:</a:t>
            </a:r>
          </a:p>
          <a:p>
            <a:pPr marL="342900" lvl="0" indent="-342900" algn="just">
              <a:lnSpc>
                <a:spcPct val="150000"/>
              </a:lnSpc>
              <a:buClr>
                <a:schemeClr val="dk1"/>
              </a:buClr>
              <a:buSzPts val="2800"/>
              <a:buFont typeface="Noto Sans Symbols"/>
              <a:buChar char="❑"/>
            </a:pPr>
            <a:r>
              <a:rPr lang="ro-RO" sz="2800" b="1" dirty="0">
                <a:solidFill>
                  <a:schemeClr val="dk1"/>
                </a:solidFill>
                <a:latin typeface="Calibri"/>
                <a:ea typeface="Calibri"/>
                <a:cs typeface="Calibri"/>
                <a:sym typeface="Calibri"/>
              </a:rPr>
              <a:t>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economisesc</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resurse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în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comparație</a:t>
            </a:r>
            <a:r>
              <a:rPr lang="en-US" sz="2800" b="1" dirty="0">
                <a:solidFill>
                  <a:schemeClr val="dk1"/>
                </a:solidFill>
                <a:latin typeface="Calibri"/>
                <a:ea typeface="Calibri"/>
                <a:cs typeface="Calibri"/>
                <a:sym typeface="Calibri"/>
              </a:rPr>
              <a:t> cu un </a:t>
            </a:r>
            <a:r>
              <a:rPr lang="en-US" sz="2800" b="1" dirty="0" err="1">
                <a:solidFill>
                  <a:schemeClr val="dk1"/>
                </a:solidFill>
                <a:latin typeface="Calibri"/>
                <a:ea typeface="Calibri"/>
                <a:cs typeface="Calibri"/>
                <a:sym typeface="Calibri"/>
              </a:rPr>
              <a:t>sondaj</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bazat</a:t>
            </a:r>
            <a:r>
              <a:rPr lang="en-US" sz="2800" b="1" dirty="0">
                <a:solidFill>
                  <a:schemeClr val="dk1"/>
                </a:solidFill>
                <a:latin typeface="Calibri"/>
                <a:ea typeface="Calibri"/>
                <a:cs typeface="Calibri"/>
                <a:sym typeface="Calibri"/>
              </a:rPr>
              <a:t> pe </a:t>
            </a:r>
            <a:r>
              <a:rPr lang="en-US" sz="2800" b="1" dirty="0" err="1">
                <a:solidFill>
                  <a:schemeClr val="dk1"/>
                </a:solidFill>
                <a:latin typeface="Calibri"/>
                <a:ea typeface="Calibri"/>
                <a:cs typeface="Calibri"/>
                <a:sym typeface="Calibri"/>
              </a:rPr>
              <a:t>recensământ</a:t>
            </a:r>
            <a:endParaRPr lang="en-US" sz="2800" b="1"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ro-RO" sz="2800" dirty="0">
                <a:solidFill>
                  <a:schemeClr val="dk1"/>
                </a:solidFill>
                <a:latin typeface="Calibri"/>
                <a:ea typeface="Calibri"/>
                <a:cs typeface="Calibri"/>
                <a:sym typeface="Calibri"/>
              </a:rPr>
              <a:t>B</a:t>
            </a:r>
            <a:r>
              <a:rPr lang="en-US" sz="2800" dirty="0">
                <a:solidFill>
                  <a:schemeClr val="dk1"/>
                </a:solidFill>
                <a:latin typeface="Calibri"/>
                <a:ea typeface="Calibri"/>
                <a:cs typeface="Calibri"/>
                <a:sym typeface="Calibri"/>
              </a:rPr>
              <a:t>	permit o </a:t>
            </a:r>
            <a:r>
              <a:rPr lang="en-US" sz="2800" dirty="0" err="1">
                <a:solidFill>
                  <a:schemeClr val="dk1"/>
                </a:solidFill>
                <a:latin typeface="Calibri"/>
                <a:ea typeface="Calibri"/>
                <a:cs typeface="Calibri"/>
                <a:sym typeface="Calibri"/>
              </a:rPr>
              <a:t>cercetare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exhaustivă</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unei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populații</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ro-RO" sz="2800" dirty="0">
                <a:solidFill>
                  <a:schemeClr val="dk1"/>
                </a:solidFill>
                <a:latin typeface="Calibri"/>
                <a:ea typeface="Calibri"/>
                <a:cs typeface="Calibri"/>
                <a:sym typeface="Calibri"/>
              </a:rPr>
              <a:t>C</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Ambele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răspunsuri</a:t>
            </a:r>
            <a:r>
              <a:rPr lang="en-US" sz="2800" dirty="0">
                <a:solidFill>
                  <a:schemeClr val="dk1"/>
                </a:solidFill>
                <a:latin typeface="Calibri"/>
                <a:ea typeface="Calibri"/>
                <a:cs typeface="Calibri"/>
                <a:sym typeface="Calibri"/>
              </a:rPr>
              <a:t> sunt </a:t>
            </a:r>
            <a:r>
              <a:rPr lang="en-US" sz="2800" dirty="0" err="1">
                <a:solidFill>
                  <a:schemeClr val="dk1"/>
                </a:solidFill>
                <a:latin typeface="Calibri"/>
                <a:ea typeface="Calibri"/>
                <a:cs typeface="Calibri"/>
                <a:sym typeface="Calibri"/>
              </a:rPr>
              <a:t>corecte</a:t>
            </a:r>
            <a:endParaRPr lang="en-US" sz="2800"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err="1">
                <a:solidFill>
                  <a:srgbClr val="238791"/>
                </a:solidFill>
                <a:latin typeface="Calibri"/>
                <a:ea typeface="Calibri"/>
                <a:cs typeface="Calibri"/>
                <a:sym typeface="Calibri"/>
              </a:rPr>
              <a:t>Dimensiunea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eșantionului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afectată</a:t>
            </a:r>
            <a:r>
              <a:rPr lang="en-US" sz="2800" b="1" dirty="0">
                <a:solidFill>
                  <a:srgbClr val="238791"/>
                </a:solidFill>
                <a:latin typeface="Calibri"/>
                <a:ea typeface="Calibri"/>
                <a:cs typeface="Calibri"/>
                <a:sym typeface="Calibri"/>
              </a:rPr>
              <a:t> de</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ro-RO" sz="2800" dirty="0">
                <a:solidFill>
                  <a:schemeClr val="dk1"/>
                </a:solidFill>
                <a:latin typeface="Calibri"/>
                <a:cs typeface="Calibri"/>
                <a:sym typeface="Calibri"/>
              </a:rPr>
              <a:t> A  </a:t>
            </a:r>
            <a:r>
              <a:rPr lang="en-US" sz="2800" dirty="0" err="1">
                <a:solidFill>
                  <a:schemeClr val="dk1"/>
                </a:solidFill>
                <a:latin typeface="Calibri"/>
                <a:cs typeface="Calibri"/>
                <a:sym typeface="Calibri"/>
              </a:rPr>
              <a:t>Marja</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eroare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și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nivelul</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încredere</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ro-RO"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Tehnica</a:t>
            </a:r>
            <a:r>
              <a:rPr lang="en-US" sz="2800" dirty="0">
                <a:solidFill>
                  <a:schemeClr val="dk1"/>
                </a:solidFill>
                <a:latin typeface="Calibri"/>
                <a:cs typeface="Calibri"/>
                <a:sym typeface="Calibri"/>
              </a:rPr>
              <a:t> de </a:t>
            </a:r>
            <a:r>
              <a:rPr lang="en-US" sz="2800" dirty="0" err="1">
                <a:solidFill>
                  <a:schemeClr val="dk1"/>
                </a:solidFill>
                <a:latin typeface="Calibri"/>
                <a:cs typeface="Calibri"/>
                <a:sym typeface="Calibri"/>
              </a:rPr>
              <a:t>eșantionare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aplicată</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ro-RO" sz="2800" b="1" dirty="0">
                <a:solidFill>
                  <a:schemeClr val="dk1"/>
                </a:solidFill>
                <a:latin typeface="Calibri"/>
                <a:cs typeface="Calibri"/>
                <a:sym typeface="Calibri"/>
              </a:rPr>
              <a:t>C </a:t>
            </a:r>
            <a:r>
              <a:rPr lang="en-US" sz="2800" b="1" dirty="0" err="1">
                <a:solidFill>
                  <a:schemeClr val="dk1"/>
                </a:solidFill>
                <a:latin typeface="Calibri"/>
                <a:cs typeface="Calibri"/>
                <a:sym typeface="Calibri"/>
              </a:rPr>
              <a:t>Ambele</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răspunsuri</a:t>
            </a:r>
            <a:r>
              <a:rPr lang="en-US" sz="2800" b="1" dirty="0">
                <a:solidFill>
                  <a:schemeClr val="dk1"/>
                </a:solidFill>
                <a:latin typeface="Calibri"/>
                <a:cs typeface="Calibri"/>
                <a:sym typeface="Calibri"/>
              </a:rPr>
              <a:t> sunt </a:t>
            </a:r>
            <a:r>
              <a:rPr lang="en-US" sz="2800" b="1" dirty="0" err="1">
                <a:solidFill>
                  <a:schemeClr val="dk1"/>
                </a:solidFill>
                <a:latin typeface="Calibri"/>
                <a:cs typeface="Calibri"/>
                <a:sym typeface="Calibri"/>
              </a:rPr>
              <a:t>corecte</a:t>
            </a:r>
            <a:endParaRPr lang="en-US" sz="2800" b="1" dirty="0">
              <a:solidFill>
                <a:schemeClr val="dk1"/>
              </a:solidFill>
              <a:latin typeface="Calibri"/>
              <a:cs typeface="Calibri"/>
              <a:sym typeface="Calibri"/>
            </a:endParaRPr>
          </a:p>
        </p:txBody>
      </p:sp>
      <p:sp>
        <p:nvSpPr>
          <p:cNvPr id="304" name="Google Shape;304;p19"/>
          <p:cNvSpPr txBox="1"/>
          <p:nvPr/>
        </p:nvSpPr>
        <p:spPr>
          <a:xfrm>
            <a:off x="12420600" y="3009900"/>
            <a:ext cx="4572000" cy="569382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AutoNum type="arabicPeriod" startAt="3"/>
            </a:pPr>
            <a:r>
              <a:rPr lang="en-US" sz="2800" b="1" dirty="0" err="1">
                <a:solidFill>
                  <a:srgbClr val="1E737C"/>
                </a:solidFill>
                <a:latin typeface="Calibri"/>
                <a:ea typeface="Calibri"/>
                <a:cs typeface="Calibri"/>
                <a:sym typeface="Calibri"/>
              </a:rPr>
              <a:t>Alocarea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proporțională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distribuie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dimensiunea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eșantionului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între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straturi</a:t>
            </a:r>
            <a:r>
              <a:rPr lang="en-US" sz="2800" b="1" dirty="0">
                <a:solidFill>
                  <a:srgbClr val="1E737C"/>
                </a:solidFill>
                <a:latin typeface="Calibri"/>
                <a:ea typeface="Calibri"/>
                <a:cs typeface="Calibri"/>
                <a:sym typeface="Calibri"/>
              </a:rPr>
              <a:t> pe </a:t>
            </a:r>
            <a:r>
              <a:rPr lang="en-US" sz="2800" b="1" dirty="0" err="1">
                <a:solidFill>
                  <a:srgbClr val="1E737C"/>
                </a:solidFill>
                <a:latin typeface="Calibri"/>
                <a:ea typeface="Calibri"/>
                <a:cs typeface="Calibri"/>
                <a:sym typeface="Calibri"/>
              </a:rPr>
              <a:t>baza</a:t>
            </a:r>
            <a:r>
              <a:rPr lang="en-US" sz="2800" b="1" dirty="0">
                <a:solidFill>
                  <a:srgbClr val="1E737C"/>
                </a:solidFill>
                <a:latin typeface="Calibri"/>
                <a:ea typeface="Calibri"/>
                <a:cs typeface="Calibri"/>
                <a:sym typeface="Calibri"/>
              </a:rPr>
              <a:t>:</a:t>
            </a:r>
          </a:p>
          <a:p>
            <a:pPr marL="457200" lvl="0" indent="-457200">
              <a:lnSpc>
                <a:spcPct val="150000"/>
              </a:lnSpc>
              <a:buFont typeface="Wingdings" panose="05000000000000000000" pitchFamily="2" charset="2"/>
              <a:buChar char="q"/>
            </a:pPr>
            <a:r>
              <a:rPr lang="ro-RO" sz="2800" dirty="0">
                <a:solidFill>
                  <a:schemeClr val="dk1"/>
                </a:solidFill>
                <a:latin typeface="Calibri"/>
                <a:cs typeface="Calibri"/>
                <a:sym typeface="Calibri"/>
              </a:rPr>
              <a:t>A</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Varianței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în</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fiecare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strat</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ro-RO" sz="2800" b="1" dirty="0">
                <a:solidFill>
                  <a:schemeClr val="dk1"/>
                </a:solidFill>
                <a:latin typeface="Calibri"/>
                <a:cs typeface="Calibri"/>
                <a:sym typeface="Calibri"/>
              </a:rPr>
              <a:t>B</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Dimensiunii</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fiecărui</a:t>
            </a:r>
            <a:r>
              <a:rPr lang="en-US" sz="2800" b="1" dirty="0">
                <a:solidFill>
                  <a:schemeClr val="dk1"/>
                </a:solidFill>
                <a:latin typeface="Calibri"/>
                <a:cs typeface="Calibri"/>
                <a:sym typeface="Calibri"/>
              </a:rPr>
              <a:t> </a:t>
            </a:r>
            <a:r>
              <a:rPr lang="en-US" sz="2800" b="1" dirty="0" err="1">
                <a:solidFill>
                  <a:schemeClr val="dk1"/>
                </a:solidFill>
                <a:latin typeface="Calibri"/>
                <a:cs typeface="Calibri"/>
                <a:sym typeface="Calibri"/>
              </a:rPr>
              <a:t>strat</a:t>
            </a:r>
            <a:endParaRPr lang="en-US" sz="2800" b="1"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ro-RO" sz="2800" dirty="0">
                <a:solidFill>
                  <a:schemeClr val="dk1"/>
                </a:solidFill>
                <a:latin typeface="Calibri"/>
                <a:cs typeface="Calibri"/>
                <a:sym typeface="Calibri"/>
              </a:rPr>
              <a:t>C</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Valorii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medii</a:t>
            </a:r>
            <a:r>
              <a:rPr lang="en-US" sz="2800" dirty="0">
                <a:solidFill>
                  <a:schemeClr val="dk1"/>
                </a:solidFill>
                <a:latin typeface="Calibri"/>
                <a:cs typeface="Calibri"/>
                <a:sym typeface="Calibri"/>
              </a:rPr>
              <a:t> pe </a:t>
            </a:r>
            <a:r>
              <a:rPr lang="en-US" sz="2800" dirty="0" err="1">
                <a:solidFill>
                  <a:schemeClr val="dk1"/>
                </a:solidFill>
                <a:latin typeface="Calibri"/>
                <a:cs typeface="Calibri"/>
                <a:sym typeface="Calibri"/>
              </a:rPr>
              <a:t>fiecare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strat</a:t>
            </a:r>
            <a:endParaRPr lang="en-US" sz="2800" dirty="0">
              <a:solidFill>
                <a:schemeClr val="dk1"/>
              </a:solidFill>
              <a:latin typeface="Calibri"/>
              <a:cs typeface="Calibri"/>
              <a:sym typeface="Calibri"/>
            </a:endParaRPr>
          </a:p>
        </p:txBody>
      </p:sp>
    </p:spTree>
    <p:extLst>
      <p:ext uri="{BB962C8B-B14F-4D97-AF65-F5344CB8AC3E}">
        <p14:creationId xmlns:p14="http://schemas.microsoft.com/office/powerpoint/2010/main" val="272265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6858001" y="6591300"/>
            <a:ext cx="4778476" cy="12310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6000" b="1" dirty="0">
                <a:solidFill>
                  <a:srgbClr val="E7686A"/>
                </a:solidFill>
                <a:latin typeface="Calibri"/>
                <a:ea typeface="Calibri"/>
                <a:cs typeface="Calibri"/>
                <a:sym typeface="Calibri"/>
              </a:rPr>
              <a:t>Vă mulțumim!</a:t>
            </a:r>
            <a:br>
              <a:rPr lang="en-US" sz="6000" b="1" dirty="0">
                <a:solidFill>
                  <a:srgbClr val="E7686A"/>
                </a:solidFill>
                <a:latin typeface="Calibri"/>
                <a:ea typeface="Calibri"/>
                <a:cs typeface="Calibri"/>
                <a:sym typeface="Calibri"/>
              </a:rPr>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INTRODUC</a:t>
            </a:r>
            <a:r>
              <a:rPr lang="ro-RO" sz="2800" b="1" dirty="0">
                <a:solidFill>
                  <a:srgbClr val="238791"/>
                </a:solidFill>
                <a:latin typeface="Calibri"/>
                <a:ea typeface="Calibri"/>
                <a:cs typeface="Calibri"/>
                <a:sym typeface="Calibri"/>
              </a:rPr>
              <a:t>ERE</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ro-RO" sz="2400" dirty="0">
                <a:solidFill>
                  <a:schemeClr val="dk1"/>
                </a:solidFill>
                <a:latin typeface="Calibri"/>
                <a:ea typeface="Calibri"/>
                <a:cs typeface="Calibri"/>
                <a:sym typeface="Calibri"/>
              </a:rPr>
              <a:t>Definiții de bază și obiective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Popula</a:t>
            </a:r>
            <a:r>
              <a:rPr lang="ro-RO" sz="2400" dirty="0">
                <a:solidFill>
                  <a:schemeClr val="dk1"/>
                </a:solidFill>
                <a:latin typeface="Calibri"/>
                <a:ea typeface="Calibri"/>
                <a:cs typeface="Calibri"/>
                <a:sym typeface="Calibri"/>
              </a:rPr>
              <a:t>ții vs. Eșantioane</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3447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CALCULA</a:t>
            </a:r>
            <a:r>
              <a:rPr lang="ro-RO" sz="2800" b="1" dirty="0">
                <a:solidFill>
                  <a:srgbClr val="238791"/>
                </a:solidFill>
                <a:latin typeface="Calibri"/>
                <a:ea typeface="Calibri"/>
                <a:cs typeface="Calibri"/>
                <a:sym typeface="Calibri"/>
              </a:rPr>
              <a:t>REA MĂRIMII EȘANTIOANELOR</a:t>
            </a:r>
            <a:br>
              <a:rPr lang="en-US" sz="2800" b="1" dirty="0">
                <a:solidFill>
                  <a:srgbClr val="238791"/>
                </a:solidFill>
                <a:latin typeface="Calibri"/>
                <a:ea typeface="Calibri"/>
                <a:cs typeface="Calibri"/>
                <a:sym typeface="Calibri"/>
              </a:rPr>
            </a:br>
            <a:r>
              <a:rPr lang="en-US" sz="2800" dirty="0">
                <a:solidFill>
                  <a:schemeClr val="dk1"/>
                </a:solidFill>
                <a:latin typeface="Calibri"/>
                <a:ea typeface="Calibri"/>
                <a:cs typeface="Calibri"/>
                <a:sym typeface="Calibri"/>
              </a:rPr>
              <a:t>1. </a:t>
            </a:r>
            <a:r>
              <a:rPr lang="ro-RO" sz="2400" dirty="0">
                <a:solidFill>
                  <a:schemeClr val="dk1"/>
                </a:solidFill>
                <a:latin typeface="Calibri"/>
                <a:ea typeface="Calibri"/>
                <a:cs typeface="Calibri"/>
                <a:sym typeface="Calibri"/>
              </a:rPr>
              <a:t>Calcularea mărimii optime a eșantioanelor pentru eșantionare simplă</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ro-RO" sz="2400" dirty="0">
                <a:solidFill>
                  <a:schemeClr val="dk1"/>
                </a:solidFill>
                <a:latin typeface="Calibri"/>
                <a:ea typeface="Calibri"/>
                <a:cs typeface="Calibri"/>
                <a:sym typeface="Calibri"/>
              </a:rPr>
              <a:t>Calcularea mărimii optime a eșantioanelor pentru eșantionare stratificată</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TEHNICI DE EȘANTIONARE</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ro-RO" sz="2400" dirty="0">
                <a:solidFill>
                  <a:schemeClr val="dk1"/>
                </a:solidFill>
                <a:latin typeface="Calibri"/>
                <a:ea typeface="Calibri"/>
                <a:cs typeface="Calibri"/>
                <a:sym typeface="Calibri"/>
              </a:rPr>
              <a:t>Eșantionare aleatorie simplă</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ro-RO" sz="2400" dirty="0">
                <a:solidFill>
                  <a:schemeClr val="dk1"/>
                </a:solidFill>
                <a:latin typeface="Calibri"/>
                <a:ea typeface="Calibri"/>
                <a:cs typeface="Calibri"/>
                <a:sym typeface="Calibri"/>
              </a:rPr>
              <a:t>Eșantionare stratificată</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a:t>
            </a:r>
            <a:r>
              <a:rPr lang="ro-RO" sz="2800" b="1" dirty="0">
                <a:solidFill>
                  <a:srgbClr val="238791"/>
                </a:solidFill>
                <a:latin typeface="Calibri"/>
                <a:ea typeface="Calibri"/>
                <a:cs typeface="Calibri"/>
                <a:sym typeface="Calibri"/>
              </a:rPr>
              <a:t>iective</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569720" y="2863671"/>
            <a:ext cx="15407640" cy="5909270"/>
          </a:xfrm>
          <a:prstGeom prst="rect">
            <a:avLst/>
          </a:prstGeom>
          <a:noFill/>
          <a:ln>
            <a:noFill/>
          </a:ln>
        </p:spPr>
        <p:txBody>
          <a:bodyPr spcFirstLastPara="1" wrap="square" lIns="91425" tIns="45700" rIns="91425" bIns="45700" anchor="t" anchorCtr="0">
            <a:spAutoFit/>
          </a:bodyPr>
          <a:lstStyle/>
          <a:p>
            <a:pPr lvl="0" algn="just">
              <a:lnSpc>
                <a:spcPct val="150000"/>
              </a:lnSpc>
              <a:buClr>
                <a:schemeClr val="dk1"/>
              </a:buClr>
              <a:buSzPts val="2800"/>
            </a:pPr>
            <a:r>
              <a:rPr lang="ro-RO" sz="3600" dirty="0">
                <a:solidFill>
                  <a:schemeClr val="dk1"/>
                </a:solidFill>
                <a:latin typeface="Calibri"/>
                <a:ea typeface="Calibri"/>
                <a:cs typeface="Calibri"/>
                <a:sym typeface="Calibri"/>
              </a:rPr>
              <a:t>În acest modul vom studia:</a:t>
            </a:r>
          </a:p>
          <a:p>
            <a:pPr marL="571500" lvl="0" indent="-571500" algn="just">
              <a:lnSpc>
                <a:spcPct val="150000"/>
              </a:lnSpc>
              <a:buClr>
                <a:schemeClr val="dk1"/>
              </a:buClr>
              <a:buSzPts val="2800"/>
              <a:buFont typeface="Wingdings" panose="05000000000000000000" pitchFamily="2" charset="2"/>
              <a:buChar char="Ø"/>
            </a:pPr>
            <a:r>
              <a:rPr lang="ro-RO" sz="3600" dirty="0">
                <a:solidFill>
                  <a:schemeClr val="dk1"/>
                </a:solidFill>
                <a:latin typeface="Calibri"/>
                <a:ea typeface="Calibri"/>
                <a:cs typeface="Calibri"/>
                <a:sym typeface="Calibri"/>
              </a:rPr>
              <a:t> Diferențele dintre datele bazate pe eșantion și datele bazate pe populație</a:t>
            </a:r>
          </a:p>
          <a:p>
            <a:pPr marL="571500" lvl="0" indent="-571500" algn="just">
              <a:lnSpc>
                <a:spcPct val="150000"/>
              </a:lnSpc>
              <a:buClr>
                <a:schemeClr val="dk1"/>
              </a:buClr>
              <a:buSzPts val="2800"/>
              <a:buFont typeface="Wingdings" panose="05000000000000000000" pitchFamily="2" charset="2"/>
              <a:buChar char="Ø"/>
            </a:pPr>
            <a:r>
              <a:rPr lang="ro-RO" sz="3600" dirty="0">
                <a:solidFill>
                  <a:schemeClr val="dk1"/>
                </a:solidFill>
                <a:latin typeface="Calibri"/>
                <a:ea typeface="Calibri"/>
                <a:cs typeface="Calibri"/>
                <a:sym typeface="Calibri"/>
              </a:rPr>
              <a:t>Cele mai des aplicate tehnici de eșantionare: eșantionarea simplă și stratificată. </a:t>
            </a:r>
          </a:p>
          <a:p>
            <a:pPr marL="571500" lvl="0" indent="-571500" algn="just">
              <a:lnSpc>
                <a:spcPct val="150000"/>
              </a:lnSpc>
              <a:buClr>
                <a:schemeClr val="dk1"/>
              </a:buClr>
              <a:buSzPts val="2800"/>
              <a:buFont typeface="Wingdings" panose="05000000000000000000" pitchFamily="2" charset="2"/>
              <a:buChar char="Ø"/>
            </a:pPr>
            <a:r>
              <a:rPr lang="ro-RO" sz="3600" dirty="0">
                <a:solidFill>
                  <a:schemeClr val="dk1"/>
                </a:solidFill>
                <a:latin typeface="Calibri"/>
                <a:ea typeface="Calibri"/>
                <a:cs typeface="Calibri"/>
                <a:sym typeface="Calibri"/>
              </a:rPr>
              <a:t>Regulile pentru găsirea dimensiunilor optime ale eșantionului, condiționate de anumite obiective legate de încrederea și marja de eroare pe care dorim să le avem în inferențele noastre.</a:t>
            </a:r>
          </a:p>
        </p:txBody>
      </p:sp>
    </p:spTree>
    <p:extLst>
      <p:ext uri="{BB962C8B-B14F-4D97-AF65-F5344CB8AC3E}">
        <p14:creationId xmlns:p14="http://schemas.microsoft.com/office/powerpoint/2010/main" val="35604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Definiții de bază</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5016718"/>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2800"/>
              <a:buFont typeface="Noto Sans Symbols"/>
              <a:buChar char="⮚"/>
            </a:pPr>
            <a:r>
              <a:rPr lang="es-ES" sz="3200" dirty="0" err="1">
                <a:solidFill>
                  <a:schemeClr val="dk1"/>
                </a:solidFill>
                <a:latin typeface="Calibri"/>
                <a:ea typeface="Calibri"/>
                <a:cs typeface="Calibri"/>
                <a:sym typeface="Calibri"/>
              </a:rPr>
              <a:t>În</a:t>
            </a:r>
            <a:r>
              <a:rPr lang="es-ES" sz="3200" dirty="0">
                <a:solidFill>
                  <a:schemeClr val="dk1"/>
                </a:solidFill>
                <a:latin typeface="Calibri"/>
                <a:ea typeface="Calibri"/>
                <a:cs typeface="Calibri"/>
                <a:sym typeface="Calibri"/>
              </a:rPr>
              <a:t> analiza </a:t>
            </a:r>
            <a:r>
              <a:rPr lang="es-ES" sz="3200" dirty="0" err="1">
                <a:solidFill>
                  <a:schemeClr val="dk1"/>
                </a:solidFill>
                <a:latin typeface="Calibri"/>
                <a:ea typeface="Calibri"/>
                <a:cs typeface="Calibri"/>
                <a:sym typeface="Calibri"/>
              </a:rPr>
              <a:t>statistică</a:t>
            </a:r>
            <a:r>
              <a:rPr lang="es-ES" sz="3200" dirty="0">
                <a:solidFill>
                  <a:schemeClr val="dk1"/>
                </a:solidFill>
                <a:latin typeface="Calibri"/>
                <a:ea typeface="Calibri"/>
                <a:cs typeface="Calibri"/>
                <a:sym typeface="Calibri"/>
              </a:rPr>
              <a:t>, o</a:t>
            </a:r>
            <a:r>
              <a:rPr lang="es-ES" sz="3200" b="1" u="sng" dirty="0">
                <a:solidFill>
                  <a:schemeClr val="dk1"/>
                </a:solidFill>
                <a:latin typeface="Calibri"/>
                <a:ea typeface="Calibri"/>
                <a:cs typeface="Calibri"/>
                <a:sym typeface="Calibri"/>
              </a:rPr>
              <a:t> </a:t>
            </a:r>
            <a:r>
              <a:rPr lang="es-ES" sz="3200" b="1" u="sng" dirty="0" err="1">
                <a:solidFill>
                  <a:schemeClr val="dk1"/>
                </a:solidFill>
                <a:latin typeface="Calibri"/>
                <a:ea typeface="Calibri"/>
                <a:cs typeface="Calibri"/>
                <a:sym typeface="Calibri"/>
              </a:rPr>
              <a:t>populație</a:t>
            </a:r>
            <a:r>
              <a:rPr lang="es-ES" sz="3200" dirty="0">
                <a:solidFill>
                  <a:schemeClr val="dk1"/>
                </a:solidFill>
                <a:latin typeface="Calibri"/>
                <a:ea typeface="Calibri"/>
                <a:cs typeface="Calibri"/>
                <a:sym typeface="Calibri"/>
              </a:rPr>
              <a:t> este un set de date </a:t>
            </a:r>
            <a:r>
              <a:rPr lang="es-ES" sz="3200" dirty="0" err="1">
                <a:solidFill>
                  <a:schemeClr val="dk1"/>
                </a:solidFill>
                <a:latin typeface="Calibri"/>
                <a:ea typeface="Calibri"/>
                <a:cs typeface="Calibri"/>
                <a:sym typeface="Calibri"/>
              </a:rPr>
              <a:t>pentru</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care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dorim</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să</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tragem</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anumite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concluzii</a:t>
            </a:r>
            <a:r>
              <a:rPr lang="es-ES" sz="3200" dirty="0">
                <a:solidFill>
                  <a:schemeClr val="dk1"/>
                </a:solidFill>
                <a:latin typeface="Calibri"/>
                <a:ea typeface="Calibri"/>
                <a:cs typeface="Calibri"/>
                <a:sym typeface="Calibri"/>
              </a:rPr>
              <a:t>.</a:t>
            </a:r>
          </a:p>
          <a:p>
            <a:pPr marL="457200" marR="0" lvl="0" indent="-457200" algn="just" rtl="0">
              <a:spcBef>
                <a:spcPts val="0"/>
              </a:spcBef>
              <a:spcAft>
                <a:spcPts val="0"/>
              </a:spcAft>
              <a:buClr>
                <a:schemeClr val="dk1"/>
              </a:buClr>
              <a:buSzPts val="2800"/>
              <a:buFont typeface="Noto Sans Symbols"/>
              <a:buChar char="⮚"/>
            </a:pPr>
            <a:endParaRPr lang="es-ES" sz="3200" dirty="0">
              <a:solidFill>
                <a:schemeClr val="dk1"/>
              </a:solidFill>
              <a:latin typeface="Calibri"/>
              <a:ea typeface="Calibri"/>
              <a:cs typeface="Calibri"/>
              <a:sym typeface="Calibri"/>
            </a:endParaRPr>
          </a:p>
          <a:p>
            <a:pPr marL="457200" lvl="0" indent="-457200" algn="just">
              <a:buClr>
                <a:schemeClr val="dk1"/>
              </a:buClr>
              <a:buSzPts val="2800"/>
              <a:buFont typeface="Noto Sans Symbols"/>
              <a:buChar char="⮚"/>
            </a:pPr>
            <a:r>
              <a:rPr lang="ro-RO" sz="3200" dirty="0">
                <a:solidFill>
                  <a:schemeClr val="dk1"/>
                </a:solidFill>
                <a:latin typeface="Calibri"/>
                <a:ea typeface="Calibri"/>
                <a:cs typeface="Calibri"/>
                <a:sym typeface="Calibri"/>
              </a:rPr>
              <a:t>Un sondaj este o procedură prin care obținem datele care urmează să fie analizate. Sondajele se pot baza pe întreaga populație (bazate pe recensământ) sau am putea dori să selectăm un subgrup reprezentativ al acestei populații. </a:t>
            </a:r>
          </a:p>
          <a:p>
            <a:pPr marL="457200" lvl="0" indent="-457200" algn="just">
              <a:buClr>
                <a:schemeClr val="dk1"/>
              </a:buClr>
              <a:buSzPts val="2800"/>
              <a:buFont typeface="Noto Sans Symbols"/>
              <a:buChar char="⮚"/>
            </a:pPr>
            <a:endParaRPr lang="ro-RO" sz="3200" dirty="0">
              <a:solidFill>
                <a:schemeClr val="dk1"/>
              </a:solidFill>
              <a:latin typeface="Calibri"/>
              <a:ea typeface="Calibri"/>
              <a:cs typeface="Calibri"/>
              <a:sym typeface="Calibri"/>
            </a:endParaRPr>
          </a:p>
          <a:p>
            <a:pPr marL="457200" lvl="0" indent="-457200" algn="just">
              <a:buClr>
                <a:schemeClr val="dk1"/>
              </a:buClr>
              <a:buSzPts val="2800"/>
              <a:buFont typeface="Noto Sans Symbols"/>
              <a:buChar char="⮚"/>
            </a:pPr>
            <a:r>
              <a:rPr lang="ro-RO" sz="3200" dirty="0">
                <a:solidFill>
                  <a:schemeClr val="dk1"/>
                </a:solidFill>
                <a:latin typeface="Calibri"/>
                <a:ea typeface="Calibri"/>
                <a:cs typeface="Calibri"/>
                <a:sym typeface="Calibri"/>
              </a:rPr>
              <a:t>Acest subgrup este definit drept </a:t>
            </a:r>
            <a:r>
              <a:rPr lang="ro-RO" sz="3200" b="1" u="sng" dirty="0">
                <a:solidFill>
                  <a:schemeClr val="dk1"/>
                </a:solidFill>
                <a:latin typeface="Calibri"/>
                <a:ea typeface="Calibri"/>
                <a:cs typeface="Calibri"/>
                <a:sym typeface="Calibri"/>
              </a:rPr>
              <a:t>"eșantion"</a:t>
            </a:r>
            <a:r>
              <a:rPr lang="ro-RO" sz="3200" dirty="0">
                <a:solidFill>
                  <a:schemeClr val="dk1"/>
                </a:solidFill>
                <a:latin typeface="Calibri"/>
                <a:ea typeface="Calibri"/>
                <a:cs typeface="Calibri"/>
                <a:sym typeface="Calibri"/>
              </a:rPr>
              <a:t> dacă structura sa reflectă aceeași structură ca și în cazul populației, iar datele colectate în urma sondajelor se numesc ”date bazate pe eșantion”.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356852" y="1631385"/>
            <a:ext cx="6784258" cy="5860795"/>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4000" b="1" dirty="0">
                <a:solidFill>
                  <a:srgbClr val="CC0000"/>
                </a:solidFill>
                <a:latin typeface="Calibri" panose="020F0502020204030204" pitchFamily="34" charset="0"/>
                <a:cs typeface="Calibri" panose="020F0502020204030204" pitchFamily="34" charset="0"/>
              </a:rPr>
              <a:t>	</a:t>
            </a:r>
            <a:r>
              <a:rPr lang="ro-RO" sz="3600" b="1" dirty="0">
                <a:solidFill>
                  <a:srgbClr val="238791"/>
                </a:solidFill>
                <a:latin typeface="Calibri" panose="020F0502020204030204" pitchFamily="34" charset="0"/>
                <a:cs typeface="Calibri" panose="020F0502020204030204" pitchFamily="34" charset="0"/>
              </a:rPr>
              <a:t>Anchete bazate pe populație</a:t>
            </a:r>
            <a:endParaRPr lang="en-GB" sz="3600" b="1" dirty="0">
              <a:solidFill>
                <a:srgbClr val="238791"/>
              </a:solidFill>
              <a:latin typeface="Calibri" panose="020F0502020204030204" pitchFamily="34" charset="0"/>
              <a:cs typeface="Calibri" panose="020F0502020204030204" pitchFamily="34" charset="0"/>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solidFill>
                  <a:schemeClr val="tx1"/>
                </a:solidFill>
                <a:latin typeface="Calibri" panose="020F0502020204030204" pitchFamily="34" charset="0"/>
                <a:cs typeface="Calibri" panose="020F0502020204030204" pitchFamily="34" charset="0"/>
              </a:rPr>
              <a:t>Necesare în cazul </a:t>
            </a:r>
            <a:r>
              <a:rPr lang="en-GB" sz="3600" dirty="0" err="1">
                <a:solidFill>
                  <a:schemeClr val="tx1"/>
                </a:solidFill>
                <a:latin typeface="Calibri" panose="020F0502020204030204" pitchFamily="34" charset="0"/>
                <a:cs typeface="Calibri" panose="020F0502020204030204" pitchFamily="34" charset="0"/>
              </a:rPr>
              <a:t>cercetărilor</a:t>
            </a:r>
            <a:r>
              <a:rPr lang="en-GB" sz="3600" dirty="0">
                <a:solidFill>
                  <a:schemeClr val="tx1"/>
                </a:solidFill>
                <a:latin typeface="Calibri" panose="020F0502020204030204" pitchFamily="34" charset="0"/>
                <a:cs typeface="Calibri" panose="020F0502020204030204" pitchFamily="34" charset="0"/>
              </a:rPr>
              <a:t> de </a:t>
            </a:r>
            <a:r>
              <a:rPr lang="en-GB" sz="3600" dirty="0" err="1">
                <a:solidFill>
                  <a:schemeClr val="tx1"/>
                </a:solidFill>
                <a:latin typeface="Calibri" panose="020F0502020204030204" pitchFamily="34" charset="0"/>
                <a:cs typeface="Calibri" panose="020F0502020204030204" pitchFamily="34" charset="0"/>
              </a:rPr>
              <a:t>numărare</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și</a:t>
            </a:r>
            <a:r>
              <a:rPr lang="en-GB" sz="3600" dirty="0">
                <a:solidFill>
                  <a:schemeClr val="tx1"/>
                </a:solidFill>
                <a:latin typeface="Calibri" panose="020F0502020204030204" pitchFamily="34" charset="0"/>
                <a:cs typeface="Calibri" panose="020F0502020204030204" pitchFamily="34" charset="0"/>
              </a:rPr>
              <a:t> al </a:t>
            </a:r>
            <a:r>
              <a:rPr lang="en-GB" sz="3600" dirty="0" err="1">
                <a:solidFill>
                  <a:schemeClr val="tx1"/>
                </a:solidFill>
                <a:latin typeface="Calibri" panose="020F0502020204030204" pitchFamily="34" charset="0"/>
                <a:cs typeface="Calibri" panose="020F0502020204030204" pitchFamily="34" charset="0"/>
              </a:rPr>
              <a:t>cercetărilor</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aprofundate</a:t>
            </a:r>
            <a:r>
              <a:rPr lang="en-GB" sz="3600" dirty="0">
                <a:solidFill>
                  <a:schemeClr val="tx1"/>
                </a:solidFill>
                <a:latin typeface="Calibri" panose="020F0502020204030204" pitchFamily="34" charset="0"/>
                <a:cs typeface="Calibri" panose="020F0502020204030204" pitchFamily="34" charset="0"/>
              </a:rPr>
              <a:t> </a:t>
            </a:r>
            <a:endParaRPr lang="ro-RO" sz="3600" dirty="0">
              <a:solidFill>
                <a:schemeClr val="tx1"/>
              </a:solidFill>
              <a:latin typeface="Calibri" panose="020F0502020204030204" pitchFamily="34" charset="0"/>
              <a:cs typeface="Calibri" panose="020F0502020204030204" pitchFamily="34" charset="0"/>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solidFill>
                  <a:schemeClr val="tx1"/>
                </a:solidFill>
                <a:latin typeface="Calibri" panose="020F0502020204030204" pitchFamily="34" charset="0"/>
                <a:cs typeface="Calibri" panose="020F0502020204030204" pitchFamily="34" charset="0"/>
              </a:rPr>
              <a:t>N</a:t>
            </a:r>
            <a:r>
              <a:rPr lang="en-GB" sz="3600" dirty="0" err="1">
                <a:solidFill>
                  <a:schemeClr val="tx1"/>
                </a:solidFill>
                <a:latin typeface="Calibri" panose="020F0502020204030204" pitchFamily="34" charset="0"/>
                <a:cs typeface="Calibri" panose="020F0502020204030204" pitchFamily="34" charset="0"/>
              </a:rPr>
              <a:t>ecesită</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utilizarea</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unor</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resurse</a:t>
            </a:r>
            <a:r>
              <a:rPr lang="en-GB" sz="3600" dirty="0">
                <a:solidFill>
                  <a:schemeClr val="tx1"/>
                </a:solidFill>
                <a:latin typeface="Calibri" panose="020F0502020204030204" pitchFamily="34" charset="0"/>
                <a:cs typeface="Calibri" panose="020F0502020204030204" pitchFamily="34" charset="0"/>
              </a:rPr>
              <a:t> </a:t>
            </a:r>
            <a:r>
              <a:rPr lang="en-GB" sz="3600" dirty="0" err="1">
                <a:solidFill>
                  <a:schemeClr val="tx1"/>
                </a:solidFill>
                <a:latin typeface="Calibri" panose="020F0502020204030204" pitchFamily="34" charset="0"/>
                <a:cs typeface="Calibri" panose="020F0502020204030204" pitchFamily="34" charset="0"/>
              </a:rPr>
              <a:t>uriașe</a:t>
            </a:r>
            <a:endParaRPr lang="ro-RO" sz="3600" dirty="0">
              <a:solidFill>
                <a:schemeClr val="tx1"/>
              </a:solidFill>
              <a:latin typeface="Calibri" panose="020F0502020204030204" pitchFamily="34" charset="0"/>
              <a:cs typeface="Calibri" panose="020F0502020204030204" pitchFamily="34" charset="0"/>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solidFill>
                  <a:schemeClr val="tx1"/>
                </a:solidFill>
                <a:latin typeface="Calibri" panose="020F0502020204030204" pitchFamily="34" charset="0"/>
                <a:cs typeface="Calibri" panose="020F0502020204030204" pitchFamily="34" charset="0"/>
              </a:rPr>
              <a:t>Costuri ridicate</a:t>
            </a:r>
            <a:endParaRPr lang="en-GB" sz="3600" dirty="0">
              <a:solidFill>
                <a:schemeClr val="tx1"/>
              </a:solidFill>
              <a:latin typeface="Calibri" panose="020F0502020204030204" pitchFamily="34" charset="0"/>
              <a:cs typeface="Calibri" panose="020F0502020204030204" pitchFamily="34" charset="0"/>
            </a:endParaRPr>
          </a:p>
          <a:p>
            <a:pPr marL="571500" indent="-571500" defTabSz="403061">
              <a:spcBef>
                <a:spcPts val="1200"/>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solidFill>
                  <a:schemeClr val="tx1"/>
                </a:solidFill>
                <a:latin typeface="Calibri" panose="020F0502020204030204" pitchFamily="34" charset="0"/>
                <a:cs typeface="Calibri" panose="020F0502020204030204" pitchFamily="34" charset="0"/>
              </a:rPr>
              <a:t>Răspunsurile greșite sunt mai probabile</a:t>
            </a:r>
            <a:endParaRPr lang="en-GB" sz="3600" dirty="0">
              <a:solidFill>
                <a:schemeClr val="tx1"/>
              </a:solidFill>
              <a:latin typeface="Calibri" panose="020F0502020204030204" pitchFamily="34" charset="0"/>
              <a:cs typeface="Calibri" panose="020F0502020204030204" pitchFamily="34" charset="0"/>
            </a:endParaRPr>
          </a:p>
        </p:txBody>
      </p:sp>
      <p:sp>
        <p:nvSpPr>
          <p:cNvPr id="14" name="Text Box 3">
            <a:extLst>
              <a:ext uri="{FF2B5EF4-FFF2-40B4-BE49-F238E27FC236}">
                <a16:creationId xmlns:a16="http://schemas.microsoft.com/office/drawing/2014/main" id="{2AC849B3-7E1B-6F53-139D-7678585946FE}"/>
              </a:ext>
            </a:extLst>
          </p:cNvPr>
          <p:cNvSpPr txBox="1">
            <a:spLocks noChangeArrowheads="1"/>
          </p:cNvSpPr>
          <p:nvPr/>
        </p:nvSpPr>
        <p:spPr bwMode="auto">
          <a:xfrm>
            <a:off x="9144000" y="1342629"/>
            <a:ext cx="8656320" cy="5053263"/>
          </a:xfrm>
          <a:prstGeom prst="rect">
            <a:avLst/>
          </a:prstGeom>
          <a:noFill/>
          <a:ln w="9525">
            <a:noFill/>
            <a:round/>
            <a:headEnd/>
            <a:tailEnd/>
          </a:ln>
        </p:spPr>
        <p:txBody>
          <a:bodyPr lIns="91419" tIns="45548" rIns="91419" bIns="45548"/>
          <a:lstStyle/>
          <a:p>
            <a:pPr marL="336390" indent="-336390" defTabSz="403061">
              <a:lnSpc>
                <a:spcPct val="150000"/>
              </a:lnSpc>
              <a:spcBef>
                <a:spcPts val="1575"/>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4000" b="1" dirty="0">
                <a:solidFill>
                  <a:srgbClr val="CC0000"/>
                </a:solidFill>
              </a:rPr>
              <a:t>	</a:t>
            </a:r>
            <a:r>
              <a:rPr lang="ro-RO" sz="3600" b="1" dirty="0">
                <a:solidFill>
                  <a:srgbClr val="238791"/>
                </a:solidFill>
                <a:latin typeface="Calibri" panose="020F0502020204030204" pitchFamily="34" charset="0"/>
                <a:cs typeface="Calibri" panose="020F0502020204030204" pitchFamily="34" charset="0"/>
              </a:rPr>
              <a:t>Anchetele pe bază de eșantion</a:t>
            </a:r>
            <a:endParaRPr lang="en-US" sz="3600" b="1" dirty="0">
              <a:solidFill>
                <a:srgbClr val="238791"/>
              </a:solidFill>
              <a:latin typeface="Calibri" panose="020F0502020204030204" pitchFamily="34" charset="0"/>
              <a:cs typeface="Calibri" panose="020F0502020204030204" pitchFamily="34" charset="0"/>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4000" dirty="0">
                <a:solidFill>
                  <a:srgbClr val="000000"/>
                </a:solidFill>
              </a:rPr>
              <a:t> </a:t>
            </a:r>
            <a:r>
              <a:rPr lang="en-US" sz="3600" dirty="0" err="1"/>
              <a:t>adecvate</a:t>
            </a:r>
            <a:r>
              <a:rPr lang="en-US" sz="3600" dirty="0"/>
              <a:t> </a:t>
            </a:r>
            <a:r>
              <a:rPr lang="en-US" sz="3600" dirty="0" err="1"/>
              <a:t>în</a:t>
            </a:r>
            <a:r>
              <a:rPr lang="en-US" sz="3600" dirty="0"/>
              <a:t> </a:t>
            </a:r>
            <a:r>
              <a:rPr lang="en-US" sz="3600" dirty="0" err="1"/>
              <a:t>cazul</a:t>
            </a:r>
            <a:r>
              <a:rPr lang="en-US" sz="3600" dirty="0"/>
              <a:t> </a:t>
            </a:r>
            <a:r>
              <a:rPr lang="en-US" sz="3600" dirty="0" err="1"/>
              <a:t>în</a:t>
            </a:r>
            <a:r>
              <a:rPr lang="en-US" sz="3600" dirty="0"/>
              <a:t> care </a:t>
            </a:r>
            <a:r>
              <a:rPr lang="en-US" sz="3600" dirty="0" err="1"/>
              <a:t>populația</a:t>
            </a:r>
            <a:r>
              <a:rPr lang="en-US" sz="3600" dirty="0"/>
              <a:t> </a:t>
            </a:r>
            <a:r>
              <a:rPr lang="en-US" sz="3600" dirty="0" err="1"/>
              <a:t>este</a:t>
            </a:r>
            <a:r>
              <a:rPr lang="en-US" sz="3600" dirty="0"/>
              <a:t> </a:t>
            </a:r>
            <a:r>
              <a:rPr lang="en-US" sz="3600" dirty="0" err="1"/>
              <a:t>omogenă</a:t>
            </a:r>
            <a:endParaRPr lang="ro-RO" sz="3600" dirty="0"/>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t>Necesare</a:t>
            </a:r>
            <a:r>
              <a:rPr lang="en-US" sz="3600" dirty="0"/>
              <a:t> </a:t>
            </a:r>
            <a:r>
              <a:rPr lang="en-US" sz="3600" dirty="0" err="1"/>
              <a:t>atunci</a:t>
            </a:r>
            <a:r>
              <a:rPr lang="en-US" sz="3600" dirty="0"/>
              <a:t> </a:t>
            </a:r>
            <a:r>
              <a:rPr lang="en-US" sz="3600" dirty="0" err="1"/>
              <a:t>când</a:t>
            </a:r>
            <a:r>
              <a:rPr lang="en-US" sz="3600" dirty="0"/>
              <a:t> </a:t>
            </a:r>
            <a:r>
              <a:rPr lang="en-US" sz="3600" dirty="0" err="1"/>
              <a:t>populația</a:t>
            </a:r>
            <a:r>
              <a:rPr lang="en-US" sz="3600" dirty="0"/>
              <a:t> </a:t>
            </a:r>
            <a:r>
              <a:rPr lang="en-US" sz="3600" dirty="0" err="1"/>
              <a:t>este</a:t>
            </a:r>
            <a:r>
              <a:rPr lang="en-US" sz="3600" dirty="0"/>
              <a:t> </a:t>
            </a:r>
            <a:r>
              <a:rPr lang="en-US" sz="3600" dirty="0" err="1"/>
              <a:t>infinită</a:t>
            </a:r>
            <a:r>
              <a:rPr lang="en-US" sz="3600" dirty="0"/>
              <a:t> </a:t>
            </a:r>
            <a:r>
              <a:rPr lang="en-US" sz="3600" dirty="0" err="1"/>
              <a:t>și</a:t>
            </a:r>
            <a:r>
              <a:rPr lang="en-US" sz="3600" dirty="0"/>
              <a:t> se </a:t>
            </a:r>
            <a:r>
              <a:rPr lang="en-US" sz="3600" dirty="0" err="1"/>
              <a:t>află</a:t>
            </a:r>
            <a:r>
              <a:rPr lang="en-US" sz="3600" dirty="0"/>
              <a:t> </a:t>
            </a:r>
            <a:r>
              <a:rPr lang="en-US" sz="3600" dirty="0" err="1"/>
              <a:t>în</a:t>
            </a:r>
            <a:r>
              <a:rPr lang="en-US" sz="3600" dirty="0"/>
              <a:t> </a:t>
            </a:r>
            <a:r>
              <a:rPr lang="en-US" sz="3600" dirty="0" err="1"/>
              <a:t>proces</a:t>
            </a:r>
            <a:r>
              <a:rPr lang="en-US" sz="3600" dirty="0"/>
              <a:t> de </a:t>
            </a:r>
            <a:r>
              <a:rPr lang="en-US" sz="3600" dirty="0" err="1"/>
              <a:t>distrugere</a:t>
            </a:r>
            <a:r>
              <a:rPr lang="en-US" sz="3600" dirty="0"/>
              <a:t> a </a:t>
            </a:r>
            <a:r>
              <a:rPr lang="en-US" sz="3600" dirty="0" err="1"/>
              <a:t>informațiilor</a:t>
            </a:r>
            <a:r>
              <a:rPr lang="en-US" sz="3600" dirty="0">
                <a:solidFill>
                  <a:srgbClr val="000000"/>
                </a:solidFill>
              </a:rPr>
              <a:t> </a:t>
            </a:r>
            <a:endParaRPr lang="ro-RO" sz="3600" dirty="0">
              <a:solidFill>
                <a:srgbClr val="000000"/>
              </a:solidFill>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t>Economisesc timp și costuri</a:t>
            </a:r>
            <a:endParaRPr lang="en-US" sz="3600" dirty="0">
              <a:solidFill>
                <a:srgbClr val="000000"/>
              </a:solidFill>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ro-RO" sz="3600" dirty="0">
                <a:solidFill>
                  <a:srgbClr val="000000"/>
                </a:solidFill>
              </a:rPr>
              <a:t>Necesită analiză specializată</a:t>
            </a:r>
            <a:endParaRPr lang="en-US" sz="3600" dirty="0">
              <a:solidFill>
                <a:srgbClr val="000000"/>
              </a:solidFill>
            </a:endParaRPr>
          </a:p>
          <a:p>
            <a:pPr marL="336390" indent="-336390" defTabSz="403061">
              <a:lnSpc>
                <a:spcPct val="150000"/>
              </a:lnSpc>
              <a:spcBef>
                <a:spcPts val="537"/>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endParaRPr lang="en-US" sz="3600" dirty="0">
              <a:solidFill>
                <a:srgbClr val="000000"/>
              </a:solidFill>
            </a:endParaRPr>
          </a:p>
        </p:txBody>
      </p:sp>
      <p:sp>
        <p:nvSpPr>
          <p:cNvPr id="15" name="Google Shape;159;p4">
            <a:extLst>
              <a:ext uri="{FF2B5EF4-FFF2-40B4-BE49-F238E27FC236}">
                <a16:creationId xmlns:a16="http://schemas.microsoft.com/office/drawing/2014/main" id="{A9D65004-A71E-B4A3-DBCB-C68C1B277837}"/>
              </a:ext>
            </a:extLst>
          </p:cNvPr>
          <p:cNvSpPr txBox="1"/>
          <p:nvPr/>
        </p:nvSpPr>
        <p:spPr>
          <a:xfrm>
            <a:off x="1783080" y="44465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7636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1" name="Google Shape;161;p4"/>
          <p:cNvSpPr txBox="1"/>
          <p:nvPr/>
        </p:nvSpPr>
        <p:spPr>
          <a:xfrm>
            <a:off x="1447800" y="3688969"/>
            <a:ext cx="15194280" cy="4524275"/>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800"/>
              <a:buFont typeface="Noto Sans Symbols"/>
              <a:buChar char="⮚"/>
            </a:pPr>
            <a:r>
              <a:rPr lang="ro-RO" sz="3600" dirty="0">
                <a:solidFill>
                  <a:schemeClr val="dk1"/>
                </a:solidFill>
                <a:latin typeface="Calibri"/>
                <a:ea typeface="Calibri"/>
                <a:cs typeface="Calibri"/>
                <a:sym typeface="Calibri"/>
              </a:rPr>
              <a:t>În termeni practici, în mod normal, nu dispunem de resursele necesare pentru a efectua studii bazate pe recensământ (populație).</a:t>
            </a:r>
          </a:p>
          <a:p>
            <a:pPr marL="457200" lvl="0" indent="-457200">
              <a:buClr>
                <a:schemeClr val="dk1"/>
              </a:buClr>
              <a:buSzPts val="2800"/>
              <a:buFont typeface="Noto Sans Symbols"/>
              <a:buChar char="⮚"/>
            </a:pPr>
            <a:endParaRPr lang="ro-RO" sz="36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ro-RO" sz="3600" dirty="0">
                <a:solidFill>
                  <a:schemeClr val="dk1"/>
                </a:solidFill>
                <a:latin typeface="Calibri"/>
                <a:ea typeface="Calibri"/>
                <a:cs typeface="Calibri"/>
                <a:sym typeface="Calibri"/>
              </a:rPr>
              <a:t>Alternativa este de a ne baza analiza pe eșantioane. </a:t>
            </a:r>
          </a:p>
          <a:p>
            <a:pPr marL="457200" lvl="0" indent="-457200">
              <a:buClr>
                <a:schemeClr val="dk1"/>
              </a:buClr>
              <a:buSzPts val="2800"/>
              <a:buFont typeface="Noto Sans Symbols"/>
              <a:buChar char="⮚"/>
            </a:pPr>
            <a:endParaRPr lang="ro-RO" sz="36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ro-RO" sz="3600" dirty="0">
                <a:solidFill>
                  <a:schemeClr val="dk1"/>
                </a:solidFill>
                <a:latin typeface="Calibri"/>
                <a:ea typeface="Calibri"/>
                <a:cs typeface="Calibri"/>
                <a:sym typeface="Calibri"/>
              </a:rPr>
              <a:t>Bazarea concluziilor noastre pe date din eșantioane, implică faptul că va exista o marjă de eroare implicită, asupra căreia pot avea un impact mai mulți factori.</a:t>
            </a:r>
          </a:p>
        </p:txBody>
      </p:sp>
    </p:spTree>
    <p:extLst>
      <p:ext uri="{BB962C8B-B14F-4D97-AF65-F5344CB8AC3E}">
        <p14:creationId xmlns:p14="http://schemas.microsoft.com/office/powerpoint/2010/main" val="17435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C0CC04D-6C4A-A9D4-225E-2F359D534F9B}"/>
              </a:ext>
            </a:extLst>
          </p:cNvPr>
          <p:cNvGrpSpPr/>
          <p:nvPr/>
        </p:nvGrpSpPr>
        <p:grpSpPr>
          <a:xfrm>
            <a:off x="1339476" y="1968417"/>
            <a:ext cx="9829092" cy="7020780"/>
            <a:chOff x="1587747" y="1919387"/>
            <a:chExt cx="6728669" cy="4821981"/>
          </a:xfrm>
        </p:grpSpPr>
        <p:grpSp>
          <p:nvGrpSpPr>
            <p:cNvPr id="2" name="Group 6"/>
            <p:cNvGrpSpPr>
              <a:grpSpLocks/>
            </p:cNvGrpSpPr>
            <p:nvPr/>
          </p:nvGrpSpPr>
          <p:grpSpPr bwMode="auto">
            <a:xfrm>
              <a:off x="2883990" y="3902918"/>
              <a:ext cx="1008063" cy="2333625"/>
              <a:chOff x="816" y="1824"/>
              <a:chExt cx="1392" cy="1824"/>
            </a:xfrm>
          </p:grpSpPr>
          <p:grpSp>
            <p:nvGrpSpPr>
              <p:cNvPr id="3" name="Group 7"/>
              <p:cNvGrpSpPr>
                <a:grpSpLocks/>
              </p:cNvGrpSpPr>
              <p:nvPr/>
            </p:nvGrpSpPr>
            <p:grpSpPr bwMode="auto">
              <a:xfrm>
                <a:off x="816" y="1824"/>
                <a:ext cx="1392" cy="816"/>
                <a:chOff x="288" y="2784"/>
                <a:chExt cx="1392" cy="816"/>
              </a:xfrm>
            </p:grpSpPr>
            <p:grpSp>
              <p:nvGrpSpPr>
                <p:cNvPr id="4" name="Group 8"/>
                <p:cNvGrpSpPr>
                  <a:grpSpLocks/>
                </p:cNvGrpSpPr>
                <p:nvPr/>
              </p:nvGrpSpPr>
              <p:grpSpPr bwMode="auto">
                <a:xfrm>
                  <a:off x="336" y="2832"/>
                  <a:ext cx="1200" cy="720"/>
                  <a:chOff x="144" y="1200"/>
                  <a:chExt cx="1200" cy="720"/>
                </a:xfrm>
              </p:grpSpPr>
              <p:grpSp>
                <p:nvGrpSpPr>
                  <p:cNvPr id="5" name="Group 9"/>
                  <p:cNvGrpSpPr>
                    <a:grpSpLocks/>
                  </p:cNvGrpSpPr>
                  <p:nvPr/>
                </p:nvGrpSpPr>
                <p:grpSpPr bwMode="auto">
                  <a:xfrm>
                    <a:off x="1200" y="1536"/>
                    <a:ext cx="144" cy="240"/>
                    <a:chOff x="1654" y="1299"/>
                    <a:chExt cx="211" cy="397"/>
                  </a:xfrm>
                </p:grpSpPr>
                <p:sp>
                  <p:nvSpPr>
                    <p:cNvPr id="24626" name="Freeform 1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7" name="Freeform 1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6" name="Group 12"/>
                  <p:cNvGrpSpPr>
                    <a:grpSpLocks/>
                  </p:cNvGrpSpPr>
                  <p:nvPr/>
                </p:nvGrpSpPr>
                <p:grpSpPr bwMode="auto">
                  <a:xfrm>
                    <a:off x="432" y="1296"/>
                    <a:ext cx="192" cy="576"/>
                    <a:chOff x="1654" y="1299"/>
                    <a:chExt cx="211" cy="397"/>
                  </a:xfrm>
                </p:grpSpPr>
                <p:sp>
                  <p:nvSpPr>
                    <p:cNvPr id="24624" name="Freeform 1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5" name="Freeform 1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7" name="Group 15"/>
                  <p:cNvGrpSpPr>
                    <a:grpSpLocks/>
                  </p:cNvGrpSpPr>
                  <p:nvPr/>
                </p:nvGrpSpPr>
                <p:grpSpPr bwMode="auto">
                  <a:xfrm>
                    <a:off x="960" y="1488"/>
                    <a:ext cx="192" cy="288"/>
                    <a:chOff x="1654" y="1299"/>
                    <a:chExt cx="211" cy="397"/>
                  </a:xfrm>
                </p:grpSpPr>
                <p:sp>
                  <p:nvSpPr>
                    <p:cNvPr id="24622" name="Freeform 16"/>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3" name="Freeform 1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8" name="Group 18"/>
                  <p:cNvGrpSpPr>
                    <a:grpSpLocks/>
                  </p:cNvGrpSpPr>
                  <p:nvPr/>
                </p:nvGrpSpPr>
                <p:grpSpPr bwMode="auto">
                  <a:xfrm>
                    <a:off x="144" y="1200"/>
                    <a:ext cx="240" cy="720"/>
                    <a:chOff x="1654" y="1299"/>
                    <a:chExt cx="211" cy="397"/>
                  </a:xfrm>
                </p:grpSpPr>
                <p:sp>
                  <p:nvSpPr>
                    <p:cNvPr id="24620" name="Freeform 1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1" name="Freeform 2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9" name="Group 21"/>
                  <p:cNvGrpSpPr>
                    <a:grpSpLocks/>
                  </p:cNvGrpSpPr>
                  <p:nvPr/>
                </p:nvGrpSpPr>
                <p:grpSpPr bwMode="auto">
                  <a:xfrm>
                    <a:off x="720" y="1392"/>
                    <a:ext cx="192" cy="384"/>
                    <a:chOff x="1654" y="1299"/>
                    <a:chExt cx="211" cy="397"/>
                  </a:xfrm>
                </p:grpSpPr>
                <p:sp>
                  <p:nvSpPr>
                    <p:cNvPr id="24618" name="Freeform 2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9" name="Freeform 2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612" name="Rectangle 24"/>
                <p:cNvSpPr>
                  <a:spLocks noChangeArrowheads="1"/>
                </p:cNvSpPr>
                <p:nvPr/>
              </p:nvSpPr>
              <p:spPr bwMode="auto">
                <a:xfrm>
                  <a:off x="288" y="2784"/>
                  <a:ext cx="1392" cy="816"/>
                </a:xfrm>
                <a:prstGeom prst="rect">
                  <a:avLst/>
                </a:prstGeom>
                <a:noFill/>
                <a:ln w="28575">
                  <a:solidFill>
                    <a:srgbClr val="000066"/>
                  </a:solidFill>
                  <a:miter lim="800000"/>
                  <a:headEnd/>
                  <a:tailEnd/>
                </a:ln>
              </p:spPr>
              <p:txBody>
                <a:bodyPr wrap="none" anchor="ctr"/>
                <a:lstStyle/>
                <a:p>
                  <a:endParaRPr lang="es-ES" sz="2100"/>
                </a:p>
              </p:txBody>
            </p:sp>
          </p:grpSp>
          <p:grpSp>
            <p:nvGrpSpPr>
              <p:cNvPr id="10" name="Group 25"/>
              <p:cNvGrpSpPr>
                <a:grpSpLocks/>
              </p:cNvGrpSpPr>
              <p:nvPr/>
            </p:nvGrpSpPr>
            <p:grpSpPr bwMode="auto">
              <a:xfrm>
                <a:off x="1056" y="2784"/>
                <a:ext cx="912" cy="864"/>
                <a:chOff x="336" y="1680"/>
                <a:chExt cx="912" cy="864"/>
              </a:xfrm>
            </p:grpSpPr>
            <p:grpSp>
              <p:nvGrpSpPr>
                <p:cNvPr id="11" name="Group 26"/>
                <p:cNvGrpSpPr>
                  <a:grpSpLocks/>
                </p:cNvGrpSpPr>
                <p:nvPr/>
              </p:nvGrpSpPr>
              <p:grpSpPr bwMode="auto">
                <a:xfrm>
                  <a:off x="432" y="1776"/>
                  <a:ext cx="720" cy="720"/>
                  <a:chOff x="528" y="864"/>
                  <a:chExt cx="720" cy="720"/>
                </a:xfrm>
              </p:grpSpPr>
              <p:grpSp>
                <p:nvGrpSpPr>
                  <p:cNvPr id="12" name="Group 27"/>
                  <p:cNvGrpSpPr>
                    <a:grpSpLocks/>
                  </p:cNvGrpSpPr>
                  <p:nvPr/>
                </p:nvGrpSpPr>
                <p:grpSpPr bwMode="auto">
                  <a:xfrm>
                    <a:off x="528" y="912"/>
                    <a:ext cx="192" cy="336"/>
                    <a:chOff x="1654" y="1299"/>
                    <a:chExt cx="211" cy="397"/>
                  </a:xfrm>
                </p:grpSpPr>
                <p:sp>
                  <p:nvSpPr>
                    <p:cNvPr id="24609" name="Freeform 2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0" name="Freeform 2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3" name="Group 30"/>
                  <p:cNvGrpSpPr>
                    <a:grpSpLocks/>
                  </p:cNvGrpSpPr>
                  <p:nvPr/>
                </p:nvGrpSpPr>
                <p:grpSpPr bwMode="auto">
                  <a:xfrm>
                    <a:off x="624" y="1248"/>
                    <a:ext cx="192" cy="336"/>
                    <a:chOff x="1654" y="1299"/>
                    <a:chExt cx="211" cy="397"/>
                  </a:xfrm>
                </p:grpSpPr>
                <p:sp>
                  <p:nvSpPr>
                    <p:cNvPr id="24607" name="Freeform 3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8" name="Freeform 3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4" name="Group 33"/>
                  <p:cNvGrpSpPr>
                    <a:grpSpLocks/>
                  </p:cNvGrpSpPr>
                  <p:nvPr/>
                </p:nvGrpSpPr>
                <p:grpSpPr bwMode="auto">
                  <a:xfrm>
                    <a:off x="912" y="1248"/>
                    <a:ext cx="192" cy="336"/>
                    <a:chOff x="1654" y="1299"/>
                    <a:chExt cx="211" cy="397"/>
                  </a:xfrm>
                </p:grpSpPr>
                <p:sp>
                  <p:nvSpPr>
                    <p:cNvPr id="24605" name="Freeform 3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6" name="Freeform 35"/>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5" name="Group 36"/>
                  <p:cNvGrpSpPr>
                    <a:grpSpLocks/>
                  </p:cNvGrpSpPr>
                  <p:nvPr/>
                </p:nvGrpSpPr>
                <p:grpSpPr bwMode="auto">
                  <a:xfrm>
                    <a:off x="816" y="864"/>
                    <a:ext cx="192" cy="336"/>
                    <a:chOff x="1654" y="1299"/>
                    <a:chExt cx="211" cy="397"/>
                  </a:xfrm>
                </p:grpSpPr>
                <p:sp>
                  <p:nvSpPr>
                    <p:cNvPr id="24603" name="Freeform 3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4" name="Freeform 3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6" name="Group 39"/>
                  <p:cNvGrpSpPr>
                    <a:grpSpLocks/>
                  </p:cNvGrpSpPr>
                  <p:nvPr/>
                </p:nvGrpSpPr>
                <p:grpSpPr bwMode="auto">
                  <a:xfrm>
                    <a:off x="1056" y="960"/>
                    <a:ext cx="192" cy="336"/>
                    <a:chOff x="1654" y="1299"/>
                    <a:chExt cx="211" cy="397"/>
                  </a:xfrm>
                </p:grpSpPr>
                <p:sp>
                  <p:nvSpPr>
                    <p:cNvPr id="24601" name="Freeform 4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2" name="Freeform 4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595" name="Rectangle 42"/>
                <p:cNvSpPr>
                  <a:spLocks noChangeArrowheads="1"/>
                </p:cNvSpPr>
                <p:nvPr/>
              </p:nvSpPr>
              <p:spPr bwMode="auto">
                <a:xfrm>
                  <a:off x="336" y="1680"/>
                  <a:ext cx="912" cy="864"/>
                </a:xfrm>
                <a:prstGeom prst="rect">
                  <a:avLst/>
                </a:prstGeom>
                <a:noFill/>
                <a:ln w="28575">
                  <a:solidFill>
                    <a:srgbClr val="000066"/>
                  </a:solidFill>
                  <a:miter lim="800000"/>
                  <a:headEnd/>
                  <a:tailEnd/>
                </a:ln>
              </p:spPr>
              <p:txBody>
                <a:bodyPr wrap="none" anchor="ctr"/>
                <a:lstStyle/>
                <a:p>
                  <a:endParaRPr lang="es-ES" sz="2100"/>
                </a:p>
              </p:txBody>
            </p:sp>
          </p:grpSp>
        </p:grpSp>
        <p:sp>
          <p:nvSpPr>
            <p:cNvPr id="24580" name="Text Box 44"/>
            <p:cNvSpPr txBox="1">
              <a:spLocks noChangeArrowheads="1"/>
            </p:cNvSpPr>
            <p:nvPr/>
          </p:nvSpPr>
          <p:spPr bwMode="auto">
            <a:xfrm>
              <a:off x="1587747" y="3212181"/>
              <a:ext cx="3265487" cy="412196"/>
            </a:xfrm>
            <a:prstGeom prst="rect">
              <a:avLst/>
            </a:prstGeom>
            <a:noFill/>
            <a:ln w="9525">
              <a:noFill/>
              <a:miter lim="800000"/>
              <a:headEnd/>
              <a:tailEnd/>
            </a:ln>
          </p:spPr>
          <p:txBody>
            <a:bodyPr lIns="137151" tIns="68576" rIns="137151" bIns="68576">
              <a:spAutoFit/>
            </a:bodyPr>
            <a:lstStyle/>
            <a:p>
              <a:pPr algn="ctr">
                <a:spcBef>
                  <a:spcPct val="50000"/>
                </a:spcBef>
              </a:pPr>
              <a:r>
                <a:rPr lang="ro-RO" sz="3000" b="1" dirty="0"/>
                <a:t>Omogenitatea populației</a:t>
              </a:r>
              <a:endParaRPr lang="es-ES" sz="3000" b="1" dirty="0"/>
            </a:p>
          </p:txBody>
        </p:sp>
        <p:sp>
          <p:nvSpPr>
            <p:cNvPr id="24581" name="Line 45"/>
            <p:cNvSpPr>
              <a:spLocks noChangeShapeType="1"/>
            </p:cNvSpPr>
            <p:nvPr/>
          </p:nvSpPr>
          <p:spPr bwMode="auto">
            <a:xfrm flipH="1">
              <a:off x="3459955" y="2491631"/>
              <a:ext cx="1368723" cy="576534"/>
            </a:xfrm>
            <a:prstGeom prst="line">
              <a:avLst/>
            </a:prstGeom>
            <a:noFill/>
            <a:ln w="38100">
              <a:solidFill>
                <a:srgbClr val="000066"/>
              </a:solidFill>
              <a:round/>
              <a:headEnd/>
              <a:tailEnd type="triangle" w="med" len="med"/>
            </a:ln>
          </p:spPr>
          <p:txBody>
            <a:bodyPr lIns="137151" tIns="68576" rIns="137151" bIns="68576"/>
            <a:lstStyle/>
            <a:p>
              <a:endParaRPr lang="en-GB" sz="2100"/>
            </a:p>
          </p:txBody>
        </p:sp>
        <p:sp>
          <p:nvSpPr>
            <p:cNvPr id="24582" name="Text Box 47"/>
            <p:cNvSpPr txBox="1">
              <a:spLocks noChangeArrowheads="1"/>
            </p:cNvSpPr>
            <p:nvPr/>
          </p:nvSpPr>
          <p:spPr bwMode="auto">
            <a:xfrm>
              <a:off x="5441041" y="3293317"/>
              <a:ext cx="2875375" cy="412196"/>
            </a:xfrm>
            <a:prstGeom prst="rect">
              <a:avLst/>
            </a:prstGeom>
            <a:noFill/>
            <a:ln w="9525">
              <a:noFill/>
              <a:miter lim="800000"/>
              <a:headEnd/>
              <a:tailEnd/>
            </a:ln>
          </p:spPr>
          <p:txBody>
            <a:bodyPr wrap="square" lIns="137151" tIns="68576" rIns="137151" bIns="68576">
              <a:spAutoFit/>
            </a:bodyPr>
            <a:lstStyle/>
            <a:p>
              <a:pPr algn="ctr">
                <a:spcBef>
                  <a:spcPct val="50000"/>
                </a:spcBef>
              </a:pPr>
              <a:r>
                <a:rPr lang="ro-RO" sz="3000" b="1" dirty="0"/>
                <a:t>Mărimea eșantionului</a:t>
              </a:r>
              <a:endParaRPr lang="es-ES" sz="3000" b="1" dirty="0"/>
            </a:p>
          </p:txBody>
        </p:sp>
        <p:sp>
          <p:nvSpPr>
            <p:cNvPr id="24583" name="Line 48"/>
            <p:cNvSpPr>
              <a:spLocks noChangeShapeType="1"/>
            </p:cNvSpPr>
            <p:nvPr/>
          </p:nvSpPr>
          <p:spPr bwMode="auto">
            <a:xfrm>
              <a:off x="5836740" y="2420193"/>
              <a:ext cx="879475" cy="796925"/>
            </a:xfrm>
            <a:prstGeom prst="line">
              <a:avLst/>
            </a:prstGeom>
            <a:noFill/>
            <a:ln w="38100">
              <a:solidFill>
                <a:srgbClr val="000066"/>
              </a:solidFill>
              <a:round/>
              <a:headEnd/>
              <a:tailEnd type="triangle" w="med" len="med"/>
            </a:ln>
          </p:spPr>
          <p:txBody>
            <a:bodyPr lIns="137151" tIns="68576" rIns="137151" bIns="68576"/>
            <a:lstStyle/>
            <a:p>
              <a:endParaRPr lang="en-GB" sz="2100"/>
            </a:p>
          </p:txBody>
        </p:sp>
        <p:grpSp>
          <p:nvGrpSpPr>
            <p:cNvPr id="17" name="Group 49"/>
            <p:cNvGrpSpPr>
              <a:grpSpLocks/>
            </p:cNvGrpSpPr>
            <p:nvPr/>
          </p:nvGrpSpPr>
          <p:grpSpPr bwMode="auto">
            <a:xfrm>
              <a:off x="4033340" y="2420193"/>
              <a:ext cx="2667000" cy="2407427"/>
              <a:chOff x="2304" y="1008"/>
              <a:chExt cx="1680" cy="1960"/>
            </a:xfrm>
          </p:grpSpPr>
          <p:sp>
            <p:nvSpPr>
              <p:cNvPr id="24590" name="Line 50"/>
              <p:cNvSpPr>
                <a:spLocks noChangeShapeType="1"/>
              </p:cNvSpPr>
              <p:nvPr/>
            </p:nvSpPr>
            <p:spPr bwMode="auto">
              <a:xfrm flipH="1">
                <a:off x="3120" y="1008"/>
                <a:ext cx="0" cy="1296"/>
              </a:xfrm>
              <a:prstGeom prst="line">
                <a:avLst/>
              </a:prstGeom>
              <a:noFill/>
              <a:ln w="38100">
                <a:solidFill>
                  <a:srgbClr val="000066"/>
                </a:solidFill>
                <a:round/>
                <a:headEnd/>
                <a:tailEnd type="triangle" w="med" len="med"/>
              </a:ln>
            </p:spPr>
            <p:txBody>
              <a:bodyPr/>
              <a:lstStyle/>
              <a:p>
                <a:endParaRPr lang="en-GB" sz="2100"/>
              </a:p>
            </p:txBody>
          </p:sp>
          <p:sp>
            <p:nvSpPr>
              <p:cNvPr id="24591" name="Text Box 51"/>
              <p:cNvSpPr txBox="1">
                <a:spLocks noChangeArrowheads="1"/>
              </p:cNvSpPr>
              <p:nvPr/>
            </p:nvSpPr>
            <p:spPr bwMode="auto">
              <a:xfrm>
                <a:off x="2304" y="2400"/>
                <a:ext cx="1680" cy="568"/>
              </a:xfrm>
              <a:prstGeom prst="rect">
                <a:avLst/>
              </a:prstGeom>
              <a:noFill/>
              <a:ln w="9525">
                <a:noFill/>
                <a:miter lim="800000"/>
                <a:headEnd/>
                <a:tailEnd/>
              </a:ln>
            </p:spPr>
            <p:txBody>
              <a:bodyPr>
                <a:spAutoFit/>
              </a:bodyPr>
              <a:lstStyle/>
              <a:p>
                <a:pPr algn="ctr">
                  <a:spcBef>
                    <a:spcPct val="50000"/>
                  </a:spcBef>
                </a:pPr>
                <a:r>
                  <a:rPr lang="ro-RO" sz="3000" b="1" dirty="0"/>
                  <a:t>Tehnica de eșantionare</a:t>
                </a:r>
                <a:endParaRPr lang="es-ES" sz="3000" b="1" dirty="0"/>
              </a:p>
            </p:txBody>
          </p:sp>
        </p:grpSp>
        <p:sp>
          <p:nvSpPr>
            <p:cNvPr id="24585" name="AutoShape 52"/>
            <p:cNvSpPr>
              <a:spLocks noChangeArrowheads="1"/>
            </p:cNvSpPr>
            <p:nvPr/>
          </p:nvSpPr>
          <p:spPr bwMode="auto">
            <a:xfrm flipV="1">
              <a:off x="1947365" y="3860056"/>
              <a:ext cx="649288" cy="2447925"/>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a:endParaRPr lang="es-ES_tradnl" sz="2100" dirty="0">
                <a:latin typeface="Calibri" pitchFamily="34" charset="0"/>
              </a:endParaRPr>
            </a:p>
            <a:p>
              <a:pPr algn="ctr"/>
              <a:r>
                <a:rPr lang="ro-RO" sz="2100" dirty="0">
                  <a:latin typeface="Calibri" pitchFamily="34" charset="0"/>
                </a:rPr>
                <a:t>E</a:t>
              </a:r>
            </a:p>
            <a:p>
              <a:pPr algn="ctr"/>
              <a:r>
                <a:rPr lang="ro-RO" sz="2100" dirty="0">
                  <a:latin typeface="Calibri" pitchFamily="34" charset="0"/>
                </a:rPr>
                <a:t>R</a:t>
              </a:r>
            </a:p>
            <a:p>
              <a:pPr algn="ctr"/>
              <a:r>
                <a:rPr lang="ro-RO" sz="2100" dirty="0">
                  <a:latin typeface="Calibri" pitchFamily="34" charset="0"/>
                </a:rPr>
                <a:t>O</a:t>
              </a:r>
            </a:p>
            <a:p>
              <a:pPr algn="ctr"/>
              <a:r>
                <a:rPr lang="ro-RO" sz="2100" dirty="0">
                  <a:latin typeface="Calibri" pitchFamily="34" charset="0"/>
                </a:rPr>
                <a:t>A</a:t>
              </a:r>
            </a:p>
            <a:p>
              <a:pPr algn="ctr"/>
              <a:r>
                <a:rPr lang="ro-RO" sz="2100" dirty="0">
                  <a:latin typeface="Calibri" pitchFamily="34" charset="0"/>
                </a:rPr>
                <a:t>R</a:t>
              </a:r>
            </a:p>
            <a:p>
              <a:pPr algn="ctr"/>
              <a:r>
                <a:rPr lang="ro-RO" sz="2100" dirty="0">
                  <a:latin typeface="Calibri" pitchFamily="34" charset="0"/>
                </a:rPr>
                <a:t>E</a:t>
              </a:r>
              <a:endParaRPr lang="es-ES" sz="3000" dirty="0">
                <a:latin typeface="Calibri" pitchFamily="34" charset="0"/>
              </a:endParaRPr>
            </a:p>
          </p:txBody>
        </p:sp>
        <p:sp>
          <p:nvSpPr>
            <p:cNvPr id="24586" name="AutoShape 53"/>
            <p:cNvSpPr>
              <a:spLocks noChangeArrowheads="1"/>
            </p:cNvSpPr>
            <p:nvPr/>
          </p:nvSpPr>
          <p:spPr bwMode="auto">
            <a:xfrm flipV="1">
              <a:off x="6844804" y="3860055"/>
              <a:ext cx="674687" cy="2667000"/>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eaLnBrk="0" hangingPunct="0"/>
              <a:endParaRPr lang="es-ES_tradnl" sz="2100" dirty="0">
                <a:latin typeface="Calibri" pitchFamily="34" charset="0"/>
              </a:endParaRPr>
            </a:p>
            <a:p>
              <a:pPr algn="ctr" eaLnBrk="0" hangingPunct="0"/>
              <a:r>
                <a:rPr lang="es-ES_tradnl" sz="2100" dirty="0">
                  <a:latin typeface="Calibri" pitchFamily="34" charset="0"/>
                </a:rPr>
                <a:t>E</a:t>
              </a:r>
            </a:p>
            <a:p>
              <a:pPr algn="ctr" eaLnBrk="0" hangingPunct="0"/>
              <a:r>
                <a:rPr lang="es-ES_tradnl" sz="2100" dirty="0">
                  <a:latin typeface="Calibri" pitchFamily="34" charset="0"/>
                </a:rPr>
                <a:t>R</a:t>
              </a:r>
            </a:p>
            <a:p>
              <a:pPr algn="ctr" eaLnBrk="0" hangingPunct="0"/>
              <a:r>
                <a:rPr lang="es-ES_tradnl" sz="2100" dirty="0">
                  <a:latin typeface="Calibri" pitchFamily="34" charset="0"/>
                </a:rPr>
                <a:t>O</a:t>
              </a:r>
            </a:p>
            <a:p>
              <a:pPr algn="ctr" eaLnBrk="0" hangingPunct="0"/>
              <a:r>
                <a:rPr lang="ro-RO" sz="2100" dirty="0">
                  <a:latin typeface="Calibri" pitchFamily="34" charset="0"/>
                </a:rPr>
                <a:t>A</a:t>
              </a:r>
            </a:p>
            <a:p>
              <a:pPr algn="ctr" eaLnBrk="0" hangingPunct="0"/>
              <a:r>
                <a:rPr lang="es-ES_tradnl" sz="2100" dirty="0">
                  <a:latin typeface="Calibri" pitchFamily="34" charset="0"/>
                </a:rPr>
                <a:t>R</a:t>
              </a:r>
              <a:endParaRPr lang="ro-RO" sz="2100" dirty="0">
                <a:latin typeface="Calibri" pitchFamily="34" charset="0"/>
              </a:endParaRPr>
            </a:p>
            <a:p>
              <a:pPr algn="ctr" eaLnBrk="0" hangingPunct="0"/>
              <a:r>
                <a:rPr lang="ro-RO" sz="2100" dirty="0">
                  <a:latin typeface="Calibri" pitchFamily="34" charset="0"/>
                </a:rPr>
                <a:t>E</a:t>
              </a:r>
              <a:endParaRPr lang="es-ES" sz="2100" dirty="0">
                <a:latin typeface="Calibri" pitchFamily="34" charset="0"/>
              </a:endParaRPr>
            </a:p>
          </p:txBody>
        </p:sp>
        <p:sp>
          <p:nvSpPr>
            <p:cNvPr id="24587" name="AutoShape 54"/>
            <p:cNvSpPr>
              <a:spLocks noChangeArrowheads="1"/>
            </p:cNvSpPr>
            <p:nvPr/>
          </p:nvSpPr>
          <p:spPr bwMode="auto">
            <a:xfrm>
              <a:off x="7421065" y="3717181"/>
              <a:ext cx="649288" cy="3024187"/>
            </a:xfrm>
            <a:prstGeom prst="triangle">
              <a:avLst>
                <a:gd name="adj" fmla="val 50000"/>
              </a:avLst>
            </a:prstGeom>
            <a:solidFill>
              <a:schemeClr val="folHlink"/>
            </a:solidFill>
            <a:ln w="9525">
              <a:noFill/>
              <a:miter lim="800000"/>
              <a:headEnd/>
              <a:tailEnd/>
            </a:ln>
          </p:spPr>
          <p:txBody>
            <a:bodyPr wrap="none" lIns="137151" tIns="68576" rIns="137151" bIns="68576" anchor="ctr"/>
            <a:lstStyle/>
            <a:p>
              <a:pPr algn="ctr" eaLnBrk="0" hangingPunct="0"/>
              <a:r>
                <a:rPr lang="ro-RO" sz="2100" dirty="0">
                  <a:latin typeface="Calibri" pitchFamily="34" charset="0"/>
                </a:rPr>
                <a:t>Dimensiune</a:t>
              </a:r>
              <a:endParaRPr lang="es-ES_tradnl" sz="2100" dirty="0">
                <a:latin typeface="Calibri" pitchFamily="34" charset="0"/>
              </a:endParaRPr>
            </a:p>
            <a:p>
              <a:pPr algn="ctr" eaLnBrk="0" hangingPunct="0"/>
              <a:r>
                <a:rPr lang="es-ES_tradnl" sz="2100" dirty="0">
                  <a:latin typeface="Calibri" pitchFamily="34" charset="0"/>
                </a:rPr>
                <a:t>(n)</a:t>
              </a:r>
              <a:endParaRPr lang="es-ES" sz="2100" dirty="0">
                <a:latin typeface="Calibri" pitchFamily="34" charset="0"/>
              </a:endParaRPr>
            </a:p>
          </p:txBody>
        </p:sp>
        <p:sp>
          <p:nvSpPr>
            <p:cNvPr id="19" name="TextBox 18">
              <a:extLst>
                <a:ext uri="{FF2B5EF4-FFF2-40B4-BE49-F238E27FC236}">
                  <a16:creationId xmlns:a16="http://schemas.microsoft.com/office/drawing/2014/main" id="{9F96F981-0365-D134-9147-366C5696408A}"/>
                </a:ext>
              </a:extLst>
            </p:cNvPr>
            <p:cNvSpPr txBox="1"/>
            <p:nvPr/>
          </p:nvSpPr>
          <p:spPr>
            <a:xfrm>
              <a:off x="2980254" y="1919387"/>
              <a:ext cx="5160215" cy="824405"/>
            </a:xfrm>
            <a:prstGeom prst="rect">
              <a:avLst/>
            </a:prstGeom>
            <a:noFill/>
          </p:spPr>
          <p:txBody>
            <a:bodyPr wrap="square">
              <a:spAutoFit/>
            </a:bodyPr>
            <a:lstStyle/>
            <a:p>
              <a:pPr>
                <a:spcBef>
                  <a:spcPct val="50000"/>
                </a:spcBef>
              </a:pPr>
              <a:r>
                <a:rPr lang="ro-RO" sz="3600" b="1" dirty="0">
                  <a:latin typeface="+mj-lt"/>
                </a:rPr>
                <a:t>Factorii determinanți ai marjei de eroare:</a:t>
              </a:r>
              <a:endParaRPr lang="es-ES" sz="3600" b="1" dirty="0">
                <a:latin typeface="+mj-lt"/>
              </a:endParaRPr>
            </a:p>
          </p:txBody>
        </p:sp>
      </p:grpSp>
      <p:sp>
        <p:nvSpPr>
          <p:cNvPr id="20" name="TextBox 19">
            <a:extLst>
              <a:ext uri="{FF2B5EF4-FFF2-40B4-BE49-F238E27FC236}">
                <a16:creationId xmlns:a16="http://schemas.microsoft.com/office/drawing/2014/main" id="{7EF65CB7-1594-CD8B-160C-FA4AB562141B}"/>
              </a:ext>
            </a:extLst>
          </p:cNvPr>
          <p:cNvSpPr txBox="1"/>
          <p:nvPr/>
        </p:nvSpPr>
        <p:spPr>
          <a:xfrm>
            <a:off x="12453713" y="1575688"/>
            <a:ext cx="5377085" cy="7848302"/>
          </a:xfrm>
          <a:prstGeom prst="rect">
            <a:avLst/>
          </a:prstGeom>
          <a:noFill/>
        </p:spPr>
        <p:txBody>
          <a:bodyPr wrap="square" rtlCol="0">
            <a:spAutoFit/>
          </a:bodyPr>
          <a:lstStyle/>
          <a:p>
            <a:r>
              <a:rPr lang="en-US" sz="2400" dirty="0" err="1">
                <a:latin typeface="+mn-lt"/>
                <a:cs typeface="Calibri" panose="020F0502020204030204" pitchFamily="34" charset="0"/>
              </a:rPr>
              <a:t>Marja</a:t>
            </a:r>
            <a:r>
              <a:rPr lang="en-US" sz="2400" dirty="0">
                <a:latin typeface="+mn-lt"/>
                <a:cs typeface="Calibri" panose="020F0502020204030204" pitchFamily="34" charset="0"/>
              </a:rPr>
              <a:t> de </a:t>
            </a:r>
            <a:r>
              <a:rPr lang="en-US" sz="2400" dirty="0" err="1">
                <a:latin typeface="+mn-lt"/>
                <a:cs typeface="Calibri" panose="020F0502020204030204" pitchFamily="34" charset="0"/>
              </a:rPr>
              <a:t>eroare</a:t>
            </a:r>
            <a:r>
              <a:rPr lang="en-US" sz="2400" dirty="0">
                <a:latin typeface="+mn-lt"/>
                <a:cs typeface="Calibri" panose="020F0502020204030204" pitchFamily="34" charset="0"/>
              </a:rPr>
              <a:t> </a:t>
            </a:r>
            <a:r>
              <a:rPr lang="en-US" sz="2400" dirty="0" err="1">
                <a:latin typeface="+mn-lt"/>
                <a:cs typeface="Calibri" panose="020F0502020204030204" pitchFamily="34" charset="0"/>
              </a:rPr>
              <a:t>va</a:t>
            </a:r>
            <a:r>
              <a:rPr lang="en-US" sz="2400" dirty="0">
                <a:latin typeface="+mn-lt"/>
                <a:cs typeface="Calibri" panose="020F0502020204030204" pitchFamily="34" charset="0"/>
              </a:rPr>
              <a:t> </a:t>
            </a:r>
            <a:r>
              <a:rPr lang="en-US" sz="2400" dirty="0" err="1">
                <a:latin typeface="+mn-lt"/>
                <a:cs typeface="Calibri" panose="020F0502020204030204" pitchFamily="34" charset="0"/>
              </a:rPr>
              <a:t>depinde</a:t>
            </a:r>
            <a:r>
              <a:rPr lang="en-US" sz="2400" dirty="0">
                <a:latin typeface="+mn-lt"/>
                <a:cs typeface="Calibri" panose="020F0502020204030204" pitchFamily="34" charset="0"/>
              </a:rPr>
              <a:t>, </a:t>
            </a:r>
            <a:r>
              <a:rPr lang="en-US" sz="2400" dirty="0" err="1">
                <a:latin typeface="+mn-lt"/>
                <a:cs typeface="Calibri" panose="020F0502020204030204" pitchFamily="34" charset="0"/>
              </a:rPr>
              <a:t>în</a:t>
            </a:r>
            <a:r>
              <a:rPr lang="en-US" sz="2400" dirty="0">
                <a:latin typeface="+mn-lt"/>
                <a:cs typeface="Calibri" panose="020F0502020204030204" pitchFamily="34" charset="0"/>
              </a:rPr>
              <a:t> </a:t>
            </a:r>
            <a:r>
              <a:rPr lang="en-US" sz="2400" dirty="0" err="1">
                <a:latin typeface="+mn-lt"/>
                <a:cs typeface="Calibri" panose="020F0502020204030204" pitchFamily="34" charset="0"/>
              </a:rPr>
              <a:t>principiu</a:t>
            </a:r>
            <a:r>
              <a:rPr lang="en-US" sz="2400" dirty="0">
                <a:latin typeface="+mn-lt"/>
                <a:cs typeface="Calibri" panose="020F0502020204030204" pitchFamily="34" charset="0"/>
              </a:rPr>
              <a:t>, de </a:t>
            </a:r>
            <a:r>
              <a:rPr lang="en-US" sz="2400" dirty="0" err="1">
                <a:latin typeface="+mn-lt"/>
                <a:cs typeface="Calibri" panose="020F0502020204030204" pitchFamily="34" charset="0"/>
              </a:rPr>
              <a:t>trei</a:t>
            </a:r>
            <a:r>
              <a:rPr lang="en-US" sz="2400" dirty="0">
                <a:latin typeface="+mn-lt"/>
                <a:cs typeface="Calibri" panose="020F0502020204030204" pitchFamily="34" charset="0"/>
              </a:rPr>
              <a:t> </a:t>
            </a:r>
            <a:r>
              <a:rPr lang="en-US" sz="2400" dirty="0" err="1">
                <a:latin typeface="+mn-lt"/>
                <a:cs typeface="Calibri" panose="020F0502020204030204" pitchFamily="34" charset="0"/>
              </a:rPr>
              <a:t>factori</a:t>
            </a:r>
            <a:r>
              <a:rPr lang="en-US" sz="2400" dirty="0">
                <a:latin typeface="+mn-lt"/>
                <a:cs typeface="Calibri" panose="020F0502020204030204" pitchFamily="34" charset="0"/>
              </a:rPr>
              <a:t> </a:t>
            </a:r>
            <a:r>
              <a:rPr lang="en-US" sz="2400" dirty="0" err="1">
                <a:latin typeface="+mn-lt"/>
                <a:cs typeface="Calibri" panose="020F0502020204030204" pitchFamily="34" charset="0"/>
              </a:rPr>
              <a:t>determinanți</a:t>
            </a:r>
            <a:r>
              <a:rPr lang="en-US" sz="2400" dirty="0">
                <a:latin typeface="+mn-lt"/>
                <a:cs typeface="Calibri" panose="020F0502020204030204" pitchFamily="34" charset="0"/>
              </a:rPr>
              <a:t>:</a:t>
            </a:r>
            <a:endParaRPr lang="ro-RO" sz="2400" dirty="0">
              <a:latin typeface="+mn-lt"/>
              <a:cs typeface="Calibri" panose="020F0502020204030204" pitchFamily="34" charset="0"/>
            </a:endParaRPr>
          </a:p>
          <a:p>
            <a:endParaRPr lang="en-US" sz="2400" dirty="0">
              <a:latin typeface="+mn-lt"/>
              <a:cs typeface="Calibri" panose="020F0502020204030204" pitchFamily="34" charset="0"/>
            </a:endParaRPr>
          </a:p>
          <a:p>
            <a:pPr marL="457200" indent="-457200">
              <a:buFont typeface="+mj-lt"/>
              <a:buAutoNum type="alphaLcPeriod"/>
            </a:pPr>
            <a:r>
              <a:rPr lang="en-US" sz="2400" dirty="0" err="1">
                <a:latin typeface="+mn-lt"/>
                <a:cs typeface="Calibri" panose="020F0502020204030204" pitchFamily="34" charset="0"/>
              </a:rPr>
              <a:t>Cât</a:t>
            </a:r>
            <a:r>
              <a:rPr lang="en-US" sz="2400" dirty="0">
                <a:latin typeface="+mn-lt"/>
                <a:cs typeface="Calibri" panose="020F0502020204030204" pitchFamily="34" charset="0"/>
              </a:rPr>
              <a:t> de </a:t>
            </a:r>
            <a:r>
              <a:rPr lang="en-US" sz="2400" dirty="0" err="1">
                <a:latin typeface="+mn-lt"/>
                <a:cs typeface="Calibri" panose="020F0502020204030204" pitchFamily="34" charset="0"/>
              </a:rPr>
              <a:t>omogene</a:t>
            </a:r>
            <a:r>
              <a:rPr lang="en-US" sz="2400" dirty="0">
                <a:latin typeface="+mn-lt"/>
                <a:cs typeface="Calibri" panose="020F0502020204030204" pitchFamily="34" charset="0"/>
              </a:rPr>
              <a:t> sunt </a:t>
            </a:r>
            <a:r>
              <a:rPr lang="en-US" sz="2400" dirty="0" err="1">
                <a:latin typeface="+mn-lt"/>
                <a:cs typeface="Calibri" panose="020F0502020204030204" pitchFamily="34" charset="0"/>
              </a:rPr>
              <a:t>datele</a:t>
            </a:r>
            <a:r>
              <a:rPr lang="en-US" sz="2400" dirty="0">
                <a:latin typeface="+mn-lt"/>
                <a:cs typeface="Calibri" panose="020F0502020204030204" pitchFamily="34" charset="0"/>
              </a:rPr>
              <a:t> </a:t>
            </a:r>
            <a:r>
              <a:rPr lang="en-US" sz="2400" dirty="0" err="1">
                <a:latin typeface="+mn-lt"/>
                <a:cs typeface="Calibri" panose="020F0502020204030204" pitchFamily="34" charset="0"/>
              </a:rPr>
              <a:t>în</a:t>
            </a:r>
            <a:r>
              <a:rPr lang="en-US" sz="2400" dirty="0">
                <a:latin typeface="+mn-lt"/>
                <a:cs typeface="Calibri" panose="020F0502020204030204" pitchFamily="34" charset="0"/>
              </a:rPr>
              <a:t> </a:t>
            </a:r>
            <a:r>
              <a:rPr lang="en-US" sz="2400" dirty="0" err="1">
                <a:latin typeface="+mn-lt"/>
                <a:cs typeface="Calibri" panose="020F0502020204030204" pitchFamily="34" charset="0"/>
              </a:rPr>
              <a:t>cadrul</a:t>
            </a:r>
            <a:r>
              <a:rPr lang="en-US" sz="2400" dirty="0">
                <a:latin typeface="+mn-lt"/>
                <a:cs typeface="Calibri" panose="020F0502020204030204" pitchFamily="34" charset="0"/>
              </a:rPr>
              <a:t> </a:t>
            </a:r>
            <a:r>
              <a:rPr lang="en-US" sz="2400" dirty="0" err="1">
                <a:latin typeface="+mn-lt"/>
                <a:cs typeface="Calibri" panose="020F0502020204030204" pitchFamily="34" charset="0"/>
              </a:rPr>
              <a:t>populației</a:t>
            </a:r>
            <a:r>
              <a:rPr lang="en-US" sz="2400" dirty="0">
                <a:latin typeface="+mn-lt"/>
                <a:cs typeface="Calibri" panose="020F0502020204030204" pitchFamily="34" charset="0"/>
              </a:rPr>
              <a:t>: cu </a:t>
            </a:r>
            <a:r>
              <a:rPr lang="en-US" sz="2400" dirty="0" err="1">
                <a:latin typeface="+mn-lt"/>
                <a:cs typeface="Calibri" panose="020F0502020204030204" pitchFamily="34" charset="0"/>
              </a:rPr>
              <a:t>cât</a:t>
            </a:r>
            <a:r>
              <a:rPr lang="en-US" sz="2400" dirty="0">
                <a:latin typeface="+mn-lt"/>
                <a:cs typeface="Calibri" panose="020F0502020204030204" pitchFamily="34" charset="0"/>
              </a:rPr>
              <a:t> sunt </a:t>
            </a:r>
            <a:r>
              <a:rPr lang="en-US" sz="2400" dirty="0" err="1">
                <a:latin typeface="+mn-lt"/>
                <a:cs typeface="Calibri" panose="020F0502020204030204" pitchFamily="34" charset="0"/>
              </a:rPr>
              <a:t>mai</a:t>
            </a:r>
            <a:r>
              <a:rPr lang="en-US" sz="2400" dirty="0">
                <a:latin typeface="+mn-lt"/>
                <a:cs typeface="Calibri" panose="020F0502020204030204" pitchFamily="34" charset="0"/>
              </a:rPr>
              <a:t> </a:t>
            </a:r>
            <a:r>
              <a:rPr lang="en-US" sz="2400" dirty="0" err="1">
                <a:latin typeface="+mn-lt"/>
                <a:cs typeface="Calibri" panose="020F0502020204030204" pitchFamily="34" charset="0"/>
              </a:rPr>
              <a:t>eterogene</a:t>
            </a:r>
            <a:r>
              <a:rPr lang="en-US" sz="2400" dirty="0">
                <a:latin typeface="+mn-lt"/>
                <a:cs typeface="Calibri" panose="020F0502020204030204" pitchFamily="34" charset="0"/>
              </a:rPr>
              <a:t>, </a:t>
            </a:r>
            <a:r>
              <a:rPr lang="en-US" sz="2400" dirty="0" err="1">
                <a:latin typeface="+mn-lt"/>
                <a:cs typeface="Calibri" panose="020F0502020204030204" pitchFamily="34" charset="0"/>
              </a:rPr>
              <a:t>toate</a:t>
            </a:r>
            <a:r>
              <a:rPr lang="en-US" sz="2400" dirty="0">
                <a:latin typeface="+mn-lt"/>
                <a:cs typeface="Calibri" panose="020F0502020204030204" pitchFamily="34" charset="0"/>
              </a:rPr>
              <a:t> </a:t>
            </a:r>
            <a:r>
              <a:rPr lang="en-US" sz="2400" dirty="0" err="1">
                <a:latin typeface="+mn-lt"/>
                <a:cs typeface="Calibri" panose="020F0502020204030204" pitchFamily="34" charset="0"/>
              </a:rPr>
              <a:t>celelalte</a:t>
            </a:r>
            <a:r>
              <a:rPr lang="en-US" sz="2400" dirty="0">
                <a:latin typeface="+mn-lt"/>
                <a:cs typeface="Calibri" panose="020F0502020204030204" pitchFamily="34" charset="0"/>
              </a:rPr>
              <a:t> </a:t>
            </a:r>
            <a:r>
              <a:rPr lang="en-US" sz="2400" dirty="0" err="1">
                <a:latin typeface="+mn-lt"/>
                <a:cs typeface="Calibri" panose="020F0502020204030204" pitchFamily="34" charset="0"/>
              </a:rPr>
              <a:t>lucruri</a:t>
            </a:r>
            <a:r>
              <a:rPr lang="en-US" sz="2400" dirty="0">
                <a:latin typeface="+mn-lt"/>
                <a:cs typeface="Calibri" panose="020F0502020204030204" pitchFamily="34" charset="0"/>
              </a:rPr>
              <a:t> </a:t>
            </a:r>
            <a:r>
              <a:rPr lang="en-US" sz="2400" dirty="0" err="1">
                <a:latin typeface="+mn-lt"/>
                <a:cs typeface="Calibri" panose="020F0502020204030204" pitchFamily="34" charset="0"/>
              </a:rPr>
              <a:t>fiind</a:t>
            </a:r>
            <a:r>
              <a:rPr lang="en-US" sz="2400" dirty="0">
                <a:latin typeface="+mn-lt"/>
                <a:cs typeface="Calibri" panose="020F0502020204030204" pitchFamily="34" charset="0"/>
              </a:rPr>
              <a:t> </a:t>
            </a:r>
            <a:r>
              <a:rPr lang="en-US" sz="2400" dirty="0" err="1">
                <a:latin typeface="+mn-lt"/>
                <a:cs typeface="Calibri" panose="020F0502020204030204" pitchFamily="34" charset="0"/>
              </a:rPr>
              <a:t>egale</a:t>
            </a:r>
            <a:r>
              <a:rPr lang="en-US" sz="2400" dirty="0">
                <a:latin typeface="+mn-lt"/>
                <a:cs typeface="Calibri" panose="020F0502020204030204" pitchFamily="34" charset="0"/>
              </a:rPr>
              <a:t>, cu </a:t>
            </a:r>
            <a:r>
              <a:rPr lang="en-US" sz="2400" dirty="0" err="1">
                <a:latin typeface="+mn-lt"/>
                <a:cs typeface="Calibri" panose="020F0502020204030204" pitchFamily="34" charset="0"/>
              </a:rPr>
              <a:t>atât</a:t>
            </a:r>
            <a:r>
              <a:rPr lang="en-US" sz="2400" dirty="0">
                <a:latin typeface="+mn-lt"/>
                <a:cs typeface="Calibri" panose="020F0502020204030204" pitchFamily="34" charset="0"/>
              </a:rPr>
              <a:t> </a:t>
            </a:r>
            <a:r>
              <a:rPr lang="en-US" sz="2400" dirty="0" err="1">
                <a:latin typeface="+mn-lt"/>
                <a:cs typeface="Calibri" panose="020F0502020204030204" pitchFamily="34" charset="0"/>
              </a:rPr>
              <a:t>marja</a:t>
            </a:r>
            <a:r>
              <a:rPr lang="en-US" sz="2400" dirty="0">
                <a:latin typeface="+mn-lt"/>
                <a:cs typeface="Calibri" panose="020F0502020204030204" pitchFamily="34" charset="0"/>
              </a:rPr>
              <a:t> de </a:t>
            </a:r>
            <a:r>
              <a:rPr lang="en-US" sz="2400" dirty="0" err="1">
                <a:latin typeface="+mn-lt"/>
                <a:cs typeface="Calibri" panose="020F0502020204030204" pitchFamily="34" charset="0"/>
              </a:rPr>
              <a:t>eroare</a:t>
            </a:r>
            <a:r>
              <a:rPr lang="en-US" sz="2400" dirty="0">
                <a:latin typeface="+mn-lt"/>
                <a:cs typeface="Calibri" panose="020F0502020204030204" pitchFamily="34" charset="0"/>
              </a:rPr>
              <a:t> </a:t>
            </a:r>
            <a:r>
              <a:rPr lang="en-US" sz="2400" dirty="0" err="1">
                <a:latin typeface="+mn-lt"/>
                <a:cs typeface="Calibri" panose="020F0502020204030204" pitchFamily="34" charset="0"/>
              </a:rPr>
              <a:t>este</a:t>
            </a:r>
            <a:r>
              <a:rPr lang="en-US" sz="2400" dirty="0">
                <a:latin typeface="+mn-lt"/>
                <a:cs typeface="Calibri" panose="020F0502020204030204" pitchFamily="34" charset="0"/>
              </a:rPr>
              <a:t> </a:t>
            </a:r>
            <a:r>
              <a:rPr lang="en-US" sz="2400" dirty="0" err="1">
                <a:latin typeface="+mn-lt"/>
                <a:cs typeface="Calibri" panose="020F0502020204030204" pitchFamily="34" charset="0"/>
              </a:rPr>
              <a:t>mai</a:t>
            </a:r>
            <a:r>
              <a:rPr lang="en-US" sz="2400" dirty="0">
                <a:latin typeface="+mn-lt"/>
                <a:cs typeface="Calibri" panose="020F0502020204030204" pitchFamily="34" charset="0"/>
              </a:rPr>
              <a:t> mare.</a:t>
            </a:r>
          </a:p>
          <a:p>
            <a:pPr marL="457200" indent="-457200">
              <a:buFont typeface="+mj-lt"/>
              <a:buAutoNum type="alphaLcPeriod"/>
            </a:pPr>
            <a:endParaRPr lang="ro-RO" sz="2400" dirty="0">
              <a:latin typeface="+mn-lt"/>
              <a:cs typeface="Calibri" panose="020F0502020204030204" pitchFamily="34" charset="0"/>
            </a:endParaRPr>
          </a:p>
          <a:p>
            <a:pPr marL="457200" indent="-457200">
              <a:buFont typeface="+mj-lt"/>
              <a:buAutoNum type="alphaLcPeriod"/>
            </a:pPr>
            <a:r>
              <a:rPr lang="en-US" sz="2400" dirty="0" err="1">
                <a:latin typeface="+mn-lt"/>
                <a:cs typeface="Calibri" panose="020F0502020204030204" pitchFamily="34" charset="0"/>
              </a:rPr>
              <a:t>Marimea</a:t>
            </a:r>
            <a:r>
              <a:rPr lang="en-US" sz="2400" dirty="0">
                <a:latin typeface="+mn-lt"/>
                <a:cs typeface="Calibri" panose="020F0502020204030204" pitchFamily="34" charset="0"/>
              </a:rPr>
              <a:t> </a:t>
            </a:r>
            <a:r>
              <a:rPr lang="en-US" sz="2400" dirty="0" err="1">
                <a:latin typeface="+mn-lt"/>
                <a:cs typeface="Calibri" panose="020F0502020204030204" pitchFamily="34" charset="0"/>
              </a:rPr>
              <a:t>eșantionului</a:t>
            </a:r>
            <a:r>
              <a:rPr lang="en-US" sz="2400" dirty="0">
                <a:latin typeface="+mn-lt"/>
                <a:cs typeface="Calibri" panose="020F0502020204030204" pitchFamily="34" charset="0"/>
              </a:rPr>
              <a:t>: cu </a:t>
            </a:r>
            <a:r>
              <a:rPr lang="en-US" sz="2400" dirty="0" err="1">
                <a:latin typeface="+mn-lt"/>
                <a:cs typeface="Calibri" panose="020F0502020204030204" pitchFamily="34" charset="0"/>
              </a:rPr>
              <a:t>cât</a:t>
            </a:r>
            <a:r>
              <a:rPr lang="en-US" sz="2400" dirty="0">
                <a:latin typeface="+mn-lt"/>
                <a:cs typeface="Calibri" panose="020F0502020204030204" pitchFamily="34" charset="0"/>
              </a:rPr>
              <a:t> </a:t>
            </a:r>
            <a:r>
              <a:rPr lang="en-US" sz="2400" dirty="0" err="1">
                <a:latin typeface="+mn-lt"/>
                <a:cs typeface="Calibri" panose="020F0502020204030204" pitchFamily="34" charset="0"/>
              </a:rPr>
              <a:t>dimensiunea</a:t>
            </a:r>
            <a:r>
              <a:rPr lang="en-US" sz="2400" dirty="0">
                <a:latin typeface="+mn-lt"/>
                <a:cs typeface="Calibri" panose="020F0502020204030204" pitchFamily="34" charset="0"/>
              </a:rPr>
              <a:t> </a:t>
            </a:r>
            <a:r>
              <a:rPr lang="en-US" sz="2400" dirty="0" err="1">
                <a:latin typeface="+mn-lt"/>
                <a:cs typeface="Calibri" panose="020F0502020204030204" pitchFamily="34" charset="0"/>
              </a:rPr>
              <a:t>este</a:t>
            </a:r>
            <a:r>
              <a:rPr lang="en-US" sz="2400" dirty="0">
                <a:latin typeface="+mn-lt"/>
                <a:cs typeface="Calibri" panose="020F0502020204030204" pitchFamily="34" charset="0"/>
              </a:rPr>
              <a:t> </a:t>
            </a:r>
            <a:r>
              <a:rPr lang="en-US" sz="2400" dirty="0" err="1">
                <a:latin typeface="+mn-lt"/>
                <a:cs typeface="Calibri" panose="020F0502020204030204" pitchFamily="34" charset="0"/>
              </a:rPr>
              <a:t>mai</a:t>
            </a:r>
            <a:r>
              <a:rPr lang="en-US" sz="2400" dirty="0">
                <a:latin typeface="+mn-lt"/>
                <a:cs typeface="Calibri" panose="020F0502020204030204" pitchFamily="34" charset="0"/>
              </a:rPr>
              <a:t> </a:t>
            </a:r>
            <a:r>
              <a:rPr lang="en-US" sz="2400" dirty="0" err="1">
                <a:latin typeface="+mn-lt"/>
                <a:cs typeface="Calibri" panose="020F0502020204030204" pitchFamily="34" charset="0"/>
              </a:rPr>
              <a:t>mică</a:t>
            </a:r>
            <a:r>
              <a:rPr lang="en-US" sz="2400" dirty="0">
                <a:latin typeface="+mn-lt"/>
                <a:cs typeface="Calibri" panose="020F0502020204030204" pitchFamily="34" charset="0"/>
              </a:rPr>
              <a:t>, </a:t>
            </a:r>
            <a:r>
              <a:rPr lang="en-US" sz="2400" dirty="0" err="1">
                <a:latin typeface="+mn-lt"/>
                <a:cs typeface="Calibri" panose="020F0502020204030204" pitchFamily="34" charset="0"/>
              </a:rPr>
              <a:t>toate</a:t>
            </a:r>
            <a:r>
              <a:rPr lang="en-US" sz="2400" dirty="0">
                <a:latin typeface="+mn-lt"/>
                <a:cs typeface="Calibri" panose="020F0502020204030204" pitchFamily="34" charset="0"/>
              </a:rPr>
              <a:t> </a:t>
            </a:r>
            <a:r>
              <a:rPr lang="en-US" sz="2400" dirty="0" err="1">
                <a:latin typeface="+mn-lt"/>
                <a:cs typeface="Calibri" panose="020F0502020204030204" pitchFamily="34" charset="0"/>
              </a:rPr>
              <a:t>celelalte</a:t>
            </a:r>
            <a:r>
              <a:rPr lang="en-US" sz="2400" dirty="0">
                <a:latin typeface="+mn-lt"/>
                <a:cs typeface="Calibri" panose="020F0502020204030204" pitchFamily="34" charset="0"/>
              </a:rPr>
              <a:t> </a:t>
            </a:r>
            <a:r>
              <a:rPr lang="en-US" sz="2400" dirty="0" err="1">
                <a:latin typeface="+mn-lt"/>
                <a:cs typeface="Calibri" panose="020F0502020204030204" pitchFamily="34" charset="0"/>
              </a:rPr>
              <a:t>lucruri</a:t>
            </a:r>
            <a:r>
              <a:rPr lang="en-US" sz="2400" dirty="0">
                <a:latin typeface="+mn-lt"/>
                <a:cs typeface="Calibri" panose="020F0502020204030204" pitchFamily="34" charset="0"/>
              </a:rPr>
              <a:t> </a:t>
            </a:r>
            <a:r>
              <a:rPr lang="en-US" sz="2400" dirty="0" err="1">
                <a:latin typeface="+mn-lt"/>
                <a:cs typeface="Calibri" panose="020F0502020204030204" pitchFamily="34" charset="0"/>
              </a:rPr>
              <a:t>fiind</a:t>
            </a:r>
            <a:r>
              <a:rPr lang="en-US" sz="2400" dirty="0">
                <a:latin typeface="+mn-lt"/>
                <a:cs typeface="Calibri" panose="020F0502020204030204" pitchFamily="34" charset="0"/>
              </a:rPr>
              <a:t> </a:t>
            </a:r>
            <a:r>
              <a:rPr lang="en-US" sz="2400" dirty="0" err="1">
                <a:latin typeface="+mn-lt"/>
                <a:cs typeface="Calibri" panose="020F0502020204030204" pitchFamily="34" charset="0"/>
              </a:rPr>
              <a:t>egale</a:t>
            </a:r>
            <a:r>
              <a:rPr lang="en-US" sz="2400" dirty="0">
                <a:latin typeface="+mn-lt"/>
                <a:cs typeface="Calibri" panose="020F0502020204030204" pitchFamily="34" charset="0"/>
              </a:rPr>
              <a:t>, cu </a:t>
            </a:r>
            <a:r>
              <a:rPr lang="en-US" sz="2400" dirty="0" err="1">
                <a:latin typeface="+mn-lt"/>
                <a:cs typeface="Calibri" panose="020F0502020204030204" pitchFamily="34" charset="0"/>
              </a:rPr>
              <a:t>atât</a:t>
            </a:r>
            <a:r>
              <a:rPr lang="en-US" sz="2400" dirty="0">
                <a:latin typeface="+mn-lt"/>
                <a:cs typeface="Calibri" panose="020F0502020204030204" pitchFamily="34" charset="0"/>
              </a:rPr>
              <a:t> </a:t>
            </a:r>
            <a:r>
              <a:rPr lang="en-US" sz="2400" dirty="0" err="1">
                <a:latin typeface="+mn-lt"/>
                <a:cs typeface="Calibri" panose="020F0502020204030204" pitchFamily="34" charset="0"/>
              </a:rPr>
              <a:t>marja</a:t>
            </a:r>
            <a:r>
              <a:rPr lang="en-US" sz="2400" dirty="0">
                <a:latin typeface="+mn-lt"/>
                <a:cs typeface="Calibri" panose="020F0502020204030204" pitchFamily="34" charset="0"/>
              </a:rPr>
              <a:t> de </a:t>
            </a:r>
            <a:r>
              <a:rPr lang="en-US" sz="2400" dirty="0" err="1">
                <a:latin typeface="+mn-lt"/>
                <a:cs typeface="Calibri" panose="020F0502020204030204" pitchFamily="34" charset="0"/>
              </a:rPr>
              <a:t>eroare</a:t>
            </a:r>
            <a:r>
              <a:rPr lang="en-US" sz="2400" dirty="0">
                <a:latin typeface="+mn-lt"/>
                <a:cs typeface="Calibri" panose="020F0502020204030204" pitchFamily="34" charset="0"/>
              </a:rPr>
              <a:t> </a:t>
            </a:r>
            <a:r>
              <a:rPr lang="en-US" sz="2400" dirty="0" err="1">
                <a:latin typeface="+mn-lt"/>
                <a:cs typeface="Calibri" panose="020F0502020204030204" pitchFamily="34" charset="0"/>
              </a:rPr>
              <a:t>este</a:t>
            </a:r>
            <a:r>
              <a:rPr lang="en-US" sz="2400" dirty="0">
                <a:latin typeface="+mn-lt"/>
                <a:cs typeface="Calibri" panose="020F0502020204030204" pitchFamily="34" charset="0"/>
              </a:rPr>
              <a:t> </a:t>
            </a:r>
            <a:r>
              <a:rPr lang="en-US" sz="2400" dirty="0" err="1">
                <a:latin typeface="+mn-lt"/>
                <a:cs typeface="Calibri" panose="020F0502020204030204" pitchFamily="34" charset="0"/>
              </a:rPr>
              <a:t>mai</a:t>
            </a:r>
            <a:r>
              <a:rPr lang="en-US" sz="2400" dirty="0">
                <a:latin typeface="+mn-lt"/>
                <a:cs typeface="Calibri" panose="020F0502020204030204" pitchFamily="34" charset="0"/>
              </a:rPr>
              <a:t> mare.</a:t>
            </a:r>
            <a:endParaRPr lang="ro-RO" sz="2400" dirty="0">
              <a:latin typeface="+mn-lt"/>
              <a:cs typeface="Calibri" panose="020F0502020204030204" pitchFamily="34" charset="0"/>
            </a:endParaRPr>
          </a:p>
          <a:p>
            <a:pPr marL="457200" indent="-457200">
              <a:buFont typeface="+mj-lt"/>
              <a:buAutoNum type="alphaLcPeriod"/>
            </a:pPr>
            <a:endParaRPr lang="en-US" sz="2400" dirty="0">
              <a:latin typeface="+mn-lt"/>
              <a:cs typeface="Calibri" panose="020F0502020204030204" pitchFamily="34" charset="0"/>
            </a:endParaRPr>
          </a:p>
          <a:p>
            <a:pPr marL="457200" indent="-457200">
              <a:buFont typeface="+mj-lt"/>
              <a:buAutoNum type="alphaLcPeriod"/>
            </a:pPr>
            <a:r>
              <a:rPr lang="en-US" sz="2400" dirty="0" err="1">
                <a:latin typeface="+mn-lt"/>
                <a:cs typeface="Calibri" panose="020F0502020204030204" pitchFamily="34" charset="0"/>
              </a:rPr>
              <a:t>Tehnica</a:t>
            </a:r>
            <a:r>
              <a:rPr lang="en-US" sz="2400" dirty="0">
                <a:latin typeface="+mn-lt"/>
                <a:cs typeface="Calibri" panose="020F0502020204030204" pitchFamily="34" charset="0"/>
              </a:rPr>
              <a:t> de </a:t>
            </a:r>
            <a:r>
              <a:rPr lang="en-US" sz="2400" dirty="0" err="1">
                <a:latin typeface="+mn-lt"/>
                <a:cs typeface="Calibri" panose="020F0502020204030204" pitchFamily="34" charset="0"/>
              </a:rPr>
              <a:t>eșantionare</a:t>
            </a:r>
            <a:r>
              <a:rPr lang="en-US" sz="2400" dirty="0">
                <a:latin typeface="+mn-lt"/>
                <a:cs typeface="Calibri" panose="020F0502020204030204" pitchFamily="34" charset="0"/>
              </a:rPr>
              <a:t>: se </a:t>
            </a:r>
            <a:r>
              <a:rPr lang="en-US" sz="2400" dirty="0" err="1">
                <a:latin typeface="+mn-lt"/>
                <a:cs typeface="Calibri" panose="020F0502020204030204" pitchFamily="34" charset="0"/>
              </a:rPr>
              <a:t>alege</a:t>
            </a:r>
            <a:r>
              <a:rPr lang="en-US" sz="2400" dirty="0">
                <a:latin typeface="+mn-lt"/>
                <a:cs typeface="Calibri" panose="020F0502020204030204" pitchFamily="34" charset="0"/>
              </a:rPr>
              <a:t> </a:t>
            </a:r>
            <a:r>
              <a:rPr lang="en-US" sz="2400" dirty="0" err="1">
                <a:latin typeface="+mn-lt"/>
                <a:cs typeface="Calibri" panose="020F0502020204030204" pitchFamily="34" charset="0"/>
              </a:rPr>
              <a:t>în</a:t>
            </a:r>
            <a:r>
              <a:rPr lang="en-US" sz="2400" dirty="0">
                <a:latin typeface="+mn-lt"/>
                <a:cs typeface="Calibri" panose="020F0502020204030204" pitchFamily="34" charset="0"/>
              </a:rPr>
              <a:t> </a:t>
            </a:r>
            <a:r>
              <a:rPr lang="en-US" sz="2400" dirty="0" err="1">
                <a:latin typeface="+mn-lt"/>
                <a:cs typeface="Calibri" panose="020F0502020204030204" pitchFamily="34" charset="0"/>
              </a:rPr>
              <a:t>funcție</a:t>
            </a:r>
            <a:r>
              <a:rPr lang="en-US" sz="2400" dirty="0">
                <a:latin typeface="+mn-lt"/>
                <a:cs typeface="Calibri" panose="020F0502020204030204" pitchFamily="34" charset="0"/>
              </a:rPr>
              <a:t> de </a:t>
            </a:r>
            <a:r>
              <a:rPr lang="en-US" sz="2400" dirty="0" err="1">
                <a:latin typeface="+mn-lt"/>
                <a:cs typeface="Calibri" panose="020F0502020204030204" pitchFamily="34" charset="0"/>
              </a:rPr>
              <a:t>caracteristicile</a:t>
            </a:r>
            <a:r>
              <a:rPr lang="en-US" sz="2400" dirty="0">
                <a:latin typeface="+mn-lt"/>
                <a:cs typeface="Calibri" panose="020F0502020204030204" pitchFamily="34" charset="0"/>
              </a:rPr>
              <a:t> </a:t>
            </a:r>
            <a:r>
              <a:rPr lang="en-US" sz="2400" dirty="0" err="1">
                <a:latin typeface="+mn-lt"/>
                <a:cs typeface="Calibri" panose="020F0502020204030204" pitchFamily="34" charset="0"/>
              </a:rPr>
              <a:t>datelor</a:t>
            </a:r>
            <a:r>
              <a:rPr lang="en-US" sz="2400" dirty="0">
                <a:latin typeface="+mn-lt"/>
                <a:cs typeface="Calibri" panose="020F0502020204030204" pitchFamily="34" charset="0"/>
              </a:rPr>
              <a:t> </a:t>
            </a:r>
            <a:r>
              <a:rPr lang="en-US" sz="2400" dirty="0" err="1">
                <a:latin typeface="+mn-lt"/>
                <a:cs typeface="Calibri" panose="020F0502020204030204" pitchFamily="34" charset="0"/>
              </a:rPr>
              <a:t>dumneavoastră</a:t>
            </a:r>
            <a:r>
              <a:rPr lang="en-US" sz="2400" dirty="0">
                <a:latin typeface="+mn-lt"/>
                <a:cs typeface="Calibri" panose="020F0502020204030204" pitchFamily="34" charset="0"/>
              </a:rPr>
              <a:t>.</a:t>
            </a:r>
          </a:p>
          <a:p>
            <a:r>
              <a:rPr lang="en-US" sz="2400" dirty="0">
                <a:latin typeface="+mn-lt"/>
                <a:cs typeface="Calibri" panose="020F0502020204030204" pitchFamily="34" charset="0"/>
              </a:rPr>
              <a:t>Nu </a:t>
            </a:r>
            <a:r>
              <a:rPr lang="en-US" sz="2400" dirty="0" err="1">
                <a:latin typeface="+mn-lt"/>
                <a:cs typeface="Calibri" panose="020F0502020204030204" pitchFamily="34" charset="0"/>
              </a:rPr>
              <a:t>putem</a:t>
            </a:r>
            <a:r>
              <a:rPr lang="en-US" sz="2400" dirty="0">
                <a:latin typeface="+mn-lt"/>
                <a:cs typeface="Calibri" panose="020F0502020204030204" pitchFamily="34" charset="0"/>
              </a:rPr>
              <a:t> face </a:t>
            </a:r>
            <a:r>
              <a:rPr lang="en-US" sz="2400" dirty="0" err="1">
                <a:latin typeface="+mn-lt"/>
                <a:cs typeface="Calibri" panose="020F0502020204030204" pitchFamily="34" charset="0"/>
              </a:rPr>
              <a:t>prea</a:t>
            </a:r>
            <a:r>
              <a:rPr lang="en-US" sz="2400" dirty="0">
                <a:latin typeface="+mn-lt"/>
                <a:cs typeface="Calibri" panose="020F0502020204030204" pitchFamily="34" charset="0"/>
              </a:rPr>
              <a:t> </a:t>
            </a:r>
            <a:r>
              <a:rPr lang="en-US" sz="2400" dirty="0" err="1">
                <a:latin typeface="+mn-lt"/>
                <a:cs typeface="Calibri" panose="020F0502020204030204" pitchFamily="34" charset="0"/>
              </a:rPr>
              <a:t>multe</a:t>
            </a:r>
            <a:r>
              <a:rPr lang="en-US" sz="2400" dirty="0">
                <a:latin typeface="+mn-lt"/>
                <a:cs typeface="Calibri" panose="020F0502020204030204" pitchFamily="34" charset="0"/>
              </a:rPr>
              <a:t> </a:t>
            </a:r>
            <a:r>
              <a:rPr lang="en-US" sz="2400" dirty="0" err="1">
                <a:latin typeface="+mn-lt"/>
                <a:cs typeface="Calibri" panose="020F0502020204030204" pitchFamily="34" charset="0"/>
              </a:rPr>
              <a:t>în</a:t>
            </a:r>
            <a:r>
              <a:rPr lang="en-US" sz="2400" dirty="0">
                <a:latin typeface="+mn-lt"/>
                <a:cs typeface="Calibri" panose="020F0502020204030204" pitchFamily="34" charset="0"/>
              </a:rPr>
              <a:t> </a:t>
            </a:r>
            <a:r>
              <a:rPr lang="en-US" sz="2400" dirty="0" err="1">
                <a:latin typeface="+mn-lt"/>
                <a:cs typeface="Calibri" panose="020F0502020204030204" pitchFamily="34" charset="0"/>
              </a:rPr>
              <a:t>ceea</a:t>
            </a:r>
            <a:r>
              <a:rPr lang="en-US" sz="2400" dirty="0">
                <a:latin typeface="+mn-lt"/>
                <a:cs typeface="Calibri" panose="020F0502020204030204" pitchFamily="34" charset="0"/>
              </a:rPr>
              <a:t> </a:t>
            </a:r>
            <a:r>
              <a:rPr lang="en-US" sz="2400" dirty="0" err="1">
                <a:latin typeface="+mn-lt"/>
                <a:cs typeface="Calibri" panose="020F0502020204030204" pitchFamily="34" charset="0"/>
              </a:rPr>
              <a:t>ce</a:t>
            </a:r>
            <a:r>
              <a:rPr lang="en-US" sz="2400" dirty="0">
                <a:latin typeface="+mn-lt"/>
                <a:cs typeface="Calibri" panose="020F0502020204030204" pitchFamily="34" charset="0"/>
              </a:rPr>
              <a:t> </a:t>
            </a:r>
            <a:r>
              <a:rPr lang="en-US" sz="2400" dirty="0" err="1">
                <a:latin typeface="+mn-lt"/>
                <a:cs typeface="Calibri" panose="020F0502020204030204" pitchFamily="34" charset="0"/>
              </a:rPr>
              <a:t>privește</a:t>
            </a:r>
            <a:r>
              <a:rPr lang="en-US" sz="2400" dirty="0">
                <a:latin typeface="+mn-lt"/>
                <a:cs typeface="Calibri" panose="020F0502020204030204" pitchFamily="34" charset="0"/>
              </a:rPr>
              <a:t> </a:t>
            </a:r>
            <a:r>
              <a:rPr lang="en-US" sz="2400" dirty="0" err="1">
                <a:latin typeface="+mn-lt"/>
                <a:cs typeface="Calibri" panose="020F0502020204030204" pitchFamily="34" charset="0"/>
              </a:rPr>
              <a:t>punctul</a:t>
            </a:r>
            <a:r>
              <a:rPr lang="en-US" sz="2400" dirty="0">
                <a:latin typeface="+mn-lt"/>
                <a:cs typeface="Calibri" panose="020F0502020204030204" pitchFamily="34" charset="0"/>
              </a:rPr>
              <a:t> (a), </a:t>
            </a:r>
            <a:r>
              <a:rPr lang="en-US" sz="2400" dirty="0" err="1">
                <a:latin typeface="+mn-lt"/>
                <a:cs typeface="Calibri" panose="020F0502020204030204" pitchFamily="34" charset="0"/>
              </a:rPr>
              <a:t>dar</a:t>
            </a:r>
            <a:r>
              <a:rPr lang="en-US" sz="2400" dirty="0">
                <a:latin typeface="+mn-lt"/>
                <a:cs typeface="Calibri" panose="020F0502020204030204" pitchFamily="34" charset="0"/>
              </a:rPr>
              <a:t> </a:t>
            </a:r>
            <a:r>
              <a:rPr lang="en-US" sz="2400" dirty="0" err="1">
                <a:latin typeface="+mn-lt"/>
                <a:cs typeface="Calibri" panose="020F0502020204030204" pitchFamily="34" charset="0"/>
              </a:rPr>
              <a:t>există</a:t>
            </a:r>
            <a:r>
              <a:rPr lang="en-US" sz="2400" dirty="0">
                <a:latin typeface="+mn-lt"/>
                <a:cs typeface="Calibri" panose="020F0502020204030204" pitchFamily="34" charset="0"/>
              </a:rPr>
              <a:t> o </a:t>
            </a:r>
            <a:r>
              <a:rPr lang="en-US" sz="2400" dirty="0" err="1">
                <a:latin typeface="+mn-lt"/>
                <a:cs typeface="Calibri" panose="020F0502020204030204" pitchFamily="34" charset="0"/>
              </a:rPr>
              <a:t>anumită</a:t>
            </a:r>
            <a:r>
              <a:rPr lang="en-US" sz="2400" dirty="0">
                <a:latin typeface="+mn-lt"/>
                <a:cs typeface="Calibri" panose="020F0502020204030204" pitchFamily="34" charset="0"/>
              </a:rPr>
              <a:t> </a:t>
            </a:r>
            <a:r>
              <a:rPr lang="en-US" sz="2400" dirty="0" err="1">
                <a:latin typeface="+mn-lt"/>
                <a:cs typeface="Calibri" panose="020F0502020204030204" pitchFamily="34" charset="0"/>
              </a:rPr>
              <a:t>posibilitate</a:t>
            </a:r>
            <a:r>
              <a:rPr lang="en-US" sz="2400" dirty="0">
                <a:latin typeface="+mn-lt"/>
                <a:cs typeface="Calibri" panose="020F0502020204030204" pitchFamily="34" charset="0"/>
              </a:rPr>
              <a:t> de a </a:t>
            </a:r>
            <a:r>
              <a:rPr lang="en-US" sz="2400" dirty="0" err="1">
                <a:latin typeface="+mn-lt"/>
                <a:cs typeface="Calibri" panose="020F0502020204030204" pitchFamily="34" charset="0"/>
              </a:rPr>
              <a:t>interveni</a:t>
            </a:r>
            <a:r>
              <a:rPr lang="en-US" sz="2400" dirty="0">
                <a:latin typeface="+mn-lt"/>
                <a:cs typeface="Calibri" panose="020F0502020204030204" pitchFamily="34" charset="0"/>
              </a:rPr>
              <a:t> la </a:t>
            </a:r>
            <a:r>
              <a:rPr lang="en-US" sz="2400" dirty="0" err="1">
                <a:latin typeface="+mn-lt"/>
                <a:cs typeface="Calibri" panose="020F0502020204030204" pitchFamily="34" charset="0"/>
              </a:rPr>
              <a:t>punctele</a:t>
            </a:r>
            <a:r>
              <a:rPr lang="en-US" sz="2400" dirty="0">
                <a:latin typeface="+mn-lt"/>
                <a:cs typeface="Calibri" panose="020F0502020204030204" pitchFamily="34" charset="0"/>
              </a:rPr>
              <a:t> (b) </a:t>
            </a:r>
            <a:r>
              <a:rPr lang="en-US" sz="2400" dirty="0" err="1">
                <a:latin typeface="+mn-lt"/>
                <a:cs typeface="Calibri" panose="020F0502020204030204" pitchFamily="34" charset="0"/>
              </a:rPr>
              <a:t>și</a:t>
            </a:r>
            <a:r>
              <a:rPr lang="en-US" sz="2400" dirty="0">
                <a:latin typeface="+mn-lt"/>
                <a:cs typeface="Calibri" panose="020F0502020204030204" pitchFamily="34" charset="0"/>
              </a:rPr>
              <a:t> (c). </a:t>
            </a:r>
          </a:p>
        </p:txBody>
      </p:sp>
      <p:sp>
        <p:nvSpPr>
          <p:cNvPr id="24" name="Google Shape;159;p4">
            <a:extLst>
              <a:ext uri="{FF2B5EF4-FFF2-40B4-BE49-F238E27FC236}">
                <a16:creationId xmlns:a16="http://schemas.microsoft.com/office/drawing/2014/main" id="{A1F18660-A544-B527-43E9-C2DD1854A58C}"/>
              </a:ext>
            </a:extLst>
          </p:cNvPr>
          <p:cNvSpPr txBox="1"/>
          <p:nvPr/>
        </p:nvSpPr>
        <p:spPr>
          <a:xfrm>
            <a:off x="1053280" y="350294"/>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Introduc</a:t>
            </a:r>
            <a:r>
              <a:rPr lang="ro-RO" sz="4400" b="1" dirty="0">
                <a:solidFill>
                  <a:srgbClr val="E7686A"/>
                </a:solidFill>
                <a:latin typeface="Calibri"/>
                <a:ea typeface="Calibri"/>
                <a:cs typeface="Calibri"/>
                <a:sym typeface="Calibri"/>
              </a:rPr>
              <a:t>ere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4BD1BF-A566-7534-5432-05BC21076D0A}"/>
              </a:ext>
            </a:extLst>
          </p:cNvPr>
          <p:cNvGrpSpPr/>
          <p:nvPr/>
        </p:nvGrpSpPr>
        <p:grpSpPr>
          <a:xfrm>
            <a:off x="868956" y="818207"/>
            <a:ext cx="11902164" cy="8112948"/>
            <a:chOff x="868956" y="818207"/>
            <a:chExt cx="11902164" cy="8112948"/>
          </a:xfrm>
        </p:grpSpPr>
        <p:graphicFrame>
          <p:nvGraphicFramePr>
            <p:cNvPr id="3" name="2 Diagrama"/>
            <p:cNvGraphicFramePr/>
            <p:nvPr>
              <p:extLst>
                <p:ext uri="{D42A27DB-BD31-4B8C-83A1-F6EECF244321}">
                  <p14:modId xmlns:p14="http://schemas.microsoft.com/office/powerpoint/2010/main" val="2966873144"/>
                </p:ext>
              </p:extLst>
            </p:nvPr>
          </p:nvGraphicFramePr>
          <p:xfrm>
            <a:off x="868956" y="818207"/>
            <a:ext cx="11902164" cy="811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035857" y="3612029"/>
              <a:ext cx="1080120" cy="415498"/>
            </a:xfrm>
            <a:prstGeom prst="rect">
              <a:avLst/>
            </a:prstGeom>
            <a:noFill/>
          </p:spPr>
          <p:txBody>
            <a:bodyPr wrap="square" rtlCol="0">
              <a:spAutoFit/>
            </a:bodyPr>
            <a:lstStyle/>
            <a:p>
              <a:r>
                <a:rPr lang="en-GB" sz="2100" dirty="0"/>
                <a:t>YES</a:t>
              </a:r>
            </a:p>
          </p:txBody>
        </p:sp>
        <p:sp>
          <p:nvSpPr>
            <p:cNvPr id="5" name="4 CuadroTexto"/>
            <p:cNvSpPr txBox="1"/>
            <p:nvPr/>
          </p:nvSpPr>
          <p:spPr>
            <a:xfrm>
              <a:off x="11520264" y="3523320"/>
              <a:ext cx="972108" cy="415498"/>
            </a:xfrm>
            <a:prstGeom prst="rect">
              <a:avLst/>
            </a:prstGeom>
            <a:noFill/>
          </p:spPr>
          <p:txBody>
            <a:bodyPr wrap="square" rtlCol="0">
              <a:spAutoFit/>
            </a:bodyPr>
            <a:lstStyle/>
            <a:p>
              <a:r>
                <a:rPr lang="en-GB" sz="2100" dirty="0"/>
                <a:t>NO</a:t>
              </a:r>
            </a:p>
          </p:txBody>
        </p:sp>
      </p:grpSp>
      <p:sp>
        <p:nvSpPr>
          <p:cNvPr id="2" name="TextBox 1">
            <a:extLst>
              <a:ext uri="{FF2B5EF4-FFF2-40B4-BE49-F238E27FC236}">
                <a16:creationId xmlns:a16="http://schemas.microsoft.com/office/drawing/2014/main" id="{F5102B19-C946-8C65-240C-F2507555E441}"/>
              </a:ext>
            </a:extLst>
          </p:cNvPr>
          <p:cNvSpPr txBox="1"/>
          <p:nvPr/>
        </p:nvSpPr>
        <p:spPr>
          <a:xfrm>
            <a:off x="13428359" y="3237289"/>
            <a:ext cx="4663440" cy="6124754"/>
          </a:xfrm>
          <a:prstGeom prst="rect">
            <a:avLst/>
          </a:prstGeom>
          <a:noFill/>
        </p:spPr>
        <p:txBody>
          <a:bodyPr wrap="square" rtlCol="0">
            <a:spAutoFit/>
          </a:bodyPr>
          <a:lstStyle/>
          <a:p>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ro-RO" sz="2800" dirty="0">
                <a:latin typeface="+mn-lt"/>
                <a:cs typeface="Calibri" panose="020F0502020204030204" pitchFamily="34" charset="0"/>
              </a:rPr>
              <a:t> Putem controla marja de eroare a concluziilor noastre doar dacă lucrăm cu eșantioane aleatorii</a:t>
            </a:r>
          </a:p>
          <a:p>
            <a:endParaRPr lang="ro-RO" sz="2800" dirty="0">
              <a:latin typeface="+mn-lt"/>
              <a:cs typeface="Calibri" panose="020F0502020204030204" pitchFamily="34" charset="0"/>
            </a:endParaRPr>
          </a:p>
          <a:p>
            <a:pPr marL="285750" indent="-285750">
              <a:buFont typeface="Wingdings" panose="05000000000000000000" pitchFamily="2" charset="2"/>
              <a:buChar char="Ø"/>
            </a:pPr>
            <a:r>
              <a:rPr lang="ro-RO" sz="2800" dirty="0">
                <a:latin typeface="+mn-lt"/>
                <a:cs typeface="Calibri" panose="020F0502020204030204" pitchFamily="34" charset="0"/>
              </a:rPr>
              <a:t> Cele mai frecvente tehnici de eșantionare aleatorie sunt eșantionul aleatoriu simplu și eșantionul aleatoriu stratificat.</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endParaRPr lang="en-US" sz="2800" dirty="0">
              <a:latin typeface="+mn-lt"/>
              <a:cs typeface="Calibri" panose="020F0502020204030204" pitchFamily="34" charset="0"/>
            </a:endParaRPr>
          </a:p>
        </p:txBody>
      </p:sp>
      <p:sp>
        <p:nvSpPr>
          <p:cNvPr id="6" name="Google Shape;159;p4">
            <a:extLst>
              <a:ext uri="{FF2B5EF4-FFF2-40B4-BE49-F238E27FC236}">
                <a16:creationId xmlns:a16="http://schemas.microsoft.com/office/drawing/2014/main" id="{A225F480-336E-D0D1-3BA5-A962BDA05CEF}"/>
              </a:ext>
            </a:extLst>
          </p:cNvPr>
          <p:cNvSpPr txBox="1"/>
          <p:nvPr/>
        </p:nvSpPr>
        <p:spPr>
          <a:xfrm>
            <a:off x="1402080"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Tehnici de eșantionare</a:t>
            </a:r>
            <a:endParaRPr sz="4000" b="1" dirty="0">
              <a:solidFill>
                <a:srgbClr val="E768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2034</Words>
  <Application>Microsoft Office PowerPoint</Application>
  <PresentationFormat>Custom</PresentationFormat>
  <Paragraphs>239</Paragraphs>
  <Slides>24</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7" baseType="lpstr">
      <vt:lpstr>Arial Rounded MT Bold</vt:lpstr>
      <vt:lpstr>Noto Sans Symbols</vt:lpstr>
      <vt:lpstr>Monotype Sorts</vt:lpstr>
      <vt:lpstr>Wingdings</vt:lpstr>
      <vt:lpstr>Cambria Math</vt:lpstr>
      <vt:lpstr>Helvetica Neue</vt:lpstr>
      <vt:lpstr>Calibri</vt:lpstr>
      <vt:lpstr>Oxygen</vt:lpstr>
      <vt:lpstr>Microsoft Sans Serif</vt:lpstr>
      <vt:lpstr>Arial</vt:lpstr>
      <vt:lpstr>Office Theme</vt:lpstr>
      <vt:lpstr>Diseño personalizado</vt:lpstr>
      <vt:lpstr>PBrush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Administrator</cp:lastModifiedBy>
  <cp:revision>21</cp:revision>
  <dcterms:created xsi:type="dcterms:W3CDTF">2022-05-03T15:33:59Z</dcterms:created>
  <dcterms:modified xsi:type="dcterms:W3CDTF">2023-07-20T14:12:05Z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