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omments/modernComment_102_0.xml" ContentType="application/vnd.ms-powerpoint.comments+xml"/>
  <Override PartName="/ppt/comments/modernComment_103_0.xml" ContentType="application/vnd.ms-powerpoint.comments+xml"/>
  <Override PartName="/ppt/comments/modernComment_104_0.xml" ContentType="application/vnd.ms-powerpoint.comments+xml"/>
  <Override PartName="/ppt/comments/modernComment_107_0.xml" ContentType="application/vnd.ms-powerpoint.comments+xml"/>
  <Override PartName="/ppt/comments/modernComment_108_0.xml" ContentType="application/vnd.ms-powerpoint.comments+xml"/>
  <Override PartName="/ppt/comments/modernComment_109_0.xml" ContentType="application/vnd.ms-powerpoint.comments+xml"/>
  <Override PartName="/ppt/comments/modernComment_10A_0.xml" ContentType="application/vnd.ms-powerpoint.comments+xml"/>
  <Override PartName="/ppt/comments/modernComment_10E_0.xml" ContentType="application/vnd.ms-powerpoint.comments+xml"/>
  <Override PartName="/ppt/comments/modernComment_113_0.xml" ContentType="application/vnd.ms-powerpoint.comments+xml"/>
  <Override PartName="/ppt/comments/modernComment_118_0.xml" ContentType="application/vnd.ms-powerpoint.comments+xml"/>
  <Override PartName="/ppt/comments/modernComment_119_0.xml" ContentType="application/vnd.ms-powerpoint.comments+xml"/>
  <Override PartName="/ppt/comments/modernComment_11B_0.xml" ContentType="application/vnd.ms-powerpoint.comments+xml"/>
  <Override PartName="/ppt/comments/modernComment_11D_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Lst>
  <p:notesMasterIdLst>
    <p:notesMasterId r:id="rId3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6" r:id="rId34"/>
    <p:sldId id="285" r:id="rId35"/>
  </p:sldIdLst>
  <p:sldSz cx="18288000" cy="10287000"/>
  <p:notesSz cx="18288000" cy="10287000"/>
  <p:embeddedFontLst>
    <p:embeddedFont>
      <p:font typeface="Oxygen" panose="020B0604020202020204" charset="0"/>
      <p:regular r:id="rId37"/>
      <p:bold r:id="rId38"/>
    </p:embeddedFont>
    <p:embeddedFont>
      <p:font typeface="Algerian" panose="04020705040A02060702" pitchFamily="82" charset="0"/>
      <p:regular r:id="rId39"/>
    </p:embeddedFont>
    <p:embeddedFont>
      <p:font typeface="Helvetica Neue"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j4RqE3qp2wQGRsZINzNWM0sDn0S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8765A7-9EE6-3179-13C9-E33DBBA21F48}" name="Jacqueline Berger" initials="JB" userId="S::20IMC10288@fh-krems.ac.at::403890e3-2b7f-4973-aeb7-9e941a46bc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96" y="60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7.fntdata"/><Relationship Id="rId48" Type="http://customschemas.google.com/relationships/presentationmetadata" Target="meta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presProps" Target="presProps.xml"/></Relationships>
</file>

<file path=ppt/comments/modernComment_102_0.xml><?xml version="1.0" encoding="utf-8"?>
<p188:cmLst xmlns:a="http://schemas.openxmlformats.org/drawingml/2006/main" xmlns:r="http://schemas.openxmlformats.org/officeDocument/2006/relationships" xmlns:p188="http://schemas.microsoft.com/office/powerpoint/2018/8/main">
  <p188:cm id="{4052584E-DC48-4B79-BF96-1853AFB51B48}" authorId="{0E8765A7-9EE6-3179-13C9-E33DBBA21F48}" created="2023-03-20T06:59:37.378">
    <ac:txMkLst xmlns:ac="http://schemas.microsoft.com/office/drawing/2013/main/command">
      <pc:docMk xmlns:pc="http://schemas.microsoft.com/office/powerpoint/2013/main/command"/>
      <pc:sldMk xmlns:pc="http://schemas.microsoft.com/office/powerpoint/2013/main/command" cId="0" sldId="258"/>
      <ac:spMk id="154" creationId="{00000000-0000-0000-0000-000000000000}"/>
      <ac:txMk cp="201" len="15">
        <ac:context len="217" hash="552022274"/>
      </ac:txMk>
    </ac:txMkLst>
    <p188:pos x="2977243" y="4264071"/>
    <p188:txBody>
      <a:bodyPr/>
      <a:lstStyle/>
      <a:p>
        <a:r xmlns:a="http://schemas.openxmlformats.org/drawingml/2006/main">
          <a:rPr lang="es"/>
          <a:t>Conocer la lógica de la ACP; Llevar a cabo un ACP. ... Supongo que PCA se refería</a:t>
        </a:r>
      </a:p>
    </p188:txBody>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F721D067-8DDA-4A7D-9D82-E7580F266338}" authorId="{0E8765A7-9EE6-3179-13C9-E33DBBA21F48}" created="2023-03-20T07:00:33.787">
    <pc:sldMkLst xmlns:pc="http://schemas.microsoft.com/office/powerpoint/2013/main/command">
      <pc:docMk/>
      <pc:sldMk cId="0" sldId="259"/>
    </pc:sldMkLst>
    <p188:txBody>
      <a:bodyPr/>
      <a:lstStyle/>
      <a:p>
        <a:r xmlns:a="http://schemas.openxmlformats.org/drawingml/2006/main">
          <a:rPr lang="es"/>
          <a:t>Tal vez desee resaltar las palabras clave en las diapositivas con mucho texto en NEGRITA, para que sobresalgan.</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CC5F686D-6099-4376-9EFE-66352AFCE4C2}" authorId="{0E8765A7-9EE6-3179-13C9-E33DBBA21F48}" created="2023-03-20T07:01:56.951">
    <ac:txMkLst xmlns:ac="http://schemas.microsoft.com/office/drawing/2013/main/command">
      <pc:docMk xmlns:pc="http://schemas.microsoft.com/office/powerpoint/2013/main/command"/>
      <pc:sldMk xmlns:pc="http://schemas.microsoft.com/office/powerpoint/2013/main/command" cId="0" sldId="260"/>
      <ac:spMk id="168" creationId="{00000000-0000-0000-0000-000000000000}"/>
      <ac:txMk cp="0" len="153">
        <ac:context len="660" hash="2691742363"/>
      </ac:txMk>
    </ac:txMkLst>
    <p188:pos x="14363700" y="428192"/>
    <p188:replyLst>
      <p188:reply id="{30E7B629-4068-4CC2-8651-5A56C428B177}" authorId="{0E8765A7-9EE6-3179-13C9-E33DBBA21F48}" created="2023-03-20T07:02:16.469">
        <p188:txBody>
          <a:bodyPr/>
          <a:lstStyle/>
          <a:p>
            <a:r xmlns:a="http://schemas.openxmlformats.org/drawingml/2006/main">
              <a:rPr lang="es"/>
              <a:t>Las ciencias sociales se enfrentan con frecuencia a investigaciones en las que sobreabundan las medidas (indicadores) para comprender mejor</a:t>
            </a:r>
          </a:p>
        </p188:txBody>
      </p188:reply>
    </p188:replyLst>
    <p188:txBody>
      <a:bodyPr/>
      <a:lstStyle/>
      <a:p>
        <a:r xmlns:a="http://schemas.openxmlformats.org/drawingml/2006/main">
          <a:rPr lang="es"/>
          <a:t>Creo que la oración necesita ser cambiada gramaticalmente. Creo que debería empezar:</a:t>
        </a:r>
      </a:p>
    </p188:txBody>
  </p188:cm>
</p188:cmLst>
</file>

<file path=ppt/comments/modernComment_107_0.xml><?xml version="1.0" encoding="utf-8"?>
<p188:cmLst xmlns:a="http://schemas.openxmlformats.org/drawingml/2006/main" xmlns:r="http://schemas.openxmlformats.org/officeDocument/2006/relationships" xmlns:p188="http://schemas.microsoft.com/office/powerpoint/2018/8/main">
  <p188:cm id="{F6CDE62A-5489-4140-BE67-69ADD19CD4D9}" authorId="{0E8765A7-9EE6-3179-13C9-E33DBBA21F48}" created="2023-03-20T07:05:57.353">
    <pc:sldMkLst xmlns:pc="http://schemas.microsoft.com/office/powerpoint/2013/main/command">
      <pc:docMk/>
      <pc:sldMk cId="0" sldId="263"/>
    </pc:sldMkLst>
    <p188:txBody>
      <a:bodyPr/>
      <a:lstStyle/>
      <a:p>
        <a:r xmlns:a="http://schemas.openxmlformats.org/drawingml/2006/main">
          <a:rPr lang="es"/>
          <a:t>Para explicar el concepto de correlación lineal y matriz cov, tal vez podría ser útil una diapositiva separada. También podría servir como una diapositiva de respaldo en caso de que los estudiantes no comprendan el concepto de inmediato.</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086601D6-5B38-413B-A82D-8DDC3F2E8739}" authorId="{0E8765A7-9EE6-3179-13C9-E33DBBA21F48}" created="2023-03-20T07:06:52.598">
    <pc:sldMkLst xmlns:pc="http://schemas.microsoft.com/office/powerpoint/2013/main/command">
      <pc:docMk/>
      <pc:sldMk cId="0" sldId="264"/>
    </pc:sldMkLst>
    <p188:txBody>
      <a:bodyPr/>
      <a:lstStyle/>
      <a:p>
        <a:r xmlns:a="http://schemas.openxmlformats.org/drawingml/2006/main">
          <a:rPr lang="es"/>
          <a:t>También recomiendo tener una diapositiva separada para explicar un diagrama de caja y el concepto de valores atípicos, también puede servir como una diapositiva de respaldo como para el cov. matriz</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5D82C869-2619-4867-ADF0-824F168BAF5D}" authorId="{0E8765A7-9EE6-3179-13C9-E33DBBA21F48}" created="2023-03-20T07:07:18">
    <ac:txMkLst xmlns:ac="http://schemas.microsoft.com/office/drawing/2013/main/command">
      <pc:docMk xmlns:pc="http://schemas.microsoft.com/office/powerpoint/2013/main/command"/>
      <pc:sldMk xmlns:pc="http://schemas.microsoft.com/office/powerpoint/2013/main/command" cId="0" sldId="265"/>
      <ac:spMk id="206" creationId="{00000000-0000-0000-0000-000000000000}"/>
      <ac:txMk cp="147" len="12">
        <ac:context len="318" hash="1077638948"/>
      </ac:txMk>
    </ac:txMkLst>
    <p188:pos x="6531429" y="1284514"/>
    <p188:txBody>
      <a:bodyPr/>
      <a:lstStyle/>
      <a:p>
        <a:r xmlns:a="http://schemas.openxmlformats.org/drawingml/2006/main">
          <a:rPr lang="es"/>
          <a:t>…. en la ACP. Supongo que estaba destinado a leer PCA</a:t>
        </a:r>
      </a:p>
    </p188:txBody>
  </p188:cm>
</p188:cmLst>
</file>

<file path=ppt/comments/modernComment_10A_0.xml><?xml version="1.0" encoding="utf-8"?>
<p188:cmLst xmlns:a="http://schemas.openxmlformats.org/drawingml/2006/main" xmlns:r="http://schemas.openxmlformats.org/officeDocument/2006/relationships" xmlns:p188="http://schemas.microsoft.com/office/powerpoint/2018/8/main">
  <p188:cm id="{CC10C273-1F59-4212-B291-6109588ECE1C}" authorId="{0E8765A7-9EE6-3179-13C9-E33DBBA21F48}" created="2023-03-20T07:09:14.342">
    <ac:txMkLst xmlns:ac="http://schemas.microsoft.com/office/drawing/2013/main/command">
      <pc:docMk xmlns:pc="http://schemas.microsoft.com/office/powerpoint/2013/main/command"/>
      <pc:sldMk xmlns:pc="http://schemas.microsoft.com/office/powerpoint/2013/main/command" cId="0" sldId="266"/>
      <ac:spMk id="214" creationId="{00000000-0000-0000-0000-000000000000}"/>
      <ac:txMk cp="366" len="57">
        <ac:context len="654" hash="728452192"/>
      </ac:txMk>
    </ac:txMkLst>
    <p188:pos x="8866414" y="3407229"/>
    <p188:txBody>
      <a:bodyPr/>
      <a:lstStyle/>
      <a:p>
        <a:r xmlns:a="http://schemas.openxmlformats.org/drawingml/2006/main">
          <a:rPr lang="es"/>
          <a:t>Prueba de esfericidad de Bartlett: es una prueba de hipótesis con... No estoy seguro de cuánto conocimiento estadístico se espera de los estudiantes, pero tal vez esta oración podría expresarse en palabras más simples.</a:t>
        </a:r>
      </a:p>
    </p188:txBody>
  </p188:cm>
</p188:cmLst>
</file>

<file path=ppt/comments/modernComment_10E_0.xml><?xml version="1.0" encoding="utf-8"?>
<p188:cmLst xmlns:a="http://schemas.openxmlformats.org/drawingml/2006/main" xmlns:r="http://schemas.openxmlformats.org/officeDocument/2006/relationships" xmlns:p188="http://schemas.microsoft.com/office/powerpoint/2018/8/main">
  <p188:cm id="{CA4C34AD-DBC8-444A-A6D6-93B1D1A387A9}" authorId="{0E8765A7-9EE6-3179-13C9-E33DBBA21F48}" created="2023-03-20T07:12:03.072">
    <pc:sldMkLst xmlns:pc="http://schemas.microsoft.com/office/powerpoint/2013/main/command">
      <pc:docMk/>
      <pc:sldMk cId="0" sldId="270"/>
    </pc:sldMkLst>
    <p188:txBody>
      <a:bodyPr/>
      <a:lstStyle/>
      <a:p>
        <a:r xmlns:a="http://schemas.openxmlformats.org/drawingml/2006/main">
          <a:rPr lang="es"/>
          <a:t>Movería esta diapositiva debajo de la diapositiva de screeplot, ya que el screeplot estará bien para venir justo después de explicar los valores propios.</a:t>
        </a:r>
      </a:p>
    </p188:txBody>
  </p188:cm>
</p188:cmLst>
</file>

<file path=ppt/comments/modernComment_113_0.xml><?xml version="1.0" encoding="utf-8"?>
<p188:cmLst xmlns:a="http://schemas.openxmlformats.org/drawingml/2006/main" xmlns:r="http://schemas.openxmlformats.org/officeDocument/2006/relationships" xmlns:p188="http://schemas.microsoft.com/office/powerpoint/2018/8/main">
  <p188:cm id="{25708EAD-1BAA-45CD-A078-6EAF22248553}" authorId="{0E8765A7-9EE6-3179-13C9-E33DBBA21F48}" created="2023-03-20T07:13:13.063">
    <pc:sldMkLst xmlns:pc="http://schemas.microsoft.com/office/powerpoint/2013/main/command">
      <pc:docMk/>
      <pc:sldMk cId="0" sldId="275"/>
    </pc:sldMkLst>
    <p188:txBody>
      <a:bodyPr/>
      <a:lstStyle/>
      <a:p>
        <a:r xmlns:a="http://schemas.openxmlformats.org/drawingml/2006/main">
          <a:rPr lang="es"/>
          <a:t>Tal vez la imagen se pueda generar nuevamente a una resolución más alta.</a:t>
        </a:r>
      </a:p>
    </p188:txBody>
  </p188:cm>
</p188:cmLst>
</file>

<file path=ppt/comments/modernComment_118_0.xml><?xml version="1.0" encoding="utf-8"?>
<p188:cmLst xmlns:a="http://schemas.openxmlformats.org/drawingml/2006/main" xmlns:r="http://schemas.openxmlformats.org/officeDocument/2006/relationships" xmlns:p188="http://schemas.microsoft.com/office/powerpoint/2018/8/main">
  <p188:cm id="{68097423-6D38-4CA1-B53F-C6F702D67D7E}" authorId="{0E8765A7-9EE6-3179-13C9-E33DBBA21F48}" created="2023-03-20T07:14:16.558">
    <pc:sldMkLst xmlns:pc="http://schemas.microsoft.com/office/powerpoint/2013/main/command">
      <pc:docMk/>
      <pc:sldMk cId="0" sldId="280"/>
    </pc:sldMkLst>
    <p188:txBody>
      <a:bodyPr/>
      <a:lstStyle/>
      <a:p>
        <a:r xmlns:a="http://schemas.openxmlformats.org/drawingml/2006/main">
          <a:rPr lang="es"/>
          <a:t>Tal vez esta imagen se pueda generar nuevamente a una resolución más alta.</a:t>
        </a:r>
      </a:p>
    </p188:txBody>
  </p188:cm>
</p188:cmLst>
</file>

<file path=ppt/comments/modernComment_119_0.xml><?xml version="1.0" encoding="utf-8"?>
<p188:cmLst xmlns:a="http://schemas.openxmlformats.org/drawingml/2006/main" xmlns:r="http://schemas.openxmlformats.org/officeDocument/2006/relationships" xmlns:p188="http://schemas.microsoft.com/office/powerpoint/2018/8/main">
  <p188:cm id="{71534A98-389C-4D89-AE1D-478D3BE37313}" authorId="{0E8765A7-9EE6-3179-13C9-E33DBBA21F48}" created="2023-03-20T07:15:58.709">
    <pc:sldMkLst xmlns:pc="http://schemas.microsoft.com/office/powerpoint/2013/main/command">
      <pc:docMk/>
      <pc:sldMk cId="0" sldId="281"/>
    </pc:sldMkLst>
    <p188:txBody>
      <a:bodyPr/>
      <a:lstStyle/>
      <a:p>
        <a:r xmlns:a="http://schemas.openxmlformats.org/drawingml/2006/main">
          <a:rPr lang="es"/>
          <a:t>Pondría los resultados de la interpretación en la misma diapositiva que la trama para una mejor visualización.</a:t>
        </a:r>
      </a:p>
    </p188:txBody>
  </p188:cm>
</p188:cmLst>
</file>

<file path=ppt/comments/modernComment_11B_0.xml><?xml version="1.0" encoding="utf-8"?>
<p188:cmLst xmlns:a="http://schemas.openxmlformats.org/drawingml/2006/main" xmlns:r="http://schemas.openxmlformats.org/officeDocument/2006/relationships" xmlns:p188="http://schemas.microsoft.com/office/powerpoint/2018/8/main">
  <p188:cm id="{1E5E8159-85F9-4BCA-9F46-D49B16F4DAA8}" authorId="{0E8765A7-9EE6-3179-13C9-E33DBBA21F48}" created="2023-03-20T07:16:34.911">
    <pc:sldMkLst xmlns:pc="http://schemas.microsoft.com/office/powerpoint/2013/main/command">
      <pc:docMk/>
      <pc:sldMk cId="0" sldId="283"/>
    </pc:sldMkLst>
    <p188:txBody>
      <a:bodyPr/>
      <a:lstStyle/>
      <a:p>
        <a:r xmlns:a="http://schemas.openxmlformats.org/drawingml/2006/main">
          <a:rPr lang="es"/>
          <a:t>¡Gran idea tener una autoevaluación al final! ¡Me encanta!</a:t>
        </a:r>
      </a:p>
    </p188:txBody>
  </p188:cm>
</p188:cmLst>
</file>

<file path=ppt/comments/modernComment_11D_0.xml><?xml version="1.0" encoding="utf-8"?>
<p188:cmLst xmlns:a="http://schemas.openxmlformats.org/drawingml/2006/main" xmlns:r="http://schemas.openxmlformats.org/officeDocument/2006/relationships" xmlns:p188="http://schemas.microsoft.com/office/powerpoint/2018/8/main">
  <p188:cm id="{B6DE45ED-9F13-4838-BE06-CF1804A5CB3D}" authorId="{0E8765A7-9EE6-3179-13C9-E33DBBA21F48}" created="2023-03-20T07:18:18.288">
    <pc:sldMkLst xmlns:pc="http://schemas.microsoft.com/office/powerpoint/2013/main/command">
      <pc:docMk/>
      <pc:sldMk cId="0" sldId="285"/>
    </pc:sldMkLst>
    <p188:txBody>
      <a:bodyPr/>
      <a:lstStyle/>
      <a:p>
        <a:r xmlns:a="http://schemas.openxmlformats.org/drawingml/2006/main">
          <a:rPr lang="es"/>
          <a:t>¿Tal vez alguna diapositiva final con enlaces para ver algunos buenos videos en YouTube o leer algunos artículos para aquellos que quieren saber más sobre PCA?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048eba86ba_0_7: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2048eba86ba_0_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6" name="Google Shape;136;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048eba86ba_0_19: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g2048eba86ba_0_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048eba86ba_0_29: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2048eba86ba_0_2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048eba86ba_0_38: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2048eba86ba_0_3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048eba86ba_0_5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2048eba86ba_0_5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048eba86ba_0_63: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2048eba86ba_0_6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048eba86ba_0_72: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2048eba86ba_0_7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048eba86ba_0_78: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2048eba86ba_0_7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1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52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048eba86ba_0_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048eba86ba_0_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4"/>
        <p:cNvGrpSpPr/>
        <p:nvPr/>
      </p:nvGrpSpPr>
      <p:grpSpPr>
        <a:xfrm>
          <a:off x="0" y="0"/>
          <a:ext cx="0" cy="0"/>
          <a:chOff x="0" y="0"/>
          <a:chExt cx="0" cy="0"/>
        </a:xfrm>
      </p:grpSpPr>
      <p:sp>
        <p:nvSpPr>
          <p:cNvPr id="95" name="Google Shape;95;p3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9"/>
        <p:cNvGrpSpPr/>
        <p:nvPr/>
      </p:nvGrpSpPr>
      <p:grpSpPr>
        <a:xfrm>
          <a:off x="0" y="0"/>
          <a:ext cx="0" cy="0"/>
          <a:chOff x="0" y="0"/>
          <a:chExt cx="0" cy="0"/>
        </a:xfrm>
      </p:grpSpPr>
      <p:sp>
        <p:nvSpPr>
          <p:cNvPr id="100" name="Google Shape;100;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3"/>
        <p:cNvGrpSpPr/>
        <p:nvPr/>
      </p:nvGrpSpPr>
      <p:grpSpPr>
        <a:xfrm>
          <a:off x="0" y="0"/>
          <a:ext cx="0" cy="0"/>
          <a:chOff x="0" y="0"/>
          <a:chExt cx="0" cy="0"/>
        </a:xfrm>
      </p:grpSpPr>
      <p:sp>
        <p:nvSpPr>
          <p:cNvPr id="104" name="Google Shape;104;p3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36"/>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36"/>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7" name="Google Shape;107;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37"/>
          <p:cNvSpPr>
            <a:spLocks noGrp="1"/>
          </p:cNvSpPr>
          <p:nvPr>
            <p:ph type="pic" idx="2"/>
          </p:nvPr>
        </p:nvSpPr>
        <p:spPr>
          <a:xfrm>
            <a:off x="7775575" y="1481138"/>
            <a:ext cx="9258300" cy="7310437"/>
          </a:xfrm>
          <a:prstGeom prst="rect">
            <a:avLst/>
          </a:prstGeom>
          <a:noFill/>
          <a:ln>
            <a:noFill/>
          </a:ln>
        </p:spPr>
      </p:sp>
      <p:sp>
        <p:nvSpPr>
          <p:cNvPr id="113" name="Google Shape;113;p37"/>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38"/>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9"/>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3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3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2"/>
          <p:cNvPicPr preferRelativeResize="0"/>
          <p:nvPr/>
        </p:nvPicPr>
        <p:blipFill rotWithShape="1">
          <a:blip r:embed="rId7">
            <a:alphaModFix/>
          </a:blip>
          <a:srcRect/>
          <a:stretch/>
        </p:blipFill>
        <p:spPr>
          <a:xfrm>
            <a:off x="1447800" y="9243313"/>
            <a:ext cx="3200399" cy="676274"/>
          </a:xfrm>
          <a:prstGeom prst="rect">
            <a:avLst/>
          </a:prstGeom>
          <a:noFill/>
          <a:ln>
            <a:noFill/>
          </a:ln>
        </p:spPr>
      </p:pic>
      <p:sp>
        <p:nvSpPr>
          <p:cNvPr id="7" name="Google Shape;7;p2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2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2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8">
            <a:alphaModFix/>
          </a:blip>
          <a:srcRect/>
          <a:stretch/>
        </p:blipFill>
        <p:spPr>
          <a:xfrm>
            <a:off x="5797230" y="2851504"/>
            <a:ext cx="6741318" cy="2179240"/>
          </a:xfrm>
          <a:prstGeom prst="rect">
            <a:avLst/>
          </a:prstGeom>
          <a:noFill/>
          <a:ln>
            <a:noFill/>
          </a:ln>
        </p:spPr>
      </p:pic>
      <p:sp>
        <p:nvSpPr>
          <p:cNvPr id="19" name="Google Shape;19;p2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2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2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24"/>
          <p:cNvPicPr preferRelativeResize="0"/>
          <p:nvPr/>
        </p:nvPicPr>
        <p:blipFill rotWithShape="1">
          <a:blip r:embed="rId13">
            <a:alphaModFix/>
          </a:blip>
          <a:srcRect/>
          <a:stretch/>
        </p:blipFill>
        <p:spPr>
          <a:xfrm>
            <a:off x="15011400" y="419100"/>
            <a:ext cx="2891670" cy="932139"/>
          </a:xfrm>
          <a:prstGeom prst="rect">
            <a:avLst/>
          </a:prstGeom>
          <a:noFill/>
          <a:ln>
            <a:noFill/>
          </a:ln>
        </p:spPr>
      </p:pic>
      <p:sp>
        <p:nvSpPr>
          <p:cNvPr id="58" name="Google Shape;58;p2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59" name="Google Shape;59;p24"/>
          <p:cNvPicPr preferRelativeResize="0"/>
          <p:nvPr/>
        </p:nvPicPr>
        <p:blipFill rotWithShape="1">
          <a:blip r:embed="rId14">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18/10/relationships/comments" Target="../comments/modernComment_109_0.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A_0.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E_0.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18/10/relationships/comments" Target="../comments/modernComment_113_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microsoft.com/office/2018/10/relationships/comments" Target="../comments/modernComment_118_0.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19_0.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1B_0.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1B_0.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2_0.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11D_0.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7_0.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18/10/relationships/comments" Target="../comments/modernComment_108_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482090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4800" b="1" dirty="0">
                <a:solidFill>
                  <a:srgbClr val="E7686A"/>
                </a:solidFill>
                <a:latin typeface="Calibri"/>
                <a:ea typeface="Calibri"/>
                <a:cs typeface="Calibri"/>
                <a:sym typeface="Calibri"/>
              </a:rPr>
              <a:t>ANÁLISIS DE COMPONENTES PRINCIPALES </a:t>
            </a:r>
            <a:r>
              <a:rPr lang="es" sz="4800" b="1" dirty="0" smtClean="0">
                <a:solidFill>
                  <a:srgbClr val="E7686A"/>
                </a:solidFill>
                <a:latin typeface="Calibri"/>
                <a:ea typeface="Calibri"/>
                <a:cs typeface="Calibri"/>
                <a:sym typeface="Calibri"/>
              </a:rPr>
              <a:t>(ACP)</a:t>
            </a:r>
            <a:endParaRPr dirty="0"/>
          </a:p>
          <a:p>
            <a:pPr marL="0" marR="0" lvl="0" indent="0" algn="ctr" rtl="0">
              <a:spcBef>
                <a:spcPts val="5"/>
              </a:spcBef>
              <a:spcAft>
                <a:spcPts val="0"/>
              </a:spcAft>
              <a:buNone/>
            </a:pPr>
            <a:r>
              <a:rPr lang="es" sz="3600" b="1" dirty="0">
                <a:solidFill>
                  <a:srgbClr val="E7686A"/>
                </a:solidFill>
                <a:latin typeface="Calibri"/>
                <a:ea typeface="Calibri"/>
                <a:cs typeface="Calibri"/>
                <a:sym typeface="Calibri"/>
              </a:rPr>
              <a:t>[UNISALENTO]</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6" name="Google Shape;206;p9"/>
          <p:cNvSpPr txBox="1"/>
          <p:nvPr/>
        </p:nvSpPr>
        <p:spPr>
          <a:xfrm>
            <a:off x="2001416" y="4323038"/>
            <a:ext cx="9677400" cy="3108543"/>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No hay un valor </a:t>
            </a:r>
            <a:r>
              <a:rPr lang="es" sz="2800" dirty="0" smtClean="0">
                <a:solidFill>
                  <a:schemeClr val="dk1"/>
                </a:solidFill>
                <a:latin typeface="Calibri"/>
                <a:ea typeface="Calibri"/>
                <a:cs typeface="Calibri"/>
                <a:sym typeface="Calibri"/>
              </a:rPr>
              <a:t>umbral </a:t>
            </a:r>
            <a:r>
              <a:rPr lang="es" sz="2800" dirty="0">
                <a:solidFill>
                  <a:schemeClr val="dk1"/>
                </a:solidFill>
                <a:latin typeface="Calibri"/>
                <a:ea typeface="Calibri"/>
                <a:cs typeface="Calibri"/>
                <a:sym typeface="Calibri"/>
              </a:rPr>
              <a:t>único, pero en general se recomienda tener al menos 5-10 unidades estadísticas para cada variable que </a:t>
            </a:r>
            <a:r>
              <a:rPr lang="es" sz="2800" dirty="0" smtClean="0">
                <a:solidFill>
                  <a:schemeClr val="dk1"/>
                </a:solidFill>
                <a:latin typeface="Calibri"/>
                <a:ea typeface="Calibri"/>
                <a:cs typeface="Calibri"/>
                <a:sym typeface="Calibri"/>
              </a:rPr>
              <a:t>quieras </a:t>
            </a:r>
            <a:r>
              <a:rPr lang="es" sz="2800" dirty="0">
                <a:solidFill>
                  <a:schemeClr val="dk1"/>
                </a:solidFill>
                <a:latin typeface="Calibri"/>
                <a:ea typeface="Calibri"/>
                <a:cs typeface="Calibri"/>
                <a:sym typeface="Calibri"/>
              </a:rPr>
              <a:t>incluir en el ACP.</a:t>
            </a:r>
            <a:endParaRPr sz="2800" dirty="0">
              <a:solidFill>
                <a:schemeClr val="dk1"/>
              </a:solidFill>
              <a:latin typeface="Calibri"/>
              <a:ea typeface="Calibri"/>
              <a:cs typeface="Calibri"/>
              <a:sym typeface="Calibri"/>
            </a:endParaRPr>
          </a:p>
          <a:p>
            <a:pPr marL="457200" marR="0" lvl="0" indent="-279400" algn="just"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Por ejemplo, si quieres intentar resumir 10 variables </a:t>
            </a:r>
            <a:r>
              <a:rPr lang="es" sz="2800" dirty="0" smtClean="0">
                <a:solidFill>
                  <a:schemeClr val="dk1"/>
                </a:solidFill>
                <a:latin typeface="Calibri"/>
                <a:ea typeface="Calibri"/>
                <a:cs typeface="Calibri"/>
                <a:sym typeface="Calibri"/>
              </a:rPr>
              <a:t>en </a:t>
            </a:r>
            <a:r>
              <a:rPr lang="es" sz="2800" dirty="0">
                <a:solidFill>
                  <a:schemeClr val="dk1"/>
                </a:solidFill>
                <a:latin typeface="Calibri"/>
                <a:ea typeface="Calibri"/>
                <a:cs typeface="Calibri"/>
                <a:sym typeface="Calibri"/>
              </a:rPr>
              <a:t>nuevos componentes, sería recomendable tener una muestra compuesta por al menos 150 observaciones.</a:t>
            </a:r>
            <a:endParaRPr sz="2800" dirty="0">
              <a:solidFill>
                <a:schemeClr val="dk1"/>
              </a:solidFill>
              <a:latin typeface="Calibri"/>
              <a:ea typeface="Calibri"/>
              <a:cs typeface="Calibri"/>
              <a:sym typeface="Calibri"/>
            </a:endParaRPr>
          </a:p>
        </p:txBody>
      </p:sp>
      <p:pic>
        <p:nvPicPr>
          <p:cNvPr id="207" name="Google Shape;207;p9"/>
          <p:cNvPicPr preferRelativeResize="0"/>
          <p:nvPr/>
        </p:nvPicPr>
        <p:blipFill rotWithShape="1">
          <a:blip r:embed="rId3">
            <a:alphaModFix/>
          </a:blip>
          <a:srcRect/>
          <a:stretch/>
        </p:blipFill>
        <p:spPr>
          <a:xfrm>
            <a:off x="12420600" y="3961474"/>
            <a:ext cx="5277003" cy="3212088"/>
          </a:xfrm>
          <a:prstGeom prst="rect">
            <a:avLst/>
          </a:prstGeom>
          <a:noFill/>
          <a:ln>
            <a:noFill/>
          </a:ln>
        </p:spPr>
      </p:pic>
      <p:sp>
        <p:nvSpPr>
          <p:cNvPr id="6" name="Google Shape;182;p6"/>
          <p:cNvSpPr txBox="1"/>
          <p:nvPr/>
        </p:nvSpPr>
        <p:spPr>
          <a:xfrm>
            <a:off x="1432560" y="2971204"/>
            <a:ext cx="121920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d) Tamaño de muestra suficientemetne grande</a:t>
            </a:r>
            <a:endParaRPr sz="3600" b="1" dirty="0">
              <a:solidFill>
                <a:srgbClr val="238791"/>
              </a:solidFill>
              <a:latin typeface="Calibri"/>
              <a:ea typeface="Calibri"/>
              <a:cs typeface="Calibri"/>
              <a:sym typeface="Calibri"/>
            </a:endParaRPr>
          </a:p>
        </p:txBody>
      </p:sp>
      <p:sp>
        <p:nvSpPr>
          <p:cNvPr id="7" name="Google Shape;173;p5"/>
          <p:cNvSpPr txBox="1"/>
          <p:nvPr/>
        </p:nvSpPr>
        <p:spPr>
          <a:xfrm>
            <a:off x="1432560" y="1496219"/>
            <a:ext cx="74828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2. Requisitos del ACP</a:t>
            </a:r>
            <a:endParaRPr sz="4000" b="1" dirty="0">
              <a:solidFill>
                <a:srgbClr val="E7686A"/>
              </a:solidFill>
              <a:latin typeface="Calibri"/>
              <a:ea typeface="Calibri"/>
              <a:cs typeface="Calibri"/>
              <a:sym typeface="Calibri"/>
            </a:endParaRPr>
          </a:p>
        </p:txBody>
      </p:sp>
    </p:spTree>
  </p:cSld>
  <p:clrMapOvr>
    <a:masterClrMapping/>
  </p:clrMapOvr>
  <p:extLst mod="1">
    <p:ext uri="{6950BFC3-D8DA-4A85-94F7-54DA5524770B}">
      <p188:commentRel xmlns=""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
        <p:nvSpPr>
          <p:cNvPr id="213" name="Google Shape;213;p10"/>
          <p:cNvSpPr txBox="1"/>
          <p:nvPr/>
        </p:nvSpPr>
        <p:spPr>
          <a:xfrm>
            <a:off x="1432560" y="2558028"/>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3.1. Adecuación </a:t>
            </a:r>
            <a:r>
              <a:rPr lang="es" sz="3600" b="1" dirty="0">
                <a:solidFill>
                  <a:srgbClr val="238791"/>
                </a:solidFill>
                <a:latin typeface="Calibri"/>
                <a:ea typeface="Calibri"/>
                <a:cs typeface="Calibri"/>
                <a:sym typeface="Calibri"/>
              </a:rPr>
              <a:t>de la muestra</a:t>
            </a:r>
            <a:endParaRPr sz="3600" b="1" dirty="0">
              <a:solidFill>
                <a:srgbClr val="238791"/>
              </a:solidFill>
              <a:latin typeface="Calibri"/>
              <a:ea typeface="Calibri"/>
              <a:cs typeface="Calibri"/>
              <a:sym typeface="Calibri"/>
            </a:endParaRPr>
          </a:p>
        </p:txBody>
      </p:sp>
      <p:sp>
        <p:nvSpPr>
          <p:cNvPr id="214" name="Google Shape;214;p10"/>
          <p:cNvSpPr txBox="1"/>
          <p:nvPr/>
        </p:nvSpPr>
        <p:spPr>
          <a:xfrm>
            <a:off x="1796142" y="3569736"/>
            <a:ext cx="14859000"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 sz="2800" dirty="0">
                <a:solidFill>
                  <a:schemeClr val="dk1"/>
                </a:solidFill>
                <a:latin typeface="Calibri"/>
                <a:ea typeface="Calibri"/>
                <a:cs typeface="Calibri"/>
                <a:sym typeface="Calibri"/>
              </a:rPr>
              <a:t>Para comprobar la idoneidad de la muestra se pueden realizar algunas pruebas como:</a:t>
            </a:r>
            <a:r>
              <a:rPr lang="en-US" sz="2800" dirty="0">
                <a:solidFill>
                  <a:schemeClr val="dk1"/>
                </a:solidFill>
                <a:latin typeface="Calibri"/>
                <a:ea typeface="Calibri"/>
                <a:cs typeface="Calibri"/>
                <a:sym typeface="Calibri"/>
              </a:rPr>
              <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Noto Sans Symbols"/>
              <a:buChar char="✔"/>
            </a:pPr>
            <a:r>
              <a:rPr lang="es" sz="2800" b="1" dirty="0">
                <a:solidFill>
                  <a:schemeClr val="dk1"/>
                </a:solidFill>
                <a:latin typeface="Calibri"/>
                <a:ea typeface="Calibri"/>
                <a:cs typeface="Calibri"/>
                <a:sym typeface="Calibri"/>
              </a:rPr>
              <a:t>La prueba de Kaiser-Meyer-Olkin </a:t>
            </a:r>
            <a:r>
              <a:rPr lang="es" sz="2800" dirty="0">
                <a:solidFill>
                  <a:schemeClr val="dk1"/>
                </a:solidFill>
                <a:latin typeface="Calibri"/>
                <a:ea typeface="Calibri"/>
                <a:cs typeface="Calibri"/>
                <a:sym typeface="Calibri"/>
              </a:rPr>
              <a:t>, (KMO), que determina si las variables consideradas son efectivamente consistentes </a:t>
            </a:r>
            <a:r>
              <a:rPr lang="es" sz="2800" dirty="0" smtClean="0">
                <a:solidFill>
                  <a:schemeClr val="dk1"/>
                </a:solidFill>
                <a:latin typeface="Calibri"/>
                <a:ea typeface="Calibri"/>
                <a:cs typeface="Calibri"/>
                <a:sym typeface="Calibri"/>
              </a:rPr>
              <a:t>para hcer un análisis </a:t>
            </a:r>
            <a:r>
              <a:rPr lang="es" sz="2800" dirty="0">
                <a:solidFill>
                  <a:schemeClr val="dk1"/>
                </a:solidFill>
                <a:latin typeface="Calibri"/>
                <a:ea typeface="Calibri"/>
                <a:cs typeface="Calibri"/>
                <a:sym typeface="Calibri"/>
              </a:rPr>
              <a:t>de componentes principales. Este índice puede tomar valores entre 0 y 1. Para que </a:t>
            </a:r>
            <a:r>
              <a:rPr lang="es" sz="2800" dirty="0" smtClean="0">
                <a:solidFill>
                  <a:schemeClr val="dk1"/>
                </a:solidFill>
                <a:latin typeface="Calibri"/>
                <a:ea typeface="Calibri"/>
                <a:cs typeface="Calibri"/>
                <a:sym typeface="Calibri"/>
              </a:rPr>
              <a:t>un ACP  tenga sentido </a:t>
            </a:r>
            <a:r>
              <a:rPr lang="es" sz="2800" dirty="0">
                <a:solidFill>
                  <a:schemeClr val="dk1"/>
                </a:solidFill>
                <a:latin typeface="Calibri"/>
                <a:ea typeface="Calibri"/>
                <a:cs typeface="Calibri"/>
                <a:sym typeface="Calibri"/>
              </a:rPr>
              <a:t>debe tener un valor de al menos </a:t>
            </a:r>
            <a:r>
              <a:rPr lang="es" sz="2800" dirty="0" smtClean="0">
                <a:solidFill>
                  <a:schemeClr val="dk1"/>
                </a:solidFill>
                <a:latin typeface="Calibri"/>
                <a:ea typeface="Calibri"/>
                <a:cs typeface="Calibri"/>
                <a:sym typeface="Calibri"/>
              </a:rPr>
              <a:t>0.5</a:t>
            </a:r>
            <a:r>
              <a:rPr lang="e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a:p>
            <a:pPr marL="457200" marR="0" lvl="0" indent="-279400" algn="just"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Noto Sans Symbols"/>
              <a:buChar char="✔"/>
            </a:pPr>
            <a:r>
              <a:rPr lang="es" sz="2800" b="1" dirty="0" smtClean="0">
                <a:solidFill>
                  <a:schemeClr val="dk1"/>
                </a:solidFill>
                <a:latin typeface="Calibri"/>
                <a:ea typeface="Calibri"/>
                <a:cs typeface="Calibri"/>
                <a:sym typeface="Calibri"/>
              </a:rPr>
              <a:t>Test de Esfericidad </a:t>
            </a:r>
            <a:r>
              <a:rPr lang="es" sz="2800" b="1" dirty="0">
                <a:solidFill>
                  <a:schemeClr val="dk1"/>
                </a:solidFill>
                <a:latin typeface="Calibri"/>
                <a:ea typeface="Calibri"/>
                <a:cs typeface="Calibri"/>
                <a:sym typeface="Calibri"/>
              </a:rPr>
              <a:t>de Bartlett </a:t>
            </a:r>
            <a:r>
              <a:rPr lang="es" sz="2800" dirty="0">
                <a:solidFill>
                  <a:schemeClr val="dk1"/>
                </a:solidFill>
                <a:latin typeface="Calibri"/>
                <a:ea typeface="Calibri"/>
                <a:cs typeface="Calibri"/>
                <a:sym typeface="Calibri"/>
              </a:rPr>
              <a:t>: es una prueba de </a:t>
            </a:r>
            <a:r>
              <a:rPr lang="es" sz="2800" dirty="0" smtClean="0">
                <a:solidFill>
                  <a:schemeClr val="dk1"/>
                </a:solidFill>
                <a:latin typeface="Calibri"/>
                <a:ea typeface="Calibri"/>
                <a:cs typeface="Calibri"/>
                <a:sym typeface="Calibri"/>
              </a:rPr>
              <a:t>hipótesis, siendo la hipótesis </a:t>
            </a:r>
            <a:r>
              <a:rPr lang="es" sz="2800" dirty="0">
                <a:solidFill>
                  <a:schemeClr val="dk1"/>
                </a:solidFill>
                <a:latin typeface="Calibri"/>
                <a:ea typeface="Calibri"/>
                <a:cs typeface="Calibri"/>
                <a:sym typeface="Calibri"/>
              </a:rPr>
              <a:t>nula </a:t>
            </a:r>
            <a:r>
              <a:rPr lang="es" sz="2800" dirty="0" smtClean="0">
                <a:solidFill>
                  <a:schemeClr val="dk1"/>
                </a:solidFill>
                <a:latin typeface="Calibri"/>
                <a:ea typeface="Calibri"/>
                <a:cs typeface="Calibri"/>
                <a:sym typeface="Calibri"/>
              </a:rPr>
              <a:t>que </a:t>
            </a:r>
            <a:r>
              <a:rPr lang="es" sz="2800" dirty="0">
                <a:solidFill>
                  <a:schemeClr val="dk1"/>
                </a:solidFill>
                <a:latin typeface="Calibri"/>
                <a:ea typeface="Calibri"/>
                <a:cs typeface="Calibri"/>
                <a:sym typeface="Calibri"/>
              </a:rPr>
              <a:t>la matriz de correlación coincide con la matriz de identidad. Si este fuera el caso, no tendría sentido realizar un </a:t>
            </a:r>
            <a:r>
              <a:rPr lang="es" sz="2800" dirty="0" smtClean="0">
                <a:solidFill>
                  <a:schemeClr val="dk1"/>
                </a:solidFill>
                <a:latin typeface="Calibri"/>
                <a:ea typeface="Calibri"/>
                <a:cs typeface="Calibri"/>
                <a:sym typeface="Calibri"/>
              </a:rPr>
              <a:t>ACP </a:t>
            </a:r>
            <a:r>
              <a:rPr lang="es" sz="2800" dirty="0">
                <a:solidFill>
                  <a:schemeClr val="dk1"/>
                </a:solidFill>
                <a:latin typeface="Calibri"/>
                <a:ea typeface="Calibri"/>
                <a:cs typeface="Calibri"/>
                <a:sym typeface="Calibri"/>
              </a:rPr>
              <a:t>ya que significa que las variables no están linealmente correlacionadas entre sí.</a:t>
            </a:r>
            <a:endParaRPr sz="2800" dirty="0">
              <a:solidFill>
                <a:schemeClr val="dk1"/>
              </a:solidFill>
              <a:latin typeface="Calibri"/>
              <a:ea typeface="Calibri"/>
              <a:cs typeface="Calibri"/>
              <a:sym typeface="Calibri"/>
            </a:endParaRPr>
          </a:p>
        </p:txBody>
      </p:sp>
    </p:spTree>
  </p:cSld>
  <p:clrMapOvr>
    <a:masterClrMapping/>
  </p:clrMapOvr>
  <p:extLst mod="1">
    <p:ext uri="{6950BFC3-D8DA-4A85-94F7-54DA5524770B}">
      <p188:commentRel xmlns=""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1" name="Google Shape;221;p11"/>
          <p:cNvSpPr txBox="1"/>
          <p:nvPr/>
        </p:nvSpPr>
        <p:spPr>
          <a:xfrm>
            <a:off x="1567543" y="3609181"/>
            <a:ext cx="7576457" cy="547838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2800" dirty="0">
                <a:solidFill>
                  <a:schemeClr val="dk1"/>
                </a:solidFill>
                <a:latin typeface="Calibri"/>
                <a:ea typeface="Calibri"/>
                <a:cs typeface="Calibri"/>
                <a:sym typeface="Calibri"/>
              </a:rPr>
              <a:t>Para comprender mejor este concepto, imagina que tu conjunto de datos es una ciudad desconocida para ti.</a:t>
            </a:r>
            <a:r>
              <a:rPr lang="en-US" sz="2800" dirty="0">
                <a:solidFill>
                  <a:schemeClr val="dk1"/>
                </a:solidFill>
                <a:latin typeface="Calibri"/>
                <a:ea typeface="Calibri"/>
                <a:cs typeface="Calibri"/>
                <a:sym typeface="Calibri"/>
              </a:rPr>
              <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0" marR="0" lvl="0" indent="0" rtl="0">
              <a:spcBef>
                <a:spcPts val="0"/>
              </a:spcBef>
              <a:spcAft>
                <a:spcPts val="0"/>
              </a:spcAft>
              <a:buNone/>
            </a:pPr>
            <a:r>
              <a:rPr lang="es" sz="2800" dirty="0">
                <a:solidFill>
                  <a:schemeClr val="dk1"/>
                </a:solidFill>
                <a:latin typeface="Calibri"/>
                <a:ea typeface="Calibri"/>
                <a:cs typeface="Calibri"/>
                <a:sym typeface="Calibri"/>
              </a:rPr>
              <a:t>Cada componente principal es una calle de </a:t>
            </a:r>
            <a:r>
              <a:rPr lang="es" sz="2800" dirty="0" smtClean="0">
                <a:solidFill>
                  <a:schemeClr val="dk1"/>
                </a:solidFill>
                <a:latin typeface="Calibri"/>
                <a:ea typeface="Calibri"/>
                <a:cs typeface="Calibri"/>
                <a:sym typeface="Calibri"/>
              </a:rPr>
              <a:t>la </a:t>
            </a:r>
            <a:r>
              <a:rPr lang="es" sz="2800" dirty="0">
                <a:solidFill>
                  <a:schemeClr val="dk1"/>
                </a:solidFill>
                <a:latin typeface="Calibri"/>
                <a:ea typeface="Calibri"/>
                <a:cs typeface="Calibri"/>
                <a:sym typeface="Calibri"/>
              </a:rPr>
              <a:t>ciudad. Si quisieras conocer esta ciudad, ¿cuántas calles visitarías? Probablemente </a:t>
            </a:r>
            <a:r>
              <a:rPr lang="es" sz="2800" dirty="0" smtClean="0">
                <a:solidFill>
                  <a:schemeClr val="dk1"/>
                </a:solidFill>
                <a:latin typeface="Calibri"/>
                <a:ea typeface="Calibri"/>
                <a:cs typeface="Calibri"/>
                <a:sym typeface="Calibri"/>
              </a:rPr>
              <a:t>comenzarías </a:t>
            </a:r>
            <a:r>
              <a:rPr lang="es" sz="2800" dirty="0">
                <a:solidFill>
                  <a:schemeClr val="dk1"/>
                </a:solidFill>
                <a:latin typeface="Calibri"/>
                <a:ea typeface="Calibri"/>
                <a:cs typeface="Calibri"/>
                <a:sym typeface="Calibri"/>
              </a:rPr>
              <a:t>desde la calle </a:t>
            </a:r>
            <a:r>
              <a:rPr lang="es" sz="2800" dirty="0" smtClean="0">
                <a:solidFill>
                  <a:schemeClr val="dk1"/>
                </a:solidFill>
                <a:latin typeface="Calibri"/>
                <a:ea typeface="Calibri"/>
                <a:cs typeface="Calibri"/>
                <a:sym typeface="Calibri"/>
              </a:rPr>
              <a:t>central </a:t>
            </a:r>
            <a:r>
              <a:rPr lang="es" sz="2800" dirty="0">
                <a:solidFill>
                  <a:schemeClr val="dk1"/>
                </a:solidFill>
                <a:latin typeface="Calibri"/>
                <a:ea typeface="Calibri"/>
                <a:cs typeface="Calibri"/>
                <a:sym typeface="Calibri"/>
              </a:rPr>
              <a:t>(el primer componente principal) y luego </a:t>
            </a:r>
            <a:r>
              <a:rPr lang="es" sz="2800" dirty="0" smtClean="0">
                <a:solidFill>
                  <a:schemeClr val="dk1"/>
                </a:solidFill>
                <a:latin typeface="Calibri"/>
                <a:ea typeface="Calibri"/>
                <a:cs typeface="Calibri"/>
                <a:sym typeface="Calibri"/>
              </a:rPr>
              <a:t>visitarías otras </a:t>
            </a:r>
            <a:r>
              <a:rPr lang="es" sz="2800" dirty="0">
                <a:solidFill>
                  <a:schemeClr val="dk1"/>
                </a:solidFill>
                <a:latin typeface="Calibri"/>
                <a:ea typeface="Calibri"/>
                <a:cs typeface="Calibri"/>
                <a:sym typeface="Calibri"/>
              </a:rPr>
              <a:t>calles.</a:t>
            </a:r>
            <a:r>
              <a:rPr lang="en-US" sz="2800" dirty="0">
                <a:solidFill>
                  <a:schemeClr val="dk1"/>
                </a:solidFill>
                <a:latin typeface="Calibri"/>
                <a:ea typeface="Calibri"/>
                <a:cs typeface="Calibri"/>
                <a:sym typeface="Calibri"/>
              </a:rPr>
              <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0" marR="0" lvl="0" indent="0" rtl="0">
              <a:spcBef>
                <a:spcPts val="0"/>
              </a:spcBef>
              <a:spcAft>
                <a:spcPts val="0"/>
              </a:spcAft>
              <a:buNone/>
            </a:pPr>
            <a:r>
              <a:rPr lang="es" sz="2800" dirty="0">
                <a:solidFill>
                  <a:schemeClr val="dk1"/>
                </a:solidFill>
                <a:latin typeface="Calibri"/>
                <a:ea typeface="Calibri"/>
                <a:cs typeface="Calibri"/>
                <a:sym typeface="Calibri"/>
              </a:rPr>
              <a:t>¿Pero </a:t>
            </a:r>
            <a:r>
              <a:rPr lang="es" sz="2800" dirty="0" smtClean="0">
                <a:solidFill>
                  <a:schemeClr val="dk1"/>
                </a:solidFill>
                <a:latin typeface="Calibri"/>
                <a:ea typeface="Calibri"/>
                <a:cs typeface="Calibri"/>
                <a:sym typeface="Calibri"/>
              </a:rPr>
              <a:t>cuántas</a:t>
            </a:r>
            <a:r>
              <a:rPr lang="es" sz="2800" dirty="0">
                <a:solidFill>
                  <a:schemeClr val="dk1"/>
                </a:solidFill>
                <a:latin typeface="Calibri"/>
                <a:ea typeface="Calibri"/>
                <a:cs typeface="Calibri"/>
                <a:sym typeface="Calibri"/>
              </a:rPr>
              <a:t>?</a:t>
            </a:r>
            <a:r>
              <a:rPr lang="en-US" sz="2800" dirty="0">
                <a:solidFill>
                  <a:schemeClr val="dk1"/>
                </a:solidFill>
                <a:latin typeface="Calibri"/>
                <a:ea typeface="Calibri"/>
                <a:cs typeface="Calibri"/>
                <a:sym typeface="Calibri"/>
              </a:rPr>
              <a:t/>
            </a:r>
            <a:br>
              <a:rPr lang="en-US" sz="2800" dirty="0">
                <a:solidFill>
                  <a:schemeClr val="dk1"/>
                </a:solidFill>
                <a:latin typeface="Calibri"/>
                <a:ea typeface="Calibri"/>
                <a:cs typeface="Calibri"/>
                <a:sym typeface="Calibri"/>
              </a:rPr>
            </a:br>
            <a:endParaRPr dirty="0"/>
          </a:p>
          <a:p>
            <a:pPr marL="0" marR="0" lvl="0" indent="0" algn="just" rtl="0">
              <a:spcBef>
                <a:spcPts val="0"/>
              </a:spcBef>
              <a:spcAft>
                <a:spcPts val="0"/>
              </a:spcAft>
              <a:buNone/>
            </a:pPr>
            <a:endParaRPr sz="2800" dirty="0">
              <a:solidFill>
                <a:schemeClr val="dk1"/>
              </a:solidFill>
              <a:latin typeface="Calibri"/>
              <a:ea typeface="Calibri"/>
              <a:cs typeface="Calibri"/>
              <a:sym typeface="Calibri"/>
            </a:endParaRPr>
          </a:p>
        </p:txBody>
      </p:sp>
      <p:pic>
        <p:nvPicPr>
          <p:cNvPr id="222" name="Google Shape;222;p11"/>
          <p:cNvPicPr preferRelativeResize="0"/>
          <p:nvPr/>
        </p:nvPicPr>
        <p:blipFill rotWithShape="1">
          <a:blip r:embed="rId3">
            <a:alphaModFix/>
          </a:blip>
          <a:srcRect/>
          <a:stretch/>
        </p:blipFill>
        <p:spPr>
          <a:xfrm>
            <a:off x="10210800" y="3284041"/>
            <a:ext cx="7122723" cy="5153154"/>
          </a:xfrm>
          <a:prstGeom prst="rect">
            <a:avLst/>
          </a:prstGeom>
          <a:noFill/>
          <a:ln>
            <a:noFill/>
          </a:ln>
        </p:spPr>
      </p:pic>
      <p:sp>
        <p:nvSpPr>
          <p:cNvPr id="6"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
        <p:nvSpPr>
          <p:cNvPr id="7" name="Google Shape;213;p10"/>
          <p:cNvSpPr txBox="1"/>
          <p:nvPr/>
        </p:nvSpPr>
        <p:spPr>
          <a:xfrm>
            <a:off x="1432560" y="2558028"/>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3.2. Extracción de componentes principales</a:t>
            </a:r>
            <a:endParaRPr sz="3600" b="1" dirty="0">
              <a:solidFill>
                <a:srgbClr val="23879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12"/>
          <p:cNvSpPr txBox="1"/>
          <p:nvPr/>
        </p:nvSpPr>
        <p:spPr>
          <a:xfrm>
            <a:off x="2057400" y="3609181"/>
            <a:ext cx="14325600" cy="483330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2800" dirty="0">
                <a:solidFill>
                  <a:schemeClr val="dk1"/>
                </a:solidFill>
                <a:latin typeface="Calibri"/>
                <a:ea typeface="Calibri"/>
                <a:cs typeface="Calibri"/>
                <a:sym typeface="Calibri"/>
              </a:rPr>
              <a:t>Para poder decir que conoces una ciudad lo suficientemente bien, obviamente la cantidad de calles a visitar </a:t>
            </a:r>
            <a:r>
              <a:rPr lang="es" sz="2800" dirty="0" smtClean="0">
                <a:solidFill>
                  <a:schemeClr val="dk1"/>
                </a:solidFill>
                <a:latin typeface="Calibri"/>
                <a:ea typeface="Calibri"/>
                <a:cs typeface="Calibri"/>
                <a:sym typeface="Calibri"/>
              </a:rPr>
              <a:t>dependerá </a:t>
            </a:r>
            <a:r>
              <a:rPr lang="es" sz="2800" dirty="0">
                <a:solidFill>
                  <a:schemeClr val="dk1"/>
                </a:solidFill>
                <a:latin typeface="Calibri"/>
                <a:ea typeface="Calibri"/>
                <a:cs typeface="Calibri"/>
                <a:sym typeface="Calibri"/>
              </a:rPr>
              <a:t>de las dimensiones de la ciudad y </a:t>
            </a:r>
            <a:r>
              <a:rPr lang="es" sz="2800" dirty="0" smtClean="0">
                <a:solidFill>
                  <a:schemeClr val="dk1"/>
                </a:solidFill>
                <a:latin typeface="Calibri"/>
                <a:ea typeface="Calibri"/>
                <a:cs typeface="Calibri"/>
                <a:sym typeface="Calibri"/>
              </a:rPr>
              <a:t>de lo </a:t>
            </a:r>
            <a:r>
              <a:rPr lang="es" sz="2800" dirty="0">
                <a:solidFill>
                  <a:schemeClr val="dk1"/>
                </a:solidFill>
                <a:latin typeface="Calibri"/>
                <a:ea typeface="Calibri"/>
                <a:cs typeface="Calibri"/>
                <a:sym typeface="Calibri"/>
              </a:rPr>
              <a:t>similares o diferentes </a:t>
            </a:r>
            <a:r>
              <a:rPr lang="es" sz="2800" dirty="0" smtClean="0">
                <a:solidFill>
                  <a:schemeClr val="dk1"/>
                </a:solidFill>
                <a:latin typeface="Calibri"/>
                <a:ea typeface="Calibri"/>
                <a:cs typeface="Calibri"/>
                <a:sym typeface="Calibri"/>
              </a:rPr>
              <a:t>que sean sus </a:t>
            </a:r>
            <a:r>
              <a:rPr lang="es" sz="2800" dirty="0">
                <a:solidFill>
                  <a:schemeClr val="dk1"/>
                </a:solidFill>
                <a:latin typeface="Calibri"/>
                <a:ea typeface="Calibri"/>
                <a:cs typeface="Calibri"/>
                <a:sym typeface="Calibri"/>
              </a:rPr>
              <a:t>calles.</a:t>
            </a:r>
            <a:endParaRPr sz="2800" dirty="0">
              <a:solidFill>
                <a:schemeClr val="dk1"/>
              </a:solidFill>
              <a:latin typeface="Calibri"/>
              <a:ea typeface="Calibri"/>
              <a:cs typeface="Calibri"/>
              <a:sym typeface="Calibri"/>
            </a:endParaRPr>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0" marR="0" lvl="0" indent="0" rtl="0">
              <a:spcBef>
                <a:spcPts val="0"/>
              </a:spcBef>
              <a:spcAft>
                <a:spcPts val="0"/>
              </a:spcAft>
              <a:buNone/>
            </a:pPr>
            <a:r>
              <a:rPr lang="es" sz="2800" dirty="0">
                <a:solidFill>
                  <a:schemeClr val="dk1"/>
                </a:solidFill>
                <a:latin typeface="Calibri"/>
                <a:ea typeface="Calibri"/>
                <a:cs typeface="Calibri"/>
                <a:sym typeface="Calibri"/>
              </a:rPr>
              <a:t>Asimismo, el número de componentes a extraer depende de cuántas variables </a:t>
            </a:r>
            <a:r>
              <a:rPr lang="es" sz="2800" dirty="0" smtClean="0">
                <a:solidFill>
                  <a:schemeClr val="dk1"/>
                </a:solidFill>
                <a:latin typeface="Calibri"/>
                <a:ea typeface="Calibri"/>
                <a:cs typeface="Calibri"/>
                <a:sym typeface="Calibri"/>
              </a:rPr>
              <a:t>hayas </a:t>
            </a:r>
            <a:r>
              <a:rPr lang="es" sz="2800" dirty="0">
                <a:solidFill>
                  <a:schemeClr val="dk1"/>
                </a:solidFill>
                <a:latin typeface="Calibri"/>
                <a:ea typeface="Calibri"/>
                <a:cs typeface="Calibri"/>
                <a:sym typeface="Calibri"/>
              </a:rPr>
              <a:t>elegido incluir </a:t>
            </a:r>
            <a:r>
              <a:rPr lang="es" sz="2800" dirty="0" smtClean="0">
                <a:solidFill>
                  <a:schemeClr val="dk1"/>
                </a:solidFill>
                <a:latin typeface="Calibri"/>
                <a:ea typeface="Calibri"/>
                <a:cs typeface="Calibri"/>
                <a:sym typeface="Calibri"/>
              </a:rPr>
              <a:t>en el </a:t>
            </a:r>
            <a:r>
              <a:rPr lang="es" sz="2800" dirty="0">
                <a:solidFill>
                  <a:schemeClr val="dk1"/>
                </a:solidFill>
                <a:latin typeface="Calibri"/>
                <a:ea typeface="Calibri"/>
                <a:cs typeface="Calibri"/>
                <a:sym typeface="Calibri"/>
              </a:rPr>
              <a:t>análisis de componentes principales y </a:t>
            </a:r>
            <a:r>
              <a:rPr lang="es" sz="2800" dirty="0" smtClean="0">
                <a:solidFill>
                  <a:schemeClr val="dk1"/>
                </a:solidFill>
                <a:latin typeface="Calibri"/>
                <a:ea typeface="Calibri"/>
                <a:cs typeface="Calibri"/>
                <a:sym typeface="Calibri"/>
              </a:rPr>
              <a:t>lo similares que sean entre ellas.</a:t>
            </a:r>
            <a:endParaRPr sz="2800" dirty="0">
              <a:solidFill>
                <a:schemeClr val="dk1"/>
              </a:solidFill>
              <a:latin typeface="Calibri"/>
              <a:ea typeface="Calibri"/>
              <a:cs typeface="Calibri"/>
              <a:sym typeface="Calibri"/>
            </a:endParaRPr>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0" marR="0" lvl="0" indent="0" rtl="0">
              <a:spcBef>
                <a:spcPts val="0"/>
              </a:spcBef>
              <a:spcAft>
                <a:spcPts val="0"/>
              </a:spcAft>
              <a:buNone/>
            </a:pPr>
            <a:r>
              <a:rPr lang="es" sz="2800" dirty="0">
                <a:solidFill>
                  <a:schemeClr val="dk1"/>
                </a:solidFill>
                <a:latin typeface="Calibri"/>
                <a:ea typeface="Calibri"/>
                <a:cs typeface="Calibri"/>
                <a:sym typeface="Calibri"/>
              </a:rPr>
              <a:t>De hecho, cuanto </a:t>
            </a:r>
            <a:r>
              <a:rPr lang="es" sz="2800" dirty="0" smtClean="0">
                <a:solidFill>
                  <a:schemeClr val="dk1"/>
                </a:solidFill>
                <a:latin typeface="Calibri"/>
                <a:ea typeface="Calibri"/>
                <a:cs typeface="Calibri"/>
                <a:sym typeface="Calibri"/>
              </a:rPr>
              <a:t>más </a:t>
            </a:r>
            <a:r>
              <a:rPr lang="es" sz="2800" dirty="0">
                <a:solidFill>
                  <a:schemeClr val="dk1"/>
                </a:solidFill>
                <a:latin typeface="Calibri"/>
                <a:ea typeface="Calibri"/>
                <a:cs typeface="Calibri"/>
                <a:sym typeface="Calibri"/>
              </a:rPr>
              <a:t>correlacionadas estén las variables, menor será el número de componentes principales necesarios para </a:t>
            </a:r>
            <a:r>
              <a:rPr lang="es" sz="2800" dirty="0" smtClean="0">
                <a:solidFill>
                  <a:schemeClr val="dk1"/>
                </a:solidFill>
                <a:latin typeface="Calibri"/>
                <a:ea typeface="Calibri"/>
                <a:cs typeface="Calibri"/>
                <a:sym typeface="Calibri"/>
              </a:rPr>
              <a:t>tener </a:t>
            </a:r>
            <a:r>
              <a:rPr lang="es" sz="2800" dirty="0">
                <a:solidFill>
                  <a:schemeClr val="dk1"/>
                </a:solidFill>
                <a:latin typeface="Calibri"/>
                <a:ea typeface="Calibri"/>
                <a:cs typeface="Calibri"/>
                <a:sym typeface="Calibri"/>
              </a:rPr>
              <a:t>un buen conocimiento de las variables </a:t>
            </a:r>
            <a:r>
              <a:rPr lang="es" sz="2800" dirty="0" smtClean="0">
                <a:solidFill>
                  <a:schemeClr val="dk1"/>
                </a:solidFill>
                <a:latin typeface="Calibri"/>
                <a:ea typeface="Calibri"/>
                <a:cs typeface="Calibri"/>
                <a:sym typeface="Calibri"/>
              </a:rPr>
              <a:t>iniciales. </a:t>
            </a:r>
            <a:r>
              <a:rPr lang="es" sz="2800" dirty="0">
                <a:solidFill>
                  <a:schemeClr val="dk1"/>
                </a:solidFill>
                <a:latin typeface="Calibri"/>
                <a:ea typeface="Calibri"/>
                <a:cs typeface="Calibri"/>
                <a:sym typeface="Calibri"/>
              </a:rPr>
              <a:t>Por el contrario, cuanto menos correlacionadas estén las variables, mayor será el número de componentes principales a extraer para tener un conocimiento preciso del conjunto de datos.</a:t>
            </a:r>
            <a:endParaRPr sz="2800" dirty="0">
              <a:solidFill>
                <a:schemeClr val="dk1"/>
              </a:solidFill>
              <a:latin typeface="Calibri"/>
              <a:ea typeface="Calibri"/>
              <a:cs typeface="Calibri"/>
              <a:sym typeface="Calibri"/>
            </a:endParaRPr>
          </a:p>
        </p:txBody>
      </p:sp>
      <p:sp>
        <p:nvSpPr>
          <p:cNvPr id="5"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
        <p:nvSpPr>
          <p:cNvPr id="6" name="Google Shape;213;p10"/>
          <p:cNvSpPr txBox="1"/>
          <p:nvPr/>
        </p:nvSpPr>
        <p:spPr>
          <a:xfrm>
            <a:off x="1432560" y="2558028"/>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3.2. Extracción de componentes principales</a:t>
            </a:r>
            <a:endParaRPr sz="3600" b="1" dirty="0">
              <a:solidFill>
                <a:srgbClr val="23879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13"/>
          <p:cNvSpPr txBox="1"/>
          <p:nvPr/>
        </p:nvSpPr>
        <p:spPr>
          <a:xfrm>
            <a:off x="1432560" y="3609181"/>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a)</a:t>
            </a:r>
            <a:r>
              <a:rPr lang="es" sz="3600" b="1" dirty="0" smtClean="0">
                <a:solidFill>
                  <a:srgbClr val="238791"/>
                </a:solidFill>
                <a:latin typeface="Calibri"/>
                <a:ea typeface="Calibri"/>
                <a:cs typeface="Calibri"/>
                <a:sym typeface="Calibri"/>
              </a:rPr>
              <a:t> </a:t>
            </a:r>
            <a:r>
              <a:rPr lang="es" sz="3600" b="1" dirty="0">
                <a:solidFill>
                  <a:srgbClr val="238791"/>
                </a:solidFill>
                <a:latin typeface="Calibri"/>
                <a:ea typeface="Calibri"/>
                <a:cs typeface="Calibri"/>
                <a:sym typeface="Calibri"/>
              </a:rPr>
              <a:t>Valores propios mayores que 1</a:t>
            </a:r>
            <a:endParaRPr sz="3600" b="1" dirty="0">
              <a:solidFill>
                <a:srgbClr val="238791"/>
              </a:solidFill>
              <a:latin typeface="Calibri"/>
              <a:ea typeface="Calibri"/>
              <a:cs typeface="Calibri"/>
              <a:sym typeface="Calibri"/>
            </a:endParaRPr>
          </a:p>
        </p:txBody>
      </p:sp>
      <p:sp>
        <p:nvSpPr>
          <p:cNvPr id="236" name="Google Shape;236;p13"/>
          <p:cNvSpPr txBox="1"/>
          <p:nvPr/>
        </p:nvSpPr>
        <p:spPr>
          <a:xfrm>
            <a:off x="1852125" y="4411614"/>
            <a:ext cx="10501606" cy="353943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2800" dirty="0">
                <a:solidFill>
                  <a:schemeClr val="dk1"/>
                </a:solidFill>
                <a:latin typeface="Calibri"/>
                <a:ea typeface="Calibri"/>
                <a:cs typeface="Calibri"/>
                <a:sym typeface="Calibri"/>
              </a:rPr>
              <a:t>De acuerdo con esta regla, elegimos aquellos componentes con un valor </a:t>
            </a:r>
            <a:r>
              <a:rPr lang="es" sz="2800" dirty="0" smtClean="0">
                <a:solidFill>
                  <a:schemeClr val="dk1"/>
                </a:solidFill>
                <a:latin typeface="Calibri"/>
                <a:ea typeface="Calibri"/>
                <a:cs typeface="Calibri"/>
                <a:sym typeface="Calibri"/>
              </a:rPr>
              <a:t>propio (</a:t>
            </a:r>
            <a:r>
              <a:rPr lang="es" sz="2800" i="1" dirty="0" smtClean="0">
                <a:solidFill>
                  <a:schemeClr val="dk1"/>
                </a:solidFill>
                <a:latin typeface="Calibri"/>
                <a:ea typeface="Calibri"/>
                <a:cs typeface="Calibri"/>
                <a:sym typeface="Calibri"/>
              </a:rPr>
              <a:t>eigenvalue</a:t>
            </a:r>
            <a:r>
              <a:rPr lang="es" sz="2800" dirty="0" smtClean="0">
                <a:solidFill>
                  <a:schemeClr val="dk1"/>
                </a:solidFill>
                <a:latin typeface="Calibri"/>
                <a:ea typeface="Calibri"/>
                <a:cs typeface="Calibri"/>
                <a:sym typeface="Calibri"/>
              </a:rPr>
              <a:t>) </a:t>
            </a:r>
            <a:r>
              <a:rPr lang="es" sz="2800" dirty="0">
                <a:solidFill>
                  <a:schemeClr val="dk1"/>
                </a:solidFill>
                <a:latin typeface="Calibri"/>
                <a:ea typeface="Calibri"/>
                <a:cs typeface="Calibri"/>
                <a:sym typeface="Calibri"/>
              </a:rPr>
              <a:t>mayor que 1.</a:t>
            </a:r>
            <a:endParaRPr sz="2800" dirty="0">
              <a:solidFill>
                <a:schemeClr val="dk1"/>
              </a:solidFill>
              <a:latin typeface="Calibri"/>
              <a:ea typeface="Calibri"/>
              <a:cs typeface="Calibri"/>
              <a:sym typeface="Calibri"/>
            </a:endParaRPr>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0" marR="0" lvl="0" indent="0" rtl="0">
              <a:spcBef>
                <a:spcPts val="0"/>
              </a:spcBef>
              <a:spcAft>
                <a:spcPts val="0"/>
              </a:spcAft>
              <a:buNone/>
            </a:pPr>
            <a:r>
              <a:rPr lang="es" sz="2800" dirty="0">
                <a:solidFill>
                  <a:schemeClr val="dk1"/>
                </a:solidFill>
                <a:latin typeface="Calibri"/>
                <a:ea typeface="Calibri"/>
                <a:cs typeface="Calibri"/>
                <a:sym typeface="Calibri"/>
              </a:rPr>
              <a:t>El</a:t>
            </a:r>
            <a:r>
              <a:rPr lang="es" sz="2800" b="1" dirty="0">
                <a:solidFill>
                  <a:schemeClr val="dk1"/>
                </a:solidFill>
                <a:latin typeface="Calibri"/>
                <a:ea typeface="Calibri"/>
                <a:cs typeface="Calibri"/>
                <a:sym typeface="Calibri"/>
              </a:rPr>
              <a:t> valor propio </a:t>
            </a:r>
            <a:r>
              <a:rPr lang="es" sz="2800" dirty="0">
                <a:solidFill>
                  <a:schemeClr val="dk1"/>
                </a:solidFill>
                <a:latin typeface="Calibri"/>
                <a:ea typeface="Calibri"/>
                <a:cs typeface="Calibri"/>
                <a:sym typeface="Calibri"/>
              </a:rPr>
              <a:t>es un número que </a:t>
            </a:r>
            <a:r>
              <a:rPr lang="es" sz="2800" dirty="0" smtClean="0">
                <a:solidFill>
                  <a:schemeClr val="dk1"/>
                </a:solidFill>
                <a:latin typeface="Calibri"/>
                <a:ea typeface="Calibri"/>
                <a:cs typeface="Calibri"/>
                <a:sym typeface="Calibri"/>
              </a:rPr>
              <a:t>nos devuelve </a:t>
            </a:r>
            <a:r>
              <a:rPr lang="es" sz="2800" dirty="0">
                <a:solidFill>
                  <a:schemeClr val="dk1"/>
                </a:solidFill>
                <a:latin typeface="Calibri"/>
                <a:ea typeface="Calibri"/>
                <a:cs typeface="Calibri"/>
                <a:sym typeface="Calibri"/>
              </a:rPr>
              <a:t>la </a:t>
            </a:r>
            <a:r>
              <a:rPr lang="es" sz="2800" b="1" dirty="0">
                <a:solidFill>
                  <a:schemeClr val="dk1"/>
                </a:solidFill>
                <a:latin typeface="Calibri"/>
                <a:ea typeface="Calibri"/>
                <a:cs typeface="Calibri"/>
                <a:sym typeface="Calibri"/>
              </a:rPr>
              <a:t>varianza explicada </a:t>
            </a:r>
            <a:r>
              <a:rPr lang="es" sz="2800" dirty="0">
                <a:solidFill>
                  <a:schemeClr val="dk1"/>
                </a:solidFill>
                <a:latin typeface="Calibri"/>
                <a:ea typeface="Calibri"/>
                <a:cs typeface="Calibri"/>
                <a:sym typeface="Calibri"/>
              </a:rPr>
              <a:t>por el componente: dado que inicialmente la varianza explicada por cada variable individual es igual a 1, no tendría sentido tomar un componente (que es una combinación de variables) con una varianza </a:t>
            </a:r>
            <a:r>
              <a:rPr lang="es" sz="2800" dirty="0" smtClean="0">
                <a:solidFill>
                  <a:schemeClr val="dk1"/>
                </a:solidFill>
                <a:latin typeface="Calibri"/>
                <a:ea typeface="Calibri"/>
                <a:cs typeface="Calibri"/>
                <a:sym typeface="Calibri"/>
              </a:rPr>
              <a:t>inferior a </a:t>
            </a:r>
            <a:r>
              <a:rPr lang="es" sz="2800" dirty="0">
                <a:solidFill>
                  <a:schemeClr val="dk1"/>
                </a:solidFill>
                <a:latin typeface="Calibri"/>
                <a:ea typeface="Calibri"/>
                <a:cs typeface="Calibri"/>
                <a:sym typeface="Calibri"/>
              </a:rPr>
              <a:t>1.</a:t>
            </a:r>
            <a:endParaRPr sz="2800" dirty="0">
              <a:solidFill>
                <a:schemeClr val="dk1"/>
              </a:solidFill>
              <a:latin typeface="Calibri"/>
              <a:ea typeface="Calibri"/>
              <a:cs typeface="Calibri"/>
              <a:sym typeface="Calibri"/>
            </a:endParaRPr>
          </a:p>
        </p:txBody>
      </p:sp>
      <p:sp>
        <p:nvSpPr>
          <p:cNvPr id="237" name="Google Shape;237;p13"/>
          <p:cNvSpPr txBox="1"/>
          <p:nvPr/>
        </p:nvSpPr>
        <p:spPr>
          <a:xfrm>
            <a:off x="13030200" y="3609181"/>
            <a:ext cx="3588327"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5000">
                <a:solidFill>
                  <a:schemeClr val="dk1"/>
                </a:solidFill>
                <a:latin typeface="Algerian"/>
                <a:ea typeface="Algerian"/>
                <a:cs typeface="Algerian"/>
                <a:sym typeface="Algerian"/>
              </a:rPr>
              <a:t>ʎ&gt;1</a:t>
            </a:r>
            <a:endParaRPr/>
          </a:p>
        </p:txBody>
      </p:sp>
      <p:sp>
        <p:nvSpPr>
          <p:cNvPr id="6"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
        <p:nvSpPr>
          <p:cNvPr id="7" name="Google Shape;213;p10"/>
          <p:cNvSpPr txBox="1"/>
          <p:nvPr/>
        </p:nvSpPr>
        <p:spPr>
          <a:xfrm>
            <a:off x="1432560" y="2558028"/>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3.3. Criterios</a:t>
            </a:r>
            <a:endParaRPr sz="3600" b="1" dirty="0">
              <a:solidFill>
                <a:srgbClr val="23879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4" name="Google Shape;244;p14"/>
          <p:cNvSpPr txBox="1"/>
          <p:nvPr/>
        </p:nvSpPr>
        <p:spPr>
          <a:xfrm>
            <a:off x="2038739" y="4467598"/>
            <a:ext cx="12420600"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 sz="2800" dirty="0">
                <a:solidFill>
                  <a:schemeClr val="dk1"/>
                </a:solidFill>
                <a:latin typeface="Calibri"/>
                <a:ea typeface="Calibri"/>
                <a:cs typeface="Calibri"/>
                <a:sym typeface="Calibri"/>
              </a:rPr>
              <a:t>De acuerdo con este criterio, nos </a:t>
            </a:r>
            <a:r>
              <a:rPr lang="es" sz="2800" dirty="0" smtClean="0">
                <a:solidFill>
                  <a:schemeClr val="dk1"/>
                </a:solidFill>
                <a:latin typeface="Calibri"/>
                <a:ea typeface="Calibri"/>
                <a:cs typeface="Calibri"/>
                <a:sym typeface="Calibri"/>
              </a:rPr>
              <a:t>quedamos con componentes </a:t>
            </a:r>
            <a:r>
              <a:rPr lang="es" sz="2800" dirty="0">
                <a:solidFill>
                  <a:schemeClr val="dk1"/>
                </a:solidFill>
                <a:latin typeface="Calibri"/>
                <a:ea typeface="Calibri"/>
                <a:cs typeface="Calibri"/>
                <a:sym typeface="Calibri"/>
              </a:rPr>
              <a:t>principales que explican </a:t>
            </a:r>
            <a:r>
              <a:rPr lang="es" sz="2800" dirty="0" smtClean="0">
                <a:solidFill>
                  <a:schemeClr val="dk1"/>
                </a:solidFill>
                <a:latin typeface="Calibri"/>
                <a:ea typeface="Calibri"/>
                <a:cs typeface="Calibri"/>
                <a:sym typeface="Calibri"/>
              </a:rPr>
              <a:t>al </a:t>
            </a:r>
            <a:r>
              <a:rPr lang="es" sz="2800" dirty="0">
                <a:solidFill>
                  <a:schemeClr val="dk1"/>
                </a:solidFill>
                <a:latin typeface="Calibri"/>
                <a:ea typeface="Calibri"/>
                <a:cs typeface="Calibri"/>
                <a:sym typeface="Calibri"/>
              </a:rPr>
              <a:t>menos el 70% de la </a:t>
            </a:r>
            <a:r>
              <a:rPr lang="es" sz="2800" dirty="0" smtClean="0">
                <a:solidFill>
                  <a:schemeClr val="dk1"/>
                </a:solidFill>
                <a:latin typeface="Calibri"/>
                <a:ea typeface="Calibri"/>
                <a:cs typeface="Calibri"/>
                <a:sym typeface="Calibri"/>
              </a:rPr>
              <a:t>varianza  acumulada.</a:t>
            </a:r>
            <a:endParaRPr dirty="0"/>
          </a:p>
          <a:p>
            <a:pPr marL="0" marR="0" lvl="0" indent="0" algn="just" rtl="0">
              <a:spcBef>
                <a:spcPts val="0"/>
              </a:spcBef>
              <a:spcAft>
                <a:spcPts val="0"/>
              </a:spcAft>
              <a:buNone/>
            </a:pPr>
            <a:endParaRPr sz="2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 sz="2800" dirty="0">
                <a:solidFill>
                  <a:schemeClr val="dk1"/>
                </a:solidFill>
                <a:latin typeface="Calibri"/>
                <a:ea typeface="Calibri"/>
                <a:cs typeface="Calibri"/>
                <a:sym typeface="Calibri"/>
              </a:rPr>
              <a:t>Además, cada componente individual que se extraiga </a:t>
            </a:r>
            <a:r>
              <a:rPr lang="es" sz="2800" dirty="0" smtClean="0">
                <a:solidFill>
                  <a:schemeClr val="dk1"/>
                </a:solidFill>
                <a:latin typeface="Calibri"/>
                <a:ea typeface="Calibri"/>
                <a:cs typeface="Calibri"/>
                <a:sym typeface="Calibri"/>
              </a:rPr>
              <a:t>debería contribuir a un </a:t>
            </a:r>
            <a:r>
              <a:rPr lang="es" sz="2800" dirty="0">
                <a:solidFill>
                  <a:schemeClr val="dk1"/>
                </a:solidFill>
                <a:latin typeface="Calibri"/>
                <a:ea typeface="Calibri"/>
                <a:cs typeface="Calibri"/>
                <a:sym typeface="Calibri"/>
              </a:rPr>
              <a:t>aumento significativo de la varianza </a:t>
            </a:r>
            <a:r>
              <a:rPr lang="es" sz="2800" dirty="0" smtClean="0">
                <a:solidFill>
                  <a:schemeClr val="dk1"/>
                </a:solidFill>
                <a:latin typeface="Calibri"/>
                <a:ea typeface="Calibri"/>
                <a:cs typeface="Calibri"/>
                <a:sym typeface="Calibri"/>
              </a:rPr>
              <a:t>global </a:t>
            </a:r>
            <a:r>
              <a:rPr lang="es" sz="2800" dirty="0">
                <a:solidFill>
                  <a:schemeClr val="dk1"/>
                </a:solidFill>
                <a:latin typeface="Calibri"/>
                <a:ea typeface="Calibri"/>
                <a:cs typeface="Calibri"/>
                <a:sym typeface="Calibri"/>
              </a:rPr>
              <a:t>(por ejemplo, al menos </a:t>
            </a:r>
            <a:r>
              <a:rPr lang="es" sz="2800" dirty="0" smtClean="0">
                <a:solidFill>
                  <a:schemeClr val="dk1"/>
                </a:solidFill>
                <a:latin typeface="Calibri"/>
                <a:ea typeface="Calibri"/>
                <a:cs typeface="Calibri"/>
                <a:sym typeface="Calibri"/>
              </a:rPr>
              <a:t>un aumento del </a:t>
            </a:r>
            <a:r>
              <a:rPr lang="es" sz="2800" dirty="0">
                <a:solidFill>
                  <a:schemeClr val="dk1"/>
                </a:solidFill>
                <a:latin typeface="Calibri"/>
                <a:ea typeface="Calibri"/>
                <a:cs typeface="Calibri"/>
                <a:sym typeface="Calibri"/>
              </a:rPr>
              <a:t>5 % o </a:t>
            </a:r>
            <a:r>
              <a:rPr lang="es" sz="2800" dirty="0" smtClean="0">
                <a:solidFill>
                  <a:schemeClr val="dk1"/>
                </a:solidFill>
                <a:latin typeface="Calibri"/>
                <a:ea typeface="Calibri"/>
                <a:cs typeface="Calibri"/>
                <a:sym typeface="Calibri"/>
              </a:rPr>
              <a:t>10 </a:t>
            </a:r>
            <a:r>
              <a:rPr lang="es" sz="2800" dirty="0">
                <a:solidFill>
                  <a:schemeClr val="dk1"/>
                </a:solidFill>
                <a:latin typeface="Calibri"/>
                <a:ea typeface="Calibri"/>
                <a:cs typeface="Calibri"/>
                <a:sym typeface="Calibri"/>
              </a:rPr>
              <a:t>% de </a:t>
            </a:r>
            <a:r>
              <a:rPr lang="es" sz="2800" dirty="0" smtClean="0">
                <a:solidFill>
                  <a:schemeClr val="dk1"/>
                </a:solidFill>
                <a:latin typeface="Calibri"/>
                <a:ea typeface="Calibri"/>
                <a:cs typeface="Calibri"/>
                <a:sym typeface="Calibri"/>
              </a:rPr>
              <a:t>la </a:t>
            </a:r>
            <a:r>
              <a:rPr lang="es" sz="2800" dirty="0">
                <a:solidFill>
                  <a:schemeClr val="dk1"/>
                </a:solidFill>
                <a:latin typeface="Calibri"/>
                <a:ea typeface="Calibri"/>
                <a:cs typeface="Calibri"/>
                <a:sym typeface="Calibri"/>
              </a:rPr>
              <a:t>variabilidad explicada).</a:t>
            </a:r>
            <a:endParaRPr sz="2800" dirty="0">
              <a:solidFill>
                <a:schemeClr val="dk1"/>
              </a:solidFill>
              <a:latin typeface="Calibri"/>
              <a:ea typeface="Calibri"/>
              <a:cs typeface="Calibri"/>
              <a:sym typeface="Calibri"/>
            </a:endParaRPr>
          </a:p>
        </p:txBody>
      </p:sp>
      <p:sp>
        <p:nvSpPr>
          <p:cNvPr id="5" name="Google Shape;235;p13"/>
          <p:cNvSpPr txBox="1"/>
          <p:nvPr/>
        </p:nvSpPr>
        <p:spPr>
          <a:xfrm>
            <a:off x="1432560" y="3609181"/>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a:solidFill>
                  <a:srgbClr val="238791"/>
                </a:solidFill>
                <a:latin typeface="Calibri"/>
                <a:ea typeface="Calibri"/>
                <a:cs typeface="Calibri"/>
                <a:sym typeface="Calibri"/>
              </a:rPr>
              <a:t>b</a:t>
            </a:r>
            <a:r>
              <a:rPr lang="es" sz="3600" b="1" dirty="0" smtClean="0">
                <a:solidFill>
                  <a:srgbClr val="238791"/>
                </a:solidFill>
                <a:latin typeface="Calibri"/>
                <a:ea typeface="Calibri"/>
                <a:cs typeface="Calibri"/>
                <a:sym typeface="Calibri"/>
              </a:rPr>
              <a:t>)</a:t>
            </a:r>
            <a:r>
              <a:rPr lang="es" sz="3600" b="1" dirty="0" smtClean="0">
                <a:solidFill>
                  <a:srgbClr val="238791"/>
                </a:solidFill>
                <a:latin typeface="Calibri"/>
                <a:ea typeface="Calibri"/>
                <a:cs typeface="Calibri"/>
                <a:sym typeface="Calibri"/>
              </a:rPr>
              <a:t> Proporción de la varianza global explicada</a:t>
            </a:r>
            <a:endParaRPr sz="3600" b="1" dirty="0">
              <a:solidFill>
                <a:srgbClr val="238791"/>
              </a:solidFill>
              <a:latin typeface="Calibri"/>
              <a:ea typeface="Calibri"/>
              <a:cs typeface="Calibri"/>
              <a:sym typeface="Calibri"/>
            </a:endParaRPr>
          </a:p>
        </p:txBody>
      </p:sp>
      <p:sp>
        <p:nvSpPr>
          <p:cNvPr id="6"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
        <p:nvSpPr>
          <p:cNvPr id="7" name="Google Shape;213;p10"/>
          <p:cNvSpPr txBox="1"/>
          <p:nvPr/>
        </p:nvSpPr>
        <p:spPr>
          <a:xfrm>
            <a:off x="1432560" y="2558028"/>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3.3. Criterios</a:t>
            </a:r>
            <a:endParaRPr sz="3600" b="1" dirty="0">
              <a:solidFill>
                <a:srgbClr val="238791"/>
              </a:solidFill>
              <a:latin typeface="Calibri"/>
              <a:ea typeface="Calibri"/>
              <a:cs typeface="Calibri"/>
              <a:sym typeface="Calibri"/>
            </a:endParaRPr>
          </a:p>
        </p:txBody>
      </p:sp>
    </p:spTree>
  </p:cSld>
  <p:clrMapOvr>
    <a:masterClrMapping/>
  </p:clrMapOvr>
  <p:extLst mod="1">
    <p:ext uri="{6950BFC3-D8DA-4A85-94F7-54DA5524770B}">
      <p188:commentRel xmlns=""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1" name="Google Shape;251;p15"/>
          <p:cNvSpPr txBox="1"/>
          <p:nvPr/>
        </p:nvSpPr>
        <p:spPr>
          <a:xfrm>
            <a:off x="1852126" y="4625757"/>
            <a:ext cx="8153400" cy="31085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2800" dirty="0">
                <a:solidFill>
                  <a:schemeClr val="dk1"/>
                </a:solidFill>
                <a:latin typeface="Calibri"/>
                <a:ea typeface="Calibri"/>
                <a:cs typeface="Calibri"/>
                <a:sym typeface="Calibri"/>
              </a:rPr>
              <a:t>Este método se basa en un gráfico en el que el eje vertical contiene los valores de los </a:t>
            </a:r>
            <a:r>
              <a:rPr lang="es" sz="2800" i="1" dirty="0" smtClean="0">
                <a:solidFill>
                  <a:schemeClr val="dk1"/>
                </a:solidFill>
                <a:latin typeface="Calibri"/>
                <a:ea typeface="Calibri"/>
                <a:cs typeface="Calibri"/>
                <a:sym typeface="Calibri"/>
              </a:rPr>
              <a:t>eigenvalues</a:t>
            </a:r>
            <a:r>
              <a:rPr lang="es" sz="2800" dirty="0" smtClean="0">
                <a:solidFill>
                  <a:schemeClr val="dk1"/>
                </a:solidFill>
                <a:latin typeface="Calibri"/>
                <a:ea typeface="Calibri"/>
                <a:cs typeface="Calibri"/>
                <a:sym typeface="Calibri"/>
              </a:rPr>
              <a:t> </a:t>
            </a:r>
            <a:r>
              <a:rPr lang="es" sz="2800" dirty="0">
                <a:solidFill>
                  <a:schemeClr val="dk1"/>
                </a:solidFill>
                <a:latin typeface="Calibri"/>
                <a:ea typeface="Calibri"/>
                <a:cs typeface="Calibri"/>
                <a:sym typeface="Calibri"/>
              </a:rPr>
              <a:t>y el eje horizontal </a:t>
            </a:r>
            <a:r>
              <a:rPr lang="es" sz="2800" dirty="0" smtClean="0">
                <a:solidFill>
                  <a:schemeClr val="dk1"/>
                </a:solidFill>
                <a:latin typeface="Calibri"/>
                <a:ea typeface="Calibri"/>
                <a:cs typeface="Calibri"/>
                <a:sym typeface="Calibri"/>
              </a:rPr>
              <a:t>todos los </a:t>
            </a:r>
            <a:r>
              <a:rPr lang="es" sz="2800" dirty="0">
                <a:solidFill>
                  <a:schemeClr val="dk1"/>
                </a:solidFill>
                <a:latin typeface="Calibri"/>
                <a:ea typeface="Calibri"/>
                <a:cs typeface="Calibri"/>
                <a:sym typeface="Calibri"/>
              </a:rPr>
              <a:t>posibles componentes a extraer </a:t>
            </a:r>
            <a:r>
              <a:rPr lang="es" sz="2800" dirty="0" smtClean="0">
                <a:solidFill>
                  <a:schemeClr val="dk1"/>
                </a:solidFill>
                <a:latin typeface="Calibri"/>
                <a:ea typeface="Calibri"/>
                <a:cs typeface="Calibri"/>
                <a:sym typeface="Calibri"/>
              </a:rPr>
              <a:t>(el mismo número por tanto al de variables </a:t>
            </a:r>
            <a:r>
              <a:rPr lang="es" sz="2800" dirty="0">
                <a:solidFill>
                  <a:schemeClr val="dk1"/>
                </a:solidFill>
                <a:latin typeface="Calibri"/>
                <a:ea typeface="Calibri"/>
                <a:cs typeface="Calibri"/>
                <a:sym typeface="Calibri"/>
              </a:rPr>
              <a:t>de partida). Conectando los puntos se obtendrá una línea quebrada que tendrá forma cóncava en algunas partes y </a:t>
            </a:r>
            <a:r>
              <a:rPr lang="es" sz="2800" dirty="0" smtClean="0">
                <a:solidFill>
                  <a:schemeClr val="dk1"/>
                </a:solidFill>
                <a:latin typeface="Calibri"/>
                <a:ea typeface="Calibri"/>
                <a:cs typeface="Calibri"/>
                <a:sym typeface="Calibri"/>
              </a:rPr>
              <a:t>convexa </a:t>
            </a:r>
            <a:r>
              <a:rPr lang="es" sz="2800" dirty="0">
                <a:solidFill>
                  <a:schemeClr val="dk1"/>
                </a:solidFill>
                <a:latin typeface="Calibri"/>
                <a:ea typeface="Calibri"/>
                <a:cs typeface="Calibri"/>
                <a:sym typeface="Calibri"/>
              </a:rPr>
              <a:t>en otras</a:t>
            </a:r>
            <a:endParaRPr sz="2800" dirty="0">
              <a:solidFill>
                <a:schemeClr val="dk1"/>
              </a:solidFill>
              <a:latin typeface="Calibri"/>
              <a:ea typeface="Calibri"/>
              <a:cs typeface="Calibri"/>
              <a:sym typeface="Calibri"/>
            </a:endParaRPr>
          </a:p>
        </p:txBody>
      </p:sp>
      <p:pic>
        <p:nvPicPr>
          <p:cNvPr id="252" name="Google Shape;252;p15"/>
          <p:cNvPicPr preferRelativeResize="0"/>
          <p:nvPr/>
        </p:nvPicPr>
        <p:blipFill rotWithShape="1">
          <a:blip r:embed="rId3">
            <a:alphaModFix/>
          </a:blip>
          <a:srcRect/>
          <a:stretch/>
        </p:blipFill>
        <p:spPr>
          <a:xfrm>
            <a:off x="11141129" y="2386887"/>
            <a:ext cx="6673741" cy="5347413"/>
          </a:xfrm>
          <a:prstGeom prst="rect">
            <a:avLst/>
          </a:prstGeom>
          <a:noFill/>
          <a:ln>
            <a:noFill/>
          </a:ln>
        </p:spPr>
      </p:pic>
      <p:sp>
        <p:nvSpPr>
          <p:cNvPr id="7"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
        <p:nvSpPr>
          <p:cNvPr id="8" name="Google Shape;213;p10"/>
          <p:cNvSpPr txBox="1"/>
          <p:nvPr/>
        </p:nvSpPr>
        <p:spPr>
          <a:xfrm>
            <a:off x="1432560" y="2558028"/>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3.3. Criterios</a:t>
            </a:r>
            <a:endParaRPr sz="3600" b="1" dirty="0">
              <a:solidFill>
                <a:srgbClr val="238791"/>
              </a:solidFill>
              <a:latin typeface="Calibri"/>
              <a:ea typeface="Calibri"/>
              <a:cs typeface="Calibri"/>
              <a:sym typeface="Calibri"/>
            </a:endParaRPr>
          </a:p>
        </p:txBody>
      </p:sp>
      <p:sp>
        <p:nvSpPr>
          <p:cNvPr id="9" name="Google Shape;235;p13"/>
          <p:cNvSpPr txBox="1"/>
          <p:nvPr/>
        </p:nvSpPr>
        <p:spPr>
          <a:xfrm>
            <a:off x="1432560" y="3291941"/>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c) Gráfico de sedimentación (screeplot)</a:t>
            </a:r>
            <a:endParaRPr sz="3600" b="1" dirty="0">
              <a:solidFill>
                <a:srgbClr val="23879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9" name="Google Shape;259;p16"/>
          <p:cNvSpPr txBox="1"/>
          <p:nvPr/>
        </p:nvSpPr>
        <p:spPr>
          <a:xfrm>
            <a:off x="1432560" y="4263036"/>
            <a:ext cx="9111032" cy="3970277"/>
          </a:xfrm>
          <a:prstGeom prst="rect">
            <a:avLst/>
          </a:prstGeom>
          <a:noFill/>
          <a:ln>
            <a:noFill/>
          </a:ln>
        </p:spPr>
        <p:txBody>
          <a:bodyPr spcFirstLastPara="1" wrap="square" lIns="91425" tIns="45700" rIns="91425" bIns="45700" anchor="t" anchorCtr="0">
            <a:spAutoFit/>
          </a:bodyPr>
          <a:lstStyle/>
          <a:p>
            <a:pPr marL="457200" marR="0" lvl="0" indent="-457200"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Como </a:t>
            </a:r>
            <a:r>
              <a:rPr lang="es" sz="2800" dirty="0" smtClean="0">
                <a:solidFill>
                  <a:schemeClr val="dk1"/>
                </a:solidFill>
                <a:latin typeface="Calibri"/>
                <a:ea typeface="Calibri"/>
                <a:cs typeface="Calibri"/>
                <a:sym typeface="Calibri"/>
              </a:rPr>
              <a:t>se puede </a:t>
            </a:r>
            <a:r>
              <a:rPr lang="es" sz="2800" dirty="0">
                <a:solidFill>
                  <a:schemeClr val="dk1"/>
                </a:solidFill>
                <a:latin typeface="Calibri"/>
                <a:ea typeface="Calibri"/>
                <a:cs typeface="Calibri"/>
                <a:sym typeface="Calibri"/>
              </a:rPr>
              <a:t>ver en el gráfico, en el eje </a:t>
            </a:r>
            <a:r>
              <a:rPr lang="es" sz="2800" i="1" dirty="0">
                <a:solidFill>
                  <a:schemeClr val="dk1"/>
                </a:solidFill>
                <a:latin typeface="Calibri"/>
                <a:ea typeface="Calibri"/>
                <a:cs typeface="Calibri"/>
                <a:sym typeface="Calibri"/>
              </a:rPr>
              <a:t>x</a:t>
            </a:r>
            <a:r>
              <a:rPr lang="es" sz="2800" dirty="0">
                <a:solidFill>
                  <a:schemeClr val="dk1"/>
                </a:solidFill>
                <a:latin typeface="Calibri"/>
                <a:ea typeface="Calibri"/>
                <a:cs typeface="Calibri"/>
                <a:sym typeface="Calibri"/>
              </a:rPr>
              <a:t> </a:t>
            </a:r>
            <a:r>
              <a:rPr lang="es" sz="2800" dirty="0" smtClean="0">
                <a:solidFill>
                  <a:schemeClr val="dk1"/>
                </a:solidFill>
                <a:latin typeface="Calibri"/>
                <a:ea typeface="Calibri"/>
                <a:cs typeface="Calibri"/>
                <a:sym typeface="Calibri"/>
              </a:rPr>
              <a:t>está el número de componentes y en el </a:t>
            </a:r>
            <a:r>
              <a:rPr lang="es" sz="2800" dirty="0">
                <a:solidFill>
                  <a:schemeClr val="dk1"/>
                </a:solidFill>
                <a:latin typeface="Calibri"/>
                <a:ea typeface="Calibri"/>
                <a:cs typeface="Calibri"/>
                <a:sym typeface="Calibri"/>
              </a:rPr>
              <a:t>eje </a:t>
            </a:r>
            <a:r>
              <a:rPr lang="es" sz="2800" i="1" dirty="0">
                <a:solidFill>
                  <a:schemeClr val="dk1"/>
                </a:solidFill>
                <a:latin typeface="Calibri"/>
                <a:ea typeface="Calibri"/>
                <a:cs typeface="Calibri"/>
                <a:sym typeface="Calibri"/>
              </a:rPr>
              <a:t>y </a:t>
            </a:r>
            <a:r>
              <a:rPr lang="es" sz="2800" dirty="0">
                <a:solidFill>
                  <a:schemeClr val="dk1"/>
                </a:solidFill>
                <a:latin typeface="Calibri"/>
                <a:ea typeface="Calibri"/>
                <a:cs typeface="Calibri"/>
                <a:sym typeface="Calibri"/>
              </a:rPr>
              <a:t>están los valores </a:t>
            </a:r>
            <a:r>
              <a:rPr lang="es" sz="2800" dirty="0" smtClean="0">
                <a:solidFill>
                  <a:schemeClr val="dk1"/>
                </a:solidFill>
                <a:latin typeface="Calibri"/>
                <a:ea typeface="Calibri"/>
                <a:cs typeface="Calibri"/>
                <a:sym typeface="Calibri"/>
              </a:rPr>
              <a:t>propios (</a:t>
            </a:r>
            <a:r>
              <a:rPr lang="es" sz="2800" i="1" dirty="0" smtClean="0">
                <a:solidFill>
                  <a:schemeClr val="dk1"/>
                </a:solidFill>
                <a:latin typeface="Calibri"/>
                <a:ea typeface="Calibri"/>
                <a:cs typeface="Calibri"/>
                <a:sym typeface="Calibri"/>
              </a:rPr>
              <a:t>eigenvalues</a:t>
            </a:r>
            <a:r>
              <a:rPr lang="es" sz="2800" dirty="0" smtClean="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a:p>
            <a:pPr marL="457200" marR="0" lvl="0" indent="-279400"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457200" marR="0" lvl="0" indent="-457200"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Cuando la curva de este gráfico forma un 'codo', podemos </a:t>
            </a:r>
            <a:r>
              <a:rPr lang="es" sz="2800" dirty="0" smtClean="0">
                <a:solidFill>
                  <a:schemeClr val="dk1"/>
                </a:solidFill>
                <a:latin typeface="Calibri"/>
                <a:ea typeface="Calibri"/>
                <a:cs typeface="Calibri"/>
                <a:sym typeface="Calibri"/>
              </a:rPr>
              <a:t>trazar una línea </a:t>
            </a:r>
            <a:r>
              <a:rPr lang="es" sz="2800" dirty="0">
                <a:solidFill>
                  <a:schemeClr val="dk1"/>
                </a:solidFill>
                <a:latin typeface="Calibri"/>
                <a:ea typeface="Calibri"/>
                <a:cs typeface="Calibri"/>
                <a:sym typeface="Calibri"/>
              </a:rPr>
              <a:t>y solo tener en cuenta los </a:t>
            </a:r>
            <a:r>
              <a:rPr lang="es" sz="2800" dirty="0" smtClean="0">
                <a:solidFill>
                  <a:schemeClr val="dk1"/>
                </a:solidFill>
                <a:latin typeface="Calibri"/>
                <a:ea typeface="Calibri"/>
                <a:cs typeface="Calibri"/>
                <a:sym typeface="Calibri"/>
              </a:rPr>
              <a:t>valores previos.</a:t>
            </a:r>
            <a:endParaRPr dirty="0"/>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457200" marR="0" lvl="0" indent="-457200" rtl="0">
              <a:spcBef>
                <a:spcPts val="0"/>
              </a:spcBef>
              <a:spcAft>
                <a:spcPts val="0"/>
              </a:spcAft>
              <a:buClr>
                <a:schemeClr val="dk1"/>
              </a:buClr>
              <a:buSzPts val="2800"/>
              <a:buFont typeface="Noto Sans Symbols"/>
              <a:buChar char="✔"/>
            </a:pPr>
            <a:r>
              <a:rPr lang="es" sz="2800" dirty="0" smtClean="0">
                <a:solidFill>
                  <a:schemeClr val="dk1"/>
                </a:solidFill>
                <a:latin typeface="Calibri"/>
                <a:ea typeface="Calibri"/>
                <a:cs typeface="Calibri"/>
                <a:sym typeface="Calibri"/>
              </a:rPr>
              <a:t>Por ejemplo, en este gráfico se puede </a:t>
            </a:r>
            <a:r>
              <a:rPr lang="es" sz="2800" dirty="0">
                <a:solidFill>
                  <a:schemeClr val="dk1"/>
                </a:solidFill>
                <a:latin typeface="Calibri"/>
                <a:ea typeface="Calibri"/>
                <a:cs typeface="Calibri"/>
                <a:sym typeface="Calibri"/>
              </a:rPr>
              <a:t>ver que el número de puntos </a:t>
            </a:r>
            <a:r>
              <a:rPr lang="es" sz="2800" dirty="0" smtClean="0">
                <a:solidFill>
                  <a:schemeClr val="dk1"/>
                </a:solidFill>
                <a:latin typeface="Calibri"/>
                <a:ea typeface="Calibri"/>
                <a:cs typeface="Calibri"/>
                <a:sym typeface="Calibri"/>
              </a:rPr>
              <a:t>antes del </a:t>
            </a:r>
            <a:r>
              <a:rPr lang="es" sz="2800" dirty="0">
                <a:solidFill>
                  <a:schemeClr val="dk1"/>
                </a:solidFill>
                <a:latin typeface="Calibri"/>
                <a:ea typeface="Calibri"/>
                <a:cs typeface="Calibri"/>
                <a:sym typeface="Calibri"/>
              </a:rPr>
              <a:t>codo es 2.</a:t>
            </a:r>
            <a:endParaRPr sz="2800" dirty="0">
              <a:solidFill>
                <a:schemeClr val="dk1"/>
              </a:solidFill>
              <a:latin typeface="Calibri"/>
              <a:ea typeface="Calibri"/>
              <a:cs typeface="Calibri"/>
              <a:sym typeface="Calibri"/>
            </a:endParaRPr>
          </a:p>
        </p:txBody>
      </p:sp>
      <p:pic>
        <p:nvPicPr>
          <p:cNvPr id="260" name="Google Shape;260;p16"/>
          <p:cNvPicPr preferRelativeResize="0"/>
          <p:nvPr/>
        </p:nvPicPr>
        <p:blipFill rotWithShape="1">
          <a:blip r:embed="rId3">
            <a:alphaModFix/>
          </a:blip>
          <a:srcRect/>
          <a:stretch/>
        </p:blipFill>
        <p:spPr>
          <a:xfrm>
            <a:off x="10682369" y="2019301"/>
            <a:ext cx="7132501" cy="5715000"/>
          </a:xfrm>
          <a:prstGeom prst="rect">
            <a:avLst/>
          </a:prstGeom>
          <a:noFill/>
          <a:ln>
            <a:noFill/>
          </a:ln>
        </p:spPr>
      </p:pic>
      <p:sp>
        <p:nvSpPr>
          <p:cNvPr id="6" name="Google Shape;235;p13"/>
          <p:cNvSpPr txBox="1"/>
          <p:nvPr/>
        </p:nvSpPr>
        <p:spPr>
          <a:xfrm>
            <a:off x="1432560" y="3291941"/>
            <a:ext cx="13258800" cy="646290"/>
          </a:xfrm>
          <a:prstGeom prst="rect">
            <a:avLst/>
          </a:prstGeom>
          <a:noFill/>
          <a:ln>
            <a:noFill/>
          </a:ln>
        </p:spPr>
        <p:txBody>
          <a:bodyPr spcFirstLastPara="1" wrap="square" lIns="91425" tIns="45700" rIns="91425" bIns="45700" anchor="t" anchorCtr="0">
            <a:spAutoFit/>
          </a:bodyPr>
          <a:lstStyle/>
          <a:p>
            <a:r>
              <a:rPr lang="es" sz="3600" b="1" dirty="0" smtClean="0">
                <a:solidFill>
                  <a:srgbClr val="238791"/>
                </a:solidFill>
                <a:latin typeface="Calibri"/>
                <a:ea typeface="Calibri"/>
                <a:cs typeface="Calibri"/>
                <a:sym typeface="Calibri"/>
              </a:rPr>
              <a:t>c) Gráfico de sedimentación </a:t>
            </a:r>
            <a:r>
              <a:rPr lang="es-ES" sz="3600" b="1" dirty="0">
                <a:solidFill>
                  <a:srgbClr val="238791"/>
                </a:solidFill>
                <a:latin typeface="Calibri"/>
                <a:ea typeface="Calibri"/>
                <a:cs typeface="Calibri"/>
                <a:sym typeface="Calibri"/>
              </a:rPr>
              <a:t>(</a:t>
            </a:r>
            <a:r>
              <a:rPr lang="es-ES" sz="3600" b="1" dirty="0" err="1">
                <a:solidFill>
                  <a:srgbClr val="238791"/>
                </a:solidFill>
                <a:latin typeface="Calibri"/>
                <a:ea typeface="Calibri"/>
                <a:cs typeface="Calibri"/>
                <a:sym typeface="Calibri"/>
              </a:rPr>
              <a:t>screeplot</a:t>
            </a:r>
            <a:r>
              <a:rPr lang="es-ES" sz="3600" b="1" dirty="0" smtClean="0">
                <a:solidFill>
                  <a:srgbClr val="238791"/>
                </a:solidFill>
                <a:latin typeface="Calibri"/>
                <a:ea typeface="Calibri"/>
                <a:cs typeface="Calibri"/>
                <a:sym typeface="Calibri"/>
              </a:rPr>
              <a:t>)</a:t>
            </a:r>
            <a:endParaRPr lang="es-ES" sz="3600" b="1" dirty="0">
              <a:solidFill>
                <a:srgbClr val="238791"/>
              </a:solidFill>
              <a:latin typeface="Calibri"/>
              <a:ea typeface="Calibri"/>
              <a:cs typeface="Calibri"/>
              <a:sym typeface="Calibri"/>
            </a:endParaRPr>
          </a:p>
        </p:txBody>
      </p:sp>
      <p:sp>
        <p:nvSpPr>
          <p:cNvPr id="7"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
        <p:nvSpPr>
          <p:cNvPr id="8" name="Google Shape;213;p10"/>
          <p:cNvSpPr txBox="1"/>
          <p:nvPr/>
        </p:nvSpPr>
        <p:spPr>
          <a:xfrm>
            <a:off x="1432560" y="2558028"/>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3.3. Criterios</a:t>
            </a:r>
            <a:endParaRPr sz="3600" b="1" dirty="0">
              <a:solidFill>
                <a:srgbClr val="23879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7" name="Google Shape;267;p17"/>
          <p:cNvSpPr txBox="1"/>
          <p:nvPr/>
        </p:nvSpPr>
        <p:spPr>
          <a:xfrm>
            <a:off x="1432560" y="4158368"/>
            <a:ext cx="147828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 sz="2800" dirty="0">
                <a:solidFill>
                  <a:schemeClr val="dk1"/>
                </a:solidFill>
                <a:latin typeface="Calibri"/>
                <a:ea typeface="Calibri"/>
                <a:cs typeface="Calibri"/>
                <a:sym typeface="Calibri"/>
              </a:rPr>
              <a:t>La parte final del </a:t>
            </a:r>
            <a:r>
              <a:rPr lang="es" sz="2800" dirty="0" smtClean="0">
                <a:solidFill>
                  <a:schemeClr val="dk1"/>
                </a:solidFill>
                <a:latin typeface="Calibri"/>
                <a:ea typeface="Calibri"/>
                <a:cs typeface="Calibri"/>
                <a:sym typeface="Calibri"/>
              </a:rPr>
              <a:t>ACP </a:t>
            </a:r>
            <a:r>
              <a:rPr lang="es" sz="2800" dirty="0">
                <a:solidFill>
                  <a:schemeClr val="dk1"/>
                </a:solidFill>
                <a:latin typeface="Calibri"/>
                <a:ea typeface="Calibri"/>
                <a:cs typeface="Calibri"/>
                <a:sym typeface="Calibri"/>
              </a:rPr>
              <a:t>consiste en nombrar </a:t>
            </a:r>
            <a:r>
              <a:rPr lang="es" sz="2800" dirty="0" smtClean="0">
                <a:solidFill>
                  <a:schemeClr val="dk1"/>
                </a:solidFill>
                <a:latin typeface="Calibri"/>
                <a:ea typeface="Calibri"/>
                <a:cs typeface="Calibri"/>
                <a:sym typeface="Calibri"/>
              </a:rPr>
              <a:t>cada uno de los </a:t>
            </a:r>
            <a:r>
              <a:rPr lang="es" sz="2800" dirty="0">
                <a:solidFill>
                  <a:schemeClr val="dk1"/>
                </a:solidFill>
                <a:latin typeface="Calibri"/>
                <a:ea typeface="Calibri"/>
                <a:cs typeface="Calibri"/>
                <a:sym typeface="Calibri"/>
              </a:rPr>
              <a:t>componentes principales </a:t>
            </a:r>
            <a:r>
              <a:rPr lang="es" sz="2800" dirty="0" smtClean="0">
                <a:solidFill>
                  <a:schemeClr val="dk1"/>
                </a:solidFill>
                <a:latin typeface="Calibri"/>
                <a:ea typeface="Calibri"/>
                <a:cs typeface="Calibri"/>
                <a:sym typeface="Calibri"/>
              </a:rPr>
              <a:t> encontrados</a:t>
            </a:r>
            <a:r>
              <a:rPr lang="e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pic>
        <p:nvPicPr>
          <p:cNvPr id="268" name="Google Shape;268;p17"/>
          <p:cNvPicPr preferRelativeResize="0"/>
          <p:nvPr/>
        </p:nvPicPr>
        <p:blipFill rotWithShape="1">
          <a:blip r:embed="rId3">
            <a:alphaModFix/>
          </a:blip>
          <a:srcRect/>
          <a:stretch/>
        </p:blipFill>
        <p:spPr>
          <a:xfrm>
            <a:off x="7025489" y="5153891"/>
            <a:ext cx="6114494" cy="2809009"/>
          </a:xfrm>
          <a:prstGeom prst="rect">
            <a:avLst/>
          </a:prstGeom>
          <a:noFill/>
          <a:ln>
            <a:noFill/>
          </a:ln>
        </p:spPr>
      </p:pic>
      <p:sp>
        <p:nvSpPr>
          <p:cNvPr id="6" name="Google Shape;235;p13"/>
          <p:cNvSpPr txBox="1"/>
          <p:nvPr/>
        </p:nvSpPr>
        <p:spPr>
          <a:xfrm>
            <a:off x="1432560" y="3291941"/>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Poner nombre a los componentes principales </a:t>
            </a:r>
            <a:endParaRPr sz="3600" b="1" dirty="0">
              <a:solidFill>
                <a:srgbClr val="238791"/>
              </a:solidFill>
              <a:latin typeface="Calibri"/>
              <a:ea typeface="Calibri"/>
              <a:cs typeface="Calibri"/>
              <a:sym typeface="Calibri"/>
            </a:endParaRPr>
          </a:p>
        </p:txBody>
      </p:sp>
      <p:sp>
        <p:nvSpPr>
          <p:cNvPr id="7"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
        <p:nvSpPr>
          <p:cNvPr id="8" name="Google Shape;213;p10"/>
          <p:cNvSpPr txBox="1"/>
          <p:nvPr/>
        </p:nvSpPr>
        <p:spPr>
          <a:xfrm>
            <a:off x="1432560" y="2558028"/>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3.3. Criterios</a:t>
            </a:r>
            <a:endParaRPr sz="3600" b="1" dirty="0">
              <a:solidFill>
                <a:srgbClr val="23879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g2048eba86ba_0_7"/>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275" name="Google Shape;275;g2048eba86ba_0_7"/>
          <p:cNvSpPr txBox="1"/>
          <p:nvPr/>
        </p:nvSpPr>
        <p:spPr>
          <a:xfrm>
            <a:off x="1121034" y="3346497"/>
            <a:ext cx="147828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 sz="2800" dirty="0">
                <a:solidFill>
                  <a:schemeClr val="dk1"/>
                </a:solidFill>
                <a:latin typeface="Calibri"/>
                <a:ea typeface="Calibri"/>
                <a:cs typeface="Calibri"/>
                <a:sym typeface="Calibri"/>
              </a:rPr>
              <a:t>Supongamos que tenemos </a:t>
            </a:r>
            <a:r>
              <a:rPr lang="es" sz="2800" dirty="0" smtClean="0">
                <a:solidFill>
                  <a:schemeClr val="dk1"/>
                </a:solidFill>
                <a:latin typeface="Calibri"/>
                <a:ea typeface="Calibri"/>
                <a:cs typeface="Calibri"/>
                <a:sym typeface="Calibri"/>
              </a:rPr>
              <a:t>los siguientes datos de resultados (10 variables) de una empresa</a:t>
            </a:r>
            <a:endParaRPr sz="2800" dirty="0">
              <a:solidFill>
                <a:schemeClr val="dk1"/>
              </a:solidFill>
              <a:latin typeface="Calibri"/>
              <a:ea typeface="Calibri"/>
              <a:cs typeface="Calibri"/>
              <a:sym typeface="Calibri"/>
            </a:endParaRPr>
          </a:p>
        </p:txBody>
      </p:sp>
      <p:pic>
        <p:nvPicPr>
          <p:cNvPr id="276" name="Google Shape;276;g2048eba86ba_0_7"/>
          <p:cNvPicPr preferRelativeResize="0"/>
          <p:nvPr/>
        </p:nvPicPr>
        <p:blipFill>
          <a:blip r:embed="rId3">
            <a:alphaModFix/>
          </a:blip>
          <a:stretch>
            <a:fillRect/>
          </a:stretch>
        </p:blipFill>
        <p:spPr>
          <a:xfrm>
            <a:off x="7389845" y="4176678"/>
            <a:ext cx="9862711" cy="4242729"/>
          </a:xfrm>
          <a:prstGeom prst="rect">
            <a:avLst/>
          </a:prstGeom>
          <a:noFill/>
          <a:ln>
            <a:noFill/>
          </a:ln>
        </p:spPr>
      </p:pic>
      <p:sp>
        <p:nvSpPr>
          <p:cNvPr id="277" name="Google Shape;277;g2048eba86ba_0_7"/>
          <p:cNvSpPr txBox="1"/>
          <p:nvPr/>
        </p:nvSpPr>
        <p:spPr>
          <a:xfrm>
            <a:off x="1121034" y="4176678"/>
            <a:ext cx="6268811" cy="46166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400" b="1" dirty="0"/>
              <a:t>ECON.PRO </a:t>
            </a:r>
            <a:r>
              <a:rPr lang="es" sz="2400" b="1" dirty="0" smtClean="0">
                <a:sym typeface="Wingdings" panose="05000000000000000000" pitchFamily="2" charset="2"/>
              </a:rPr>
              <a:t></a:t>
            </a:r>
            <a:r>
              <a:rPr lang="es" sz="2400" dirty="0" smtClean="0"/>
              <a:t> </a:t>
            </a:r>
            <a:r>
              <a:rPr lang="es" sz="2400" dirty="0"/>
              <a:t>beneficio </a:t>
            </a:r>
            <a:r>
              <a:rPr lang="es" sz="2400" dirty="0" smtClean="0"/>
              <a:t>económico</a:t>
            </a:r>
            <a:r>
              <a:rPr lang="es" sz="2400" dirty="0"/>
              <a:t>,</a:t>
            </a:r>
            <a:endParaRPr sz="2400" dirty="0"/>
          </a:p>
          <a:p>
            <a:pPr marL="0" lvl="0" indent="0" algn="l" rtl="0">
              <a:spcBef>
                <a:spcPts val="0"/>
              </a:spcBef>
              <a:spcAft>
                <a:spcPts val="0"/>
              </a:spcAft>
              <a:buNone/>
            </a:pPr>
            <a:r>
              <a:rPr lang="es" sz="2400" dirty="0" smtClean="0"/>
              <a:t>diferencia </a:t>
            </a:r>
            <a:r>
              <a:rPr lang="es" sz="2400" dirty="0"/>
              <a:t>entre </a:t>
            </a:r>
            <a:r>
              <a:rPr lang="es" sz="2400" dirty="0" smtClean="0"/>
              <a:t>rendimiento del capital </a:t>
            </a:r>
            <a:r>
              <a:rPr lang="es" sz="2400" dirty="0"/>
              <a:t>invertido y su </a:t>
            </a:r>
            <a:r>
              <a:rPr lang="es" sz="2400" dirty="0" smtClean="0"/>
              <a:t>coste</a:t>
            </a:r>
            <a:endParaRPr sz="2400" dirty="0"/>
          </a:p>
          <a:p>
            <a:pPr marL="0" lvl="0" indent="0" algn="l" rtl="0">
              <a:spcBef>
                <a:spcPts val="0"/>
              </a:spcBef>
              <a:spcAft>
                <a:spcPts val="0"/>
              </a:spcAft>
              <a:buNone/>
            </a:pPr>
            <a:r>
              <a:rPr lang="es" sz="2400" b="1" dirty="0" smtClean="0"/>
              <a:t>CASH </a:t>
            </a:r>
            <a:r>
              <a:rPr lang="es" sz="2400" b="1" dirty="0" smtClean="0">
                <a:sym typeface="Wingdings" panose="05000000000000000000" pitchFamily="2" charset="2"/>
              </a:rPr>
              <a:t> Efectivo.</a:t>
            </a:r>
            <a:r>
              <a:rPr lang="es" sz="2400" dirty="0" smtClean="0"/>
              <a:t> Porcentaje de flujo </a:t>
            </a:r>
            <a:r>
              <a:rPr lang="es" sz="2400" dirty="0"/>
              <a:t>de caja sobre </a:t>
            </a:r>
            <a:r>
              <a:rPr lang="es" sz="2400" dirty="0" smtClean="0"/>
              <a:t>facturación</a:t>
            </a:r>
            <a:endParaRPr sz="2400" dirty="0"/>
          </a:p>
          <a:p>
            <a:pPr marL="0" lvl="0" indent="0" algn="l" rtl="0">
              <a:spcBef>
                <a:spcPts val="0"/>
              </a:spcBef>
              <a:spcAft>
                <a:spcPts val="0"/>
              </a:spcAft>
              <a:buNone/>
            </a:pPr>
            <a:r>
              <a:rPr lang="es" sz="2400" b="1" dirty="0"/>
              <a:t>LAVOR.VA </a:t>
            </a:r>
            <a:r>
              <a:rPr lang="es" sz="2400" b="1" dirty="0" smtClean="0">
                <a:sym typeface="Wingdings" panose="05000000000000000000" pitchFamily="2" charset="2"/>
              </a:rPr>
              <a:t> </a:t>
            </a:r>
            <a:r>
              <a:rPr lang="es" sz="2400" dirty="0" smtClean="0"/>
              <a:t>porcentaje de</a:t>
            </a:r>
            <a:r>
              <a:rPr lang="es" sz="2400" dirty="0" smtClean="0"/>
              <a:t> </a:t>
            </a:r>
            <a:r>
              <a:rPr lang="es" sz="2400" dirty="0"/>
              <a:t>coste laboral</a:t>
            </a:r>
            <a:endParaRPr sz="2400" dirty="0"/>
          </a:p>
          <a:p>
            <a:pPr marL="0" lvl="0" indent="0" algn="l" rtl="0">
              <a:spcBef>
                <a:spcPts val="0"/>
              </a:spcBef>
              <a:spcAft>
                <a:spcPts val="0"/>
              </a:spcAft>
              <a:buNone/>
            </a:pPr>
            <a:r>
              <a:rPr lang="es" sz="2400" dirty="0"/>
              <a:t>sobre el valor </a:t>
            </a:r>
            <a:r>
              <a:rPr lang="es" sz="2400" dirty="0" smtClean="0"/>
              <a:t>agregado</a:t>
            </a:r>
          </a:p>
          <a:p>
            <a:pPr marL="0" lvl="0" indent="0" algn="l" rtl="0">
              <a:spcBef>
                <a:spcPts val="0"/>
              </a:spcBef>
              <a:spcAft>
                <a:spcPts val="0"/>
              </a:spcAft>
              <a:buNone/>
            </a:pPr>
            <a:r>
              <a:rPr lang="es" sz="2400" b="1" dirty="0" smtClean="0"/>
              <a:t>ROE </a:t>
            </a:r>
            <a:r>
              <a:rPr lang="es" sz="2400" b="1" dirty="0" smtClean="0">
                <a:sym typeface="Wingdings" panose="05000000000000000000" pitchFamily="2" charset="2"/>
              </a:rPr>
              <a:t> </a:t>
            </a:r>
            <a:r>
              <a:rPr lang="es" sz="2400" dirty="0" smtClean="0"/>
              <a:t>rendimiento del </a:t>
            </a:r>
            <a:r>
              <a:rPr lang="es" sz="2400" dirty="0"/>
              <a:t>capital, </a:t>
            </a:r>
            <a:r>
              <a:rPr lang="es" sz="2400" dirty="0" smtClean="0"/>
              <a:t>beneficio neto sobre activos, en </a:t>
            </a:r>
            <a:r>
              <a:rPr lang="es" sz="2400" dirty="0"/>
              <a:t>%</a:t>
            </a:r>
            <a:endParaRPr sz="2400" dirty="0"/>
          </a:p>
          <a:p>
            <a:pPr marL="0" lvl="0" indent="0" algn="l" rtl="0">
              <a:spcBef>
                <a:spcPts val="0"/>
              </a:spcBef>
              <a:spcAft>
                <a:spcPts val="0"/>
              </a:spcAft>
              <a:buNone/>
            </a:pPr>
            <a:r>
              <a:rPr lang="es" sz="2400" b="1" dirty="0"/>
              <a:t>CAP INDE. </a:t>
            </a:r>
            <a:r>
              <a:rPr lang="es" sz="2400" b="1" dirty="0" smtClean="0">
                <a:sym typeface="Wingdings" panose="05000000000000000000" pitchFamily="2" charset="2"/>
              </a:rPr>
              <a:t> </a:t>
            </a:r>
            <a:r>
              <a:rPr lang="es" sz="2400" dirty="0" smtClean="0"/>
              <a:t>deuda</a:t>
            </a:r>
            <a:endParaRPr sz="2400" dirty="0"/>
          </a:p>
          <a:p>
            <a:pPr marL="0" lvl="0" indent="0" algn="l" rtl="0">
              <a:spcBef>
                <a:spcPts val="0"/>
              </a:spcBef>
              <a:spcAft>
                <a:spcPts val="0"/>
              </a:spcAft>
              <a:buNone/>
            </a:pPr>
            <a:r>
              <a:rPr lang="es" sz="2400" dirty="0"/>
              <a:t>sobre </a:t>
            </a:r>
            <a:r>
              <a:rPr lang="es" sz="2400" dirty="0" smtClean="0"/>
              <a:t>activos</a:t>
            </a:r>
            <a:endParaRPr sz="2400" dirty="0"/>
          </a:p>
          <a:p>
            <a:pPr marL="0" lvl="0" indent="0" algn="l" rtl="0">
              <a:spcBef>
                <a:spcPts val="0"/>
              </a:spcBef>
              <a:spcAft>
                <a:spcPts val="0"/>
              </a:spcAft>
              <a:buNone/>
            </a:pPr>
            <a:r>
              <a:rPr lang="es" sz="2400" b="1" dirty="0"/>
              <a:t>FATTURATO </a:t>
            </a:r>
            <a:r>
              <a:rPr lang="es" sz="2400" b="1" dirty="0" smtClean="0">
                <a:sym typeface="Wingdings" panose="05000000000000000000" pitchFamily="2" charset="2"/>
              </a:rPr>
              <a:t></a:t>
            </a:r>
            <a:r>
              <a:rPr lang="es" sz="2400" dirty="0" smtClean="0"/>
              <a:t> facturación</a:t>
            </a:r>
            <a:endParaRPr sz="2400" dirty="0"/>
          </a:p>
        </p:txBody>
      </p:sp>
      <p:sp>
        <p:nvSpPr>
          <p:cNvPr id="8"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
        <p:nvSpPr>
          <p:cNvPr id="9" name="Google Shape;213;p10"/>
          <p:cNvSpPr txBox="1"/>
          <p:nvPr/>
        </p:nvSpPr>
        <p:spPr>
          <a:xfrm>
            <a:off x="1432560" y="2312892"/>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3.4. Caso de estudio</a:t>
            </a:r>
            <a:endParaRPr sz="3600" b="1" dirty="0">
              <a:solidFill>
                <a:srgbClr val="23879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Índice</a:t>
            </a:r>
            <a:r>
              <a:rPr lang="en-US" sz="4400" b="1">
                <a:solidFill>
                  <a:srgbClr val="E7686A"/>
                </a:solidFill>
                <a:latin typeface="Calibri"/>
                <a:ea typeface="Calibri"/>
                <a:cs typeface="Calibri"/>
                <a:sym typeface="Calibri"/>
              </a:rPr>
              <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39" name="Google Shape;139;p2"/>
          <p:cNvSpPr txBox="1"/>
          <p:nvPr/>
        </p:nvSpPr>
        <p:spPr>
          <a:xfrm>
            <a:off x="2735580" y="5829057"/>
            <a:ext cx="3131820" cy="22775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INTRODUCCIÓN </a:t>
            </a:r>
            <a:r>
              <a:rPr lang="en-US" sz="2800" b="1" dirty="0">
                <a:solidFill>
                  <a:srgbClr val="238791"/>
                </a:solidFill>
                <a:latin typeface="Calibri"/>
                <a:ea typeface="Calibri"/>
                <a:cs typeface="Calibri"/>
                <a:sym typeface="Calibri"/>
              </a:rPr>
              <a:t/>
            </a:r>
            <a:br>
              <a:rPr lang="en-US" sz="2800" b="1" dirty="0">
                <a:solidFill>
                  <a:srgbClr val="238791"/>
                </a:solidFill>
                <a:latin typeface="Calibri"/>
                <a:ea typeface="Calibri"/>
                <a:cs typeface="Calibri"/>
                <a:sym typeface="Calibri"/>
              </a:rPr>
            </a:br>
            <a:r>
              <a:rPr lang="es" sz="2400" dirty="0">
                <a:solidFill>
                  <a:schemeClr val="dk1"/>
                </a:solidFill>
                <a:latin typeface="Calibri"/>
                <a:ea typeface="Calibri"/>
                <a:cs typeface="Calibri"/>
                <a:sym typeface="Calibri"/>
              </a:rPr>
              <a:t>1. Objetivos </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r>
              <a:rPr lang="es" sz="2400" dirty="0">
                <a:solidFill>
                  <a:schemeClr val="dk1"/>
                </a:solidFill>
                <a:latin typeface="Calibri"/>
                <a:ea typeface="Calibri"/>
                <a:cs typeface="Calibri"/>
                <a:sym typeface="Calibri"/>
              </a:rPr>
              <a:t>2. </a:t>
            </a:r>
            <a:r>
              <a:rPr lang="es" sz="2400" dirty="0" smtClean="0">
                <a:solidFill>
                  <a:schemeClr val="dk1"/>
                </a:solidFill>
                <a:latin typeface="Calibri"/>
                <a:ea typeface="Calibri"/>
                <a:cs typeface="Calibri"/>
                <a:sym typeface="Calibri"/>
              </a:rPr>
              <a:t>Definición</a:t>
            </a:r>
          </a:p>
          <a:p>
            <a:pPr marL="0" marR="0" lvl="0" indent="0" algn="l" rtl="0">
              <a:spcBef>
                <a:spcPts val="0"/>
              </a:spcBef>
              <a:spcAft>
                <a:spcPts val="0"/>
              </a:spcAft>
              <a:buNone/>
            </a:pPr>
            <a:r>
              <a:rPr lang="es" sz="2400" dirty="0" smtClean="0">
                <a:solidFill>
                  <a:schemeClr val="dk1"/>
                </a:solidFill>
                <a:latin typeface="Calibri"/>
                <a:ea typeface="Calibri"/>
                <a:cs typeface="Calibri"/>
                <a:sym typeface="Calibri"/>
              </a:rPr>
              <a:t>3. ACP en la vida real</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40" name="Google Shape;140;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2"/>
          <p:cNvSpPr txBox="1"/>
          <p:nvPr/>
        </p:nvSpPr>
        <p:spPr>
          <a:xfrm>
            <a:off x="7364730" y="5829057"/>
            <a:ext cx="3853180"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REQUISITOS </a:t>
            </a:r>
            <a:r>
              <a:rPr lang="es" sz="2800" b="1" dirty="0" smtClean="0">
                <a:solidFill>
                  <a:srgbClr val="238791"/>
                </a:solidFill>
                <a:latin typeface="Calibri"/>
                <a:ea typeface="Calibri"/>
                <a:cs typeface="Calibri"/>
                <a:sym typeface="Calibri"/>
              </a:rPr>
              <a:t>ACP </a:t>
            </a:r>
            <a:r>
              <a:rPr lang="en-US" sz="2800" b="1" dirty="0">
                <a:solidFill>
                  <a:srgbClr val="238791"/>
                </a:solidFill>
                <a:latin typeface="Calibri"/>
                <a:ea typeface="Calibri"/>
                <a:cs typeface="Calibri"/>
                <a:sym typeface="Calibri"/>
              </a:rPr>
              <a:t/>
            </a:r>
            <a:br>
              <a:rPr lang="en-US" sz="2800" b="1" dirty="0">
                <a:solidFill>
                  <a:srgbClr val="238791"/>
                </a:solidFill>
                <a:latin typeface="Calibri"/>
                <a:ea typeface="Calibri"/>
                <a:cs typeface="Calibri"/>
                <a:sym typeface="Calibri"/>
              </a:rPr>
            </a:br>
            <a:r>
              <a:rPr lang="es" sz="2400" dirty="0" smtClean="0">
                <a:solidFill>
                  <a:schemeClr val="dk1"/>
                </a:solidFill>
                <a:latin typeface="Calibri"/>
                <a:ea typeface="Calibri"/>
                <a:cs typeface="Calibri"/>
                <a:sym typeface="Calibri"/>
              </a:rPr>
              <a:t>1. Análisis </a:t>
            </a:r>
            <a:r>
              <a:rPr lang="es" sz="2400" dirty="0">
                <a:solidFill>
                  <a:schemeClr val="dk1"/>
                </a:solidFill>
                <a:latin typeface="Calibri"/>
                <a:ea typeface="Calibri"/>
                <a:cs typeface="Calibri"/>
                <a:sym typeface="Calibri"/>
              </a:rPr>
              <a:t>de variables</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endParaRPr dirty="0"/>
          </a:p>
        </p:txBody>
      </p:sp>
      <p:sp>
        <p:nvSpPr>
          <p:cNvPr id="144" name="Google Shape;144;p2"/>
          <p:cNvSpPr txBox="1"/>
          <p:nvPr/>
        </p:nvSpPr>
        <p:spPr>
          <a:xfrm>
            <a:off x="11887201" y="5829057"/>
            <a:ext cx="5682000"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CÓMO REALIZAR </a:t>
            </a:r>
            <a:r>
              <a:rPr lang="es" sz="2800" b="1" dirty="0" smtClean="0">
                <a:solidFill>
                  <a:srgbClr val="238791"/>
                </a:solidFill>
                <a:latin typeface="Calibri"/>
                <a:ea typeface="Calibri"/>
                <a:cs typeface="Calibri"/>
                <a:sym typeface="Calibri"/>
              </a:rPr>
              <a:t>ACP </a:t>
            </a:r>
            <a:r>
              <a:rPr lang="en-US" sz="2800" b="1" dirty="0">
                <a:solidFill>
                  <a:srgbClr val="238791"/>
                </a:solidFill>
                <a:latin typeface="Calibri"/>
                <a:ea typeface="Calibri"/>
                <a:cs typeface="Calibri"/>
                <a:sym typeface="Calibri"/>
              </a:rPr>
              <a:t/>
            </a:r>
            <a:br>
              <a:rPr lang="en-US" sz="2800" b="1" dirty="0">
                <a:solidFill>
                  <a:srgbClr val="238791"/>
                </a:solidFill>
                <a:latin typeface="Calibri"/>
                <a:ea typeface="Calibri"/>
                <a:cs typeface="Calibri"/>
                <a:sym typeface="Calibri"/>
              </a:rPr>
            </a:br>
            <a:r>
              <a:rPr lang="es" sz="2800" dirty="0">
                <a:solidFill>
                  <a:schemeClr val="dk1"/>
                </a:solidFill>
                <a:latin typeface="Calibri"/>
                <a:ea typeface="Calibri"/>
                <a:cs typeface="Calibri"/>
                <a:sym typeface="Calibri"/>
              </a:rPr>
              <a:t>1. </a:t>
            </a:r>
            <a:r>
              <a:rPr lang="es" sz="2400" dirty="0">
                <a:solidFill>
                  <a:schemeClr val="dk1"/>
                </a:solidFill>
                <a:latin typeface="Calibri"/>
                <a:ea typeface="Calibri"/>
                <a:cs typeface="Calibri"/>
                <a:sym typeface="Calibri"/>
              </a:rPr>
              <a:t>Adecuación de la muestra </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r>
              <a:rPr lang="es" sz="2400" dirty="0">
                <a:solidFill>
                  <a:schemeClr val="dk1"/>
                </a:solidFill>
                <a:latin typeface="Calibri"/>
                <a:ea typeface="Calibri"/>
                <a:cs typeface="Calibri"/>
                <a:sym typeface="Calibri"/>
              </a:rPr>
              <a:t>2. </a:t>
            </a:r>
            <a:r>
              <a:rPr lang="es" sz="2400" dirty="0" smtClean="0">
                <a:solidFill>
                  <a:schemeClr val="dk1"/>
                </a:solidFill>
                <a:latin typeface="Calibri"/>
                <a:ea typeface="Calibri"/>
                <a:cs typeface="Calibri"/>
                <a:sym typeface="Calibri"/>
              </a:rPr>
              <a:t>Extracción de componentes </a:t>
            </a:r>
            <a:r>
              <a:rPr lang="es" sz="2400" dirty="0">
                <a:solidFill>
                  <a:schemeClr val="dk1"/>
                </a:solidFill>
                <a:latin typeface="Calibri"/>
                <a:ea typeface="Calibri"/>
                <a:cs typeface="Calibri"/>
                <a:sym typeface="Calibri"/>
              </a:rPr>
              <a:t>principales </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r>
              <a:rPr lang="es" sz="2400" dirty="0">
                <a:solidFill>
                  <a:schemeClr val="dk1"/>
                </a:solidFill>
                <a:latin typeface="Calibri"/>
                <a:ea typeface="Calibri"/>
                <a:cs typeface="Calibri"/>
                <a:sym typeface="Calibri"/>
              </a:rPr>
              <a:t>3. Los criterios</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s" sz="2400" dirty="0">
                <a:solidFill>
                  <a:schemeClr val="dk1"/>
                </a:solidFill>
                <a:latin typeface="Calibri"/>
                <a:ea typeface="Calibri"/>
                <a:cs typeface="Calibri"/>
                <a:sym typeface="Calibri"/>
              </a:rPr>
              <a:t>4. </a:t>
            </a:r>
            <a:r>
              <a:rPr lang="es" sz="2400" dirty="0" smtClean="0">
                <a:solidFill>
                  <a:schemeClr val="dk1"/>
                </a:solidFill>
                <a:latin typeface="Calibri"/>
                <a:ea typeface="Calibri"/>
                <a:cs typeface="Calibri"/>
                <a:sym typeface="Calibri"/>
              </a:rPr>
              <a:t>Caso de estudio</a:t>
            </a:r>
            <a:endParaRPr dirty="0"/>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2</a:t>
            </a:r>
            <a:endParaRPr/>
          </a:p>
        </p:txBody>
      </p:sp>
      <p:sp>
        <p:nvSpPr>
          <p:cNvPr id="147" name="Google Shape;147;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g2048eba86ba_0_19"/>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284" name="Google Shape;284;g2048eba86ba_0_19"/>
          <p:cNvSpPr txBox="1"/>
          <p:nvPr/>
        </p:nvSpPr>
        <p:spPr>
          <a:xfrm>
            <a:off x="1219200" y="3082841"/>
            <a:ext cx="147828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 sz="2800" dirty="0">
                <a:solidFill>
                  <a:schemeClr val="dk1"/>
                </a:solidFill>
                <a:latin typeface="Calibri"/>
                <a:ea typeface="Calibri"/>
                <a:cs typeface="Calibri"/>
                <a:sym typeface="Calibri"/>
              </a:rPr>
              <a:t>Dado que los datos se expresan en unidades muy diferentes, </a:t>
            </a:r>
            <a:r>
              <a:rPr lang="es" sz="2800" dirty="0" smtClean="0">
                <a:solidFill>
                  <a:schemeClr val="dk1"/>
                </a:solidFill>
                <a:latin typeface="Calibri"/>
                <a:ea typeface="Calibri"/>
                <a:cs typeface="Calibri"/>
                <a:sym typeface="Calibri"/>
              </a:rPr>
              <a:t>tenemos que estandarizar la matriz</a:t>
            </a:r>
            <a:endParaRPr sz="2800" dirty="0">
              <a:solidFill>
                <a:schemeClr val="dk1"/>
              </a:solidFill>
              <a:latin typeface="Calibri"/>
              <a:ea typeface="Calibri"/>
              <a:cs typeface="Calibri"/>
              <a:sym typeface="Calibri"/>
            </a:endParaRPr>
          </a:p>
        </p:txBody>
      </p:sp>
      <p:pic>
        <p:nvPicPr>
          <p:cNvPr id="285" name="Google Shape;285;g2048eba86ba_0_19"/>
          <p:cNvPicPr preferRelativeResize="0"/>
          <p:nvPr/>
        </p:nvPicPr>
        <p:blipFill>
          <a:blip r:embed="rId3">
            <a:alphaModFix/>
          </a:blip>
          <a:stretch>
            <a:fillRect/>
          </a:stretch>
        </p:blipFill>
        <p:spPr>
          <a:xfrm>
            <a:off x="1891600" y="3826054"/>
            <a:ext cx="13927150" cy="5283200"/>
          </a:xfrm>
          <a:prstGeom prst="rect">
            <a:avLst/>
          </a:prstGeom>
          <a:noFill/>
          <a:ln>
            <a:noFill/>
          </a:ln>
        </p:spPr>
      </p:pic>
      <p:sp>
        <p:nvSpPr>
          <p:cNvPr id="6" name="Google Shape;274;g2048eba86ba_0_7"/>
          <p:cNvSpPr txBox="1"/>
          <p:nvPr/>
        </p:nvSpPr>
        <p:spPr>
          <a:xfrm>
            <a:off x="1035950" y="3423421"/>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8"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
        <p:nvSpPr>
          <p:cNvPr id="9" name="Google Shape;213;p10"/>
          <p:cNvSpPr txBox="1"/>
          <p:nvPr/>
        </p:nvSpPr>
        <p:spPr>
          <a:xfrm>
            <a:off x="1432560" y="2216518"/>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3.4. Caso de estudio</a:t>
            </a:r>
            <a:endParaRPr sz="3600" b="1" dirty="0">
              <a:solidFill>
                <a:srgbClr val="238791"/>
              </a:solidFill>
              <a:latin typeface="Calibri"/>
              <a:ea typeface="Calibri"/>
              <a:cs typeface="Calibri"/>
              <a:sym typeface="Calibri"/>
            </a:endParaRPr>
          </a:p>
        </p:txBody>
      </p:sp>
    </p:spTree>
  </p:cSld>
  <p:clrMapOvr>
    <a:masterClrMapping/>
  </p:clrMapOvr>
  <p:extLst mod="1">
    <p:ext uri="{6950BFC3-D8DA-4A85-94F7-54DA5524770B}">
      <p188:commentRel xmlns="" xmlns:p188="http://schemas.microsoft.com/office/powerpoint/2018/8/main" r:id="rId4"/>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Google Shape;291;g2048eba86ba_0_29"/>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292" name="Google Shape;292;g2048eba86ba_0_29"/>
          <p:cNvSpPr txBox="1"/>
          <p:nvPr/>
        </p:nvSpPr>
        <p:spPr>
          <a:xfrm>
            <a:off x="1219200" y="2881563"/>
            <a:ext cx="16191600" cy="22467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 sz="2800" dirty="0">
                <a:solidFill>
                  <a:schemeClr val="dk1"/>
                </a:solidFill>
                <a:latin typeface="Calibri"/>
                <a:ea typeface="Calibri"/>
                <a:cs typeface="Calibri"/>
                <a:sym typeface="Calibri"/>
              </a:rPr>
              <a:t>Como ya se </a:t>
            </a:r>
            <a:r>
              <a:rPr lang="es" sz="2800" dirty="0" smtClean="0">
                <a:solidFill>
                  <a:schemeClr val="dk1"/>
                </a:solidFill>
                <a:latin typeface="Calibri"/>
                <a:ea typeface="Calibri"/>
                <a:cs typeface="Calibri"/>
                <a:sym typeface="Calibri"/>
              </a:rPr>
              <a:t>ha explicado, es importante observar la </a:t>
            </a:r>
            <a:r>
              <a:rPr lang="es" sz="2800" dirty="0">
                <a:solidFill>
                  <a:schemeClr val="dk1"/>
                </a:solidFill>
                <a:latin typeface="Calibri"/>
                <a:ea typeface="Calibri"/>
                <a:cs typeface="Calibri"/>
                <a:sym typeface="Calibri"/>
              </a:rPr>
              <a:t>matriz de </a:t>
            </a:r>
            <a:r>
              <a:rPr lang="es" sz="2800" dirty="0" smtClean="0">
                <a:solidFill>
                  <a:schemeClr val="dk1"/>
                </a:solidFill>
                <a:latin typeface="Calibri"/>
                <a:ea typeface="Calibri"/>
                <a:cs typeface="Calibri"/>
                <a:sym typeface="Calibri"/>
              </a:rPr>
              <a:t>correlaciones: </a:t>
            </a:r>
            <a:r>
              <a:rPr lang="es" sz="2800" dirty="0">
                <a:solidFill>
                  <a:schemeClr val="dk1"/>
                </a:solidFill>
                <a:latin typeface="Calibri"/>
                <a:ea typeface="Calibri"/>
                <a:cs typeface="Calibri"/>
                <a:sym typeface="Calibri"/>
              </a:rPr>
              <a:t>si todas las variables </a:t>
            </a:r>
            <a:r>
              <a:rPr lang="es" sz="2800" dirty="0" smtClean="0">
                <a:solidFill>
                  <a:schemeClr val="dk1"/>
                </a:solidFill>
                <a:latin typeface="Calibri"/>
                <a:ea typeface="Calibri"/>
                <a:cs typeface="Calibri"/>
                <a:sym typeface="Calibri"/>
              </a:rPr>
              <a:t>estuvieran no correlacionadas</a:t>
            </a:r>
            <a:r>
              <a:rPr lang="es" sz="2800" dirty="0">
                <a:solidFill>
                  <a:schemeClr val="dk1"/>
                </a:solidFill>
                <a:latin typeface="Calibri"/>
                <a:ea typeface="Calibri"/>
                <a:cs typeface="Calibri"/>
                <a:sym typeface="Calibri"/>
              </a:rPr>
              <a:t>, no habría razón para proceder con el </a:t>
            </a:r>
            <a:r>
              <a:rPr lang="es" sz="2800" dirty="0" smtClean="0">
                <a:solidFill>
                  <a:schemeClr val="dk1"/>
                </a:solidFill>
                <a:latin typeface="Calibri"/>
                <a:ea typeface="Calibri"/>
                <a:cs typeface="Calibri"/>
                <a:sym typeface="Calibri"/>
              </a:rPr>
              <a:t>ACP </a:t>
            </a:r>
            <a:r>
              <a:rPr lang="es" sz="2800" dirty="0">
                <a:solidFill>
                  <a:schemeClr val="dk1"/>
                </a:solidFill>
                <a:latin typeface="Calibri"/>
                <a:ea typeface="Calibri"/>
                <a:cs typeface="Calibri"/>
                <a:sym typeface="Calibri"/>
              </a:rPr>
              <a:t>ya que </a:t>
            </a:r>
            <a:r>
              <a:rPr lang="es" sz="2800" dirty="0" smtClean="0">
                <a:solidFill>
                  <a:schemeClr val="dk1"/>
                </a:solidFill>
                <a:latin typeface="Calibri"/>
                <a:ea typeface="Calibri"/>
                <a:cs typeface="Calibri"/>
                <a:sym typeface="Calibri"/>
              </a:rPr>
              <a:t>obtendriamos tantos componentes principales como </a:t>
            </a:r>
            <a:r>
              <a:rPr lang="es" sz="2800" dirty="0">
                <a:solidFill>
                  <a:schemeClr val="dk1"/>
                </a:solidFill>
                <a:latin typeface="Calibri"/>
                <a:ea typeface="Calibri"/>
                <a:cs typeface="Calibri"/>
                <a:sym typeface="Calibri"/>
              </a:rPr>
              <a:t>variables observadas. Si, por el contrario, </a:t>
            </a:r>
            <a:r>
              <a:rPr lang="es" sz="2800" dirty="0" smtClean="0">
                <a:solidFill>
                  <a:schemeClr val="dk1"/>
                </a:solidFill>
                <a:latin typeface="Calibri"/>
                <a:ea typeface="Calibri"/>
                <a:cs typeface="Calibri"/>
                <a:sym typeface="Calibri"/>
              </a:rPr>
              <a:t>algunas </a:t>
            </a:r>
            <a:r>
              <a:rPr lang="es" sz="2800" dirty="0">
                <a:solidFill>
                  <a:schemeClr val="dk1"/>
                </a:solidFill>
                <a:latin typeface="Calibri"/>
                <a:ea typeface="Calibri"/>
                <a:cs typeface="Calibri"/>
                <a:sym typeface="Calibri"/>
              </a:rPr>
              <a:t>están altamente </a:t>
            </a:r>
            <a:r>
              <a:rPr lang="es" sz="2800" dirty="0" smtClean="0">
                <a:solidFill>
                  <a:schemeClr val="dk1"/>
                </a:solidFill>
                <a:latin typeface="Calibri"/>
                <a:ea typeface="Calibri"/>
                <a:cs typeface="Calibri"/>
                <a:sym typeface="Calibri"/>
              </a:rPr>
              <a:t>correlacionadas</a:t>
            </a:r>
            <a:r>
              <a:rPr lang="es" sz="2800" dirty="0">
                <a:solidFill>
                  <a:schemeClr val="dk1"/>
                </a:solidFill>
                <a:latin typeface="Calibri"/>
                <a:ea typeface="Calibri"/>
                <a:cs typeface="Calibri"/>
                <a:sym typeface="Calibri"/>
              </a:rPr>
              <a:t>, deberíamos considerar sólo </a:t>
            </a:r>
            <a:r>
              <a:rPr lang="es" sz="2800" dirty="0" smtClean="0">
                <a:solidFill>
                  <a:schemeClr val="dk1"/>
                </a:solidFill>
                <a:latin typeface="Calibri"/>
                <a:ea typeface="Calibri"/>
                <a:cs typeface="Calibri"/>
                <a:sym typeface="Calibri"/>
              </a:rPr>
              <a:t>una. </a:t>
            </a:r>
            <a:r>
              <a:rPr lang="es" sz="2800" dirty="0">
                <a:solidFill>
                  <a:schemeClr val="dk1"/>
                </a:solidFill>
                <a:latin typeface="Calibri"/>
                <a:ea typeface="Calibri"/>
                <a:cs typeface="Calibri"/>
                <a:sym typeface="Calibri"/>
              </a:rPr>
              <a:t>La tabla muestra que </a:t>
            </a:r>
            <a:r>
              <a:rPr lang="es" sz="2800" dirty="0" smtClean="0">
                <a:solidFill>
                  <a:schemeClr val="dk1"/>
                </a:solidFill>
                <a:latin typeface="Calibri"/>
                <a:ea typeface="Calibri"/>
                <a:cs typeface="Calibri"/>
                <a:sym typeface="Calibri"/>
              </a:rPr>
              <a:t>la variable ROE </a:t>
            </a:r>
            <a:r>
              <a:rPr lang="es" sz="2800" dirty="0">
                <a:solidFill>
                  <a:schemeClr val="dk1"/>
                </a:solidFill>
                <a:latin typeface="Calibri"/>
                <a:ea typeface="Calibri"/>
                <a:cs typeface="Calibri"/>
                <a:sym typeface="Calibri"/>
              </a:rPr>
              <a:t>está </a:t>
            </a:r>
            <a:r>
              <a:rPr lang="es" sz="2800" dirty="0" smtClean="0">
                <a:solidFill>
                  <a:schemeClr val="dk1"/>
                </a:solidFill>
                <a:latin typeface="Calibri"/>
                <a:ea typeface="Calibri"/>
                <a:cs typeface="Calibri"/>
                <a:sym typeface="Calibri"/>
              </a:rPr>
              <a:t>correlacionada </a:t>
            </a:r>
            <a:r>
              <a:rPr lang="es" sz="2800" dirty="0">
                <a:solidFill>
                  <a:schemeClr val="dk1"/>
                </a:solidFill>
                <a:latin typeface="Calibri"/>
                <a:ea typeface="Calibri"/>
                <a:cs typeface="Calibri"/>
                <a:sym typeface="Calibri"/>
              </a:rPr>
              <a:t>positivamente </a:t>
            </a:r>
            <a:r>
              <a:rPr lang="es" sz="2800" dirty="0" smtClean="0">
                <a:solidFill>
                  <a:schemeClr val="dk1"/>
                </a:solidFill>
                <a:latin typeface="Calibri"/>
                <a:ea typeface="Calibri"/>
                <a:cs typeface="Calibri"/>
                <a:sym typeface="Calibri"/>
              </a:rPr>
              <a:t>con las variables CASH </a:t>
            </a:r>
            <a:r>
              <a:rPr lang="es" sz="2800" dirty="0">
                <a:solidFill>
                  <a:schemeClr val="dk1"/>
                </a:solidFill>
                <a:latin typeface="Calibri"/>
                <a:ea typeface="Calibri"/>
                <a:cs typeface="Calibri"/>
                <a:sym typeface="Calibri"/>
              </a:rPr>
              <a:t>y </a:t>
            </a:r>
            <a:r>
              <a:rPr lang="es" sz="2800" dirty="0" smtClean="0">
                <a:solidFill>
                  <a:schemeClr val="dk1"/>
                </a:solidFill>
                <a:latin typeface="Calibri"/>
                <a:ea typeface="Calibri"/>
                <a:cs typeface="Calibri"/>
                <a:sym typeface="Calibri"/>
              </a:rPr>
              <a:t>ECON.PRO. </a:t>
            </a:r>
            <a:r>
              <a:rPr lang="es-ES" sz="2800" dirty="0" smtClean="0">
                <a:solidFill>
                  <a:schemeClr val="dk1"/>
                </a:solidFill>
                <a:latin typeface="Calibri"/>
                <a:ea typeface="Calibri"/>
                <a:cs typeface="Calibri"/>
                <a:sym typeface="Calibri"/>
              </a:rPr>
              <a:t>N</a:t>
            </a:r>
            <a:r>
              <a:rPr lang="es" sz="2800" dirty="0" smtClean="0">
                <a:solidFill>
                  <a:schemeClr val="dk1"/>
                </a:solidFill>
                <a:latin typeface="Calibri"/>
                <a:ea typeface="Calibri"/>
                <a:cs typeface="Calibri"/>
                <a:sym typeface="Calibri"/>
              </a:rPr>
              <a:t>o obstante, las incluiremos en el análisis. </a:t>
            </a:r>
            <a:endParaRPr sz="2800" dirty="0">
              <a:solidFill>
                <a:schemeClr val="dk1"/>
              </a:solidFill>
              <a:latin typeface="Calibri"/>
              <a:ea typeface="Calibri"/>
              <a:cs typeface="Calibri"/>
              <a:sym typeface="Calibri"/>
            </a:endParaRPr>
          </a:p>
        </p:txBody>
      </p:sp>
      <p:pic>
        <p:nvPicPr>
          <p:cNvPr id="293" name="Google Shape;293;g2048eba86ba_0_29"/>
          <p:cNvPicPr preferRelativeResize="0"/>
          <p:nvPr/>
        </p:nvPicPr>
        <p:blipFill>
          <a:blip r:embed="rId3">
            <a:alphaModFix/>
          </a:blip>
          <a:stretch>
            <a:fillRect/>
          </a:stretch>
        </p:blipFill>
        <p:spPr>
          <a:xfrm>
            <a:off x="6524895" y="4989816"/>
            <a:ext cx="10356001" cy="4227700"/>
          </a:xfrm>
          <a:prstGeom prst="rect">
            <a:avLst/>
          </a:prstGeom>
          <a:noFill/>
          <a:ln>
            <a:noFill/>
          </a:ln>
        </p:spPr>
      </p:pic>
      <p:sp>
        <p:nvSpPr>
          <p:cNvPr id="6" name="Google Shape;283;g2048eba86ba_0_19"/>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7"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
        <p:nvSpPr>
          <p:cNvPr id="8" name="Google Shape;213;p10"/>
          <p:cNvSpPr txBox="1"/>
          <p:nvPr/>
        </p:nvSpPr>
        <p:spPr>
          <a:xfrm>
            <a:off x="1432560" y="2216518"/>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3.4. Caso de estudio</a:t>
            </a:r>
            <a:endParaRPr sz="3600" b="1" dirty="0">
              <a:solidFill>
                <a:srgbClr val="23879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g2048eba86ba_0_38"/>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300" name="Google Shape;300;g2048eba86ba_0_38"/>
          <p:cNvSpPr txBox="1"/>
          <p:nvPr/>
        </p:nvSpPr>
        <p:spPr>
          <a:xfrm>
            <a:off x="936799" y="2560312"/>
            <a:ext cx="5725257" cy="6986488"/>
          </a:xfrm>
          <a:prstGeom prst="rect">
            <a:avLst/>
          </a:prstGeom>
          <a:noFill/>
          <a:ln>
            <a:noFill/>
          </a:ln>
        </p:spPr>
        <p:txBody>
          <a:bodyPr spcFirstLastPara="1" wrap="square" lIns="91425" tIns="45700" rIns="91425" bIns="45700" anchor="t" anchorCtr="0">
            <a:spAutoFit/>
          </a:bodyPr>
          <a:lstStyle/>
          <a:p>
            <a:pPr marL="457200" lvl="0" indent="-406400">
              <a:buClr>
                <a:schemeClr val="dk1"/>
              </a:buClr>
              <a:buSzPts val="2800"/>
              <a:buFont typeface="Calibri"/>
              <a:buChar char="●"/>
            </a:pPr>
            <a:r>
              <a:rPr lang="es" sz="2800" dirty="0">
                <a:solidFill>
                  <a:schemeClr val="dk1"/>
                </a:solidFill>
                <a:latin typeface="Calibri"/>
                <a:ea typeface="Calibri"/>
                <a:cs typeface="Calibri"/>
                <a:sym typeface="Calibri"/>
              </a:rPr>
              <a:t>Debemos calcular valores </a:t>
            </a:r>
            <a:r>
              <a:rPr lang="es" sz="2800" dirty="0" smtClean="0">
                <a:solidFill>
                  <a:schemeClr val="dk1"/>
                </a:solidFill>
                <a:latin typeface="Calibri"/>
                <a:ea typeface="Calibri"/>
                <a:cs typeface="Calibri"/>
                <a:sym typeface="Calibri"/>
              </a:rPr>
              <a:t>propios (</a:t>
            </a:r>
            <a:r>
              <a:rPr lang="es" sz="2800" i="1" dirty="0" smtClean="0">
                <a:solidFill>
                  <a:schemeClr val="dk1"/>
                </a:solidFill>
                <a:latin typeface="Calibri"/>
                <a:ea typeface="Calibri"/>
                <a:cs typeface="Calibri"/>
                <a:sym typeface="Calibri"/>
              </a:rPr>
              <a:t>eigenvalues</a:t>
            </a:r>
            <a:r>
              <a:rPr lang="es" sz="2800" dirty="0" smtClean="0">
                <a:solidFill>
                  <a:schemeClr val="dk1"/>
                </a:solidFill>
                <a:latin typeface="Calibri"/>
                <a:ea typeface="Calibri"/>
                <a:cs typeface="Calibri"/>
                <a:sym typeface="Calibri"/>
              </a:rPr>
              <a:t>), </a:t>
            </a:r>
            <a:r>
              <a:rPr lang="es" sz="2800" dirty="0">
                <a:solidFill>
                  <a:schemeClr val="dk1"/>
                </a:solidFill>
                <a:latin typeface="Calibri"/>
                <a:ea typeface="Calibri"/>
                <a:cs typeface="Calibri"/>
                <a:sym typeface="Calibri"/>
              </a:rPr>
              <a:t>vectores propios, </a:t>
            </a:r>
            <a:r>
              <a:rPr lang="es" sz="2800" dirty="0" smtClean="0">
                <a:solidFill>
                  <a:schemeClr val="dk1"/>
                </a:solidFill>
                <a:latin typeface="Calibri"/>
                <a:ea typeface="Calibri"/>
                <a:cs typeface="Calibri"/>
                <a:sym typeface="Calibri"/>
              </a:rPr>
              <a:t>y gracias al gráfico de sedimentación (</a:t>
            </a:r>
            <a:r>
              <a:rPr lang="es" sz="2800" i="1" dirty="0" smtClean="0">
                <a:solidFill>
                  <a:schemeClr val="dk1"/>
                </a:solidFill>
                <a:latin typeface="Calibri"/>
                <a:ea typeface="Calibri"/>
                <a:cs typeface="Calibri"/>
                <a:sym typeface="Calibri"/>
              </a:rPr>
              <a:t>screeplot)</a:t>
            </a:r>
            <a:r>
              <a:rPr lang="es" sz="2800" dirty="0" smtClean="0">
                <a:solidFill>
                  <a:schemeClr val="dk1"/>
                </a:solidFill>
                <a:latin typeface="Calibri"/>
                <a:ea typeface="Calibri"/>
                <a:cs typeface="Calibri"/>
                <a:sym typeface="Calibri"/>
              </a:rPr>
              <a:t> </a:t>
            </a:r>
            <a:r>
              <a:rPr lang="es" sz="2800" dirty="0" smtClean="0">
                <a:solidFill>
                  <a:schemeClr val="dk1"/>
                </a:solidFill>
                <a:latin typeface="Calibri"/>
                <a:ea typeface="Calibri"/>
                <a:cs typeface="Calibri"/>
                <a:sym typeface="Calibri"/>
              </a:rPr>
              <a:t>analizar </a:t>
            </a:r>
            <a:r>
              <a:rPr lang="es" sz="2800" dirty="0">
                <a:solidFill>
                  <a:schemeClr val="dk1"/>
                </a:solidFill>
                <a:latin typeface="Calibri"/>
                <a:ea typeface="Calibri"/>
                <a:cs typeface="Calibri"/>
                <a:sym typeface="Calibri"/>
              </a:rPr>
              <a:t>el porcentaje de varianza explicada por los valores </a:t>
            </a:r>
            <a:r>
              <a:rPr lang="es" sz="2800" dirty="0" smtClean="0">
                <a:solidFill>
                  <a:schemeClr val="dk1"/>
                </a:solidFill>
                <a:latin typeface="Calibri"/>
                <a:ea typeface="Calibri"/>
                <a:cs typeface="Calibri"/>
                <a:sym typeface="Calibri"/>
              </a:rPr>
              <a:t>propios.</a:t>
            </a:r>
            <a:endParaRPr sz="2800" dirty="0">
              <a:solidFill>
                <a:schemeClr val="dk1"/>
              </a:solidFill>
              <a:latin typeface="Calibri"/>
              <a:ea typeface="Calibri"/>
              <a:cs typeface="Calibri"/>
              <a:sym typeface="Calibri"/>
            </a:endParaRPr>
          </a:p>
          <a:p>
            <a:pPr marL="457200" marR="0" lvl="0" indent="0" rtl="0">
              <a:spcBef>
                <a:spcPts val="0"/>
              </a:spcBef>
              <a:spcAft>
                <a:spcPts val="0"/>
              </a:spcAft>
              <a:buNone/>
            </a:pPr>
            <a:endParaRPr sz="2800" dirty="0">
              <a:solidFill>
                <a:schemeClr val="dk1"/>
              </a:solidFill>
              <a:latin typeface="Calibri"/>
              <a:ea typeface="Calibri"/>
              <a:cs typeface="Calibri"/>
              <a:sym typeface="Calibri"/>
            </a:endParaRPr>
          </a:p>
          <a:p>
            <a:pPr marL="457200" lvl="0" indent="-406400">
              <a:buClr>
                <a:schemeClr val="dk1"/>
              </a:buClr>
              <a:buSzPts val="2800"/>
              <a:buFont typeface="Calibri"/>
              <a:buChar char="●"/>
            </a:pPr>
            <a:r>
              <a:rPr lang="es" sz="2800" dirty="0" smtClean="0">
                <a:solidFill>
                  <a:schemeClr val="dk1"/>
                </a:solidFill>
                <a:latin typeface="Calibri"/>
                <a:ea typeface="Calibri"/>
                <a:cs typeface="Calibri"/>
                <a:sym typeface="Calibri"/>
              </a:rPr>
              <a:t>En </a:t>
            </a:r>
            <a:r>
              <a:rPr lang="es" sz="2800" dirty="0">
                <a:solidFill>
                  <a:schemeClr val="dk1"/>
                </a:solidFill>
                <a:latin typeface="Calibri"/>
                <a:ea typeface="Calibri"/>
                <a:cs typeface="Calibri"/>
                <a:sym typeface="Calibri"/>
              </a:rPr>
              <a:t>este caso </a:t>
            </a:r>
            <a:r>
              <a:rPr lang="es" sz="2800" dirty="0" smtClean="0">
                <a:solidFill>
                  <a:schemeClr val="dk1"/>
                </a:solidFill>
                <a:latin typeface="Calibri"/>
                <a:ea typeface="Calibri"/>
                <a:cs typeface="Calibri"/>
                <a:sym typeface="Calibri"/>
              </a:rPr>
              <a:t>los </a:t>
            </a:r>
            <a:r>
              <a:rPr lang="es" sz="2800" dirty="0">
                <a:solidFill>
                  <a:schemeClr val="dk1"/>
                </a:solidFill>
                <a:latin typeface="Calibri"/>
                <a:ea typeface="Calibri"/>
                <a:cs typeface="Calibri"/>
                <a:sym typeface="Calibri"/>
              </a:rPr>
              <a:t>valores propios mayores que 1 </a:t>
            </a:r>
            <a:r>
              <a:rPr lang="es" sz="2800" dirty="0" smtClean="0">
                <a:solidFill>
                  <a:schemeClr val="dk1"/>
                </a:solidFill>
                <a:latin typeface="Calibri"/>
                <a:ea typeface="Calibri"/>
                <a:cs typeface="Calibri"/>
                <a:sym typeface="Calibri"/>
              </a:rPr>
              <a:t>explican </a:t>
            </a:r>
            <a:r>
              <a:rPr lang="es" sz="2800" dirty="0">
                <a:solidFill>
                  <a:schemeClr val="dk1"/>
                </a:solidFill>
                <a:latin typeface="Calibri"/>
                <a:ea typeface="Calibri"/>
                <a:cs typeface="Calibri"/>
                <a:sym typeface="Calibri"/>
              </a:rPr>
              <a:t>el 74,9% de la varianza original</a:t>
            </a:r>
            <a:endParaRPr sz="2800" dirty="0">
              <a:solidFill>
                <a:schemeClr val="dk1"/>
              </a:solidFill>
              <a:latin typeface="Calibri"/>
              <a:ea typeface="Calibri"/>
              <a:cs typeface="Calibri"/>
              <a:sym typeface="Calibri"/>
            </a:endParaRPr>
          </a:p>
          <a:p>
            <a:pPr marL="457200" marR="0" lvl="0" indent="0" rtl="0">
              <a:spcBef>
                <a:spcPts val="0"/>
              </a:spcBef>
              <a:spcAft>
                <a:spcPts val="0"/>
              </a:spcAft>
              <a:buNone/>
            </a:pPr>
            <a:endParaRPr sz="2800" dirty="0">
              <a:solidFill>
                <a:schemeClr val="dk1"/>
              </a:solidFill>
              <a:latin typeface="Calibri"/>
              <a:ea typeface="Calibri"/>
              <a:cs typeface="Calibri"/>
              <a:sym typeface="Calibri"/>
            </a:endParaRPr>
          </a:p>
          <a:p>
            <a:pPr marL="457200" marR="0" lvl="0" indent="-406400" rtl="0">
              <a:spcBef>
                <a:spcPts val="0"/>
              </a:spcBef>
              <a:spcAft>
                <a:spcPts val="0"/>
              </a:spcAft>
              <a:buClr>
                <a:schemeClr val="dk1"/>
              </a:buClr>
              <a:buSzPts val="2800"/>
              <a:buFont typeface="Calibri"/>
              <a:buChar char="●"/>
            </a:pPr>
            <a:r>
              <a:rPr lang="es" sz="2800" dirty="0">
                <a:solidFill>
                  <a:schemeClr val="dk1"/>
                </a:solidFill>
                <a:latin typeface="Calibri"/>
                <a:ea typeface="Calibri"/>
                <a:cs typeface="Calibri"/>
                <a:sym typeface="Calibri"/>
              </a:rPr>
              <a:t>Es posible </a:t>
            </a:r>
            <a:r>
              <a:rPr lang="es" sz="2800" b="1" dirty="0">
                <a:solidFill>
                  <a:schemeClr val="dk1"/>
                </a:solidFill>
                <a:latin typeface="Calibri"/>
                <a:ea typeface="Calibri"/>
                <a:cs typeface="Calibri"/>
                <a:sym typeface="Calibri"/>
              </a:rPr>
              <a:t>extraer 2 </a:t>
            </a:r>
            <a:r>
              <a:rPr lang="es" sz="2800" b="1" dirty="0" smtClean="0">
                <a:solidFill>
                  <a:schemeClr val="dk1"/>
                </a:solidFill>
                <a:latin typeface="Calibri"/>
                <a:ea typeface="Calibri"/>
                <a:cs typeface="Calibri"/>
                <a:sym typeface="Calibri"/>
              </a:rPr>
              <a:t>componentes </a:t>
            </a:r>
            <a:r>
              <a:rPr lang="es" sz="2800" dirty="0">
                <a:solidFill>
                  <a:schemeClr val="dk1"/>
                </a:solidFill>
                <a:latin typeface="Calibri"/>
                <a:ea typeface="Calibri"/>
                <a:cs typeface="Calibri"/>
                <a:sym typeface="Calibri"/>
              </a:rPr>
              <a:t>ya que las 2 primeras dimensiones alcanzan una varianza acumulada del 75</a:t>
            </a:r>
            <a:r>
              <a:rPr lang="es" sz="2800" dirty="0" smtClean="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a:p>
            <a:pPr marL="0" marR="0" lvl="0" indent="0" rtl="0">
              <a:spcBef>
                <a:spcPts val="0"/>
              </a:spcBef>
              <a:spcAft>
                <a:spcPts val="0"/>
              </a:spcAft>
              <a:buNone/>
            </a:pPr>
            <a:endParaRPr sz="2800" dirty="0">
              <a:solidFill>
                <a:schemeClr val="dk1"/>
              </a:solidFill>
              <a:latin typeface="Calibri"/>
              <a:ea typeface="Calibri"/>
              <a:cs typeface="Calibri"/>
              <a:sym typeface="Calibri"/>
            </a:endParaRPr>
          </a:p>
        </p:txBody>
      </p:sp>
      <p:pic>
        <p:nvPicPr>
          <p:cNvPr id="301" name="Google Shape;301;g2048eba86ba_0_38"/>
          <p:cNvPicPr preferRelativeResize="0"/>
          <p:nvPr/>
        </p:nvPicPr>
        <p:blipFill>
          <a:blip r:embed="rId3">
            <a:alphaModFix/>
          </a:blip>
          <a:stretch>
            <a:fillRect/>
          </a:stretch>
        </p:blipFill>
        <p:spPr>
          <a:xfrm>
            <a:off x="7620000" y="1496219"/>
            <a:ext cx="8976034" cy="3394325"/>
          </a:xfrm>
          <a:prstGeom prst="rect">
            <a:avLst/>
          </a:prstGeom>
          <a:noFill/>
          <a:ln>
            <a:noFill/>
          </a:ln>
        </p:spPr>
      </p:pic>
      <p:pic>
        <p:nvPicPr>
          <p:cNvPr id="302" name="Google Shape;302;g2048eba86ba_0_38"/>
          <p:cNvPicPr preferRelativeResize="0"/>
          <p:nvPr/>
        </p:nvPicPr>
        <p:blipFill>
          <a:blip r:embed="rId4">
            <a:alphaModFix/>
          </a:blip>
          <a:stretch>
            <a:fillRect/>
          </a:stretch>
        </p:blipFill>
        <p:spPr>
          <a:xfrm>
            <a:off x="8510891" y="4992315"/>
            <a:ext cx="7194251" cy="4035176"/>
          </a:xfrm>
          <a:prstGeom prst="rect">
            <a:avLst/>
          </a:prstGeom>
          <a:noFill/>
          <a:ln>
            <a:noFill/>
          </a:ln>
        </p:spPr>
      </p:pic>
      <p:sp>
        <p:nvSpPr>
          <p:cNvPr id="7"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g2048eba86ba_0_50"/>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309" name="Google Shape;309;g2048eba86ba_0_50"/>
          <p:cNvSpPr txBox="1"/>
          <p:nvPr/>
        </p:nvSpPr>
        <p:spPr>
          <a:xfrm>
            <a:off x="651179" y="2907386"/>
            <a:ext cx="10190992" cy="69864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2800" dirty="0">
                <a:solidFill>
                  <a:schemeClr val="dk1"/>
                </a:solidFill>
                <a:latin typeface="Calibri"/>
                <a:ea typeface="Calibri"/>
                <a:cs typeface="Calibri"/>
                <a:sym typeface="Calibri"/>
              </a:rPr>
              <a:t>Para entender el papel que juega cada variable en la construcción de los </a:t>
            </a:r>
            <a:r>
              <a:rPr lang="es" sz="2800" dirty="0" smtClean="0">
                <a:solidFill>
                  <a:schemeClr val="dk1"/>
                </a:solidFill>
                <a:latin typeface="Calibri"/>
                <a:ea typeface="Calibri"/>
                <a:cs typeface="Calibri"/>
                <a:sym typeface="Calibri"/>
              </a:rPr>
              <a:t>factores </a:t>
            </a:r>
            <a:r>
              <a:rPr lang="es" sz="2800" dirty="0">
                <a:solidFill>
                  <a:schemeClr val="dk1"/>
                </a:solidFill>
                <a:latin typeface="Calibri"/>
                <a:ea typeface="Calibri"/>
                <a:cs typeface="Calibri"/>
                <a:sym typeface="Calibri"/>
              </a:rPr>
              <a:t>y </a:t>
            </a:r>
            <a:r>
              <a:rPr lang="es" sz="2800" dirty="0" smtClean="0">
                <a:solidFill>
                  <a:schemeClr val="dk1"/>
                </a:solidFill>
                <a:latin typeface="Calibri"/>
                <a:ea typeface="Calibri"/>
                <a:cs typeface="Calibri"/>
                <a:sym typeface="Calibri"/>
              </a:rPr>
              <a:t>poder así comprender </a:t>
            </a:r>
            <a:r>
              <a:rPr lang="es" sz="2800" dirty="0">
                <a:solidFill>
                  <a:schemeClr val="dk1"/>
                </a:solidFill>
                <a:latin typeface="Calibri"/>
                <a:ea typeface="Calibri"/>
                <a:cs typeface="Calibri"/>
                <a:sym typeface="Calibri"/>
              </a:rPr>
              <a:t>el significado de los ejes, podemos analizar la </a:t>
            </a:r>
            <a:r>
              <a:rPr lang="es" sz="2800" dirty="0">
                <a:solidFill>
                  <a:schemeClr val="accent4">
                    <a:lumMod val="60000"/>
                    <a:lumOff val="40000"/>
                  </a:schemeClr>
                </a:solidFill>
                <a:latin typeface="Calibri"/>
                <a:ea typeface="Calibri"/>
                <a:cs typeface="Calibri"/>
                <a:sym typeface="Calibri"/>
              </a:rPr>
              <a:t>comunalidad</a:t>
            </a:r>
            <a:r>
              <a:rPr lang="es" sz="2800" dirty="0">
                <a:solidFill>
                  <a:schemeClr val="dk1"/>
                </a:solidFill>
                <a:latin typeface="Calibri"/>
                <a:ea typeface="Calibri"/>
                <a:cs typeface="Calibri"/>
                <a:sym typeface="Calibri"/>
              </a:rPr>
              <a:t>, que nos </a:t>
            </a:r>
            <a:r>
              <a:rPr lang="es" sz="2800" dirty="0" smtClean="0">
                <a:solidFill>
                  <a:schemeClr val="dk1"/>
                </a:solidFill>
                <a:latin typeface="Calibri"/>
                <a:ea typeface="Calibri"/>
                <a:cs typeface="Calibri"/>
                <a:sym typeface="Calibri"/>
              </a:rPr>
              <a:t>el grado de correlacion de cada variable con </a:t>
            </a:r>
            <a:r>
              <a:rPr lang="es" sz="2800" dirty="0">
                <a:solidFill>
                  <a:schemeClr val="dk1"/>
                </a:solidFill>
                <a:latin typeface="Calibri"/>
                <a:ea typeface="Calibri"/>
                <a:cs typeface="Calibri"/>
                <a:sym typeface="Calibri"/>
              </a:rPr>
              <a:t>el eje.</a:t>
            </a:r>
            <a:endParaRPr sz="2800" dirty="0">
              <a:solidFill>
                <a:schemeClr val="dk1"/>
              </a:solidFill>
              <a:latin typeface="Calibri"/>
              <a:ea typeface="Calibri"/>
              <a:cs typeface="Calibri"/>
              <a:sym typeface="Calibri"/>
            </a:endParaRPr>
          </a:p>
          <a:p>
            <a:pPr marL="0" marR="0" lvl="0" indent="0" rtl="0">
              <a:spcBef>
                <a:spcPts val="0"/>
              </a:spcBef>
              <a:spcAft>
                <a:spcPts val="0"/>
              </a:spcAft>
              <a:buNone/>
            </a:pPr>
            <a:r>
              <a:rPr lang="es" sz="2800" dirty="0">
                <a:solidFill>
                  <a:schemeClr val="dk1"/>
                </a:solidFill>
                <a:latin typeface="Calibri"/>
                <a:ea typeface="Calibri"/>
                <a:cs typeface="Calibri"/>
                <a:sym typeface="Calibri"/>
              </a:rPr>
              <a:t>Se puede observar que las variables más correlacionadas son las que determinan el primer eje. Este eje es el más importante porque es el que resume la máxima variabilidad. Y la cantidad de variabilidad explicada está influenciada por la correlación entre las variables originales. Las variables correlacionadas con el primer eje sugieren </a:t>
            </a:r>
            <a:r>
              <a:rPr lang="es" sz="2800" dirty="0" smtClean="0">
                <a:solidFill>
                  <a:schemeClr val="dk1"/>
                </a:solidFill>
                <a:latin typeface="Calibri"/>
                <a:ea typeface="Calibri"/>
                <a:cs typeface="Calibri"/>
                <a:sym typeface="Calibri"/>
              </a:rPr>
              <a:t>su interpretación </a:t>
            </a:r>
            <a:r>
              <a:rPr lang="es" sz="2800" dirty="0">
                <a:solidFill>
                  <a:schemeClr val="dk1"/>
                </a:solidFill>
                <a:latin typeface="Calibri"/>
                <a:ea typeface="Calibri"/>
                <a:cs typeface="Calibri"/>
                <a:sym typeface="Calibri"/>
              </a:rPr>
              <a:t>como un </a:t>
            </a:r>
            <a:r>
              <a:rPr lang="es" sz="2800" b="1" dirty="0">
                <a:solidFill>
                  <a:schemeClr val="dk1"/>
                </a:solidFill>
                <a:latin typeface="Calibri"/>
                <a:ea typeface="Calibri"/>
                <a:cs typeface="Calibri"/>
                <a:sym typeface="Calibri"/>
              </a:rPr>
              <a:t>resumen de </a:t>
            </a:r>
            <a:r>
              <a:rPr lang="es" sz="2800" b="1" dirty="0" smtClean="0">
                <a:solidFill>
                  <a:schemeClr val="dk1"/>
                </a:solidFill>
                <a:latin typeface="Calibri"/>
                <a:ea typeface="Calibri"/>
                <a:cs typeface="Calibri"/>
                <a:sym typeface="Calibri"/>
              </a:rPr>
              <a:t>rentabilidad </a:t>
            </a:r>
            <a:r>
              <a:rPr lang="es" sz="2800" b="1" dirty="0">
                <a:solidFill>
                  <a:schemeClr val="dk1"/>
                </a:solidFill>
                <a:latin typeface="Calibri"/>
                <a:ea typeface="Calibri"/>
                <a:cs typeface="Calibri"/>
                <a:sym typeface="Calibri"/>
              </a:rPr>
              <a:t>(C1) </a:t>
            </a:r>
            <a:r>
              <a:rPr lang="es" sz="2800" dirty="0">
                <a:solidFill>
                  <a:schemeClr val="dk1"/>
                </a:solidFill>
                <a:latin typeface="Calibri"/>
                <a:ea typeface="Calibri"/>
                <a:cs typeface="Calibri"/>
                <a:sym typeface="Calibri"/>
              </a:rPr>
              <a:t>: a la derecha </a:t>
            </a:r>
            <a:r>
              <a:rPr lang="es" sz="2800" dirty="0" smtClean="0">
                <a:solidFill>
                  <a:schemeClr val="dk1"/>
                </a:solidFill>
                <a:latin typeface="Calibri"/>
                <a:ea typeface="Calibri"/>
                <a:cs typeface="Calibri"/>
                <a:sym typeface="Calibri"/>
              </a:rPr>
              <a:t>tenemos la </a:t>
            </a:r>
            <a:r>
              <a:rPr lang="es" sz="2800" dirty="0">
                <a:solidFill>
                  <a:schemeClr val="dk1"/>
                </a:solidFill>
                <a:latin typeface="Calibri"/>
                <a:ea typeface="Calibri"/>
                <a:cs typeface="Calibri"/>
                <a:sym typeface="Calibri"/>
              </a:rPr>
              <a:t>rentabilidad alta, a la izquierda </a:t>
            </a:r>
            <a:r>
              <a:rPr lang="es" sz="2800" dirty="0" smtClean="0">
                <a:solidFill>
                  <a:schemeClr val="dk1"/>
                </a:solidFill>
                <a:latin typeface="Calibri"/>
                <a:ea typeface="Calibri"/>
                <a:cs typeface="Calibri"/>
                <a:sym typeface="Calibri"/>
              </a:rPr>
              <a:t>la rentabilidad </a:t>
            </a:r>
            <a:r>
              <a:rPr lang="es" sz="2800" dirty="0">
                <a:solidFill>
                  <a:schemeClr val="dk1"/>
                </a:solidFill>
                <a:latin typeface="Calibri"/>
                <a:ea typeface="Calibri"/>
                <a:cs typeface="Calibri"/>
                <a:sym typeface="Calibri"/>
              </a:rPr>
              <a:t>baja.</a:t>
            </a:r>
            <a:endParaRPr sz="2800" dirty="0">
              <a:solidFill>
                <a:schemeClr val="dk1"/>
              </a:solidFill>
              <a:latin typeface="Calibri"/>
              <a:ea typeface="Calibri"/>
              <a:cs typeface="Calibri"/>
              <a:sym typeface="Calibri"/>
            </a:endParaRPr>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0" marR="0" lvl="0" indent="0" rtl="0">
              <a:spcBef>
                <a:spcPts val="0"/>
              </a:spcBef>
              <a:spcAft>
                <a:spcPts val="0"/>
              </a:spcAft>
              <a:buNone/>
            </a:pPr>
            <a:endParaRPr sz="2800" dirty="0">
              <a:solidFill>
                <a:schemeClr val="dk1"/>
              </a:solidFill>
              <a:latin typeface="Calibri"/>
              <a:ea typeface="Calibri"/>
              <a:cs typeface="Calibri"/>
              <a:sym typeface="Calibri"/>
            </a:endParaRPr>
          </a:p>
        </p:txBody>
      </p:sp>
      <p:pic>
        <p:nvPicPr>
          <p:cNvPr id="310" name="Google Shape;310;g2048eba86ba_0_50"/>
          <p:cNvPicPr preferRelativeResize="0"/>
          <p:nvPr/>
        </p:nvPicPr>
        <p:blipFill>
          <a:blip r:embed="rId3">
            <a:alphaModFix/>
          </a:blip>
          <a:stretch>
            <a:fillRect/>
          </a:stretch>
        </p:blipFill>
        <p:spPr>
          <a:xfrm>
            <a:off x="10842171" y="128225"/>
            <a:ext cx="7445830" cy="6886775"/>
          </a:xfrm>
          <a:prstGeom prst="rect">
            <a:avLst/>
          </a:prstGeom>
          <a:noFill/>
          <a:ln>
            <a:noFill/>
          </a:ln>
        </p:spPr>
      </p:pic>
      <p:sp>
        <p:nvSpPr>
          <p:cNvPr id="311" name="Google Shape;311;g2048eba86ba_0_50"/>
          <p:cNvSpPr txBox="1"/>
          <p:nvPr/>
        </p:nvSpPr>
        <p:spPr>
          <a:xfrm>
            <a:off x="651179" y="8056593"/>
            <a:ext cx="15864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800" dirty="0">
                <a:latin typeface="Calibri"/>
                <a:ea typeface="Calibri"/>
                <a:cs typeface="Calibri"/>
                <a:sym typeface="Calibri"/>
              </a:rPr>
              <a:t>El segundo eje discrimina sobre </a:t>
            </a:r>
            <a:r>
              <a:rPr lang="es" sz="2800" b="1" dirty="0">
                <a:latin typeface="Calibri"/>
                <a:ea typeface="Calibri"/>
                <a:cs typeface="Calibri"/>
                <a:sym typeface="Calibri"/>
              </a:rPr>
              <a:t>el endeudamiento (C2) </a:t>
            </a:r>
            <a:r>
              <a:rPr lang="es" sz="2800" dirty="0">
                <a:latin typeface="Calibri"/>
                <a:ea typeface="Calibri"/>
                <a:cs typeface="Calibri"/>
                <a:sym typeface="Calibri"/>
              </a:rPr>
              <a:t>: en la parte superior están las empresas con un alto </a:t>
            </a:r>
            <a:r>
              <a:rPr lang="es" sz="2800" dirty="0" smtClean="0">
                <a:latin typeface="Calibri"/>
                <a:ea typeface="Calibri"/>
                <a:cs typeface="Calibri"/>
                <a:sym typeface="Calibri"/>
              </a:rPr>
              <a:t>grado </a:t>
            </a:r>
            <a:r>
              <a:rPr lang="es" sz="2800" dirty="0">
                <a:latin typeface="Calibri"/>
                <a:ea typeface="Calibri"/>
                <a:cs typeface="Calibri"/>
                <a:sym typeface="Calibri"/>
              </a:rPr>
              <a:t>de endeudamiento, en la parte inferior las </a:t>
            </a:r>
            <a:r>
              <a:rPr lang="es" sz="2800" dirty="0" smtClean="0">
                <a:latin typeface="Calibri"/>
                <a:ea typeface="Calibri"/>
                <a:cs typeface="Calibri"/>
                <a:sym typeface="Calibri"/>
              </a:rPr>
              <a:t>empresas que </a:t>
            </a:r>
            <a:r>
              <a:rPr lang="es" sz="2800" dirty="0">
                <a:latin typeface="Calibri"/>
                <a:ea typeface="Calibri"/>
                <a:cs typeface="Calibri"/>
                <a:sym typeface="Calibri"/>
              </a:rPr>
              <a:t>están menos endeudadas.</a:t>
            </a:r>
            <a:endParaRPr sz="2800" dirty="0">
              <a:latin typeface="Calibri"/>
              <a:ea typeface="Calibri"/>
              <a:cs typeface="Calibri"/>
              <a:sym typeface="Calibri"/>
            </a:endParaRPr>
          </a:p>
        </p:txBody>
      </p:sp>
      <p:sp>
        <p:nvSpPr>
          <p:cNvPr id="7" name="Google Shape;213;p10"/>
          <p:cNvSpPr txBox="1"/>
          <p:nvPr/>
        </p:nvSpPr>
        <p:spPr>
          <a:xfrm>
            <a:off x="1432560" y="2216518"/>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3.4. Caso de estudio</a:t>
            </a:r>
            <a:endParaRPr sz="3600" b="1" dirty="0">
              <a:solidFill>
                <a:srgbClr val="238791"/>
              </a:solidFill>
              <a:latin typeface="Calibri"/>
              <a:ea typeface="Calibri"/>
              <a:cs typeface="Calibri"/>
              <a:sym typeface="Calibri"/>
            </a:endParaRPr>
          </a:p>
        </p:txBody>
      </p:sp>
      <p:sp>
        <p:nvSpPr>
          <p:cNvPr id="8"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g2048eba86ba_0_63"/>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318" name="Google Shape;318;g2048eba86ba_0_63"/>
          <p:cNvSpPr txBox="1"/>
          <p:nvPr/>
        </p:nvSpPr>
        <p:spPr>
          <a:xfrm>
            <a:off x="1432560" y="3322200"/>
            <a:ext cx="15864300"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100"/>
              <a:buFont typeface="Arial"/>
              <a:buNone/>
            </a:pPr>
            <a:r>
              <a:rPr lang="es" sz="2800" dirty="0">
                <a:solidFill>
                  <a:schemeClr val="dk1"/>
                </a:solidFill>
                <a:latin typeface="Calibri"/>
                <a:ea typeface="Calibri"/>
                <a:cs typeface="Calibri"/>
                <a:sym typeface="Calibri"/>
              </a:rPr>
              <a:t>Como se puede ver en el gráfico de la siguiente diapositiva:</a:t>
            </a:r>
            <a:endParaRPr sz="2800"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1100"/>
              <a:buFont typeface="Arial"/>
              <a:buNone/>
            </a:pPr>
            <a:endParaRPr sz="2800" dirty="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s" sz="2800" dirty="0">
                <a:solidFill>
                  <a:schemeClr val="dk1"/>
                </a:solidFill>
                <a:latin typeface="Calibri"/>
                <a:ea typeface="Calibri"/>
                <a:cs typeface="Calibri"/>
                <a:sym typeface="Calibri"/>
              </a:rPr>
              <a:t>En el diagrama cartesiano, los dos componentes principales extraídos representan los ejes</a:t>
            </a:r>
            <a:endParaRPr sz="2800" dirty="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dirty="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s" sz="2800" dirty="0" smtClean="0">
                <a:solidFill>
                  <a:schemeClr val="dk1"/>
                </a:solidFill>
                <a:latin typeface="Calibri"/>
                <a:ea typeface="Calibri"/>
                <a:cs typeface="Calibri"/>
                <a:sym typeface="Calibri"/>
              </a:rPr>
              <a:t>los individuos (</a:t>
            </a:r>
            <a:r>
              <a:rPr lang="es" sz="2800" dirty="0">
                <a:solidFill>
                  <a:schemeClr val="dk1"/>
                </a:solidFill>
                <a:latin typeface="Calibri"/>
                <a:ea typeface="Calibri"/>
                <a:cs typeface="Calibri"/>
                <a:sym typeface="Calibri"/>
              </a:rPr>
              <a:t>en este caso </a:t>
            </a:r>
            <a:r>
              <a:rPr lang="es" sz="2800" dirty="0" smtClean="0">
                <a:solidFill>
                  <a:schemeClr val="dk1"/>
                </a:solidFill>
                <a:latin typeface="Calibri"/>
                <a:ea typeface="Calibri"/>
                <a:cs typeface="Calibri"/>
                <a:sym typeface="Calibri"/>
              </a:rPr>
              <a:t>empresas</a:t>
            </a:r>
            <a:r>
              <a:rPr lang="es" sz="2800" dirty="0">
                <a:solidFill>
                  <a:schemeClr val="dk1"/>
                </a:solidFill>
                <a:latin typeface="Calibri"/>
                <a:ea typeface="Calibri"/>
                <a:cs typeface="Calibri"/>
                <a:sym typeface="Calibri"/>
              </a:rPr>
              <a:t>) se proyectan sobre el plano.</a:t>
            </a:r>
            <a:endParaRPr sz="2800" dirty="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dirty="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s" sz="2800" dirty="0" smtClean="0">
                <a:solidFill>
                  <a:schemeClr val="dk1"/>
                </a:solidFill>
                <a:latin typeface="Calibri"/>
                <a:ea typeface="Calibri"/>
                <a:cs typeface="Calibri"/>
                <a:sym typeface="Calibri"/>
              </a:rPr>
              <a:t>Se ubican </a:t>
            </a:r>
            <a:r>
              <a:rPr lang="es" sz="2800" dirty="0">
                <a:solidFill>
                  <a:schemeClr val="dk1"/>
                </a:solidFill>
                <a:latin typeface="Calibri"/>
                <a:ea typeface="Calibri"/>
                <a:cs typeface="Calibri"/>
                <a:sym typeface="Calibri"/>
              </a:rPr>
              <a:t>más cerca </a:t>
            </a:r>
            <a:r>
              <a:rPr lang="es" sz="2800" dirty="0" smtClean="0">
                <a:solidFill>
                  <a:schemeClr val="dk1"/>
                </a:solidFill>
                <a:latin typeface="Calibri"/>
                <a:ea typeface="Calibri"/>
                <a:cs typeface="Calibri"/>
                <a:sym typeface="Calibri"/>
              </a:rPr>
              <a:t>o lejos de </a:t>
            </a:r>
            <a:r>
              <a:rPr lang="es" sz="2800" dirty="0">
                <a:solidFill>
                  <a:schemeClr val="dk1"/>
                </a:solidFill>
                <a:latin typeface="Calibri"/>
                <a:ea typeface="Calibri"/>
                <a:cs typeface="Calibri"/>
                <a:sym typeface="Calibri"/>
              </a:rPr>
              <a:t>los factores </a:t>
            </a:r>
            <a:r>
              <a:rPr lang="es" sz="2800" dirty="0" smtClean="0">
                <a:solidFill>
                  <a:schemeClr val="dk1"/>
                </a:solidFill>
                <a:latin typeface="Calibri"/>
                <a:ea typeface="Calibri"/>
                <a:cs typeface="Calibri"/>
                <a:sym typeface="Calibri"/>
              </a:rPr>
              <a:t>en función del peso de su contribución </a:t>
            </a:r>
            <a:endParaRPr sz="2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800" dirty="0">
              <a:solidFill>
                <a:schemeClr val="dk1"/>
              </a:solidFill>
              <a:latin typeface="Calibri"/>
              <a:ea typeface="Calibri"/>
              <a:cs typeface="Calibri"/>
              <a:sym typeface="Calibri"/>
            </a:endParaRPr>
          </a:p>
        </p:txBody>
      </p:sp>
      <p:sp>
        <p:nvSpPr>
          <p:cNvPr id="5" name="Google Shape;308;g2048eba86ba_0_50"/>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6" name="Google Shape;213;p10"/>
          <p:cNvSpPr txBox="1"/>
          <p:nvPr/>
        </p:nvSpPr>
        <p:spPr>
          <a:xfrm>
            <a:off x="1432560" y="2216518"/>
            <a:ext cx="13258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3.4. Caso de estudio</a:t>
            </a:r>
            <a:endParaRPr sz="3600" b="1" dirty="0">
              <a:solidFill>
                <a:srgbClr val="238791"/>
              </a:solidFill>
              <a:latin typeface="Calibri"/>
              <a:ea typeface="Calibri"/>
              <a:cs typeface="Calibri"/>
              <a:sym typeface="Calibri"/>
            </a:endParaRPr>
          </a:p>
        </p:txBody>
      </p:sp>
      <p:sp>
        <p:nvSpPr>
          <p:cNvPr id="7"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048eba86ba_0_72"/>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pic>
        <p:nvPicPr>
          <p:cNvPr id="324" name="Google Shape;324;g2048eba86ba_0_72"/>
          <p:cNvPicPr preferRelativeResize="0"/>
          <p:nvPr/>
        </p:nvPicPr>
        <p:blipFill>
          <a:blip r:embed="rId3">
            <a:alphaModFix/>
          </a:blip>
          <a:stretch>
            <a:fillRect/>
          </a:stretch>
        </p:blipFill>
        <p:spPr>
          <a:xfrm>
            <a:off x="1491712" y="227375"/>
            <a:ext cx="16574515" cy="10059624"/>
          </a:xfrm>
          <a:prstGeom prst="rect">
            <a:avLst/>
          </a:prstGeom>
          <a:noFill/>
          <a:ln>
            <a:noFill/>
          </a:ln>
        </p:spPr>
      </p:pic>
    </p:spTree>
  </p:cSld>
  <p:clrMapOvr>
    <a:masterClrMapping/>
  </p:clrMapOvr>
  <p:extLst>
    <p:ext uri="{6950BFC3-D8DA-4A85-94F7-54DA5524770B}">
      <p188:commentRel xmlns="" xmlns:p188="http://schemas.microsoft.com/office/powerpoint/2018/8/main" r:id="rId4"/>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Google Shape;330;g2048eba86ba_0_78"/>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331" name="Google Shape;331;g2048eba86ba_0_78"/>
          <p:cNvSpPr txBox="1"/>
          <p:nvPr/>
        </p:nvSpPr>
        <p:spPr>
          <a:xfrm>
            <a:off x="899887" y="2265620"/>
            <a:ext cx="16399067" cy="69864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 sz="2800" b="1" dirty="0" smtClean="0">
                <a:solidFill>
                  <a:schemeClr val="dk1"/>
                </a:solidFill>
                <a:latin typeface="Calibri"/>
                <a:ea typeface="Calibri"/>
                <a:cs typeface="Calibri"/>
                <a:sym typeface="Calibri"/>
              </a:rPr>
              <a:t>Interpretación</a:t>
            </a:r>
            <a:r>
              <a:rPr lang="es" sz="2800" dirty="0" smtClean="0">
                <a:solidFill>
                  <a:schemeClr val="dk1"/>
                </a:solidFill>
                <a:latin typeface="Calibri"/>
                <a:ea typeface="Calibri"/>
                <a:cs typeface="Calibri"/>
                <a:sym typeface="Calibri"/>
              </a:rPr>
              <a:t>: algunas </a:t>
            </a:r>
            <a:r>
              <a:rPr lang="es" sz="2800" dirty="0">
                <a:solidFill>
                  <a:schemeClr val="dk1"/>
                </a:solidFill>
                <a:latin typeface="Calibri"/>
                <a:ea typeface="Calibri"/>
                <a:cs typeface="Calibri"/>
                <a:sym typeface="Calibri"/>
              </a:rPr>
              <a:t>de </a:t>
            </a:r>
            <a:r>
              <a:rPr lang="es" sz="2800" dirty="0" smtClean="0">
                <a:solidFill>
                  <a:schemeClr val="dk1"/>
                </a:solidFill>
                <a:latin typeface="Calibri"/>
                <a:ea typeface="Calibri"/>
                <a:cs typeface="Calibri"/>
                <a:sym typeface="Calibri"/>
              </a:rPr>
              <a:t>ellas </a:t>
            </a:r>
            <a:r>
              <a:rPr lang="es" sz="2800" dirty="0">
                <a:solidFill>
                  <a:schemeClr val="dk1"/>
                </a:solidFill>
                <a:latin typeface="Calibri"/>
                <a:ea typeface="Calibri"/>
                <a:cs typeface="Calibri"/>
                <a:sym typeface="Calibri"/>
              </a:rPr>
              <a:t>están </a:t>
            </a:r>
            <a:r>
              <a:rPr lang="es" sz="2800" dirty="0" smtClean="0">
                <a:solidFill>
                  <a:schemeClr val="dk1"/>
                </a:solidFill>
                <a:latin typeface="Calibri"/>
                <a:ea typeface="Calibri"/>
                <a:cs typeface="Calibri"/>
                <a:sym typeface="Calibri"/>
              </a:rPr>
              <a:t>colocadas </a:t>
            </a:r>
            <a:r>
              <a:rPr lang="es" sz="2800" dirty="0">
                <a:solidFill>
                  <a:schemeClr val="dk1"/>
                </a:solidFill>
                <a:latin typeface="Calibri"/>
                <a:ea typeface="Calibri"/>
                <a:cs typeface="Calibri"/>
                <a:sym typeface="Calibri"/>
              </a:rPr>
              <a:t>en </a:t>
            </a:r>
            <a:r>
              <a:rPr lang="es" sz="2800" dirty="0" smtClean="0">
                <a:solidFill>
                  <a:schemeClr val="dk1"/>
                </a:solidFill>
                <a:latin typeface="Calibri"/>
                <a:ea typeface="Calibri"/>
                <a:cs typeface="Calibri"/>
                <a:sym typeface="Calibri"/>
              </a:rPr>
              <a:t>zonas </a:t>
            </a:r>
            <a:r>
              <a:rPr lang="es" sz="2800" dirty="0">
                <a:solidFill>
                  <a:schemeClr val="dk1"/>
                </a:solidFill>
                <a:latin typeface="Calibri"/>
                <a:ea typeface="Calibri"/>
                <a:cs typeface="Calibri"/>
                <a:sym typeface="Calibri"/>
              </a:rPr>
              <a:t>diametralmente opuestas:</a:t>
            </a:r>
            <a:endParaRPr sz="2800" dirty="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dirty="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s" sz="2800" dirty="0">
                <a:solidFill>
                  <a:schemeClr val="dk1"/>
                </a:solidFill>
                <a:latin typeface="Calibri"/>
                <a:ea typeface="Calibri"/>
                <a:cs typeface="Calibri"/>
                <a:sym typeface="Calibri"/>
              </a:rPr>
              <a:t>abajo a la derecha está </a:t>
            </a:r>
            <a:r>
              <a:rPr lang="es" sz="2800" i="1" dirty="0" smtClean="0">
                <a:solidFill>
                  <a:schemeClr val="dk1"/>
                </a:solidFill>
                <a:latin typeface="Calibri"/>
                <a:ea typeface="Calibri"/>
                <a:cs typeface="Calibri"/>
                <a:sym typeface="Calibri"/>
              </a:rPr>
              <a:t>Ferrero</a:t>
            </a:r>
            <a:r>
              <a:rPr lang="es" sz="2800" dirty="0" smtClean="0">
                <a:solidFill>
                  <a:schemeClr val="dk1"/>
                </a:solidFill>
                <a:latin typeface="Calibri"/>
                <a:ea typeface="Calibri"/>
                <a:cs typeface="Calibri"/>
                <a:sym typeface="Calibri"/>
              </a:rPr>
              <a:t>, </a:t>
            </a:r>
            <a:r>
              <a:rPr lang="es" sz="2800" dirty="0">
                <a:solidFill>
                  <a:schemeClr val="dk1"/>
                </a:solidFill>
                <a:latin typeface="Calibri"/>
                <a:ea typeface="Calibri"/>
                <a:cs typeface="Calibri"/>
                <a:sym typeface="Calibri"/>
              </a:rPr>
              <a:t>que es la empresa más </a:t>
            </a:r>
            <a:r>
              <a:rPr lang="es" sz="2800" dirty="0" smtClean="0">
                <a:solidFill>
                  <a:schemeClr val="dk1"/>
                </a:solidFill>
                <a:latin typeface="Calibri"/>
                <a:ea typeface="Calibri"/>
                <a:cs typeface="Calibri"/>
                <a:sym typeface="Calibri"/>
              </a:rPr>
              <a:t>saneada, con deuda </a:t>
            </a:r>
            <a:r>
              <a:rPr lang="es" sz="2800" dirty="0">
                <a:solidFill>
                  <a:schemeClr val="dk1"/>
                </a:solidFill>
                <a:latin typeface="Calibri"/>
                <a:ea typeface="Calibri"/>
                <a:cs typeface="Calibri"/>
                <a:sym typeface="Calibri"/>
              </a:rPr>
              <a:t>negativa, por lo que cumple con sus compromisos financieros con capital propio, y una rentabilidad </a:t>
            </a:r>
            <a:r>
              <a:rPr lang="es" sz="2800" dirty="0" smtClean="0">
                <a:solidFill>
                  <a:schemeClr val="dk1"/>
                </a:solidFill>
                <a:latin typeface="Calibri"/>
                <a:ea typeface="Calibri"/>
                <a:cs typeface="Calibri"/>
                <a:sym typeface="Calibri"/>
              </a:rPr>
              <a:t>buena</a:t>
            </a:r>
            <a:endParaRPr sz="2800" dirty="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dirty="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s" sz="2800" dirty="0">
                <a:solidFill>
                  <a:schemeClr val="dk1"/>
                </a:solidFill>
                <a:latin typeface="Calibri"/>
                <a:ea typeface="Calibri"/>
                <a:cs typeface="Calibri"/>
                <a:sym typeface="Calibri"/>
              </a:rPr>
              <a:t>en el cuadrante superior derecho se encuentra Plasmon, que aunque muy </a:t>
            </a:r>
            <a:r>
              <a:rPr lang="es" sz="2800" dirty="0" smtClean="0">
                <a:solidFill>
                  <a:schemeClr val="dk1"/>
                </a:solidFill>
                <a:latin typeface="Calibri"/>
                <a:ea typeface="Calibri"/>
                <a:cs typeface="Calibri"/>
                <a:sym typeface="Calibri"/>
              </a:rPr>
              <a:t>endeudada </a:t>
            </a:r>
            <a:r>
              <a:rPr lang="es" sz="2800" dirty="0">
                <a:solidFill>
                  <a:schemeClr val="dk1"/>
                </a:solidFill>
                <a:latin typeface="Calibri"/>
                <a:ea typeface="Calibri"/>
                <a:cs typeface="Calibri"/>
                <a:sym typeface="Calibri"/>
              </a:rPr>
              <a:t>tiene una rentabilidad muy alta.</a:t>
            </a:r>
            <a:endParaRPr sz="2800" dirty="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dirty="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s" sz="2800" dirty="0">
                <a:solidFill>
                  <a:schemeClr val="dk1"/>
                </a:solidFill>
                <a:latin typeface="Calibri"/>
                <a:ea typeface="Calibri"/>
                <a:cs typeface="Calibri"/>
                <a:sym typeface="Calibri"/>
              </a:rPr>
              <a:t>en el cuadrante inferior izquierdo están aquellas empresas que operan en mercados saturados donde son líderes; además, al estar cerca del origen de los ejes, demuestran que tienen su situación financiera bajo control, y </a:t>
            </a:r>
            <a:r>
              <a:rPr lang="es" sz="2800" dirty="0" smtClean="0">
                <a:solidFill>
                  <a:schemeClr val="dk1"/>
                </a:solidFill>
                <a:latin typeface="Calibri"/>
                <a:ea typeface="Calibri"/>
                <a:cs typeface="Calibri"/>
                <a:sym typeface="Calibri"/>
              </a:rPr>
              <a:t>a pesar de tener </a:t>
            </a:r>
            <a:r>
              <a:rPr lang="es" sz="2800" dirty="0">
                <a:solidFill>
                  <a:schemeClr val="dk1"/>
                </a:solidFill>
                <a:latin typeface="Calibri"/>
                <a:ea typeface="Calibri"/>
                <a:cs typeface="Calibri"/>
                <a:sym typeface="Calibri"/>
              </a:rPr>
              <a:t>deuda negativa tienen reservas de capital listas para ser utilizadas </a:t>
            </a:r>
            <a:r>
              <a:rPr lang="es" sz="2800" dirty="0" smtClean="0">
                <a:solidFill>
                  <a:schemeClr val="dk1"/>
                </a:solidFill>
                <a:latin typeface="Calibri"/>
                <a:ea typeface="Calibri"/>
                <a:cs typeface="Calibri"/>
                <a:sym typeface="Calibri"/>
              </a:rPr>
              <a:t>para</a:t>
            </a:r>
            <a:r>
              <a:rPr lang="es" sz="2800" dirty="0" smtClean="0">
                <a:solidFill>
                  <a:schemeClr val="dk1"/>
                </a:solidFill>
                <a:latin typeface="Calibri"/>
                <a:ea typeface="Calibri"/>
                <a:cs typeface="Calibri"/>
                <a:sym typeface="Calibri"/>
              </a:rPr>
              <a:t> </a:t>
            </a:r>
            <a:r>
              <a:rPr lang="es" sz="2800" dirty="0">
                <a:solidFill>
                  <a:schemeClr val="dk1"/>
                </a:solidFill>
                <a:latin typeface="Calibri"/>
                <a:ea typeface="Calibri"/>
                <a:cs typeface="Calibri"/>
                <a:sym typeface="Calibri"/>
              </a:rPr>
              <a:t>atender necesidades del mercado o para </a:t>
            </a:r>
            <a:r>
              <a:rPr lang="es" sz="2800" dirty="0" smtClean="0">
                <a:solidFill>
                  <a:schemeClr val="dk1"/>
                </a:solidFill>
                <a:latin typeface="Calibri"/>
                <a:ea typeface="Calibri"/>
                <a:cs typeface="Calibri"/>
                <a:sym typeface="Calibri"/>
              </a:rPr>
              <a:t>emprender acciones de </a:t>
            </a:r>
            <a:r>
              <a:rPr lang="es" sz="2800" dirty="0">
                <a:solidFill>
                  <a:schemeClr val="dk1"/>
                </a:solidFill>
                <a:latin typeface="Calibri"/>
                <a:ea typeface="Calibri"/>
                <a:cs typeface="Calibri"/>
                <a:sym typeface="Calibri"/>
              </a:rPr>
              <a:t>penetración en negocios de alta rentabilidad.</a:t>
            </a:r>
            <a:endParaRPr sz="2800" dirty="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dirty="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s" sz="2800" dirty="0">
                <a:solidFill>
                  <a:schemeClr val="dk1"/>
                </a:solidFill>
                <a:latin typeface="Calibri"/>
                <a:ea typeface="Calibri"/>
                <a:cs typeface="Calibri"/>
                <a:sym typeface="Calibri"/>
              </a:rPr>
              <a:t>Finalmente, en la parte superior izquierda, encontramos </a:t>
            </a:r>
            <a:r>
              <a:rPr lang="es" sz="2800" i="1" dirty="0">
                <a:solidFill>
                  <a:schemeClr val="dk1"/>
                </a:solidFill>
                <a:latin typeface="Calibri"/>
                <a:ea typeface="Calibri"/>
                <a:cs typeface="Calibri"/>
                <a:sym typeface="Calibri"/>
              </a:rPr>
              <a:t>a </a:t>
            </a:r>
            <a:r>
              <a:rPr lang="es" sz="2800" i="1" dirty="0" smtClean="0">
                <a:solidFill>
                  <a:schemeClr val="dk1"/>
                </a:solidFill>
                <a:latin typeface="Calibri"/>
                <a:ea typeface="Calibri"/>
                <a:cs typeface="Calibri"/>
                <a:sym typeface="Calibri"/>
              </a:rPr>
              <a:t>Parmalat</a:t>
            </a:r>
            <a:r>
              <a:rPr lang="es" sz="2800" dirty="0" smtClean="0">
                <a:solidFill>
                  <a:schemeClr val="dk1"/>
                </a:solidFill>
                <a:latin typeface="Calibri"/>
                <a:ea typeface="Calibri"/>
                <a:cs typeface="Calibri"/>
                <a:sym typeface="Calibri"/>
              </a:rPr>
              <a:t>: es la empresa que muestra </a:t>
            </a:r>
            <a:r>
              <a:rPr lang="es" sz="2800" dirty="0">
                <a:solidFill>
                  <a:schemeClr val="dk1"/>
                </a:solidFill>
                <a:latin typeface="Calibri"/>
                <a:ea typeface="Calibri"/>
                <a:cs typeface="Calibri"/>
                <a:sym typeface="Calibri"/>
              </a:rPr>
              <a:t>la peor situación. Tiene un alto endeudamiento y rentabilidad negativa, por lo que esta empresa necesariamente debe replantear su sistema de negocios para evitar el riesgo de insolvencia</a:t>
            </a:r>
            <a:r>
              <a:rPr lang="es" sz="2800" dirty="0" smtClean="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sp>
        <p:nvSpPr>
          <p:cNvPr id="5" name="Google Shape;212;p10"/>
          <p:cNvSpPr txBox="1"/>
          <p:nvPr/>
        </p:nvSpPr>
        <p:spPr>
          <a:xfrm>
            <a:off x="1432560" y="149621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3.Cómo </a:t>
            </a:r>
            <a:r>
              <a:rPr lang="es" sz="4400" b="1" dirty="0">
                <a:solidFill>
                  <a:srgbClr val="E7686A"/>
                </a:solidFill>
                <a:latin typeface="Calibri"/>
                <a:ea typeface="Calibri"/>
                <a:cs typeface="Calibri"/>
                <a:sym typeface="Calibri"/>
              </a:rPr>
              <a:t>realizar </a:t>
            </a:r>
            <a:r>
              <a:rPr lang="es" sz="4400" b="1" dirty="0" smtClean="0">
                <a:solidFill>
                  <a:srgbClr val="E7686A"/>
                </a:solidFill>
                <a:latin typeface="Calibri"/>
                <a:ea typeface="Calibri"/>
                <a:cs typeface="Calibri"/>
                <a:sym typeface="Calibri"/>
              </a:rPr>
              <a:t>ACP</a:t>
            </a:r>
            <a:endParaRPr sz="4000" b="1" dirty="0">
              <a:solidFill>
                <a:srgbClr val="E7686A"/>
              </a:solidFill>
              <a:latin typeface="Calibri"/>
              <a:ea typeface="Calibri"/>
              <a:cs typeface="Calibri"/>
              <a:sym typeface="Calibri"/>
            </a:endParaRPr>
          </a:p>
        </p:txBody>
      </p:sp>
    </p:spTree>
  </p:cSld>
  <p:clrMapOvr>
    <a:masterClrMapping/>
  </p:clrMapOvr>
  <p:extLst mod="1">
    <p:ext uri="{6950BFC3-D8DA-4A85-94F7-54DA5524770B}">
      <p188:commentRel xmlns=""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8"/>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Resumen</a:t>
            </a:r>
            <a:endParaRPr sz="4400" dirty="0"/>
          </a:p>
        </p:txBody>
      </p:sp>
      <p:grpSp>
        <p:nvGrpSpPr>
          <p:cNvPr id="337" name="Google Shape;337;p18"/>
          <p:cNvGrpSpPr/>
          <p:nvPr/>
        </p:nvGrpSpPr>
        <p:grpSpPr>
          <a:xfrm>
            <a:off x="4457700" y="5193986"/>
            <a:ext cx="2880000" cy="3664800"/>
            <a:chOff x="4952225" y="6578009"/>
            <a:chExt cx="3994782" cy="4768098"/>
          </a:xfrm>
        </p:grpSpPr>
        <p:sp>
          <p:nvSpPr>
            <p:cNvPr id="338" name="Google Shape;338;p18"/>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39" name="Google Shape;339;p18"/>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40" name="Google Shape;340;p18"/>
          <p:cNvGrpSpPr/>
          <p:nvPr/>
        </p:nvGrpSpPr>
        <p:grpSpPr>
          <a:xfrm>
            <a:off x="8566149" y="5193986"/>
            <a:ext cx="2880000" cy="3664800"/>
            <a:chOff x="4952225" y="6578009"/>
            <a:chExt cx="3994782" cy="4768098"/>
          </a:xfrm>
        </p:grpSpPr>
        <p:sp>
          <p:nvSpPr>
            <p:cNvPr id="341" name="Google Shape;341;p18"/>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42" name="Google Shape;342;p18"/>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43" name="Google Shape;343;p18"/>
          <p:cNvGrpSpPr/>
          <p:nvPr/>
        </p:nvGrpSpPr>
        <p:grpSpPr>
          <a:xfrm>
            <a:off x="10603988" y="2464549"/>
            <a:ext cx="2880000" cy="3664800"/>
            <a:chOff x="7661040" y="2804681"/>
            <a:chExt cx="3994782" cy="4824044"/>
          </a:xfrm>
        </p:grpSpPr>
        <p:sp>
          <p:nvSpPr>
            <p:cNvPr id="344" name="Google Shape;344;p18"/>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45" name="Google Shape;345;p18"/>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46" name="Google Shape;346;p18"/>
          <p:cNvGrpSpPr/>
          <p:nvPr/>
        </p:nvGrpSpPr>
        <p:grpSpPr>
          <a:xfrm>
            <a:off x="6495540" y="2464549"/>
            <a:ext cx="2880000" cy="3663092"/>
            <a:chOff x="7661040" y="2804681"/>
            <a:chExt cx="3994782" cy="4824044"/>
          </a:xfrm>
        </p:grpSpPr>
        <p:sp>
          <p:nvSpPr>
            <p:cNvPr id="347" name="Google Shape;347;p18"/>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48" name="Google Shape;348;p18"/>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49" name="Google Shape;349;p18"/>
          <p:cNvGrpSpPr/>
          <p:nvPr/>
        </p:nvGrpSpPr>
        <p:grpSpPr>
          <a:xfrm>
            <a:off x="2313513" y="2506391"/>
            <a:ext cx="2880000" cy="3664800"/>
            <a:chOff x="7661040" y="2804681"/>
            <a:chExt cx="3994782" cy="4824044"/>
          </a:xfrm>
        </p:grpSpPr>
        <p:sp>
          <p:nvSpPr>
            <p:cNvPr id="350" name="Google Shape;350;p18"/>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51" name="Google Shape;351;p18"/>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352" name="Google Shape;352;p18"/>
          <p:cNvSpPr txBox="1"/>
          <p:nvPr/>
        </p:nvSpPr>
        <p:spPr>
          <a:xfrm>
            <a:off x="2459728" y="3880946"/>
            <a:ext cx="2653231" cy="22467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2000" dirty="0">
                <a:solidFill>
                  <a:schemeClr val="dk1"/>
                </a:solidFill>
                <a:latin typeface="Calibri"/>
                <a:ea typeface="Calibri"/>
                <a:cs typeface="Calibri"/>
                <a:sym typeface="Calibri"/>
              </a:rPr>
              <a:t>El análisis de componentes principales </a:t>
            </a:r>
            <a:r>
              <a:rPr lang="es" sz="2000" dirty="0" smtClean="0">
                <a:solidFill>
                  <a:schemeClr val="dk1"/>
                </a:solidFill>
                <a:latin typeface="Calibri"/>
                <a:ea typeface="Calibri"/>
                <a:cs typeface="Calibri"/>
                <a:sym typeface="Calibri"/>
              </a:rPr>
              <a:t>(ACP) </a:t>
            </a:r>
            <a:r>
              <a:rPr lang="es" sz="2000" dirty="0">
                <a:solidFill>
                  <a:schemeClr val="dk1"/>
                </a:solidFill>
                <a:latin typeface="Calibri"/>
                <a:ea typeface="Calibri"/>
                <a:cs typeface="Calibri"/>
                <a:sym typeface="Calibri"/>
              </a:rPr>
              <a:t>es una técnica estadística multivariada para la reducción de dimensiones.</a:t>
            </a:r>
            <a:endParaRPr sz="2000" dirty="0">
              <a:solidFill>
                <a:schemeClr val="dk1"/>
              </a:solidFill>
              <a:latin typeface="Calibri"/>
              <a:ea typeface="Calibri"/>
              <a:cs typeface="Calibri"/>
              <a:sym typeface="Calibri"/>
            </a:endParaRPr>
          </a:p>
        </p:txBody>
      </p:sp>
      <p:sp>
        <p:nvSpPr>
          <p:cNvPr id="353" name="Google Shape;353;p18"/>
          <p:cNvSpPr txBox="1"/>
          <p:nvPr/>
        </p:nvSpPr>
        <p:spPr>
          <a:xfrm>
            <a:off x="4457699" y="6611316"/>
            <a:ext cx="281473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2000" dirty="0">
                <a:solidFill>
                  <a:schemeClr val="dk1"/>
                </a:solidFill>
                <a:latin typeface="Calibri"/>
                <a:ea typeface="Calibri"/>
                <a:cs typeface="Calibri"/>
                <a:sym typeface="Calibri"/>
              </a:rPr>
              <a:t>Las variables deben ser cuantitativas</a:t>
            </a:r>
            <a:endParaRPr sz="2000" dirty="0">
              <a:solidFill>
                <a:schemeClr val="dk1"/>
              </a:solidFill>
              <a:latin typeface="Calibri"/>
              <a:ea typeface="Calibri"/>
              <a:cs typeface="Calibri"/>
              <a:sym typeface="Calibri"/>
            </a:endParaRPr>
          </a:p>
        </p:txBody>
      </p:sp>
      <p:sp>
        <p:nvSpPr>
          <p:cNvPr id="354" name="Google Shape;354;p18"/>
          <p:cNvSpPr txBox="1"/>
          <p:nvPr/>
        </p:nvSpPr>
        <p:spPr>
          <a:xfrm>
            <a:off x="6531777" y="3880946"/>
            <a:ext cx="2812575"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2000" dirty="0">
                <a:solidFill>
                  <a:schemeClr val="dk1"/>
                </a:solidFill>
                <a:latin typeface="Calibri"/>
                <a:ea typeface="Calibri"/>
                <a:cs typeface="Calibri"/>
                <a:sym typeface="Calibri"/>
              </a:rPr>
              <a:t>Es importante comprobar que los datos tienen características específicas</a:t>
            </a:r>
            <a:endParaRPr sz="2000" dirty="0">
              <a:solidFill>
                <a:schemeClr val="dk1"/>
              </a:solidFill>
              <a:latin typeface="Calibri"/>
              <a:ea typeface="Calibri"/>
              <a:cs typeface="Calibri"/>
              <a:sym typeface="Calibri"/>
            </a:endParaRPr>
          </a:p>
        </p:txBody>
      </p:sp>
      <p:sp>
        <p:nvSpPr>
          <p:cNvPr id="355" name="Google Shape;355;p18"/>
          <p:cNvSpPr txBox="1"/>
          <p:nvPr/>
        </p:nvSpPr>
        <p:spPr>
          <a:xfrm>
            <a:off x="8500879" y="6009614"/>
            <a:ext cx="2912033"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2000" dirty="0">
                <a:solidFill>
                  <a:schemeClr val="dk1"/>
                </a:solidFill>
                <a:latin typeface="Calibri"/>
                <a:ea typeface="Calibri"/>
                <a:cs typeface="Calibri"/>
                <a:sym typeface="Calibri"/>
              </a:rPr>
              <a:t>Después de verificar las </a:t>
            </a:r>
            <a:r>
              <a:rPr lang="es" sz="2000" dirty="0" smtClean="0">
                <a:solidFill>
                  <a:schemeClr val="dk1"/>
                </a:solidFill>
                <a:latin typeface="Calibri"/>
                <a:ea typeface="Calibri"/>
                <a:cs typeface="Calibri"/>
                <a:sym typeface="Calibri"/>
              </a:rPr>
              <a:t>características de las variables, </a:t>
            </a:r>
            <a:r>
              <a:rPr lang="es" sz="2000" dirty="0">
                <a:solidFill>
                  <a:schemeClr val="dk1"/>
                </a:solidFill>
                <a:latin typeface="Calibri"/>
                <a:ea typeface="Calibri"/>
                <a:cs typeface="Calibri"/>
                <a:sym typeface="Calibri"/>
              </a:rPr>
              <a:t>es necesario comprobar la adecuación de la muestra</a:t>
            </a:r>
            <a:endParaRPr sz="2000" dirty="0">
              <a:solidFill>
                <a:schemeClr val="dk1"/>
              </a:solidFill>
              <a:latin typeface="Calibri"/>
              <a:ea typeface="Calibri"/>
              <a:cs typeface="Calibri"/>
              <a:sym typeface="Calibri"/>
            </a:endParaRPr>
          </a:p>
        </p:txBody>
      </p:sp>
      <p:sp>
        <p:nvSpPr>
          <p:cNvPr id="356" name="Google Shape;356;p18"/>
          <p:cNvSpPr txBox="1"/>
          <p:nvPr/>
        </p:nvSpPr>
        <p:spPr>
          <a:xfrm>
            <a:off x="10788393" y="3874703"/>
            <a:ext cx="2511188"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2000">
                <a:solidFill>
                  <a:schemeClr val="dk1"/>
                </a:solidFill>
                <a:latin typeface="Calibri"/>
                <a:ea typeface="Calibri"/>
                <a:cs typeface="Calibri"/>
                <a:sym typeface="Calibri"/>
              </a:rPr>
              <a:t>El último paso es la extracción de los componentes principales. Para ello, utilizamos los siguientes criterios:</a:t>
            </a:r>
            <a:endParaRPr sz="2000">
              <a:solidFill>
                <a:schemeClr val="dk1"/>
              </a:solidFill>
              <a:latin typeface="Calibri"/>
              <a:ea typeface="Calibri"/>
              <a:cs typeface="Calibri"/>
              <a:sym typeface="Calibri"/>
            </a:endParaRPr>
          </a:p>
        </p:txBody>
      </p:sp>
      <p:sp>
        <p:nvSpPr>
          <p:cNvPr id="357" name="Google Shape;357;p18"/>
          <p:cNvSpPr/>
          <p:nvPr/>
        </p:nvSpPr>
        <p:spPr>
          <a:xfrm>
            <a:off x="11458189" y="2527652"/>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18"/>
          <p:cNvSpPr/>
          <p:nvPr/>
        </p:nvSpPr>
        <p:spPr>
          <a:xfrm>
            <a:off x="9539142" y="7844767"/>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18"/>
          <p:cNvSpPr/>
          <p:nvPr/>
        </p:nvSpPr>
        <p:spPr>
          <a:xfrm>
            <a:off x="7467600" y="2671975"/>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18"/>
          <p:cNvSpPr/>
          <p:nvPr/>
        </p:nvSpPr>
        <p:spPr>
          <a:xfrm>
            <a:off x="3348816" y="267197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18"/>
          <p:cNvSpPr/>
          <p:nvPr/>
        </p:nvSpPr>
        <p:spPr>
          <a:xfrm>
            <a:off x="5493003" y="776224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62" name="Google Shape;362;p18"/>
          <p:cNvGrpSpPr/>
          <p:nvPr/>
        </p:nvGrpSpPr>
        <p:grpSpPr>
          <a:xfrm>
            <a:off x="12658134" y="5224566"/>
            <a:ext cx="2880000" cy="3664800"/>
            <a:chOff x="4952225" y="6578009"/>
            <a:chExt cx="3994782" cy="4768098"/>
          </a:xfrm>
        </p:grpSpPr>
        <p:sp>
          <p:nvSpPr>
            <p:cNvPr id="363" name="Google Shape;363;p18"/>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64" name="Google Shape;364;p18"/>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365" name="Google Shape;365;p18"/>
          <p:cNvSpPr/>
          <p:nvPr/>
        </p:nvSpPr>
        <p:spPr>
          <a:xfrm>
            <a:off x="13524983" y="7671915"/>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18"/>
          <p:cNvSpPr txBox="1"/>
          <p:nvPr/>
        </p:nvSpPr>
        <p:spPr>
          <a:xfrm>
            <a:off x="12842539" y="5759704"/>
            <a:ext cx="2511188"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2000" dirty="0">
                <a:solidFill>
                  <a:schemeClr val="dk1"/>
                </a:solidFill>
                <a:latin typeface="Calibri"/>
                <a:ea typeface="Calibri"/>
                <a:cs typeface="Calibri"/>
                <a:sym typeface="Calibri"/>
              </a:rPr>
              <a:t>- Valores propios &gt;1</a:t>
            </a:r>
            <a:endParaRPr dirty="0"/>
          </a:p>
          <a:p>
            <a:pPr marL="0" marR="0" lvl="0" indent="0" algn="ctr" rtl="0">
              <a:spcBef>
                <a:spcPts val="0"/>
              </a:spcBef>
              <a:spcAft>
                <a:spcPts val="0"/>
              </a:spcAft>
              <a:buNone/>
            </a:pPr>
            <a:r>
              <a:rPr lang="es" sz="2000" dirty="0">
                <a:solidFill>
                  <a:schemeClr val="dk1"/>
                </a:solidFill>
                <a:latin typeface="Calibri"/>
                <a:ea typeface="Calibri"/>
                <a:cs typeface="Calibri"/>
                <a:sym typeface="Calibri"/>
              </a:rPr>
              <a:t>- </a:t>
            </a:r>
            <a:r>
              <a:rPr lang="es" sz="2000" dirty="0" smtClean="0">
                <a:solidFill>
                  <a:schemeClr val="dk1"/>
                </a:solidFill>
                <a:latin typeface="Calibri"/>
                <a:ea typeface="Calibri"/>
                <a:cs typeface="Calibri"/>
                <a:sym typeface="Calibri"/>
              </a:rPr>
              <a:t>Al menos 70% de la varianza explicada</a:t>
            </a:r>
            <a:endParaRPr dirty="0"/>
          </a:p>
          <a:p>
            <a:pPr marL="0" marR="0" lvl="0" indent="0" algn="ctr" rtl="0">
              <a:spcBef>
                <a:spcPts val="0"/>
              </a:spcBef>
              <a:spcAft>
                <a:spcPts val="0"/>
              </a:spcAft>
              <a:buNone/>
            </a:pPr>
            <a:r>
              <a:rPr lang="es" sz="2000" dirty="0">
                <a:solidFill>
                  <a:schemeClr val="dk1"/>
                </a:solidFill>
                <a:latin typeface="Calibri"/>
                <a:ea typeface="Calibri"/>
                <a:cs typeface="Calibri"/>
                <a:sym typeface="Calibri"/>
              </a:rPr>
              <a:t>- Verificación </a:t>
            </a:r>
            <a:r>
              <a:rPr lang="es" sz="2000" dirty="0" smtClean="0">
                <a:solidFill>
                  <a:schemeClr val="dk1"/>
                </a:solidFill>
                <a:latin typeface="Calibri"/>
                <a:ea typeface="Calibri"/>
                <a:cs typeface="Calibri"/>
                <a:sym typeface="Calibri"/>
              </a:rPr>
              <a:t>con gráfico de sedimento (</a:t>
            </a:r>
            <a:r>
              <a:rPr lang="es" sz="2000" i="1" dirty="0" smtClean="0">
                <a:solidFill>
                  <a:schemeClr val="dk1"/>
                </a:solidFill>
                <a:latin typeface="Calibri"/>
                <a:ea typeface="Calibri"/>
                <a:cs typeface="Calibri"/>
                <a:sym typeface="Calibri"/>
              </a:rPr>
              <a:t>screeplot</a:t>
            </a:r>
            <a:r>
              <a:rPr lang="es" sz="2000" dirty="0" smtClean="0">
                <a:solidFill>
                  <a:schemeClr val="dk1"/>
                </a:solidFill>
                <a:latin typeface="Calibri"/>
                <a:ea typeface="Calibri"/>
                <a:cs typeface="Calibri"/>
                <a:sym typeface="Calibri"/>
              </a:rPr>
              <a:t>)</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9"/>
          <p:cNvSpPr txBox="1"/>
          <p:nvPr/>
        </p:nvSpPr>
        <p:spPr>
          <a:xfrm>
            <a:off x="1447799" y="1573291"/>
            <a:ext cx="8106747"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Prueba de autoevaluación</a:t>
            </a:r>
            <a:endParaRPr sz="4400" dirty="0"/>
          </a:p>
        </p:txBody>
      </p:sp>
      <p:sp>
        <p:nvSpPr>
          <p:cNvPr id="372" name="Google Shape;372;p19"/>
          <p:cNvSpPr txBox="1"/>
          <p:nvPr/>
        </p:nvSpPr>
        <p:spPr>
          <a:xfrm>
            <a:off x="1447800" y="3009900"/>
            <a:ext cx="5029200" cy="4832092"/>
          </a:xfrm>
          <a:prstGeom prst="rect">
            <a:avLst/>
          </a:prstGeom>
          <a:noFill/>
          <a:ln>
            <a:noFill/>
          </a:ln>
        </p:spPr>
        <p:txBody>
          <a:bodyPr spcFirstLastPara="1" wrap="square" lIns="91425" tIns="45700" rIns="91425" bIns="45700" anchor="t" anchorCtr="0">
            <a:spAutoFit/>
          </a:bodyPr>
          <a:lstStyle/>
          <a:p>
            <a:pPr marL="514350" marR="0" lvl="0" indent="-514350" rtl="0">
              <a:spcBef>
                <a:spcPts val="0"/>
              </a:spcBef>
              <a:spcAft>
                <a:spcPts val="0"/>
              </a:spcAft>
              <a:buClr>
                <a:srgbClr val="238791"/>
              </a:buClr>
              <a:buSzPts val="2800"/>
              <a:buFont typeface="Calibri"/>
              <a:buAutoNum type="arabicPeriod"/>
            </a:pPr>
            <a:r>
              <a:rPr lang="es" sz="2800" b="1" dirty="0">
                <a:solidFill>
                  <a:srgbClr val="238791"/>
                </a:solidFill>
                <a:latin typeface="Calibri"/>
                <a:ea typeface="Calibri"/>
                <a:cs typeface="Calibri"/>
                <a:sym typeface="Calibri"/>
              </a:rPr>
              <a:t>El objetivo del </a:t>
            </a:r>
            <a:r>
              <a:rPr lang="es" sz="2800" b="1" dirty="0" smtClean="0">
                <a:solidFill>
                  <a:srgbClr val="238791"/>
                </a:solidFill>
                <a:latin typeface="Calibri"/>
                <a:ea typeface="Calibri"/>
                <a:cs typeface="Calibri"/>
                <a:sym typeface="Calibri"/>
              </a:rPr>
              <a:t>ACP es:</a:t>
            </a:r>
            <a:endParaRPr dirty="0"/>
          </a:p>
          <a:p>
            <a:pPr marL="0" marR="0" lvl="0" indent="0" rtl="0">
              <a:spcBef>
                <a:spcPts val="0"/>
              </a:spcBef>
              <a:spcAft>
                <a:spcPts val="0"/>
              </a:spcAft>
              <a:buNone/>
            </a:pPr>
            <a:endParaRPr sz="2800" b="1" dirty="0">
              <a:solidFill>
                <a:srgbClr val="238791"/>
              </a:solidFill>
              <a:latin typeface="Calibri"/>
              <a:ea typeface="Calibri"/>
              <a:cs typeface="Calibri"/>
              <a:sym typeface="Calibri"/>
            </a:endParaRPr>
          </a:p>
          <a:p>
            <a:pPr marL="342900" marR="0" lvl="0" indent="-342900"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A La agregación de unidades estadísticas según su distancia</a:t>
            </a:r>
            <a:endParaRPr dirty="0"/>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B La reducción de la dimensionalidad de un fenómeno complejo</a:t>
            </a:r>
            <a:endParaRPr dirty="0"/>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 La descripción de un conjunto de datos</a:t>
            </a:r>
            <a:endParaRPr sz="2400" dirty="0">
              <a:solidFill>
                <a:schemeClr val="dk1"/>
              </a:solidFill>
              <a:latin typeface="Calibri"/>
              <a:ea typeface="Calibri"/>
              <a:cs typeface="Calibri"/>
              <a:sym typeface="Calibri"/>
            </a:endParaRPr>
          </a:p>
        </p:txBody>
      </p:sp>
      <p:sp>
        <p:nvSpPr>
          <p:cNvPr id="373" name="Google Shape;373;p19"/>
          <p:cNvSpPr txBox="1"/>
          <p:nvPr/>
        </p:nvSpPr>
        <p:spPr>
          <a:xfrm>
            <a:off x="7015766" y="3009900"/>
            <a:ext cx="4871434" cy="353943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2800" b="1" dirty="0">
                <a:solidFill>
                  <a:srgbClr val="1E737C"/>
                </a:solidFill>
                <a:latin typeface="Calibri"/>
                <a:ea typeface="Calibri"/>
                <a:cs typeface="Calibri"/>
                <a:sym typeface="Calibri"/>
              </a:rPr>
              <a:t>2. La matriz de datos de partida de una ACP debe ser</a:t>
            </a:r>
            <a:r>
              <a:rPr lang="en-US" sz="2800" b="1" dirty="0">
                <a:solidFill>
                  <a:srgbClr val="1E737C"/>
                </a:solidFill>
                <a:latin typeface="Calibri"/>
                <a:ea typeface="Calibri"/>
                <a:cs typeface="Calibri"/>
                <a:sym typeface="Calibri"/>
              </a:rPr>
              <a:t/>
            </a:r>
            <a:br>
              <a:rPr lang="en-US" sz="2800" b="1" dirty="0">
                <a:solidFill>
                  <a:srgbClr val="1E737C"/>
                </a:solidFill>
                <a:latin typeface="Calibri"/>
                <a:ea typeface="Calibri"/>
                <a:cs typeface="Calibri"/>
                <a:sym typeface="Calibri"/>
              </a:rPr>
            </a:br>
            <a:endParaRPr sz="2800" b="1" dirty="0">
              <a:solidFill>
                <a:srgbClr val="1E737C"/>
              </a:solidFill>
              <a:latin typeface="Calibri"/>
              <a:ea typeface="Calibri"/>
              <a:cs typeface="Calibri"/>
              <a:sym typeface="Calibri"/>
            </a:endParaRPr>
          </a:p>
          <a:p>
            <a:pPr marL="342900" marR="0" lvl="0" indent="-342900"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A Con datos cualitativos</a:t>
            </a:r>
            <a:endParaRPr dirty="0"/>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B Con datos estandarizados</a:t>
            </a:r>
            <a:endParaRPr dirty="0"/>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 Con datos cuantitativos</a:t>
            </a:r>
            <a:endParaRPr sz="2400" dirty="0">
              <a:solidFill>
                <a:schemeClr val="dk1"/>
              </a:solidFill>
              <a:latin typeface="Calibri"/>
              <a:ea typeface="Calibri"/>
              <a:cs typeface="Calibri"/>
              <a:sym typeface="Calibri"/>
            </a:endParaRPr>
          </a:p>
        </p:txBody>
      </p:sp>
      <p:sp>
        <p:nvSpPr>
          <p:cNvPr id="374" name="Google Shape;374;p19"/>
          <p:cNvSpPr txBox="1"/>
          <p:nvPr/>
        </p:nvSpPr>
        <p:spPr>
          <a:xfrm>
            <a:off x="11887200" y="3009900"/>
            <a:ext cx="4982547"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1E737C"/>
                </a:solidFill>
                <a:latin typeface="Calibri"/>
                <a:ea typeface="Calibri"/>
                <a:cs typeface="Calibri"/>
                <a:sym typeface="Calibri"/>
              </a:rPr>
              <a:t>3. Los componentes extraídos en el Análisis en Componentes Principales:</a:t>
            </a:r>
            <a:r>
              <a:rPr lang="en-US" sz="2800" b="1" dirty="0">
                <a:solidFill>
                  <a:srgbClr val="1E737C"/>
                </a:solidFill>
                <a:latin typeface="Calibri"/>
                <a:ea typeface="Calibri"/>
                <a:cs typeface="Calibri"/>
                <a:sym typeface="Calibri"/>
              </a:rPr>
              <a:t/>
            </a:r>
            <a:br>
              <a:rPr lang="en-US" sz="2800" b="1" dirty="0">
                <a:solidFill>
                  <a:srgbClr val="1E737C"/>
                </a:solidFill>
                <a:latin typeface="Calibri"/>
                <a:ea typeface="Calibri"/>
                <a:cs typeface="Calibri"/>
                <a:sym typeface="Calibri"/>
              </a:rPr>
            </a:br>
            <a:endParaRPr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A Son combinaciones lineales de las variables de partida</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B </a:t>
            </a:r>
            <a:r>
              <a:rPr lang="es" sz="2800" dirty="0" smtClean="0">
                <a:solidFill>
                  <a:schemeClr val="dk1"/>
                </a:solidFill>
                <a:latin typeface="Calibri"/>
                <a:ea typeface="Calibri"/>
                <a:cs typeface="Calibri"/>
                <a:sym typeface="Calibri"/>
              </a:rPr>
              <a:t>poseen </a:t>
            </a:r>
            <a:r>
              <a:rPr lang="es" sz="2800" dirty="0">
                <a:solidFill>
                  <a:schemeClr val="dk1"/>
                </a:solidFill>
                <a:latin typeface="Calibri"/>
                <a:ea typeface="Calibri"/>
                <a:cs typeface="Calibri"/>
                <a:sym typeface="Calibri"/>
              </a:rPr>
              <a:t>la propiedad equidistributiva</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 Todos tienen valores </a:t>
            </a:r>
            <a:r>
              <a:rPr lang="es" sz="2800" dirty="0" smtClean="0">
                <a:solidFill>
                  <a:schemeClr val="dk1"/>
                </a:solidFill>
                <a:latin typeface="Calibri"/>
                <a:ea typeface="Calibri"/>
                <a:cs typeface="Calibri"/>
                <a:sym typeface="Calibri"/>
              </a:rPr>
              <a:t>propios (</a:t>
            </a:r>
            <a:r>
              <a:rPr lang="es" sz="2800" i="1" dirty="0" smtClean="0">
                <a:solidFill>
                  <a:schemeClr val="dk1"/>
                </a:solidFill>
                <a:latin typeface="Calibri"/>
                <a:ea typeface="Calibri"/>
                <a:cs typeface="Calibri"/>
                <a:sym typeface="Calibri"/>
              </a:rPr>
              <a:t>Eigenvalues</a:t>
            </a:r>
            <a:r>
              <a:rPr lang="es" sz="2800" dirty="0" smtClean="0">
                <a:solidFill>
                  <a:schemeClr val="dk1"/>
                </a:solidFill>
                <a:latin typeface="Calibri"/>
                <a:ea typeface="Calibri"/>
                <a:cs typeface="Calibri"/>
                <a:sym typeface="Calibri"/>
              </a:rPr>
              <a:t>) </a:t>
            </a:r>
            <a:r>
              <a:rPr lang="es" sz="2800" dirty="0">
                <a:solidFill>
                  <a:schemeClr val="dk1"/>
                </a:solidFill>
                <a:latin typeface="Calibri"/>
                <a:ea typeface="Calibri"/>
                <a:cs typeface="Calibri"/>
                <a:sym typeface="Calibri"/>
              </a:rPr>
              <a:t>&gt; 1</a:t>
            </a:r>
            <a:endParaRPr sz="2400" dirty="0">
              <a:solidFill>
                <a:schemeClr val="dk1"/>
              </a:solidFill>
              <a:latin typeface="Calibri"/>
              <a:ea typeface="Calibri"/>
              <a:cs typeface="Calibri"/>
              <a:sym typeface="Calibri"/>
            </a:endParaRPr>
          </a:p>
        </p:txBody>
      </p:sp>
    </p:spTree>
  </p:cSld>
  <p:clrMapOvr>
    <a:masterClrMapping/>
  </p:clrMapOvr>
  <p:extLst mod="1">
    <p:ext uri="{6950BFC3-D8DA-4A85-94F7-54DA5524770B}">
      <p188:commentRel xmlns=""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9"/>
          <p:cNvSpPr txBox="1"/>
          <p:nvPr/>
        </p:nvSpPr>
        <p:spPr>
          <a:xfrm>
            <a:off x="1447799" y="1573291"/>
            <a:ext cx="8106747"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Prueba de autoevaluación</a:t>
            </a:r>
            <a:endParaRPr sz="4400" dirty="0"/>
          </a:p>
        </p:txBody>
      </p:sp>
      <p:sp>
        <p:nvSpPr>
          <p:cNvPr id="372" name="Google Shape;372;p19"/>
          <p:cNvSpPr txBox="1"/>
          <p:nvPr/>
        </p:nvSpPr>
        <p:spPr>
          <a:xfrm>
            <a:off x="1447800" y="3009900"/>
            <a:ext cx="5029200" cy="4832092"/>
          </a:xfrm>
          <a:prstGeom prst="rect">
            <a:avLst/>
          </a:prstGeom>
          <a:noFill/>
          <a:ln>
            <a:noFill/>
          </a:ln>
        </p:spPr>
        <p:txBody>
          <a:bodyPr spcFirstLastPara="1" wrap="square" lIns="91425" tIns="45700" rIns="91425" bIns="45700" anchor="t" anchorCtr="0">
            <a:spAutoFit/>
          </a:bodyPr>
          <a:lstStyle/>
          <a:p>
            <a:pPr marL="514350" marR="0" lvl="0" indent="-514350" rtl="0">
              <a:spcBef>
                <a:spcPts val="0"/>
              </a:spcBef>
              <a:spcAft>
                <a:spcPts val="0"/>
              </a:spcAft>
              <a:buClr>
                <a:srgbClr val="238791"/>
              </a:buClr>
              <a:buSzPts val="2800"/>
              <a:buFont typeface="Calibri"/>
              <a:buAutoNum type="arabicPeriod"/>
            </a:pPr>
            <a:r>
              <a:rPr lang="es" sz="2800" b="1" dirty="0">
                <a:solidFill>
                  <a:srgbClr val="238791"/>
                </a:solidFill>
                <a:latin typeface="Calibri"/>
                <a:ea typeface="Calibri"/>
                <a:cs typeface="Calibri"/>
                <a:sym typeface="Calibri"/>
              </a:rPr>
              <a:t>El objetivo del </a:t>
            </a:r>
            <a:r>
              <a:rPr lang="es" sz="2800" b="1" dirty="0" smtClean="0">
                <a:solidFill>
                  <a:srgbClr val="238791"/>
                </a:solidFill>
                <a:latin typeface="Calibri"/>
                <a:ea typeface="Calibri"/>
                <a:cs typeface="Calibri"/>
                <a:sym typeface="Calibri"/>
              </a:rPr>
              <a:t>ACP es:</a:t>
            </a:r>
            <a:endParaRPr dirty="0"/>
          </a:p>
          <a:p>
            <a:pPr marL="0" marR="0" lvl="0" indent="0" rtl="0">
              <a:spcBef>
                <a:spcPts val="0"/>
              </a:spcBef>
              <a:spcAft>
                <a:spcPts val="0"/>
              </a:spcAft>
              <a:buNone/>
            </a:pPr>
            <a:endParaRPr sz="2800" b="1" dirty="0">
              <a:solidFill>
                <a:srgbClr val="238791"/>
              </a:solidFill>
              <a:latin typeface="Calibri"/>
              <a:ea typeface="Calibri"/>
              <a:cs typeface="Calibri"/>
              <a:sym typeface="Calibri"/>
            </a:endParaRPr>
          </a:p>
          <a:p>
            <a:pPr marL="342900" marR="0" lvl="0" indent="-342900"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A La agregación de unidades estadísticas según su distancia</a:t>
            </a:r>
            <a:endParaRPr dirty="0"/>
          </a:p>
          <a:p>
            <a:pPr marL="0" marR="0" lvl="0" indent="0" rtl="0">
              <a:spcBef>
                <a:spcPts val="0"/>
              </a:spcBef>
              <a:spcAft>
                <a:spcPts val="0"/>
              </a:spcAft>
              <a:buNone/>
            </a:pPr>
            <a:endParaRPr sz="2800" b="1" dirty="0">
              <a:solidFill>
                <a:schemeClr val="dk1"/>
              </a:solidFill>
              <a:latin typeface="Calibri"/>
              <a:ea typeface="Calibri"/>
              <a:cs typeface="Calibri"/>
              <a:sym typeface="Calibri"/>
            </a:endParaRPr>
          </a:p>
          <a:p>
            <a:pPr marL="342900" marR="0" lvl="0" indent="-342900" rtl="0">
              <a:spcBef>
                <a:spcPts val="0"/>
              </a:spcBef>
              <a:spcAft>
                <a:spcPts val="0"/>
              </a:spcAft>
              <a:buClr>
                <a:schemeClr val="dk1"/>
              </a:buClr>
              <a:buSzPts val="2800"/>
              <a:buFont typeface="Noto Sans Symbols"/>
              <a:buChar char="❑"/>
            </a:pPr>
            <a:r>
              <a:rPr lang="es" sz="2800" b="1" dirty="0">
                <a:solidFill>
                  <a:schemeClr val="dk1"/>
                </a:solidFill>
                <a:latin typeface="Calibri"/>
                <a:ea typeface="Calibri"/>
                <a:cs typeface="Calibri"/>
                <a:sym typeface="Calibri"/>
              </a:rPr>
              <a:t>B La reducción de la dimensionalidad de un fenómeno complejo</a:t>
            </a:r>
            <a:endParaRPr b="1" dirty="0"/>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 La descripción de un conjunto de datos</a:t>
            </a:r>
            <a:endParaRPr sz="2400" dirty="0">
              <a:solidFill>
                <a:schemeClr val="dk1"/>
              </a:solidFill>
              <a:latin typeface="Calibri"/>
              <a:ea typeface="Calibri"/>
              <a:cs typeface="Calibri"/>
              <a:sym typeface="Calibri"/>
            </a:endParaRPr>
          </a:p>
        </p:txBody>
      </p:sp>
      <p:sp>
        <p:nvSpPr>
          <p:cNvPr id="373" name="Google Shape;373;p19"/>
          <p:cNvSpPr txBox="1"/>
          <p:nvPr/>
        </p:nvSpPr>
        <p:spPr>
          <a:xfrm>
            <a:off x="7015766" y="3009900"/>
            <a:ext cx="4871434" cy="353943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2800" b="1" dirty="0">
                <a:solidFill>
                  <a:srgbClr val="1E737C"/>
                </a:solidFill>
                <a:latin typeface="Calibri"/>
                <a:ea typeface="Calibri"/>
                <a:cs typeface="Calibri"/>
                <a:sym typeface="Calibri"/>
              </a:rPr>
              <a:t>2. La matriz de datos de partida de una ACP debe ser</a:t>
            </a:r>
            <a:r>
              <a:rPr lang="en-US" sz="2800" b="1" dirty="0">
                <a:solidFill>
                  <a:srgbClr val="1E737C"/>
                </a:solidFill>
                <a:latin typeface="Calibri"/>
                <a:ea typeface="Calibri"/>
                <a:cs typeface="Calibri"/>
                <a:sym typeface="Calibri"/>
              </a:rPr>
              <a:t/>
            </a:r>
            <a:br>
              <a:rPr lang="en-US" sz="2800" b="1" dirty="0">
                <a:solidFill>
                  <a:srgbClr val="1E737C"/>
                </a:solidFill>
                <a:latin typeface="Calibri"/>
                <a:ea typeface="Calibri"/>
                <a:cs typeface="Calibri"/>
                <a:sym typeface="Calibri"/>
              </a:rPr>
            </a:br>
            <a:endParaRPr sz="2800" b="1" dirty="0">
              <a:solidFill>
                <a:srgbClr val="1E737C"/>
              </a:solidFill>
              <a:latin typeface="Calibri"/>
              <a:ea typeface="Calibri"/>
              <a:cs typeface="Calibri"/>
              <a:sym typeface="Calibri"/>
            </a:endParaRPr>
          </a:p>
          <a:p>
            <a:pPr marL="342900" marR="0" lvl="0" indent="-342900"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A Con datos cualitativos</a:t>
            </a:r>
            <a:endParaRPr dirty="0"/>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B Con datos estandarizados</a:t>
            </a:r>
            <a:endParaRPr dirty="0"/>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rtl="0">
              <a:spcBef>
                <a:spcPts val="0"/>
              </a:spcBef>
              <a:spcAft>
                <a:spcPts val="0"/>
              </a:spcAft>
              <a:buClr>
                <a:schemeClr val="dk1"/>
              </a:buClr>
              <a:buSzPts val="2800"/>
              <a:buFont typeface="Noto Sans Symbols"/>
              <a:buChar char="❑"/>
            </a:pPr>
            <a:r>
              <a:rPr lang="es" sz="2800" b="1" dirty="0">
                <a:solidFill>
                  <a:schemeClr val="dk1"/>
                </a:solidFill>
                <a:latin typeface="Calibri"/>
                <a:ea typeface="Calibri"/>
                <a:cs typeface="Calibri"/>
                <a:sym typeface="Calibri"/>
              </a:rPr>
              <a:t>C Con datos cuantitativos</a:t>
            </a:r>
            <a:endParaRPr sz="2400" b="1" dirty="0">
              <a:solidFill>
                <a:schemeClr val="dk1"/>
              </a:solidFill>
              <a:latin typeface="Calibri"/>
              <a:ea typeface="Calibri"/>
              <a:cs typeface="Calibri"/>
              <a:sym typeface="Calibri"/>
            </a:endParaRPr>
          </a:p>
        </p:txBody>
      </p:sp>
      <p:sp>
        <p:nvSpPr>
          <p:cNvPr id="374" name="Google Shape;374;p19"/>
          <p:cNvSpPr txBox="1"/>
          <p:nvPr/>
        </p:nvSpPr>
        <p:spPr>
          <a:xfrm>
            <a:off x="11887200" y="3009900"/>
            <a:ext cx="4982547"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1E737C"/>
                </a:solidFill>
                <a:latin typeface="Calibri"/>
                <a:ea typeface="Calibri"/>
                <a:cs typeface="Calibri"/>
                <a:sym typeface="Calibri"/>
              </a:rPr>
              <a:t>3. Los componentes extraídos en el Análisis en Componentes Principales:</a:t>
            </a:r>
            <a:r>
              <a:rPr lang="en-US" sz="2800" b="1" dirty="0">
                <a:solidFill>
                  <a:srgbClr val="1E737C"/>
                </a:solidFill>
                <a:latin typeface="Calibri"/>
                <a:ea typeface="Calibri"/>
                <a:cs typeface="Calibri"/>
                <a:sym typeface="Calibri"/>
              </a:rPr>
              <a:t/>
            </a:r>
            <a:br>
              <a:rPr lang="en-US" sz="2800" b="1" dirty="0">
                <a:solidFill>
                  <a:srgbClr val="1E737C"/>
                </a:solidFill>
                <a:latin typeface="Calibri"/>
                <a:ea typeface="Calibri"/>
                <a:cs typeface="Calibri"/>
                <a:sym typeface="Calibri"/>
              </a:rPr>
            </a:br>
            <a:endParaRPr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A Son combinaciones lineales de las variables de partida</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B </a:t>
            </a:r>
            <a:r>
              <a:rPr lang="es" sz="2800" dirty="0" smtClean="0">
                <a:solidFill>
                  <a:schemeClr val="dk1"/>
                </a:solidFill>
                <a:latin typeface="Calibri"/>
                <a:ea typeface="Calibri"/>
                <a:cs typeface="Calibri"/>
                <a:sym typeface="Calibri"/>
              </a:rPr>
              <a:t>poseen </a:t>
            </a:r>
            <a:r>
              <a:rPr lang="es" sz="2800" dirty="0">
                <a:solidFill>
                  <a:schemeClr val="dk1"/>
                </a:solidFill>
                <a:latin typeface="Calibri"/>
                <a:ea typeface="Calibri"/>
                <a:cs typeface="Calibri"/>
                <a:sym typeface="Calibri"/>
              </a:rPr>
              <a:t>la propiedad equidistributiva</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b="1" dirty="0">
                <a:solidFill>
                  <a:schemeClr val="dk1"/>
                </a:solidFill>
                <a:latin typeface="Calibri"/>
                <a:ea typeface="Calibri"/>
                <a:cs typeface="Calibri"/>
                <a:sym typeface="Calibri"/>
              </a:rPr>
              <a:t>C Todos tienen valores </a:t>
            </a:r>
            <a:r>
              <a:rPr lang="es" sz="2800" b="1" dirty="0" smtClean="0">
                <a:solidFill>
                  <a:schemeClr val="dk1"/>
                </a:solidFill>
                <a:latin typeface="Calibri"/>
                <a:ea typeface="Calibri"/>
                <a:cs typeface="Calibri"/>
                <a:sym typeface="Calibri"/>
              </a:rPr>
              <a:t>propios (</a:t>
            </a:r>
            <a:r>
              <a:rPr lang="es" sz="2800" b="1" i="1" dirty="0" smtClean="0">
                <a:solidFill>
                  <a:schemeClr val="dk1"/>
                </a:solidFill>
                <a:latin typeface="Calibri"/>
                <a:ea typeface="Calibri"/>
                <a:cs typeface="Calibri"/>
                <a:sym typeface="Calibri"/>
              </a:rPr>
              <a:t>Eigenvalues</a:t>
            </a:r>
            <a:r>
              <a:rPr lang="es" sz="2800" b="1" dirty="0" smtClean="0">
                <a:solidFill>
                  <a:schemeClr val="dk1"/>
                </a:solidFill>
                <a:latin typeface="Calibri"/>
                <a:ea typeface="Calibri"/>
                <a:cs typeface="Calibri"/>
                <a:sym typeface="Calibri"/>
              </a:rPr>
              <a:t>) </a:t>
            </a:r>
            <a:r>
              <a:rPr lang="es" sz="2800" b="1" dirty="0">
                <a:solidFill>
                  <a:schemeClr val="dk1"/>
                </a:solidFill>
                <a:latin typeface="Calibri"/>
                <a:ea typeface="Calibri"/>
                <a:cs typeface="Calibri"/>
                <a:sym typeface="Calibri"/>
              </a:rPr>
              <a:t>&gt; 1</a:t>
            </a:r>
            <a:endParaRPr sz="2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1721726"/>
      </p:ext>
    </p:extLst>
  </p:cSld>
  <p:clrMapOvr>
    <a:masterClrMapping/>
  </p:clrMapOvr>
  <p:extLst mod="1">
    <p:ext uri="{6950BFC3-D8DA-4A85-94F7-54DA5524770B}">
      <p188:commentRel xmlns=""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1. Introducción</a:t>
            </a:r>
            <a:r>
              <a:rPr lang="en-US" sz="4400" b="1" dirty="0">
                <a:solidFill>
                  <a:srgbClr val="E7686A"/>
                </a:solidFill>
                <a:latin typeface="Calibri"/>
                <a:ea typeface="Calibri"/>
                <a:cs typeface="Calibri"/>
                <a:sym typeface="Calibri"/>
              </a:rPr>
              <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smtClean="0">
                <a:solidFill>
                  <a:srgbClr val="238791"/>
                </a:solidFill>
                <a:latin typeface="Calibri"/>
                <a:ea typeface="Calibri"/>
                <a:cs typeface="Calibri"/>
                <a:sym typeface="Calibri"/>
              </a:rPr>
              <a:t>1.1. Objetivos</a:t>
            </a:r>
            <a:r>
              <a:rPr lang="en-US" sz="2800" b="1" dirty="0">
                <a:solidFill>
                  <a:srgbClr val="238791"/>
                </a:solidFill>
                <a:latin typeface="Calibri"/>
                <a:ea typeface="Calibri"/>
                <a:cs typeface="Calibri"/>
                <a:sym typeface="Calibri"/>
              </a:rPr>
              <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54" name="Google Shape;154;p3"/>
          <p:cNvSpPr txBox="1"/>
          <p:nvPr/>
        </p:nvSpPr>
        <p:spPr>
          <a:xfrm>
            <a:off x="1447799" y="3361372"/>
            <a:ext cx="14936755"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dirty="0" smtClean="0">
                <a:solidFill>
                  <a:schemeClr val="dk1"/>
                </a:solidFill>
                <a:latin typeface="Calibri"/>
                <a:ea typeface="Calibri"/>
                <a:cs typeface="Calibri"/>
                <a:sym typeface="Calibri"/>
              </a:rPr>
              <a:t>El </a:t>
            </a:r>
            <a:r>
              <a:rPr lang="es" sz="2800" dirty="0">
                <a:solidFill>
                  <a:schemeClr val="dk1"/>
                </a:solidFill>
                <a:latin typeface="Calibri"/>
                <a:ea typeface="Calibri"/>
                <a:cs typeface="Calibri"/>
                <a:sym typeface="Calibri"/>
              </a:rPr>
              <a:t>objetivo de este módulo es introducir y explicar la técnica del Análisis de Componentes </a:t>
            </a:r>
            <a:r>
              <a:rPr lang="es" sz="2800" dirty="0" smtClean="0">
                <a:solidFill>
                  <a:schemeClr val="dk1"/>
                </a:solidFill>
                <a:latin typeface="Calibri"/>
                <a:ea typeface="Calibri"/>
                <a:cs typeface="Calibri"/>
                <a:sym typeface="Calibri"/>
              </a:rPr>
              <a:t>Principales (ACP en español, CPA en inglés).</a:t>
            </a:r>
            <a:r>
              <a:rPr lang="en-US" sz="2800" dirty="0">
                <a:solidFill>
                  <a:schemeClr val="dk1"/>
                </a:solidFill>
                <a:latin typeface="Calibri"/>
                <a:ea typeface="Calibri"/>
                <a:cs typeface="Calibri"/>
                <a:sym typeface="Calibri"/>
              </a:rPr>
              <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s" sz="2800" dirty="0">
                <a:solidFill>
                  <a:schemeClr val="dk1"/>
                </a:solidFill>
                <a:latin typeface="Calibri"/>
                <a:ea typeface="Calibri"/>
                <a:cs typeface="Calibri"/>
                <a:sym typeface="Calibri"/>
              </a:rPr>
              <a:t>Al final de este módulo </a:t>
            </a:r>
            <a:r>
              <a:rPr lang="es" sz="2800" dirty="0" smtClean="0">
                <a:solidFill>
                  <a:schemeClr val="dk1"/>
                </a:solidFill>
                <a:latin typeface="Calibri"/>
                <a:ea typeface="Calibri"/>
                <a:cs typeface="Calibri"/>
                <a:sym typeface="Calibri"/>
              </a:rPr>
              <a:t>podrás:</a:t>
            </a:r>
            <a:r>
              <a:rPr lang="en-US" sz="2800" dirty="0">
                <a:solidFill>
                  <a:schemeClr val="dk1"/>
                </a:solidFill>
                <a:latin typeface="Calibri"/>
                <a:ea typeface="Calibri"/>
                <a:cs typeface="Calibri"/>
                <a:sym typeface="Calibri"/>
              </a:rPr>
              <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smtClean="0">
                <a:solidFill>
                  <a:schemeClr val="dk1"/>
                </a:solidFill>
                <a:latin typeface="Calibri"/>
                <a:ea typeface="Calibri"/>
                <a:cs typeface="Calibri"/>
                <a:sym typeface="Calibri"/>
              </a:rPr>
              <a:t>Comprender la </a:t>
            </a:r>
            <a:r>
              <a:rPr lang="es" sz="2800" dirty="0">
                <a:solidFill>
                  <a:schemeClr val="dk1"/>
                </a:solidFill>
                <a:latin typeface="Calibri"/>
                <a:ea typeface="Calibri"/>
                <a:cs typeface="Calibri"/>
                <a:sym typeface="Calibri"/>
              </a:rPr>
              <a:t>lógica </a:t>
            </a:r>
            <a:r>
              <a:rPr lang="es" sz="2800" dirty="0" smtClean="0">
                <a:solidFill>
                  <a:schemeClr val="dk1"/>
                </a:solidFill>
                <a:latin typeface="Calibri"/>
                <a:ea typeface="Calibri"/>
                <a:cs typeface="Calibri"/>
                <a:sym typeface="Calibri"/>
              </a:rPr>
              <a:t>del  </a:t>
            </a:r>
            <a:r>
              <a:rPr lang="es" sz="2800" dirty="0">
                <a:solidFill>
                  <a:schemeClr val="dk1"/>
                </a:solidFill>
                <a:latin typeface="Calibri"/>
                <a:ea typeface="Calibri"/>
                <a:cs typeface="Calibri"/>
                <a:sym typeface="Calibri"/>
              </a:rPr>
              <a:t>la ACP;</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smtClean="0">
                <a:solidFill>
                  <a:schemeClr val="dk1"/>
                </a:solidFill>
                <a:latin typeface="Calibri"/>
                <a:ea typeface="Calibri"/>
                <a:cs typeface="Calibri"/>
                <a:sym typeface="Calibri"/>
              </a:rPr>
              <a:t>Conocer </a:t>
            </a:r>
            <a:r>
              <a:rPr lang="es" sz="2800" dirty="0">
                <a:solidFill>
                  <a:schemeClr val="dk1"/>
                </a:solidFill>
                <a:latin typeface="Calibri"/>
                <a:ea typeface="Calibri"/>
                <a:cs typeface="Calibri"/>
                <a:sym typeface="Calibri"/>
              </a:rPr>
              <a:t>los criterios;</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smtClean="0">
                <a:solidFill>
                  <a:schemeClr val="dk1"/>
                </a:solidFill>
                <a:latin typeface="Calibri"/>
                <a:ea typeface="Calibri"/>
                <a:cs typeface="Calibri"/>
                <a:sym typeface="Calibri"/>
              </a:rPr>
              <a:t>Realizar un ACP</a:t>
            </a:r>
            <a:r>
              <a:rPr lang="e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spTree>
  </p:cSld>
  <p:clrMapOvr>
    <a:masterClrMapping/>
  </p:clrMapOvr>
  <p:extLst mod="1">
    <p:ext uri="{6950BFC3-D8DA-4A85-94F7-54DA5524770B}">
      <p188:commentRel xmlns=""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1"/>
          <p:cNvSpPr txBox="1"/>
          <p:nvPr/>
        </p:nvSpPr>
        <p:spPr>
          <a:xfrm>
            <a:off x="7258050" y="6591300"/>
            <a:ext cx="37719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6000" b="1">
                <a:solidFill>
                  <a:srgbClr val="E7686A"/>
                </a:solidFill>
                <a:latin typeface="Calibri"/>
                <a:ea typeface="Calibri"/>
                <a:cs typeface="Calibri"/>
                <a:sym typeface="Calibri"/>
              </a:rPr>
              <a:t>¡Gracias!</a:t>
            </a:r>
            <a:r>
              <a:rPr lang="en-US" sz="6000" b="1">
                <a:solidFill>
                  <a:srgbClr val="E7686A"/>
                </a:solidFill>
                <a:latin typeface="Calibri"/>
                <a:ea typeface="Calibri"/>
                <a:cs typeface="Calibri"/>
                <a:sym typeface="Calibri"/>
              </a:rPr>
              <a:t/>
            </a:r>
            <a:br>
              <a:rPr lang="en-US" sz="6000" b="1">
                <a:solidFill>
                  <a:srgbClr val="E7686A"/>
                </a:solidFill>
                <a:latin typeface="Calibri"/>
                <a:ea typeface="Calibri"/>
                <a:cs typeface="Calibri"/>
                <a:sym typeface="Calibri"/>
              </a:rPr>
            </a:br>
            <a:endParaRPr/>
          </a:p>
        </p:txBody>
      </p:sp>
    </p:spTree>
  </p:cSld>
  <p:clrMapOvr>
    <a:masterClrMapping/>
  </p:clrMapOvr>
  <p:extLst>
    <p:ext uri="{6950BFC3-D8DA-4A85-94F7-54DA5524770B}">
      <p188:commentRel xmlns=""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1. Introducción</a:t>
            </a:r>
            <a:r>
              <a:rPr lang="en-US" sz="4400" b="1" dirty="0">
                <a:solidFill>
                  <a:srgbClr val="E7686A"/>
                </a:solidFill>
                <a:latin typeface="Calibri"/>
                <a:ea typeface="Calibri"/>
                <a:cs typeface="Calibri"/>
                <a:sym typeface="Calibri"/>
              </a:rPr>
              <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smtClean="0">
                <a:solidFill>
                  <a:srgbClr val="238791"/>
                </a:solidFill>
                <a:latin typeface="Calibri"/>
                <a:ea typeface="Calibri"/>
                <a:cs typeface="Calibri"/>
                <a:sym typeface="Calibri"/>
              </a:rPr>
              <a:t>1.2. Definición</a:t>
            </a:r>
            <a:r>
              <a:rPr lang="en-US" sz="2800" b="1" dirty="0">
                <a:solidFill>
                  <a:srgbClr val="238791"/>
                </a:solidFill>
                <a:latin typeface="Calibri"/>
                <a:ea typeface="Calibri"/>
                <a:cs typeface="Calibri"/>
                <a:sym typeface="Calibri"/>
              </a:rPr>
              <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61" name="Google Shape;161;p4"/>
          <p:cNvSpPr txBox="1"/>
          <p:nvPr/>
        </p:nvSpPr>
        <p:spPr>
          <a:xfrm>
            <a:off x="1447800" y="3688969"/>
            <a:ext cx="14325600" cy="353943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El análisis de componentes principales </a:t>
            </a:r>
            <a:r>
              <a:rPr lang="es" sz="2800" dirty="0" smtClean="0">
                <a:solidFill>
                  <a:schemeClr val="dk1"/>
                </a:solidFill>
                <a:latin typeface="Calibri"/>
                <a:ea typeface="Calibri"/>
                <a:cs typeface="Calibri"/>
                <a:sym typeface="Calibri"/>
              </a:rPr>
              <a:t>(ACP) </a:t>
            </a:r>
            <a:r>
              <a:rPr lang="es" sz="2800" dirty="0">
                <a:solidFill>
                  <a:schemeClr val="dk1"/>
                </a:solidFill>
                <a:latin typeface="Calibri"/>
                <a:ea typeface="Calibri"/>
                <a:cs typeface="Calibri"/>
                <a:sym typeface="Calibri"/>
              </a:rPr>
              <a:t>es una técnica estadística de análisis multivariado para la reducción de tamaño. En la práctica, se utiliza cuando dentro de un conjunto de datos hay muchas variables relacionadas entre sí y se desea reducir </a:t>
            </a:r>
            <a:r>
              <a:rPr lang="es" sz="2800" dirty="0" smtClean="0">
                <a:solidFill>
                  <a:schemeClr val="dk1"/>
                </a:solidFill>
                <a:latin typeface="Calibri"/>
                <a:ea typeface="Calibri"/>
                <a:cs typeface="Calibri"/>
                <a:sym typeface="Calibri"/>
              </a:rPr>
              <a:t>su </a:t>
            </a:r>
            <a:r>
              <a:rPr lang="es" sz="2800" dirty="0">
                <a:solidFill>
                  <a:schemeClr val="dk1"/>
                </a:solidFill>
                <a:latin typeface="Calibri"/>
                <a:ea typeface="Calibri"/>
                <a:cs typeface="Calibri"/>
                <a:sym typeface="Calibri"/>
              </a:rPr>
              <a:t>número perdiendo la menor cantidad de información posible.</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El </a:t>
            </a:r>
            <a:r>
              <a:rPr lang="es" sz="2800" dirty="0" smtClean="0">
                <a:solidFill>
                  <a:schemeClr val="dk1"/>
                </a:solidFill>
                <a:latin typeface="Calibri"/>
                <a:ea typeface="Calibri"/>
                <a:cs typeface="Calibri"/>
                <a:sym typeface="Calibri"/>
              </a:rPr>
              <a:t>ACP </a:t>
            </a:r>
            <a:r>
              <a:rPr lang="es" sz="2800" dirty="0">
                <a:solidFill>
                  <a:schemeClr val="dk1"/>
                </a:solidFill>
                <a:latin typeface="Calibri"/>
                <a:ea typeface="Calibri"/>
                <a:cs typeface="Calibri"/>
                <a:sym typeface="Calibri"/>
              </a:rPr>
              <a:t>tiene </a:t>
            </a:r>
            <a:r>
              <a:rPr lang="es" sz="2800" dirty="0" smtClean="0">
                <a:solidFill>
                  <a:schemeClr val="dk1"/>
                </a:solidFill>
                <a:latin typeface="Calibri"/>
                <a:ea typeface="Calibri"/>
                <a:cs typeface="Calibri"/>
                <a:sym typeface="Calibri"/>
              </a:rPr>
              <a:t>como objetivo maximizar </a:t>
            </a:r>
            <a:r>
              <a:rPr lang="es" sz="2800" dirty="0">
                <a:solidFill>
                  <a:schemeClr val="dk1"/>
                </a:solidFill>
                <a:latin typeface="Calibri"/>
                <a:ea typeface="Calibri"/>
                <a:cs typeface="Calibri"/>
                <a:sym typeface="Calibri"/>
              </a:rPr>
              <a:t>la varianza, calculando el peso a </a:t>
            </a:r>
            <a:r>
              <a:rPr lang="es" sz="2800" dirty="0" smtClean="0">
                <a:solidFill>
                  <a:schemeClr val="dk1"/>
                </a:solidFill>
                <a:latin typeface="Calibri"/>
                <a:ea typeface="Calibri"/>
                <a:cs typeface="Calibri"/>
                <a:sym typeface="Calibri"/>
              </a:rPr>
              <a:t>asignar </a:t>
            </a:r>
            <a:r>
              <a:rPr lang="es" sz="2800" dirty="0">
                <a:solidFill>
                  <a:schemeClr val="dk1"/>
                </a:solidFill>
                <a:latin typeface="Calibri"/>
                <a:ea typeface="Calibri"/>
                <a:cs typeface="Calibri"/>
                <a:sym typeface="Calibri"/>
              </a:rPr>
              <a:t>a cada variable de partida </a:t>
            </a:r>
            <a:r>
              <a:rPr lang="es" sz="2800" dirty="0" smtClean="0">
                <a:solidFill>
                  <a:schemeClr val="dk1"/>
                </a:solidFill>
                <a:latin typeface="Calibri"/>
                <a:ea typeface="Calibri"/>
                <a:cs typeface="Calibri"/>
                <a:sym typeface="Calibri"/>
              </a:rPr>
              <a:t>y reducir las variables iniciales a una </a:t>
            </a:r>
            <a:r>
              <a:rPr lang="es" sz="2800" dirty="0">
                <a:solidFill>
                  <a:schemeClr val="dk1"/>
                </a:solidFill>
                <a:latin typeface="Calibri"/>
                <a:ea typeface="Calibri"/>
                <a:cs typeface="Calibri"/>
                <a:sym typeface="Calibri"/>
              </a:rPr>
              <a:t>o más </a:t>
            </a:r>
            <a:r>
              <a:rPr lang="es" sz="2800" dirty="0" smtClean="0">
                <a:solidFill>
                  <a:schemeClr val="dk1"/>
                </a:solidFill>
                <a:latin typeface="Calibri"/>
                <a:ea typeface="Calibri"/>
                <a:cs typeface="Calibri"/>
                <a:sym typeface="Calibri"/>
              </a:rPr>
              <a:t>nuevas variables </a:t>
            </a:r>
            <a:r>
              <a:rPr lang="es" sz="2800" dirty="0">
                <a:solidFill>
                  <a:schemeClr val="dk1"/>
                </a:solidFill>
                <a:latin typeface="Calibri"/>
                <a:ea typeface="Calibri"/>
                <a:cs typeface="Calibri"/>
                <a:sym typeface="Calibri"/>
              </a:rPr>
              <a:t>(llamadas </a:t>
            </a:r>
            <a:r>
              <a:rPr lang="es" sz="2800" i="1" dirty="0">
                <a:solidFill>
                  <a:schemeClr val="dk1"/>
                </a:solidFill>
                <a:latin typeface="Calibri"/>
                <a:ea typeface="Calibri"/>
                <a:cs typeface="Calibri"/>
                <a:sym typeface="Calibri"/>
              </a:rPr>
              <a:t>componentes principales</a:t>
            </a:r>
            <a:r>
              <a:rPr lang="es" sz="2800" dirty="0">
                <a:solidFill>
                  <a:schemeClr val="dk1"/>
                </a:solidFill>
                <a:latin typeface="Calibri"/>
                <a:ea typeface="Calibri"/>
                <a:cs typeface="Calibri"/>
                <a:sym typeface="Calibri"/>
              </a:rPr>
              <a:t>) que serán </a:t>
            </a:r>
            <a:r>
              <a:rPr lang="es" sz="2800" dirty="0" smtClean="0">
                <a:solidFill>
                  <a:schemeClr val="dk1"/>
                </a:solidFill>
                <a:latin typeface="Calibri"/>
                <a:ea typeface="Calibri"/>
                <a:cs typeface="Calibri"/>
                <a:sym typeface="Calibri"/>
              </a:rPr>
              <a:t>una combinación </a:t>
            </a:r>
            <a:r>
              <a:rPr lang="es" sz="2800" dirty="0">
                <a:solidFill>
                  <a:schemeClr val="dk1"/>
                </a:solidFill>
                <a:latin typeface="Calibri"/>
                <a:ea typeface="Calibri"/>
                <a:cs typeface="Calibri"/>
                <a:sym typeface="Calibri"/>
              </a:rPr>
              <a:t>lineal de las variables de partida</a:t>
            </a:r>
            <a:endParaRPr sz="2800" dirty="0">
              <a:solidFill>
                <a:schemeClr val="dk1"/>
              </a:solidFill>
              <a:latin typeface="Calibri"/>
              <a:ea typeface="Calibri"/>
              <a:cs typeface="Calibri"/>
              <a:sym typeface="Calibri"/>
            </a:endParaRPr>
          </a:p>
        </p:txBody>
      </p:sp>
    </p:spTree>
  </p:cSld>
  <p:clrMapOvr>
    <a:masterClrMapping/>
  </p:clrMapOvr>
  <p:extLst mod="1">
    <p:ext uri="{6950BFC3-D8DA-4A85-94F7-54DA5524770B}">
      <p188:commentRel xmlns=""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048eba86ba_0_0"/>
          <p:cNvSpPr txBox="1"/>
          <p:nvPr/>
        </p:nvSpPr>
        <p:spPr>
          <a:xfrm>
            <a:off x="1432560" y="1496219"/>
            <a:ext cx="61875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1. Introducción</a:t>
            </a:r>
            <a:r>
              <a:rPr lang="en-US" sz="4400" b="1" dirty="0">
                <a:solidFill>
                  <a:srgbClr val="E7686A"/>
                </a:solidFill>
                <a:latin typeface="Calibri"/>
                <a:ea typeface="Calibri"/>
                <a:cs typeface="Calibri"/>
                <a:sym typeface="Calibri"/>
              </a:rPr>
              <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7" name="Google Shape;167;g2048eba86ba_0_0"/>
          <p:cNvSpPr txBox="1"/>
          <p:nvPr/>
        </p:nvSpPr>
        <p:spPr>
          <a:xfrm>
            <a:off x="1447800" y="2552700"/>
            <a:ext cx="100401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smtClean="0">
                <a:solidFill>
                  <a:srgbClr val="238791"/>
                </a:solidFill>
                <a:latin typeface="Calibri"/>
                <a:ea typeface="Calibri"/>
                <a:cs typeface="Calibri"/>
                <a:sym typeface="Calibri"/>
              </a:rPr>
              <a:t>1.3. ACP </a:t>
            </a:r>
            <a:r>
              <a:rPr lang="es" sz="2800" b="1" dirty="0">
                <a:solidFill>
                  <a:srgbClr val="238791"/>
                </a:solidFill>
                <a:latin typeface="Calibri"/>
                <a:ea typeface="Calibri"/>
                <a:cs typeface="Calibri"/>
                <a:sym typeface="Calibri"/>
              </a:rPr>
              <a:t>en la vida real</a:t>
            </a:r>
            <a:r>
              <a:rPr lang="en-US" sz="2800" b="1" dirty="0">
                <a:solidFill>
                  <a:srgbClr val="238791"/>
                </a:solidFill>
                <a:latin typeface="Calibri"/>
                <a:ea typeface="Calibri"/>
                <a:cs typeface="Calibri"/>
                <a:sym typeface="Calibri"/>
              </a:rPr>
              <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68" name="Google Shape;168;g2048eba86ba_0_0"/>
          <p:cNvSpPr txBox="1"/>
          <p:nvPr/>
        </p:nvSpPr>
        <p:spPr>
          <a:xfrm>
            <a:off x="1981200" y="3506994"/>
            <a:ext cx="14325600" cy="4982862"/>
          </a:xfrm>
          <a:prstGeom prst="rect">
            <a:avLst/>
          </a:prstGeom>
          <a:noFill/>
          <a:ln>
            <a:noFill/>
          </a:ln>
        </p:spPr>
        <p:txBody>
          <a:bodyPr spcFirstLastPara="1" wrap="square" lIns="91425" tIns="45700" rIns="91425" bIns="45700" anchor="t" anchorCtr="0">
            <a:spAutoFit/>
          </a:bodyPr>
          <a:lstStyle/>
          <a:p>
            <a:pPr marL="457200" lvl="0" indent="-406400" algn="just" rtl="0">
              <a:lnSpc>
                <a:spcPct val="115000"/>
              </a:lnSpc>
              <a:spcBef>
                <a:spcPts val="0"/>
              </a:spcBef>
              <a:spcAft>
                <a:spcPts val="0"/>
              </a:spcAft>
              <a:buClr>
                <a:schemeClr val="dk1"/>
              </a:buClr>
              <a:buSzPts val="2800"/>
              <a:buFont typeface="Calibri"/>
              <a:buChar char="❖"/>
            </a:pPr>
            <a:r>
              <a:rPr lang="es" sz="2800" dirty="0">
                <a:solidFill>
                  <a:schemeClr val="dk1"/>
                </a:solidFill>
                <a:latin typeface="Calibri"/>
                <a:ea typeface="Calibri"/>
                <a:cs typeface="Calibri"/>
                <a:sym typeface="Calibri"/>
              </a:rPr>
              <a:t>En </a:t>
            </a:r>
            <a:r>
              <a:rPr lang="es" sz="2800" dirty="0" smtClean="0">
                <a:solidFill>
                  <a:schemeClr val="dk1"/>
                </a:solidFill>
                <a:latin typeface="Calibri"/>
                <a:ea typeface="Calibri"/>
                <a:cs typeface="Calibri"/>
                <a:sym typeface="Calibri"/>
              </a:rPr>
              <a:t>Ciencias Sociales </a:t>
            </a:r>
            <a:r>
              <a:rPr lang="es" sz="2800" dirty="0">
                <a:solidFill>
                  <a:schemeClr val="dk1"/>
                </a:solidFill>
                <a:latin typeface="Calibri"/>
                <a:ea typeface="Calibri"/>
                <a:cs typeface="Calibri"/>
                <a:sym typeface="Calibri"/>
              </a:rPr>
              <a:t>frecuentemente </a:t>
            </a:r>
            <a:r>
              <a:rPr lang="es" sz="2800" dirty="0" smtClean="0">
                <a:solidFill>
                  <a:schemeClr val="dk1"/>
                </a:solidFill>
                <a:latin typeface="Calibri"/>
                <a:ea typeface="Calibri"/>
                <a:cs typeface="Calibri"/>
                <a:sym typeface="Calibri"/>
              </a:rPr>
              <a:t>nos enfrentamos </a:t>
            </a:r>
            <a:r>
              <a:rPr lang="es" sz="2800" dirty="0">
                <a:solidFill>
                  <a:schemeClr val="dk1"/>
                </a:solidFill>
                <a:latin typeface="Calibri"/>
                <a:ea typeface="Calibri"/>
                <a:cs typeface="Calibri"/>
                <a:sym typeface="Calibri"/>
              </a:rPr>
              <a:t>a investigaciones en las que existe una sobreabundancia de </a:t>
            </a:r>
            <a:r>
              <a:rPr lang="es" sz="2800" dirty="0" smtClean="0">
                <a:solidFill>
                  <a:schemeClr val="dk1"/>
                </a:solidFill>
                <a:latin typeface="Calibri"/>
                <a:ea typeface="Calibri"/>
                <a:cs typeface="Calibri"/>
                <a:sym typeface="Calibri"/>
              </a:rPr>
              <a:t>medidas </a:t>
            </a:r>
            <a:r>
              <a:rPr lang="es" sz="2800" dirty="0">
                <a:solidFill>
                  <a:schemeClr val="dk1"/>
                </a:solidFill>
                <a:latin typeface="Calibri"/>
                <a:ea typeface="Calibri"/>
                <a:cs typeface="Calibri"/>
                <a:sym typeface="Calibri"/>
              </a:rPr>
              <a:t>(indicadores) con el fin de comprender mejor el fenómeno </a:t>
            </a:r>
            <a:r>
              <a:rPr lang="es" sz="2800" dirty="0" smtClean="0">
                <a:solidFill>
                  <a:schemeClr val="dk1"/>
                </a:solidFill>
                <a:latin typeface="Calibri"/>
                <a:ea typeface="Calibri"/>
                <a:cs typeface="Calibri"/>
                <a:sym typeface="Calibri"/>
              </a:rPr>
              <a:t>de estudio.</a:t>
            </a:r>
            <a:endParaRPr sz="2800" dirty="0">
              <a:solidFill>
                <a:schemeClr val="dk1"/>
              </a:solidFill>
              <a:latin typeface="Calibri"/>
              <a:ea typeface="Calibri"/>
              <a:cs typeface="Calibri"/>
              <a:sym typeface="Calibri"/>
            </a:endParaRPr>
          </a:p>
          <a:p>
            <a:pPr marL="457200" lvl="0" indent="0" algn="just" rtl="0">
              <a:lnSpc>
                <a:spcPct val="115000"/>
              </a:lnSpc>
              <a:spcBef>
                <a:spcPts val="0"/>
              </a:spcBef>
              <a:spcAft>
                <a:spcPts val="0"/>
              </a:spcAft>
              <a:buNone/>
            </a:pPr>
            <a:endParaRPr sz="2800" dirty="0">
              <a:solidFill>
                <a:schemeClr val="dk1"/>
              </a:solidFill>
              <a:latin typeface="Calibri"/>
              <a:ea typeface="Calibri"/>
              <a:cs typeface="Calibri"/>
              <a:sym typeface="Calibri"/>
            </a:endParaRPr>
          </a:p>
          <a:p>
            <a:pPr marL="457200" lvl="0" indent="-406400" algn="just">
              <a:lnSpc>
                <a:spcPct val="115000"/>
              </a:lnSpc>
              <a:buClr>
                <a:schemeClr val="dk1"/>
              </a:buClr>
              <a:buSzPts val="2800"/>
              <a:buFont typeface="Calibri"/>
              <a:buChar char="❖"/>
            </a:pPr>
            <a:r>
              <a:rPr lang="es" sz="2800" dirty="0">
                <a:solidFill>
                  <a:schemeClr val="dk1"/>
                </a:solidFill>
                <a:latin typeface="Calibri"/>
                <a:ea typeface="Calibri"/>
                <a:cs typeface="Calibri"/>
                <a:sym typeface="Calibri"/>
              </a:rPr>
              <a:t>Un ejemplo en el que utilizar el </a:t>
            </a:r>
            <a:r>
              <a:rPr lang="es" sz="2800" dirty="0" smtClean="0">
                <a:solidFill>
                  <a:schemeClr val="dk1"/>
                </a:solidFill>
                <a:latin typeface="Calibri"/>
                <a:ea typeface="Calibri"/>
                <a:cs typeface="Calibri"/>
                <a:sym typeface="Calibri"/>
              </a:rPr>
              <a:t>ACP podría ser las evaluaciones de un curso realizadas por </a:t>
            </a:r>
            <a:r>
              <a:rPr lang="es" sz="2800" dirty="0">
                <a:solidFill>
                  <a:schemeClr val="dk1"/>
                </a:solidFill>
                <a:latin typeface="Calibri"/>
                <a:ea typeface="Calibri"/>
                <a:cs typeface="Calibri"/>
                <a:sym typeface="Calibri"/>
              </a:rPr>
              <a:t>los alumnos </a:t>
            </a:r>
            <a:r>
              <a:rPr lang="es" sz="2800" dirty="0" smtClean="0">
                <a:solidFill>
                  <a:schemeClr val="dk1"/>
                </a:solidFill>
                <a:latin typeface="Calibri"/>
                <a:ea typeface="Calibri"/>
                <a:cs typeface="Calibri"/>
                <a:sym typeface="Calibri"/>
              </a:rPr>
              <a:t>que comprende muchas variables</a:t>
            </a:r>
            <a:r>
              <a:rPr lang="es" sz="2800" dirty="0">
                <a:solidFill>
                  <a:schemeClr val="dk1"/>
                </a:solidFill>
                <a:latin typeface="Calibri"/>
                <a:ea typeface="Calibri"/>
                <a:cs typeface="Calibri"/>
                <a:sym typeface="Calibri"/>
              </a:rPr>
              <a:t>. </a:t>
            </a:r>
            <a:r>
              <a:rPr lang="es" sz="2800" dirty="0" smtClean="0">
                <a:solidFill>
                  <a:schemeClr val="dk1"/>
                </a:solidFill>
                <a:latin typeface="Calibri"/>
                <a:ea typeface="Calibri"/>
                <a:cs typeface="Calibri"/>
                <a:sym typeface="Calibri"/>
              </a:rPr>
              <a:t>P</a:t>
            </a:r>
            <a:r>
              <a:rPr lang="es" sz="2800" dirty="0" smtClean="0">
                <a:solidFill>
                  <a:schemeClr val="dk1"/>
                </a:solidFill>
                <a:latin typeface="Calibri"/>
                <a:ea typeface="Calibri"/>
                <a:cs typeface="Calibri"/>
                <a:sym typeface="Calibri"/>
              </a:rPr>
              <a:t>ara cuantificar la </a:t>
            </a:r>
            <a:r>
              <a:rPr lang="es" sz="2800" dirty="0">
                <a:solidFill>
                  <a:schemeClr val="dk1"/>
                </a:solidFill>
                <a:latin typeface="Calibri"/>
                <a:ea typeface="Calibri"/>
                <a:cs typeface="Calibri"/>
                <a:sym typeface="Calibri"/>
              </a:rPr>
              <a:t>satisfacción </a:t>
            </a:r>
            <a:r>
              <a:rPr lang="es" sz="2800" dirty="0" smtClean="0">
                <a:solidFill>
                  <a:schemeClr val="dk1"/>
                </a:solidFill>
                <a:latin typeface="Calibri"/>
                <a:ea typeface="Calibri"/>
                <a:cs typeface="Calibri"/>
                <a:sym typeface="Calibri"/>
              </a:rPr>
              <a:t>conun curso es suele emplear</a:t>
            </a:r>
            <a:r>
              <a:rPr lang="es" sz="2800" dirty="0" smtClean="0">
                <a:solidFill>
                  <a:schemeClr val="dk1"/>
                </a:solidFill>
                <a:latin typeface="Calibri"/>
                <a:ea typeface="Calibri"/>
                <a:cs typeface="Calibri"/>
                <a:sym typeface="Calibri"/>
              </a:rPr>
              <a:t> </a:t>
            </a:r>
            <a:r>
              <a:rPr lang="es" sz="2800" dirty="0">
                <a:solidFill>
                  <a:schemeClr val="dk1"/>
                </a:solidFill>
                <a:latin typeface="Calibri"/>
                <a:ea typeface="Calibri"/>
                <a:cs typeface="Calibri"/>
                <a:sym typeface="Calibri"/>
              </a:rPr>
              <a:t>un gran número de </a:t>
            </a:r>
            <a:r>
              <a:rPr lang="es" sz="2800" dirty="0" smtClean="0">
                <a:solidFill>
                  <a:schemeClr val="dk1"/>
                </a:solidFill>
                <a:latin typeface="Calibri"/>
                <a:ea typeface="Calibri"/>
                <a:cs typeface="Calibri"/>
                <a:sym typeface="Calibri"/>
              </a:rPr>
              <a:t>variables, </a:t>
            </a:r>
            <a:r>
              <a:rPr lang="es" sz="2800" dirty="0">
                <a:solidFill>
                  <a:schemeClr val="dk1"/>
                </a:solidFill>
                <a:latin typeface="Calibri"/>
                <a:ea typeface="Calibri"/>
                <a:cs typeface="Calibri"/>
                <a:sym typeface="Calibri"/>
              </a:rPr>
              <a:t>como la valoración de los libros de texto, </a:t>
            </a:r>
            <a:r>
              <a:rPr lang="es" sz="2800" dirty="0" smtClean="0">
                <a:solidFill>
                  <a:schemeClr val="dk1"/>
                </a:solidFill>
                <a:latin typeface="Calibri"/>
                <a:ea typeface="Calibri"/>
                <a:cs typeface="Calibri"/>
                <a:sym typeface="Calibri"/>
              </a:rPr>
              <a:t>del </a:t>
            </a:r>
            <a:r>
              <a:rPr lang="es" sz="2800" dirty="0">
                <a:solidFill>
                  <a:schemeClr val="dk1"/>
                </a:solidFill>
                <a:latin typeface="Calibri"/>
                <a:ea typeface="Calibri"/>
                <a:cs typeface="Calibri"/>
                <a:sym typeface="Calibri"/>
              </a:rPr>
              <a:t>material utilizado, el grado de comodidad de las aulas, los horarios, el número de horas dedicadas a </a:t>
            </a:r>
            <a:r>
              <a:rPr lang="es" sz="2800" dirty="0" smtClean="0">
                <a:solidFill>
                  <a:schemeClr val="dk1"/>
                </a:solidFill>
                <a:latin typeface="Calibri"/>
                <a:ea typeface="Calibri"/>
                <a:cs typeface="Calibri"/>
                <a:sym typeface="Calibri"/>
              </a:rPr>
              <a:t>tutorísa</a:t>
            </a:r>
            <a:r>
              <a:rPr lang="es" sz="2800" dirty="0">
                <a:solidFill>
                  <a:schemeClr val="dk1"/>
                </a:solidFill>
                <a:latin typeface="Calibri"/>
                <a:ea typeface="Calibri"/>
                <a:cs typeface="Calibri"/>
                <a:sym typeface="Calibri"/>
              </a:rPr>
              <a:t>, etcétera. El </a:t>
            </a:r>
            <a:r>
              <a:rPr lang="es" sz="2800" dirty="0" smtClean="0">
                <a:solidFill>
                  <a:schemeClr val="dk1"/>
                </a:solidFill>
                <a:latin typeface="Calibri"/>
                <a:ea typeface="Calibri"/>
                <a:cs typeface="Calibri"/>
                <a:sym typeface="Calibri"/>
              </a:rPr>
              <a:t>ACP </a:t>
            </a:r>
            <a:r>
              <a:rPr lang="es" sz="2800" dirty="0">
                <a:solidFill>
                  <a:schemeClr val="dk1"/>
                </a:solidFill>
                <a:latin typeface="Calibri"/>
                <a:ea typeface="Calibri"/>
                <a:cs typeface="Calibri"/>
                <a:sym typeface="Calibri"/>
              </a:rPr>
              <a:t>reducirá las dimensiones y simplificará el análisis</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cSld>
  <p:clrMapOvr>
    <a:masterClrMapping/>
  </p:clrMapOvr>
  <p:extLst mod="1">
    <p:ext uri="{6950BFC3-D8DA-4A85-94F7-54DA5524770B}">
      <p188:commentRel xmlns=""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p:nvPr/>
        </p:nvSpPr>
        <p:spPr>
          <a:xfrm>
            <a:off x="1432560" y="1496219"/>
            <a:ext cx="74828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2. Requisitos del ACP</a:t>
            </a:r>
            <a:endParaRPr sz="4000" b="1" dirty="0">
              <a:solidFill>
                <a:srgbClr val="E7686A"/>
              </a:solidFill>
              <a:latin typeface="Calibri"/>
              <a:ea typeface="Calibri"/>
              <a:cs typeface="Calibri"/>
              <a:sym typeface="Calibri"/>
            </a:endParaRPr>
          </a:p>
        </p:txBody>
      </p:sp>
      <p:sp>
        <p:nvSpPr>
          <p:cNvPr id="174" name="Google Shape;174;p5"/>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smtClean="0">
                <a:solidFill>
                  <a:srgbClr val="238791"/>
                </a:solidFill>
                <a:latin typeface="Calibri"/>
                <a:ea typeface="Calibri"/>
                <a:cs typeface="Calibri"/>
                <a:sym typeface="Calibri"/>
              </a:rPr>
              <a:t>2.1. Análisis </a:t>
            </a:r>
            <a:r>
              <a:rPr lang="es" sz="2800" b="1" dirty="0">
                <a:solidFill>
                  <a:srgbClr val="238791"/>
                </a:solidFill>
                <a:latin typeface="Calibri"/>
                <a:ea typeface="Calibri"/>
                <a:cs typeface="Calibri"/>
                <a:sym typeface="Calibri"/>
              </a:rPr>
              <a:t>de variables</a:t>
            </a:r>
            <a:r>
              <a:rPr lang="en-US" sz="2800" b="1" dirty="0">
                <a:solidFill>
                  <a:srgbClr val="238791"/>
                </a:solidFill>
                <a:latin typeface="Calibri"/>
                <a:ea typeface="Calibri"/>
                <a:cs typeface="Calibri"/>
                <a:sym typeface="Calibri"/>
              </a:rPr>
              <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75" name="Google Shape;175;p5"/>
          <p:cNvSpPr txBox="1"/>
          <p:nvPr/>
        </p:nvSpPr>
        <p:spPr>
          <a:xfrm>
            <a:off x="2057400" y="3685505"/>
            <a:ext cx="8150290" cy="30469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 sz="3200" dirty="0">
                <a:solidFill>
                  <a:schemeClr val="dk1"/>
                </a:solidFill>
                <a:latin typeface="Calibri"/>
                <a:ea typeface="Calibri"/>
                <a:cs typeface="Calibri"/>
                <a:sym typeface="Calibri"/>
              </a:rPr>
              <a:t>Para realizar el análisis de componentes principales, es importante analizar las variables a utilizar para tener claras algunas de sus características. </a:t>
            </a:r>
            <a:endParaRPr lang="es" sz="3200" dirty="0" smtClean="0">
              <a:solidFill>
                <a:schemeClr val="dk1"/>
              </a:solidFill>
              <a:latin typeface="Calibri"/>
              <a:ea typeface="Calibri"/>
              <a:cs typeface="Calibri"/>
              <a:sym typeface="Calibri"/>
            </a:endParaRPr>
          </a:p>
          <a:p>
            <a:pPr marL="0" marR="0" lvl="0" indent="0" algn="just" rtl="0">
              <a:spcBef>
                <a:spcPts val="0"/>
              </a:spcBef>
              <a:spcAft>
                <a:spcPts val="0"/>
              </a:spcAft>
              <a:buNone/>
            </a:pPr>
            <a:r>
              <a:rPr lang="es" sz="3200" dirty="0" smtClean="0">
                <a:solidFill>
                  <a:schemeClr val="dk1"/>
                </a:solidFill>
                <a:latin typeface="Calibri"/>
                <a:ea typeface="Calibri"/>
                <a:cs typeface="Calibri"/>
                <a:sym typeface="Calibri"/>
              </a:rPr>
              <a:t>En </a:t>
            </a:r>
            <a:r>
              <a:rPr lang="es" sz="3200" dirty="0">
                <a:solidFill>
                  <a:schemeClr val="dk1"/>
                </a:solidFill>
                <a:latin typeface="Calibri"/>
                <a:ea typeface="Calibri"/>
                <a:cs typeface="Calibri"/>
                <a:sym typeface="Calibri"/>
              </a:rPr>
              <a:t>concreto, las variables deben cumplir los siguientes requisitos</a:t>
            </a:r>
            <a:endParaRPr dirty="0"/>
          </a:p>
        </p:txBody>
      </p:sp>
      <p:pic>
        <p:nvPicPr>
          <p:cNvPr id="176" name="Google Shape;176;p5" descr="Appunti parzialmente selezionati con riempimento a tinta unita"/>
          <p:cNvPicPr preferRelativeResize="0"/>
          <p:nvPr/>
        </p:nvPicPr>
        <p:blipFill rotWithShape="1">
          <a:blip r:embed="rId3">
            <a:alphaModFix/>
          </a:blip>
          <a:srcRect/>
          <a:stretch/>
        </p:blipFill>
        <p:spPr>
          <a:xfrm>
            <a:off x="10820400" y="3685505"/>
            <a:ext cx="3276600" cy="327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6"/>
          <p:cNvSpPr txBox="1"/>
          <p:nvPr/>
        </p:nvSpPr>
        <p:spPr>
          <a:xfrm>
            <a:off x="1432560" y="2623474"/>
            <a:ext cx="121920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a) Las </a:t>
            </a:r>
            <a:r>
              <a:rPr lang="es" sz="3600" b="1" dirty="0">
                <a:solidFill>
                  <a:srgbClr val="238791"/>
                </a:solidFill>
                <a:latin typeface="Calibri"/>
                <a:ea typeface="Calibri"/>
                <a:cs typeface="Calibri"/>
                <a:sym typeface="Calibri"/>
              </a:rPr>
              <a:t>variables deben ser cuantitativas</a:t>
            </a:r>
            <a:endParaRPr sz="3600" b="1" dirty="0">
              <a:solidFill>
                <a:srgbClr val="238791"/>
              </a:solidFill>
              <a:latin typeface="Calibri"/>
              <a:ea typeface="Calibri"/>
              <a:cs typeface="Calibri"/>
              <a:sym typeface="Calibri"/>
            </a:endParaRPr>
          </a:p>
        </p:txBody>
      </p:sp>
      <p:sp>
        <p:nvSpPr>
          <p:cNvPr id="183" name="Google Shape;183;p6"/>
          <p:cNvSpPr txBox="1"/>
          <p:nvPr/>
        </p:nvSpPr>
        <p:spPr>
          <a:xfrm>
            <a:off x="1908110" y="4461054"/>
            <a:ext cx="10221685" cy="4401164"/>
          </a:xfrm>
          <a:prstGeom prst="rect">
            <a:avLst/>
          </a:prstGeom>
          <a:noFill/>
          <a:ln>
            <a:noFill/>
          </a:ln>
        </p:spPr>
        <p:txBody>
          <a:bodyPr spcFirstLastPara="1" wrap="square" lIns="91425" tIns="45700" rIns="91425" bIns="45700" anchor="t" anchorCtr="0">
            <a:spAutoFit/>
          </a:bodyPr>
          <a:lstStyle/>
          <a:p>
            <a:pPr marL="457200" marR="0" lvl="0" indent="-457200" rtl="0">
              <a:spcBef>
                <a:spcPts val="0"/>
              </a:spcBef>
              <a:spcAft>
                <a:spcPts val="0"/>
              </a:spcAft>
              <a:buClr>
                <a:schemeClr val="dk1"/>
              </a:buClr>
              <a:buSzPts val="2800"/>
              <a:buFont typeface="Noto Sans Symbols"/>
              <a:buChar char="✔"/>
            </a:pPr>
            <a:r>
              <a:rPr lang="es" sz="2800" dirty="0" smtClean="0">
                <a:solidFill>
                  <a:schemeClr val="dk1"/>
                </a:solidFill>
                <a:latin typeface="Calibri"/>
                <a:ea typeface="Calibri"/>
                <a:cs typeface="Calibri"/>
                <a:sym typeface="Calibri"/>
              </a:rPr>
              <a:t>El ACP </a:t>
            </a:r>
            <a:r>
              <a:rPr lang="es" sz="2800" dirty="0">
                <a:solidFill>
                  <a:schemeClr val="dk1"/>
                </a:solidFill>
                <a:latin typeface="Calibri"/>
                <a:ea typeface="Calibri"/>
                <a:cs typeface="Calibri"/>
                <a:sym typeface="Calibri"/>
              </a:rPr>
              <a:t>es válido </a:t>
            </a:r>
            <a:r>
              <a:rPr lang="es" sz="2800" dirty="0" smtClean="0">
                <a:solidFill>
                  <a:schemeClr val="dk1"/>
                </a:solidFill>
                <a:latin typeface="Calibri"/>
                <a:ea typeface="Calibri"/>
                <a:cs typeface="Calibri"/>
                <a:sym typeface="Calibri"/>
              </a:rPr>
              <a:t>unicamente </a:t>
            </a:r>
            <a:r>
              <a:rPr lang="es" sz="2800" dirty="0">
                <a:solidFill>
                  <a:schemeClr val="dk1"/>
                </a:solidFill>
                <a:latin typeface="Calibri"/>
                <a:ea typeface="Calibri"/>
                <a:cs typeface="Calibri"/>
                <a:sym typeface="Calibri"/>
              </a:rPr>
              <a:t>cuando las variables son numéricas.</a:t>
            </a:r>
            <a:endParaRPr dirty="0"/>
          </a:p>
          <a:p>
            <a:pPr marL="0" marR="0" lvl="0" indent="0" rtl="0">
              <a:spcBef>
                <a:spcPts val="0"/>
              </a:spcBef>
              <a:spcAft>
                <a:spcPts val="0"/>
              </a:spcAft>
              <a:buNone/>
            </a:pPr>
            <a:endParaRPr sz="2800" dirty="0">
              <a:solidFill>
                <a:schemeClr val="dk1"/>
              </a:solidFill>
              <a:latin typeface="Calibri"/>
              <a:ea typeface="Calibri"/>
              <a:cs typeface="Calibri"/>
              <a:sym typeface="Calibri"/>
            </a:endParaRPr>
          </a:p>
          <a:p>
            <a:pPr marL="457200" marR="0" lvl="0" indent="-457200"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Si </a:t>
            </a:r>
            <a:r>
              <a:rPr lang="es" sz="2800" dirty="0" smtClean="0">
                <a:solidFill>
                  <a:schemeClr val="dk1"/>
                </a:solidFill>
                <a:latin typeface="Calibri"/>
                <a:ea typeface="Calibri"/>
                <a:cs typeface="Calibri"/>
                <a:sym typeface="Calibri"/>
              </a:rPr>
              <a:t>las variables tienen </a:t>
            </a:r>
            <a:r>
              <a:rPr lang="es" sz="2800" dirty="0">
                <a:solidFill>
                  <a:schemeClr val="dk1"/>
                </a:solidFill>
                <a:latin typeface="Calibri"/>
                <a:ea typeface="Calibri"/>
                <a:cs typeface="Calibri"/>
                <a:sym typeface="Calibri"/>
              </a:rPr>
              <a:t>diferentes unidades de medida, </a:t>
            </a:r>
            <a:r>
              <a:rPr lang="es" sz="2800" dirty="0" smtClean="0">
                <a:solidFill>
                  <a:schemeClr val="dk1"/>
                </a:solidFill>
                <a:latin typeface="Calibri"/>
                <a:ea typeface="Calibri"/>
                <a:cs typeface="Calibri"/>
                <a:sym typeface="Calibri"/>
              </a:rPr>
              <a:t>se </a:t>
            </a:r>
            <a:r>
              <a:rPr lang="es" sz="2800" dirty="0" smtClean="0">
                <a:solidFill>
                  <a:schemeClr val="dk1"/>
                </a:solidFill>
                <a:latin typeface="Calibri"/>
                <a:ea typeface="Calibri"/>
                <a:cs typeface="Calibri"/>
                <a:sym typeface="Calibri"/>
              </a:rPr>
              <a:t>deben estandarizar </a:t>
            </a:r>
            <a:r>
              <a:rPr lang="es" sz="2800" dirty="0">
                <a:solidFill>
                  <a:schemeClr val="dk1"/>
                </a:solidFill>
                <a:latin typeface="Calibri"/>
                <a:ea typeface="Calibri"/>
                <a:cs typeface="Calibri"/>
                <a:sym typeface="Calibri"/>
              </a:rPr>
              <a:t>antes de continuar.</a:t>
            </a:r>
            <a:r>
              <a:rPr lang="en-US" sz="2800" dirty="0">
                <a:solidFill>
                  <a:schemeClr val="dk1"/>
                </a:solidFill>
                <a:latin typeface="Calibri"/>
                <a:ea typeface="Calibri"/>
                <a:cs typeface="Calibri"/>
                <a:sym typeface="Calibri"/>
              </a:rPr>
              <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457200" marR="0" lvl="0" indent="-457200" rtl="0">
              <a:spcBef>
                <a:spcPts val="0"/>
              </a:spcBef>
              <a:spcAft>
                <a:spcPts val="0"/>
              </a:spcAft>
              <a:buClr>
                <a:schemeClr val="dk1"/>
              </a:buClr>
              <a:buSzPts val="2800"/>
              <a:buFont typeface="Noto Sans Symbols"/>
              <a:buChar char="✔"/>
            </a:pPr>
            <a:r>
              <a:rPr lang="es" sz="2800" dirty="0" smtClean="0">
                <a:solidFill>
                  <a:schemeClr val="dk1"/>
                </a:solidFill>
                <a:latin typeface="Calibri"/>
                <a:ea typeface="Calibri"/>
                <a:cs typeface="Calibri"/>
                <a:sym typeface="Calibri"/>
              </a:rPr>
              <a:t>No obstante, en </a:t>
            </a:r>
            <a:r>
              <a:rPr lang="es" sz="2800" dirty="0">
                <a:solidFill>
                  <a:schemeClr val="dk1"/>
                </a:solidFill>
                <a:latin typeface="Calibri"/>
                <a:ea typeface="Calibri"/>
                <a:cs typeface="Calibri"/>
                <a:sym typeface="Calibri"/>
              </a:rPr>
              <a:t>algunos casos también se utiliza </a:t>
            </a:r>
            <a:r>
              <a:rPr lang="es" sz="2800" dirty="0" smtClean="0">
                <a:solidFill>
                  <a:schemeClr val="dk1"/>
                </a:solidFill>
                <a:latin typeface="Calibri"/>
                <a:ea typeface="Calibri"/>
                <a:cs typeface="Calibri"/>
                <a:sym typeface="Calibri"/>
              </a:rPr>
              <a:t>el ACP para </a:t>
            </a:r>
            <a:r>
              <a:rPr lang="es" sz="2800" dirty="0">
                <a:solidFill>
                  <a:schemeClr val="dk1"/>
                </a:solidFill>
                <a:latin typeface="Calibri"/>
                <a:ea typeface="Calibri"/>
                <a:cs typeface="Calibri"/>
                <a:sym typeface="Calibri"/>
              </a:rPr>
              <a:t>variables </a:t>
            </a:r>
            <a:r>
              <a:rPr lang="es" sz="2800" dirty="0" smtClean="0">
                <a:solidFill>
                  <a:schemeClr val="dk1"/>
                </a:solidFill>
                <a:latin typeface="Calibri"/>
                <a:ea typeface="Calibri"/>
                <a:cs typeface="Calibri"/>
                <a:sym typeface="Calibri"/>
              </a:rPr>
              <a:t>de </a:t>
            </a:r>
            <a:r>
              <a:rPr lang="es" sz="2800" dirty="0">
                <a:solidFill>
                  <a:schemeClr val="dk1"/>
                </a:solidFill>
                <a:latin typeface="Calibri"/>
                <a:ea typeface="Calibri"/>
                <a:cs typeface="Calibri"/>
                <a:sym typeface="Calibri"/>
              </a:rPr>
              <a:t>la "escala de Likert" y para "variables binarias". Aunque numéricamente los resultados son muy similares </a:t>
            </a:r>
            <a:r>
              <a:rPr lang="es" sz="2800" dirty="0" smtClean="0">
                <a:solidFill>
                  <a:schemeClr val="dk1"/>
                </a:solidFill>
                <a:latin typeface="Calibri"/>
                <a:ea typeface="Calibri"/>
                <a:cs typeface="Calibri"/>
                <a:sym typeface="Calibri"/>
              </a:rPr>
              <a:t>(al caso de las variables cuantitativas), en </a:t>
            </a:r>
            <a:r>
              <a:rPr lang="es" sz="2800" dirty="0">
                <a:solidFill>
                  <a:schemeClr val="dk1"/>
                </a:solidFill>
                <a:latin typeface="Calibri"/>
                <a:ea typeface="Calibri"/>
                <a:cs typeface="Calibri"/>
                <a:sym typeface="Calibri"/>
              </a:rPr>
              <a:t>estos casos sería preferible </a:t>
            </a:r>
            <a:r>
              <a:rPr lang="es" sz="2800" dirty="0" smtClean="0">
                <a:solidFill>
                  <a:schemeClr val="dk1"/>
                </a:solidFill>
                <a:latin typeface="Calibri"/>
                <a:ea typeface="Calibri"/>
                <a:cs typeface="Calibri"/>
                <a:sym typeface="Calibri"/>
              </a:rPr>
              <a:t>emplear </a:t>
            </a:r>
            <a:r>
              <a:rPr lang="es" sz="2800" dirty="0">
                <a:solidFill>
                  <a:schemeClr val="dk1"/>
                </a:solidFill>
                <a:latin typeface="Calibri"/>
                <a:ea typeface="Calibri"/>
                <a:cs typeface="Calibri"/>
                <a:sym typeface="Calibri"/>
              </a:rPr>
              <a:t>métodos alternativos.</a:t>
            </a:r>
            <a:endParaRPr sz="2800" dirty="0">
              <a:solidFill>
                <a:schemeClr val="dk1"/>
              </a:solidFill>
              <a:latin typeface="Calibri"/>
              <a:ea typeface="Calibri"/>
              <a:cs typeface="Calibri"/>
              <a:sym typeface="Calibri"/>
            </a:endParaRPr>
          </a:p>
        </p:txBody>
      </p:sp>
      <p:pic>
        <p:nvPicPr>
          <p:cNvPr id="184" name="Google Shape;184;p6"/>
          <p:cNvPicPr preferRelativeResize="0"/>
          <p:nvPr/>
        </p:nvPicPr>
        <p:blipFill rotWithShape="1">
          <a:blip r:embed="rId3">
            <a:alphaModFix/>
          </a:blip>
          <a:srcRect/>
          <a:stretch/>
        </p:blipFill>
        <p:spPr>
          <a:xfrm>
            <a:off x="12649200" y="3609181"/>
            <a:ext cx="4687193" cy="4031477"/>
          </a:xfrm>
          <a:prstGeom prst="rect">
            <a:avLst/>
          </a:prstGeom>
          <a:noFill/>
          <a:ln>
            <a:noFill/>
          </a:ln>
        </p:spPr>
      </p:pic>
      <p:sp>
        <p:nvSpPr>
          <p:cNvPr id="6" name="Google Shape;173;p5"/>
          <p:cNvSpPr txBox="1"/>
          <p:nvPr/>
        </p:nvSpPr>
        <p:spPr>
          <a:xfrm>
            <a:off x="1432560" y="1496219"/>
            <a:ext cx="74828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2. Requisitos del ACP</a:t>
            </a:r>
            <a:endParaRPr sz="4000" b="1" dirty="0">
              <a:solidFill>
                <a:srgbClr val="E7686A"/>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7"/>
          <p:cNvSpPr txBox="1"/>
          <p:nvPr/>
        </p:nvSpPr>
        <p:spPr>
          <a:xfrm>
            <a:off x="1609531" y="4596104"/>
            <a:ext cx="13258800" cy="2246769"/>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Noto Sans Symbols"/>
              <a:buChar char="✔"/>
            </a:pPr>
            <a:r>
              <a:rPr lang="es-ES" sz="2800" dirty="0" smtClean="0">
                <a:solidFill>
                  <a:schemeClr val="dk1"/>
                </a:solidFill>
                <a:latin typeface="Calibri"/>
                <a:ea typeface="Calibri"/>
                <a:cs typeface="Calibri"/>
                <a:sym typeface="Calibri"/>
              </a:rPr>
              <a:t>P</a:t>
            </a:r>
            <a:r>
              <a:rPr lang="es" sz="2800" dirty="0" smtClean="0">
                <a:solidFill>
                  <a:schemeClr val="dk1"/>
                </a:solidFill>
                <a:latin typeface="Calibri"/>
                <a:ea typeface="Calibri"/>
                <a:cs typeface="Calibri"/>
                <a:sym typeface="Calibri"/>
              </a:rPr>
              <a:t>ara realizar un ACP el </a:t>
            </a:r>
            <a:r>
              <a:rPr lang="es" sz="2800" dirty="0">
                <a:solidFill>
                  <a:schemeClr val="dk1"/>
                </a:solidFill>
                <a:latin typeface="Calibri"/>
                <a:ea typeface="Calibri"/>
                <a:cs typeface="Calibri"/>
                <a:sym typeface="Calibri"/>
              </a:rPr>
              <a:t>primer paso </a:t>
            </a:r>
            <a:r>
              <a:rPr lang="es" sz="2800" dirty="0" smtClean="0">
                <a:solidFill>
                  <a:schemeClr val="dk1"/>
                </a:solidFill>
                <a:latin typeface="Calibri"/>
                <a:ea typeface="Calibri"/>
                <a:cs typeface="Calibri"/>
                <a:sym typeface="Calibri"/>
              </a:rPr>
              <a:t>es calcular </a:t>
            </a:r>
            <a:r>
              <a:rPr lang="es" sz="2800" dirty="0">
                <a:solidFill>
                  <a:schemeClr val="dk1"/>
                </a:solidFill>
                <a:latin typeface="Calibri"/>
                <a:ea typeface="Calibri"/>
                <a:cs typeface="Calibri"/>
                <a:sym typeface="Calibri"/>
              </a:rPr>
              <a:t>la matriz de </a:t>
            </a:r>
            <a:r>
              <a:rPr lang="es" sz="2800" dirty="0" smtClean="0">
                <a:solidFill>
                  <a:schemeClr val="dk1"/>
                </a:solidFill>
                <a:latin typeface="Calibri"/>
                <a:ea typeface="Calibri"/>
                <a:cs typeface="Calibri"/>
                <a:sym typeface="Calibri"/>
              </a:rPr>
              <a:t>varianza/covarianzas </a:t>
            </a:r>
            <a:r>
              <a:rPr lang="es" sz="2800" dirty="0">
                <a:solidFill>
                  <a:schemeClr val="dk1"/>
                </a:solidFill>
                <a:latin typeface="Calibri"/>
                <a:ea typeface="Calibri"/>
                <a:cs typeface="Calibri"/>
                <a:sym typeface="Calibri"/>
              </a:rPr>
              <a:t>o la matriz de correlación de Pearson</a:t>
            </a:r>
            <a:endParaRPr dirty="0"/>
          </a:p>
          <a:p>
            <a:pPr marL="0" marR="0" lvl="0" indent="0" algn="just" rtl="0">
              <a:spcBef>
                <a:spcPts val="0"/>
              </a:spcBef>
              <a:spcAft>
                <a:spcPts val="0"/>
              </a:spcAft>
              <a:buNone/>
            </a:pPr>
            <a:endParaRPr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Noto Sans Symbols"/>
              <a:buChar char="✔"/>
            </a:pPr>
            <a:r>
              <a:rPr lang="es" sz="2800" dirty="0" smtClean="0">
                <a:solidFill>
                  <a:schemeClr val="dk1"/>
                </a:solidFill>
                <a:latin typeface="Calibri"/>
                <a:ea typeface="Calibri"/>
                <a:cs typeface="Calibri"/>
                <a:sym typeface="Calibri"/>
              </a:rPr>
              <a:t>EL ACP es de hecho </a:t>
            </a:r>
            <a:r>
              <a:rPr lang="es" sz="2800" dirty="0">
                <a:solidFill>
                  <a:schemeClr val="dk1"/>
                </a:solidFill>
                <a:latin typeface="Calibri"/>
                <a:ea typeface="Calibri"/>
                <a:cs typeface="Calibri"/>
                <a:sym typeface="Calibri"/>
              </a:rPr>
              <a:t>una técnica que se puede utilizar cuando </a:t>
            </a:r>
            <a:r>
              <a:rPr lang="es" sz="2800" dirty="0" smtClean="0">
                <a:solidFill>
                  <a:schemeClr val="dk1"/>
                </a:solidFill>
                <a:latin typeface="Calibri"/>
                <a:ea typeface="Calibri"/>
                <a:cs typeface="Calibri"/>
                <a:sym typeface="Calibri"/>
              </a:rPr>
              <a:t>se </a:t>
            </a:r>
            <a:r>
              <a:rPr lang="es" sz="2800" dirty="0">
                <a:solidFill>
                  <a:schemeClr val="dk1"/>
                </a:solidFill>
                <a:latin typeface="Calibri"/>
                <a:ea typeface="Calibri"/>
                <a:cs typeface="Calibri"/>
                <a:sym typeface="Calibri"/>
              </a:rPr>
              <a:t>cumplen los </a:t>
            </a:r>
            <a:r>
              <a:rPr lang="es" sz="2800" dirty="0" smtClean="0">
                <a:solidFill>
                  <a:schemeClr val="dk1"/>
                </a:solidFill>
                <a:latin typeface="Calibri"/>
                <a:ea typeface="Calibri"/>
                <a:cs typeface="Calibri"/>
                <a:sym typeface="Calibri"/>
              </a:rPr>
              <a:t>criterios fijados al índice </a:t>
            </a:r>
            <a:r>
              <a:rPr lang="es" sz="2800" dirty="0">
                <a:solidFill>
                  <a:schemeClr val="dk1"/>
                </a:solidFill>
                <a:latin typeface="Calibri"/>
                <a:ea typeface="Calibri"/>
                <a:cs typeface="Calibri"/>
                <a:sym typeface="Calibri"/>
              </a:rPr>
              <a:t>de correlación lineal de Pearson.</a:t>
            </a:r>
            <a:endParaRPr sz="2800" dirty="0">
              <a:solidFill>
                <a:schemeClr val="dk1"/>
              </a:solidFill>
              <a:latin typeface="Calibri"/>
              <a:ea typeface="Calibri"/>
              <a:cs typeface="Calibri"/>
              <a:sym typeface="Calibri"/>
            </a:endParaRPr>
          </a:p>
        </p:txBody>
      </p:sp>
      <p:sp>
        <p:nvSpPr>
          <p:cNvPr id="5" name="Google Shape;182;p6"/>
          <p:cNvSpPr txBox="1"/>
          <p:nvPr/>
        </p:nvSpPr>
        <p:spPr>
          <a:xfrm>
            <a:off x="1432560" y="2784592"/>
            <a:ext cx="121920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smtClean="0">
                <a:solidFill>
                  <a:srgbClr val="238791"/>
                </a:solidFill>
                <a:latin typeface="Calibri"/>
                <a:ea typeface="Calibri"/>
                <a:cs typeface="Calibri"/>
                <a:sym typeface="Calibri"/>
              </a:rPr>
              <a:t>b) Debe existir una correlación linear entre las variables</a:t>
            </a:r>
            <a:endParaRPr sz="3600" b="1" dirty="0">
              <a:solidFill>
                <a:srgbClr val="238791"/>
              </a:solidFill>
              <a:latin typeface="Calibri"/>
              <a:ea typeface="Calibri"/>
              <a:cs typeface="Calibri"/>
              <a:sym typeface="Calibri"/>
            </a:endParaRPr>
          </a:p>
        </p:txBody>
      </p:sp>
      <p:sp>
        <p:nvSpPr>
          <p:cNvPr id="6" name="Google Shape;173;p5"/>
          <p:cNvSpPr txBox="1"/>
          <p:nvPr/>
        </p:nvSpPr>
        <p:spPr>
          <a:xfrm>
            <a:off x="1432560" y="1496219"/>
            <a:ext cx="74828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2. Requisitos del ACP</a:t>
            </a:r>
            <a:endParaRPr sz="4000" b="1" dirty="0">
              <a:solidFill>
                <a:srgbClr val="E7686A"/>
              </a:solidFill>
              <a:latin typeface="Calibri"/>
              <a:ea typeface="Calibri"/>
              <a:cs typeface="Calibri"/>
              <a:sym typeface="Calibri"/>
            </a:endParaRPr>
          </a:p>
        </p:txBody>
      </p:sp>
    </p:spTree>
  </p:cSld>
  <p:clrMapOvr>
    <a:masterClrMapping/>
  </p:clrMapOvr>
  <p:extLst mod="1">
    <p:ext uri="{6950BFC3-D8DA-4A85-94F7-54DA5524770B}">
      <p188:commentRel xmlns=""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8" name="Google Shape;198;p8"/>
          <p:cNvSpPr txBox="1"/>
          <p:nvPr/>
        </p:nvSpPr>
        <p:spPr>
          <a:xfrm>
            <a:off x="1447800" y="4577443"/>
            <a:ext cx="9677400" cy="353939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Como ocurre con todos los análisis basados en la varianza, los valores atípicos individuales pueden influir en los resultados, especialmente si son muy extremos y si el tamaño de la muestra es </a:t>
            </a:r>
            <a:r>
              <a:rPr lang="es" sz="2800" dirty="0" smtClean="0">
                <a:solidFill>
                  <a:schemeClr val="dk1"/>
                </a:solidFill>
                <a:latin typeface="Calibri"/>
                <a:ea typeface="Calibri"/>
                <a:cs typeface="Calibri"/>
                <a:sym typeface="Calibri"/>
              </a:rPr>
              <a:t>pequeño.</a:t>
            </a:r>
            <a:endParaRPr dirty="0"/>
          </a:p>
          <a:p>
            <a:pPr marL="457200" marR="0" lvl="0" indent="-279400" algn="just"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Para ello, es útil crear diagramas </a:t>
            </a:r>
            <a:r>
              <a:rPr lang="es" sz="2800" i="1" dirty="0">
                <a:solidFill>
                  <a:schemeClr val="dk1"/>
                </a:solidFill>
                <a:latin typeface="Calibri"/>
                <a:ea typeface="Calibri"/>
                <a:cs typeface="Calibri"/>
                <a:sym typeface="Calibri"/>
              </a:rPr>
              <a:t>de caja </a:t>
            </a:r>
            <a:r>
              <a:rPr lang="es" sz="2800" i="1" dirty="0" smtClean="0">
                <a:solidFill>
                  <a:schemeClr val="dk1"/>
                </a:solidFill>
                <a:latin typeface="Calibri"/>
                <a:ea typeface="Calibri"/>
                <a:cs typeface="Calibri"/>
                <a:sym typeface="Calibri"/>
              </a:rPr>
              <a:t>(Boxplots) </a:t>
            </a:r>
            <a:r>
              <a:rPr lang="es" sz="2800" dirty="0" smtClean="0">
                <a:solidFill>
                  <a:schemeClr val="dk1"/>
                </a:solidFill>
                <a:latin typeface="Calibri"/>
                <a:ea typeface="Calibri"/>
                <a:cs typeface="Calibri"/>
                <a:sym typeface="Calibri"/>
              </a:rPr>
              <a:t>o </a:t>
            </a:r>
            <a:r>
              <a:rPr lang="es" sz="2800" dirty="0">
                <a:solidFill>
                  <a:schemeClr val="dk1"/>
                </a:solidFill>
                <a:latin typeface="Calibri"/>
                <a:ea typeface="Calibri"/>
                <a:cs typeface="Calibri"/>
                <a:sym typeface="Calibri"/>
              </a:rPr>
              <a:t>diagramas </a:t>
            </a:r>
            <a:r>
              <a:rPr lang="es" sz="2800" i="1" dirty="0">
                <a:solidFill>
                  <a:schemeClr val="dk1"/>
                </a:solidFill>
                <a:latin typeface="Calibri"/>
                <a:ea typeface="Calibri"/>
                <a:cs typeface="Calibri"/>
                <a:sym typeface="Calibri"/>
              </a:rPr>
              <a:t>de dispersión </a:t>
            </a:r>
            <a:r>
              <a:rPr lang="es" sz="2800" i="1" dirty="0" smtClean="0">
                <a:solidFill>
                  <a:schemeClr val="dk1"/>
                </a:solidFill>
                <a:latin typeface="Calibri"/>
                <a:ea typeface="Calibri"/>
                <a:cs typeface="Calibri"/>
                <a:sym typeface="Calibri"/>
              </a:rPr>
              <a:t>(scatterplot)</a:t>
            </a:r>
            <a:r>
              <a:rPr lang="es" sz="2800" dirty="0" smtClean="0">
                <a:solidFill>
                  <a:schemeClr val="dk1"/>
                </a:solidFill>
                <a:latin typeface="Calibri"/>
                <a:ea typeface="Calibri"/>
                <a:cs typeface="Calibri"/>
                <a:sym typeface="Calibri"/>
              </a:rPr>
              <a:t>, para a </a:t>
            </a:r>
            <a:r>
              <a:rPr lang="es" sz="2800" dirty="0">
                <a:solidFill>
                  <a:schemeClr val="dk1"/>
                </a:solidFill>
                <a:latin typeface="Calibri"/>
                <a:ea typeface="Calibri"/>
                <a:cs typeface="Calibri"/>
                <a:sym typeface="Calibri"/>
              </a:rPr>
              <a:t>partir </a:t>
            </a:r>
            <a:r>
              <a:rPr lang="es" sz="2800" dirty="0" smtClean="0">
                <a:solidFill>
                  <a:schemeClr val="dk1"/>
                </a:solidFill>
                <a:latin typeface="Calibri"/>
                <a:ea typeface="Calibri"/>
                <a:cs typeface="Calibri"/>
                <a:sym typeface="Calibri"/>
              </a:rPr>
              <a:t>de ellos poder deducir </a:t>
            </a:r>
            <a:r>
              <a:rPr lang="es" sz="2800" dirty="0">
                <a:solidFill>
                  <a:schemeClr val="dk1"/>
                </a:solidFill>
                <a:latin typeface="Calibri"/>
                <a:ea typeface="Calibri"/>
                <a:cs typeface="Calibri"/>
                <a:sym typeface="Calibri"/>
              </a:rPr>
              <a:t>relaciones lineales entre pares de variables.</a:t>
            </a:r>
            <a:endParaRPr sz="2800" dirty="0">
              <a:solidFill>
                <a:schemeClr val="dk1"/>
              </a:solidFill>
              <a:latin typeface="Calibri"/>
              <a:ea typeface="Calibri"/>
              <a:cs typeface="Calibri"/>
              <a:sym typeface="Calibri"/>
            </a:endParaRPr>
          </a:p>
        </p:txBody>
      </p:sp>
      <p:pic>
        <p:nvPicPr>
          <p:cNvPr id="199" name="Google Shape;199;p8"/>
          <p:cNvPicPr preferRelativeResize="0"/>
          <p:nvPr/>
        </p:nvPicPr>
        <p:blipFill rotWithShape="1">
          <a:blip r:embed="rId3">
            <a:alphaModFix/>
          </a:blip>
          <a:srcRect/>
          <a:stretch/>
        </p:blipFill>
        <p:spPr>
          <a:xfrm>
            <a:off x="12420600" y="3598790"/>
            <a:ext cx="5277003" cy="3937456"/>
          </a:xfrm>
          <a:prstGeom prst="rect">
            <a:avLst/>
          </a:prstGeom>
          <a:noFill/>
          <a:ln>
            <a:noFill/>
          </a:ln>
        </p:spPr>
      </p:pic>
      <p:sp>
        <p:nvSpPr>
          <p:cNvPr id="6" name="Google Shape;182;p6"/>
          <p:cNvSpPr txBox="1"/>
          <p:nvPr/>
        </p:nvSpPr>
        <p:spPr>
          <a:xfrm>
            <a:off x="1432560" y="3098406"/>
            <a:ext cx="121920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600" b="1" dirty="0">
                <a:solidFill>
                  <a:srgbClr val="238791"/>
                </a:solidFill>
                <a:latin typeface="Calibri"/>
                <a:ea typeface="Calibri"/>
                <a:cs typeface="Calibri"/>
                <a:sym typeface="Calibri"/>
              </a:rPr>
              <a:t>c</a:t>
            </a:r>
            <a:r>
              <a:rPr lang="es" sz="3600" b="1" dirty="0" smtClean="0">
                <a:solidFill>
                  <a:srgbClr val="238791"/>
                </a:solidFill>
                <a:latin typeface="Calibri"/>
                <a:ea typeface="Calibri"/>
                <a:cs typeface="Calibri"/>
                <a:sym typeface="Calibri"/>
              </a:rPr>
              <a:t>) Sin outliers o valores atípicos</a:t>
            </a:r>
            <a:endParaRPr sz="3600" b="1" dirty="0">
              <a:solidFill>
                <a:srgbClr val="238791"/>
              </a:solidFill>
              <a:latin typeface="Calibri"/>
              <a:ea typeface="Calibri"/>
              <a:cs typeface="Calibri"/>
              <a:sym typeface="Calibri"/>
            </a:endParaRPr>
          </a:p>
        </p:txBody>
      </p:sp>
      <p:sp>
        <p:nvSpPr>
          <p:cNvPr id="7" name="Google Shape;173;p5"/>
          <p:cNvSpPr txBox="1"/>
          <p:nvPr/>
        </p:nvSpPr>
        <p:spPr>
          <a:xfrm>
            <a:off x="1432560" y="1496219"/>
            <a:ext cx="74828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2. Requisitos del ACP</a:t>
            </a:r>
            <a:endParaRPr sz="4000" b="1" dirty="0">
              <a:solidFill>
                <a:srgbClr val="E7686A"/>
              </a:solidFill>
              <a:latin typeface="Calibri"/>
              <a:ea typeface="Calibri"/>
              <a:cs typeface="Calibri"/>
              <a:sym typeface="Calibri"/>
            </a:endParaRPr>
          </a:p>
        </p:txBody>
      </p:sp>
    </p:spTree>
  </p:cSld>
  <p:clrMapOvr>
    <a:masterClrMapping/>
  </p:clrMapOvr>
  <p:extLst mod="1">
    <p:ext uri="{6950BFC3-D8DA-4A85-94F7-54DA5524770B}">
      <p188:commentRel xmlns="" xmlns:p188="http://schemas.microsoft.com/office/powerpoint/2018/8/main" r:id="rId4"/>
    </p:ext>
  </p:extLs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BA70C69BED3724697D2FD679F55D5AA" ma:contentTypeVersion="15" ma:contentTypeDescription="Ein neues Dokument erstellen." ma:contentTypeScope="" ma:versionID="8b9b4db190f9a730e404a89a9b75cc12">
  <xsd:schema xmlns:xsd="http://www.w3.org/2001/XMLSchema" xmlns:xs="http://www.w3.org/2001/XMLSchema" xmlns:p="http://schemas.microsoft.com/office/2006/metadata/properties" xmlns:ns2="86efbe09-657a-4a33-af1f-6926acd14423" xmlns:ns3="67cf6156-b4f3-4cc3-8804-83f001e9d3c3" targetNamespace="http://schemas.microsoft.com/office/2006/metadata/properties" ma:root="true" ma:fieldsID="61516090d7d98cbdf1de6639780cf410" ns2:_="" ns3:_="">
    <xsd:import namespace="86efbe09-657a-4a33-af1f-6926acd14423"/>
    <xsd:import namespace="67cf6156-b4f3-4cc3-8804-83f001e9d3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fbe09-657a-4a33-af1f-6926acd14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31856e1-5c54-4057-b86b-2b55a59a68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cf6156-b4f3-4cc3-8804-83f001e9d3c3"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e2029df-5bb2-40ff-91f7-c449ef362c54}" ma:internalName="TaxCatchAll" ma:showField="CatchAllData" ma:web="67cf6156-b4f3-4cc3-8804-83f001e9d3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efbe09-657a-4a33-af1f-6926acd14423">
      <Terms xmlns="http://schemas.microsoft.com/office/infopath/2007/PartnerControls"/>
    </lcf76f155ced4ddcb4097134ff3c332f>
    <TaxCatchAll xmlns="67cf6156-b4f3-4cc3-8804-83f001e9d3c3" xsi:nil="true"/>
    <SharedWithUsers xmlns="67cf6156-b4f3-4cc3-8804-83f001e9d3c3">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896DBF-8F05-4D34-AE82-7E6678BDAD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fbe09-657a-4a33-af1f-6926acd14423"/>
    <ds:schemaRef ds:uri="67cf6156-b4f3-4cc3-8804-83f001e9d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A536BF-888D-4042-B2D5-1344392570BB}">
  <ds:schemaRefs>
    <ds:schemaRef ds:uri="http://purl.org/dc/elements/1.1/"/>
    <ds:schemaRef ds:uri="http://purl.org/dc/terms/"/>
    <ds:schemaRef ds:uri="http://purl.org/dc/dcmitype/"/>
    <ds:schemaRef ds:uri="http://schemas.openxmlformats.org/package/2006/metadata/core-properties"/>
    <ds:schemaRef ds:uri="67cf6156-b4f3-4cc3-8804-83f001e9d3c3"/>
    <ds:schemaRef ds:uri="http://schemas.microsoft.com/office/2006/documentManagement/types"/>
    <ds:schemaRef ds:uri="http://schemas.microsoft.com/office/2006/metadata/properties"/>
    <ds:schemaRef ds:uri="http://schemas.microsoft.com/office/infopath/2007/PartnerControls"/>
    <ds:schemaRef ds:uri="86efbe09-657a-4a33-af1f-6926acd14423"/>
    <ds:schemaRef ds:uri="http://www.w3.org/XML/1998/namespace"/>
  </ds:schemaRefs>
</ds:datastoreItem>
</file>

<file path=customXml/itemProps3.xml><?xml version="1.0" encoding="utf-8"?>
<ds:datastoreItem xmlns:ds="http://schemas.openxmlformats.org/officeDocument/2006/customXml" ds:itemID="{BC7AA2A4-D339-47B1-915B-A1725F90E2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TotalTime>
  <Words>2352</Words>
  <Application>Microsoft Office PowerPoint</Application>
  <PresentationFormat>Personalizado</PresentationFormat>
  <Paragraphs>204</Paragraphs>
  <Slides>30</Slides>
  <Notes>30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30</vt:i4>
      </vt:variant>
    </vt:vector>
  </HeadingPairs>
  <TitlesOfParts>
    <vt:vector size="39" baseType="lpstr">
      <vt:lpstr>Arial</vt:lpstr>
      <vt:lpstr>Wingdings</vt:lpstr>
      <vt:lpstr>Oxygen</vt:lpstr>
      <vt:lpstr>Algerian</vt:lpstr>
      <vt:lpstr>Noto Sans Symbols</vt:lpstr>
      <vt:lpstr>Helvetica Neue</vt:lpstr>
      <vt:lpstr>Calibri</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ANA</cp:lastModifiedBy>
  <cp:revision>13</cp:revision>
  <dcterms:created xsi:type="dcterms:W3CDTF">2022-05-03T15:33:59Z</dcterms:created>
  <dcterms:modified xsi:type="dcterms:W3CDTF">2023-06-19T12:28:03Z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y fmtid="{D5CDD505-2E9C-101B-9397-08002B2CF9AE}" pid="5" name="ContentTypeId">
    <vt:lpwstr>0x0101008BA70C69BED3724697D2FD679F55D5AA</vt:lpwstr>
  </property>
  <property fmtid="{D5CDD505-2E9C-101B-9397-08002B2CF9AE}" pid="6" name="Order">
    <vt:r8>18300</vt:r8>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ies>
</file>