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4" r:id="rId5"/>
  </p:sldMasterIdLst>
  <p:notesMasterIdLst>
    <p:notesMasterId r:id="rId28"/>
  </p:notesMasterIdLst>
  <p:sldIdLst>
    <p:sldId id="256" r:id="rId6"/>
    <p:sldId id="258" r:id="rId7"/>
    <p:sldId id="365" r:id="rId8"/>
    <p:sldId id="259" r:id="rId9"/>
    <p:sldId id="378" r:id="rId10"/>
    <p:sldId id="262" r:id="rId11"/>
    <p:sldId id="263" r:id="rId12"/>
    <p:sldId id="379" r:id="rId13"/>
    <p:sldId id="265" r:id="rId14"/>
    <p:sldId id="267" r:id="rId15"/>
    <p:sldId id="272" r:id="rId16"/>
    <p:sldId id="271" r:id="rId17"/>
    <p:sldId id="273" r:id="rId18"/>
    <p:sldId id="275" r:id="rId19"/>
    <p:sldId id="286" r:id="rId20"/>
    <p:sldId id="382" r:id="rId21"/>
    <p:sldId id="383" r:id="rId22"/>
    <p:sldId id="384" r:id="rId23"/>
    <p:sldId id="381" r:id="rId24"/>
    <p:sldId id="274" r:id="rId25"/>
    <p:sldId id="385" r:id="rId26"/>
    <p:sldId id="276" r:id="rId27"/>
  </p:sldIdLst>
  <p:sldSz cx="18288000" cy="10287000"/>
  <p:notesSz cx="18288000" cy="10287000"/>
  <p:embeddedFontLst>
    <p:embeddedFont>
      <p:font typeface="Arial Rounded MT Bold" panose="020F0704030504030204" pitchFamily="34" charset="0"/>
      <p:regular r:id="rId29"/>
    </p:embeddedFont>
    <p:embeddedFont>
      <p:font typeface="Calibri" panose="020F0502020204030204" pitchFamily="34" charset="0"/>
      <p:regular r:id="rId30"/>
      <p:bold r:id="rId31"/>
      <p:italic r:id="rId32"/>
      <p:boldItalic r:id="rId33"/>
    </p:embeddedFont>
    <p:embeddedFont>
      <p:font typeface="Cambria" panose="02040503050406030204" pitchFamily="18" charset="0"/>
      <p:regular r:id="rId34"/>
      <p:bold r:id="rId35"/>
      <p:italic r:id="rId36"/>
      <p:boldItalic r:id="rId37"/>
    </p:embeddedFont>
    <p:embeddedFont>
      <p:font typeface="Cambria Math" panose="02040503050406030204" pitchFamily="18" charset="0"/>
      <p:regular r:id="rId38"/>
    </p:embeddedFont>
    <p:embeddedFont>
      <p:font typeface="Comic Sans MS" panose="030F0702030302020204" pitchFamily="66" charset="0"/>
      <p:regular r:id="rId39"/>
      <p:bold r:id="rId40"/>
      <p:italic r:id="rId41"/>
      <p:boldItalic r:id="rId42"/>
    </p:embeddedFont>
    <p:embeddedFont>
      <p:font typeface="Helvetica Neue" panose="020B0604020202020204" charset="0"/>
      <p:regular r:id="rId43"/>
      <p:bold r:id="rId44"/>
      <p:italic r:id="rId45"/>
      <p:boldItalic r:id="rId46"/>
    </p:embeddedFont>
    <p:embeddedFont>
      <p:font typeface="Oxygen" panose="02000503000000000000" pitchFamily="2" charset="0"/>
      <p:regular r:id="rId47"/>
      <p:bold r:id="rId48"/>
    </p:embeddedFont>
    <p:embeddedFont>
      <p:font typeface="Tahoma" panose="020B0604030504040204" pitchFamily="34" charset="0"/>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iD34OK8wPmvGVBTA1+YX4lttXdQ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7CEF86-3BF0-892A-D6BC-EE155CC8A7E7}" name="Valerie Hafez" initials="VH" userId="S::valerieh@womeninai.at::c67ebde3-4e6d-4576-bbd2-2f75cdc8c3e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ina Zehetmaier" initials="CZ" lastIdx="1" clrIdx="0">
    <p:extLst>
      <p:ext uri="{19B8F6BF-5375-455C-9EA6-DF929625EA0E}">
        <p15:presenceInfo xmlns:p15="http://schemas.microsoft.com/office/powerpoint/2012/main" userId="S::carina@taxtastic.at::c462a430-074e-40a0-baab-14b2ee2a26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6"/>
  </p:normalViewPr>
  <p:slideViewPr>
    <p:cSldViewPr snapToGrid="0">
      <p:cViewPr varScale="1">
        <p:scale>
          <a:sx n="55" d="100"/>
          <a:sy n="55" d="100"/>
        </p:scale>
        <p:origin x="658" y="3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1.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tableStyles" Target="tableStyles.xml"/><Relationship Id="rId8" Type="http://schemas.openxmlformats.org/officeDocument/2006/relationships/slide" Target="slides/slide3.xml"/><Relationship Id="rId51"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5.xml"/><Relationship Id="rId41" Type="http://schemas.openxmlformats.org/officeDocument/2006/relationships/font" Target="fonts/font13.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microsoft.com/office/2018/10/relationships/authors" Target="authors.xml"/><Relationship Id="rId10" Type="http://schemas.openxmlformats.org/officeDocument/2006/relationships/slide" Target="slides/slide5.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810298102981032E-2"/>
          <c:y val="6.1452513966480507E-2"/>
          <c:w val="0.94579945799458154"/>
          <c:h val="0.88826815642458223"/>
        </c:manualLayout>
      </c:layout>
      <c:scatterChart>
        <c:scatterStyle val="smoothMarker"/>
        <c:varyColors val="0"/>
        <c:ser>
          <c:idx val="0"/>
          <c:order val="0"/>
          <c:spPr>
            <a:ln w="74136">
              <a:solidFill>
                <a:srgbClr val="FF00FF"/>
              </a:solidFill>
              <a:prstDash val="solid"/>
            </a:ln>
          </c:spPr>
          <c:marker>
            <c:symbol val="none"/>
          </c:marker>
          <c:xVal>
            <c:numRef>
              <c:f>'t de Student'!$A$3:$A$40</c:f>
              <c:numCache>
                <c:formatCode>General</c:formatCode>
                <c:ptCount val="38"/>
                <c:pt idx="0">
                  <c:v>0</c:v>
                </c:pt>
                <c:pt idx="1">
                  <c:v>0.1</c:v>
                </c:pt>
                <c:pt idx="2">
                  <c:v>0.2</c:v>
                </c:pt>
                <c:pt idx="3">
                  <c:v>0.30000000000000032</c:v>
                </c:pt>
                <c:pt idx="4">
                  <c:v>0.4</c:v>
                </c:pt>
                <c:pt idx="5">
                  <c:v>0.5</c:v>
                </c:pt>
                <c:pt idx="6">
                  <c:v>0.60000000000000053</c:v>
                </c:pt>
                <c:pt idx="7">
                  <c:v>0.70000000000000051</c:v>
                </c:pt>
                <c:pt idx="8">
                  <c:v>0.79999999999999993</c:v>
                </c:pt>
                <c:pt idx="9">
                  <c:v>0.9</c:v>
                </c:pt>
                <c:pt idx="10">
                  <c:v>0.99999999999999989</c:v>
                </c:pt>
                <c:pt idx="11">
                  <c:v>1.0999999999999988</c:v>
                </c:pt>
                <c:pt idx="12">
                  <c:v>1.2</c:v>
                </c:pt>
                <c:pt idx="13">
                  <c:v>1.3</c:v>
                </c:pt>
                <c:pt idx="14">
                  <c:v>1.4</c:v>
                </c:pt>
                <c:pt idx="15">
                  <c:v>1.5000000000000002</c:v>
                </c:pt>
                <c:pt idx="16">
                  <c:v>1.6000000000000003</c:v>
                </c:pt>
                <c:pt idx="17">
                  <c:v>1.7000000000000015</c:v>
                </c:pt>
                <c:pt idx="18">
                  <c:v>1.8000000000000005</c:v>
                </c:pt>
                <c:pt idx="19">
                  <c:v>1.9000000000000006</c:v>
                </c:pt>
                <c:pt idx="20">
                  <c:v>2.0000000000000004</c:v>
                </c:pt>
                <c:pt idx="21">
                  <c:v>2.1000000000000005</c:v>
                </c:pt>
                <c:pt idx="22">
                  <c:v>2.2000000000000006</c:v>
                </c:pt>
                <c:pt idx="23">
                  <c:v>2.3000000000000007</c:v>
                </c:pt>
                <c:pt idx="24">
                  <c:v>2.4000000000000008</c:v>
                </c:pt>
                <c:pt idx="25">
                  <c:v>2.5000000000000009</c:v>
                </c:pt>
                <c:pt idx="26">
                  <c:v>2.600000000000001</c:v>
                </c:pt>
                <c:pt idx="27">
                  <c:v>2.7000000000000011</c:v>
                </c:pt>
                <c:pt idx="28">
                  <c:v>2.8000000000000007</c:v>
                </c:pt>
                <c:pt idx="29">
                  <c:v>2.9000000000000008</c:v>
                </c:pt>
                <c:pt idx="30">
                  <c:v>3.0000000000000013</c:v>
                </c:pt>
                <c:pt idx="31">
                  <c:v>3.1000000000000014</c:v>
                </c:pt>
                <c:pt idx="32">
                  <c:v>3.2000000000000015</c:v>
                </c:pt>
                <c:pt idx="33">
                  <c:v>3.3000000000000007</c:v>
                </c:pt>
                <c:pt idx="34">
                  <c:v>3.4000000000000017</c:v>
                </c:pt>
                <c:pt idx="35">
                  <c:v>3.5000000000000018</c:v>
                </c:pt>
                <c:pt idx="36">
                  <c:v>3.6000000000000019</c:v>
                </c:pt>
                <c:pt idx="37">
                  <c:v>3.7000000000000042</c:v>
                </c:pt>
              </c:numCache>
            </c:numRef>
          </c:xVal>
          <c:yVal>
            <c:numRef>
              <c:f>'t de Student'!$F$3:$F$40</c:f>
              <c:numCache>
                <c:formatCode>General</c:formatCode>
                <c:ptCount val="38"/>
                <c:pt idx="0">
                  <c:v>0</c:v>
                </c:pt>
                <c:pt idx="1">
                  <c:v>5.7372553542372827E-2</c:v>
                </c:pt>
                <c:pt idx="2">
                  <c:v>0.24126041096035417</c:v>
                </c:pt>
                <c:pt idx="3">
                  <c:v>0.44677264781684867</c:v>
                </c:pt>
                <c:pt idx="4">
                  <c:v>0.60329895414467305</c:v>
                </c:pt>
                <c:pt idx="5">
                  <c:v>0.693866102229722</c:v>
                </c:pt>
                <c:pt idx="6">
                  <c:v>0.72713708010532241</c:v>
                </c:pt>
                <c:pt idx="7">
                  <c:v>0.71893679980490155</c:v>
                </c:pt>
                <c:pt idx="8">
                  <c:v>0.6842161294411736</c:v>
                </c:pt>
                <c:pt idx="9">
                  <c:v>0.63458453710831453</c:v>
                </c:pt>
                <c:pt idx="10">
                  <c:v>0.57818315334375592</c:v>
                </c:pt>
                <c:pt idx="11">
                  <c:v>0.52032583688437306</c:v>
                </c:pt>
                <c:pt idx="12">
                  <c:v>0.46425551897262768</c:v>
                </c:pt>
                <c:pt idx="13">
                  <c:v>0.41179069548337977</c:v>
                </c:pt>
                <c:pt idx="14">
                  <c:v>0.36381394199951139</c:v>
                </c:pt>
                <c:pt idx="15">
                  <c:v>0.32061779948959912</c:v>
                </c:pt>
                <c:pt idx="16">
                  <c:v>0.28213976759806336</c:v>
                </c:pt>
                <c:pt idx="17">
                  <c:v>0.24811711156219127</c:v>
                </c:pt>
                <c:pt idx="18">
                  <c:v>0.2181860889837427</c:v>
                </c:pt>
                <c:pt idx="19">
                  <c:v>0.19194372338655771</c:v>
                </c:pt>
                <c:pt idx="20">
                  <c:v>0.16898487490721084</c:v>
                </c:pt>
                <c:pt idx="21">
                  <c:v>0.14892332264677441</c:v>
                </c:pt>
                <c:pt idx="22">
                  <c:v>0.13140269824462034</c:v>
                </c:pt>
                <c:pt idx="23">
                  <c:v>0.11610112471699757</c:v>
                </c:pt>
                <c:pt idx="24">
                  <c:v>0.1027320705652159</c:v>
                </c:pt>
                <c:pt idx="25">
                  <c:v>9.1043032058121087E-2</c:v>
                </c:pt>
                <c:pt idx="26">
                  <c:v>8.0813064281347144E-2</c:v>
                </c:pt>
                <c:pt idx="27">
                  <c:v>7.1849794150833562E-2</c:v>
                </c:pt>
                <c:pt idx="28">
                  <c:v>6.3986297584827934E-2</c:v>
                </c:pt>
                <c:pt idx="29">
                  <c:v>5.7078062104544032E-2</c:v>
                </c:pt>
                <c:pt idx="30">
                  <c:v>5.1000154304584287E-2</c:v>
                </c:pt>
                <c:pt idx="31">
                  <c:v>4.5644648319107167E-2</c:v>
                </c:pt>
                <c:pt idx="32">
                  <c:v>4.0918333012600533E-2</c:v>
                </c:pt>
                <c:pt idx="33">
                  <c:v>3.6740693205360955E-2</c:v>
                </c:pt>
                <c:pt idx="34">
                  <c:v>3.3042147952065018E-2</c:v>
                </c:pt>
                <c:pt idx="35">
                  <c:v>2.9762522916437589E-2</c:v>
                </c:pt>
                <c:pt idx="36">
                  <c:v>2.6849731759347652E-2</c:v>
                </c:pt>
                <c:pt idx="37">
                  <c:v>2.4258641597674747E-2</c:v>
                </c:pt>
              </c:numCache>
            </c:numRef>
          </c:yVal>
          <c:smooth val="1"/>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CB-4519-B14E-5ED6B7FF30C9}"/>
            </c:ext>
          </c:extLst>
        </c:ser>
        <c:dLbls>
          <c:showLegendKey val="0"/>
          <c:showVal val="0"/>
          <c:showCatName val="0"/>
          <c:showSerName val="0"/>
          <c:showPercent val="0"/>
          <c:showBubbleSize val="0"/>
        </c:dLbls>
        <c:axId val="-1206288096"/>
        <c:axId val="-1206275584"/>
      </c:scatterChart>
      <c:valAx>
        <c:axId val="-1206288096"/>
        <c:scaling>
          <c:orientation val="minMax"/>
        </c:scaling>
        <c:delete val="0"/>
        <c:axPos val="b"/>
        <c:numFmt formatCode="General" sourceLinked="1"/>
        <c:majorTickMark val="out"/>
        <c:minorTickMark val="none"/>
        <c:tickLblPos val="none"/>
        <c:spPr>
          <a:ln w="6178">
            <a:solidFill>
              <a:srgbClr val="000000"/>
            </a:solidFill>
            <a:prstDash val="solid"/>
          </a:ln>
        </c:spPr>
        <c:crossAx val="-1206275584"/>
        <c:crosses val="autoZero"/>
        <c:crossBetween val="midCat"/>
      </c:valAx>
      <c:valAx>
        <c:axId val="-1206275584"/>
        <c:scaling>
          <c:orientation val="minMax"/>
        </c:scaling>
        <c:delete val="0"/>
        <c:axPos val="l"/>
        <c:numFmt formatCode="General" sourceLinked="1"/>
        <c:majorTickMark val="none"/>
        <c:minorTickMark val="none"/>
        <c:tickLblPos val="none"/>
        <c:spPr>
          <a:ln w="6178">
            <a:solidFill>
              <a:srgbClr val="000000"/>
            </a:solidFill>
            <a:prstDash val="solid"/>
          </a:ln>
        </c:spPr>
        <c:crossAx val="-1206288096"/>
        <c:crosses val="autoZero"/>
        <c:crossBetween val="midCat"/>
      </c:valAx>
      <c:spPr>
        <a:noFill/>
        <a:ln w="24712">
          <a:solidFill>
            <a:srgbClr val="808080"/>
          </a:solidFill>
          <a:prstDash val="solid"/>
        </a:ln>
      </c:spPr>
    </c:plotArea>
    <c:plotVisOnly val="1"/>
    <c:dispBlanksAs val="gap"/>
    <c:showDLblsOverMax val="0"/>
  </c:chart>
  <c:spPr>
    <a:solidFill>
      <a:srgbClr val="C0C0C0"/>
    </a:solidFill>
    <a:ln w="6178">
      <a:solidFill>
        <a:srgbClr val="000000"/>
      </a:solidFill>
      <a:prstDash val="solid"/>
    </a:ln>
  </c:spPr>
  <c:txPr>
    <a:bodyPr/>
    <a:lstStyle/>
    <a:p>
      <a:pPr>
        <a:defRPr sz="1800" b="0" i="0" u="none" strike="noStrike" baseline="0">
          <a:solidFill>
            <a:srgbClr val="000000"/>
          </a:solidFill>
          <a:latin typeface="Arial"/>
          <a:ea typeface="Arial"/>
          <a:cs typeface="Arial"/>
        </a:defRPr>
      </a:pPr>
      <a:endParaRPr lang="es-E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1" name="Google Shape;131;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p:spPr>
        <p:txBody>
          <a:bodyPr/>
          <a:lstStyle/>
          <a:p>
            <a:r>
              <a:rPr lang="es-ES"/>
              <a:t>Estadische Datenanalyse</a:t>
            </a:r>
          </a:p>
        </p:txBody>
      </p:sp>
      <p:sp>
        <p:nvSpPr>
          <p:cNvPr id="49155" name="Rectangle 6"/>
          <p:cNvSpPr>
            <a:spLocks noGrp="1" noChangeArrowheads="1"/>
          </p:cNvSpPr>
          <p:nvPr>
            <p:ph type="ftr" sz="quarter"/>
          </p:nvPr>
        </p:nvSpPr>
        <p:spPr>
          <a:noFill/>
        </p:spPr>
        <p:txBody>
          <a:bodyPr/>
          <a:lstStyle/>
          <a:p>
            <a:r>
              <a:rPr lang="es-ES"/>
              <a:t>Estadische Datenanalyse</a:t>
            </a:r>
          </a:p>
        </p:txBody>
      </p:sp>
      <p:sp>
        <p:nvSpPr>
          <p:cNvPr id="49156" name="Rectangle 7"/>
          <p:cNvSpPr>
            <a:spLocks noGrp="1" noChangeArrowheads="1"/>
          </p:cNvSpPr>
          <p:nvPr>
            <p:ph type="sldNum" sz="quarter"/>
          </p:nvPr>
        </p:nvSpPr>
        <p:spPr>
          <a:noFill/>
        </p:spPr>
        <p:txBody>
          <a:bodyPr/>
          <a:lstStyle/>
          <a:p>
            <a:fld id="{F6B8970C-1CC2-40A3-9CCA-7C72CF6B451A}" type="slidenum">
              <a:rPr lang="es-ES"/>
              <a:t>10</a:t>
            </a:fld>
            <a:endParaRPr lang="es-ES"/>
          </a:p>
        </p:txBody>
      </p:sp>
      <p:sp>
        <p:nvSpPr>
          <p:cNvPr id="4915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9158" name="Rectangle 2"/>
          <p:cNvSpPr txBox="1">
            <a:spLocks noGrp="1" noChangeArrowheads="1"/>
          </p:cNvSpPr>
          <p:nvPr>
            <p:ph type="body" idx="1"/>
          </p:nvPr>
        </p:nvSpPr>
        <p:spPr>
          <a:xfrm>
            <a:off x="685800" y="4343400"/>
            <a:ext cx="5486400" cy="4114800"/>
          </a:xfrm>
          <a:noFill/>
          <a:ln/>
        </p:spPr>
        <p:txBody>
          <a:bodyPr wrap="none" anchor="ctr"/>
          <a:lstStyle/>
          <a:p>
            <a:r>
              <a:rPr lang="es-ES_tradnl" dirty="0"/>
              <a:t>SSB = SQA; SSW = SQR; SST = SQT</a:t>
            </a:r>
          </a:p>
        </p:txBody>
      </p:sp>
    </p:spTree>
    <p:extLst>
      <p:ext uri="{BB962C8B-B14F-4D97-AF65-F5344CB8AC3E}">
        <p14:creationId xmlns:p14="http://schemas.microsoft.com/office/powerpoint/2010/main" val="3622052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es-ES"/>
              <a:t>Estadische Datenanalyse</a:t>
            </a:r>
          </a:p>
        </p:txBody>
      </p:sp>
      <p:sp>
        <p:nvSpPr>
          <p:cNvPr id="54275" name="Rectangle 6"/>
          <p:cNvSpPr>
            <a:spLocks noGrp="1" noChangeArrowheads="1"/>
          </p:cNvSpPr>
          <p:nvPr>
            <p:ph type="ftr" sz="quarter"/>
          </p:nvPr>
        </p:nvSpPr>
        <p:spPr>
          <a:noFill/>
        </p:spPr>
        <p:txBody>
          <a:bodyPr/>
          <a:lstStyle/>
          <a:p>
            <a:r>
              <a:rPr lang="es-ES"/>
              <a:t>Estadische Datenanalyse</a:t>
            </a:r>
          </a:p>
        </p:txBody>
      </p:sp>
      <p:sp>
        <p:nvSpPr>
          <p:cNvPr id="54276" name="Rectangle 7"/>
          <p:cNvSpPr>
            <a:spLocks noGrp="1" noChangeArrowheads="1"/>
          </p:cNvSpPr>
          <p:nvPr>
            <p:ph type="sldNum" sz="quarter"/>
          </p:nvPr>
        </p:nvSpPr>
        <p:spPr>
          <a:noFill/>
        </p:spPr>
        <p:txBody>
          <a:bodyPr/>
          <a:lstStyle/>
          <a:p>
            <a:fld id="{E4EA7B29-6893-47CD-BFD2-DAFF4EC4ABB8}" type="slidenum">
              <a:rPr lang="es-ES"/>
              <a:t>11</a:t>
            </a:fld>
            <a:endParaRPr lang="es-ES"/>
          </a:p>
        </p:txBody>
      </p:sp>
      <p:sp>
        <p:nvSpPr>
          <p:cNvPr id="5427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54278" name="Rectangle 2"/>
          <p:cNvSpPr txBox="1">
            <a:spLocks noGrp="1" noChangeArrowheads="1"/>
          </p:cNvSpPr>
          <p:nvPr>
            <p:ph type="body" idx="1"/>
          </p:nvPr>
        </p:nvSpPr>
        <p:spPr>
          <a:xfrm>
            <a:off x="685800" y="4343400"/>
            <a:ext cx="5486400" cy="4114800"/>
          </a:xfrm>
          <a:noFill/>
          <a:ln/>
        </p:spPr>
        <p:txBody>
          <a:bodyPr wrap="none" anchor="ct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_tradnl" dirty="0"/>
              <a:t>SSB = SQA; SSW = SQR; SST = SQT</a:t>
            </a:r>
          </a:p>
          <a:p>
            <a:endParaRPr lang="es-ES_tradnl" dirty="0"/>
          </a:p>
        </p:txBody>
      </p:sp>
    </p:spTree>
    <p:extLst>
      <p:ext uri="{BB962C8B-B14F-4D97-AF65-F5344CB8AC3E}">
        <p14:creationId xmlns:p14="http://schemas.microsoft.com/office/powerpoint/2010/main" val="3099630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p:spPr>
        <p:txBody>
          <a:bodyPr/>
          <a:lstStyle/>
          <a:p>
            <a:r>
              <a:rPr lang="es-ES"/>
              <a:t>Estadische Datenanalyse</a:t>
            </a:r>
          </a:p>
        </p:txBody>
      </p:sp>
      <p:sp>
        <p:nvSpPr>
          <p:cNvPr id="53251" name="Rectangle 6"/>
          <p:cNvSpPr>
            <a:spLocks noGrp="1" noChangeArrowheads="1"/>
          </p:cNvSpPr>
          <p:nvPr>
            <p:ph type="ftr" sz="quarter"/>
          </p:nvPr>
        </p:nvSpPr>
        <p:spPr>
          <a:noFill/>
        </p:spPr>
        <p:txBody>
          <a:bodyPr/>
          <a:lstStyle/>
          <a:p>
            <a:r>
              <a:rPr lang="es-ES"/>
              <a:t>Estadische Datenanalyse</a:t>
            </a:r>
          </a:p>
        </p:txBody>
      </p:sp>
      <p:sp>
        <p:nvSpPr>
          <p:cNvPr id="53252" name="Rectangle 7"/>
          <p:cNvSpPr>
            <a:spLocks noGrp="1" noChangeArrowheads="1"/>
          </p:cNvSpPr>
          <p:nvPr>
            <p:ph type="sldNum" sz="quarter"/>
          </p:nvPr>
        </p:nvSpPr>
        <p:spPr>
          <a:noFill/>
        </p:spPr>
        <p:txBody>
          <a:bodyPr/>
          <a:lstStyle/>
          <a:p>
            <a:fld id="{C24721A1-7926-4B00-93D0-123BE5F1640E}" type="slidenum">
              <a:rPr lang="es-ES"/>
              <a:t>12</a:t>
            </a:fld>
            <a:endParaRPr lang="es-ES"/>
          </a:p>
        </p:txBody>
      </p:sp>
      <p:sp>
        <p:nvSpPr>
          <p:cNvPr id="53253"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53254"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975518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p>
            <a:r>
              <a:rPr lang="es-ES"/>
              <a:t>Estadische Datenanalyse</a:t>
            </a:r>
          </a:p>
        </p:txBody>
      </p:sp>
      <p:sp>
        <p:nvSpPr>
          <p:cNvPr id="55299" name="Rectangle 6"/>
          <p:cNvSpPr>
            <a:spLocks noGrp="1" noChangeArrowheads="1"/>
          </p:cNvSpPr>
          <p:nvPr>
            <p:ph type="ftr" sz="quarter"/>
          </p:nvPr>
        </p:nvSpPr>
        <p:spPr>
          <a:noFill/>
        </p:spPr>
        <p:txBody>
          <a:bodyPr/>
          <a:lstStyle/>
          <a:p>
            <a:r>
              <a:rPr lang="es-ES"/>
              <a:t>Estadische Datenanalyse</a:t>
            </a:r>
          </a:p>
        </p:txBody>
      </p:sp>
      <p:sp>
        <p:nvSpPr>
          <p:cNvPr id="55300" name="Rectangle 7"/>
          <p:cNvSpPr>
            <a:spLocks noGrp="1" noChangeArrowheads="1"/>
          </p:cNvSpPr>
          <p:nvPr>
            <p:ph type="sldNum" sz="quarter"/>
          </p:nvPr>
        </p:nvSpPr>
        <p:spPr>
          <a:noFill/>
        </p:spPr>
        <p:txBody>
          <a:bodyPr/>
          <a:lstStyle/>
          <a:p>
            <a:fld id="{924F945F-C39D-4188-991B-FE143A5A962A}" type="slidenum">
              <a:rPr lang="es-ES"/>
              <a:t>13</a:t>
            </a:fld>
            <a:endParaRPr lang="es-ES"/>
          </a:p>
        </p:txBody>
      </p:sp>
      <p:sp>
        <p:nvSpPr>
          <p:cNvPr id="5530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5530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767029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p:spPr>
        <p:txBody>
          <a:bodyPr/>
          <a:lstStyle/>
          <a:p>
            <a:r>
              <a:rPr lang="es-ES"/>
              <a:t>Estadische Datenanalyse</a:t>
            </a:r>
          </a:p>
        </p:txBody>
      </p:sp>
      <p:sp>
        <p:nvSpPr>
          <p:cNvPr id="57347" name="Rectangle 6"/>
          <p:cNvSpPr>
            <a:spLocks noGrp="1" noChangeArrowheads="1"/>
          </p:cNvSpPr>
          <p:nvPr>
            <p:ph type="ftr" sz="quarter"/>
          </p:nvPr>
        </p:nvSpPr>
        <p:spPr>
          <a:noFill/>
        </p:spPr>
        <p:txBody>
          <a:bodyPr/>
          <a:lstStyle/>
          <a:p>
            <a:r>
              <a:rPr lang="es-ES"/>
              <a:t>Estadische Datenanalyse</a:t>
            </a:r>
          </a:p>
        </p:txBody>
      </p:sp>
      <p:sp>
        <p:nvSpPr>
          <p:cNvPr id="57348" name="Rectangle 7"/>
          <p:cNvSpPr>
            <a:spLocks noGrp="1" noChangeArrowheads="1"/>
          </p:cNvSpPr>
          <p:nvPr>
            <p:ph type="sldNum" sz="quarter"/>
          </p:nvPr>
        </p:nvSpPr>
        <p:spPr>
          <a:noFill/>
        </p:spPr>
        <p:txBody>
          <a:bodyPr/>
          <a:lstStyle/>
          <a:p>
            <a:fld id="{49DDE54F-AE71-42A3-8CBE-519903EB010E}" type="slidenum">
              <a:rPr lang="es-ES"/>
              <a:t>14</a:t>
            </a:fld>
            <a:endParaRPr lang="es-ES"/>
          </a:p>
        </p:txBody>
      </p:sp>
      <p:sp>
        <p:nvSpPr>
          <p:cNvPr id="57349"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57350"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4009634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s-ES"/>
              <a:t>Estadische Datenanalyse</a:t>
            </a:r>
          </a:p>
        </p:txBody>
      </p:sp>
      <p:sp>
        <p:nvSpPr>
          <p:cNvPr id="61443" name="Rectangle 6"/>
          <p:cNvSpPr>
            <a:spLocks noGrp="1" noChangeArrowheads="1"/>
          </p:cNvSpPr>
          <p:nvPr>
            <p:ph type="ftr" sz="quarter"/>
          </p:nvPr>
        </p:nvSpPr>
        <p:spPr>
          <a:noFill/>
        </p:spPr>
        <p:txBody>
          <a:bodyPr/>
          <a:lstStyle/>
          <a:p>
            <a:r>
              <a:rPr lang="es-ES"/>
              <a:t>Estadische Datenanalyse</a:t>
            </a:r>
          </a:p>
        </p:txBody>
      </p:sp>
      <p:sp>
        <p:nvSpPr>
          <p:cNvPr id="61444" name="Rectangle 7"/>
          <p:cNvSpPr>
            <a:spLocks noGrp="1" noChangeArrowheads="1"/>
          </p:cNvSpPr>
          <p:nvPr>
            <p:ph type="sldNum" sz="quarter"/>
          </p:nvPr>
        </p:nvSpPr>
        <p:spPr>
          <a:noFill/>
        </p:spPr>
        <p:txBody>
          <a:bodyPr/>
          <a:lstStyle/>
          <a:p>
            <a:fld id="{C1CF4827-2E0B-4664-AB0B-DC646D16F024}" type="slidenum">
              <a:rPr lang="es-ES"/>
              <a:t>15</a:t>
            </a:fld>
            <a:endParaRPr lang="es-ES"/>
          </a:p>
        </p:txBody>
      </p:sp>
      <p:sp>
        <p:nvSpPr>
          <p:cNvPr id="61445" name="Rectangle 2"/>
          <p:cNvSpPr txBox="1">
            <a:spLocks noGrp="1" noRot="1" noChangeAspect="1" noChangeArrowheads="1" noTextEdit="1"/>
          </p:cNvSpPr>
          <p:nvPr>
            <p:ph type="sldImg"/>
          </p:nvPr>
        </p:nvSpPr>
        <p:spPr>
          <a:xfrm>
            <a:off x="381000" y="685800"/>
            <a:ext cx="6096000" cy="3429000"/>
          </a:xfrm>
          <a:solidFill>
            <a:srgbClr val="FFFFFF"/>
          </a:solidFill>
          <a:ln/>
        </p:spPr>
      </p:sp>
      <p:sp>
        <p:nvSpPr>
          <p:cNvPr id="61446" name="Rectangle 3"/>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2943475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s-ES"/>
              <a:t>Estadische Datenanalyse</a:t>
            </a:r>
          </a:p>
        </p:txBody>
      </p:sp>
      <p:sp>
        <p:nvSpPr>
          <p:cNvPr id="61443" name="Rectangle 6"/>
          <p:cNvSpPr>
            <a:spLocks noGrp="1" noChangeArrowheads="1"/>
          </p:cNvSpPr>
          <p:nvPr>
            <p:ph type="ftr" sz="quarter"/>
          </p:nvPr>
        </p:nvSpPr>
        <p:spPr>
          <a:noFill/>
        </p:spPr>
        <p:txBody>
          <a:bodyPr/>
          <a:lstStyle/>
          <a:p>
            <a:r>
              <a:rPr lang="es-ES"/>
              <a:t>Estadische Datenanalyse</a:t>
            </a:r>
          </a:p>
        </p:txBody>
      </p:sp>
      <p:sp>
        <p:nvSpPr>
          <p:cNvPr id="61444" name="Rectangle 7"/>
          <p:cNvSpPr>
            <a:spLocks noGrp="1" noChangeArrowheads="1"/>
          </p:cNvSpPr>
          <p:nvPr>
            <p:ph type="sldNum" sz="quarter"/>
          </p:nvPr>
        </p:nvSpPr>
        <p:spPr>
          <a:noFill/>
        </p:spPr>
        <p:txBody>
          <a:bodyPr/>
          <a:lstStyle/>
          <a:p>
            <a:fld id="{C1CF4827-2E0B-4664-AB0B-DC646D16F024}" type="slidenum">
              <a:rPr lang="es-ES"/>
              <a:t>16</a:t>
            </a:fld>
            <a:endParaRPr lang="es-ES"/>
          </a:p>
        </p:txBody>
      </p:sp>
      <p:sp>
        <p:nvSpPr>
          <p:cNvPr id="61445" name="Rectangle 2"/>
          <p:cNvSpPr txBox="1">
            <a:spLocks noGrp="1" noRot="1" noChangeAspect="1" noChangeArrowheads="1" noTextEdit="1"/>
          </p:cNvSpPr>
          <p:nvPr>
            <p:ph type="sldImg"/>
          </p:nvPr>
        </p:nvSpPr>
        <p:spPr>
          <a:xfrm>
            <a:off x="381000" y="685800"/>
            <a:ext cx="6096000" cy="3429000"/>
          </a:xfrm>
          <a:solidFill>
            <a:srgbClr val="FFFFFF"/>
          </a:solidFill>
          <a:ln/>
        </p:spPr>
      </p:sp>
      <p:sp>
        <p:nvSpPr>
          <p:cNvPr id="61446" name="Rectangle 3"/>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470445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s-ES"/>
              <a:t>Estadische Datenanalyse</a:t>
            </a:r>
          </a:p>
        </p:txBody>
      </p:sp>
      <p:sp>
        <p:nvSpPr>
          <p:cNvPr id="61443" name="Rectangle 6"/>
          <p:cNvSpPr>
            <a:spLocks noGrp="1" noChangeArrowheads="1"/>
          </p:cNvSpPr>
          <p:nvPr>
            <p:ph type="ftr" sz="quarter"/>
          </p:nvPr>
        </p:nvSpPr>
        <p:spPr>
          <a:noFill/>
        </p:spPr>
        <p:txBody>
          <a:bodyPr/>
          <a:lstStyle/>
          <a:p>
            <a:r>
              <a:rPr lang="es-ES"/>
              <a:t>Estadische Datenanalyse</a:t>
            </a:r>
          </a:p>
        </p:txBody>
      </p:sp>
      <p:sp>
        <p:nvSpPr>
          <p:cNvPr id="61444" name="Rectangle 7"/>
          <p:cNvSpPr>
            <a:spLocks noGrp="1" noChangeArrowheads="1"/>
          </p:cNvSpPr>
          <p:nvPr>
            <p:ph type="sldNum" sz="quarter"/>
          </p:nvPr>
        </p:nvSpPr>
        <p:spPr>
          <a:noFill/>
        </p:spPr>
        <p:txBody>
          <a:bodyPr/>
          <a:lstStyle/>
          <a:p>
            <a:fld id="{C1CF4827-2E0B-4664-AB0B-DC646D16F024}" type="slidenum">
              <a:rPr lang="es-ES"/>
              <a:t>17</a:t>
            </a:fld>
            <a:endParaRPr lang="es-ES"/>
          </a:p>
        </p:txBody>
      </p:sp>
      <p:sp>
        <p:nvSpPr>
          <p:cNvPr id="61445" name="Rectangle 2"/>
          <p:cNvSpPr txBox="1">
            <a:spLocks noGrp="1" noRot="1" noChangeAspect="1" noChangeArrowheads="1" noTextEdit="1"/>
          </p:cNvSpPr>
          <p:nvPr>
            <p:ph type="sldImg"/>
          </p:nvPr>
        </p:nvSpPr>
        <p:spPr>
          <a:xfrm>
            <a:off x="381000" y="685800"/>
            <a:ext cx="6096000" cy="3429000"/>
          </a:xfrm>
          <a:solidFill>
            <a:srgbClr val="FFFFFF"/>
          </a:solidFill>
          <a:ln/>
        </p:spPr>
      </p:sp>
      <p:sp>
        <p:nvSpPr>
          <p:cNvPr id="61446" name="Rectangle 3"/>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774054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s-ES"/>
              <a:t>Estadische Datenanalyse</a:t>
            </a:r>
          </a:p>
        </p:txBody>
      </p:sp>
      <p:sp>
        <p:nvSpPr>
          <p:cNvPr id="61443" name="Rectangle 6"/>
          <p:cNvSpPr>
            <a:spLocks noGrp="1" noChangeArrowheads="1"/>
          </p:cNvSpPr>
          <p:nvPr>
            <p:ph type="ftr" sz="quarter"/>
          </p:nvPr>
        </p:nvSpPr>
        <p:spPr>
          <a:noFill/>
        </p:spPr>
        <p:txBody>
          <a:bodyPr/>
          <a:lstStyle/>
          <a:p>
            <a:r>
              <a:rPr lang="es-ES"/>
              <a:t>Estadische Datenanalyse</a:t>
            </a:r>
          </a:p>
        </p:txBody>
      </p:sp>
      <p:sp>
        <p:nvSpPr>
          <p:cNvPr id="61444" name="Rectangle 7"/>
          <p:cNvSpPr>
            <a:spLocks noGrp="1" noChangeArrowheads="1"/>
          </p:cNvSpPr>
          <p:nvPr>
            <p:ph type="sldNum" sz="quarter"/>
          </p:nvPr>
        </p:nvSpPr>
        <p:spPr>
          <a:noFill/>
        </p:spPr>
        <p:txBody>
          <a:bodyPr/>
          <a:lstStyle/>
          <a:p>
            <a:fld id="{C1CF4827-2E0B-4664-AB0B-DC646D16F024}" type="slidenum">
              <a:rPr lang="es-ES"/>
              <a:t>18</a:t>
            </a:fld>
            <a:endParaRPr lang="es-ES"/>
          </a:p>
        </p:txBody>
      </p:sp>
      <p:sp>
        <p:nvSpPr>
          <p:cNvPr id="61445" name="Rectangle 2"/>
          <p:cNvSpPr txBox="1">
            <a:spLocks noGrp="1" noRot="1" noChangeAspect="1" noChangeArrowheads="1" noTextEdit="1"/>
          </p:cNvSpPr>
          <p:nvPr>
            <p:ph type="sldImg"/>
          </p:nvPr>
        </p:nvSpPr>
        <p:spPr>
          <a:xfrm>
            <a:off x="381000" y="685800"/>
            <a:ext cx="6096000" cy="3429000"/>
          </a:xfrm>
          <a:solidFill>
            <a:srgbClr val="FFFFFF"/>
          </a:solidFill>
          <a:ln/>
        </p:spPr>
      </p:sp>
      <p:sp>
        <p:nvSpPr>
          <p:cNvPr id="61446" name="Rectangle 3"/>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2435577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8163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2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71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563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s-ES"/>
              <a:t>Estadische Datenanalyse</a:t>
            </a:r>
          </a:p>
        </p:txBody>
      </p:sp>
      <p:sp>
        <p:nvSpPr>
          <p:cNvPr id="44035" name="Rectangle 6"/>
          <p:cNvSpPr>
            <a:spLocks noGrp="1" noChangeArrowheads="1"/>
          </p:cNvSpPr>
          <p:nvPr>
            <p:ph type="ftr" sz="quarter"/>
          </p:nvPr>
        </p:nvSpPr>
        <p:spPr>
          <a:noFill/>
        </p:spPr>
        <p:txBody>
          <a:bodyPr/>
          <a:lstStyle/>
          <a:p>
            <a:r>
              <a:rPr lang="es-ES"/>
              <a:t>Estadische Datenanalyse</a:t>
            </a:r>
          </a:p>
        </p:txBody>
      </p:sp>
      <p:sp>
        <p:nvSpPr>
          <p:cNvPr id="44036" name="Rectangle 7"/>
          <p:cNvSpPr>
            <a:spLocks noGrp="1" noChangeArrowheads="1"/>
          </p:cNvSpPr>
          <p:nvPr>
            <p:ph type="sldNum" sz="quarter"/>
          </p:nvPr>
        </p:nvSpPr>
        <p:spPr>
          <a:noFill/>
        </p:spPr>
        <p:txBody>
          <a:bodyPr/>
          <a:lstStyle/>
          <a:p>
            <a:fld id="{87FD7B12-BCC5-4AD5-81CF-6F51F93FBB73}" type="slidenum">
              <a:rPr lang="es-ES"/>
              <a:t>6</a:t>
            </a:fld>
            <a:endParaRPr lang="es-ES"/>
          </a:p>
        </p:txBody>
      </p:sp>
      <p:sp>
        <p:nvSpPr>
          <p:cNvPr id="4403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403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87572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Estadische Datenanalyse</a:t>
            </a:r>
          </a:p>
        </p:txBody>
      </p:sp>
      <p:sp>
        <p:nvSpPr>
          <p:cNvPr id="45059" name="Rectangle 6"/>
          <p:cNvSpPr>
            <a:spLocks noGrp="1" noChangeArrowheads="1"/>
          </p:cNvSpPr>
          <p:nvPr>
            <p:ph type="ftr" sz="quarter"/>
          </p:nvPr>
        </p:nvSpPr>
        <p:spPr>
          <a:noFill/>
        </p:spPr>
        <p:txBody>
          <a:bodyPr/>
          <a:lstStyle/>
          <a:p>
            <a:r>
              <a:rPr lang="es-ES"/>
              <a:t>Estadische Datenanalyse</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t>7</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818038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Estadische Datenanalyse</a:t>
            </a:r>
          </a:p>
        </p:txBody>
      </p:sp>
      <p:sp>
        <p:nvSpPr>
          <p:cNvPr id="45059" name="Rectangle 6"/>
          <p:cNvSpPr>
            <a:spLocks noGrp="1" noChangeArrowheads="1"/>
          </p:cNvSpPr>
          <p:nvPr>
            <p:ph type="ftr" sz="quarter"/>
          </p:nvPr>
        </p:nvSpPr>
        <p:spPr>
          <a:noFill/>
        </p:spPr>
        <p:txBody>
          <a:bodyPr/>
          <a:lstStyle/>
          <a:p>
            <a:r>
              <a:rPr lang="es-ES"/>
              <a:t>Estadische Datenanalyse</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t>8</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435755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p:spPr>
        <p:txBody>
          <a:bodyPr/>
          <a:lstStyle/>
          <a:p>
            <a:r>
              <a:rPr lang="es-ES"/>
              <a:t>Estadische Datenanalyse</a:t>
            </a:r>
          </a:p>
        </p:txBody>
      </p:sp>
      <p:sp>
        <p:nvSpPr>
          <p:cNvPr id="47107" name="Rectangle 6"/>
          <p:cNvSpPr>
            <a:spLocks noGrp="1" noChangeArrowheads="1"/>
          </p:cNvSpPr>
          <p:nvPr>
            <p:ph type="ftr" sz="quarter"/>
          </p:nvPr>
        </p:nvSpPr>
        <p:spPr>
          <a:noFill/>
        </p:spPr>
        <p:txBody>
          <a:bodyPr/>
          <a:lstStyle/>
          <a:p>
            <a:r>
              <a:rPr lang="es-ES"/>
              <a:t>Estadische Datenanalyse</a:t>
            </a:r>
          </a:p>
        </p:txBody>
      </p:sp>
      <p:sp>
        <p:nvSpPr>
          <p:cNvPr id="47108" name="Rectangle 7"/>
          <p:cNvSpPr>
            <a:spLocks noGrp="1" noChangeArrowheads="1"/>
          </p:cNvSpPr>
          <p:nvPr>
            <p:ph type="sldNum" sz="quarter"/>
          </p:nvPr>
        </p:nvSpPr>
        <p:spPr>
          <a:noFill/>
        </p:spPr>
        <p:txBody>
          <a:bodyPr/>
          <a:lstStyle/>
          <a:p>
            <a:fld id="{523158FC-B4BF-4EA1-B069-36448BE54F78}" type="slidenum">
              <a:rPr lang="es-ES"/>
              <a:t>9</a:t>
            </a:fld>
            <a:endParaRPr lang="es-ES"/>
          </a:p>
        </p:txBody>
      </p:sp>
      <p:sp>
        <p:nvSpPr>
          <p:cNvPr id="47109"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7110"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293860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2"/>
        <p:cNvGrpSpPr/>
        <p:nvPr/>
      </p:nvGrpSpPr>
      <p:grpSpPr>
        <a:xfrm>
          <a:off x="0" y="0"/>
          <a:ext cx="0" cy="0"/>
          <a:chOff x="0" y="0"/>
          <a:chExt cx="0" cy="0"/>
        </a:xfrm>
      </p:grpSpPr>
      <p:sp>
        <p:nvSpPr>
          <p:cNvPr id="33" name="Google Shape;33;p23"/>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23"/>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9"/>
        <p:cNvGrpSpPr/>
        <p:nvPr/>
      </p:nvGrpSpPr>
      <p:grpSpPr>
        <a:xfrm>
          <a:off x="0" y="0"/>
          <a:ext cx="0" cy="0"/>
          <a:chOff x="0" y="0"/>
          <a:chExt cx="0" cy="0"/>
        </a:xfrm>
      </p:grpSpPr>
      <p:sp>
        <p:nvSpPr>
          <p:cNvPr id="100" name="Google Shape;100;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0"/>
        <p:cNvGrpSpPr/>
        <p:nvPr/>
      </p:nvGrpSpPr>
      <p:grpSpPr>
        <a:xfrm>
          <a:off x="0" y="0"/>
          <a:ext cx="0" cy="0"/>
          <a:chOff x="0" y="0"/>
          <a:chExt cx="0" cy="0"/>
        </a:xfrm>
      </p:grpSpPr>
      <p:sp>
        <p:nvSpPr>
          <p:cNvPr id="111" name="Google Shape;111;p37"/>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37"/>
          <p:cNvSpPr>
            <a:spLocks noGrp="1"/>
          </p:cNvSpPr>
          <p:nvPr>
            <p:ph type="pic" idx="2"/>
          </p:nvPr>
        </p:nvSpPr>
        <p:spPr>
          <a:xfrm>
            <a:off x="7775575" y="1481138"/>
            <a:ext cx="9258300" cy="7310437"/>
          </a:xfrm>
          <a:prstGeom prst="rect">
            <a:avLst/>
          </a:prstGeom>
          <a:noFill/>
          <a:ln>
            <a:noFill/>
          </a:ln>
        </p:spPr>
      </p:sp>
      <p:sp>
        <p:nvSpPr>
          <p:cNvPr id="113" name="Google Shape;113;p37"/>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4" name="Google Shape;114;p3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3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3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7"/>
        <p:cNvGrpSpPr/>
        <p:nvPr/>
      </p:nvGrpSpPr>
      <p:grpSpPr>
        <a:xfrm>
          <a:off x="0" y="0"/>
          <a:ext cx="0" cy="0"/>
          <a:chOff x="0" y="0"/>
          <a:chExt cx="0" cy="0"/>
        </a:xfrm>
      </p:grpSpPr>
      <p:sp>
        <p:nvSpPr>
          <p:cNvPr id="118" name="Google Shape;118;p38"/>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38"/>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3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3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3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23"/>
        <p:cNvGrpSpPr/>
        <p:nvPr/>
      </p:nvGrpSpPr>
      <p:grpSpPr>
        <a:xfrm>
          <a:off x="0" y="0"/>
          <a:ext cx="0" cy="0"/>
          <a:chOff x="0" y="0"/>
          <a:chExt cx="0" cy="0"/>
        </a:xfrm>
      </p:grpSpPr>
      <p:sp>
        <p:nvSpPr>
          <p:cNvPr id="124" name="Google Shape;124;p39"/>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39"/>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3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3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3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2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2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1" name="Google Shape;41;p2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2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60"/>
        <p:cNvGrpSpPr/>
        <p:nvPr/>
      </p:nvGrpSpPr>
      <p:grpSpPr>
        <a:xfrm>
          <a:off x="0" y="0"/>
          <a:ext cx="0" cy="0"/>
          <a:chOff x="0" y="0"/>
          <a:chExt cx="0" cy="0"/>
        </a:xfrm>
      </p:grpSpPr>
      <p:sp>
        <p:nvSpPr>
          <p:cNvPr id="61" name="Google Shape;61;p25"/>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25"/>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3" name="Google Shape;63;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31"/>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5" name="Google Shape;75;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32"/>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2"/>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5"/>
        <p:cNvGrpSpPr/>
        <p:nvPr/>
      </p:nvGrpSpPr>
      <p:grpSpPr>
        <a:xfrm>
          <a:off x="0" y="0"/>
          <a:ext cx="0" cy="0"/>
          <a:chOff x="0" y="0"/>
          <a:chExt cx="0" cy="0"/>
        </a:xfrm>
      </p:grpSpPr>
      <p:sp>
        <p:nvSpPr>
          <p:cNvPr id="86" name="Google Shape;86;p33"/>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33"/>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33"/>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33"/>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33"/>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png"/><Relationship Id="rId5" Type="http://schemas.openxmlformats.org/officeDocument/2006/relationships/slideLayout" Target="../slideLayouts/slideLayout10.xml"/><Relationship Id="rId10" Type="http://schemas.openxmlformats.org/officeDocument/2006/relationships/image" Target="../media/image2.jp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2"/>
          <p:cNvPicPr preferRelativeResize="0"/>
          <p:nvPr/>
        </p:nvPicPr>
        <p:blipFill rotWithShape="1">
          <a:blip r:embed="rId7">
            <a:alphaModFix/>
          </a:blip>
          <a:srcRect/>
          <a:stretch/>
        </p:blipFill>
        <p:spPr>
          <a:xfrm>
            <a:off x="1447800" y="9243313"/>
            <a:ext cx="3200399" cy="676274"/>
          </a:xfrm>
          <a:prstGeom prst="rect">
            <a:avLst/>
          </a:prstGeom>
          <a:noFill/>
          <a:ln>
            <a:noFill/>
          </a:ln>
        </p:spPr>
      </p:pic>
      <p:sp>
        <p:nvSpPr>
          <p:cNvPr id="7" name="Google Shape;7;p22"/>
          <p:cNvSpPr/>
          <p:nvPr/>
        </p:nvSpPr>
        <p:spPr>
          <a:xfrm>
            <a:off x="177057"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8;p22"/>
          <p:cNvSpPr/>
          <p:nvPr/>
        </p:nvSpPr>
        <p:spPr>
          <a:xfrm>
            <a:off x="177057"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9;p22"/>
          <p:cNvSpPr/>
          <p:nvPr/>
        </p:nvSpPr>
        <p:spPr>
          <a:xfrm>
            <a:off x="187762"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0;p22"/>
          <p:cNvSpPr/>
          <p:nvPr/>
        </p:nvSpPr>
        <p:spPr>
          <a:xfrm>
            <a:off x="177057"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2"/>
          <p:cNvSpPr/>
          <p:nvPr/>
        </p:nvSpPr>
        <p:spPr>
          <a:xfrm>
            <a:off x="177057"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2"/>
          <p:cNvSpPr/>
          <p:nvPr/>
        </p:nvSpPr>
        <p:spPr>
          <a:xfrm>
            <a:off x="187762"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2"/>
          <p:cNvSpPr/>
          <p:nvPr/>
        </p:nvSpPr>
        <p:spPr>
          <a:xfrm>
            <a:off x="177057"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22"/>
          <p:cNvSpPr/>
          <p:nvPr/>
        </p:nvSpPr>
        <p:spPr>
          <a:xfrm>
            <a:off x="177057"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22"/>
          <p:cNvSpPr/>
          <p:nvPr/>
        </p:nvSpPr>
        <p:spPr>
          <a:xfrm>
            <a:off x="187762"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22"/>
          <p:cNvSpPr/>
          <p:nvPr/>
        </p:nvSpPr>
        <p:spPr>
          <a:xfrm>
            <a:off x="177057"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2"/>
          <p:cNvSpPr/>
          <p:nvPr/>
        </p:nvSpPr>
        <p:spPr>
          <a:xfrm>
            <a:off x="177057"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22"/>
          <p:cNvPicPr preferRelativeResize="0"/>
          <p:nvPr/>
        </p:nvPicPr>
        <p:blipFill rotWithShape="1">
          <a:blip r:embed="rId8">
            <a:alphaModFix/>
          </a:blip>
          <a:srcRect/>
          <a:stretch/>
        </p:blipFill>
        <p:spPr>
          <a:xfrm>
            <a:off x="5797230" y="2851504"/>
            <a:ext cx="6741318" cy="2179240"/>
          </a:xfrm>
          <a:prstGeom prst="rect">
            <a:avLst/>
          </a:prstGeom>
          <a:noFill/>
          <a:ln>
            <a:noFill/>
          </a:ln>
        </p:spPr>
      </p:pic>
      <p:sp>
        <p:nvSpPr>
          <p:cNvPr id="19" name="Google Shape;19;p22"/>
          <p:cNvSpPr txBox="1"/>
          <p:nvPr/>
        </p:nvSpPr>
        <p:spPr>
          <a:xfrm>
            <a:off x="7539626" y="5470518"/>
            <a:ext cx="3209290" cy="37782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6B7C86"/>
                </a:solidFill>
                <a:latin typeface="Helvetica Neue"/>
                <a:ea typeface="Helvetica Neue"/>
                <a:cs typeface="Helvetica Neue"/>
                <a:sym typeface="Helvetica Neue"/>
              </a:rPr>
              <a:t>datascience-project.eu</a:t>
            </a:r>
            <a:endParaRPr sz="2300">
              <a:solidFill>
                <a:schemeClr val="dk1"/>
              </a:solidFill>
              <a:latin typeface="Helvetica Neue"/>
              <a:ea typeface="Helvetica Neue"/>
              <a:cs typeface="Helvetica Neue"/>
              <a:sym typeface="Helvetica Neue"/>
            </a:endParaRPr>
          </a:p>
        </p:txBody>
      </p:sp>
      <p:sp>
        <p:nvSpPr>
          <p:cNvPr id="20" name="Google Shape;20;p22"/>
          <p:cNvSpPr/>
          <p:nvPr/>
        </p:nvSpPr>
        <p:spPr>
          <a:xfrm>
            <a:off x="17798045"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22"/>
          <p:cNvSpPr/>
          <p:nvPr/>
        </p:nvSpPr>
        <p:spPr>
          <a:xfrm>
            <a:off x="17798045"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22"/>
          <p:cNvSpPr/>
          <p:nvPr/>
        </p:nvSpPr>
        <p:spPr>
          <a:xfrm>
            <a:off x="17808748"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22"/>
          <p:cNvSpPr/>
          <p:nvPr/>
        </p:nvSpPr>
        <p:spPr>
          <a:xfrm>
            <a:off x="17798045"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22"/>
          <p:cNvSpPr/>
          <p:nvPr/>
        </p:nvSpPr>
        <p:spPr>
          <a:xfrm>
            <a:off x="17798045"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22"/>
          <p:cNvSpPr/>
          <p:nvPr/>
        </p:nvSpPr>
        <p:spPr>
          <a:xfrm>
            <a:off x="17808748"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22"/>
          <p:cNvSpPr/>
          <p:nvPr/>
        </p:nvSpPr>
        <p:spPr>
          <a:xfrm>
            <a:off x="17798045"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22"/>
          <p:cNvSpPr/>
          <p:nvPr/>
        </p:nvSpPr>
        <p:spPr>
          <a:xfrm>
            <a:off x="17798045"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22"/>
          <p:cNvSpPr/>
          <p:nvPr/>
        </p:nvSpPr>
        <p:spPr>
          <a:xfrm>
            <a:off x="17808748"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22"/>
          <p:cNvSpPr/>
          <p:nvPr/>
        </p:nvSpPr>
        <p:spPr>
          <a:xfrm>
            <a:off x="17798045"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22"/>
          <p:cNvSpPr/>
          <p:nvPr/>
        </p:nvSpPr>
        <p:spPr>
          <a:xfrm>
            <a:off x="17798045"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22"/>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"Die Unterstützung der Europäischen Kommission für die Erstellung dieser Veröffentlichung stellt keine Billigung des Inhalts dar, der ausschließlich die Meinung der Autoren widerspiegelt, und die Kommission kann nicht für die Verwendung der darin enthaltenen Informationen verantwortlich gemacht werden."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24"/>
          <p:cNvSpPr/>
          <p:nvPr/>
        </p:nvSpPr>
        <p:spPr>
          <a:xfrm>
            <a:off x="177057" y="9847729"/>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24"/>
          <p:cNvSpPr/>
          <p:nvPr/>
        </p:nvSpPr>
        <p:spPr>
          <a:xfrm>
            <a:off x="177057" y="8847488"/>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24"/>
          <p:cNvSpPr/>
          <p:nvPr/>
        </p:nvSpPr>
        <p:spPr>
          <a:xfrm>
            <a:off x="187762" y="7596451"/>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24"/>
          <p:cNvSpPr/>
          <p:nvPr/>
        </p:nvSpPr>
        <p:spPr>
          <a:xfrm>
            <a:off x="177057" y="691965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24"/>
          <p:cNvSpPr/>
          <p:nvPr/>
        </p:nvSpPr>
        <p:spPr>
          <a:xfrm>
            <a:off x="177057" y="591941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24"/>
          <p:cNvSpPr/>
          <p:nvPr/>
        </p:nvSpPr>
        <p:spPr>
          <a:xfrm>
            <a:off x="187762" y="466837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24"/>
          <p:cNvSpPr/>
          <p:nvPr/>
        </p:nvSpPr>
        <p:spPr>
          <a:xfrm>
            <a:off x="177057" y="399157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24"/>
          <p:cNvSpPr/>
          <p:nvPr/>
        </p:nvSpPr>
        <p:spPr>
          <a:xfrm>
            <a:off x="177057" y="299133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24"/>
          <p:cNvSpPr/>
          <p:nvPr/>
        </p:nvSpPr>
        <p:spPr>
          <a:xfrm>
            <a:off x="187762" y="174029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24"/>
          <p:cNvSpPr/>
          <p:nvPr/>
        </p:nvSpPr>
        <p:spPr>
          <a:xfrm>
            <a:off x="177057" y="1063501"/>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24"/>
          <p:cNvSpPr/>
          <p:nvPr/>
        </p:nvSpPr>
        <p:spPr>
          <a:xfrm>
            <a:off x="177057" y="6326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 name="Google Shape;57;p24"/>
          <p:cNvPicPr preferRelativeResize="0"/>
          <p:nvPr/>
        </p:nvPicPr>
        <p:blipFill rotWithShape="1">
          <a:blip r:embed="rId10">
            <a:alphaModFix/>
          </a:blip>
          <a:srcRect/>
          <a:stretch/>
        </p:blipFill>
        <p:spPr>
          <a:xfrm>
            <a:off x="15011400" y="419100"/>
            <a:ext cx="2891670" cy="932139"/>
          </a:xfrm>
          <a:prstGeom prst="rect">
            <a:avLst/>
          </a:prstGeom>
          <a:noFill/>
          <a:ln>
            <a:noFill/>
          </a:ln>
        </p:spPr>
      </p:pic>
      <p:sp>
        <p:nvSpPr>
          <p:cNvPr id="58" name="Google Shape;58;p24"/>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"Die Unterstützung der Europäischen Kommission für die Erstellung dieser Veröffentlichung stellt keine Billigung des Inhalts dar, der ausschließlich die Meinung der Autoren widerspiegelt, und die Kommission kann nicht für die Verwendung der darin enthaltenen Informationen verantwortlich gemacht werden."</a:t>
            </a:r>
            <a:endParaRPr/>
          </a:p>
        </p:txBody>
      </p:sp>
      <p:pic>
        <p:nvPicPr>
          <p:cNvPr id="59" name="Google Shape;59;p24"/>
          <p:cNvPicPr preferRelativeResize="0"/>
          <p:nvPr/>
        </p:nvPicPr>
        <p:blipFill rotWithShape="1">
          <a:blip r:embed="rId11">
            <a:alphaModFix/>
          </a:blip>
          <a:srcRect/>
          <a:stretch/>
        </p:blipFill>
        <p:spPr>
          <a:xfrm>
            <a:off x="1447800" y="9243313"/>
            <a:ext cx="3200399" cy="676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7" r:id="rId2"/>
    <p:sldLayoutId id="2147483658" r:id="rId3"/>
    <p:sldLayoutId id="2147483659" r:id="rId4"/>
    <p:sldLayoutId id="2147483661" r:id="rId5"/>
    <p:sldLayoutId id="2147483663" r:id="rId6"/>
    <p:sldLayoutId id="2147483664" r:id="rId7"/>
    <p:sldLayoutId id="214748366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5.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oleObject" Target="../embeddings/oleObject5.bin"/><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oleObject" Target="../embeddings/oleObject7.bin"/><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p:nvPr/>
        </p:nvSpPr>
        <p:spPr>
          <a:xfrm>
            <a:off x="1733550" y="6591300"/>
            <a:ext cx="14820900" cy="1384954"/>
          </a:xfrm>
          <a:prstGeom prst="rect">
            <a:avLst/>
          </a:prstGeom>
          <a:noFill/>
          <a:ln>
            <a:noFill/>
          </a:ln>
        </p:spPr>
        <p:txBody>
          <a:bodyPr spcFirstLastPara="1" wrap="square" lIns="91425" tIns="45700" rIns="91425" bIns="45700" anchor="t" anchorCtr="0">
            <a:spAutoFit/>
          </a:bodyPr>
          <a:lstStyle/>
          <a:p>
            <a:pPr algn="ctr"/>
            <a:r>
              <a:rPr lang="es-ES" sz="4800" b="1" dirty="0" err="1">
                <a:solidFill>
                  <a:srgbClr val="E7686A"/>
                </a:solidFill>
                <a:latin typeface="Calibri"/>
                <a:cs typeface="Calibri"/>
                <a:sym typeface="Calibri"/>
              </a:rPr>
              <a:t>Allgemeine</a:t>
            </a:r>
            <a:r>
              <a:rPr lang="es-ES" sz="4800" b="1" dirty="0">
                <a:solidFill>
                  <a:srgbClr val="E7686A"/>
                </a:solidFill>
                <a:latin typeface="Calibri"/>
                <a:cs typeface="Calibri"/>
                <a:sym typeface="Calibri"/>
              </a:rPr>
              <a:t> lineare </a:t>
            </a:r>
            <a:r>
              <a:rPr lang="es-ES" sz="4800" b="1" dirty="0" err="1">
                <a:solidFill>
                  <a:srgbClr val="E7686A"/>
                </a:solidFill>
                <a:latin typeface="Calibri"/>
                <a:cs typeface="Calibri"/>
                <a:sym typeface="Calibri"/>
              </a:rPr>
              <a:t>Modelle</a:t>
            </a:r>
            <a:r>
              <a:rPr lang="es-ES" sz="4800" b="1" dirty="0">
                <a:solidFill>
                  <a:srgbClr val="E7686A"/>
                </a:solidFill>
                <a:latin typeface="Calibri"/>
                <a:cs typeface="Calibri"/>
                <a:sym typeface="Calibri"/>
              </a:rPr>
              <a:t>: </a:t>
            </a:r>
            <a:r>
              <a:rPr lang="es-ES" sz="4800" b="1" dirty="0" err="1">
                <a:solidFill>
                  <a:srgbClr val="E7686A"/>
                </a:solidFill>
                <a:latin typeface="Calibri"/>
                <a:cs typeface="Calibri"/>
                <a:sym typeface="Calibri"/>
              </a:rPr>
              <a:t>Varianzanalyse</a:t>
            </a:r>
            <a:r>
              <a:rPr lang="es-ES" sz="4800" b="1" dirty="0">
                <a:solidFill>
                  <a:srgbClr val="E7686A"/>
                </a:solidFill>
                <a:latin typeface="Calibri"/>
                <a:cs typeface="Calibri"/>
                <a:sym typeface="Calibri"/>
              </a:rPr>
              <a:t> (VA)</a:t>
            </a:r>
            <a:endParaRPr dirty="0"/>
          </a:p>
          <a:p>
            <a:pPr marL="0" marR="0" lvl="0" indent="0" algn="ctr" rtl="0">
              <a:spcBef>
                <a:spcPts val="5"/>
              </a:spcBef>
              <a:spcAft>
                <a:spcPts val="0"/>
              </a:spcAft>
              <a:buNone/>
            </a:pPr>
            <a:r>
              <a:rPr lang="en-US" sz="3600" b="1" dirty="0">
                <a:solidFill>
                  <a:srgbClr val="E7686A"/>
                </a:solidFill>
                <a:latin typeface="Calibri"/>
                <a:ea typeface="Calibri"/>
                <a:cs typeface="Calibri"/>
                <a:sym typeface="Calibri"/>
              </a:rPr>
              <a:t> [UNIOVI]</a:t>
            </a:r>
            <a:endParaRPr sz="3200" b="1" dirty="0">
              <a:solidFill>
                <a:srgbClr val="E7686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72397E6-0050-724E-E561-C88D8DE6EF7C}"/>
              </a:ext>
            </a:extLst>
          </p:cNvPr>
          <p:cNvGrpSpPr/>
          <p:nvPr/>
        </p:nvGrpSpPr>
        <p:grpSpPr>
          <a:xfrm>
            <a:off x="374491" y="1557136"/>
            <a:ext cx="11390951" cy="6808450"/>
            <a:chOff x="1079142" y="910590"/>
            <a:chExt cx="14139522" cy="8272140"/>
          </a:xfrm>
        </p:grpSpPr>
        <p:sp>
          <p:nvSpPr>
            <p:cNvPr id="3119" name="Text Box 12"/>
            <p:cNvSpPr txBox="1">
              <a:spLocks noChangeArrowheads="1"/>
            </p:cNvSpPr>
            <p:nvPr/>
          </p:nvSpPr>
          <p:spPr bwMode="auto">
            <a:xfrm>
              <a:off x="1079142" y="6672545"/>
              <a:ext cx="3370362" cy="726646"/>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200" b="1" dirty="0" err="1">
                  <a:latin typeface="+mj-lt"/>
                </a:rPr>
                <a:t>Gesamtstichprobe</a:t>
              </a:r>
              <a:endParaRPr lang="es-ES" sz="3200" b="1" dirty="0">
                <a:latin typeface="+mj-lt"/>
              </a:endParaRPr>
            </a:p>
          </p:txBody>
        </p:sp>
        <p:grpSp>
          <p:nvGrpSpPr>
            <p:cNvPr id="61" name="60 Grupo"/>
            <p:cNvGrpSpPr/>
            <p:nvPr/>
          </p:nvGrpSpPr>
          <p:grpSpPr>
            <a:xfrm>
              <a:off x="4038125" y="4672966"/>
              <a:ext cx="6936809" cy="4509764"/>
              <a:chOff x="2316163" y="3105150"/>
              <a:chExt cx="4624539" cy="3006509"/>
            </a:xfrm>
          </p:grpSpPr>
          <p:sp>
            <p:nvSpPr>
              <p:cNvPr id="3116" name="Freeform 19"/>
              <p:cNvSpPr>
                <a:spLocks/>
              </p:cNvSpPr>
              <p:nvPr/>
            </p:nvSpPr>
            <p:spPr bwMode="auto">
              <a:xfrm rot="3600000" flipV="1">
                <a:off x="1592263" y="3829050"/>
                <a:ext cx="2776538" cy="1328737"/>
              </a:xfrm>
              <a:custGeom>
                <a:avLst/>
                <a:gdLst>
                  <a:gd name="T0" fmla="*/ 0 w 21600"/>
                  <a:gd name="T1" fmla="*/ 0 h 19980"/>
                  <a:gd name="T2" fmla="*/ 0 w 21600"/>
                  <a:gd name="T3" fmla="*/ 0 h 19980"/>
                  <a:gd name="T4" fmla="*/ 0 w 21600"/>
                  <a:gd name="T5" fmla="*/ 0 h 19980"/>
                  <a:gd name="T6" fmla="*/ 0 60000 65536"/>
                  <a:gd name="T7" fmla="*/ 0 60000 65536"/>
                  <a:gd name="T8" fmla="*/ 0 60000 65536"/>
                  <a:gd name="T9" fmla="*/ 0 w 21600"/>
                  <a:gd name="T10" fmla="*/ 0 h 19980"/>
                  <a:gd name="T11" fmla="*/ 21600 w 21600"/>
                  <a:gd name="T12" fmla="*/ 19980 h 19980"/>
                </a:gdLst>
                <a:ahLst/>
                <a:cxnLst>
                  <a:cxn ang="T6">
                    <a:pos x="T0" y="T1"/>
                  </a:cxn>
                  <a:cxn ang="T7">
                    <a:pos x="T2" y="T3"/>
                  </a:cxn>
                  <a:cxn ang="T8">
                    <a:pos x="T4" y="T5"/>
                  </a:cxn>
                </a:cxnLst>
                <a:rect l="T9" t="T10" r="T11" b="T12"/>
                <a:pathLst>
                  <a:path w="21600" h="19980" fill="none" extrusionOk="0">
                    <a:moveTo>
                      <a:pt x="15219" y="0"/>
                    </a:moveTo>
                    <a:cubicBezTo>
                      <a:pt x="19303" y="4055"/>
                      <a:pt x="21600" y="9572"/>
                      <a:pt x="21600" y="15327"/>
                    </a:cubicBezTo>
                    <a:cubicBezTo>
                      <a:pt x="21600" y="16891"/>
                      <a:pt x="21429" y="18451"/>
                      <a:pt x="21092" y="19979"/>
                    </a:cubicBezTo>
                  </a:path>
                  <a:path w="21600" h="19980" stroke="0" extrusionOk="0">
                    <a:moveTo>
                      <a:pt x="15219" y="0"/>
                    </a:moveTo>
                    <a:cubicBezTo>
                      <a:pt x="19303" y="4055"/>
                      <a:pt x="21600" y="9572"/>
                      <a:pt x="21600" y="15327"/>
                    </a:cubicBezTo>
                    <a:cubicBezTo>
                      <a:pt x="21600" y="16891"/>
                      <a:pt x="21429" y="18451"/>
                      <a:pt x="21092" y="19979"/>
                    </a:cubicBezTo>
                    <a:lnTo>
                      <a:pt x="0" y="15327"/>
                    </a:lnTo>
                    <a:lnTo>
                      <a:pt x="15219" y="0"/>
                    </a:lnTo>
                    <a:close/>
                  </a:path>
                </a:pathLst>
              </a:custGeom>
              <a:noFill/>
              <a:ln w="28440">
                <a:solidFill>
                  <a:srgbClr val="000000"/>
                </a:solidFill>
                <a:miter lim="800000"/>
                <a:headEnd type="triangle" w="med" len="med"/>
                <a:tailEnd type="triangle" w="med" len="med"/>
              </a:ln>
            </p:spPr>
            <p:txBody>
              <a:bodyPr wrap="none" anchor="ctr"/>
              <a:lstStyle/>
              <a:p>
                <a:endParaRPr lang="en-US" sz="2100">
                  <a:latin typeface="+mj-lt"/>
                </a:endParaRPr>
              </a:p>
            </p:txBody>
          </p:sp>
          <p:sp>
            <p:nvSpPr>
              <p:cNvPr id="3117" name="Freeform 20"/>
              <p:cNvSpPr>
                <a:spLocks/>
              </p:cNvSpPr>
              <p:nvPr/>
            </p:nvSpPr>
            <p:spPr bwMode="auto">
              <a:xfrm rot="3600000" flipV="1">
                <a:off x="3883025" y="3668713"/>
                <a:ext cx="2711450" cy="1785937"/>
              </a:xfrm>
              <a:custGeom>
                <a:avLst/>
                <a:gdLst>
                  <a:gd name="T0" fmla="*/ 0 w 21583"/>
                  <a:gd name="T1" fmla="*/ 0 h 17472"/>
                  <a:gd name="T2" fmla="*/ 0 w 21583"/>
                  <a:gd name="T3" fmla="*/ 0 h 17472"/>
                  <a:gd name="T4" fmla="*/ 0 w 21583"/>
                  <a:gd name="T5" fmla="*/ 0 h 17472"/>
                  <a:gd name="T6" fmla="*/ 0 60000 65536"/>
                  <a:gd name="T7" fmla="*/ 0 60000 65536"/>
                  <a:gd name="T8" fmla="*/ 0 60000 65536"/>
                  <a:gd name="T9" fmla="*/ 0 w 21583"/>
                  <a:gd name="T10" fmla="*/ 0 h 17472"/>
                  <a:gd name="T11" fmla="*/ 21583 w 21583"/>
                  <a:gd name="T12" fmla="*/ 17472 h 17472"/>
                </a:gdLst>
                <a:ahLst/>
                <a:cxnLst>
                  <a:cxn ang="T6">
                    <a:pos x="T0" y="T1"/>
                  </a:cxn>
                  <a:cxn ang="T7">
                    <a:pos x="T2" y="T3"/>
                  </a:cxn>
                  <a:cxn ang="T8">
                    <a:pos x="T4" y="T5"/>
                  </a:cxn>
                </a:cxnLst>
                <a:rect l="T9" t="T10" r="T11" b="T12"/>
                <a:pathLst>
                  <a:path w="21583" h="17472" fill="none" extrusionOk="0">
                    <a:moveTo>
                      <a:pt x="12700" y="0"/>
                    </a:moveTo>
                    <a:cubicBezTo>
                      <a:pt x="18047" y="3887"/>
                      <a:pt x="21320" y="10008"/>
                      <a:pt x="21582" y="16614"/>
                    </a:cubicBezTo>
                  </a:path>
                  <a:path w="21583" h="17472" stroke="0" extrusionOk="0">
                    <a:moveTo>
                      <a:pt x="12700" y="0"/>
                    </a:moveTo>
                    <a:cubicBezTo>
                      <a:pt x="18047" y="3887"/>
                      <a:pt x="21320" y="10008"/>
                      <a:pt x="21582" y="16614"/>
                    </a:cubicBezTo>
                    <a:lnTo>
                      <a:pt x="0" y="17472"/>
                    </a:lnTo>
                    <a:lnTo>
                      <a:pt x="12700" y="0"/>
                    </a:lnTo>
                    <a:close/>
                  </a:path>
                </a:pathLst>
              </a:custGeom>
              <a:noFill/>
              <a:ln w="28440">
                <a:solidFill>
                  <a:srgbClr val="000000"/>
                </a:solidFill>
                <a:miter lim="800000"/>
                <a:headEnd type="triangle" w="med" len="med"/>
                <a:tailEnd type="triangle" w="med" len="med"/>
              </a:ln>
            </p:spPr>
            <p:txBody>
              <a:bodyPr wrap="none" anchor="ctr"/>
              <a:lstStyle/>
              <a:p>
                <a:endParaRPr lang="en-US" sz="2100">
                  <a:latin typeface="+mj-lt"/>
                </a:endParaRPr>
              </a:p>
            </p:txBody>
          </p:sp>
          <p:sp>
            <p:nvSpPr>
              <p:cNvPr id="3118" name="Rectangle 21"/>
              <p:cNvSpPr>
                <a:spLocks noChangeArrowheads="1"/>
              </p:cNvSpPr>
              <p:nvPr/>
            </p:nvSpPr>
            <p:spPr bwMode="auto">
              <a:xfrm>
                <a:off x="2870200" y="5637213"/>
                <a:ext cx="4070502" cy="474446"/>
              </a:xfrm>
              <a:prstGeom prst="rect">
                <a:avLst/>
              </a:prstGeom>
              <a:noFill/>
              <a:ln w="9525">
                <a:noFill/>
                <a:round/>
                <a:headEnd/>
                <a:tailEnd/>
              </a:ln>
            </p:spPr>
            <p:txBody>
              <a:bodyPr wrap="none" lIns="152820" tIns="76680" rIns="152820" bIns="7668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dirty="0">
                    <a:latin typeface="+mj-lt"/>
                  </a:rPr>
                  <a:t>GESAMTE </a:t>
                </a:r>
                <a:r>
                  <a:rPr lang="es-ES" sz="2800" dirty="0" err="1">
                    <a:latin typeface="+mj-lt"/>
                  </a:rPr>
                  <a:t>Variabilität</a:t>
                </a:r>
                <a:r>
                  <a:rPr lang="es-ES" sz="2800" dirty="0">
                    <a:latin typeface="+mj-lt"/>
                  </a:rPr>
                  <a:t> (SQT)</a:t>
                </a:r>
              </a:p>
            </p:txBody>
          </p:sp>
        </p:grpSp>
        <p:grpSp>
          <p:nvGrpSpPr>
            <p:cNvPr id="3090" name="Group 36"/>
            <p:cNvGrpSpPr>
              <a:grpSpLocks/>
            </p:cNvGrpSpPr>
            <p:nvPr/>
          </p:nvGrpSpPr>
          <p:grpSpPr bwMode="auto">
            <a:xfrm>
              <a:off x="4297681" y="7211382"/>
              <a:ext cx="7855745" cy="912020"/>
              <a:chOff x="1568" y="3022"/>
              <a:chExt cx="3299" cy="383"/>
            </a:xfrm>
          </p:grpSpPr>
          <p:sp>
            <p:nvSpPr>
              <p:cNvPr id="3103" name="Line 37"/>
              <p:cNvSpPr>
                <a:spLocks noChangeShapeType="1"/>
              </p:cNvSpPr>
              <p:nvPr/>
            </p:nvSpPr>
            <p:spPr bwMode="auto">
              <a:xfrm flipV="1">
                <a:off x="1664" y="3212"/>
                <a:ext cx="3203" cy="5"/>
              </a:xfrm>
              <a:prstGeom prst="line">
                <a:avLst/>
              </a:prstGeom>
              <a:noFill/>
              <a:ln w="38160">
                <a:solidFill>
                  <a:srgbClr val="000000"/>
                </a:solidFill>
                <a:miter lim="800000"/>
                <a:headEnd/>
                <a:tailEnd/>
              </a:ln>
            </p:spPr>
            <p:txBody>
              <a:bodyPr/>
              <a:lstStyle/>
              <a:p>
                <a:endParaRPr lang="en-US" sz="2100">
                  <a:latin typeface="+mj-lt"/>
                </a:endParaRPr>
              </a:p>
            </p:txBody>
          </p:sp>
          <p:grpSp>
            <p:nvGrpSpPr>
              <p:cNvPr id="3104" name="Group 38"/>
              <p:cNvGrpSpPr>
                <a:grpSpLocks/>
              </p:cNvGrpSpPr>
              <p:nvPr/>
            </p:nvGrpSpPr>
            <p:grpSpPr bwMode="auto">
              <a:xfrm>
                <a:off x="1568" y="3022"/>
                <a:ext cx="2785" cy="383"/>
                <a:chOff x="1568" y="3022"/>
                <a:chExt cx="2785" cy="383"/>
              </a:xfrm>
            </p:grpSpPr>
            <p:sp>
              <p:nvSpPr>
                <p:cNvPr id="3105" name="Text Box 39"/>
                <p:cNvSpPr txBox="1">
                  <a:spLocks noChangeArrowheads="1"/>
                </p:cNvSpPr>
                <p:nvPr/>
              </p:nvSpPr>
              <p:spPr bwMode="auto">
                <a:xfrm>
                  <a:off x="1568" y="3038"/>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a:solidFill>
                        <a:srgbClr val="C00000"/>
                      </a:solidFill>
                      <a:latin typeface="+mj-lt"/>
                    </a:rPr>
                    <a:t></a:t>
                  </a:r>
                </a:p>
              </p:txBody>
            </p:sp>
            <p:sp>
              <p:nvSpPr>
                <p:cNvPr id="3106" name="Text Box 40"/>
                <p:cNvSpPr txBox="1">
                  <a:spLocks noChangeArrowheads="1"/>
                </p:cNvSpPr>
                <p:nvPr/>
              </p:nvSpPr>
              <p:spPr bwMode="auto">
                <a:xfrm>
                  <a:off x="2287" y="3022"/>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a:solidFill>
                        <a:srgbClr val="C00000"/>
                      </a:solidFill>
                      <a:latin typeface="+mj-lt"/>
                    </a:rPr>
                    <a:t></a:t>
                  </a:r>
                </a:p>
              </p:txBody>
            </p:sp>
            <p:sp>
              <p:nvSpPr>
                <p:cNvPr id="3107" name="Text Box 41"/>
                <p:cNvSpPr txBox="1">
                  <a:spLocks noChangeArrowheads="1"/>
                </p:cNvSpPr>
                <p:nvPr/>
              </p:nvSpPr>
              <p:spPr bwMode="auto">
                <a:xfrm>
                  <a:off x="3347" y="3023"/>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a:solidFill>
                        <a:srgbClr val="C00000"/>
                      </a:solidFill>
                      <a:latin typeface="+mj-lt"/>
                    </a:rPr>
                    <a:t></a:t>
                  </a:r>
                </a:p>
              </p:txBody>
            </p:sp>
            <p:sp>
              <p:nvSpPr>
                <p:cNvPr id="3108" name="Text Box 42"/>
                <p:cNvSpPr txBox="1">
                  <a:spLocks noChangeArrowheads="1"/>
                </p:cNvSpPr>
                <p:nvPr/>
              </p:nvSpPr>
              <p:spPr bwMode="auto">
                <a:xfrm>
                  <a:off x="4047" y="3022"/>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a:solidFill>
                        <a:srgbClr val="C00000"/>
                      </a:solidFill>
                      <a:latin typeface="+mj-lt"/>
                    </a:rPr>
                    <a:t></a:t>
                  </a:r>
                </a:p>
              </p:txBody>
            </p:sp>
          </p:grpSp>
        </p:grpSp>
        <p:grpSp>
          <p:nvGrpSpPr>
            <p:cNvPr id="3091" name="Group 43"/>
            <p:cNvGrpSpPr>
              <a:grpSpLocks/>
            </p:cNvGrpSpPr>
            <p:nvPr/>
          </p:nvGrpSpPr>
          <p:grpSpPr bwMode="auto">
            <a:xfrm>
              <a:off x="4431031" y="7323286"/>
              <a:ext cx="7624763" cy="733423"/>
              <a:chOff x="1624" y="3069"/>
              <a:chExt cx="3202" cy="308"/>
            </a:xfrm>
          </p:grpSpPr>
          <p:sp>
            <p:nvSpPr>
              <p:cNvPr id="3096" name="Line 44"/>
              <p:cNvSpPr>
                <a:spLocks noChangeShapeType="1"/>
              </p:cNvSpPr>
              <p:nvPr/>
            </p:nvSpPr>
            <p:spPr bwMode="auto">
              <a:xfrm flipV="1">
                <a:off x="1624" y="3204"/>
                <a:ext cx="3202" cy="6"/>
              </a:xfrm>
              <a:prstGeom prst="line">
                <a:avLst/>
              </a:prstGeom>
              <a:noFill/>
              <a:ln w="38160">
                <a:solidFill>
                  <a:srgbClr val="000000"/>
                </a:solidFill>
                <a:miter lim="800000"/>
                <a:headEnd/>
                <a:tailEnd/>
              </a:ln>
            </p:spPr>
            <p:txBody>
              <a:bodyPr/>
              <a:lstStyle/>
              <a:p>
                <a:endParaRPr lang="en-US" sz="2100">
                  <a:latin typeface="+mj-lt"/>
                </a:endParaRPr>
              </a:p>
            </p:txBody>
          </p:sp>
          <p:sp>
            <p:nvSpPr>
              <p:cNvPr id="3097" name="Text Box 45"/>
              <p:cNvSpPr txBox="1">
                <a:spLocks noChangeArrowheads="1"/>
              </p:cNvSpPr>
              <p:nvPr/>
            </p:nvSpPr>
            <p:spPr bwMode="auto">
              <a:xfrm>
                <a:off x="2711" y="3071"/>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098" name="Text Box 46"/>
              <p:cNvSpPr txBox="1">
                <a:spLocks noChangeArrowheads="1"/>
              </p:cNvSpPr>
              <p:nvPr/>
            </p:nvSpPr>
            <p:spPr bwMode="auto">
              <a:xfrm>
                <a:off x="2955" y="3069"/>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099" name="Text Box 47"/>
              <p:cNvSpPr txBox="1">
                <a:spLocks noChangeArrowheads="1"/>
              </p:cNvSpPr>
              <p:nvPr/>
            </p:nvSpPr>
            <p:spPr bwMode="auto">
              <a:xfrm>
                <a:off x="1710" y="3074"/>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100" name="Text Box 48"/>
              <p:cNvSpPr txBox="1">
                <a:spLocks noChangeArrowheads="1"/>
              </p:cNvSpPr>
              <p:nvPr/>
            </p:nvSpPr>
            <p:spPr bwMode="auto">
              <a:xfrm>
                <a:off x="1905" y="3071"/>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101" name="Text Box 49"/>
              <p:cNvSpPr txBox="1">
                <a:spLocks noChangeArrowheads="1"/>
              </p:cNvSpPr>
              <p:nvPr/>
            </p:nvSpPr>
            <p:spPr bwMode="auto">
              <a:xfrm>
                <a:off x="2102" y="3086"/>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102" name="Text Box 50"/>
              <p:cNvSpPr txBox="1">
                <a:spLocks noChangeArrowheads="1"/>
              </p:cNvSpPr>
              <p:nvPr/>
            </p:nvSpPr>
            <p:spPr bwMode="auto">
              <a:xfrm>
                <a:off x="2464" y="3086"/>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grpSp>
        <p:sp>
          <p:nvSpPr>
            <p:cNvPr id="3092" name="AutoShape 51"/>
            <p:cNvSpPr>
              <a:spLocks noChangeArrowheads="1"/>
            </p:cNvSpPr>
            <p:nvPr/>
          </p:nvSpPr>
          <p:spPr bwMode="auto">
            <a:xfrm>
              <a:off x="7095650" y="7304247"/>
              <a:ext cx="292893" cy="685800"/>
            </a:xfrm>
            <a:prstGeom prst="flowChartSort">
              <a:avLst/>
            </a:prstGeom>
            <a:solidFill>
              <a:srgbClr val="000000"/>
            </a:solidFill>
            <a:ln w="25560">
              <a:solidFill>
                <a:srgbClr val="89A4A7"/>
              </a:solidFill>
              <a:miter lim="800000"/>
              <a:headEnd/>
              <a:tailEnd/>
            </a:ln>
          </p:spPr>
          <p:txBody>
            <a:bodyPr wrap="none" anchor="ctr"/>
            <a:lstStyle/>
            <a:p>
              <a:endParaRPr lang="en-US" sz="2100">
                <a:latin typeface="+mj-lt"/>
              </a:endParaRPr>
            </a:p>
          </p:txBody>
        </p:sp>
        <p:grpSp>
          <p:nvGrpSpPr>
            <p:cNvPr id="3" name="Grupo 2"/>
            <p:cNvGrpSpPr/>
            <p:nvPr/>
          </p:nvGrpSpPr>
          <p:grpSpPr>
            <a:xfrm>
              <a:off x="6331268" y="910590"/>
              <a:ext cx="8887396" cy="5591175"/>
              <a:chOff x="3844925" y="596900"/>
              <a:chExt cx="5924930" cy="3727450"/>
            </a:xfrm>
          </p:grpSpPr>
          <p:grpSp>
            <p:nvGrpSpPr>
              <p:cNvPr id="59" name="58 Grupo"/>
              <p:cNvGrpSpPr/>
              <p:nvPr/>
            </p:nvGrpSpPr>
            <p:grpSpPr>
              <a:xfrm>
                <a:off x="5005388" y="596900"/>
                <a:ext cx="3894137" cy="2233613"/>
                <a:chOff x="5005388" y="596900"/>
                <a:chExt cx="3894137" cy="2233613"/>
              </a:xfrm>
            </p:grpSpPr>
            <p:sp>
              <p:nvSpPr>
                <p:cNvPr id="3082" name="Freeform 16"/>
                <p:cNvSpPr>
                  <a:spLocks/>
                </p:cNvSpPr>
                <p:nvPr/>
              </p:nvSpPr>
              <p:spPr bwMode="auto">
                <a:xfrm rot="3600000" flipH="1">
                  <a:off x="4938713" y="1117600"/>
                  <a:ext cx="1779588" cy="1646237"/>
                </a:xfrm>
                <a:custGeom>
                  <a:avLst/>
                  <a:gdLst>
                    <a:gd name="T0" fmla="*/ 0 w 21463"/>
                    <a:gd name="T1" fmla="*/ 0 h 18356"/>
                    <a:gd name="T2" fmla="*/ 0 w 21463"/>
                    <a:gd name="T3" fmla="*/ 0 h 18356"/>
                    <a:gd name="T4" fmla="*/ 0 w 21463"/>
                    <a:gd name="T5" fmla="*/ 0 h 18356"/>
                    <a:gd name="T6" fmla="*/ 0 60000 65536"/>
                    <a:gd name="T7" fmla="*/ 0 60000 65536"/>
                    <a:gd name="T8" fmla="*/ 0 60000 65536"/>
                    <a:gd name="T9" fmla="*/ 0 w 21463"/>
                    <a:gd name="T10" fmla="*/ 0 h 18356"/>
                    <a:gd name="T11" fmla="*/ 21463 w 21463"/>
                    <a:gd name="T12" fmla="*/ 18356 h 18356"/>
                  </a:gdLst>
                  <a:ahLst/>
                  <a:cxnLst>
                    <a:cxn ang="T6">
                      <a:pos x="T0" y="T1"/>
                    </a:cxn>
                    <a:cxn ang="T7">
                      <a:pos x="T2" y="T3"/>
                    </a:cxn>
                    <a:cxn ang="T8">
                      <a:pos x="T4" y="T5"/>
                    </a:cxn>
                  </a:cxnLst>
                  <a:rect l="T9" t="T10" r="T11" b="T12"/>
                  <a:pathLst>
                    <a:path w="21463" h="18356" fill="none" extrusionOk="0">
                      <a:moveTo>
                        <a:pt x="11384" y="0"/>
                      </a:moveTo>
                      <a:cubicBezTo>
                        <a:pt x="17006" y="3486"/>
                        <a:pt x="20720" y="9356"/>
                        <a:pt x="21463" y="15929"/>
                      </a:cubicBezTo>
                    </a:path>
                    <a:path w="21463" h="18356" stroke="0" extrusionOk="0">
                      <a:moveTo>
                        <a:pt x="11384" y="0"/>
                      </a:moveTo>
                      <a:cubicBezTo>
                        <a:pt x="17006" y="3486"/>
                        <a:pt x="20720" y="9356"/>
                        <a:pt x="21463" y="15929"/>
                      </a:cubicBezTo>
                      <a:lnTo>
                        <a:pt x="0" y="18356"/>
                      </a:lnTo>
                      <a:lnTo>
                        <a:pt x="11384" y="0"/>
                      </a:lnTo>
                      <a:close/>
                    </a:path>
                  </a:pathLst>
                </a:custGeom>
                <a:noFill/>
                <a:ln w="28440">
                  <a:solidFill>
                    <a:srgbClr val="336600"/>
                  </a:solidFill>
                  <a:miter lim="800000"/>
                  <a:headEnd type="triangle" w="med" len="med"/>
                  <a:tailEnd type="triangle" w="med" len="med"/>
                </a:ln>
              </p:spPr>
              <p:txBody>
                <a:bodyPr wrap="none" anchor="ctr"/>
                <a:lstStyle/>
                <a:p>
                  <a:endParaRPr lang="en-US" sz="2100">
                    <a:latin typeface="+mj-lt"/>
                  </a:endParaRPr>
                </a:p>
              </p:txBody>
            </p:sp>
            <p:sp>
              <p:nvSpPr>
                <p:cNvPr id="3083" name="Text Box 17"/>
                <p:cNvSpPr txBox="1">
                  <a:spLocks noChangeArrowheads="1"/>
                </p:cNvSpPr>
                <p:nvPr/>
              </p:nvSpPr>
              <p:spPr bwMode="auto">
                <a:xfrm>
                  <a:off x="5240338" y="596900"/>
                  <a:ext cx="3659187" cy="604080"/>
                </a:xfrm>
                <a:prstGeom prst="rect">
                  <a:avLst/>
                </a:prstGeom>
                <a:noFill/>
                <a:ln w="9525">
                  <a:noFill/>
                  <a:round/>
                  <a:headEnd/>
                  <a:tailEnd/>
                </a:ln>
              </p:spPr>
              <p:txBody>
                <a:bodyPr lIns="152820" tIns="76680" rIns="152820" bIns="76680">
                  <a:spAutoFit/>
                </a:bodyPr>
                <a:lstStyle/>
                <a:p>
                  <a:pPr eaLnBrk="0" hangingPunct="0">
                    <a:lnSpc>
                      <a:spcPct val="80000"/>
                    </a:lnSpc>
                    <a:spcBef>
                      <a:spcPts val="1350"/>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400" dirty="0" err="1">
                      <a:solidFill>
                        <a:srgbClr val="336600"/>
                      </a:solidFill>
                      <a:latin typeface="+mj-lt"/>
                    </a:rPr>
                    <a:t>Variabilität</a:t>
                  </a:r>
                  <a:r>
                    <a:rPr lang="es-ES" sz="2400" dirty="0">
                      <a:solidFill>
                        <a:srgbClr val="336600"/>
                      </a:solidFill>
                      <a:latin typeface="+mj-lt"/>
                    </a:rPr>
                    <a:t> </a:t>
                  </a:r>
                  <a:r>
                    <a:rPr lang="es-ES" sz="2400" dirty="0" err="1">
                      <a:solidFill>
                        <a:srgbClr val="336600"/>
                      </a:solidFill>
                      <a:latin typeface="+mj-lt"/>
                    </a:rPr>
                    <a:t>innerhalb</a:t>
                  </a:r>
                  <a:r>
                    <a:rPr lang="es-ES" sz="2400" dirty="0">
                      <a:solidFill>
                        <a:srgbClr val="336600"/>
                      </a:solidFill>
                      <a:latin typeface="+mj-lt"/>
                    </a:rPr>
                    <a:t> </a:t>
                  </a:r>
                  <a:r>
                    <a:rPr lang="es-ES" sz="2400" dirty="0" err="1">
                      <a:solidFill>
                        <a:srgbClr val="336600"/>
                      </a:solidFill>
                      <a:latin typeface="+mj-lt"/>
                    </a:rPr>
                    <a:t>der</a:t>
                  </a:r>
                  <a:r>
                    <a:rPr lang="es-ES" sz="2400" dirty="0">
                      <a:solidFill>
                        <a:srgbClr val="336600"/>
                      </a:solidFill>
                      <a:latin typeface="+mj-lt"/>
                    </a:rPr>
                    <a:t> </a:t>
                  </a:r>
                  <a:r>
                    <a:rPr lang="es-ES" sz="2400" dirty="0" err="1">
                      <a:solidFill>
                        <a:srgbClr val="336600"/>
                      </a:solidFill>
                      <a:latin typeface="+mj-lt"/>
                    </a:rPr>
                    <a:t>Gruppe</a:t>
                  </a:r>
                  <a:r>
                    <a:rPr lang="es-ES" sz="2400" dirty="0">
                      <a:solidFill>
                        <a:srgbClr val="336600"/>
                      </a:solidFill>
                      <a:latin typeface="+mj-lt"/>
                    </a:rPr>
                    <a:t> (SQR)</a:t>
                  </a:r>
                </a:p>
              </p:txBody>
            </p:sp>
          </p:grpSp>
          <p:grpSp>
            <p:nvGrpSpPr>
              <p:cNvPr id="58" name="57 Grupo"/>
              <p:cNvGrpSpPr/>
              <p:nvPr/>
            </p:nvGrpSpPr>
            <p:grpSpPr>
              <a:xfrm>
                <a:off x="3844925" y="1936750"/>
                <a:ext cx="5924930" cy="2387600"/>
                <a:chOff x="3844925" y="1936750"/>
                <a:chExt cx="5924930" cy="2387600"/>
              </a:xfrm>
            </p:grpSpPr>
            <p:cxnSp>
              <p:nvCxnSpPr>
                <p:cNvPr id="3093" name="AutoShape 52"/>
                <p:cNvCxnSpPr>
                  <a:cxnSpLocks noChangeShapeType="1"/>
                </p:cNvCxnSpPr>
                <p:nvPr/>
              </p:nvCxnSpPr>
              <p:spPr bwMode="auto">
                <a:xfrm>
                  <a:off x="3844925" y="3589338"/>
                  <a:ext cx="263525" cy="735012"/>
                </a:xfrm>
                <a:prstGeom prst="straightConnector1">
                  <a:avLst/>
                </a:prstGeom>
                <a:noFill/>
                <a:ln w="9360">
                  <a:solidFill>
                    <a:srgbClr val="7030A0"/>
                  </a:solidFill>
                  <a:miter lim="800000"/>
                  <a:headEnd/>
                  <a:tailEnd type="triangle" w="med" len="med"/>
                </a:ln>
              </p:spPr>
            </p:cxnSp>
            <p:cxnSp>
              <p:nvCxnSpPr>
                <p:cNvPr id="3094" name="AutoShape 53"/>
                <p:cNvCxnSpPr>
                  <a:cxnSpLocks noChangeShapeType="1"/>
                </p:cNvCxnSpPr>
                <p:nvPr/>
              </p:nvCxnSpPr>
              <p:spPr bwMode="auto">
                <a:xfrm flipH="1">
                  <a:off x="4354513" y="1936750"/>
                  <a:ext cx="400050" cy="2212975"/>
                </a:xfrm>
                <a:prstGeom prst="straightConnector1">
                  <a:avLst/>
                </a:prstGeom>
                <a:noFill/>
                <a:ln w="9360">
                  <a:solidFill>
                    <a:srgbClr val="7030A0"/>
                  </a:solidFill>
                  <a:miter lim="800000"/>
                  <a:headEnd/>
                  <a:tailEnd type="triangle" w="med" len="med"/>
                </a:ln>
              </p:spPr>
            </p:cxnSp>
            <p:sp>
              <p:nvSpPr>
                <p:cNvPr id="3095" name="Rectangle 54"/>
                <p:cNvSpPr>
                  <a:spLocks noChangeArrowheads="1"/>
                </p:cNvSpPr>
                <p:nvPr/>
              </p:nvSpPr>
              <p:spPr bwMode="auto">
                <a:xfrm>
                  <a:off x="4897398" y="2585890"/>
                  <a:ext cx="4872457" cy="413987"/>
                </a:xfrm>
                <a:prstGeom prst="rect">
                  <a:avLst/>
                </a:prstGeom>
                <a:noFill/>
                <a:ln w="9525">
                  <a:noFill/>
                  <a:round/>
                  <a:headEnd/>
                  <a:tailEnd/>
                </a:ln>
              </p:spPr>
              <p:txBody>
                <a:bodyPr wrap="non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400" dirty="0" err="1">
                      <a:solidFill>
                        <a:srgbClr val="7030A0"/>
                      </a:solidFill>
                      <a:latin typeface="+mj-lt"/>
                    </a:rPr>
                    <a:t>Variabilität</a:t>
                  </a:r>
                  <a:r>
                    <a:rPr lang="es-ES" sz="2400" dirty="0">
                      <a:solidFill>
                        <a:srgbClr val="7030A0"/>
                      </a:solidFill>
                      <a:latin typeface="+mj-lt"/>
                    </a:rPr>
                    <a:t> </a:t>
                  </a:r>
                  <a:r>
                    <a:rPr lang="es-ES" sz="2400" dirty="0" err="1">
                      <a:solidFill>
                        <a:srgbClr val="7030A0"/>
                      </a:solidFill>
                      <a:latin typeface="+mj-lt"/>
                    </a:rPr>
                    <a:t>zwischen</a:t>
                  </a:r>
                  <a:r>
                    <a:rPr lang="es-ES" sz="2400" dirty="0">
                      <a:solidFill>
                        <a:srgbClr val="7030A0"/>
                      </a:solidFill>
                      <a:latin typeface="+mj-lt"/>
                    </a:rPr>
                    <a:t> den </a:t>
                  </a:r>
                  <a:r>
                    <a:rPr lang="es-ES" sz="2400" dirty="0" err="1">
                      <a:solidFill>
                        <a:srgbClr val="7030A0"/>
                      </a:solidFill>
                      <a:latin typeface="+mj-lt"/>
                    </a:rPr>
                    <a:t>Gruppen</a:t>
                  </a:r>
                  <a:r>
                    <a:rPr lang="es-ES" sz="2400" dirty="0">
                      <a:solidFill>
                        <a:srgbClr val="7030A0"/>
                      </a:solidFill>
                      <a:latin typeface="+mj-lt"/>
                    </a:rPr>
                    <a:t> (SQA)</a:t>
                  </a:r>
                </a:p>
              </p:txBody>
            </p:sp>
          </p:grpSp>
        </p:grpSp>
        <p:grpSp>
          <p:nvGrpSpPr>
            <p:cNvPr id="62" name="61 Grupo"/>
            <p:cNvGrpSpPr/>
            <p:nvPr/>
          </p:nvGrpSpPr>
          <p:grpSpPr>
            <a:xfrm>
              <a:off x="1272495" y="1082041"/>
              <a:ext cx="10769014" cy="4355291"/>
              <a:chOff x="472409" y="711200"/>
              <a:chExt cx="7179342" cy="2903527"/>
            </a:xfrm>
          </p:grpSpPr>
          <p:sp>
            <p:nvSpPr>
              <p:cNvPr id="3088" name="AutoShape 34"/>
              <p:cNvSpPr>
                <a:spLocks noChangeArrowheads="1"/>
              </p:cNvSpPr>
              <p:nvPr/>
            </p:nvSpPr>
            <p:spPr bwMode="auto">
              <a:xfrm>
                <a:off x="4640263" y="1350963"/>
                <a:ext cx="228600" cy="457200"/>
              </a:xfrm>
              <a:prstGeom prst="flowChartSort">
                <a:avLst/>
              </a:prstGeom>
              <a:solidFill>
                <a:srgbClr val="C00000"/>
              </a:solidFill>
              <a:ln w="25560">
                <a:solidFill>
                  <a:srgbClr val="89A4A7"/>
                </a:solidFill>
                <a:miter lim="800000"/>
                <a:headEnd/>
                <a:tailEnd/>
              </a:ln>
            </p:spPr>
            <p:txBody>
              <a:bodyPr wrap="none" anchor="ctr"/>
              <a:lstStyle/>
              <a:p>
                <a:endParaRPr lang="en-US" sz="2100">
                  <a:latin typeface="+mj-lt"/>
                </a:endParaRPr>
              </a:p>
            </p:txBody>
          </p:sp>
          <p:sp>
            <p:nvSpPr>
              <p:cNvPr id="3089" name="AutoShape 35"/>
              <p:cNvSpPr>
                <a:spLocks noChangeArrowheads="1"/>
              </p:cNvSpPr>
              <p:nvPr/>
            </p:nvSpPr>
            <p:spPr bwMode="auto">
              <a:xfrm>
                <a:off x="3651250" y="3132138"/>
                <a:ext cx="193675" cy="457200"/>
              </a:xfrm>
              <a:prstGeom prst="flowChartSort">
                <a:avLst/>
              </a:prstGeom>
              <a:solidFill>
                <a:srgbClr val="00B0F0"/>
              </a:solidFill>
              <a:ln w="25560">
                <a:solidFill>
                  <a:srgbClr val="89A4A7"/>
                </a:solidFill>
                <a:miter lim="800000"/>
                <a:headEnd/>
                <a:tailEnd/>
              </a:ln>
            </p:spPr>
            <p:txBody>
              <a:bodyPr wrap="none" anchor="ctr"/>
              <a:lstStyle/>
              <a:p>
                <a:endParaRPr lang="en-US" sz="2100">
                  <a:latin typeface="+mj-lt"/>
                </a:endParaRPr>
              </a:p>
            </p:txBody>
          </p:sp>
          <p:grpSp>
            <p:nvGrpSpPr>
              <p:cNvPr id="60" name="59 Grupo"/>
              <p:cNvGrpSpPr/>
              <p:nvPr/>
            </p:nvGrpSpPr>
            <p:grpSpPr>
              <a:xfrm>
                <a:off x="472409" y="711200"/>
                <a:ext cx="7179342" cy="2903527"/>
                <a:chOff x="472409" y="711200"/>
                <a:chExt cx="7179342" cy="2903527"/>
              </a:xfrm>
            </p:grpSpPr>
            <p:sp>
              <p:nvSpPr>
                <p:cNvPr id="3079" name="Text Box 3"/>
                <p:cNvSpPr txBox="1">
                  <a:spLocks noChangeArrowheads="1"/>
                </p:cNvSpPr>
                <p:nvPr/>
              </p:nvSpPr>
              <p:spPr bwMode="auto">
                <a:xfrm>
                  <a:off x="568884" y="885814"/>
                  <a:ext cx="2552700" cy="438364"/>
                </a:xfrm>
                <a:prstGeom prst="rect">
                  <a:avLst/>
                </a:prstGeom>
                <a:noFill/>
                <a:ln w="9525">
                  <a:noFill/>
                  <a:round/>
                  <a:headEnd/>
                  <a:tailEnd/>
                </a:ln>
              </p:spPr>
              <p:txBody>
                <a:bodyPr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b="1" dirty="0" err="1">
                      <a:solidFill>
                        <a:srgbClr val="C00000"/>
                      </a:solidFill>
                      <a:latin typeface="+mj-lt"/>
                    </a:rPr>
                    <a:t>Gruppe </a:t>
                  </a:r>
                  <a:r>
                    <a:rPr lang="es-ES" sz="2800" b="1" dirty="0">
                      <a:solidFill>
                        <a:srgbClr val="C00000"/>
                      </a:solidFill>
                      <a:latin typeface="+mj-lt"/>
                    </a:rPr>
                    <a:t>1: Probe</a:t>
                  </a:r>
                </a:p>
              </p:txBody>
            </p:sp>
            <p:grpSp>
              <p:nvGrpSpPr>
                <p:cNvPr id="3080" name="Group 4"/>
                <p:cNvGrpSpPr>
                  <a:grpSpLocks/>
                </p:cNvGrpSpPr>
                <p:nvPr/>
              </p:nvGrpSpPr>
              <p:grpSpPr bwMode="auto">
                <a:xfrm>
                  <a:off x="2414588" y="1289050"/>
                  <a:ext cx="5237163" cy="608013"/>
                  <a:chOff x="1521" y="812"/>
                  <a:chExt cx="3299" cy="383"/>
                </a:xfrm>
              </p:grpSpPr>
              <p:sp>
                <p:nvSpPr>
                  <p:cNvPr id="3123" name="Line 5"/>
                  <p:cNvSpPr>
                    <a:spLocks noChangeShapeType="1"/>
                  </p:cNvSpPr>
                  <p:nvPr/>
                </p:nvSpPr>
                <p:spPr bwMode="auto">
                  <a:xfrm flipV="1">
                    <a:off x="1618" y="1002"/>
                    <a:ext cx="3202" cy="5"/>
                  </a:xfrm>
                  <a:prstGeom prst="line">
                    <a:avLst/>
                  </a:prstGeom>
                  <a:noFill/>
                  <a:ln w="38160">
                    <a:solidFill>
                      <a:srgbClr val="000000"/>
                    </a:solidFill>
                    <a:miter lim="800000"/>
                    <a:headEnd/>
                    <a:tailEnd/>
                  </a:ln>
                </p:spPr>
                <p:txBody>
                  <a:bodyPr/>
                  <a:lstStyle/>
                  <a:p>
                    <a:endParaRPr lang="en-US" sz="2100">
                      <a:latin typeface="+mj-lt"/>
                    </a:endParaRPr>
                  </a:p>
                </p:txBody>
              </p:sp>
              <p:grpSp>
                <p:nvGrpSpPr>
                  <p:cNvPr id="3124" name="Group 6"/>
                  <p:cNvGrpSpPr>
                    <a:grpSpLocks/>
                  </p:cNvGrpSpPr>
                  <p:nvPr/>
                </p:nvGrpSpPr>
                <p:grpSpPr bwMode="auto">
                  <a:xfrm>
                    <a:off x="1521" y="812"/>
                    <a:ext cx="2785" cy="383"/>
                    <a:chOff x="1521" y="812"/>
                    <a:chExt cx="2785" cy="383"/>
                  </a:xfrm>
                </p:grpSpPr>
                <p:sp>
                  <p:nvSpPr>
                    <p:cNvPr id="3125" name="Text Box 7"/>
                    <p:cNvSpPr txBox="1">
                      <a:spLocks noChangeArrowheads="1"/>
                    </p:cNvSpPr>
                    <p:nvPr/>
                  </p:nvSpPr>
                  <p:spPr bwMode="auto">
                    <a:xfrm>
                      <a:off x="1521" y="828"/>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dirty="0">
                          <a:solidFill>
                            <a:srgbClr val="C00000"/>
                          </a:solidFill>
                          <a:latin typeface="+mj-lt"/>
                        </a:rPr>
                        <a:t></a:t>
                      </a:r>
                    </a:p>
                  </p:txBody>
                </p:sp>
                <p:sp>
                  <p:nvSpPr>
                    <p:cNvPr id="3126" name="Text Box 8"/>
                    <p:cNvSpPr txBox="1">
                      <a:spLocks noChangeArrowheads="1"/>
                    </p:cNvSpPr>
                    <p:nvPr/>
                  </p:nvSpPr>
                  <p:spPr bwMode="auto">
                    <a:xfrm>
                      <a:off x="2241" y="812"/>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a:solidFill>
                            <a:srgbClr val="C00000"/>
                          </a:solidFill>
                          <a:latin typeface="+mj-lt"/>
                        </a:rPr>
                        <a:t></a:t>
                      </a:r>
                    </a:p>
                  </p:txBody>
                </p:sp>
                <p:sp>
                  <p:nvSpPr>
                    <p:cNvPr id="3127" name="Text Box 9"/>
                    <p:cNvSpPr txBox="1">
                      <a:spLocks noChangeArrowheads="1"/>
                    </p:cNvSpPr>
                    <p:nvPr/>
                  </p:nvSpPr>
                  <p:spPr bwMode="auto">
                    <a:xfrm>
                      <a:off x="3300" y="813"/>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a:solidFill>
                            <a:srgbClr val="C00000"/>
                          </a:solidFill>
                          <a:latin typeface="+mj-lt"/>
                        </a:rPr>
                        <a:t></a:t>
                      </a:r>
                    </a:p>
                  </p:txBody>
                </p:sp>
                <p:sp>
                  <p:nvSpPr>
                    <p:cNvPr id="3128" name="Text Box 10"/>
                    <p:cNvSpPr txBox="1">
                      <a:spLocks noChangeArrowheads="1"/>
                    </p:cNvSpPr>
                    <p:nvPr/>
                  </p:nvSpPr>
                  <p:spPr bwMode="auto">
                    <a:xfrm>
                      <a:off x="4000" y="812"/>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a:solidFill>
                            <a:srgbClr val="C00000"/>
                          </a:solidFill>
                          <a:latin typeface="+mj-lt"/>
                        </a:rPr>
                        <a:t></a:t>
                      </a:r>
                    </a:p>
                  </p:txBody>
                </p:sp>
              </p:grpSp>
            </p:grpSp>
            <p:grpSp>
              <p:nvGrpSpPr>
                <p:cNvPr id="3085" name="Group 23"/>
                <p:cNvGrpSpPr>
                  <a:grpSpLocks/>
                </p:cNvGrpSpPr>
                <p:nvPr/>
              </p:nvGrpSpPr>
              <p:grpSpPr bwMode="auto">
                <a:xfrm>
                  <a:off x="2563813" y="3125779"/>
                  <a:ext cx="5084762" cy="488948"/>
                  <a:chOff x="1615" y="1969"/>
                  <a:chExt cx="3203" cy="308"/>
                </a:xfrm>
              </p:grpSpPr>
              <p:sp>
                <p:nvSpPr>
                  <p:cNvPr id="3109" name="Line 24"/>
                  <p:cNvSpPr>
                    <a:spLocks noChangeShapeType="1"/>
                  </p:cNvSpPr>
                  <p:nvPr/>
                </p:nvSpPr>
                <p:spPr bwMode="auto">
                  <a:xfrm flipV="1">
                    <a:off x="1615" y="2105"/>
                    <a:ext cx="3203" cy="6"/>
                  </a:xfrm>
                  <a:prstGeom prst="line">
                    <a:avLst/>
                  </a:prstGeom>
                  <a:noFill/>
                  <a:ln w="38160">
                    <a:solidFill>
                      <a:srgbClr val="000000"/>
                    </a:solidFill>
                    <a:miter lim="800000"/>
                    <a:headEnd/>
                    <a:tailEnd/>
                  </a:ln>
                </p:spPr>
                <p:txBody>
                  <a:bodyPr/>
                  <a:lstStyle/>
                  <a:p>
                    <a:endParaRPr lang="en-US" sz="2100">
                      <a:latin typeface="+mj-lt"/>
                    </a:endParaRPr>
                  </a:p>
                </p:txBody>
              </p:sp>
              <p:sp>
                <p:nvSpPr>
                  <p:cNvPr id="3110" name="Text Box 25"/>
                  <p:cNvSpPr txBox="1">
                    <a:spLocks noChangeArrowheads="1"/>
                  </p:cNvSpPr>
                  <p:nvPr/>
                </p:nvSpPr>
                <p:spPr bwMode="auto">
                  <a:xfrm>
                    <a:off x="2702" y="1971"/>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111" name="Text Box 26"/>
                  <p:cNvSpPr txBox="1">
                    <a:spLocks noChangeArrowheads="1"/>
                  </p:cNvSpPr>
                  <p:nvPr/>
                </p:nvSpPr>
                <p:spPr bwMode="auto">
                  <a:xfrm>
                    <a:off x="2947" y="1969"/>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dirty="0">
                        <a:solidFill>
                          <a:srgbClr val="00CC99"/>
                        </a:solidFill>
                        <a:latin typeface="+mj-lt"/>
                      </a:rPr>
                      <a:t></a:t>
                    </a:r>
                  </a:p>
                </p:txBody>
              </p:sp>
              <p:sp>
                <p:nvSpPr>
                  <p:cNvPr id="3112" name="Text Box 27"/>
                  <p:cNvSpPr txBox="1">
                    <a:spLocks noChangeArrowheads="1"/>
                  </p:cNvSpPr>
                  <p:nvPr/>
                </p:nvSpPr>
                <p:spPr bwMode="auto">
                  <a:xfrm>
                    <a:off x="1701" y="1975"/>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113" name="Text Box 28"/>
                  <p:cNvSpPr txBox="1">
                    <a:spLocks noChangeArrowheads="1"/>
                  </p:cNvSpPr>
                  <p:nvPr/>
                </p:nvSpPr>
                <p:spPr bwMode="auto">
                  <a:xfrm>
                    <a:off x="1896" y="1971"/>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114" name="Text Box 29"/>
                  <p:cNvSpPr txBox="1">
                    <a:spLocks noChangeArrowheads="1"/>
                  </p:cNvSpPr>
                  <p:nvPr/>
                </p:nvSpPr>
                <p:spPr bwMode="auto">
                  <a:xfrm>
                    <a:off x="2094" y="1986"/>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115" name="Text Box 30"/>
                  <p:cNvSpPr txBox="1">
                    <a:spLocks noChangeArrowheads="1"/>
                  </p:cNvSpPr>
                  <p:nvPr/>
                </p:nvSpPr>
                <p:spPr bwMode="auto">
                  <a:xfrm>
                    <a:off x="2455" y="1986"/>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grpSp>
            <p:sp>
              <p:nvSpPr>
                <p:cNvPr id="3086" name="Text Box 31"/>
                <p:cNvSpPr txBox="1">
                  <a:spLocks noChangeArrowheads="1"/>
                </p:cNvSpPr>
                <p:nvPr/>
              </p:nvSpPr>
              <p:spPr bwMode="auto">
                <a:xfrm>
                  <a:off x="472409" y="2627079"/>
                  <a:ext cx="2581275" cy="438364"/>
                </a:xfrm>
                <a:prstGeom prst="rect">
                  <a:avLst/>
                </a:prstGeom>
                <a:noFill/>
                <a:ln w="9525">
                  <a:noFill/>
                  <a:round/>
                  <a:headEnd/>
                  <a:tailEnd/>
                </a:ln>
              </p:spPr>
              <p:txBody>
                <a:bodyPr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b="1" dirty="0" err="1">
                      <a:solidFill>
                        <a:srgbClr val="333399"/>
                      </a:solidFill>
                      <a:latin typeface="+mj-lt"/>
                    </a:rPr>
                    <a:t>Gruppe </a:t>
                  </a:r>
                  <a:r>
                    <a:rPr lang="es-ES" sz="2800" b="1" dirty="0">
                      <a:solidFill>
                        <a:srgbClr val="333399"/>
                      </a:solidFill>
                      <a:latin typeface="+mj-lt"/>
                    </a:rPr>
                    <a:t>2: Probe</a:t>
                  </a:r>
                </a:p>
              </p:txBody>
            </p:sp>
            <mc:AlternateContent xmlns:mc="http://schemas.openxmlformats.org/markup-compatibility/2006" xmlns:a14="http://schemas.microsoft.com/office/drawing/2010/main">
              <mc:Choice Requires="a14">
                <p:sp>
                  <p:nvSpPr>
                    <p:cNvPr id="3074" name="Object 5"/>
                    <p:cNvSpPr txBox="1"/>
                    <p:nvPr/>
                  </p:nvSpPr>
                  <p:spPr bwMode="auto">
                    <a:xfrm>
                      <a:off x="4533900" y="711200"/>
                      <a:ext cx="573088" cy="573088"/>
                    </a:xfrm>
                    <a:prstGeom prst="rect">
                      <a:avLst/>
                    </a:prstGeom>
                    <a:solidFill>
                      <a:srgbClr val="C0C0C0"/>
                    </a:solidFill>
                  </p:spPr>
                  <p:txBody>
                    <a:bodyPr>
                      <a:normAutofit/>
                    </a:bodyPr>
                    <a:lstStyle/>
                    <a:p>
                      <a:pPr/>
                      <a14:m>
                        <m:oMathPara xmlns:m="http://schemas.openxmlformats.org/officeDocument/2006/math">
                          <m:oMathParaPr>
                            <m:jc m:val="centerGroup"/>
                          </m:oMathParaPr>
                          <m:oMath xmlns:m="http://schemas.openxmlformats.org/officeDocument/2006/math">
                            <m:sSub>
                              <m:sSubPr>
                                <m:ctrlPr>
                                  <a:rPr lang="es-ES" sz="2100" i="1">
                                    <a:latin typeface="Cambria Math" panose="02040503050406030204" pitchFamily="18" charset="0"/>
                                  </a:rPr>
                                </m:ctrlPr>
                              </m:sSubPr>
                              <m:e>
                                <m:bar>
                                  <m:barPr>
                                    <m:pos m:val="top"/>
                                    <m:ctrlPr>
                                      <a:rPr lang="es-ES" sz="2100" i="1">
                                        <a:latin typeface="Cambria Math" panose="02040503050406030204" pitchFamily="18" charset="0"/>
                                      </a:rPr>
                                    </m:ctrlPr>
                                  </m:barPr>
                                  <m:e>
                                    <m:r>
                                      <a:rPr lang="es-ES" sz="2100" i="1">
                                        <a:latin typeface="Cambria Math" panose="02040503050406030204" pitchFamily="18" charset="0"/>
                                      </a:rPr>
                                      <m:t>𝑋</m:t>
                                    </m:r>
                                  </m:e>
                                </m:bar>
                              </m:e>
                              <m:sub>
                                <m:r>
                                  <a:rPr lang="es-ES" sz="2100" i="1">
                                    <a:latin typeface="Cambria Math" panose="02040503050406030204" pitchFamily="18" charset="0"/>
                                  </a:rPr>
                                  <m:t>1</m:t>
                                </m:r>
                              </m:sub>
                            </m:sSub>
                          </m:oMath>
                        </m:oMathPara>
                      </a14:m>
                      <a:endParaRPr lang="es-ES" sz="2100">
                        <a:latin typeface="+mj-lt"/>
                      </a:endParaRPr>
                    </a:p>
                  </p:txBody>
                </p:sp>
              </mc:Choice>
              <mc:Fallback xmlns:a16="http://schemas.microsoft.com/office/drawing/2014/main" xmlns="">
                <p:sp>
                  <p:nvSpPr>
                    <p:cNvPr id="3074" name="Object 5"/>
                    <p:cNvSpPr txBox="1">
                      <a:spLocks noRot="1" noChangeAspect="1" noMove="1" noResize="1" noEditPoints="1" noAdjustHandles="1" noChangeArrowheads="1" noChangeShapeType="1" noTextEdit="1"/>
                    </p:cNvSpPr>
                    <p:nvPr/>
                  </p:nvSpPr>
                  <p:spPr bwMode="auto">
                    <a:xfrm>
                      <a:off x="4533900" y="711200"/>
                      <a:ext cx="573088" cy="573088"/>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075" name="Object 40"/>
                    <p:cNvSpPr txBox="1"/>
                    <p:nvPr/>
                  </p:nvSpPr>
                  <p:spPr bwMode="auto">
                    <a:xfrm>
                      <a:off x="3479800" y="2505075"/>
                      <a:ext cx="617538" cy="560388"/>
                    </a:xfrm>
                    <a:prstGeom prst="rect">
                      <a:avLst/>
                    </a:prstGeom>
                    <a:solidFill>
                      <a:srgbClr val="C0C0C0"/>
                    </a:solidFill>
                  </p:spPr>
                  <p:txBody>
                    <a:bodyPr>
                      <a:normAutofit/>
                    </a:bodyPr>
                    <a:lstStyle/>
                    <a:p>
                      <a:pPr/>
                      <a14:m>
                        <m:oMathPara xmlns:m="http://schemas.openxmlformats.org/officeDocument/2006/math">
                          <m:oMathParaPr>
                            <m:jc m:val="centerGroup"/>
                          </m:oMathParaPr>
                          <m:oMath xmlns:m="http://schemas.openxmlformats.org/officeDocument/2006/math">
                            <m:sSub>
                              <m:sSubPr>
                                <m:ctrlPr>
                                  <a:rPr lang="es-ES" sz="2100" i="1">
                                    <a:latin typeface="Cambria Math" panose="02040503050406030204" pitchFamily="18" charset="0"/>
                                  </a:rPr>
                                </m:ctrlPr>
                              </m:sSubPr>
                              <m:e>
                                <m:bar>
                                  <m:barPr>
                                    <m:pos m:val="top"/>
                                    <m:ctrlPr>
                                      <a:rPr lang="es-ES" sz="2100" i="1">
                                        <a:latin typeface="Cambria Math" panose="02040503050406030204" pitchFamily="18" charset="0"/>
                                      </a:rPr>
                                    </m:ctrlPr>
                                  </m:barPr>
                                  <m:e>
                                    <m:r>
                                      <a:rPr lang="es-ES" sz="2100" i="1">
                                        <a:latin typeface="Cambria Math" panose="02040503050406030204" pitchFamily="18" charset="0"/>
                                      </a:rPr>
                                      <m:t>𝑋</m:t>
                                    </m:r>
                                  </m:e>
                                </m:bar>
                              </m:e>
                              <m:sub>
                                <m:r>
                                  <a:rPr lang="es-ES" sz="2100" i="1">
                                    <a:latin typeface="Cambria Math" panose="02040503050406030204" pitchFamily="18" charset="0"/>
                                  </a:rPr>
                                  <m:t>2</m:t>
                                </m:r>
                              </m:sub>
                            </m:sSub>
                          </m:oMath>
                        </m:oMathPara>
                      </a14:m>
                      <a:endParaRPr lang="es-ES" sz="2100">
                        <a:latin typeface="+mj-lt"/>
                      </a:endParaRPr>
                    </a:p>
                  </p:txBody>
                </p:sp>
              </mc:Choice>
              <mc:Fallback xmlns:a16="http://schemas.microsoft.com/office/drawing/2014/main" xmlns="">
                <p:sp>
                  <p:nvSpPr>
                    <p:cNvPr id="3075" name="Object 40"/>
                    <p:cNvSpPr txBox="1">
                      <a:spLocks noRot="1" noChangeAspect="1" noMove="1" noResize="1" noEditPoints="1" noAdjustHandles="1" noChangeArrowheads="1" noChangeShapeType="1" noTextEdit="1"/>
                    </p:cNvSpPr>
                    <p:nvPr/>
                  </p:nvSpPr>
                  <p:spPr bwMode="auto">
                    <a:xfrm>
                      <a:off x="3479800" y="2505075"/>
                      <a:ext cx="617538" cy="560388"/>
                    </a:xfrm>
                    <a:prstGeom prst="rect">
                      <a:avLst/>
                    </a:prstGeom>
                    <a:blipFill>
                      <a:blip r:embed="rId4"/>
                      <a:stretch>
                        <a:fillRect/>
                      </a:stretch>
                    </a:blipFill>
                  </p:spPr>
                  <p:txBody>
                    <a:bodyPr/>
                    <a:lstStyle/>
                    <a:p>
                      <a:r>
                        <a:rPr lang="es-ES">
                          <a:noFill/>
                        </a:rPr>
                        <a:t> </a:t>
                      </a:r>
                    </a:p>
                  </p:txBody>
                </p:sp>
              </mc:Fallback>
            </mc:AlternateContent>
          </p:grpSp>
        </p:grpSp>
        <mc:AlternateContent xmlns:mc="http://schemas.openxmlformats.org/markup-compatibility/2006" xmlns:a14="http://schemas.microsoft.com/office/drawing/2010/main">
          <mc:Choice Requires="a14">
            <p:sp>
              <p:nvSpPr>
                <p:cNvPr id="3076" name="Object 56"/>
                <p:cNvSpPr txBox="1"/>
                <p:nvPr/>
              </p:nvSpPr>
              <p:spPr bwMode="auto">
                <a:xfrm>
                  <a:off x="6848000" y="6423185"/>
                  <a:ext cx="721518" cy="740568"/>
                </a:xfrm>
                <a:prstGeom prst="rect">
                  <a:avLst/>
                </a:prstGeom>
                <a:solidFill>
                  <a:srgbClr val="C0C0C0"/>
                </a:solidFill>
              </p:spPr>
              <p:txBody>
                <a:bodyPr>
                  <a:normAutofit/>
                </a:bodyPr>
                <a:lstStyle/>
                <a:p>
                  <a:pPr/>
                  <a14:m>
                    <m:oMathPara xmlns:m="http://schemas.openxmlformats.org/officeDocument/2006/math">
                      <m:oMathParaPr>
                        <m:jc m:val="centerGroup"/>
                      </m:oMathParaPr>
                      <m:oMath xmlns:m="http://schemas.openxmlformats.org/officeDocument/2006/math">
                        <m:bar>
                          <m:barPr>
                            <m:pos m:val="top"/>
                            <m:ctrlPr>
                              <a:rPr lang="es-ES" sz="2100" i="1">
                                <a:latin typeface="Cambria Math" panose="02040503050406030204" pitchFamily="18" charset="0"/>
                              </a:rPr>
                            </m:ctrlPr>
                          </m:barPr>
                          <m:e>
                            <m:r>
                              <a:rPr lang="es-ES" sz="2100" i="1">
                                <a:latin typeface="Cambria Math" panose="02040503050406030204" pitchFamily="18" charset="0"/>
                              </a:rPr>
                              <m:t>𝑋</m:t>
                            </m:r>
                          </m:e>
                        </m:bar>
                      </m:oMath>
                    </m:oMathPara>
                  </a14:m>
                  <a:endParaRPr lang="es-ES" sz="2100">
                    <a:latin typeface="+mj-lt"/>
                  </a:endParaRPr>
                </a:p>
              </p:txBody>
            </p:sp>
          </mc:Choice>
          <mc:Fallback xmlns:a16="http://schemas.microsoft.com/office/drawing/2014/main" xmlns="">
            <p:sp>
              <p:nvSpPr>
                <p:cNvPr id="3076" name="Object 56"/>
                <p:cNvSpPr txBox="1">
                  <a:spLocks noRot="1" noChangeAspect="1" noMove="1" noResize="1" noEditPoints="1" noAdjustHandles="1" noChangeArrowheads="1" noChangeShapeType="1" noTextEdit="1"/>
                </p:cNvSpPr>
                <p:nvPr/>
              </p:nvSpPr>
              <p:spPr bwMode="auto">
                <a:xfrm>
                  <a:off x="6848000" y="6423185"/>
                  <a:ext cx="721518" cy="740568"/>
                </a:xfrm>
                <a:prstGeom prst="rect">
                  <a:avLst/>
                </a:prstGeom>
                <a:blipFill>
                  <a:blip r:embed="rId5"/>
                  <a:stretch>
                    <a:fillRect/>
                  </a:stretch>
                </a:blipFill>
              </p:spPr>
              <p:txBody>
                <a:bodyPr/>
                <a:lstStyle/>
                <a:p>
                  <a:r>
                    <a:rPr lang="en-US">
                      <a:noFill/>
                    </a:rPr>
                    <a:t> </a:t>
                  </a:r>
                </a:p>
              </p:txBody>
            </p:sp>
          </mc:Fallback>
        </mc:AlternateContent>
      </p:grpSp>
      <p:sp>
        <p:nvSpPr>
          <p:cNvPr id="4" name="Google Shape;159;p4">
            <a:extLst>
              <a:ext uri="{FF2B5EF4-FFF2-40B4-BE49-F238E27FC236}">
                <a16:creationId xmlns:a16="http://schemas.microsoft.com/office/drawing/2014/main" id="{4E7909BB-976A-27E8-38E9-9818C655CEB1}"/>
              </a:ext>
            </a:extLst>
          </p:cNvPr>
          <p:cNvSpPr txBox="1"/>
          <p:nvPr/>
        </p:nvSpPr>
        <p:spPr>
          <a:xfrm>
            <a:off x="511288" y="172182"/>
            <a:ext cx="11825673" cy="1384954"/>
          </a:xfrm>
          <a:prstGeom prst="rect">
            <a:avLst/>
          </a:prstGeom>
          <a:noFill/>
          <a:ln>
            <a:noFill/>
          </a:ln>
        </p:spPr>
        <p:txBody>
          <a:bodyPr spcFirstLastPara="1" wrap="square" lIns="91425" tIns="45700" rIns="91425" bIns="45700" anchor="t" anchorCtr="0">
            <a:spAutoFit/>
          </a:bodyPr>
          <a:lstStyle/>
          <a:p>
            <a:r>
              <a:rPr lang="en-US" sz="4400" b="1" dirty="0" err="1">
                <a:solidFill>
                  <a:srgbClr val="E7686A"/>
                </a:solidFill>
                <a:latin typeface="Calibri"/>
                <a:ea typeface="Calibri"/>
                <a:cs typeface="Calibri"/>
                <a:sym typeface="Calibri"/>
              </a:rPr>
              <a:t>Einfache</a:t>
            </a:r>
            <a:r>
              <a:rPr lang="en-US" sz="4400" b="1" dirty="0">
                <a:solidFill>
                  <a:srgbClr val="E7686A"/>
                </a:solidFill>
                <a:latin typeface="Calibri"/>
                <a:ea typeface="Calibri"/>
                <a:cs typeface="Calibri"/>
                <a:sym typeface="Calibri"/>
              </a:rPr>
              <a:t> VA: </a:t>
            </a:r>
            <a:r>
              <a:rPr lang="en-US" sz="4400" b="1" dirty="0" err="1">
                <a:solidFill>
                  <a:srgbClr val="E7686A"/>
                </a:solidFill>
                <a:latin typeface="Calibri"/>
                <a:ea typeface="Calibri"/>
                <a:cs typeface="Calibri"/>
                <a:sym typeface="Calibri"/>
              </a:rPr>
              <a:t>Zerlegung</a:t>
            </a:r>
            <a:r>
              <a:rPr lang="en-US" sz="4400" b="1" dirty="0">
                <a:solidFill>
                  <a:srgbClr val="E7686A"/>
                </a:solidFill>
                <a:latin typeface="Calibri"/>
                <a:ea typeface="Calibri"/>
                <a:cs typeface="Calibri"/>
                <a:sym typeface="Calibri"/>
              </a:rPr>
              <a:t> der Variabilität</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5" name="TextBox 4">
            <a:extLst>
              <a:ext uri="{FF2B5EF4-FFF2-40B4-BE49-F238E27FC236}">
                <a16:creationId xmlns:a16="http://schemas.microsoft.com/office/drawing/2014/main" id="{68EA36AC-601F-7A4B-066E-B6C310642650}"/>
              </a:ext>
            </a:extLst>
          </p:cNvPr>
          <p:cNvSpPr txBox="1"/>
          <p:nvPr/>
        </p:nvSpPr>
        <p:spPr>
          <a:xfrm>
            <a:off x="10893969" y="1374256"/>
            <a:ext cx="6703941" cy="8494633"/>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Ø"/>
            </a:pPr>
            <a:r>
              <a:rPr lang="en-US" sz="2600" dirty="0">
                <a:latin typeface="+mn-lt"/>
                <a:cs typeface="Calibri" panose="020F0502020204030204" pitchFamily="34" charset="0"/>
              </a:rPr>
              <a:t>Wir nehmen Stichprobendaten </a:t>
            </a:r>
            <a:r>
              <a:rPr lang="en-US" sz="2600" dirty="0" err="1">
                <a:latin typeface="+mn-lt"/>
                <a:cs typeface="Calibri" panose="020F0502020204030204" pitchFamily="34" charset="0"/>
              </a:rPr>
              <a:t>zu</a:t>
            </a:r>
            <a:r>
              <a:rPr lang="en-US" sz="2600" dirty="0">
                <a:latin typeface="+mn-lt"/>
                <a:cs typeface="Calibri" panose="020F0502020204030204" pitchFamily="34" charset="0"/>
              </a:rPr>
              <a:t> X und zerlegen ihre Variabilität (Streuung um die Stichprobenmittelwerte) in zwei Teile:</a:t>
            </a:r>
          </a:p>
          <a:p>
            <a:endParaRPr lang="en-US" sz="2600" dirty="0">
              <a:latin typeface="+mn-lt"/>
              <a:cs typeface="Calibri" panose="020F0502020204030204" pitchFamily="34" charset="0"/>
            </a:endParaRPr>
          </a:p>
          <a:p>
            <a:pPr marL="807720" indent="-366395">
              <a:buFont typeface="+mj-lt"/>
              <a:buAutoNum type="arabicPeriod"/>
            </a:pPr>
            <a:r>
              <a:rPr lang="en-US" sz="2600" dirty="0">
                <a:latin typeface="+mn-lt"/>
                <a:cs typeface="Calibri"/>
              </a:rPr>
              <a:t>Die innere Gruppe </a:t>
            </a:r>
            <a:r>
              <a:rPr lang="en-US" sz="2600" dirty="0">
                <a:highlight>
                  <a:srgbClr val="FFFF00"/>
                </a:highlight>
                <a:latin typeface="+mn-lt"/>
                <a:cs typeface="Calibri"/>
              </a:rPr>
              <a:t>(SQR)</a:t>
            </a:r>
            <a:r>
              <a:rPr lang="en-US" sz="2600" dirty="0">
                <a:latin typeface="+mn-lt"/>
                <a:cs typeface="Calibri"/>
              </a:rPr>
              <a:t> trägt zur internen Variabilität bei</a:t>
            </a:r>
          </a:p>
          <a:p>
            <a:pPr marL="807720" indent="-366395">
              <a:buFont typeface="+mj-lt"/>
              <a:buAutoNum type="arabicPeriod"/>
            </a:pPr>
            <a:r>
              <a:rPr lang="en-US" sz="2600" dirty="0">
                <a:latin typeface="+mn-lt"/>
                <a:cs typeface="Calibri"/>
              </a:rPr>
              <a:t>Die </a:t>
            </a:r>
            <a:r>
              <a:rPr lang="en-US" sz="2600" dirty="0" err="1">
                <a:latin typeface="+mn-lt"/>
                <a:cs typeface="Calibri"/>
              </a:rPr>
              <a:t>Zwischenvariabilität</a:t>
            </a:r>
            <a:r>
              <a:rPr lang="en-US" sz="2600" dirty="0">
                <a:latin typeface="+mn-lt"/>
                <a:cs typeface="Calibri"/>
              </a:rPr>
              <a:t> </a:t>
            </a:r>
            <a:r>
              <a:rPr lang="en-US" sz="2600" dirty="0">
                <a:highlight>
                  <a:srgbClr val="FFFF00"/>
                </a:highlight>
                <a:latin typeface="+mn-lt"/>
                <a:cs typeface="Calibri"/>
              </a:rPr>
              <a:t>(SQA)</a:t>
            </a:r>
            <a:r>
              <a:rPr lang="en-US" sz="2600" dirty="0">
                <a:latin typeface="+mn-lt"/>
                <a:cs typeface="Calibri"/>
              </a:rPr>
              <a:t> berücksichtigt die Unterschiede zwischen dem Mittelwert jeder Gruppe und dem Gesamtmittelwert</a:t>
            </a:r>
          </a:p>
          <a:p>
            <a:endParaRPr lang="en-US" sz="2600" dirty="0">
              <a:latin typeface="+mn-lt"/>
              <a:cs typeface="Calibri" panose="020F0502020204030204" pitchFamily="34" charset="0"/>
            </a:endParaRPr>
          </a:p>
          <a:p>
            <a:pPr marL="342900" indent="-342900">
              <a:buFont typeface="Wingdings" panose="05000000000000000000" pitchFamily="2" charset="2"/>
              <a:buChar char="Ø"/>
            </a:pPr>
            <a:r>
              <a:rPr lang="en-US" sz="2600" dirty="0">
                <a:latin typeface="+mn-lt"/>
                <a:cs typeface="Calibri"/>
              </a:rPr>
              <a:t>Die Gesamtvariabilität </a:t>
            </a:r>
            <a:r>
              <a:rPr lang="en-US" sz="2600" dirty="0">
                <a:highlight>
                  <a:srgbClr val="FFFF00"/>
                </a:highlight>
                <a:latin typeface="+mn-lt"/>
                <a:cs typeface="Calibri"/>
              </a:rPr>
              <a:t>(SQT)</a:t>
            </a:r>
            <a:r>
              <a:rPr lang="en-US" sz="2600" dirty="0">
                <a:latin typeface="+mn-lt"/>
                <a:cs typeface="Calibri"/>
              </a:rPr>
              <a:t> ist einfach die Summe von SQR+SQA</a:t>
            </a:r>
          </a:p>
          <a:p>
            <a:endParaRPr lang="en-US" sz="2600" dirty="0">
              <a:latin typeface="+mn-lt"/>
              <a:cs typeface="Calibri" panose="020F0502020204030204" pitchFamily="34" charset="0"/>
            </a:endParaRPr>
          </a:p>
          <a:p>
            <a:pPr marL="342900" indent="-342900">
              <a:buFont typeface="Wingdings" panose="05000000000000000000" pitchFamily="2" charset="2"/>
              <a:buChar char="Ø"/>
            </a:pPr>
            <a:r>
              <a:rPr lang="en-US" sz="2600" dirty="0" err="1">
                <a:latin typeface="+mn-lt"/>
                <a:cs typeface="Calibri"/>
              </a:rPr>
              <a:t>Wenn</a:t>
            </a:r>
            <a:r>
              <a:rPr lang="en-US" sz="2600" dirty="0">
                <a:latin typeface="+mn-lt"/>
                <a:cs typeface="Calibri"/>
              </a:rPr>
              <a:t> SQA viel größer </a:t>
            </a:r>
            <a:r>
              <a:rPr lang="en-US" sz="2600" dirty="0" err="1">
                <a:latin typeface="+mn-lt"/>
                <a:cs typeface="Calibri"/>
              </a:rPr>
              <a:t>als</a:t>
            </a:r>
            <a:r>
              <a:rPr lang="en-US" sz="2600" dirty="0">
                <a:latin typeface="+mn-lt"/>
                <a:cs typeface="Calibri"/>
              </a:rPr>
              <a:t> SQR ist, deutet dies auf signifikante Unterschiede in den Gruppenmitteln hin. Es gibt also </a:t>
            </a:r>
            <a:r>
              <a:rPr lang="en-US" sz="2600" dirty="0" err="1">
                <a:latin typeface="+mn-lt"/>
                <a:cs typeface="Calibri"/>
              </a:rPr>
              <a:t>signifikante</a:t>
            </a:r>
            <a:r>
              <a:rPr lang="en-US" sz="2600" dirty="0">
                <a:latin typeface="+mn-lt"/>
                <a:cs typeface="Calibri"/>
              </a:rPr>
              <a:t> Unterschiede in den Mittelwerten zwischen den Ebenen des Faktors</a:t>
            </a:r>
          </a:p>
          <a:p>
            <a:pPr marL="1082675" indent="-514350">
              <a:buFont typeface="+mj-lt"/>
              <a:buAutoNum type="arabicPeriod"/>
            </a:pPr>
            <a:endParaRPr lang="en-US" sz="2600" dirty="0">
              <a:latin typeface="+mn-lt"/>
              <a:cs typeface="Calibri" panose="020F0502020204030204" pitchFamily="34" charset="0"/>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Objeto"/>
          <p:cNvGraphicFramePr>
            <a:graphicFrameLocks/>
          </p:cNvGraphicFramePr>
          <p:nvPr>
            <p:extLst>
              <p:ext uri="{D42A27DB-BD31-4B8C-83A1-F6EECF244321}">
                <p14:modId xmlns:p14="http://schemas.microsoft.com/office/powerpoint/2010/main" val="4072432665"/>
              </p:ext>
            </p:extLst>
          </p:nvPr>
        </p:nvGraphicFramePr>
        <p:xfrm>
          <a:off x="1063216" y="4625652"/>
          <a:ext cx="10721815" cy="6019800"/>
        </p:xfrm>
        <a:graphic>
          <a:graphicData uri="http://schemas.openxmlformats.org/presentationml/2006/ole">
            <mc:AlternateContent xmlns:mc="http://schemas.openxmlformats.org/markup-compatibility/2006">
              <mc:Choice xmlns:v="urn:schemas-microsoft-com:vml" Requires="v">
                <p:oleObj name="Document" r:id="rId3" imgW="8715808" imgH="5348644" progId="Word.Document.8">
                  <p:embed/>
                </p:oleObj>
              </mc:Choice>
              <mc:Fallback>
                <p:oleObj name="Document" r:id="rId3" imgW="8715808" imgH="5348644" progId="Word.Document.8">
                  <p:embed/>
                  <p:pic>
                    <p:nvPicPr>
                      <p:cNvPr id="5" name="4 Objeto"/>
                      <p:cNvPicPr>
                        <a:picLocks noChangeArrowheads="1"/>
                      </p:cNvPicPr>
                      <p:nvPr/>
                    </p:nvPicPr>
                    <p:blipFill>
                      <a:blip r:embed="rId4"/>
                      <a:srcRect/>
                      <a:stretch>
                        <a:fillRect/>
                      </a:stretch>
                    </p:blipFill>
                    <p:spPr bwMode="auto">
                      <a:xfrm>
                        <a:off x="1063216" y="4625652"/>
                        <a:ext cx="10721815" cy="6019800"/>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2" name="Object 5">
                <a:extLst>
                  <a:ext uri="{FF2B5EF4-FFF2-40B4-BE49-F238E27FC236}">
                    <a16:creationId xmlns:a16="http://schemas.microsoft.com/office/drawing/2014/main" id="{82A33B5F-EB51-B2C4-748E-9088EF32DB37}"/>
                  </a:ext>
                </a:extLst>
              </p:cNvPr>
              <p:cNvSpPr txBox="1"/>
              <p:nvPr/>
            </p:nvSpPr>
            <p:spPr bwMode="auto">
              <a:xfrm>
                <a:off x="11486700" y="5723409"/>
                <a:ext cx="6590295" cy="2521743"/>
              </a:xfrm>
              <a:prstGeom prst="rect">
                <a:avLst/>
              </a:prstGeom>
              <a:noFill/>
              <a:ln w="38100">
                <a:noFill/>
                <a:miter lim="800000"/>
                <a:headEnd/>
                <a:tailEnd/>
              </a:ln>
            </p:spPr>
            <p:txBody>
              <a:bodyPr>
                <a:noAutofit/>
              </a:bodyPr>
              <a:lstStyle/>
              <a:p>
                <a:pPr/>
                <a14:m>
                  <m:oMathPara xmlns:m="http://schemas.openxmlformats.org/officeDocument/2006/math">
                    <m:oMathParaPr>
                      <m:jc m:val="centerGroup"/>
                    </m:oMathParaPr>
                    <m:oMath xmlns:m="http://schemas.openxmlformats.org/officeDocument/2006/math">
                      <m:r>
                        <m:rPr>
                          <m:sty m:val="p"/>
                        </m:rPr>
                        <a:rPr lang="es-ES" sz="3600" i="1" smtClean="0">
                          <a:latin typeface="Cambria Math" panose="02040503050406030204" pitchFamily="18" charset="0"/>
                        </a:rPr>
                        <m:t>d</m:t>
                      </m:r>
                      <m:r>
                        <a:rPr lang="es-ES" sz="3600" i="1" smtClean="0">
                          <a:latin typeface="Cambria Math" panose="02040503050406030204" pitchFamily="18" charset="0"/>
                        </a:rPr>
                        <m:t>=</m:t>
                      </m:r>
                      <m:f>
                        <m:fPr>
                          <m:ctrlPr>
                            <a:rPr lang="es-ES" sz="3600" i="1">
                              <a:latin typeface="Cambria Math" panose="02040503050406030204" pitchFamily="18" charset="0"/>
                            </a:rPr>
                          </m:ctrlPr>
                        </m:fPr>
                        <m:num>
                          <m:r>
                            <m:rPr>
                              <m:sty m:val="p"/>
                            </m:rPr>
                            <a:rPr lang="es-ES" sz="3600" i="1">
                              <a:latin typeface="Cambria Math" panose="02040503050406030204" pitchFamily="18" charset="0"/>
                            </a:rPr>
                            <m:t>M</m:t>
                          </m:r>
                          <m:r>
                            <a:rPr lang="en-US" sz="3600" b="0" i="1" smtClean="0">
                              <a:latin typeface="Cambria Math" panose="02040503050406030204" pitchFamily="18" charset="0"/>
                            </a:rPr>
                            <m:t>𝑄𝐴</m:t>
                          </m:r>
                        </m:num>
                        <m:den>
                          <m:r>
                            <m:rPr>
                              <m:sty m:val="p"/>
                            </m:rPr>
                            <a:rPr lang="es-ES" sz="3600" i="1">
                              <a:latin typeface="Cambria Math" panose="02040503050406030204" pitchFamily="18" charset="0"/>
                            </a:rPr>
                            <m:t>M</m:t>
                          </m:r>
                          <m:r>
                            <a:rPr lang="en-US" sz="3600" b="0" i="1" smtClean="0">
                              <a:latin typeface="Cambria Math" panose="02040503050406030204" pitchFamily="18" charset="0"/>
                            </a:rPr>
                            <m:t>𝑄𝑅</m:t>
                          </m:r>
                        </m:den>
                      </m:f>
                      <m:r>
                        <a:rPr lang="es-ES" sz="3600" i="1">
                          <a:latin typeface="Cambria Math" panose="02040503050406030204" pitchFamily="18" charset="0"/>
                        </a:rPr>
                        <m:t>=</m:t>
                      </m:r>
                      <m:f>
                        <m:fPr>
                          <m:ctrlPr>
                            <a:rPr lang="es-ES" sz="3600" i="1">
                              <a:latin typeface="Cambria Math" panose="02040503050406030204" pitchFamily="18" charset="0"/>
                            </a:rPr>
                          </m:ctrlPr>
                        </m:fPr>
                        <m:num>
                          <m:f>
                            <m:fPr>
                              <m:ctrlPr>
                                <a:rPr lang="es-ES" sz="3600" i="1">
                                  <a:latin typeface="Cambria Math" panose="02040503050406030204" pitchFamily="18" charset="0"/>
                                </a:rPr>
                              </m:ctrlPr>
                            </m:fPr>
                            <m:num>
                              <m:r>
                                <a:rPr lang="es-ES" sz="3600" i="1">
                                  <a:latin typeface="Cambria Math" panose="02040503050406030204" pitchFamily="18" charset="0"/>
                                </a:rPr>
                                <m:t>1</m:t>
                              </m:r>
                            </m:num>
                            <m:den>
                              <m:r>
                                <m:rPr>
                                  <m:sty m:val="p"/>
                                </m:rPr>
                                <a:rPr lang="es-ES" sz="3600" i="1">
                                  <a:latin typeface="Cambria Math" panose="02040503050406030204" pitchFamily="18" charset="0"/>
                                </a:rPr>
                                <m:t>k</m:t>
                              </m:r>
                              <m:r>
                                <a:rPr lang="es-ES" sz="3600" i="1">
                                  <a:latin typeface="Cambria Math" panose="02040503050406030204" pitchFamily="18" charset="0"/>
                                </a:rPr>
                                <m:t>−1</m:t>
                              </m:r>
                            </m:den>
                          </m:f>
                          <m:sSubSup>
                            <m:sSubSupPr>
                              <m:ctrlPr>
                                <a:rPr lang="es-ES" sz="3600" i="1">
                                  <a:latin typeface="Cambria Math" panose="02040503050406030204" pitchFamily="18" charset="0"/>
                                </a:rPr>
                              </m:ctrlPr>
                            </m:sSubSupPr>
                            <m:e>
                              <m:r>
                                <m:rPr>
                                  <m:sty m:val="p"/>
                                </m:rPr>
                                <a:rPr lang="es-ES" sz="3600">
                                  <a:latin typeface="Cambria Math" panose="02040503050406030204" pitchFamily="18" charset="0"/>
                                </a:rPr>
                                <m:t>χ</m:t>
                              </m:r>
                            </m:e>
                            <m:sub>
                              <m:r>
                                <m:rPr>
                                  <m:sty m:val="p"/>
                                </m:rPr>
                                <a:rPr lang="es-ES" sz="3600">
                                  <a:latin typeface="Cambria Math" panose="02040503050406030204" pitchFamily="18" charset="0"/>
                                </a:rPr>
                                <m:t>k</m:t>
                              </m:r>
                              <m:r>
                                <a:rPr lang="es-ES" sz="3600" i="1">
                                  <a:latin typeface="Cambria Math" panose="02040503050406030204" pitchFamily="18" charset="0"/>
                                </a:rPr>
                                <m:t>−</m:t>
                              </m:r>
                              <m:r>
                                <a:rPr lang="es-ES" sz="3600">
                                  <a:latin typeface="Cambria Math" panose="02040503050406030204" pitchFamily="18" charset="0"/>
                                </a:rPr>
                                <m:t>1</m:t>
                              </m:r>
                            </m:sub>
                            <m:sup>
                              <m:r>
                                <a:rPr lang="es-ES" sz="3600">
                                  <a:latin typeface="Cambria Math" panose="02040503050406030204" pitchFamily="18" charset="0"/>
                                </a:rPr>
                                <m:t>2</m:t>
                              </m:r>
                            </m:sup>
                          </m:sSubSup>
                        </m:num>
                        <m:den>
                          <m:f>
                            <m:fPr>
                              <m:ctrlPr>
                                <a:rPr lang="es-ES" sz="3600" i="1">
                                  <a:latin typeface="Cambria Math" panose="02040503050406030204" pitchFamily="18" charset="0"/>
                                </a:rPr>
                              </m:ctrlPr>
                            </m:fPr>
                            <m:num>
                              <m:r>
                                <a:rPr lang="es-ES" sz="3600" i="1">
                                  <a:latin typeface="Cambria Math" panose="02040503050406030204" pitchFamily="18" charset="0"/>
                                </a:rPr>
                                <m:t>1</m:t>
                              </m:r>
                            </m:num>
                            <m:den>
                              <m:r>
                                <m:rPr>
                                  <m:sty m:val="p"/>
                                </m:rPr>
                                <a:rPr lang="es-ES" sz="3600" i="1">
                                  <a:latin typeface="Cambria Math" panose="02040503050406030204" pitchFamily="18" charset="0"/>
                                </a:rPr>
                                <m:t>n</m:t>
                              </m:r>
                              <m:r>
                                <a:rPr lang="es-ES" sz="3600" i="1">
                                  <a:latin typeface="Cambria Math" panose="02040503050406030204" pitchFamily="18" charset="0"/>
                                </a:rPr>
                                <m:t>−</m:t>
                              </m:r>
                              <m:r>
                                <m:rPr>
                                  <m:sty m:val="p"/>
                                </m:rPr>
                                <a:rPr lang="es-ES" sz="3600" i="1">
                                  <a:latin typeface="Cambria Math" panose="02040503050406030204" pitchFamily="18" charset="0"/>
                                </a:rPr>
                                <m:t>k</m:t>
                              </m:r>
                            </m:den>
                          </m:f>
                          <m:sSubSup>
                            <m:sSubSupPr>
                              <m:ctrlPr>
                                <a:rPr lang="es-ES" sz="3600" i="1">
                                  <a:latin typeface="Cambria Math" panose="02040503050406030204" pitchFamily="18" charset="0"/>
                                </a:rPr>
                              </m:ctrlPr>
                            </m:sSubSupPr>
                            <m:e>
                              <m:r>
                                <m:rPr>
                                  <m:sty m:val="p"/>
                                </m:rPr>
                                <a:rPr lang="es-ES" sz="3600">
                                  <a:latin typeface="Cambria Math" panose="02040503050406030204" pitchFamily="18" charset="0"/>
                                </a:rPr>
                                <m:t>χ</m:t>
                              </m:r>
                            </m:e>
                            <m:sub>
                              <m:r>
                                <m:rPr>
                                  <m:sty m:val="p"/>
                                </m:rPr>
                                <a:rPr lang="es-ES" sz="3600">
                                  <a:latin typeface="Cambria Math" panose="02040503050406030204" pitchFamily="18" charset="0"/>
                                </a:rPr>
                                <m:t>n</m:t>
                              </m:r>
                              <m:r>
                                <a:rPr lang="es-ES" sz="3600" i="1">
                                  <a:latin typeface="Cambria Math" panose="02040503050406030204" pitchFamily="18" charset="0"/>
                                </a:rPr>
                                <m:t>−</m:t>
                              </m:r>
                              <m:r>
                                <m:rPr>
                                  <m:sty m:val="p"/>
                                </m:rPr>
                                <a:rPr lang="es-ES" sz="3600">
                                  <a:latin typeface="Cambria Math" panose="02040503050406030204" pitchFamily="18" charset="0"/>
                                </a:rPr>
                                <m:t>k</m:t>
                              </m:r>
                            </m:sub>
                            <m:sup>
                              <m:r>
                                <a:rPr lang="es-ES" sz="3600">
                                  <a:latin typeface="Cambria Math" panose="02040503050406030204" pitchFamily="18" charset="0"/>
                                </a:rPr>
                                <m:t>2</m:t>
                              </m:r>
                            </m:sup>
                          </m:sSubSup>
                        </m:den>
                      </m:f>
                      <m:r>
                        <a:rPr lang="es-ES" sz="3600" i="1">
                          <a:latin typeface="Cambria Math" panose="02040503050406030204" pitchFamily="18" charset="0"/>
                          <a:ea typeface="Cambria Math" panose="02040503050406030204" pitchFamily="18" charset="0"/>
                        </a:rPr>
                        <m:t>~</m:t>
                      </m:r>
                      <m:sSubSup>
                        <m:sSubSupPr>
                          <m:ctrlPr>
                            <a:rPr lang="es-ES" sz="3600" i="1">
                              <a:latin typeface="Cambria Math" panose="02040503050406030204" pitchFamily="18" charset="0"/>
                            </a:rPr>
                          </m:ctrlPr>
                        </m:sSubSupPr>
                        <m:e>
                          <m:r>
                            <m:rPr>
                              <m:sty m:val="p"/>
                            </m:rPr>
                            <a:rPr lang="es-ES" sz="3600">
                              <a:latin typeface="Cambria Math" panose="02040503050406030204" pitchFamily="18" charset="0"/>
                            </a:rPr>
                            <m:t>F</m:t>
                          </m:r>
                        </m:e>
                        <m:sub>
                          <m:r>
                            <m:rPr>
                              <m:sty m:val="p"/>
                            </m:rPr>
                            <a:rPr lang="es-ES" sz="3600" i="1">
                              <a:latin typeface="Cambria Math" panose="02040503050406030204" pitchFamily="18" charset="0"/>
                            </a:rPr>
                            <m:t>n</m:t>
                          </m:r>
                          <m:r>
                            <a:rPr lang="es-ES" sz="3600" i="1">
                              <a:latin typeface="Cambria Math" panose="02040503050406030204" pitchFamily="18" charset="0"/>
                            </a:rPr>
                            <m:t>−</m:t>
                          </m:r>
                          <m:r>
                            <m:rPr>
                              <m:sty m:val="p"/>
                            </m:rPr>
                            <a:rPr lang="es-ES" sz="3600" i="1">
                              <a:latin typeface="Cambria Math" panose="02040503050406030204" pitchFamily="18" charset="0"/>
                            </a:rPr>
                            <m:t>k</m:t>
                          </m:r>
                        </m:sub>
                        <m:sup>
                          <m:r>
                            <m:rPr>
                              <m:sty m:val="p"/>
                            </m:rPr>
                            <a:rPr lang="es-ES" sz="3600" i="1">
                              <a:latin typeface="Cambria Math" panose="02040503050406030204" pitchFamily="18" charset="0"/>
                            </a:rPr>
                            <m:t>k</m:t>
                          </m:r>
                          <m:r>
                            <a:rPr lang="es-ES" sz="3600" i="1">
                              <a:latin typeface="Cambria Math" panose="02040503050406030204" pitchFamily="18" charset="0"/>
                            </a:rPr>
                            <m:t>−1</m:t>
                          </m:r>
                        </m:sup>
                      </m:sSubSup>
                    </m:oMath>
                  </m:oMathPara>
                </a14:m>
                <a:endParaRPr lang="es-ES" sz="3600" dirty="0"/>
              </a:p>
            </p:txBody>
          </p:sp>
        </mc:Choice>
        <mc:Fallback xmlns="">
          <p:sp>
            <p:nvSpPr>
              <p:cNvPr id="2" name="Object 5">
                <a:extLst>
                  <a:ext uri="{FF2B5EF4-FFF2-40B4-BE49-F238E27FC236}">
                    <a16:creationId xmlns:a16="http://schemas.microsoft.com/office/drawing/2014/main" id="{82A33B5F-EB51-B2C4-748E-9088EF32DB37}"/>
                  </a:ext>
                </a:extLst>
              </p:cNvPr>
              <p:cNvSpPr txBox="1">
                <a:spLocks noRot="1" noChangeAspect="1" noMove="1" noResize="1" noEditPoints="1" noAdjustHandles="1" noChangeArrowheads="1" noChangeShapeType="1" noTextEdit="1"/>
              </p:cNvSpPr>
              <p:nvPr/>
            </p:nvSpPr>
            <p:spPr bwMode="auto">
              <a:xfrm>
                <a:off x="11486700" y="5723409"/>
                <a:ext cx="6590295" cy="2521743"/>
              </a:xfrm>
              <a:prstGeom prst="rect">
                <a:avLst/>
              </a:prstGeom>
              <a:blipFill>
                <a:blip r:embed="rId6"/>
                <a:stretch>
                  <a:fillRect/>
                </a:stretch>
              </a:blipFill>
              <a:ln w="38100">
                <a:noFill/>
                <a:miter lim="800000"/>
                <a:headEnd/>
                <a:tailEnd/>
              </a:ln>
            </p:spPr>
            <p:txBody>
              <a:bodyPr/>
              <a:lstStyle/>
              <a:p>
                <a:r>
                  <a:rPr lang="en-AT">
                    <a:noFill/>
                  </a:rPr>
                  <a:t> </a:t>
                </a:r>
              </a:p>
            </p:txBody>
          </p:sp>
        </mc:Fallback>
      </mc:AlternateContent>
      <p:sp>
        <p:nvSpPr>
          <p:cNvPr id="3" name="Google Shape;159;p4">
            <a:extLst>
              <a:ext uri="{FF2B5EF4-FFF2-40B4-BE49-F238E27FC236}">
                <a16:creationId xmlns:a16="http://schemas.microsoft.com/office/drawing/2014/main" id="{744B48CC-98BD-433A-C617-8B13960D4BC7}"/>
              </a:ext>
            </a:extLst>
          </p:cNvPr>
          <p:cNvSpPr txBox="1"/>
          <p:nvPr/>
        </p:nvSpPr>
        <p:spPr>
          <a:xfrm>
            <a:off x="511288" y="172182"/>
            <a:ext cx="11825673" cy="769401"/>
          </a:xfrm>
          <a:prstGeom prst="rect">
            <a:avLst/>
          </a:prstGeom>
          <a:noFill/>
          <a:ln>
            <a:noFill/>
          </a:ln>
        </p:spPr>
        <p:txBody>
          <a:bodyPr spcFirstLastPara="1" wrap="square" lIns="91425" tIns="45700" rIns="91425" bIns="45700" anchor="t" anchorCtr="0">
            <a:spAutoFit/>
          </a:bodyPr>
          <a:lstStyle/>
          <a:p>
            <a:r>
              <a:rPr lang="en-US" sz="4400" b="1" dirty="0" err="1">
                <a:solidFill>
                  <a:srgbClr val="E7686A"/>
                </a:solidFill>
                <a:latin typeface="Calibri"/>
                <a:ea typeface="Calibri"/>
                <a:cs typeface="Calibri"/>
                <a:sym typeface="Calibri"/>
              </a:rPr>
              <a:t>Einfache</a:t>
            </a:r>
            <a:r>
              <a:rPr lang="en-US" sz="4400" b="1" dirty="0">
                <a:solidFill>
                  <a:srgbClr val="E7686A"/>
                </a:solidFill>
                <a:latin typeface="Calibri"/>
                <a:ea typeface="Calibri"/>
                <a:cs typeface="Calibri"/>
                <a:sym typeface="Calibri"/>
              </a:rPr>
              <a:t> VA: </a:t>
            </a:r>
            <a:r>
              <a:rPr lang="en-US" sz="4400" b="1" dirty="0" err="1">
                <a:solidFill>
                  <a:srgbClr val="E7686A"/>
                </a:solidFill>
                <a:latin typeface="Calibri"/>
                <a:ea typeface="Calibri"/>
                <a:cs typeface="Calibri"/>
                <a:sym typeface="Calibri"/>
              </a:rPr>
              <a:t>Zerlegung</a:t>
            </a:r>
            <a:r>
              <a:rPr lang="en-US" sz="4400" b="1" dirty="0">
                <a:solidFill>
                  <a:srgbClr val="E7686A"/>
                </a:solidFill>
                <a:latin typeface="Calibri"/>
                <a:ea typeface="Calibri"/>
                <a:cs typeface="Calibri"/>
                <a:sym typeface="Calibri"/>
              </a:rPr>
              <a:t> der </a:t>
            </a:r>
            <a:r>
              <a:rPr lang="en-US" sz="4400" b="1" dirty="0" err="1">
                <a:solidFill>
                  <a:srgbClr val="E7686A"/>
                </a:solidFill>
                <a:latin typeface="Calibri"/>
                <a:ea typeface="Calibri"/>
                <a:cs typeface="Calibri"/>
                <a:sym typeface="Calibri"/>
              </a:rPr>
              <a:t>Variabilität</a:t>
            </a:r>
            <a:endParaRPr sz="4000" b="1" dirty="0" err="1">
              <a:solidFill>
                <a:srgbClr val="E7686A"/>
              </a:solidFill>
              <a:latin typeface="Calibri"/>
              <a:ea typeface="Calibri"/>
              <a:cs typeface="Calibri"/>
              <a:sym typeface="Calibri"/>
            </a:endParaRPr>
          </a:p>
        </p:txBody>
      </p:sp>
      <p:sp>
        <p:nvSpPr>
          <p:cNvPr id="4" name="TextBox 3">
            <a:extLst>
              <a:ext uri="{FF2B5EF4-FFF2-40B4-BE49-F238E27FC236}">
                <a16:creationId xmlns:a16="http://schemas.microsoft.com/office/drawing/2014/main" id="{5F28601E-B36C-BE8A-DD8E-C2A8EB72BA5C}"/>
              </a:ext>
            </a:extLst>
          </p:cNvPr>
          <p:cNvSpPr txBox="1"/>
          <p:nvPr/>
        </p:nvSpPr>
        <p:spPr>
          <a:xfrm>
            <a:off x="1003209" y="1611744"/>
            <a:ext cx="16629471" cy="2246769"/>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Ø"/>
            </a:pPr>
            <a:r>
              <a:rPr lang="en-US" sz="2800" dirty="0">
                <a:latin typeface="+mn-lt"/>
                <a:cs typeface="Calibri"/>
              </a:rPr>
              <a:t>Um das relative Gewicht von SQA und SQR auf die </a:t>
            </a:r>
            <a:r>
              <a:rPr lang="en-US" sz="2800" dirty="0" err="1">
                <a:latin typeface="+mn-lt"/>
                <a:cs typeface="Calibri"/>
              </a:rPr>
              <a:t>Gesamtvariabilität</a:t>
            </a:r>
            <a:r>
              <a:rPr lang="en-US" sz="2800" dirty="0">
                <a:latin typeface="+mn-lt"/>
                <a:cs typeface="Calibri"/>
              </a:rPr>
              <a:t> </a:t>
            </a:r>
            <a:r>
              <a:rPr lang="en-US" sz="2800" dirty="0" err="1">
                <a:latin typeface="+mn-lt"/>
                <a:cs typeface="Calibri"/>
              </a:rPr>
              <a:t>zu</a:t>
            </a:r>
            <a:r>
              <a:rPr lang="en-US" sz="2800" dirty="0">
                <a:latin typeface="+mn-lt"/>
                <a:cs typeface="Calibri"/>
              </a:rPr>
              <a:t> </a:t>
            </a:r>
            <a:r>
              <a:rPr lang="en-US" sz="2800" dirty="0" err="1">
                <a:latin typeface="+mn-lt"/>
                <a:cs typeface="Calibri"/>
              </a:rPr>
              <a:t>vergleichen</a:t>
            </a:r>
            <a:r>
              <a:rPr lang="en-US" sz="2800" dirty="0">
                <a:latin typeface="+mn-lt"/>
                <a:cs typeface="Calibri"/>
              </a:rPr>
              <a:t>, </a:t>
            </a:r>
            <a:r>
              <a:rPr lang="en-US" sz="2800" dirty="0" err="1">
                <a:latin typeface="+mn-lt"/>
                <a:cs typeface="Calibri"/>
              </a:rPr>
              <a:t>werden</a:t>
            </a:r>
            <a:r>
              <a:rPr lang="en-US" sz="2800" dirty="0">
                <a:latin typeface="+mn-lt"/>
                <a:cs typeface="Calibri"/>
              </a:rPr>
              <a:t> </a:t>
            </a:r>
            <a:r>
              <a:rPr lang="en-US" sz="2800" dirty="0" err="1">
                <a:latin typeface="+mn-lt"/>
                <a:cs typeface="Calibri"/>
              </a:rPr>
              <a:t>sie</a:t>
            </a:r>
            <a:r>
              <a:rPr lang="en-US" sz="2800" dirty="0">
                <a:latin typeface="+mn-lt"/>
                <a:cs typeface="Calibri"/>
              </a:rPr>
              <a:t> </a:t>
            </a:r>
            <a:r>
              <a:rPr lang="en-US" sz="2800" dirty="0" err="1">
                <a:latin typeface="+mn-lt"/>
                <a:cs typeface="Calibri"/>
              </a:rPr>
              <a:t>durch</a:t>
            </a:r>
            <a:r>
              <a:rPr lang="en-US" sz="2800" dirty="0">
                <a:latin typeface="+mn-lt"/>
                <a:cs typeface="Calibri"/>
              </a:rPr>
              <a:t> die </a:t>
            </a:r>
            <a:r>
              <a:rPr lang="en-US" sz="2800" dirty="0" err="1">
                <a:latin typeface="+mn-lt"/>
                <a:cs typeface="Calibri"/>
              </a:rPr>
              <a:t>Anzahl</a:t>
            </a:r>
            <a:r>
              <a:rPr lang="en-US" sz="2800" dirty="0">
                <a:latin typeface="+mn-lt"/>
                <a:cs typeface="Calibri"/>
              </a:rPr>
              <a:t> der </a:t>
            </a:r>
            <a:r>
              <a:rPr lang="en-US" sz="2800" dirty="0" err="1">
                <a:latin typeface="+mn-lt"/>
                <a:cs typeface="Calibri"/>
              </a:rPr>
              <a:t>Freiheitsgrade</a:t>
            </a:r>
            <a:r>
              <a:rPr lang="en-US" sz="2800" dirty="0">
                <a:latin typeface="+mn-lt"/>
                <a:cs typeface="Calibri"/>
              </a:rPr>
              <a:t> </a:t>
            </a:r>
            <a:r>
              <a:rPr lang="en-US" sz="2800" dirty="0" err="1">
                <a:latin typeface="+mn-lt"/>
                <a:cs typeface="Calibri"/>
              </a:rPr>
              <a:t>geteilt</a:t>
            </a:r>
            <a:r>
              <a:rPr lang="en-US" sz="2800" dirty="0">
                <a:latin typeface="+mn-lt"/>
                <a:cs typeface="Calibri"/>
              </a:rPr>
              <a:t>. </a:t>
            </a:r>
            <a:r>
              <a:rPr lang="en-US" sz="2800" dirty="0" err="1">
                <a:latin typeface="+mn-lt"/>
                <a:cs typeface="Calibri"/>
              </a:rPr>
              <a:t>Dadurch</a:t>
            </a:r>
            <a:r>
              <a:rPr lang="en-US" sz="2800" dirty="0">
                <a:latin typeface="+mn-lt"/>
                <a:cs typeface="Calibri"/>
              </a:rPr>
              <a:t> </a:t>
            </a:r>
            <a:r>
              <a:rPr lang="en-US" sz="2800" dirty="0" err="1">
                <a:latin typeface="+mn-lt"/>
                <a:cs typeface="Calibri"/>
              </a:rPr>
              <a:t>ergeben</a:t>
            </a:r>
            <a:r>
              <a:rPr lang="en-US" sz="2800" dirty="0">
                <a:latin typeface="+mn-lt"/>
                <a:cs typeface="Calibri"/>
              </a:rPr>
              <a:t> </a:t>
            </a:r>
            <a:r>
              <a:rPr lang="en-US" sz="2800" dirty="0" err="1">
                <a:latin typeface="+mn-lt"/>
                <a:cs typeface="Calibri"/>
              </a:rPr>
              <a:t>sich</a:t>
            </a:r>
            <a:r>
              <a:rPr lang="en-US" sz="2800" dirty="0">
                <a:latin typeface="+mn-lt"/>
                <a:cs typeface="Calibri"/>
              </a:rPr>
              <a:t> die </a:t>
            </a:r>
            <a:r>
              <a:rPr lang="en-US" sz="2800" dirty="0" err="1">
                <a:latin typeface="+mn-lt"/>
                <a:cs typeface="Calibri"/>
              </a:rPr>
              <a:t>Werte</a:t>
            </a:r>
            <a:r>
              <a:rPr lang="en-US" sz="2800" dirty="0">
                <a:latin typeface="+mn-lt"/>
                <a:cs typeface="Calibri"/>
              </a:rPr>
              <a:t> MQA </a:t>
            </a:r>
            <a:r>
              <a:rPr lang="en-US" sz="2800" dirty="0" err="1">
                <a:latin typeface="+mn-lt"/>
                <a:cs typeface="Calibri"/>
              </a:rPr>
              <a:t>bzw</a:t>
            </a:r>
            <a:r>
              <a:rPr lang="en-US" sz="2800" dirty="0">
                <a:latin typeface="+mn-lt"/>
                <a:cs typeface="Calibri"/>
              </a:rPr>
              <a:t>. MQR.</a:t>
            </a:r>
          </a:p>
          <a:p>
            <a:endParaRPr lang="en-US" sz="2800" dirty="0">
              <a:latin typeface="+mn-lt"/>
              <a:cs typeface="Calibri" panose="020F0502020204030204" pitchFamily="34" charset="0"/>
            </a:endParaRPr>
          </a:p>
          <a:p>
            <a:pPr marL="342900" indent="-342900">
              <a:buFont typeface="Wingdings" panose="05000000000000000000" pitchFamily="2" charset="2"/>
              <a:buChar char="Ø"/>
            </a:pPr>
            <a:r>
              <a:rPr lang="en-US" sz="2800" dirty="0">
                <a:latin typeface="+mn-lt"/>
                <a:cs typeface="Calibri"/>
              </a:rPr>
              <a:t>Wenn die </a:t>
            </a:r>
            <a:r>
              <a:rPr lang="en-US" sz="2800" dirty="0" err="1">
                <a:latin typeface="+mn-lt"/>
                <a:cs typeface="Calibri"/>
              </a:rPr>
              <a:t>erforderlichen</a:t>
            </a:r>
            <a:r>
              <a:rPr lang="en-US" sz="2800" dirty="0">
                <a:latin typeface="+mn-lt"/>
                <a:cs typeface="Calibri"/>
              </a:rPr>
              <a:t> </a:t>
            </a:r>
            <a:r>
              <a:rPr lang="en-US" sz="2800" dirty="0" err="1">
                <a:latin typeface="+mn-lt"/>
                <a:cs typeface="Calibri"/>
              </a:rPr>
              <a:t>Annahmen</a:t>
            </a:r>
            <a:r>
              <a:rPr lang="en-US" sz="2800" dirty="0">
                <a:latin typeface="+mn-lt"/>
                <a:cs typeface="Calibri"/>
              </a:rPr>
              <a:t> </a:t>
            </a:r>
            <a:r>
              <a:rPr lang="en-US" sz="2800" dirty="0" err="1">
                <a:latin typeface="+mn-lt"/>
                <a:cs typeface="Calibri"/>
              </a:rPr>
              <a:t>zutreffen</a:t>
            </a:r>
            <a:r>
              <a:rPr lang="en-US" sz="2800" dirty="0">
                <a:latin typeface="+mn-lt"/>
                <a:cs typeface="Calibri"/>
              </a:rPr>
              <a:t>, </a:t>
            </a:r>
            <a:r>
              <a:rPr lang="en-US" sz="2800" dirty="0" err="1">
                <a:latin typeface="+mn-lt"/>
                <a:cs typeface="Calibri"/>
              </a:rPr>
              <a:t>verteilt</a:t>
            </a:r>
            <a:r>
              <a:rPr lang="en-US" sz="2800" dirty="0">
                <a:latin typeface="+mn-lt"/>
                <a:cs typeface="Calibri"/>
              </a:rPr>
              <a:t> </a:t>
            </a:r>
            <a:r>
              <a:rPr lang="en-US" sz="2800" dirty="0" err="1">
                <a:latin typeface="+mn-lt"/>
                <a:cs typeface="Calibri"/>
              </a:rPr>
              <a:t>sich</a:t>
            </a:r>
            <a:r>
              <a:rPr lang="en-US" sz="2800" dirty="0">
                <a:latin typeface="+mn-lt"/>
                <a:cs typeface="Calibri"/>
              </a:rPr>
              <a:t> die </a:t>
            </a:r>
            <a:r>
              <a:rPr lang="en-US" sz="2800" dirty="0" err="1">
                <a:latin typeface="+mn-lt"/>
                <a:cs typeface="Calibri"/>
              </a:rPr>
              <a:t>als</a:t>
            </a:r>
            <a:r>
              <a:rPr lang="en-US" sz="2800" dirty="0">
                <a:latin typeface="+mn-lt"/>
                <a:cs typeface="Calibri"/>
              </a:rPr>
              <a:t> MQA/MQR </a:t>
            </a:r>
            <a:r>
              <a:rPr lang="en-US" sz="2800" dirty="0" err="1">
                <a:latin typeface="+mn-lt"/>
                <a:cs typeface="Calibri"/>
              </a:rPr>
              <a:t>berechnete</a:t>
            </a:r>
            <a:r>
              <a:rPr lang="en-US" sz="2800" dirty="0">
                <a:latin typeface="+mn-lt"/>
                <a:cs typeface="Calibri"/>
              </a:rPr>
              <a:t> </a:t>
            </a:r>
            <a:r>
              <a:rPr lang="en-US" sz="2800" dirty="0" err="1">
                <a:latin typeface="+mn-lt"/>
                <a:cs typeface="Calibri"/>
              </a:rPr>
              <a:t>Statistik</a:t>
            </a:r>
            <a:r>
              <a:rPr lang="en-US" sz="2800" dirty="0">
                <a:latin typeface="+mn-lt"/>
                <a:cs typeface="Calibri"/>
              </a:rPr>
              <a:t> (d) </a:t>
            </a:r>
            <a:r>
              <a:rPr lang="en-US" sz="2800" dirty="0" err="1">
                <a:latin typeface="+mn-lt"/>
                <a:cs typeface="Calibri"/>
              </a:rPr>
              <a:t>als</a:t>
            </a:r>
            <a:r>
              <a:rPr lang="en-US" sz="2800" dirty="0">
                <a:latin typeface="+mn-lt"/>
                <a:cs typeface="Calibri"/>
              </a:rPr>
              <a:t> F-Modell</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5FD731-7635-CD4E-F0C2-1BDC1852E3D3}"/>
              </a:ext>
            </a:extLst>
          </p:cNvPr>
          <p:cNvGrpSpPr/>
          <p:nvPr/>
        </p:nvGrpSpPr>
        <p:grpSpPr>
          <a:xfrm>
            <a:off x="10535920" y="2360789"/>
            <a:ext cx="7609036" cy="5057422"/>
            <a:chOff x="2247900" y="-38100"/>
            <a:chExt cx="10379505" cy="6372373"/>
          </a:xfrm>
        </p:grpSpPr>
        <p:graphicFrame>
          <p:nvGraphicFramePr>
            <p:cNvPr id="11" name="Object 3"/>
            <p:cNvGraphicFramePr>
              <a:graphicFrameLocks noChangeAspect="1"/>
            </p:cNvGraphicFramePr>
            <p:nvPr>
              <p:extLst>
                <p:ext uri="{D42A27DB-BD31-4B8C-83A1-F6EECF244321}">
                  <p14:modId xmlns:p14="http://schemas.microsoft.com/office/powerpoint/2010/main" val="1821674521"/>
                </p:ext>
              </p:extLst>
            </p:nvPr>
          </p:nvGraphicFramePr>
          <p:xfrm>
            <a:off x="2247900" y="-38100"/>
            <a:ext cx="101346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28684" name="Freeform 10"/>
            <p:cNvSpPr>
              <a:spLocks/>
            </p:cNvSpPr>
            <p:nvPr/>
          </p:nvSpPr>
          <p:spPr bwMode="auto">
            <a:xfrm>
              <a:off x="8115300" y="4343400"/>
              <a:ext cx="3219450" cy="571500"/>
            </a:xfrm>
            <a:custGeom>
              <a:avLst/>
              <a:gdLst>
                <a:gd name="T0" fmla="*/ 61 w 1316"/>
                <a:gd name="T1" fmla="*/ 18 h 316"/>
                <a:gd name="T2" fmla="*/ 1696 w 1316"/>
                <a:gd name="T3" fmla="*/ 18 h 316"/>
                <a:gd name="T4" fmla="*/ 1681 w 1316"/>
                <a:gd name="T5" fmla="*/ 14 h 316"/>
                <a:gd name="T6" fmla="*/ 1449 w 1316"/>
                <a:gd name="T7" fmla="*/ 13 h 316"/>
                <a:gd name="T8" fmla="*/ 865 w 1316"/>
                <a:gd name="T9" fmla="*/ 10 h 316"/>
                <a:gd name="T10" fmla="*/ 613 w 1316"/>
                <a:gd name="T11" fmla="*/ 6 h 316"/>
                <a:gd name="T12" fmla="*/ 424 w 1316"/>
                <a:gd name="T13" fmla="*/ 5 h 316"/>
                <a:gd name="T14" fmla="*/ 188 w 1316"/>
                <a:gd name="T15" fmla="*/ 2 h 316"/>
                <a:gd name="T16" fmla="*/ 80 w 1316"/>
                <a:gd name="T17" fmla="*/ 2 h 316"/>
                <a:gd name="T18" fmla="*/ 61 w 1316"/>
                <a:gd name="T19" fmla="*/ 18 h 3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6"/>
                <a:gd name="T31" fmla="*/ 0 h 316"/>
                <a:gd name="T32" fmla="*/ 1316 w 1316"/>
                <a:gd name="T33" fmla="*/ 316 h 3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6" h="316">
                  <a:moveTo>
                    <a:pt x="48" y="284"/>
                  </a:moveTo>
                  <a:cubicBezTo>
                    <a:pt x="440" y="296"/>
                    <a:pt x="929" y="316"/>
                    <a:pt x="1296" y="284"/>
                  </a:cubicBezTo>
                  <a:cubicBezTo>
                    <a:pt x="1316" y="282"/>
                    <a:pt x="1300" y="236"/>
                    <a:pt x="1284" y="224"/>
                  </a:cubicBezTo>
                  <a:cubicBezTo>
                    <a:pt x="1236" y="188"/>
                    <a:pt x="1164" y="205"/>
                    <a:pt x="1104" y="200"/>
                  </a:cubicBezTo>
                  <a:cubicBezTo>
                    <a:pt x="955" y="186"/>
                    <a:pt x="808" y="171"/>
                    <a:pt x="660" y="152"/>
                  </a:cubicBezTo>
                  <a:cubicBezTo>
                    <a:pt x="598" y="131"/>
                    <a:pt x="532" y="105"/>
                    <a:pt x="468" y="92"/>
                  </a:cubicBezTo>
                  <a:cubicBezTo>
                    <a:pt x="420" y="82"/>
                    <a:pt x="324" y="68"/>
                    <a:pt x="324" y="68"/>
                  </a:cubicBezTo>
                  <a:cubicBezTo>
                    <a:pt x="264" y="38"/>
                    <a:pt x="207" y="29"/>
                    <a:pt x="144" y="8"/>
                  </a:cubicBezTo>
                  <a:cubicBezTo>
                    <a:pt x="116" y="12"/>
                    <a:pt x="80" y="0"/>
                    <a:pt x="60" y="20"/>
                  </a:cubicBezTo>
                  <a:cubicBezTo>
                    <a:pt x="0" y="80"/>
                    <a:pt x="117" y="215"/>
                    <a:pt x="48" y="284"/>
                  </a:cubicBezTo>
                  <a:close/>
                </a:path>
              </a:pathLst>
            </a:custGeom>
            <a:gradFill rotWithShape="0">
              <a:gsLst>
                <a:gs pos="0">
                  <a:srgbClr val="FF33CC"/>
                </a:gs>
                <a:gs pos="100000">
                  <a:srgbClr val="76185E"/>
                </a:gs>
              </a:gsLst>
              <a:path path="rect">
                <a:fillToRect r="100000" b="100000"/>
              </a:path>
            </a:gradFill>
            <a:ln w="12700" cap="sq" cmpd="sng">
              <a:noFill/>
              <a:prstDash val="solid"/>
              <a:miter lim="800000"/>
              <a:headEnd type="none" w="sm" len="sm"/>
              <a:tailEnd type="none" w="sm" len="sm"/>
            </a:ln>
          </p:spPr>
          <p:txBody>
            <a:bodyPr wrap="none" anchor="ctr"/>
            <a:lstStyle/>
            <a:p>
              <a:endParaRPr lang="en-US" sz="2100"/>
            </a:p>
          </p:txBody>
        </p:sp>
        <p:sp>
          <p:nvSpPr>
            <p:cNvPr id="28687" name="AutoShape 29"/>
            <p:cNvSpPr>
              <a:spLocks noChangeArrowheads="1"/>
            </p:cNvSpPr>
            <p:nvPr/>
          </p:nvSpPr>
          <p:spPr bwMode="auto">
            <a:xfrm>
              <a:off x="7615238" y="5433258"/>
              <a:ext cx="5012167" cy="901015"/>
            </a:xfrm>
            <a:prstGeom prst="roundRect">
              <a:avLst>
                <a:gd name="adj" fmla="val 16667"/>
              </a:avLst>
            </a:prstGeom>
            <a:noFill/>
            <a:ln w="38100" cap="sq">
              <a:solidFill>
                <a:schemeClr val="accent2"/>
              </a:solidFill>
              <a:miter lim="800000"/>
              <a:headEnd type="none" w="sm" len="sm"/>
              <a:tailEnd type="none" w="sm" len="sm"/>
            </a:ln>
          </p:spPr>
          <p:txBody>
            <a:bodyPr wrap="none">
              <a:spAutoFit/>
            </a:bodyPr>
            <a:lstStyle/>
            <a:p>
              <a:pPr defTabSz="1371600">
                <a:spcBef>
                  <a:spcPct val="50000"/>
                </a:spcBef>
                <a:buClrTx/>
              </a:pPr>
              <a:r>
                <a:rPr lang="es-ES_tradnl" altLang="es-ES" sz="3600" dirty="0">
                  <a:solidFill>
                    <a:schemeClr val="tx1"/>
                  </a:solidFill>
                </a:rPr>
                <a:t>p = P(Fk-1</a:t>
              </a:r>
              <a:r>
                <a:rPr lang="es-ES_tradnl" altLang="es-ES" sz="3600" baseline="-25000" dirty="0">
                  <a:solidFill>
                    <a:schemeClr val="tx1"/>
                  </a:solidFill>
                </a:rPr>
                <a:t>,n-k&gt; </a:t>
              </a:r>
              <a:r>
                <a:rPr lang="es-ES_tradnl" altLang="es-ES" sz="3600" dirty="0">
                  <a:solidFill>
                    <a:schemeClr val="tx1"/>
                  </a:solidFill>
                </a:rPr>
                <a:t>d*)</a:t>
              </a:r>
            </a:p>
          </p:txBody>
        </p:sp>
      </p:grpSp>
      <p:sp>
        <p:nvSpPr>
          <p:cNvPr id="4" name="TextBox 3">
            <a:extLst>
              <a:ext uri="{FF2B5EF4-FFF2-40B4-BE49-F238E27FC236}">
                <a16:creationId xmlns:a16="http://schemas.microsoft.com/office/drawing/2014/main" id="{6D2D90BD-CCEC-1DDB-DBEC-2BBC4690C3C0}"/>
              </a:ext>
            </a:extLst>
          </p:cNvPr>
          <p:cNvSpPr txBox="1"/>
          <p:nvPr/>
        </p:nvSpPr>
        <p:spPr>
          <a:xfrm>
            <a:off x="841544" y="1351420"/>
            <a:ext cx="9461096" cy="7478970"/>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Ø"/>
            </a:pPr>
            <a:r>
              <a:rPr lang="en-US" sz="3200" dirty="0">
                <a:latin typeface="+mn-lt"/>
                <a:cs typeface="Calibri"/>
              </a:rPr>
              <a:t>Diese Statistik ermöglicht es, eine Entscheidung über den Test zu treffen: Je </a:t>
            </a:r>
            <a:r>
              <a:rPr lang="en-US" sz="3200" dirty="0" err="1">
                <a:latin typeface="+mn-lt"/>
                <a:cs typeface="Calibri"/>
              </a:rPr>
              <a:t>höher</a:t>
            </a:r>
            <a:r>
              <a:rPr lang="en-US" sz="3200" dirty="0">
                <a:latin typeface="+mn-lt"/>
                <a:cs typeface="Calibri"/>
              </a:rPr>
              <a:t> </a:t>
            </a:r>
            <a:r>
              <a:rPr lang="en-US" sz="3200" dirty="0" err="1">
                <a:latin typeface="+mn-lt"/>
                <a:cs typeface="Calibri"/>
              </a:rPr>
              <a:t>ihr</a:t>
            </a:r>
            <a:r>
              <a:rPr lang="en-US" sz="3200" dirty="0">
                <a:latin typeface="+mn-lt"/>
                <a:cs typeface="Calibri"/>
              </a:rPr>
              <a:t> Wert </a:t>
            </a:r>
            <a:r>
              <a:rPr lang="en-US" sz="3200" dirty="0" err="1">
                <a:latin typeface="+mn-lt"/>
                <a:cs typeface="Calibri"/>
              </a:rPr>
              <a:t>ist</a:t>
            </a:r>
            <a:r>
              <a:rPr lang="en-US" sz="3200" dirty="0">
                <a:latin typeface="+mn-lt"/>
                <a:cs typeface="Calibri"/>
              </a:rPr>
              <a:t>, </a:t>
            </a:r>
            <a:r>
              <a:rPr lang="en-US" sz="3200" dirty="0" err="1">
                <a:latin typeface="+mn-lt"/>
                <a:cs typeface="Calibri"/>
              </a:rPr>
              <a:t>desto</a:t>
            </a:r>
            <a:r>
              <a:rPr lang="en-US" sz="3200" dirty="0">
                <a:latin typeface="+mn-lt"/>
                <a:cs typeface="Calibri"/>
              </a:rPr>
              <a:t> </a:t>
            </a:r>
            <a:r>
              <a:rPr lang="en-US" sz="3200" dirty="0" err="1">
                <a:latin typeface="+mn-lt"/>
                <a:cs typeface="Calibri"/>
              </a:rPr>
              <a:t>größer</a:t>
            </a:r>
            <a:r>
              <a:rPr lang="en-US" sz="3200" dirty="0">
                <a:latin typeface="+mn-lt"/>
                <a:cs typeface="Calibri"/>
              </a:rPr>
              <a:t> </a:t>
            </a:r>
            <a:r>
              <a:rPr lang="en-US" sz="3200" dirty="0" err="1">
                <a:latin typeface="+mn-lt"/>
                <a:cs typeface="Calibri"/>
              </a:rPr>
              <a:t>ist</a:t>
            </a:r>
            <a:r>
              <a:rPr lang="en-US" sz="3200" dirty="0">
                <a:latin typeface="+mn-lt"/>
                <a:cs typeface="Calibri"/>
              </a:rPr>
              <a:t> der </a:t>
            </a:r>
            <a:r>
              <a:rPr lang="en-US" sz="3200" dirty="0" err="1">
                <a:latin typeface="+mn-lt"/>
                <a:cs typeface="Calibri"/>
              </a:rPr>
              <a:t>Zwischenanteil</a:t>
            </a:r>
            <a:r>
              <a:rPr lang="en-US" sz="3200" dirty="0">
                <a:latin typeface="+mn-lt"/>
                <a:cs typeface="Calibri"/>
              </a:rPr>
              <a:t> </a:t>
            </a:r>
            <a:r>
              <a:rPr lang="en-US" sz="3200" dirty="0" err="1">
                <a:latin typeface="+mn-lt"/>
                <a:cs typeface="Calibri"/>
              </a:rPr>
              <a:t>im</a:t>
            </a:r>
            <a:r>
              <a:rPr lang="en-US" sz="3200" dirty="0">
                <a:latin typeface="+mn-lt"/>
                <a:cs typeface="Calibri"/>
              </a:rPr>
              <a:t> </a:t>
            </a:r>
            <a:r>
              <a:rPr lang="en-US" sz="3200" dirty="0" err="1">
                <a:latin typeface="+mn-lt"/>
                <a:cs typeface="Calibri"/>
              </a:rPr>
              <a:t>Vergleich</a:t>
            </a:r>
            <a:r>
              <a:rPr lang="en-US" sz="3200" dirty="0">
                <a:latin typeface="+mn-lt"/>
                <a:cs typeface="Calibri"/>
              </a:rPr>
              <a:t> </a:t>
            </a:r>
            <a:r>
              <a:rPr lang="en-US" sz="3200" dirty="0" err="1">
                <a:latin typeface="+mn-lt"/>
                <a:cs typeface="Calibri"/>
              </a:rPr>
              <a:t>zur</a:t>
            </a:r>
            <a:r>
              <a:rPr lang="en-US" sz="3200" dirty="0">
                <a:latin typeface="+mn-lt"/>
                <a:cs typeface="Calibri"/>
              </a:rPr>
              <a:t> </a:t>
            </a:r>
            <a:r>
              <a:rPr lang="en-US" sz="3200" dirty="0" err="1">
                <a:latin typeface="+mn-lt"/>
                <a:cs typeface="Calibri"/>
              </a:rPr>
              <a:t>inneren</a:t>
            </a:r>
            <a:r>
              <a:rPr lang="en-US" sz="3200" dirty="0">
                <a:latin typeface="+mn-lt"/>
                <a:cs typeface="Calibri"/>
              </a:rPr>
              <a:t> Variabilität</a:t>
            </a:r>
          </a:p>
          <a:p>
            <a:pPr marL="342900" indent="-342900">
              <a:buFont typeface="Wingdings" panose="05000000000000000000" pitchFamily="2" charset="2"/>
              <a:buChar char="Ø"/>
            </a:pPr>
            <a:endParaRPr lang="en-US" sz="3200" dirty="0">
              <a:latin typeface="+mn-lt"/>
              <a:cs typeface="Calibri" panose="020F0502020204030204" pitchFamily="34" charset="0"/>
            </a:endParaRPr>
          </a:p>
          <a:p>
            <a:pPr marL="342900" indent="-342900">
              <a:buFont typeface="Wingdings" panose="05000000000000000000" pitchFamily="2" charset="2"/>
              <a:buChar char="Ø"/>
            </a:pPr>
            <a:r>
              <a:rPr lang="en-US" sz="3200" dirty="0">
                <a:latin typeface="+mn-lt"/>
                <a:cs typeface="Calibri"/>
              </a:rPr>
              <a:t>Wie </a:t>
            </a:r>
            <a:r>
              <a:rPr lang="en-US" sz="3200" dirty="0" err="1">
                <a:latin typeface="+mn-lt"/>
                <a:cs typeface="Calibri"/>
              </a:rPr>
              <a:t>können</a:t>
            </a:r>
            <a:r>
              <a:rPr lang="en-US" sz="3200" dirty="0">
                <a:latin typeface="+mn-lt"/>
                <a:cs typeface="Calibri"/>
              </a:rPr>
              <a:t> </a:t>
            </a:r>
            <a:r>
              <a:rPr lang="en-US" sz="3200" dirty="0" err="1">
                <a:latin typeface="+mn-lt"/>
                <a:cs typeface="Calibri"/>
              </a:rPr>
              <a:t>wir</a:t>
            </a:r>
            <a:r>
              <a:rPr lang="en-US" sz="3200" dirty="0">
                <a:latin typeface="+mn-lt"/>
                <a:cs typeface="Calibri"/>
              </a:rPr>
              <a:t> </a:t>
            </a:r>
            <a:r>
              <a:rPr lang="en-US" sz="3200" dirty="0" err="1">
                <a:latin typeface="+mn-lt"/>
                <a:cs typeface="Calibri"/>
              </a:rPr>
              <a:t>wissen</a:t>
            </a:r>
            <a:r>
              <a:rPr lang="en-US" sz="3200" dirty="0">
                <a:latin typeface="+mn-lt"/>
                <a:cs typeface="Calibri"/>
              </a:rPr>
              <a:t>, </a:t>
            </a:r>
            <a:r>
              <a:rPr lang="en-US" sz="3200" dirty="0" err="1">
                <a:latin typeface="+mn-lt"/>
                <a:cs typeface="Calibri"/>
              </a:rPr>
              <a:t>ob</a:t>
            </a:r>
            <a:r>
              <a:rPr lang="en-US" sz="3200" dirty="0">
                <a:latin typeface="+mn-lt"/>
                <a:cs typeface="Calibri"/>
              </a:rPr>
              <a:t> d </a:t>
            </a:r>
            <a:r>
              <a:rPr lang="en-US" sz="3200" dirty="0" err="1">
                <a:latin typeface="+mn-lt"/>
                <a:cs typeface="Calibri"/>
              </a:rPr>
              <a:t>hoch</a:t>
            </a:r>
            <a:r>
              <a:rPr lang="en-US" sz="3200" dirty="0">
                <a:latin typeface="+mn-lt"/>
                <a:cs typeface="Calibri"/>
              </a:rPr>
              <a:t> </a:t>
            </a:r>
            <a:r>
              <a:rPr lang="en-US" sz="3200" dirty="0" err="1">
                <a:latin typeface="+mn-lt"/>
                <a:cs typeface="Calibri"/>
              </a:rPr>
              <a:t>ist</a:t>
            </a:r>
            <a:r>
              <a:rPr lang="en-US" sz="3200" dirty="0">
                <a:latin typeface="+mn-lt"/>
                <a:cs typeface="Calibri"/>
              </a:rPr>
              <a:t> </a:t>
            </a:r>
            <a:r>
              <a:rPr lang="en-US" sz="3200" dirty="0" err="1">
                <a:latin typeface="+mn-lt"/>
                <a:cs typeface="Calibri"/>
              </a:rPr>
              <a:t>oder</a:t>
            </a:r>
            <a:r>
              <a:rPr lang="en-US" sz="3200" dirty="0">
                <a:latin typeface="+mn-lt"/>
                <a:cs typeface="Calibri"/>
              </a:rPr>
              <a:t> </a:t>
            </a:r>
            <a:r>
              <a:rPr lang="en-US" sz="3200" dirty="0" err="1">
                <a:latin typeface="+mn-lt"/>
                <a:cs typeface="Calibri"/>
              </a:rPr>
              <a:t>nicht</a:t>
            </a:r>
            <a:r>
              <a:rPr lang="en-US" sz="3200" dirty="0">
                <a:latin typeface="+mn-lt"/>
                <a:cs typeface="Calibri"/>
              </a:rPr>
              <a:t>? Durch Berechnung des p-Wertes für diesen Test</a:t>
            </a:r>
          </a:p>
          <a:p>
            <a:pPr marL="342900" indent="-342900">
              <a:buFont typeface="Wingdings" panose="05000000000000000000" pitchFamily="2" charset="2"/>
              <a:buChar char="Ø"/>
            </a:pPr>
            <a:endParaRPr lang="en-US" sz="3200" dirty="0">
              <a:latin typeface="+mn-lt"/>
              <a:cs typeface="Calibri" panose="020F0502020204030204" pitchFamily="34" charset="0"/>
            </a:endParaRPr>
          </a:p>
          <a:p>
            <a:pPr marL="342900" indent="-342900">
              <a:buFont typeface="Wingdings" panose="05000000000000000000" pitchFamily="2" charset="2"/>
              <a:buChar char="Ø"/>
            </a:pPr>
            <a:r>
              <a:rPr lang="en-US" sz="3200" dirty="0">
                <a:latin typeface="+mn-lt"/>
                <a:cs typeface="Calibri"/>
              </a:rPr>
              <a:t>Wir </a:t>
            </a:r>
            <a:r>
              <a:rPr lang="en-US" sz="3200" dirty="0" err="1">
                <a:latin typeface="+mn-lt"/>
                <a:cs typeface="Calibri"/>
              </a:rPr>
              <a:t>berechnen</a:t>
            </a:r>
            <a:r>
              <a:rPr lang="en-US" sz="3200" dirty="0">
                <a:latin typeface="+mn-lt"/>
                <a:cs typeface="Calibri"/>
              </a:rPr>
              <a:t> den p-Wert (die </a:t>
            </a:r>
            <a:r>
              <a:rPr lang="en-US" sz="3200" dirty="0" err="1">
                <a:latin typeface="+mn-lt"/>
                <a:cs typeface="Calibri"/>
              </a:rPr>
              <a:t>Wahrscheinlichkeit</a:t>
            </a:r>
            <a:r>
              <a:rPr lang="en-US" sz="3200" dirty="0">
                <a:latin typeface="+mn-lt"/>
                <a:cs typeface="Calibri"/>
              </a:rPr>
              <a:t> am rechten Rand der entsprechenden F-Verteilung) und wenn dieser p-Wert niedrig ist, verwerfen wir den Nullfall (d. h., es gibt signifikante Unterschiede im Mittelwert zwischen den Stufen)</a:t>
            </a:r>
          </a:p>
          <a:p>
            <a:pPr marL="1082675" indent="-514350">
              <a:buFont typeface="+mj-lt"/>
              <a:buAutoNum type="arabicPeriod"/>
            </a:pPr>
            <a:endParaRPr lang="en-US" sz="3200" dirty="0">
              <a:latin typeface="+mn-lt"/>
              <a:cs typeface="Calibri" panose="020F0502020204030204" pitchFamily="34" charset="0"/>
            </a:endParaRPr>
          </a:p>
        </p:txBody>
      </p:sp>
      <p:sp>
        <p:nvSpPr>
          <p:cNvPr id="5" name="Google Shape;159;p4">
            <a:extLst>
              <a:ext uri="{FF2B5EF4-FFF2-40B4-BE49-F238E27FC236}">
                <a16:creationId xmlns:a16="http://schemas.microsoft.com/office/drawing/2014/main" id="{B92A4887-89D3-1976-07F6-EEAD109E1D75}"/>
              </a:ext>
            </a:extLst>
          </p:cNvPr>
          <p:cNvSpPr txBox="1"/>
          <p:nvPr/>
        </p:nvSpPr>
        <p:spPr>
          <a:xfrm>
            <a:off x="511288" y="172182"/>
            <a:ext cx="12893816" cy="769401"/>
          </a:xfrm>
          <a:prstGeom prst="rect">
            <a:avLst/>
          </a:prstGeom>
          <a:noFill/>
          <a:ln>
            <a:noFill/>
          </a:ln>
        </p:spPr>
        <p:txBody>
          <a:bodyPr spcFirstLastPara="1" wrap="square" lIns="91425" tIns="45700" rIns="91425" bIns="45700" anchor="t" anchorCtr="0">
            <a:spAutoFit/>
          </a:bodyPr>
          <a:lstStyle/>
          <a:p>
            <a:r>
              <a:rPr lang="en-US" sz="4400" b="1" dirty="0" err="1">
                <a:solidFill>
                  <a:srgbClr val="E7686A"/>
                </a:solidFill>
                <a:latin typeface="Calibri"/>
                <a:ea typeface="Calibri"/>
                <a:cs typeface="Calibri"/>
                <a:sym typeface="Calibri"/>
              </a:rPr>
              <a:t>Einfache</a:t>
            </a:r>
            <a:r>
              <a:rPr lang="en-US" sz="4400" b="1" dirty="0">
                <a:solidFill>
                  <a:srgbClr val="E7686A"/>
                </a:solidFill>
                <a:latin typeface="Calibri"/>
                <a:ea typeface="Calibri"/>
                <a:cs typeface="Calibri"/>
                <a:sym typeface="Calibri"/>
              </a:rPr>
              <a:t> VA: </a:t>
            </a:r>
            <a:r>
              <a:rPr lang="en-US" sz="4400" b="1" dirty="0" err="1">
                <a:solidFill>
                  <a:srgbClr val="E7686A"/>
                </a:solidFill>
                <a:latin typeface="Calibri"/>
                <a:cs typeface="Calibri"/>
                <a:sym typeface="Calibri"/>
              </a:rPr>
              <a:t>Durchführung</a:t>
            </a:r>
            <a:r>
              <a:rPr lang="en-US" sz="4400" b="1" dirty="0">
                <a:solidFill>
                  <a:srgbClr val="E7686A"/>
                </a:solidFill>
                <a:latin typeface="Calibri"/>
                <a:cs typeface="Calibri"/>
                <a:sym typeface="Calibri"/>
              </a:rPr>
              <a:t> </a:t>
            </a:r>
            <a:r>
              <a:rPr lang="en-US" sz="4400" b="1" dirty="0" err="1">
                <a:solidFill>
                  <a:srgbClr val="E7686A"/>
                </a:solidFill>
                <a:latin typeface="Calibri"/>
                <a:cs typeface="Calibri"/>
                <a:sym typeface="Calibri"/>
              </a:rPr>
              <a:t>eines</a:t>
            </a:r>
            <a:r>
              <a:rPr lang="en-US" sz="4400" b="1" dirty="0">
                <a:solidFill>
                  <a:srgbClr val="E7686A"/>
                </a:solidFill>
                <a:latin typeface="Calibri"/>
                <a:cs typeface="Calibri"/>
                <a:sym typeface="Calibri"/>
              </a:rPr>
              <a:t> VA-Tests</a:t>
            </a:r>
            <a:endParaRPr sz="4400" b="1" dirty="0">
              <a:solidFill>
                <a:srgbClr val="E7686A"/>
              </a:solidFill>
              <a:latin typeface="Calibri"/>
              <a:cs typeface="Calibri"/>
              <a:sym typeface="Calibri"/>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D83FF8-0CB0-4F55-BD55-AE41A132E9EC}"/>
              </a:ext>
            </a:extLst>
          </p:cNvPr>
          <p:cNvPicPr>
            <a:picLocks noChangeAspect="1"/>
          </p:cNvPicPr>
          <p:nvPr/>
        </p:nvPicPr>
        <p:blipFill>
          <a:blip r:embed="rId3"/>
          <a:stretch>
            <a:fillRect/>
          </a:stretch>
        </p:blipFill>
        <p:spPr>
          <a:xfrm>
            <a:off x="2900099" y="6402597"/>
            <a:ext cx="11341632" cy="2678756"/>
          </a:xfrm>
          <a:prstGeom prst="rect">
            <a:avLst/>
          </a:prstGeom>
        </p:spPr>
      </p:pic>
      <p:sp>
        <p:nvSpPr>
          <p:cNvPr id="29699" name="Text Box 3"/>
          <p:cNvSpPr txBox="1">
            <a:spLocks noChangeArrowheads="1"/>
          </p:cNvSpPr>
          <p:nvPr/>
        </p:nvSpPr>
        <p:spPr bwMode="auto">
          <a:xfrm>
            <a:off x="762744" y="1472453"/>
            <a:ext cx="11991499" cy="4150561"/>
          </a:xfrm>
          <a:prstGeom prst="rect">
            <a:avLst/>
          </a:prstGeom>
          <a:noFill/>
          <a:ln w="9525">
            <a:noFill/>
            <a:round/>
            <a:headEnd/>
            <a:tailEnd/>
          </a:ln>
        </p:spPr>
        <p:txBody>
          <a:bodyPr wrap="square" lIns="135000" tIns="70200" rIns="135000" bIns="70200" anchor="t">
            <a:spAutoFit/>
          </a:bodyPr>
          <a:lstStyle/>
          <a:p>
            <a:pPr marL="457200" indent="-457200">
              <a:spcBef>
                <a:spcPts val="2063"/>
              </a:spcBef>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2600" dirty="0">
                <a:solidFill>
                  <a:schemeClr val="tx1"/>
                </a:solidFill>
              </a:rPr>
              <a:t>Kehren </a:t>
            </a:r>
            <a:r>
              <a:rPr lang="en-US" sz="2600" dirty="0" err="1">
                <a:solidFill>
                  <a:schemeClr val="tx1"/>
                </a:solidFill>
              </a:rPr>
              <a:t>wir</a:t>
            </a:r>
            <a:r>
              <a:rPr lang="en-US" sz="2600" dirty="0">
                <a:solidFill>
                  <a:schemeClr val="tx1"/>
                </a:solidFill>
              </a:rPr>
              <a:t> </a:t>
            </a:r>
            <a:r>
              <a:rPr lang="en-US" sz="2600" dirty="0" err="1">
                <a:solidFill>
                  <a:schemeClr val="tx1"/>
                </a:solidFill>
              </a:rPr>
              <a:t>zu</a:t>
            </a:r>
            <a:r>
              <a:rPr lang="en-US" sz="2600" dirty="0">
                <a:solidFill>
                  <a:schemeClr val="tx1"/>
                </a:solidFill>
              </a:rPr>
              <a:t> </a:t>
            </a:r>
            <a:r>
              <a:rPr lang="en-US" sz="2600" dirty="0" err="1">
                <a:solidFill>
                  <a:schemeClr val="tx1"/>
                </a:solidFill>
              </a:rPr>
              <a:t>unserem</a:t>
            </a:r>
            <a:r>
              <a:rPr lang="en-US" sz="2600" dirty="0">
                <a:solidFill>
                  <a:schemeClr val="tx1"/>
                </a:solidFill>
              </a:rPr>
              <a:t> </a:t>
            </a:r>
            <a:r>
              <a:rPr lang="en-US" sz="2600" dirty="0" err="1">
                <a:solidFill>
                  <a:schemeClr val="tx1"/>
                </a:solidFill>
              </a:rPr>
              <a:t>Beispiel</a:t>
            </a:r>
            <a:r>
              <a:rPr lang="en-US" sz="2600" dirty="0">
                <a:solidFill>
                  <a:schemeClr val="tx1"/>
                </a:solidFill>
              </a:rPr>
              <a:t> </a:t>
            </a:r>
            <a:r>
              <a:rPr lang="en-US" sz="2600" dirty="0" err="1">
                <a:solidFill>
                  <a:schemeClr val="tx1"/>
                </a:solidFill>
              </a:rPr>
              <a:t>zurück</a:t>
            </a:r>
            <a:r>
              <a:rPr lang="en-US" sz="2600" dirty="0">
                <a:solidFill>
                  <a:schemeClr val="tx1"/>
                </a:solidFill>
              </a:rPr>
              <a:t>: </a:t>
            </a:r>
            <a:r>
              <a:rPr lang="en-US" sz="2600" dirty="0" err="1">
                <a:solidFill>
                  <a:schemeClr val="tx1"/>
                </a:solidFill>
              </a:rPr>
              <a:t>Unterscheiden</a:t>
            </a:r>
            <a:r>
              <a:rPr lang="en-US" sz="2600" dirty="0">
                <a:solidFill>
                  <a:schemeClr val="tx1"/>
                </a:solidFill>
              </a:rPr>
              <a:t> </a:t>
            </a:r>
            <a:r>
              <a:rPr lang="en-US" sz="2600" dirty="0" err="1">
                <a:solidFill>
                  <a:schemeClr val="tx1"/>
                </a:solidFill>
              </a:rPr>
              <a:t>sich</a:t>
            </a:r>
            <a:r>
              <a:rPr lang="en-US" sz="2600" dirty="0">
                <a:solidFill>
                  <a:schemeClr val="tx1"/>
                </a:solidFill>
              </a:rPr>
              <a:t> die </a:t>
            </a:r>
            <a:r>
              <a:rPr lang="en-US" sz="2600" dirty="0" err="1">
                <a:solidFill>
                  <a:schemeClr val="tx1"/>
                </a:solidFill>
              </a:rPr>
              <a:t>Durchschnittsnoten</a:t>
            </a:r>
            <a:r>
              <a:rPr lang="en-US" sz="2600" dirty="0">
                <a:solidFill>
                  <a:schemeClr val="tx1"/>
                </a:solidFill>
              </a:rPr>
              <a:t> der </a:t>
            </a:r>
            <a:r>
              <a:rPr lang="en-US" sz="2600" dirty="0" err="1">
                <a:solidFill>
                  <a:schemeClr val="tx1"/>
                </a:solidFill>
              </a:rPr>
              <a:t>verschiedenen</a:t>
            </a:r>
            <a:r>
              <a:rPr lang="en-US" sz="2600" dirty="0">
                <a:solidFill>
                  <a:schemeClr val="tx1"/>
                </a:solidFill>
              </a:rPr>
              <a:t> </a:t>
            </a:r>
            <a:r>
              <a:rPr lang="en-US" sz="2600" dirty="0" err="1">
                <a:solidFill>
                  <a:schemeClr val="tx1"/>
                </a:solidFill>
              </a:rPr>
              <a:t>Unterrichtsmethoden</a:t>
            </a:r>
            <a:r>
              <a:rPr lang="en-US" sz="2600" dirty="0">
                <a:solidFill>
                  <a:schemeClr val="tx1"/>
                </a:solidFill>
              </a:rPr>
              <a:t> </a:t>
            </a:r>
            <a:r>
              <a:rPr lang="en-US" sz="2600" dirty="0" err="1">
                <a:solidFill>
                  <a:schemeClr val="tx1"/>
                </a:solidFill>
              </a:rPr>
              <a:t>signifikant</a:t>
            </a:r>
            <a:r>
              <a:rPr lang="en-US" sz="2600" dirty="0">
                <a:solidFill>
                  <a:schemeClr val="tx1"/>
                </a:solidFill>
              </a:rPr>
              <a:t>?</a:t>
            </a:r>
          </a:p>
          <a:p>
            <a:pPr marL="457200" indent="-457200">
              <a:spcBef>
                <a:spcPts val="2063"/>
              </a:spcBef>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2600" dirty="0">
                <a:solidFill>
                  <a:schemeClr val="tx1"/>
                </a:solidFill>
              </a:rPr>
              <a:t>Wir </a:t>
            </a:r>
            <a:r>
              <a:rPr lang="en-US" sz="2600" dirty="0" err="1">
                <a:solidFill>
                  <a:schemeClr val="tx1"/>
                </a:solidFill>
              </a:rPr>
              <a:t>nehmen</a:t>
            </a:r>
            <a:r>
              <a:rPr lang="en-US" sz="2600" dirty="0">
                <a:solidFill>
                  <a:schemeClr val="tx1"/>
                </a:solidFill>
              </a:rPr>
              <a:t> </a:t>
            </a:r>
            <a:r>
              <a:rPr lang="en-US" sz="2600" dirty="0" err="1">
                <a:solidFill>
                  <a:schemeClr val="tx1"/>
                </a:solidFill>
              </a:rPr>
              <a:t>eine</a:t>
            </a:r>
            <a:r>
              <a:rPr lang="en-US" sz="2600" dirty="0">
                <a:solidFill>
                  <a:schemeClr val="tx1"/>
                </a:solidFill>
              </a:rPr>
              <a:t> </a:t>
            </a:r>
            <a:r>
              <a:rPr lang="en-US" sz="2600" dirty="0" err="1">
                <a:solidFill>
                  <a:schemeClr val="tx1"/>
                </a:solidFill>
              </a:rPr>
              <a:t>Stichprobe</a:t>
            </a:r>
            <a:r>
              <a:rPr lang="en-US" sz="2600" dirty="0">
                <a:solidFill>
                  <a:schemeClr val="tx1"/>
                </a:solidFill>
              </a:rPr>
              <a:t> von 12 </a:t>
            </a:r>
            <a:r>
              <a:rPr lang="en-US" sz="2600" dirty="0" err="1">
                <a:solidFill>
                  <a:schemeClr val="tx1"/>
                </a:solidFill>
              </a:rPr>
              <a:t>Schüler:innen</a:t>
            </a:r>
            <a:r>
              <a:rPr lang="en-US" sz="2600" dirty="0">
                <a:solidFill>
                  <a:schemeClr val="tx1"/>
                </a:solidFill>
              </a:rPr>
              <a:t>, </a:t>
            </a:r>
            <a:r>
              <a:rPr lang="en-US" sz="2600" dirty="0" err="1">
                <a:solidFill>
                  <a:schemeClr val="tx1"/>
                </a:solidFill>
              </a:rPr>
              <a:t>deren</a:t>
            </a:r>
            <a:r>
              <a:rPr lang="en-US" sz="2600" dirty="0">
                <a:solidFill>
                  <a:schemeClr val="tx1"/>
                </a:solidFill>
              </a:rPr>
              <a:t> Noten </a:t>
            </a:r>
            <a:r>
              <a:rPr lang="en-US" sz="2600" dirty="0" err="1">
                <a:solidFill>
                  <a:schemeClr val="tx1"/>
                </a:solidFill>
              </a:rPr>
              <a:t>wie</a:t>
            </a:r>
            <a:r>
              <a:rPr lang="en-US" sz="2600" dirty="0">
                <a:solidFill>
                  <a:schemeClr val="tx1"/>
                </a:solidFill>
              </a:rPr>
              <a:t> in der </a:t>
            </a:r>
            <a:r>
              <a:rPr lang="en-US" sz="2600" dirty="0" err="1">
                <a:solidFill>
                  <a:schemeClr val="tx1"/>
                </a:solidFill>
              </a:rPr>
              <a:t>Tabelle</a:t>
            </a:r>
            <a:r>
              <a:rPr lang="en-US" sz="2600" dirty="0">
                <a:solidFill>
                  <a:schemeClr val="tx1"/>
                </a:solidFill>
              </a:rPr>
              <a:t> </a:t>
            </a:r>
            <a:r>
              <a:rPr lang="en-US" sz="2600" dirty="0" err="1">
                <a:solidFill>
                  <a:schemeClr val="tx1"/>
                </a:solidFill>
              </a:rPr>
              <a:t>verteilt</a:t>
            </a:r>
            <a:r>
              <a:rPr lang="en-US" sz="2600" dirty="0">
                <a:solidFill>
                  <a:schemeClr val="tx1"/>
                </a:solidFill>
              </a:rPr>
              <a:t> </a:t>
            </a:r>
            <a:r>
              <a:rPr lang="en-US" sz="2600" dirty="0" err="1">
                <a:solidFill>
                  <a:schemeClr val="tx1"/>
                </a:solidFill>
              </a:rPr>
              <a:t>sind</a:t>
            </a:r>
            <a:endParaRPr lang="en-US" sz="2600" dirty="0">
              <a:solidFill>
                <a:schemeClr val="tx1"/>
              </a:solidFill>
            </a:endParaRPr>
          </a:p>
          <a:p>
            <a:pPr marL="457200" indent="-457200">
              <a:spcBef>
                <a:spcPts val="2063"/>
              </a:spcBef>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2600" dirty="0">
                <a:solidFill>
                  <a:schemeClr val="tx1"/>
                </a:solidFill>
              </a:rPr>
              <a:t>Die </a:t>
            </a:r>
            <a:r>
              <a:rPr lang="en-US" sz="2600" dirty="0" err="1">
                <a:solidFill>
                  <a:schemeClr val="tx1"/>
                </a:solidFill>
              </a:rPr>
              <a:t>Standardannahme</a:t>
            </a:r>
            <a:r>
              <a:rPr lang="en-US" sz="2600" dirty="0">
                <a:solidFill>
                  <a:schemeClr val="tx1"/>
                </a:solidFill>
              </a:rPr>
              <a:t> (</a:t>
            </a:r>
            <a:r>
              <a:rPr lang="en-US" sz="2600" dirty="0" err="1">
                <a:solidFill>
                  <a:schemeClr val="tx1"/>
                </a:solidFill>
              </a:rPr>
              <a:t>Nullhypothese</a:t>
            </a:r>
            <a:r>
              <a:rPr lang="en-US" sz="2600" dirty="0">
                <a:solidFill>
                  <a:schemeClr val="tx1"/>
                </a:solidFill>
              </a:rPr>
              <a:t> H</a:t>
            </a:r>
            <a:r>
              <a:rPr lang="en-US" sz="2600" baseline="-25000" dirty="0">
                <a:solidFill>
                  <a:schemeClr val="tx1"/>
                </a:solidFill>
              </a:rPr>
              <a:t>0</a:t>
            </a:r>
            <a:r>
              <a:rPr lang="en-US" sz="2600" dirty="0">
                <a:solidFill>
                  <a:schemeClr val="tx1"/>
                </a:solidFill>
              </a:rPr>
              <a:t> ) </a:t>
            </a:r>
            <a:r>
              <a:rPr lang="en-US" sz="2600" dirty="0" err="1">
                <a:solidFill>
                  <a:schemeClr val="tx1"/>
                </a:solidFill>
              </a:rPr>
              <a:t>ist</a:t>
            </a:r>
            <a:r>
              <a:rPr lang="en-US" sz="2600" dirty="0">
                <a:solidFill>
                  <a:schemeClr val="tx1"/>
                </a:solidFill>
              </a:rPr>
              <a:t>, </a:t>
            </a:r>
            <a:r>
              <a:rPr lang="en-US" sz="2600" dirty="0" err="1">
                <a:solidFill>
                  <a:schemeClr val="tx1"/>
                </a:solidFill>
              </a:rPr>
              <a:t>dass</a:t>
            </a:r>
            <a:r>
              <a:rPr lang="en-US" sz="2600" dirty="0">
                <a:solidFill>
                  <a:schemeClr val="tx1"/>
                </a:solidFill>
              </a:rPr>
              <a:t> die </a:t>
            </a:r>
            <a:r>
              <a:rPr lang="en-US" sz="2600" dirty="0" err="1">
                <a:solidFill>
                  <a:schemeClr val="tx1"/>
                </a:solidFill>
              </a:rPr>
              <a:t>Mittelwerte</a:t>
            </a:r>
            <a:r>
              <a:rPr lang="en-US" sz="2600" dirty="0">
                <a:solidFill>
                  <a:schemeClr val="tx1"/>
                </a:solidFill>
              </a:rPr>
              <a:t> </a:t>
            </a:r>
            <a:r>
              <a:rPr lang="en-US" sz="2600" dirty="0" err="1">
                <a:solidFill>
                  <a:schemeClr val="tx1"/>
                </a:solidFill>
              </a:rPr>
              <a:t>gleich</a:t>
            </a:r>
            <a:r>
              <a:rPr lang="en-US" sz="2600" dirty="0">
                <a:solidFill>
                  <a:schemeClr val="tx1"/>
                </a:solidFill>
              </a:rPr>
              <a:t> </a:t>
            </a:r>
            <a:r>
              <a:rPr lang="en-US" sz="2600" dirty="0" err="1">
                <a:solidFill>
                  <a:schemeClr val="tx1"/>
                </a:solidFill>
              </a:rPr>
              <a:t>sind</a:t>
            </a:r>
            <a:r>
              <a:rPr lang="en-US" sz="2600" dirty="0">
                <a:solidFill>
                  <a:schemeClr val="tx1"/>
                </a:solidFill>
              </a:rPr>
              <a:t>.</a:t>
            </a:r>
          </a:p>
          <a:p>
            <a:pPr marL="457200" indent="-457200">
              <a:spcBef>
                <a:spcPts val="2063"/>
              </a:spcBef>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2600" dirty="0">
                <a:solidFill>
                  <a:schemeClr val="tx1"/>
                </a:solidFill>
              </a:rPr>
              <a:t>Unter der </a:t>
            </a:r>
            <a:r>
              <a:rPr lang="en-US" sz="2600" dirty="0" err="1">
                <a:solidFill>
                  <a:schemeClr val="tx1"/>
                </a:solidFill>
              </a:rPr>
              <a:t>Annahme</a:t>
            </a:r>
            <a:r>
              <a:rPr lang="en-US" sz="2600" dirty="0">
                <a:solidFill>
                  <a:schemeClr val="tx1"/>
                </a:solidFill>
              </a:rPr>
              <a:t> </a:t>
            </a:r>
            <a:r>
              <a:rPr lang="en-US" sz="2600" dirty="0" err="1">
                <a:solidFill>
                  <a:schemeClr val="tx1"/>
                </a:solidFill>
              </a:rPr>
              <a:t>gleicher</a:t>
            </a:r>
            <a:r>
              <a:rPr lang="en-US" sz="2600" dirty="0">
                <a:solidFill>
                  <a:schemeClr val="tx1"/>
                </a:solidFill>
              </a:rPr>
              <a:t> </a:t>
            </a:r>
            <a:r>
              <a:rPr lang="en-US" sz="2600" dirty="0" err="1">
                <a:solidFill>
                  <a:schemeClr val="tx1"/>
                </a:solidFill>
              </a:rPr>
              <a:t>Varianzen</a:t>
            </a:r>
            <a:r>
              <a:rPr lang="en-US" sz="2600" dirty="0">
                <a:solidFill>
                  <a:schemeClr val="tx1"/>
                </a:solidFill>
              </a:rPr>
              <a:t> und </a:t>
            </a:r>
            <a:r>
              <a:rPr lang="en-US" sz="2600" dirty="0" err="1">
                <a:solidFill>
                  <a:schemeClr val="tx1"/>
                </a:solidFill>
              </a:rPr>
              <a:t>normaler</a:t>
            </a:r>
            <a:r>
              <a:rPr lang="en-US" sz="2600" dirty="0">
                <a:solidFill>
                  <a:schemeClr val="tx1"/>
                </a:solidFill>
              </a:rPr>
              <a:t> </a:t>
            </a:r>
            <a:r>
              <a:rPr lang="en-US" sz="2600" dirty="0" err="1">
                <a:solidFill>
                  <a:schemeClr val="tx1"/>
                </a:solidFill>
              </a:rPr>
              <a:t>Verteilungen</a:t>
            </a:r>
            <a:r>
              <a:rPr lang="en-US" sz="2600" dirty="0">
                <a:solidFill>
                  <a:schemeClr val="tx1"/>
                </a:solidFill>
              </a:rPr>
              <a:t> </a:t>
            </a:r>
            <a:r>
              <a:rPr lang="en-US" sz="2600" dirty="0" err="1">
                <a:solidFill>
                  <a:schemeClr val="tx1"/>
                </a:solidFill>
              </a:rPr>
              <a:t>führen</a:t>
            </a:r>
            <a:r>
              <a:rPr lang="en-US" sz="2600" dirty="0">
                <a:solidFill>
                  <a:schemeClr val="tx1"/>
                </a:solidFill>
              </a:rPr>
              <a:t> </a:t>
            </a:r>
            <a:r>
              <a:rPr lang="en-US" sz="2600" dirty="0" err="1">
                <a:solidFill>
                  <a:schemeClr val="tx1"/>
                </a:solidFill>
              </a:rPr>
              <a:t>wir</a:t>
            </a:r>
            <a:r>
              <a:rPr lang="en-US" sz="2600" dirty="0">
                <a:solidFill>
                  <a:schemeClr val="tx1"/>
                </a:solidFill>
              </a:rPr>
              <a:t> den VA-Test </a:t>
            </a:r>
            <a:r>
              <a:rPr lang="en-US" sz="2600" dirty="0" err="1">
                <a:solidFill>
                  <a:schemeClr val="tx1"/>
                </a:solidFill>
              </a:rPr>
              <a:t>durch</a:t>
            </a:r>
            <a:endParaRPr lang="en-US" sz="2600" dirty="0">
              <a:solidFill>
                <a:schemeClr val="tx1"/>
              </a:solidFill>
            </a:endParaRPr>
          </a:p>
        </p:txBody>
      </p:sp>
      <p:sp>
        <p:nvSpPr>
          <p:cNvPr id="26633" name="Oval 9"/>
          <p:cNvSpPr>
            <a:spLocks noChangeArrowheads="1"/>
          </p:cNvSpPr>
          <p:nvPr/>
        </p:nvSpPr>
        <p:spPr bwMode="auto">
          <a:xfrm>
            <a:off x="8927307" y="7669746"/>
            <a:ext cx="1836873" cy="571989"/>
          </a:xfrm>
          <a:prstGeom prst="ellipse">
            <a:avLst/>
          </a:prstGeom>
          <a:noFill/>
          <a:ln w="9360">
            <a:solidFill>
              <a:srgbClr val="009999"/>
            </a:solidFill>
            <a:miter lim="800000"/>
            <a:headEnd/>
            <a:tailEnd/>
          </a:ln>
          <a:effectLst>
            <a:outerShdw dist="17819" dir="2700000" algn="ctr" rotWithShape="0">
              <a:srgbClr val="005C5C"/>
            </a:outerShdw>
          </a:effectLst>
        </p:spPr>
        <p:txBody>
          <a:bodyPr wrap="none" anchor="ctr"/>
          <a:lstStyle/>
          <a:p>
            <a:pPr>
              <a:defRPr/>
            </a:pPr>
            <a:endParaRPr lang="en-US" sz="2100"/>
          </a:p>
        </p:txBody>
      </p:sp>
      <p:sp>
        <p:nvSpPr>
          <p:cNvPr id="29705" name="Text Box 10"/>
          <p:cNvSpPr txBox="1">
            <a:spLocks noChangeArrowheads="1"/>
          </p:cNvSpPr>
          <p:nvPr/>
        </p:nvSpPr>
        <p:spPr bwMode="auto">
          <a:xfrm>
            <a:off x="4274608" y="5600700"/>
            <a:ext cx="5507832" cy="603436"/>
          </a:xfrm>
          <a:prstGeom prst="rect">
            <a:avLst/>
          </a:prstGeom>
          <a:noFill/>
          <a:ln w="9525">
            <a:noFill/>
            <a:round/>
            <a:headEnd/>
            <a:tailEnd/>
          </a:ln>
        </p:spPr>
        <p:txBody>
          <a:bodyPr lIns="135000" tIns="70200" rIns="135000" bIns="70200" anchor="t">
            <a:spAutoFit/>
          </a:bodyPr>
          <a:lstStyle/>
          <a:p>
            <a:pPr algn="ctr">
              <a:spcBef>
                <a:spcPts val="1875"/>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b="1" dirty="0">
                <a:solidFill>
                  <a:srgbClr val="006699"/>
                </a:solidFill>
              </a:rPr>
              <a:t>VA-Tabelle (R-</a:t>
            </a:r>
            <a:r>
              <a:rPr lang="es-ES" sz="3000" b="1" dirty="0" err="1">
                <a:solidFill>
                  <a:srgbClr val="006699"/>
                </a:solidFill>
              </a:rPr>
              <a:t>Ausgabe</a:t>
            </a:r>
            <a:r>
              <a:rPr lang="es-ES" sz="3000" b="1" dirty="0">
                <a:solidFill>
                  <a:srgbClr val="006699"/>
                </a:solidFill>
              </a:rPr>
              <a:t>)</a:t>
            </a:r>
          </a:p>
        </p:txBody>
      </p:sp>
      <p:sp>
        <p:nvSpPr>
          <p:cNvPr id="29706" name="Text Box 11"/>
          <p:cNvSpPr txBox="1">
            <a:spLocks noChangeArrowheads="1"/>
          </p:cNvSpPr>
          <p:nvPr/>
        </p:nvSpPr>
        <p:spPr bwMode="auto">
          <a:xfrm>
            <a:off x="12751058" y="7188431"/>
            <a:ext cx="4666536" cy="1526766"/>
          </a:xfrm>
          <a:prstGeom prst="rect">
            <a:avLst/>
          </a:prstGeom>
          <a:noFill/>
          <a:ln w="9525">
            <a:noFill/>
            <a:round/>
            <a:headEnd/>
            <a:tailEnd/>
          </a:ln>
        </p:spPr>
        <p:txBody>
          <a:bodyPr wrap="squar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dirty="0">
                <a:solidFill>
                  <a:srgbClr val="006699"/>
                </a:solidFill>
              </a:rPr>
              <a:t>p-Wert </a:t>
            </a:r>
            <a:r>
              <a:rPr lang="es-ES" sz="3000" dirty="0" err="1">
                <a:solidFill>
                  <a:srgbClr val="006699"/>
                </a:solidFill>
              </a:rPr>
              <a:t>ist</a:t>
            </a:r>
            <a:r>
              <a:rPr lang="es-ES" sz="3000" dirty="0">
                <a:solidFill>
                  <a:srgbClr val="006699"/>
                </a:solidFill>
              </a:rPr>
              <a:t> </a:t>
            </a:r>
            <a:r>
              <a:rPr lang="es-ES" sz="3000" dirty="0" err="1">
                <a:solidFill>
                  <a:srgbClr val="006699"/>
                </a:solidFill>
              </a:rPr>
              <a:t>niedrig</a:t>
            </a:r>
            <a:r>
              <a:rPr lang="es-ES" sz="3000" dirty="0">
                <a:solidFill>
                  <a:srgbClr val="006699"/>
                </a:solidFill>
              </a:rPr>
              <a:t>; H</a:t>
            </a:r>
            <a:r>
              <a:rPr lang="es-ES" sz="3000" baseline="-25000" dirty="0">
                <a:solidFill>
                  <a:srgbClr val="006699"/>
                </a:solidFill>
              </a:rPr>
              <a:t>0</a:t>
            </a:r>
            <a:r>
              <a:rPr lang="es-ES" sz="3000" dirty="0">
                <a:solidFill>
                  <a:srgbClr val="006699"/>
                </a:solidFill>
              </a:rPr>
              <a:t> </a:t>
            </a:r>
            <a:r>
              <a:rPr lang="es-ES" sz="3000" dirty="0" err="1">
                <a:solidFill>
                  <a:srgbClr val="006699"/>
                </a:solidFill>
              </a:rPr>
              <a:t>wird</a:t>
            </a:r>
            <a:r>
              <a:rPr lang="es-ES" sz="3000" dirty="0">
                <a:solidFill>
                  <a:srgbClr val="006699"/>
                </a:solidFill>
              </a:rPr>
              <a:t> </a:t>
            </a:r>
            <a:r>
              <a:rPr lang="es-ES" sz="3000" dirty="0" err="1">
                <a:solidFill>
                  <a:srgbClr val="006699"/>
                </a:solidFill>
              </a:rPr>
              <a:t>abgelehnt</a:t>
            </a:r>
            <a:r>
              <a:rPr lang="es-ES" sz="3000" dirty="0">
                <a:solidFill>
                  <a:srgbClr val="006699"/>
                </a:solidFill>
              </a:rPr>
              <a:t>; es gibt </a:t>
            </a:r>
            <a:r>
              <a:rPr lang="es-ES" sz="3000" dirty="0" err="1">
                <a:solidFill>
                  <a:srgbClr val="006699"/>
                </a:solidFill>
              </a:rPr>
              <a:t>signifikante</a:t>
            </a:r>
            <a:r>
              <a:rPr lang="es-ES" sz="3000" dirty="0">
                <a:solidFill>
                  <a:srgbClr val="006699"/>
                </a:solidFill>
              </a:rPr>
              <a:t> Unterschiede </a:t>
            </a:r>
            <a:endParaRPr lang="es-ES" sz="2100" dirty="0">
              <a:solidFill>
                <a:srgbClr val="006699"/>
              </a:solidFill>
            </a:endParaRPr>
          </a:p>
        </p:txBody>
      </p:sp>
      <p:sp>
        <p:nvSpPr>
          <p:cNvPr id="26636" name="Line 12"/>
          <p:cNvSpPr>
            <a:spLocks noChangeShapeType="1"/>
          </p:cNvSpPr>
          <p:nvPr/>
        </p:nvSpPr>
        <p:spPr bwMode="auto">
          <a:xfrm>
            <a:off x="10656167" y="7951814"/>
            <a:ext cx="1836873" cy="0"/>
          </a:xfrm>
          <a:prstGeom prst="line">
            <a:avLst/>
          </a:prstGeom>
          <a:noFill/>
          <a:ln w="9360">
            <a:solidFill>
              <a:srgbClr val="009999"/>
            </a:solidFill>
            <a:miter lim="800000"/>
            <a:headEnd/>
            <a:tailEnd type="triangle" w="med" len="med"/>
          </a:ln>
          <a:effectLst>
            <a:outerShdw dist="17819" dir="2700000" algn="ctr" rotWithShape="0">
              <a:srgbClr val="005C5C"/>
            </a:outerShdw>
          </a:effectLst>
        </p:spPr>
        <p:txBody>
          <a:bodyPr/>
          <a:lstStyle/>
          <a:p>
            <a:pPr>
              <a:defRPr/>
            </a:pPr>
            <a:endParaRPr lang="en-US" sz="2100"/>
          </a:p>
        </p:txBody>
      </p:sp>
      <p:graphicFrame>
        <p:nvGraphicFramePr>
          <p:cNvPr id="29736" name="Group 40"/>
          <p:cNvGraphicFramePr>
            <a:graphicFrameLocks noGrp="1"/>
          </p:cNvGraphicFramePr>
          <p:nvPr>
            <p:extLst>
              <p:ext uri="{D42A27DB-BD31-4B8C-83A1-F6EECF244321}">
                <p14:modId xmlns:p14="http://schemas.microsoft.com/office/powerpoint/2010/main" val="3415209640"/>
              </p:ext>
            </p:extLst>
          </p:nvPr>
        </p:nvGraphicFramePr>
        <p:xfrm>
          <a:off x="12587840" y="1634530"/>
          <a:ext cx="5585637" cy="2971800"/>
        </p:xfrm>
        <a:graphic>
          <a:graphicData uri="http://schemas.openxmlformats.org/drawingml/2006/table">
            <a:tbl>
              <a:tblPr/>
              <a:tblGrid>
                <a:gridCol w="2107394">
                  <a:extLst>
                    <a:ext uri="{9D8B030D-6E8A-4147-A177-3AD203B41FA5}">
                      <a16:colId xmlns:a16="http://schemas.microsoft.com/office/drawing/2014/main" val="20000"/>
                    </a:ext>
                  </a:extLst>
                </a:gridCol>
                <a:gridCol w="1985361">
                  <a:extLst>
                    <a:ext uri="{9D8B030D-6E8A-4147-A177-3AD203B41FA5}">
                      <a16:colId xmlns:a16="http://schemas.microsoft.com/office/drawing/2014/main" val="20001"/>
                    </a:ext>
                  </a:extLst>
                </a:gridCol>
                <a:gridCol w="1492882">
                  <a:extLst>
                    <a:ext uri="{9D8B030D-6E8A-4147-A177-3AD203B41FA5}">
                      <a16:colId xmlns:a16="http://schemas.microsoft.com/office/drawing/2014/main" val="20002"/>
                    </a:ext>
                  </a:extLst>
                </a:gridCol>
              </a:tblGrid>
              <a:tr h="502920">
                <a:tc gridSpan="3">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err="1">
                          <a:ln>
                            <a:noFill/>
                          </a:ln>
                          <a:solidFill>
                            <a:srgbClr val="000000"/>
                          </a:solidFill>
                          <a:effectLst/>
                          <a:latin typeface="Arial" charset="0"/>
                          <a:ea typeface="Times New Roman" pitchFamily="18" charset="0"/>
                          <a:cs typeface="Arial" charset="0"/>
                        </a:rPr>
                        <a:t>Lehrmethode</a:t>
                      </a:r>
                      <a:endParaRPr kumimoji="0" lang="es-ES" sz="2800" b="0" i="0" u="none" strike="noStrike" cap="none" normalizeH="0" baseline="0" dirty="0">
                        <a:ln>
                          <a:noFill/>
                        </a:ln>
                        <a:solidFill>
                          <a:srgbClr val="000000"/>
                        </a:solidFill>
                        <a:effectLst/>
                        <a:latin typeface="Arial" charset="0"/>
                        <a:ea typeface="Times New Roman" pitchFamily="18" charset="0"/>
                        <a:cs typeface="Arial" charset="0"/>
                      </a:endParaRP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s-ES" sz="2400" b="0" i="0" u="none" strike="noStrike" cap="none" normalizeH="0" baseline="0" dirty="0">
                        <a:ln>
                          <a:noFill/>
                        </a:ln>
                        <a:solidFill>
                          <a:srgbClr val="000000"/>
                        </a:solidFill>
                        <a:effectLst/>
                        <a:latin typeface="Arial" charset="0"/>
                        <a:ea typeface="Times New Roman" pitchFamily="18" charset="0"/>
                        <a:cs typeface="Arial" charset="0"/>
                      </a:endParaRP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s-ES" sz="2400" b="0" i="0" u="none" strike="noStrike" cap="none" normalizeH="0" baseline="0" dirty="0">
                        <a:ln>
                          <a:noFill/>
                        </a:ln>
                        <a:solidFill>
                          <a:srgbClr val="000000"/>
                        </a:solidFill>
                        <a:effectLst/>
                        <a:latin typeface="Arial" charset="0"/>
                        <a:ea typeface="Times New Roman" pitchFamily="18" charset="0"/>
                        <a:cs typeface="Arial" charset="0"/>
                      </a:endParaRP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4183459"/>
                  </a:ext>
                </a:extLst>
              </a:tr>
              <a:tr h="502920">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1" i="0" u="none" strike="noStrike" cap="none" normalizeH="0" baseline="0" dirty="0">
                          <a:ln>
                            <a:noFill/>
                          </a:ln>
                          <a:solidFill>
                            <a:srgbClr val="000000"/>
                          </a:solidFill>
                          <a:effectLst/>
                          <a:latin typeface="Arial" charset="0"/>
                          <a:ea typeface="Times New Roman" pitchFamily="18" charset="0"/>
                          <a:cs typeface="Arial" charset="0"/>
                        </a:rPr>
                        <a:t>a</a:t>
                      </a:r>
                      <a:endParaRPr kumimoji="0" lang="es-ES" sz="2800" b="0" i="0" u="none" strike="noStrike" cap="none" normalizeH="0" baseline="0" dirty="0">
                        <a:ln>
                          <a:noFill/>
                        </a:ln>
                        <a:solidFill>
                          <a:srgbClr val="000000"/>
                        </a:solidFill>
                        <a:effectLst/>
                        <a:latin typeface="Arial" charset="0"/>
                        <a:ea typeface="Times New Roman" pitchFamily="18" charset="0"/>
                        <a:cs typeface="Arial" charset="0"/>
                      </a:endParaRP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1" i="0" u="none" strike="noStrike" cap="none" normalizeH="0" baseline="0" dirty="0">
                          <a:ln>
                            <a:noFill/>
                          </a:ln>
                          <a:solidFill>
                            <a:srgbClr val="000000"/>
                          </a:solidFill>
                          <a:effectLst/>
                          <a:latin typeface="Arial" charset="0"/>
                          <a:ea typeface="Times New Roman" pitchFamily="18" charset="0"/>
                          <a:cs typeface="Arial" charset="0"/>
                        </a:rPr>
                        <a:t> b</a:t>
                      </a:r>
                      <a:endParaRPr kumimoji="0" lang="es-ES" sz="2800" b="0" i="0" u="none" strike="noStrike" cap="none" normalizeH="0" baseline="0" dirty="0">
                        <a:ln>
                          <a:noFill/>
                        </a:ln>
                        <a:solidFill>
                          <a:srgbClr val="000000"/>
                        </a:solidFill>
                        <a:effectLst/>
                        <a:latin typeface="Arial" charset="0"/>
                        <a:ea typeface="Times New Roman" pitchFamily="18" charset="0"/>
                        <a:cs typeface="Arial" charset="0"/>
                      </a:endParaRP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1" i="0" u="none" strike="noStrike" cap="none" normalizeH="0" baseline="0" dirty="0">
                          <a:ln>
                            <a:noFill/>
                          </a:ln>
                          <a:solidFill>
                            <a:srgbClr val="000000"/>
                          </a:solidFill>
                          <a:effectLst/>
                          <a:latin typeface="Arial" charset="0"/>
                          <a:ea typeface="Times New Roman" pitchFamily="18" charset="0"/>
                          <a:cs typeface="Arial" charset="0"/>
                        </a:rPr>
                        <a:t>c</a:t>
                      </a:r>
                      <a:endParaRPr kumimoji="0" lang="es-ES" sz="2800" b="0" i="0" u="none" strike="noStrike" cap="none" normalizeH="0" baseline="0" dirty="0">
                        <a:ln>
                          <a:noFill/>
                        </a:ln>
                        <a:solidFill>
                          <a:srgbClr val="000000"/>
                        </a:solidFill>
                        <a:effectLst/>
                        <a:latin typeface="Arial" charset="0"/>
                        <a:ea typeface="Times New Roman" pitchFamily="18" charset="0"/>
                        <a:cs typeface="Arial" charset="0"/>
                      </a:endParaRP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00200">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6.5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5.5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7</a:t>
                      </a: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7.5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7</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9.5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9</a:t>
                      </a: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8</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8.5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8</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9</a:t>
                      </a: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Google Shape;159;p4">
            <a:extLst>
              <a:ext uri="{FF2B5EF4-FFF2-40B4-BE49-F238E27FC236}">
                <a16:creationId xmlns:a16="http://schemas.microsoft.com/office/drawing/2014/main" id="{896DB5CE-48CE-4239-78C4-0F740281F62D}"/>
              </a:ext>
            </a:extLst>
          </p:cNvPr>
          <p:cNvSpPr txBox="1"/>
          <p:nvPr/>
        </p:nvSpPr>
        <p:spPr>
          <a:xfrm>
            <a:off x="998968" y="182807"/>
            <a:ext cx="12808472" cy="769401"/>
          </a:xfrm>
          <a:prstGeom prst="rect">
            <a:avLst/>
          </a:prstGeom>
          <a:noFill/>
          <a:ln>
            <a:noFill/>
          </a:ln>
        </p:spPr>
        <p:txBody>
          <a:bodyPr spcFirstLastPara="1" wrap="square" lIns="91425" tIns="45700" rIns="91425" bIns="45700" anchor="t" anchorCtr="0">
            <a:spAutoFit/>
          </a:bodyPr>
          <a:lstStyle/>
          <a:p>
            <a:r>
              <a:rPr lang="en-US" sz="4400" b="1" dirty="0" err="1">
                <a:solidFill>
                  <a:srgbClr val="E7686A"/>
                </a:solidFill>
                <a:latin typeface="Calibri"/>
                <a:ea typeface="Calibri"/>
                <a:cs typeface="Calibri"/>
                <a:sym typeface="Calibri"/>
              </a:rPr>
              <a:t>Einfache</a:t>
            </a:r>
            <a:r>
              <a:rPr lang="en-US" sz="4400" b="1" dirty="0">
                <a:solidFill>
                  <a:srgbClr val="E7686A"/>
                </a:solidFill>
                <a:latin typeface="Calibri"/>
                <a:ea typeface="Calibri"/>
                <a:cs typeface="Calibri"/>
                <a:sym typeface="Calibri"/>
              </a:rPr>
              <a:t> VA: </a:t>
            </a:r>
            <a:r>
              <a:rPr lang="en-US" sz="4400" b="1" dirty="0" err="1">
                <a:solidFill>
                  <a:srgbClr val="E7686A"/>
                </a:solidFill>
                <a:latin typeface="Calibri"/>
                <a:cs typeface="Calibri"/>
                <a:sym typeface="Calibri"/>
              </a:rPr>
              <a:t>Durchführung</a:t>
            </a:r>
            <a:r>
              <a:rPr lang="en-US" sz="4400" b="1" dirty="0">
                <a:solidFill>
                  <a:srgbClr val="E7686A"/>
                </a:solidFill>
                <a:latin typeface="Calibri"/>
                <a:cs typeface="Calibri"/>
                <a:sym typeface="Calibri"/>
              </a:rPr>
              <a:t> </a:t>
            </a:r>
            <a:r>
              <a:rPr lang="en-US" sz="4400" b="1" dirty="0" err="1">
                <a:solidFill>
                  <a:srgbClr val="E7686A"/>
                </a:solidFill>
                <a:latin typeface="Calibri"/>
                <a:cs typeface="Calibri"/>
                <a:sym typeface="Calibri"/>
              </a:rPr>
              <a:t>eines</a:t>
            </a:r>
            <a:r>
              <a:rPr lang="en-US" sz="4400" b="1" dirty="0">
                <a:solidFill>
                  <a:srgbClr val="E7686A"/>
                </a:solidFill>
                <a:latin typeface="Calibri"/>
                <a:cs typeface="Calibri"/>
                <a:sym typeface="Calibri"/>
              </a:rPr>
              <a:t> VA-Tests</a:t>
            </a:r>
            <a:endParaRPr sz="4400" b="1" dirty="0">
              <a:solidFill>
                <a:srgbClr val="E7686A"/>
              </a:solidFill>
              <a:latin typeface="Calibri"/>
              <a:cs typeface="Calibri"/>
              <a:sym typeface="Calibri"/>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87A316-451C-4F2B-0E1E-15FD31D97723}"/>
              </a:ext>
            </a:extLst>
          </p:cNvPr>
          <p:cNvGrpSpPr/>
          <p:nvPr/>
        </p:nvGrpSpPr>
        <p:grpSpPr>
          <a:xfrm>
            <a:off x="944879" y="6990697"/>
            <a:ext cx="17122379" cy="2820351"/>
            <a:chOff x="876125" y="6247187"/>
            <a:chExt cx="15793220" cy="2818007"/>
          </a:xfrm>
        </p:grpSpPr>
        <mc:AlternateContent xmlns:mc="http://schemas.openxmlformats.org/markup-compatibility/2006" xmlns:a14="http://schemas.microsoft.com/office/drawing/2010/main">
          <mc:Choice Requires="a14">
            <p:sp>
              <p:nvSpPr>
                <p:cNvPr id="23" name="Object 23"/>
                <p:cNvSpPr txBox="1"/>
                <p:nvPr/>
              </p:nvSpPr>
              <p:spPr bwMode="auto">
                <a:xfrm>
                  <a:off x="4200036" y="6251898"/>
                  <a:ext cx="10315576" cy="729881"/>
                </a:xfrm>
                <a:prstGeom prst="rect">
                  <a:avLst/>
                </a:prstGeom>
                <a:noFill/>
                <a:ln w="9525">
                  <a:solidFill>
                    <a:srgbClr val="808080"/>
                  </a:solidFill>
                  <a:miter lim="800000"/>
                  <a:headEnd/>
                  <a:tailEnd/>
                </a:ln>
              </p:spPr>
              <p:txBody>
                <a:bodyPr>
                  <a:normAutofit/>
                </a:bodyPr>
                <a:lstStyle/>
                <a:p>
                  <a:pPr/>
                  <a14:m>
                    <m:oMathPara xmlns:m="http://schemas.openxmlformats.org/officeDocument/2006/math">
                      <m:oMathParaPr>
                        <m:jc m:val="centerGroup"/>
                      </m:oMathParaPr>
                      <m:oMath xmlns:m="http://schemas.openxmlformats.org/officeDocument/2006/math">
                        <m:sSub>
                          <m:sSubPr>
                            <m:ctrlPr>
                              <a:rPr lang="es-ES" sz="3200" i="1">
                                <a:latin typeface="Cambria Math" panose="02040503050406030204" pitchFamily="18" charset="0"/>
                              </a:rPr>
                            </m:ctrlPr>
                          </m:sSubPr>
                          <m:e>
                            <m:r>
                              <m:rPr>
                                <m:sty m:val="p"/>
                              </m:rPr>
                              <a:rPr lang="es-ES" sz="3200">
                                <a:latin typeface="Cambria Math" panose="02040503050406030204" pitchFamily="18" charset="0"/>
                              </a:rPr>
                              <m:t>X</m:t>
                            </m:r>
                          </m:e>
                          <m:sub>
                            <m:r>
                              <m:rPr>
                                <m:nor/>
                              </m:rPr>
                              <a:rPr lang="es-ES" sz="3200">
                                <a:latin typeface="Cambria Math" panose="02040503050406030204" pitchFamily="18" charset="0"/>
                              </a:rPr>
                              <m:t>ijr</m:t>
                            </m:r>
                          </m:sub>
                        </m:sSub>
                        <m:r>
                          <a:rPr lang="es-ES" sz="3200">
                            <a:latin typeface="Cambria Math" panose="02040503050406030204" pitchFamily="18" charset="0"/>
                          </a:rPr>
                          <m:t> </m:t>
                        </m:r>
                        <m:r>
                          <a:rPr lang="es-ES" sz="3200" i="1">
                            <a:latin typeface="Cambria Math" panose="02040503050406030204" pitchFamily="18" charset="0"/>
                          </a:rPr>
                          <m:t>=</m:t>
                        </m:r>
                        <m:r>
                          <m:rPr>
                            <m:nor/>
                          </m:rPr>
                          <a:rPr lang="es-ES" sz="3200">
                            <a:latin typeface="Cambria Math" panose="02040503050406030204" pitchFamily="18" charset="0"/>
                          </a:rPr>
                          <m:t>  </m:t>
                        </m:r>
                        <m:r>
                          <a:rPr lang="es-ES" sz="3200" i="1">
                            <a:latin typeface="Cambria Math" panose="02040503050406030204" pitchFamily="18" charset="0"/>
                          </a:rPr>
                          <m:t>𝜇</m:t>
                        </m:r>
                        <m:r>
                          <a:rPr lang="es-ES" sz="3200">
                            <a:latin typeface="Cambria Math" panose="02040503050406030204" pitchFamily="18" charset="0"/>
                          </a:rPr>
                          <m:t> </m:t>
                        </m:r>
                        <m:r>
                          <a:rPr lang="es-ES" sz="3200" i="1">
                            <a:latin typeface="Cambria Math" panose="02040503050406030204" pitchFamily="18" charset="0"/>
                          </a:rPr>
                          <m:t>+</m:t>
                        </m:r>
                        <m:r>
                          <a:rPr lang="es-ES" sz="3200">
                            <a:latin typeface="Cambria Math" panose="02040503050406030204" pitchFamily="18" charset="0"/>
                          </a:rPr>
                          <m:t> </m:t>
                        </m:r>
                        <m:sSub>
                          <m:sSubPr>
                            <m:ctrlPr>
                              <a:rPr lang="es-ES" sz="3200" i="1">
                                <a:latin typeface="Cambria Math" panose="02040503050406030204" pitchFamily="18" charset="0"/>
                              </a:rPr>
                            </m:ctrlPr>
                          </m:sSubPr>
                          <m:e>
                            <m:r>
                              <a:rPr lang="es-ES" sz="3200" i="1">
                                <a:latin typeface="Cambria Math" panose="02040503050406030204" pitchFamily="18" charset="0"/>
                              </a:rPr>
                              <m:t>𝛼</m:t>
                            </m:r>
                          </m:e>
                          <m:sub>
                            <m:r>
                              <m:rPr>
                                <m:sty m:val="p"/>
                              </m:rPr>
                              <a:rPr lang="es-ES" sz="3200">
                                <a:latin typeface="Cambria Math" panose="02040503050406030204" pitchFamily="18" charset="0"/>
                              </a:rPr>
                              <m:t>i</m:t>
                            </m:r>
                          </m:sub>
                        </m:sSub>
                        <m:r>
                          <a:rPr lang="es-ES" sz="3200">
                            <a:latin typeface="Cambria Math" panose="02040503050406030204" pitchFamily="18" charset="0"/>
                          </a:rPr>
                          <m:t> </m:t>
                        </m:r>
                        <m:r>
                          <a:rPr lang="es-ES" sz="3200" i="1">
                            <a:latin typeface="Cambria Math" panose="02040503050406030204" pitchFamily="18" charset="0"/>
                          </a:rPr>
                          <m:t>+</m:t>
                        </m:r>
                        <m:r>
                          <a:rPr lang="es-ES" sz="3200">
                            <a:latin typeface="Cambria Math" panose="02040503050406030204" pitchFamily="18" charset="0"/>
                          </a:rPr>
                          <m:t> </m:t>
                        </m:r>
                        <m:sSub>
                          <m:sSubPr>
                            <m:ctrlPr>
                              <a:rPr lang="es-ES" sz="3200" i="1">
                                <a:latin typeface="Cambria Math" panose="02040503050406030204" pitchFamily="18" charset="0"/>
                              </a:rPr>
                            </m:ctrlPr>
                          </m:sSubPr>
                          <m:e>
                            <m:r>
                              <a:rPr lang="es-ES" sz="3200" i="1">
                                <a:latin typeface="Cambria Math" panose="02040503050406030204" pitchFamily="18" charset="0"/>
                              </a:rPr>
                              <m:t>𝛽</m:t>
                            </m:r>
                          </m:e>
                          <m:sub>
                            <m:r>
                              <m:rPr>
                                <m:sty m:val="p"/>
                              </m:rPr>
                              <a:rPr lang="es-ES" sz="3200">
                                <a:latin typeface="Cambria Math" panose="02040503050406030204" pitchFamily="18" charset="0"/>
                              </a:rPr>
                              <m:t>j</m:t>
                            </m:r>
                          </m:sub>
                        </m:sSub>
                        <m:r>
                          <a:rPr lang="es-ES" sz="3200">
                            <a:latin typeface="Cambria Math" panose="02040503050406030204" pitchFamily="18" charset="0"/>
                          </a:rPr>
                          <m:t> </m:t>
                        </m:r>
                        <m:r>
                          <a:rPr lang="es-ES" sz="3200" i="1">
                            <a:latin typeface="Cambria Math" panose="02040503050406030204" pitchFamily="18" charset="0"/>
                          </a:rPr>
                          <m:t>+</m:t>
                        </m:r>
                        <m:r>
                          <a:rPr lang="es-ES" sz="3200">
                            <a:latin typeface="Cambria Math" panose="02040503050406030204" pitchFamily="18" charset="0"/>
                          </a:rPr>
                          <m:t> </m:t>
                        </m:r>
                        <m:r>
                          <a:rPr lang="es-ES" sz="3200" i="1">
                            <a:latin typeface="Cambria Math" panose="02040503050406030204" pitchFamily="18" charset="0"/>
                          </a:rPr>
                          <m:t>(</m:t>
                        </m:r>
                        <m:r>
                          <a:rPr lang="es-ES" sz="3200" i="1">
                            <a:latin typeface="Cambria Math" panose="02040503050406030204" pitchFamily="18" charset="0"/>
                          </a:rPr>
                          <m:t>𝛼𝛽</m:t>
                        </m:r>
                        <m:sSub>
                          <m:sSubPr>
                            <m:ctrlPr>
                              <a:rPr lang="es-ES" sz="3200" i="1">
                                <a:latin typeface="Cambria Math" panose="02040503050406030204" pitchFamily="18" charset="0"/>
                              </a:rPr>
                            </m:ctrlPr>
                          </m:sSubPr>
                          <m:e>
                            <m:r>
                              <a:rPr lang="es-ES" sz="3200" i="1">
                                <a:latin typeface="Cambria Math" panose="02040503050406030204" pitchFamily="18" charset="0"/>
                              </a:rPr>
                              <m:t>)</m:t>
                            </m:r>
                          </m:e>
                          <m:sub>
                            <m:r>
                              <m:rPr>
                                <m:nor/>
                              </m:rPr>
                              <a:rPr lang="es-ES" sz="3200">
                                <a:latin typeface="Cambria Math" panose="02040503050406030204" pitchFamily="18" charset="0"/>
                              </a:rPr>
                              <m:t>ij</m:t>
                            </m:r>
                          </m:sub>
                        </m:sSub>
                        <m:r>
                          <a:rPr lang="es-ES" sz="3200">
                            <a:latin typeface="Cambria Math" panose="02040503050406030204" pitchFamily="18" charset="0"/>
                          </a:rPr>
                          <m:t> </m:t>
                        </m:r>
                        <m:r>
                          <a:rPr lang="es-ES" sz="3200" i="1">
                            <a:latin typeface="Cambria Math" panose="02040503050406030204" pitchFamily="18" charset="0"/>
                          </a:rPr>
                          <m:t>+</m:t>
                        </m:r>
                        <m:r>
                          <m:rPr>
                            <m:nor/>
                          </m:rPr>
                          <a:rPr lang="es-ES" sz="3200">
                            <a:latin typeface="Cambria Math" panose="02040503050406030204" pitchFamily="18" charset="0"/>
                          </a:rPr>
                          <m:t> </m:t>
                        </m:r>
                        <m:sSub>
                          <m:sSubPr>
                            <m:ctrlPr>
                              <a:rPr lang="es-ES" sz="3200" i="1">
                                <a:latin typeface="Cambria Math" panose="02040503050406030204" pitchFamily="18" charset="0"/>
                              </a:rPr>
                            </m:ctrlPr>
                          </m:sSubPr>
                          <m:e>
                            <m:r>
                              <m:rPr>
                                <m:nor/>
                              </m:rPr>
                              <a:rPr lang="es-ES" sz="3200">
                                <a:latin typeface="Cambria Math" panose="02040503050406030204" pitchFamily="18" charset="0"/>
                              </a:rPr>
                              <m:t>u</m:t>
                            </m:r>
                          </m:e>
                          <m:sub>
                            <m:r>
                              <m:rPr>
                                <m:nor/>
                              </m:rPr>
                              <a:rPr lang="es-ES" sz="3200">
                                <a:latin typeface="Cambria Math" panose="02040503050406030204" pitchFamily="18" charset="0"/>
                              </a:rPr>
                              <m:t>ijr</m:t>
                            </m:r>
                          </m:sub>
                        </m:sSub>
                      </m:oMath>
                    </m:oMathPara>
                  </a14:m>
                  <a:endParaRPr lang="es-ES" sz="3200" dirty="0"/>
                </a:p>
              </p:txBody>
            </p:sp>
          </mc:Choice>
          <mc:Fallback xmlns="">
            <p:sp>
              <p:nvSpPr>
                <p:cNvPr id="23" name="Object 23"/>
                <p:cNvSpPr txBox="1">
                  <a:spLocks noRot="1" noChangeAspect="1" noMove="1" noResize="1" noEditPoints="1" noAdjustHandles="1" noChangeArrowheads="1" noChangeShapeType="1" noTextEdit="1"/>
                </p:cNvSpPr>
                <p:nvPr/>
              </p:nvSpPr>
              <p:spPr bwMode="auto">
                <a:xfrm>
                  <a:off x="4200036" y="6251898"/>
                  <a:ext cx="10315576" cy="729881"/>
                </a:xfrm>
                <a:prstGeom prst="rect">
                  <a:avLst/>
                </a:prstGeom>
                <a:blipFill>
                  <a:blip r:embed="rId3"/>
                  <a:stretch>
                    <a:fillRect/>
                  </a:stretch>
                </a:blipFill>
                <a:ln w="9525">
                  <a:solidFill>
                    <a:srgbClr val="808080"/>
                  </a:solidFill>
                  <a:miter lim="800000"/>
                  <a:headEnd/>
                  <a:tailEnd/>
                </a:ln>
              </p:spPr>
              <p:txBody>
                <a:bodyPr/>
                <a:lstStyle/>
                <a:p>
                  <a:r>
                    <a:rPr lang="en-AT">
                      <a:noFill/>
                    </a:rPr>
                    <a:t> </a:t>
                  </a:r>
                </a:p>
              </p:txBody>
            </p:sp>
          </mc:Fallback>
        </mc:AlternateContent>
        <p:sp>
          <p:nvSpPr>
            <p:cNvPr id="28693" name="AutoShape 21"/>
            <p:cNvSpPr>
              <a:spLocks noChangeArrowheads="1"/>
            </p:cNvSpPr>
            <p:nvPr/>
          </p:nvSpPr>
          <p:spPr bwMode="auto">
            <a:xfrm>
              <a:off x="876125" y="6616839"/>
              <a:ext cx="3164366" cy="2015408"/>
            </a:xfrm>
            <a:prstGeom prst="wedgeEllipseCallout">
              <a:avLst>
                <a:gd name="adj1" fmla="val 160568"/>
                <a:gd name="adj2" fmla="val -37329"/>
              </a:avLst>
            </a:prstGeom>
            <a:solidFill>
              <a:srgbClr val="FFFF00"/>
            </a:solidFill>
            <a:ln w="9525">
              <a:noFill/>
              <a:round/>
              <a:headEnd/>
              <a:tailEnd/>
            </a:ln>
          </p:spPr>
          <p:txBody>
            <a:bodyPr wrap="square" lIns="135000" tIns="70200" rIns="135000" bIns="70200" anchor="t">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err="1">
                  <a:solidFill>
                    <a:srgbClr val="CC0000"/>
                  </a:solidFill>
                </a:rPr>
                <a:t>Auswirkung</a:t>
              </a:r>
              <a:r>
                <a:rPr lang="es-ES" sz="2800" dirty="0">
                  <a:solidFill>
                    <a:srgbClr val="CC0000"/>
                  </a:solidFill>
                </a:rPr>
                <a:t> </a:t>
              </a:r>
              <a:r>
                <a:rPr lang="es-ES" sz="2800" err="1">
                  <a:solidFill>
                    <a:srgbClr val="CC0000"/>
                  </a:solidFill>
                </a:rPr>
                <a:t>der</a:t>
              </a:r>
              <a:r>
                <a:rPr lang="es-ES" sz="2800" dirty="0">
                  <a:solidFill>
                    <a:srgbClr val="CC0000"/>
                  </a:solidFill>
                </a:rPr>
                <a:t> </a:t>
              </a:r>
              <a:r>
                <a:rPr lang="es-ES" sz="2800" err="1">
                  <a:solidFill>
                    <a:srgbClr val="CC0000"/>
                  </a:solidFill>
                </a:rPr>
                <a:t>Stufe</a:t>
              </a:r>
              <a:r>
                <a:rPr lang="es-ES" sz="2800" dirty="0">
                  <a:solidFill>
                    <a:srgbClr val="CC0000"/>
                  </a:solidFill>
                </a:rPr>
                <a:t> </a:t>
              </a:r>
              <a:r>
                <a:rPr lang="es-ES" sz="2800" i="1" dirty="0">
                  <a:solidFill>
                    <a:srgbClr val="CC0000"/>
                  </a:solidFill>
                  <a:latin typeface="Cambria"/>
                </a:rPr>
                <a:t>i</a:t>
              </a:r>
              <a:r>
                <a:rPr lang="es-ES" sz="2800" dirty="0">
                  <a:solidFill>
                    <a:srgbClr val="CC0000"/>
                  </a:solidFill>
                </a:rPr>
                <a:t> des </a:t>
              </a:r>
              <a:r>
                <a:rPr lang="es-ES" sz="2800" err="1">
                  <a:solidFill>
                    <a:srgbClr val="CC0000"/>
                  </a:solidFill>
                </a:rPr>
                <a:t>Faktors</a:t>
              </a:r>
              <a:endParaRPr lang="es-ES" sz="2800" b="1" i="1" err="1">
                <a:solidFill>
                  <a:srgbClr val="CC0000"/>
                </a:solidFill>
                <a:sym typeface="Symbol"/>
              </a:endParaRPr>
            </a:p>
          </p:txBody>
        </p:sp>
        <p:sp>
          <p:nvSpPr>
            <p:cNvPr id="28696" name="AutoShape 24"/>
            <p:cNvSpPr>
              <a:spLocks noChangeArrowheads="1"/>
            </p:cNvSpPr>
            <p:nvPr/>
          </p:nvSpPr>
          <p:spPr bwMode="auto">
            <a:xfrm>
              <a:off x="13970856" y="6247187"/>
              <a:ext cx="2698489" cy="804597"/>
            </a:xfrm>
            <a:prstGeom prst="wedgeEllipseCallout">
              <a:avLst>
                <a:gd name="adj1" fmla="val -109456"/>
                <a:gd name="adj2" fmla="val -5986"/>
              </a:avLst>
            </a:prstGeom>
            <a:solidFill>
              <a:srgbClr val="FFFFCC"/>
            </a:solidFill>
            <a:ln w="38160">
              <a:solidFill>
                <a:srgbClr val="CC0000"/>
              </a:solidFill>
              <a:miter lim="800000"/>
              <a:headEnd/>
              <a:tailEnd/>
            </a:ln>
          </p:spPr>
          <p:txBody>
            <a:bodyPr wrap="square" lIns="135000" tIns="70200" rIns="135000" bIns="70200" anchor="t">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dirty="0" err="1">
                  <a:solidFill>
                    <a:srgbClr val="CC0000"/>
                  </a:solidFill>
                </a:rPr>
                <a:t>Residuum</a:t>
              </a:r>
            </a:p>
          </p:txBody>
        </p:sp>
        <p:sp>
          <p:nvSpPr>
            <p:cNvPr id="28695" name="AutoShape 23"/>
            <p:cNvSpPr>
              <a:spLocks noChangeArrowheads="1"/>
            </p:cNvSpPr>
            <p:nvPr/>
          </p:nvSpPr>
          <p:spPr bwMode="auto">
            <a:xfrm>
              <a:off x="10646570" y="8060532"/>
              <a:ext cx="4800600" cy="1004662"/>
            </a:xfrm>
            <a:prstGeom prst="wedgeEllipseCallout">
              <a:avLst>
                <a:gd name="adj1" fmla="val -41690"/>
                <a:gd name="adj2" fmla="val -155363"/>
              </a:avLst>
            </a:prstGeom>
            <a:solidFill>
              <a:srgbClr val="92D050"/>
            </a:solidFill>
            <a:ln w="9525">
              <a:noFill/>
              <a:round/>
              <a:headEnd/>
              <a:tailEnd/>
            </a:ln>
          </p:spPr>
          <p:txBody>
            <a:bodyPr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a:solidFill>
                    <a:srgbClr val="CC0000"/>
                  </a:solidFill>
                  <a:latin typeface="Arial Rounded MT Bold" pitchFamily="34" charset="0"/>
                </a:rPr>
                <a:t>Interaktion</a:t>
              </a:r>
            </a:p>
          </p:txBody>
        </p:sp>
        <p:sp>
          <p:nvSpPr>
            <p:cNvPr id="28694" name="AutoShape 22"/>
            <p:cNvSpPr>
              <a:spLocks noChangeArrowheads="1"/>
            </p:cNvSpPr>
            <p:nvPr/>
          </p:nvSpPr>
          <p:spPr bwMode="auto">
            <a:xfrm>
              <a:off x="5229225" y="7522370"/>
              <a:ext cx="5257800" cy="1410002"/>
            </a:xfrm>
            <a:prstGeom prst="wedgeEllipseCallout">
              <a:avLst>
                <a:gd name="adj1" fmla="val 26676"/>
                <a:gd name="adj2" fmla="val -85078"/>
              </a:avLst>
            </a:prstGeom>
            <a:solidFill>
              <a:srgbClr val="BBE0E3"/>
            </a:solidFill>
            <a:ln w="9525">
              <a:noFill/>
              <a:round/>
              <a:headEnd/>
              <a:tailEnd/>
            </a:ln>
          </p:spPr>
          <p:txBody>
            <a:bodyPr lIns="135000" tIns="70200" rIns="135000" bIns="70200" anchor="t">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dirty="0" err="1">
                  <a:solidFill>
                    <a:srgbClr val="CC0000"/>
                  </a:solidFill>
                </a:rPr>
                <a:t>Auswirkung</a:t>
              </a:r>
              <a:r>
                <a:rPr lang="es-ES" sz="2800" dirty="0">
                  <a:solidFill>
                    <a:srgbClr val="CC0000"/>
                  </a:solidFill>
                </a:rPr>
                <a:t> </a:t>
              </a:r>
              <a:r>
                <a:rPr lang="es-ES" sz="2800" dirty="0" err="1">
                  <a:solidFill>
                    <a:srgbClr val="CC0000"/>
                  </a:solidFill>
                </a:rPr>
                <a:t>der</a:t>
              </a:r>
              <a:r>
                <a:rPr lang="es-ES" sz="2800" dirty="0">
                  <a:solidFill>
                    <a:srgbClr val="CC0000"/>
                  </a:solidFill>
                </a:rPr>
                <a:t> </a:t>
              </a:r>
              <a:r>
                <a:rPr lang="es-ES" sz="2800" dirty="0" err="1">
                  <a:solidFill>
                    <a:srgbClr val="CC0000"/>
                  </a:solidFill>
                </a:rPr>
                <a:t>Stufe</a:t>
              </a:r>
              <a:r>
                <a:rPr lang="es-ES" sz="2800" dirty="0">
                  <a:solidFill>
                    <a:srgbClr val="CC0000"/>
                  </a:solidFill>
                </a:rPr>
                <a:t> j des </a:t>
              </a:r>
              <a:r>
                <a:rPr lang="es-ES" sz="2800" dirty="0" err="1">
                  <a:solidFill>
                    <a:srgbClr val="CC0000"/>
                  </a:solidFill>
                </a:rPr>
                <a:t>Faktors</a:t>
              </a:r>
              <a:r>
                <a:rPr lang="es-ES" sz="2800" dirty="0">
                  <a:solidFill>
                    <a:srgbClr val="CC0000"/>
                  </a:solidFill>
                </a:rPr>
                <a:t> </a:t>
              </a:r>
              <a:endParaRPr lang="es-ES" sz="2800" b="1" i="1">
                <a:solidFill>
                  <a:srgbClr val="CC0000"/>
                </a:solidFill>
                <a:sym typeface="Symbol"/>
              </a:endParaRPr>
            </a:p>
          </p:txBody>
        </p:sp>
      </p:grpSp>
      <p:sp>
        <p:nvSpPr>
          <p:cNvPr id="3" name="Google Shape;159;p4">
            <a:extLst>
              <a:ext uri="{FF2B5EF4-FFF2-40B4-BE49-F238E27FC236}">
                <a16:creationId xmlns:a16="http://schemas.microsoft.com/office/drawing/2014/main" id="{BC51D9C3-E53B-9F00-5424-F456468224DC}"/>
              </a:ext>
            </a:extLst>
          </p:cNvPr>
          <p:cNvSpPr txBox="1"/>
          <p:nvPr/>
        </p:nvSpPr>
        <p:spPr>
          <a:xfrm>
            <a:off x="944880" y="509129"/>
            <a:ext cx="13228733" cy="1384954"/>
          </a:xfrm>
          <a:prstGeom prst="rect">
            <a:avLst/>
          </a:prstGeom>
          <a:noFill/>
          <a:ln>
            <a:noFill/>
          </a:ln>
        </p:spPr>
        <p:txBody>
          <a:bodyPr spcFirstLastPara="1" wrap="square" lIns="91425" tIns="45700" rIns="91425" bIns="45700" anchor="t" anchorCtr="0">
            <a:spAutoFit/>
          </a:bodyPr>
          <a:lstStyle/>
          <a:p>
            <a:r>
              <a:rPr lang="en-US" sz="4400" b="1" dirty="0">
                <a:solidFill>
                  <a:srgbClr val="E7686A"/>
                </a:solidFill>
                <a:latin typeface="Calibri"/>
                <a:ea typeface="Calibri"/>
                <a:cs typeface="Calibri"/>
                <a:sym typeface="Calibri"/>
              </a:rPr>
              <a:t>ZWEIFACHE VA: </a:t>
            </a:r>
            <a:r>
              <a:rPr lang="en-US" sz="4400" b="1" dirty="0" err="1">
                <a:solidFill>
                  <a:srgbClr val="E7686A"/>
                </a:solidFill>
                <a:latin typeface="Calibri"/>
                <a:ea typeface="Calibri"/>
                <a:cs typeface="Calibri"/>
                <a:sym typeface="Calibri"/>
              </a:rPr>
              <a:t>Mehrere</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Quellen</a:t>
            </a:r>
            <a:r>
              <a:rPr lang="en-US" sz="4400" b="1" dirty="0">
                <a:solidFill>
                  <a:srgbClr val="E7686A"/>
                </a:solidFill>
                <a:latin typeface="Calibri"/>
                <a:ea typeface="Calibri"/>
                <a:cs typeface="Calibri"/>
                <a:sym typeface="Calibri"/>
              </a:rPr>
              <a:t> der Variation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2" name="TextBox 1">
            <a:extLst>
              <a:ext uri="{FF2B5EF4-FFF2-40B4-BE49-F238E27FC236}">
                <a16:creationId xmlns:a16="http://schemas.microsoft.com/office/drawing/2014/main" id="{3F6F86A7-1344-675B-4F4E-9119321FC235}"/>
              </a:ext>
            </a:extLst>
          </p:cNvPr>
          <p:cNvSpPr txBox="1"/>
          <p:nvPr/>
        </p:nvSpPr>
        <p:spPr>
          <a:xfrm>
            <a:off x="938599" y="1606771"/>
            <a:ext cx="16734366"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err="1">
                <a:latin typeface="Calibri"/>
              </a:rPr>
              <a:t>X</a:t>
            </a:r>
            <a:r>
              <a:rPr lang="en-GB" sz="2800" baseline="-25000" dirty="0" err="1">
                <a:latin typeface="Calibri"/>
              </a:rPr>
              <a:t>ir</a:t>
            </a:r>
            <a:r>
              <a:rPr lang="en-GB" sz="2800" dirty="0">
                <a:latin typeface="Calibri"/>
              </a:rPr>
              <a:t> </a:t>
            </a:r>
            <a:r>
              <a:rPr lang="en-GB" sz="2800" dirty="0" err="1">
                <a:latin typeface="Calibri"/>
              </a:rPr>
              <a:t>ist</a:t>
            </a:r>
            <a:r>
              <a:rPr lang="en-GB" sz="2800" dirty="0">
                <a:latin typeface="Calibri"/>
              </a:rPr>
              <a:t> der Wert </a:t>
            </a:r>
            <a:r>
              <a:rPr lang="en-GB" sz="2800" dirty="0" err="1">
                <a:latin typeface="Calibri"/>
              </a:rPr>
              <a:t>unserer</a:t>
            </a:r>
            <a:r>
              <a:rPr lang="en-GB" sz="2800" dirty="0">
                <a:latin typeface="Calibri"/>
              </a:rPr>
              <a:t> </a:t>
            </a:r>
            <a:r>
              <a:rPr lang="en-GB" sz="2800" dirty="0" err="1">
                <a:latin typeface="Calibri"/>
              </a:rPr>
              <a:t>Antwortvariablen</a:t>
            </a:r>
            <a:r>
              <a:rPr lang="en-GB" sz="2800" dirty="0">
                <a:latin typeface="Calibri"/>
              </a:rPr>
              <a:t> für den </a:t>
            </a:r>
            <a:r>
              <a:rPr lang="en-GB" sz="2800" dirty="0" err="1">
                <a:latin typeface="Calibri"/>
              </a:rPr>
              <a:t>Restwert</a:t>
            </a:r>
            <a:r>
              <a:rPr lang="en-GB" sz="2800" dirty="0">
                <a:latin typeface="Calibri"/>
              </a:rPr>
              <a:t> </a:t>
            </a:r>
            <a:r>
              <a:rPr lang="en-GB" sz="2800" i="1" dirty="0">
                <a:latin typeface="Cambria"/>
              </a:rPr>
              <a:t>r</a:t>
            </a:r>
            <a:r>
              <a:rPr lang="en-GB" sz="2800" dirty="0">
                <a:latin typeface="Calibri"/>
              </a:rPr>
              <a:t> in der </a:t>
            </a:r>
            <a:r>
              <a:rPr lang="en-GB" sz="2800" dirty="0" err="1">
                <a:latin typeface="Calibri"/>
              </a:rPr>
              <a:t>Kategorie</a:t>
            </a:r>
            <a:r>
              <a:rPr lang="en-GB" sz="2800" dirty="0">
                <a:latin typeface="Calibri"/>
              </a:rPr>
              <a:t> (Ebene) </a:t>
            </a:r>
            <a:r>
              <a:rPr lang="en-GB" sz="2800" i="1" dirty="0" err="1">
                <a:latin typeface="Cambria"/>
              </a:rPr>
              <a:t>i</a:t>
            </a:r>
            <a:r>
              <a:rPr lang="en-GB" sz="2800" dirty="0">
                <a:latin typeface="Calibri"/>
              </a:rPr>
              <a:t> des Faktors </a:t>
            </a:r>
            <a:r>
              <a:rPr lang="en-GB" sz="2800" i="1" dirty="0">
                <a:latin typeface="Cambria"/>
              </a:rPr>
              <a:t>α</a:t>
            </a:r>
            <a:r>
              <a:rPr lang="en-GB" sz="2800" dirty="0">
                <a:latin typeface="Calibri"/>
              </a:rPr>
              <a:t> und der Ebene </a:t>
            </a:r>
            <a:r>
              <a:rPr lang="en-GB" sz="2800" i="1" dirty="0">
                <a:latin typeface="Cambria"/>
              </a:rPr>
              <a:t>j</a:t>
            </a:r>
            <a:r>
              <a:rPr lang="en-GB" sz="2800" dirty="0">
                <a:latin typeface="Calibri"/>
              </a:rPr>
              <a:t> des Faktors </a:t>
            </a:r>
            <a:r>
              <a:rPr lang="en-GB" sz="2800" i="1" dirty="0">
                <a:latin typeface="Cambria"/>
              </a:rPr>
              <a:t>β</a:t>
            </a:r>
          </a:p>
          <a:p>
            <a:endParaRPr lang="en-GB" sz="2800" dirty="0">
              <a:latin typeface="Calibri"/>
            </a:endParaRPr>
          </a:p>
          <a:p>
            <a:r>
              <a:rPr lang="en-GB" sz="2800" dirty="0">
                <a:latin typeface="Calibri"/>
              </a:rPr>
              <a:t>Wir </a:t>
            </a:r>
            <a:r>
              <a:rPr lang="en-GB" sz="2800" dirty="0" err="1">
                <a:latin typeface="Calibri"/>
              </a:rPr>
              <a:t>gehen</a:t>
            </a:r>
            <a:r>
              <a:rPr lang="en-GB" sz="2800" dirty="0">
                <a:latin typeface="Calibri"/>
              </a:rPr>
              <a:t> </a:t>
            </a:r>
            <a:r>
              <a:rPr lang="en-GB" sz="2800" dirty="0" err="1">
                <a:latin typeface="Calibri"/>
              </a:rPr>
              <a:t>davon</a:t>
            </a:r>
            <a:r>
              <a:rPr lang="en-GB" sz="2800" dirty="0">
                <a:latin typeface="Calibri"/>
              </a:rPr>
              <a:t> </a:t>
            </a:r>
            <a:r>
              <a:rPr lang="en-GB" sz="2800" dirty="0" err="1">
                <a:latin typeface="Calibri"/>
              </a:rPr>
              <a:t>aus</a:t>
            </a:r>
            <a:r>
              <a:rPr lang="en-GB" sz="2800" dirty="0">
                <a:latin typeface="Calibri"/>
              </a:rPr>
              <a:t>, </a:t>
            </a:r>
            <a:r>
              <a:rPr lang="en-GB" sz="2800" dirty="0" err="1">
                <a:latin typeface="Calibri"/>
              </a:rPr>
              <a:t>dass</a:t>
            </a:r>
            <a:r>
              <a:rPr lang="en-GB" sz="2800" dirty="0">
                <a:latin typeface="Calibri"/>
              </a:rPr>
              <a:t> </a:t>
            </a:r>
            <a:r>
              <a:rPr lang="en-GB" sz="2800" dirty="0" err="1">
                <a:latin typeface="Calibri"/>
              </a:rPr>
              <a:t>diese</a:t>
            </a:r>
            <a:r>
              <a:rPr lang="en-GB" sz="2800" dirty="0">
                <a:latin typeface="Calibri"/>
              </a:rPr>
              <a:t> </a:t>
            </a:r>
            <a:r>
              <a:rPr lang="en-GB" sz="2800" dirty="0" err="1">
                <a:latin typeface="Calibri"/>
              </a:rPr>
              <a:t>Werte</a:t>
            </a:r>
            <a:r>
              <a:rPr lang="en-GB" sz="2800" dirty="0">
                <a:latin typeface="Calibri"/>
              </a:rPr>
              <a:t> </a:t>
            </a:r>
            <a:r>
              <a:rPr lang="en-GB" sz="2800" dirty="0" err="1">
                <a:latin typeface="Calibri"/>
              </a:rPr>
              <a:t>vom</a:t>
            </a:r>
            <a:r>
              <a:rPr lang="en-GB" sz="2800" dirty="0">
                <a:latin typeface="Calibri"/>
              </a:rPr>
              <a:t> </a:t>
            </a:r>
            <a:r>
              <a:rPr lang="en-GB" sz="2800" dirty="0" err="1">
                <a:latin typeface="Calibri"/>
              </a:rPr>
              <a:t>großen</a:t>
            </a:r>
            <a:r>
              <a:rPr lang="en-GB" sz="2800" dirty="0">
                <a:latin typeface="Calibri"/>
              </a:rPr>
              <a:t> </a:t>
            </a:r>
            <a:r>
              <a:rPr lang="en-GB" sz="2800" dirty="0" err="1">
                <a:latin typeface="Calibri"/>
              </a:rPr>
              <a:t>Mittelwert</a:t>
            </a:r>
            <a:r>
              <a:rPr lang="en-GB" sz="2800" dirty="0">
                <a:latin typeface="Calibri"/>
              </a:rPr>
              <a:t> (μ) </a:t>
            </a:r>
            <a:r>
              <a:rPr lang="en-GB" sz="2800" dirty="0" err="1">
                <a:latin typeface="Calibri"/>
              </a:rPr>
              <a:t>als</a:t>
            </a:r>
            <a:r>
              <a:rPr lang="en-GB" sz="2800" dirty="0">
                <a:latin typeface="Calibri"/>
              </a:rPr>
              <a:t> Summe von </a:t>
            </a:r>
            <a:r>
              <a:rPr lang="en-GB" sz="2800" dirty="0" err="1">
                <a:latin typeface="Calibri"/>
              </a:rPr>
              <a:t>vier</a:t>
            </a:r>
            <a:r>
              <a:rPr lang="en-GB" sz="2800" dirty="0">
                <a:latin typeface="Calibri"/>
              </a:rPr>
              <a:t> </a:t>
            </a:r>
            <a:r>
              <a:rPr lang="en-GB" sz="2800" dirty="0" err="1">
                <a:latin typeface="Calibri"/>
              </a:rPr>
              <a:t>Effekten</a:t>
            </a:r>
            <a:r>
              <a:rPr lang="en-GB" sz="2800" dirty="0">
                <a:latin typeface="Calibri"/>
              </a:rPr>
              <a:t> </a:t>
            </a:r>
            <a:r>
              <a:rPr lang="en-GB" sz="2800" dirty="0" err="1">
                <a:latin typeface="Calibri"/>
              </a:rPr>
              <a:t>abweichen</a:t>
            </a:r>
            <a:r>
              <a:rPr lang="en-GB" sz="2800" dirty="0">
                <a:latin typeface="Calibri"/>
              </a:rPr>
              <a:t>:</a:t>
            </a:r>
          </a:p>
          <a:p>
            <a:pPr marL="457200" indent="-457200">
              <a:buAutoNum type="arabicPeriod"/>
            </a:pPr>
            <a:r>
              <a:rPr lang="en-GB" sz="2800" dirty="0">
                <a:latin typeface="Calibri"/>
              </a:rPr>
              <a:t>Eine </a:t>
            </a:r>
            <a:r>
              <a:rPr lang="en-GB" sz="2800" dirty="0" err="1">
                <a:latin typeface="Calibri"/>
              </a:rPr>
              <a:t>Verschiebung</a:t>
            </a:r>
            <a:r>
              <a:rPr lang="en-GB" sz="2800" dirty="0">
                <a:latin typeface="Calibri"/>
              </a:rPr>
              <a:t> (α</a:t>
            </a:r>
            <a:r>
              <a:rPr lang="en-GB" sz="2800" i="1" baseline="-25000" dirty="0" err="1">
                <a:latin typeface="Cambria"/>
              </a:rPr>
              <a:t>i</a:t>
            </a:r>
            <a:r>
              <a:rPr lang="en-GB" sz="2800" dirty="0">
                <a:latin typeface="Calibri"/>
              </a:rPr>
              <a:t>), die den </a:t>
            </a:r>
            <a:r>
              <a:rPr lang="en-GB" sz="2800" dirty="0" err="1">
                <a:latin typeface="Calibri"/>
              </a:rPr>
              <a:t>mittleren</a:t>
            </a:r>
            <a:r>
              <a:rPr lang="en-GB" sz="2800" dirty="0">
                <a:latin typeface="Calibri"/>
              </a:rPr>
              <a:t> </a:t>
            </a:r>
            <a:r>
              <a:rPr lang="en-GB" sz="2800" dirty="0" err="1">
                <a:latin typeface="Calibri"/>
              </a:rPr>
              <a:t>Einfluss</a:t>
            </a:r>
            <a:r>
              <a:rPr lang="en-GB" sz="2800" dirty="0">
                <a:latin typeface="Calibri"/>
              </a:rPr>
              <a:t> der </a:t>
            </a:r>
            <a:r>
              <a:rPr lang="en-GB" sz="2800" dirty="0" err="1">
                <a:latin typeface="Calibri"/>
              </a:rPr>
              <a:t>Zugehörigkeit</a:t>
            </a:r>
            <a:r>
              <a:rPr lang="en-GB" sz="2800" dirty="0">
                <a:latin typeface="Calibri"/>
              </a:rPr>
              <a:t> </a:t>
            </a:r>
            <a:r>
              <a:rPr lang="en-GB" sz="2800" dirty="0" err="1">
                <a:latin typeface="Calibri"/>
              </a:rPr>
              <a:t>zur</a:t>
            </a:r>
            <a:r>
              <a:rPr lang="en-GB" sz="2800" dirty="0">
                <a:latin typeface="Calibri"/>
              </a:rPr>
              <a:t> Ebene </a:t>
            </a:r>
            <a:r>
              <a:rPr lang="en-GB" sz="2800" i="1" dirty="0" err="1">
                <a:latin typeface="Cambria"/>
              </a:rPr>
              <a:t>i</a:t>
            </a:r>
            <a:r>
              <a:rPr lang="en-GB" sz="2800" dirty="0">
                <a:latin typeface="Calibri"/>
              </a:rPr>
              <a:t> des Faktors α </a:t>
            </a:r>
            <a:r>
              <a:rPr lang="en-GB" sz="2800" dirty="0" err="1">
                <a:latin typeface="Calibri"/>
              </a:rPr>
              <a:t>erfasst</a:t>
            </a:r>
            <a:endParaRPr lang="en-GB" sz="2800" dirty="0">
              <a:latin typeface="Calibri"/>
            </a:endParaRPr>
          </a:p>
          <a:p>
            <a:pPr marL="457200" indent="-457200">
              <a:buAutoNum type="arabicPeriod"/>
            </a:pPr>
            <a:r>
              <a:rPr lang="en-GB" sz="2800" dirty="0">
                <a:latin typeface="Calibri"/>
              </a:rPr>
              <a:t>Eine </a:t>
            </a:r>
            <a:r>
              <a:rPr lang="en-GB" sz="2800" dirty="0" err="1">
                <a:latin typeface="Calibri"/>
              </a:rPr>
              <a:t>zweite</a:t>
            </a:r>
            <a:r>
              <a:rPr lang="en-GB" sz="2800" dirty="0">
                <a:latin typeface="Calibri"/>
              </a:rPr>
              <a:t> </a:t>
            </a:r>
            <a:r>
              <a:rPr lang="en-GB" sz="2800" dirty="0" err="1">
                <a:latin typeface="Calibri"/>
              </a:rPr>
              <a:t>Verschiebung</a:t>
            </a:r>
            <a:r>
              <a:rPr lang="en-GB" sz="2800" dirty="0">
                <a:latin typeface="Calibri"/>
              </a:rPr>
              <a:t> (</a:t>
            </a:r>
            <a:r>
              <a:rPr lang="en-GB" sz="2800" i="1" dirty="0">
                <a:latin typeface="Cambria"/>
              </a:rPr>
              <a:t>β</a:t>
            </a:r>
            <a:r>
              <a:rPr lang="en-GB" sz="2800" dirty="0">
                <a:latin typeface="Calibri"/>
              </a:rPr>
              <a:t>), die den </a:t>
            </a:r>
            <a:r>
              <a:rPr lang="en-GB" sz="2800" dirty="0" err="1">
                <a:latin typeface="Calibri"/>
              </a:rPr>
              <a:t>mittleren</a:t>
            </a:r>
            <a:r>
              <a:rPr lang="en-GB" sz="2800" dirty="0">
                <a:latin typeface="Calibri"/>
              </a:rPr>
              <a:t> </a:t>
            </a:r>
            <a:r>
              <a:rPr lang="en-GB" sz="2800" dirty="0" err="1">
                <a:latin typeface="Calibri"/>
              </a:rPr>
              <a:t>Einfluss</a:t>
            </a:r>
            <a:r>
              <a:rPr lang="en-GB" sz="2800" dirty="0">
                <a:latin typeface="Calibri"/>
              </a:rPr>
              <a:t> der </a:t>
            </a:r>
            <a:r>
              <a:rPr lang="en-GB" sz="2800" dirty="0" err="1">
                <a:latin typeface="Calibri"/>
              </a:rPr>
              <a:t>Zugehörigkeit</a:t>
            </a:r>
            <a:r>
              <a:rPr lang="en-GB" sz="2800" dirty="0">
                <a:latin typeface="Calibri"/>
              </a:rPr>
              <a:t> </a:t>
            </a:r>
            <a:r>
              <a:rPr lang="en-GB" sz="2800" dirty="0" err="1">
                <a:latin typeface="Calibri"/>
              </a:rPr>
              <a:t>zur</a:t>
            </a:r>
            <a:r>
              <a:rPr lang="en-GB" sz="2800" dirty="0">
                <a:latin typeface="Calibri"/>
              </a:rPr>
              <a:t> Ebene j des Faktors </a:t>
            </a:r>
            <a:r>
              <a:rPr lang="en-GB" sz="2800" i="1" dirty="0">
                <a:latin typeface="Cambria"/>
              </a:rPr>
              <a:t>β</a:t>
            </a:r>
            <a:r>
              <a:rPr lang="en-GB" sz="2800" i="1" dirty="0">
                <a:latin typeface="Calibri"/>
              </a:rPr>
              <a:t> </a:t>
            </a:r>
            <a:r>
              <a:rPr lang="en-GB" sz="2800" dirty="0" err="1">
                <a:latin typeface="Calibri"/>
              </a:rPr>
              <a:t>erfasst</a:t>
            </a:r>
            <a:endParaRPr lang="en-GB" sz="2800" dirty="0">
              <a:latin typeface="Calibri"/>
            </a:endParaRPr>
          </a:p>
          <a:p>
            <a:pPr marL="457200" indent="-457200">
              <a:buAutoNum type="arabicPeriod"/>
            </a:pPr>
            <a:r>
              <a:rPr lang="en-GB" sz="2800" dirty="0">
                <a:latin typeface="Calibri"/>
              </a:rPr>
              <a:t>Ein </a:t>
            </a:r>
            <a:r>
              <a:rPr lang="en-GB" sz="2800" dirty="0" err="1">
                <a:latin typeface="Calibri"/>
              </a:rPr>
              <a:t>Interaktionsterm</a:t>
            </a:r>
            <a:r>
              <a:rPr lang="en-GB" sz="2800" dirty="0">
                <a:latin typeface="Calibri"/>
              </a:rPr>
              <a:t> </a:t>
            </a:r>
            <a:r>
              <a:rPr lang="en-GB" sz="2800" dirty="0" err="1">
                <a:latin typeface="Calibri"/>
              </a:rPr>
              <a:t>zwischen</a:t>
            </a:r>
            <a:r>
              <a:rPr lang="en-GB" sz="2800" dirty="0">
                <a:latin typeface="Calibri"/>
              </a:rPr>
              <a:t> </a:t>
            </a:r>
            <a:r>
              <a:rPr lang="en-GB" sz="2800" dirty="0" err="1">
                <a:latin typeface="Calibri"/>
              </a:rPr>
              <a:t>diesen</a:t>
            </a:r>
            <a:r>
              <a:rPr lang="en-GB" sz="2800" dirty="0">
                <a:latin typeface="Calibri"/>
              </a:rPr>
              <a:t> </a:t>
            </a:r>
            <a:r>
              <a:rPr lang="en-GB" sz="2800" dirty="0" err="1">
                <a:latin typeface="Calibri"/>
              </a:rPr>
              <a:t>beiden</a:t>
            </a:r>
            <a:r>
              <a:rPr lang="en-GB" sz="2800" dirty="0">
                <a:latin typeface="Calibri"/>
              </a:rPr>
              <a:t> </a:t>
            </a:r>
            <a:r>
              <a:rPr lang="en-GB" sz="2800" dirty="0" err="1">
                <a:latin typeface="Calibri"/>
              </a:rPr>
              <a:t>Faktoren</a:t>
            </a:r>
            <a:r>
              <a:rPr lang="en-GB" sz="2800" dirty="0">
                <a:latin typeface="Calibri"/>
              </a:rPr>
              <a:t> (</a:t>
            </a:r>
            <a:r>
              <a:rPr lang="en-GB" sz="2800" i="1" dirty="0"/>
              <a:t>αβ</a:t>
            </a:r>
            <a:r>
              <a:rPr lang="en-GB" sz="2800" dirty="0">
                <a:latin typeface="Calibri"/>
              </a:rPr>
              <a:t>)</a:t>
            </a:r>
            <a:r>
              <a:rPr lang="en-GB" sz="2800" baseline="-25000" dirty="0" err="1">
                <a:latin typeface="Calibri"/>
              </a:rPr>
              <a:t>ij</a:t>
            </a:r>
            <a:r>
              <a:rPr lang="en-GB" sz="2800" baseline="-25000" dirty="0">
                <a:latin typeface="Calibri"/>
              </a:rPr>
              <a:t> </a:t>
            </a:r>
          </a:p>
          <a:p>
            <a:pPr marL="457200" indent="-457200">
              <a:buAutoNum type="arabicPeriod"/>
            </a:pPr>
            <a:r>
              <a:rPr lang="en-GB" sz="2800" dirty="0">
                <a:latin typeface="Calibri"/>
              </a:rPr>
              <a:t>Ein Residuum </a:t>
            </a:r>
            <a:r>
              <a:rPr lang="en-GB" sz="2800" dirty="0" err="1">
                <a:latin typeface="Calibri"/>
              </a:rPr>
              <a:t>u</a:t>
            </a:r>
            <a:r>
              <a:rPr lang="en-GB" sz="2800" baseline="-25000" dirty="0" err="1">
                <a:latin typeface="Calibri"/>
              </a:rPr>
              <a:t>ir</a:t>
            </a:r>
            <a:r>
              <a:rPr lang="en-GB" sz="2800" dirty="0">
                <a:latin typeface="Calibri"/>
              </a:rPr>
              <a:t>, das </a:t>
            </a:r>
            <a:r>
              <a:rPr lang="en-GB" sz="2800" dirty="0" err="1">
                <a:latin typeface="Calibri"/>
              </a:rPr>
              <a:t>zufällige</a:t>
            </a:r>
            <a:r>
              <a:rPr lang="en-GB" sz="2800" dirty="0">
                <a:latin typeface="Calibri"/>
              </a:rPr>
              <a:t>, </a:t>
            </a:r>
            <a:r>
              <a:rPr lang="en-GB" sz="2800" dirty="0" err="1">
                <a:latin typeface="Calibri"/>
              </a:rPr>
              <a:t>unkontrollierte</a:t>
            </a:r>
            <a:r>
              <a:rPr lang="en-GB" sz="2800" dirty="0">
                <a:latin typeface="Calibri"/>
              </a:rPr>
              <a:t> </a:t>
            </a:r>
            <a:r>
              <a:rPr lang="en-GB" sz="2800" dirty="0" err="1">
                <a:latin typeface="Calibri"/>
              </a:rPr>
              <a:t>Schwankungen</a:t>
            </a:r>
            <a:r>
              <a:rPr lang="en-GB" sz="2800" dirty="0">
                <a:latin typeface="Calibri"/>
              </a:rPr>
              <a:t> </a:t>
            </a:r>
            <a:r>
              <a:rPr lang="en-GB" sz="2800" dirty="0" err="1">
                <a:latin typeface="Calibri"/>
              </a:rPr>
              <a:t>berücksichtigt</a:t>
            </a:r>
            <a:r>
              <a:rPr lang="en-GB" sz="2800" dirty="0">
                <a:latin typeface="Calibri"/>
              </a:rPr>
              <a:t>. Es </a:t>
            </a:r>
            <a:r>
              <a:rPr lang="en-GB" sz="2800" dirty="0" err="1">
                <a:latin typeface="Calibri"/>
              </a:rPr>
              <a:t>wird</a:t>
            </a:r>
            <a:r>
              <a:rPr lang="en-GB" sz="2800" dirty="0">
                <a:latin typeface="Calibri"/>
              </a:rPr>
              <a:t> </a:t>
            </a:r>
            <a:r>
              <a:rPr lang="en-GB" sz="2800" dirty="0" err="1">
                <a:latin typeface="Calibri"/>
              </a:rPr>
              <a:t>angenommen</a:t>
            </a:r>
            <a:r>
              <a:rPr lang="en-GB" sz="2800" dirty="0">
                <a:latin typeface="Calibri"/>
              </a:rPr>
              <a:t>, </a:t>
            </a:r>
            <a:r>
              <a:rPr lang="en-GB" sz="2800" dirty="0" err="1">
                <a:latin typeface="Calibri"/>
              </a:rPr>
              <a:t>dass</a:t>
            </a:r>
            <a:r>
              <a:rPr lang="en-GB" sz="2800" dirty="0">
                <a:latin typeface="Calibri"/>
              </a:rPr>
              <a:t> dieses Residuum </a:t>
            </a:r>
            <a:r>
              <a:rPr lang="en-GB" sz="2800" dirty="0" err="1">
                <a:latin typeface="Calibri"/>
              </a:rPr>
              <a:t>eine</a:t>
            </a:r>
            <a:r>
              <a:rPr lang="en-GB" sz="2800" dirty="0">
                <a:latin typeface="Calibri"/>
              </a:rPr>
              <a:t> </a:t>
            </a:r>
            <a:r>
              <a:rPr lang="en-GB" sz="2800" dirty="0" err="1">
                <a:latin typeface="Calibri"/>
              </a:rPr>
              <a:t>Normalverteilung</a:t>
            </a:r>
            <a:r>
              <a:rPr lang="en-GB" sz="2800" dirty="0">
                <a:latin typeface="Calibri"/>
              </a:rPr>
              <a:t> </a:t>
            </a:r>
            <a:r>
              <a:rPr lang="en-GB" sz="2800" dirty="0" err="1">
                <a:latin typeface="Calibri"/>
              </a:rPr>
              <a:t>mit</a:t>
            </a:r>
            <a:r>
              <a:rPr lang="en-GB" sz="2800" dirty="0">
                <a:latin typeface="Calibri"/>
              </a:rPr>
              <a:t> </a:t>
            </a:r>
            <a:r>
              <a:rPr lang="en-GB" sz="2800" dirty="0" err="1">
                <a:latin typeface="Calibri"/>
              </a:rPr>
              <a:t>einem</a:t>
            </a:r>
            <a:r>
              <a:rPr lang="en-GB" sz="2800" dirty="0">
                <a:latin typeface="Calibri"/>
              </a:rPr>
              <a:t> </a:t>
            </a:r>
            <a:r>
              <a:rPr lang="en-GB" sz="2800" dirty="0" err="1">
                <a:latin typeface="Calibri"/>
              </a:rPr>
              <a:t>Mittelwert</a:t>
            </a:r>
            <a:r>
              <a:rPr lang="en-GB" sz="2800" dirty="0">
                <a:latin typeface="Calibri"/>
              </a:rPr>
              <a:t> von Null </a:t>
            </a:r>
            <a:r>
              <a:rPr lang="en-GB" sz="2800" dirty="0" err="1">
                <a:latin typeface="Calibri"/>
              </a:rPr>
              <a:t>aufweist</a:t>
            </a:r>
            <a:endParaRPr lang="en-GB" sz="2800" dirty="0">
              <a:latin typeface="Calibri"/>
            </a:endParaRPr>
          </a:p>
          <a:p>
            <a:pPr marL="457200" indent="-457200">
              <a:buAutoNum type="arabicPeriod"/>
            </a:pPr>
            <a:endParaRPr lang="en-GB" sz="2800" dirty="0">
              <a:latin typeface="Calibri"/>
            </a:endParaRPr>
          </a:p>
          <a:p>
            <a:pPr marL="514350" indent="-514350">
              <a:buFont typeface="Wingdings"/>
              <a:buChar char="Ø"/>
            </a:pPr>
            <a:r>
              <a:rPr lang="en-GB" sz="2800" dirty="0">
                <a:latin typeface="Calibri"/>
              </a:rPr>
              <a:t>Der VA-Test </a:t>
            </a:r>
            <a:r>
              <a:rPr lang="en-GB" sz="2800" dirty="0" err="1">
                <a:latin typeface="Calibri"/>
              </a:rPr>
              <a:t>wird</a:t>
            </a:r>
            <a:r>
              <a:rPr lang="en-GB" sz="2800" dirty="0">
                <a:latin typeface="Calibri"/>
              </a:rPr>
              <a:t> nun </a:t>
            </a:r>
            <a:r>
              <a:rPr lang="en-GB" sz="2800" dirty="0" err="1">
                <a:latin typeface="Calibri"/>
              </a:rPr>
              <a:t>erweitert</a:t>
            </a:r>
            <a:r>
              <a:rPr lang="en-GB" sz="2800" dirty="0">
                <a:latin typeface="Calibri"/>
              </a:rPr>
              <a:t>, um </a:t>
            </a:r>
            <a:r>
              <a:rPr lang="en-GB" sz="2800" dirty="0" err="1">
                <a:latin typeface="Calibri"/>
              </a:rPr>
              <a:t>einen</a:t>
            </a:r>
            <a:r>
              <a:rPr lang="en-GB" sz="2800" dirty="0">
                <a:latin typeface="Calibri"/>
              </a:rPr>
              <a:t> </a:t>
            </a:r>
            <a:r>
              <a:rPr lang="en-GB" sz="2800" dirty="0" err="1">
                <a:latin typeface="Calibri"/>
              </a:rPr>
              <a:t>zweiten</a:t>
            </a:r>
            <a:r>
              <a:rPr lang="en-GB" sz="2800" dirty="0">
                <a:latin typeface="Calibri"/>
              </a:rPr>
              <a:t> Faktor und </a:t>
            </a:r>
            <a:r>
              <a:rPr lang="en-GB" sz="2800" dirty="0" err="1">
                <a:latin typeface="Calibri"/>
              </a:rPr>
              <a:t>eine</a:t>
            </a:r>
            <a:r>
              <a:rPr lang="en-GB" sz="2800" dirty="0">
                <a:latin typeface="Calibri"/>
              </a:rPr>
              <a:t> </a:t>
            </a:r>
            <a:r>
              <a:rPr lang="en-GB" sz="2800" dirty="0" err="1">
                <a:latin typeface="Calibri"/>
              </a:rPr>
              <a:t>mögliche</a:t>
            </a:r>
            <a:r>
              <a:rPr lang="en-GB" sz="2800" dirty="0">
                <a:latin typeface="Calibri"/>
              </a:rPr>
              <a:t> </a:t>
            </a:r>
            <a:r>
              <a:rPr lang="en-GB" sz="2800" dirty="0" err="1">
                <a:latin typeface="Calibri"/>
              </a:rPr>
              <a:t>Wechselwirkung</a:t>
            </a:r>
            <a:r>
              <a:rPr lang="en-GB" sz="2800" dirty="0">
                <a:latin typeface="Calibri"/>
              </a:rPr>
              <a:t> </a:t>
            </a:r>
            <a:r>
              <a:rPr lang="en-GB" sz="2800" dirty="0" err="1">
                <a:latin typeface="Calibri"/>
              </a:rPr>
              <a:t>zu</a:t>
            </a:r>
            <a:r>
              <a:rPr lang="en-GB" sz="2800" dirty="0">
                <a:latin typeface="Calibri"/>
              </a:rPr>
              <a:t> </a:t>
            </a:r>
            <a:r>
              <a:rPr lang="en-GB" sz="2800" dirty="0" err="1">
                <a:latin typeface="Calibri"/>
              </a:rPr>
              <a:t>berücksichtigen</a:t>
            </a:r>
            <a:endParaRPr lang="en-GB" sz="2800" dirty="0">
              <a:latin typeface="Calibri"/>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4 Objeto"/>
          <p:cNvGraphicFramePr>
            <a:graphicFrameLocks/>
          </p:cNvGraphicFramePr>
          <p:nvPr>
            <p:extLst>
              <p:ext uri="{D42A27DB-BD31-4B8C-83A1-F6EECF244321}">
                <p14:modId xmlns:p14="http://schemas.microsoft.com/office/powerpoint/2010/main" val="2110052379"/>
              </p:ext>
            </p:extLst>
          </p:nvPr>
        </p:nvGraphicFramePr>
        <p:xfrm>
          <a:off x="6987751" y="2085023"/>
          <a:ext cx="10286577" cy="6525577"/>
        </p:xfrm>
        <a:graphic>
          <a:graphicData uri="http://schemas.openxmlformats.org/presentationml/2006/ole">
            <mc:AlternateContent xmlns:mc="http://schemas.openxmlformats.org/markup-compatibility/2006">
              <mc:Choice xmlns:v="urn:schemas-microsoft-com:vml" Requires="v">
                <p:oleObj name="Document" r:id="rId3" imgW="9922461" imgH="6837823" progId="Word.Document.8">
                  <p:embed/>
                </p:oleObj>
              </mc:Choice>
              <mc:Fallback>
                <p:oleObj name="Document" r:id="rId3" imgW="9922461" imgH="6837823" progId="Word.Document.8">
                  <p:embed/>
                  <p:pic>
                    <p:nvPicPr>
                      <p:cNvPr id="9218" name="4 Objeto"/>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7751" y="2085023"/>
                        <a:ext cx="10286577" cy="6525577"/>
                      </a:xfrm>
                      <a:prstGeom prst="rect">
                        <a:avLst/>
                      </a:prstGeom>
                      <a:solidFill>
                        <a:srgbClr val="F2F2F2"/>
                      </a:solidFill>
                    </p:spPr>
                  </p:pic>
                </p:oleObj>
              </mc:Fallback>
            </mc:AlternateContent>
          </a:graphicData>
        </a:graphic>
      </p:graphicFrame>
      <p:sp>
        <p:nvSpPr>
          <p:cNvPr id="2" name="TextBox 1">
            <a:extLst>
              <a:ext uri="{FF2B5EF4-FFF2-40B4-BE49-F238E27FC236}">
                <a16:creationId xmlns:a16="http://schemas.microsoft.com/office/drawing/2014/main" id="{1563ECE9-4CB2-8531-B599-2F5AA5344456}"/>
              </a:ext>
            </a:extLst>
          </p:cNvPr>
          <p:cNvSpPr txBox="1"/>
          <p:nvPr/>
        </p:nvSpPr>
        <p:spPr>
          <a:xfrm>
            <a:off x="1013672" y="2389803"/>
            <a:ext cx="5717631" cy="5693866"/>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Ø"/>
            </a:pPr>
            <a:r>
              <a:rPr lang="en-US" sz="2800" dirty="0">
                <a:latin typeface="+mn-lt"/>
                <a:cs typeface="Calibri" panose="020F0502020204030204" pitchFamily="34" charset="0"/>
              </a:rPr>
              <a:t>Nun sind die Vergleiche zwischen den verschiedenen Teilen der Variabilität komplexer</a:t>
            </a:r>
          </a:p>
          <a:p>
            <a:endParaRPr lang="en-US" sz="2800" dirty="0">
              <a:latin typeface="+mn-lt"/>
              <a:cs typeface="Calibri" panose="020F0502020204030204" pitchFamily="34" charset="0"/>
            </a:endParaRPr>
          </a:p>
          <a:p>
            <a:pPr marL="342900" indent="-342900">
              <a:buFont typeface="Wingdings" panose="05000000000000000000" pitchFamily="2" charset="2"/>
              <a:buChar char="Ø"/>
            </a:pPr>
            <a:r>
              <a:rPr lang="en-US" sz="2800" dirty="0">
                <a:latin typeface="+mn-lt"/>
                <a:cs typeface="Calibri" panose="020F0502020204030204" pitchFamily="34" charset="0"/>
              </a:rPr>
              <a:t>Jede Variationsquelle wird (praktischerweise skaliert mit der Anzahl der Freiheitsgrade) mit der Restvarianz verglichen</a:t>
            </a:r>
          </a:p>
          <a:p>
            <a:pPr marL="342900" indent="-342900">
              <a:buFont typeface="Wingdings" panose="05000000000000000000" pitchFamily="2" charset="2"/>
              <a:buChar char="Ø"/>
            </a:pPr>
            <a:endParaRPr lang="es-ES" sz="2800" dirty="0">
              <a:latin typeface="+mn-lt"/>
              <a:cs typeface="Calibri" panose="020F0502020204030204" pitchFamily="34" charset="0"/>
            </a:endParaRPr>
          </a:p>
          <a:p>
            <a:pPr marL="342900" indent="-342900">
              <a:buFont typeface="Wingdings" panose="05000000000000000000" pitchFamily="2" charset="2"/>
              <a:buChar char="Ø"/>
            </a:pPr>
            <a:r>
              <a:rPr lang="es-ES" sz="2800" dirty="0">
                <a:latin typeface="+mn-lt"/>
                <a:cs typeface="Calibri"/>
              </a:rPr>
              <a:t>Die </a:t>
            </a:r>
            <a:r>
              <a:rPr lang="en-US" sz="2800" dirty="0">
                <a:latin typeface="+mn-lt"/>
                <a:cs typeface="Calibri"/>
              </a:rPr>
              <a:t>Intuition ist dieselbe </a:t>
            </a:r>
            <a:r>
              <a:rPr lang="es-ES" sz="2800" dirty="0" err="1">
                <a:latin typeface="+mn-lt"/>
                <a:cs typeface="Calibri"/>
              </a:rPr>
              <a:t>wie</a:t>
            </a:r>
            <a:r>
              <a:rPr lang="es-ES" sz="2800" dirty="0">
                <a:latin typeface="+mn-lt"/>
                <a:cs typeface="Calibri"/>
              </a:rPr>
              <a:t> </a:t>
            </a:r>
            <a:r>
              <a:rPr lang="en-US" sz="2800" dirty="0" err="1">
                <a:latin typeface="+mn-lt"/>
                <a:cs typeface="Calibri"/>
              </a:rPr>
              <a:t>bei</a:t>
            </a:r>
            <a:r>
              <a:rPr lang="en-US" sz="2800" dirty="0">
                <a:latin typeface="+mn-lt"/>
                <a:cs typeface="Calibri"/>
              </a:rPr>
              <a:t> der </a:t>
            </a:r>
            <a:r>
              <a:rPr lang="en-US" sz="2800" dirty="0" err="1">
                <a:latin typeface="+mn-lt"/>
                <a:cs typeface="Calibri"/>
              </a:rPr>
              <a:t>einfachen</a:t>
            </a:r>
            <a:r>
              <a:rPr lang="en-US" sz="2800" dirty="0">
                <a:latin typeface="+mn-lt"/>
                <a:cs typeface="Calibri"/>
              </a:rPr>
              <a:t> VA, </a:t>
            </a:r>
            <a:r>
              <a:rPr lang="en-US" sz="2800" dirty="0" err="1">
                <a:latin typeface="+mn-lt"/>
                <a:cs typeface="Calibri"/>
              </a:rPr>
              <a:t>aber</a:t>
            </a:r>
            <a:r>
              <a:rPr lang="en-US" sz="2800" dirty="0">
                <a:latin typeface="+mn-lt"/>
                <a:cs typeface="Calibri"/>
              </a:rPr>
              <a:t> es </a:t>
            </a:r>
            <a:r>
              <a:rPr lang="en-US" sz="2800" dirty="0" err="1">
                <a:latin typeface="+mn-lt"/>
                <a:cs typeface="Calibri"/>
              </a:rPr>
              <a:t>gibt</a:t>
            </a:r>
            <a:r>
              <a:rPr lang="en-US" sz="2800" dirty="0">
                <a:latin typeface="+mn-lt"/>
                <a:cs typeface="Calibri"/>
              </a:rPr>
              <a:t> drei verschiedene Tests</a:t>
            </a:r>
          </a:p>
          <a:p>
            <a:pPr marL="1082675" indent="-514350">
              <a:buFont typeface="+mj-lt"/>
              <a:buAutoNum type="arabicPeriod"/>
            </a:pPr>
            <a:endParaRPr lang="en-US" sz="2800" dirty="0">
              <a:latin typeface="+mn-lt"/>
              <a:cs typeface="Calibri" panose="020F0502020204030204" pitchFamily="34" charset="0"/>
            </a:endParaRPr>
          </a:p>
        </p:txBody>
      </p:sp>
      <p:sp>
        <p:nvSpPr>
          <p:cNvPr id="3" name="Google Shape;159;p4">
            <a:extLst>
              <a:ext uri="{FF2B5EF4-FFF2-40B4-BE49-F238E27FC236}">
                <a16:creationId xmlns:a16="http://schemas.microsoft.com/office/drawing/2014/main" id="{F4B5C7AE-9883-E29C-8BA3-748335A581E1}"/>
              </a:ext>
            </a:extLst>
          </p:cNvPr>
          <p:cNvSpPr txBox="1"/>
          <p:nvPr/>
        </p:nvSpPr>
        <p:spPr>
          <a:xfrm>
            <a:off x="1013047" y="633865"/>
            <a:ext cx="13304933" cy="769401"/>
          </a:xfrm>
          <a:prstGeom prst="rect">
            <a:avLst/>
          </a:prstGeom>
          <a:noFill/>
          <a:ln>
            <a:noFill/>
          </a:ln>
        </p:spPr>
        <p:txBody>
          <a:bodyPr spcFirstLastPara="1" wrap="square" lIns="91425" tIns="45700" rIns="91425" bIns="45700" anchor="t" anchorCtr="0">
            <a:spAutoFit/>
          </a:bodyPr>
          <a:lstStyle/>
          <a:p>
            <a:r>
              <a:rPr lang="en-US" sz="4400" b="1" dirty="0">
                <a:solidFill>
                  <a:srgbClr val="E7686A"/>
                </a:solidFill>
                <a:latin typeface="Calibri"/>
                <a:ea typeface="Calibri"/>
                <a:cs typeface="Calibri"/>
                <a:sym typeface="Calibri"/>
              </a:rPr>
              <a:t>ZWEIFACHE VA: </a:t>
            </a:r>
            <a:r>
              <a:rPr lang="en-US" sz="4400" b="1" dirty="0" err="1">
                <a:solidFill>
                  <a:srgbClr val="E7686A"/>
                </a:solidFill>
                <a:latin typeface="Calibri"/>
                <a:ea typeface="Calibri"/>
                <a:cs typeface="Calibri"/>
                <a:sym typeface="Calibri"/>
              </a:rPr>
              <a:t>Durchführung</a:t>
            </a:r>
            <a:r>
              <a:rPr lang="en-US" sz="4400" b="1" dirty="0">
                <a:solidFill>
                  <a:srgbClr val="E7686A"/>
                </a:solidFill>
                <a:latin typeface="Calibri"/>
                <a:ea typeface="Calibri"/>
                <a:cs typeface="Calibri"/>
                <a:sym typeface="Calibri"/>
              </a:rPr>
              <a:t> des Tests </a:t>
            </a:r>
            <a:endParaRPr lang="en-US" sz="4400" b="1" dirty="0">
              <a:latin typeface="Calibri"/>
              <a:ea typeface="Calibri"/>
              <a:cs typeface="Calibri"/>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63ECE9-4CB2-8531-B599-2F5AA5344456}"/>
              </a:ext>
            </a:extLst>
          </p:cNvPr>
          <p:cNvSpPr txBox="1"/>
          <p:nvPr/>
        </p:nvSpPr>
        <p:spPr>
          <a:xfrm>
            <a:off x="768304" y="1758526"/>
            <a:ext cx="10185022" cy="7417415"/>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Ø"/>
            </a:pPr>
            <a:r>
              <a:rPr lang="en-US" sz="2800" dirty="0">
                <a:latin typeface="+mn-lt"/>
                <a:cs typeface="Calibri"/>
              </a:rPr>
              <a:t>Eine Gesundheitseinrichtung möchte den möglichen Einfluss von Alter und Geschlecht auf die Verwendung eines Arzneimittels </a:t>
            </a:r>
            <a:r>
              <a:rPr lang="en-US" sz="2800" dirty="0" err="1">
                <a:latin typeface="+mn-lt"/>
                <a:cs typeface="Calibri"/>
              </a:rPr>
              <a:t>analysieren</a:t>
            </a:r>
            <a:r>
              <a:rPr lang="en-US" sz="2800" dirty="0">
                <a:latin typeface="+mn-lt"/>
                <a:cs typeface="Calibri"/>
              </a:rPr>
              <a:t>. Zu </a:t>
            </a:r>
            <a:r>
              <a:rPr lang="en-US" sz="2800" dirty="0" err="1">
                <a:latin typeface="+mn-lt"/>
                <a:cs typeface="Calibri"/>
              </a:rPr>
              <a:t>diesem</a:t>
            </a:r>
            <a:r>
              <a:rPr lang="en-US" sz="2800" dirty="0">
                <a:latin typeface="+mn-lt"/>
                <a:cs typeface="Calibri"/>
              </a:rPr>
              <a:t> Zweck </a:t>
            </a:r>
            <a:r>
              <a:rPr lang="en-US" sz="2800" dirty="0" err="1">
                <a:latin typeface="+mn-lt"/>
                <a:cs typeface="Calibri"/>
              </a:rPr>
              <a:t>wird</a:t>
            </a:r>
            <a:r>
              <a:rPr lang="en-US" sz="2800" dirty="0">
                <a:latin typeface="+mn-lt"/>
                <a:cs typeface="Calibri"/>
              </a:rPr>
              <a:t> </a:t>
            </a:r>
            <a:r>
              <a:rPr lang="en-US" sz="2800" dirty="0" err="1">
                <a:latin typeface="+mn-lt"/>
                <a:cs typeface="Calibri"/>
              </a:rPr>
              <a:t>eine</a:t>
            </a:r>
            <a:r>
              <a:rPr lang="en-US" sz="2800" dirty="0">
                <a:latin typeface="+mn-lt"/>
                <a:cs typeface="Calibri"/>
              </a:rPr>
              <a:t> </a:t>
            </a:r>
            <a:r>
              <a:rPr lang="en-US" sz="2800" dirty="0" err="1">
                <a:latin typeface="+mn-lt"/>
                <a:cs typeface="Calibri"/>
              </a:rPr>
              <a:t>Stichprobenerhebung</a:t>
            </a:r>
            <a:r>
              <a:rPr lang="en-US" sz="2800" dirty="0">
                <a:latin typeface="+mn-lt"/>
                <a:cs typeface="Calibri"/>
              </a:rPr>
              <a:t> </a:t>
            </a:r>
            <a:r>
              <a:rPr lang="en-US" sz="2800" dirty="0" err="1">
                <a:latin typeface="+mn-lt"/>
                <a:cs typeface="Calibri"/>
              </a:rPr>
              <a:t>durchgeführt</a:t>
            </a:r>
            <a:r>
              <a:rPr lang="en-US" sz="2800" dirty="0">
                <a:latin typeface="+mn-lt"/>
                <a:cs typeface="Calibri"/>
              </a:rPr>
              <a:t>, </a:t>
            </a:r>
            <a:r>
              <a:rPr lang="en-US" sz="2800" dirty="0" err="1">
                <a:latin typeface="+mn-lt"/>
                <a:cs typeface="Calibri"/>
              </a:rPr>
              <a:t>bei</a:t>
            </a:r>
            <a:r>
              <a:rPr lang="en-US" sz="2800" dirty="0">
                <a:latin typeface="+mn-lt"/>
                <a:cs typeface="Calibri"/>
              </a:rPr>
              <a:t> der die </a:t>
            </a:r>
            <a:r>
              <a:rPr lang="en-US" sz="2800" dirty="0" err="1">
                <a:latin typeface="+mn-lt"/>
                <a:cs typeface="Calibri"/>
              </a:rPr>
              <a:t>Nutzer:innen</a:t>
            </a:r>
            <a:r>
              <a:rPr lang="en-US" sz="2800" dirty="0">
                <a:latin typeface="+mn-lt"/>
                <a:cs typeface="Calibri"/>
              </a:rPr>
              <a:t> </a:t>
            </a:r>
            <a:r>
              <a:rPr lang="en-US" sz="2800" dirty="0" err="1">
                <a:latin typeface="+mn-lt"/>
                <a:cs typeface="Calibri"/>
              </a:rPr>
              <a:t>nach</a:t>
            </a:r>
            <a:r>
              <a:rPr lang="en-US" sz="2800" dirty="0">
                <a:latin typeface="+mn-lt"/>
                <a:cs typeface="Calibri"/>
              </a:rPr>
              <a:t> Alter in vier </a:t>
            </a:r>
            <a:r>
              <a:rPr lang="en-US" sz="2800" dirty="0" err="1">
                <a:latin typeface="+mn-lt"/>
                <a:cs typeface="Calibri"/>
              </a:rPr>
              <a:t>Kategorien</a:t>
            </a:r>
            <a:r>
              <a:rPr lang="en-US" sz="2800" dirty="0">
                <a:latin typeface="+mn-lt"/>
                <a:cs typeface="Calibri"/>
              </a:rPr>
              <a:t> (Kinder, </a:t>
            </a:r>
            <a:r>
              <a:rPr lang="en-US" sz="2800" dirty="0" err="1">
                <a:latin typeface="+mn-lt"/>
                <a:cs typeface="Calibri"/>
              </a:rPr>
              <a:t>Jugendliche</a:t>
            </a:r>
            <a:r>
              <a:rPr lang="en-US" sz="2800" dirty="0">
                <a:latin typeface="+mn-lt"/>
                <a:cs typeface="Calibri"/>
              </a:rPr>
              <a:t>, </a:t>
            </a:r>
            <a:r>
              <a:rPr lang="en-US" sz="2800" dirty="0" err="1">
                <a:latin typeface="+mn-lt"/>
                <a:cs typeface="Calibri"/>
              </a:rPr>
              <a:t>Erwachsene</a:t>
            </a:r>
            <a:r>
              <a:rPr lang="en-US" sz="2800" dirty="0">
                <a:latin typeface="+mn-lt"/>
                <a:cs typeface="Calibri"/>
              </a:rPr>
              <a:t>, </a:t>
            </a:r>
            <a:r>
              <a:rPr lang="en-US" sz="2800" dirty="0" err="1">
                <a:latin typeface="+mn-lt"/>
                <a:cs typeface="Calibri"/>
              </a:rPr>
              <a:t>Senioren</a:t>
            </a:r>
            <a:r>
              <a:rPr lang="en-US" sz="2800" dirty="0">
                <a:latin typeface="+mn-lt"/>
                <a:cs typeface="Calibri"/>
              </a:rPr>
              <a:t>) und </a:t>
            </a:r>
            <a:r>
              <a:rPr lang="en-US" sz="2800" dirty="0" err="1">
                <a:latin typeface="+mn-lt"/>
                <a:cs typeface="Calibri"/>
              </a:rPr>
              <a:t>Geschlecht</a:t>
            </a:r>
            <a:r>
              <a:rPr lang="en-US" sz="2800" dirty="0">
                <a:latin typeface="+mn-lt"/>
                <a:cs typeface="Calibri"/>
              </a:rPr>
              <a:t> </a:t>
            </a:r>
            <a:r>
              <a:rPr lang="en-US" sz="2800" dirty="0" err="1">
                <a:latin typeface="+mn-lt"/>
                <a:cs typeface="Calibri"/>
              </a:rPr>
              <a:t>eingeteilt</a:t>
            </a:r>
            <a:r>
              <a:rPr lang="en-US" sz="2800" dirty="0">
                <a:latin typeface="+mn-lt"/>
                <a:cs typeface="Calibri"/>
              </a:rPr>
              <a:t> </a:t>
            </a:r>
            <a:r>
              <a:rPr lang="en-US" sz="2800" dirty="0" err="1">
                <a:latin typeface="+mn-lt"/>
                <a:cs typeface="Calibri"/>
              </a:rPr>
              <a:t>wurden</a:t>
            </a:r>
            <a:r>
              <a:rPr lang="en-US" sz="2800" dirty="0">
                <a:latin typeface="+mn-lt"/>
                <a:cs typeface="Calibri"/>
              </a:rPr>
              <a:t>.</a:t>
            </a:r>
          </a:p>
          <a:p>
            <a:pPr marL="342900" indent="-342900">
              <a:buFont typeface="Wingdings" panose="05000000000000000000" pitchFamily="2" charset="2"/>
              <a:buChar char="Ø"/>
            </a:pPr>
            <a:endParaRPr lang="en-US" sz="2800" dirty="0">
              <a:latin typeface="+mn-lt"/>
              <a:cs typeface="Calibri" panose="020F0502020204030204" pitchFamily="34" charset="0"/>
            </a:endParaRPr>
          </a:p>
          <a:p>
            <a:pPr marL="342900" indent="-342900">
              <a:buFont typeface="Wingdings" panose="05000000000000000000" pitchFamily="2" charset="2"/>
              <a:buChar char="Ø"/>
            </a:pPr>
            <a:r>
              <a:rPr lang="en-US" sz="2800" dirty="0">
                <a:latin typeface="+mn-lt"/>
                <a:cs typeface="Calibri"/>
              </a:rPr>
              <a:t>Zu diesem Zweck wurde eine Stichprobenerhebung durchgeführt, bei der die Nutzer nach Alter in </a:t>
            </a:r>
            <a:r>
              <a:rPr lang="en-US" sz="2800" dirty="0" err="1">
                <a:latin typeface="+mn-lt"/>
                <a:cs typeface="Calibri"/>
              </a:rPr>
              <a:t>vier</a:t>
            </a:r>
            <a:r>
              <a:rPr lang="en-US" sz="2800" dirty="0">
                <a:latin typeface="+mn-lt"/>
                <a:cs typeface="Calibri"/>
              </a:rPr>
              <a:t> </a:t>
            </a:r>
            <a:r>
              <a:rPr lang="en-US" sz="2800" dirty="0" err="1">
                <a:latin typeface="+mn-lt"/>
                <a:cs typeface="Calibri"/>
              </a:rPr>
              <a:t>Kategorien</a:t>
            </a:r>
            <a:r>
              <a:rPr lang="en-US" sz="2800" dirty="0">
                <a:latin typeface="+mn-lt"/>
                <a:cs typeface="Calibri"/>
              </a:rPr>
              <a:t> (Kinder, </a:t>
            </a:r>
            <a:r>
              <a:rPr lang="en-US" sz="2800" dirty="0" err="1">
                <a:latin typeface="+mn-lt"/>
                <a:cs typeface="Calibri"/>
              </a:rPr>
              <a:t>Jugendliche</a:t>
            </a:r>
            <a:r>
              <a:rPr lang="en-US" sz="2800" dirty="0">
                <a:latin typeface="+mn-lt"/>
                <a:cs typeface="Calibri"/>
              </a:rPr>
              <a:t>, </a:t>
            </a:r>
            <a:r>
              <a:rPr lang="en-US" sz="2800" dirty="0" err="1">
                <a:latin typeface="+mn-lt"/>
                <a:cs typeface="Calibri"/>
              </a:rPr>
              <a:t>Erwachsene</a:t>
            </a:r>
            <a:r>
              <a:rPr lang="en-US" sz="2800" dirty="0">
                <a:latin typeface="+mn-lt"/>
                <a:cs typeface="Calibri"/>
              </a:rPr>
              <a:t>, </a:t>
            </a:r>
            <a:r>
              <a:rPr lang="en-US" sz="2800" dirty="0" err="1">
                <a:latin typeface="+mn-lt"/>
                <a:cs typeface="Calibri"/>
              </a:rPr>
              <a:t>Senior:innen</a:t>
            </a:r>
            <a:r>
              <a:rPr lang="en-US" sz="2800" dirty="0">
                <a:latin typeface="+mn-lt"/>
                <a:cs typeface="Calibri"/>
              </a:rPr>
              <a:t>) und </a:t>
            </a:r>
            <a:r>
              <a:rPr lang="en-US" sz="2800" dirty="0" err="1">
                <a:latin typeface="+mn-lt"/>
                <a:cs typeface="Calibri"/>
              </a:rPr>
              <a:t>Geschlecht</a:t>
            </a:r>
            <a:r>
              <a:rPr lang="en-US" sz="2800" dirty="0">
                <a:latin typeface="+mn-lt"/>
                <a:cs typeface="Calibri"/>
              </a:rPr>
              <a:t> </a:t>
            </a:r>
            <a:r>
              <a:rPr lang="en-US" sz="2800" dirty="0" err="1">
                <a:latin typeface="+mn-lt"/>
                <a:cs typeface="Calibri"/>
              </a:rPr>
              <a:t>eingeteilt</a:t>
            </a:r>
            <a:r>
              <a:rPr lang="en-US" sz="2800" dirty="0">
                <a:latin typeface="+mn-lt"/>
                <a:cs typeface="Calibri"/>
              </a:rPr>
              <a:t> wurden. Es wurde eine Stichprobe von 24 Personen gezogen, wobei 3 Personen unabhängig voneinander nach Geschlecht und Altersgruppe ausgewählt wurden. </a:t>
            </a:r>
            <a:endParaRPr lang="en-US" sz="2800" dirty="0">
              <a:latin typeface="+mn-lt"/>
              <a:cs typeface="Calibri" panose="020F0502020204030204" pitchFamily="34" charset="0"/>
            </a:endParaRPr>
          </a:p>
          <a:p>
            <a:pPr marL="342900" indent="-342900">
              <a:buFont typeface="Wingdings" panose="05000000000000000000" pitchFamily="2" charset="2"/>
              <a:buChar char="Ø"/>
            </a:pPr>
            <a:endParaRPr lang="en-US" sz="2800" dirty="0">
              <a:latin typeface="+mn-lt"/>
              <a:cs typeface="Calibri" panose="020F0502020204030204" pitchFamily="34" charset="0"/>
            </a:endParaRPr>
          </a:p>
          <a:p>
            <a:pPr marL="342900" indent="-342900">
              <a:buFont typeface="Wingdings" panose="05000000000000000000" pitchFamily="2" charset="2"/>
              <a:buChar char="Ø"/>
            </a:pPr>
            <a:r>
              <a:rPr lang="en-US" sz="2800" dirty="0">
                <a:latin typeface="+mn-lt"/>
                <a:cs typeface="Calibri"/>
              </a:rPr>
              <a:t>Die </a:t>
            </a:r>
            <a:r>
              <a:rPr lang="en-US" sz="2800" dirty="0" err="1">
                <a:latin typeface="+mn-lt"/>
                <a:cs typeface="Calibri"/>
              </a:rPr>
              <a:t>Zielvariable</a:t>
            </a:r>
            <a:r>
              <a:rPr lang="en-US" sz="2800" dirty="0">
                <a:latin typeface="+mn-lt"/>
                <a:cs typeface="Calibri"/>
              </a:rPr>
              <a:t> ist der monatliche </a:t>
            </a:r>
            <a:r>
              <a:rPr lang="en-US" sz="2800" dirty="0" err="1">
                <a:latin typeface="+mn-lt"/>
                <a:cs typeface="Calibri"/>
              </a:rPr>
              <a:t>Verbrauch</a:t>
            </a:r>
            <a:r>
              <a:rPr lang="en-US" sz="2800" dirty="0">
                <a:latin typeface="+mn-lt"/>
                <a:cs typeface="Calibri"/>
              </a:rPr>
              <a:t> dieses </a:t>
            </a:r>
            <a:r>
              <a:rPr lang="en-US" sz="2800" dirty="0" err="1">
                <a:latin typeface="+mn-lt"/>
                <a:cs typeface="Calibri"/>
              </a:rPr>
              <a:t>Arzneimittels</a:t>
            </a:r>
            <a:r>
              <a:rPr lang="en-US" sz="2800" dirty="0">
                <a:latin typeface="+mn-lt"/>
                <a:cs typeface="Calibri"/>
              </a:rPr>
              <a:t> (in €)</a:t>
            </a:r>
          </a:p>
        </p:txBody>
      </p:sp>
      <p:sp>
        <p:nvSpPr>
          <p:cNvPr id="3" name="Google Shape;159;p4">
            <a:extLst>
              <a:ext uri="{FF2B5EF4-FFF2-40B4-BE49-F238E27FC236}">
                <a16:creationId xmlns:a16="http://schemas.microsoft.com/office/drawing/2014/main" id="{F4B5C7AE-9883-E29C-8BA3-748335A581E1}"/>
              </a:ext>
            </a:extLst>
          </p:cNvPr>
          <p:cNvSpPr txBox="1"/>
          <p:nvPr/>
        </p:nvSpPr>
        <p:spPr>
          <a:xfrm>
            <a:off x="759047" y="549198"/>
            <a:ext cx="13304933" cy="1384954"/>
          </a:xfrm>
          <a:prstGeom prst="rect">
            <a:avLst/>
          </a:prstGeom>
          <a:noFill/>
          <a:ln>
            <a:noFill/>
          </a:ln>
        </p:spPr>
        <p:txBody>
          <a:bodyPr spcFirstLastPara="1" wrap="square" lIns="91425" tIns="45700" rIns="91425" bIns="45700" anchor="t" anchorCtr="0">
            <a:spAutoFit/>
          </a:bodyPr>
          <a:lstStyle/>
          <a:p>
            <a:r>
              <a:rPr lang="en-US" sz="4400" b="1" dirty="0">
                <a:solidFill>
                  <a:srgbClr val="E7686A"/>
                </a:solidFill>
                <a:latin typeface="Calibri"/>
                <a:ea typeface="Calibri"/>
                <a:cs typeface="Calibri"/>
                <a:sym typeface="Calibri"/>
              </a:rPr>
              <a:t>ZWEIFACHE VA: </a:t>
            </a:r>
            <a:r>
              <a:rPr lang="en-US" sz="4400" b="1" dirty="0" err="1">
                <a:solidFill>
                  <a:srgbClr val="E7686A"/>
                </a:solidFill>
                <a:latin typeface="Calibri"/>
                <a:ea typeface="Calibri"/>
                <a:cs typeface="Calibri"/>
                <a:sym typeface="Calibri"/>
              </a:rPr>
              <a:t>Beispiel</a:t>
            </a:r>
            <a:r>
              <a:rPr lang="en-US" sz="4400" b="1" dirty="0">
                <a:solidFill>
                  <a:srgbClr val="E7686A"/>
                </a:solidFill>
                <a:latin typeface="Calibri"/>
                <a:ea typeface="Calibri"/>
                <a:cs typeface="Calibri"/>
                <a:sym typeface="Calibri"/>
              </a:rPr>
              <a:t> in R</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4" name="Rectangle 2">
            <a:extLst>
              <a:ext uri="{FF2B5EF4-FFF2-40B4-BE49-F238E27FC236}">
                <a16:creationId xmlns:a16="http://schemas.microsoft.com/office/drawing/2014/main" id="{F0365B29-8EBC-DDFF-5843-8EEB5382F8E1}"/>
              </a:ext>
            </a:extLst>
          </p:cNvPr>
          <p:cNvSpPr>
            <a:spLocks noChangeArrowheads="1"/>
          </p:cNvSpPr>
          <p:nvPr/>
        </p:nvSpPr>
        <p:spPr bwMode="auto">
          <a:xfrm>
            <a:off x="11734800" y="173736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A890CD36-D8BF-FCE3-2F6F-E8C28FCEEFC9}"/>
              </a:ext>
            </a:extLst>
          </p:cNvPr>
          <p:cNvGraphicFramePr>
            <a:graphicFrameLocks noChangeAspect="1"/>
          </p:cNvGraphicFramePr>
          <p:nvPr>
            <p:extLst>
              <p:ext uri="{D42A27DB-BD31-4B8C-83A1-F6EECF244321}">
                <p14:modId xmlns:p14="http://schemas.microsoft.com/office/powerpoint/2010/main" val="2811943331"/>
              </p:ext>
            </p:extLst>
          </p:nvPr>
        </p:nvGraphicFramePr>
        <p:xfrm>
          <a:off x="10828020" y="841134"/>
          <a:ext cx="4130040" cy="8129998"/>
        </p:xfrm>
        <a:graphic>
          <a:graphicData uri="http://schemas.openxmlformats.org/presentationml/2006/ole">
            <mc:AlternateContent xmlns:mc="http://schemas.openxmlformats.org/markup-compatibility/2006">
              <mc:Choice xmlns:v="urn:schemas-microsoft-com:vml" Requires="v">
                <p:oleObj r:id="rId3" imgW="2217612" imgH="4366638" progId="PBrush">
                  <p:embed/>
                </p:oleObj>
              </mc:Choice>
              <mc:Fallback>
                <p:oleObj r:id="rId3" imgW="2217612" imgH="4366638" progId="PBrush">
                  <p:embed/>
                  <p:pic>
                    <p:nvPicPr>
                      <p:cNvPr id="5" name="Object 4">
                        <a:extLst>
                          <a:ext uri="{FF2B5EF4-FFF2-40B4-BE49-F238E27FC236}">
                            <a16:creationId xmlns:a16="http://schemas.microsoft.com/office/drawing/2014/main" id="{A890CD36-D8BF-FCE3-2F6F-E8C28FCEE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8020" y="841134"/>
                        <a:ext cx="4130040" cy="8129998"/>
                      </a:xfrm>
                      <a:prstGeom prst="rect">
                        <a:avLst/>
                      </a:prstGeom>
                      <a:noFill/>
                    </p:spPr>
                  </p:pic>
                </p:oleObj>
              </mc:Fallback>
            </mc:AlternateContent>
          </a:graphicData>
        </a:graphic>
      </p:graphicFrame>
    </p:spTree>
    <p:extLst>
      <p:ext uri="{BB962C8B-B14F-4D97-AF65-F5344CB8AC3E}">
        <p14:creationId xmlns:p14="http://schemas.microsoft.com/office/powerpoint/2010/main" val="14687240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63ECE9-4CB2-8531-B599-2F5AA5344456}"/>
              </a:ext>
            </a:extLst>
          </p:cNvPr>
          <p:cNvSpPr txBox="1"/>
          <p:nvPr/>
        </p:nvSpPr>
        <p:spPr>
          <a:xfrm>
            <a:off x="768304" y="1737360"/>
            <a:ext cx="15873776" cy="1384995"/>
          </a:xfrm>
          <a:prstGeom prst="rect">
            <a:avLst/>
          </a:prstGeom>
          <a:noFill/>
        </p:spPr>
        <p:txBody>
          <a:bodyPr wrap="square" rtlCol="0">
            <a:spAutoFit/>
          </a:bodyPr>
          <a:lstStyle/>
          <a:p>
            <a:pPr marL="342900" indent="-342900">
              <a:buFont typeface="Wingdings" panose="05000000000000000000" pitchFamily="2" charset="2"/>
              <a:buChar char="Ø"/>
            </a:pPr>
            <a:r>
              <a:rPr lang="en-US" sz="2800" dirty="0">
                <a:latin typeface="+mn-lt"/>
                <a:cs typeface="Calibri" panose="020F0502020204030204" pitchFamily="34" charset="0"/>
              </a:rPr>
              <a:t>Zunächst prüfen wir, ob die geforderten Annahmen tatsächlich zutreffen, indem wir Tests auf Normalität und gleiche Varianz durchführen. Normalitätstests (für alle Altersgruppen und die beiden Geschlechter):</a:t>
            </a:r>
          </a:p>
          <a:p>
            <a:pPr marL="342900" indent="-342900">
              <a:buFont typeface="Wingdings" panose="05000000000000000000" pitchFamily="2" charset="2"/>
              <a:buChar char="Ø"/>
            </a:pPr>
            <a:endParaRPr lang="en-US" sz="2800" dirty="0">
              <a:latin typeface="+mn-lt"/>
              <a:cs typeface="Calibri" panose="020F0502020204030204" pitchFamily="34" charset="0"/>
            </a:endParaRPr>
          </a:p>
        </p:txBody>
      </p:sp>
      <p:sp>
        <p:nvSpPr>
          <p:cNvPr id="3" name="Google Shape;159;p4">
            <a:extLst>
              <a:ext uri="{FF2B5EF4-FFF2-40B4-BE49-F238E27FC236}">
                <a16:creationId xmlns:a16="http://schemas.microsoft.com/office/drawing/2014/main" id="{F4B5C7AE-9883-E29C-8BA3-748335A581E1}"/>
              </a:ext>
            </a:extLst>
          </p:cNvPr>
          <p:cNvSpPr txBox="1"/>
          <p:nvPr/>
        </p:nvSpPr>
        <p:spPr>
          <a:xfrm>
            <a:off x="1203547" y="231698"/>
            <a:ext cx="13304933" cy="1384954"/>
          </a:xfrm>
          <a:prstGeom prst="rect">
            <a:avLst/>
          </a:prstGeom>
          <a:noFill/>
          <a:ln>
            <a:noFill/>
          </a:ln>
        </p:spPr>
        <p:txBody>
          <a:bodyPr spcFirstLastPara="1" wrap="square" lIns="91425" tIns="45700" rIns="91425" bIns="45700" anchor="t" anchorCtr="0">
            <a:spAutoFit/>
          </a:bodyPr>
          <a:lstStyle/>
          <a:p>
            <a:r>
              <a:rPr lang="en-US" sz="4400" b="1" dirty="0">
                <a:solidFill>
                  <a:srgbClr val="E7686A"/>
                </a:solidFill>
                <a:latin typeface="Calibri"/>
                <a:ea typeface="Calibri"/>
                <a:cs typeface="Calibri"/>
                <a:sym typeface="Calibri"/>
              </a:rPr>
              <a:t>ZWEIFACHE VA: </a:t>
            </a:r>
            <a:r>
              <a:rPr lang="en-US" sz="4400" b="1" dirty="0" err="1">
                <a:solidFill>
                  <a:srgbClr val="E7686A"/>
                </a:solidFill>
                <a:latin typeface="Calibri"/>
                <a:ea typeface="Calibri"/>
                <a:cs typeface="Calibri"/>
                <a:sym typeface="Calibri"/>
              </a:rPr>
              <a:t>Beispiel</a:t>
            </a:r>
            <a:r>
              <a:rPr lang="en-US" sz="4400" b="1" dirty="0">
                <a:solidFill>
                  <a:srgbClr val="E7686A"/>
                </a:solidFill>
                <a:latin typeface="Calibri"/>
                <a:ea typeface="Calibri"/>
                <a:cs typeface="Calibri"/>
                <a:sym typeface="Calibri"/>
              </a:rPr>
              <a:t> in R</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4" name="Rectangle 2">
            <a:extLst>
              <a:ext uri="{FF2B5EF4-FFF2-40B4-BE49-F238E27FC236}">
                <a16:creationId xmlns:a16="http://schemas.microsoft.com/office/drawing/2014/main" id="{F0365B29-8EBC-DDFF-5843-8EEB5382F8E1}"/>
              </a:ext>
            </a:extLst>
          </p:cNvPr>
          <p:cNvSpPr>
            <a:spLocks noChangeArrowheads="1"/>
          </p:cNvSpPr>
          <p:nvPr/>
        </p:nvSpPr>
        <p:spPr bwMode="auto">
          <a:xfrm>
            <a:off x="11734800" y="173736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3F6B5FB9-9ADA-5F52-97EC-F8C574D35D05}"/>
              </a:ext>
            </a:extLst>
          </p:cNvPr>
          <p:cNvSpPr>
            <a:spLocks noChangeArrowheads="1"/>
          </p:cNvSpPr>
          <p:nvPr/>
        </p:nvSpPr>
        <p:spPr bwMode="auto">
          <a:xfrm>
            <a:off x="1341120" y="352044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14660B6C-5D12-4017-6B68-08373CF44FBA}"/>
              </a:ext>
            </a:extLst>
          </p:cNvPr>
          <p:cNvGraphicFramePr>
            <a:graphicFrameLocks noChangeAspect="1"/>
          </p:cNvGraphicFramePr>
          <p:nvPr>
            <p:extLst>
              <p:ext uri="{D42A27DB-BD31-4B8C-83A1-F6EECF244321}">
                <p14:modId xmlns:p14="http://schemas.microsoft.com/office/powerpoint/2010/main" val="2783992836"/>
              </p:ext>
            </p:extLst>
          </p:nvPr>
        </p:nvGraphicFramePr>
        <p:xfrm>
          <a:off x="3035422" y="3363518"/>
          <a:ext cx="9144981" cy="1783080"/>
        </p:xfrm>
        <a:graphic>
          <a:graphicData uri="http://schemas.openxmlformats.org/presentationml/2006/ole">
            <mc:AlternateContent xmlns:mc="http://schemas.openxmlformats.org/markup-compatibility/2006">
              <mc:Choice xmlns:v="urn:schemas-microsoft-com:vml" Requires="v">
                <p:oleObj r:id="rId3" imgW="3795089" imgH="739048" progId="PBrush">
                  <p:embed/>
                </p:oleObj>
              </mc:Choice>
              <mc:Fallback>
                <p:oleObj r:id="rId3" imgW="3795089" imgH="739048" progId="PBrush">
                  <p:embed/>
                  <p:pic>
                    <p:nvPicPr>
                      <p:cNvPr id="7" name="Object 6">
                        <a:extLst>
                          <a:ext uri="{FF2B5EF4-FFF2-40B4-BE49-F238E27FC236}">
                            <a16:creationId xmlns:a16="http://schemas.microsoft.com/office/drawing/2014/main" id="{14660B6C-5D12-4017-6B68-08373CF44F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422" y="3363518"/>
                        <a:ext cx="9144981" cy="1783080"/>
                      </a:xfrm>
                      <a:prstGeom prst="rect">
                        <a:avLst/>
                      </a:prstGeom>
                      <a:noFill/>
                    </p:spPr>
                  </p:pic>
                </p:oleObj>
              </mc:Fallback>
            </mc:AlternateContent>
          </a:graphicData>
        </a:graphic>
      </p:graphicFrame>
      <p:sp>
        <p:nvSpPr>
          <p:cNvPr id="8" name="Rectangle 4">
            <a:extLst>
              <a:ext uri="{FF2B5EF4-FFF2-40B4-BE49-F238E27FC236}">
                <a16:creationId xmlns:a16="http://schemas.microsoft.com/office/drawing/2014/main" id="{96A295AF-0431-B5BE-2E5D-8532BFE849FB}"/>
              </a:ext>
            </a:extLst>
          </p:cNvPr>
          <p:cNvSpPr>
            <a:spLocks noChangeArrowheads="1"/>
          </p:cNvSpPr>
          <p:nvPr/>
        </p:nvSpPr>
        <p:spPr bwMode="auto">
          <a:xfrm>
            <a:off x="322702" y="12045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BD07D730-6584-36E5-77C2-500DAE427F30}"/>
              </a:ext>
            </a:extLst>
          </p:cNvPr>
          <p:cNvGraphicFramePr>
            <a:graphicFrameLocks noChangeAspect="1"/>
          </p:cNvGraphicFramePr>
          <p:nvPr>
            <p:extLst>
              <p:ext uri="{D42A27DB-BD31-4B8C-83A1-F6EECF244321}">
                <p14:modId xmlns:p14="http://schemas.microsoft.com/office/powerpoint/2010/main" val="1284220871"/>
              </p:ext>
            </p:extLst>
          </p:nvPr>
        </p:nvGraphicFramePr>
        <p:xfrm>
          <a:off x="2925938" y="5541118"/>
          <a:ext cx="11582542" cy="1225442"/>
        </p:xfrm>
        <a:graphic>
          <a:graphicData uri="http://schemas.openxmlformats.org/presentationml/2006/ole">
            <mc:AlternateContent xmlns:mc="http://schemas.openxmlformats.org/markup-compatibility/2006">
              <mc:Choice xmlns:v="urn:schemas-microsoft-com:vml" Requires="v">
                <p:oleObj r:id="rId5" imgW="3886537" imgH="411516" progId="PBrush">
                  <p:embed/>
                </p:oleObj>
              </mc:Choice>
              <mc:Fallback>
                <p:oleObj r:id="rId5" imgW="3886537" imgH="411516" progId="PBrush">
                  <p:embed/>
                  <p:pic>
                    <p:nvPicPr>
                      <p:cNvPr id="9" name="Object 8">
                        <a:extLst>
                          <a:ext uri="{FF2B5EF4-FFF2-40B4-BE49-F238E27FC236}">
                            <a16:creationId xmlns:a16="http://schemas.microsoft.com/office/drawing/2014/main" id="{BD07D730-6584-36E5-77C2-500DAE427F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5938" y="5541118"/>
                        <a:ext cx="11582542" cy="1225442"/>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147668E0-C0EA-72C2-326A-D45E2880D137}"/>
              </a:ext>
            </a:extLst>
          </p:cNvPr>
          <p:cNvSpPr txBox="1"/>
          <p:nvPr/>
        </p:nvSpPr>
        <p:spPr>
          <a:xfrm>
            <a:off x="780321" y="7402242"/>
            <a:ext cx="15873776" cy="954107"/>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Ø"/>
            </a:pPr>
            <a:r>
              <a:rPr lang="en-US" sz="2800" dirty="0" err="1">
                <a:latin typeface="+mn-lt"/>
                <a:cs typeface="Calibri"/>
              </a:rPr>
              <a:t>Beide</a:t>
            </a:r>
            <a:r>
              <a:rPr lang="en-US" sz="2800" dirty="0">
                <a:latin typeface="+mn-lt"/>
                <a:cs typeface="Calibri"/>
              </a:rPr>
              <a:t> Tests </a:t>
            </a:r>
            <a:r>
              <a:rPr lang="en-US" sz="2800" dirty="0" err="1">
                <a:latin typeface="+mn-lt"/>
                <a:cs typeface="Calibri"/>
              </a:rPr>
              <a:t>sind</a:t>
            </a:r>
            <a:r>
              <a:rPr lang="en-US" sz="2800" dirty="0">
                <a:latin typeface="+mn-lt"/>
                <a:cs typeface="Calibri"/>
              </a:rPr>
              <a:t> </a:t>
            </a:r>
            <a:r>
              <a:rPr lang="en-US" sz="2800" dirty="0" err="1">
                <a:latin typeface="+mn-lt"/>
                <a:cs typeface="Calibri"/>
              </a:rPr>
              <a:t>erfolgreich</a:t>
            </a:r>
            <a:r>
              <a:rPr lang="en-US" sz="2800" dirty="0">
                <a:latin typeface="+mn-lt"/>
                <a:cs typeface="Calibri"/>
              </a:rPr>
              <a:t>, so </a:t>
            </a:r>
            <a:r>
              <a:rPr lang="en-US" sz="2800" dirty="0" err="1">
                <a:latin typeface="+mn-lt"/>
                <a:cs typeface="Calibri"/>
              </a:rPr>
              <a:t>dass</a:t>
            </a:r>
            <a:r>
              <a:rPr lang="en-US" sz="2800" dirty="0">
                <a:latin typeface="+mn-lt"/>
                <a:cs typeface="Calibri"/>
              </a:rPr>
              <a:t> die </a:t>
            </a:r>
            <a:r>
              <a:rPr lang="en-US" sz="2800" dirty="0" err="1">
                <a:latin typeface="+mn-lt"/>
                <a:cs typeface="Calibri"/>
              </a:rPr>
              <a:t>zweifache</a:t>
            </a:r>
            <a:r>
              <a:rPr lang="en-US" sz="2800" dirty="0">
                <a:latin typeface="+mn-lt"/>
                <a:cs typeface="Calibri"/>
              </a:rPr>
              <a:t> VA </a:t>
            </a:r>
            <a:r>
              <a:rPr lang="en-US" sz="2800" dirty="0" err="1">
                <a:latin typeface="+mn-lt"/>
                <a:cs typeface="Calibri"/>
              </a:rPr>
              <a:t>durchgeführt</a:t>
            </a:r>
            <a:r>
              <a:rPr lang="en-US" sz="2800" dirty="0">
                <a:latin typeface="+mn-lt"/>
                <a:cs typeface="Calibri"/>
              </a:rPr>
              <a:t> </a:t>
            </a:r>
            <a:r>
              <a:rPr lang="en-US" sz="2800" dirty="0" err="1">
                <a:latin typeface="+mn-lt"/>
                <a:cs typeface="Calibri"/>
              </a:rPr>
              <a:t>werden</a:t>
            </a:r>
            <a:r>
              <a:rPr lang="en-US" sz="2800" dirty="0">
                <a:latin typeface="+mn-lt"/>
                <a:cs typeface="Calibri"/>
              </a:rPr>
              <a:t> </a:t>
            </a:r>
            <a:r>
              <a:rPr lang="en-US" sz="2800" dirty="0" err="1">
                <a:latin typeface="+mn-lt"/>
                <a:cs typeface="Calibri"/>
              </a:rPr>
              <a:t>kann</a:t>
            </a:r>
          </a:p>
          <a:p>
            <a:pPr marL="342900" indent="-342900">
              <a:buFont typeface="Wingdings" panose="05000000000000000000" pitchFamily="2" charset="2"/>
              <a:buChar char="Ø"/>
            </a:pPr>
            <a:endParaRPr lang="en-US" sz="2800" dirty="0">
              <a:latin typeface="+mn-lt"/>
              <a:cs typeface="Calibri" panose="020F0502020204030204" pitchFamily="34" charset="0"/>
            </a:endParaRPr>
          </a:p>
        </p:txBody>
      </p:sp>
    </p:spTree>
    <p:extLst>
      <p:ext uri="{BB962C8B-B14F-4D97-AF65-F5344CB8AC3E}">
        <p14:creationId xmlns:p14="http://schemas.microsoft.com/office/powerpoint/2010/main" val="36860121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63ECE9-4CB2-8531-B599-2F5AA5344456}"/>
              </a:ext>
            </a:extLst>
          </p:cNvPr>
          <p:cNvSpPr txBox="1"/>
          <p:nvPr/>
        </p:nvSpPr>
        <p:spPr>
          <a:xfrm>
            <a:off x="768304" y="1737360"/>
            <a:ext cx="15873776" cy="954107"/>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Ø"/>
            </a:pPr>
            <a:r>
              <a:rPr lang="en-US" sz="2800" dirty="0">
                <a:latin typeface="+mn-lt"/>
                <a:cs typeface="Calibri"/>
              </a:rPr>
              <a:t>Die </a:t>
            </a:r>
            <a:r>
              <a:rPr lang="en-US" sz="2800" dirty="0" err="1">
                <a:latin typeface="+mn-lt"/>
                <a:cs typeface="Calibri"/>
              </a:rPr>
              <a:t>zweifache</a:t>
            </a:r>
            <a:r>
              <a:rPr lang="en-US" sz="2800" dirty="0">
                <a:latin typeface="+mn-lt"/>
                <a:cs typeface="Calibri"/>
              </a:rPr>
              <a:t> VA </a:t>
            </a:r>
            <a:r>
              <a:rPr lang="en-US" sz="2800" dirty="0" err="1">
                <a:latin typeface="+mn-lt"/>
                <a:cs typeface="Calibri"/>
              </a:rPr>
              <a:t>wird</a:t>
            </a:r>
            <a:r>
              <a:rPr lang="en-US" sz="2800" dirty="0">
                <a:latin typeface="+mn-lt"/>
                <a:cs typeface="Calibri"/>
              </a:rPr>
              <a:t> </a:t>
            </a:r>
            <a:r>
              <a:rPr lang="en-US" sz="2800" dirty="0" err="1">
                <a:latin typeface="+mn-lt"/>
                <a:cs typeface="Calibri"/>
              </a:rPr>
              <a:t>durch</a:t>
            </a:r>
            <a:r>
              <a:rPr lang="en-US" sz="2800" dirty="0">
                <a:latin typeface="+mn-lt"/>
                <a:cs typeface="Calibri"/>
              </a:rPr>
              <a:t> die </a:t>
            </a:r>
            <a:r>
              <a:rPr lang="en-US" sz="2800" dirty="0" err="1">
                <a:latin typeface="+mn-lt"/>
                <a:cs typeface="Calibri"/>
              </a:rPr>
              <a:t>Ausführung</a:t>
            </a:r>
            <a:r>
              <a:rPr lang="en-US" sz="2800" dirty="0">
                <a:latin typeface="+mn-lt"/>
                <a:cs typeface="Calibri"/>
              </a:rPr>
              <a:t> dieses Codes </a:t>
            </a:r>
            <a:r>
              <a:rPr lang="en-US" sz="2800" dirty="0" err="1">
                <a:latin typeface="+mn-lt"/>
                <a:cs typeface="Calibri"/>
              </a:rPr>
              <a:t>durchgeführt</a:t>
            </a:r>
            <a:r>
              <a:rPr lang="en-US" sz="2800" dirty="0">
                <a:latin typeface="+mn-lt"/>
                <a:cs typeface="Calibri"/>
              </a:rPr>
              <a:t>:</a:t>
            </a:r>
          </a:p>
          <a:p>
            <a:pPr marL="342900" indent="-342900">
              <a:buFont typeface="Wingdings" panose="05000000000000000000" pitchFamily="2" charset="2"/>
              <a:buChar char="Ø"/>
            </a:pPr>
            <a:endParaRPr lang="en-US" sz="2800" dirty="0">
              <a:latin typeface="+mn-lt"/>
              <a:cs typeface="Calibri" panose="020F0502020204030204" pitchFamily="34" charset="0"/>
            </a:endParaRPr>
          </a:p>
        </p:txBody>
      </p:sp>
      <p:sp>
        <p:nvSpPr>
          <p:cNvPr id="3" name="Google Shape;159;p4">
            <a:extLst>
              <a:ext uri="{FF2B5EF4-FFF2-40B4-BE49-F238E27FC236}">
                <a16:creationId xmlns:a16="http://schemas.microsoft.com/office/drawing/2014/main" id="{F4B5C7AE-9883-E29C-8BA3-748335A581E1}"/>
              </a:ext>
            </a:extLst>
          </p:cNvPr>
          <p:cNvSpPr txBox="1"/>
          <p:nvPr/>
        </p:nvSpPr>
        <p:spPr>
          <a:xfrm>
            <a:off x="1203547" y="231698"/>
            <a:ext cx="1330493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ZWEIFACHE VA: </a:t>
            </a:r>
            <a:r>
              <a:rPr lang="en-US" sz="4400" b="1" dirty="0" err="1">
                <a:solidFill>
                  <a:srgbClr val="E7686A"/>
                </a:solidFill>
                <a:latin typeface="Calibri"/>
                <a:ea typeface="Calibri"/>
                <a:cs typeface="Calibri"/>
                <a:sym typeface="Calibri"/>
              </a:rPr>
              <a:t>Beispiel</a:t>
            </a:r>
            <a:r>
              <a:rPr lang="en-US" sz="4400" b="1" dirty="0">
                <a:solidFill>
                  <a:srgbClr val="E7686A"/>
                </a:solidFill>
                <a:latin typeface="Calibri"/>
                <a:ea typeface="Calibri"/>
                <a:cs typeface="Calibri"/>
                <a:sym typeface="Calibri"/>
              </a:rPr>
              <a:t> in R</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4" name="Rectangle 2">
            <a:extLst>
              <a:ext uri="{FF2B5EF4-FFF2-40B4-BE49-F238E27FC236}">
                <a16:creationId xmlns:a16="http://schemas.microsoft.com/office/drawing/2014/main" id="{F0365B29-8EBC-DDFF-5843-8EEB5382F8E1}"/>
              </a:ext>
            </a:extLst>
          </p:cNvPr>
          <p:cNvSpPr>
            <a:spLocks noChangeArrowheads="1"/>
          </p:cNvSpPr>
          <p:nvPr/>
        </p:nvSpPr>
        <p:spPr bwMode="auto">
          <a:xfrm>
            <a:off x="11734800" y="173736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3F6B5FB9-9ADA-5F52-97EC-F8C574D35D05}"/>
              </a:ext>
            </a:extLst>
          </p:cNvPr>
          <p:cNvSpPr>
            <a:spLocks noChangeArrowheads="1"/>
          </p:cNvSpPr>
          <p:nvPr/>
        </p:nvSpPr>
        <p:spPr bwMode="auto">
          <a:xfrm>
            <a:off x="1341120" y="352044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96A295AF-0431-B5BE-2E5D-8532BFE849FB}"/>
              </a:ext>
            </a:extLst>
          </p:cNvPr>
          <p:cNvSpPr>
            <a:spLocks noChangeArrowheads="1"/>
          </p:cNvSpPr>
          <p:nvPr/>
        </p:nvSpPr>
        <p:spPr bwMode="auto">
          <a:xfrm>
            <a:off x="322702" y="12045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id="{147668E0-C0EA-72C2-326A-D45E2880D137}"/>
              </a:ext>
            </a:extLst>
          </p:cNvPr>
          <p:cNvSpPr txBox="1"/>
          <p:nvPr/>
        </p:nvSpPr>
        <p:spPr>
          <a:xfrm>
            <a:off x="768304" y="3587018"/>
            <a:ext cx="15873776" cy="954107"/>
          </a:xfrm>
          <a:prstGeom prst="rect">
            <a:avLst/>
          </a:prstGeom>
          <a:noFill/>
        </p:spPr>
        <p:txBody>
          <a:bodyPr wrap="square" rtlCol="0">
            <a:spAutoFit/>
          </a:bodyPr>
          <a:lstStyle/>
          <a:p>
            <a:pPr marL="342900" indent="-342900">
              <a:buFont typeface="Wingdings" panose="05000000000000000000" pitchFamily="2" charset="2"/>
              <a:buChar char="Ø"/>
            </a:pPr>
            <a:r>
              <a:rPr lang="en-US" sz="2800" dirty="0">
                <a:latin typeface="+mn-lt"/>
                <a:cs typeface="Calibri" panose="020F0502020204030204" pitchFamily="34" charset="0"/>
              </a:rPr>
              <a:t>R gibt die Ergebnisse dieser Analyse in Form einer Tabelle aus, wie unten dargestellt:</a:t>
            </a:r>
          </a:p>
          <a:p>
            <a:pPr marL="342900" indent="-342900">
              <a:buFont typeface="Wingdings" panose="05000000000000000000" pitchFamily="2" charset="2"/>
              <a:buChar char="Ø"/>
            </a:pPr>
            <a:endParaRPr lang="en-US" sz="2800" dirty="0">
              <a:latin typeface="+mn-lt"/>
              <a:cs typeface="Calibri" panose="020F0502020204030204" pitchFamily="34" charset="0"/>
            </a:endParaRPr>
          </a:p>
        </p:txBody>
      </p:sp>
      <p:sp>
        <p:nvSpPr>
          <p:cNvPr id="5" name="Rectangle 2">
            <a:extLst>
              <a:ext uri="{FF2B5EF4-FFF2-40B4-BE49-F238E27FC236}">
                <a16:creationId xmlns:a16="http://schemas.microsoft.com/office/drawing/2014/main" id="{1C9EDD5A-830B-893E-C1BE-29770838EFAE}"/>
              </a:ext>
            </a:extLst>
          </p:cNvPr>
          <p:cNvSpPr>
            <a:spLocks noChangeArrowheads="1"/>
          </p:cNvSpPr>
          <p:nvPr/>
        </p:nvSpPr>
        <p:spPr bwMode="auto">
          <a:xfrm>
            <a:off x="1203547" y="258357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D3E75411-ED03-0D51-1BCE-65572FBA756F}"/>
              </a:ext>
            </a:extLst>
          </p:cNvPr>
          <p:cNvGraphicFramePr>
            <a:graphicFrameLocks noChangeAspect="1"/>
          </p:cNvGraphicFramePr>
          <p:nvPr>
            <p:extLst>
              <p:ext uri="{D42A27DB-BD31-4B8C-83A1-F6EECF244321}">
                <p14:modId xmlns:p14="http://schemas.microsoft.com/office/powerpoint/2010/main" val="3605813560"/>
              </p:ext>
            </p:extLst>
          </p:nvPr>
        </p:nvGraphicFramePr>
        <p:xfrm>
          <a:off x="1203546" y="2270168"/>
          <a:ext cx="6997063" cy="1195937"/>
        </p:xfrm>
        <a:graphic>
          <a:graphicData uri="http://schemas.openxmlformats.org/presentationml/2006/ole">
            <mc:AlternateContent xmlns:mc="http://schemas.openxmlformats.org/markup-compatibility/2006">
              <mc:Choice xmlns:v="urn:schemas-microsoft-com:vml" Requires="v">
                <p:oleObj r:id="rId3" imgW="2674852" imgH="457240" progId="PBrush">
                  <p:embed/>
                </p:oleObj>
              </mc:Choice>
              <mc:Fallback>
                <p:oleObj r:id="rId3" imgW="2674852" imgH="457240" progId="PBrush">
                  <p:embed/>
                  <p:pic>
                    <p:nvPicPr>
                      <p:cNvPr id="10" name="Object 9">
                        <a:extLst>
                          <a:ext uri="{FF2B5EF4-FFF2-40B4-BE49-F238E27FC236}">
                            <a16:creationId xmlns:a16="http://schemas.microsoft.com/office/drawing/2014/main" id="{D3E75411-ED03-0D51-1BCE-65572FBA7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546" y="2270168"/>
                        <a:ext cx="6997063" cy="1195937"/>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586D4452-3BFB-68EA-536C-5B426E17E905}"/>
              </a:ext>
            </a:extLst>
          </p:cNvPr>
          <p:cNvSpPr>
            <a:spLocks noChangeArrowheads="1"/>
          </p:cNvSpPr>
          <p:nvPr/>
        </p:nvSpPr>
        <p:spPr bwMode="auto">
          <a:xfrm>
            <a:off x="1203546" y="5443293"/>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83CA5FBD-BEA5-D7AA-0B2A-43123F224BC6}"/>
              </a:ext>
            </a:extLst>
          </p:cNvPr>
          <p:cNvGraphicFramePr>
            <a:graphicFrameLocks noChangeAspect="1"/>
          </p:cNvGraphicFramePr>
          <p:nvPr>
            <p:extLst>
              <p:ext uri="{D42A27DB-BD31-4B8C-83A1-F6EECF244321}">
                <p14:modId xmlns:p14="http://schemas.microsoft.com/office/powerpoint/2010/main" val="3394850295"/>
              </p:ext>
            </p:extLst>
          </p:nvPr>
        </p:nvGraphicFramePr>
        <p:xfrm>
          <a:off x="2599261" y="4282357"/>
          <a:ext cx="9364139" cy="2667475"/>
        </p:xfrm>
        <a:graphic>
          <a:graphicData uri="http://schemas.openxmlformats.org/presentationml/2006/ole">
            <mc:AlternateContent xmlns:mc="http://schemas.openxmlformats.org/markup-compatibility/2006">
              <mc:Choice xmlns:v="urn:schemas-microsoft-com:vml" Requires="v">
                <p:oleObj r:id="rId5" imgW="3985605" imgH="1135478" progId="PBrush">
                  <p:embed/>
                </p:oleObj>
              </mc:Choice>
              <mc:Fallback>
                <p:oleObj r:id="rId5" imgW="3985605" imgH="1135478" progId="PBrush">
                  <p:embed/>
                  <p:pic>
                    <p:nvPicPr>
                      <p:cNvPr id="13" name="Object 12">
                        <a:extLst>
                          <a:ext uri="{FF2B5EF4-FFF2-40B4-BE49-F238E27FC236}">
                            <a16:creationId xmlns:a16="http://schemas.microsoft.com/office/drawing/2014/main" id="{83CA5FBD-BEA5-D7AA-0B2A-43123F224B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9261" y="4282357"/>
                        <a:ext cx="9364139" cy="2667475"/>
                      </a:xfrm>
                      <a:prstGeom prst="rect">
                        <a:avLst/>
                      </a:prstGeom>
                      <a:noFill/>
                    </p:spPr>
                  </p:pic>
                </p:oleObj>
              </mc:Fallback>
            </mc:AlternateContent>
          </a:graphicData>
        </a:graphic>
      </p:graphicFrame>
      <p:sp>
        <p:nvSpPr>
          <p:cNvPr id="14" name="TextBox 13">
            <a:extLst>
              <a:ext uri="{FF2B5EF4-FFF2-40B4-BE49-F238E27FC236}">
                <a16:creationId xmlns:a16="http://schemas.microsoft.com/office/drawing/2014/main" id="{CD0EC567-2E62-11F9-60D7-687E968E91A5}"/>
              </a:ext>
            </a:extLst>
          </p:cNvPr>
          <p:cNvSpPr txBox="1"/>
          <p:nvPr/>
        </p:nvSpPr>
        <p:spPr>
          <a:xfrm>
            <a:off x="641304" y="7048646"/>
            <a:ext cx="17016776" cy="1815882"/>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Ø"/>
            </a:pPr>
            <a:r>
              <a:rPr lang="en-US" sz="2800" dirty="0">
                <a:latin typeface="+mn-lt"/>
                <a:cs typeface="Calibri"/>
              </a:rPr>
              <a:t>Die Ergebnisse zeigen, dass sich die Mittelwerte der </a:t>
            </a:r>
            <a:r>
              <a:rPr lang="en-US" sz="2800" dirty="0" err="1">
                <a:latin typeface="+mn-lt"/>
                <a:cs typeface="Calibri"/>
              </a:rPr>
              <a:t>Zielvariablen</a:t>
            </a:r>
            <a:r>
              <a:rPr lang="en-US" sz="2800" dirty="0">
                <a:latin typeface="+mn-lt"/>
                <a:cs typeface="Calibri"/>
              </a:rPr>
              <a:t> über die vier Stufen des Faktors "Alter" hinweg unterscheiden, aber dies ist der einzige Fall, in dem wir einen niedrigen p-Wert haben. Wir finden keine signifikanten Unterschiede im mittleren Konsum nach Geschlecht oder über die Interaktionen zwischen Altersgruppe und Geschlecht</a:t>
            </a:r>
          </a:p>
        </p:txBody>
      </p:sp>
    </p:spTree>
    <p:extLst>
      <p:ext uri="{BB962C8B-B14F-4D97-AF65-F5344CB8AC3E}">
        <p14:creationId xmlns:p14="http://schemas.microsoft.com/office/powerpoint/2010/main" val="36109049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07886"/>
          </a:xfrm>
          <a:prstGeom prst="rect">
            <a:avLst/>
          </a:prstGeom>
          <a:noFill/>
        </p:spPr>
        <p:txBody>
          <a:bodyPr wrap="square" rtlCol="0">
            <a:spAutoFit/>
          </a:bodyPr>
          <a:lstStyle/>
          <a:p>
            <a:r>
              <a:rPr lang="es-ES" sz="4000" b="1" dirty="0" err="1">
                <a:solidFill>
                  <a:srgbClr val="E7686A"/>
                </a:solidFill>
                <a:ea typeface="Microsoft Sans Serif" panose="020B0604020202020204" pitchFamily="34" charset="0"/>
                <a:cs typeface="Microsoft Sans Serif" panose="020B0604020202020204" pitchFamily="34" charset="0"/>
              </a:rPr>
              <a:t>Zusammenfassung</a:t>
            </a:r>
            <a:endParaRPr lang="es-ES" sz="4000" b="1" dirty="0">
              <a:solidFill>
                <a:srgbClr val="E7686A"/>
              </a:solidFill>
              <a:ea typeface="Microsoft Sans Serif" panose="020B0604020202020204" pitchFamily="34" charset="0"/>
              <a:cs typeface="Microsoft Sans Serif" panose="020B0604020202020204" pitchFamily="34" charset="0"/>
            </a:endParaRPr>
          </a:p>
        </p:txBody>
      </p:sp>
      <p:grpSp>
        <p:nvGrpSpPr>
          <p:cNvPr id="8" name="Group 2">
            <a:extLst>
              <a:ext uri="{FF2B5EF4-FFF2-40B4-BE49-F238E27FC236}">
                <a16:creationId xmlns:a16="http://schemas.microsoft.com/office/drawing/2014/main" id="{D0A02A47-A1CD-4F4E-90F5-13415DC9934E}"/>
              </a:ext>
            </a:extLst>
          </p:cNvPr>
          <p:cNvGrpSpPr/>
          <p:nvPr/>
        </p:nvGrpSpPr>
        <p:grpSpPr>
          <a:xfrm>
            <a:off x="4457700" y="5193986"/>
            <a:ext cx="2880000" cy="3664800"/>
            <a:chOff x="4952225" y="6578009"/>
            <a:chExt cx="3994782" cy="4768098"/>
          </a:xfrm>
        </p:grpSpPr>
        <p:sp>
          <p:nvSpPr>
            <p:cNvPr id="9"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0"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1" name="Group 2">
            <a:extLst>
              <a:ext uri="{FF2B5EF4-FFF2-40B4-BE49-F238E27FC236}">
                <a16:creationId xmlns:a16="http://schemas.microsoft.com/office/drawing/2014/main" id="{D0A02A47-A1CD-4F4E-90F5-13415DC9934E}"/>
              </a:ext>
            </a:extLst>
          </p:cNvPr>
          <p:cNvGrpSpPr/>
          <p:nvPr/>
        </p:nvGrpSpPr>
        <p:grpSpPr>
          <a:xfrm>
            <a:off x="8566149" y="5193986"/>
            <a:ext cx="2880000" cy="3664800"/>
            <a:chOff x="4952225" y="6578009"/>
            <a:chExt cx="3994782" cy="4768098"/>
          </a:xfrm>
        </p:grpSpPr>
        <p:sp>
          <p:nvSpPr>
            <p:cNvPr id="12"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3"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7" name="Group 3">
            <a:extLst>
              <a:ext uri="{FF2B5EF4-FFF2-40B4-BE49-F238E27FC236}">
                <a16:creationId xmlns:a16="http://schemas.microsoft.com/office/drawing/2014/main" id="{B6328B0E-F578-F540-8798-AB59B2D47333}"/>
              </a:ext>
            </a:extLst>
          </p:cNvPr>
          <p:cNvGrpSpPr/>
          <p:nvPr/>
        </p:nvGrpSpPr>
        <p:grpSpPr>
          <a:xfrm>
            <a:off x="10603988" y="2464549"/>
            <a:ext cx="2880000" cy="3664800"/>
            <a:chOff x="7661040" y="2804681"/>
            <a:chExt cx="3994782" cy="4824044"/>
          </a:xfrm>
        </p:grpSpPr>
        <p:sp>
          <p:nvSpPr>
            <p:cNvPr id="18"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9"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0" name="Group 3">
            <a:extLst>
              <a:ext uri="{FF2B5EF4-FFF2-40B4-BE49-F238E27FC236}">
                <a16:creationId xmlns:a16="http://schemas.microsoft.com/office/drawing/2014/main" id="{B6328B0E-F578-F540-8798-AB59B2D47333}"/>
              </a:ext>
            </a:extLst>
          </p:cNvPr>
          <p:cNvGrpSpPr/>
          <p:nvPr/>
        </p:nvGrpSpPr>
        <p:grpSpPr>
          <a:xfrm>
            <a:off x="6495540" y="2464549"/>
            <a:ext cx="2880000" cy="3663092"/>
            <a:chOff x="7661040" y="2804681"/>
            <a:chExt cx="3994782" cy="4824044"/>
          </a:xfrm>
        </p:grpSpPr>
        <p:sp>
          <p:nvSpPr>
            <p:cNvPr id="21"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2"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3" name="Group 3">
            <a:extLst>
              <a:ext uri="{FF2B5EF4-FFF2-40B4-BE49-F238E27FC236}">
                <a16:creationId xmlns:a16="http://schemas.microsoft.com/office/drawing/2014/main" id="{B6328B0E-F578-F540-8798-AB59B2D47333}"/>
              </a:ext>
            </a:extLst>
          </p:cNvPr>
          <p:cNvGrpSpPr/>
          <p:nvPr/>
        </p:nvGrpSpPr>
        <p:grpSpPr>
          <a:xfrm>
            <a:off x="2313513" y="2506391"/>
            <a:ext cx="2880000" cy="3664800"/>
            <a:chOff x="7661040" y="2804681"/>
            <a:chExt cx="3994782" cy="4824044"/>
          </a:xfrm>
        </p:grpSpPr>
        <p:sp>
          <p:nvSpPr>
            <p:cNvPr id="24"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5"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6" name="CasellaDiTesto 5"/>
          <p:cNvSpPr txBox="1"/>
          <p:nvPr/>
        </p:nvSpPr>
        <p:spPr>
          <a:xfrm>
            <a:off x="2459728" y="3880946"/>
            <a:ext cx="2653231" cy="830997"/>
          </a:xfrm>
          <a:prstGeom prst="rect">
            <a:avLst/>
          </a:prstGeom>
          <a:noFill/>
        </p:spPr>
        <p:txBody>
          <a:bodyPr wrap="square" lIns="91440" tIns="45720" rIns="91440" bIns="45720" rtlCol="0" anchor="t">
            <a:spAutoFit/>
          </a:bodyPr>
          <a:lstStyle/>
          <a:p>
            <a:pPr algn="ctr"/>
            <a:r>
              <a:rPr lang="en-US" sz="2400" b="1" dirty="0"/>
              <a:t>Ziel der VA
</a:t>
            </a:r>
            <a:endParaRPr lang="it-IT" sz="2400" b="1" dirty="0"/>
          </a:p>
        </p:txBody>
      </p:sp>
      <p:sp>
        <p:nvSpPr>
          <p:cNvPr id="26" name="CasellaDiTesto 25"/>
          <p:cNvSpPr txBox="1"/>
          <p:nvPr/>
        </p:nvSpPr>
        <p:spPr>
          <a:xfrm>
            <a:off x="4473950" y="6040235"/>
            <a:ext cx="2814732" cy="1200329"/>
          </a:xfrm>
          <a:prstGeom prst="rect">
            <a:avLst/>
          </a:prstGeom>
          <a:noFill/>
        </p:spPr>
        <p:txBody>
          <a:bodyPr wrap="square" rtlCol="0">
            <a:spAutoFit/>
          </a:bodyPr>
          <a:lstStyle/>
          <a:p>
            <a:pPr algn="ctr"/>
            <a:r>
              <a:rPr lang="en-US" sz="2400" b="1" dirty="0"/>
              <a:t>Erforderliche Annahmen
</a:t>
            </a:r>
            <a:endParaRPr lang="it-IT" sz="2400" b="1" dirty="0"/>
          </a:p>
        </p:txBody>
      </p:sp>
      <p:sp>
        <p:nvSpPr>
          <p:cNvPr id="27" name="CasellaDiTesto 26"/>
          <p:cNvSpPr txBox="1"/>
          <p:nvPr/>
        </p:nvSpPr>
        <p:spPr>
          <a:xfrm>
            <a:off x="6531777" y="3880946"/>
            <a:ext cx="2812575" cy="1938992"/>
          </a:xfrm>
          <a:prstGeom prst="rect">
            <a:avLst/>
          </a:prstGeom>
          <a:noFill/>
        </p:spPr>
        <p:txBody>
          <a:bodyPr wrap="square" rtlCol="0">
            <a:spAutoFit/>
          </a:bodyPr>
          <a:lstStyle/>
          <a:p>
            <a:pPr algn="ctr"/>
            <a:r>
              <a:rPr lang="it-IT" sz="2400" b="1" dirty="0"/>
              <a:t>Aufspaltung der Variabilität: zwischen und innerhalb von Variationen
</a:t>
            </a:r>
          </a:p>
        </p:txBody>
      </p:sp>
      <p:sp>
        <p:nvSpPr>
          <p:cNvPr id="28" name="CasellaDiTesto 27"/>
          <p:cNvSpPr txBox="1"/>
          <p:nvPr/>
        </p:nvSpPr>
        <p:spPr>
          <a:xfrm>
            <a:off x="8679126" y="6133377"/>
            <a:ext cx="2654044" cy="1569660"/>
          </a:xfrm>
          <a:prstGeom prst="rect">
            <a:avLst/>
          </a:prstGeom>
          <a:noFill/>
        </p:spPr>
        <p:txBody>
          <a:bodyPr wrap="square" lIns="91440" tIns="45720" rIns="91440" bIns="45720" rtlCol="0" anchor="t">
            <a:spAutoFit/>
          </a:bodyPr>
          <a:lstStyle/>
          <a:p>
            <a:pPr algn="ctr"/>
            <a:r>
              <a:rPr lang="en-US" sz="2400" b="1" dirty="0"/>
              <a:t>Erweiterung auf die </a:t>
            </a:r>
            <a:r>
              <a:rPr lang="en-US" sz="2400" b="1" dirty="0" err="1"/>
              <a:t>zweifachen</a:t>
            </a:r>
            <a:r>
              <a:rPr lang="en-US" sz="2400" b="1" dirty="0"/>
              <a:t> VA
</a:t>
            </a:r>
            <a:endParaRPr lang="it-IT" sz="2400" b="1" dirty="0"/>
          </a:p>
        </p:txBody>
      </p:sp>
      <p:sp>
        <p:nvSpPr>
          <p:cNvPr id="29" name="CasellaDiTesto 28"/>
          <p:cNvSpPr txBox="1"/>
          <p:nvPr/>
        </p:nvSpPr>
        <p:spPr>
          <a:xfrm>
            <a:off x="10788393" y="3874703"/>
            <a:ext cx="2511188" cy="830997"/>
          </a:xfrm>
          <a:prstGeom prst="rect">
            <a:avLst/>
          </a:prstGeom>
          <a:noFill/>
        </p:spPr>
        <p:txBody>
          <a:bodyPr wrap="square" lIns="91440" tIns="45720" rIns="91440" bIns="45720" rtlCol="0" anchor="t">
            <a:spAutoFit/>
          </a:bodyPr>
          <a:lstStyle/>
          <a:p>
            <a:pPr algn="ctr"/>
            <a:r>
              <a:rPr lang="it-IT" sz="2400" b="1" dirty="0"/>
              <a:t>VA-Tabelle
</a:t>
            </a:r>
          </a:p>
        </p:txBody>
      </p:sp>
      <p:sp>
        <p:nvSpPr>
          <p:cNvPr id="30" name="Stella a 5 punte 29"/>
          <p:cNvSpPr/>
          <p:nvPr/>
        </p:nvSpPr>
        <p:spPr>
          <a:xfrm>
            <a:off x="11458189" y="2527652"/>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umetto 3 31"/>
          <p:cNvSpPr/>
          <p:nvPr/>
        </p:nvSpPr>
        <p:spPr>
          <a:xfrm>
            <a:off x="9539142" y="7844767"/>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umetto 3 32"/>
          <p:cNvSpPr/>
          <p:nvPr/>
        </p:nvSpPr>
        <p:spPr>
          <a:xfrm>
            <a:off x="7467600" y="2671975"/>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Pergamena 1 33"/>
          <p:cNvSpPr/>
          <p:nvPr/>
        </p:nvSpPr>
        <p:spPr>
          <a:xfrm>
            <a:off x="3348816" y="267197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Pergamena 1 34"/>
          <p:cNvSpPr/>
          <p:nvPr/>
        </p:nvSpPr>
        <p:spPr>
          <a:xfrm>
            <a:off x="5493003" y="776224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6" name="Group 2">
            <a:extLst>
              <a:ext uri="{FF2B5EF4-FFF2-40B4-BE49-F238E27FC236}">
                <a16:creationId xmlns:a16="http://schemas.microsoft.com/office/drawing/2014/main" id="{D0A02A47-A1CD-4F4E-90F5-13415DC9934E}"/>
              </a:ext>
            </a:extLst>
          </p:cNvPr>
          <p:cNvGrpSpPr/>
          <p:nvPr/>
        </p:nvGrpSpPr>
        <p:grpSpPr>
          <a:xfrm>
            <a:off x="12658134" y="5224566"/>
            <a:ext cx="2880000" cy="3664800"/>
            <a:chOff x="4952225" y="6578009"/>
            <a:chExt cx="3994782" cy="4768098"/>
          </a:xfrm>
        </p:grpSpPr>
        <p:sp>
          <p:nvSpPr>
            <p:cNvPr id="37"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38"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39" name="Stella a 5 punte 38"/>
          <p:cNvSpPr/>
          <p:nvPr/>
        </p:nvSpPr>
        <p:spPr>
          <a:xfrm>
            <a:off x="13524983" y="7671915"/>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p:cNvSpPr txBox="1"/>
          <p:nvPr/>
        </p:nvSpPr>
        <p:spPr>
          <a:xfrm>
            <a:off x="12555398" y="6192358"/>
            <a:ext cx="2974643" cy="830997"/>
          </a:xfrm>
          <a:prstGeom prst="rect">
            <a:avLst/>
          </a:prstGeom>
          <a:noFill/>
        </p:spPr>
        <p:txBody>
          <a:bodyPr wrap="square" lIns="91440" tIns="45720" rIns="91440" bIns="45720" rtlCol="0" anchor="t">
            <a:spAutoFit/>
          </a:bodyPr>
          <a:lstStyle/>
          <a:p>
            <a:pPr algn="ctr"/>
            <a:r>
              <a:rPr lang="it-IT" sz="2400" b="1" dirty="0" err="1"/>
              <a:t>Ergebnisse</a:t>
            </a:r>
            <a:r>
              <a:rPr lang="it-IT" sz="2400" b="1" dirty="0"/>
              <a:t> </a:t>
            </a:r>
            <a:r>
              <a:rPr lang="it-IT" sz="2400" b="1" dirty="0" err="1"/>
              <a:t>der</a:t>
            </a:r>
            <a:r>
              <a:rPr lang="it-IT" sz="2400" b="1" dirty="0"/>
              <a:t> </a:t>
            </a:r>
            <a:r>
              <a:rPr lang="it-IT" sz="2400" b="1" dirty="0" err="1"/>
              <a:t>Tests</a:t>
            </a:r>
          </a:p>
        </p:txBody>
      </p:sp>
    </p:spTree>
    <p:extLst>
      <p:ext uri="{BB962C8B-B14F-4D97-AF65-F5344CB8AC3E}">
        <p14:creationId xmlns:p14="http://schemas.microsoft.com/office/powerpoint/2010/main" val="1470835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Einführung</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53" name="Google Shape;153;p3"/>
          <p:cNvSpPr txBox="1"/>
          <p:nvPr/>
        </p:nvSpPr>
        <p:spPr>
          <a:xfrm>
            <a:off x="1447800" y="2552700"/>
            <a:ext cx="1004018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Zielsetzung</a:t>
            </a:r>
            <a:br>
              <a:rPr lang="en-US" sz="2800" b="1" dirty="0">
                <a:solidFill>
                  <a:srgbClr val="238791"/>
                </a:solidFill>
                <a:latin typeface="Calibri"/>
                <a:ea typeface="Calibri"/>
                <a:cs typeface="Calibri"/>
                <a:sym typeface="Calibri"/>
              </a:rPr>
            </a:br>
            <a:endParaRPr sz="2800" b="1" dirty="0">
              <a:solidFill>
                <a:srgbClr val="238791"/>
              </a:solidFill>
              <a:latin typeface="Calibri"/>
              <a:ea typeface="Calibri"/>
              <a:cs typeface="Calibri"/>
              <a:sym typeface="Calibri"/>
            </a:endParaRPr>
          </a:p>
        </p:txBody>
      </p:sp>
      <p:sp>
        <p:nvSpPr>
          <p:cNvPr id="154" name="Google Shape;154;p3"/>
          <p:cNvSpPr txBox="1"/>
          <p:nvPr/>
        </p:nvSpPr>
        <p:spPr>
          <a:xfrm>
            <a:off x="1447800" y="3361372"/>
            <a:ext cx="15148560" cy="3970277"/>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Calibri"/>
                <a:ea typeface="Calibri"/>
                <a:cs typeface="Calibri"/>
                <a:sym typeface="Calibri"/>
              </a:rPr>
              <a:t>Ziel dieses </a:t>
            </a:r>
            <a:r>
              <a:rPr lang="en-US" sz="2800" dirty="0" err="1">
                <a:solidFill>
                  <a:schemeClr val="dk1"/>
                </a:solidFill>
                <a:latin typeface="Calibri"/>
                <a:ea typeface="Calibri"/>
                <a:cs typeface="Calibri"/>
                <a:sym typeface="Calibri"/>
              </a:rPr>
              <a:t>Moduls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ist</a:t>
            </a:r>
            <a:r>
              <a:rPr lang="en-US" sz="2800" dirty="0">
                <a:solidFill>
                  <a:schemeClr val="dk1"/>
                </a:solidFill>
                <a:latin typeface="Calibri"/>
                <a:ea typeface="Calibri"/>
                <a:cs typeface="Calibri"/>
                <a:sym typeface="Calibri"/>
              </a:rPr>
              <a:t> es, die </a:t>
            </a:r>
            <a:r>
              <a:rPr lang="en-US" sz="2800" dirty="0" err="1">
                <a:solidFill>
                  <a:schemeClr val="dk1"/>
                </a:solidFill>
                <a:latin typeface="Calibri"/>
                <a:ea typeface="Calibri"/>
                <a:cs typeface="Calibri"/>
                <a:sym typeface="Calibri"/>
              </a:rPr>
              <a:t>grundlegenden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Konzepte</a:t>
            </a:r>
            <a:r>
              <a:rPr lang="en-US" sz="2800" dirty="0">
                <a:solidFill>
                  <a:schemeClr val="dk1"/>
                </a:solidFill>
                <a:latin typeface="Calibri"/>
                <a:ea typeface="Calibri"/>
                <a:cs typeface="Calibri"/>
                <a:sym typeface="Calibri"/>
              </a:rPr>
              <a:t> der </a:t>
            </a:r>
            <a:r>
              <a:rPr lang="en-US" sz="2800" dirty="0" err="1">
                <a:solidFill>
                  <a:schemeClr val="dk1"/>
                </a:solidFill>
                <a:latin typeface="Calibri"/>
                <a:ea typeface="Calibri"/>
                <a:cs typeface="Calibri"/>
                <a:sym typeface="Calibri"/>
              </a:rPr>
              <a:t>einfachen</a:t>
            </a:r>
            <a:r>
              <a:rPr lang="en-US" sz="2800" dirty="0">
                <a:solidFill>
                  <a:schemeClr val="dk1"/>
                </a:solidFill>
                <a:latin typeface="Calibri"/>
                <a:ea typeface="Calibri"/>
                <a:cs typeface="Calibri"/>
                <a:sym typeface="Calibri"/>
              </a:rPr>
              <a:t> und </a:t>
            </a:r>
            <a:r>
              <a:rPr lang="en-US" sz="2800" dirty="0" err="1">
                <a:solidFill>
                  <a:schemeClr val="dk1"/>
                </a:solidFill>
                <a:latin typeface="Calibri"/>
                <a:ea typeface="Calibri"/>
                <a:cs typeface="Calibri"/>
                <a:sym typeface="Calibri"/>
              </a:rPr>
              <a:t>zweifachen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Varianzanalyse</a:t>
            </a:r>
            <a:r>
              <a:rPr lang="en-US" sz="2800" dirty="0">
                <a:solidFill>
                  <a:schemeClr val="dk1"/>
                </a:solidFill>
                <a:latin typeface="Calibri"/>
                <a:ea typeface="Calibri"/>
                <a:cs typeface="Calibri"/>
                <a:sym typeface="Calibri"/>
              </a:rPr>
              <a:t> (VA) </a:t>
            </a:r>
            <a:r>
              <a:rPr lang="en-US" sz="2800" dirty="0" err="1">
                <a:solidFill>
                  <a:schemeClr val="dk1"/>
                </a:solidFill>
                <a:latin typeface="Calibri"/>
                <a:ea typeface="Calibri"/>
                <a:cs typeface="Calibri"/>
                <a:sym typeface="Calibri"/>
              </a:rPr>
              <a:t>vorzustellen</a:t>
            </a:r>
            <a:r>
              <a:rPr lang="en-US" sz="2800" dirty="0">
                <a:solidFill>
                  <a:schemeClr val="dk1"/>
                </a:solidFill>
                <a:latin typeface="Calibri"/>
                <a:ea typeface="Calibri"/>
                <a:cs typeface="Calibri"/>
                <a:sym typeface="Calibri"/>
              </a:rPr>
              <a:t>. VAs </a:t>
            </a:r>
            <a:r>
              <a:rPr lang="en-US" sz="2800" dirty="0" err="1">
                <a:solidFill>
                  <a:schemeClr val="dk1"/>
                </a:solidFill>
                <a:latin typeface="Calibri"/>
                <a:ea typeface="Calibri"/>
                <a:cs typeface="Calibri"/>
                <a:sym typeface="Calibri"/>
              </a:rPr>
              <a:t>können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als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ein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allgemeines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lineares</a:t>
            </a:r>
            <a:r>
              <a:rPr lang="en-US" sz="2800" dirty="0">
                <a:solidFill>
                  <a:schemeClr val="dk1"/>
                </a:solidFill>
                <a:latin typeface="Calibri"/>
                <a:ea typeface="Calibri"/>
                <a:cs typeface="Calibri"/>
                <a:sym typeface="Calibri"/>
              </a:rPr>
              <a:t> Modell (ALM) </a:t>
            </a:r>
            <a:r>
              <a:rPr lang="en-US" sz="2800" dirty="0" err="1">
                <a:solidFill>
                  <a:schemeClr val="dk1"/>
                </a:solidFill>
                <a:latin typeface="Calibri"/>
                <a:ea typeface="Calibri"/>
                <a:cs typeface="Calibri"/>
                <a:sym typeface="Calibri"/>
              </a:rPr>
              <a:t>verstanden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werden</a:t>
            </a:r>
            <a:r>
              <a:rPr lang="en-US" sz="2800" dirty="0">
                <a:solidFill>
                  <a:schemeClr val="dk1"/>
                </a:solidFill>
                <a:latin typeface="Calibri"/>
                <a:ea typeface="Calibri"/>
                <a:cs typeface="Calibri"/>
                <a:sym typeface="Calibri"/>
              </a:rPr>
              <a:t>.</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r>
              <a:rPr lang="en-US" sz="2800" dirty="0">
                <a:solidFill>
                  <a:schemeClr val="dk1"/>
                </a:solidFill>
                <a:latin typeface="Calibri"/>
                <a:ea typeface="Calibri"/>
                <a:cs typeface="Calibri"/>
                <a:sym typeface="Calibri"/>
              </a:rPr>
              <a:t>Dieses Modul </a:t>
            </a:r>
            <a:r>
              <a:rPr lang="en-US" sz="2800" dirty="0" err="1">
                <a:solidFill>
                  <a:schemeClr val="dk1"/>
                </a:solidFill>
                <a:latin typeface="Calibri"/>
                <a:ea typeface="Calibri"/>
                <a:cs typeface="Calibri"/>
                <a:sym typeface="Calibri"/>
              </a:rPr>
              <a:t>zeigt</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dir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wie</a:t>
            </a:r>
            <a:r>
              <a:rPr lang="en-US" sz="2800" dirty="0">
                <a:solidFill>
                  <a:schemeClr val="dk1"/>
                </a:solidFill>
                <a:latin typeface="Calibri"/>
                <a:ea typeface="Calibri"/>
                <a:cs typeface="Calibri"/>
                <a:sym typeface="Calibri"/>
              </a:rPr>
              <a:t> du:</a:t>
            </a:r>
            <a:endParaRPr lang="en-US" sz="2800" dirty="0">
              <a:solidFill>
                <a:schemeClr val="dk1"/>
              </a:solidFill>
              <a:latin typeface="Calibri"/>
              <a:ea typeface="Calibri"/>
              <a:cs typeface="Calibri"/>
            </a:endParaRPr>
          </a:p>
          <a:p>
            <a:pPr marL="342900" indent="-342900">
              <a:buClr>
                <a:schemeClr val="dk1"/>
              </a:buClr>
              <a:buSzPts val="2800"/>
              <a:buFont typeface="Noto Sans Symbols"/>
              <a:buChar char="✔"/>
            </a:pPr>
            <a:r>
              <a:rPr lang="es-ES" sz="2800" dirty="0" err="1">
                <a:solidFill>
                  <a:schemeClr val="dk1"/>
                </a:solidFill>
                <a:latin typeface="Calibri"/>
                <a:ea typeface="Calibri"/>
                <a:cs typeface="Calibri"/>
                <a:sym typeface="Calibri"/>
              </a:rPr>
              <a:t>mithilfe</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einer</a:t>
            </a:r>
            <a:r>
              <a:rPr lang="es-ES" sz="2800" dirty="0">
                <a:solidFill>
                  <a:schemeClr val="dk1"/>
                </a:solidFill>
                <a:latin typeface="Calibri"/>
                <a:ea typeface="Calibri"/>
                <a:cs typeface="Calibri"/>
                <a:sym typeface="Calibri"/>
              </a:rPr>
              <a:t> VA </a:t>
            </a:r>
            <a:r>
              <a:rPr lang="es-ES" sz="2800" dirty="0" err="1">
                <a:solidFill>
                  <a:schemeClr val="dk1"/>
                </a:solidFill>
                <a:latin typeface="Calibri"/>
                <a:ea typeface="Calibri"/>
                <a:cs typeface="Calibri"/>
                <a:sym typeface="Calibri"/>
              </a:rPr>
              <a:t>prüfen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kannst</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ob</a:t>
            </a:r>
            <a:r>
              <a:rPr lang="es-ES" sz="2800" dirty="0">
                <a:solidFill>
                  <a:schemeClr val="dk1"/>
                </a:solidFill>
                <a:latin typeface="Calibri"/>
                <a:ea typeface="Calibri"/>
                <a:cs typeface="Calibri"/>
                <a:sym typeface="Calibri"/>
              </a:rPr>
              <a:t> es </a:t>
            </a:r>
            <a:r>
              <a:rPr lang="es-ES" sz="2800" dirty="0" err="1">
                <a:solidFill>
                  <a:schemeClr val="dk1"/>
                </a:solidFill>
                <a:latin typeface="Calibri"/>
                <a:ea typeface="Calibri"/>
                <a:cs typeface="Calibri"/>
                <a:sym typeface="Calibri"/>
              </a:rPr>
              <a:t>Unterschiede</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zwischen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dem</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Mittelwert</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einer</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kontinuierlichen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Variablen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und</a:t>
            </a:r>
            <a:r>
              <a:rPr lang="es-ES" sz="2800" dirty="0">
                <a:solidFill>
                  <a:schemeClr val="dk1"/>
                </a:solidFill>
                <a:latin typeface="Calibri"/>
                <a:ea typeface="Calibri"/>
                <a:cs typeface="Calibri"/>
                <a:sym typeface="Calibri"/>
              </a:rPr>
              <a:t> den </a:t>
            </a:r>
            <a:r>
              <a:rPr lang="es-ES" sz="2800" dirty="0" err="1">
                <a:solidFill>
                  <a:schemeClr val="dk1"/>
                </a:solidFill>
                <a:latin typeface="Calibri"/>
                <a:ea typeface="Calibri"/>
                <a:cs typeface="Calibri"/>
                <a:sym typeface="Calibri"/>
              </a:rPr>
              <a:t>verschiedenen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Stufen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einer</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oder</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mehrerer</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kategorischer</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Variablen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gibt</a:t>
            </a:r>
            <a:endParaRPr dirty="0" err="1">
              <a:solidFill>
                <a:schemeClr val="dk1"/>
              </a:solidFill>
            </a:endParaRPr>
          </a:p>
          <a:p>
            <a:pPr marL="342900" indent="-342900">
              <a:buClr>
                <a:schemeClr val="dk1"/>
              </a:buClr>
              <a:buSzPts val="2800"/>
              <a:buFont typeface="Noto Sans Symbols"/>
              <a:buChar char="✔"/>
            </a:pPr>
            <a:r>
              <a:rPr lang="es-ES" sz="2800" dirty="0">
                <a:solidFill>
                  <a:schemeClr val="dk1"/>
                </a:solidFill>
                <a:latin typeface="Calibri"/>
                <a:ea typeface="Calibri"/>
                <a:cs typeface="Calibri"/>
                <a:sym typeface="Calibri"/>
              </a:rPr>
              <a:t>die </a:t>
            </a:r>
            <a:r>
              <a:rPr lang="es-ES" sz="2800" dirty="0" err="1">
                <a:solidFill>
                  <a:schemeClr val="dk1"/>
                </a:solidFill>
                <a:latin typeface="Calibri"/>
                <a:ea typeface="Calibri"/>
                <a:cs typeface="Calibri"/>
                <a:sym typeface="Calibri"/>
              </a:rPr>
              <a:t>für</a:t>
            </a:r>
            <a:r>
              <a:rPr lang="es-ES" sz="2800" dirty="0">
                <a:solidFill>
                  <a:schemeClr val="dk1"/>
                </a:solidFill>
                <a:latin typeface="Calibri"/>
                <a:ea typeface="Calibri"/>
                <a:cs typeface="Calibri"/>
                <a:sym typeface="Calibri"/>
              </a:rPr>
              <a:t> die </a:t>
            </a:r>
            <a:r>
              <a:rPr lang="es-ES" sz="2800" dirty="0" err="1">
                <a:solidFill>
                  <a:schemeClr val="dk1"/>
                </a:solidFill>
                <a:latin typeface="Calibri"/>
                <a:ea typeface="Calibri"/>
                <a:cs typeface="Calibri"/>
                <a:sym typeface="Calibri"/>
              </a:rPr>
              <a:t>Anwendung</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dieser</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Techniken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erforderlichen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Bedingungen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ermitteln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kannst</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und</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welche</a:t>
            </a:r>
            <a:r>
              <a:rPr lang="es-ES" sz="2800" dirty="0">
                <a:solidFill>
                  <a:schemeClr val="dk1"/>
                </a:solidFill>
                <a:latin typeface="Calibri"/>
                <a:ea typeface="Calibri"/>
                <a:cs typeface="Calibri"/>
                <a:sym typeface="Calibri"/>
              </a:rPr>
              <a:t> das </a:t>
            </a:r>
            <a:r>
              <a:rPr lang="es-ES" sz="2800" dirty="0" err="1">
                <a:solidFill>
                  <a:schemeClr val="dk1"/>
                </a:solidFill>
                <a:latin typeface="Calibri"/>
                <a:ea typeface="Calibri"/>
                <a:cs typeface="Calibri"/>
                <a:sym typeface="Calibri"/>
              </a:rPr>
              <a:t>sind</a:t>
            </a:r>
            <a:r>
              <a:rPr lang="es-ES" sz="2800" dirty="0">
                <a:solidFill>
                  <a:schemeClr val="dk1"/>
                </a:solidFill>
                <a:latin typeface="Calibri"/>
                <a:ea typeface="Calibri"/>
                <a:cs typeface="Calibri"/>
                <a:sym typeface="Calibri"/>
              </a:rPr>
              <a:t>)</a:t>
            </a:r>
            <a:endParaRPr dirty="0" err="1">
              <a:solidFill>
                <a:schemeClr val="dk1"/>
              </a:solidFill>
            </a:endParaRPr>
          </a:p>
          <a:p>
            <a:pPr marL="342900" indent="-342900">
              <a:buClr>
                <a:schemeClr val="dk1"/>
              </a:buClr>
              <a:buSzPts val="2800"/>
              <a:buFont typeface="Noto Sans Symbols"/>
              <a:buChar char="✔"/>
            </a:pPr>
            <a:r>
              <a:rPr lang="en-US" sz="2800" dirty="0" err="1">
                <a:solidFill>
                  <a:schemeClr val="dk1"/>
                </a:solidFill>
                <a:latin typeface="Calibri"/>
                <a:ea typeface="Calibri"/>
                <a:cs typeface="Calibri"/>
                <a:sym typeface="Calibri"/>
              </a:rPr>
              <a:t>einseitige</a:t>
            </a:r>
            <a:r>
              <a:rPr lang="en-US" sz="2800" dirty="0">
                <a:solidFill>
                  <a:schemeClr val="dk1"/>
                </a:solidFill>
                <a:latin typeface="Calibri"/>
                <a:ea typeface="Calibri"/>
                <a:cs typeface="Calibri"/>
                <a:sym typeface="Calibri"/>
              </a:rPr>
              <a:t> und </a:t>
            </a:r>
            <a:r>
              <a:rPr lang="en-US" sz="2800" dirty="0" err="1">
                <a:solidFill>
                  <a:schemeClr val="dk1"/>
                </a:solidFill>
                <a:latin typeface="Calibri"/>
                <a:ea typeface="Calibri"/>
                <a:cs typeface="Calibri"/>
                <a:sym typeface="Calibri"/>
              </a:rPr>
              <a:t>mehrfache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Varianzanalysen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sym typeface="Calibri"/>
              </a:rPr>
              <a:t>durchführen</a:t>
            </a:r>
            <a:r>
              <a:rPr lang="en-US" sz="2800" dirty="0">
                <a:solidFill>
                  <a:schemeClr val="dk1"/>
                </a:solidFill>
                <a:latin typeface="Calibri"/>
                <a:ea typeface="Calibri"/>
                <a:sym typeface="Calibri"/>
              </a:rPr>
              <a:t> </a:t>
            </a:r>
            <a:r>
              <a:rPr lang="en-US" sz="2800" dirty="0">
                <a:solidFill>
                  <a:schemeClr val="dk1"/>
                </a:solidFill>
                <a:latin typeface="Calibri"/>
                <a:ea typeface="Calibri"/>
                <a:cs typeface="Calibri"/>
                <a:sym typeface="Calibri"/>
              </a:rPr>
              <a:t>und die </a:t>
            </a:r>
            <a:r>
              <a:rPr lang="en-US" sz="2800" dirty="0" err="1">
                <a:solidFill>
                  <a:schemeClr val="dk1"/>
                </a:solidFill>
                <a:latin typeface="Calibri"/>
                <a:ea typeface="Calibri"/>
                <a:cs typeface="Calibri"/>
                <a:sym typeface="Calibri"/>
              </a:rPr>
              <a:t>Ergebnisse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interpretieren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kannst</a:t>
            </a:r>
            <a:r>
              <a:rPr lang="en-US" sz="2800" dirty="0">
                <a:solidFill>
                  <a:schemeClr val="dk1"/>
                </a:solidFill>
                <a:latin typeface="Calibri"/>
                <a:ea typeface="Calibri"/>
                <a:cs typeface="Calibri"/>
                <a:sym typeface="Calibri"/>
              </a:rPr>
              <a:t> </a:t>
            </a:r>
            <a:endParaRPr lang="en-US" sz="2800">
              <a:solidFill>
                <a:schemeClr val="dk1"/>
              </a:solidFill>
              <a:latin typeface="Calibri"/>
              <a:ea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p:nvPr/>
        </p:nvSpPr>
        <p:spPr>
          <a:xfrm>
            <a:off x="1447800" y="1573291"/>
            <a:ext cx="8051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Test </a:t>
            </a:r>
            <a:r>
              <a:rPr lang="en-US" sz="4400" b="1" dirty="0" err="1">
                <a:solidFill>
                  <a:srgbClr val="E7686A"/>
                </a:solidFill>
                <a:latin typeface="Calibri"/>
                <a:ea typeface="Calibri"/>
                <a:cs typeface="Calibri"/>
                <a:sym typeface="Calibri"/>
              </a:rPr>
              <a:t>zur</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Selbsteinschätzung</a:t>
            </a:r>
            <a:endParaRPr sz="4400" dirty="0"/>
          </a:p>
        </p:txBody>
      </p:sp>
      <p:sp>
        <p:nvSpPr>
          <p:cNvPr id="302" name="Google Shape;302;p19"/>
          <p:cNvSpPr txBox="1"/>
          <p:nvPr/>
        </p:nvSpPr>
        <p:spPr>
          <a:xfrm>
            <a:off x="1112520" y="3009900"/>
            <a:ext cx="5369846" cy="3539390"/>
          </a:xfrm>
          <a:prstGeom prst="rect">
            <a:avLst/>
          </a:prstGeom>
          <a:noFill/>
          <a:ln>
            <a:noFill/>
          </a:ln>
        </p:spPr>
        <p:txBody>
          <a:bodyPr spcFirstLastPara="1" wrap="square" lIns="91425" tIns="45700" rIns="91425" bIns="45700" anchor="t" anchorCtr="0">
            <a:spAutoFit/>
          </a:bodyPr>
          <a:lstStyle/>
          <a:p>
            <a:pPr marL="514350" indent="-514350">
              <a:buClr>
                <a:srgbClr val="238791"/>
              </a:buClr>
              <a:buSzPts val="2800"/>
              <a:buFont typeface="Calibri"/>
              <a:buAutoNum type="arabicPeriod"/>
            </a:pPr>
            <a:r>
              <a:rPr lang="en-US" sz="2800" b="1" dirty="0">
                <a:solidFill>
                  <a:srgbClr val="238791"/>
                </a:solidFill>
                <a:latin typeface="Calibri"/>
                <a:ea typeface="Calibri"/>
                <a:cs typeface="Calibri"/>
                <a:sym typeface="Calibri"/>
              </a:rPr>
              <a:t>Bei der </a:t>
            </a:r>
            <a:r>
              <a:rPr lang="en-US" sz="2800" b="1" dirty="0" err="1">
                <a:solidFill>
                  <a:srgbClr val="238791"/>
                </a:solidFill>
                <a:latin typeface="Calibri"/>
                <a:ea typeface="Calibri"/>
                <a:cs typeface="Calibri"/>
                <a:sym typeface="Calibri"/>
              </a:rPr>
              <a:t>einfachen</a:t>
            </a:r>
            <a:r>
              <a:rPr lang="en-US" sz="2800" b="1" dirty="0">
                <a:solidFill>
                  <a:srgbClr val="238791"/>
                </a:solidFill>
                <a:latin typeface="Calibri"/>
                <a:ea typeface="Calibri"/>
                <a:cs typeface="Calibri"/>
                <a:sym typeface="Calibri"/>
              </a:rPr>
              <a:t> VA </a:t>
            </a:r>
            <a:r>
              <a:rPr lang="en-US" sz="2800" b="1" dirty="0" err="1">
                <a:solidFill>
                  <a:srgbClr val="238791"/>
                </a:solidFill>
                <a:latin typeface="Calibri"/>
                <a:ea typeface="Calibri"/>
                <a:cs typeface="Calibri"/>
                <a:sym typeface="Calibri"/>
              </a:rPr>
              <a:t>nehmen</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wir</a:t>
            </a:r>
            <a:r>
              <a:rPr lang="en-US" sz="2800" b="1" dirty="0">
                <a:solidFill>
                  <a:srgbClr val="238791"/>
                </a:solidFill>
                <a:latin typeface="Calibri"/>
                <a:ea typeface="Calibri"/>
                <a:cs typeface="Calibri"/>
                <a:sym typeface="Calibri"/>
              </a:rPr>
              <a:t> an, </a:t>
            </a:r>
            <a:r>
              <a:rPr lang="en-US" sz="2800" b="1" dirty="0" err="1">
                <a:solidFill>
                  <a:srgbClr val="238791"/>
                </a:solidFill>
                <a:latin typeface="Calibri"/>
                <a:ea typeface="Calibri"/>
                <a:cs typeface="Calibri"/>
                <a:sym typeface="Calibri"/>
              </a:rPr>
              <a:t>dass</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Residuen</a:t>
            </a:r>
            <a:r>
              <a:rPr lang="en-US" sz="2800" b="1" dirty="0">
                <a:solidFill>
                  <a:srgbClr val="238791"/>
                </a:solidFill>
                <a:latin typeface="Calibri"/>
                <a:ea typeface="Calibri"/>
                <a:cs typeface="Calibri"/>
                <a:sym typeface="Calibri"/>
              </a:rPr>
              <a:t>: </a:t>
            </a:r>
          </a:p>
          <a:p>
            <a:pPr marL="342900" indent="-342900" algn="just">
              <a:lnSpc>
                <a:spcPct val="150000"/>
              </a:lnSpc>
              <a:buClr>
                <a:schemeClr val="dk1"/>
              </a:buClr>
              <a:buSzPts val="2800"/>
              <a:buFont typeface="Noto Sans Symbols"/>
              <a:buChar char="❑"/>
            </a:pPr>
            <a:r>
              <a:rPr lang="en-US" sz="2800" dirty="0">
                <a:solidFill>
                  <a:schemeClr val="dk1"/>
                </a:solidFill>
                <a:latin typeface="Calibri"/>
                <a:ea typeface="Calibri"/>
                <a:cs typeface="Calibri"/>
                <a:sym typeface="Calibri"/>
              </a:rPr>
              <a:t>A </a:t>
            </a:r>
            <a:r>
              <a:rPr lang="en-US" sz="2800" dirty="0" err="1">
                <a:solidFill>
                  <a:schemeClr val="dk1"/>
                </a:solidFill>
                <a:latin typeface="Calibri"/>
                <a:ea typeface="Calibri"/>
                <a:cs typeface="Calibri"/>
                <a:sym typeface="Calibri"/>
              </a:rPr>
              <a:t>korrelieren</a:t>
            </a:r>
            <a:endParaRPr lang="en-US" sz="2800" dirty="0" err="1">
              <a:solidFill>
                <a:schemeClr val="dk1"/>
              </a:solidFill>
              <a:latin typeface="Calibri"/>
              <a:ea typeface="Calibri"/>
              <a:cs typeface="Calibri"/>
            </a:endParaRPr>
          </a:p>
          <a:p>
            <a:pPr marL="342900" indent="-342900" algn="just">
              <a:lnSpc>
                <a:spcPct val="150000"/>
              </a:lnSpc>
              <a:buClr>
                <a:schemeClr val="dk1"/>
              </a:buClr>
              <a:buSzPts val="2800"/>
              <a:buFont typeface="Noto Sans Symbols"/>
              <a:buChar char="❑"/>
            </a:pPr>
            <a:r>
              <a:rPr lang="en-US" sz="2800" dirty="0">
                <a:solidFill>
                  <a:schemeClr val="dk1"/>
                </a:solidFill>
                <a:latin typeface="Calibri"/>
                <a:ea typeface="Calibri"/>
                <a:cs typeface="Calibri"/>
                <a:sym typeface="Calibri"/>
              </a:rPr>
              <a:t>B normal </a:t>
            </a:r>
            <a:r>
              <a:rPr lang="en-US" sz="2800" dirty="0" err="1">
                <a:solidFill>
                  <a:schemeClr val="dk1"/>
                </a:solidFill>
                <a:latin typeface="Calibri"/>
                <a:ea typeface="Calibri"/>
                <a:cs typeface="Calibri"/>
                <a:sym typeface="Calibri"/>
              </a:rPr>
              <a:t>sind</a:t>
            </a:r>
            <a:endParaRPr lang="en-US" sz="2800" dirty="0" err="1">
              <a:solidFill>
                <a:schemeClr val="dk1"/>
              </a:solidFill>
              <a:latin typeface="Calibri"/>
              <a:ea typeface="Calibri"/>
              <a:cs typeface="Calibri"/>
            </a:endParaRPr>
          </a:p>
          <a:p>
            <a:pPr marL="342900" marR="0" lvl="0" indent="-342900" algn="just" rtl="0">
              <a:lnSpc>
                <a:spcPct val="150000"/>
              </a:lnSpc>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C Wir </a:t>
            </a:r>
            <a:r>
              <a:rPr lang="en-US" sz="2800" dirty="0" err="1">
                <a:solidFill>
                  <a:schemeClr val="dk1"/>
                </a:solidFill>
                <a:latin typeface="Calibri"/>
                <a:ea typeface="Calibri"/>
                <a:cs typeface="Calibri"/>
                <a:sym typeface="Calibri"/>
              </a:rPr>
              <a:t>brauchen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keine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Annahmen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über</a:t>
            </a:r>
            <a:r>
              <a:rPr lang="en-US" sz="2800" dirty="0">
                <a:solidFill>
                  <a:schemeClr val="dk1"/>
                </a:solidFill>
                <a:latin typeface="Calibri"/>
                <a:ea typeface="Calibri"/>
                <a:cs typeface="Calibri"/>
                <a:sym typeface="Calibri"/>
              </a:rPr>
              <a:t> die </a:t>
            </a:r>
            <a:r>
              <a:rPr lang="en-US" sz="2800" dirty="0" err="1">
                <a:solidFill>
                  <a:schemeClr val="dk1"/>
                </a:solidFill>
                <a:latin typeface="Calibri"/>
                <a:ea typeface="Calibri"/>
                <a:cs typeface="Calibri"/>
                <a:sym typeface="Calibri"/>
              </a:rPr>
              <a:t>Residuen</a:t>
            </a:r>
            <a:endParaRPr lang="en-US" sz="2800" dirty="0" err="1">
              <a:solidFill>
                <a:schemeClr val="dk1"/>
              </a:solidFill>
              <a:latin typeface="Calibri"/>
              <a:ea typeface="Calibri"/>
              <a:cs typeface="Calibri"/>
            </a:endParaRPr>
          </a:p>
        </p:txBody>
      </p:sp>
      <p:sp>
        <p:nvSpPr>
          <p:cNvPr id="303" name="Google Shape;303;p19"/>
          <p:cNvSpPr txBox="1"/>
          <p:nvPr/>
        </p:nvSpPr>
        <p:spPr>
          <a:xfrm>
            <a:off x="6740600" y="2902178"/>
            <a:ext cx="5146600" cy="5262939"/>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pPr>
            <a:r>
              <a:rPr lang="en-US" sz="2800" b="1" dirty="0">
                <a:solidFill>
                  <a:srgbClr val="1E737C"/>
                </a:solidFill>
                <a:latin typeface="Calibri"/>
                <a:ea typeface="Calibri"/>
                <a:cs typeface="Calibri"/>
                <a:sym typeface="Calibri"/>
              </a:rPr>
              <a:t>2. Die </a:t>
            </a:r>
            <a:r>
              <a:rPr lang="en-US" sz="2800" b="1" dirty="0" err="1">
                <a:solidFill>
                  <a:srgbClr val="1E737C"/>
                </a:solidFill>
                <a:latin typeface="Calibri"/>
                <a:ea typeface="Calibri"/>
                <a:cs typeface="Calibri"/>
                <a:sym typeface="Calibri"/>
              </a:rPr>
              <a:t>Nullhypothese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bei</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einer</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einfachen</a:t>
            </a:r>
            <a:r>
              <a:rPr lang="en-US" sz="2800" b="1" dirty="0">
                <a:solidFill>
                  <a:srgbClr val="1E737C"/>
                </a:solidFill>
                <a:latin typeface="Calibri"/>
                <a:ea typeface="Calibri"/>
                <a:cs typeface="Calibri"/>
                <a:sym typeface="Calibri"/>
              </a:rPr>
              <a:t> VA </a:t>
            </a:r>
            <a:r>
              <a:rPr lang="en-US" sz="2800" b="1" dirty="0" err="1">
                <a:solidFill>
                  <a:srgbClr val="1E737C"/>
                </a:solidFill>
                <a:latin typeface="Calibri"/>
                <a:ea typeface="Calibri"/>
                <a:cs typeface="Calibri"/>
                <a:sym typeface="Calibri"/>
              </a:rPr>
              <a:t>besagt</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dass</a:t>
            </a:r>
            <a:r>
              <a:rPr lang="en-US" sz="2800" b="1" dirty="0">
                <a:solidFill>
                  <a:srgbClr val="1E737C"/>
                </a:solidFill>
                <a:latin typeface="Calibri"/>
                <a:ea typeface="Calibri"/>
                <a:cs typeface="Calibri"/>
                <a:sym typeface="Calibri"/>
              </a:rPr>
              <a:t>:</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A Alle </a:t>
            </a:r>
            <a:r>
              <a:rPr lang="en-US" sz="2800" dirty="0" err="1">
                <a:solidFill>
                  <a:schemeClr val="dk1"/>
                </a:solidFill>
                <a:latin typeface="Calibri"/>
                <a:cs typeface="Calibri"/>
                <a:sym typeface="Calibri"/>
              </a:rPr>
              <a:t>Mittelwerte</a:t>
            </a:r>
            <a:r>
              <a:rPr lang="en-US" sz="2800" dirty="0">
                <a:solidFill>
                  <a:schemeClr val="dk1"/>
                </a:solidFill>
                <a:latin typeface="Calibri"/>
                <a:cs typeface="Calibri"/>
                <a:sym typeface="Calibri"/>
              </a:rPr>
              <a:t> auf allen </a:t>
            </a:r>
            <a:r>
              <a:rPr lang="en-US" sz="2800" dirty="0" err="1">
                <a:solidFill>
                  <a:schemeClr val="dk1"/>
                </a:solidFill>
                <a:latin typeface="Calibri"/>
                <a:cs typeface="Calibri"/>
                <a:sym typeface="Calibri"/>
              </a:rPr>
              <a:t>Ebenen</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gleich</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sind</a:t>
            </a:r>
            <a:endParaRPr lang="en-US" sz="2800" dirty="0">
              <a:solidFill>
                <a:schemeClr val="dk1"/>
              </a:solidFill>
              <a:latin typeface="Calibri"/>
              <a:cs typeface="Calibri"/>
              <a:sym typeface="Calibri"/>
            </a:endParaRP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B Es </a:t>
            </a:r>
            <a:r>
              <a:rPr lang="en-US" sz="2800" dirty="0" err="1">
                <a:solidFill>
                  <a:schemeClr val="dk1"/>
                </a:solidFill>
                <a:latin typeface="Calibri"/>
                <a:cs typeface="Calibri"/>
                <a:sym typeface="Calibri"/>
              </a:rPr>
              <a:t>gibt</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nur</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zwei</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Mittelwerte</a:t>
            </a:r>
            <a:r>
              <a:rPr lang="en-US" sz="2800" dirty="0">
                <a:solidFill>
                  <a:schemeClr val="dk1"/>
                </a:solidFill>
                <a:latin typeface="Calibri"/>
                <a:cs typeface="Calibri"/>
                <a:sym typeface="Calibri"/>
              </a:rPr>
              <a:t>, die </a:t>
            </a:r>
            <a:r>
              <a:rPr lang="en-US" sz="2800" dirty="0" err="1">
                <a:solidFill>
                  <a:schemeClr val="dk1"/>
                </a:solidFill>
                <a:latin typeface="Calibri"/>
                <a:cs typeface="Calibri"/>
                <a:sym typeface="Calibri"/>
              </a:rPr>
              <a:t>gleich</a:t>
            </a:r>
            <a:r>
              <a:rPr lang="en-US" sz="2800" dirty="0">
                <a:solidFill>
                  <a:schemeClr val="dk1"/>
                </a:solidFill>
                <a:latin typeface="Calibri"/>
                <a:cs typeface="Calibri"/>
                <a:sym typeface="Calibri"/>
              </a:rPr>
              <a:t> sind </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C Alle Mittelwerte sind unterschiedlich</a:t>
            </a:r>
          </a:p>
        </p:txBody>
      </p:sp>
      <p:sp>
        <p:nvSpPr>
          <p:cNvPr id="304" name="Google Shape;304;p19"/>
          <p:cNvSpPr txBox="1"/>
          <p:nvPr/>
        </p:nvSpPr>
        <p:spPr>
          <a:xfrm>
            <a:off x="12420600" y="3009900"/>
            <a:ext cx="4871434" cy="3754834"/>
          </a:xfrm>
          <a:prstGeom prst="rect">
            <a:avLst/>
          </a:prstGeom>
          <a:noFill/>
          <a:ln>
            <a:noFill/>
          </a:ln>
        </p:spPr>
        <p:txBody>
          <a:bodyPr spcFirstLastPara="1" wrap="square" lIns="91425" tIns="45700" rIns="91425" bIns="45700" anchor="t" anchorCtr="0">
            <a:spAutoFit/>
          </a:bodyPr>
          <a:lstStyle/>
          <a:p>
            <a:r>
              <a:rPr lang="en-US" sz="2800" b="1" dirty="0">
                <a:solidFill>
                  <a:srgbClr val="1E737C"/>
                </a:solidFill>
                <a:latin typeface="Calibri"/>
                <a:ea typeface="Calibri"/>
                <a:cs typeface="Calibri"/>
                <a:sym typeface="Calibri"/>
              </a:rPr>
              <a:t>3. Die </a:t>
            </a:r>
            <a:r>
              <a:rPr lang="en-US" sz="2800" b="1" dirty="0" err="1">
                <a:solidFill>
                  <a:srgbClr val="1E737C"/>
                </a:solidFill>
                <a:latin typeface="Calibri"/>
                <a:ea typeface="Calibri"/>
                <a:cs typeface="Calibri"/>
                <a:sym typeface="Calibri"/>
              </a:rPr>
              <a:t>zweifache</a:t>
            </a:r>
            <a:r>
              <a:rPr lang="en-US" sz="2800" b="1" dirty="0">
                <a:solidFill>
                  <a:srgbClr val="1E737C"/>
                </a:solidFill>
                <a:latin typeface="Calibri"/>
                <a:ea typeface="Calibri"/>
                <a:cs typeface="Calibri"/>
                <a:sym typeface="Calibri"/>
              </a:rPr>
              <a:t> VA-</a:t>
            </a:r>
            <a:r>
              <a:rPr lang="en-US" sz="2800" b="1" dirty="0" err="1">
                <a:solidFill>
                  <a:srgbClr val="1E737C"/>
                </a:solidFill>
                <a:latin typeface="Calibri"/>
                <a:ea typeface="Calibri"/>
                <a:cs typeface="Calibri"/>
                <a:sym typeface="Calibri"/>
              </a:rPr>
              <a:t>Statistik</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zur</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Prüfung</a:t>
            </a:r>
            <a:r>
              <a:rPr lang="en-US" sz="2800" b="1" dirty="0">
                <a:solidFill>
                  <a:srgbClr val="1E737C"/>
                </a:solidFill>
                <a:latin typeface="Calibri"/>
                <a:ea typeface="Calibri"/>
                <a:cs typeface="Calibri"/>
                <a:sym typeface="Calibri"/>
              </a:rPr>
              <a:t> der </a:t>
            </a:r>
            <a:r>
              <a:rPr lang="en-US" sz="2800" b="1" dirty="0" err="1">
                <a:solidFill>
                  <a:srgbClr val="1E737C"/>
                </a:solidFill>
                <a:latin typeface="Calibri"/>
                <a:ea typeface="Calibri"/>
                <a:cs typeface="Calibri"/>
                <a:sym typeface="Calibri"/>
              </a:rPr>
              <a:t>Signifikanz</a:t>
            </a:r>
            <a:r>
              <a:rPr lang="en-US" sz="2800" b="1" dirty="0">
                <a:solidFill>
                  <a:srgbClr val="1E737C"/>
                </a:solidFill>
                <a:latin typeface="Calibri"/>
                <a:ea typeface="Calibri"/>
                <a:cs typeface="Calibri"/>
                <a:sym typeface="Calibri"/>
              </a:rPr>
              <a:t> des Faktors α hat </a:t>
            </a:r>
            <a:r>
              <a:rPr lang="en-US" sz="2800" b="1" dirty="0" err="1">
                <a:solidFill>
                  <a:srgbClr val="1E737C"/>
                </a:solidFill>
                <a:latin typeface="Calibri"/>
                <a:ea typeface="Calibri"/>
                <a:cs typeface="Calibri"/>
                <a:sym typeface="Calibri"/>
              </a:rPr>
              <a:t>folgende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Verteilung</a:t>
            </a:r>
            <a:r>
              <a:rPr lang="en-US" sz="2800" b="1" dirty="0">
                <a:solidFill>
                  <a:srgbClr val="1E737C"/>
                </a:solidFill>
                <a:latin typeface="Calibri"/>
                <a:ea typeface="Calibri"/>
                <a:cs typeface="Calibri"/>
                <a:sym typeface="Calibri"/>
              </a:rPr>
              <a:t>:</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A Chi-Quadrat.</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B </a:t>
            </a:r>
            <a:r>
              <a:rPr lang="en-US" sz="2800" dirty="0" err="1">
                <a:solidFill>
                  <a:schemeClr val="dk1"/>
                </a:solidFill>
                <a:latin typeface="Calibri"/>
                <a:cs typeface="Calibri"/>
                <a:sym typeface="Calibri"/>
              </a:rPr>
              <a:t>studentsche</a:t>
            </a:r>
            <a:r>
              <a:rPr lang="en-US" sz="2800" dirty="0">
                <a:solidFill>
                  <a:schemeClr val="dk1"/>
                </a:solidFill>
                <a:latin typeface="Calibri"/>
                <a:cs typeface="Calibri"/>
                <a:sym typeface="Calibri"/>
              </a:rPr>
              <a:t> t-</a:t>
            </a:r>
            <a:r>
              <a:rPr lang="en-US" sz="2800" dirty="0" err="1">
                <a:solidFill>
                  <a:schemeClr val="dk1"/>
                </a:solidFill>
                <a:latin typeface="Calibri"/>
                <a:cs typeface="Calibri"/>
                <a:sym typeface="Calibri"/>
              </a:rPr>
              <a:t>Verteilung</a:t>
            </a:r>
            <a:r>
              <a:rPr lang="en-US" sz="2800" dirty="0">
                <a:solidFill>
                  <a:schemeClr val="dk1"/>
                </a:solidFill>
                <a:latin typeface="Calibri"/>
                <a:cs typeface="Calibri"/>
                <a:sym typeface="Calibri"/>
              </a:rPr>
              <a:t>.</a:t>
            </a:r>
            <a:endParaRPr lang="en-US" sz="2800" dirty="0">
              <a:solidFill>
                <a:schemeClr val="dk1"/>
              </a:solidFill>
              <a:latin typeface="Calibri"/>
              <a:cs typeface="Calibri"/>
            </a:endParaRP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C F-</a:t>
            </a:r>
            <a:r>
              <a:rPr lang="en-US" sz="2800" dirty="0" err="1">
                <a:solidFill>
                  <a:schemeClr val="dk1"/>
                </a:solidFill>
                <a:latin typeface="Calibri"/>
                <a:cs typeface="Calibri"/>
                <a:sym typeface="Calibri"/>
              </a:rPr>
              <a:t>Verteilung</a:t>
            </a:r>
            <a:r>
              <a:rPr lang="en-US" sz="2800" dirty="0">
                <a:solidFill>
                  <a:schemeClr val="dk1"/>
                </a:solidFill>
                <a:latin typeface="Calibri"/>
                <a:cs typeface="Calibri"/>
                <a:sym typeface="Calibri"/>
              </a:rPr>
              <a:t>.</a:t>
            </a:r>
            <a:endParaRPr lang="en-US" sz="2800" dirty="0">
              <a:solidFill>
                <a:schemeClr val="dk1"/>
              </a:solidFill>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p:nvPr/>
        </p:nvSpPr>
        <p:spPr>
          <a:xfrm>
            <a:off x="1447800" y="1573291"/>
            <a:ext cx="88773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Test </a:t>
            </a:r>
            <a:r>
              <a:rPr lang="en-US" sz="4400" b="1" dirty="0" err="1">
                <a:solidFill>
                  <a:srgbClr val="E7686A"/>
                </a:solidFill>
                <a:latin typeface="Calibri"/>
                <a:ea typeface="Calibri"/>
                <a:cs typeface="Calibri"/>
                <a:sym typeface="Calibri"/>
              </a:rPr>
              <a:t>zur</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Selbsteinschätzung</a:t>
            </a:r>
            <a:endParaRPr sz="4400" dirty="0"/>
          </a:p>
        </p:txBody>
      </p:sp>
      <p:sp>
        <p:nvSpPr>
          <p:cNvPr id="302" name="Google Shape;302;p19"/>
          <p:cNvSpPr txBox="1"/>
          <p:nvPr/>
        </p:nvSpPr>
        <p:spPr>
          <a:xfrm>
            <a:off x="1112520" y="3009900"/>
            <a:ext cx="5369846" cy="3539390"/>
          </a:xfrm>
          <a:prstGeom prst="rect">
            <a:avLst/>
          </a:prstGeom>
          <a:noFill/>
          <a:ln>
            <a:noFill/>
          </a:ln>
        </p:spPr>
        <p:txBody>
          <a:bodyPr spcFirstLastPara="1" wrap="square" lIns="91425" tIns="45700" rIns="91425" bIns="45700" anchor="t" anchorCtr="0">
            <a:spAutoFit/>
          </a:bodyPr>
          <a:lstStyle/>
          <a:p>
            <a:pPr marL="514350" indent="-514350">
              <a:buClr>
                <a:srgbClr val="238791"/>
              </a:buClr>
              <a:buSzPts val="2800"/>
              <a:buFont typeface="Calibri"/>
              <a:buAutoNum type="arabicPeriod"/>
            </a:pPr>
            <a:r>
              <a:rPr lang="en-US" sz="2800" b="1" dirty="0">
                <a:solidFill>
                  <a:srgbClr val="238791"/>
                </a:solidFill>
                <a:latin typeface="Calibri"/>
                <a:ea typeface="Calibri"/>
                <a:cs typeface="Calibri"/>
                <a:sym typeface="Calibri"/>
              </a:rPr>
              <a:t>Bei der </a:t>
            </a:r>
            <a:r>
              <a:rPr lang="en-US" sz="2800" b="1" dirty="0" err="1">
                <a:solidFill>
                  <a:srgbClr val="238791"/>
                </a:solidFill>
                <a:latin typeface="Calibri"/>
                <a:ea typeface="Calibri"/>
                <a:cs typeface="Calibri"/>
                <a:sym typeface="Calibri"/>
              </a:rPr>
              <a:t>einfachen</a:t>
            </a:r>
            <a:r>
              <a:rPr lang="en-US" sz="2800" b="1" dirty="0">
                <a:solidFill>
                  <a:srgbClr val="238791"/>
                </a:solidFill>
                <a:latin typeface="Calibri"/>
                <a:ea typeface="Calibri"/>
                <a:cs typeface="Calibri"/>
                <a:sym typeface="Calibri"/>
              </a:rPr>
              <a:t> VA </a:t>
            </a:r>
            <a:r>
              <a:rPr lang="en-US" sz="2800" b="1" dirty="0" err="1">
                <a:solidFill>
                  <a:srgbClr val="238791"/>
                </a:solidFill>
                <a:latin typeface="Calibri"/>
                <a:ea typeface="Calibri"/>
                <a:cs typeface="Calibri"/>
                <a:sym typeface="Calibri"/>
              </a:rPr>
              <a:t>nehmen</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wir</a:t>
            </a:r>
            <a:r>
              <a:rPr lang="en-US" sz="2800" b="1" dirty="0">
                <a:solidFill>
                  <a:srgbClr val="238791"/>
                </a:solidFill>
                <a:latin typeface="Calibri"/>
                <a:ea typeface="Calibri"/>
                <a:cs typeface="Calibri"/>
                <a:sym typeface="Calibri"/>
              </a:rPr>
              <a:t> an, </a:t>
            </a:r>
            <a:r>
              <a:rPr lang="en-US" sz="2800" b="1" dirty="0" err="1">
                <a:solidFill>
                  <a:srgbClr val="238791"/>
                </a:solidFill>
                <a:latin typeface="Calibri"/>
                <a:ea typeface="Calibri"/>
                <a:cs typeface="Calibri"/>
                <a:sym typeface="Calibri"/>
              </a:rPr>
              <a:t>dass</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Residuen</a:t>
            </a:r>
            <a:r>
              <a:rPr lang="en-US" sz="2800" b="1" dirty="0">
                <a:solidFill>
                  <a:srgbClr val="238791"/>
                </a:solidFill>
                <a:latin typeface="Calibri"/>
                <a:ea typeface="Calibri"/>
                <a:cs typeface="Calibri"/>
                <a:sym typeface="Calibri"/>
              </a:rPr>
              <a:t>: </a:t>
            </a:r>
          </a:p>
          <a:p>
            <a:pPr marL="342900" indent="-342900" algn="just">
              <a:lnSpc>
                <a:spcPct val="150000"/>
              </a:lnSpc>
              <a:buClr>
                <a:schemeClr val="dk1"/>
              </a:buClr>
              <a:buSzPts val="2800"/>
              <a:buFont typeface="Noto Sans Symbols"/>
              <a:buChar char="❑"/>
            </a:pPr>
            <a:r>
              <a:rPr lang="en-US" sz="2800" dirty="0">
                <a:solidFill>
                  <a:schemeClr val="dk1"/>
                </a:solidFill>
                <a:latin typeface="Calibri"/>
                <a:ea typeface="Calibri"/>
                <a:cs typeface="Calibri"/>
                <a:sym typeface="Calibri"/>
              </a:rPr>
              <a:t>A </a:t>
            </a:r>
            <a:r>
              <a:rPr lang="en-US" sz="2800" dirty="0" err="1">
                <a:solidFill>
                  <a:schemeClr val="dk1"/>
                </a:solidFill>
                <a:latin typeface="Calibri"/>
                <a:ea typeface="Calibri"/>
                <a:cs typeface="Calibri"/>
                <a:sym typeface="Calibri"/>
              </a:rPr>
              <a:t>korrelieren</a:t>
            </a:r>
            <a:endParaRPr lang="en-US" sz="2800" dirty="0" err="1">
              <a:solidFill>
                <a:schemeClr val="dk1"/>
              </a:solidFill>
              <a:latin typeface="Calibri"/>
              <a:ea typeface="Calibri"/>
              <a:cs typeface="Calibri"/>
            </a:endParaRPr>
          </a:p>
          <a:p>
            <a:pPr marL="342900" indent="-342900" algn="just">
              <a:lnSpc>
                <a:spcPct val="150000"/>
              </a:lnSpc>
              <a:buClr>
                <a:schemeClr val="dk1"/>
              </a:buClr>
              <a:buSzPts val="2800"/>
              <a:buFont typeface="Noto Sans Symbols"/>
              <a:buChar char="❑"/>
            </a:pPr>
            <a:r>
              <a:rPr lang="en-US" sz="2800" b="1" dirty="0">
                <a:solidFill>
                  <a:schemeClr val="dk1"/>
                </a:solidFill>
                <a:latin typeface="Calibri"/>
                <a:ea typeface="Calibri"/>
                <a:cs typeface="Calibri"/>
                <a:sym typeface="Calibri"/>
              </a:rPr>
              <a:t>B normal </a:t>
            </a:r>
            <a:r>
              <a:rPr lang="en-US" sz="2800" b="1" dirty="0" err="1">
                <a:solidFill>
                  <a:schemeClr val="dk1"/>
                </a:solidFill>
                <a:latin typeface="Calibri"/>
                <a:ea typeface="Calibri"/>
                <a:cs typeface="Calibri"/>
                <a:sym typeface="Calibri"/>
              </a:rPr>
              <a:t>sind</a:t>
            </a:r>
            <a:endParaRPr lang="en-US" sz="2800" b="1" dirty="0">
              <a:solidFill>
                <a:schemeClr val="dk1"/>
              </a:solidFill>
              <a:latin typeface="Calibri"/>
              <a:ea typeface="Calibri"/>
              <a:cs typeface="Calibri"/>
            </a:endParaRPr>
          </a:p>
          <a:p>
            <a:pPr marL="342900" marR="0" lvl="0" indent="-342900" algn="just" rtl="0">
              <a:lnSpc>
                <a:spcPct val="150000"/>
              </a:lnSpc>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C Wir </a:t>
            </a:r>
            <a:r>
              <a:rPr lang="en-US" sz="2800" dirty="0" err="1">
                <a:solidFill>
                  <a:schemeClr val="dk1"/>
                </a:solidFill>
                <a:latin typeface="Calibri"/>
                <a:ea typeface="Calibri"/>
                <a:cs typeface="Calibri"/>
                <a:sym typeface="Calibri"/>
              </a:rPr>
              <a:t>brauchen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keine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Annahmen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über</a:t>
            </a:r>
            <a:r>
              <a:rPr lang="en-US" sz="2800" dirty="0">
                <a:solidFill>
                  <a:schemeClr val="dk1"/>
                </a:solidFill>
                <a:latin typeface="Calibri"/>
                <a:ea typeface="Calibri"/>
                <a:cs typeface="Calibri"/>
                <a:sym typeface="Calibri"/>
              </a:rPr>
              <a:t> die </a:t>
            </a:r>
            <a:r>
              <a:rPr lang="en-US" sz="2800" dirty="0" err="1">
                <a:solidFill>
                  <a:schemeClr val="dk1"/>
                </a:solidFill>
                <a:latin typeface="Calibri"/>
                <a:ea typeface="Calibri"/>
                <a:cs typeface="Calibri"/>
                <a:sym typeface="Calibri"/>
              </a:rPr>
              <a:t>Residuen</a:t>
            </a:r>
            <a:endParaRPr lang="en-US" sz="2800" dirty="0" err="1">
              <a:solidFill>
                <a:schemeClr val="dk1"/>
              </a:solidFill>
              <a:latin typeface="Calibri"/>
              <a:ea typeface="Calibri"/>
              <a:cs typeface="Calibri"/>
            </a:endParaRPr>
          </a:p>
        </p:txBody>
      </p:sp>
      <p:sp>
        <p:nvSpPr>
          <p:cNvPr id="303" name="Google Shape;303;p19"/>
          <p:cNvSpPr txBox="1"/>
          <p:nvPr/>
        </p:nvSpPr>
        <p:spPr>
          <a:xfrm>
            <a:off x="6740600" y="2902178"/>
            <a:ext cx="5146600" cy="5262939"/>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pPr>
            <a:r>
              <a:rPr lang="en-US" sz="2800" b="1" dirty="0">
                <a:solidFill>
                  <a:srgbClr val="1E737C"/>
                </a:solidFill>
                <a:latin typeface="Calibri"/>
                <a:ea typeface="Calibri"/>
                <a:cs typeface="Calibri"/>
                <a:sym typeface="Calibri"/>
              </a:rPr>
              <a:t>2. Die </a:t>
            </a:r>
            <a:r>
              <a:rPr lang="en-US" sz="2800" b="1" dirty="0" err="1">
                <a:solidFill>
                  <a:srgbClr val="1E737C"/>
                </a:solidFill>
                <a:latin typeface="Calibri"/>
                <a:ea typeface="Calibri"/>
                <a:cs typeface="Calibri"/>
                <a:sym typeface="Calibri"/>
              </a:rPr>
              <a:t>Nullhypothese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bei</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einer</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einfachen</a:t>
            </a:r>
            <a:r>
              <a:rPr lang="en-US" sz="2800" b="1" dirty="0">
                <a:solidFill>
                  <a:srgbClr val="1E737C"/>
                </a:solidFill>
                <a:latin typeface="Calibri"/>
                <a:ea typeface="Calibri"/>
                <a:cs typeface="Calibri"/>
                <a:sym typeface="Calibri"/>
              </a:rPr>
              <a:t> VA </a:t>
            </a:r>
            <a:r>
              <a:rPr lang="en-US" sz="2800" b="1" dirty="0" err="1">
                <a:solidFill>
                  <a:srgbClr val="1E737C"/>
                </a:solidFill>
                <a:latin typeface="Calibri"/>
                <a:ea typeface="Calibri"/>
                <a:cs typeface="Calibri"/>
                <a:sym typeface="Calibri"/>
              </a:rPr>
              <a:t>besagt</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dass</a:t>
            </a:r>
            <a:r>
              <a:rPr lang="en-US" sz="2800" b="1" dirty="0">
                <a:solidFill>
                  <a:srgbClr val="1E737C"/>
                </a:solidFill>
                <a:latin typeface="Calibri"/>
                <a:ea typeface="Calibri"/>
                <a:cs typeface="Calibri"/>
                <a:sym typeface="Calibri"/>
              </a:rPr>
              <a:t>:</a:t>
            </a:r>
          </a:p>
          <a:p>
            <a:pPr marL="342900" indent="-342900" algn="just">
              <a:lnSpc>
                <a:spcPct val="150000"/>
              </a:lnSpc>
              <a:buClr>
                <a:schemeClr val="dk1"/>
              </a:buClr>
              <a:buSzPts val="2800"/>
              <a:buFont typeface="Noto Sans Symbols"/>
              <a:buChar char="❑"/>
            </a:pPr>
            <a:r>
              <a:rPr lang="en-US" sz="2800" b="1" dirty="0">
                <a:solidFill>
                  <a:schemeClr val="dk1"/>
                </a:solidFill>
                <a:latin typeface="Calibri"/>
                <a:cs typeface="Calibri"/>
                <a:sym typeface="Calibri"/>
              </a:rPr>
              <a:t>A Alle </a:t>
            </a:r>
            <a:r>
              <a:rPr lang="en-US" sz="2800" b="1" dirty="0" err="1">
                <a:solidFill>
                  <a:schemeClr val="dk1"/>
                </a:solidFill>
                <a:latin typeface="Calibri"/>
                <a:cs typeface="Calibri"/>
                <a:sym typeface="Calibri"/>
              </a:rPr>
              <a:t>Mittelwerte</a:t>
            </a:r>
            <a:r>
              <a:rPr lang="en-US" sz="2800" b="1" dirty="0">
                <a:solidFill>
                  <a:schemeClr val="dk1"/>
                </a:solidFill>
                <a:latin typeface="Calibri"/>
                <a:cs typeface="Calibri"/>
                <a:sym typeface="Calibri"/>
              </a:rPr>
              <a:t> auf allen </a:t>
            </a:r>
            <a:r>
              <a:rPr lang="en-US" sz="2800" b="1" dirty="0" err="1">
                <a:solidFill>
                  <a:schemeClr val="dk1"/>
                </a:solidFill>
                <a:latin typeface="Calibri"/>
                <a:cs typeface="Calibri"/>
                <a:sym typeface="Calibri"/>
              </a:rPr>
              <a:t>Ebenen</a:t>
            </a:r>
            <a:r>
              <a:rPr lang="en-US" sz="2800" b="1" dirty="0">
                <a:solidFill>
                  <a:schemeClr val="dk1"/>
                </a:solidFill>
                <a:latin typeface="Calibri"/>
                <a:cs typeface="Calibri"/>
                <a:sym typeface="Calibri"/>
              </a:rPr>
              <a:t> </a:t>
            </a:r>
            <a:r>
              <a:rPr lang="en-US" sz="2800" b="1" dirty="0" err="1">
                <a:solidFill>
                  <a:schemeClr val="dk1"/>
                </a:solidFill>
                <a:latin typeface="Calibri"/>
                <a:cs typeface="Calibri"/>
                <a:sym typeface="Calibri"/>
              </a:rPr>
              <a:t>gleich</a:t>
            </a:r>
            <a:r>
              <a:rPr lang="en-US" sz="2800" b="1" dirty="0">
                <a:solidFill>
                  <a:schemeClr val="dk1"/>
                </a:solidFill>
                <a:latin typeface="Calibri"/>
                <a:cs typeface="Calibri"/>
                <a:sym typeface="Calibri"/>
              </a:rPr>
              <a:t> </a:t>
            </a:r>
            <a:r>
              <a:rPr lang="en-US" sz="2800" b="1" dirty="0" err="1">
                <a:solidFill>
                  <a:schemeClr val="dk1"/>
                </a:solidFill>
                <a:latin typeface="Calibri"/>
                <a:cs typeface="Calibri"/>
                <a:sym typeface="Calibri"/>
              </a:rPr>
              <a:t>sind</a:t>
            </a:r>
            <a:endParaRPr lang="en-US" sz="2800" b="1" dirty="0">
              <a:solidFill>
                <a:schemeClr val="dk1"/>
              </a:solidFill>
              <a:latin typeface="Calibri"/>
              <a:cs typeface="Calibri"/>
            </a:endParaRP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B Es </a:t>
            </a:r>
            <a:r>
              <a:rPr lang="en-US" sz="2800" dirty="0" err="1">
                <a:solidFill>
                  <a:schemeClr val="dk1"/>
                </a:solidFill>
                <a:latin typeface="Calibri"/>
                <a:cs typeface="Calibri"/>
                <a:sym typeface="Calibri"/>
              </a:rPr>
              <a:t>gibt</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nur</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zwei</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Mittelwerte</a:t>
            </a:r>
            <a:r>
              <a:rPr lang="en-US" sz="2800" dirty="0">
                <a:solidFill>
                  <a:schemeClr val="dk1"/>
                </a:solidFill>
                <a:latin typeface="Calibri"/>
                <a:cs typeface="Calibri"/>
                <a:sym typeface="Calibri"/>
              </a:rPr>
              <a:t>, die </a:t>
            </a:r>
            <a:r>
              <a:rPr lang="en-US" sz="2800" dirty="0" err="1">
                <a:solidFill>
                  <a:schemeClr val="dk1"/>
                </a:solidFill>
                <a:latin typeface="Calibri"/>
                <a:cs typeface="Calibri"/>
                <a:sym typeface="Calibri"/>
              </a:rPr>
              <a:t>gleich</a:t>
            </a:r>
            <a:r>
              <a:rPr lang="en-US" sz="2800" dirty="0">
                <a:solidFill>
                  <a:schemeClr val="dk1"/>
                </a:solidFill>
                <a:latin typeface="Calibri"/>
                <a:cs typeface="Calibri"/>
                <a:sym typeface="Calibri"/>
              </a:rPr>
              <a:t> sind </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C Alle Mittelwerte sind unterschiedlich</a:t>
            </a:r>
          </a:p>
        </p:txBody>
      </p:sp>
      <p:sp>
        <p:nvSpPr>
          <p:cNvPr id="304" name="Google Shape;304;p19"/>
          <p:cNvSpPr txBox="1"/>
          <p:nvPr/>
        </p:nvSpPr>
        <p:spPr>
          <a:xfrm>
            <a:off x="12420600" y="3009900"/>
            <a:ext cx="4871434" cy="3754834"/>
          </a:xfrm>
          <a:prstGeom prst="rect">
            <a:avLst/>
          </a:prstGeom>
          <a:noFill/>
          <a:ln>
            <a:noFill/>
          </a:ln>
        </p:spPr>
        <p:txBody>
          <a:bodyPr spcFirstLastPara="1" wrap="square" lIns="91425" tIns="45700" rIns="91425" bIns="45700" anchor="t" anchorCtr="0">
            <a:spAutoFit/>
          </a:bodyPr>
          <a:lstStyle/>
          <a:p>
            <a:r>
              <a:rPr lang="en-US" sz="2800" b="1" dirty="0">
                <a:solidFill>
                  <a:srgbClr val="1E737C"/>
                </a:solidFill>
                <a:latin typeface="Calibri"/>
                <a:ea typeface="Calibri"/>
                <a:cs typeface="Calibri"/>
                <a:sym typeface="Calibri"/>
              </a:rPr>
              <a:t>3. Die </a:t>
            </a:r>
            <a:r>
              <a:rPr lang="en-US" sz="2800" b="1" dirty="0" err="1">
                <a:solidFill>
                  <a:srgbClr val="1E737C"/>
                </a:solidFill>
                <a:latin typeface="Calibri"/>
                <a:ea typeface="Calibri"/>
                <a:cs typeface="Calibri"/>
                <a:sym typeface="Calibri"/>
              </a:rPr>
              <a:t>zweifache</a:t>
            </a:r>
            <a:r>
              <a:rPr lang="en-US" sz="2800" b="1" dirty="0">
                <a:solidFill>
                  <a:srgbClr val="1E737C"/>
                </a:solidFill>
                <a:latin typeface="Calibri"/>
                <a:ea typeface="Calibri"/>
                <a:cs typeface="Calibri"/>
                <a:sym typeface="Calibri"/>
              </a:rPr>
              <a:t> VA-</a:t>
            </a:r>
            <a:r>
              <a:rPr lang="en-US" sz="2800" b="1" dirty="0" err="1">
                <a:solidFill>
                  <a:srgbClr val="1E737C"/>
                </a:solidFill>
                <a:latin typeface="Calibri"/>
                <a:ea typeface="Calibri"/>
                <a:cs typeface="Calibri"/>
                <a:sym typeface="Calibri"/>
              </a:rPr>
              <a:t>Statistik</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zur</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Prüfung</a:t>
            </a:r>
            <a:r>
              <a:rPr lang="en-US" sz="2800" b="1" dirty="0">
                <a:solidFill>
                  <a:srgbClr val="1E737C"/>
                </a:solidFill>
                <a:latin typeface="Calibri"/>
                <a:ea typeface="Calibri"/>
                <a:cs typeface="Calibri"/>
                <a:sym typeface="Calibri"/>
              </a:rPr>
              <a:t> der </a:t>
            </a:r>
            <a:r>
              <a:rPr lang="en-US" sz="2800" b="1" dirty="0" err="1">
                <a:solidFill>
                  <a:srgbClr val="1E737C"/>
                </a:solidFill>
                <a:latin typeface="Calibri"/>
                <a:ea typeface="Calibri"/>
                <a:cs typeface="Calibri"/>
                <a:sym typeface="Calibri"/>
              </a:rPr>
              <a:t>Signifikanz</a:t>
            </a:r>
            <a:r>
              <a:rPr lang="en-US" sz="2800" b="1" dirty="0">
                <a:solidFill>
                  <a:srgbClr val="1E737C"/>
                </a:solidFill>
                <a:latin typeface="Calibri"/>
                <a:ea typeface="Calibri"/>
                <a:cs typeface="Calibri"/>
                <a:sym typeface="Calibri"/>
              </a:rPr>
              <a:t> des Faktors α hat </a:t>
            </a:r>
            <a:r>
              <a:rPr lang="en-US" sz="2800" b="1" dirty="0" err="1">
                <a:solidFill>
                  <a:srgbClr val="1E737C"/>
                </a:solidFill>
                <a:latin typeface="Calibri"/>
                <a:ea typeface="Calibri"/>
                <a:cs typeface="Calibri"/>
                <a:sym typeface="Calibri"/>
              </a:rPr>
              <a:t>folgende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Verteilung</a:t>
            </a:r>
            <a:r>
              <a:rPr lang="en-US" sz="2800" b="1" dirty="0">
                <a:solidFill>
                  <a:srgbClr val="1E737C"/>
                </a:solidFill>
                <a:latin typeface="Calibri"/>
                <a:ea typeface="Calibri"/>
                <a:cs typeface="Calibri"/>
                <a:sym typeface="Calibri"/>
              </a:rPr>
              <a:t>:</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A Chi-Quadrat.</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B </a:t>
            </a:r>
            <a:r>
              <a:rPr lang="en-US" sz="2800" dirty="0" err="1">
                <a:solidFill>
                  <a:schemeClr val="dk1"/>
                </a:solidFill>
                <a:latin typeface="Calibri"/>
                <a:cs typeface="Calibri"/>
                <a:sym typeface="Calibri"/>
              </a:rPr>
              <a:t>studentsche</a:t>
            </a:r>
            <a:r>
              <a:rPr lang="en-US" sz="2800" dirty="0">
                <a:solidFill>
                  <a:schemeClr val="dk1"/>
                </a:solidFill>
                <a:latin typeface="Calibri"/>
                <a:cs typeface="Calibri"/>
                <a:sym typeface="Calibri"/>
              </a:rPr>
              <a:t> t-</a:t>
            </a:r>
            <a:r>
              <a:rPr lang="en-US" sz="2800" dirty="0" err="1">
                <a:solidFill>
                  <a:schemeClr val="dk1"/>
                </a:solidFill>
                <a:latin typeface="Calibri"/>
                <a:cs typeface="Calibri"/>
                <a:sym typeface="Calibri"/>
              </a:rPr>
              <a:t>Verteilung</a:t>
            </a:r>
            <a:r>
              <a:rPr lang="en-US" sz="2800" dirty="0">
                <a:solidFill>
                  <a:schemeClr val="dk1"/>
                </a:solidFill>
                <a:latin typeface="Calibri"/>
                <a:cs typeface="Calibri"/>
                <a:sym typeface="Calibri"/>
              </a:rPr>
              <a:t>.</a:t>
            </a:r>
            <a:endParaRPr lang="en-US" sz="2800" dirty="0">
              <a:solidFill>
                <a:schemeClr val="dk1"/>
              </a:solidFill>
              <a:latin typeface="Calibri"/>
              <a:cs typeface="Calibri"/>
            </a:endParaRPr>
          </a:p>
          <a:p>
            <a:pPr marL="457200" marR="0" lvl="0" indent="-457200" algn="l" rtl="0">
              <a:lnSpc>
                <a:spcPct val="150000"/>
              </a:lnSpc>
              <a:spcBef>
                <a:spcPts val="0"/>
              </a:spcBef>
              <a:spcAft>
                <a:spcPts val="0"/>
              </a:spcAft>
              <a:buFont typeface="Wingdings" panose="05000000000000000000" pitchFamily="2" charset="2"/>
              <a:buChar char="q"/>
            </a:pPr>
            <a:r>
              <a:rPr lang="en-US" sz="2800" b="1" dirty="0">
                <a:solidFill>
                  <a:schemeClr val="dk1"/>
                </a:solidFill>
                <a:latin typeface="Calibri"/>
                <a:cs typeface="Calibri"/>
                <a:sym typeface="Calibri"/>
              </a:rPr>
              <a:t>C F-</a:t>
            </a:r>
            <a:r>
              <a:rPr lang="en-US" sz="2800" b="1" dirty="0" err="1">
                <a:solidFill>
                  <a:schemeClr val="dk1"/>
                </a:solidFill>
                <a:latin typeface="Calibri"/>
                <a:cs typeface="Calibri"/>
                <a:sym typeface="Calibri"/>
              </a:rPr>
              <a:t>Verteilung</a:t>
            </a:r>
            <a:r>
              <a:rPr lang="en-US" sz="2800" b="1" dirty="0">
                <a:solidFill>
                  <a:schemeClr val="dk1"/>
                </a:solidFill>
                <a:latin typeface="Calibri"/>
                <a:cs typeface="Calibri"/>
                <a:sym typeface="Calibri"/>
              </a:rPr>
              <a:t>.</a:t>
            </a:r>
            <a:endParaRPr lang="en-US" sz="2800" b="1" dirty="0">
              <a:solidFill>
                <a:schemeClr val="dk1"/>
              </a:solidFill>
              <a:latin typeface="Calibri"/>
              <a:cs typeface="Calibri"/>
            </a:endParaRPr>
          </a:p>
        </p:txBody>
      </p:sp>
    </p:spTree>
    <p:extLst>
      <p:ext uri="{BB962C8B-B14F-4D97-AF65-F5344CB8AC3E}">
        <p14:creationId xmlns:p14="http://schemas.microsoft.com/office/powerpoint/2010/main" val="453901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1"/>
          <p:cNvSpPr txBox="1"/>
          <p:nvPr/>
        </p:nvSpPr>
        <p:spPr>
          <a:xfrm>
            <a:off x="7258050" y="6591300"/>
            <a:ext cx="3771900" cy="21543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dirty="0" err="1">
                <a:solidFill>
                  <a:srgbClr val="E7686A"/>
                </a:solidFill>
                <a:latin typeface="Calibri"/>
                <a:ea typeface="Calibri"/>
                <a:cs typeface="Calibri"/>
                <a:sym typeface="Calibri"/>
              </a:rPr>
              <a:t>Vielen</a:t>
            </a:r>
            <a:r>
              <a:rPr lang="en-US" sz="6000" b="1" dirty="0">
                <a:solidFill>
                  <a:srgbClr val="E7686A"/>
                </a:solidFill>
                <a:latin typeface="Calibri"/>
                <a:ea typeface="Calibri"/>
                <a:cs typeface="Calibri"/>
                <a:sym typeface="Calibri"/>
              </a:rPr>
              <a:t> Dank!</a:t>
            </a:r>
            <a:br>
              <a:rPr lang="en-US" sz="6000" b="1" dirty="0">
                <a:solidFill>
                  <a:srgbClr val="E7686A"/>
                </a:solidFill>
                <a:latin typeface="Calibri"/>
                <a:ea typeface="Calibri"/>
                <a:cs typeface="Calibri"/>
                <a:sym typeface="Calibri"/>
              </a:rPr>
            </a:b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Index</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39" name="Google Shape;139;p2"/>
          <p:cNvSpPr txBox="1"/>
          <p:nvPr/>
        </p:nvSpPr>
        <p:spPr>
          <a:xfrm>
            <a:off x="2735580" y="5829057"/>
            <a:ext cx="4157980" cy="2646838"/>
          </a:xfrm>
          <a:prstGeom prst="rect">
            <a:avLst/>
          </a:prstGeom>
          <a:noFill/>
          <a:ln>
            <a:noFill/>
          </a:ln>
        </p:spPr>
        <p:txBody>
          <a:bodyPr spcFirstLastPara="1" wrap="square" lIns="91425" tIns="45700" rIns="91425" bIns="45700" anchor="t" anchorCtr="0">
            <a:spAutoFit/>
          </a:bodyPr>
          <a:lstStyle/>
          <a:p>
            <a:r>
              <a:rPr lang="en-US" sz="2800" b="1" dirty="0">
                <a:solidFill>
                  <a:srgbClr val="238791"/>
                </a:solidFill>
                <a:latin typeface="Calibri"/>
                <a:ea typeface="Calibri"/>
                <a:cs typeface="Calibri"/>
                <a:sym typeface="Calibri"/>
              </a:rPr>
              <a:t>EINLEITUNG</a:t>
            </a:r>
            <a:br>
              <a:rPr lang="en-US" sz="2800" b="1" dirty="0">
                <a:solidFill>
                  <a:srgbClr val="238791"/>
                </a:solidFill>
                <a:latin typeface="Calibri"/>
                <a:ea typeface="Calibri"/>
                <a:cs typeface="Calibri"/>
                <a:sym typeface="Calibri"/>
              </a:rPr>
            </a:br>
            <a:r>
              <a:rPr lang="en-US" sz="2400" dirty="0">
                <a:solidFill>
                  <a:schemeClr val="dk1"/>
                </a:solidFill>
                <a:latin typeface="Calibri"/>
                <a:ea typeface="Calibri"/>
                <a:cs typeface="Calibri"/>
                <a:sym typeface="Calibri"/>
              </a:rPr>
              <a:t>1.  Motivation und grundlegende Definitionen</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2. Bedingungen für die Anwendung der VA</a:t>
            </a:r>
            <a:br>
              <a:rPr lang="en-US" sz="2400" dirty="0">
                <a:solidFill>
                  <a:schemeClr val="dk1"/>
                </a:solidFill>
                <a:latin typeface="Calibri"/>
                <a:ea typeface="Calibri"/>
                <a:cs typeface="Calibri"/>
                <a:sym typeface="Calibri"/>
              </a:rPr>
            </a:b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140" name="Google Shape;140;p2"/>
          <p:cNvSpPr/>
          <p:nvPr/>
        </p:nvSpPr>
        <p:spPr>
          <a:xfrm>
            <a:off x="2926080" y="3495690"/>
            <a:ext cx="1600200" cy="1800552"/>
          </a:xfrm>
          <a:prstGeom prst="verticalScroll">
            <a:avLst>
              <a:gd name="adj" fmla="val 12500"/>
            </a:avLst>
          </a:prstGeom>
          <a:solidFill>
            <a:srgbClr val="238791"/>
          </a:solidFill>
          <a:ln w="12700" cap="flat"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2"/>
          <p:cNvSpPr/>
          <p:nvPr/>
        </p:nvSpPr>
        <p:spPr>
          <a:xfrm>
            <a:off x="8087360" y="3582586"/>
            <a:ext cx="2407920" cy="1695876"/>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2"/>
          <p:cNvSpPr/>
          <p:nvPr/>
        </p:nvSpPr>
        <p:spPr>
          <a:xfrm>
            <a:off x="14056360" y="3271696"/>
            <a:ext cx="2133600" cy="2248540"/>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2"/>
          <p:cNvSpPr txBox="1"/>
          <p:nvPr/>
        </p:nvSpPr>
        <p:spPr>
          <a:xfrm>
            <a:off x="12954000" y="5829057"/>
            <a:ext cx="4937760" cy="1477287"/>
          </a:xfrm>
          <a:prstGeom prst="rect">
            <a:avLst/>
          </a:prstGeom>
          <a:noFill/>
          <a:ln>
            <a:noFill/>
          </a:ln>
        </p:spPr>
        <p:txBody>
          <a:bodyPr spcFirstLastPara="1" wrap="square" lIns="91425" tIns="45700" rIns="91425" bIns="45700" anchor="t" anchorCtr="0">
            <a:spAutoFit/>
          </a:bodyPr>
          <a:lstStyle/>
          <a:p>
            <a:r>
              <a:rPr lang="en-US" sz="2800" b="1" dirty="0">
                <a:solidFill>
                  <a:srgbClr val="238791"/>
                </a:solidFill>
                <a:latin typeface="Calibri"/>
                <a:ea typeface="Calibri"/>
                <a:cs typeface="Calibri"/>
                <a:sym typeface="Calibri"/>
              </a:rPr>
              <a:t>ZWEIFACHE VA </a:t>
            </a:r>
            <a:br>
              <a:rPr lang="en-US" sz="2800" b="1" dirty="0">
                <a:solidFill>
                  <a:srgbClr val="238791"/>
                </a:solidFill>
                <a:latin typeface="Calibri"/>
                <a:ea typeface="Calibri"/>
                <a:cs typeface="Calibri"/>
                <a:sym typeface="Calibri"/>
              </a:rPr>
            </a:br>
            <a:r>
              <a:rPr lang="en-US" sz="2400" dirty="0">
                <a:solidFill>
                  <a:schemeClr val="dk1"/>
                </a:solidFill>
                <a:latin typeface="Calibri"/>
                <a:ea typeface="Calibri"/>
                <a:cs typeface="Calibri"/>
                <a:sym typeface="Calibri"/>
              </a:rPr>
              <a:t>1. </a:t>
            </a:r>
            <a:r>
              <a:rPr lang="en-US" sz="2400" dirty="0" err="1">
                <a:solidFill>
                  <a:schemeClr val="dk1"/>
                </a:solidFill>
                <a:latin typeface="Calibri"/>
                <a:ea typeface="Calibri"/>
                <a:cs typeface="Calibri"/>
                <a:sym typeface="Calibri"/>
              </a:rPr>
              <a:t>Mehrere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Quellen</a:t>
            </a:r>
            <a:r>
              <a:rPr lang="en-US" sz="2400" dirty="0">
                <a:solidFill>
                  <a:schemeClr val="dk1"/>
                </a:solidFill>
                <a:latin typeface="Calibri"/>
                <a:ea typeface="Calibri"/>
                <a:cs typeface="Calibri"/>
                <a:sym typeface="Calibri"/>
              </a:rPr>
              <a:t> der Variation</a:t>
            </a:r>
            <a:br>
              <a:rPr lang="en-US" sz="2400" dirty="0">
                <a:latin typeface="Calibri"/>
                <a:ea typeface="Calibri"/>
                <a:cs typeface="Calibri"/>
              </a:rPr>
            </a:br>
            <a:r>
              <a:rPr lang="en-US" sz="2400" dirty="0">
                <a:solidFill>
                  <a:schemeClr val="dk1"/>
                </a:solidFill>
                <a:latin typeface="Calibri"/>
                <a:ea typeface="Calibri"/>
                <a:cs typeface="Calibri"/>
                <a:sym typeface="Calibri"/>
              </a:rPr>
              <a:t>2. </a:t>
            </a:r>
            <a:r>
              <a:rPr lang="en-US" sz="2400" dirty="0" err="1">
                <a:solidFill>
                  <a:schemeClr val="dk1"/>
                </a:solidFill>
                <a:latin typeface="Calibri"/>
                <a:ea typeface="Calibri"/>
                <a:cs typeface="Calibri"/>
                <a:sym typeface="Calibri"/>
              </a:rPr>
              <a:t>Durchführung</a:t>
            </a:r>
            <a:r>
              <a:rPr lang="en-US" sz="2400" dirty="0">
                <a:solidFill>
                  <a:schemeClr val="dk1"/>
                </a:solidFill>
                <a:latin typeface="Calibri"/>
                <a:ea typeface="Calibri"/>
                <a:cs typeface="Calibri"/>
                <a:sym typeface="Calibri"/>
              </a:rPr>
              <a:t> der </a:t>
            </a:r>
            <a:r>
              <a:rPr lang="en-US" sz="2400" dirty="0" err="1">
                <a:solidFill>
                  <a:schemeClr val="dk1"/>
                </a:solidFill>
                <a:latin typeface="Calibri"/>
                <a:ea typeface="Calibri"/>
                <a:cs typeface="Calibri"/>
                <a:sym typeface="Calibri"/>
              </a:rPr>
              <a:t>zweifachen</a:t>
            </a:r>
            <a:r>
              <a:rPr lang="en-US" sz="2400" dirty="0">
                <a:solidFill>
                  <a:schemeClr val="dk1"/>
                </a:solidFill>
                <a:latin typeface="Calibri"/>
                <a:ea typeface="Calibri"/>
                <a:cs typeface="Calibri"/>
                <a:sym typeface="Calibri"/>
              </a:rPr>
              <a:t> VA</a:t>
            </a:r>
            <a:br>
              <a:rPr lang="en-US" sz="2400" dirty="0">
                <a:solidFill>
                  <a:schemeClr val="dk1"/>
                </a:solidFill>
                <a:latin typeface="Calibri"/>
                <a:ea typeface="Calibri"/>
                <a:cs typeface="Calibri"/>
                <a:sym typeface="Calibri"/>
              </a:rPr>
            </a:br>
            <a:endParaRPr dirty="0"/>
          </a:p>
        </p:txBody>
      </p:sp>
      <p:sp>
        <p:nvSpPr>
          <p:cNvPr id="145" name="Google Shape;145;p2"/>
          <p:cNvSpPr txBox="1"/>
          <p:nvPr/>
        </p:nvSpPr>
        <p:spPr>
          <a:xfrm>
            <a:off x="3535680" y="3934301"/>
            <a:ext cx="14478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1</a:t>
            </a:r>
            <a:endParaRPr/>
          </a:p>
        </p:txBody>
      </p:sp>
      <p:sp>
        <p:nvSpPr>
          <p:cNvPr id="146" name="Google Shape;146;p2"/>
          <p:cNvSpPr txBox="1"/>
          <p:nvPr/>
        </p:nvSpPr>
        <p:spPr>
          <a:xfrm>
            <a:off x="9024620" y="4035970"/>
            <a:ext cx="9855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2</a:t>
            </a:r>
            <a:endParaRPr/>
          </a:p>
        </p:txBody>
      </p:sp>
      <p:sp>
        <p:nvSpPr>
          <p:cNvPr id="147" name="Google Shape;147;p2"/>
          <p:cNvSpPr txBox="1"/>
          <p:nvPr/>
        </p:nvSpPr>
        <p:spPr>
          <a:xfrm>
            <a:off x="14833600" y="4032805"/>
            <a:ext cx="13716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3</a:t>
            </a:r>
            <a:endParaRPr/>
          </a:p>
        </p:txBody>
      </p:sp>
      <p:sp>
        <p:nvSpPr>
          <p:cNvPr id="2" name="Google Shape;139;p2">
            <a:extLst>
              <a:ext uri="{FF2B5EF4-FFF2-40B4-BE49-F238E27FC236}">
                <a16:creationId xmlns:a16="http://schemas.microsoft.com/office/drawing/2014/main" id="{453168F5-8671-6B1B-DD00-F462C90E66FE}"/>
              </a:ext>
            </a:extLst>
          </p:cNvPr>
          <p:cNvSpPr txBox="1"/>
          <p:nvPr/>
        </p:nvSpPr>
        <p:spPr>
          <a:xfrm>
            <a:off x="7169150" y="5829057"/>
            <a:ext cx="4729480" cy="2277506"/>
          </a:xfrm>
          <a:prstGeom prst="rect">
            <a:avLst/>
          </a:prstGeom>
          <a:noFill/>
          <a:ln>
            <a:noFill/>
          </a:ln>
        </p:spPr>
        <p:txBody>
          <a:bodyPr spcFirstLastPara="1" wrap="square" lIns="91425" tIns="45700" rIns="91425" bIns="45700" anchor="t" anchorCtr="0">
            <a:spAutoFit/>
          </a:bodyPr>
          <a:lstStyle/>
          <a:p>
            <a:r>
              <a:rPr lang="en-US" sz="2800" b="1" dirty="0">
                <a:solidFill>
                  <a:srgbClr val="238791"/>
                </a:solidFill>
                <a:latin typeface="Calibri"/>
                <a:ea typeface="Calibri"/>
                <a:cs typeface="Calibri"/>
                <a:sym typeface="Calibri"/>
              </a:rPr>
              <a:t>EINFACHE VA</a:t>
            </a:r>
            <a:endParaRPr lang="en-US" dirty="0">
              <a:ea typeface="Calibri"/>
            </a:endParaRPr>
          </a:p>
          <a:p>
            <a:r>
              <a:rPr lang="en-US" sz="2400" dirty="0">
                <a:solidFill>
                  <a:schemeClr val="dk1"/>
                </a:solidFill>
                <a:latin typeface="Calibri"/>
                <a:ea typeface="Calibri"/>
                <a:cs typeface="Calibri"/>
                <a:sym typeface="Calibri"/>
              </a:rPr>
              <a:t>1. </a:t>
            </a:r>
            <a:r>
              <a:rPr lang="en-US" sz="2400" dirty="0" err="1">
                <a:solidFill>
                  <a:schemeClr val="dk1"/>
                </a:solidFill>
                <a:latin typeface="Calibri"/>
                <a:ea typeface="Calibri"/>
                <a:cs typeface="Calibri"/>
                <a:sym typeface="Calibri"/>
              </a:rPr>
              <a:t>Streuungszerlegung</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2. </a:t>
            </a:r>
            <a:r>
              <a:rPr lang="en-US" sz="2400" dirty="0" err="1">
                <a:solidFill>
                  <a:schemeClr val="dk1"/>
                </a:solidFill>
                <a:latin typeface="Calibri"/>
                <a:ea typeface="Calibri"/>
                <a:cs typeface="Calibri"/>
                <a:sym typeface="Calibri"/>
              </a:rPr>
              <a:t>Durchführung</a:t>
            </a:r>
            <a:r>
              <a:rPr lang="en-US" sz="2400" dirty="0">
                <a:solidFill>
                  <a:schemeClr val="dk1"/>
                </a:solidFill>
                <a:latin typeface="Calibri"/>
                <a:ea typeface="Calibri"/>
                <a:cs typeface="Calibri"/>
                <a:sym typeface="Calibri"/>
              </a:rPr>
              <a:t> und Interpretation </a:t>
            </a:r>
            <a:r>
              <a:rPr lang="en-US" sz="2400" dirty="0" err="1">
                <a:solidFill>
                  <a:schemeClr val="dk1"/>
                </a:solidFill>
                <a:latin typeface="Calibri"/>
                <a:ea typeface="Calibri"/>
                <a:cs typeface="Calibri"/>
                <a:sym typeface="Calibri"/>
              </a:rPr>
              <a:t>einer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einfachen</a:t>
            </a:r>
            <a:r>
              <a:rPr lang="en-US" sz="2400" dirty="0">
                <a:solidFill>
                  <a:schemeClr val="dk1"/>
                </a:solidFill>
                <a:latin typeface="Calibri"/>
                <a:ea typeface="Calibri"/>
                <a:cs typeface="Calibri"/>
                <a:sym typeface="Calibri"/>
              </a:rPr>
              <a:t> VA</a:t>
            </a:r>
            <a:br>
              <a:rPr lang="en-US" sz="2400" dirty="0">
                <a:solidFill>
                  <a:schemeClr val="dk1"/>
                </a:solidFill>
                <a:latin typeface="Calibri"/>
                <a:ea typeface="Calibri"/>
                <a:cs typeface="Calibri"/>
                <a:sym typeface="Calibri"/>
              </a:rPr>
            </a:b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094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Einführung</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60" name="Google Shape;160;p4"/>
          <p:cNvSpPr txBox="1"/>
          <p:nvPr/>
        </p:nvSpPr>
        <p:spPr>
          <a:xfrm>
            <a:off x="1447800" y="2552700"/>
            <a:ext cx="1004018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Grundlegende Definitionen</a:t>
            </a:r>
            <a:endParaRPr sz="2800" b="1" dirty="0">
              <a:solidFill>
                <a:srgbClr val="238791"/>
              </a:solidFill>
              <a:latin typeface="Calibri"/>
              <a:ea typeface="Calibri"/>
              <a:cs typeface="Calibri"/>
              <a:sym typeface="Calibri"/>
            </a:endParaRPr>
          </a:p>
        </p:txBody>
      </p:sp>
      <p:sp>
        <p:nvSpPr>
          <p:cNvPr id="161" name="Google Shape;161;p4"/>
          <p:cNvSpPr txBox="1"/>
          <p:nvPr/>
        </p:nvSpPr>
        <p:spPr>
          <a:xfrm>
            <a:off x="1447800" y="3702824"/>
            <a:ext cx="16047720" cy="452427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800"/>
            </a:pPr>
            <a:r>
              <a:rPr lang="es-ES" sz="3600" dirty="0">
                <a:solidFill>
                  <a:schemeClr val="dk1"/>
                </a:solidFill>
                <a:latin typeface="Calibri"/>
                <a:ea typeface="Calibri"/>
                <a:cs typeface="Calibri"/>
                <a:sym typeface="Calibri"/>
              </a:rPr>
              <a:t>Wir definieren </a:t>
            </a:r>
            <a:r>
              <a:rPr lang="es-ES" sz="3600" dirty="0" err="1">
                <a:solidFill>
                  <a:schemeClr val="dk1"/>
                </a:solidFill>
                <a:latin typeface="Calibri"/>
                <a:ea typeface="Calibri"/>
                <a:cs typeface="Calibri"/>
                <a:sym typeface="Calibri"/>
              </a:rPr>
              <a:t>eine</a:t>
            </a:r>
            <a:r>
              <a:rPr lang="es-ES" sz="3600" dirty="0">
                <a:solidFill>
                  <a:schemeClr val="dk1"/>
                </a:solidFill>
                <a:latin typeface="Calibri"/>
                <a:ea typeface="Calibri"/>
                <a:cs typeface="Calibri"/>
                <a:sym typeface="Calibri"/>
              </a:rPr>
              <a:t> </a:t>
            </a:r>
            <a:r>
              <a:rPr lang="es-ES" sz="3600" b="1" u="sng" dirty="0" err="1">
                <a:solidFill>
                  <a:schemeClr val="dk1"/>
                </a:solidFill>
                <a:latin typeface="Calibri"/>
                <a:ea typeface="Calibri"/>
                <a:cs typeface="Calibri"/>
                <a:sym typeface="Calibri"/>
              </a:rPr>
              <a:t>Zielvariable</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eine</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kontinuierliche</a:t>
            </a:r>
            <a:r>
              <a:rPr lang="es-ES" sz="3600" dirty="0">
                <a:solidFill>
                  <a:schemeClr val="dk1"/>
                </a:solidFill>
                <a:latin typeface="Calibri"/>
                <a:ea typeface="Calibri"/>
                <a:cs typeface="Calibri"/>
                <a:sym typeface="Calibri"/>
              </a:rPr>
              <a:t> Variable </a:t>
            </a:r>
            <a:r>
              <a:rPr lang="es-ES" sz="3600" dirty="0" err="1">
                <a:solidFill>
                  <a:schemeClr val="dk1"/>
                </a:solidFill>
                <a:latin typeface="Calibri"/>
                <a:ea typeface="Calibri"/>
                <a:cs typeface="Calibri"/>
                <a:sym typeface="Calibri"/>
              </a:rPr>
              <a:t>von</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Interesse</a:t>
            </a:r>
            <a:endParaRPr lang="en-US" dirty="0">
              <a:solidFill>
                <a:schemeClr val="dk1"/>
              </a:solidFill>
            </a:endParaRPr>
          </a:p>
          <a:p>
            <a:pPr>
              <a:buClr>
                <a:schemeClr val="dk1"/>
              </a:buClr>
              <a:buSzPts val="2800"/>
            </a:pPr>
            <a:endParaRPr lang="es-ES" sz="3600" dirty="0">
              <a:solidFill>
                <a:schemeClr val="dk1"/>
              </a:solidFill>
              <a:latin typeface="Calibri"/>
              <a:cs typeface="Calibri"/>
            </a:endParaRPr>
          </a:p>
          <a:p>
            <a:pPr marR="0" lvl="0" algn="l">
              <a:spcBef>
                <a:spcPts val="0"/>
              </a:spcBef>
              <a:spcAft>
                <a:spcPts val="0"/>
              </a:spcAft>
              <a:buSzPts val="2800"/>
              <a:buFont typeface="Noto Sans Symbols"/>
            </a:pPr>
            <a:r>
              <a:rPr lang="es-ES" sz="3600" dirty="0" err="1">
                <a:solidFill>
                  <a:schemeClr val="dk1"/>
                </a:solidFill>
                <a:latin typeface="Calibri"/>
                <a:cs typeface="Calibri"/>
                <a:sym typeface="Calibri"/>
              </a:rPr>
              <a:t>Außerdem</a:t>
            </a:r>
            <a:r>
              <a:rPr lang="es-ES" sz="3600" dirty="0">
                <a:solidFill>
                  <a:schemeClr val="dk1"/>
                </a:solidFill>
                <a:latin typeface="Calibri"/>
                <a:cs typeface="Calibri"/>
                <a:sym typeface="Calibri"/>
              </a:rPr>
              <a:t> </a:t>
            </a:r>
            <a:r>
              <a:rPr lang="es-ES" sz="3600" dirty="0" err="1">
                <a:solidFill>
                  <a:schemeClr val="dk1"/>
                </a:solidFill>
                <a:latin typeface="Calibri"/>
                <a:cs typeface="Calibri"/>
                <a:sym typeface="Calibri"/>
              </a:rPr>
              <a:t>haben</a:t>
            </a:r>
            <a:r>
              <a:rPr lang="es-ES" sz="3600" dirty="0">
                <a:solidFill>
                  <a:schemeClr val="dk1"/>
                </a:solidFill>
                <a:latin typeface="Calibri"/>
                <a:cs typeface="Calibri"/>
                <a:sym typeface="Calibri"/>
              </a:rPr>
              <a:t> </a:t>
            </a:r>
            <a:r>
              <a:rPr lang="es-ES" sz="3600" dirty="0" err="1">
                <a:solidFill>
                  <a:schemeClr val="dk1"/>
                </a:solidFill>
                <a:latin typeface="Calibri"/>
                <a:cs typeface="Calibri"/>
                <a:sym typeface="Calibri"/>
              </a:rPr>
              <a:t>wir</a:t>
            </a:r>
            <a:r>
              <a:rPr lang="es-ES" sz="3600" dirty="0">
                <a:solidFill>
                  <a:schemeClr val="dk1"/>
                </a:solidFill>
                <a:latin typeface="Calibri"/>
                <a:cs typeface="Calibri"/>
                <a:sym typeface="Calibri"/>
              </a:rPr>
              <a:t> </a:t>
            </a:r>
            <a:r>
              <a:rPr lang="es-ES" sz="3600" dirty="0" err="1">
                <a:solidFill>
                  <a:schemeClr val="dk1"/>
                </a:solidFill>
                <a:latin typeface="Calibri"/>
                <a:cs typeface="Calibri"/>
                <a:sym typeface="Calibri"/>
              </a:rPr>
              <a:t>Informationen</a:t>
            </a:r>
            <a:r>
              <a:rPr lang="es-ES" sz="3600" dirty="0">
                <a:solidFill>
                  <a:schemeClr val="dk1"/>
                </a:solidFill>
                <a:latin typeface="Calibri"/>
                <a:cs typeface="Calibri"/>
                <a:sym typeface="Calibri"/>
              </a:rPr>
              <a:t> </a:t>
            </a:r>
            <a:r>
              <a:rPr lang="es-ES" sz="3600" dirty="0" err="1">
                <a:solidFill>
                  <a:schemeClr val="dk1"/>
                </a:solidFill>
                <a:latin typeface="Calibri"/>
                <a:cs typeface="Calibri"/>
                <a:sym typeface="Calibri"/>
              </a:rPr>
              <a:t>über</a:t>
            </a:r>
            <a:r>
              <a:rPr lang="es-ES" sz="3600" dirty="0">
                <a:solidFill>
                  <a:schemeClr val="dk1"/>
                </a:solidFill>
                <a:latin typeface="Calibri"/>
                <a:cs typeface="Calibri"/>
                <a:sym typeface="Calibri"/>
              </a:rPr>
              <a:t> die </a:t>
            </a:r>
            <a:r>
              <a:rPr lang="es-ES" sz="3600" dirty="0" err="1">
                <a:solidFill>
                  <a:schemeClr val="dk1"/>
                </a:solidFill>
                <a:latin typeface="Calibri"/>
                <a:cs typeface="Calibri"/>
                <a:sym typeface="Calibri"/>
              </a:rPr>
              <a:t>verschiedenen</a:t>
            </a:r>
            <a:r>
              <a:rPr lang="es-ES" sz="3600" dirty="0">
                <a:solidFill>
                  <a:schemeClr val="dk1"/>
                </a:solidFill>
                <a:latin typeface="Calibri"/>
                <a:cs typeface="Calibri"/>
                <a:sym typeface="Calibri"/>
              </a:rPr>
              <a:t> </a:t>
            </a:r>
            <a:r>
              <a:rPr lang="es-ES" sz="3600" dirty="0" err="1">
                <a:solidFill>
                  <a:schemeClr val="dk1"/>
                </a:solidFill>
                <a:latin typeface="Calibri"/>
                <a:cs typeface="Calibri"/>
                <a:sym typeface="Calibri"/>
              </a:rPr>
              <a:t>Kategorien</a:t>
            </a:r>
            <a:r>
              <a:rPr lang="es-ES" sz="3600" dirty="0">
                <a:solidFill>
                  <a:schemeClr val="dk1"/>
                </a:solidFill>
                <a:latin typeface="Calibri"/>
                <a:cs typeface="Calibri"/>
                <a:sym typeface="Calibri"/>
              </a:rPr>
              <a:t> </a:t>
            </a:r>
            <a:r>
              <a:rPr lang="es-ES" sz="3600" dirty="0" err="1">
                <a:solidFill>
                  <a:schemeClr val="dk1"/>
                </a:solidFill>
                <a:latin typeface="Calibri"/>
                <a:cs typeface="Calibri"/>
                <a:sym typeface="Calibri"/>
              </a:rPr>
              <a:t>einer</a:t>
            </a:r>
            <a:r>
              <a:rPr lang="es-ES" sz="3600" dirty="0">
                <a:solidFill>
                  <a:schemeClr val="dk1"/>
                </a:solidFill>
                <a:latin typeface="Calibri"/>
                <a:cs typeface="Calibri"/>
                <a:sym typeface="Calibri"/>
              </a:rPr>
              <a:t> </a:t>
            </a:r>
            <a:r>
              <a:rPr lang="es-ES" sz="3600" dirty="0" err="1">
                <a:solidFill>
                  <a:schemeClr val="dk1"/>
                </a:solidFill>
                <a:latin typeface="Calibri"/>
                <a:cs typeface="Calibri"/>
                <a:sym typeface="Calibri"/>
              </a:rPr>
              <a:t>qualitativen</a:t>
            </a:r>
            <a:r>
              <a:rPr lang="es-ES" sz="3600" dirty="0">
                <a:solidFill>
                  <a:schemeClr val="dk1"/>
                </a:solidFill>
                <a:latin typeface="Calibri"/>
                <a:cs typeface="Calibri"/>
                <a:sym typeface="Calibri"/>
              </a:rPr>
              <a:t> Variable. Diese </a:t>
            </a:r>
            <a:r>
              <a:rPr lang="es-ES" sz="3600" dirty="0" err="1">
                <a:solidFill>
                  <a:schemeClr val="dk1"/>
                </a:solidFill>
                <a:latin typeface="Calibri"/>
                <a:cs typeface="Calibri"/>
                <a:sym typeface="Calibri"/>
              </a:rPr>
              <a:t>kategoriale</a:t>
            </a:r>
            <a:r>
              <a:rPr lang="es-ES" sz="3600" dirty="0">
                <a:solidFill>
                  <a:schemeClr val="dk1"/>
                </a:solidFill>
                <a:latin typeface="Calibri"/>
                <a:cs typeface="Calibri"/>
                <a:sym typeface="Calibri"/>
              </a:rPr>
              <a:t> Variable </a:t>
            </a:r>
            <a:r>
              <a:rPr lang="es-ES" sz="3600" dirty="0" err="1">
                <a:solidFill>
                  <a:schemeClr val="dk1"/>
                </a:solidFill>
                <a:latin typeface="Calibri"/>
                <a:cs typeface="Calibri"/>
                <a:sym typeface="Calibri"/>
              </a:rPr>
              <a:t>wird</a:t>
            </a:r>
            <a:r>
              <a:rPr lang="es-ES" sz="3600" dirty="0">
                <a:solidFill>
                  <a:schemeClr val="dk1"/>
                </a:solidFill>
                <a:latin typeface="Calibri"/>
                <a:cs typeface="Calibri"/>
                <a:sym typeface="Calibri"/>
              </a:rPr>
              <a:t> </a:t>
            </a:r>
            <a:r>
              <a:rPr lang="es-ES" sz="3600" dirty="0" err="1">
                <a:solidFill>
                  <a:schemeClr val="dk1"/>
                </a:solidFill>
                <a:latin typeface="Calibri"/>
                <a:cs typeface="Calibri"/>
                <a:sym typeface="Calibri"/>
              </a:rPr>
              <a:t>als</a:t>
            </a:r>
            <a:r>
              <a:rPr lang="es-ES" sz="3600" dirty="0">
                <a:solidFill>
                  <a:schemeClr val="dk1"/>
                </a:solidFill>
                <a:latin typeface="Calibri"/>
                <a:cs typeface="Calibri"/>
                <a:sym typeface="Calibri"/>
              </a:rPr>
              <a:t> </a:t>
            </a:r>
            <a:r>
              <a:rPr lang="es-ES" sz="3600" b="1" u="sng" dirty="0" err="1">
                <a:solidFill>
                  <a:schemeClr val="dk1"/>
                </a:solidFill>
                <a:latin typeface="Calibri"/>
                <a:cs typeface="Calibri"/>
                <a:sym typeface="Calibri"/>
              </a:rPr>
              <a:t>Faktor</a:t>
            </a:r>
            <a:r>
              <a:rPr lang="es-ES" sz="3600" b="1" u="sng" dirty="0">
                <a:solidFill>
                  <a:schemeClr val="dk1"/>
                </a:solidFill>
                <a:latin typeface="Calibri"/>
                <a:cs typeface="Calibri"/>
                <a:sym typeface="Calibri"/>
              </a:rPr>
              <a:t> </a:t>
            </a:r>
            <a:r>
              <a:rPr lang="es-ES" sz="3600" dirty="0" err="1">
                <a:solidFill>
                  <a:schemeClr val="dk1"/>
                </a:solidFill>
                <a:latin typeface="Calibri"/>
                <a:cs typeface="Calibri"/>
                <a:sym typeface="Calibri"/>
              </a:rPr>
              <a:t>bezeichnet</a:t>
            </a:r>
            <a:r>
              <a:rPr lang="es-ES" sz="3600" dirty="0">
                <a:solidFill>
                  <a:schemeClr val="dk1"/>
                </a:solidFill>
                <a:latin typeface="Calibri"/>
                <a:cs typeface="Calibri"/>
                <a:sym typeface="Calibri"/>
              </a:rPr>
              <a:t>, </a:t>
            </a:r>
            <a:r>
              <a:rPr lang="es-ES" sz="3600" dirty="0" err="1">
                <a:solidFill>
                  <a:schemeClr val="dk1"/>
                </a:solidFill>
                <a:latin typeface="Calibri"/>
                <a:cs typeface="Calibri"/>
                <a:sym typeface="Calibri"/>
              </a:rPr>
              <a:t>und</a:t>
            </a:r>
            <a:r>
              <a:rPr lang="es-ES" sz="3600" dirty="0">
                <a:solidFill>
                  <a:schemeClr val="dk1"/>
                </a:solidFill>
                <a:latin typeface="Calibri"/>
                <a:cs typeface="Calibri"/>
                <a:sym typeface="Calibri"/>
              </a:rPr>
              <a:t> jede </a:t>
            </a:r>
            <a:r>
              <a:rPr lang="es-ES" sz="3600" dirty="0" err="1">
                <a:solidFill>
                  <a:schemeClr val="dk1"/>
                </a:solidFill>
                <a:latin typeface="Calibri"/>
                <a:cs typeface="Calibri"/>
                <a:sym typeface="Calibri"/>
              </a:rPr>
              <a:t>mögliche</a:t>
            </a:r>
            <a:r>
              <a:rPr lang="es-ES" sz="3600" dirty="0">
                <a:solidFill>
                  <a:schemeClr val="dk1"/>
                </a:solidFill>
                <a:latin typeface="Calibri"/>
                <a:cs typeface="Calibri"/>
                <a:sym typeface="Calibri"/>
              </a:rPr>
              <a:t> </a:t>
            </a:r>
            <a:r>
              <a:rPr lang="es-ES" sz="3600" dirty="0" err="1">
                <a:solidFill>
                  <a:schemeClr val="dk1"/>
                </a:solidFill>
                <a:latin typeface="Calibri"/>
                <a:cs typeface="Calibri"/>
                <a:sym typeface="Calibri"/>
              </a:rPr>
              <a:t>Kategorie</a:t>
            </a:r>
            <a:r>
              <a:rPr lang="es-ES" sz="3600" dirty="0">
                <a:solidFill>
                  <a:schemeClr val="dk1"/>
                </a:solidFill>
                <a:latin typeface="Calibri"/>
                <a:cs typeface="Calibri"/>
                <a:sym typeface="Calibri"/>
              </a:rPr>
              <a:t> </a:t>
            </a:r>
            <a:r>
              <a:rPr lang="es-ES" sz="3600" dirty="0" err="1">
                <a:solidFill>
                  <a:schemeClr val="dk1"/>
                </a:solidFill>
                <a:latin typeface="Calibri"/>
                <a:cs typeface="Calibri"/>
                <a:sym typeface="Calibri"/>
              </a:rPr>
              <a:t>wird</a:t>
            </a:r>
            <a:r>
              <a:rPr lang="es-ES" sz="3600" dirty="0">
                <a:solidFill>
                  <a:schemeClr val="dk1"/>
                </a:solidFill>
                <a:latin typeface="Calibri"/>
                <a:cs typeface="Calibri"/>
                <a:sym typeface="Calibri"/>
              </a:rPr>
              <a:t> </a:t>
            </a:r>
            <a:r>
              <a:rPr lang="es-ES" sz="3600" dirty="0" err="1">
                <a:solidFill>
                  <a:schemeClr val="dk1"/>
                </a:solidFill>
                <a:latin typeface="Calibri"/>
                <a:cs typeface="Calibri"/>
                <a:sym typeface="Calibri"/>
              </a:rPr>
              <a:t>als</a:t>
            </a:r>
            <a:r>
              <a:rPr lang="es-ES" sz="3600" dirty="0">
                <a:solidFill>
                  <a:schemeClr val="dk1"/>
                </a:solidFill>
                <a:latin typeface="Calibri"/>
                <a:cs typeface="Calibri"/>
                <a:sym typeface="Calibri"/>
              </a:rPr>
              <a:t> </a:t>
            </a:r>
            <a:r>
              <a:rPr lang="es-ES" sz="3600" b="1" u="sng" dirty="0" err="1">
                <a:solidFill>
                  <a:schemeClr val="dk1"/>
                </a:solidFill>
                <a:latin typeface="Calibri"/>
                <a:cs typeface="Calibri"/>
                <a:sym typeface="Calibri"/>
              </a:rPr>
              <a:t>Stufe</a:t>
            </a:r>
            <a:r>
              <a:rPr lang="es-ES" sz="3600" b="1" u="sng" dirty="0">
                <a:solidFill>
                  <a:schemeClr val="dk1"/>
                </a:solidFill>
                <a:latin typeface="Calibri"/>
                <a:cs typeface="Calibri"/>
                <a:sym typeface="Calibri"/>
              </a:rPr>
              <a:t> </a:t>
            </a:r>
            <a:r>
              <a:rPr lang="es-ES" sz="3600" dirty="0" err="1">
                <a:solidFill>
                  <a:schemeClr val="dk1"/>
                </a:solidFill>
                <a:latin typeface="Calibri"/>
                <a:cs typeface="Calibri"/>
                <a:sym typeface="Calibri"/>
              </a:rPr>
              <a:t>bezeichnet</a:t>
            </a:r>
            <a:endParaRPr lang="es-ES" sz="1800" b="1" u="sng" dirty="0">
              <a:solidFill>
                <a:schemeClr val="dk1"/>
              </a:solidFill>
            </a:endParaRPr>
          </a:p>
          <a:p>
            <a:pPr marL="0" marR="0" lvl="0" indent="0" algn="l" rtl="0">
              <a:spcBef>
                <a:spcPts val="0"/>
              </a:spcBef>
              <a:spcAft>
                <a:spcPts val="0"/>
              </a:spcAft>
              <a:buNone/>
            </a:pPr>
            <a:endParaRPr lang="es-ES" sz="3600" dirty="0">
              <a:solidFill>
                <a:schemeClr val="dk1"/>
              </a:solidFill>
              <a:latin typeface="Calibri"/>
              <a:ea typeface="Calibri"/>
              <a:cs typeface="Calibri"/>
            </a:endParaRPr>
          </a:p>
          <a:p>
            <a:pPr>
              <a:buClr>
                <a:schemeClr val="dk1"/>
              </a:buClr>
              <a:buSzPts val="2800"/>
            </a:pPr>
            <a:r>
              <a:rPr lang="es-ES" sz="3600" dirty="0">
                <a:solidFill>
                  <a:schemeClr val="dk1"/>
                </a:solidFill>
                <a:latin typeface="Calibri"/>
                <a:ea typeface="Calibri"/>
                <a:cs typeface="Calibri"/>
                <a:sym typeface="Calibri"/>
              </a:rPr>
              <a:t>Der (</a:t>
            </a:r>
            <a:r>
              <a:rPr lang="es-ES" sz="3600" dirty="0" err="1">
                <a:solidFill>
                  <a:schemeClr val="dk1"/>
                </a:solidFill>
                <a:latin typeface="Calibri"/>
                <a:ea typeface="Calibri"/>
                <a:cs typeface="Calibri"/>
                <a:sym typeface="Calibri"/>
              </a:rPr>
              <a:t>unbeobachtete</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Mittelwert</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unserer</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Zielvariablen</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auf</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der</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Ebene</a:t>
            </a:r>
            <a:r>
              <a:rPr lang="es-ES" sz="3600" dirty="0">
                <a:solidFill>
                  <a:schemeClr val="dk1"/>
                </a:solidFill>
                <a:latin typeface="Calibri"/>
                <a:ea typeface="Calibri"/>
                <a:cs typeface="Calibri"/>
                <a:sym typeface="Calibri"/>
              </a:rPr>
              <a:t> </a:t>
            </a:r>
            <a:r>
              <a:rPr lang="es-ES" sz="3600" i="1" dirty="0">
                <a:solidFill>
                  <a:schemeClr val="dk1"/>
                </a:solidFill>
                <a:latin typeface="Cambria"/>
                <a:ea typeface="Calibri"/>
                <a:cs typeface="Calibri"/>
                <a:sym typeface="Calibri"/>
              </a:rPr>
              <a:t>i</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wird</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als</a:t>
            </a:r>
            <a:r>
              <a:rPr lang="es-ES" sz="3600" dirty="0">
                <a:solidFill>
                  <a:schemeClr val="dk1"/>
                </a:solidFill>
                <a:latin typeface="Calibri"/>
                <a:ea typeface="Calibri"/>
                <a:cs typeface="Calibri"/>
                <a:sym typeface="Calibri"/>
              </a:rPr>
              <a:t> </a:t>
            </a:r>
            <a:r>
              <a:rPr lang="es-ES" sz="3600" dirty="0" err="1">
                <a:ea typeface="Calibri"/>
                <a:sym typeface="Calibri"/>
              </a:rPr>
              <a:t>μ</a:t>
            </a:r>
            <a:r>
              <a:rPr lang="es-ES" sz="3600" i="1" baseline="-25000" dirty="0" err="1">
                <a:solidFill>
                  <a:schemeClr val="dk1"/>
                </a:solidFill>
                <a:latin typeface="Cambria"/>
                <a:ea typeface="Calibri"/>
                <a:cs typeface="Calibri"/>
                <a:sym typeface="Calibri"/>
              </a:rPr>
              <a:t>i</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bezeichnet</a:t>
            </a:r>
            <a:endParaRPr lang="en-US" sz="3600" dirty="0" err="1">
              <a:solidFill>
                <a:schemeClr val="dk1"/>
              </a:solidFill>
              <a:latin typeface="Calibri"/>
              <a:ea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Einführung</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60" name="Google Shape;160;p4"/>
          <p:cNvSpPr txBox="1"/>
          <p:nvPr/>
        </p:nvSpPr>
        <p:spPr>
          <a:xfrm>
            <a:off x="1447800" y="2552700"/>
            <a:ext cx="1004018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Motivation</a:t>
            </a:r>
            <a:endParaRPr sz="2800" b="1" dirty="0">
              <a:solidFill>
                <a:srgbClr val="238791"/>
              </a:solidFill>
              <a:latin typeface="Calibri"/>
              <a:ea typeface="Calibri"/>
              <a:cs typeface="Calibri"/>
              <a:sym typeface="Calibri"/>
            </a:endParaRPr>
          </a:p>
        </p:txBody>
      </p:sp>
      <p:sp>
        <p:nvSpPr>
          <p:cNvPr id="161" name="Google Shape;161;p4"/>
          <p:cNvSpPr txBox="1"/>
          <p:nvPr/>
        </p:nvSpPr>
        <p:spPr>
          <a:xfrm>
            <a:off x="1448647" y="3060734"/>
            <a:ext cx="15391554" cy="583615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800"/>
            </a:pPr>
            <a:r>
              <a:rPr lang="en-US" sz="3600" dirty="0">
                <a:solidFill>
                  <a:schemeClr val="dk1"/>
                </a:solidFill>
                <a:latin typeface="Calibri"/>
                <a:ea typeface="Calibri"/>
                <a:cs typeface="Calibri"/>
                <a:sym typeface="Calibri"/>
              </a:rPr>
              <a:t>Die </a:t>
            </a:r>
            <a:r>
              <a:rPr lang="en-US" sz="3600" dirty="0" err="1">
                <a:solidFill>
                  <a:schemeClr val="dk1"/>
                </a:solidFill>
                <a:latin typeface="Calibri"/>
                <a:ea typeface="Calibri"/>
                <a:cs typeface="Calibri"/>
                <a:sym typeface="Calibri"/>
              </a:rPr>
              <a:t>hier</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vorgestellten</a:t>
            </a:r>
            <a:r>
              <a:rPr lang="en-US" sz="3600" dirty="0">
                <a:solidFill>
                  <a:schemeClr val="dk1"/>
                </a:solidFill>
                <a:latin typeface="Calibri"/>
                <a:ea typeface="Calibri"/>
                <a:cs typeface="Calibri"/>
                <a:sym typeface="Calibri"/>
              </a:rPr>
              <a:t> ALM-</a:t>
            </a:r>
            <a:r>
              <a:rPr lang="en-US" sz="3600" dirty="0" err="1">
                <a:solidFill>
                  <a:schemeClr val="dk1"/>
                </a:solidFill>
                <a:latin typeface="Calibri"/>
                <a:ea typeface="Calibri"/>
                <a:cs typeface="Calibri"/>
                <a:sym typeface="Calibri"/>
              </a:rPr>
              <a:t>Techniken</a:t>
            </a:r>
            <a:r>
              <a:rPr lang="en-US" sz="3600" dirty="0">
                <a:solidFill>
                  <a:schemeClr val="dk1"/>
                </a:solidFill>
                <a:latin typeface="Calibri"/>
                <a:ea typeface="Calibri"/>
                <a:cs typeface="Calibri"/>
                <a:sym typeface="Calibri"/>
              </a:rPr>
              <a:t> in Form von VA </a:t>
            </a:r>
            <a:r>
              <a:rPr lang="en-US" sz="3600" dirty="0" err="1">
                <a:solidFill>
                  <a:schemeClr val="dk1"/>
                </a:solidFill>
                <a:latin typeface="Calibri"/>
                <a:ea typeface="Calibri"/>
                <a:cs typeface="Calibri"/>
                <a:sym typeface="Calibri"/>
              </a:rPr>
              <a:t>ermöglichen</a:t>
            </a:r>
            <a:r>
              <a:rPr lang="en-US" sz="3600" dirty="0">
                <a:solidFill>
                  <a:schemeClr val="dk1"/>
                </a:solidFill>
                <a:latin typeface="Calibri"/>
                <a:ea typeface="Calibri"/>
                <a:cs typeface="Calibri"/>
                <a:sym typeface="Calibri"/>
              </a:rPr>
              <a:t> die </a:t>
            </a:r>
            <a:r>
              <a:rPr lang="en-US" sz="3600" dirty="0" err="1">
                <a:solidFill>
                  <a:schemeClr val="dk1"/>
                </a:solidFill>
                <a:latin typeface="Calibri"/>
                <a:ea typeface="Calibri"/>
                <a:cs typeface="Calibri"/>
                <a:sym typeface="Calibri"/>
              </a:rPr>
              <a:t>Beantwortung</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potenziell</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interessanter</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Fragen</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Einige</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Beispiele</a:t>
            </a:r>
            <a:r>
              <a:rPr lang="en-US" sz="3600" dirty="0">
                <a:solidFill>
                  <a:schemeClr val="dk1"/>
                </a:solidFill>
                <a:latin typeface="Calibri"/>
                <a:ea typeface="Calibri"/>
                <a:cs typeface="Calibri"/>
                <a:sym typeface="Calibri"/>
              </a:rPr>
              <a:t>:</a:t>
            </a:r>
            <a:endParaRPr lang="en-US" dirty="0">
              <a:solidFill>
                <a:schemeClr val="dk1"/>
              </a:solidFill>
            </a:endParaRPr>
          </a:p>
          <a:p>
            <a:pPr marL="457200" marR="0" lvl="0" indent="-457200" algn="l" rtl="0">
              <a:spcBef>
                <a:spcPts val="0"/>
              </a:spcBef>
              <a:spcAft>
                <a:spcPts val="0"/>
              </a:spcAft>
              <a:buClr>
                <a:schemeClr val="dk1"/>
              </a:buClr>
              <a:buSzPts val="2800"/>
              <a:buFont typeface="Noto Sans Symbols"/>
              <a:buChar char="⮚"/>
            </a:pPr>
            <a:endParaRPr lang="en-US" sz="3600" dirty="0">
              <a:solidFill>
                <a:schemeClr val="dk1"/>
              </a:solidFill>
              <a:latin typeface="Calibri"/>
              <a:ea typeface="Calibri"/>
              <a:cs typeface="Calibri"/>
              <a:sym typeface="Calibri"/>
            </a:endParaRPr>
          </a:p>
          <a:p>
            <a:pPr marL="990600" lvl="1" indent="-92075">
              <a:buClr>
                <a:schemeClr val="dk1"/>
              </a:buClr>
              <a:buSzPts val="2800"/>
              <a:buFont typeface="+mj-lt"/>
              <a:buAutoNum type="arabicPeriod"/>
            </a:pPr>
            <a:r>
              <a:rPr lang="en-US" sz="2800" dirty="0">
                <a:solidFill>
                  <a:schemeClr val="dk1"/>
                </a:solidFill>
                <a:latin typeface="Calibri"/>
                <a:cs typeface="Calibri"/>
                <a:sym typeface="Calibri"/>
              </a:rPr>
              <a:t>Verdienen </a:t>
            </a:r>
            <a:r>
              <a:rPr lang="en-US" sz="2800" dirty="0" err="1">
                <a:solidFill>
                  <a:schemeClr val="dk1"/>
                </a:solidFill>
                <a:latin typeface="Calibri"/>
                <a:cs typeface="Calibri"/>
                <a:sym typeface="Calibri"/>
              </a:rPr>
              <a:t>männliche</a:t>
            </a:r>
            <a:r>
              <a:rPr lang="en-US" sz="2800" dirty="0">
                <a:solidFill>
                  <a:schemeClr val="dk1"/>
                </a:solidFill>
                <a:latin typeface="Calibri"/>
                <a:cs typeface="Calibri"/>
                <a:sym typeface="Calibri"/>
              </a:rPr>
              <a:t> und </a:t>
            </a:r>
            <a:r>
              <a:rPr lang="en-US" sz="2800" dirty="0" err="1">
                <a:solidFill>
                  <a:schemeClr val="dk1"/>
                </a:solidFill>
                <a:latin typeface="Calibri"/>
                <a:cs typeface="Calibri"/>
                <a:sym typeface="Calibri"/>
              </a:rPr>
              <a:t>weibliche</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Arbeitnehmer:innen</a:t>
            </a:r>
            <a:r>
              <a:rPr lang="en-US" sz="2800" dirty="0">
                <a:solidFill>
                  <a:schemeClr val="dk1"/>
                </a:solidFill>
                <a:latin typeface="Calibri"/>
                <a:cs typeface="Calibri"/>
                <a:sym typeface="Calibri"/>
              </a:rPr>
              <a:t> in </a:t>
            </a:r>
            <a:r>
              <a:rPr lang="en-US" sz="2800" dirty="0" err="1">
                <a:solidFill>
                  <a:schemeClr val="dk1"/>
                </a:solidFill>
                <a:latin typeface="Calibri"/>
                <a:cs typeface="Calibri"/>
                <a:sym typeface="Calibri"/>
              </a:rPr>
              <a:t>einer</a:t>
            </a:r>
            <a:r>
              <a:rPr lang="en-US" sz="2800" dirty="0">
                <a:solidFill>
                  <a:schemeClr val="dk1"/>
                </a:solidFill>
                <a:latin typeface="Calibri"/>
                <a:cs typeface="Calibri"/>
                <a:sym typeface="Calibri"/>
              </a:rPr>
              <a:t> Region den </a:t>
            </a:r>
            <a:r>
              <a:rPr lang="en-US" sz="2800" dirty="0" err="1">
                <a:solidFill>
                  <a:schemeClr val="dk1"/>
                </a:solidFill>
                <a:latin typeface="Calibri"/>
                <a:cs typeface="Calibri"/>
                <a:sym typeface="Calibri"/>
              </a:rPr>
              <a:t>gleichen</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durchschnittlichen</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Jahreslohn</a:t>
            </a:r>
            <a:r>
              <a:rPr lang="en-US" sz="2800" dirty="0">
                <a:solidFill>
                  <a:schemeClr val="dk1"/>
                </a:solidFill>
                <a:latin typeface="Calibri"/>
                <a:cs typeface="Calibri"/>
                <a:sym typeface="Calibri"/>
              </a:rPr>
              <a:t>?</a:t>
            </a:r>
            <a:endParaRPr lang="en-US" sz="2800" dirty="0">
              <a:solidFill>
                <a:schemeClr val="dk1"/>
              </a:solidFill>
              <a:latin typeface="Calibri"/>
              <a:cs typeface="Calibri"/>
            </a:endParaRPr>
          </a:p>
          <a:p>
            <a:pPr marL="990600" lvl="1" indent="-92075">
              <a:buClr>
                <a:schemeClr val="dk1"/>
              </a:buClr>
              <a:buSzPts val="2800"/>
              <a:buFont typeface="+mj-lt"/>
              <a:buAutoNum type="arabicPeriod"/>
            </a:pPr>
            <a:r>
              <a:rPr lang="en-US" sz="2800" dirty="0" err="1">
                <a:solidFill>
                  <a:schemeClr val="dk1"/>
                </a:solidFill>
                <a:latin typeface="Calibri"/>
                <a:cs typeface="Calibri"/>
                <a:sym typeface="Calibri"/>
              </a:rPr>
              <a:t>Erhalten</a:t>
            </a:r>
            <a:r>
              <a:rPr lang="en-US" sz="2800" dirty="0">
                <a:solidFill>
                  <a:schemeClr val="dk1"/>
                </a:solidFill>
                <a:latin typeface="Calibri"/>
                <a:cs typeface="Calibri"/>
                <a:sym typeface="Calibri"/>
              </a:rPr>
              <a:t> die </a:t>
            </a:r>
            <a:r>
              <a:rPr lang="en-US" sz="2800" dirty="0" err="1">
                <a:solidFill>
                  <a:schemeClr val="dk1"/>
                </a:solidFill>
                <a:latin typeface="Calibri"/>
                <a:cs typeface="Calibri"/>
                <a:sym typeface="Calibri"/>
              </a:rPr>
              <a:t>Schüler:innen</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eines</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Kurses</a:t>
            </a:r>
            <a:r>
              <a:rPr lang="en-US" sz="2800" dirty="0">
                <a:solidFill>
                  <a:schemeClr val="dk1"/>
                </a:solidFill>
                <a:latin typeface="Calibri"/>
                <a:cs typeface="Calibri"/>
                <a:sym typeface="Calibri"/>
              </a:rPr>
              <a:t>, die </a:t>
            </a:r>
            <a:r>
              <a:rPr lang="en-US" sz="2800" dirty="0" err="1">
                <a:solidFill>
                  <a:schemeClr val="dk1"/>
                </a:solidFill>
                <a:latin typeface="Calibri"/>
                <a:cs typeface="Calibri"/>
                <a:sym typeface="Calibri"/>
              </a:rPr>
              <a:t>unterschiedliche</a:t>
            </a:r>
            <a:r>
              <a:rPr lang="en-US" sz="2800" dirty="0">
                <a:solidFill>
                  <a:schemeClr val="dk1"/>
                </a:solidFill>
                <a:latin typeface="Calibri"/>
                <a:cs typeface="Calibri"/>
                <a:sym typeface="Calibri"/>
              </a:rPr>
              <a:t> Lehrmethoden </a:t>
            </a:r>
            <a:r>
              <a:rPr lang="en-US" sz="2800" dirty="0" err="1">
                <a:solidFill>
                  <a:schemeClr val="dk1"/>
                </a:solidFill>
                <a:latin typeface="Calibri"/>
                <a:cs typeface="Calibri"/>
                <a:sym typeface="Calibri"/>
              </a:rPr>
              <a:t>anwenden</a:t>
            </a:r>
            <a:r>
              <a:rPr lang="en-US" sz="2800" dirty="0">
                <a:solidFill>
                  <a:schemeClr val="dk1"/>
                </a:solidFill>
                <a:latin typeface="Calibri"/>
                <a:cs typeface="Calibri"/>
                <a:sym typeface="Calibri"/>
              </a:rPr>
              <a:t>, die </a:t>
            </a:r>
            <a:r>
              <a:rPr lang="en-US" sz="2800" dirty="0" err="1">
                <a:solidFill>
                  <a:schemeClr val="dk1"/>
                </a:solidFill>
                <a:latin typeface="Calibri"/>
                <a:cs typeface="Calibri"/>
                <a:sym typeface="Calibri"/>
              </a:rPr>
              <a:t>gleiche</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Durchschnittsnote</a:t>
            </a:r>
            <a:r>
              <a:rPr lang="en-US" sz="2800" dirty="0">
                <a:solidFill>
                  <a:schemeClr val="dk1"/>
                </a:solidFill>
                <a:latin typeface="Calibri"/>
                <a:cs typeface="Calibri"/>
                <a:sym typeface="Calibri"/>
              </a:rPr>
              <a:t>?</a:t>
            </a:r>
            <a:endParaRPr lang="en-US" sz="2800" dirty="0">
              <a:solidFill>
                <a:schemeClr val="dk1"/>
              </a:solidFill>
            </a:endParaRPr>
          </a:p>
          <a:p>
            <a:pPr marL="990600" lvl="1" indent="-92075">
              <a:buClr>
                <a:schemeClr val="dk1"/>
              </a:buClr>
              <a:buSzPts val="2800"/>
              <a:buFont typeface="+mj-lt"/>
              <a:buAutoNum type="arabicPeriod"/>
            </a:pPr>
            <a:r>
              <a:rPr lang="en-US" sz="2800" dirty="0">
                <a:solidFill>
                  <a:schemeClr val="dk1"/>
                </a:solidFill>
                <a:latin typeface="Calibri"/>
                <a:ea typeface="Calibri"/>
                <a:cs typeface="Calibri"/>
                <a:sym typeface="Calibri"/>
              </a:rPr>
              <a:t>Unterscheidet sich der durchschnittliche wöchentliche Verbrauch bestimmter Arzneimittel zwischen den Altersgruppen und/oder dem Geschlecht?</a:t>
            </a:r>
          </a:p>
          <a:p>
            <a:pPr marL="514350" lvl="1" indent="-514350">
              <a:buClr>
                <a:schemeClr val="dk1"/>
              </a:buClr>
              <a:buSzPts val="2800"/>
              <a:buFont typeface="+mj-lt"/>
              <a:buAutoNum type="arabicPeriod"/>
            </a:pPr>
            <a:endParaRPr lang="en-US" sz="2800" dirty="0">
              <a:solidFill>
                <a:schemeClr val="dk1"/>
              </a:solidFill>
              <a:latin typeface="Calibri"/>
              <a:ea typeface="Calibri"/>
              <a:cs typeface="Calibri"/>
              <a:sym typeface="Calibri"/>
            </a:endParaRPr>
          </a:p>
          <a:p>
            <a:pPr marL="571500" lvl="1" indent="-571500">
              <a:buClr>
                <a:schemeClr val="dk1"/>
              </a:buClr>
              <a:buSzPts val="2800"/>
              <a:buFont typeface="Wingdings" panose="05000000000000000000" pitchFamily="2" charset="2"/>
              <a:buChar char="Ø"/>
            </a:pPr>
            <a:r>
              <a:rPr lang="en-US" sz="3600" dirty="0">
                <a:solidFill>
                  <a:schemeClr val="dk1"/>
                </a:solidFill>
                <a:latin typeface="Calibri"/>
                <a:ea typeface="Calibri"/>
                <a:cs typeface="Calibri"/>
                <a:sym typeface="Calibri"/>
              </a:rPr>
              <a:t>Die </a:t>
            </a:r>
            <a:r>
              <a:rPr lang="en-US" sz="3600" dirty="0" err="1">
                <a:solidFill>
                  <a:schemeClr val="dk1"/>
                </a:solidFill>
                <a:latin typeface="Calibri"/>
                <a:ea typeface="Calibri"/>
                <a:cs typeface="Calibri"/>
                <a:sym typeface="Calibri"/>
              </a:rPr>
              <a:t>einfache</a:t>
            </a:r>
            <a:r>
              <a:rPr lang="en-US" sz="3600" dirty="0">
                <a:solidFill>
                  <a:schemeClr val="dk1"/>
                </a:solidFill>
                <a:latin typeface="Calibri"/>
                <a:ea typeface="Calibri"/>
                <a:cs typeface="Calibri"/>
                <a:sym typeface="Calibri"/>
              </a:rPr>
              <a:t> VA </a:t>
            </a:r>
            <a:r>
              <a:rPr lang="en-US" sz="3600" dirty="0" err="1">
                <a:solidFill>
                  <a:schemeClr val="dk1"/>
                </a:solidFill>
                <a:latin typeface="Calibri"/>
                <a:ea typeface="Calibri"/>
                <a:cs typeface="Calibri"/>
                <a:sym typeface="Calibri"/>
              </a:rPr>
              <a:t>ist</a:t>
            </a:r>
            <a:r>
              <a:rPr lang="en-US" sz="3600" dirty="0">
                <a:solidFill>
                  <a:schemeClr val="dk1"/>
                </a:solidFill>
                <a:latin typeface="Calibri"/>
                <a:ea typeface="Calibri"/>
                <a:cs typeface="Calibri"/>
                <a:sym typeface="Calibri"/>
              </a:rPr>
              <a:t> für die </a:t>
            </a:r>
            <a:r>
              <a:rPr lang="en-US" sz="3600" dirty="0" err="1">
                <a:solidFill>
                  <a:schemeClr val="dk1"/>
                </a:solidFill>
                <a:latin typeface="Calibri"/>
                <a:ea typeface="Calibri"/>
                <a:cs typeface="Calibri"/>
                <a:sym typeface="Calibri"/>
              </a:rPr>
              <a:t>Fragen</a:t>
            </a:r>
            <a:r>
              <a:rPr lang="en-US" sz="3600" dirty="0">
                <a:solidFill>
                  <a:schemeClr val="dk1"/>
                </a:solidFill>
                <a:latin typeface="Calibri"/>
                <a:ea typeface="Calibri"/>
                <a:cs typeface="Calibri"/>
                <a:sym typeface="Calibri"/>
              </a:rPr>
              <a:t> 1 und 2 </a:t>
            </a:r>
            <a:r>
              <a:rPr lang="en-US" sz="3600" dirty="0" err="1">
                <a:solidFill>
                  <a:schemeClr val="dk1"/>
                </a:solidFill>
                <a:latin typeface="Calibri"/>
                <a:ea typeface="Calibri"/>
                <a:cs typeface="Calibri"/>
                <a:sym typeface="Calibri"/>
              </a:rPr>
              <a:t>geeignet</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während</a:t>
            </a:r>
            <a:r>
              <a:rPr lang="en-US" sz="3600" dirty="0">
                <a:solidFill>
                  <a:schemeClr val="dk1"/>
                </a:solidFill>
                <a:latin typeface="Calibri"/>
                <a:ea typeface="Calibri"/>
                <a:cs typeface="Calibri"/>
                <a:sym typeface="Calibri"/>
              </a:rPr>
              <a:t> für Frage 3 </a:t>
            </a:r>
            <a:r>
              <a:rPr lang="en-US" sz="3600" dirty="0" err="1">
                <a:solidFill>
                  <a:schemeClr val="dk1"/>
                </a:solidFill>
                <a:latin typeface="Calibri"/>
                <a:ea typeface="Calibri"/>
                <a:cs typeface="Calibri"/>
                <a:sym typeface="Calibri"/>
              </a:rPr>
              <a:t>eine</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zweifache</a:t>
            </a:r>
            <a:r>
              <a:rPr lang="en-US" sz="3600" dirty="0">
                <a:solidFill>
                  <a:schemeClr val="dk1"/>
                </a:solidFill>
                <a:latin typeface="Calibri"/>
                <a:ea typeface="Calibri"/>
                <a:cs typeface="Calibri"/>
                <a:sym typeface="Calibri"/>
              </a:rPr>
              <a:t> VA </a:t>
            </a:r>
            <a:r>
              <a:rPr lang="en-US" sz="3600" dirty="0" err="1">
                <a:solidFill>
                  <a:schemeClr val="dk1"/>
                </a:solidFill>
                <a:latin typeface="Calibri"/>
                <a:ea typeface="Calibri"/>
                <a:cs typeface="Calibri"/>
                <a:sym typeface="Calibri"/>
              </a:rPr>
              <a:t>erforderlich</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ist</a:t>
            </a:r>
            <a:r>
              <a:rPr lang="en-US" sz="3600" dirty="0">
                <a:solidFill>
                  <a:schemeClr val="dk1"/>
                </a:solidFill>
                <a:latin typeface="Calibri"/>
                <a:ea typeface="Calibri"/>
                <a:cs typeface="Calibri"/>
                <a:sym typeface="Calibri"/>
              </a:rPr>
              <a:t>.</a:t>
            </a:r>
            <a:endParaRPr lang="en-US" sz="3600" dirty="0">
              <a:solidFill>
                <a:schemeClr val="dk1"/>
              </a:solidFill>
              <a:latin typeface="Calibri"/>
              <a:ea typeface="Calibri"/>
              <a:cs typeface="Calibri"/>
            </a:endParaRPr>
          </a:p>
        </p:txBody>
      </p:sp>
    </p:spTree>
    <p:extLst>
      <p:ext uri="{BB962C8B-B14F-4D97-AF65-F5344CB8AC3E}">
        <p14:creationId xmlns:p14="http://schemas.microsoft.com/office/powerpoint/2010/main" val="500718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D889E-AEC3-F836-B795-9AC38B911766}"/>
              </a:ext>
            </a:extLst>
          </p:cNvPr>
          <p:cNvGrpSpPr/>
          <p:nvPr/>
        </p:nvGrpSpPr>
        <p:grpSpPr>
          <a:xfrm>
            <a:off x="9091507" y="681566"/>
            <a:ext cx="8928101" cy="8212397"/>
            <a:chOff x="2531270" y="802482"/>
            <a:chExt cx="9518099" cy="8392431"/>
          </a:xfrm>
        </p:grpSpPr>
        <p:grpSp>
          <p:nvGrpSpPr>
            <p:cNvPr id="2" name="Grupo 1"/>
            <p:cNvGrpSpPr/>
            <p:nvPr/>
          </p:nvGrpSpPr>
          <p:grpSpPr>
            <a:xfrm>
              <a:off x="2531270" y="6629400"/>
              <a:ext cx="9518099" cy="2565513"/>
              <a:chOff x="163513" y="4419600"/>
              <a:chExt cx="6149323" cy="1710342"/>
            </a:xfrm>
          </p:grpSpPr>
          <p:sp>
            <p:nvSpPr>
              <p:cNvPr id="15363" name="AutoShape 3"/>
              <p:cNvSpPr>
                <a:spLocks noChangeArrowheads="1"/>
              </p:cNvSpPr>
              <p:nvPr/>
            </p:nvSpPr>
            <p:spPr bwMode="auto">
              <a:xfrm>
                <a:off x="163513" y="4419600"/>
                <a:ext cx="1161175" cy="340735"/>
              </a:xfrm>
              <a:prstGeom prst="rightArrowCallout">
                <a:avLst>
                  <a:gd name="adj1" fmla="val 25000"/>
                  <a:gd name="adj2" fmla="val 25000"/>
                  <a:gd name="adj3" fmla="val 70320"/>
                  <a:gd name="adj4" fmla="val 69074"/>
                </a:avLst>
              </a:prstGeom>
              <a:solidFill>
                <a:srgbClr val="F2F2F2"/>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C0C0C0"/>
                </a:extrusionClr>
              </a:sp3d>
            </p:spPr>
            <p:txBody>
              <a:bodyPr wrap="none" lIns="135000" tIns="70200" rIns="135000" bIns="70200">
                <a:spAutoFit/>
                <a:flatTx/>
              </a:bodyPr>
              <a:lstStyle/>
              <a:p>
                <a:pPr>
                  <a:spcBef>
                    <a:spcPts val="2625"/>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400" i="1">
                    <a:solidFill>
                      <a:srgbClr val="000099"/>
                    </a:solidFill>
                    <a:latin typeface="Tahoma" pitchFamily="34" charset="0"/>
                  </a:rPr>
                  <a:t>Faktor </a:t>
                </a:r>
              </a:p>
            </p:txBody>
          </p:sp>
          <p:sp>
            <p:nvSpPr>
              <p:cNvPr id="15364" name="Text Box 4"/>
              <p:cNvSpPr txBox="1">
                <a:spLocks noChangeArrowheads="1"/>
              </p:cNvSpPr>
              <p:nvPr/>
            </p:nvSpPr>
            <p:spPr bwMode="auto">
              <a:xfrm>
                <a:off x="1472466" y="4441273"/>
                <a:ext cx="1768731" cy="340735"/>
              </a:xfrm>
              <a:prstGeom prst="rect">
                <a:avLst/>
              </a:prstGeom>
              <a:noFill/>
              <a:ln w="9525">
                <a:noFill/>
                <a:round/>
                <a:headEnd/>
                <a:tailEnd/>
              </a:ln>
            </p:spPr>
            <p:txBody>
              <a:bodyPr wrap="non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400" dirty="0" err="1">
                    <a:solidFill>
                      <a:srgbClr val="000099"/>
                    </a:solidFill>
                  </a:rPr>
                  <a:t>Lehrmethode</a:t>
                </a:r>
                <a:endParaRPr lang="es-ES" sz="2400" dirty="0">
                  <a:solidFill>
                    <a:srgbClr val="000099"/>
                  </a:solidFill>
                </a:endParaRPr>
              </a:p>
            </p:txBody>
          </p:sp>
          <p:sp>
            <p:nvSpPr>
              <p:cNvPr id="15365" name="AutoShape 5"/>
              <p:cNvSpPr>
                <a:spLocks noChangeArrowheads="1"/>
              </p:cNvSpPr>
              <p:nvPr/>
            </p:nvSpPr>
            <p:spPr bwMode="auto">
              <a:xfrm>
                <a:off x="179388" y="5080000"/>
                <a:ext cx="1800225" cy="348205"/>
              </a:xfrm>
              <a:prstGeom prst="rightArrowCallout">
                <a:avLst>
                  <a:gd name="adj1" fmla="val 25000"/>
                  <a:gd name="adj2" fmla="val 25000"/>
                  <a:gd name="adj3" fmla="val 56757"/>
                  <a:gd name="adj4" fmla="val 75648"/>
                </a:avLst>
              </a:prstGeom>
              <a:solidFill>
                <a:srgbClr val="F2F2F2"/>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C0C0C0"/>
                </a:extrusionClr>
              </a:sp3d>
            </p:spPr>
            <p:txBody>
              <a:bodyPr lIns="135000" tIns="70200" rIns="135000" bIns="70200">
                <a:spAutoFit/>
                <a:flatTx/>
              </a:bodyPr>
              <a:lstStyle/>
              <a:p>
                <a:pPr>
                  <a:spcBef>
                    <a:spcPts val="2625"/>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400" i="1" dirty="0" err="1">
                    <a:solidFill>
                      <a:srgbClr val="000099"/>
                    </a:solidFill>
                    <a:latin typeface="Tahoma" pitchFamily="34" charset="0"/>
                  </a:rPr>
                  <a:t>Ebenen</a:t>
                </a:r>
                <a:endParaRPr lang="es-ES" sz="2400" i="1" dirty="0">
                  <a:solidFill>
                    <a:srgbClr val="000099"/>
                  </a:solidFill>
                  <a:latin typeface="Tahoma" pitchFamily="34" charset="0"/>
                </a:endParaRPr>
              </a:p>
            </p:txBody>
          </p:sp>
          <p:sp>
            <p:nvSpPr>
              <p:cNvPr id="15366" name="Text Box 6"/>
              <p:cNvSpPr txBox="1">
                <a:spLocks noChangeArrowheads="1"/>
              </p:cNvSpPr>
              <p:nvPr/>
            </p:nvSpPr>
            <p:spPr bwMode="auto">
              <a:xfrm>
                <a:off x="1979613" y="5097129"/>
                <a:ext cx="4333223" cy="725634"/>
              </a:xfrm>
              <a:prstGeom prst="rect">
                <a:avLst/>
              </a:prstGeom>
              <a:noFill/>
              <a:ln w="9525">
                <a:noFill/>
                <a:round/>
                <a:headEnd/>
                <a:tailEnd/>
              </a:ln>
            </p:spPr>
            <p:txBody>
              <a:bodyPr wrap="square" lIns="135000" tIns="70200" rIns="135000" bIns="70200" anchor="t">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000" dirty="0">
                    <a:solidFill>
                      <a:srgbClr val="000099"/>
                    </a:solidFill>
                  </a:rPr>
                  <a:t>(a) </a:t>
                </a:r>
                <a:r>
                  <a:rPr lang="es-ES" sz="2000" dirty="0" err="1">
                    <a:solidFill>
                      <a:srgbClr val="000099"/>
                    </a:solidFill>
                  </a:rPr>
                  <a:t>vorlesungs-basiert</a:t>
                </a:r>
                <a:r>
                  <a:rPr lang="es-ES" sz="2000" dirty="0">
                    <a:solidFill>
                      <a:srgbClr val="000099"/>
                    </a:solidFill>
                  </a:rPr>
                  <a:t>; </a:t>
                </a:r>
                <a:endParaRPr lang="en-US" dirty="0"/>
              </a:p>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000" dirty="0">
                    <a:solidFill>
                      <a:srgbClr val="000099"/>
                    </a:solidFill>
                  </a:rPr>
                  <a:t>(b) </a:t>
                </a:r>
                <a:r>
                  <a:rPr lang="es-ES" sz="2000" dirty="0" err="1">
                    <a:solidFill>
                      <a:srgbClr val="000099"/>
                    </a:solidFill>
                  </a:rPr>
                  <a:t>auf</a:t>
                </a:r>
                <a:r>
                  <a:rPr lang="es-ES" sz="2000" dirty="0">
                    <a:solidFill>
                      <a:srgbClr val="000099"/>
                    </a:solidFill>
                  </a:rPr>
                  <a:t> </a:t>
                </a:r>
                <a:r>
                  <a:rPr lang="es-ES" sz="2000" dirty="0" err="1">
                    <a:solidFill>
                      <a:srgbClr val="000099"/>
                    </a:solidFill>
                  </a:rPr>
                  <a:t>der</a:t>
                </a:r>
                <a:r>
                  <a:rPr lang="es-ES" sz="2000" dirty="0">
                    <a:solidFill>
                      <a:srgbClr val="000099"/>
                    </a:solidFill>
                  </a:rPr>
                  <a:t> </a:t>
                </a:r>
                <a:r>
                  <a:rPr lang="es-ES" sz="2000" dirty="0" err="1">
                    <a:solidFill>
                      <a:srgbClr val="000099"/>
                    </a:solidFill>
                  </a:rPr>
                  <a:t>Grundlage</a:t>
                </a:r>
                <a:r>
                  <a:rPr lang="es-ES" sz="2000" dirty="0">
                    <a:solidFill>
                      <a:srgbClr val="000099"/>
                    </a:solidFill>
                  </a:rPr>
                  <a:t> </a:t>
                </a:r>
                <a:r>
                  <a:rPr lang="es-ES" sz="2000" dirty="0" err="1">
                    <a:solidFill>
                      <a:srgbClr val="000099"/>
                    </a:solidFill>
                  </a:rPr>
                  <a:t>von</a:t>
                </a:r>
                <a:r>
                  <a:rPr lang="es-ES" sz="2000" dirty="0">
                    <a:solidFill>
                      <a:srgbClr val="000099"/>
                    </a:solidFill>
                  </a:rPr>
                  <a:t> </a:t>
                </a:r>
                <a:r>
                  <a:rPr lang="es-ES" sz="2000" dirty="0" err="1">
                    <a:solidFill>
                      <a:srgbClr val="000099"/>
                    </a:solidFill>
                  </a:rPr>
                  <a:t>Aufgaben</a:t>
                </a:r>
                <a:r>
                  <a:rPr lang="es-ES" sz="2000" dirty="0">
                    <a:solidFill>
                      <a:srgbClr val="000099"/>
                    </a:solidFill>
                  </a:rPr>
                  <a:t>; </a:t>
                </a:r>
                <a:endParaRPr lang="es-ES"/>
              </a:p>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000" dirty="0">
                    <a:solidFill>
                      <a:srgbClr val="000099"/>
                    </a:solidFill>
                  </a:rPr>
                  <a:t>(c) </a:t>
                </a:r>
                <a:r>
                  <a:rPr lang="es-ES" sz="2000" err="1">
                    <a:solidFill>
                      <a:srgbClr val="000099"/>
                    </a:solidFill>
                  </a:rPr>
                  <a:t>gemischtes</a:t>
                </a:r>
                <a:r>
                  <a:rPr lang="es-ES" sz="2000" dirty="0">
                    <a:solidFill>
                      <a:srgbClr val="000099"/>
                    </a:solidFill>
                  </a:rPr>
                  <a:t> </a:t>
                </a:r>
                <a:r>
                  <a:rPr lang="es-ES" sz="2000" err="1">
                    <a:solidFill>
                      <a:srgbClr val="000099"/>
                    </a:solidFill>
                  </a:rPr>
                  <a:t>System</a:t>
                </a:r>
                <a:endParaRPr lang="es-ES" sz="2000" dirty="0" err="1">
                  <a:solidFill>
                    <a:srgbClr val="000099"/>
                  </a:solidFill>
                </a:endParaRPr>
              </a:p>
            </p:txBody>
          </p:sp>
          <p:sp>
            <p:nvSpPr>
              <p:cNvPr id="15367" name="AutoShape 7"/>
              <p:cNvSpPr>
                <a:spLocks noChangeArrowheads="1"/>
              </p:cNvSpPr>
              <p:nvPr/>
            </p:nvSpPr>
            <p:spPr bwMode="auto">
              <a:xfrm>
                <a:off x="195263" y="5738813"/>
                <a:ext cx="3482656" cy="340735"/>
              </a:xfrm>
              <a:prstGeom prst="rightArrowCallout">
                <a:avLst>
                  <a:gd name="adj1" fmla="val 39231"/>
                  <a:gd name="adj2" fmla="val 35546"/>
                  <a:gd name="adj3" fmla="val 145763"/>
                  <a:gd name="adj4" fmla="val 79898"/>
                </a:avLst>
              </a:prstGeom>
              <a:solidFill>
                <a:srgbClr val="F2F2F2"/>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C0C0C0"/>
                </a:extrusionClr>
              </a:sp3d>
            </p:spPr>
            <p:txBody>
              <a:bodyPr wrap="square" lIns="135000" tIns="70200" rIns="135000" bIns="70200">
                <a:spAutoFit/>
                <a:flatTx/>
              </a:bodyPr>
              <a:lstStyle/>
              <a:p>
                <a:pPr>
                  <a:spcBef>
                    <a:spcPts val="2625"/>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400" i="1">
                    <a:solidFill>
                      <a:srgbClr val="000099"/>
                    </a:solidFill>
                    <a:latin typeface="Tahoma" pitchFamily="34" charset="0"/>
                  </a:rPr>
                  <a:t>Antwort Variable </a:t>
                </a:r>
              </a:p>
            </p:txBody>
          </p:sp>
          <p:sp>
            <p:nvSpPr>
              <p:cNvPr id="15368" name="Text Box 8"/>
              <p:cNvSpPr txBox="1">
                <a:spLocks noChangeArrowheads="1"/>
              </p:cNvSpPr>
              <p:nvPr/>
            </p:nvSpPr>
            <p:spPr bwMode="auto">
              <a:xfrm>
                <a:off x="3781508" y="5748170"/>
                <a:ext cx="822385" cy="381772"/>
              </a:xfrm>
              <a:prstGeom prst="rect">
                <a:avLst/>
              </a:prstGeom>
              <a:noFill/>
              <a:ln w="9525">
                <a:noFill/>
                <a:round/>
                <a:headEnd/>
                <a:tailEnd/>
              </a:ln>
            </p:spPr>
            <p:txBody>
              <a:bodyPr wrap="non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dirty="0">
                    <a:solidFill>
                      <a:srgbClr val="000099"/>
                    </a:solidFill>
                  </a:rPr>
                  <a:t>Klasse</a:t>
                </a:r>
              </a:p>
            </p:txBody>
          </p:sp>
        </p:grpSp>
        <p:grpSp>
          <p:nvGrpSpPr>
            <p:cNvPr id="24587" name="Group 10"/>
            <p:cNvGrpSpPr>
              <a:grpSpLocks/>
            </p:cNvGrpSpPr>
            <p:nvPr/>
          </p:nvGrpSpPr>
          <p:grpSpPr bwMode="auto">
            <a:xfrm>
              <a:off x="2764632" y="802482"/>
              <a:ext cx="6936580" cy="5414962"/>
              <a:chOff x="201" y="337"/>
              <a:chExt cx="2913" cy="2274"/>
            </a:xfrm>
          </p:grpSpPr>
          <p:sp>
            <p:nvSpPr>
              <p:cNvPr id="24589" name="Text Box 11"/>
              <p:cNvSpPr txBox="1">
                <a:spLocks noChangeArrowheads="1"/>
              </p:cNvSpPr>
              <p:nvPr/>
            </p:nvSpPr>
            <p:spPr bwMode="auto">
              <a:xfrm>
                <a:off x="2241" y="2473"/>
                <a:ext cx="873" cy="138"/>
              </a:xfrm>
              <a:prstGeom prst="rect">
                <a:avLst/>
              </a:prstGeom>
              <a:noFill/>
              <a:ln w="9525">
                <a:noFill/>
                <a:round/>
                <a:headEnd/>
                <a:tailEnd/>
              </a:ln>
            </p:spPr>
            <p:txBody>
              <a:bodyPr wrap="square" lIns="135000" tIns="70200" rIns="135000" bIns="70200">
                <a:spAutoFit/>
              </a:bodyPr>
              <a:lstStyle/>
              <a:p>
                <a:pPr>
                  <a:lnSpc>
                    <a:spcPct val="50000"/>
                  </a:lnSpc>
                  <a:spcBef>
                    <a:spcPts val="1688"/>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100" b="1" dirty="0">
                    <a:solidFill>
                      <a:srgbClr val="333399"/>
                    </a:solidFill>
                    <a:latin typeface="Arial Rounded MT Bold" pitchFamily="34" charset="0"/>
                  </a:rPr>
                  <a:t>(c) </a:t>
                </a:r>
                <a:r>
                  <a:rPr lang="es-ES" sz="2100" b="1" dirty="0" err="1">
                    <a:solidFill>
                      <a:srgbClr val="333399"/>
                    </a:solidFill>
                    <a:latin typeface="Arial Rounded MT Bold" pitchFamily="34" charset="0"/>
                  </a:rPr>
                  <a:t>gemischt</a:t>
                </a:r>
                <a:endParaRPr lang="es-ES" sz="2100" b="1" dirty="0">
                  <a:solidFill>
                    <a:srgbClr val="333399"/>
                  </a:solidFill>
                  <a:latin typeface="Arial Rounded MT Bold" pitchFamily="34" charset="0"/>
                </a:endParaRPr>
              </a:p>
            </p:txBody>
          </p:sp>
          <p:grpSp>
            <p:nvGrpSpPr>
              <p:cNvPr id="24590" name="Group 12"/>
              <p:cNvGrpSpPr>
                <a:grpSpLocks/>
              </p:cNvGrpSpPr>
              <p:nvPr/>
            </p:nvGrpSpPr>
            <p:grpSpPr bwMode="auto">
              <a:xfrm>
                <a:off x="201" y="337"/>
                <a:ext cx="2521" cy="2273"/>
                <a:chOff x="201" y="337"/>
                <a:chExt cx="2521" cy="2273"/>
              </a:xfrm>
            </p:grpSpPr>
            <p:sp>
              <p:nvSpPr>
                <p:cNvPr id="24591" name="Text Box 13"/>
                <p:cNvSpPr txBox="1">
                  <a:spLocks noChangeArrowheads="1"/>
                </p:cNvSpPr>
                <p:nvPr/>
              </p:nvSpPr>
              <p:spPr bwMode="auto">
                <a:xfrm>
                  <a:off x="201" y="978"/>
                  <a:ext cx="250" cy="444"/>
                </a:xfrm>
                <a:prstGeom prst="rect">
                  <a:avLst/>
                </a:prstGeom>
                <a:solidFill>
                  <a:srgbClr val="FFFFCC"/>
                </a:solidFill>
                <a:ln w="9525">
                  <a:noFill/>
                  <a:round/>
                  <a:headEnd/>
                  <a:tailEnd/>
                </a:ln>
              </p:spPr>
              <p:txBody>
                <a:bodyPr vert="eaVert" wrap="non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100" b="1">
                      <a:solidFill>
                        <a:srgbClr val="000099"/>
                      </a:solidFill>
                      <a:latin typeface="Comic Sans MS" pitchFamily="66" charset="0"/>
                    </a:rPr>
                    <a:t>GRADE</a:t>
                  </a:r>
                </a:p>
              </p:txBody>
            </p:sp>
            <p:sp>
              <p:nvSpPr>
                <p:cNvPr id="24592" name="Text Box 14"/>
                <p:cNvSpPr txBox="1">
                  <a:spLocks noChangeArrowheads="1"/>
                </p:cNvSpPr>
                <p:nvPr/>
              </p:nvSpPr>
              <p:spPr bwMode="auto">
                <a:xfrm>
                  <a:off x="326" y="2415"/>
                  <a:ext cx="899" cy="195"/>
                </a:xfrm>
                <a:prstGeom prst="rect">
                  <a:avLst/>
                </a:prstGeom>
                <a:noFill/>
                <a:ln w="9525">
                  <a:noFill/>
                  <a:round/>
                  <a:headEnd/>
                  <a:tailEnd/>
                </a:ln>
              </p:spPr>
              <p:txBody>
                <a:bodyPr wrap="none" lIns="135000" tIns="70200" rIns="135000" bIns="70200">
                  <a:spAutoFit/>
                </a:bodyPr>
                <a:lstStyle/>
                <a:p>
                  <a:pPr>
                    <a:spcBef>
                      <a:spcPts val="1688"/>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100" b="1" dirty="0">
                      <a:solidFill>
                        <a:srgbClr val="333399"/>
                      </a:solidFill>
                      <a:latin typeface="Arial Rounded MT Bold" pitchFamily="34" charset="0"/>
                    </a:rPr>
                    <a:t>(a) </a:t>
                  </a:r>
                  <a:r>
                    <a:rPr lang="es-ES" sz="2100" b="1" dirty="0">
                      <a:solidFill>
                        <a:srgbClr val="FF3300"/>
                      </a:solidFill>
                      <a:latin typeface="Arial Rounded MT Bold" pitchFamily="34" charset="0"/>
                    </a:rPr>
                    <a:t>traditionell </a:t>
                  </a:r>
                </a:p>
              </p:txBody>
            </p:sp>
            <p:sp>
              <p:nvSpPr>
                <p:cNvPr id="24593" name="Text Box 15"/>
                <p:cNvSpPr txBox="1">
                  <a:spLocks noChangeArrowheads="1"/>
                </p:cNvSpPr>
                <p:nvPr/>
              </p:nvSpPr>
              <p:spPr bwMode="auto">
                <a:xfrm>
                  <a:off x="1073" y="337"/>
                  <a:ext cx="1271" cy="200"/>
                </a:xfrm>
                <a:prstGeom prst="rect">
                  <a:avLst/>
                </a:prstGeom>
                <a:noFill/>
                <a:ln w="9525">
                  <a:noFill/>
                  <a:round/>
                  <a:headEnd/>
                  <a:tailEnd/>
                </a:ln>
              </p:spPr>
              <p:txBody>
                <a:bodyPr wrap="square" lIns="135000" tIns="70200" rIns="135000" bIns="70200" anchor="t">
                  <a:spAutoFit/>
                </a:bodyPr>
                <a:lstStyle/>
                <a:p>
                  <a:pPr>
                    <a:spcBef>
                      <a:spcPts val="1688"/>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100" b="1" dirty="0">
                      <a:solidFill>
                        <a:srgbClr val="333399"/>
                      </a:solidFill>
                      <a:latin typeface="Arial Rounded MT Bold"/>
                    </a:rPr>
                    <a:t>(b) </a:t>
                  </a:r>
                  <a:r>
                    <a:rPr lang="es-ES" sz="2100" b="1" dirty="0" err="1">
                      <a:solidFill>
                        <a:srgbClr val="333399"/>
                      </a:solidFill>
                      <a:latin typeface="Arial Rounded MT Bold"/>
                    </a:rPr>
                    <a:t>Zuweisungen</a:t>
                  </a:r>
                  <a:endParaRPr lang="es-ES" sz="2100" b="1" dirty="0">
                    <a:solidFill>
                      <a:srgbClr val="333399"/>
                    </a:solidFill>
                    <a:latin typeface="Arial Rounded MT Bold"/>
                  </a:endParaRPr>
                </a:p>
              </p:txBody>
            </p:sp>
            <p:pic>
              <p:nvPicPr>
                <p:cNvPr id="24594" name="Picture 16"/>
                <p:cNvPicPr>
                  <a:picLocks noChangeAspect="1" noChangeArrowheads="1"/>
                </p:cNvPicPr>
                <p:nvPr/>
              </p:nvPicPr>
              <p:blipFill>
                <a:blip r:embed="rId3" cstate="print"/>
                <a:srcRect/>
                <a:stretch>
                  <a:fillRect/>
                </a:stretch>
              </p:blipFill>
              <p:spPr bwMode="auto">
                <a:xfrm>
                  <a:off x="437" y="547"/>
                  <a:ext cx="2285" cy="1886"/>
                </a:xfrm>
                <a:prstGeom prst="rect">
                  <a:avLst/>
                </a:prstGeom>
                <a:noFill/>
                <a:ln w="9525">
                  <a:noFill/>
                  <a:round/>
                  <a:headEnd/>
                  <a:tailEnd/>
                </a:ln>
              </p:spPr>
            </p:pic>
          </p:grpSp>
        </p:grpSp>
      </p:grpSp>
      <p:sp>
        <p:nvSpPr>
          <p:cNvPr id="4" name="Google Shape;159;p4">
            <a:extLst>
              <a:ext uri="{FF2B5EF4-FFF2-40B4-BE49-F238E27FC236}">
                <a16:creationId xmlns:a16="http://schemas.microsoft.com/office/drawing/2014/main" id="{430060EF-6145-B39D-F918-87B5BC4981F6}"/>
              </a:ext>
            </a:extLst>
          </p:cNvPr>
          <p:cNvSpPr txBox="1"/>
          <p:nvPr/>
        </p:nvSpPr>
        <p:spPr>
          <a:xfrm>
            <a:off x="1163307" y="381000"/>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Einfache</a:t>
            </a:r>
            <a:r>
              <a:rPr lang="en-US" sz="4400" b="1" dirty="0">
                <a:solidFill>
                  <a:srgbClr val="E7686A"/>
                </a:solidFill>
                <a:latin typeface="Calibri"/>
                <a:ea typeface="Calibri"/>
                <a:cs typeface="Calibri"/>
                <a:sym typeface="Calibri"/>
              </a:rPr>
              <a:t> VA</a:t>
            </a:r>
            <a:endParaRPr lang="en-US" sz="4400" b="1" dirty="0">
              <a:latin typeface="Calibri"/>
              <a:ea typeface="Calibri"/>
              <a:cs typeface="Calibri"/>
            </a:endParaRPr>
          </a:p>
        </p:txBody>
      </p:sp>
      <p:sp>
        <p:nvSpPr>
          <p:cNvPr id="6" name="TextBox 5">
            <a:extLst>
              <a:ext uri="{FF2B5EF4-FFF2-40B4-BE49-F238E27FC236}">
                <a16:creationId xmlns:a16="http://schemas.microsoft.com/office/drawing/2014/main" id="{2E33C85E-12B8-E9E7-6819-DD1AB8304E9E}"/>
              </a:ext>
            </a:extLst>
          </p:cNvPr>
          <p:cNvSpPr txBox="1"/>
          <p:nvPr/>
        </p:nvSpPr>
        <p:spPr>
          <a:xfrm>
            <a:off x="1158276" y="1488401"/>
            <a:ext cx="7420292" cy="6740307"/>
          </a:xfrm>
          <a:prstGeom prst="rect">
            <a:avLst/>
          </a:prstGeom>
          <a:noFill/>
        </p:spPr>
        <p:txBody>
          <a:bodyPr wrap="square" lIns="91440" tIns="45720" rIns="91440" bIns="45720" rtlCol="0" anchor="t">
            <a:spAutoFit/>
          </a:bodyPr>
          <a:lstStyle/>
          <a:p>
            <a:r>
              <a:rPr lang="en-US" sz="2400" dirty="0">
                <a:latin typeface="+mn-lt"/>
                <a:cs typeface="Calibri"/>
              </a:rPr>
              <a:t>Angenommen, wir haben eine </a:t>
            </a:r>
            <a:r>
              <a:rPr lang="en-US" sz="2400" err="1">
                <a:latin typeface="+mn-lt"/>
                <a:cs typeface="Calibri"/>
              </a:rPr>
              <a:t>Stichprobe</a:t>
            </a:r>
            <a:r>
              <a:rPr lang="en-US" sz="2400" dirty="0">
                <a:latin typeface="+mn-lt"/>
                <a:cs typeface="Calibri"/>
              </a:rPr>
              <a:t> von </a:t>
            </a:r>
            <a:r>
              <a:rPr lang="en-US" sz="2400" err="1">
                <a:latin typeface="+mn-lt"/>
                <a:cs typeface="Calibri"/>
              </a:rPr>
              <a:t>Student:innen</a:t>
            </a:r>
            <a:r>
              <a:rPr lang="en-US" sz="2400" dirty="0">
                <a:latin typeface="+mn-lt"/>
                <a:cs typeface="Calibri"/>
              </a:rPr>
              <a:t>, die alle denselben Kurs belegen und auf die Klassen a, b und c verteilt sind</a:t>
            </a:r>
          </a:p>
          <a:p>
            <a:endParaRPr lang="en-US" sz="2400" dirty="0">
              <a:latin typeface="+mn-lt"/>
              <a:cs typeface="Calibri" panose="020F0502020204030204" pitchFamily="34" charset="0"/>
            </a:endParaRPr>
          </a:p>
          <a:p>
            <a:pPr marL="457200" indent="-457200">
              <a:buFont typeface="Wingdings" panose="05000000000000000000" pitchFamily="2" charset="2"/>
              <a:buChar char="Ø"/>
            </a:pPr>
            <a:r>
              <a:rPr lang="en-US" sz="2400" dirty="0">
                <a:latin typeface="+mn-lt"/>
                <a:cs typeface="Calibri"/>
              </a:rPr>
              <a:t>Die Studierenden der Klasse (a) folgen einer traditionellen Lehrmethode, die auf Vorlesungen basiert. Die Studierenden der Klasse (b) folgen einem System, das auf Aufgaben basiert, während die Studierenden der Klasse (c) einem gemischten System folgen.</a:t>
            </a:r>
          </a:p>
          <a:p>
            <a:pPr marL="457200" indent="-457200">
              <a:buFont typeface="Wingdings" panose="05000000000000000000" pitchFamily="2" charset="2"/>
              <a:buChar char="Ø"/>
            </a:pPr>
            <a:endParaRPr lang="en-US" sz="2400" dirty="0">
              <a:latin typeface="+mn-lt"/>
              <a:cs typeface="Calibri" panose="020F0502020204030204" pitchFamily="34" charset="0"/>
            </a:endParaRPr>
          </a:p>
          <a:p>
            <a:pPr marL="457200" indent="-457200">
              <a:buFont typeface="Wingdings" panose="05000000000000000000" pitchFamily="2" charset="2"/>
              <a:buChar char="Ø"/>
            </a:pPr>
            <a:r>
              <a:rPr lang="en-US" sz="2400" dirty="0">
                <a:latin typeface="+mn-lt"/>
                <a:cs typeface="Calibri"/>
              </a:rPr>
              <a:t>Wir haben Stichprobendaten über die Verteilung ihrer Noten (Skala 0 bis 10), die in den Boxplots </a:t>
            </a:r>
            <a:r>
              <a:rPr lang="en-US" sz="2400" err="1">
                <a:latin typeface="+mn-lt"/>
                <a:cs typeface="Calibri"/>
              </a:rPr>
              <a:t>dargestellt</a:t>
            </a:r>
            <a:r>
              <a:rPr lang="en-US" sz="2400" dirty="0">
                <a:latin typeface="+mn-lt"/>
                <a:cs typeface="Calibri"/>
              </a:rPr>
              <a:t> </a:t>
            </a:r>
            <a:r>
              <a:rPr lang="en-US" sz="2400" err="1">
                <a:latin typeface="+mn-lt"/>
                <a:cs typeface="Calibri"/>
              </a:rPr>
              <a:t>sind</a:t>
            </a:r>
            <a:endParaRPr lang="en-US" sz="2400">
              <a:latin typeface="+mn-lt"/>
              <a:cs typeface="Calibri"/>
            </a:endParaRPr>
          </a:p>
          <a:p>
            <a:endParaRPr lang="en-US" sz="2400" dirty="0">
              <a:latin typeface="+mn-lt"/>
              <a:cs typeface="Calibri" panose="020F0502020204030204" pitchFamily="34" charset="0"/>
            </a:endParaRPr>
          </a:p>
          <a:p>
            <a:r>
              <a:rPr lang="en-US" sz="2400" dirty="0">
                <a:latin typeface="+mn-lt"/>
                <a:cs typeface="Calibri"/>
              </a:rPr>
              <a:t>Wir wollen testen, ob es statistisch signifikante Unterschiede in den Durchschnittsnoten gibt, abhängig von der </a:t>
            </a:r>
            <a:r>
              <a:rPr lang="en-US" sz="2400" err="1">
                <a:latin typeface="+mn-lt"/>
                <a:cs typeface="Calibri"/>
              </a:rPr>
              <a:t>angewandten</a:t>
            </a:r>
            <a:r>
              <a:rPr lang="en-US" sz="2400" dirty="0">
                <a:latin typeface="+mn-lt"/>
                <a:cs typeface="Calibri"/>
              </a:rPr>
              <a:t> </a:t>
            </a:r>
            <a:r>
              <a:rPr lang="en-US" sz="2400" err="1">
                <a:latin typeface="+mn-lt"/>
                <a:cs typeface="Calibri"/>
              </a:rPr>
              <a:t>Lehrmethode</a:t>
            </a:r>
            <a:endParaRPr lang="en-US" sz="2400">
              <a:latin typeface="+mn-lt"/>
              <a:cs typeface="Calibri"/>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1178719" y="1444028"/>
            <a:ext cx="15555753" cy="6789745"/>
          </a:xfrm>
          <a:prstGeom prst="rect">
            <a:avLst/>
          </a:prstGeom>
          <a:noFill/>
          <a:ln w="9525">
            <a:noFill/>
            <a:round/>
            <a:headEnd/>
            <a:tailEnd/>
          </a:ln>
        </p:spPr>
        <p:txBody>
          <a:bodyPr wrap="square" lIns="135000" tIns="70200" rIns="135000" bIns="70200" anchor="t">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b="1" dirty="0">
                <a:solidFill>
                  <a:schemeClr val="tx1"/>
                </a:solidFill>
              </a:rPr>
              <a:t>Zielsetzung. </a:t>
            </a:r>
            <a:r>
              <a:rPr lang="en-US" sz="3600" dirty="0">
                <a:solidFill>
                  <a:schemeClr val="tx1"/>
                </a:solidFill>
              </a:rPr>
              <a:t>Prüfung der Auswirkung einer unabhängigen Variable (FAKTOR), die in k verschiedene Kategorien (NIVEAUS) eingeteilt ist, auf eine numerische </a:t>
            </a:r>
            <a:r>
              <a:rPr lang="en-US" sz="3600" dirty="0" err="1">
                <a:solidFill>
                  <a:schemeClr val="tx1"/>
                </a:solidFill>
              </a:rPr>
              <a:t>abhängige</a:t>
            </a:r>
            <a:r>
              <a:rPr lang="en-US" sz="3600" dirty="0">
                <a:solidFill>
                  <a:schemeClr val="tx1"/>
                </a:solidFill>
              </a:rPr>
              <a:t> Variable (ZIELVARIABLE)</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Sie basiert auf der Zerlegung der gesamten Stichprobenvariabilität</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Wir können dieses Problem als statistischen Hypothesentest mit einer Nullhypothese (H0; unsere Standardhypothese) und einer Alternativhypothese (H1; ein alternatives Weltbild) betrachten </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Der Test wird in Form der Mittelwerte der </a:t>
            </a:r>
            <a:r>
              <a:rPr lang="en-US" sz="3600" dirty="0" err="1">
                <a:solidFill>
                  <a:schemeClr val="tx1"/>
                </a:solidFill>
              </a:rPr>
              <a:t>Zielvariablen</a:t>
            </a:r>
            <a:r>
              <a:rPr lang="en-US" sz="3600" dirty="0">
                <a:solidFill>
                  <a:schemeClr val="tx1"/>
                </a:solidFill>
              </a:rPr>
              <a:t> über die Ebenen unseres Faktors formuliert</a:t>
            </a:r>
          </a:p>
        </p:txBody>
      </p:sp>
      <p:sp>
        <p:nvSpPr>
          <p:cNvPr id="2" name="Google Shape;159;p4">
            <a:extLst>
              <a:ext uri="{FF2B5EF4-FFF2-40B4-BE49-F238E27FC236}">
                <a16:creationId xmlns:a16="http://schemas.microsoft.com/office/drawing/2014/main" id="{424F49E0-5BE8-0766-8AA3-97EFFA1CA723}"/>
              </a:ext>
            </a:extLst>
          </p:cNvPr>
          <p:cNvSpPr txBox="1"/>
          <p:nvPr/>
        </p:nvSpPr>
        <p:spPr>
          <a:xfrm>
            <a:off x="1184474" y="444500"/>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Einfache</a:t>
            </a:r>
            <a:r>
              <a:rPr lang="en-US" sz="4400" b="1" dirty="0">
                <a:solidFill>
                  <a:srgbClr val="E7686A"/>
                </a:solidFill>
                <a:latin typeface="Calibri"/>
                <a:ea typeface="Calibri"/>
                <a:cs typeface="Calibri"/>
                <a:sym typeface="Calibri"/>
              </a:rPr>
              <a:t> VA</a:t>
            </a:r>
            <a:endParaRPr lang="en-US" sz="4400" b="1" dirty="0">
              <a:latin typeface="Calibri"/>
              <a:ea typeface="Calibri"/>
              <a:cs typeface="Calibri"/>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1178719" y="1444028"/>
            <a:ext cx="15555753" cy="695769"/>
          </a:xfrm>
          <a:prstGeom prst="rect">
            <a:avLst/>
          </a:prstGeom>
          <a:noFill/>
          <a:ln w="9525">
            <a:noFill/>
            <a:round/>
            <a:headEnd/>
            <a:tailEnd/>
          </a:ln>
        </p:spPr>
        <p:txBody>
          <a:bodyPr wrap="square" lIns="135000" tIns="70200" rIns="135000" bIns="70200" anchor="t">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Der VA-Test </a:t>
            </a:r>
            <a:r>
              <a:rPr lang="en-US" sz="3600" dirty="0" err="1">
                <a:solidFill>
                  <a:schemeClr val="tx1"/>
                </a:solidFill>
              </a:rPr>
              <a:t>kann</a:t>
            </a:r>
            <a:r>
              <a:rPr lang="en-US" sz="3600" dirty="0">
                <a:solidFill>
                  <a:schemeClr val="tx1"/>
                </a:solidFill>
              </a:rPr>
              <a:t> </a:t>
            </a:r>
            <a:r>
              <a:rPr lang="en-US" sz="3600" dirty="0" err="1">
                <a:solidFill>
                  <a:schemeClr val="tx1"/>
                </a:solidFill>
              </a:rPr>
              <a:t>wie</a:t>
            </a:r>
            <a:r>
              <a:rPr lang="en-US" sz="3600" dirty="0">
                <a:solidFill>
                  <a:schemeClr val="tx1"/>
                </a:solidFill>
              </a:rPr>
              <a:t> </a:t>
            </a:r>
            <a:r>
              <a:rPr lang="en-US" sz="3600" dirty="0" err="1">
                <a:solidFill>
                  <a:schemeClr val="tx1"/>
                </a:solidFill>
              </a:rPr>
              <a:t>folgt</a:t>
            </a:r>
            <a:r>
              <a:rPr lang="en-US" sz="3600" dirty="0">
                <a:solidFill>
                  <a:schemeClr val="tx1"/>
                </a:solidFill>
              </a:rPr>
              <a:t> </a:t>
            </a:r>
            <a:r>
              <a:rPr lang="en-US" sz="3600" dirty="0" err="1">
                <a:solidFill>
                  <a:schemeClr val="tx1"/>
                </a:solidFill>
              </a:rPr>
              <a:t>formuliert</a:t>
            </a:r>
            <a:r>
              <a:rPr lang="en-US" sz="3600" dirty="0">
                <a:solidFill>
                  <a:schemeClr val="tx1"/>
                </a:solidFill>
              </a:rPr>
              <a:t> </a:t>
            </a:r>
            <a:r>
              <a:rPr lang="en-US" sz="3600" dirty="0" err="1">
                <a:solidFill>
                  <a:schemeClr val="tx1"/>
                </a:solidFill>
              </a:rPr>
              <a:t>werden</a:t>
            </a:r>
            <a:r>
              <a:rPr lang="en-US" sz="3600" dirty="0">
                <a:solidFill>
                  <a:schemeClr val="tx1"/>
                </a:solidFill>
              </a:rPr>
              <a:t>: </a:t>
            </a:r>
          </a:p>
        </p:txBody>
      </p:sp>
      <p:sp>
        <p:nvSpPr>
          <p:cNvPr id="16387" name="Rectangle 3"/>
          <p:cNvSpPr>
            <a:spLocks noChangeArrowheads="1"/>
          </p:cNvSpPr>
          <p:nvPr/>
        </p:nvSpPr>
        <p:spPr bwMode="auto">
          <a:xfrm>
            <a:off x="1423034" y="4694876"/>
            <a:ext cx="15067121" cy="3986797"/>
          </a:xfrm>
          <a:prstGeom prst="rect">
            <a:avLst/>
          </a:prstGeom>
          <a:noFill/>
          <a:ln w="9360">
            <a:solidFill>
              <a:srgbClr val="006666"/>
            </a:solidFill>
            <a:prstDash val="dash"/>
            <a:miter lim="800000"/>
            <a:headEnd/>
            <a:tailEnd/>
          </a:ln>
        </p:spPr>
        <p:txBody>
          <a:bodyPr wrap="square" lIns="138240" tIns="69120" rIns="138240" bIns="69120" anchor="t">
            <a:spAutoFit/>
          </a:bodyPr>
          <a:lstStyle/>
          <a:p>
            <a:pPr eaLnBrk="0" hangingPunct="0">
              <a:spcBef>
                <a:spcPts val="375"/>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dirty="0">
                <a:solidFill>
                  <a:schemeClr val="tx1"/>
                </a:solidFill>
                <a:latin typeface="+mn-lt"/>
              </a:rPr>
              <a:t>Die </a:t>
            </a:r>
            <a:r>
              <a:rPr lang="es-ES" sz="3000" dirty="0" err="1">
                <a:solidFill>
                  <a:schemeClr val="tx1"/>
                </a:solidFill>
                <a:latin typeface="+mn-lt"/>
              </a:rPr>
              <a:t>für</a:t>
            </a:r>
            <a:r>
              <a:rPr lang="es-ES" sz="3000" dirty="0">
                <a:solidFill>
                  <a:schemeClr val="tx1"/>
                </a:solidFill>
                <a:latin typeface="+mn-lt"/>
              </a:rPr>
              <a:t> die </a:t>
            </a:r>
            <a:r>
              <a:rPr lang="es-ES" sz="3000" dirty="0" err="1">
                <a:solidFill>
                  <a:schemeClr val="tx1"/>
                </a:solidFill>
                <a:latin typeface="+mn-lt"/>
              </a:rPr>
              <a:t>Durchführung</a:t>
            </a:r>
            <a:r>
              <a:rPr lang="es-ES" sz="3000" dirty="0">
                <a:solidFill>
                  <a:schemeClr val="tx1"/>
                </a:solidFill>
                <a:latin typeface="+mn-lt"/>
              </a:rPr>
              <a:t> des VA-</a:t>
            </a:r>
            <a:r>
              <a:rPr lang="es-ES" sz="3000" dirty="0" err="1">
                <a:solidFill>
                  <a:schemeClr val="tx1"/>
                </a:solidFill>
                <a:latin typeface="+mn-lt"/>
              </a:rPr>
              <a:t>Tests</a:t>
            </a:r>
            <a:r>
              <a:rPr lang="es-ES" sz="3000" dirty="0">
                <a:solidFill>
                  <a:schemeClr val="tx1"/>
                </a:solidFill>
                <a:latin typeface="+mn-lt"/>
              </a:rPr>
              <a:t> </a:t>
            </a:r>
            <a:r>
              <a:rPr lang="es-ES" sz="3000" dirty="0" err="1">
                <a:solidFill>
                  <a:schemeClr val="tx1"/>
                </a:solidFill>
                <a:latin typeface="+mn-lt"/>
              </a:rPr>
              <a:t>erforderlichen</a:t>
            </a:r>
            <a:r>
              <a:rPr lang="es-ES" sz="3000" dirty="0">
                <a:solidFill>
                  <a:schemeClr val="tx1"/>
                </a:solidFill>
                <a:latin typeface="+mn-lt"/>
              </a:rPr>
              <a:t> </a:t>
            </a:r>
            <a:r>
              <a:rPr lang="es-ES" sz="3000" dirty="0" err="1">
                <a:solidFill>
                  <a:schemeClr val="tx1"/>
                </a:solidFill>
                <a:latin typeface="+mn-lt"/>
              </a:rPr>
              <a:t>Annahmen</a:t>
            </a:r>
            <a:r>
              <a:rPr lang="es-ES" sz="3000" dirty="0">
                <a:solidFill>
                  <a:schemeClr val="tx1"/>
                </a:solidFill>
                <a:latin typeface="+mn-lt"/>
              </a:rPr>
              <a:t> </a:t>
            </a:r>
            <a:r>
              <a:rPr lang="es-ES" sz="3000" dirty="0" err="1">
                <a:solidFill>
                  <a:schemeClr val="tx1"/>
                </a:solidFill>
                <a:latin typeface="+mn-lt"/>
              </a:rPr>
              <a:t>sind</a:t>
            </a:r>
            <a:r>
              <a:rPr lang="es-ES" sz="3000" dirty="0">
                <a:solidFill>
                  <a:schemeClr val="tx1"/>
                </a:solidFill>
                <a:latin typeface="+mn-lt"/>
              </a:rPr>
              <a:t>:</a:t>
            </a:r>
          </a:p>
          <a:p>
            <a:pPr marL="514350" indent="-514350" eaLnBrk="0" hangingPunct="0">
              <a:spcBef>
                <a:spcPts val="375"/>
              </a:spcBef>
              <a:buClrTx/>
              <a:buFont typeface="+mj-lt"/>
              <a:buAutoNum type="arabicPeriod"/>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dirty="0" err="1">
                <a:solidFill>
                  <a:schemeClr val="tx1"/>
                </a:solidFill>
                <a:latin typeface="+mn-lt"/>
              </a:rPr>
              <a:t>Normalverteilung</a:t>
            </a:r>
            <a:r>
              <a:rPr lang="es-ES" sz="3000" dirty="0">
                <a:solidFill>
                  <a:schemeClr val="tx1"/>
                </a:solidFill>
                <a:latin typeface="+mn-lt"/>
              </a:rPr>
              <a:t>: Die </a:t>
            </a:r>
            <a:r>
              <a:rPr lang="es-ES" sz="3000" dirty="0" err="1">
                <a:solidFill>
                  <a:schemeClr val="tx1"/>
                </a:solidFill>
                <a:latin typeface="+mn-lt"/>
              </a:rPr>
              <a:t>Verteilung</a:t>
            </a:r>
            <a:r>
              <a:rPr lang="es-ES" sz="3000" dirty="0">
                <a:solidFill>
                  <a:schemeClr val="tx1"/>
                </a:solidFill>
                <a:latin typeface="+mn-lt"/>
              </a:rPr>
              <a:t> </a:t>
            </a:r>
            <a:r>
              <a:rPr lang="es-ES" sz="3000" dirty="0" err="1">
                <a:solidFill>
                  <a:schemeClr val="tx1"/>
                </a:solidFill>
                <a:latin typeface="+mn-lt"/>
              </a:rPr>
              <a:t>der</a:t>
            </a:r>
            <a:r>
              <a:rPr lang="es-ES" sz="3000" dirty="0">
                <a:solidFill>
                  <a:schemeClr val="tx1"/>
                </a:solidFill>
                <a:latin typeface="+mn-lt"/>
              </a:rPr>
              <a:t> </a:t>
            </a:r>
            <a:r>
              <a:rPr lang="es-ES" sz="3000" dirty="0" err="1">
                <a:solidFill>
                  <a:schemeClr val="tx1"/>
                </a:solidFill>
                <a:latin typeface="+mn-lt"/>
              </a:rPr>
              <a:t>Zielvariablen</a:t>
            </a:r>
            <a:r>
              <a:rPr lang="es-ES" sz="3000" dirty="0">
                <a:solidFill>
                  <a:schemeClr val="tx1"/>
                </a:solidFill>
                <a:latin typeface="+mn-lt"/>
              </a:rPr>
              <a:t> </a:t>
            </a:r>
            <a:r>
              <a:rPr lang="es-ES" sz="3000" dirty="0" err="1">
                <a:solidFill>
                  <a:schemeClr val="tx1"/>
                </a:solidFill>
                <a:latin typeface="+mn-lt"/>
              </a:rPr>
              <a:t>auf</a:t>
            </a:r>
            <a:r>
              <a:rPr lang="es-ES" sz="3000" dirty="0">
                <a:solidFill>
                  <a:schemeClr val="tx1"/>
                </a:solidFill>
                <a:latin typeface="+mn-lt"/>
              </a:rPr>
              <a:t> jeder </a:t>
            </a:r>
            <a:r>
              <a:rPr lang="es-ES" sz="3000" dirty="0" err="1">
                <a:solidFill>
                  <a:schemeClr val="tx1"/>
                </a:solidFill>
                <a:latin typeface="+mn-lt"/>
              </a:rPr>
              <a:t>einzelnen</a:t>
            </a:r>
            <a:r>
              <a:rPr lang="es-ES" sz="3000" dirty="0">
                <a:solidFill>
                  <a:schemeClr val="tx1"/>
                </a:solidFill>
                <a:latin typeface="+mn-lt"/>
              </a:rPr>
              <a:t> </a:t>
            </a:r>
            <a:r>
              <a:rPr lang="es-ES" sz="3000" dirty="0" err="1">
                <a:solidFill>
                  <a:schemeClr val="tx1"/>
                </a:solidFill>
                <a:latin typeface="+mn-lt"/>
              </a:rPr>
              <a:t>Ebene</a:t>
            </a:r>
            <a:r>
              <a:rPr lang="es-ES" sz="3000" dirty="0">
                <a:solidFill>
                  <a:schemeClr val="tx1"/>
                </a:solidFill>
                <a:latin typeface="+mn-lt"/>
              </a:rPr>
              <a:t> </a:t>
            </a:r>
            <a:r>
              <a:rPr lang="es-ES" sz="3000" dirty="0" err="1">
                <a:solidFill>
                  <a:schemeClr val="tx1"/>
                </a:solidFill>
                <a:latin typeface="+mn-lt"/>
              </a:rPr>
              <a:t>sollte</a:t>
            </a:r>
            <a:r>
              <a:rPr lang="es-ES" sz="3000" dirty="0">
                <a:solidFill>
                  <a:schemeClr val="tx1"/>
                </a:solidFill>
                <a:latin typeface="+mn-lt"/>
              </a:rPr>
              <a:t> normal </a:t>
            </a:r>
            <a:r>
              <a:rPr lang="es-ES" sz="3000" dirty="0" err="1">
                <a:solidFill>
                  <a:schemeClr val="tx1"/>
                </a:solidFill>
                <a:latin typeface="+mn-lt"/>
              </a:rPr>
              <a:t>sein</a:t>
            </a:r>
            <a:r>
              <a:rPr lang="es-ES" sz="3000" dirty="0">
                <a:solidFill>
                  <a:schemeClr val="tx1"/>
                </a:solidFill>
                <a:latin typeface="+mn-lt"/>
              </a:rPr>
              <a:t>.</a:t>
            </a:r>
          </a:p>
          <a:p>
            <a:pPr marL="514350" indent="-514350" eaLnBrk="0" hangingPunct="0">
              <a:spcBef>
                <a:spcPts val="375"/>
              </a:spcBef>
              <a:buClrTx/>
              <a:buFont typeface="+mj-lt"/>
              <a:buAutoNum type="arabicPeriod"/>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dirty="0" err="1">
                <a:solidFill>
                  <a:schemeClr val="tx1"/>
                </a:solidFill>
                <a:latin typeface="+mn-lt"/>
              </a:rPr>
              <a:t>Varianzgleichheit</a:t>
            </a:r>
            <a:r>
              <a:rPr lang="es-ES" sz="3000" dirty="0">
                <a:solidFill>
                  <a:schemeClr val="tx1"/>
                </a:solidFill>
                <a:latin typeface="+mn-lt"/>
              </a:rPr>
              <a:t>: Die </a:t>
            </a:r>
            <a:r>
              <a:rPr lang="es-ES" sz="3000" dirty="0" err="1">
                <a:solidFill>
                  <a:schemeClr val="tx1"/>
                </a:solidFill>
                <a:latin typeface="+mn-lt"/>
              </a:rPr>
              <a:t>Varianzen</a:t>
            </a:r>
            <a:r>
              <a:rPr lang="es-ES" sz="3000" dirty="0">
                <a:solidFill>
                  <a:schemeClr val="tx1"/>
                </a:solidFill>
                <a:latin typeface="+mn-lt"/>
              </a:rPr>
              <a:t> </a:t>
            </a:r>
            <a:r>
              <a:rPr lang="es-ES" sz="3000" dirty="0" err="1">
                <a:solidFill>
                  <a:schemeClr val="tx1"/>
                </a:solidFill>
                <a:latin typeface="+mn-lt"/>
              </a:rPr>
              <a:t>der</a:t>
            </a:r>
            <a:r>
              <a:rPr lang="es-ES" sz="3000" dirty="0">
                <a:solidFill>
                  <a:schemeClr val="tx1"/>
                </a:solidFill>
                <a:latin typeface="+mn-lt"/>
              </a:rPr>
              <a:t> </a:t>
            </a:r>
            <a:r>
              <a:rPr lang="es-ES" sz="3000" dirty="0" err="1">
                <a:solidFill>
                  <a:schemeClr val="tx1"/>
                </a:solidFill>
                <a:latin typeface="+mn-lt"/>
              </a:rPr>
              <a:t>Zielvariablen</a:t>
            </a:r>
            <a:r>
              <a:rPr lang="es-ES" sz="3000" dirty="0">
                <a:solidFill>
                  <a:schemeClr val="tx1"/>
                </a:solidFill>
                <a:latin typeface="+mn-lt"/>
              </a:rPr>
              <a:t> </a:t>
            </a:r>
            <a:r>
              <a:rPr lang="es-ES" sz="3000" dirty="0" err="1">
                <a:solidFill>
                  <a:schemeClr val="tx1"/>
                </a:solidFill>
                <a:latin typeface="+mn-lt"/>
              </a:rPr>
              <a:t>müssen</a:t>
            </a:r>
            <a:r>
              <a:rPr lang="es-ES" sz="3000" dirty="0">
                <a:solidFill>
                  <a:schemeClr val="tx1"/>
                </a:solidFill>
                <a:latin typeface="+mn-lt"/>
              </a:rPr>
              <a:t> </a:t>
            </a:r>
            <a:r>
              <a:rPr lang="es-ES" sz="3000" dirty="0" err="1">
                <a:solidFill>
                  <a:schemeClr val="tx1"/>
                </a:solidFill>
                <a:latin typeface="+mn-lt"/>
              </a:rPr>
              <a:t>auf</a:t>
            </a:r>
            <a:r>
              <a:rPr lang="es-ES" sz="3000" dirty="0">
                <a:solidFill>
                  <a:schemeClr val="tx1"/>
                </a:solidFill>
                <a:latin typeface="+mn-lt"/>
              </a:rPr>
              <a:t> </a:t>
            </a:r>
            <a:r>
              <a:rPr lang="es-ES" sz="3000" dirty="0" err="1">
                <a:solidFill>
                  <a:schemeClr val="tx1"/>
                </a:solidFill>
                <a:latin typeface="+mn-lt"/>
              </a:rPr>
              <a:t>allen</a:t>
            </a:r>
            <a:r>
              <a:rPr lang="es-ES" sz="3000" dirty="0">
                <a:solidFill>
                  <a:schemeClr val="tx1"/>
                </a:solidFill>
                <a:latin typeface="+mn-lt"/>
              </a:rPr>
              <a:t> </a:t>
            </a:r>
            <a:r>
              <a:rPr lang="es-ES" sz="3000" dirty="0" err="1">
                <a:solidFill>
                  <a:schemeClr val="tx1"/>
                </a:solidFill>
                <a:latin typeface="+mn-lt"/>
              </a:rPr>
              <a:t>Ebenen</a:t>
            </a:r>
            <a:r>
              <a:rPr lang="es-ES" sz="3000" dirty="0">
                <a:solidFill>
                  <a:schemeClr val="tx1"/>
                </a:solidFill>
                <a:latin typeface="+mn-lt"/>
              </a:rPr>
              <a:t> </a:t>
            </a:r>
            <a:r>
              <a:rPr lang="es-ES" sz="3000" dirty="0" err="1">
                <a:solidFill>
                  <a:schemeClr val="tx1"/>
                </a:solidFill>
                <a:latin typeface="+mn-lt"/>
              </a:rPr>
              <a:t>gleich</a:t>
            </a:r>
            <a:r>
              <a:rPr lang="es-ES" sz="3000" dirty="0">
                <a:solidFill>
                  <a:schemeClr val="tx1"/>
                </a:solidFill>
                <a:latin typeface="+mn-lt"/>
              </a:rPr>
              <a:t> </a:t>
            </a:r>
            <a:r>
              <a:rPr lang="es-ES" sz="3000" dirty="0" err="1">
                <a:solidFill>
                  <a:schemeClr val="tx1"/>
                </a:solidFill>
                <a:latin typeface="+mn-lt"/>
              </a:rPr>
              <a:t>sein</a:t>
            </a:r>
            <a:r>
              <a:rPr lang="es-ES" sz="3000" dirty="0">
                <a:solidFill>
                  <a:schemeClr val="tx1"/>
                </a:solidFill>
                <a:latin typeface="+mn-lt"/>
              </a:rPr>
              <a:t>.</a:t>
            </a:r>
          </a:p>
          <a:p>
            <a:pPr marL="514350" indent="-514350" eaLnBrk="0" hangingPunct="0">
              <a:spcBef>
                <a:spcPts val="375"/>
              </a:spcBef>
              <a:buClrTx/>
              <a:buFont typeface="+mj-lt"/>
              <a:buAutoNum type="arabicPeriod"/>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dirty="0" err="1">
                <a:solidFill>
                  <a:schemeClr val="tx1"/>
                </a:solidFill>
                <a:latin typeface="+mn-lt"/>
              </a:rPr>
              <a:t>Unabhängige</a:t>
            </a:r>
            <a:r>
              <a:rPr lang="es-ES" sz="3000" dirty="0">
                <a:solidFill>
                  <a:schemeClr val="tx1"/>
                </a:solidFill>
                <a:latin typeface="+mn-lt"/>
              </a:rPr>
              <a:t> </a:t>
            </a:r>
            <a:r>
              <a:rPr lang="es-ES" sz="3000" dirty="0" err="1">
                <a:solidFill>
                  <a:schemeClr val="tx1"/>
                </a:solidFill>
                <a:latin typeface="+mn-lt"/>
              </a:rPr>
              <a:t>Stichproben</a:t>
            </a:r>
            <a:r>
              <a:rPr lang="es-ES" sz="3000" dirty="0">
                <a:solidFill>
                  <a:schemeClr val="tx1"/>
                </a:solidFill>
                <a:latin typeface="+mn-lt"/>
              </a:rPr>
              <a:t>: Die </a:t>
            </a:r>
            <a:r>
              <a:rPr lang="es-ES" sz="3000" dirty="0" err="1">
                <a:solidFill>
                  <a:schemeClr val="tx1"/>
                </a:solidFill>
                <a:latin typeface="+mn-lt"/>
              </a:rPr>
              <a:t>Stichprobendaten</a:t>
            </a:r>
            <a:r>
              <a:rPr lang="es-ES" sz="3000" dirty="0">
                <a:solidFill>
                  <a:schemeClr val="tx1"/>
                </a:solidFill>
                <a:latin typeface="+mn-lt"/>
              </a:rPr>
              <a:t> </a:t>
            </a:r>
            <a:r>
              <a:rPr lang="es-ES" sz="3000" dirty="0" err="1">
                <a:solidFill>
                  <a:schemeClr val="tx1"/>
                </a:solidFill>
                <a:latin typeface="+mn-lt"/>
              </a:rPr>
              <a:t>auf</a:t>
            </a:r>
            <a:r>
              <a:rPr lang="es-ES" sz="3000" dirty="0">
                <a:solidFill>
                  <a:schemeClr val="tx1"/>
                </a:solidFill>
                <a:latin typeface="+mn-lt"/>
              </a:rPr>
              <a:t> jeder </a:t>
            </a:r>
            <a:r>
              <a:rPr lang="es-ES" sz="3000" dirty="0" err="1">
                <a:solidFill>
                  <a:schemeClr val="tx1"/>
                </a:solidFill>
                <a:latin typeface="+mn-lt"/>
              </a:rPr>
              <a:t>Ebene</a:t>
            </a:r>
            <a:r>
              <a:rPr lang="es-ES" sz="3000" dirty="0">
                <a:solidFill>
                  <a:schemeClr val="tx1"/>
                </a:solidFill>
                <a:latin typeface="+mn-lt"/>
              </a:rPr>
              <a:t> des </a:t>
            </a:r>
            <a:r>
              <a:rPr lang="es-ES" sz="3000" dirty="0" err="1">
                <a:solidFill>
                  <a:schemeClr val="tx1"/>
                </a:solidFill>
                <a:latin typeface="+mn-lt"/>
              </a:rPr>
              <a:t>Faktors</a:t>
            </a:r>
            <a:r>
              <a:rPr lang="es-ES" sz="3000" dirty="0">
                <a:solidFill>
                  <a:schemeClr val="tx1"/>
                </a:solidFill>
                <a:latin typeface="+mn-lt"/>
              </a:rPr>
              <a:t> </a:t>
            </a:r>
            <a:r>
              <a:rPr lang="es-ES" sz="3000" dirty="0" err="1">
                <a:solidFill>
                  <a:schemeClr val="tx1"/>
                </a:solidFill>
                <a:latin typeface="+mn-lt"/>
              </a:rPr>
              <a:t>korrelieren</a:t>
            </a:r>
            <a:r>
              <a:rPr lang="es-ES" sz="3000" dirty="0">
                <a:solidFill>
                  <a:schemeClr val="tx1"/>
                </a:solidFill>
                <a:latin typeface="+mn-lt"/>
              </a:rPr>
              <a:t> </a:t>
            </a:r>
            <a:r>
              <a:rPr lang="es-ES" sz="3000" dirty="0" err="1">
                <a:solidFill>
                  <a:schemeClr val="tx1"/>
                </a:solidFill>
                <a:latin typeface="+mn-lt"/>
              </a:rPr>
              <a:t>nicht</a:t>
            </a:r>
            <a:r>
              <a:rPr lang="es-ES" sz="3000" dirty="0">
                <a:solidFill>
                  <a:schemeClr val="tx1"/>
                </a:solidFill>
                <a:latin typeface="+mn-lt"/>
              </a:rPr>
              <a:t> </a:t>
            </a:r>
            <a:r>
              <a:rPr lang="es-ES" sz="3000" dirty="0" err="1">
                <a:solidFill>
                  <a:schemeClr val="tx1"/>
                </a:solidFill>
                <a:latin typeface="+mn-lt"/>
              </a:rPr>
              <a:t>mit</a:t>
            </a:r>
            <a:r>
              <a:rPr lang="es-ES" sz="3000" dirty="0">
                <a:solidFill>
                  <a:schemeClr val="tx1"/>
                </a:solidFill>
                <a:latin typeface="+mn-lt"/>
              </a:rPr>
              <a:t> den </a:t>
            </a:r>
            <a:r>
              <a:rPr lang="es-ES" sz="3000" dirty="0" err="1">
                <a:solidFill>
                  <a:schemeClr val="tx1"/>
                </a:solidFill>
                <a:latin typeface="+mn-lt"/>
              </a:rPr>
              <a:t>anderen</a:t>
            </a:r>
            <a:r>
              <a:rPr lang="es-ES" sz="3000" dirty="0">
                <a:solidFill>
                  <a:schemeClr val="tx1"/>
                </a:solidFill>
                <a:latin typeface="+mn-lt"/>
              </a:rPr>
              <a:t> </a:t>
            </a:r>
            <a:r>
              <a:rPr lang="es-ES" sz="3000" dirty="0" err="1">
                <a:solidFill>
                  <a:schemeClr val="tx1"/>
                </a:solidFill>
                <a:latin typeface="+mn-lt"/>
              </a:rPr>
              <a:t>Stichprobendaten</a:t>
            </a:r>
            <a:r>
              <a:rPr lang="es-ES" sz="3000" dirty="0">
                <a:solidFill>
                  <a:schemeClr val="tx1"/>
                </a:solidFill>
                <a:latin typeface="+mn-lt"/>
              </a:rPr>
              <a:t> (die </a:t>
            </a:r>
            <a:r>
              <a:rPr lang="es-ES" sz="3000" dirty="0" err="1">
                <a:solidFill>
                  <a:schemeClr val="tx1"/>
                </a:solidFill>
                <a:latin typeface="+mn-lt"/>
              </a:rPr>
              <a:t>auf</a:t>
            </a:r>
            <a:r>
              <a:rPr lang="es-ES" sz="3000" dirty="0">
                <a:solidFill>
                  <a:schemeClr val="tx1"/>
                </a:solidFill>
                <a:latin typeface="+mn-lt"/>
              </a:rPr>
              <a:t> den </a:t>
            </a:r>
            <a:r>
              <a:rPr lang="es-ES" sz="3000" dirty="0" err="1">
                <a:solidFill>
                  <a:schemeClr val="tx1"/>
                </a:solidFill>
                <a:latin typeface="+mn-lt"/>
              </a:rPr>
              <a:t>anderen</a:t>
            </a:r>
            <a:r>
              <a:rPr lang="es-ES" sz="3000" dirty="0">
                <a:solidFill>
                  <a:schemeClr val="tx1"/>
                </a:solidFill>
                <a:latin typeface="+mn-lt"/>
              </a:rPr>
              <a:t> </a:t>
            </a:r>
            <a:r>
              <a:rPr lang="es-ES" sz="3000" dirty="0" err="1">
                <a:solidFill>
                  <a:schemeClr val="tx1"/>
                </a:solidFill>
                <a:latin typeface="+mn-lt"/>
              </a:rPr>
              <a:t>Ebenen</a:t>
            </a:r>
            <a:r>
              <a:rPr lang="es-ES" sz="3000" dirty="0">
                <a:solidFill>
                  <a:schemeClr val="tx1"/>
                </a:solidFill>
                <a:latin typeface="+mn-lt"/>
              </a:rPr>
              <a:t> </a:t>
            </a:r>
            <a:r>
              <a:rPr lang="es-ES" sz="3000" dirty="0" err="1">
                <a:solidFill>
                  <a:schemeClr val="tx1"/>
                </a:solidFill>
                <a:latin typeface="+mn-lt"/>
              </a:rPr>
              <a:t>erhoben</a:t>
            </a:r>
            <a:r>
              <a:rPr lang="es-ES" sz="3000" dirty="0">
                <a:solidFill>
                  <a:schemeClr val="tx1"/>
                </a:solidFill>
                <a:latin typeface="+mn-lt"/>
              </a:rPr>
              <a:t> </a:t>
            </a:r>
            <a:r>
              <a:rPr lang="es-ES" sz="3000" dirty="0" err="1">
                <a:solidFill>
                  <a:schemeClr val="tx1"/>
                </a:solidFill>
                <a:latin typeface="+mn-lt"/>
              </a:rPr>
              <a:t>wurden</a:t>
            </a:r>
            <a:r>
              <a:rPr lang="es-ES" sz="3000" dirty="0">
                <a:solidFill>
                  <a:schemeClr val="tx1"/>
                </a:solidFill>
                <a:latin typeface="+mn-lt"/>
              </a:rPr>
              <a:t>).</a:t>
            </a:r>
          </a:p>
        </p:txBody>
      </p:sp>
      <p:sp>
        <p:nvSpPr>
          <p:cNvPr id="2" name="Google Shape;159;p4">
            <a:extLst>
              <a:ext uri="{FF2B5EF4-FFF2-40B4-BE49-F238E27FC236}">
                <a16:creationId xmlns:a16="http://schemas.microsoft.com/office/drawing/2014/main" id="{424F49E0-5BE8-0766-8AA3-97EFFA1CA723}"/>
              </a:ext>
            </a:extLst>
          </p:cNvPr>
          <p:cNvSpPr txBox="1"/>
          <p:nvPr/>
        </p:nvSpPr>
        <p:spPr>
          <a:xfrm>
            <a:off x="1184474" y="592667"/>
            <a:ext cx="6187440" cy="769401"/>
          </a:xfrm>
          <a:prstGeom prst="rect">
            <a:avLst/>
          </a:prstGeom>
          <a:noFill/>
          <a:ln>
            <a:noFill/>
          </a:ln>
        </p:spPr>
        <p:txBody>
          <a:bodyPr spcFirstLastPara="1" wrap="square" lIns="91425" tIns="45700" rIns="91425" bIns="45700" anchor="t" anchorCtr="0">
            <a:spAutoFit/>
          </a:bodyPr>
          <a:lstStyle/>
          <a:p>
            <a:r>
              <a:rPr lang="en-US" sz="4400" b="1" dirty="0" err="1">
                <a:solidFill>
                  <a:srgbClr val="E7686A"/>
                </a:solidFill>
                <a:latin typeface="Calibri"/>
                <a:ea typeface="Calibri"/>
                <a:cs typeface="Calibri"/>
                <a:sym typeface="Calibri"/>
              </a:rPr>
              <a:t>Einfache</a:t>
            </a:r>
            <a:r>
              <a:rPr lang="en-US" sz="4400" b="1" dirty="0">
                <a:solidFill>
                  <a:srgbClr val="E7686A"/>
                </a:solidFill>
                <a:latin typeface="Calibri"/>
                <a:ea typeface="Calibri"/>
                <a:cs typeface="Calibri"/>
                <a:sym typeface="Calibri"/>
              </a:rPr>
              <a:t> VA</a:t>
            </a:r>
            <a:endParaRPr lang="en-US" sz="4400" b="1" dirty="0">
              <a:latin typeface="Calibri"/>
              <a:ea typeface="Calibri"/>
              <a:cs typeface="Calibri"/>
            </a:endParaRPr>
          </a:p>
        </p:txBody>
      </p:sp>
      <p:sp>
        <p:nvSpPr>
          <p:cNvPr id="4" name="TextBox 1">
            <a:extLst>
              <a:ext uri="{FF2B5EF4-FFF2-40B4-BE49-F238E27FC236}">
                <a16:creationId xmlns:a16="http://schemas.microsoft.com/office/drawing/2014/main" id="{8D690C88-8C03-4518-8074-10AFD797A13B}"/>
              </a:ext>
            </a:extLst>
          </p:cNvPr>
          <p:cNvSpPr txBox="1"/>
          <p:nvPr/>
        </p:nvSpPr>
        <p:spPr>
          <a:xfrm>
            <a:off x="1704174" y="2417489"/>
            <a:ext cx="10689847"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4400" dirty="0">
                <a:latin typeface="Cambria"/>
              </a:rPr>
              <a:t>H</a:t>
            </a:r>
            <a:r>
              <a:rPr lang="en-GB" sz="4400" baseline="-25000" dirty="0">
                <a:latin typeface="Cambria"/>
              </a:rPr>
              <a:t>0</a:t>
            </a:r>
            <a:r>
              <a:rPr lang="en-GB" sz="4400" dirty="0">
                <a:latin typeface="Cambria"/>
              </a:rPr>
              <a:t>: μ</a:t>
            </a:r>
            <a:r>
              <a:rPr lang="en-GB" sz="4400" baseline="-25000" dirty="0">
                <a:latin typeface="Cambria"/>
              </a:rPr>
              <a:t>1</a:t>
            </a:r>
            <a:r>
              <a:rPr lang="en-GB" sz="4400" dirty="0">
                <a:latin typeface="Cambria"/>
              </a:rPr>
              <a:t> = μ</a:t>
            </a:r>
            <a:r>
              <a:rPr lang="en-GB" sz="4400" baseline="-25000" dirty="0">
                <a:latin typeface="Cambria"/>
              </a:rPr>
              <a:t>2</a:t>
            </a:r>
            <a:r>
              <a:rPr lang="en-GB" sz="4400" dirty="0">
                <a:latin typeface="Cambria"/>
              </a:rPr>
              <a:t> = … = </a:t>
            </a:r>
            <a:r>
              <a:rPr lang="en-GB" sz="4400" dirty="0" err="1">
                <a:latin typeface="Cambria"/>
              </a:rPr>
              <a:t>μ</a:t>
            </a:r>
            <a:r>
              <a:rPr lang="en-GB" sz="4400" baseline="-25000" dirty="0" err="1">
                <a:latin typeface="Cambria"/>
              </a:rPr>
              <a:t>k</a:t>
            </a:r>
            <a:endParaRPr lang="en-GB" sz="4400" baseline="-25000" dirty="0">
              <a:latin typeface="Cambria"/>
            </a:endParaRPr>
          </a:p>
          <a:p>
            <a:pPr algn="ctr"/>
            <a:r>
              <a:rPr lang="en-GB" sz="4400" dirty="0">
                <a:latin typeface="Cambria"/>
              </a:rPr>
              <a:t>H</a:t>
            </a:r>
            <a:r>
              <a:rPr lang="en-GB" sz="4400" baseline="-25000" dirty="0">
                <a:latin typeface="Cambria"/>
              </a:rPr>
              <a:t>1</a:t>
            </a:r>
            <a:r>
              <a:rPr lang="en-GB" sz="4400" dirty="0">
                <a:latin typeface="Cambria"/>
              </a:rPr>
              <a:t> = </a:t>
            </a:r>
            <a:r>
              <a:rPr lang="en-GB" sz="4400" dirty="0" err="1">
                <a:latin typeface="Cambria"/>
              </a:rPr>
              <a:t>zumindest</a:t>
            </a:r>
            <a:r>
              <a:rPr lang="en-GB" sz="4400" dirty="0">
                <a:latin typeface="Cambria"/>
              </a:rPr>
              <a:t> </a:t>
            </a:r>
            <a:r>
              <a:rPr lang="en-GB" sz="4400" dirty="0" err="1">
                <a:latin typeface="Cambria"/>
              </a:rPr>
              <a:t>zwei</a:t>
            </a:r>
            <a:r>
              <a:rPr lang="en-GB" sz="4400" dirty="0">
                <a:latin typeface="Cambria"/>
              </a:rPr>
              <a:t> </a:t>
            </a:r>
            <a:r>
              <a:rPr lang="en-GB" sz="4400" dirty="0" err="1">
                <a:latin typeface="Cambria"/>
              </a:rPr>
              <a:t>verschiedene</a:t>
            </a:r>
            <a:r>
              <a:rPr lang="en-GB" sz="4400" dirty="0">
                <a:latin typeface="Cambria"/>
              </a:rPr>
              <a:t> </a:t>
            </a:r>
            <a:r>
              <a:rPr lang="en-GB" sz="4400" dirty="0" err="1">
                <a:latin typeface="Cambria"/>
              </a:rPr>
              <a:t>μ</a:t>
            </a:r>
            <a:r>
              <a:rPr lang="en-GB" sz="4400" i="1" baseline="-25000" dirty="0" err="1">
                <a:latin typeface="Cambria"/>
              </a:rPr>
              <a:t>i</a:t>
            </a:r>
            <a:endParaRPr lang="en-GB" sz="4400" i="1" baseline="-25000" dirty="0">
              <a:latin typeface="Cambria"/>
            </a:endParaRPr>
          </a:p>
        </p:txBody>
      </p:sp>
    </p:spTree>
    <p:extLst>
      <p:ext uri="{BB962C8B-B14F-4D97-AF65-F5344CB8AC3E}">
        <p14:creationId xmlns:p14="http://schemas.microsoft.com/office/powerpoint/2010/main" val="3298283812"/>
      </p:ext>
    </p:extLst>
  </p:cSld>
  <p:clrMapOvr>
    <a:masterClrMapping/>
  </p:clrMapOvr>
  <p:transition spd="med"/>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clickEffect">
                            <p:stCondLst>
                              <p:cond delay="0"/>
                            </p:stCondLst>
                            <p:childTnLst>
                              <p:par>
                                <p:cTn id="5" presetID="22" presetClass="entr" presetSubtype="1" fill="hold" nodeType="clickEffect">
                                  <p:stCondLst>
                                    <p:cond delay="0"/>
                                  </p:stCondLst>
                                  <p:childTnLst>
                                    <p:set>
                                      <p:cBhvr additive="repl">
                                        <p:cTn id="6" dur="1" fill="hold">
                                          <p:stCondLst>
                                            <p:cond delay="0"/>
                                          </p:stCondLst>
                                        </p:cTn>
                                        <p:tgtEl>
                                          <p:spTgt spid="16387"/>
                                        </p:tgtEl>
                                        <p:attrNameLst>
                                          <p:attrName>style.visibility</p:attrName>
                                        </p:attrNameLst>
                                      </p:cBhvr>
                                      <p:to>
                                        <p:strVal val="visible"/>
                                      </p:to>
                                    </p:set>
                                    <p:animEffect transition="in" filter="wipe(up)">
                                      <p:cBhvr additive="repl">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50" name="Object 3"/>
              <p:cNvSpPr txBox="1"/>
              <p:nvPr/>
            </p:nvSpPr>
            <p:spPr bwMode="auto">
              <a:xfrm>
                <a:off x="11604832" y="5114833"/>
                <a:ext cx="5666576" cy="1040222"/>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sSub>
                        <m:sSubPr>
                          <m:ctrlPr>
                            <a:rPr lang="es-ES" sz="3600" i="1">
                              <a:latin typeface="Cambria Math" panose="02040503050406030204" pitchFamily="18" charset="0"/>
                            </a:rPr>
                          </m:ctrlPr>
                        </m:sSubPr>
                        <m:e>
                          <m:r>
                            <a:rPr lang="es-ES" sz="3600" i="1">
                              <a:latin typeface="Cambria Math" panose="02040503050406030204" pitchFamily="18" charset="0"/>
                            </a:rPr>
                            <m:t>𝑋</m:t>
                          </m:r>
                        </m:e>
                        <m:sub>
                          <m:r>
                            <m:rPr>
                              <m:nor/>
                            </m:rPr>
                            <a:rPr lang="es-ES" sz="3600">
                              <a:latin typeface="Cambria Math" panose="02040503050406030204" pitchFamily="18" charset="0"/>
                            </a:rPr>
                            <m:t>i</m:t>
                          </m:r>
                          <m:r>
                            <m:rPr>
                              <m:nor/>
                            </m:rPr>
                            <a:rPr lang="es-ES" sz="3600" b="0" i="0" smtClean="0">
                              <a:latin typeface="Cambria Math" panose="02040503050406030204" pitchFamily="18" charset="0"/>
                            </a:rPr>
                            <m:t>r</m:t>
                          </m:r>
                        </m:sub>
                      </m:sSub>
                      <m:r>
                        <a:rPr lang="es-ES" sz="3600" i="1">
                          <a:latin typeface="Cambria Math" panose="02040503050406030204" pitchFamily="18" charset="0"/>
                        </a:rPr>
                        <m:t>=</m:t>
                      </m:r>
                      <m:r>
                        <m:rPr>
                          <m:nor/>
                        </m:rPr>
                        <a:rPr lang="es-ES" sz="3600">
                          <a:latin typeface="Cambria Math" panose="02040503050406030204" pitchFamily="18" charset="0"/>
                        </a:rPr>
                        <m:t> </m:t>
                      </m:r>
                      <m:r>
                        <m:rPr>
                          <m:nor/>
                        </m:rPr>
                        <a:rPr lang="es-ES" sz="3600">
                          <a:latin typeface="Cambria Math" panose="02040503050406030204" pitchFamily="18" charset="0"/>
                        </a:rPr>
                        <m:t>μ</m:t>
                      </m:r>
                      <m:r>
                        <m:rPr>
                          <m:nor/>
                        </m:rPr>
                        <a:rPr lang="es-ES" sz="3600">
                          <a:latin typeface="Cambria Math" panose="02040503050406030204" pitchFamily="18" charset="0"/>
                        </a:rPr>
                        <m:t> </m:t>
                      </m:r>
                      <m:r>
                        <a:rPr lang="es-ES" sz="3600" i="1">
                          <a:latin typeface="Cambria Math" panose="02040503050406030204" pitchFamily="18" charset="0"/>
                        </a:rPr>
                        <m:t>+</m:t>
                      </m:r>
                      <m:r>
                        <m:rPr>
                          <m:nor/>
                        </m:rPr>
                        <a:rPr lang="es-ES" sz="3600">
                          <a:latin typeface="Cambria Math" panose="02040503050406030204" pitchFamily="18" charset="0"/>
                        </a:rPr>
                        <m:t> </m:t>
                      </m:r>
                      <m:sSub>
                        <m:sSubPr>
                          <m:ctrlPr>
                            <a:rPr lang="es-ES" sz="3600" i="1">
                              <a:latin typeface="Cambria Math" panose="02040503050406030204" pitchFamily="18" charset="0"/>
                            </a:rPr>
                          </m:ctrlPr>
                        </m:sSubPr>
                        <m:e>
                          <m:r>
                            <m:rPr>
                              <m:nor/>
                            </m:rPr>
                            <a:rPr lang="es-ES" sz="3600">
                              <a:latin typeface="Cambria Math" panose="02040503050406030204" pitchFamily="18" charset="0"/>
                            </a:rPr>
                            <m:t>α</m:t>
                          </m:r>
                        </m:e>
                        <m:sub>
                          <m:r>
                            <a:rPr lang="es-ES" sz="3600" i="1">
                              <a:latin typeface="Cambria Math" panose="02040503050406030204" pitchFamily="18" charset="0"/>
                            </a:rPr>
                            <m:t>𝑖</m:t>
                          </m:r>
                        </m:sub>
                      </m:sSub>
                      <m:r>
                        <a:rPr lang="es-ES" sz="3600" i="1">
                          <a:latin typeface="Cambria Math" panose="02040503050406030204" pitchFamily="18" charset="0"/>
                        </a:rPr>
                        <m:t>+</m:t>
                      </m:r>
                      <m:r>
                        <m:rPr>
                          <m:nor/>
                        </m:rPr>
                        <a:rPr lang="es-ES" sz="3600">
                          <a:latin typeface="Cambria Math" panose="02040503050406030204" pitchFamily="18" charset="0"/>
                        </a:rPr>
                        <m:t> </m:t>
                      </m:r>
                      <m:sSub>
                        <m:sSubPr>
                          <m:ctrlPr>
                            <a:rPr lang="es-ES" sz="3600" i="1">
                              <a:latin typeface="Cambria Math" panose="02040503050406030204" pitchFamily="18" charset="0"/>
                            </a:rPr>
                          </m:ctrlPr>
                        </m:sSubPr>
                        <m:e>
                          <m:r>
                            <m:rPr>
                              <m:nor/>
                            </m:rPr>
                            <a:rPr lang="es-ES" sz="3600">
                              <a:latin typeface="Cambria Math" panose="02040503050406030204" pitchFamily="18" charset="0"/>
                            </a:rPr>
                            <m:t>u</m:t>
                          </m:r>
                        </m:e>
                        <m:sub>
                          <m:r>
                            <m:rPr>
                              <m:nor/>
                            </m:rPr>
                            <a:rPr lang="es-ES" sz="3600">
                              <a:latin typeface="Cambria Math" panose="02040503050406030204" pitchFamily="18" charset="0"/>
                            </a:rPr>
                            <m:t>i</m:t>
                          </m:r>
                          <m:r>
                            <m:rPr>
                              <m:nor/>
                            </m:rPr>
                            <a:rPr lang="es-ES" sz="3600" b="0" i="0" smtClean="0">
                              <a:latin typeface="Cambria Math" panose="02040503050406030204" pitchFamily="18" charset="0"/>
                            </a:rPr>
                            <m:t>r</m:t>
                          </m:r>
                        </m:sub>
                      </m:sSub>
                    </m:oMath>
                  </m:oMathPara>
                </a14:m>
                <a:endParaRPr lang="es-ES" sz="3600" dirty="0"/>
              </a:p>
            </p:txBody>
          </p:sp>
        </mc:Choice>
        <mc:Fallback xmlns="">
          <p:sp>
            <p:nvSpPr>
              <p:cNvPr id="2050" name="Object 3"/>
              <p:cNvSpPr txBox="1">
                <a:spLocks noRot="1" noChangeAspect="1" noMove="1" noResize="1" noEditPoints="1" noAdjustHandles="1" noChangeArrowheads="1" noChangeShapeType="1" noTextEdit="1"/>
              </p:cNvSpPr>
              <p:nvPr/>
            </p:nvSpPr>
            <p:spPr bwMode="auto">
              <a:xfrm>
                <a:off x="11604832" y="5114833"/>
                <a:ext cx="5666576" cy="1040222"/>
              </a:xfrm>
              <a:prstGeom prst="rect">
                <a:avLst/>
              </a:prstGeom>
              <a:blipFill>
                <a:blip r:embed="rId3"/>
                <a:stretch>
                  <a:fillRect/>
                </a:stretch>
              </a:blipFill>
            </p:spPr>
            <p:txBody>
              <a:bodyPr/>
              <a:lstStyle/>
              <a:p>
                <a:r>
                  <a:rPr lang="en-GB">
                    <a:noFill/>
                  </a:rPr>
                  <a:t> </a:t>
                </a:r>
              </a:p>
            </p:txBody>
          </p:sp>
        </mc:Fallback>
      </mc:AlternateContent>
      <p:sp>
        <p:nvSpPr>
          <p:cNvPr id="2" name="Google Shape;159;p4">
            <a:extLst>
              <a:ext uri="{FF2B5EF4-FFF2-40B4-BE49-F238E27FC236}">
                <a16:creationId xmlns:a16="http://schemas.microsoft.com/office/drawing/2014/main" id="{999E1812-F9CF-5392-BFF1-56CEAE0EE73F}"/>
              </a:ext>
            </a:extLst>
          </p:cNvPr>
          <p:cNvSpPr txBox="1"/>
          <p:nvPr/>
        </p:nvSpPr>
        <p:spPr>
          <a:xfrm>
            <a:off x="1203547" y="231698"/>
            <a:ext cx="1182567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Einfache</a:t>
            </a:r>
            <a:r>
              <a:rPr lang="en-US" sz="4400" b="1" dirty="0">
                <a:solidFill>
                  <a:srgbClr val="E7686A"/>
                </a:solidFill>
                <a:latin typeface="Calibri"/>
                <a:ea typeface="Calibri"/>
                <a:cs typeface="Calibri"/>
                <a:sym typeface="Calibri"/>
              </a:rPr>
              <a:t> VA</a:t>
            </a:r>
            <a:br>
              <a:rPr lang="en-US" sz="4400" b="1" dirty="0">
                <a:solidFill>
                  <a:srgbClr val="E7686A"/>
                </a:solidFill>
                <a:latin typeface="Calibri"/>
                <a:ea typeface="Calibri"/>
                <a:cs typeface="Calibri"/>
                <a:sym typeface="Calibri"/>
              </a:rPr>
            </a:br>
            <a:endParaRPr lang="en-US" sz="4000" b="1" dirty="0">
              <a:solidFill>
                <a:srgbClr val="E7686A"/>
              </a:solidFill>
              <a:latin typeface="Calibri"/>
              <a:ea typeface="Calibri"/>
              <a:cs typeface="Calibri"/>
              <a:sym typeface="Calibri"/>
            </a:endParaRPr>
          </a:p>
        </p:txBody>
      </p:sp>
      <p:sp>
        <p:nvSpPr>
          <p:cNvPr id="3" name="TextBox 2">
            <a:extLst>
              <a:ext uri="{FF2B5EF4-FFF2-40B4-BE49-F238E27FC236}">
                <a16:creationId xmlns:a16="http://schemas.microsoft.com/office/drawing/2014/main" id="{7CD69302-EC4D-F5B5-1DC8-60DA266B973A}"/>
              </a:ext>
            </a:extLst>
          </p:cNvPr>
          <p:cNvSpPr txBox="1"/>
          <p:nvPr/>
        </p:nvSpPr>
        <p:spPr>
          <a:xfrm>
            <a:off x="965304" y="1493687"/>
            <a:ext cx="10318490" cy="6986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GB" sz="2800" dirty="0" err="1">
                <a:latin typeface="Calibri"/>
              </a:rPr>
              <a:t>x</a:t>
            </a:r>
            <a:r>
              <a:rPr lang="en-GB" sz="2800" baseline="-25000" dirty="0" err="1">
                <a:latin typeface="Calibri"/>
              </a:rPr>
              <a:t>ir</a:t>
            </a:r>
            <a:r>
              <a:rPr lang="en-GB" sz="2800" dirty="0">
                <a:latin typeface="Calibri"/>
              </a:rPr>
              <a:t> </a:t>
            </a:r>
            <a:r>
              <a:rPr lang="en-GB" sz="2800" dirty="0" err="1">
                <a:latin typeface="Calibri"/>
              </a:rPr>
              <a:t>ist</a:t>
            </a:r>
            <a:r>
              <a:rPr lang="en-GB" sz="2800" dirty="0">
                <a:latin typeface="Calibri"/>
              </a:rPr>
              <a:t> der Wert </a:t>
            </a:r>
            <a:r>
              <a:rPr lang="en-GB" sz="2800" dirty="0" err="1">
                <a:latin typeface="Calibri"/>
              </a:rPr>
              <a:t>unserer</a:t>
            </a:r>
            <a:r>
              <a:rPr lang="en-GB" sz="2800" dirty="0">
                <a:latin typeface="Calibri"/>
              </a:rPr>
              <a:t> </a:t>
            </a:r>
            <a:r>
              <a:rPr lang="en-GB" sz="2800" dirty="0" err="1">
                <a:latin typeface="Calibri"/>
              </a:rPr>
              <a:t>Zielvariable</a:t>
            </a:r>
            <a:r>
              <a:rPr lang="en-GB" sz="2800" dirty="0">
                <a:latin typeface="Calibri"/>
              </a:rPr>
              <a:t> für die </a:t>
            </a:r>
            <a:r>
              <a:rPr lang="en-GB" sz="2800" dirty="0" err="1">
                <a:latin typeface="Calibri"/>
              </a:rPr>
              <a:t>Einzelperson</a:t>
            </a:r>
            <a:r>
              <a:rPr lang="en-GB" sz="2800" dirty="0">
                <a:latin typeface="Calibri"/>
              </a:rPr>
              <a:t> in der </a:t>
            </a:r>
            <a:r>
              <a:rPr lang="en-GB" sz="2800" dirty="0" err="1">
                <a:latin typeface="Calibri"/>
              </a:rPr>
              <a:t>Kategorie</a:t>
            </a:r>
            <a:r>
              <a:rPr lang="en-GB" sz="2800" dirty="0">
                <a:latin typeface="Calibri"/>
              </a:rPr>
              <a:t> (Ebene)</a:t>
            </a:r>
            <a:endParaRPr lang="en-US" sz="2800" dirty="0">
              <a:latin typeface="Calibri"/>
            </a:endParaRPr>
          </a:p>
          <a:p>
            <a:pPr marL="285750" indent="-285750">
              <a:buFont typeface="Wingdings"/>
              <a:buChar char="Ø"/>
            </a:pPr>
            <a:endParaRPr lang="en-GB" sz="2800" dirty="0">
              <a:latin typeface="Calibri"/>
            </a:endParaRPr>
          </a:p>
          <a:p>
            <a:pPr marL="285750" indent="-285750">
              <a:buFont typeface="Wingdings"/>
              <a:buChar char="Ø"/>
            </a:pPr>
            <a:r>
              <a:rPr lang="en-GB" sz="2800" dirty="0">
                <a:latin typeface="Calibri"/>
              </a:rPr>
              <a:t>Wir </a:t>
            </a:r>
            <a:r>
              <a:rPr lang="en-GB" sz="2800" dirty="0" err="1">
                <a:latin typeface="Calibri"/>
              </a:rPr>
              <a:t>gehen</a:t>
            </a:r>
            <a:r>
              <a:rPr lang="en-GB" sz="2800" dirty="0">
                <a:latin typeface="Calibri"/>
              </a:rPr>
              <a:t> </a:t>
            </a:r>
            <a:r>
              <a:rPr lang="en-GB" sz="2800" dirty="0" err="1">
                <a:latin typeface="Calibri"/>
              </a:rPr>
              <a:t>davon</a:t>
            </a:r>
            <a:r>
              <a:rPr lang="en-GB" sz="2800" dirty="0">
                <a:latin typeface="Calibri"/>
              </a:rPr>
              <a:t> </a:t>
            </a:r>
            <a:r>
              <a:rPr lang="en-GB" sz="2800" dirty="0" err="1">
                <a:latin typeface="Calibri"/>
              </a:rPr>
              <a:t>aus</a:t>
            </a:r>
            <a:r>
              <a:rPr lang="en-GB" sz="2800" dirty="0">
                <a:latin typeface="Calibri"/>
              </a:rPr>
              <a:t>, </a:t>
            </a:r>
            <a:r>
              <a:rPr lang="en-GB" sz="2800" dirty="0" err="1">
                <a:latin typeface="Calibri"/>
              </a:rPr>
              <a:t>dass</a:t>
            </a:r>
            <a:r>
              <a:rPr lang="en-GB" sz="2800" dirty="0">
                <a:latin typeface="Calibri"/>
              </a:rPr>
              <a:t> </a:t>
            </a:r>
            <a:r>
              <a:rPr lang="en-GB" sz="2800" dirty="0" err="1">
                <a:latin typeface="Calibri"/>
              </a:rPr>
              <a:t>dieser</a:t>
            </a:r>
            <a:r>
              <a:rPr lang="en-GB" sz="2800" dirty="0">
                <a:latin typeface="Calibri"/>
              </a:rPr>
              <a:t> Wert die Summe von </a:t>
            </a:r>
            <a:r>
              <a:rPr lang="en-GB" sz="2800" dirty="0" err="1">
                <a:latin typeface="Calibri"/>
              </a:rPr>
              <a:t>drei</a:t>
            </a:r>
            <a:r>
              <a:rPr lang="en-GB" sz="2800" dirty="0">
                <a:latin typeface="Calibri"/>
              </a:rPr>
              <a:t> </a:t>
            </a:r>
            <a:r>
              <a:rPr lang="en-GB" sz="2800" dirty="0" err="1">
                <a:latin typeface="Calibri"/>
              </a:rPr>
              <a:t>Effekten</a:t>
            </a:r>
            <a:r>
              <a:rPr lang="en-GB" sz="2800" dirty="0">
                <a:latin typeface="Calibri"/>
              </a:rPr>
              <a:t> </a:t>
            </a:r>
            <a:r>
              <a:rPr lang="en-GB" sz="2800" dirty="0" err="1">
                <a:latin typeface="Calibri"/>
              </a:rPr>
              <a:t>ist</a:t>
            </a:r>
            <a:r>
              <a:rPr lang="en-GB" sz="2800" dirty="0">
                <a:latin typeface="Calibri"/>
              </a:rPr>
              <a:t>: </a:t>
            </a:r>
          </a:p>
          <a:p>
            <a:pPr marL="285750" indent="-285750">
              <a:buFont typeface="Wingdings"/>
              <a:buChar char="Ø"/>
            </a:pPr>
            <a:endParaRPr lang="en-GB" sz="2800" dirty="0">
              <a:latin typeface="Calibri"/>
            </a:endParaRPr>
          </a:p>
          <a:p>
            <a:pPr marL="342900" lvl="1" indent="-342900">
              <a:buAutoNum type="arabicPeriod"/>
            </a:pPr>
            <a:r>
              <a:rPr lang="en-GB" sz="2800" dirty="0">
                <a:latin typeface="Calibri"/>
              </a:rPr>
              <a:t>Ein </a:t>
            </a:r>
            <a:r>
              <a:rPr lang="en-GB" sz="2800" dirty="0" err="1">
                <a:latin typeface="Calibri"/>
              </a:rPr>
              <a:t>großer</a:t>
            </a:r>
            <a:r>
              <a:rPr lang="en-GB" sz="2800" dirty="0">
                <a:latin typeface="Calibri"/>
              </a:rPr>
              <a:t> </a:t>
            </a:r>
            <a:r>
              <a:rPr lang="en-GB" sz="2800" dirty="0" err="1">
                <a:latin typeface="Calibri"/>
              </a:rPr>
              <a:t>Mittelwert</a:t>
            </a:r>
            <a:r>
              <a:rPr lang="en-GB" sz="2800" dirty="0">
                <a:latin typeface="Calibri"/>
              </a:rPr>
              <a:t> (μ), der für alle </a:t>
            </a:r>
            <a:r>
              <a:rPr lang="en-GB" sz="2800" dirty="0" err="1">
                <a:latin typeface="Calibri"/>
              </a:rPr>
              <a:t>Personen</a:t>
            </a:r>
            <a:r>
              <a:rPr lang="en-GB" sz="2800" dirty="0">
                <a:latin typeface="Calibri"/>
              </a:rPr>
              <a:t> und </a:t>
            </a:r>
            <a:r>
              <a:rPr lang="en-GB" sz="2800" dirty="0" err="1">
                <a:latin typeface="Calibri"/>
              </a:rPr>
              <a:t>Ebenen</a:t>
            </a:r>
            <a:r>
              <a:rPr lang="en-GB" sz="2800" dirty="0">
                <a:latin typeface="Calibri"/>
              </a:rPr>
              <a:t> gilt</a:t>
            </a:r>
          </a:p>
          <a:p>
            <a:pPr marL="342900" lvl="1" indent="-342900">
              <a:buAutoNum type="arabicPeriod"/>
            </a:pPr>
            <a:r>
              <a:rPr lang="en-GB" sz="2800" dirty="0">
                <a:latin typeface="Calibri"/>
              </a:rPr>
              <a:t>Eine </a:t>
            </a:r>
            <a:r>
              <a:rPr lang="en-GB" sz="2800" dirty="0" err="1">
                <a:latin typeface="Calibri"/>
              </a:rPr>
              <a:t>Verschiebung</a:t>
            </a:r>
            <a:r>
              <a:rPr lang="en-GB" sz="2800" dirty="0">
                <a:latin typeface="Calibri"/>
              </a:rPr>
              <a:t> (α</a:t>
            </a:r>
            <a:r>
              <a:rPr lang="en-GB" sz="2800" i="1" baseline="-25000" dirty="0" err="1">
                <a:latin typeface="Cambria"/>
              </a:rPr>
              <a:t>i</a:t>
            </a:r>
            <a:r>
              <a:rPr lang="en-GB" sz="2800" dirty="0">
                <a:latin typeface="Calibri"/>
              </a:rPr>
              <a:t>), die den </a:t>
            </a:r>
            <a:r>
              <a:rPr lang="en-GB" sz="2800" dirty="0" err="1">
                <a:latin typeface="Calibri"/>
              </a:rPr>
              <a:t>mittleren</a:t>
            </a:r>
            <a:r>
              <a:rPr lang="en-GB" sz="2800" dirty="0">
                <a:latin typeface="Calibri"/>
              </a:rPr>
              <a:t> </a:t>
            </a:r>
            <a:r>
              <a:rPr lang="en-GB" sz="2800" dirty="0" err="1">
                <a:latin typeface="Calibri"/>
              </a:rPr>
              <a:t>Einfluss</a:t>
            </a:r>
            <a:r>
              <a:rPr lang="en-GB" sz="2800" dirty="0">
                <a:latin typeface="Calibri"/>
              </a:rPr>
              <a:t> der </a:t>
            </a:r>
            <a:r>
              <a:rPr lang="en-GB" sz="2800" dirty="0" err="1">
                <a:latin typeface="Calibri"/>
              </a:rPr>
              <a:t>Zugehörigkeit</a:t>
            </a:r>
            <a:r>
              <a:rPr lang="en-GB" sz="2800" dirty="0">
                <a:latin typeface="Calibri"/>
              </a:rPr>
              <a:t> </a:t>
            </a:r>
            <a:r>
              <a:rPr lang="en-GB" sz="2800" dirty="0" err="1">
                <a:latin typeface="Calibri"/>
              </a:rPr>
              <a:t>zu</a:t>
            </a:r>
            <a:r>
              <a:rPr lang="en-GB" sz="2800" dirty="0">
                <a:latin typeface="Calibri"/>
              </a:rPr>
              <a:t> </a:t>
            </a:r>
            <a:r>
              <a:rPr lang="en-GB" sz="2800" dirty="0" err="1">
                <a:latin typeface="Calibri"/>
              </a:rPr>
              <a:t>einer</a:t>
            </a:r>
            <a:r>
              <a:rPr lang="en-GB" sz="2800" dirty="0">
                <a:latin typeface="Calibri"/>
              </a:rPr>
              <a:t> </a:t>
            </a:r>
            <a:r>
              <a:rPr lang="en-GB" sz="2800" dirty="0" err="1">
                <a:latin typeface="Calibri"/>
              </a:rPr>
              <a:t>Stufe</a:t>
            </a:r>
            <a:r>
              <a:rPr lang="en-GB" sz="2800" dirty="0">
                <a:latin typeface="Calibri"/>
              </a:rPr>
              <a:t> </a:t>
            </a:r>
            <a:r>
              <a:rPr lang="en-GB" sz="2800" i="1" dirty="0" err="1">
                <a:latin typeface="Calibri"/>
              </a:rPr>
              <a:t>i</a:t>
            </a:r>
            <a:r>
              <a:rPr lang="en-GB" sz="2800" dirty="0">
                <a:latin typeface="Calibri"/>
              </a:rPr>
              <a:t> </a:t>
            </a:r>
            <a:r>
              <a:rPr lang="en-GB" sz="2800" dirty="0" err="1">
                <a:latin typeface="Calibri"/>
              </a:rPr>
              <a:t>erfasst</a:t>
            </a:r>
            <a:endParaRPr lang="en-GB" sz="2800" dirty="0">
              <a:latin typeface="Calibri"/>
            </a:endParaRPr>
          </a:p>
          <a:p>
            <a:pPr marL="342900" lvl="1" indent="-342900">
              <a:buAutoNum type="arabicPeriod"/>
            </a:pPr>
            <a:r>
              <a:rPr lang="en-GB" sz="2800" dirty="0">
                <a:latin typeface="Calibri"/>
              </a:rPr>
              <a:t>Ein Residuum </a:t>
            </a:r>
            <a:r>
              <a:rPr lang="en-GB" sz="2800" dirty="0" err="1">
                <a:latin typeface="Calibri"/>
              </a:rPr>
              <a:t>μ</a:t>
            </a:r>
            <a:r>
              <a:rPr lang="en-GB" sz="2800" baseline="-25000" dirty="0" err="1">
                <a:latin typeface="Calibri"/>
              </a:rPr>
              <a:t>ir</a:t>
            </a:r>
            <a:r>
              <a:rPr lang="en-GB" sz="2800" dirty="0">
                <a:latin typeface="Calibri"/>
              </a:rPr>
              <a:t>, das </a:t>
            </a:r>
            <a:r>
              <a:rPr lang="en-GB" sz="2800" dirty="0" err="1">
                <a:latin typeface="Calibri"/>
              </a:rPr>
              <a:t>zufällige</a:t>
            </a:r>
            <a:r>
              <a:rPr lang="en-GB" sz="2800" dirty="0">
                <a:latin typeface="Calibri"/>
              </a:rPr>
              <a:t>, </a:t>
            </a:r>
            <a:r>
              <a:rPr lang="en-GB" sz="2800" dirty="0" err="1">
                <a:latin typeface="Calibri"/>
              </a:rPr>
              <a:t>unkontrollierte</a:t>
            </a:r>
            <a:r>
              <a:rPr lang="en-GB" sz="2800" dirty="0">
                <a:latin typeface="Calibri"/>
              </a:rPr>
              <a:t> </a:t>
            </a:r>
            <a:r>
              <a:rPr lang="en-GB" sz="2800" dirty="0" err="1">
                <a:latin typeface="Calibri"/>
              </a:rPr>
              <a:t>Schwankungen</a:t>
            </a:r>
            <a:r>
              <a:rPr lang="en-GB" sz="2800" dirty="0">
                <a:latin typeface="Calibri"/>
              </a:rPr>
              <a:t> </a:t>
            </a:r>
            <a:r>
              <a:rPr lang="en-GB" sz="2800" dirty="0" err="1">
                <a:latin typeface="Calibri"/>
              </a:rPr>
              <a:t>berücksichtigt</a:t>
            </a:r>
            <a:r>
              <a:rPr lang="en-GB" sz="2800" dirty="0">
                <a:latin typeface="Calibri"/>
              </a:rPr>
              <a:t>. Es </a:t>
            </a:r>
            <a:r>
              <a:rPr lang="en-GB" sz="2800" dirty="0" err="1">
                <a:latin typeface="Calibri"/>
              </a:rPr>
              <a:t>wird</a:t>
            </a:r>
            <a:r>
              <a:rPr lang="en-GB" sz="2800" dirty="0">
                <a:latin typeface="Calibri"/>
              </a:rPr>
              <a:t> </a:t>
            </a:r>
            <a:r>
              <a:rPr lang="en-GB" sz="2800" dirty="0" err="1">
                <a:latin typeface="Calibri"/>
              </a:rPr>
              <a:t>angenommen</a:t>
            </a:r>
            <a:r>
              <a:rPr lang="en-GB" sz="2800" dirty="0">
                <a:latin typeface="Calibri"/>
              </a:rPr>
              <a:t>, </a:t>
            </a:r>
            <a:r>
              <a:rPr lang="en-GB" sz="2800" dirty="0" err="1">
                <a:latin typeface="Calibri"/>
              </a:rPr>
              <a:t>dass</a:t>
            </a:r>
            <a:r>
              <a:rPr lang="en-GB" sz="2800" dirty="0">
                <a:latin typeface="Calibri"/>
              </a:rPr>
              <a:t> dieses Residuum </a:t>
            </a:r>
            <a:r>
              <a:rPr lang="en-GB" sz="2800" dirty="0" err="1">
                <a:latin typeface="Calibri"/>
              </a:rPr>
              <a:t>eine</a:t>
            </a:r>
            <a:r>
              <a:rPr lang="en-GB" sz="2800" dirty="0">
                <a:latin typeface="Calibri"/>
              </a:rPr>
              <a:t> </a:t>
            </a:r>
            <a:r>
              <a:rPr lang="en-GB" sz="2800" dirty="0" err="1">
                <a:latin typeface="Calibri"/>
              </a:rPr>
              <a:t>Normalverteilung</a:t>
            </a:r>
            <a:r>
              <a:rPr lang="en-GB" sz="2800" dirty="0">
                <a:latin typeface="Calibri"/>
              </a:rPr>
              <a:t> </a:t>
            </a:r>
            <a:r>
              <a:rPr lang="en-GB" sz="2800" dirty="0" err="1">
                <a:latin typeface="Calibri"/>
              </a:rPr>
              <a:t>mit</a:t>
            </a:r>
            <a:r>
              <a:rPr lang="en-GB" sz="2800" dirty="0">
                <a:latin typeface="Calibri"/>
              </a:rPr>
              <a:t> </a:t>
            </a:r>
            <a:r>
              <a:rPr lang="en-GB" sz="2800" dirty="0" err="1">
                <a:latin typeface="Calibri"/>
              </a:rPr>
              <a:t>einem</a:t>
            </a:r>
            <a:r>
              <a:rPr lang="en-GB" sz="2800" dirty="0">
                <a:latin typeface="Calibri"/>
              </a:rPr>
              <a:t> </a:t>
            </a:r>
            <a:r>
              <a:rPr lang="en-GB" sz="2800" dirty="0" err="1">
                <a:latin typeface="Calibri"/>
              </a:rPr>
              <a:t>Mittelwert</a:t>
            </a:r>
            <a:r>
              <a:rPr lang="en-GB" sz="2800" dirty="0">
                <a:latin typeface="Calibri"/>
              </a:rPr>
              <a:t> von Null </a:t>
            </a:r>
            <a:r>
              <a:rPr lang="en-GB" sz="2800" dirty="0" err="1">
                <a:latin typeface="Calibri"/>
              </a:rPr>
              <a:t>aufweist</a:t>
            </a:r>
            <a:endParaRPr lang="en-GB" sz="2800" dirty="0">
              <a:latin typeface="Calibri"/>
            </a:endParaRPr>
          </a:p>
          <a:p>
            <a:pPr marL="342900" lvl="1" indent="-342900">
              <a:buAutoNum type="arabicPeriod"/>
            </a:pPr>
            <a:endParaRPr lang="en-GB" sz="2800" dirty="0">
              <a:latin typeface="Calibri"/>
            </a:endParaRPr>
          </a:p>
          <a:p>
            <a:pPr marL="342900" lvl="1" indent="-342900">
              <a:buFont typeface="Wingdings"/>
              <a:buChar char="Ø"/>
            </a:pPr>
            <a:r>
              <a:rPr lang="en-GB" sz="2800" dirty="0">
                <a:latin typeface="Calibri"/>
              </a:rPr>
              <a:t>Der VA-Test </a:t>
            </a:r>
            <a:r>
              <a:rPr lang="en-GB" sz="2800" dirty="0" err="1">
                <a:latin typeface="Calibri"/>
              </a:rPr>
              <a:t>ist</a:t>
            </a:r>
            <a:r>
              <a:rPr lang="en-GB" sz="2800" dirty="0">
                <a:latin typeface="Calibri"/>
              </a:rPr>
              <a:t> </a:t>
            </a:r>
            <a:r>
              <a:rPr lang="en-GB" sz="2800" dirty="0" err="1">
                <a:latin typeface="Calibri"/>
              </a:rPr>
              <a:t>gleichbedeutend</a:t>
            </a:r>
            <a:r>
              <a:rPr lang="en-GB" sz="2800" dirty="0">
                <a:latin typeface="Calibri"/>
              </a:rPr>
              <a:t> </a:t>
            </a:r>
            <a:r>
              <a:rPr lang="en-GB" sz="2800" dirty="0" err="1">
                <a:latin typeface="Calibri"/>
              </a:rPr>
              <a:t>mit</a:t>
            </a:r>
            <a:r>
              <a:rPr lang="en-GB" sz="2800" dirty="0">
                <a:latin typeface="Calibri"/>
              </a:rPr>
              <a:t> der </a:t>
            </a:r>
            <a:r>
              <a:rPr lang="en-GB" sz="2800" dirty="0" err="1">
                <a:latin typeface="Calibri"/>
              </a:rPr>
              <a:t>Prüfung</a:t>
            </a:r>
            <a:r>
              <a:rPr lang="en-GB" sz="2800" dirty="0">
                <a:latin typeface="Calibri"/>
              </a:rPr>
              <a:t>, </a:t>
            </a:r>
            <a:r>
              <a:rPr lang="en-GB" sz="2800" dirty="0" err="1">
                <a:latin typeface="Calibri"/>
              </a:rPr>
              <a:t>ob</a:t>
            </a:r>
            <a:r>
              <a:rPr lang="en-GB" sz="2800" dirty="0">
                <a:latin typeface="Calibri"/>
              </a:rPr>
              <a:t> der Term </a:t>
            </a:r>
            <a:r>
              <a:rPr lang="en-GB" sz="2800" dirty="0"/>
              <a:t>α</a:t>
            </a:r>
            <a:r>
              <a:rPr lang="en-GB" sz="2800" i="1" baseline="-25000" dirty="0" err="1"/>
              <a:t>i</a:t>
            </a:r>
            <a:r>
              <a:rPr lang="en-GB" sz="2800" dirty="0">
                <a:latin typeface="Calibri"/>
              </a:rPr>
              <a:t> </a:t>
            </a:r>
            <a:r>
              <a:rPr lang="en-GB" sz="2800" dirty="0" err="1">
                <a:latin typeface="Calibri"/>
              </a:rPr>
              <a:t>über</a:t>
            </a:r>
            <a:r>
              <a:rPr lang="en-GB" sz="2800" dirty="0">
                <a:latin typeface="Calibri"/>
              </a:rPr>
              <a:t> die k-</a:t>
            </a:r>
            <a:r>
              <a:rPr lang="en-GB" sz="2800" dirty="0" err="1">
                <a:latin typeface="Calibri"/>
              </a:rPr>
              <a:t>Stufen</a:t>
            </a:r>
            <a:r>
              <a:rPr lang="en-GB" sz="2800" dirty="0">
                <a:latin typeface="Calibri"/>
              </a:rPr>
              <a:t> </a:t>
            </a:r>
            <a:r>
              <a:rPr lang="en-GB" sz="2800" dirty="0" err="1">
                <a:latin typeface="Calibri"/>
              </a:rPr>
              <a:t>hinweg</a:t>
            </a:r>
            <a:r>
              <a:rPr lang="en-GB" sz="2800" dirty="0">
                <a:latin typeface="Calibri"/>
              </a:rPr>
              <a:t> </a:t>
            </a:r>
            <a:r>
              <a:rPr lang="en-GB" sz="2800" dirty="0" err="1">
                <a:latin typeface="Calibri"/>
              </a:rPr>
              <a:t>identisch</a:t>
            </a:r>
            <a:r>
              <a:rPr lang="en-GB" sz="2800" dirty="0">
                <a:latin typeface="Calibri"/>
              </a:rPr>
              <a:t> </a:t>
            </a:r>
            <a:r>
              <a:rPr lang="en-GB" sz="2800" dirty="0" err="1">
                <a:latin typeface="Calibri"/>
              </a:rPr>
              <a:t>sind</a:t>
            </a:r>
            <a:r>
              <a:rPr lang="en-GB" sz="2800" dirty="0">
                <a:latin typeface="Calibri"/>
              </a:rPr>
              <a:t>. Wenn </a:t>
            </a:r>
            <a:r>
              <a:rPr lang="en-GB" sz="2800" dirty="0" err="1">
                <a:latin typeface="Calibri"/>
              </a:rPr>
              <a:t>nicht</a:t>
            </a:r>
            <a:r>
              <a:rPr lang="en-GB" sz="2800" dirty="0">
                <a:latin typeface="Calibri"/>
              </a:rPr>
              <a:t>, </a:t>
            </a:r>
            <a:r>
              <a:rPr lang="en-GB" sz="2800" dirty="0" err="1">
                <a:latin typeface="Calibri"/>
              </a:rPr>
              <a:t>gibt</a:t>
            </a:r>
            <a:r>
              <a:rPr lang="en-GB" sz="2800" dirty="0">
                <a:latin typeface="Calibri"/>
              </a:rPr>
              <a:t> es </a:t>
            </a:r>
            <a:r>
              <a:rPr lang="en-GB" sz="2800" dirty="0" err="1">
                <a:latin typeface="Calibri"/>
              </a:rPr>
              <a:t>signifikante</a:t>
            </a:r>
            <a:r>
              <a:rPr lang="en-GB" sz="2800" dirty="0">
                <a:latin typeface="Calibri"/>
              </a:rPr>
              <a:t> </a:t>
            </a:r>
            <a:r>
              <a:rPr lang="en-GB" sz="2800" dirty="0" err="1">
                <a:latin typeface="Calibri"/>
              </a:rPr>
              <a:t>Unterschiede</a:t>
            </a:r>
            <a:r>
              <a:rPr lang="en-GB" sz="2800" dirty="0">
                <a:latin typeface="Calibri"/>
              </a:rPr>
              <a:t> in den </a:t>
            </a:r>
            <a:r>
              <a:rPr lang="en-GB" sz="2800" dirty="0" err="1">
                <a:latin typeface="Calibri"/>
              </a:rPr>
              <a:t>Mittelwerten</a:t>
            </a:r>
            <a:endParaRPr lang="en-GB" sz="2800" dirty="0">
              <a:latin typeface="Calibri"/>
            </a:endParaRPr>
          </a:p>
        </p:txBody>
      </p:sp>
      <p:sp>
        <p:nvSpPr>
          <p:cNvPr id="6" name="AutoShape 4">
            <a:extLst>
              <a:ext uri="{FF2B5EF4-FFF2-40B4-BE49-F238E27FC236}">
                <a16:creationId xmlns:a16="http://schemas.microsoft.com/office/drawing/2014/main" id="{1E694E6A-4CAC-B6D0-F8A5-809047711657}"/>
              </a:ext>
            </a:extLst>
          </p:cNvPr>
          <p:cNvSpPr>
            <a:spLocks noChangeArrowheads="1"/>
          </p:cNvSpPr>
          <p:nvPr/>
        </p:nvSpPr>
        <p:spPr bwMode="auto">
          <a:xfrm>
            <a:off x="12249823" y="2114126"/>
            <a:ext cx="3188629" cy="1757410"/>
          </a:xfrm>
          <a:prstGeom prst="wedgeEllipseCallout">
            <a:avLst>
              <a:gd name="adj1" fmla="val 36009"/>
              <a:gd name="adj2" fmla="val 130468"/>
            </a:avLst>
          </a:prstGeom>
          <a:solidFill>
            <a:srgbClr val="BBE0E3"/>
          </a:solidFill>
          <a:ln w="9525">
            <a:noFill/>
            <a:round/>
            <a:headEnd/>
            <a:tailEnd/>
          </a:ln>
        </p:spPr>
        <p:txBody>
          <a:bodyPr wrap="square" lIns="135000" tIns="70200" rIns="135000" bIns="7020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600" dirty="0" err="1">
                <a:solidFill>
                  <a:srgbClr val="CC0000"/>
                </a:solidFill>
                <a:latin typeface="Tahoma"/>
              </a:rPr>
              <a:t>Effekt</a:t>
            </a:r>
            <a:r>
              <a:rPr lang="es-ES" sz="3600" dirty="0">
                <a:solidFill>
                  <a:srgbClr val="CC0000"/>
                </a:solidFill>
                <a:latin typeface="Tahoma"/>
              </a:rPr>
              <a:t> </a:t>
            </a:r>
            <a:r>
              <a:rPr lang="es-ES" sz="3600" dirty="0" err="1">
                <a:solidFill>
                  <a:srgbClr val="CC0000"/>
                </a:solidFill>
                <a:latin typeface="Tahoma"/>
              </a:rPr>
              <a:t>der</a:t>
            </a:r>
            <a:r>
              <a:rPr lang="es-ES" sz="3600" dirty="0">
                <a:solidFill>
                  <a:srgbClr val="CC0000"/>
                </a:solidFill>
                <a:latin typeface="Tahoma"/>
              </a:rPr>
              <a:t> </a:t>
            </a:r>
            <a:r>
              <a:rPr lang="es-ES" sz="3600" dirty="0" err="1">
                <a:solidFill>
                  <a:srgbClr val="CC0000"/>
                </a:solidFill>
                <a:latin typeface="Tahoma"/>
              </a:rPr>
              <a:t>Stufe</a:t>
            </a:r>
            <a:r>
              <a:rPr lang="es-ES" sz="3600" dirty="0">
                <a:solidFill>
                  <a:srgbClr val="CC0000"/>
                </a:solidFill>
                <a:latin typeface="Tahoma"/>
              </a:rPr>
              <a:t> </a:t>
            </a:r>
            <a:r>
              <a:rPr lang="es-ES" sz="3600" i="1" dirty="0">
                <a:solidFill>
                  <a:srgbClr val="CC0000"/>
                </a:solidFill>
                <a:latin typeface="Cambria"/>
              </a:rPr>
              <a:t>i</a:t>
            </a:r>
          </a:p>
        </p:txBody>
      </p:sp>
      <p:sp>
        <p:nvSpPr>
          <p:cNvPr id="9" name="AutoShape 5">
            <a:extLst>
              <a:ext uri="{FF2B5EF4-FFF2-40B4-BE49-F238E27FC236}">
                <a16:creationId xmlns:a16="http://schemas.microsoft.com/office/drawing/2014/main" id="{BB1AC91E-9BCF-00D5-DF68-6304CD599196}"/>
              </a:ext>
            </a:extLst>
          </p:cNvPr>
          <p:cNvSpPr>
            <a:spLocks noChangeArrowheads="1"/>
          </p:cNvSpPr>
          <p:nvPr/>
        </p:nvSpPr>
        <p:spPr bwMode="auto">
          <a:xfrm>
            <a:off x="15314477" y="3557693"/>
            <a:ext cx="3676255" cy="978383"/>
          </a:xfrm>
          <a:prstGeom prst="wedgeEllipseCallout">
            <a:avLst>
              <a:gd name="adj1" fmla="val -29993"/>
              <a:gd name="adj2" fmla="val 126862"/>
            </a:avLst>
          </a:prstGeom>
          <a:solidFill>
            <a:srgbClr val="FFCC99"/>
          </a:solidFill>
          <a:ln w="9525">
            <a:noFill/>
            <a:round/>
            <a:headEnd/>
            <a:tailEnd/>
          </a:ln>
        </p:spPr>
        <p:txBody>
          <a:bodyPr wrap="squar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600" dirty="0" err="1">
                <a:solidFill>
                  <a:srgbClr val="CC0000"/>
                </a:solidFill>
                <a:latin typeface="Tahoma" pitchFamily="34" charset="0"/>
              </a:rPr>
              <a:t>Restbetrag</a:t>
            </a:r>
          </a:p>
        </p:txBody>
      </p:sp>
    </p:spTree>
  </p:cSld>
  <p:clrMapOvr>
    <a:masterClrMapping/>
  </p:clrMapOvr>
  <p:transition spd="med"/>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6efbe09-657a-4a33-af1f-6926acd14423">
      <Terms xmlns="http://schemas.microsoft.com/office/infopath/2007/PartnerControls"/>
    </lcf76f155ced4ddcb4097134ff3c332f>
    <TaxCatchAll xmlns="67cf6156-b4f3-4cc3-8804-83f001e9d3c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BA70C69BED3724697D2FD679F55D5AA" ma:contentTypeVersion="15" ma:contentTypeDescription="Ein neues Dokument erstellen." ma:contentTypeScope="" ma:versionID="8b9b4db190f9a730e404a89a9b75cc12">
  <xsd:schema xmlns:xsd="http://www.w3.org/2001/XMLSchema" xmlns:xs="http://www.w3.org/2001/XMLSchema" xmlns:p="http://schemas.microsoft.com/office/2006/metadata/properties" xmlns:ns2="86efbe09-657a-4a33-af1f-6926acd14423" xmlns:ns3="67cf6156-b4f3-4cc3-8804-83f001e9d3c3" targetNamespace="http://schemas.microsoft.com/office/2006/metadata/properties" ma:root="true" ma:fieldsID="61516090d7d98cbdf1de6639780cf410" ns2:_="" ns3:_="">
    <xsd:import namespace="86efbe09-657a-4a33-af1f-6926acd14423"/>
    <xsd:import namespace="67cf6156-b4f3-4cc3-8804-83f001e9d3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fbe09-657a-4a33-af1f-6926acd144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31856e1-5c54-4057-b86b-2b55a59a68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cf6156-b4f3-4cc3-8804-83f001e9d3c3"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e2029df-5bb2-40ff-91f7-c449ef362c54}" ma:internalName="TaxCatchAll" ma:showField="CatchAllData" ma:web="67cf6156-b4f3-4cc3-8804-83f001e9d3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4E9C37-3479-4035-A231-564D883401D5}">
  <ds:schemaRefs>
    <ds:schemaRef ds:uri="http://schemas.microsoft.com/office/2006/metadata/properties"/>
    <ds:schemaRef ds:uri="http://schemas.microsoft.com/office/infopath/2007/PartnerControls"/>
    <ds:schemaRef ds:uri="86efbe09-657a-4a33-af1f-6926acd14423"/>
    <ds:schemaRef ds:uri="67cf6156-b4f3-4cc3-8804-83f001e9d3c3"/>
  </ds:schemaRefs>
</ds:datastoreItem>
</file>

<file path=customXml/itemProps2.xml><?xml version="1.0" encoding="utf-8"?>
<ds:datastoreItem xmlns:ds="http://schemas.openxmlformats.org/officeDocument/2006/customXml" ds:itemID="{BEDD3CA9-5CFC-43FA-A3C8-E815DFD06F0F}">
  <ds:schemaRefs>
    <ds:schemaRef ds:uri="http://schemas.microsoft.com/sharepoint/v3/contenttype/forms"/>
  </ds:schemaRefs>
</ds:datastoreItem>
</file>

<file path=customXml/itemProps3.xml><?xml version="1.0" encoding="utf-8"?>
<ds:datastoreItem xmlns:ds="http://schemas.openxmlformats.org/officeDocument/2006/customXml" ds:itemID="{815FF45F-41AC-44CC-BD19-25BA5ABAC3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efbe09-657a-4a33-af1f-6926acd14423"/>
    <ds:schemaRef ds:uri="67cf6156-b4f3-4cc3-8804-83f001e9d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TotalTime>
  <Words>1960</Words>
  <Application>Microsoft Office PowerPoint</Application>
  <PresentationFormat>Personalizado</PresentationFormat>
  <Paragraphs>264</Paragraphs>
  <Slides>22</Slides>
  <Notes>21</Notes>
  <HiddenSlides>0</HiddenSlides>
  <MMClips>0</MMClips>
  <ScaleCrop>false</ScaleCrop>
  <HeadingPairs>
    <vt:vector size="8" baseType="variant">
      <vt:variant>
        <vt:lpstr>Fuentes usadas</vt:lpstr>
      </vt:variant>
      <vt:variant>
        <vt:i4>12</vt:i4>
      </vt:variant>
      <vt:variant>
        <vt:lpstr>Tema</vt:lpstr>
      </vt:variant>
      <vt:variant>
        <vt:i4>2</vt:i4>
      </vt:variant>
      <vt:variant>
        <vt:lpstr>Servidores OLE incrustados</vt:lpstr>
      </vt:variant>
      <vt:variant>
        <vt:i4>1</vt:i4>
      </vt:variant>
      <vt:variant>
        <vt:lpstr>Títulos de diapositiva</vt:lpstr>
      </vt:variant>
      <vt:variant>
        <vt:i4>22</vt:i4>
      </vt:variant>
    </vt:vector>
  </HeadingPairs>
  <TitlesOfParts>
    <vt:vector size="37" baseType="lpstr">
      <vt:lpstr>Noto Sans Symbols</vt:lpstr>
      <vt:lpstr>Arial Rounded MT Bold</vt:lpstr>
      <vt:lpstr>Helvetica Neue</vt:lpstr>
      <vt:lpstr>Cambria Math</vt:lpstr>
      <vt:lpstr>Arial</vt:lpstr>
      <vt:lpstr>Oxygen</vt:lpstr>
      <vt:lpstr>Cambria</vt:lpstr>
      <vt:lpstr>Times New Roman</vt:lpstr>
      <vt:lpstr>Comic Sans MS</vt:lpstr>
      <vt:lpstr>Wingdings</vt:lpstr>
      <vt:lpstr>Tahoma</vt:lpstr>
      <vt:lpstr>Calibri</vt:lpstr>
      <vt:lpstr>Office Theme</vt:lpstr>
      <vt:lpstr>Diseño personalizado</vt:lpstr>
      <vt:lpstr>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keywords>, docId:E940B3EB9D2FBC63415223D6D2804616</cp:keywords>
  <cp:lastModifiedBy>Monia Coppola</cp:lastModifiedBy>
  <cp:revision>473</cp:revision>
  <dcterms:created xsi:type="dcterms:W3CDTF">2022-05-03T15:33:59Z</dcterms:created>
  <dcterms:modified xsi:type="dcterms:W3CDTF">2023-09-11T09:23:06Z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y fmtid="{D5CDD505-2E9C-101B-9397-08002B2CF9AE}" pid="5" name="ContentTypeId">
    <vt:lpwstr>0x0101008BA70C69BED3724697D2FD679F55D5AA</vt:lpwstr>
  </property>
  <property fmtid="{D5CDD505-2E9C-101B-9397-08002B2CF9AE}" pid="6" name="MediaServiceImageTags">
    <vt:lpwstr/>
  </property>
</Properties>
</file>