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 id="2147483654" r:id="rId5"/>
  </p:sldMasterIdLst>
  <p:notesMasterIdLst>
    <p:notesMasterId r:id="rId28"/>
  </p:notesMasterIdLst>
  <p:sldIdLst>
    <p:sldId id="256" r:id="rId6"/>
    <p:sldId id="258" r:id="rId7"/>
    <p:sldId id="365" r:id="rId8"/>
    <p:sldId id="259" r:id="rId9"/>
    <p:sldId id="378" r:id="rId10"/>
    <p:sldId id="262" r:id="rId11"/>
    <p:sldId id="263" r:id="rId12"/>
    <p:sldId id="379" r:id="rId13"/>
    <p:sldId id="265" r:id="rId14"/>
    <p:sldId id="267" r:id="rId15"/>
    <p:sldId id="272" r:id="rId16"/>
    <p:sldId id="271" r:id="rId17"/>
    <p:sldId id="273" r:id="rId18"/>
    <p:sldId id="275" r:id="rId19"/>
    <p:sldId id="286" r:id="rId20"/>
    <p:sldId id="382" r:id="rId21"/>
    <p:sldId id="383" r:id="rId22"/>
    <p:sldId id="384" r:id="rId23"/>
    <p:sldId id="381" r:id="rId24"/>
    <p:sldId id="274" r:id="rId25"/>
    <p:sldId id="385" r:id="rId26"/>
    <p:sldId id="276" r:id="rId27"/>
  </p:sldIdLst>
  <p:sldSz cx="18288000" cy="10287000"/>
  <p:notesSz cx="18288000" cy="10287000"/>
  <p:embeddedFontLst>
    <p:embeddedFont>
      <p:font typeface="Arial Rounded MT Bold" panose="020F0704030504030204" pitchFamily="34" charset="0"/>
      <p:regular r:id="rId29"/>
    </p:embeddedFont>
    <p:embeddedFont>
      <p:font typeface="Calibri" panose="020F0502020204030204" pitchFamily="34" charset="0"/>
      <p:regular r:id="rId30"/>
      <p:bold r:id="rId31"/>
      <p:italic r:id="rId32"/>
      <p:boldItalic r:id="rId33"/>
    </p:embeddedFont>
    <p:embeddedFont>
      <p:font typeface="Cambria Math" panose="02040503050406030204" pitchFamily="18" charset="0"/>
      <p:regular r:id="rId34"/>
    </p:embeddedFont>
    <p:embeddedFont>
      <p:font typeface="Comic Sans MS" panose="030F0702030302020204" pitchFamily="66" charset="0"/>
      <p:regular r:id="rId35"/>
      <p:bold r:id="rId36"/>
      <p:italic r:id="rId37"/>
      <p:boldItalic r:id="rId38"/>
    </p:embeddedFont>
    <p:embeddedFont>
      <p:font typeface="Helvetica Neue" panose="020B0604020202020204" charset="0"/>
      <p:regular r:id="rId39"/>
      <p:bold r:id="rId40"/>
      <p:italic r:id="rId41"/>
      <p:boldItalic r:id="rId42"/>
    </p:embeddedFont>
    <p:embeddedFont>
      <p:font typeface="Oxygen" panose="02000503000000000000" pitchFamily="2" charset="0"/>
      <p:regular r:id="rId43"/>
      <p:bold r:id="rId44"/>
    </p:embeddedFont>
    <p:embeddedFont>
      <p:font typeface="Tahoma" panose="020B0604030504040204" pitchFamily="34" charset="0"/>
      <p:regular r:id="rId45"/>
      <p:bold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8" roundtripDataSignature="AMtx7miD34OK8wPmvGVBTA1+YX4lttXdQQ=="/>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738C809-554B-9136-6573-21C067FB3662}" name="Annalisa Cadonna" initials="AC" userId="S::annalisa.cadonna@ibm.com::61edcdf3-1f15-4555-b70a-eca54c95d63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4"/>
  </p:normalViewPr>
  <p:slideViewPr>
    <p:cSldViewPr snapToGrid="0">
      <p:cViewPr varScale="1">
        <p:scale>
          <a:sx n="50" d="100"/>
          <a:sy n="50" d="100"/>
        </p:scale>
        <p:origin x="874" y="48"/>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11.fntdata"/><Relationship Id="rId21" Type="http://schemas.openxmlformats.org/officeDocument/2006/relationships/slide" Target="slides/slide16.xml"/><Relationship Id="rId34" Type="http://schemas.openxmlformats.org/officeDocument/2006/relationships/font" Target="fonts/font6.fntdata"/><Relationship Id="rId42" Type="http://schemas.openxmlformats.org/officeDocument/2006/relationships/font" Target="fonts/font14.fntdata"/><Relationship Id="rId50"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font" Target="fonts/font1.fntdata"/><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font" Target="fonts/font17.fntdata"/><Relationship Id="rId53"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36" Type="http://schemas.openxmlformats.org/officeDocument/2006/relationships/font" Target="fonts/font8.fntdata"/><Relationship Id="rId49"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3.fntdata"/><Relationship Id="rId44" Type="http://schemas.openxmlformats.org/officeDocument/2006/relationships/font" Target="fonts/font16.fntdata"/><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font" Target="fonts/font15.fntdata"/><Relationship Id="rId48" Type="http://customschemas.google.com/relationships/presentationmetadata" Target="metadata"/><Relationship Id="rId8" Type="http://schemas.openxmlformats.org/officeDocument/2006/relationships/slide" Target="slides/slide3.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font" Target="fonts/font18.fntdata"/><Relationship Id="rId20" Type="http://schemas.openxmlformats.org/officeDocument/2006/relationships/slide" Target="slides/slide15.xml"/><Relationship Id="rId41" Type="http://schemas.openxmlformats.org/officeDocument/2006/relationships/font" Target="fonts/font13.fntdata"/><Relationship Id="rId1" Type="http://schemas.openxmlformats.org/officeDocument/2006/relationships/customXml" Target="../customXml/item1.xml"/><Relationship Id="rId6"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9810298102981032E-2"/>
          <c:y val="6.1452513966480507E-2"/>
          <c:w val="0.94579945799458154"/>
          <c:h val="0.88826815642458223"/>
        </c:manualLayout>
      </c:layout>
      <c:scatterChart>
        <c:scatterStyle val="smoothMarker"/>
        <c:varyColors val="0"/>
        <c:ser>
          <c:idx val="0"/>
          <c:order val="0"/>
          <c:spPr>
            <a:ln w="74136">
              <a:solidFill>
                <a:srgbClr val="FF00FF"/>
              </a:solidFill>
              <a:prstDash val="solid"/>
            </a:ln>
          </c:spPr>
          <c:marker>
            <c:symbol val="none"/>
          </c:marker>
          <c:xVal>
            <c:numRef>
              <c:f>'t de Student'!$A$3:$A$40</c:f>
              <c:numCache>
                <c:formatCode>General</c:formatCode>
                <c:ptCount val="38"/>
                <c:pt idx="0">
                  <c:v>0</c:v>
                </c:pt>
                <c:pt idx="1">
                  <c:v>0.1</c:v>
                </c:pt>
                <c:pt idx="2">
                  <c:v>0.2</c:v>
                </c:pt>
                <c:pt idx="3">
                  <c:v>0.30000000000000032</c:v>
                </c:pt>
                <c:pt idx="4">
                  <c:v>0.4</c:v>
                </c:pt>
                <c:pt idx="5">
                  <c:v>0.5</c:v>
                </c:pt>
                <c:pt idx="6">
                  <c:v>0.60000000000000053</c:v>
                </c:pt>
                <c:pt idx="7">
                  <c:v>0.70000000000000051</c:v>
                </c:pt>
                <c:pt idx="8">
                  <c:v>0.79999999999999993</c:v>
                </c:pt>
                <c:pt idx="9">
                  <c:v>0.9</c:v>
                </c:pt>
                <c:pt idx="10">
                  <c:v>0.99999999999999989</c:v>
                </c:pt>
                <c:pt idx="11">
                  <c:v>1.0999999999999988</c:v>
                </c:pt>
                <c:pt idx="12">
                  <c:v>1.2</c:v>
                </c:pt>
                <c:pt idx="13">
                  <c:v>1.3</c:v>
                </c:pt>
                <c:pt idx="14">
                  <c:v>1.4</c:v>
                </c:pt>
                <c:pt idx="15">
                  <c:v>1.5000000000000002</c:v>
                </c:pt>
                <c:pt idx="16">
                  <c:v>1.6000000000000003</c:v>
                </c:pt>
                <c:pt idx="17">
                  <c:v>1.7000000000000015</c:v>
                </c:pt>
                <c:pt idx="18">
                  <c:v>1.8000000000000005</c:v>
                </c:pt>
                <c:pt idx="19">
                  <c:v>1.9000000000000006</c:v>
                </c:pt>
                <c:pt idx="20">
                  <c:v>2.0000000000000004</c:v>
                </c:pt>
                <c:pt idx="21">
                  <c:v>2.1000000000000005</c:v>
                </c:pt>
                <c:pt idx="22">
                  <c:v>2.2000000000000006</c:v>
                </c:pt>
                <c:pt idx="23">
                  <c:v>2.3000000000000007</c:v>
                </c:pt>
                <c:pt idx="24">
                  <c:v>2.4000000000000008</c:v>
                </c:pt>
                <c:pt idx="25">
                  <c:v>2.5000000000000009</c:v>
                </c:pt>
                <c:pt idx="26">
                  <c:v>2.600000000000001</c:v>
                </c:pt>
                <c:pt idx="27">
                  <c:v>2.7000000000000011</c:v>
                </c:pt>
                <c:pt idx="28">
                  <c:v>2.8000000000000007</c:v>
                </c:pt>
                <c:pt idx="29">
                  <c:v>2.9000000000000008</c:v>
                </c:pt>
                <c:pt idx="30">
                  <c:v>3.0000000000000013</c:v>
                </c:pt>
                <c:pt idx="31">
                  <c:v>3.1000000000000014</c:v>
                </c:pt>
                <c:pt idx="32">
                  <c:v>3.2000000000000015</c:v>
                </c:pt>
                <c:pt idx="33">
                  <c:v>3.3000000000000007</c:v>
                </c:pt>
                <c:pt idx="34">
                  <c:v>3.4000000000000017</c:v>
                </c:pt>
                <c:pt idx="35">
                  <c:v>3.5000000000000018</c:v>
                </c:pt>
                <c:pt idx="36">
                  <c:v>3.6000000000000019</c:v>
                </c:pt>
                <c:pt idx="37">
                  <c:v>3.7000000000000042</c:v>
                </c:pt>
              </c:numCache>
            </c:numRef>
          </c:xVal>
          <c:yVal>
            <c:numRef>
              <c:f>'t de Student'!$F$3:$F$40</c:f>
              <c:numCache>
                <c:formatCode>General</c:formatCode>
                <c:ptCount val="38"/>
                <c:pt idx="0">
                  <c:v>0</c:v>
                </c:pt>
                <c:pt idx="1">
                  <c:v>5.7372553542372827E-2</c:v>
                </c:pt>
                <c:pt idx="2">
                  <c:v>0.24126041096035417</c:v>
                </c:pt>
                <c:pt idx="3">
                  <c:v>0.44677264781684867</c:v>
                </c:pt>
                <c:pt idx="4">
                  <c:v>0.60329895414467305</c:v>
                </c:pt>
                <c:pt idx="5">
                  <c:v>0.693866102229722</c:v>
                </c:pt>
                <c:pt idx="6">
                  <c:v>0.72713708010532241</c:v>
                </c:pt>
                <c:pt idx="7">
                  <c:v>0.71893679980490155</c:v>
                </c:pt>
                <c:pt idx="8">
                  <c:v>0.6842161294411736</c:v>
                </c:pt>
                <c:pt idx="9">
                  <c:v>0.63458453710831453</c:v>
                </c:pt>
                <c:pt idx="10">
                  <c:v>0.57818315334375592</c:v>
                </c:pt>
                <c:pt idx="11">
                  <c:v>0.52032583688437306</c:v>
                </c:pt>
                <c:pt idx="12">
                  <c:v>0.46425551897262768</c:v>
                </c:pt>
                <c:pt idx="13">
                  <c:v>0.41179069548337977</c:v>
                </c:pt>
                <c:pt idx="14">
                  <c:v>0.36381394199951139</c:v>
                </c:pt>
                <c:pt idx="15">
                  <c:v>0.32061779948959912</c:v>
                </c:pt>
                <c:pt idx="16">
                  <c:v>0.28213976759806336</c:v>
                </c:pt>
                <c:pt idx="17">
                  <c:v>0.24811711156219127</c:v>
                </c:pt>
                <c:pt idx="18">
                  <c:v>0.2181860889837427</c:v>
                </c:pt>
                <c:pt idx="19">
                  <c:v>0.19194372338655771</c:v>
                </c:pt>
                <c:pt idx="20">
                  <c:v>0.16898487490721084</c:v>
                </c:pt>
                <c:pt idx="21">
                  <c:v>0.14892332264677441</c:v>
                </c:pt>
                <c:pt idx="22">
                  <c:v>0.13140269824462034</c:v>
                </c:pt>
                <c:pt idx="23">
                  <c:v>0.11610112471699757</c:v>
                </c:pt>
                <c:pt idx="24">
                  <c:v>0.1027320705652159</c:v>
                </c:pt>
                <c:pt idx="25">
                  <c:v>9.1043032058121087E-2</c:v>
                </c:pt>
                <c:pt idx="26">
                  <c:v>8.0813064281347144E-2</c:v>
                </c:pt>
                <c:pt idx="27">
                  <c:v>7.1849794150833562E-2</c:v>
                </c:pt>
                <c:pt idx="28">
                  <c:v>6.3986297584827934E-2</c:v>
                </c:pt>
                <c:pt idx="29">
                  <c:v>5.7078062104544032E-2</c:v>
                </c:pt>
                <c:pt idx="30">
                  <c:v>5.1000154304584287E-2</c:v>
                </c:pt>
                <c:pt idx="31">
                  <c:v>4.5644648319107167E-2</c:v>
                </c:pt>
                <c:pt idx="32">
                  <c:v>4.0918333012600533E-2</c:v>
                </c:pt>
                <c:pt idx="33">
                  <c:v>3.6740693205360955E-2</c:v>
                </c:pt>
                <c:pt idx="34">
                  <c:v>3.3042147952065018E-2</c:v>
                </c:pt>
                <c:pt idx="35">
                  <c:v>2.9762522916437589E-2</c:v>
                </c:pt>
                <c:pt idx="36">
                  <c:v>2.6849731759347652E-2</c:v>
                </c:pt>
                <c:pt idx="37">
                  <c:v>2.4258641597674747E-2</c:v>
                </c:pt>
              </c:numCache>
            </c:numRef>
          </c:yVal>
          <c:smooth val="1"/>
          <c:extLst>
            <c:ext xmlns:c16="http://schemas.microsoft.com/office/drawing/2014/chart" uri="{C3380CC4-5D6E-409C-BE32-E72D297353CC}">
              <c16:uniqueId val="{00000000-1BCB-4519-B14E-5ED6B7FF30C9}"/>
            </c:ext>
          </c:extLst>
        </c:ser>
        <c:dLbls>
          <c:showLegendKey val="0"/>
          <c:showVal val="0"/>
          <c:showCatName val="0"/>
          <c:showSerName val="0"/>
          <c:showPercent val="0"/>
          <c:showBubbleSize val="0"/>
        </c:dLbls>
        <c:axId val="-1206288096"/>
        <c:axId val="-1206275584"/>
      </c:scatterChart>
      <c:valAx>
        <c:axId val="-1206288096"/>
        <c:scaling>
          <c:orientation val="minMax"/>
        </c:scaling>
        <c:delete val="0"/>
        <c:axPos val="b"/>
        <c:numFmt formatCode="General" sourceLinked="1"/>
        <c:majorTickMark val="out"/>
        <c:minorTickMark val="none"/>
        <c:tickLblPos val="none"/>
        <c:spPr>
          <a:ln w="6178">
            <a:solidFill>
              <a:srgbClr val="000000"/>
            </a:solidFill>
            <a:prstDash val="solid"/>
          </a:ln>
        </c:spPr>
        <c:crossAx val="-1206275584"/>
        <c:crosses val="autoZero"/>
        <c:crossBetween val="midCat"/>
      </c:valAx>
      <c:valAx>
        <c:axId val="-1206275584"/>
        <c:scaling>
          <c:orientation val="minMax"/>
        </c:scaling>
        <c:delete val="0"/>
        <c:axPos val="l"/>
        <c:numFmt formatCode="General" sourceLinked="1"/>
        <c:majorTickMark val="none"/>
        <c:minorTickMark val="none"/>
        <c:tickLblPos val="none"/>
        <c:spPr>
          <a:ln w="6178">
            <a:solidFill>
              <a:srgbClr val="000000"/>
            </a:solidFill>
            <a:prstDash val="solid"/>
          </a:ln>
        </c:spPr>
        <c:crossAx val="-1206288096"/>
        <c:crosses val="autoZero"/>
        <c:crossBetween val="midCat"/>
      </c:valAx>
      <c:spPr>
        <a:noFill/>
        <a:ln w="24712">
          <a:solidFill>
            <a:srgbClr val="808080"/>
          </a:solidFill>
          <a:prstDash val="solid"/>
        </a:ln>
      </c:spPr>
    </c:plotArea>
    <c:plotVisOnly val="1"/>
    <c:dispBlanksAs val="gap"/>
    <c:showDLblsOverMax val="0"/>
  </c:chart>
  <c:spPr>
    <a:solidFill>
      <a:srgbClr val="C0C0C0"/>
    </a:solidFill>
    <a:ln w="6178">
      <a:solidFill>
        <a:srgbClr val="000000"/>
      </a:solidFill>
      <a:prstDash val="solid"/>
    </a:ln>
  </c:spPr>
  <c:txPr>
    <a:bodyPr/>
    <a:lstStyle/>
    <a:p>
      <a:pPr>
        <a:defRPr sz="1800" b="0" i="0" u="none" strike="noStrike" baseline="0">
          <a:solidFill>
            <a:srgbClr val="000000"/>
          </a:solidFill>
          <a:latin typeface="Arial"/>
          <a:ea typeface="Arial"/>
          <a:cs typeface="Arial"/>
        </a:defRPr>
      </a:pPr>
      <a:endParaRPr lang="es-E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048600" y="771525"/>
            <a:ext cx="12192600"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1: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31" name="Google Shape;131;p1: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a:noFill/>
        </p:spPr>
        <p:txBody>
          <a:bodyPr/>
          <a:lstStyle/>
          <a:p>
            <a:r>
              <a:rPr lang="es"/>
              <a:t>Análisis Estadístico de Datos</a:t>
            </a:r>
          </a:p>
        </p:txBody>
      </p:sp>
      <p:sp>
        <p:nvSpPr>
          <p:cNvPr id="49155" name="Rectangle 6"/>
          <p:cNvSpPr>
            <a:spLocks noGrp="1" noChangeArrowheads="1"/>
          </p:cNvSpPr>
          <p:nvPr>
            <p:ph type="ftr" sz="quarter"/>
          </p:nvPr>
        </p:nvSpPr>
        <p:spPr>
          <a:noFill/>
        </p:spPr>
        <p:txBody>
          <a:bodyPr/>
          <a:lstStyle/>
          <a:p>
            <a:r>
              <a:rPr lang="es"/>
              <a:t>Anáisis Estadístico de Datos</a:t>
            </a:r>
          </a:p>
        </p:txBody>
      </p:sp>
      <p:sp>
        <p:nvSpPr>
          <p:cNvPr id="49156" name="Rectangle 7"/>
          <p:cNvSpPr>
            <a:spLocks noGrp="1" noChangeArrowheads="1"/>
          </p:cNvSpPr>
          <p:nvPr>
            <p:ph type="sldNum" sz="quarter"/>
          </p:nvPr>
        </p:nvSpPr>
        <p:spPr>
          <a:noFill/>
        </p:spPr>
        <p:txBody>
          <a:bodyPr/>
          <a:lstStyle/>
          <a:p>
            <a:fld id="{F6B8970C-1CC2-40A3-9CCA-7C72CF6B451A}" type="slidenum">
              <a:rPr lang="es-ES"/>
              <a:pPr/>
              <a:t>10</a:t>
            </a:fld>
            <a:endParaRPr lang="es-ES"/>
          </a:p>
        </p:txBody>
      </p:sp>
      <p:sp>
        <p:nvSpPr>
          <p:cNvPr id="49157" name="Rectangle 1"/>
          <p:cNvSpPr txBox="1">
            <a:spLocks noGrp="1" noRot="1" noChangeAspect="1" noChangeArrowheads="1" noTextEdit="1"/>
          </p:cNvSpPr>
          <p:nvPr>
            <p:ph type="sldImg"/>
          </p:nvPr>
        </p:nvSpPr>
        <p:spPr>
          <a:xfrm>
            <a:off x="381000" y="685800"/>
            <a:ext cx="6096000" cy="3429000"/>
          </a:xfrm>
          <a:solidFill>
            <a:srgbClr val="FFFFFF"/>
          </a:solidFill>
          <a:ln/>
        </p:spPr>
      </p:sp>
      <p:sp>
        <p:nvSpPr>
          <p:cNvPr id="49158" name="Rectangle 2"/>
          <p:cNvSpPr txBox="1">
            <a:spLocks noGrp="1" noChangeArrowheads="1"/>
          </p:cNvSpPr>
          <p:nvPr>
            <p:ph type="body" idx="1"/>
          </p:nvPr>
        </p:nvSpPr>
        <p:spPr>
          <a:xfrm>
            <a:off x="685800" y="4343400"/>
            <a:ext cx="5486400" cy="4114800"/>
          </a:xfrm>
          <a:noFill/>
          <a:ln/>
        </p:spPr>
        <p:txBody>
          <a:bodyPr wrap="none" anchor="ctr"/>
          <a:lstStyle/>
          <a:p>
            <a:endParaRPr lang="es-ES_tradnl"/>
          </a:p>
        </p:txBody>
      </p:sp>
    </p:spTree>
    <p:extLst>
      <p:ext uri="{BB962C8B-B14F-4D97-AF65-F5344CB8AC3E}">
        <p14:creationId xmlns:p14="http://schemas.microsoft.com/office/powerpoint/2010/main" val="36220526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a:noFill/>
        </p:spPr>
        <p:txBody>
          <a:bodyPr/>
          <a:lstStyle/>
          <a:p>
            <a:r>
              <a:rPr lang="es"/>
              <a:t>Análisis Estadístico de Datos</a:t>
            </a:r>
          </a:p>
        </p:txBody>
      </p:sp>
      <p:sp>
        <p:nvSpPr>
          <p:cNvPr id="54275" name="Rectangle 6"/>
          <p:cNvSpPr>
            <a:spLocks noGrp="1" noChangeArrowheads="1"/>
          </p:cNvSpPr>
          <p:nvPr>
            <p:ph type="ftr" sz="quarter"/>
          </p:nvPr>
        </p:nvSpPr>
        <p:spPr>
          <a:noFill/>
        </p:spPr>
        <p:txBody>
          <a:bodyPr/>
          <a:lstStyle/>
          <a:p>
            <a:r>
              <a:rPr lang="es"/>
              <a:t>Anáisis Estadístico de Datos</a:t>
            </a:r>
          </a:p>
        </p:txBody>
      </p:sp>
      <p:sp>
        <p:nvSpPr>
          <p:cNvPr id="54276" name="Rectangle 7"/>
          <p:cNvSpPr>
            <a:spLocks noGrp="1" noChangeArrowheads="1"/>
          </p:cNvSpPr>
          <p:nvPr>
            <p:ph type="sldNum" sz="quarter"/>
          </p:nvPr>
        </p:nvSpPr>
        <p:spPr>
          <a:noFill/>
        </p:spPr>
        <p:txBody>
          <a:bodyPr/>
          <a:lstStyle/>
          <a:p>
            <a:fld id="{E4EA7B29-6893-47CD-BFD2-DAFF4EC4ABB8}" type="slidenum">
              <a:rPr lang="es-ES"/>
              <a:pPr/>
              <a:t>11</a:t>
            </a:fld>
            <a:endParaRPr lang="es-ES"/>
          </a:p>
        </p:txBody>
      </p:sp>
      <p:sp>
        <p:nvSpPr>
          <p:cNvPr id="54277" name="Rectangle 1"/>
          <p:cNvSpPr txBox="1">
            <a:spLocks noGrp="1" noRot="1" noChangeAspect="1" noChangeArrowheads="1" noTextEdit="1"/>
          </p:cNvSpPr>
          <p:nvPr>
            <p:ph type="sldImg"/>
          </p:nvPr>
        </p:nvSpPr>
        <p:spPr>
          <a:xfrm>
            <a:off x="381000" y="685800"/>
            <a:ext cx="6096000" cy="3429000"/>
          </a:xfrm>
          <a:solidFill>
            <a:srgbClr val="FFFFFF"/>
          </a:solidFill>
          <a:ln/>
        </p:spPr>
      </p:sp>
      <p:sp>
        <p:nvSpPr>
          <p:cNvPr id="54278" name="Rectangle 2"/>
          <p:cNvSpPr txBox="1">
            <a:spLocks noGrp="1" noChangeArrowheads="1"/>
          </p:cNvSpPr>
          <p:nvPr>
            <p:ph type="body" idx="1"/>
          </p:nvPr>
        </p:nvSpPr>
        <p:spPr>
          <a:xfrm>
            <a:off x="685800" y="4343400"/>
            <a:ext cx="5486400" cy="4114800"/>
          </a:xfrm>
          <a:noFill/>
          <a:ln/>
        </p:spPr>
        <p:txBody>
          <a:bodyPr wrap="none" anchor="ctr"/>
          <a:lstStyle/>
          <a:p>
            <a:endParaRPr lang="es-ES_tradnl"/>
          </a:p>
        </p:txBody>
      </p:sp>
    </p:spTree>
    <p:extLst>
      <p:ext uri="{BB962C8B-B14F-4D97-AF65-F5344CB8AC3E}">
        <p14:creationId xmlns:p14="http://schemas.microsoft.com/office/powerpoint/2010/main" val="30996301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hdr" sz="quarter"/>
          </p:nvPr>
        </p:nvSpPr>
        <p:spPr>
          <a:noFill/>
        </p:spPr>
        <p:txBody>
          <a:bodyPr/>
          <a:lstStyle/>
          <a:p>
            <a:r>
              <a:rPr lang="es"/>
              <a:t>Análisis Estadístico de Datos</a:t>
            </a:r>
          </a:p>
        </p:txBody>
      </p:sp>
      <p:sp>
        <p:nvSpPr>
          <p:cNvPr id="53251" name="Rectangle 6"/>
          <p:cNvSpPr>
            <a:spLocks noGrp="1" noChangeArrowheads="1"/>
          </p:cNvSpPr>
          <p:nvPr>
            <p:ph type="ftr" sz="quarter"/>
          </p:nvPr>
        </p:nvSpPr>
        <p:spPr>
          <a:noFill/>
        </p:spPr>
        <p:txBody>
          <a:bodyPr/>
          <a:lstStyle/>
          <a:p>
            <a:r>
              <a:rPr lang="es"/>
              <a:t>Anáisis Estadístico de Datos</a:t>
            </a:r>
          </a:p>
        </p:txBody>
      </p:sp>
      <p:sp>
        <p:nvSpPr>
          <p:cNvPr id="53252" name="Rectangle 7"/>
          <p:cNvSpPr>
            <a:spLocks noGrp="1" noChangeArrowheads="1"/>
          </p:cNvSpPr>
          <p:nvPr>
            <p:ph type="sldNum" sz="quarter"/>
          </p:nvPr>
        </p:nvSpPr>
        <p:spPr>
          <a:noFill/>
        </p:spPr>
        <p:txBody>
          <a:bodyPr/>
          <a:lstStyle/>
          <a:p>
            <a:fld id="{C24721A1-7926-4B00-93D0-123BE5F1640E}" type="slidenum">
              <a:rPr lang="es-ES"/>
              <a:pPr/>
              <a:t>12</a:t>
            </a:fld>
            <a:endParaRPr lang="es-ES"/>
          </a:p>
        </p:txBody>
      </p:sp>
      <p:sp>
        <p:nvSpPr>
          <p:cNvPr id="53253" name="Rectangle 1"/>
          <p:cNvSpPr txBox="1">
            <a:spLocks noGrp="1" noRot="1" noChangeAspect="1" noChangeArrowheads="1" noTextEdit="1"/>
          </p:cNvSpPr>
          <p:nvPr>
            <p:ph type="sldImg"/>
          </p:nvPr>
        </p:nvSpPr>
        <p:spPr>
          <a:xfrm>
            <a:off x="381000" y="685800"/>
            <a:ext cx="6096000" cy="3429000"/>
          </a:xfrm>
          <a:solidFill>
            <a:srgbClr val="FFFFFF"/>
          </a:solidFill>
          <a:ln/>
        </p:spPr>
      </p:sp>
      <p:sp>
        <p:nvSpPr>
          <p:cNvPr id="53254" name="Rectangle 2"/>
          <p:cNvSpPr txBox="1">
            <a:spLocks noGrp="1" noChangeArrowheads="1"/>
          </p:cNvSpPr>
          <p:nvPr>
            <p:ph type="body" idx="1"/>
          </p:nvPr>
        </p:nvSpPr>
        <p:spPr>
          <a:xfrm>
            <a:off x="685800" y="4343400"/>
            <a:ext cx="5486400" cy="4114800"/>
          </a:xfrm>
          <a:noFill/>
          <a:ln/>
        </p:spPr>
        <p:txBody>
          <a:bodyPr wrap="none" anchor="ctr"/>
          <a:lstStyle/>
          <a:p>
            <a:endParaRPr lang="es-ES_tradnl"/>
          </a:p>
        </p:txBody>
      </p:sp>
    </p:spTree>
    <p:extLst>
      <p:ext uri="{BB962C8B-B14F-4D97-AF65-F5344CB8AC3E}">
        <p14:creationId xmlns:p14="http://schemas.microsoft.com/office/powerpoint/2010/main" val="39755188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hdr" sz="quarter"/>
          </p:nvPr>
        </p:nvSpPr>
        <p:spPr>
          <a:noFill/>
        </p:spPr>
        <p:txBody>
          <a:bodyPr/>
          <a:lstStyle/>
          <a:p>
            <a:r>
              <a:rPr lang="es"/>
              <a:t>Análisis Estadístico de Datos</a:t>
            </a:r>
          </a:p>
        </p:txBody>
      </p:sp>
      <p:sp>
        <p:nvSpPr>
          <p:cNvPr id="55299" name="Rectangle 6"/>
          <p:cNvSpPr>
            <a:spLocks noGrp="1" noChangeArrowheads="1"/>
          </p:cNvSpPr>
          <p:nvPr>
            <p:ph type="ftr" sz="quarter"/>
          </p:nvPr>
        </p:nvSpPr>
        <p:spPr>
          <a:noFill/>
        </p:spPr>
        <p:txBody>
          <a:bodyPr/>
          <a:lstStyle/>
          <a:p>
            <a:r>
              <a:rPr lang="es"/>
              <a:t>Anáisis Estadístico de Datos</a:t>
            </a:r>
          </a:p>
        </p:txBody>
      </p:sp>
      <p:sp>
        <p:nvSpPr>
          <p:cNvPr id="55300" name="Rectangle 7"/>
          <p:cNvSpPr>
            <a:spLocks noGrp="1" noChangeArrowheads="1"/>
          </p:cNvSpPr>
          <p:nvPr>
            <p:ph type="sldNum" sz="quarter"/>
          </p:nvPr>
        </p:nvSpPr>
        <p:spPr>
          <a:noFill/>
        </p:spPr>
        <p:txBody>
          <a:bodyPr/>
          <a:lstStyle/>
          <a:p>
            <a:fld id="{924F945F-C39D-4188-991B-FE143A5A962A}" type="slidenum">
              <a:rPr lang="es-ES"/>
              <a:pPr/>
              <a:t>13</a:t>
            </a:fld>
            <a:endParaRPr lang="es-ES"/>
          </a:p>
        </p:txBody>
      </p:sp>
      <p:sp>
        <p:nvSpPr>
          <p:cNvPr id="55301" name="Rectangle 1"/>
          <p:cNvSpPr txBox="1">
            <a:spLocks noGrp="1" noRot="1" noChangeAspect="1" noChangeArrowheads="1" noTextEdit="1"/>
          </p:cNvSpPr>
          <p:nvPr>
            <p:ph type="sldImg"/>
          </p:nvPr>
        </p:nvSpPr>
        <p:spPr>
          <a:xfrm>
            <a:off x="381000" y="685800"/>
            <a:ext cx="6096000" cy="3429000"/>
          </a:xfrm>
          <a:solidFill>
            <a:srgbClr val="FFFFFF"/>
          </a:solidFill>
          <a:ln/>
        </p:spPr>
      </p:sp>
      <p:sp>
        <p:nvSpPr>
          <p:cNvPr id="55302" name="Rectangle 2"/>
          <p:cNvSpPr txBox="1">
            <a:spLocks noGrp="1" noChangeArrowheads="1"/>
          </p:cNvSpPr>
          <p:nvPr>
            <p:ph type="body" idx="1"/>
          </p:nvPr>
        </p:nvSpPr>
        <p:spPr>
          <a:xfrm>
            <a:off x="685800" y="4343400"/>
            <a:ext cx="5486400" cy="4114800"/>
          </a:xfrm>
          <a:noFill/>
          <a:ln/>
        </p:spPr>
        <p:txBody>
          <a:bodyPr wrap="none" anchor="ctr"/>
          <a:lstStyle/>
          <a:p>
            <a:endParaRPr lang="es-ES_tradnl"/>
          </a:p>
        </p:txBody>
      </p:sp>
    </p:spTree>
    <p:extLst>
      <p:ext uri="{BB962C8B-B14F-4D97-AF65-F5344CB8AC3E}">
        <p14:creationId xmlns:p14="http://schemas.microsoft.com/office/powerpoint/2010/main" val="7670291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a:noFill/>
        </p:spPr>
        <p:txBody>
          <a:bodyPr/>
          <a:lstStyle/>
          <a:p>
            <a:r>
              <a:rPr lang="es"/>
              <a:t>Análisis Estadístico de Datos</a:t>
            </a:r>
          </a:p>
        </p:txBody>
      </p:sp>
      <p:sp>
        <p:nvSpPr>
          <p:cNvPr id="57347" name="Rectangle 6"/>
          <p:cNvSpPr>
            <a:spLocks noGrp="1" noChangeArrowheads="1"/>
          </p:cNvSpPr>
          <p:nvPr>
            <p:ph type="ftr" sz="quarter"/>
          </p:nvPr>
        </p:nvSpPr>
        <p:spPr>
          <a:noFill/>
        </p:spPr>
        <p:txBody>
          <a:bodyPr/>
          <a:lstStyle/>
          <a:p>
            <a:r>
              <a:rPr lang="es"/>
              <a:t>Anáisis Estadístico de Datos</a:t>
            </a:r>
          </a:p>
        </p:txBody>
      </p:sp>
      <p:sp>
        <p:nvSpPr>
          <p:cNvPr id="57348" name="Rectangle 7"/>
          <p:cNvSpPr>
            <a:spLocks noGrp="1" noChangeArrowheads="1"/>
          </p:cNvSpPr>
          <p:nvPr>
            <p:ph type="sldNum" sz="quarter"/>
          </p:nvPr>
        </p:nvSpPr>
        <p:spPr>
          <a:noFill/>
        </p:spPr>
        <p:txBody>
          <a:bodyPr/>
          <a:lstStyle/>
          <a:p>
            <a:fld id="{49DDE54F-AE71-42A3-8CBE-519903EB010E}" type="slidenum">
              <a:rPr lang="es-ES"/>
              <a:pPr/>
              <a:t>14</a:t>
            </a:fld>
            <a:endParaRPr lang="es-ES"/>
          </a:p>
        </p:txBody>
      </p:sp>
      <p:sp>
        <p:nvSpPr>
          <p:cNvPr id="57349" name="Rectangle 1"/>
          <p:cNvSpPr txBox="1">
            <a:spLocks noGrp="1" noRot="1" noChangeAspect="1" noChangeArrowheads="1" noTextEdit="1"/>
          </p:cNvSpPr>
          <p:nvPr>
            <p:ph type="sldImg"/>
          </p:nvPr>
        </p:nvSpPr>
        <p:spPr>
          <a:xfrm>
            <a:off x="381000" y="685800"/>
            <a:ext cx="6096000" cy="3429000"/>
          </a:xfrm>
          <a:solidFill>
            <a:srgbClr val="FFFFFF"/>
          </a:solidFill>
          <a:ln/>
        </p:spPr>
      </p:sp>
      <p:sp>
        <p:nvSpPr>
          <p:cNvPr id="57350" name="Rectangle 2"/>
          <p:cNvSpPr txBox="1">
            <a:spLocks noGrp="1" noChangeArrowheads="1"/>
          </p:cNvSpPr>
          <p:nvPr>
            <p:ph type="body" idx="1"/>
          </p:nvPr>
        </p:nvSpPr>
        <p:spPr>
          <a:xfrm>
            <a:off x="685800" y="4343400"/>
            <a:ext cx="5486400" cy="4114800"/>
          </a:xfrm>
          <a:noFill/>
          <a:ln/>
        </p:spPr>
        <p:txBody>
          <a:bodyPr wrap="none" anchor="ctr"/>
          <a:lstStyle/>
          <a:p>
            <a:endParaRPr lang="es-ES_tradnl"/>
          </a:p>
        </p:txBody>
      </p:sp>
    </p:spTree>
    <p:extLst>
      <p:ext uri="{BB962C8B-B14F-4D97-AF65-F5344CB8AC3E}">
        <p14:creationId xmlns:p14="http://schemas.microsoft.com/office/powerpoint/2010/main" val="40096349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a:noFill/>
        </p:spPr>
        <p:txBody>
          <a:bodyPr/>
          <a:lstStyle/>
          <a:p>
            <a:r>
              <a:rPr lang="es"/>
              <a:t>Análisis Estadístico de Datos</a:t>
            </a:r>
          </a:p>
        </p:txBody>
      </p:sp>
      <p:sp>
        <p:nvSpPr>
          <p:cNvPr id="61443" name="Rectangle 6"/>
          <p:cNvSpPr>
            <a:spLocks noGrp="1" noChangeArrowheads="1"/>
          </p:cNvSpPr>
          <p:nvPr>
            <p:ph type="ftr" sz="quarter"/>
          </p:nvPr>
        </p:nvSpPr>
        <p:spPr>
          <a:noFill/>
        </p:spPr>
        <p:txBody>
          <a:bodyPr/>
          <a:lstStyle/>
          <a:p>
            <a:r>
              <a:rPr lang="es"/>
              <a:t>Anáisis Estadístico de Datos</a:t>
            </a:r>
          </a:p>
        </p:txBody>
      </p:sp>
      <p:sp>
        <p:nvSpPr>
          <p:cNvPr id="61444" name="Rectangle 7"/>
          <p:cNvSpPr>
            <a:spLocks noGrp="1" noChangeArrowheads="1"/>
          </p:cNvSpPr>
          <p:nvPr>
            <p:ph type="sldNum" sz="quarter"/>
          </p:nvPr>
        </p:nvSpPr>
        <p:spPr>
          <a:noFill/>
        </p:spPr>
        <p:txBody>
          <a:bodyPr/>
          <a:lstStyle/>
          <a:p>
            <a:fld id="{C1CF4827-2E0B-4664-AB0B-DC646D16F024}" type="slidenum">
              <a:rPr lang="es-ES"/>
              <a:pPr/>
              <a:t>15</a:t>
            </a:fld>
            <a:endParaRPr lang="es-ES"/>
          </a:p>
        </p:txBody>
      </p:sp>
      <p:sp>
        <p:nvSpPr>
          <p:cNvPr id="61445" name="Rectangle 2"/>
          <p:cNvSpPr txBox="1">
            <a:spLocks noGrp="1" noRot="1" noChangeAspect="1" noChangeArrowheads="1" noTextEdit="1"/>
          </p:cNvSpPr>
          <p:nvPr>
            <p:ph type="sldImg"/>
          </p:nvPr>
        </p:nvSpPr>
        <p:spPr>
          <a:xfrm>
            <a:off x="381000" y="685800"/>
            <a:ext cx="6096000" cy="3429000"/>
          </a:xfrm>
          <a:solidFill>
            <a:srgbClr val="FFFFFF"/>
          </a:solidFill>
          <a:ln/>
        </p:spPr>
      </p:sp>
      <p:sp>
        <p:nvSpPr>
          <p:cNvPr id="61446" name="Rectangle 3"/>
          <p:cNvSpPr txBox="1">
            <a:spLocks noGrp="1" noChangeArrowheads="1"/>
          </p:cNvSpPr>
          <p:nvPr>
            <p:ph type="body" idx="1"/>
          </p:nvPr>
        </p:nvSpPr>
        <p:spPr>
          <a:xfrm>
            <a:off x="685800" y="4343400"/>
            <a:ext cx="5486400" cy="4114800"/>
          </a:xfrm>
          <a:noFill/>
          <a:ln/>
        </p:spPr>
        <p:txBody>
          <a:bodyPr wrap="none" anchor="ctr"/>
          <a:lstStyle/>
          <a:p>
            <a:endParaRPr lang="es-ES_tradnl"/>
          </a:p>
        </p:txBody>
      </p:sp>
    </p:spTree>
    <p:extLst>
      <p:ext uri="{BB962C8B-B14F-4D97-AF65-F5344CB8AC3E}">
        <p14:creationId xmlns:p14="http://schemas.microsoft.com/office/powerpoint/2010/main" val="29434759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a:noFill/>
        </p:spPr>
        <p:txBody>
          <a:bodyPr/>
          <a:lstStyle/>
          <a:p>
            <a:r>
              <a:rPr lang="es"/>
              <a:t>Análisis Estadístico de Datos</a:t>
            </a:r>
          </a:p>
        </p:txBody>
      </p:sp>
      <p:sp>
        <p:nvSpPr>
          <p:cNvPr id="61443" name="Rectangle 6"/>
          <p:cNvSpPr>
            <a:spLocks noGrp="1" noChangeArrowheads="1"/>
          </p:cNvSpPr>
          <p:nvPr>
            <p:ph type="ftr" sz="quarter"/>
          </p:nvPr>
        </p:nvSpPr>
        <p:spPr>
          <a:noFill/>
        </p:spPr>
        <p:txBody>
          <a:bodyPr/>
          <a:lstStyle/>
          <a:p>
            <a:r>
              <a:rPr lang="es"/>
              <a:t>Anáisis Estadístico de Datos</a:t>
            </a:r>
          </a:p>
        </p:txBody>
      </p:sp>
      <p:sp>
        <p:nvSpPr>
          <p:cNvPr id="61444" name="Rectangle 7"/>
          <p:cNvSpPr>
            <a:spLocks noGrp="1" noChangeArrowheads="1"/>
          </p:cNvSpPr>
          <p:nvPr>
            <p:ph type="sldNum" sz="quarter"/>
          </p:nvPr>
        </p:nvSpPr>
        <p:spPr>
          <a:noFill/>
        </p:spPr>
        <p:txBody>
          <a:bodyPr/>
          <a:lstStyle/>
          <a:p>
            <a:fld id="{C1CF4827-2E0B-4664-AB0B-DC646D16F024}" type="slidenum">
              <a:rPr lang="es-ES"/>
              <a:pPr/>
              <a:t>16</a:t>
            </a:fld>
            <a:endParaRPr lang="es-ES"/>
          </a:p>
        </p:txBody>
      </p:sp>
      <p:sp>
        <p:nvSpPr>
          <p:cNvPr id="61445" name="Rectangle 2"/>
          <p:cNvSpPr txBox="1">
            <a:spLocks noGrp="1" noRot="1" noChangeAspect="1" noChangeArrowheads="1" noTextEdit="1"/>
          </p:cNvSpPr>
          <p:nvPr>
            <p:ph type="sldImg"/>
          </p:nvPr>
        </p:nvSpPr>
        <p:spPr>
          <a:xfrm>
            <a:off x="381000" y="685800"/>
            <a:ext cx="6096000" cy="3429000"/>
          </a:xfrm>
          <a:solidFill>
            <a:srgbClr val="FFFFFF"/>
          </a:solidFill>
          <a:ln/>
        </p:spPr>
      </p:sp>
      <p:sp>
        <p:nvSpPr>
          <p:cNvPr id="61446" name="Rectangle 3"/>
          <p:cNvSpPr txBox="1">
            <a:spLocks noGrp="1" noChangeArrowheads="1"/>
          </p:cNvSpPr>
          <p:nvPr>
            <p:ph type="body" idx="1"/>
          </p:nvPr>
        </p:nvSpPr>
        <p:spPr>
          <a:xfrm>
            <a:off x="685800" y="4343400"/>
            <a:ext cx="5486400" cy="4114800"/>
          </a:xfrm>
          <a:noFill/>
          <a:ln/>
        </p:spPr>
        <p:txBody>
          <a:bodyPr wrap="none" anchor="ctr"/>
          <a:lstStyle/>
          <a:p>
            <a:endParaRPr lang="es-ES_tradnl"/>
          </a:p>
        </p:txBody>
      </p:sp>
    </p:spTree>
    <p:extLst>
      <p:ext uri="{BB962C8B-B14F-4D97-AF65-F5344CB8AC3E}">
        <p14:creationId xmlns:p14="http://schemas.microsoft.com/office/powerpoint/2010/main" val="14704457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a:noFill/>
        </p:spPr>
        <p:txBody>
          <a:bodyPr/>
          <a:lstStyle/>
          <a:p>
            <a:r>
              <a:rPr lang="es"/>
              <a:t>Análisis Estadístico de Datos</a:t>
            </a:r>
          </a:p>
        </p:txBody>
      </p:sp>
      <p:sp>
        <p:nvSpPr>
          <p:cNvPr id="61443" name="Rectangle 6"/>
          <p:cNvSpPr>
            <a:spLocks noGrp="1" noChangeArrowheads="1"/>
          </p:cNvSpPr>
          <p:nvPr>
            <p:ph type="ftr" sz="quarter"/>
          </p:nvPr>
        </p:nvSpPr>
        <p:spPr>
          <a:noFill/>
        </p:spPr>
        <p:txBody>
          <a:bodyPr/>
          <a:lstStyle/>
          <a:p>
            <a:r>
              <a:rPr lang="es"/>
              <a:t>Anáisis Estadístico de Datos</a:t>
            </a:r>
          </a:p>
        </p:txBody>
      </p:sp>
      <p:sp>
        <p:nvSpPr>
          <p:cNvPr id="61444" name="Rectangle 7"/>
          <p:cNvSpPr>
            <a:spLocks noGrp="1" noChangeArrowheads="1"/>
          </p:cNvSpPr>
          <p:nvPr>
            <p:ph type="sldNum" sz="quarter"/>
          </p:nvPr>
        </p:nvSpPr>
        <p:spPr>
          <a:noFill/>
        </p:spPr>
        <p:txBody>
          <a:bodyPr/>
          <a:lstStyle/>
          <a:p>
            <a:fld id="{C1CF4827-2E0B-4664-AB0B-DC646D16F024}" type="slidenum">
              <a:rPr lang="es-ES"/>
              <a:pPr/>
              <a:t>17</a:t>
            </a:fld>
            <a:endParaRPr lang="es-ES"/>
          </a:p>
        </p:txBody>
      </p:sp>
      <p:sp>
        <p:nvSpPr>
          <p:cNvPr id="61445" name="Rectangle 2"/>
          <p:cNvSpPr txBox="1">
            <a:spLocks noGrp="1" noRot="1" noChangeAspect="1" noChangeArrowheads="1" noTextEdit="1"/>
          </p:cNvSpPr>
          <p:nvPr>
            <p:ph type="sldImg"/>
          </p:nvPr>
        </p:nvSpPr>
        <p:spPr>
          <a:xfrm>
            <a:off x="381000" y="685800"/>
            <a:ext cx="6096000" cy="3429000"/>
          </a:xfrm>
          <a:solidFill>
            <a:srgbClr val="FFFFFF"/>
          </a:solidFill>
          <a:ln/>
        </p:spPr>
      </p:sp>
      <p:sp>
        <p:nvSpPr>
          <p:cNvPr id="61446" name="Rectangle 3"/>
          <p:cNvSpPr txBox="1">
            <a:spLocks noGrp="1" noChangeArrowheads="1"/>
          </p:cNvSpPr>
          <p:nvPr>
            <p:ph type="body" idx="1"/>
          </p:nvPr>
        </p:nvSpPr>
        <p:spPr>
          <a:xfrm>
            <a:off x="685800" y="4343400"/>
            <a:ext cx="5486400" cy="4114800"/>
          </a:xfrm>
          <a:noFill/>
          <a:ln/>
        </p:spPr>
        <p:txBody>
          <a:bodyPr wrap="none" anchor="ctr"/>
          <a:lstStyle/>
          <a:p>
            <a:endParaRPr lang="es-ES_tradnl"/>
          </a:p>
        </p:txBody>
      </p:sp>
    </p:spTree>
    <p:extLst>
      <p:ext uri="{BB962C8B-B14F-4D97-AF65-F5344CB8AC3E}">
        <p14:creationId xmlns:p14="http://schemas.microsoft.com/office/powerpoint/2010/main" val="7740544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a:noFill/>
        </p:spPr>
        <p:txBody>
          <a:bodyPr/>
          <a:lstStyle/>
          <a:p>
            <a:r>
              <a:rPr lang="es"/>
              <a:t>Análisis Estadístico de Datos</a:t>
            </a:r>
          </a:p>
        </p:txBody>
      </p:sp>
      <p:sp>
        <p:nvSpPr>
          <p:cNvPr id="61443" name="Rectangle 6"/>
          <p:cNvSpPr>
            <a:spLocks noGrp="1" noChangeArrowheads="1"/>
          </p:cNvSpPr>
          <p:nvPr>
            <p:ph type="ftr" sz="quarter"/>
          </p:nvPr>
        </p:nvSpPr>
        <p:spPr>
          <a:noFill/>
        </p:spPr>
        <p:txBody>
          <a:bodyPr/>
          <a:lstStyle/>
          <a:p>
            <a:r>
              <a:rPr lang="es"/>
              <a:t>Anáisis Estadístico de Datos</a:t>
            </a:r>
          </a:p>
        </p:txBody>
      </p:sp>
      <p:sp>
        <p:nvSpPr>
          <p:cNvPr id="61444" name="Rectangle 7"/>
          <p:cNvSpPr>
            <a:spLocks noGrp="1" noChangeArrowheads="1"/>
          </p:cNvSpPr>
          <p:nvPr>
            <p:ph type="sldNum" sz="quarter"/>
          </p:nvPr>
        </p:nvSpPr>
        <p:spPr>
          <a:noFill/>
        </p:spPr>
        <p:txBody>
          <a:bodyPr/>
          <a:lstStyle/>
          <a:p>
            <a:fld id="{C1CF4827-2E0B-4664-AB0B-DC646D16F024}" type="slidenum">
              <a:rPr lang="es-ES"/>
              <a:pPr/>
              <a:t>18</a:t>
            </a:fld>
            <a:endParaRPr lang="es-ES"/>
          </a:p>
        </p:txBody>
      </p:sp>
      <p:sp>
        <p:nvSpPr>
          <p:cNvPr id="61445" name="Rectangle 2"/>
          <p:cNvSpPr txBox="1">
            <a:spLocks noGrp="1" noRot="1" noChangeAspect="1" noChangeArrowheads="1" noTextEdit="1"/>
          </p:cNvSpPr>
          <p:nvPr>
            <p:ph type="sldImg"/>
          </p:nvPr>
        </p:nvSpPr>
        <p:spPr>
          <a:xfrm>
            <a:off x="381000" y="685800"/>
            <a:ext cx="6096000" cy="3429000"/>
          </a:xfrm>
          <a:solidFill>
            <a:srgbClr val="FFFFFF"/>
          </a:solidFill>
          <a:ln/>
        </p:spPr>
      </p:sp>
      <p:sp>
        <p:nvSpPr>
          <p:cNvPr id="61446" name="Rectangle 3"/>
          <p:cNvSpPr txBox="1">
            <a:spLocks noGrp="1" noChangeArrowheads="1"/>
          </p:cNvSpPr>
          <p:nvPr>
            <p:ph type="body" idx="1"/>
          </p:nvPr>
        </p:nvSpPr>
        <p:spPr>
          <a:xfrm>
            <a:off x="685800" y="4343400"/>
            <a:ext cx="5486400" cy="4114800"/>
          </a:xfrm>
          <a:noFill/>
          <a:ln/>
        </p:spPr>
        <p:txBody>
          <a:bodyPr wrap="none" anchor="ctr"/>
          <a:lstStyle/>
          <a:p>
            <a:endParaRPr lang="es-ES_tradnl"/>
          </a:p>
        </p:txBody>
      </p:sp>
    </p:spTree>
    <p:extLst>
      <p:ext uri="{BB962C8B-B14F-4D97-AF65-F5344CB8AC3E}">
        <p14:creationId xmlns:p14="http://schemas.microsoft.com/office/powerpoint/2010/main" val="24355776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19: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9" name="Google Shape;299;p19: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3: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0" name="Google Shape;150;p3: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19: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9" name="Google Shape;299;p19: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334643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21: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5" name="Google Shape;315;p21: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2: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6" name="Google Shape;136;p2: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287144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7" name="Google Shape;157;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7" name="Google Shape;157;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056391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a:noFill/>
        </p:spPr>
        <p:txBody>
          <a:bodyPr/>
          <a:lstStyle/>
          <a:p>
            <a:r>
              <a:rPr lang="es"/>
              <a:t>Análisis Estadístico de Datos</a:t>
            </a:r>
          </a:p>
        </p:txBody>
      </p:sp>
      <p:sp>
        <p:nvSpPr>
          <p:cNvPr id="44035" name="Rectangle 6"/>
          <p:cNvSpPr>
            <a:spLocks noGrp="1" noChangeArrowheads="1"/>
          </p:cNvSpPr>
          <p:nvPr>
            <p:ph type="ftr" sz="quarter"/>
          </p:nvPr>
        </p:nvSpPr>
        <p:spPr>
          <a:noFill/>
        </p:spPr>
        <p:txBody>
          <a:bodyPr/>
          <a:lstStyle/>
          <a:p>
            <a:r>
              <a:rPr lang="es"/>
              <a:t>Anáisis Estadístico de Datos</a:t>
            </a:r>
          </a:p>
        </p:txBody>
      </p:sp>
      <p:sp>
        <p:nvSpPr>
          <p:cNvPr id="44036" name="Rectangle 7"/>
          <p:cNvSpPr>
            <a:spLocks noGrp="1" noChangeArrowheads="1"/>
          </p:cNvSpPr>
          <p:nvPr>
            <p:ph type="sldNum" sz="quarter"/>
          </p:nvPr>
        </p:nvSpPr>
        <p:spPr>
          <a:noFill/>
        </p:spPr>
        <p:txBody>
          <a:bodyPr/>
          <a:lstStyle/>
          <a:p>
            <a:fld id="{87FD7B12-BCC5-4AD5-81CF-6F51F93FBB73}" type="slidenum">
              <a:rPr lang="es-ES"/>
              <a:pPr/>
              <a:t>6</a:t>
            </a:fld>
            <a:endParaRPr lang="es-ES"/>
          </a:p>
        </p:txBody>
      </p:sp>
      <p:sp>
        <p:nvSpPr>
          <p:cNvPr id="44037" name="Rectangle 1"/>
          <p:cNvSpPr txBox="1">
            <a:spLocks noGrp="1" noRot="1" noChangeAspect="1" noChangeArrowheads="1" noTextEdit="1"/>
          </p:cNvSpPr>
          <p:nvPr>
            <p:ph type="sldImg"/>
          </p:nvPr>
        </p:nvSpPr>
        <p:spPr>
          <a:xfrm>
            <a:off x="381000" y="685800"/>
            <a:ext cx="6096000" cy="3429000"/>
          </a:xfrm>
          <a:solidFill>
            <a:srgbClr val="FFFFFF"/>
          </a:solidFill>
          <a:ln/>
        </p:spPr>
      </p:sp>
      <p:sp>
        <p:nvSpPr>
          <p:cNvPr id="44038" name="Rectangle 2"/>
          <p:cNvSpPr txBox="1">
            <a:spLocks noGrp="1" noChangeArrowheads="1"/>
          </p:cNvSpPr>
          <p:nvPr>
            <p:ph type="body" idx="1"/>
          </p:nvPr>
        </p:nvSpPr>
        <p:spPr>
          <a:xfrm>
            <a:off x="685800" y="4343400"/>
            <a:ext cx="5486400" cy="4114800"/>
          </a:xfrm>
          <a:noFill/>
          <a:ln/>
        </p:spPr>
        <p:txBody>
          <a:bodyPr wrap="none" anchor="ctr"/>
          <a:lstStyle/>
          <a:p>
            <a:endParaRPr lang="es-ES_tradnl"/>
          </a:p>
        </p:txBody>
      </p:sp>
    </p:spTree>
    <p:extLst>
      <p:ext uri="{BB962C8B-B14F-4D97-AF65-F5344CB8AC3E}">
        <p14:creationId xmlns:p14="http://schemas.microsoft.com/office/powerpoint/2010/main" val="1875724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a:noFill/>
        </p:spPr>
        <p:txBody>
          <a:bodyPr/>
          <a:lstStyle/>
          <a:p>
            <a:r>
              <a:rPr lang="es"/>
              <a:t>Análisis Estadístico de Datos</a:t>
            </a:r>
          </a:p>
        </p:txBody>
      </p:sp>
      <p:sp>
        <p:nvSpPr>
          <p:cNvPr id="45059" name="Rectangle 6"/>
          <p:cNvSpPr>
            <a:spLocks noGrp="1" noChangeArrowheads="1"/>
          </p:cNvSpPr>
          <p:nvPr>
            <p:ph type="ftr" sz="quarter"/>
          </p:nvPr>
        </p:nvSpPr>
        <p:spPr>
          <a:noFill/>
        </p:spPr>
        <p:txBody>
          <a:bodyPr/>
          <a:lstStyle/>
          <a:p>
            <a:r>
              <a:rPr lang="es"/>
              <a:t>Anáisis Estadístico de Datos</a:t>
            </a:r>
          </a:p>
        </p:txBody>
      </p:sp>
      <p:sp>
        <p:nvSpPr>
          <p:cNvPr id="45060" name="Rectangle 7"/>
          <p:cNvSpPr>
            <a:spLocks noGrp="1" noChangeArrowheads="1"/>
          </p:cNvSpPr>
          <p:nvPr>
            <p:ph type="sldNum" sz="quarter"/>
          </p:nvPr>
        </p:nvSpPr>
        <p:spPr>
          <a:noFill/>
        </p:spPr>
        <p:txBody>
          <a:bodyPr/>
          <a:lstStyle/>
          <a:p>
            <a:fld id="{C173DEE8-14EE-497D-8F1A-D0B818F76E92}" type="slidenum">
              <a:rPr lang="es-ES"/>
              <a:pPr/>
              <a:t>7</a:t>
            </a:fld>
            <a:endParaRPr lang="es-ES"/>
          </a:p>
        </p:txBody>
      </p:sp>
      <p:sp>
        <p:nvSpPr>
          <p:cNvPr id="45061" name="Rectangle 1"/>
          <p:cNvSpPr txBox="1">
            <a:spLocks noGrp="1" noRot="1" noChangeAspect="1" noChangeArrowheads="1" noTextEdit="1"/>
          </p:cNvSpPr>
          <p:nvPr>
            <p:ph type="sldImg"/>
          </p:nvPr>
        </p:nvSpPr>
        <p:spPr>
          <a:xfrm>
            <a:off x="381000" y="685800"/>
            <a:ext cx="6096000" cy="3429000"/>
          </a:xfrm>
          <a:solidFill>
            <a:srgbClr val="FFFFFF"/>
          </a:solidFill>
          <a:ln/>
        </p:spPr>
      </p:sp>
      <p:sp>
        <p:nvSpPr>
          <p:cNvPr id="45062" name="Rectangle 2"/>
          <p:cNvSpPr txBox="1">
            <a:spLocks noGrp="1" noChangeArrowheads="1"/>
          </p:cNvSpPr>
          <p:nvPr>
            <p:ph type="body" idx="1"/>
          </p:nvPr>
        </p:nvSpPr>
        <p:spPr>
          <a:xfrm>
            <a:off x="685800" y="4343400"/>
            <a:ext cx="5486400" cy="4114800"/>
          </a:xfrm>
          <a:noFill/>
          <a:ln/>
        </p:spPr>
        <p:txBody>
          <a:bodyPr wrap="none" anchor="ctr"/>
          <a:lstStyle/>
          <a:p>
            <a:endParaRPr lang="es-ES_tradnl"/>
          </a:p>
        </p:txBody>
      </p:sp>
    </p:spTree>
    <p:extLst>
      <p:ext uri="{BB962C8B-B14F-4D97-AF65-F5344CB8AC3E}">
        <p14:creationId xmlns:p14="http://schemas.microsoft.com/office/powerpoint/2010/main" val="38180387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a:noFill/>
        </p:spPr>
        <p:txBody>
          <a:bodyPr/>
          <a:lstStyle/>
          <a:p>
            <a:r>
              <a:rPr lang="es"/>
              <a:t>Análisis Estadístico de Datos</a:t>
            </a:r>
          </a:p>
        </p:txBody>
      </p:sp>
      <p:sp>
        <p:nvSpPr>
          <p:cNvPr id="45059" name="Rectangle 6"/>
          <p:cNvSpPr>
            <a:spLocks noGrp="1" noChangeArrowheads="1"/>
          </p:cNvSpPr>
          <p:nvPr>
            <p:ph type="ftr" sz="quarter"/>
          </p:nvPr>
        </p:nvSpPr>
        <p:spPr>
          <a:noFill/>
        </p:spPr>
        <p:txBody>
          <a:bodyPr/>
          <a:lstStyle/>
          <a:p>
            <a:r>
              <a:rPr lang="es"/>
              <a:t>Anáisis Estadístico de Datos</a:t>
            </a:r>
          </a:p>
        </p:txBody>
      </p:sp>
      <p:sp>
        <p:nvSpPr>
          <p:cNvPr id="45060" name="Rectangle 7"/>
          <p:cNvSpPr>
            <a:spLocks noGrp="1" noChangeArrowheads="1"/>
          </p:cNvSpPr>
          <p:nvPr>
            <p:ph type="sldNum" sz="quarter"/>
          </p:nvPr>
        </p:nvSpPr>
        <p:spPr>
          <a:noFill/>
        </p:spPr>
        <p:txBody>
          <a:bodyPr/>
          <a:lstStyle/>
          <a:p>
            <a:fld id="{C173DEE8-14EE-497D-8F1A-D0B818F76E92}" type="slidenum">
              <a:rPr lang="es-ES"/>
              <a:pPr/>
              <a:t>8</a:t>
            </a:fld>
            <a:endParaRPr lang="es-ES"/>
          </a:p>
        </p:txBody>
      </p:sp>
      <p:sp>
        <p:nvSpPr>
          <p:cNvPr id="45061" name="Rectangle 1"/>
          <p:cNvSpPr txBox="1">
            <a:spLocks noGrp="1" noRot="1" noChangeAspect="1" noChangeArrowheads="1" noTextEdit="1"/>
          </p:cNvSpPr>
          <p:nvPr>
            <p:ph type="sldImg"/>
          </p:nvPr>
        </p:nvSpPr>
        <p:spPr>
          <a:xfrm>
            <a:off x="381000" y="685800"/>
            <a:ext cx="6096000" cy="3429000"/>
          </a:xfrm>
          <a:solidFill>
            <a:srgbClr val="FFFFFF"/>
          </a:solidFill>
          <a:ln/>
        </p:spPr>
      </p:sp>
      <p:sp>
        <p:nvSpPr>
          <p:cNvPr id="45062" name="Rectangle 2"/>
          <p:cNvSpPr txBox="1">
            <a:spLocks noGrp="1" noChangeArrowheads="1"/>
          </p:cNvSpPr>
          <p:nvPr>
            <p:ph type="body" idx="1"/>
          </p:nvPr>
        </p:nvSpPr>
        <p:spPr>
          <a:xfrm>
            <a:off x="685800" y="4343400"/>
            <a:ext cx="5486400" cy="4114800"/>
          </a:xfrm>
          <a:noFill/>
          <a:ln/>
        </p:spPr>
        <p:txBody>
          <a:bodyPr wrap="none" anchor="ctr"/>
          <a:lstStyle/>
          <a:p>
            <a:endParaRPr lang="es-ES_tradnl"/>
          </a:p>
        </p:txBody>
      </p:sp>
    </p:spTree>
    <p:extLst>
      <p:ext uri="{BB962C8B-B14F-4D97-AF65-F5344CB8AC3E}">
        <p14:creationId xmlns:p14="http://schemas.microsoft.com/office/powerpoint/2010/main" val="14357551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hdr" sz="quarter"/>
          </p:nvPr>
        </p:nvSpPr>
        <p:spPr>
          <a:noFill/>
        </p:spPr>
        <p:txBody>
          <a:bodyPr/>
          <a:lstStyle/>
          <a:p>
            <a:r>
              <a:rPr lang="es"/>
              <a:t>Análisis Estadístico de Datos</a:t>
            </a:r>
          </a:p>
        </p:txBody>
      </p:sp>
      <p:sp>
        <p:nvSpPr>
          <p:cNvPr id="47107" name="Rectangle 6"/>
          <p:cNvSpPr>
            <a:spLocks noGrp="1" noChangeArrowheads="1"/>
          </p:cNvSpPr>
          <p:nvPr>
            <p:ph type="ftr" sz="quarter"/>
          </p:nvPr>
        </p:nvSpPr>
        <p:spPr>
          <a:noFill/>
        </p:spPr>
        <p:txBody>
          <a:bodyPr/>
          <a:lstStyle/>
          <a:p>
            <a:r>
              <a:rPr lang="es"/>
              <a:t>Anáisis Estadístico de Datos</a:t>
            </a:r>
          </a:p>
        </p:txBody>
      </p:sp>
      <p:sp>
        <p:nvSpPr>
          <p:cNvPr id="47108" name="Rectangle 7"/>
          <p:cNvSpPr>
            <a:spLocks noGrp="1" noChangeArrowheads="1"/>
          </p:cNvSpPr>
          <p:nvPr>
            <p:ph type="sldNum" sz="quarter"/>
          </p:nvPr>
        </p:nvSpPr>
        <p:spPr>
          <a:noFill/>
        </p:spPr>
        <p:txBody>
          <a:bodyPr/>
          <a:lstStyle/>
          <a:p>
            <a:fld id="{523158FC-B4BF-4EA1-B069-36448BE54F78}" type="slidenum">
              <a:rPr lang="es-ES"/>
              <a:pPr/>
              <a:t>9</a:t>
            </a:fld>
            <a:endParaRPr lang="es-ES"/>
          </a:p>
        </p:txBody>
      </p:sp>
      <p:sp>
        <p:nvSpPr>
          <p:cNvPr id="47109" name="Rectangle 1"/>
          <p:cNvSpPr txBox="1">
            <a:spLocks noGrp="1" noRot="1" noChangeAspect="1" noChangeArrowheads="1" noTextEdit="1"/>
          </p:cNvSpPr>
          <p:nvPr>
            <p:ph type="sldImg"/>
          </p:nvPr>
        </p:nvSpPr>
        <p:spPr>
          <a:xfrm>
            <a:off x="381000" y="685800"/>
            <a:ext cx="6096000" cy="3429000"/>
          </a:xfrm>
          <a:solidFill>
            <a:srgbClr val="FFFFFF"/>
          </a:solidFill>
          <a:ln/>
        </p:spPr>
      </p:sp>
      <p:sp>
        <p:nvSpPr>
          <p:cNvPr id="47110" name="Rectangle 2"/>
          <p:cNvSpPr txBox="1">
            <a:spLocks noGrp="1" noChangeArrowheads="1"/>
          </p:cNvSpPr>
          <p:nvPr>
            <p:ph type="body" idx="1"/>
          </p:nvPr>
        </p:nvSpPr>
        <p:spPr>
          <a:xfrm>
            <a:off x="685800" y="4343400"/>
            <a:ext cx="5486400" cy="4114800"/>
          </a:xfrm>
          <a:noFill/>
          <a:ln/>
        </p:spPr>
        <p:txBody>
          <a:bodyPr wrap="none" anchor="ctr"/>
          <a:lstStyle/>
          <a:p>
            <a:endParaRPr lang="es-ES_tradnl"/>
          </a:p>
        </p:txBody>
      </p:sp>
    </p:spTree>
    <p:extLst>
      <p:ext uri="{BB962C8B-B14F-4D97-AF65-F5344CB8AC3E}">
        <p14:creationId xmlns:p14="http://schemas.microsoft.com/office/powerpoint/2010/main" val="29386079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obj">
  <p:cSld name="OBJECT">
    <p:spTree>
      <p:nvGrpSpPr>
        <p:cNvPr id="1" name="Shape 32"/>
        <p:cNvGrpSpPr/>
        <p:nvPr/>
      </p:nvGrpSpPr>
      <p:grpSpPr>
        <a:xfrm>
          <a:off x="0" y="0"/>
          <a:ext cx="0" cy="0"/>
          <a:chOff x="0" y="0"/>
          <a:chExt cx="0" cy="0"/>
        </a:xfrm>
      </p:grpSpPr>
      <p:sp>
        <p:nvSpPr>
          <p:cNvPr id="33" name="Google Shape;33;p23"/>
          <p:cNvSpPr txBox="1">
            <a:spLocks noGrp="1"/>
          </p:cNvSpPr>
          <p:nvPr>
            <p:ph type="ctrTitle"/>
          </p:nvPr>
        </p:nvSpPr>
        <p:spPr>
          <a:xfrm>
            <a:off x="1371600" y="3188970"/>
            <a:ext cx="15544800" cy="2160270"/>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1800" b="0" i="0" u="none" strike="noStrike" cap="none">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4" name="Google Shape;34;p23"/>
          <p:cNvSpPr txBox="1">
            <a:spLocks noGrp="1"/>
          </p:cNvSpPr>
          <p:nvPr>
            <p:ph type="subTitle" idx="1"/>
          </p:nvPr>
        </p:nvSpPr>
        <p:spPr>
          <a:xfrm>
            <a:off x="2743200" y="5760720"/>
            <a:ext cx="12801600" cy="2571750"/>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1800" b="0" i="0" u="none" strike="noStrike" cap="none">
                <a:latin typeface="Calibri"/>
                <a:ea typeface="Calibri"/>
                <a:cs typeface="Calibri"/>
                <a:sym typeface="Calibri"/>
              </a:defRPr>
            </a:lvl1pPr>
            <a:lvl2pPr marR="0" lvl="1" algn="l" rtl="0">
              <a:spcBef>
                <a:spcPts val="0"/>
              </a:spcBef>
              <a:spcAft>
                <a:spcPts val="0"/>
              </a:spcAft>
              <a:buSzPts val="1400"/>
              <a:buNone/>
              <a:defRPr sz="1800" b="0" i="0" u="none" strike="noStrike" cap="none">
                <a:latin typeface="Calibri"/>
                <a:ea typeface="Calibri"/>
                <a:cs typeface="Calibri"/>
                <a:sym typeface="Calibri"/>
              </a:defRPr>
            </a:lvl2pPr>
            <a:lvl3pPr marR="0" lvl="2" algn="l" rtl="0">
              <a:spcBef>
                <a:spcPts val="0"/>
              </a:spcBef>
              <a:spcAft>
                <a:spcPts val="0"/>
              </a:spcAft>
              <a:buSzPts val="1400"/>
              <a:buNone/>
              <a:defRPr sz="1800" b="0" i="0" u="none" strike="noStrike" cap="none">
                <a:latin typeface="Calibri"/>
                <a:ea typeface="Calibri"/>
                <a:cs typeface="Calibri"/>
                <a:sym typeface="Calibri"/>
              </a:defRPr>
            </a:lvl3pPr>
            <a:lvl4pPr marR="0" lvl="3" algn="l" rtl="0">
              <a:spcBef>
                <a:spcPts val="0"/>
              </a:spcBef>
              <a:spcAft>
                <a:spcPts val="0"/>
              </a:spcAft>
              <a:buSzPts val="1400"/>
              <a:buNone/>
              <a:defRPr sz="1800" b="0" i="0" u="none" strike="noStrike" cap="none">
                <a:latin typeface="Calibri"/>
                <a:ea typeface="Calibri"/>
                <a:cs typeface="Calibri"/>
                <a:sym typeface="Calibri"/>
              </a:defRPr>
            </a:lvl4pPr>
            <a:lvl5pPr marR="0" lvl="4" algn="l" rtl="0">
              <a:spcBef>
                <a:spcPts val="0"/>
              </a:spcBef>
              <a:spcAft>
                <a:spcPts val="0"/>
              </a:spcAft>
              <a:buSzPts val="1400"/>
              <a:buNone/>
              <a:defRPr sz="1800" b="0" i="0" u="none" strike="noStrike" cap="none">
                <a:latin typeface="Calibri"/>
                <a:ea typeface="Calibri"/>
                <a:cs typeface="Calibri"/>
                <a:sym typeface="Calibri"/>
              </a:defRPr>
            </a:lvl5pPr>
            <a:lvl6pPr marR="0" lvl="5" algn="l" rtl="0">
              <a:spcBef>
                <a:spcPts val="0"/>
              </a:spcBef>
              <a:spcAft>
                <a:spcPts val="0"/>
              </a:spcAft>
              <a:buSzPts val="1400"/>
              <a:buNone/>
              <a:defRPr sz="1800" b="0" i="0" u="none" strike="noStrike" cap="none">
                <a:latin typeface="Calibri"/>
                <a:ea typeface="Calibri"/>
                <a:cs typeface="Calibri"/>
                <a:sym typeface="Calibri"/>
              </a:defRPr>
            </a:lvl6pPr>
            <a:lvl7pPr marR="0" lvl="6" algn="l" rtl="0">
              <a:spcBef>
                <a:spcPts val="0"/>
              </a:spcBef>
              <a:spcAft>
                <a:spcPts val="0"/>
              </a:spcAft>
              <a:buSzPts val="1400"/>
              <a:buNone/>
              <a:defRPr sz="1800" b="0" i="0" u="none" strike="noStrike" cap="none">
                <a:latin typeface="Calibri"/>
                <a:ea typeface="Calibri"/>
                <a:cs typeface="Calibri"/>
                <a:sym typeface="Calibri"/>
              </a:defRPr>
            </a:lvl7pPr>
            <a:lvl8pPr marR="0" lvl="7" algn="l" rtl="0">
              <a:spcBef>
                <a:spcPts val="0"/>
              </a:spcBef>
              <a:spcAft>
                <a:spcPts val="0"/>
              </a:spcAft>
              <a:buSzPts val="1400"/>
              <a:buNone/>
              <a:defRPr sz="1800" b="0" i="0" u="none" strike="noStrike" cap="none">
                <a:latin typeface="Calibri"/>
                <a:ea typeface="Calibri"/>
                <a:cs typeface="Calibri"/>
                <a:sym typeface="Calibri"/>
              </a:defRPr>
            </a:lvl8pPr>
            <a:lvl9pPr marR="0" lvl="8"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99"/>
        <p:cNvGrpSpPr/>
        <p:nvPr/>
      </p:nvGrpSpPr>
      <p:grpSpPr>
        <a:xfrm>
          <a:off x="0" y="0"/>
          <a:ext cx="0" cy="0"/>
          <a:chOff x="0" y="0"/>
          <a:chExt cx="0" cy="0"/>
        </a:xfrm>
      </p:grpSpPr>
      <p:sp>
        <p:nvSpPr>
          <p:cNvPr id="100" name="Google Shape;100;p35"/>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1" name="Google Shape;101;p35"/>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2" name="Google Shape;102;p35"/>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110"/>
        <p:cNvGrpSpPr/>
        <p:nvPr/>
      </p:nvGrpSpPr>
      <p:grpSpPr>
        <a:xfrm>
          <a:off x="0" y="0"/>
          <a:ext cx="0" cy="0"/>
          <a:chOff x="0" y="0"/>
          <a:chExt cx="0" cy="0"/>
        </a:xfrm>
      </p:grpSpPr>
      <p:sp>
        <p:nvSpPr>
          <p:cNvPr id="111" name="Google Shape;111;p37"/>
          <p:cNvSpPr txBox="1">
            <a:spLocks noGrp="1"/>
          </p:cNvSpPr>
          <p:nvPr>
            <p:ph type="title"/>
          </p:nvPr>
        </p:nvSpPr>
        <p:spPr>
          <a:xfrm>
            <a:off x="1260475" y="685800"/>
            <a:ext cx="5897563" cy="24003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2" name="Google Shape;112;p37"/>
          <p:cNvSpPr>
            <a:spLocks noGrp="1"/>
          </p:cNvSpPr>
          <p:nvPr>
            <p:ph type="pic" idx="2"/>
          </p:nvPr>
        </p:nvSpPr>
        <p:spPr>
          <a:xfrm>
            <a:off x="7775575" y="1481138"/>
            <a:ext cx="9258300" cy="7310437"/>
          </a:xfrm>
          <a:prstGeom prst="rect">
            <a:avLst/>
          </a:prstGeom>
          <a:noFill/>
          <a:ln>
            <a:noFill/>
          </a:ln>
        </p:spPr>
      </p:sp>
      <p:sp>
        <p:nvSpPr>
          <p:cNvPr id="113" name="Google Shape;113;p37"/>
          <p:cNvSpPr txBox="1">
            <a:spLocks noGrp="1"/>
          </p:cNvSpPr>
          <p:nvPr>
            <p:ph type="body" idx="1"/>
          </p:nvPr>
        </p:nvSpPr>
        <p:spPr>
          <a:xfrm>
            <a:off x="1260475" y="3086100"/>
            <a:ext cx="5897563" cy="571817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114" name="Google Shape;114;p37"/>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5" name="Google Shape;115;p37"/>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6" name="Google Shape;116;p37"/>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117"/>
        <p:cNvGrpSpPr/>
        <p:nvPr/>
      </p:nvGrpSpPr>
      <p:grpSpPr>
        <a:xfrm>
          <a:off x="0" y="0"/>
          <a:ext cx="0" cy="0"/>
          <a:chOff x="0" y="0"/>
          <a:chExt cx="0" cy="0"/>
        </a:xfrm>
      </p:grpSpPr>
      <p:sp>
        <p:nvSpPr>
          <p:cNvPr id="118" name="Google Shape;118;p38"/>
          <p:cNvSpPr txBox="1">
            <a:spLocks noGrp="1"/>
          </p:cNvSpPr>
          <p:nvPr>
            <p:ph type="title"/>
          </p:nvPr>
        </p:nvSpPr>
        <p:spPr>
          <a:xfrm>
            <a:off x="1257300"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9" name="Google Shape;119;p38"/>
          <p:cNvSpPr txBox="1">
            <a:spLocks noGrp="1"/>
          </p:cNvSpPr>
          <p:nvPr>
            <p:ph type="body" idx="1"/>
          </p:nvPr>
        </p:nvSpPr>
        <p:spPr>
          <a:xfrm rot="5400000">
            <a:off x="5880100" y="-1884362"/>
            <a:ext cx="6527800" cy="157734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0" name="Google Shape;120;p38"/>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1" name="Google Shape;121;p38"/>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2" name="Google Shape;122;p38"/>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123"/>
        <p:cNvGrpSpPr/>
        <p:nvPr/>
      </p:nvGrpSpPr>
      <p:grpSpPr>
        <a:xfrm>
          <a:off x="0" y="0"/>
          <a:ext cx="0" cy="0"/>
          <a:chOff x="0" y="0"/>
          <a:chExt cx="0" cy="0"/>
        </a:xfrm>
      </p:grpSpPr>
      <p:sp>
        <p:nvSpPr>
          <p:cNvPr id="124" name="Google Shape;124;p39"/>
          <p:cNvSpPr txBox="1">
            <a:spLocks noGrp="1"/>
          </p:cNvSpPr>
          <p:nvPr>
            <p:ph type="title"/>
          </p:nvPr>
        </p:nvSpPr>
        <p:spPr>
          <a:xfrm rot="5400000">
            <a:off x="10699750" y="2935288"/>
            <a:ext cx="8718550" cy="394335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5" name="Google Shape;125;p39"/>
          <p:cNvSpPr txBox="1">
            <a:spLocks noGrp="1"/>
          </p:cNvSpPr>
          <p:nvPr>
            <p:ph type="body" idx="1"/>
          </p:nvPr>
        </p:nvSpPr>
        <p:spPr>
          <a:xfrm rot="5400000">
            <a:off x="2736850" y="-931862"/>
            <a:ext cx="8718550" cy="1167765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6" name="Google Shape;126;p39"/>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7" name="Google Shape;127;p39"/>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8" name="Google Shape;128;p39"/>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5"/>
        <p:cNvGrpSpPr/>
        <p:nvPr/>
      </p:nvGrpSpPr>
      <p:grpSpPr>
        <a:xfrm>
          <a:off x="0" y="0"/>
          <a:ext cx="0" cy="0"/>
          <a:chOff x="0" y="0"/>
          <a:chExt cx="0" cy="0"/>
        </a:xfrm>
      </p:grpSpPr>
      <p:sp>
        <p:nvSpPr>
          <p:cNvPr id="36" name="Google Shape;36;p26"/>
          <p:cNvSpPr txBox="1">
            <a:spLocks noGrp="1"/>
          </p:cNvSpPr>
          <p:nvPr>
            <p:ph type="title"/>
          </p:nvPr>
        </p:nvSpPr>
        <p:spPr>
          <a:xfrm>
            <a:off x="914400" y="411480"/>
            <a:ext cx="16459200" cy="164592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b="0" i="0" u="none" strike="noStrike" cap="none">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7" name="Google Shape;37;p26"/>
          <p:cNvSpPr txBox="1">
            <a:spLocks noGrp="1"/>
          </p:cNvSpPr>
          <p:nvPr>
            <p:ph type="body" idx="1"/>
          </p:nvPr>
        </p:nvSpPr>
        <p:spPr>
          <a:xfrm>
            <a:off x="914400" y="2366010"/>
            <a:ext cx="16459200" cy="6789420"/>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18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8"/>
        <p:cNvGrpSpPr/>
        <p:nvPr/>
      </p:nvGrpSpPr>
      <p:grpSpPr>
        <a:xfrm>
          <a:off x="0" y="0"/>
          <a:ext cx="0" cy="0"/>
          <a:chOff x="0" y="0"/>
          <a:chExt cx="0" cy="0"/>
        </a:xfrm>
      </p:grpSpPr>
      <p:sp>
        <p:nvSpPr>
          <p:cNvPr id="39" name="Google Shape;39;p27"/>
          <p:cNvSpPr txBox="1">
            <a:spLocks noGrp="1"/>
          </p:cNvSpPr>
          <p:nvPr>
            <p:ph type="title"/>
          </p:nvPr>
        </p:nvSpPr>
        <p:spPr>
          <a:xfrm>
            <a:off x="914400" y="411480"/>
            <a:ext cx="16459200" cy="164592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b="0" i="0" u="none" strike="noStrike" cap="none">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0" name="Google Shape;40;p27"/>
          <p:cNvSpPr txBox="1">
            <a:spLocks noGrp="1"/>
          </p:cNvSpPr>
          <p:nvPr>
            <p:ph type="body" idx="1"/>
          </p:nvPr>
        </p:nvSpPr>
        <p:spPr>
          <a:xfrm>
            <a:off x="914400" y="2366010"/>
            <a:ext cx="7955280" cy="6789420"/>
          </a:xfrm>
          <a:prstGeom prst="rect">
            <a:avLst/>
          </a:prstGeom>
          <a:noFill/>
          <a:ln>
            <a:noFill/>
          </a:ln>
        </p:spPr>
        <p:txBody>
          <a:bodyPr spcFirstLastPara="1" wrap="square" lIns="0" tIns="0" rIns="0" bIns="0" anchor="t" anchorCtr="0">
            <a:spAutoFit/>
          </a:bodyPr>
          <a:lstStyle>
            <a:lvl1pPr marL="457200" marR="0" lvl="0" indent="-228600" algn="l" rtl="0">
              <a:spcBef>
                <a:spcPts val="0"/>
              </a:spcBef>
              <a:spcAft>
                <a:spcPts val="0"/>
              </a:spcAft>
              <a:buSzPts val="1400"/>
              <a:buNone/>
              <a:defRPr sz="18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41" name="Google Shape;41;p27"/>
          <p:cNvSpPr txBox="1">
            <a:spLocks noGrp="1"/>
          </p:cNvSpPr>
          <p:nvPr>
            <p:ph type="body" idx="2"/>
          </p:nvPr>
        </p:nvSpPr>
        <p:spPr>
          <a:xfrm>
            <a:off x="9418320" y="2366010"/>
            <a:ext cx="7955280" cy="6789420"/>
          </a:xfrm>
          <a:prstGeom prst="rect">
            <a:avLst/>
          </a:prstGeom>
          <a:noFill/>
          <a:ln>
            <a:noFill/>
          </a:ln>
        </p:spPr>
        <p:txBody>
          <a:bodyPr spcFirstLastPara="1" wrap="square" lIns="0" tIns="0" rIns="0" bIns="0" anchor="t" anchorCtr="0">
            <a:spAutoFit/>
          </a:bodyPr>
          <a:lstStyle>
            <a:lvl1pPr marL="457200" marR="0" lvl="0" indent="-228600" algn="l" rtl="0">
              <a:spcBef>
                <a:spcPts val="0"/>
              </a:spcBef>
              <a:spcAft>
                <a:spcPts val="0"/>
              </a:spcAft>
              <a:buSzPts val="1400"/>
              <a:buNone/>
              <a:defRPr sz="18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42"/>
        <p:cNvGrpSpPr/>
        <p:nvPr/>
      </p:nvGrpSpPr>
      <p:grpSpPr>
        <a:xfrm>
          <a:off x="0" y="0"/>
          <a:ext cx="0" cy="0"/>
          <a:chOff x="0" y="0"/>
          <a:chExt cx="0" cy="0"/>
        </a:xfrm>
      </p:grpSpPr>
      <p:sp>
        <p:nvSpPr>
          <p:cNvPr id="43" name="Google Shape;43;p28"/>
          <p:cNvSpPr txBox="1">
            <a:spLocks noGrp="1"/>
          </p:cNvSpPr>
          <p:nvPr>
            <p:ph type="title"/>
          </p:nvPr>
        </p:nvSpPr>
        <p:spPr>
          <a:xfrm>
            <a:off x="914400" y="411480"/>
            <a:ext cx="16459200" cy="164592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b="0" i="0" u="none" strike="noStrike" cap="none">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44"/>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60"/>
        <p:cNvGrpSpPr/>
        <p:nvPr/>
      </p:nvGrpSpPr>
      <p:grpSpPr>
        <a:xfrm>
          <a:off x="0" y="0"/>
          <a:ext cx="0" cy="0"/>
          <a:chOff x="0" y="0"/>
          <a:chExt cx="0" cy="0"/>
        </a:xfrm>
      </p:grpSpPr>
      <p:sp>
        <p:nvSpPr>
          <p:cNvPr id="61" name="Google Shape;61;p25"/>
          <p:cNvSpPr txBox="1">
            <a:spLocks noGrp="1"/>
          </p:cNvSpPr>
          <p:nvPr>
            <p:ph type="ctrTitle"/>
          </p:nvPr>
        </p:nvSpPr>
        <p:spPr>
          <a:xfrm>
            <a:off x="2286000" y="1684338"/>
            <a:ext cx="13716000" cy="3581400"/>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2" name="Google Shape;62;p25"/>
          <p:cNvSpPr txBox="1">
            <a:spLocks noGrp="1"/>
          </p:cNvSpPr>
          <p:nvPr>
            <p:ph type="subTitle" idx="1"/>
          </p:nvPr>
        </p:nvSpPr>
        <p:spPr>
          <a:xfrm>
            <a:off x="2286000" y="5403850"/>
            <a:ext cx="13716000" cy="248285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63" name="Google Shape;63;p25"/>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4" name="Google Shape;64;p25"/>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5" name="Google Shape;65;p25"/>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72"/>
        <p:cNvGrpSpPr/>
        <p:nvPr/>
      </p:nvGrpSpPr>
      <p:grpSpPr>
        <a:xfrm>
          <a:off x="0" y="0"/>
          <a:ext cx="0" cy="0"/>
          <a:chOff x="0" y="0"/>
          <a:chExt cx="0" cy="0"/>
        </a:xfrm>
      </p:grpSpPr>
      <p:sp>
        <p:nvSpPr>
          <p:cNvPr id="73" name="Google Shape;73;p31"/>
          <p:cNvSpPr txBox="1">
            <a:spLocks noGrp="1"/>
          </p:cNvSpPr>
          <p:nvPr>
            <p:ph type="title"/>
          </p:nvPr>
        </p:nvSpPr>
        <p:spPr>
          <a:xfrm>
            <a:off x="1247775" y="2565400"/>
            <a:ext cx="15773400" cy="4278313"/>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4" name="Google Shape;74;p31"/>
          <p:cNvSpPr txBox="1">
            <a:spLocks noGrp="1"/>
          </p:cNvSpPr>
          <p:nvPr>
            <p:ph type="body" idx="1"/>
          </p:nvPr>
        </p:nvSpPr>
        <p:spPr>
          <a:xfrm>
            <a:off x="1247775" y="6884988"/>
            <a:ext cx="15773400" cy="224948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75" name="Google Shape;75;p31"/>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6" name="Google Shape;76;p31"/>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7" name="Google Shape;77;p31"/>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78"/>
        <p:cNvGrpSpPr/>
        <p:nvPr/>
      </p:nvGrpSpPr>
      <p:grpSpPr>
        <a:xfrm>
          <a:off x="0" y="0"/>
          <a:ext cx="0" cy="0"/>
          <a:chOff x="0" y="0"/>
          <a:chExt cx="0" cy="0"/>
        </a:xfrm>
      </p:grpSpPr>
      <p:sp>
        <p:nvSpPr>
          <p:cNvPr id="79" name="Google Shape;79;p32"/>
          <p:cNvSpPr txBox="1">
            <a:spLocks noGrp="1"/>
          </p:cNvSpPr>
          <p:nvPr>
            <p:ph type="title"/>
          </p:nvPr>
        </p:nvSpPr>
        <p:spPr>
          <a:xfrm>
            <a:off x="1257300"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0" name="Google Shape;80;p32"/>
          <p:cNvSpPr txBox="1">
            <a:spLocks noGrp="1"/>
          </p:cNvSpPr>
          <p:nvPr>
            <p:ph type="body" idx="1"/>
          </p:nvPr>
        </p:nvSpPr>
        <p:spPr>
          <a:xfrm>
            <a:off x="1257300" y="2738438"/>
            <a:ext cx="7810500" cy="65278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 name="Google Shape;81;p32"/>
          <p:cNvSpPr txBox="1">
            <a:spLocks noGrp="1"/>
          </p:cNvSpPr>
          <p:nvPr>
            <p:ph type="body" idx="2"/>
          </p:nvPr>
        </p:nvSpPr>
        <p:spPr>
          <a:xfrm>
            <a:off x="9220200" y="2738438"/>
            <a:ext cx="7810500" cy="65278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2" name="Google Shape;82;p32"/>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3" name="Google Shape;83;p32"/>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4" name="Google Shape;84;p32"/>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85"/>
        <p:cNvGrpSpPr/>
        <p:nvPr/>
      </p:nvGrpSpPr>
      <p:grpSpPr>
        <a:xfrm>
          <a:off x="0" y="0"/>
          <a:ext cx="0" cy="0"/>
          <a:chOff x="0" y="0"/>
          <a:chExt cx="0" cy="0"/>
        </a:xfrm>
      </p:grpSpPr>
      <p:sp>
        <p:nvSpPr>
          <p:cNvPr id="86" name="Google Shape;86;p33"/>
          <p:cNvSpPr txBox="1">
            <a:spLocks noGrp="1"/>
          </p:cNvSpPr>
          <p:nvPr>
            <p:ph type="title"/>
          </p:nvPr>
        </p:nvSpPr>
        <p:spPr>
          <a:xfrm>
            <a:off x="1260475"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7" name="Google Shape;87;p33"/>
          <p:cNvSpPr txBox="1">
            <a:spLocks noGrp="1"/>
          </p:cNvSpPr>
          <p:nvPr>
            <p:ph type="body" idx="1"/>
          </p:nvPr>
        </p:nvSpPr>
        <p:spPr>
          <a:xfrm>
            <a:off x="1260475" y="2522538"/>
            <a:ext cx="7735888" cy="1235075"/>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88" name="Google Shape;88;p33"/>
          <p:cNvSpPr txBox="1">
            <a:spLocks noGrp="1"/>
          </p:cNvSpPr>
          <p:nvPr>
            <p:ph type="body" idx="2"/>
          </p:nvPr>
        </p:nvSpPr>
        <p:spPr>
          <a:xfrm>
            <a:off x="1260475" y="3757613"/>
            <a:ext cx="7735888" cy="5527675"/>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9" name="Google Shape;89;p33"/>
          <p:cNvSpPr txBox="1">
            <a:spLocks noGrp="1"/>
          </p:cNvSpPr>
          <p:nvPr>
            <p:ph type="body" idx="3"/>
          </p:nvPr>
        </p:nvSpPr>
        <p:spPr>
          <a:xfrm>
            <a:off x="9258300" y="2522538"/>
            <a:ext cx="7775575" cy="1235075"/>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90" name="Google Shape;90;p33"/>
          <p:cNvSpPr txBox="1">
            <a:spLocks noGrp="1"/>
          </p:cNvSpPr>
          <p:nvPr>
            <p:ph type="body" idx="4"/>
          </p:nvPr>
        </p:nvSpPr>
        <p:spPr>
          <a:xfrm>
            <a:off x="9258300" y="3757613"/>
            <a:ext cx="7775575" cy="5527675"/>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1" name="Google Shape;91;p33"/>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2" name="Google Shape;92;p33"/>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3" name="Google Shape;93;p33"/>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image" Target="../media/image1.png"/><Relationship Id="rId5" Type="http://schemas.openxmlformats.org/officeDocument/2006/relationships/slideLayout" Target="../slideLayouts/slideLayout10.xml"/><Relationship Id="rId10" Type="http://schemas.openxmlformats.org/officeDocument/2006/relationships/image" Target="../media/image2.jpg"/><Relationship Id="rId4" Type="http://schemas.openxmlformats.org/officeDocument/2006/relationships/slideLayout" Target="../slideLayouts/slideLayout9.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22"/>
          <p:cNvPicPr preferRelativeResize="0"/>
          <p:nvPr/>
        </p:nvPicPr>
        <p:blipFill rotWithShape="1">
          <a:blip r:embed="rId7">
            <a:alphaModFix/>
          </a:blip>
          <a:srcRect/>
          <a:stretch/>
        </p:blipFill>
        <p:spPr>
          <a:xfrm>
            <a:off x="1447800" y="9243313"/>
            <a:ext cx="3200399" cy="676274"/>
          </a:xfrm>
          <a:prstGeom prst="rect">
            <a:avLst/>
          </a:prstGeom>
          <a:noFill/>
          <a:ln>
            <a:noFill/>
          </a:ln>
        </p:spPr>
      </p:pic>
      <p:sp>
        <p:nvSpPr>
          <p:cNvPr id="7" name="Google Shape;7;p22"/>
          <p:cNvSpPr/>
          <p:nvPr/>
        </p:nvSpPr>
        <p:spPr>
          <a:xfrm>
            <a:off x="177057" y="9825694"/>
            <a:ext cx="238125" cy="438150"/>
          </a:xfrm>
          <a:custGeom>
            <a:avLst/>
            <a:gdLst/>
            <a:ahLst/>
            <a:cxnLst/>
            <a:rect l="l" t="t" r="r" b="b"/>
            <a:pathLst>
              <a:path w="238125" h="438150" extrusionOk="0">
                <a:moveTo>
                  <a:pt x="238124" y="437960"/>
                </a:moveTo>
                <a:lnTo>
                  <a:pt x="0" y="437960"/>
                </a:lnTo>
                <a:lnTo>
                  <a:pt x="0" y="0"/>
                </a:lnTo>
                <a:lnTo>
                  <a:pt x="238124" y="0"/>
                </a:lnTo>
                <a:lnTo>
                  <a:pt x="238124" y="437960"/>
                </a:lnTo>
                <a:close/>
              </a:path>
            </a:pathLst>
          </a:custGeom>
          <a:solidFill>
            <a:srgbClr val="FDB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 name="Google Shape;8;p22"/>
          <p:cNvSpPr/>
          <p:nvPr/>
        </p:nvSpPr>
        <p:spPr>
          <a:xfrm>
            <a:off x="177057" y="8825453"/>
            <a:ext cx="238125" cy="762000"/>
          </a:xfrm>
          <a:custGeom>
            <a:avLst/>
            <a:gdLst/>
            <a:ahLst/>
            <a:cxnLst/>
            <a:rect l="l" t="t" r="r" b="b"/>
            <a:pathLst>
              <a:path w="238125" h="762000" extrusionOk="0">
                <a:moveTo>
                  <a:pt x="238124" y="761717"/>
                </a:moveTo>
                <a:lnTo>
                  <a:pt x="0" y="761717"/>
                </a:lnTo>
                <a:lnTo>
                  <a:pt x="0" y="0"/>
                </a:lnTo>
                <a:lnTo>
                  <a:pt x="238124" y="0"/>
                </a:lnTo>
                <a:lnTo>
                  <a:pt x="238124" y="761717"/>
                </a:lnTo>
                <a:close/>
              </a:path>
            </a:pathLst>
          </a:custGeom>
          <a:solidFill>
            <a:srgbClr val="E867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 name="Google Shape;9;p22"/>
          <p:cNvSpPr/>
          <p:nvPr/>
        </p:nvSpPr>
        <p:spPr>
          <a:xfrm>
            <a:off x="187762" y="7574414"/>
            <a:ext cx="228600" cy="1009650"/>
          </a:xfrm>
          <a:custGeom>
            <a:avLst/>
            <a:gdLst/>
            <a:ahLst/>
            <a:cxnLst/>
            <a:rect l="l" t="t" r="r" b="b"/>
            <a:pathLst>
              <a:path w="228600" h="1009650" extrusionOk="0">
                <a:moveTo>
                  <a:pt x="228600" y="1009207"/>
                </a:moveTo>
                <a:lnTo>
                  <a:pt x="0" y="1009207"/>
                </a:lnTo>
                <a:lnTo>
                  <a:pt x="0" y="0"/>
                </a:lnTo>
                <a:lnTo>
                  <a:pt x="228600" y="0"/>
                </a:lnTo>
                <a:lnTo>
                  <a:pt x="228600" y="1009207"/>
                </a:lnTo>
                <a:close/>
              </a:path>
            </a:pathLst>
          </a:custGeom>
          <a:solidFill>
            <a:srgbClr val="23879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 name="Google Shape;10;p22"/>
          <p:cNvSpPr/>
          <p:nvPr/>
        </p:nvSpPr>
        <p:spPr>
          <a:xfrm>
            <a:off x="177057" y="6897618"/>
            <a:ext cx="238125" cy="438150"/>
          </a:xfrm>
          <a:custGeom>
            <a:avLst/>
            <a:gdLst/>
            <a:ahLst/>
            <a:cxnLst/>
            <a:rect l="l" t="t" r="r" b="b"/>
            <a:pathLst>
              <a:path w="238125" h="438150" extrusionOk="0">
                <a:moveTo>
                  <a:pt x="238124" y="437960"/>
                </a:moveTo>
                <a:lnTo>
                  <a:pt x="0" y="437960"/>
                </a:lnTo>
                <a:lnTo>
                  <a:pt x="0" y="0"/>
                </a:lnTo>
                <a:lnTo>
                  <a:pt x="238124" y="0"/>
                </a:lnTo>
                <a:lnTo>
                  <a:pt x="238124" y="437960"/>
                </a:lnTo>
                <a:close/>
              </a:path>
            </a:pathLst>
          </a:custGeom>
          <a:solidFill>
            <a:srgbClr val="FDB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 name="Google Shape;11;p22"/>
          <p:cNvSpPr/>
          <p:nvPr/>
        </p:nvSpPr>
        <p:spPr>
          <a:xfrm>
            <a:off x="177057" y="5897377"/>
            <a:ext cx="238125" cy="762000"/>
          </a:xfrm>
          <a:custGeom>
            <a:avLst/>
            <a:gdLst/>
            <a:ahLst/>
            <a:cxnLst/>
            <a:rect l="l" t="t" r="r" b="b"/>
            <a:pathLst>
              <a:path w="238125" h="762000" extrusionOk="0">
                <a:moveTo>
                  <a:pt x="238124" y="761717"/>
                </a:moveTo>
                <a:lnTo>
                  <a:pt x="0" y="761717"/>
                </a:lnTo>
                <a:lnTo>
                  <a:pt x="0" y="0"/>
                </a:lnTo>
                <a:lnTo>
                  <a:pt x="238124" y="0"/>
                </a:lnTo>
                <a:lnTo>
                  <a:pt x="238124" y="761717"/>
                </a:lnTo>
                <a:close/>
              </a:path>
            </a:pathLst>
          </a:custGeom>
          <a:solidFill>
            <a:srgbClr val="E867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 name="Google Shape;12;p22"/>
          <p:cNvSpPr/>
          <p:nvPr/>
        </p:nvSpPr>
        <p:spPr>
          <a:xfrm>
            <a:off x="187762" y="4646339"/>
            <a:ext cx="228600" cy="1009650"/>
          </a:xfrm>
          <a:custGeom>
            <a:avLst/>
            <a:gdLst/>
            <a:ahLst/>
            <a:cxnLst/>
            <a:rect l="l" t="t" r="r" b="b"/>
            <a:pathLst>
              <a:path w="228600" h="1009650" extrusionOk="0">
                <a:moveTo>
                  <a:pt x="228600" y="1009207"/>
                </a:moveTo>
                <a:lnTo>
                  <a:pt x="0" y="1009207"/>
                </a:lnTo>
                <a:lnTo>
                  <a:pt x="0" y="0"/>
                </a:lnTo>
                <a:lnTo>
                  <a:pt x="228600" y="0"/>
                </a:lnTo>
                <a:lnTo>
                  <a:pt x="228600" y="1009207"/>
                </a:lnTo>
                <a:close/>
              </a:path>
            </a:pathLst>
          </a:custGeom>
          <a:solidFill>
            <a:srgbClr val="23879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 name="Google Shape;13;p22"/>
          <p:cNvSpPr/>
          <p:nvPr/>
        </p:nvSpPr>
        <p:spPr>
          <a:xfrm>
            <a:off x="177057" y="3969542"/>
            <a:ext cx="238125" cy="438150"/>
          </a:xfrm>
          <a:custGeom>
            <a:avLst/>
            <a:gdLst/>
            <a:ahLst/>
            <a:cxnLst/>
            <a:rect l="l" t="t" r="r" b="b"/>
            <a:pathLst>
              <a:path w="238125" h="438150" extrusionOk="0">
                <a:moveTo>
                  <a:pt x="238124" y="437960"/>
                </a:moveTo>
                <a:lnTo>
                  <a:pt x="0" y="437960"/>
                </a:lnTo>
                <a:lnTo>
                  <a:pt x="0" y="0"/>
                </a:lnTo>
                <a:lnTo>
                  <a:pt x="238124" y="0"/>
                </a:lnTo>
                <a:lnTo>
                  <a:pt x="238124" y="437960"/>
                </a:lnTo>
                <a:close/>
              </a:path>
            </a:pathLst>
          </a:custGeom>
          <a:solidFill>
            <a:srgbClr val="FDB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 name="Google Shape;14;p22"/>
          <p:cNvSpPr/>
          <p:nvPr/>
        </p:nvSpPr>
        <p:spPr>
          <a:xfrm>
            <a:off x="177057" y="2969301"/>
            <a:ext cx="238125" cy="762000"/>
          </a:xfrm>
          <a:custGeom>
            <a:avLst/>
            <a:gdLst/>
            <a:ahLst/>
            <a:cxnLst/>
            <a:rect l="l" t="t" r="r" b="b"/>
            <a:pathLst>
              <a:path w="238125" h="762000" extrusionOk="0">
                <a:moveTo>
                  <a:pt x="238124" y="761717"/>
                </a:moveTo>
                <a:lnTo>
                  <a:pt x="0" y="761717"/>
                </a:lnTo>
                <a:lnTo>
                  <a:pt x="0" y="0"/>
                </a:lnTo>
                <a:lnTo>
                  <a:pt x="238124" y="0"/>
                </a:lnTo>
                <a:lnTo>
                  <a:pt x="238124" y="761717"/>
                </a:lnTo>
                <a:close/>
              </a:path>
            </a:pathLst>
          </a:custGeom>
          <a:solidFill>
            <a:srgbClr val="E867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 name="Google Shape;15;p22"/>
          <p:cNvSpPr/>
          <p:nvPr/>
        </p:nvSpPr>
        <p:spPr>
          <a:xfrm>
            <a:off x="187762" y="1718263"/>
            <a:ext cx="228600" cy="1009650"/>
          </a:xfrm>
          <a:custGeom>
            <a:avLst/>
            <a:gdLst/>
            <a:ahLst/>
            <a:cxnLst/>
            <a:rect l="l" t="t" r="r" b="b"/>
            <a:pathLst>
              <a:path w="228600" h="1009650" extrusionOk="0">
                <a:moveTo>
                  <a:pt x="228600" y="1009207"/>
                </a:moveTo>
                <a:lnTo>
                  <a:pt x="0" y="1009207"/>
                </a:lnTo>
                <a:lnTo>
                  <a:pt x="0" y="0"/>
                </a:lnTo>
                <a:lnTo>
                  <a:pt x="228600" y="0"/>
                </a:lnTo>
                <a:lnTo>
                  <a:pt x="228600" y="1009207"/>
                </a:lnTo>
                <a:close/>
              </a:path>
            </a:pathLst>
          </a:custGeom>
          <a:solidFill>
            <a:srgbClr val="23879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 name="Google Shape;16;p22"/>
          <p:cNvSpPr/>
          <p:nvPr/>
        </p:nvSpPr>
        <p:spPr>
          <a:xfrm>
            <a:off x="177057" y="1041466"/>
            <a:ext cx="238125" cy="438150"/>
          </a:xfrm>
          <a:custGeom>
            <a:avLst/>
            <a:gdLst/>
            <a:ahLst/>
            <a:cxnLst/>
            <a:rect l="l" t="t" r="r" b="b"/>
            <a:pathLst>
              <a:path w="238125" h="438150" extrusionOk="0">
                <a:moveTo>
                  <a:pt x="238124" y="437960"/>
                </a:moveTo>
                <a:lnTo>
                  <a:pt x="0" y="437960"/>
                </a:lnTo>
                <a:lnTo>
                  <a:pt x="0" y="0"/>
                </a:lnTo>
                <a:lnTo>
                  <a:pt x="238124" y="0"/>
                </a:lnTo>
                <a:lnTo>
                  <a:pt x="238124" y="437960"/>
                </a:lnTo>
                <a:close/>
              </a:path>
            </a:pathLst>
          </a:custGeom>
          <a:solidFill>
            <a:srgbClr val="FDB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 name="Google Shape;17;p22"/>
          <p:cNvSpPr/>
          <p:nvPr/>
        </p:nvSpPr>
        <p:spPr>
          <a:xfrm>
            <a:off x="177057" y="41226"/>
            <a:ext cx="238125" cy="762000"/>
          </a:xfrm>
          <a:custGeom>
            <a:avLst/>
            <a:gdLst/>
            <a:ahLst/>
            <a:cxnLst/>
            <a:rect l="l" t="t" r="r" b="b"/>
            <a:pathLst>
              <a:path w="238125" h="762000" extrusionOk="0">
                <a:moveTo>
                  <a:pt x="238124" y="761717"/>
                </a:moveTo>
                <a:lnTo>
                  <a:pt x="0" y="761717"/>
                </a:lnTo>
                <a:lnTo>
                  <a:pt x="0" y="0"/>
                </a:lnTo>
                <a:lnTo>
                  <a:pt x="238124" y="0"/>
                </a:lnTo>
                <a:lnTo>
                  <a:pt x="238124" y="761717"/>
                </a:lnTo>
                <a:close/>
              </a:path>
            </a:pathLst>
          </a:custGeom>
          <a:solidFill>
            <a:srgbClr val="E867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8" name="Google Shape;18;p22"/>
          <p:cNvPicPr preferRelativeResize="0"/>
          <p:nvPr/>
        </p:nvPicPr>
        <p:blipFill rotWithShape="1">
          <a:blip r:embed="rId8">
            <a:alphaModFix/>
          </a:blip>
          <a:srcRect/>
          <a:stretch/>
        </p:blipFill>
        <p:spPr>
          <a:xfrm>
            <a:off x="5797230" y="2851504"/>
            <a:ext cx="6741318" cy="2179240"/>
          </a:xfrm>
          <a:prstGeom prst="rect">
            <a:avLst/>
          </a:prstGeom>
          <a:noFill/>
          <a:ln>
            <a:noFill/>
          </a:ln>
        </p:spPr>
      </p:pic>
      <p:sp>
        <p:nvSpPr>
          <p:cNvPr id="19" name="Google Shape;19;p22"/>
          <p:cNvSpPr txBox="1"/>
          <p:nvPr/>
        </p:nvSpPr>
        <p:spPr>
          <a:xfrm>
            <a:off x="7539626" y="5470518"/>
            <a:ext cx="3209290" cy="377825"/>
          </a:xfrm>
          <a:prstGeom prst="rect">
            <a:avLst/>
          </a:prstGeom>
          <a:noFill/>
          <a:ln>
            <a:noFill/>
          </a:ln>
        </p:spPr>
        <p:txBody>
          <a:bodyPr spcFirstLastPara="1" wrap="square" lIns="0" tIns="13325" rIns="0" bIns="0" anchor="t" anchorCtr="0">
            <a:spAutoFit/>
          </a:bodyPr>
          <a:lstStyle/>
          <a:p>
            <a:pPr marL="12700" marR="0" lvl="0" indent="0" algn="l" rtl="0">
              <a:lnSpc>
                <a:spcPct val="100000"/>
              </a:lnSpc>
              <a:spcBef>
                <a:spcPts val="0"/>
              </a:spcBef>
              <a:spcAft>
                <a:spcPts val="0"/>
              </a:spcAft>
              <a:buNone/>
            </a:pPr>
            <a:r>
              <a:rPr lang="en-US" sz="2300">
                <a:solidFill>
                  <a:srgbClr val="6B7C86"/>
                </a:solidFill>
                <a:latin typeface="Helvetica Neue"/>
                <a:ea typeface="Helvetica Neue"/>
                <a:cs typeface="Helvetica Neue"/>
                <a:sym typeface="Helvetica Neue"/>
              </a:rPr>
              <a:t>datascience-project.eu</a:t>
            </a:r>
            <a:endParaRPr sz="2300">
              <a:solidFill>
                <a:schemeClr val="dk1"/>
              </a:solidFill>
              <a:latin typeface="Helvetica Neue"/>
              <a:ea typeface="Helvetica Neue"/>
              <a:cs typeface="Helvetica Neue"/>
              <a:sym typeface="Helvetica Neue"/>
            </a:endParaRPr>
          </a:p>
        </p:txBody>
      </p:sp>
      <p:sp>
        <p:nvSpPr>
          <p:cNvPr id="20" name="Google Shape;20;p22"/>
          <p:cNvSpPr/>
          <p:nvPr/>
        </p:nvSpPr>
        <p:spPr>
          <a:xfrm>
            <a:off x="17798045" y="9825694"/>
            <a:ext cx="238125" cy="438150"/>
          </a:xfrm>
          <a:custGeom>
            <a:avLst/>
            <a:gdLst/>
            <a:ahLst/>
            <a:cxnLst/>
            <a:rect l="l" t="t" r="r" b="b"/>
            <a:pathLst>
              <a:path w="238125" h="438150" extrusionOk="0">
                <a:moveTo>
                  <a:pt x="238124" y="437960"/>
                </a:moveTo>
                <a:lnTo>
                  <a:pt x="0" y="437960"/>
                </a:lnTo>
                <a:lnTo>
                  <a:pt x="0" y="0"/>
                </a:lnTo>
                <a:lnTo>
                  <a:pt x="238124" y="0"/>
                </a:lnTo>
                <a:lnTo>
                  <a:pt x="238124" y="437960"/>
                </a:lnTo>
                <a:close/>
              </a:path>
            </a:pathLst>
          </a:custGeom>
          <a:solidFill>
            <a:srgbClr val="FDB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 name="Google Shape;21;p22"/>
          <p:cNvSpPr/>
          <p:nvPr/>
        </p:nvSpPr>
        <p:spPr>
          <a:xfrm>
            <a:off x="17798045" y="8825453"/>
            <a:ext cx="238125" cy="762000"/>
          </a:xfrm>
          <a:custGeom>
            <a:avLst/>
            <a:gdLst/>
            <a:ahLst/>
            <a:cxnLst/>
            <a:rect l="l" t="t" r="r" b="b"/>
            <a:pathLst>
              <a:path w="238125" h="762000" extrusionOk="0">
                <a:moveTo>
                  <a:pt x="238124" y="761717"/>
                </a:moveTo>
                <a:lnTo>
                  <a:pt x="0" y="761717"/>
                </a:lnTo>
                <a:lnTo>
                  <a:pt x="0" y="0"/>
                </a:lnTo>
                <a:lnTo>
                  <a:pt x="238124" y="0"/>
                </a:lnTo>
                <a:lnTo>
                  <a:pt x="238124" y="761717"/>
                </a:lnTo>
                <a:close/>
              </a:path>
            </a:pathLst>
          </a:custGeom>
          <a:solidFill>
            <a:srgbClr val="E867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 name="Google Shape;22;p22"/>
          <p:cNvSpPr/>
          <p:nvPr/>
        </p:nvSpPr>
        <p:spPr>
          <a:xfrm>
            <a:off x="17808748" y="7574414"/>
            <a:ext cx="228600" cy="1009650"/>
          </a:xfrm>
          <a:custGeom>
            <a:avLst/>
            <a:gdLst/>
            <a:ahLst/>
            <a:cxnLst/>
            <a:rect l="l" t="t" r="r" b="b"/>
            <a:pathLst>
              <a:path w="228600" h="1009650" extrusionOk="0">
                <a:moveTo>
                  <a:pt x="228600" y="1009207"/>
                </a:moveTo>
                <a:lnTo>
                  <a:pt x="0" y="1009207"/>
                </a:lnTo>
                <a:lnTo>
                  <a:pt x="0" y="0"/>
                </a:lnTo>
                <a:lnTo>
                  <a:pt x="228600" y="0"/>
                </a:lnTo>
                <a:lnTo>
                  <a:pt x="228600" y="1009207"/>
                </a:lnTo>
                <a:close/>
              </a:path>
            </a:pathLst>
          </a:custGeom>
          <a:solidFill>
            <a:srgbClr val="23879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 name="Google Shape;23;p22"/>
          <p:cNvSpPr/>
          <p:nvPr/>
        </p:nvSpPr>
        <p:spPr>
          <a:xfrm>
            <a:off x="17798045" y="6897618"/>
            <a:ext cx="238125" cy="438150"/>
          </a:xfrm>
          <a:custGeom>
            <a:avLst/>
            <a:gdLst/>
            <a:ahLst/>
            <a:cxnLst/>
            <a:rect l="l" t="t" r="r" b="b"/>
            <a:pathLst>
              <a:path w="238125" h="438150" extrusionOk="0">
                <a:moveTo>
                  <a:pt x="238124" y="437960"/>
                </a:moveTo>
                <a:lnTo>
                  <a:pt x="0" y="437960"/>
                </a:lnTo>
                <a:lnTo>
                  <a:pt x="0" y="0"/>
                </a:lnTo>
                <a:lnTo>
                  <a:pt x="238124" y="0"/>
                </a:lnTo>
                <a:lnTo>
                  <a:pt x="238124" y="437960"/>
                </a:lnTo>
                <a:close/>
              </a:path>
            </a:pathLst>
          </a:custGeom>
          <a:solidFill>
            <a:srgbClr val="FDB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 name="Google Shape;24;p22"/>
          <p:cNvSpPr/>
          <p:nvPr/>
        </p:nvSpPr>
        <p:spPr>
          <a:xfrm>
            <a:off x="17798045" y="5897377"/>
            <a:ext cx="238125" cy="762000"/>
          </a:xfrm>
          <a:custGeom>
            <a:avLst/>
            <a:gdLst/>
            <a:ahLst/>
            <a:cxnLst/>
            <a:rect l="l" t="t" r="r" b="b"/>
            <a:pathLst>
              <a:path w="238125" h="762000" extrusionOk="0">
                <a:moveTo>
                  <a:pt x="238124" y="761717"/>
                </a:moveTo>
                <a:lnTo>
                  <a:pt x="0" y="761717"/>
                </a:lnTo>
                <a:lnTo>
                  <a:pt x="0" y="0"/>
                </a:lnTo>
                <a:lnTo>
                  <a:pt x="238124" y="0"/>
                </a:lnTo>
                <a:lnTo>
                  <a:pt x="238124" y="761717"/>
                </a:lnTo>
                <a:close/>
              </a:path>
            </a:pathLst>
          </a:custGeom>
          <a:solidFill>
            <a:srgbClr val="E867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 name="Google Shape;25;p22"/>
          <p:cNvSpPr/>
          <p:nvPr/>
        </p:nvSpPr>
        <p:spPr>
          <a:xfrm>
            <a:off x="17808748" y="4646339"/>
            <a:ext cx="228600" cy="1009650"/>
          </a:xfrm>
          <a:custGeom>
            <a:avLst/>
            <a:gdLst/>
            <a:ahLst/>
            <a:cxnLst/>
            <a:rect l="l" t="t" r="r" b="b"/>
            <a:pathLst>
              <a:path w="228600" h="1009650" extrusionOk="0">
                <a:moveTo>
                  <a:pt x="228600" y="1009207"/>
                </a:moveTo>
                <a:lnTo>
                  <a:pt x="0" y="1009207"/>
                </a:lnTo>
                <a:lnTo>
                  <a:pt x="0" y="0"/>
                </a:lnTo>
                <a:lnTo>
                  <a:pt x="228600" y="0"/>
                </a:lnTo>
                <a:lnTo>
                  <a:pt x="228600" y="1009207"/>
                </a:lnTo>
                <a:close/>
              </a:path>
            </a:pathLst>
          </a:custGeom>
          <a:solidFill>
            <a:srgbClr val="23879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 name="Google Shape;26;p22"/>
          <p:cNvSpPr/>
          <p:nvPr/>
        </p:nvSpPr>
        <p:spPr>
          <a:xfrm>
            <a:off x="17798045" y="3969542"/>
            <a:ext cx="238125" cy="438150"/>
          </a:xfrm>
          <a:custGeom>
            <a:avLst/>
            <a:gdLst/>
            <a:ahLst/>
            <a:cxnLst/>
            <a:rect l="l" t="t" r="r" b="b"/>
            <a:pathLst>
              <a:path w="238125" h="438150" extrusionOk="0">
                <a:moveTo>
                  <a:pt x="238124" y="437960"/>
                </a:moveTo>
                <a:lnTo>
                  <a:pt x="0" y="437960"/>
                </a:lnTo>
                <a:lnTo>
                  <a:pt x="0" y="0"/>
                </a:lnTo>
                <a:lnTo>
                  <a:pt x="238124" y="0"/>
                </a:lnTo>
                <a:lnTo>
                  <a:pt x="238124" y="437960"/>
                </a:lnTo>
                <a:close/>
              </a:path>
            </a:pathLst>
          </a:custGeom>
          <a:solidFill>
            <a:srgbClr val="FDB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 name="Google Shape;27;p22"/>
          <p:cNvSpPr/>
          <p:nvPr/>
        </p:nvSpPr>
        <p:spPr>
          <a:xfrm>
            <a:off x="17798045" y="2969301"/>
            <a:ext cx="238125" cy="762000"/>
          </a:xfrm>
          <a:custGeom>
            <a:avLst/>
            <a:gdLst/>
            <a:ahLst/>
            <a:cxnLst/>
            <a:rect l="l" t="t" r="r" b="b"/>
            <a:pathLst>
              <a:path w="238125" h="762000" extrusionOk="0">
                <a:moveTo>
                  <a:pt x="238124" y="761717"/>
                </a:moveTo>
                <a:lnTo>
                  <a:pt x="0" y="761717"/>
                </a:lnTo>
                <a:lnTo>
                  <a:pt x="0" y="0"/>
                </a:lnTo>
                <a:lnTo>
                  <a:pt x="238124" y="0"/>
                </a:lnTo>
                <a:lnTo>
                  <a:pt x="238124" y="761717"/>
                </a:lnTo>
                <a:close/>
              </a:path>
            </a:pathLst>
          </a:custGeom>
          <a:solidFill>
            <a:srgbClr val="E867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 name="Google Shape;28;p22"/>
          <p:cNvSpPr/>
          <p:nvPr/>
        </p:nvSpPr>
        <p:spPr>
          <a:xfrm>
            <a:off x="17808748" y="1718263"/>
            <a:ext cx="228600" cy="1009650"/>
          </a:xfrm>
          <a:custGeom>
            <a:avLst/>
            <a:gdLst/>
            <a:ahLst/>
            <a:cxnLst/>
            <a:rect l="l" t="t" r="r" b="b"/>
            <a:pathLst>
              <a:path w="228600" h="1009650" extrusionOk="0">
                <a:moveTo>
                  <a:pt x="228600" y="1009207"/>
                </a:moveTo>
                <a:lnTo>
                  <a:pt x="0" y="1009207"/>
                </a:lnTo>
                <a:lnTo>
                  <a:pt x="0" y="0"/>
                </a:lnTo>
                <a:lnTo>
                  <a:pt x="228600" y="0"/>
                </a:lnTo>
                <a:lnTo>
                  <a:pt x="228600" y="1009207"/>
                </a:lnTo>
                <a:close/>
              </a:path>
            </a:pathLst>
          </a:custGeom>
          <a:solidFill>
            <a:srgbClr val="23879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 name="Google Shape;29;p22"/>
          <p:cNvSpPr/>
          <p:nvPr/>
        </p:nvSpPr>
        <p:spPr>
          <a:xfrm>
            <a:off x="17798045" y="1041466"/>
            <a:ext cx="238125" cy="438150"/>
          </a:xfrm>
          <a:custGeom>
            <a:avLst/>
            <a:gdLst/>
            <a:ahLst/>
            <a:cxnLst/>
            <a:rect l="l" t="t" r="r" b="b"/>
            <a:pathLst>
              <a:path w="238125" h="438150" extrusionOk="0">
                <a:moveTo>
                  <a:pt x="238124" y="437960"/>
                </a:moveTo>
                <a:lnTo>
                  <a:pt x="0" y="437960"/>
                </a:lnTo>
                <a:lnTo>
                  <a:pt x="0" y="0"/>
                </a:lnTo>
                <a:lnTo>
                  <a:pt x="238124" y="0"/>
                </a:lnTo>
                <a:lnTo>
                  <a:pt x="238124" y="437960"/>
                </a:lnTo>
                <a:close/>
              </a:path>
            </a:pathLst>
          </a:custGeom>
          <a:solidFill>
            <a:srgbClr val="FDB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 name="Google Shape;30;p22"/>
          <p:cNvSpPr/>
          <p:nvPr/>
        </p:nvSpPr>
        <p:spPr>
          <a:xfrm>
            <a:off x="17798045" y="41226"/>
            <a:ext cx="238125" cy="762000"/>
          </a:xfrm>
          <a:custGeom>
            <a:avLst/>
            <a:gdLst/>
            <a:ahLst/>
            <a:cxnLst/>
            <a:rect l="l" t="t" r="r" b="b"/>
            <a:pathLst>
              <a:path w="238125" h="762000" extrusionOk="0">
                <a:moveTo>
                  <a:pt x="238124" y="761717"/>
                </a:moveTo>
                <a:lnTo>
                  <a:pt x="0" y="761717"/>
                </a:lnTo>
                <a:lnTo>
                  <a:pt x="0" y="0"/>
                </a:lnTo>
                <a:lnTo>
                  <a:pt x="238124" y="0"/>
                </a:lnTo>
                <a:lnTo>
                  <a:pt x="238124" y="761717"/>
                </a:lnTo>
                <a:close/>
              </a:path>
            </a:pathLst>
          </a:custGeom>
          <a:solidFill>
            <a:srgbClr val="E867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 name="Google Shape;31;p22"/>
          <p:cNvSpPr txBox="1"/>
          <p:nvPr/>
        </p:nvSpPr>
        <p:spPr>
          <a:xfrm>
            <a:off x="4876800" y="9180923"/>
            <a:ext cx="11049000" cy="73866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1400"/>
              <a:buFont typeface="Arial"/>
              <a:buNone/>
            </a:pPr>
            <a:r>
              <a:rPr lang="en-US" sz="1400">
                <a:solidFill>
                  <a:schemeClr val="dk1"/>
                </a:solidFill>
                <a:latin typeface="Arial"/>
                <a:ea typeface="Arial"/>
                <a:cs typeface="Arial"/>
                <a:sym typeface="Arial"/>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5"/>
        <p:cNvGrpSpPr/>
        <p:nvPr/>
      </p:nvGrpSpPr>
      <p:grpSpPr>
        <a:xfrm>
          <a:off x="0" y="0"/>
          <a:ext cx="0" cy="0"/>
          <a:chOff x="0" y="0"/>
          <a:chExt cx="0" cy="0"/>
        </a:xfrm>
      </p:grpSpPr>
      <p:sp>
        <p:nvSpPr>
          <p:cNvPr id="46" name="Google Shape;46;p24"/>
          <p:cNvSpPr/>
          <p:nvPr/>
        </p:nvSpPr>
        <p:spPr>
          <a:xfrm>
            <a:off x="177057" y="9847729"/>
            <a:ext cx="238125" cy="438150"/>
          </a:xfrm>
          <a:custGeom>
            <a:avLst/>
            <a:gdLst/>
            <a:ahLst/>
            <a:cxnLst/>
            <a:rect l="l" t="t" r="r" b="b"/>
            <a:pathLst>
              <a:path w="238125" h="438150" extrusionOk="0">
                <a:moveTo>
                  <a:pt x="238124" y="437960"/>
                </a:moveTo>
                <a:lnTo>
                  <a:pt x="0" y="437960"/>
                </a:lnTo>
                <a:lnTo>
                  <a:pt x="0" y="0"/>
                </a:lnTo>
                <a:lnTo>
                  <a:pt x="238124" y="0"/>
                </a:lnTo>
                <a:lnTo>
                  <a:pt x="238124" y="437960"/>
                </a:lnTo>
                <a:close/>
              </a:path>
            </a:pathLst>
          </a:custGeom>
          <a:solidFill>
            <a:srgbClr val="FDB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 name="Google Shape;47;p24"/>
          <p:cNvSpPr/>
          <p:nvPr/>
        </p:nvSpPr>
        <p:spPr>
          <a:xfrm>
            <a:off x="177057" y="8847488"/>
            <a:ext cx="238125" cy="762000"/>
          </a:xfrm>
          <a:custGeom>
            <a:avLst/>
            <a:gdLst/>
            <a:ahLst/>
            <a:cxnLst/>
            <a:rect l="l" t="t" r="r" b="b"/>
            <a:pathLst>
              <a:path w="238125" h="762000" extrusionOk="0">
                <a:moveTo>
                  <a:pt x="238124" y="761717"/>
                </a:moveTo>
                <a:lnTo>
                  <a:pt x="0" y="761717"/>
                </a:lnTo>
                <a:lnTo>
                  <a:pt x="0" y="0"/>
                </a:lnTo>
                <a:lnTo>
                  <a:pt x="238124" y="0"/>
                </a:lnTo>
                <a:lnTo>
                  <a:pt x="238124" y="761717"/>
                </a:lnTo>
                <a:close/>
              </a:path>
            </a:pathLst>
          </a:custGeom>
          <a:solidFill>
            <a:srgbClr val="E867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 name="Google Shape;48;p24"/>
          <p:cNvSpPr/>
          <p:nvPr/>
        </p:nvSpPr>
        <p:spPr>
          <a:xfrm>
            <a:off x="187762" y="7596451"/>
            <a:ext cx="228600" cy="1009650"/>
          </a:xfrm>
          <a:custGeom>
            <a:avLst/>
            <a:gdLst/>
            <a:ahLst/>
            <a:cxnLst/>
            <a:rect l="l" t="t" r="r" b="b"/>
            <a:pathLst>
              <a:path w="228600" h="1009650" extrusionOk="0">
                <a:moveTo>
                  <a:pt x="228600" y="1009207"/>
                </a:moveTo>
                <a:lnTo>
                  <a:pt x="0" y="1009207"/>
                </a:lnTo>
                <a:lnTo>
                  <a:pt x="0" y="0"/>
                </a:lnTo>
                <a:lnTo>
                  <a:pt x="228600" y="0"/>
                </a:lnTo>
                <a:lnTo>
                  <a:pt x="228600" y="1009207"/>
                </a:lnTo>
                <a:close/>
              </a:path>
            </a:pathLst>
          </a:custGeom>
          <a:solidFill>
            <a:srgbClr val="23879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 name="Google Shape;49;p24"/>
          <p:cNvSpPr/>
          <p:nvPr/>
        </p:nvSpPr>
        <p:spPr>
          <a:xfrm>
            <a:off x="177057" y="6919654"/>
            <a:ext cx="238125" cy="438150"/>
          </a:xfrm>
          <a:custGeom>
            <a:avLst/>
            <a:gdLst/>
            <a:ahLst/>
            <a:cxnLst/>
            <a:rect l="l" t="t" r="r" b="b"/>
            <a:pathLst>
              <a:path w="238125" h="438150" extrusionOk="0">
                <a:moveTo>
                  <a:pt x="238124" y="437960"/>
                </a:moveTo>
                <a:lnTo>
                  <a:pt x="0" y="437960"/>
                </a:lnTo>
                <a:lnTo>
                  <a:pt x="0" y="0"/>
                </a:lnTo>
                <a:lnTo>
                  <a:pt x="238124" y="0"/>
                </a:lnTo>
                <a:lnTo>
                  <a:pt x="238124" y="437960"/>
                </a:lnTo>
                <a:close/>
              </a:path>
            </a:pathLst>
          </a:custGeom>
          <a:solidFill>
            <a:srgbClr val="FDB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 name="Google Shape;50;p24"/>
          <p:cNvSpPr/>
          <p:nvPr/>
        </p:nvSpPr>
        <p:spPr>
          <a:xfrm>
            <a:off x="177057" y="5919413"/>
            <a:ext cx="238125" cy="762000"/>
          </a:xfrm>
          <a:custGeom>
            <a:avLst/>
            <a:gdLst/>
            <a:ahLst/>
            <a:cxnLst/>
            <a:rect l="l" t="t" r="r" b="b"/>
            <a:pathLst>
              <a:path w="238125" h="762000" extrusionOk="0">
                <a:moveTo>
                  <a:pt x="238124" y="761717"/>
                </a:moveTo>
                <a:lnTo>
                  <a:pt x="0" y="761717"/>
                </a:lnTo>
                <a:lnTo>
                  <a:pt x="0" y="0"/>
                </a:lnTo>
                <a:lnTo>
                  <a:pt x="238124" y="0"/>
                </a:lnTo>
                <a:lnTo>
                  <a:pt x="238124" y="761717"/>
                </a:lnTo>
                <a:close/>
              </a:path>
            </a:pathLst>
          </a:custGeom>
          <a:solidFill>
            <a:srgbClr val="E867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 name="Google Shape;51;p24"/>
          <p:cNvSpPr/>
          <p:nvPr/>
        </p:nvSpPr>
        <p:spPr>
          <a:xfrm>
            <a:off x="187762" y="4668374"/>
            <a:ext cx="228600" cy="1009650"/>
          </a:xfrm>
          <a:custGeom>
            <a:avLst/>
            <a:gdLst/>
            <a:ahLst/>
            <a:cxnLst/>
            <a:rect l="l" t="t" r="r" b="b"/>
            <a:pathLst>
              <a:path w="228600" h="1009650" extrusionOk="0">
                <a:moveTo>
                  <a:pt x="228600" y="1009207"/>
                </a:moveTo>
                <a:lnTo>
                  <a:pt x="0" y="1009207"/>
                </a:lnTo>
                <a:lnTo>
                  <a:pt x="0" y="0"/>
                </a:lnTo>
                <a:lnTo>
                  <a:pt x="228600" y="0"/>
                </a:lnTo>
                <a:lnTo>
                  <a:pt x="228600" y="1009207"/>
                </a:lnTo>
                <a:close/>
              </a:path>
            </a:pathLst>
          </a:custGeom>
          <a:solidFill>
            <a:srgbClr val="23879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 name="Google Shape;52;p24"/>
          <p:cNvSpPr/>
          <p:nvPr/>
        </p:nvSpPr>
        <p:spPr>
          <a:xfrm>
            <a:off x="177057" y="3991576"/>
            <a:ext cx="238125" cy="438150"/>
          </a:xfrm>
          <a:custGeom>
            <a:avLst/>
            <a:gdLst/>
            <a:ahLst/>
            <a:cxnLst/>
            <a:rect l="l" t="t" r="r" b="b"/>
            <a:pathLst>
              <a:path w="238125" h="438150" extrusionOk="0">
                <a:moveTo>
                  <a:pt x="238124" y="437960"/>
                </a:moveTo>
                <a:lnTo>
                  <a:pt x="0" y="437960"/>
                </a:lnTo>
                <a:lnTo>
                  <a:pt x="0" y="0"/>
                </a:lnTo>
                <a:lnTo>
                  <a:pt x="238124" y="0"/>
                </a:lnTo>
                <a:lnTo>
                  <a:pt x="238124" y="437960"/>
                </a:lnTo>
                <a:close/>
              </a:path>
            </a:pathLst>
          </a:custGeom>
          <a:solidFill>
            <a:srgbClr val="FDB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 name="Google Shape;53;p24"/>
          <p:cNvSpPr/>
          <p:nvPr/>
        </p:nvSpPr>
        <p:spPr>
          <a:xfrm>
            <a:off x="177057" y="2991337"/>
            <a:ext cx="238125" cy="762000"/>
          </a:xfrm>
          <a:custGeom>
            <a:avLst/>
            <a:gdLst/>
            <a:ahLst/>
            <a:cxnLst/>
            <a:rect l="l" t="t" r="r" b="b"/>
            <a:pathLst>
              <a:path w="238125" h="762000" extrusionOk="0">
                <a:moveTo>
                  <a:pt x="238124" y="761717"/>
                </a:moveTo>
                <a:lnTo>
                  <a:pt x="0" y="761717"/>
                </a:lnTo>
                <a:lnTo>
                  <a:pt x="0" y="0"/>
                </a:lnTo>
                <a:lnTo>
                  <a:pt x="238124" y="0"/>
                </a:lnTo>
                <a:lnTo>
                  <a:pt x="238124" y="761717"/>
                </a:lnTo>
                <a:close/>
              </a:path>
            </a:pathLst>
          </a:custGeom>
          <a:solidFill>
            <a:srgbClr val="E867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 name="Google Shape;54;p24"/>
          <p:cNvSpPr/>
          <p:nvPr/>
        </p:nvSpPr>
        <p:spPr>
          <a:xfrm>
            <a:off x="187762" y="1740299"/>
            <a:ext cx="228600" cy="1009650"/>
          </a:xfrm>
          <a:custGeom>
            <a:avLst/>
            <a:gdLst/>
            <a:ahLst/>
            <a:cxnLst/>
            <a:rect l="l" t="t" r="r" b="b"/>
            <a:pathLst>
              <a:path w="228600" h="1009650" extrusionOk="0">
                <a:moveTo>
                  <a:pt x="228600" y="1009207"/>
                </a:moveTo>
                <a:lnTo>
                  <a:pt x="0" y="1009207"/>
                </a:lnTo>
                <a:lnTo>
                  <a:pt x="0" y="0"/>
                </a:lnTo>
                <a:lnTo>
                  <a:pt x="228600" y="0"/>
                </a:lnTo>
                <a:lnTo>
                  <a:pt x="228600" y="1009207"/>
                </a:lnTo>
                <a:close/>
              </a:path>
            </a:pathLst>
          </a:custGeom>
          <a:solidFill>
            <a:srgbClr val="23879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 name="Google Shape;55;p24"/>
          <p:cNvSpPr/>
          <p:nvPr/>
        </p:nvSpPr>
        <p:spPr>
          <a:xfrm>
            <a:off x="177057" y="1063501"/>
            <a:ext cx="238125" cy="438150"/>
          </a:xfrm>
          <a:custGeom>
            <a:avLst/>
            <a:gdLst/>
            <a:ahLst/>
            <a:cxnLst/>
            <a:rect l="l" t="t" r="r" b="b"/>
            <a:pathLst>
              <a:path w="238125" h="438150" extrusionOk="0">
                <a:moveTo>
                  <a:pt x="238124" y="437960"/>
                </a:moveTo>
                <a:lnTo>
                  <a:pt x="0" y="437960"/>
                </a:lnTo>
                <a:lnTo>
                  <a:pt x="0" y="0"/>
                </a:lnTo>
                <a:lnTo>
                  <a:pt x="238124" y="0"/>
                </a:lnTo>
                <a:lnTo>
                  <a:pt x="238124" y="437960"/>
                </a:lnTo>
                <a:close/>
              </a:path>
            </a:pathLst>
          </a:custGeom>
          <a:solidFill>
            <a:srgbClr val="FDB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 name="Google Shape;56;p24"/>
          <p:cNvSpPr/>
          <p:nvPr/>
        </p:nvSpPr>
        <p:spPr>
          <a:xfrm>
            <a:off x="177057" y="63261"/>
            <a:ext cx="238125" cy="762000"/>
          </a:xfrm>
          <a:custGeom>
            <a:avLst/>
            <a:gdLst/>
            <a:ahLst/>
            <a:cxnLst/>
            <a:rect l="l" t="t" r="r" b="b"/>
            <a:pathLst>
              <a:path w="238125" h="762000" extrusionOk="0">
                <a:moveTo>
                  <a:pt x="238124" y="761717"/>
                </a:moveTo>
                <a:lnTo>
                  <a:pt x="0" y="761717"/>
                </a:lnTo>
                <a:lnTo>
                  <a:pt x="0" y="0"/>
                </a:lnTo>
                <a:lnTo>
                  <a:pt x="238124" y="0"/>
                </a:lnTo>
                <a:lnTo>
                  <a:pt x="238124" y="761717"/>
                </a:lnTo>
                <a:close/>
              </a:path>
            </a:pathLst>
          </a:custGeom>
          <a:solidFill>
            <a:srgbClr val="E8676A"/>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57" name="Google Shape;57;p24"/>
          <p:cNvPicPr preferRelativeResize="0"/>
          <p:nvPr/>
        </p:nvPicPr>
        <p:blipFill rotWithShape="1">
          <a:blip r:embed="rId10">
            <a:alphaModFix/>
          </a:blip>
          <a:srcRect/>
          <a:stretch/>
        </p:blipFill>
        <p:spPr>
          <a:xfrm>
            <a:off x="15011400" y="419100"/>
            <a:ext cx="2891670" cy="932139"/>
          </a:xfrm>
          <a:prstGeom prst="rect">
            <a:avLst/>
          </a:prstGeom>
          <a:noFill/>
          <a:ln>
            <a:noFill/>
          </a:ln>
        </p:spPr>
      </p:pic>
      <p:sp>
        <p:nvSpPr>
          <p:cNvPr id="58" name="Google Shape;58;p24"/>
          <p:cNvSpPr txBox="1"/>
          <p:nvPr/>
        </p:nvSpPr>
        <p:spPr>
          <a:xfrm>
            <a:off x="4876800" y="9180923"/>
            <a:ext cx="11049000" cy="73866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1400"/>
              <a:buFont typeface="Arial"/>
              <a:buNone/>
            </a:pPr>
            <a:r>
              <a:rPr lang="en-US" sz="1400">
                <a:solidFill>
                  <a:schemeClr val="dk1"/>
                </a:solidFill>
                <a:latin typeface="Arial"/>
                <a:ea typeface="Arial"/>
                <a:cs typeface="Arial"/>
                <a:sym typeface="Arial"/>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a:p>
        </p:txBody>
      </p:sp>
      <p:pic>
        <p:nvPicPr>
          <p:cNvPr id="59" name="Google Shape;59;p24"/>
          <p:cNvPicPr preferRelativeResize="0"/>
          <p:nvPr/>
        </p:nvPicPr>
        <p:blipFill rotWithShape="1">
          <a:blip r:embed="rId11">
            <a:alphaModFix/>
          </a:blip>
          <a:srcRect/>
          <a:stretch/>
        </p:blipFill>
        <p:spPr>
          <a:xfrm>
            <a:off x="1447800" y="9243313"/>
            <a:ext cx="3200399" cy="67627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5" r:id="rId1"/>
    <p:sldLayoutId id="2147483657" r:id="rId2"/>
    <p:sldLayoutId id="2147483658" r:id="rId3"/>
    <p:sldLayoutId id="2147483659" r:id="rId4"/>
    <p:sldLayoutId id="2147483661" r:id="rId5"/>
    <p:sldLayoutId id="2147483663" r:id="rId6"/>
    <p:sldLayoutId id="2147483664" r:id="rId7"/>
    <p:sldLayoutId id="2147483665"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0.xml"/><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0.xml"/><Relationship Id="rId6" Type="http://schemas.openxmlformats.org/officeDocument/2006/relationships/image" Target="../media/image70.png"/><Relationship Id="rId4" Type="http://schemas.openxmlformats.org/officeDocument/2006/relationships/image" Target="../media/image4.emf"/></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 Id="rId5" Type="http://schemas.openxmlformats.org/officeDocument/2006/relationships/image" Target="../media/image14.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15.xml"/><Relationship Id="rId1" Type="http://schemas.openxmlformats.org/officeDocument/2006/relationships/slideLayout" Target="../slideLayouts/slideLayout10.xml"/><Relationship Id="rId4" Type="http://schemas.openxmlformats.org/officeDocument/2006/relationships/image" Target="../media/image6.e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16.xml"/><Relationship Id="rId1" Type="http://schemas.openxmlformats.org/officeDocument/2006/relationships/slideLayout" Target="../slideLayouts/slideLayout10.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17.xml"/><Relationship Id="rId1" Type="http://schemas.openxmlformats.org/officeDocument/2006/relationships/slideLayout" Target="../slideLayouts/slideLayout10.xml"/><Relationship Id="rId6" Type="http://schemas.openxmlformats.org/officeDocument/2006/relationships/image" Target="../media/image16.png"/><Relationship Id="rId5" Type="http://schemas.openxmlformats.org/officeDocument/2006/relationships/oleObject" Target="../embeddings/oleObject5.bin"/><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notesSlide" Target="../notesSlides/notesSlide18.xml"/><Relationship Id="rId1" Type="http://schemas.openxmlformats.org/officeDocument/2006/relationships/slideLayout" Target="../slideLayouts/slideLayout10.xml"/><Relationship Id="rId6" Type="http://schemas.openxmlformats.org/officeDocument/2006/relationships/image" Target="../media/image18.png"/><Relationship Id="rId5" Type="http://schemas.openxmlformats.org/officeDocument/2006/relationships/oleObject" Target="../embeddings/oleObject7.bin"/><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1"/>
          <p:cNvSpPr txBox="1"/>
          <p:nvPr/>
        </p:nvSpPr>
        <p:spPr>
          <a:xfrm>
            <a:off x="1733550" y="6591300"/>
            <a:ext cx="14820900" cy="13849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 sz="4800" b="1" dirty="0">
                <a:solidFill>
                  <a:srgbClr val="E7686A"/>
                </a:solidFill>
                <a:latin typeface="Calibri"/>
                <a:cs typeface="Calibri"/>
                <a:sym typeface="Calibri"/>
              </a:rPr>
              <a:t>MODELOS LINEARES GENERALIZADOS: ANOVA</a:t>
            </a:r>
            <a:endParaRPr dirty="0"/>
          </a:p>
          <a:p>
            <a:pPr marL="0" marR="0" lvl="0" indent="0" algn="ctr" rtl="0">
              <a:spcBef>
                <a:spcPts val="5"/>
              </a:spcBef>
              <a:spcAft>
                <a:spcPts val="0"/>
              </a:spcAft>
              <a:buNone/>
            </a:pPr>
            <a:r>
              <a:rPr lang="es" sz="3600" b="1" dirty="0">
                <a:solidFill>
                  <a:srgbClr val="E7686A"/>
                </a:solidFill>
                <a:latin typeface="Calibri"/>
                <a:ea typeface="Calibri"/>
                <a:cs typeface="Calibri"/>
                <a:sym typeface="Calibri"/>
              </a:rPr>
              <a:t> [UNIOVI]</a:t>
            </a:r>
            <a:endParaRPr sz="3200" b="1" dirty="0">
              <a:solidFill>
                <a:srgbClr val="E7686A"/>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72397E6-0050-724E-E561-C88D8DE6EF7C}"/>
              </a:ext>
            </a:extLst>
          </p:cNvPr>
          <p:cNvGrpSpPr/>
          <p:nvPr/>
        </p:nvGrpSpPr>
        <p:grpSpPr>
          <a:xfrm>
            <a:off x="374491" y="1677589"/>
            <a:ext cx="10167538" cy="6687997"/>
            <a:chOff x="1079142" y="1056938"/>
            <a:chExt cx="12620906" cy="8125792"/>
          </a:xfrm>
        </p:grpSpPr>
        <p:sp>
          <p:nvSpPr>
            <p:cNvPr id="3119" name="Text Box 12"/>
            <p:cNvSpPr txBox="1">
              <a:spLocks noChangeArrowheads="1"/>
            </p:cNvSpPr>
            <p:nvPr/>
          </p:nvSpPr>
          <p:spPr bwMode="auto">
            <a:xfrm>
              <a:off x="1079142" y="6672544"/>
              <a:ext cx="4000547" cy="786457"/>
            </a:xfrm>
            <a:prstGeom prst="rect">
              <a:avLst/>
            </a:prstGeom>
            <a:noFill/>
            <a:ln w="9525">
              <a:noFill/>
              <a:round/>
              <a:headEnd/>
              <a:tailEnd/>
            </a:ln>
          </p:spPr>
          <p:txBody>
            <a:bodyPr wrap="none" lIns="152820" tIns="76680" rIns="152820" bIns="76680">
              <a:spAutoFit/>
            </a:bodyPr>
            <a:lstStyle/>
            <a:p>
              <a:pPr eaLnBrk="0" hangingPunct="0">
                <a:buClrTx/>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s" sz="3200" b="1" dirty="0">
                  <a:latin typeface="+mj-lt"/>
                </a:rPr>
                <a:t>T</a:t>
              </a:r>
              <a:r>
                <a:rPr lang="es-ES" sz="3200" b="1" dirty="0">
                  <a:latin typeface="+mj-lt"/>
                </a:rPr>
                <a:t>o</a:t>
              </a:r>
              <a:r>
                <a:rPr lang="es" sz="3200" b="1" dirty="0">
                  <a:latin typeface="+mj-lt"/>
                </a:rPr>
                <a:t>tal muestras</a:t>
              </a:r>
            </a:p>
          </p:txBody>
        </p:sp>
        <p:grpSp>
          <p:nvGrpSpPr>
            <p:cNvPr id="61" name="60 Grupo"/>
            <p:cNvGrpSpPr/>
            <p:nvPr/>
          </p:nvGrpSpPr>
          <p:grpSpPr>
            <a:xfrm>
              <a:off x="4038125" y="4672966"/>
              <a:ext cx="6397575" cy="4509764"/>
              <a:chOff x="2316163" y="3105150"/>
              <a:chExt cx="4265047" cy="3006509"/>
            </a:xfrm>
          </p:grpSpPr>
          <p:sp>
            <p:nvSpPr>
              <p:cNvPr id="3116" name="Freeform 19"/>
              <p:cNvSpPr>
                <a:spLocks/>
              </p:cNvSpPr>
              <p:nvPr/>
            </p:nvSpPr>
            <p:spPr bwMode="auto">
              <a:xfrm rot="3600000" flipV="1">
                <a:off x="1592263" y="3829050"/>
                <a:ext cx="2776538" cy="1328737"/>
              </a:xfrm>
              <a:custGeom>
                <a:avLst/>
                <a:gdLst>
                  <a:gd name="T0" fmla="*/ 0 w 21600"/>
                  <a:gd name="T1" fmla="*/ 0 h 19980"/>
                  <a:gd name="T2" fmla="*/ 0 w 21600"/>
                  <a:gd name="T3" fmla="*/ 0 h 19980"/>
                  <a:gd name="T4" fmla="*/ 0 w 21600"/>
                  <a:gd name="T5" fmla="*/ 0 h 19980"/>
                  <a:gd name="T6" fmla="*/ 0 60000 65536"/>
                  <a:gd name="T7" fmla="*/ 0 60000 65536"/>
                  <a:gd name="T8" fmla="*/ 0 60000 65536"/>
                  <a:gd name="T9" fmla="*/ 0 w 21600"/>
                  <a:gd name="T10" fmla="*/ 0 h 19980"/>
                  <a:gd name="T11" fmla="*/ 21600 w 21600"/>
                  <a:gd name="T12" fmla="*/ 19980 h 19980"/>
                </a:gdLst>
                <a:ahLst/>
                <a:cxnLst>
                  <a:cxn ang="T6">
                    <a:pos x="T0" y="T1"/>
                  </a:cxn>
                  <a:cxn ang="T7">
                    <a:pos x="T2" y="T3"/>
                  </a:cxn>
                  <a:cxn ang="T8">
                    <a:pos x="T4" y="T5"/>
                  </a:cxn>
                </a:cxnLst>
                <a:rect l="T9" t="T10" r="T11" b="T12"/>
                <a:pathLst>
                  <a:path w="21600" h="19980" fill="none" extrusionOk="0">
                    <a:moveTo>
                      <a:pt x="15219" y="0"/>
                    </a:moveTo>
                    <a:cubicBezTo>
                      <a:pt x="19303" y="4055"/>
                      <a:pt x="21600" y="9572"/>
                      <a:pt x="21600" y="15327"/>
                    </a:cubicBezTo>
                    <a:cubicBezTo>
                      <a:pt x="21600" y="16891"/>
                      <a:pt x="21429" y="18451"/>
                      <a:pt x="21092" y="19979"/>
                    </a:cubicBezTo>
                  </a:path>
                  <a:path w="21600" h="19980" stroke="0" extrusionOk="0">
                    <a:moveTo>
                      <a:pt x="15219" y="0"/>
                    </a:moveTo>
                    <a:cubicBezTo>
                      <a:pt x="19303" y="4055"/>
                      <a:pt x="21600" y="9572"/>
                      <a:pt x="21600" y="15327"/>
                    </a:cubicBezTo>
                    <a:cubicBezTo>
                      <a:pt x="21600" y="16891"/>
                      <a:pt x="21429" y="18451"/>
                      <a:pt x="21092" y="19979"/>
                    </a:cubicBezTo>
                    <a:lnTo>
                      <a:pt x="0" y="15327"/>
                    </a:lnTo>
                    <a:lnTo>
                      <a:pt x="15219" y="0"/>
                    </a:lnTo>
                    <a:close/>
                  </a:path>
                </a:pathLst>
              </a:custGeom>
              <a:noFill/>
              <a:ln w="28440">
                <a:solidFill>
                  <a:srgbClr val="000000"/>
                </a:solidFill>
                <a:miter lim="800000"/>
                <a:headEnd type="triangle" w="med" len="med"/>
                <a:tailEnd type="triangle" w="med" len="med"/>
              </a:ln>
            </p:spPr>
            <p:txBody>
              <a:bodyPr wrap="none" anchor="ctr"/>
              <a:lstStyle/>
              <a:p>
                <a:endParaRPr lang="en-US" sz="2100" dirty="0">
                  <a:latin typeface="+mj-lt"/>
                </a:endParaRPr>
              </a:p>
            </p:txBody>
          </p:sp>
          <p:sp>
            <p:nvSpPr>
              <p:cNvPr id="3117" name="Freeform 20"/>
              <p:cNvSpPr>
                <a:spLocks/>
              </p:cNvSpPr>
              <p:nvPr/>
            </p:nvSpPr>
            <p:spPr bwMode="auto">
              <a:xfrm rot="3600000" flipV="1">
                <a:off x="3883025" y="3668713"/>
                <a:ext cx="2711450" cy="1785937"/>
              </a:xfrm>
              <a:custGeom>
                <a:avLst/>
                <a:gdLst>
                  <a:gd name="T0" fmla="*/ 0 w 21583"/>
                  <a:gd name="T1" fmla="*/ 0 h 17472"/>
                  <a:gd name="T2" fmla="*/ 0 w 21583"/>
                  <a:gd name="T3" fmla="*/ 0 h 17472"/>
                  <a:gd name="T4" fmla="*/ 0 w 21583"/>
                  <a:gd name="T5" fmla="*/ 0 h 17472"/>
                  <a:gd name="T6" fmla="*/ 0 60000 65536"/>
                  <a:gd name="T7" fmla="*/ 0 60000 65536"/>
                  <a:gd name="T8" fmla="*/ 0 60000 65536"/>
                  <a:gd name="T9" fmla="*/ 0 w 21583"/>
                  <a:gd name="T10" fmla="*/ 0 h 17472"/>
                  <a:gd name="T11" fmla="*/ 21583 w 21583"/>
                  <a:gd name="T12" fmla="*/ 17472 h 17472"/>
                </a:gdLst>
                <a:ahLst/>
                <a:cxnLst>
                  <a:cxn ang="T6">
                    <a:pos x="T0" y="T1"/>
                  </a:cxn>
                  <a:cxn ang="T7">
                    <a:pos x="T2" y="T3"/>
                  </a:cxn>
                  <a:cxn ang="T8">
                    <a:pos x="T4" y="T5"/>
                  </a:cxn>
                </a:cxnLst>
                <a:rect l="T9" t="T10" r="T11" b="T12"/>
                <a:pathLst>
                  <a:path w="21583" h="17472" fill="none" extrusionOk="0">
                    <a:moveTo>
                      <a:pt x="12700" y="0"/>
                    </a:moveTo>
                    <a:cubicBezTo>
                      <a:pt x="18047" y="3887"/>
                      <a:pt x="21320" y="10008"/>
                      <a:pt x="21582" y="16614"/>
                    </a:cubicBezTo>
                  </a:path>
                  <a:path w="21583" h="17472" stroke="0" extrusionOk="0">
                    <a:moveTo>
                      <a:pt x="12700" y="0"/>
                    </a:moveTo>
                    <a:cubicBezTo>
                      <a:pt x="18047" y="3887"/>
                      <a:pt x="21320" y="10008"/>
                      <a:pt x="21582" y="16614"/>
                    </a:cubicBezTo>
                    <a:lnTo>
                      <a:pt x="0" y="17472"/>
                    </a:lnTo>
                    <a:lnTo>
                      <a:pt x="12700" y="0"/>
                    </a:lnTo>
                    <a:close/>
                  </a:path>
                </a:pathLst>
              </a:custGeom>
              <a:noFill/>
              <a:ln w="28440">
                <a:solidFill>
                  <a:srgbClr val="000000"/>
                </a:solidFill>
                <a:miter lim="800000"/>
                <a:headEnd type="triangle" w="med" len="med"/>
                <a:tailEnd type="triangle" w="med" len="med"/>
              </a:ln>
            </p:spPr>
            <p:txBody>
              <a:bodyPr wrap="none" anchor="ctr"/>
              <a:lstStyle/>
              <a:p>
                <a:endParaRPr lang="en-US" sz="2100" dirty="0">
                  <a:latin typeface="+mj-lt"/>
                </a:endParaRPr>
              </a:p>
            </p:txBody>
          </p:sp>
          <p:sp>
            <p:nvSpPr>
              <p:cNvPr id="3118" name="Rectangle 21"/>
              <p:cNvSpPr>
                <a:spLocks noChangeArrowheads="1"/>
              </p:cNvSpPr>
              <p:nvPr/>
            </p:nvSpPr>
            <p:spPr bwMode="auto">
              <a:xfrm>
                <a:off x="2870200" y="5637213"/>
                <a:ext cx="3711010" cy="474446"/>
              </a:xfrm>
              <a:prstGeom prst="rect">
                <a:avLst/>
              </a:prstGeom>
              <a:noFill/>
              <a:ln w="9525">
                <a:noFill/>
                <a:round/>
                <a:headEnd/>
                <a:tailEnd/>
              </a:ln>
            </p:spPr>
            <p:txBody>
              <a:bodyPr wrap="none" lIns="152820" tIns="76680" rIns="152820" bIns="76680">
                <a:spAutoFit/>
              </a:bodyPr>
              <a:lstStyle/>
              <a:p>
                <a:pPr>
                  <a:buClrTx/>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s" sz="2800" dirty="0">
                    <a:latin typeface="+mj-lt"/>
                  </a:rPr>
                  <a:t>Variabilidad TOTAL (SST)</a:t>
                </a:r>
              </a:p>
            </p:txBody>
          </p:sp>
        </p:grpSp>
        <p:grpSp>
          <p:nvGrpSpPr>
            <p:cNvPr id="3090" name="Group 36"/>
            <p:cNvGrpSpPr>
              <a:grpSpLocks/>
            </p:cNvGrpSpPr>
            <p:nvPr/>
          </p:nvGrpSpPr>
          <p:grpSpPr bwMode="auto">
            <a:xfrm>
              <a:off x="4297681" y="7211385"/>
              <a:ext cx="7855745" cy="983458"/>
              <a:chOff x="1568" y="3022"/>
              <a:chExt cx="3299" cy="413"/>
            </a:xfrm>
          </p:grpSpPr>
          <p:sp>
            <p:nvSpPr>
              <p:cNvPr id="3103" name="Line 37"/>
              <p:cNvSpPr>
                <a:spLocks noChangeShapeType="1"/>
              </p:cNvSpPr>
              <p:nvPr/>
            </p:nvSpPr>
            <p:spPr bwMode="auto">
              <a:xfrm flipV="1">
                <a:off x="1664" y="3212"/>
                <a:ext cx="3203" cy="5"/>
              </a:xfrm>
              <a:prstGeom prst="line">
                <a:avLst/>
              </a:prstGeom>
              <a:noFill/>
              <a:ln w="38160">
                <a:solidFill>
                  <a:srgbClr val="000000"/>
                </a:solidFill>
                <a:miter lim="800000"/>
                <a:headEnd/>
                <a:tailEnd/>
              </a:ln>
            </p:spPr>
            <p:txBody>
              <a:bodyPr/>
              <a:lstStyle/>
              <a:p>
                <a:endParaRPr lang="en-US" sz="2100" dirty="0">
                  <a:latin typeface="+mj-lt"/>
                </a:endParaRPr>
              </a:p>
            </p:txBody>
          </p:sp>
          <p:grpSp>
            <p:nvGrpSpPr>
              <p:cNvPr id="3104" name="Group 38"/>
              <p:cNvGrpSpPr>
                <a:grpSpLocks/>
              </p:cNvGrpSpPr>
              <p:nvPr/>
            </p:nvGrpSpPr>
            <p:grpSpPr bwMode="auto">
              <a:xfrm>
                <a:off x="1568" y="3022"/>
                <a:ext cx="2843" cy="413"/>
                <a:chOff x="1568" y="3022"/>
                <a:chExt cx="2843" cy="413"/>
              </a:xfrm>
            </p:grpSpPr>
            <p:sp>
              <p:nvSpPr>
                <p:cNvPr id="3105" name="Text Box 39"/>
                <p:cNvSpPr txBox="1">
                  <a:spLocks noChangeArrowheads="1"/>
                </p:cNvSpPr>
                <p:nvPr/>
              </p:nvSpPr>
              <p:spPr bwMode="auto">
                <a:xfrm>
                  <a:off x="1568" y="3038"/>
                  <a:ext cx="364" cy="397"/>
                </a:xfrm>
                <a:prstGeom prst="rect">
                  <a:avLst/>
                </a:prstGeom>
                <a:noFill/>
                <a:ln w="9525">
                  <a:noFill/>
                  <a:round/>
                  <a:headEnd/>
                  <a:tailEnd/>
                </a:ln>
              </p:spPr>
              <p:txBody>
                <a:bodyPr wrap="none" lIns="152820" tIns="76680" rIns="152820" bIns="76680">
                  <a:spAutoFit/>
                </a:bodyPr>
                <a:lstStyle/>
                <a:p>
                  <a:pPr eaLnBrk="0" hangingPunct="0">
                    <a:buClrTx/>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s" sz="4050" dirty="0">
                      <a:solidFill>
                        <a:srgbClr val="C00000"/>
                      </a:solidFill>
                      <a:latin typeface="+mj-lt"/>
                    </a:rPr>
                    <a:t></a:t>
                  </a:r>
                </a:p>
              </p:txBody>
            </p:sp>
            <p:sp>
              <p:nvSpPr>
                <p:cNvPr id="3106" name="Text Box 40"/>
                <p:cNvSpPr txBox="1">
                  <a:spLocks noChangeArrowheads="1"/>
                </p:cNvSpPr>
                <p:nvPr/>
              </p:nvSpPr>
              <p:spPr bwMode="auto">
                <a:xfrm>
                  <a:off x="2287" y="3022"/>
                  <a:ext cx="364" cy="397"/>
                </a:xfrm>
                <a:prstGeom prst="rect">
                  <a:avLst/>
                </a:prstGeom>
                <a:noFill/>
                <a:ln w="9525">
                  <a:noFill/>
                  <a:round/>
                  <a:headEnd/>
                  <a:tailEnd/>
                </a:ln>
              </p:spPr>
              <p:txBody>
                <a:bodyPr wrap="none" lIns="152820" tIns="76680" rIns="152820" bIns="76680">
                  <a:spAutoFit/>
                </a:bodyPr>
                <a:lstStyle/>
                <a:p>
                  <a:pPr eaLnBrk="0" hangingPunct="0">
                    <a:buClrTx/>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s" sz="4050" dirty="0">
                      <a:solidFill>
                        <a:srgbClr val="C00000"/>
                      </a:solidFill>
                      <a:latin typeface="+mj-lt"/>
                    </a:rPr>
                    <a:t></a:t>
                  </a:r>
                </a:p>
              </p:txBody>
            </p:sp>
            <p:sp>
              <p:nvSpPr>
                <p:cNvPr id="3107" name="Text Box 41"/>
                <p:cNvSpPr txBox="1">
                  <a:spLocks noChangeArrowheads="1"/>
                </p:cNvSpPr>
                <p:nvPr/>
              </p:nvSpPr>
              <p:spPr bwMode="auto">
                <a:xfrm>
                  <a:off x="3347" y="3023"/>
                  <a:ext cx="364" cy="397"/>
                </a:xfrm>
                <a:prstGeom prst="rect">
                  <a:avLst/>
                </a:prstGeom>
                <a:noFill/>
                <a:ln w="9525">
                  <a:noFill/>
                  <a:round/>
                  <a:headEnd/>
                  <a:tailEnd/>
                </a:ln>
              </p:spPr>
              <p:txBody>
                <a:bodyPr wrap="none" lIns="152820" tIns="76680" rIns="152820" bIns="76680">
                  <a:spAutoFit/>
                </a:bodyPr>
                <a:lstStyle/>
                <a:p>
                  <a:pPr eaLnBrk="0" hangingPunct="0">
                    <a:buClrTx/>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s" sz="4050" dirty="0">
                      <a:solidFill>
                        <a:srgbClr val="C00000"/>
                      </a:solidFill>
                      <a:latin typeface="+mj-lt"/>
                    </a:rPr>
                    <a:t></a:t>
                  </a:r>
                </a:p>
              </p:txBody>
            </p:sp>
            <p:sp>
              <p:nvSpPr>
                <p:cNvPr id="3108" name="Text Box 42"/>
                <p:cNvSpPr txBox="1">
                  <a:spLocks noChangeArrowheads="1"/>
                </p:cNvSpPr>
                <p:nvPr/>
              </p:nvSpPr>
              <p:spPr bwMode="auto">
                <a:xfrm>
                  <a:off x="4047" y="3022"/>
                  <a:ext cx="364" cy="397"/>
                </a:xfrm>
                <a:prstGeom prst="rect">
                  <a:avLst/>
                </a:prstGeom>
                <a:noFill/>
                <a:ln w="9525">
                  <a:noFill/>
                  <a:round/>
                  <a:headEnd/>
                  <a:tailEnd/>
                </a:ln>
              </p:spPr>
              <p:txBody>
                <a:bodyPr wrap="none" lIns="152820" tIns="76680" rIns="152820" bIns="76680">
                  <a:spAutoFit/>
                </a:bodyPr>
                <a:lstStyle/>
                <a:p>
                  <a:pPr eaLnBrk="0" hangingPunct="0">
                    <a:buClrTx/>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s" sz="4050" dirty="0">
                      <a:solidFill>
                        <a:srgbClr val="C00000"/>
                      </a:solidFill>
                      <a:latin typeface="+mj-lt"/>
                    </a:rPr>
                    <a:t></a:t>
                  </a:r>
                </a:p>
              </p:txBody>
            </p:sp>
          </p:grpSp>
        </p:grpSp>
        <p:grpSp>
          <p:nvGrpSpPr>
            <p:cNvPr id="3091" name="Group 43"/>
            <p:cNvGrpSpPr>
              <a:grpSpLocks/>
            </p:cNvGrpSpPr>
            <p:nvPr/>
          </p:nvGrpSpPr>
          <p:grpSpPr bwMode="auto">
            <a:xfrm>
              <a:off x="4431031" y="7323288"/>
              <a:ext cx="7624763" cy="790573"/>
              <a:chOff x="1624" y="3069"/>
              <a:chExt cx="3202" cy="332"/>
            </a:xfrm>
          </p:grpSpPr>
          <p:sp>
            <p:nvSpPr>
              <p:cNvPr id="3096" name="Line 44"/>
              <p:cNvSpPr>
                <a:spLocks noChangeShapeType="1"/>
              </p:cNvSpPr>
              <p:nvPr/>
            </p:nvSpPr>
            <p:spPr bwMode="auto">
              <a:xfrm flipV="1">
                <a:off x="1624" y="3204"/>
                <a:ext cx="3202" cy="6"/>
              </a:xfrm>
              <a:prstGeom prst="line">
                <a:avLst/>
              </a:prstGeom>
              <a:noFill/>
              <a:ln w="38160">
                <a:solidFill>
                  <a:srgbClr val="000000"/>
                </a:solidFill>
                <a:miter lim="800000"/>
                <a:headEnd/>
                <a:tailEnd/>
              </a:ln>
            </p:spPr>
            <p:txBody>
              <a:bodyPr/>
              <a:lstStyle/>
              <a:p>
                <a:endParaRPr lang="en-US" sz="2100" dirty="0">
                  <a:latin typeface="+mj-lt"/>
                </a:endParaRPr>
              </a:p>
            </p:txBody>
          </p:sp>
          <p:sp>
            <p:nvSpPr>
              <p:cNvPr id="3097" name="Text Box 45"/>
              <p:cNvSpPr txBox="1">
                <a:spLocks noChangeArrowheads="1"/>
              </p:cNvSpPr>
              <p:nvPr/>
            </p:nvSpPr>
            <p:spPr bwMode="auto">
              <a:xfrm>
                <a:off x="2711" y="3071"/>
                <a:ext cx="311" cy="315"/>
              </a:xfrm>
              <a:prstGeom prst="rect">
                <a:avLst/>
              </a:prstGeom>
              <a:noFill/>
              <a:ln w="9525">
                <a:noFill/>
                <a:round/>
                <a:headEnd/>
                <a:tailEnd/>
              </a:ln>
            </p:spPr>
            <p:txBody>
              <a:bodyPr wrap="none" lIns="152820" tIns="76680" rIns="152820" bIns="76680">
                <a:spAutoFit/>
              </a:bodyPr>
              <a:lstStyle/>
              <a:p>
                <a:pPr eaLnBrk="0" hangingPunct="0">
                  <a:buClrTx/>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s" sz="3000" dirty="0">
                    <a:solidFill>
                      <a:srgbClr val="00CC99"/>
                    </a:solidFill>
                    <a:latin typeface="+mj-lt"/>
                  </a:rPr>
                  <a:t></a:t>
                </a:r>
              </a:p>
            </p:txBody>
          </p:sp>
          <p:sp>
            <p:nvSpPr>
              <p:cNvPr id="3098" name="Text Box 46"/>
              <p:cNvSpPr txBox="1">
                <a:spLocks noChangeArrowheads="1"/>
              </p:cNvSpPr>
              <p:nvPr/>
            </p:nvSpPr>
            <p:spPr bwMode="auto">
              <a:xfrm>
                <a:off x="2955" y="3069"/>
                <a:ext cx="311" cy="315"/>
              </a:xfrm>
              <a:prstGeom prst="rect">
                <a:avLst/>
              </a:prstGeom>
              <a:noFill/>
              <a:ln w="9525">
                <a:noFill/>
                <a:round/>
                <a:headEnd/>
                <a:tailEnd/>
              </a:ln>
            </p:spPr>
            <p:txBody>
              <a:bodyPr wrap="none" lIns="152820" tIns="76680" rIns="152820" bIns="76680">
                <a:spAutoFit/>
              </a:bodyPr>
              <a:lstStyle/>
              <a:p>
                <a:pPr eaLnBrk="0" hangingPunct="0">
                  <a:buClrTx/>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s" sz="3000" dirty="0">
                    <a:solidFill>
                      <a:srgbClr val="00CC99"/>
                    </a:solidFill>
                    <a:latin typeface="+mj-lt"/>
                  </a:rPr>
                  <a:t></a:t>
                </a:r>
              </a:p>
            </p:txBody>
          </p:sp>
          <p:sp>
            <p:nvSpPr>
              <p:cNvPr id="3099" name="Text Box 47"/>
              <p:cNvSpPr txBox="1">
                <a:spLocks noChangeArrowheads="1"/>
              </p:cNvSpPr>
              <p:nvPr/>
            </p:nvSpPr>
            <p:spPr bwMode="auto">
              <a:xfrm>
                <a:off x="1710" y="3074"/>
                <a:ext cx="311" cy="315"/>
              </a:xfrm>
              <a:prstGeom prst="rect">
                <a:avLst/>
              </a:prstGeom>
              <a:noFill/>
              <a:ln w="9525">
                <a:noFill/>
                <a:round/>
                <a:headEnd/>
                <a:tailEnd/>
              </a:ln>
            </p:spPr>
            <p:txBody>
              <a:bodyPr wrap="none" lIns="152820" tIns="76680" rIns="152820" bIns="76680">
                <a:spAutoFit/>
              </a:bodyPr>
              <a:lstStyle/>
              <a:p>
                <a:pPr eaLnBrk="0" hangingPunct="0">
                  <a:buClrTx/>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s" sz="3000" dirty="0">
                    <a:solidFill>
                      <a:srgbClr val="00CC99"/>
                    </a:solidFill>
                    <a:latin typeface="+mj-lt"/>
                  </a:rPr>
                  <a:t></a:t>
                </a:r>
              </a:p>
            </p:txBody>
          </p:sp>
          <p:sp>
            <p:nvSpPr>
              <p:cNvPr id="3100" name="Text Box 48"/>
              <p:cNvSpPr txBox="1">
                <a:spLocks noChangeArrowheads="1"/>
              </p:cNvSpPr>
              <p:nvPr/>
            </p:nvSpPr>
            <p:spPr bwMode="auto">
              <a:xfrm>
                <a:off x="1905" y="3071"/>
                <a:ext cx="311" cy="315"/>
              </a:xfrm>
              <a:prstGeom prst="rect">
                <a:avLst/>
              </a:prstGeom>
              <a:noFill/>
              <a:ln w="9525">
                <a:noFill/>
                <a:round/>
                <a:headEnd/>
                <a:tailEnd/>
              </a:ln>
            </p:spPr>
            <p:txBody>
              <a:bodyPr wrap="none" lIns="152820" tIns="76680" rIns="152820" bIns="76680">
                <a:spAutoFit/>
              </a:bodyPr>
              <a:lstStyle/>
              <a:p>
                <a:pPr eaLnBrk="0" hangingPunct="0">
                  <a:buClrTx/>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s" sz="3000" dirty="0">
                    <a:solidFill>
                      <a:srgbClr val="00CC99"/>
                    </a:solidFill>
                    <a:latin typeface="+mj-lt"/>
                  </a:rPr>
                  <a:t></a:t>
                </a:r>
              </a:p>
            </p:txBody>
          </p:sp>
          <p:sp>
            <p:nvSpPr>
              <p:cNvPr id="3101" name="Text Box 49"/>
              <p:cNvSpPr txBox="1">
                <a:spLocks noChangeArrowheads="1"/>
              </p:cNvSpPr>
              <p:nvPr/>
            </p:nvSpPr>
            <p:spPr bwMode="auto">
              <a:xfrm>
                <a:off x="2102" y="3086"/>
                <a:ext cx="311" cy="315"/>
              </a:xfrm>
              <a:prstGeom prst="rect">
                <a:avLst/>
              </a:prstGeom>
              <a:noFill/>
              <a:ln w="9525">
                <a:noFill/>
                <a:round/>
                <a:headEnd/>
                <a:tailEnd/>
              </a:ln>
            </p:spPr>
            <p:txBody>
              <a:bodyPr wrap="none" lIns="152820" tIns="76680" rIns="152820" bIns="76680">
                <a:spAutoFit/>
              </a:bodyPr>
              <a:lstStyle/>
              <a:p>
                <a:pPr eaLnBrk="0" hangingPunct="0">
                  <a:buClrTx/>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s" sz="3000" dirty="0">
                    <a:solidFill>
                      <a:srgbClr val="00CC99"/>
                    </a:solidFill>
                    <a:latin typeface="+mj-lt"/>
                  </a:rPr>
                  <a:t></a:t>
                </a:r>
              </a:p>
            </p:txBody>
          </p:sp>
          <p:sp>
            <p:nvSpPr>
              <p:cNvPr id="3102" name="Text Box 50"/>
              <p:cNvSpPr txBox="1">
                <a:spLocks noChangeArrowheads="1"/>
              </p:cNvSpPr>
              <p:nvPr/>
            </p:nvSpPr>
            <p:spPr bwMode="auto">
              <a:xfrm>
                <a:off x="2464" y="3086"/>
                <a:ext cx="311" cy="315"/>
              </a:xfrm>
              <a:prstGeom prst="rect">
                <a:avLst/>
              </a:prstGeom>
              <a:noFill/>
              <a:ln w="9525">
                <a:noFill/>
                <a:round/>
                <a:headEnd/>
                <a:tailEnd/>
              </a:ln>
            </p:spPr>
            <p:txBody>
              <a:bodyPr wrap="none" lIns="152820" tIns="76680" rIns="152820" bIns="76680">
                <a:spAutoFit/>
              </a:bodyPr>
              <a:lstStyle/>
              <a:p>
                <a:pPr eaLnBrk="0" hangingPunct="0">
                  <a:buClrTx/>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s" sz="3000" dirty="0">
                    <a:solidFill>
                      <a:srgbClr val="00CC99"/>
                    </a:solidFill>
                    <a:latin typeface="+mj-lt"/>
                  </a:rPr>
                  <a:t></a:t>
                </a:r>
              </a:p>
            </p:txBody>
          </p:sp>
        </p:grpSp>
        <p:sp>
          <p:nvSpPr>
            <p:cNvPr id="3092" name="AutoShape 51"/>
            <p:cNvSpPr>
              <a:spLocks noChangeArrowheads="1"/>
            </p:cNvSpPr>
            <p:nvPr/>
          </p:nvSpPr>
          <p:spPr bwMode="auto">
            <a:xfrm>
              <a:off x="7095650" y="7304247"/>
              <a:ext cx="292893" cy="685800"/>
            </a:xfrm>
            <a:prstGeom prst="flowChartSort">
              <a:avLst/>
            </a:prstGeom>
            <a:solidFill>
              <a:srgbClr val="000000"/>
            </a:solidFill>
            <a:ln w="25560">
              <a:solidFill>
                <a:srgbClr val="89A4A7"/>
              </a:solidFill>
              <a:miter lim="800000"/>
              <a:headEnd/>
              <a:tailEnd/>
            </a:ln>
          </p:spPr>
          <p:txBody>
            <a:bodyPr wrap="none" anchor="ctr"/>
            <a:lstStyle/>
            <a:p>
              <a:endParaRPr lang="en-US" sz="2100" dirty="0">
                <a:latin typeface="+mj-lt"/>
              </a:endParaRPr>
            </a:p>
          </p:txBody>
        </p:sp>
        <p:grpSp>
          <p:nvGrpSpPr>
            <p:cNvPr id="3" name="Grupo 2"/>
            <p:cNvGrpSpPr/>
            <p:nvPr/>
          </p:nvGrpSpPr>
          <p:grpSpPr>
            <a:xfrm>
              <a:off x="6331268" y="1056938"/>
              <a:ext cx="7368780" cy="5444828"/>
              <a:chOff x="3844925" y="694465"/>
              <a:chExt cx="4912520" cy="3629885"/>
            </a:xfrm>
          </p:grpSpPr>
          <p:grpSp>
            <p:nvGrpSpPr>
              <p:cNvPr id="59" name="58 Grupo"/>
              <p:cNvGrpSpPr/>
              <p:nvPr/>
            </p:nvGrpSpPr>
            <p:grpSpPr>
              <a:xfrm>
                <a:off x="5005388" y="694465"/>
                <a:ext cx="3752057" cy="2136048"/>
                <a:chOff x="5005388" y="694465"/>
                <a:chExt cx="3752057" cy="2136048"/>
              </a:xfrm>
            </p:grpSpPr>
            <p:sp>
              <p:nvSpPr>
                <p:cNvPr id="3082" name="Freeform 16"/>
                <p:cNvSpPr>
                  <a:spLocks/>
                </p:cNvSpPr>
                <p:nvPr/>
              </p:nvSpPr>
              <p:spPr bwMode="auto">
                <a:xfrm rot="3600000" flipH="1">
                  <a:off x="4938713" y="1117600"/>
                  <a:ext cx="1779588" cy="1646237"/>
                </a:xfrm>
                <a:custGeom>
                  <a:avLst/>
                  <a:gdLst>
                    <a:gd name="T0" fmla="*/ 0 w 21463"/>
                    <a:gd name="T1" fmla="*/ 0 h 18356"/>
                    <a:gd name="T2" fmla="*/ 0 w 21463"/>
                    <a:gd name="T3" fmla="*/ 0 h 18356"/>
                    <a:gd name="T4" fmla="*/ 0 w 21463"/>
                    <a:gd name="T5" fmla="*/ 0 h 18356"/>
                    <a:gd name="T6" fmla="*/ 0 60000 65536"/>
                    <a:gd name="T7" fmla="*/ 0 60000 65536"/>
                    <a:gd name="T8" fmla="*/ 0 60000 65536"/>
                    <a:gd name="T9" fmla="*/ 0 w 21463"/>
                    <a:gd name="T10" fmla="*/ 0 h 18356"/>
                    <a:gd name="T11" fmla="*/ 21463 w 21463"/>
                    <a:gd name="T12" fmla="*/ 18356 h 18356"/>
                  </a:gdLst>
                  <a:ahLst/>
                  <a:cxnLst>
                    <a:cxn ang="T6">
                      <a:pos x="T0" y="T1"/>
                    </a:cxn>
                    <a:cxn ang="T7">
                      <a:pos x="T2" y="T3"/>
                    </a:cxn>
                    <a:cxn ang="T8">
                      <a:pos x="T4" y="T5"/>
                    </a:cxn>
                  </a:cxnLst>
                  <a:rect l="T9" t="T10" r="T11" b="T12"/>
                  <a:pathLst>
                    <a:path w="21463" h="18356" fill="none" extrusionOk="0">
                      <a:moveTo>
                        <a:pt x="11384" y="0"/>
                      </a:moveTo>
                      <a:cubicBezTo>
                        <a:pt x="17006" y="3486"/>
                        <a:pt x="20720" y="9356"/>
                        <a:pt x="21463" y="15929"/>
                      </a:cubicBezTo>
                    </a:path>
                    <a:path w="21463" h="18356" stroke="0" extrusionOk="0">
                      <a:moveTo>
                        <a:pt x="11384" y="0"/>
                      </a:moveTo>
                      <a:cubicBezTo>
                        <a:pt x="17006" y="3486"/>
                        <a:pt x="20720" y="9356"/>
                        <a:pt x="21463" y="15929"/>
                      </a:cubicBezTo>
                      <a:lnTo>
                        <a:pt x="0" y="18356"/>
                      </a:lnTo>
                      <a:lnTo>
                        <a:pt x="11384" y="0"/>
                      </a:lnTo>
                      <a:close/>
                    </a:path>
                  </a:pathLst>
                </a:custGeom>
                <a:noFill/>
                <a:ln w="28440">
                  <a:solidFill>
                    <a:srgbClr val="336600"/>
                  </a:solidFill>
                  <a:miter lim="800000"/>
                  <a:headEnd type="triangle" w="med" len="med"/>
                  <a:tailEnd type="triangle" w="med" len="med"/>
                </a:ln>
              </p:spPr>
              <p:txBody>
                <a:bodyPr wrap="none" anchor="ctr"/>
                <a:lstStyle/>
                <a:p>
                  <a:endParaRPr lang="en-US" sz="2100" dirty="0">
                    <a:latin typeface="+mj-lt"/>
                  </a:endParaRPr>
                </a:p>
              </p:txBody>
            </p:sp>
            <p:sp>
              <p:nvSpPr>
                <p:cNvPr id="3083" name="Text Box 17"/>
                <p:cNvSpPr txBox="1">
                  <a:spLocks noChangeArrowheads="1"/>
                </p:cNvSpPr>
                <p:nvPr/>
              </p:nvSpPr>
              <p:spPr bwMode="auto">
                <a:xfrm>
                  <a:off x="5098258" y="694465"/>
                  <a:ext cx="3659187" cy="604080"/>
                </a:xfrm>
                <a:prstGeom prst="rect">
                  <a:avLst/>
                </a:prstGeom>
                <a:noFill/>
                <a:ln w="9525">
                  <a:noFill/>
                  <a:round/>
                  <a:headEnd/>
                  <a:tailEnd/>
                </a:ln>
              </p:spPr>
              <p:txBody>
                <a:bodyPr lIns="152820" tIns="76680" rIns="152820" bIns="76680">
                  <a:spAutoFit/>
                </a:bodyPr>
                <a:lstStyle/>
                <a:p>
                  <a:pPr eaLnBrk="0" hangingPunct="0">
                    <a:lnSpc>
                      <a:spcPct val="80000"/>
                    </a:lnSpc>
                    <a:spcBef>
                      <a:spcPts val="1350"/>
                    </a:spcBef>
                    <a:buClrTx/>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s" sz="2400" dirty="0">
                      <a:solidFill>
                        <a:srgbClr val="336600"/>
                      </a:solidFill>
                      <a:latin typeface="+mj-lt"/>
                    </a:rPr>
                    <a:t>Variabilidad dentro del grupo (WITHIN() (SSW)</a:t>
                  </a:r>
                </a:p>
              </p:txBody>
            </p:sp>
          </p:grpSp>
          <p:grpSp>
            <p:nvGrpSpPr>
              <p:cNvPr id="58" name="57 Grupo"/>
              <p:cNvGrpSpPr/>
              <p:nvPr/>
            </p:nvGrpSpPr>
            <p:grpSpPr>
              <a:xfrm>
                <a:off x="3844925" y="1936750"/>
                <a:ext cx="4167607" cy="2387600"/>
                <a:chOff x="3844925" y="1936750"/>
                <a:chExt cx="4167607" cy="2387600"/>
              </a:xfrm>
            </p:grpSpPr>
            <p:cxnSp>
              <p:nvCxnSpPr>
                <p:cNvPr id="3093" name="AutoShape 52"/>
                <p:cNvCxnSpPr>
                  <a:cxnSpLocks noChangeShapeType="1"/>
                </p:cNvCxnSpPr>
                <p:nvPr/>
              </p:nvCxnSpPr>
              <p:spPr bwMode="auto">
                <a:xfrm>
                  <a:off x="3844925" y="3589338"/>
                  <a:ext cx="263525" cy="735012"/>
                </a:xfrm>
                <a:prstGeom prst="straightConnector1">
                  <a:avLst/>
                </a:prstGeom>
                <a:noFill/>
                <a:ln w="9360">
                  <a:solidFill>
                    <a:srgbClr val="7030A0"/>
                  </a:solidFill>
                  <a:miter lim="800000"/>
                  <a:headEnd/>
                  <a:tailEnd type="triangle" w="med" len="med"/>
                </a:ln>
              </p:spPr>
            </p:cxnSp>
            <p:cxnSp>
              <p:nvCxnSpPr>
                <p:cNvPr id="3094" name="AutoShape 53"/>
                <p:cNvCxnSpPr>
                  <a:cxnSpLocks noChangeShapeType="1"/>
                </p:cNvCxnSpPr>
                <p:nvPr/>
              </p:nvCxnSpPr>
              <p:spPr bwMode="auto">
                <a:xfrm flipH="1">
                  <a:off x="4354513" y="1936750"/>
                  <a:ext cx="400050" cy="2212975"/>
                </a:xfrm>
                <a:prstGeom prst="straightConnector1">
                  <a:avLst/>
                </a:prstGeom>
                <a:noFill/>
                <a:ln w="9360">
                  <a:solidFill>
                    <a:srgbClr val="7030A0"/>
                  </a:solidFill>
                  <a:miter lim="800000"/>
                  <a:headEnd/>
                  <a:tailEnd type="triangle" w="med" len="med"/>
                </a:ln>
              </p:spPr>
            </p:cxnSp>
            <p:sp>
              <p:nvSpPr>
                <p:cNvPr id="3095" name="Rectangle 54"/>
                <p:cNvSpPr>
                  <a:spLocks noChangeArrowheads="1"/>
                </p:cNvSpPr>
                <p:nvPr/>
              </p:nvSpPr>
              <p:spPr bwMode="auto">
                <a:xfrm>
                  <a:off x="4897398" y="2585890"/>
                  <a:ext cx="3115134" cy="734623"/>
                </a:xfrm>
                <a:prstGeom prst="rect">
                  <a:avLst/>
                </a:prstGeom>
                <a:noFill/>
                <a:ln w="9525">
                  <a:noFill/>
                  <a:round/>
                  <a:headEnd/>
                  <a:tailEnd/>
                </a:ln>
              </p:spPr>
              <p:txBody>
                <a:bodyPr wrap="square" lIns="135000" tIns="70200" rIns="135000" bIns="70200">
                  <a:spAutoFit/>
                </a:bodyPr>
                <a:lstStyle/>
                <a:p>
                  <a:pPr>
                    <a:buClrTx/>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s" sz="2400" dirty="0">
                      <a:solidFill>
                        <a:srgbClr val="7030A0"/>
                      </a:solidFill>
                      <a:latin typeface="+mj-lt"/>
                    </a:rPr>
                    <a:t>Variabilidad entre grupos BETWEEN  (SSB)</a:t>
                  </a:r>
                </a:p>
              </p:txBody>
            </p:sp>
          </p:grpSp>
        </p:grpSp>
        <p:grpSp>
          <p:nvGrpSpPr>
            <p:cNvPr id="62" name="61 Grupo"/>
            <p:cNvGrpSpPr/>
            <p:nvPr/>
          </p:nvGrpSpPr>
          <p:grpSpPr>
            <a:xfrm>
              <a:off x="1272495" y="1111277"/>
              <a:ext cx="10769014" cy="4414148"/>
              <a:chOff x="472409" y="730691"/>
              <a:chExt cx="7179342" cy="2942765"/>
            </a:xfrm>
          </p:grpSpPr>
          <p:sp>
            <p:nvSpPr>
              <p:cNvPr id="3088" name="AutoShape 34"/>
              <p:cNvSpPr>
                <a:spLocks noChangeArrowheads="1"/>
              </p:cNvSpPr>
              <p:nvPr/>
            </p:nvSpPr>
            <p:spPr bwMode="auto">
              <a:xfrm>
                <a:off x="4640263" y="1350963"/>
                <a:ext cx="228600" cy="457200"/>
              </a:xfrm>
              <a:prstGeom prst="flowChartSort">
                <a:avLst/>
              </a:prstGeom>
              <a:solidFill>
                <a:srgbClr val="C00000"/>
              </a:solidFill>
              <a:ln w="25560">
                <a:solidFill>
                  <a:srgbClr val="89A4A7"/>
                </a:solidFill>
                <a:miter lim="800000"/>
                <a:headEnd/>
                <a:tailEnd/>
              </a:ln>
            </p:spPr>
            <p:txBody>
              <a:bodyPr wrap="none" anchor="ctr"/>
              <a:lstStyle/>
              <a:p>
                <a:endParaRPr lang="en-US" sz="2100" dirty="0">
                  <a:latin typeface="+mj-lt"/>
                </a:endParaRPr>
              </a:p>
            </p:txBody>
          </p:sp>
          <p:sp>
            <p:nvSpPr>
              <p:cNvPr id="3089" name="AutoShape 35"/>
              <p:cNvSpPr>
                <a:spLocks noChangeArrowheads="1"/>
              </p:cNvSpPr>
              <p:nvPr/>
            </p:nvSpPr>
            <p:spPr bwMode="auto">
              <a:xfrm>
                <a:off x="3651250" y="3132138"/>
                <a:ext cx="193675" cy="457200"/>
              </a:xfrm>
              <a:prstGeom prst="flowChartSort">
                <a:avLst/>
              </a:prstGeom>
              <a:solidFill>
                <a:srgbClr val="00B0F0"/>
              </a:solidFill>
              <a:ln w="25560">
                <a:solidFill>
                  <a:srgbClr val="89A4A7"/>
                </a:solidFill>
                <a:miter lim="800000"/>
                <a:headEnd/>
                <a:tailEnd/>
              </a:ln>
            </p:spPr>
            <p:txBody>
              <a:bodyPr wrap="none" anchor="ctr"/>
              <a:lstStyle/>
              <a:p>
                <a:endParaRPr lang="en-US" sz="2100" dirty="0">
                  <a:latin typeface="+mj-lt"/>
                </a:endParaRPr>
              </a:p>
            </p:txBody>
          </p:sp>
          <p:grpSp>
            <p:nvGrpSpPr>
              <p:cNvPr id="60" name="59 Grupo"/>
              <p:cNvGrpSpPr/>
              <p:nvPr/>
            </p:nvGrpSpPr>
            <p:grpSpPr>
              <a:xfrm>
                <a:off x="472409" y="730691"/>
                <a:ext cx="7179342" cy="2942765"/>
                <a:chOff x="472409" y="730691"/>
                <a:chExt cx="7179342" cy="2942765"/>
              </a:xfrm>
            </p:grpSpPr>
            <p:sp>
              <p:nvSpPr>
                <p:cNvPr id="3079" name="Text Box 3"/>
                <p:cNvSpPr txBox="1">
                  <a:spLocks noChangeArrowheads="1"/>
                </p:cNvSpPr>
                <p:nvPr/>
              </p:nvSpPr>
              <p:spPr bwMode="auto">
                <a:xfrm>
                  <a:off x="568884" y="885814"/>
                  <a:ext cx="2552700" cy="823459"/>
                </a:xfrm>
                <a:prstGeom prst="rect">
                  <a:avLst/>
                </a:prstGeom>
                <a:noFill/>
                <a:ln w="9525">
                  <a:noFill/>
                  <a:round/>
                  <a:headEnd/>
                  <a:tailEnd/>
                </a:ln>
              </p:spPr>
              <p:txBody>
                <a:bodyPr lIns="152820" tIns="76680" rIns="152820" bIns="76680">
                  <a:spAutoFit/>
                </a:bodyPr>
                <a:lstStyle/>
                <a:p>
                  <a:pPr eaLnBrk="0" hangingPunct="0">
                    <a:buClrTx/>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s" sz="2800" b="1" dirty="0">
                      <a:solidFill>
                        <a:srgbClr val="C00000"/>
                      </a:solidFill>
                      <a:latin typeface="+mj-lt"/>
                    </a:rPr>
                    <a:t>Grupo 1. Muestra</a:t>
                  </a:r>
                </a:p>
              </p:txBody>
            </p:sp>
            <p:grpSp>
              <p:nvGrpSpPr>
                <p:cNvPr id="3080" name="Group 4"/>
                <p:cNvGrpSpPr>
                  <a:grpSpLocks/>
                </p:cNvGrpSpPr>
                <p:nvPr/>
              </p:nvGrpSpPr>
              <p:grpSpPr bwMode="auto">
                <a:xfrm>
                  <a:off x="2414588" y="1289050"/>
                  <a:ext cx="5237163" cy="655638"/>
                  <a:chOff x="1521" y="812"/>
                  <a:chExt cx="3299" cy="413"/>
                </a:xfrm>
              </p:grpSpPr>
              <p:sp>
                <p:nvSpPr>
                  <p:cNvPr id="3123" name="Line 5"/>
                  <p:cNvSpPr>
                    <a:spLocks noChangeShapeType="1"/>
                  </p:cNvSpPr>
                  <p:nvPr/>
                </p:nvSpPr>
                <p:spPr bwMode="auto">
                  <a:xfrm flipV="1">
                    <a:off x="1618" y="1002"/>
                    <a:ext cx="3202" cy="5"/>
                  </a:xfrm>
                  <a:prstGeom prst="line">
                    <a:avLst/>
                  </a:prstGeom>
                  <a:noFill/>
                  <a:ln w="38160">
                    <a:solidFill>
                      <a:srgbClr val="000000"/>
                    </a:solidFill>
                    <a:miter lim="800000"/>
                    <a:headEnd/>
                    <a:tailEnd/>
                  </a:ln>
                </p:spPr>
                <p:txBody>
                  <a:bodyPr/>
                  <a:lstStyle/>
                  <a:p>
                    <a:endParaRPr lang="en-US" sz="2100" dirty="0">
                      <a:latin typeface="+mj-lt"/>
                    </a:endParaRPr>
                  </a:p>
                </p:txBody>
              </p:sp>
              <p:grpSp>
                <p:nvGrpSpPr>
                  <p:cNvPr id="3124" name="Group 6"/>
                  <p:cNvGrpSpPr>
                    <a:grpSpLocks/>
                  </p:cNvGrpSpPr>
                  <p:nvPr/>
                </p:nvGrpSpPr>
                <p:grpSpPr bwMode="auto">
                  <a:xfrm>
                    <a:off x="1521" y="812"/>
                    <a:ext cx="2843" cy="413"/>
                    <a:chOff x="1521" y="812"/>
                    <a:chExt cx="2843" cy="413"/>
                  </a:xfrm>
                </p:grpSpPr>
                <p:sp>
                  <p:nvSpPr>
                    <p:cNvPr id="3125" name="Text Box 7"/>
                    <p:cNvSpPr txBox="1">
                      <a:spLocks noChangeArrowheads="1"/>
                    </p:cNvSpPr>
                    <p:nvPr/>
                  </p:nvSpPr>
                  <p:spPr bwMode="auto">
                    <a:xfrm>
                      <a:off x="1521" y="828"/>
                      <a:ext cx="364" cy="397"/>
                    </a:xfrm>
                    <a:prstGeom prst="rect">
                      <a:avLst/>
                    </a:prstGeom>
                    <a:noFill/>
                    <a:ln w="9525">
                      <a:noFill/>
                      <a:round/>
                      <a:headEnd/>
                      <a:tailEnd/>
                    </a:ln>
                  </p:spPr>
                  <p:txBody>
                    <a:bodyPr wrap="none" lIns="152820" tIns="76680" rIns="152820" bIns="76680">
                      <a:spAutoFit/>
                    </a:bodyPr>
                    <a:lstStyle/>
                    <a:p>
                      <a:pPr eaLnBrk="0" hangingPunct="0">
                        <a:buClrTx/>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s" sz="4050" dirty="0">
                          <a:solidFill>
                            <a:srgbClr val="C00000"/>
                          </a:solidFill>
                          <a:latin typeface="+mj-lt"/>
                        </a:rPr>
                        <a:t></a:t>
                      </a:r>
                    </a:p>
                  </p:txBody>
                </p:sp>
                <p:sp>
                  <p:nvSpPr>
                    <p:cNvPr id="3126" name="Text Box 8"/>
                    <p:cNvSpPr txBox="1">
                      <a:spLocks noChangeArrowheads="1"/>
                    </p:cNvSpPr>
                    <p:nvPr/>
                  </p:nvSpPr>
                  <p:spPr bwMode="auto">
                    <a:xfrm>
                      <a:off x="2241" y="812"/>
                      <a:ext cx="364" cy="397"/>
                    </a:xfrm>
                    <a:prstGeom prst="rect">
                      <a:avLst/>
                    </a:prstGeom>
                    <a:noFill/>
                    <a:ln w="9525">
                      <a:noFill/>
                      <a:round/>
                      <a:headEnd/>
                      <a:tailEnd/>
                    </a:ln>
                  </p:spPr>
                  <p:txBody>
                    <a:bodyPr wrap="none" lIns="152820" tIns="76680" rIns="152820" bIns="76680">
                      <a:spAutoFit/>
                    </a:bodyPr>
                    <a:lstStyle/>
                    <a:p>
                      <a:pPr eaLnBrk="0" hangingPunct="0">
                        <a:buClrTx/>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s" sz="4050" dirty="0">
                          <a:solidFill>
                            <a:srgbClr val="C00000"/>
                          </a:solidFill>
                          <a:latin typeface="+mj-lt"/>
                        </a:rPr>
                        <a:t></a:t>
                      </a:r>
                    </a:p>
                  </p:txBody>
                </p:sp>
                <p:sp>
                  <p:nvSpPr>
                    <p:cNvPr id="3127" name="Text Box 9"/>
                    <p:cNvSpPr txBox="1">
                      <a:spLocks noChangeArrowheads="1"/>
                    </p:cNvSpPr>
                    <p:nvPr/>
                  </p:nvSpPr>
                  <p:spPr bwMode="auto">
                    <a:xfrm>
                      <a:off x="3300" y="813"/>
                      <a:ext cx="364" cy="397"/>
                    </a:xfrm>
                    <a:prstGeom prst="rect">
                      <a:avLst/>
                    </a:prstGeom>
                    <a:noFill/>
                    <a:ln w="9525">
                      <a:noFill/>
                      <a:round/>
                      <a:headEnd/>
                      <a:tailEnd/>
                    </a:ln>
                  </p:spPr>
                  <p:txBody>
                    <a:bodyPr wrap="none" lIns="152820" tIns="76680" rIns="152820" bIns="76680">
                      <a:spAutoFit/>
                    </a:bodyPr>
                    <a:lstStyle/>
                    <a:p>
                      <a:pPr eaLnBrk="0" hangingPunct="0">
                        <a:buClrTx/>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s" sz="4050" dirty="0">
                          <a:solidFill>
                            <a:srgbClr val="C00000"/>
                          </a:solidFill>
                          <a:latin typeface="+mj-lt"/>
                        </a:rPr>
                        <a:t></a:t>
                      </a:r>
                    </a:p>
                  </p:txBody>
                </p:sp>
                <p:sp>
                  <p:nvSpPr>
                    <p:cNvPr id="3128" name="Text Box 10"/>
                    <p:cNvSpPr txBox="1">
                      <a:spLocks noChangeArrowheads="1"/>
                    </p:cNvSpPr>
                    <p:nvPr/>
                  </p:nvSpPr>
                  <p:spPr bwMode="auto">
                    <a:xfrm>
                      <a:off x="4000" y="812"/>
                      <a:ext cx="364" cy="397"/>
                    </a:xfrm>
                    <a:prstGeom prst="rect">
                      <a:avLst/>
                    </a:prstGeom>
                    <a:noFill/>
                    <a:ln w="9525">
                      <a:noFill/>
                      <a:round/>
                      <a:headEnd/>
                      <a:tailEnd/>
                    </a:ln>
                  </p:spPr>
                  <p:txBody>
                    <a:bodyPr wrap="none" lIns="152820" tIns="76680" rIns="152820" bIns="76680">
                      <a:spAutoFit/>
                    </a:bodyPr>
                    <a:lstStyle/>
                    <a:p>
                      <a:pPr eaLnBrk="0" hangingPunct="0">
                        <a:buClrTx/>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s" sz="4050" dirty="0">
                          <a:solidFill>
                            <a:srgbClr val="C00000"/>
                          </a:solidFill>
                          <a:latin typeface="+mj-lt"/>
                        </a:rPr>
                        <a:t></a:t>
                      </a:r>
                    </a:p>
                  </p:txBody>
                </p:sp>
              </p:grpSp>
            </p:grpSp>
            <p:grpSp>
              <p:nvGrpSpPr>
                <p:cNvPr id="3085" name="Group 23"/>
                <p:cNvGrpSpPr>
                  <a:grpSpLocks/>
                </p:cNvGrpSpPr>
                <p:nvPr/>
              </p:nvGrpSpPr>
              <p:grpSpPr bwMode="auto">
                <a:xfrm>
                  <a:off x="2563813" y="3125772"/>
                  <a:ext cx="5084762" cy="547684"/>
                  <a:chOff x="1615" y="1969"/>
                  <a:chExt cx="3203" cy="345"/>
                </a:xfrm>
              </p:grpSpPr>
              <p:sp>
                <p:nvSpPr>
                  <p:cNvPr id="3109" name="Line 24"/>
                  <p:cNvSpPr>
                    <a:spLocks noChangeShapeType="1"/>
                  </p:cNvSpPr>
                  <p:nvPr/>
                </p:nvSpPr>
                <p:spPr bwMode="auto">
                  <a:xfrm flipV="1">
                    <a:off x="1615" y="2105"/>
                    <a:ext cx="3203" cy="6"/>
                  </a:xfrm>
                  <a:prstGeom prst="line">
                    <a:avLst/>
                  </a:prstGeom>
                  <a:noFill/>
                  <a:ln w="38160">
                    <a:solidFill>
                      <a:srgbClr val="000000"/>
                    </a:solidFill>
                    <a:miter lim="800000"/>
                    <a:headEnd/>
                    <a:tailEnd/>
                  </a:ln>
                </p:spPr>
                <p:txBody>
                  <a:bodyPr/>
                  <a:lstStyle/>
                  <a:p>
                    <a:endParaRPr lang="en-US" sz="2100" dirty="0">
                      <a:latin typeface="+mj-lt"/>
                    </a:endParaRPr>
                  </a:p>
                </p:txBody>
              </p:sp>
              <p:sp>
                <p:nvSpPr>
                  <p:cNvPr id="3110" name="Text Box 25"/>
                  <p:cNvSpPr txBox="1">
                    <a:spLocks noChangeArrowheads="1"/>
                  </p:cNvSpPr>
                  <p:nvPr/>
                </p:nvSpPr>
                <p:spPr bwMode="auto">
                  <a:xfrm>
                    <a:off x="2702" y="1971"/>
                    <a:ext cx="311" cy="315"/>
                  </a:xfrm>
                  <a:prstGeom prst="rect">
                    <a:avLst/>
                  </a:prstGeom>
                  <a:noFill/>
                  <a:ln w="9525">
                    <a:noFill/>
                    <a:round/>
                    <a:headEnd/>
                    <a:tailEnd/>
                  </a:ln>
                </p:spPr>
                <p:txBody>
                  <a:bodyPr wrap="none" lIns="152820" tIns="76680" rIns="152820" bIns="76680">
                    <a:spAutoFit/>
                  </a:bodyPr>
                  <a:lstStyle/>
                  <a:p>
                    <a:pPr eaLnBrk="0" hangingPunct="0">
                      <a:buClrTx/>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s" sz="3000" dirty="0">
                        <a:solidFill>
                          <a:srgbClr val="00CC99"/>
                        </a:solidFill>
                        <a:latin typeface="+mj-lt"/>
                      </a:rPr>
                      <a:t></a:t>
                    </a:r>
                  </a:p>
                </p:txBody>
              </p:sp>
              <p:sp>
                <p:nvSpPr>
                  <p:cNvPr id="3111" name="Text Box 26"/>
                  <p:cNvSpPr txBox="1">
                    <a:spLocks noChangeArrowheads="1"/>
                  </p:cNvSpPr>
                  <p:nvPr/>
                </p:nvSpPr>
                <p:spPr bwMode="auto">
                  <a:xfrm>
                    <a:off x="2947" y="1969"/>
                    <a:ext cx="311" cy="315"/>
                  </a:xfrm>
                  <a:prstGeom prst="rect">
                    <a:avLst/>
                  </a:prstGeom>
                  <a:noFill/>
                  <a:ln w="9525">
                    <a:noFill/>
                    <a:round/>
                    <a:headEnd/>
                    <a:tailEnd/>
                  </a:ln>
                </p:spPr>
                <p:txBody>
                  <a:bodyPr wrap="none" lIns="152820" tIns="76680" rIns="152820" bIns="76680">
                    <a:spAutoFit/>
                  </a:bodyPr>
                  <a:lstStyle/>
                  <a:p>
                    <a:pPr eaLnBrk="0" hangingPunct="0">
                      <a:buClrTx/>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s" sz="3000" dirty="0">
                        <a:solidFill>
                          <a:srgbClr val="00CC99"/>
                        </a:solidFill>
                        <a:latin typeface="+mj-lt"/>
                      </a:rPr>
                      <a:t></a:t>
                    </a:r>
                  </a:p>
                </p:txBody>
              </p:sp>
              <p:sp>
                <p:nvSpPr>
                  <p:cNvPr id="3112" name="Text Box 27"/>
                  <p:cNvSpPr txBox="1">
                    <a:spLocks noChangeArrowheads="1"/>
                  </p:cNvSpPr>
                  <p:nvPr/>
                </p:nvSpPr>
                <p:spPr bwMode="auto">
                  <a:xfrm>
                    <a:off x="1701" y="1975"/>
                    <a:ext cx="311" cy="315"/>
                  </a:xfrm>
                  <a:prstGeom prst="rect">
                    <a:avLst/>
                  </a:prstGeom>
                  <a:noFill/>
                  <a:ln w="9525">
                    <a:noFill/>
                    <a:round/>
                    <a:headEnd/>
                    <a:tailEnd/>
                  </a:ln>
                </p:spPr>
                <p:txBody>
                  <a:bodyPr wrap="none" lIns="152820" tIns="76680" rIns="152820" bIns="76680">
                    <a:spAutoFit/>
                  </a:bodyPr>
                  <a:lstStyle/>
                  <a:p>
                    <a:pPr eaLnBrk="0" hangingPunct="0">
                      <a:buClrTx/>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s" sz="3000" dirty="0">
                        <a:solidFill>
                          <a:srgbClr val="00CC99"/>
                        </a:solidFill>
                        <a:latin typeface="+mj-lt"/>
                      </a:rPr>
                      <a:t></a:t>
                    </a:r>
                  </a:p>
                </p:txBody>
              </p:sp>
              <p:sp>
                <p:nvSpPr>
                  <p:cNvPr id="3113" name="Text Box 28"/>
                  <p:cNvSpPr txBox="1">
                    <a:spLocks noChangeArrowheads="1"/>
                  </p:cNvSpPr>
                  <p:nvPr/>
                </p:nvSpPr>
                <p:spPr bwMode="auto">
                  <a:xfrm>
                    <a:off x="1896" y="1971"/>
                    <a:ext cx="311" cy="315"/>
                  </a:xfrm>
                  <a:prstGeom prst="rect">
                    <a:avLst/>
                  </a:prstGeom>
                  <a:noFill/>
                  <a:ln w="9525">
                    <a:noFill/>
                    <a:round/>
                    <a:headEnd/>
                    <a:tailEnd/>
                  </a:ln>
                </p:spPr>
                <p:txBody>
                  <a:bodyPr wrap="none" lIns="152820" tIns="76680" rIns="152820" bIns="76680">
                    <a:spAutoFit/>
                  </a:bodyPr>
                  <a:lstStyle/>
                  <a:p>
                    <a:pPr eaLnBrk="0" hangingPunct="0">
                      <a:buClrTx/>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s" sz="3000" dirty="0">
                        <a:solidFill>
                          <a:srgbClr val="00CC99"/>
                        </a:solidFill>
                        <a:latin typeface="+mj-lt"/>
                      </a:rPr>
                      <a:t></a:t>
                    </a:r>
                  </a:p>
                </p:txBody>
              </p:sp>
              <p:sp>
                <p:nvSpPr>
                  <p:cNvPr id="3114" name="Text Box 29"/>
                  <p:cNvSpPr txBox="1">
                    <a:spLocks noChangeArrowheads="1"/>
                  </p:cNvSpPr>
                  <p:nvPr/>
                </p:nvSpPr>
                <p:spPr bwMode="auto">
                  <a:xfrm>
                    <a:off x="2094" y="1986"/>
                    <a:ext cx="311" cy="315"/>
                  </a:xfrm>
                  <a:prstGeom prst="rect">
                    <a:avLst/>
                  </a:prstGeom>
                  <a:noFill/>
                  <a:ln w="9525">
                    <a:noFill/>
                    <a:round/>
                    <a:headEnd/>
                    <a:tailEnd/>
                  </a:ln>
                </p:spPr>
                <p:txBody>
                  <a:bodyPr wrap="none" lIns="152820" tIns="76680" rIns="152820" bIns="76680">
                    <a:spAutoFit/>
                  </a:bodyPr>
                  <a:lstStyle/>
                  <a:p>
                    <a:pPr eaLnBrk="0" hangingPunct="0">
                      <a:buClrTx/>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s" sz="3000" dirty="0">
                        <a:solidFill>
                          <a:srgbClr val="00CC99"/>
                        </a:solidFill>
                        <a:latin typeface="+mj-lt"/>
                      </a:rPr>
                      <a:t></a:t>
                    </a:r>
                  </a:p>
                </p:txBody>
              </p:sp>
              <p:sp>
                <p:nvSpPr>
                  <p:cNvPr id="3115" name="Text Box 30"/>
                  <p:cNvSpPr txBox="1">
                    <a:spLocks noChangeArrowheads="1"/>
                  </p:cNvSpPr>
                  <p:nvPr/>
                </p:nvSpPr>
                <p:spPr bwMode="auto">
                  <a:xfrm>
                    <a:off x="2504" y="1999"/>
                    <a:ext cx="311" cy="315"/>
                  </a:xfrm>
                  <a:prstGeom prst="rect">
                    <a:avLst/>
                  </a:prstGeom>
                  <a:noFill/>
                  <a:ln w="9525">
                    <a:noFill/>
                    <a:round/>
                    <a:headEnd/>
                    <a:tailEnd/>
                  </a:ln>
                </p:spPr>
                <p:txBody>
                  <a:bodyPr wrap="none" lIns="152820" tIns="76680" rIns="152820" bIns="76680">
                    <a:spAutoFit/>
                  </a:bodyPr>
                  <a:lstStyle/>
                  <a:p>
                    <a:pPr eaLnBrk="0" hangingPunct="0">
                      <a:buClrTx/>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s" sz="3000" dirty="0">
                        <a:solidFill>
                          <a:srgbClr val="00CC99"/>
                        </a:solidFill>
                        <a:latin typeface="+mj-lt"/>
                      </a:rPr>
                      <a:t></a:t>
                    </a:r>
                  </a:p>
                </p:txBody>
              </p:sp>
            </p:grpSp>
            <p:sp>
              <p:nvSpPr>
                <p:cNvPr id="3086" name="Text Box 31"/>
                <p:cNvSpPr txBox="1">
                  <a:spLocks noChangeArrowheads="1"/>
                </p:cNvSpPr>
                <p:nvPr/>
              </p:nvSpPr>
              <p:spPr bwMode="auto">
                <a:xfrm>
                  <a:off x="472409" y="2627079"/>
                  <a:ext cx="2581275" cy="823459"/>
                </a:xfrm>
                <a:prstGeom prst="rect">
                  <a:avLst/>
                </a:prstGeom>
                <a:noFill/>
                <a:ln w="9525">
                  <a:noFill/>
                  <a:round/>
                  <a:headEnd/>
                  <a:tailEnd/>
                </a:ln>
              </p:spPr>
              <p:txBody>
                <a:bodyPr lIns="152820" tIns="76680" rIns="152820" bIns="76680">
                  <a:spAutoFit/>
                </a:bodyPr>
                <a:lstStyle/>
                <a:p>
                  <a:pPr eaLnBrk="0" hangingPunct="0">
                    <a:buClrTx/>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s" sz="2800" b="1" dirty="0">
                      <a:solidFill>
                        <a:srgbClr val="333399"/>
                      </a:solidFill>
                      <a:latin typeface="+mj-lt"/>
                    </a:rPr>
                    <a:t>Grupo 2. Muestra</a:t>
                  </a:r>
                </a:p>
              </p:txBody>
            </p:sp>
            <mc:AlternateContent xmlns:mc="http://schemas.openxmlformats.org/markup-compatibility/2006" xmlns:a14="http://schemas.microsoft.com/office/drawing/2010/main">
              <mc:Choice Requires="a14">
                <p:sp>
                  <p:nvSpPr>
                    <p:cNvPr id="3074" name="Object 5"/>
                    <p:cNvSpPr txBox="1"/>
                    <p:nvPr/>
                  </p:nvSpPr>
                  <p:spPr bwMode="auto">
                    <a:xfrm>
                      <a:off x="4414422" y="730691"/>
                      <a:ext cx="573088" cy="573088"/>
                    </a:xfrm>
                    <a:prstGeom prst="rect">
                      <a:avLst/>
                    </a:prstGeom>
                    <a:solidFill>
                      <a:srgbClr val="C0C0C0"/>
                    </a:solidFill>
                  </p:spPr>
                  <p:txBody>
                    <a:bodyPr>
                      <a:norm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bar>
                                  <m:barPr>
                                    <m:pos m:val="top"/>
                                    <m:ctrlPr>
                                      <a:rPr lang="en-US" sz="2400" i="1">
                                        <a:latin typeface="Cambria Math" panose="02040503050406030204" pitchFamily="18" charset="0"/>
                                      </a:rPr>
                                    </m:ctrlPr>
                                  </m:barPr>
                                  <m:e>
                                    <m:r>
                                      <a:rPr lang="en-US" sz="2400" i="1">
                                        <a:latin typeface="Cambria Math" panose="02040503050406030204" pitchFamily="18" charset="0"/>
                                      </a:rPr>
                                      <m:t>𝑋</m:t>
                                    </m:r>
                                  </m:e>
                                </m:bar>
                              </m:e>
                              <m:sub>
                                <m:r>
                                  <a:rPr lang="en-US" sz="2400" i="1">
                                    <a:latin typeface="Cambria Math" panose="02040503050406030204" pitchFamily="18" charset="0"/>
                                  </a:rPr>
                                  <m:t>1</m:t>
                                </m:r>
                              </m:sub>
                            </m:sSub>
                          </m:oMath>
                        </m:oMathPara>
                      </a14:m>
                      <a:endParaRPr lang="en-US" sz="2400" dirty="0">
                        <a:latin typeface="+mj-lt"/>
                      </a:endParaRPr>
                    </a:p>
                  </p:txBody>
                </p:sp>
              </mc:Choice>
              <mc:Fallback xmlns="">
                <p:sp>
                  <p:nvSpPr>
                    <p:cNvPr id="3074" name="Object 5"/>
                    <p:cNvSpPr txBox="1">
                      <a:spLocks noRot="1" noChangeAspect="1" noMove="1" noResize="1" noEditPoints="1" noAdjustHandles="1" noChangeArrowheads="1" noChangeShapeType="1" noTextEdit="1"/>
                    </p:cNvSpPr>
                    <p:nvPr/>
                  </p:nvSpPr>
                  <p:spPr bwMode="auto">
                    <a:xfrm>
                      <a:off x="4414422" y="730691"/>
                      <a:ext cx="573088" cy="573088"/>
                    </a:xfrm>
                    <a:prstGeom prst="rect">
                      <a:avLst/>
                    </a:prstGeom>
                    <a:blipFill>
                      <a:blip r:embed="rId3"/>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3075" name="Object 40"/>
                    <p:cNvSpPr txBox="1"/>
                    <p:nvPr/>
                  </p:nvSpPr>
                  <p:spPr bwMode="auto">
                    <a:xfrm>
                      <a:off x="3479800" y="2505075"/>
                      <a:ext cx="617538" cy="560388"/>
                    </a:xfrm>
                    <a:prstGeom prst="rect">
                      <a:avLst/>
                    </a:prstGeom>
                    <a:solidFill>
                      <a:srgbClr val="C0C0C0"/>
                    </a:solidFill>
                  </p:spPr>
                  <p:txBody>
                    <a:bodyPr>
                      <a:norm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bar>
                                  <m:barPr>
                                    <m:pos m:val="top"/>
                                    <m:ctrlPr>
                                      <a:rPr lang="en-US" sz="2400" i="1">
                                        <a:latin typeface="Cambria Math" panose="02040503050406030204" pitchFamily="18" charset="0"/>
                                      </a:rPr>
                                    </m:ctrlPr>
                                  </m:barPr>
                                  <m:e>
                                    <m:r>
                                      <a:rPr lang="en-US" sz="2400" i="1">
                                        <a:latin typeface="Cambria Math" panose="02040503050406030204" pitchFamily="18" charset="0"/>
                                      </a:rPr>
                                      <m:t>𝑋</m:t>
                                    </m:r>
                                  </m:e>
                                </m:bar>
                              </m:e>
                              <m:sub>
                                <m:r>
                                  <a:rPr lang="en-US" sz="2400" i="1">
                                    <a:latin typeface="Cambria Math" panose="02040503050406030204" pitchFamily="18" charset="0"/>
                                  </a:rPr>
                                  <m:t>2</m:t>
                                </m:r>
                              </m:sub>
                            </m:sSub>
                          </m:oMath>
                        </m:oMathPara>
                      </a14:m>
                      <a:endParaRPr lang="en-US" sz="2400" dirty="0">
                        <a:latin typeface="+mj-lt"/>
                      </a:endParaRPr>
                    </a:p>
                  </p:txBody>
                </p:sp>
              </mc:Choice>
              <mc:Fallback xmlns="">
                <p:sp>
                  <p:nvSpPr>
                    <p:cNvPr id="3075" name="Object 40"/>
                    <p:cNvSpPr txBox="1">
                      <a:spLocks noRot="1" noChangeAspect="1" noMove="1" noResize="1" noEditPoints="1" noAdjustHandles="1" noChangeArrowheads="1" noChangeShapeType="1" noTextEdit="1"/>
                    </p:cNvSpPr>
                    <p:nvPr/>
                  </p:nvSpPr>
                  <p:spPr bwMode="auto">
                    <a:xfrm>
                      <a:off x="3479800" y="2505075"/>
                      <a:ext cx="617538" cy="560388"/>
                    </a:xfrm>
                    <a:prstGeom prst="rect">
                      <a:avLst/>
                    </a:prstGeom>
                    <a:blipFill>
                      <a:blip r:embed="rId4"/>
                      <a:stretch>
                        <a:fillRect/>
                      </a:stretch>
                    </a:blipFill>
                  </p:spPr>
                  <p:txBody>
                    <a:bodyPr/>
                    <a:lstStyle/>
                    <a:p>
                      <a:r>
                        <a:rPr lang="es-ES">
                          <a:noFill/>
                        </a:rPr>
                        <a:t> </a:t>
                      </a:r>
                    </a:p>
                  </p:txBody>
                </p:sp>
              </mc:Fallback>
            </mc:AlternateContent>
          </p:grpSp>
        </p:grpSp>
        <mc:AlternateContent xmlns:mc="http://schemas.openxmlformats.org/markup-compatibility/2006" xmlns:a14="http://schemas.microsoft.com/office/drawing/2010/main">
          <mc:Choice Requires="a14">
            <p:sp>
              <p:nvSpPr>
                <p:cNvPr id="3076" name="Object 56"/>
                <p:cNvSpPr txBox="1"/>
                <p:nvPr/>
              </p:nvSpPr>
              <p:spPr bwMode="auto">
                <a:xfrm>
                  <a:off x="6848000" y="6423185"/>
                  <a:ext cx="721518" cy="740568"/>
                </a:xfrm>
                <a:prstGeom prst="rect">
                  <a:avLst/>
                </a:prstGeom>
                <a:solidFill>
                  <a:srgbClr val="C0C0C0"/>
                </a:solidFill>
              </p:spPr>
              <p:txBody>
                <a:bodyPr>
                  <a:normAutofit/>
                </a:bodyPr>
                <a:lstStyle/>
                <a:p>
                  <a:pPr/>
                  <a14:m>
                    <m:oMathPara xmlns:m="http://schemas.openxmlformats.org/officeDocument/2006/math">
                      <m:oMathParaPr>
                        <m:jc m:val="centerGroup"/>
                      </m:oMathParaPr>
                      <m:oMath xmlns:m="http://schemas.openxmlformats.org/officeDocument/2006/math">
                        <m:bar>
                          <m:barPr>
                            <m:pos m:val="top"/>
                            <m:ctrlPr>
                              <a:rPr lang="en-US" sz="2400" i="1" smtClean="0">
                                <a:latin typeface="Cambria Math" panose="02040503050406030204" pitchFamily="18" charset="0"/>
                              </a:rPr>
                            </m:ctrlPr>
                          </m:barPr>
                          <m:e>
                            <m:r>
                              <a:rPr lang="en-US" sz="2400" i="1">
                                <a:latin typeface="Cambria Math" panose="02040503050406030204" pitchFamily="18" charset="0"/>
                              </a:rPr>
                              <m:t>𝑋</m:t>
                            </m:r>
                          </m:e>
                        </m:bar>
                      </m:oMath>
                    </m:oMathPara>
                  </a14:m>
                  <a:endParaRPr lang="en-US" sz="2400" dirty="0">
                    <a:latin typeface="+mj-lt"/>
                  </a:endParaRPr>
                </a:p>
              </p:txBody>
            </p:sp>
          </mc:Choice>
          <mc:Fallback xmlns="">
            <p:sp>
              <p:nvSpPr>
                <p:cNvPr id="3076" name="Object 56"/>
                <p:cNvSpPr txBox="1">
                  <a:spLocks noRot="1" noChangeAspect="1" noMove="1" noResize="1" noEditPoints="1" noAdjustHandles="1" noChangeArrowheads="1" noChangeShapeType="1" noTextEdit="1"/>
                </p:cNvSpPr>
                <p:nvPr/>
              </p:nvSpPr>
              <p:spPr bwMode="auto">
                <a:xfrm>
                  <a:off x="6848000" y="6423185"/>
                  <a:ext cx="721518" cy="740568"/>
                </a:xfrm>
                <a:prstGeom prst="rect">
                  <a:avLst/>
                </a:prstGeom>
                <a:blipFill>
                  <a:blip r:embed="rId5"/>
                  <a:stretch>
                    <a:fillRect/>
                  </a:stretch>
                </a:blipFill>
              </p:spPr>
              <p:txBody>
                <a:bodyPr/>
                <a:lstStyle/>
                <a:p>
                  <a:r>
                    <a:rPr lang="es-ES">
                      <a:noFill/>
                    </a:rPr>
                    <a:t> </a:t>
                  </a:r>
                </a:p>
              </p:txBody>
            </p:sp>
          </mc:Fallback>
        </mc:AlternateContent>
      </p:grpSp>
      <p:sp>
        <p:nvSpPr>
          <p:cNvPr id="5" name="TextBox 4">
            <a:extLst>
              <a:ext uri="{FF2B5EF4-FFF2-40B4-BE49-F238E27FC236}">
                <a16:creationId xmlns:a16="http://schemas.microsoft.com/office/drawing/2014/main" id="{68EA36AC-601F-7A4B-066E-B6C310642650}"/>
              </a:ext>
            </a:extLst>
          </p:cNvPr>
          <p:cNvSpPr txBox="1"/>
          <p:nvPr/>
        </p:nvSpPr>
        <p:spPr>
          <a:xfrm>
            <a:off x="10484185" y="1261112"/>
            <a:ext cx="7803815" cy="8094524"/>
          </a:xfrm>
          <a:prstGeom prst="rect">
            <a:avLst/>
          </a:prstGeom>
          <a:noFill/>
        </p:spPr>
        <p:txBody>
          <a:bodyPr wrap="square" rtlCol="0">
            <a:spAutoFit/>
          </a:bodyPr>
          <a:lstStyle/>
          <a:p>
            <a:pPr marL="342900" indent="-342900">
              <a:buFont typeface="Wingdings" panose="05000000000000000000" pitchFamily="2" charset="2"/>
              <a:buChar char="Ø"/>
            </a:pPr>
            <a:r>
              <a:rPr lang="es" sz="2600" dirty="0">
                <a:latin typeface="+mn-lt"/>
                <a:cs typeface="Calibri" panose="020F0502020204030204" pitchFamily="34" charset="0"/>
              </a:rPr>
              <a:t>Tomamos los datos de X de la muestra y descomponemos su variabilidad (dispersión alrededor de la media de cada muestra) en dos partes:</a:t>
            </a:r>
          </a:p>
          <a:p>
            <a:endParaRPr lang="en-US" sz="2600" dirty="0">
              <a:latin typeface="+mn-lt"/>
              <a:cs typeface="Calibri" panose="020F0502020204030204" pitchFamily="34" charset="0"/>
            </a:endParaRPr>
          </a:p>
          <a:p>
            <a:pPr marL="808038" indent="-366713">
              <a:buFont typeface="+mj-lt"/>
              <a:buAutoNum type="arabicPeriod"/>
            </a:pPr>
            <a:r>
              <a:rPr lang="es" sz="2600" dirty="0">
                <a:latin typeface="+mn-lt"/>
                <a:cs typeface="Calibri" panose="020F0502020204030204" pitchFamily="34" charset="0"/>
              </a:rPr>
              <a:t>Variabilidad intragrupo o WITHIN (SSW) recoje la variabilidad interna</a:t>
            </a:r>
          </a:p>
          <a:p>
            <a:pPr marL="808038" indent="-366713">
              <a:buFont typeface="+mj-lt"/>
              <a:buAutoNum type="arabicPeriod"/>
            </a:pPr>
            <a:r>
              <a:rPr lang="es" sz="2600" dirty="0">
                <a:latin typeface="+mn-lt"/>
                <a:cs typeface="Calibri" panose="020F0502020204030204" pitchFamily="34" charset="0"/>
              </a:rPr>
              <a:t>Variabilidad entre grupos o BETWEEN (SSB) explica las diferencias entre la media de cada muestra y la media global</a:t>
            </a:r>
          </a:p>
          <a:p>
            <a:endParaRPr lang="en-US" sz="2600" dirty="0">
              <a:latin typeface="+mn-lt"/>
              <a:cs typeface="Calibri" panose="020F0502020204030204" pitchFamily="34" charset="0"/>
            </a:endParaRPr>
          </a:p>
          <a:p>
            <a:pPr marL="342900" indent="-342900">
              <a:buFont typeface="Wingdings" panose="05000000000000000000" pitchFamily="2" charset="2"/>
              <a:buChar char="Ø"/>
            </a:pPr>
            <a:r>
              <a:rPr lang="es" sz="2600" dirty="0">
                <a:latin typeface="+mn-lt"/>
                <a:cs typeface="Calibri" panose="020F0502020204030204" pitchFamily="34" charset="0"/>
              </a:rPr>
              <a:t>La variabilidad total (SST) es solo la suma de SSW+SSB</a:t>
            </a:r>
          </a:p>
          <a:p>
            <a:pPr marL="342900" indent="-342900">
              <a:buFont typeface="Wingdings" panose="05000000000000000000" pitchFamily="2" charset="2"/>
              <a:buChar char="Ø"/>
            </a:pPr>
            <a:endParaRPr lang="en-US" sz="2600" dirty="0">
              <a:latin typeface="+mn-lt"/>
              <a:cs typeface="Calibri" panose="020F0502020204030204" pitchFamily="34" charset="0"/>
            </a:endParaRPr>
          </a:p>
          <a:p>
            <a:pPr marL="342900" indent="-342900">
              <a:buFont typeface="Wingdings" panose="05000000000000000000" pitchFamily="2" charset="2"/>
              <a:buChar char="Ø"/>
            </a:pPr>
            <a:r>
              <a:rPr lang="es" sz="2600" dirty="0">
                <a:latin typeface="+mn-lt"/>
                <a:cs typeface="Calibri" panose="020F0502020204030204" pitchFamily="34" charset="0"/>
              </a:rPr>
              <a:t>Si SSB es mucho mayor que SSW quiere decir que existen diferencias significativas entre las medias de los grupos. Por lo tanto, habrá diferencias </a:t>
            </a:r>
            <a:r>
              <a:rPr lang="es" sz="2600" dirty="0">
                <a:solidFill>
                  <a:schemeClr val="tx1"/>
                </a:solidFill>
                <a:latin typeface="+mn-lt"/>
                <a:cs typeface="Calibri" panose="020F0502020204030204" pitchFamily="34" charset="0"/>
              </a:rPr>
              <a:t>significativas</a:t>
            </a:r>
            <a:r>
              <a:rPr lang="es" sz="2600" dirty="0">
                <a:solidFill>
                  <a:srgbClr val="FF0000"/>
                </a:solidFill>
                <a:latin typeface="+mn-lt"/>
                <a:cs typeface="Calibri" panose="020F0502020204030204" pitchFamily="34" charset="0"/>
              </a:rPr>
              <a:t> </a:t>
            </a:r>
            <a:r>
              <a:rPr lang="es" sz="2600" dirty="0">
                <a:latin typeface="+mn-lt"/>
                <a:cs typeface="Calibri" panose="020F0502020204030204" pitchFamily="34" charset="0"/>
              </a:rPr>
              <a:t>de las medias de los diferentes niveles del factor</a:t>
            </a:r>
          </a:p>
          <a:p>
            <a:pPr marL="1082675" indent="-514350">
              <a:buFont typeface="+mj-lt"/>
              <a:buAutoNum type="arabicPeriod"/>
            </a:pPr>
            <a:endParaRPr lang="en-US" sz="2600" dirty="0">
              <a:latin typeface="+mn-lt"/>
              <a:cs typeface="Calibri" panose="020F0502020204030204" pitchFamily="34" charset="0"/>
            </a:endParaRPr>
          </a:p>
        </p:txBody>
      </p:sp>
      <p:sp>
        <p:nvSpPr>
          <p:cNvPr id="63" name="Google Shape;159;p4">
            <a:extLst>
              <a:ext uri="{FF2B5EF4-FFF2-40B4-BE49-F238E27FC236}">
                <a16:creationId xmlns:a16="http://schemas.microsoft.com/office/drawing/2014/main" id="{430060EF-6145-B39D-F918-87B5BC4981F6}"/>
              </a:ext>
            </a:extLst>
          </p:cNvPr>
          <p:cNvSpPr txBox="1"/>
          <p:nvPr/>
        </p:nvSpPr>
        <p:spPr>
          <a:xfrm>
            <a:off x="866274" y="119153"/>
            <a:ext cx="15881684"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4400" b="1" dirty="0">
                <a:solidFill>
                  <a:srgbClr val="E7686A"/>
                </a:solidFill>
                <a:latin typeface="Calibri"/>
                <a:ea typeface="Calibri"/>
                <a:cs typeface="Calibri"/>
                <a:sym typeface="Calibri"/>
              </a:rPr>
              <a:t>2. ANOVA de un factor: descomposición de la variabilidad</a:t>
            </a:r>
            <a:endParaRPr sz="4000" b="1" dirty="0">
              <a:solidFill>
                <a:srgbClr val="E7686A"/>
              </a:solidFill>
              <a:latin typeface="Calibri"/>
              <a:ea typeface="Calibri"/>
              <a:cs typeface="Calibri"/>
              <a:sym typeface="Calibri"/>
            </a:endParaRP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Objeto"/>
          <p:cNvGraphicFramePr>
            <a:graphicFrameLocks/>
          </p:cNvGraphicFramePr>
          <p:nvPr>
            <p:extLst>
              <p:ext uri="{D42A27DB-BD31-4B8C-83A1-F6EECF244321}">
                <p14:modId xmlns:p14="http://schemas.microsoft.com/office/powerpoint/2010/main" val="2940315215"/>
              </p:ext>
            </p:extLst>
          </p:nvPr>
        </p:nvGraphicFramePr>
        <p:xfrm>
          <a:off x="1062038" y="4621213"/>
          <a:ext cx="10479087" cy="6450012"/>
        </p:xfrm>
        <a:graphic>
          <a:graphicData uri="http://schemas.openxmlformats.org/presentationml/2006/ole">
            <mc:AlternateContent xmlns:mc="http://schemas.openxmlformats.org/markup-compatibility/2006">
              <mc:Choice xmlns:v="urn:schemas-microsoft-com:vml" Requires="v">
                <p:oleObj name="Document" r:id="rId3" imgW="8697912" imgH="5349100" progId="Word.Document.8">
                  <p:embed/>
                </p:oleObj>
              </mc:Choice>
              <mc:Fallback>
                <p:oleObj name="Document" r:id="rId3" imgW="8697912" imgH="5349100" progId="Word.Document.8">
                  <p:embed/>
                  <p:pic>
                    <p:nvPicPr>
                      <p:cNvPr id="5" name="4 Objeto"/>
                      <p:cNvPicPr>
                        <a:picLocks noChangeArrowheads="1"/>
                      </p:cNvPicPr>
                      <p:nvPr/>
                    </p:nvPicPr>
                    <p:blipFill>
                      <a:blip r:embed="rId4"/>
                      <a:srcRect/>
                      <a:stretch>
                        <a:fillRect/>
                      </a:stretch>
                    </p:blipFill>
                    <p:spPr bwMode="auto">
                      <a:xfrm>
                        <a:off x="1062038" y="4621213"/>
                        <a:ext cx="10479087" cy="6450012"/>
                      </a:xfrm>
                      <a:prstGeom prst="rect">
                        <a:avLst/>
                      </a:prstGeom>
                      <a:noFill/>
                      <a:ln>
                        <a:noFill/>
                      </a:ln>
                      <a:effectLst/>
                    </p:spPr>
                  </p:pic>
                </p:oleObj>
              </mc:Fallback>
            </mc:AlternateContent>
          </a:graphicData>
        </a:graphic>
      </p:graphicFrame>
      <mc:AlternateContent xmlns:mc="http://schemas.openxmlformats.org/markup-compatibility/2006" xmlns:a14="http://schemas.microsoft.com/office/drawing/2010/main">
        <mc:Choice Requires="a14">
          <p:sp>
            <p:nvSpPr>
              <p:cNvPr id="2" name="Object 5">
                <a:extLst>
                  <a:ext uri="{FF2B5EF4-FFF2-40B4-BE49-F238E27FC236}">
                    <a16:creationId xmlns:a16="http://schemas.microsoft.com/office/drawing/2014/main" id="{82A33B5F-EB51-B2C4-748E-9088EF32DB37}"/>
                  </a:ext>
                </a:extLst>
              </p:cNvPr>
              <p:cNvSpPr txBox="1"/>
              <p:nvPr/>
            </p:nvSpPr>
            <p:spPr bwMode="auto">
              <a:xfrm>
                <a:off x="11486700" y="5723409"/>
                <a:ext cx="6590295" cy="2521743"/>
              </a:xfrm>
              <a:prstGeom prst="rect">
                <a:avLst/>
              </a:prstGeom>
              <a:noFill/>
              <a:ln w="38100">
                <a:noFill/>
                <a:miter lim="800000"/>
                <a:headEnd/>
                <a:tailEnd/>
              </a:ln>
            </p:spPr>
            <p:txBody>
              <a:bodyPr>
                <a:noAutofit/>
              </a:bodyPr>
              <a:lstStyle/>
              <a:p>
                <a:pPr/>
                <a14:m>
                  <m:oMathPara xmlns:m="http://schemas.openxmlformats.org/officeDocument/2006/math">
                    <m:oMathParaPr>
                      <m:jc m:val="centerGroup"/>
                    </m:oMathParaPr>
                    <m:oMath xmlns:m="http://schemas.openxmlformats.org/officeDocument/2006/math">
                      <m:r>
                        <m:rPr>
                          <m:sty m:val="p"/>
                        </m:rPr>
                        <a:rPr lang="es-ES" sz="3600" i="1">
                          <a:latin typeface="Cambria Math" panose="02040503050406030204" pitchFamily="18" charset="0"/>
                        </a:rPr>
                        <m:t>d</m:t>
                      </m:r>
                      <m:r>
                        <a:rPr lang="es-ES" sz="3600" i="1">
                          <a:latin typeface="Cambria Math" panose="02040503050406030204" pitchFamily="18" charset="0"/>
                        </a:rPr>
                        <m:t>=</m:t>
                      </m:r>
                      <m:f>
                        <m:fPr>
                          <m:ctrlPr>
                            <a:rPr lang="es-ES" sz="3600" i="1">
                              <a:latin typeface="Cambria Math" panose="02040503050406030204" pitchFamily="18" charset="0"/>
                            </a:rPr>
                          </m:ctrlPr>
                        </m:fPr>
                        <m:num>
                          <m:r>
                            <m:rPr>
                              <m:sty m:val="p"/>
                            </m:rPr>
                            <a:rPr lang="es-ES" sz="3600" i="1">
                              <a:latin typeface="Cambria Math" panose="02040503050406030204" pitchFamily="18" charset="0"/>
                            </a:rPr>
                            <m:t>MSB</m:t>
                          </m:r>
                        </m:num>
                        <m:den>
                          <m:r>
                            <m:rPr>
                              <m:sty m:val="p"/>
                            </m:rPr>
                            <a:rPr lang="es-ES" sz="3600" i="1">
                              <a:latin typeface="Cambria Math" panose="02040503050406030204" pitchFamily="18" charset="0"/>
                            </a:rPr>
                            <m:t>MSW</m:t>
                          </m:r>
                        </m:den>
                      </m:f>
                      <m:r>
                        <a:rPr lang="es-ES" sz="3600" i="1">
                          <a:latin typeface="Cambria Math" panose="02040503050406030204" pitchFamily="18" charset="0"/>
                        </a:rPr>
                        <m:t>=</m:t>
                      </m:r>
                      <m:f>
                        <m:fPr>
                          <m:ctrlPr>
                            <a:rPr lang="es-ES" sz="3600" i="1">
                              <a:latin typeface="Cambria Math" panose="02040503050406030204" pitchFamily="18" charset="0"/>
                            </a:rPr>
                          </m:ctrlPr>
                        </m:fPr>
                        <m:num>
                          <m:f>
                            <m:fPr>
                              <m:ctrlPr>
                                <a:rPr lang="es-ES" sz="3600" i="1">
                                  <a:latin typeface="Cambria Math" panose="02040503050406030204" pitchFamily="18" charset="0"/>
                                </a:rPr>
                              </m:ctrlPr>
                            </m:fPr>
                            <m:num>
                              <m:r>
                                <a:rPr lang="es-ES" sz="3600" i="1">
                                  <a:latin typeface="Cambria Math" panose="02040503050406030204" pitchFamily="18" charset="0"/>
                                </a:rPr>
                                <m:t>1</m:t>
                              </m:r>
                            </m:num>
                            <m:den>
                              <m:r>
                                <m:rPr>
                                  <m:sty m:val="p"/>
                                </m:rPr>
                                <a:rPr lang="es-ES" sz="3600" i="1">
                                  <a:latin typeface="Cambria Math" panose="02040503050406030204" pitchFamily="18" charset="0"/>
                                </a:rPr>
                                <m:t>k</m:t>
                              </m:r>
                              <m:r>
                                <a:rPr lang="es-ES" sz="3600" i="1">
                                  <a:latin typeface="Cambria Math" panose="02040503050406030204" pitchFamily="18" charset="0"/>
                                </a:rPr>
                                <m:t>−1</m:t>
                              </m:r>
                            </m:den>
                          </m:f>
                          <m:sSubSup>
                            <m:sSubSupPr>
                              <m:ctrlPr>
                                <a:rPr lang="es-ES" sz="3600" i="1">
                                  <a:latin typeface="Cambria Math" panose="02040503050406030204" pitchFamily="18" charset="0"/>
                                </a:rPr>
                              </m:ctrlPr>
                            </m:sSubSupPr>
                            <m:e>
                              <m:r>
                                <m:rPr>
                                  <m:sty m:val="p"/>
                                </m:rPr>
                                <a:rPr lang="es-ES" sz="3600">
                                  <a:latin typeface="Cambria Math" panose="02040503050406030204" pitchFamily="18" charset="0"/>
                                </a:rPr>
                                <m:t>χ</m:t>
                              </m:r>
                            </m:e>
                            <m:sub>
                              <m:r>
                                <m:rPr>
                                  <m:sty m:val="p"/>
                                </m:rPr>
                                <a:rPr lang="es-ES" sz="3600">
                                  <a:latin typeface="Cambria Math" panose="02040503050406030204" pitchFamily="18" charset="0"/>
                                </a:rPr>
                                <m:t>k</m:t>
                              </m:r>
                              <m:r>
                                <a:rPr lang="es-ES" sz="3600" i="1">
                                  <a:latin typeface="Cambria Math" panose="02040503050406030204" pitchFamily="18" charset="0"/>
                                </a:rPr>
                                <m:t>−</m:t>
                              </m:r>
                              <m:r>
                                <a:rPr lang="es-ES" sz="3600">
                                  <a:latin typeface="Cambria Math" panose="02040503050406030204" pitchFamily="18" charset="0"/>
                                </a:rPr>
                                <m:t>1</m:t>
                              </m:r>
                            </m:sub>
                            <m:sup>
                              <m:r>
                                <a:rPr lang="es-ES" sz="3600">
                                  <a:latin typeface="Cambria Math" panose="02040503050406030204" pitchFamily="18" charset="0"/>
                                </a:rPr>
                                <m:t>2</m:t>
                              </m:r>
                            </m:sup>
                          </m:sSubSup>
                        </m:num>
                        <m:den>
                          <m:f>
                            <m:fPr>
                              <m:ctrlPr>
                                <a:rPr lang="es-ES" sz="3600" i="1">
                                  <a:latin typeface="Cambria Math" panose="02040503050406030204" pitchFamily="18" charset="0"/>
                                </a:rPr>
                              </m:ctrlPr>
                            </m:fPr>
                            <m:num>
                              <m:r>
                                <a:rPr lang="es-ES" sz="3600" i="1">
                                  <a:latin typeface="Cambria Math" panose="02040503050406030204" pitchFamily="18" charset="0"/>
                                </a:rPr>
                                <m:t>1</m:t>
                              </m:r>
                            </m:num>
                            <m:den>
                              <m:r>
                                <m:rPr>
                                  <m:sty m:val="p"/>
                                </m:rPr>
                                <a:rPr lang="es-ES" sz="3600" i="1">
                                  <a:latin typeface="Cambria Math" panose="02040503050406030204" pitchFamily="18" charset="0"/>
                                </a:rPr>
                                <m:t>n</m:t>
                              </m:r>
                              <m:r>
                                <a:rPr lang="es-ES" sz="3600" i="1">
                                  <a:latin typeface="Cambria Math" panose="02040503050406030204" pitchFamily="18" charset="0"/>
                                </a:rPr>
                                <m:t>−</m:t>
                              </m:r>
                              <m:r>
                                <m:rPr>
                                  <m:sty m:val="p"/>
                                </m:rPr>
                                <a:rPr lang="es-ES" sz="3600" i="1">
                                  <a:latin typeface="Cambria Math" panose="02040503050406030204" pitchFamily="18" charset="0"/>
                                </a:rPr>
                                <m:t>k</m:t>
                              </m:r>
                            </m:den>
                          </m:f>
                          <m:sSubSup>
                            <m:sSubSupPr>
                              <m:ctrlPr>
                                <a:rPr lang="es-ES" sz="3600" i="1">
                                  <a:latin typeface="Cambria Math" panose="02040503050406030204" pitchFamily="18" charset="0"/>
                                </a:rPr>
                              </m:ctrlPr>
                            </m:sSubSupPr>
                            <m:e>
                              <m:r>
                                <m:rPr>
                                  <m:sty m:val="p"/>
                                </m:rPr>
                                <a:rPr lang="es-ES" sz="3600">
                                  <a:latin typeface="Cambria Math" panose="02040503050406030204" pitchFamily="18" charset="0"/>
                                </a:rPr>
                                <m:t>χ</m:t>
                              </m:r>
                            </m:e>
                            <m:sub>
                              <m:r>
                                <m:rPr>
                                  <m:sty m:val="p"/>
                                </m:rPr>
                                <a:rPr lang="es-ES" sz="3600">
                                  <a:latin typeface="Cambria Math" panose="02040503050406030204" pitchFamily="18" charset="0"/>
                                </a:rPr>
                                <m:t>n</m:t>
                              </m:r>
                              <m:r>
                                <a:rPr lang="es-ES" sz="3600" i="1">
                                  <a:latin typeface="Cambria Math" panose="02040503050406030204" pitchFamily="18" charset="0"/>
                                </a:rPr>
                                <m:t>−</m:t>
                              </m:r>
                              <m:r>
                                <m:rPr>
                                  <m:sty m:val="p"/>
                                </m:rPr>
                                <a:rPr lang="es-ES" sz="3600">
                                  <a:latin typeface="Cambria Math" panose="02040503050406030204" pitchFamily="18" charset="0"/>
                                </a:rPr>
                                <m:t>k</m:t>
                              </m:r>
                            </m:sub>
                            <m:sup>
                              <m:r>
                                <a:rPr lang="es-ES" sz="3600">
                                  <a:latin typeface="Cambria Math" panose="02040503050406030204" pitchFamily="18" charset="0"/>
                                </a:rPr>
                                <m:t>2</m:t>
                              </m:r>
                            </m:sup>
                          </m:sSubSup>
                        </m:den>
                      </m:f>
                      <m:r>
                        <a:rPr lang="es-ES" sz="3600" i="1">
                          <a:latin typeface="Cambria Math" panose="02040503050406030204" pitchFamily="18" charset="0"/>
                          <a:ea typeface="Cambria Math" panose="02040503050406030204" pitchFamily="18" charset="0"/>
                        </a:rPr>
                        <m:t>~</m:t>
                      </m:r>
                      <m:sSubSup>
                        <m:sSubSupPr>
                          <m:ctrlPr>
                            <a:rPr lang="es-ES" sz="3600" i="1">
                              <a:latin typeface="Cambria Math" panose="02040503050406030204" pitchFamily="18" charset="0"/>
                            </a:rPr>
                          </m:ctrlPr>
                        </m:sSubSupPr>
                        <m:e>
                          <m:r>
                            <m:rPr>
                              <m:sty m:val="p"/>
                            </m:rPr>
                            <a:rPr lang="es-ES" sz="3600">
                              <a:latin typeface="Cambria Math" panose="02040503050406030204" pitchFamily="18" charset="0"/>
                            </a:rPr>
                            <m:t>F</m:t>
                          </m:r>
                        </m:e>
                        <m:sub>
                          <m:r>
                            <m:rPr>
                              <m:sty m:val="p"/>
                            </m:rPr>
                            <a:rPr lang="es-ES" sz="3600" i="1">
                              <a:latin typeface="Cambria Math" panose="02040503050406030204" pitchFamily="18" charset="0"/>
                            </a:rPr>
                            <m:t>n</m:t>
                          </m:r>
                          <m:r>
                            <a:rPr lang="es-ES" sz="3600" i="1">
                              <a:latin typeface="Cambria Math" panose="02040503050406030204" pitchFamily="18" charset="0"/>
                            </a:rPr>
                            <m:t>−</m:t>
                          </m:r>
                          <m:r>
                            <m:rPr>
                              <m:sty m:val="p"/>
                            </m:rPr>
                            <a:rPr lang="es-ES" sz="3600" i="1">
                              <a:latin typeface="Cambria Math" panose="02040503050406030204" pitchFamily="18" charset="0"/>
                            </a:rPr>
                            <m:t>k</m:t>
                          </m:r>
                        </m:sub>
                        <m:sup>
                          <m:r>
                            <m:rPr>
                              <m:sty m:val="p"/>
                            </m:rPr>
                            <a:rPr lang="es-ES" sz="3600" i="1">
                              <a:latin typeface="Cambria Math" panose="02040503050406030204" pitchFamily="18" charset="0"/>
                            </a:rPr>
                            <m:t>k</m:t>
                          </m:r>
                          <m:r>
                            <a:rPr lang="es-ES" sz="3600" i="1">
                              <a:latin typeface="Cambria Math" panose="02040503050406030204" pitchFamily="18" charset="0"/>
                            </a:rPr>
                            <m:t>−1</m:t>
                          </m:r>
                        </m:sup>
                      </m:sSubSup>
                    </m:oMath>
                  </m:oMathPara>
                </a14:m>
                <a:endParaRPr lang="es-ES" sz="3600" dirty="0"/>
              </a:p>
            </p:txBody>
          </p:sp>
        </mc:Choice>
        <mc:Fallback xmlns="">
          <p:sp>
            <p:nvSpPr>
              <p:cNvPr id="2" name="Object 5">
                <a:extLst>
                  <a:ext uri="{FF2B5EF4-FFF2-40B4-BE49-F238E27FC236}">
                    <a16:creationId xmlns:a16="http://schemas.microsoft.com/office/drawing/2014/main" id="{82A33B5F-EB51-B2C4-748E-9088EF32DB37}"/>
                  </a:ext>
                </a:extLst>
              </p:cNvPr>
              <p:cNvSpPr txBox="1">
                <a:spLocks noRot="1" noChangeAspect="1" noMove="1" noResize="1" noEditPoints="1" noAdjustHandles="1" noChangeArrowheads="1" noChangeShapeType="1" noTextEdit="1"/>
              </p:cNvSpPr>
              <p:nvPr/>
            </p:nvSpPr>
            <p:spPr bwMode="auto">
              <a:xfrm>
                <a:off x="11486700" y="5723409"/>
                <a:ext cx="6590295" cy="2521743"/>
              </a:xfrm>
              <a:prstGeom prst="rect">
                <a:avLst/>
              </a:prstGeom>
              <a:blipFill>
                <a:blip r:embed="rId6"/>
                <a:stretch>
                  <a:fillRect/>
                </a:stretch>
              </a:blipFill>
              <a:ln w="38100">
                <a:noFill/>
                <a:miter lim="800000"/>
                <a:headEnd/>
                <a:tailEnd/>
              </a:ln>
            </p:spPr>
            <p:txBody>
              <a:bodyPr/>
              <a:lstStyle/>
              <a:p>
                <a:r xmlns:a="http://schemas.openxmlformats.org/drawingml/2006/main">
                  <a:rPr lang="e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5F28601E-B36C-BE8A-DD8E-C2A8EB72BA5C}"/>
                  </a:ext>
                </a:extLst>
              </p:cNvPr>
              <p:cNvSpPr txBox="1"/>
              <p:nvPr/>
            </p:nvSpPr>
            <p:spPr>
              <a:xfrm>
                <a:off x="1003209" y="1611744"/>
                <a:ext cx="16629471" cy="3158750"/>
              </a:xfrm>
              <a:prstGeom prst="rect">
                <a:avLst/>
              </a:prstGeom>
              <a:noFill/>
            </p:spPr>
            <p:txBody>
              <a:bodyPr wrap="square" rtlCol="0">
                <a:spAutoFit/>
              </a:bodyPr>
              <a:lstStyle/>
              <a:p>
                <a:pPr marL="342900" indent="-342900">
                  <a:buFont typeface="Wingdings" panose="05000000000000000000" pitchFamily="2" charset="2"/>
                  <a:buChar char="Ø"/>
                </a:pPr>
                <a:r>
                  <a:rPr lang="es" sz="2800" dirty="0">
                    <a:latin typeface="+mn-lt"/>
                    <a:cs typeface="Calibri" panose="020F0502020204030204" pitchFamily="34" charset="0"/>
                  </a:rPr>
                  <a:t>Para comparar el peso relativo de SSB y SSW en  la variabilidad total, podemos escalar las vaiabilidades didiéndolas por el número de grados de libertad, generando los valores MSB y MSW respectivamente.</a:t>
                </a:r>
              </a:p>
              <a:p>
                <a:endParaRPr lang="en-US" sz="2800" dirty="0">
                  <a:latin typeface="+mn-lt"/>
                  <a:cs typeface="Calibri" panose="020F0502020204030204" pitchFamily="34" charset="0"/>
                </a:endParaRPr>
              </a:p>
              <a:p>
                <a:pPr marL="342900" indent="-342900">
                  <a:buFont typeface="Wingdings" panose="05000000000000000000" pitchFamily="2" charset="2"/>
                  <a:buChar char="Ø"/>
                </a:pPr>
                <a:r>
                  <a:rPr lang="es" sz="2800" dirty="0">
                    <a:latin typeface="+mn-lt"/>
                    <a:cs typeface="Calibri" panose="020F0502020204030204" pitchFamily="34" charset="0"/>
                  </a:rPr>
                  <a:t>Si se cumplen los supuestos necesarios, el estadístico (d) calculado como </a:t>
                </a:r>
                <a14:m>
                  <m:oMath xmlns:m="http://schemas.openxmlformats.org/officeDocument/2006/math">
                    <m:f>
                      <m:fPr>
                        <m:type m:val="lin"/>
                        <m:ctrlPr>
                          <a:rPr lang="es-ES" sz="3200" i="1" smtClean="0">
                            <a:latin typeface="Cambria Math" panose="02040503050406030204" pitchFamily="18" charset="0"/>
                          </a:rPr>
                        </m:ctrlPr>
                      </m:fPr>
                      <m:num>
                        <m:r>
                          <m:rPr>
                            <m:sty m:val="p"/>
                          </m:rPr>
                          <a:rPr lang="es-ES" sz="3200" i="1">
                            <a:latin typeface="Cambria Math" panose="02040503050406030204" pitchFamily="18" charset="0"/>
                          </a:rPr>
                          <m:t>MSB</m:t>
                        </m:r>
                      </m:num>
                      <m:den>
                        <m:r>
                          <m:rPr>
                            <m:sty m:val="p"/>
                          </m:rPr>
                          <a:rPr lang="es-ES" sz="3200" i="1">
                            <a:latin typeface="Cambria Math" panose="02040503050406030204" pitchFamily="18" charset="0"/>
                          </a:rPr>
                          <m:t>MSW</m:t>
                        </m:r>
                      </m:den>
                    </m:f>
                  </m:oMath>
                </a14:m>
                <a:r>
                  <a:rPr lang="es" sz="2800" dirty="0">
                    <a:latin typeface="+mn-lt"/>
                    <a:cs typeface="Calibri" panose="020F0502020204030204" pitchFamily="34" charset="0"/>
                  </a:rPr>
                  <a:t> se distribuye como un modelo F</a:t>
                </a:r>
              </a:p>
              <a:p>
                <a:pPr marL="1082675" indent="-514350">
                  <a:buFont typeface="+mj-lt"/>
                  <a:buAutoNum type="arabicPeriod"/>
                </a:pPr>
                <a:endParaRPr lang="en-US" sz="2800" dirty="0">
                  <a:latin typeface="+mn-lt"/>
                  <a:cs typeface="Calibri" panose="020F0502020204030204" pitchFamily="34" charset="0"/>
                </a:endParaRPr>
              </a:p>
            </p:txBody>
          </p:sp>
        </mc:Choice>
        <mc:Fallback xmlns="">
          <p:sp>
            <p:nvSpPr>
              <p:cNvPr id="4" name="TextBox 3">
                <a:extLst>
                  <a:ext uri="{FF2B5EF4-FFF2-40B4-BE49-F238E27FC236}">
                    <a16:creationId xmlns:a16="http://schemas.microsoft.com/office/drawing/2014/main" id="{5F28601E-B36C-BE8A-DD8E-C2A8EB72BA5C}"/>
                  </a:ext>
                </a:extLst>
              </p:cNvPr>
              <p:cNvSpPr txBox="1">
                <a:spLocks noRot="1" noChangeAspect="1" noMove="1" noResize="1" noEditPoints="1" noAdjustHandles="1" noChangeArrowheads="1" noChangeShapeType="1" noTextEdit="1"/>
              </p:cNvSpPr>
              <p:nvPr/>
            </p:nvSpPr>
            <p:spPr>
              <a:xfrm>
                <a:off x="1003209" y="1611744"/>
                <a:ext cx="16629471" cy="3158750"/>
              </a:xfrm>
              <a:prstGeom prst="rect">
                <a:avLst/>
              </a:prstGeom>
              <a:blipFill>
                <a:blip r:embed="rId7"/>
                <a:stretch>
                  <a:fillRect l="-660" t="-1927"/>
                </a:stretch>
              </a:blipFill>
            </p:spPr>
            <p:txBody>
              <a:bodyPr/>
              <a:lstStyle/>
              <a:p>
                <a:r>
                  <a:rPr lang="es-ES">
                    <a:noFill/>
                  </a:rPr>
                  <a:t> </a:t>
                </a:r>
              </a:p>
            </p:txBody>
          </p:sp>
        </mc:Fallback>
      </mc:AlternateContent>
      <p:sp>
        <p:nvSpPr>
          <p:cNvPr id="6" name="Google Shape;159;p4">
            <a:extLst>
              <a:ext uri="{FF2B5EF4-FFF2-40B4-BE49-F238E27FC236}">
                <a16:creationId xmlns:a16="http://schemas.microsoft.com/office/drawing/2014/main" id="{430060EF-6145-B39D-F918-87B5BC4981F6}"/>
              </a:ext>
            </a:extLst>
          </p:cNvPr>
          <p:cNvSpPr txBox="1"/>
          <p:nvPr/>
        </p:nvSpPr>
        <p:spPr>
          <a:xfrm>
            <a:off x="866274" y="119153"/>
            <a:ext cx="15881684"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4400" b="1" dirty="0">
                <a:solidFill>
                  <a:srgbClr val="E7686A"/>
                </a:solidFill>
                <a:latin typeface="Calibri"/>
                <a:ea typeface="Calibri"/>
                <a:cs typeface="Calibri"/>
                <a:sym typeface="Calibri"/>
              </a:rPr>
              <a:t>2. ANOVA de un factor: descomposición de la variabilidad</a:t>
            </a:r>
            <a:endParaRPr sz="4000" b="1" dirty="0">
              <a:solidFill>
                <a:srgbClr val="E7686A"/>
              </a:solidFill>
              <a:latin typeface="Calibri"/>
              <a:ea typeface="Calibri"/>
              <a:cs typeface="Calibri"/>
              <a:sym typeface="Calibri"/>
            </a:endParaRP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45FD731-7635-CD4E-F0C2-1BDC1852E3D3}"/>
              </a:ext>
            </a:extLst>
          </p:cNvPr>
          <p:cNvGrpSpPr/>
          <p:nvPr/>
        </p:nvGrpSpPr>
        <p:grpSpPr>
          <a:xfrm>
            <a:off x="9837420" y="2614789"/>
            <a:ext cx="7609036" cy="5057422"/>
            <a:chOff x="2247900" y="-38100"/>
            <a:chExt cx="10379505" cy="6372373"/>
          </a:xfrm>
        </p:grpSpPr>
        <p:graphicFrame>
          <p:nvGraphicFramePr>
            <p:cNvPr id="11" name="Object 3"/>
            <p:cNvGraphicFramePr>
              <a:graphicFrameLocks noChangeAspect="1"/>
            </p:cNvGraphicFramePr>
            <p:nvPr>
              <p:extLst>
                <p:ext uri="{D42A27DB-BD31-4B8C-83A1-F6EECF244321}">
                  <p14:modId xmlns:p14="http://schemas.microsoft.com/office/powerpoint/2010/main" val="1821674521"/>
                </p:ext>
              </p:extLst>
            </p:nvPr>
          </p:nvGraphicFramePr>
          <p:xfrm>
            <a:off x="2247900" y="-38100"/>
            <a:ext cx="10134600" cy="5334000"/>
          </p:xfrm>
          <a:graphic>
            <a:graphicData uri="http://schemas.openxmlformats.org/drawingml/2006/chart">
              <c:chart xmlns:c="http://schemas.openxmlformats.org/drawingml/2006/chart" xmlns:r="http://schemas.openxmlformats.org/officeDocument/2006/relationships" r:id="rId3"/>
            </a:graphicData>
          </a:graphic>
        </p:graphicFrame>
        <p:sp>
          <p:nvSpPr>
            <p:cNvPr id="28684" name="Freeform 10"/>
            <p:cNvSpPr>
              <a:spLocks/>
            </p:cNvSpPr>
            <p:nvPr/>
          </p:nvSpPr>
          <p:spPr bwMode="auto">
            <a:xfrm>
              <a:off x="8115300" y="4343400"/>
              <a:ext cx="3219450" cy="571500"/>
            </a:xfrm>
            <a:custGeom>
              <a:avLst/>
              <a:gdLst>
                <a:gd name="T0" fmla="*/ 61 w 1316"/>
                <a:gd name="T1" fmla="*/ 18 h 316"/>
                <a:gd name="T2" fmla="*/ 1696 w 1316"/>
                <a:gd name="T3" fmla="*/ 18 h 316"/>
                <a:gd name="T4" fmla="*/ 1681 w 1316"/>
                <a:gd name="T5" fmla="*/ 14 h 316"/>
                <a:gd name="T6" fmla="*/ 1449 w 1316"/>
                <a:gd name="T7" fmla="*/ 13 h 316"/>
                <a:gd name="T8" fmla="*/ 865 w 1316"/>
                <a:gd name="T9" fmla="*/ 10 h 316"/>
                <a:gd name="T10" fmla="*/ 613 w 1316"/>
                <a:gd name="T11" fmla="*/ 6 h 316"/>
                <a:gd name="T12" fmla="*/ 424 w 1316"/>
                <a:gd name="T13" fmla="*/ 5 h 316"/>
                <a:gd name="T14" fmla="*/ 188 w 1316"/>
                <a:gd name="T15" fmla="*/ 2 h 316"/>
                <a:gd name="T16" fmla="*/ 80 w 1316"/>
                <a:gd name="T17" fmla="*/ 2 h 316"/>
                <a:gd name="T18" fmla="*/ 61 w 1316"/>
                <a:gd name="T19" fmla="*/ 18 h 3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16"/>
                <a:gd name="T31" fmla="*/ 0 h 316"/>
                <a:gd name="T32" fmla="*/ 1316 w 1316"/>
                <a:gd name="T33" fmla="*/ 316 h 3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16" h="316">
                  <a:moveTo>
                    <a:pt x="48" y="284"/>
                  </a:moveTo>
                  <a:cubicBezTo>
                    <a:pt x="440" y="296"/>
                    <a:pt x="929" y="316"/>
                    <a:pt x="1296" y="284"/>
                  </a:cubicBezTo>
                  <a:cubicBezTo>
                    <a:pt x="1316" y="282"/>
                    <a:pt x="1300" y="236"/>
                    <a:pt x="1284" y="224"/>
                  </a:cubicBezTo>
                  <a:cubicBezTo>
                    <a:pt x="1236" y="188"/>
                    <a:pt x="1164" y="205"/>
                    <a:pt x="1104" y="200"/>
                  </a:cubicBezTo>
                  <a:cubicBezTo>
                    <a:pt x="955" y="186"/>
                    <a:pt x="808" y="171"/>
                    <a:pt x="660" y="152"/>
                  </a:cubicBezTo>
                  <a:cubicBezTo>
                    <a:pt x="598" y="131"/>
                    <a:pt x="532" y="105"/>
                    <a:pt x="468" y="92"/>
                  </a:cubicBezTo>
                  <a:cubicBezTo>
                    <a:pt x="420" y="82"/>
                    <a:pt x="324" y="68"/>
                    <a:pt x="324" y="68"/>
                  </a:cubicBezTo>
                  <a:cubicBezTo>
                    <a:pt x="264" y="38"/>
                    <a:pt x="207" y="29"/>
                    <a:pt x="144" y="8"/>
                  </a:cubicBezTo>
                  <a:cubicBezTo>
                    <a:pt x="116" y="12"/>
                    <a:pt x="80" y="0"/>
                    <a:pt x="60" y="20"/>
                  </a:cubicBezTo>
                  <a:cubicBezTo>
                    <a:pt x="0" y="80"/>
                    <a:pt x="117" y="215"/>
                    <a:pt x="48" y="284"/>
                  </a:cubicBezTo>
                  <a:close/>
                </a:path>
              </a:pathLst>
            </a:custGeom>
            <a:gradFill rotWithShape="0">
              <a:gsLst>
                <a:gs pos="0">
                  <a:srgbClr val="FF33CC"/>
                </a:gs>
                <a:gs pos="100000">
                  <a:srgbClr val="76185E"/>
                </a:gs>
              </a:gsLst>
              <a:path path="rect">
                <a:fillToRect r="100000" b="100000"/>
              </a:path>
            </a:gradFill>
            <a:ln w="12700" cap="sq" cmpd="sng">
              <a:noFill/>
              <a:prstDash val="solid"/>
              <a:miter lim="800000"/>
              <a:headEnd type="none" w="sm" len="sm"/>
              <a:tailEnd type="none" w="sm" len="sm"/>
            </a:ln>
          </p:spPr>
          <p:txBody>
            <a:bodyPr wrap="none" anchor="ctr"/>
            <a:lstStyle/>
            <a:p>
              <a:endParaRPr lang="en-US" sz="2100"/>
            </a:p>
          </p:txBody>
        </p:sp>
        <p:sp>
          <p:nvSpPr>
            <p:cNvPr id="28687" name="AutoShape 29"/>
            <p:cNvSpPr>
              <a:spLocks noChangeArrowheads="1"/>
            </p:cNvSpPr>
            <p:nvPr/>
          </p:nvSpPr>
          <p:spPr bwMode="auto">
            <a:xfrm>
              <a:off x="7615238" y="5433258"/>
              <a:ext cx="5012167" cy="901015"/>
            </a:xfrm>
            <a:prstGeom prst="roundRect">
              <a:avLst>
                <a:gd name="adj" fmla="val 16667"/>
              </a:avLst>
            </a:prstGeom>
            <a:noFill/>
            <a:ln w="38100" cap="sq">
              <a:solidFill>
                <a:schemeClr val="accent2"/>
              </a:solidFill>
              <a:miter lim="800000"/>
              <a:headEnd type="none" w="sm" len="sm"/>
              <a:tailEnd type="none" w="sm" len="sm"/>
            </a:ln>
          </p:spPr>
          <p:txBody>
            <a:bodyPr wrap="none">
              <a:spAutoFit/>
            </a:bodyPr>
            <a:lstStyle/>
            <a:p>
              <a:pPr defTabSz="1371600">
                <a:spcBef>
                  <a:spcPct val="50000"/>
                </a:spcBef>
                <a:buClrTx/>
              </a:pPr>
              <a:r>
                <a:rPr lang="es" altLang="es-ES" sz="3600" dirty="0">
                  <a:solidFill>
                    <a:schemeClr val="tx1"/>
                  </a:solidFill>
                </a:rPr>
                <a:t>p = P(Fk </a:t>
              </a:r>
              <a:r>
                <a:rPr lang="es" altLang="es-ES" sz="3600" baseline="-25000" dirty="0">
                  <a:solidFill>
                    <a:schemeClr val="tx1"/>
                  </a:solidFill>
                </a:rPr>
                <a:t>-1,nk </a:t>
              </a:r>
              <a:r>
                <a:rPr lang="es" altLang="es-ES" sz="3600" dirty="0">
                  <a:solidFill>
                    <a:schemeClr val="tx1"/>
                  </a:solidFill>
                </a:rPr>
                <a:t>&gt; d*)</a:t>
              </a:r>
            </a:p>
          </p:txBody>
        </p:sp>
      </p:grpSp>
      <p:sp>
        <p:nvSpPr>
          <p:cNvPr id="4" name="TextBox 3">
            <a:extLst>
              <a:ext uri="{FF2B5EF4-FFF2-40B4-BE49-F238E27FC236}">
                <a16:creationId xmlns:a16="http://schemas.microsoft.com/office/drawing/2014/main" id="{6D2D90BD-CCEC-1DDB-DBEC-2BBC4690C3C0}"/>
              </a:ext>
            </a:extLst>
          </p:cNvPr>
          <p:cNvSpPr txBox="1"/>
          <p:nvPr/>
        </p:nvSpPr>
        <p:spPr>
          <a:xfrm>
            <a:off x="841544" y="1351420"/>
            <a:ext cx="8711530" cy="7540526"/>
          </a:xfrm>
          <a:prstGeom prst="rect">
            <a:avLst/>
          </a:prstGeom>
          <a:noFill/>
        </p:spPr>
        <p:txBody>
          <a:bodyPr wrap="square" rtlCol="0">
            <a:spAutoFit/>
          </a:bodyPr>
          <a:lstStyle/>
          <a:p>
            <a:pPr marL="342900" indent="-342900">
              <a:buFont typeface="Wingdings" panose="05000000000000000000" pitchFamily="2" charset="2"/>
              <a:buChar char="Ø"/>
            </a:pPr>
            <a:r>
              <a:rPr lang="es" sz="3200" dirty="0">
                <a:latin typeface="+mn-lt"/>
                <a:cs typeface="Calibri" panose="020F0502020204030204" pitchFamily="34" charset="0"/>
              </a:rPr>
              <a:t>Este estadístico permite tomar una decisión sobre la prueba: cuanto mayor sea su valor, mayor (relativamente) es la parte entre-grupos (BETWEEN) en comparación con la variabilidad intragrupos (WITHIN) </a:t>
            </a:r>
          </a:p>
          <a:p>
            <a:pPr marL="342900" indent="-342900">
              <a:buFont typeface="Wingdings" panose="05000000000000000000" pitchFamily="2" charset="2"/>
              <a:buChar char="Ø"/>
            </a:pPr>
            <a:endParaRPr lang="en-US" sz="3200" dirty="0">
              <a:latin typeface="+mn-lt"/>
              <a:cs typeface="Calibri" panose="020F0502020204030204" pitchFamily="34" charset="0"/>
            </a:endParaRPr>
          </a:p>
          <a:p>
            <a:pPr marL="342900" indent="-342900">
              <a:buFont typeface="Wingdings" panose="05000000000000000000" pitchFamily="2" charset="2"/>
              <a:buChar char="Ø"/>
            </a:pPr>
            <a:r>
              <a:rPr lang="es" sz="3200" dirty="0">
                <a:latin typeface="+mn-lt"/>
                <a:cs typeface="Calibri" panose="020F0502020204030204" pitchFamily="34" charset="0"/>
              </a:rPr>
              <a:t>¿Cómo podemos saber si </a:t>
            </a:r>
            <a:r>
              <a:rPr lang="es" sz="3600" i="1" dirty="0">
                <a:latin typeface="+mn-lt"/>
                <a:cs typeface="Calibri" panose="020F0502020204030204" pitchFamily="34" charset="0"/>
              </a:rPr>
              <a:t>d</a:t>
            </a:r>
            <a:r>
              <a:rPr lang="es" sz="3200" dirty="0">
                <a:latin typeface="+mn-lt"/>
                <a:cs typeface="Calibri" panose="020F0502020204030204" pitchFamily="34" charset="0"/>
              </a:rPr>
              <a:t> es alto o no? Calculando el p-valor asociado a esta prueba</a:t>
            </a:r>
          </a:p>
          <a:p>
            <a:pPr marL="342900" indent="-342900">
              <a:buFont typeface="Wingdings" panose="05000000000000000000" pitchFamily="2" charset="2"/>
              <a:buChar char="Ø"/>
            </a:pPr>
            <a:endParaRPr lang="en-US" sz="3200" dirty="0">
              <a:latin typeface="+mn-lt"/>
              <a:cs typeface="Calibri" panose="020F0502020204030204" pitchFamily="34" charset="0"/>
            </a:endParaRPr>
          </a:p>
          <a:p>
            <a:pPr marL="342900" indent="-342900">
              <a:buFont typeface="Wingdings" panose="05000000000000000000" pitchFamily="2" charset="2"/>
              <a:buChar char="Ø"/>
            </a:pPr>
            <a:r>
              <a:rPr lang="es" sz="3200" dirty="0">
                <a:latin typeface="+mn-lt"/>
                <a:cs typeface="Calibri" panose="020F0502020204030204" pitchFamily="34" charset="0"/>
              </a:rPr>
              <a:t>Calculamos el valor p (la probabilidad en la parte derecha de la distribución F) y si este valor p es bajo, rechazamos la hipótesis nula (es decir, hay diferencias significativas de las medias entre niveles)</a:t>
            </a:r>
          </a:p>
          <a:p>
            <a:pPr marL="1082675" indent="-514350">
              <a:buFont typeface="+mj-lt"/>
              <a:buAutoNum type="arabicPeriod"/>
            </a:pPr>
            <a:endParaRPr lang="en-US" sz="3200" dirty="0">
              <a:latin typeface="+mn-lt"/>
              <a:cs typeface="Calibri" panose="020F0502020204030204" pitchFamily="34" charset="0"/>
            </a:endParaRPr>
          </a:p>
        </p:txBody>
      </p:sp>
      <p:sp>
        <p:nvSpPr>
          <p:cNvPr id="8" name="Google Shape;159;p4">
            <a:extLst>
              <a:ext uri="{FF2B5EF4-FFF2-40B4-BE49-F238E27FC236}">
                <a16:creationId xmlns:a16="http://schemas.microsoft.com/office/drawing/2014/main" id="{430060EF-6145-B39D-F918-87B5BC4981F6}"/>
              </a:ext>
            </a:extLst>
          </p:cNvPr>
          <p:cNvSpPr txBox="1"/>
          <p:nvPr/>
        </p:nvSpPr>
        <p:spPr>
          <a:xfrm>
            <a:off x="866274" y="119153"/>
            <a:ext cx="15881684"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4400" b="1" dirty="0">
                <a:solidFill>
                  <a:srgbClr val="E7686A"/>
                </a:solidFill>
                <a:latin typeface="Calibri"/>
                <a:ea typeface="Calibri"/>
                <a:cs typeface="Calibri"/>
                <a:sym typeface="Calibri"/>
              </a:rPr>
              <a:t>2. ANOVA de un factor: test ANOVA</a:t>
            </a:r>
            <a:endParaRPr sz="4000" b="1" dirty="0">
              <a:solidFill>
                <a:srgbClr val="E7686A"/>
              </a:solidFill>
              <a:latin typeface="Calibri"/>
              <a:ea typeface="Calibri"/>
              <a:cs typeface="Calibri"/>
              <a:sym typeface="Calibri"/>
            </a:endParaRP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D83FF8-0CB0-4F55-BD55-AE41A132E9EC}"/>
              </a:ext>
            </a:extLst>
          </p:cNvPr>
          <p:cNvPicPr>
            <a:picLocks noChangeAspect="1"/>
          </p:cNvPicPr>
          <p:nvPr/>
        </p:nvPicPr>
        <p:blipFill>
          <a:blip r:embed="rId3"/>
          <a:stretch>
            <a:fillRect/>
          </a:stretch>
        </p:blipFill>
        <p:spPr>
          <a:xfrm>
            <a:off x="2878932" y="6466097"/>
            <a:ext cx="11341632" cy="2678756"/>
          </a:xfrm>
          <a:prstGeom prst="rect">
            <a:avLst/>
          </a:prstGeom>
        </p:spPr>
      </p:pic>
      <p:sp>
        <p:nvSpPr>
          <p:cNvPr id="29699" name="Text Box 3"/>
          <p:cNvSpPr txBox="1">
            <a:spLocks noChangeArrowheads="1"/>
          </p:cNvSpPr>
          <p:nvPr/>
        </p:nvSpPr>
        <p:spPr bwMode="auto">
          <a:xfrm>
            <a:off x="762744" y="1297662"/>
            <a:ext cx="11528763" cy="4666087"/>
          </a:xfrm>
          <a:prstGeom prst="rect">
            <a:avLst/>
          </a:prstGeom>
          <a:noFill/>
          <a:ln w="9525">
            <a:noFill/>
            <a:round/>
            <a:headEnd/>
            <a:tailEnd/>
          </a:ln>
        </p:spPr>
        <p:txBody>
          <a:bodyPr wrap="square" lIns="135000" tIns="70200" rIns="135000" bIns="70200">
            <a:spAutoFit/>
          </a:bodyPr>
          <a:lstStyle/>
          <a:p>
            <a:pPr marL="457200" indent="-457200">
              <a:spcBef>
                <a:spcPts val="2063"/>
              </a:spcBef>
              <a:buClrTx/>
              <a:buFont typeface="Wingdings" panose="05000000000000000000" pitchFamily="2" charset="2"/>
              <a:buChar char="Ø"/>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s" sz="2800" dirty="0">
                <a:solidFill>
                  <a:schemeClr val="tx1"/>
                </a:solidFill>
              </a:rPr>
              <a:t>Volvamos a nuestro ejemplo: ¿las calificaciones medias son significativamente diferentes entre los métodos de enseñanza?</a:t>
            </a:r>
          </a:p>
          <a:p>
            <a:pPr marL="457200" indent="-457200">
              <a:spcBef>
                <a:spcPts val="2063"/>
              </a:spcBef>
              <a:buClrTx/>
              <a:buFont typeface="Wingdings" panose="05000000000000000000" pitchFamily="2" charset="2"/>
              <a:buChar char="Ø"/>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s" sz="2800" dirty="0">
                <a:solidFill>
                  <a:schemeClr val="tx1"/>
                </a:solidFill>
              </a:rPr>
              <a:t>Tomamos una muestra de 12 estudiantes cuyas calificaciones se distribuyen según esta tabla</a:t>
            </a:r>
          </a:p>
          <a:p>
            <a:pPr marL="457200" indent="-457200">
              <a:spcBef>
                <a:spcPts val="2063"/>
              </a:spcBef>
              <a:buClrTx/>
              <a:buFont typeface="Wingdings" panose="05000000000000000000" pitchFamily="2" charset="2"/>
              <a:buChar char="Ø"/>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s" sz="2800" dirty="0">
                <a:solidFill>
                  <a:schemeClr val="tx1"/>
                </a:solidFill>
              </a:rPr>
              <a:t>La hipótesis nula H </a:t>
            </a:r>
            <a:r>
              <a:rPr lang="es" sz="2800" baseline="-25000" dirty="0">
                <a:solidFill>
                  <a:schemeClr val="tx1"/>
                </a:solidFill>
              </a:rPr>
              <a:t>0 </a:t>
            </a:r>
            <a:r>
              <a:rPr lang="es" sz="2800" dirty="0">
                <a:solidFill>
                  <a:schemeClr val="tx1"/>
                </a:solidFill>
              </a:rPr>
              <a:t> es que las medias son iguales</a:t>
            </a:r>
          </a:p>
          <a:p>
            <a:pPr marL="457200" indent="-457200">
              <a:spcBef>
                <a:spcPts val="2063"/>
              </a:spcBef>
              <a:buClrTx/>
              <a:buFont typeface="Wingdings" panose="05000000000000000000" pitchFamily="2" charset="2"/>
              <a:buChar char="Ø"/>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s" sz="2800" dirty="0">
                <a:solidFill>
                  <a:schemeClr val="tx1"/>
                </a:solidFill>
              </a:rPr>
              <a:t>Suponiendo que tenemos varianzas iguales y distribuciones normales, realizamos el test ANOVA</a:t>
            </a:r>
          </a:p>
          <a:p>
            <a:pPr marL="457200" indent="-457200">
              <a:spcBef>
                <a:spcPts val="2063"/>
              </a:spcBef>
              <a:buClrTx/>
              <a:buFont typeface="Wingdings" panose="05000000000000000000" pitchFamily="2" charset="2"/>
              <a:buChar char="Ø"/>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endParaRPr lang="en-US" sz="2800" dirty="0">
              <a:solidFill>
                <a:schemeClr val="tx1"/>
              </a:solidFill>
            </a:endParaRPr>
          </a:p>
        </p:txBody>
      </p:sp>
      <p:sp>
        <p:nvSpPr>
          <p:cNvPr id="26633" name="Oval 9"/>
          <p:cNvSpPr>
            <a:spLocks noChangeArrowheads="1"/>
          </p:cNvSpPr>
          <p:nvPr/>
        </p:nvSpPr>
        <p:spPr bwMode="auto">
          <a:xfrm>
            <a:off x="8927307" y="7669746"/>
            <a:ext cx="1836873" cy="571989"/>
          </a:xfrm>
          <a:prstGeom prst="ellipse">
            <a:avLst/>
          </a:prstGeom>
          <a:noFill/>
          <a:ln w="9360">
            <a:solidFill>
              <a:srgbClr val="009999"/>
            </a:solidFill>
            <a:miter lim="800000"/>
            <a:headEnd/>
            <a:tailEnd/>
          </a:ln>
          <a:effectLst>
            <a:outerShdw dist="17819" dir="2700000" algn="ctr" rotWithShape="0">
              <a:srgbClr val="005C5C"/>
            </a:outerShdw>
          </a:effectLst>
        </p:spPr>
        <p:txBody>
          <a:bodyPr wrap="none" anchor="ctr"/>
          <a:lstStyle/>
          <a:p>
            <a:pPr>
              <a:defRPr/>
            </a:pPr>
            <a:endParaRPr lang="en-US" sz="2100"/>
          </a:p>
        </p:txBody>
      </p:sp>
      <p:sp>
        <p:nvSpPr>
          <p:cNvPr id="29705" name="Text Box 10"/>
          <p:cNvSpPr txBox="1">
            <a:spLocks noChangeArrowheads="1"/>
          </p:cNvSpPr>
          <p:nvPr/>
        </p:nvSpPr>
        <p:spPr bwMode="auto">
          <a:xfrm>
            <a:off x="2771775" y="5791200"/>
            <a:ext cx="5507832" cy="603436"/>
          </a:xfrm>
          <a:prstGeom prst="rect">
            <a:avLst/>
          </a:prstGeom>
          <a:noFill/>
          <a:ln w="9525">
            <a:noFill/>
            <a:round/>
            <a:headEnd/>
            <a:tailEnd/>
          </a:ln>
        </p:spPr>
        <p:txBody>
          <a:bodyPr lIns="135000" tIns="70200" rIns="135000" bIns="70200">
            <a:spAutoFit/>
          </a:bodyPr>
          <a:lstStyle/>
          <a:p>
            <a:pPr algn="ctr">
              <a:spcBef>
                <a:spcPts val="1875"/>
              </a:spcBef>
              <a:buClrTx/>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s" sz="3000" b="1">
                <a:solidFill>
                  <a:srgbClr val="006699"/>
                </a:solidFill>
              </a:rPr>
              <a:t>Tabla Anova (salida R)</a:t>
            </a:r>
          </a:p>
        </p:txBody>
      </p:sp>
      <p:sp>
        <p:nvSpPr>
          <p:cNvPr id="29706" name="Text Box 11"/>
          <p:cNvSpPr txBox="1">
            <a:spLocks noChangeArrowheads="1"/>
          </p:cNvSpPr>
          <p:nvPr/>
        </p:nvSpPr>
        <p:spPr bwMode="auto">
          <a:xfrm>
            <a:off x="12751057" y="7042092"/>
            <a:ext cx="4666536" cy="1526766"/>
          </a:xfrm>
          <a:prstGeom prst="rect">
            <a:avLst/>
          </a:prstGeom>
          <a:noFill/>
          <a:ln w="9525">
            <a:noFill/>
            <a:round/>
            <a:headEnd/>
            <a:tailEnd/>
          </a:ln>
        </p:spPr>
        <p:txBody>
          <a:bodyPr wrap="square" lIns="135000" tIns="70200" rIns="135000" bIns="70200">
            <a:spAutoFit/>
          </a:bodyPr>
          <a:lstStyle/>
          <a:p>
            <a:pPr>
              <a:buClrTx/>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s" sz="3000" dirty="0">
                <a:solidFill>
                  <a:srgbClr val="006699"/>
                </a:solidFill>
              </a:rPr>
              <a:t>el valor p es bajo; H </a:t>
            </a:r>
            <a:r>
              <a:rPr lang="es" sz="3000" baseline="-25000" dirty="0">
                <a:solidFill>
                  <a:srgbClr val="006699"/>
                </a:solidFill>
              </a:rPr>
              <a:t>0 </a:t>
            </a:r>
            <a:r>
              <a:rPr lang="es" sz="3000" dirty="0">
                <a:solidFill>
                  <a:srgbClr val="006699"/>
                </a:solidFill>
              </a:rPr>
              <a:t>se rechaza; hay diferencias significativas</a:t>
            </a:r>
            <a:endParaRPr lang="en-US" sz="2100" dirty="0">
              <a:solidFill>
                <a:srgbClr val="006699"/>
              </a:solidFill>
            </a:endParaRPr>
          </a:p>
        </p:txBody>
      </p:sp>
      <p:sp>
        <p:nvSpPr>
          <p:cNvPr id="26636" name="Line 12"/>
          <p:cNvSpPr>
            <a:spLocks noChangeShapeType="1"/>
          </p:cNvSpPr>
          <p:nvPr/>
        </p:nvSpPr>
        <p:spPr bwMode="auto">
          <a:xfrm>
            <a:off x="10656167" y="7951814"/>
            <a:ext cx="1836873" cy="0"/>
          </a:xfrm>
          <a:prstGeom prst="line">
            <a:avLst/>
          </a:prstGeom>
          <a:noFill/>
          <a:ln w="9360">
            <a:solidFill>
              <a:srgbClr val="009999"/>
            </a:solidFill>
            <a:miter lim="800000"/>
            <a:headEnd/>
            <a:tailEnd type="triangle" w="med" len="med"/>
          </a:ln>
          <a:effectLst>
            <a:outerShdw dist="17819" dir="2700000" algn="ctr" rotWithShape="0">
              <a:srgbClr val="005C5C"/>
            </a:outerShdw>
          </a:effectLst>
        </p:spPr>
        <p:txBody>
          <a:bodyPr/>
          <a:lstStyle/>
          <a:p>
            <a:pPr>
              <a:defRPr/>
            </a:pPr>
            <a:endParaRPr lang="en-US" sz="2100"/>
          </a:p>
        </p:txBody>
      </p:sp>
      <p:graphicFrame>
        <p:nvGraphicFramePr>
          <p:cNvPr id="29736" name="Group 40"/>
          <p:cNvGraphicFramePr>
            <a:graphicFrameLocks noGrp="1"/>
          </p:cNvGraphicFramePr>
          <p:nvPr>
            <p:extLst>
              <p:ext uri="{D42A27DB-BD31-4B8C-83A1-F6EECF244321}">
                <p14:modId xmlns:p14="http://schemas.microsoft.com/office/powerpoint/2010/main" val="2021838265"/>
              </p:ext>
            </p:extLst>
          </p:nvPr>
        </p:nvGraphicFramePr>
        <p:xfrm>
          <a:off x="12291507" y="1867363"/>
          <a:ext cx="5585637" cy="2971800"/>
        </p:xfrm>
        <a:graphic>
          <a:graphicData uri="http://schemas.openxmlformats.org/drawingml/2006/table">
            <a:tbl>
              <a:tblPr/>
              <a:tblGrid>
                <a:gridCol w="2107394">
                  <a:extLst>
                    <a:ext uri="{9D8B030D-6E8A-4147-A177-3AD203B41FA5}">
                      <a16:colId xmlns:a16="http://schemas.microsoft.com/office/drawing/2014/main" val="20000"/>
                    </a:ext>
                  </a:extLst>
                </a:gridCol>
                <a:gridCol w="1985361">
                  <a:extLst>
                    <a:ext uri="{9D8B030D-6E8A-4147-A177-3AD203B41FA5}">
                      <a16:colId xmlns:a16="http://schemas.microsoft.com/office/drawing/2014/main" val="20001"/>
                    </a:ext>
                  </a:extLst>
                </a:gridCol>
                <a:gridCol w="1492882">
                  <a:extLst>
                    <a:ext uri="{9D8B030D-6E8A-4147-A177-3AD203B41FA5}">
                      <a16:colId xmlns:a16="http://schemas.microsoft.com/office/drawing/2014/main" val="20002"/>
                    </a:ext>
                  </a:extLst>
                </a:gridCol>
              </a:tblGrid>
              <a:tr h="502920">
                <a:tc gridSpan="3">
                  <a:txBody>
                    <a:bodyPr/>
                    <a:lstStyle/>
                    <a:p>
                      <a:pPr marL="0" marR="0" lvl="0" indent="0" algn="ctr" defTabSz="914400" rtl="0" eaLnBrk="0" fontAlgn="base" latinLnBrk="0" hangingPunct="0">
                        <a:lnSpc>
                          <a:spcPct val="100000"/>
                        </a:lnSpc>
                        <a:spcBef>
                          <a:spcPct val="0"/>
                        </a:spcBef>
                        <a:spcAft>
                          <a:spcPct val="0"/>
                        </a:spcAft>
                        <a:buClr>
                          <a:srgbClr val="000000"/>
                        </a:buClr>
                        <a:buSzPct val="100000"/>
                        <a:buFont typeface="Times New Roman" pitchFamily="18" charset="0"/>
                        <a:buNone/>
                        <a:tabLst/>
                      </a:pPr>
                      <a:r>
                        <a:rPr kumimoji="0" lang="es" sz="2800" b="0" i="0" u="none" strike="noStrike" cap="none" normalizeH="0" baseline="0" noProof="0" dirty="0">
                          <a:ln>
                            <a:noFill/>
                          </a:ln>
                          <a:solidFill>
                            <a:srgbClr val="000000"/>
                          </a:solidFill>
                          <a:effectLst/>
                          <a:latin typeface="Arial" charset="0"/>
                          <a:ea typeface="Times New Roman" pitchFamily="18" charset="0"/>
                          <a:cs typeface="Arial" charset="0"/>
                        </a:rPr>
                        <a:t>Método de enseñanza</a:t>
                      </a:r>
                    </a:p>
                  </a:txBody>
                  <a:tcPr marL="137160" marR="137160" marT="68580" marB="6858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0" fontAlgn="base" latinLnBrk="0" hangingPunct="0">
                        <a:lnSpc>
                          <a:spcPct val="100000"/>
                        </a:lnSpc>
                        <a:spcBef>
                          <a:spcPct val="0"/>
                        </a:spcBef>
                        <a:spcAft>
                          <a:spcPct val="0"/>
                        </a:spcAft>
                        <a:buClr>
                          <a:srgbClr val="000000"/>
                        </a:buClr>
                        <a:buSzPct val="100000"/>
                        <a:buFont typeface="Times New Roman" pitchFamily="18" charset="0"/>
                        <a:buNone/>
                        <a:tabLst/>
                      </a:pPr>
                      <a:endParaRPr kumimoji="0" lang="es-ES" sz="2400" b="0" i="0" u="none" strike="noStrike" cap="none" normalizeH="0" baseline="0" dirty="0">
                        <a:ln>
                          <a:noFill/>
                        </a:ln>
                        <a:solidFill>
                          <a:srgbClr val="000000"/>
                        </a:solidFill>
                        <a:effectLst/>
                        <a:latin typeface="Arial" charset="0"/>
                        <a:ea typeface="Times New Roman" pitchFamily="18" charset="0"/>
                        <a:cs typeface="Arial" charset="0"/>
                      </a:endParaRPr>
                    </a:p>
                  </a:txBody>
                  <a:tcPr marL="137160" marR="137160" marT="68580" marB="6858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0" fontAlgn="base" latinLnBrk="0" hangingPunct="0">
                        <a:lnSpc>
                          <a:spcPct val="100000"/>
                        </a:lnSpc>
                        <a:spcBef>
                          <a:spcPct val="0"/>
                        </a:spcBef>
                        <a:spcAft>
                          <a:spcPct val="0"/>
                        </a:spcAft>
                        <a:buClr>
                          <a:srgbClr val="000000"/>
                        </a:buClr>
                        <a:buSzPct val="100000"/>
                        <a:buFont typeface="Times New Roman" pitchFamily="18" charset="0"/>
                        <a:buNone/>
                        <a:tabLst/>
                      </a:pPr>
                      <a:endParaRPr kumimoji="0" lang="es-ES" sz="2400" b="0" i="0" u="none" strike="noStrike" cap="none" normalizeH="0" baseline="0" dirty="0">
                        <a:ln>
                          <a:noFill/>
                        </a:ln>
                        <a:solidFill>
                          <a:srgbClr val="000000"/>
                        </a:solidFill>
                        <a:effectLst/>
                        <a:latin typeface="Arial" charset="0"/>
                        <a:ea typeface="Times New Roman" pitchFamily="18" charset="0"/>
                        <a:cs typeface="Arial" charset="0"/>
                      </a:endParaRPr>
                    </a:p>
                  </a:txBody>
                  <a:tcPr marL="137160" marR="137160" marT="68580" marB="6858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14183459"/>
                  </a:ext>
                </a:extLst>
              </a:tr>
              <a:tr h="502920">
                <a:tc>
                  <a:txBody>
                    <a:bodyPr/>
                    <a:lstStyle/>
                    <a:p>
                      <a:pPr marL="0" marR="0" lvl="0" indent="0" algn="ctr" defTabSz="914400" rtl="0" eaLnBrk="0" fontAlgn="base" latinLnBrk="0" hangingPunct="0">
                        <a:lnSpc>
                          <a:spcPct val="100000"/>
                        </a:lnSpc>
                        <a:spcBef>
                          <a:spcPct val="0"/>
                        </a:spcBef>
                        <a:spcAft>
                          <a:spcPct val="0"/>
                        </a:spcAft>
                        <a:buClr>
                          <a:srgbClr val="000000"/>
                        </a:buClr>
                        <a:buSzPct val="100000"/>
                        <a:buFont typeface="Times New Roman" pitchFamily="18" charset="0"/>
                        <a:buNone/>
                        <a:tabLst/>
                      </a:pPr>
                      <a:r>
                        <a:rPr kumimoji="0" lang="es" sz="2800" b="1" i="0" u="none" strike="noStrike" cap="none" normalizeH="0" baseline="0" dirty="0">
                          <a:ln>
                            <a:noFill/>
                          </a:ln>
                          <a:solidFill>
                            <a:srgbClr val="000000"/>
                          </a:solidFill>
                          <a:effectLst/>
                          <a:latin typeface="Arial" charset="0"/>
                          <a:ea typeface="Times New Roman" pitchFamily="18" charset="0"/>
                          <a:cs typeface="Arial" charset="0"/>
                        </a:rPr>
                        <a:t>a</a:t>
                      </a:r>
                      <a:endParaRPr kumimoji="0" lang="es-ES" sz="2800" b="0" i="0" u="none" strike="noStrike" cap="none" normalizeH="0" baseline="0" dirty="0">
                        <a:ln>
                          <a:noFill/>
                        </a:ln>
                        <a:solidFill>
                          <a:srgbClr val="000000"/>
                        </a:solidFill>
                        <a:effectLst/>
                        <a:latin typeface="Arial" charset="0"/>
                        <a:ea typeface="Times New Roman" pitchFamily="18" charset="0"/>
                        <a:cs typeface="Arial" charset="0"/>
                      </a:endParaRPr>
                    </a:p>
                  </a:txBody>
                  <a:tcPr marL="137160" marR="137160" marT="68580" marB="6858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rgbClr val="000000"/>
                        </a:buClr>
                        <a:buSzPct val="100000"/>
                        <a:buFont typeface="Times New Roman" pitchFamily="18" charset="0"/>
                        <a:buNone/>
                        <a:tabLst/>
                      </a:pPr>
                      <a:r>
                        <a:rPr kumimoji="0" lang="es" sz="2800" b="1" i="0" u="none" strike="noStrike" cap="none" normalizeH="0" baseline="0" dirty="0">
                          <a:ln>
                            <a:noFill/>
                          </a:ln>
                          <a:solidFill>
                            <a:srgbClr val="000000"/>
                          </a:solidFill>
                          <a:effectLst/>
                          <a:latin typeface="Arial" charset="0"/>
                          <a:ea typeface="Times New Roman" pitchFamily="18" charset="0"/>
                          <a:cs typeface="Arial" charset="0"/>
                        </a:rPr>
                        <a:t>b</a:t>
                      </a:r>
                      <a:endParaRPr kumimoji="0" lang="es-ES" sz="2800" b="0" i="0" u="none" strike="noStrike" cap="none" normalizeH="0" baseline="0" dirty="0">
                        <a:ln>
                          <a:noFill/>
                        </a:ln>
                        <a:solidFill>
                          <a:srgbClr val="000000"/>
                        </a:solidFill>
                        <a:effectLst/>
                        <a:latin typeface="Arial" charset="0"/>
                        <a:ea typeface="Times New Roman" pitchFamily="18" charset="0"/>
                        <a:cs typeface="Arial" charset="0"/>
                      </a:endParaRPr>
                    </a:p>
                  </a:txBody>
                  <a:tcPr marL="137160" marR="137160" marT="68580" marB="6858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rgbClr val="000000"/>
                        </a:buClr>
                        <a:buSzPct val="100000"/>
                        <a:buFont typeface="Times New Roman" pitchFamily="18" charset="0"/>
                        <a:buNone/>
                        <a:tabLst/>
                      </a:pPr>
                      <a:r>
                        <a:rPr kumimoji="0" lang="es" sz="2800" b="1" i="0" u="none" strike="noStrike" cap="none" normalizeH="0" baseline="0" dirty="0">
                          <a:ln>
                            <a:noFill/>
                          </a:ln>
                          <a:solidFill>
                            <a:srgbClr val="000000"/>
                          </a:solidFill>
                          <a:effectLst/>
                          <a:latin typeface="Arial" charset="0"/>
                          <a:ea typeface="Times New Roman" pitchFamily="18" charset="0"/>
                          <a:cs typeface="Arial" charset="0"/>
                        </a:rPr>
                        <a:t>C</a:t>
                      </a:r>
                      <a:endParaRPr kumimoji="0" lang="es-ES" sz="2800" b="0" i="0" u="none" strike="noStrike" cap="none" normalizeH="0" baseline="0" dirty="0">
                        <a:ln>
                          <a:noFill/>
                        </a:ln>
                        <a:solidFill>
                          <a:srgbClr val="000000"/>
                        </a:solidFill>
                        <a:effectLst/>
                        <a:latin typeface="Arial" charset="0"/>
                        <a:ea typeface="Times New Roman" pitchFamily="18" charset="0"/>
                        <a:cs typeface="Arial" charset="0"/>
                      </a:endParaRPr>
                    </a:p>
                  </a:txBody>
                  <a:tcPr marL="137160" marR="137160" marT="68580" marB="6858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600200">
                <a:tc>
                  <a:txBody>
                    <a:bodyPr/>
                    <a:lstStyle/>
                    <a:p>
                      <a:pPr marL="0" marR="0" lvl="0" indent="0" algn="ctr" defTabSz="914400" rtl="0" eaLnBrk="0" fontAlgn="base" latinLnBrk="0" hangingPunct="0">
                        <a:lnSpc>
                          <a:spcPct val="100000"/>
                        </a:lnSpc>
                        <a:spcBef>
                          <a:spcPct val="0"/>
                        </a:spcBef>
                        <a:spcAft>
                          <a:spcPct val="0"/>
                        </a:spcAft>
                        <a:buClr>
                          <a:srgbClr val="000000"/>
                        </a:buClr>
                        <a:buSzPct val="100000"/>
                        <a:buFont typeface="Times New Roman" pitchFamily="18" charset="0"/>
                        <a:buNone/>
                        <a:tabLst/>
                      </a:pPr>
                      <a:r>
                        <a:rPr kumimoji="0" lang="es" sz="2800" b="0" i="0" u="none" strike="noStrike" cap="none" normalizeH="0" baseline="0" dirty="0">
                          <a:ln>
                            <a:noFill/>
                          </a:ln>
                          <a:solidFill>
                            <a:srgbClr val="000000"/>
                          </a:solidFill>
                          <a:effectLst/>
                          <a:latin typeface="Arial" charset="0"/>
                          <a:ea typeface="Times New Roman" pitchFamily="18" charset="0"/>
                          <a:cs typeface="Arial" charset="0"/>
                        </a:rPr>
                        <a:t>5</a:t>
                      </a:r>
                    </a:p>
                    <a:p>
                      <a:pPr marL="0" marR="0" lvl="0" indent="0" algn="ctr" defTabSz="914400" rtl="0" eaLnBrk="0" fontAlgn="base" latinLnBrk="0" hangingPunct="0">
                        <a:lnSpc>
                          <a:spcPct val="100000"/>
                        </a:lnSpc>
                        <a:spcBef>
                          <a:spcPct val="0"/>
                        </a:spcBef>
                        <a:spcAft>
                          <a:spcPct val="0"/>
                        </a:spcAft>
                        <a:buClr>
                          <a:srgbClr val="000000"/>
                        </a:buClr>
                        <a:buSzPct val="100000"/>
                        <a:buFont typeface="Times New Roman" pitchFamily="18" charset="0"/>
                        <a:buNone/>
                        <a:tabLst/>
                      </a:pPr>
                      <a:r>
                        <a:rPr kumimoji="0" lang="es" sz="2800" b="0" i="0" u="none" strike="noStrike" cap="none" normalizeH="0" baseline="0" dirty="0">
                          <a:ln>
                            <a:noFill/>
                          </a:ln>
                          <a:solidFill>
                            <a:srgbClr val="000000"/>
                          </a:solidFill>
                          <a:effectLst/>
                          <a:latin typeface="Arial" charset="0"/>
                          <a:ea typeface="Times New Roman" pitchFamily="18" charset="0"/>
                          <a:cs typeface="Arial" charset="0"/>
                        </a:rPr>
                        <a:t>6.5</a:t>
                      </a:r>
                    </a:p>
                    <a:p>
                      <a:pPr marL="0" marR="0" lvl="0" indent="0" algn="ctr" defTabSz="914400" rtl="0" eaLnBrk="0" fontAlgn="base" latinLnBrk="0" hangingPunct="0">
                        <a:lnSpc>
                          <a:spcPct val="100000"/>
                        </a:lnSpc>
                        <a:spcBef>
                          <a:spcPct val="0"/>
                        </a:spcBef>
                        <a:spcAft>
                          <a:spcPct val="0"/>
                        </a:spcAft>
                        <a:buClr>
                          <a:srgbClr val="000000"/>
                        </a:buClr>
                        <a:buSzPct val="100000"/>
                        <a:buFont typeface="Times New Roman" pitchFamily="18" charset="0"/>
                        <a:buNone/>
                        <a:tabLst/>
                      </a:pPr>
                      <a:r>
                        <a:rPr kumimoji="0" lang="es" sz="2800" b="0" i="0" u="none" strike="noStrike" cap="none" normalizeH="0" baseline="0" dirty="0">
                          <a:ln>
                            <a:noFill/>
                          </a:ln>
                          <a:solidFill>
                            <a:srgbClr val="000000"/>
                          </a:solidFill>
                          <a:effectLst/>
                          <a:latin typeface="Arial" charset="0"/>
                          <a:ea typeface="Times New Roman" pitchFamily="18" charset="0"/>
                          <a:cs typeface="Arial" charset="0"/>
                        </a:rPr>
                        <a:t>5.5</a:t>
                      </a:r>
                    </a:p>
                    <a:p>
                      <a:pPr marL="0" marR="0" lvl="0" indent="0" algn="ctr" defTabSz="914400" rtl="0" eaLnBrk="0" fontAlgn="base" latinLnBrk="0" hangingPunct="0">
                        <a:lnSpc>
                          <a:spcPct val="100000"/>
                        </a:lnSpc>
                        <a:spcBef>
                          <a:spcPct val="0"/>
                        </a:spcBef>
                        <a:spcAft>
                          <a:spcPct val="0"/>
                        </a:spcAft>
                        <a:buClr>
                          <a:srgbClr val="000000"/>
                        </a:buClr>
                        <a:buSzPct val="100000"/>
                        <a:buFont typeface="Times New Roman" pitchFamily="18" charset="0"/>
                        <a:buNone/>
                        <a:tabLst/>
                      </a:pPr>
                      <a:r>
                        <a:rPr kumimoji="0" lang="es" sz="2800" b="0" i="0" u="none" strike="noStrike" cap="none" normalizeH="0" baseline="0" dirty="0">
                          <a:ln>
                            <a:noFill/>
                          </a:ln>
                          <a:solidFill>
                            <a:srgbClr val="000000"/>
                          </a:solidFill>
                          <a:effectLst/>
                          <a:latin typeface="Arial" charset="0"/>
                          <a:ea typeface="Times New Roman" pitchFamily="18" charset="0"/>
                          <a:cs typeface="Arial" charset="0"/>
                        </a:rPr>
                        <a:t>7</a:t>
                      </a:r>
                    </a:p>
                  </a:txBody>
                  <a:tcPr marL="137160" marR="137160" marT="68580" marB="6858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rgbClr val="000000"/>
                        </a:buClr>
                        <a:buSzPct val="100000"/>
                        <a:buFont typeface="Times New Roman" pitchFamily="18" charset="0"/>
                        <a:buNone/>
                        <a:tabLst/>
                      </a:pPr>
                      <a:r>
                        <a:rPr kumimoji="0" lang="es" sz="2800" b="0" i="0" u="none" strike="noStrike" cap="none" normalizeH="0" baseline="0" dirty="0">
                          <a:ln>
                            <a:noFill/>
                          </a:ln>
                          <a:solidFill>
                            <a:srgbClr val="000000"/>
                          </a:solidFill>
                          <a:effectLst/>
                          <a:latin typeface="Arial" charset="0"/>
                          <a:ea typeface="Times New Roman" pitchFamily="18" charset="0"/>
                          <a:cs typeface="Arial" charset="0"/>
                        </a:rPr>
                        <a:t>7.5</a:t>
                      </a:r>
                    </a:p>
                    <a:p>
                      <a:pPr marL="0" marR="0" lvl="0" indent="0" algn="ctr" defTabSz="914400" rtl="0" eaLnBrk="0" fontAlgn="base" latinLnBrk="0" hangingPunct="0">
                        <a:lnSpc>
                          <a:spcPct val="100000"/>
                        </a:lnSpc>
                        <a:spcBef>
                          <a:spcPct val="0"/>
                        </a:spcBef>
                        <a:spcAft>
                          <a:spcPct val="0"/>
                        </a:spcAft>
                        <a:buClr>
                          <a:srgbClr val="000000"/>
                        </a:buClr>
                        <a:buSzPct val="100000"/>
                        <a:buFont typeface="Times New Roman" pitchFamily="18" charset="0"/>
                        <a:buNone/>
                        <a:tabLst/>
                      </a:pPr>
                      <a:r>
                        <a:rPr kumimoji="0" lang="es" sz="2800" b="0" i="0" u="none" strike="noStrike" cap="none" normalizeH="0" baseline="0" dirty="0">
                          <a:ln>
                            <a:noFill/>
                          </a:ln>
                          <a:solidFill>
                            <a:srgbClr val="000000"/>
                          </a:solidFill>
                          <a:effectLst/>
                          <a:latin typeface="Arial" charset="0"/>
                          <a:ea typeface="Times New Roman" pitchFamily="18" charset="0"/>
                          <a:cs typeface="Arial" charset="0"/>
                        </a:rPr>
                        <a:t>7</a:t>
                      </a:r>
                    </a:p>
                    <a:p>
                      <a:pPr marL="0" marR="0" lvl="0" indent="0" algn="ctr" defTabSz="914400" rtl="0" eaLnBrk="0" fontAlgn="base" latinLnBrk="0" hangingPunct="0">
                        <a:lnSpc>
                          <a:spcPct val="100000"/>
                        </a:lnSpc>
                        <a:spcBef>
                          <a:spcPct val="0"/>
                        </a:spcBef>
                        <a:spcAft>
                          <a:spcPct val="0"/>
                        </a:spcAft>
                        <a:buClr>
                          <a:srgbClr val="000000"/>
                        </a:buClr>
                        <a:buSzPct val="100000"/>
                        <a:buFont typeface="Times New Roman" pitchFamily="18" charset="0"/>
                        <a:buNone/>
                        <a:tabLst/>
                      </a:pPr>
                      <a:r>
                        <a:rPr kumimoji="0" lang="es" sz="2800" b="0" i="0" u="none" strike="noStrike" cap="none" normalizeH="0" baseline="0" dirty="0">
                          <a:ln>
                            <a:noFill/>
                          </a:ln>
                          <a:solidFill>
                            <a:srgbClr val="000000"/>
                          </a:solidFill>
                          <a:effectLst/>
                          <a:latin typeface="Arial" charset="0"/>
                          <a:ea typeface="Times New Roman" pitchFamily="18" charset="0"/>
                          <a:cs typeface="Arial" charset="0"/>
                        </a:rPr>
                        <a:t>9.5</a:t>
                      </a:r>
                    </a:p>
                    <a:p>
                      <a:pPr marL="0" marR="0" lvl="0" indent="0" algn="ctr" defTabSz="914400" rtl="0" eaLnBrk="0" fontAlgn="base" latinLnBrk="0" hangingPunct="0">
                        <a:lnSpc>
                          <a:spcPct val="100000"/>
                        </a:lnSpc>
                        <a:spcBef>
                          <a:spcPct val="0"/>
                        </a:spcBef>
                        <a:spcAft>
                          <a:spcPct val="0"/>
                        </a:spcAft>
                        <a:buClr>
                          <a:srgbClr val="000000"/>
                        </a:buClr>
                        <a:buSzPct val="100000"/>
                        <a:buFont typeface="Times New Roman" pitchFamily="18" charset="0"/>
                        <a:buNone/>
                        <a:tabLst/>
                      </a:pPr>
                      <a:r>
                        <a:rPr kumimoji="0" lang="es" sz="2800" b="0" i="0" u="none" strike="noStrike" cap="none" normalizeH="0" baseline="0" dirty="0">
                          <a:ln>
                            <a:noFill/>
                          </a:ln>
                          <a:solidFill>
                            <a:srgbClr val="000000"/>
                          </a:solidFill>
                          <a:effectLst/>
                          <a:latin typeface="Arial" charset="0"/>
                          <a:ea typeface="Times New Roman" pitchFamily="18" charset="0"/>
                          <a:cs typeface="Arial" charset="0"/>
                        </a:rPr>
                        <a:t>9</a:t>
                      </a:r>
                    </a:p>
                  </a:txBody>
                  <a:tcPr marL="137160" marR="137160" marT="68580" marB="6858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rgbClr val="000000"/>
                        </a:buClr>
                        <a:buSzPct val="100000"/>
                        <a:buFont typeface="Times New Roman" pitchFamily="18" charset="0"/>
                        <a:buNone/>
                        <a:tabLst/>
                      </a:pPr>
                      <a:r>
                        <a:rPr kumimoji="0" lang="es" sz="2800" b="0" i="0" u="none" strike="noStrike" cap="none" normalizeH="0" baseline="0" dirty="0">
                          <a:ln>
                            <a:noFill/>
                          </a:ln>
                          <a:solidFill>
                            <a:srgbClr val="000000"/>
                          </a:solidFill>
                          <a:effectLst/>
                          <a:latin typeface="Arial" charset="0"/>
                          <a:ea typeface="Times New Roman" pitchFamily="18" charset="0"/>
                          <a:cs typeface="Arial" charset="0"/>
                        </a:rPr>
                        <a:t>8</a:t>
                      </a:r>
                    </a:p>
                    <a:p>
                      <a:pPr marL="0" marR="0" lvl="0" indent="0" algn="ctr" defTabSz="914400" rtl="0" eaLnBrk="0" fontAlgn="base" latinLnBrk="0" hangingPunct="0">
                        <a:lnSpc>
                          <a:spcPct val="100000"/>
                        </a:lnSpc>
                        <a:spcBef>
                          <a:spcPct val="0"/>
                        </a:spcBef>
                        <a:spcAft>
                          <a:spcPct val="0"/>
                        </a:spcAft>
                        <a:buClr>
                          <a:srgbClr val="000000"/>
                        </a:buClr>
                        <a:buSzPct val="100000"/>
                        <a:buFont typeface="Times New Roman" pitchFamily="18" charset="0"/>
                        <a:buNone/>
                        <a:tabLst/>
                      </a:pPr>
                      <a:r>
                        <a:rPr kumimoji="0" lang="es" sz="2800" b="0" i="0" u="none" strike="noStrike" cap="none" normalizeH="0" baseline="0" dirty="0">
                          <a:ln>
                            <a:noFill/>
                          </a:ln>
                          <a:solidFill>
                            <a:srgbClr val="000000"/>
                          </a:solidFill>
                          <a:effectLst/>
                          <a:latin typeface="Arial" charset="0"/>
                          <a:ea typeface="Times New Roman" pitchFamily="18" charset="0"/>
                          <a:cs typeface="Arial" charset="0"/>
                        </a:rPr>
                        <a:t>8.5</a:t>
                      </a:r>
                    </a:p>
                    <a:p>
                      <a:pPr marL="0" marR="0" lvl="0" indent="0" algn="ctr" defTabSz="914400" rtl="0" eaLnBrk="0" fontAlgn="base" latinLnBrk="0" hangingPunct="0">
                        <a:lnSpc>
                          <a:spcPct val="100000"/>
                        </a:lnSpc>
                        <a:spcBef>
                          <a:spcPct val="0"/>
                        </a:spcBef>
                        <a:spcAft>
                          <a:spcPct val="0"/>
                        </a:spcAft>
                        <a:buClr>
                          <a:srgbClr val="000000"/>
                        </a:buClr>
                        <a:buSzPct val="100000"/>
                        <a:buFont typeface="Times New Roman" pitchFamily="18" charset="0"/>
                        <a:buNone/>
                        <a:tabLst/>
                      </a:pPr>
                      <a:r>
                        <a:rPr kumimoji="0" lang="es" sz="2800" b="0" i="0" u="none" strike="noStrike" cap="none" normalizeH="0" baseline="0" dirty="0">
                          <a:ln>
                            <a:noFill/>
                          </a:ln>
                          <a:solidFill>
                            <a:srgbClr val="000000"/>
                          </a:solidFill>
                          <a:effectLst/>
                          <a:latin typeface="Arial" charset="0"/>
                          <a:ea typeface="Times New Roman" pitchFamily="18" charset="0"/>
                          <a:cs typeface="Arial" charset="0"/>
                        </a:rPr>
                        <a:t>8</a:t>
                      </a:r>
                    </a:p>
                    <a:p>
                      <a:pPr marL="0" marR="0" lvl="0" indent="0" algn="ctr" defTabSz="914400" rtl="0" eaLnBrk="0" fontAlgn="base" latinLnBrk="0" hangingPunct="0">
                        <a:lnSpc>
                          <a:spcPct val="100000"/>
                        </a:lnSpc>
                        <a:spcBef>
                          <a:spcPct val="0"/>
                        </a:spcBef>
                        <a:spcAft>
                          <a:spcPct val="0"/>
                        </a:spcAft>
                        <a:buClr>
                          <a:srgbClr val="000000"/>
                        </a:buClr>
                        <a:buSzPct val="100000"/>
                        <a:buFont typeface="Times New Roman" pitchFamily="18" charset="0"/>
                        <a:buNone/>
                        <a:tabLst/>
                      </a:pPr>
                      <a:r>
                        <a:rPr kumimoji="0" lang="es" sz="2800" b="0" i="0" u="none" strike="noStrike" cap="none" normalizeH="0" baseline="0" dirty="0">
                          <a:ln>
                            <a:noFill/>
                          </a:ln>
                          <a:solidFill>
                            <a:srgbClr val="000000"/>
                          </a:solidFill>
                          <a:effectLst/>
                          <a:latin typeface="Arial" charset="0"/>
                          <a:ea typeface="Times New Roman" pitchFamily="18" charset="0"/>
                          <a:cs typeface="Arial" charset="0"/>
                        </a:rPr>
                        <a:t>9</a:t>
                      </a:r>
                    </a:p>
                  </a:txBody>
                  <a:tcPr marL="137160" marR="137160" marT="68580" marB="6858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0" name="Google Shape;159;p4">
            <a:extLst>
              <a:ext uri="{FF2B5EF4-FFF2-40B4-BE49-F238E27FC236}">
                <a16:creationId xmlns:a16="http://schemas.microsoft.com/office/drawing/2014/main" id="{430060EF-6145-B39D-F918-87B5BC4981F6}"/>
              </a:ext>
            </a:extLst>
          </p:cNvPr>
          <p:cNvSpPr txBox="1"/>
          <p:nvPr/>
        </p:nvSpPr>
        <p:spPr>
          <a:xfrm>
            <a:off x="866274" y="119153"/>
            <a:ext cx="15881684"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4400" b="1" dirty="0">
                <a:solidFill>
                  <a:srgbClr val="E7686A"/>
                </a:solidFill>
                <a:latin typeface="Calibri"/>
                <a:ea typeface="Calibri"/>
                <a:cs typeface="Calibri"/>
                <a:sym typeface="Calibri"/>
              </a:rPr>
              <a:t>2. ANOVA de un factor: test ANOVA</a:t>
            </a:r>
            <a:endParaRPr sz="4000" b="1" dirty="0">
              <a:solidFill>
                <a:srgbClr val="E7686A"/>
              </a:solidFill>
              <a:latin typeface="Calibri"/>
              <a:ea typeface="Calibri"/>
              <a:cs typeface="Calibri"/>
              <a:sym typeface="Calibri"/>
            </a:endParaRP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8C87A316-451C-4F2B-0E1E-15FD31D97723}"/>
              </a:ext>
            </a:extLst>
          </p:cNvPr>
          <p:cNvGrpSpPr/>
          <p:nvPr/>
        </p:nvGrpSpPr>
        <p:grpSpPr>
          <a:xfrm>
            <a:off x="944880" y="6579500"/>
            <a:ext cx="14660880" cy="2429495"/>
            <a:chOff x="876125" y="6251898"/>
            <a:chExt cx="15597985" cy="3031076"/>
          </a:xfrm>
        </p:grpSpPr>
        <mc:AlternateContent xmlns:mc="http://schemas.openxmlformats.org/markup-compatibility/2006" xmlns:a14="http://schemas.microsoft.com/office/drawing/2010/main">
          <mc:Choice Requires="a14">
            <p:sp>
              <p:nvSpPr>
                <p:cNvPr id="23" name="Object 23"/>
                <p:cNvSpPr txBox="1"/>
                <p:nvPr/>
              </p:nvSpPr>
              <p:spPr bwMode="auto">
                <a:xfrm>
                  <a:off x="4200036" y="6251898"/>
                  <a:ext cx="10315576" cy="729881"/>
                </a:xfrm>
                <a:prstGeom prst="rect">
                  <a:avLst/>
                </a:prstGeom>
                <a:noFill/>
                <a:ln w="9525">
                  <a:solidFill>
                    <a:srgbClr val="808080"/>
                  </a:solidFill>
                  <a:miter lim="800000"/>
                  <a:headEnd/>
                  <a:tailEnd/>
                </a:ln>
              </p:spPr>
              <p:txBody>
                <a:bodyPr>
                  <a:normAutofit fontScale="77500" lnSpcReduction="20000"/>
                </a:bodyPr>
                <a:lstStyle/>
                <a:p>
                  <a:pPr/>
                  <a14:m>
                    <m:oMathPara xmlns:m="http://schemas.openxmlformats.org/officeDocument/2006/math">
                      <m:oMathParaPr>
                        <m:jc m:val="centerGroup"/>
                      </m:oMathParaPr>
                      <m:oMath xmlns:m="http://schemas.openxmlformats.org/officeDocument/2006/math">
                        <m:sSub>
                          <m:sSubPr>
                            <m:ctrlPr>
                              <a:rPr lang="es-ES" sz="3200" i="1">
                                <a:latin typeface="Cambria Math" panose="02040503050406030204" pitchFamily="18" charset="0"/>
                              </a:rPr>
                            </m:ctrlPr>
                          </m:sSubPr>
                          <m:e>
                            <m:r>
                              <m:rPr>
                                <m:sty m:val="p"/>
                              </m:rPr>
                              <a:rPr lang="es-ES" sz="3200">
                                <a:latin typeface="Cambria Math" panose="02040503050406030204" pitchFamily="18" charset="0"/>
                              </a:rPr>
                              <m:t>X</m:t>
                            </m:r>
                          </m:e>
                          <m:sub>
                            <m:r>
                              <m:rPr>
                                <m:nor/>
                              </m:rPr>
                              <a:rPr lang="es-ES" sz="3200">
                                <a:latin typeface="Cambria Math" panose="02040503050406030204" pitchFamily="18" charset="0"/>
                              </a:rPr>
                              <m:t>ijr</m:t>
                            </m:r>
                          </m:sub>
                        </m:sSub>
                        <m:r>
                          <a:rPr lang="es-ES" sz="3200">
                            <a:latin typeface="Cambria Math" panose="02040503050406030204" pitchFamily="18" charset="0"/>
                          </a:rPr>
                          <m:t> </m:t>
                        </m:r>
                        <m:r>
                          <a:rPr lang="es-ES" sz="3200" i="1">
                            <a:latin typeface="Cambria Math" panose="02040503050406030204" pitchFamily="18" charset="0"/>
                          </a:rPr>
                          <m:t>=</m:t>
                        </m:r>
                        <m:r>
                          <m:rPr>
                            <m:nor/>
                          </m:rPr>
                          <a:rPr lang="es-ES" sz="3200">
                            <a:latin typeface="Cambria Math" panose="02040503050406030204" pitchFamily="18" charset="0"/>
                          </a:rPr>
                          <m:t>  </m:t>
                        </m:r>
                        <m:r>
                          <a:rPr lang="es-ES" sz="3200" i="1">
                            <a:latin typeface="Cambria Math" panose="02040503050406030204" pitchFamily="18" charset="0"/>
                          </a:rPr>
                          <m:t>𝜇</m:t>
                        </m:r>
                        <m:r>
                          <a:rPr lang="es-ES" sz="3200">
                            <a:latin typeface="Cambria Math" panose="02040503050406030204" pitchFamily="18" charset="0"/>
                          </a:rPr>
                          <m:t> </m:t>
                        </m:r>
                        <m:r>
                          <a:rPr lang="es-ES" sz="3200" i="1">
                            <a:latin typeface="Cambria Math" panose="02040503050406030204" pitchFamily="18" charset="0"/>
                          </a:rPr>
                          <m:t>+</m:t>
                        </m:r>
                        <m:r>
                          <a:rPr lang="es-ES" sz="3200">
                            <a:latin typeface="Cambria Math" panose="02040503050406030204" pitchFamily="18" charset="0"/>
                          </a:rPr>
                          <m:t> </m:t>
                        </m:r>
                        <m:sSub>
                          <m:sSubPr>
                            <m:ctrlPr>
                              <a:rPr lang="es-ES" sz="3200" i="1">
                                <a:latin typeface="Cambria Math" panose="02040503050406030204" pitchFamily="18" charset="0"/>
                              </a:rPr>
                            </m:ctrlPr>
                          </m:sSubPr>
                          <m:e>
                            <m:r>
                              <a:rPr lang="es-ES" sz="3200" i="1">
                                <a:latin typeface="Cambria Math" panose="02040503050406030204" pitchFamily="18" charset="0"/>
                              </a:rPr>
                              <m:t>𝛼</m:t>
                            </m:r>
                          </m:e>
                          <m:sub>
                            <m:r>
                              <m:rPr>
                                <m:sty m:val="p"/>
                              </m:rPr>
                              <a:rPr lang="es-ES" sz="3200">
                                <a:latin typeface="Cambria Math" panose="02040503050406030204" pitchFamily="18" charset="0"/>
                              </a:rPr>
                              <m:t>i</m:t>
                            </m:r>
                          </m:sub>
                        </m:sSub>
                        <m:r>
                          <a:rPr lang="es-ES" sz="3200">
                            <a:latin typeface="Cambria Math" panose="02040503050406030204" pitchFamily="18" charset="0"/>
                          </a:rPr>
                          <m:t> </m:t>
                        </m:r>
                        <m:r>
                          <a:rPr lang="es-ES" sz="3200" i="1">
                            <a:latin typeface="Cambria Math" panose="02040503050406030204" pitchFamily="18" charset="0"/>
                          </a:rPr>
                          <m:t>+</m:t>
                        </m:r>
                        <m:r>
                          <a:rPr lang="es-ES" sz="3200">
                            <a:latin typeface="Cambria Math" panose="02040503050406030204" pitchFamily="18" charset="0"/>
                          </a:rPr>
                          <m:t> </m:t>
                        </m:r>
                        <m:sSub>
                          <m:sSubPr>
                            <m:ctrlPr>
                              <a:rPr lang="es-ES" sz="3200" i="1">
                                <a:latin typeface="Cambria Math" panose="02040503050406030204" pitchFamily="18" charset="0"/>
                              </a:rPr>
                            </m:ctrlPr>
                          </m:sSubPr>
                          <m:e>
                            <m:r>
                              <a:rPr lang="es-ES" sz="3200" i="1">
                                <a:latin typeface="Cambria Math" panose="02040503050406030204" pitchFamily="18" charset="0"/>
                              </a:rPr>
                              <m:t>𝛽</m:t>
                            </m:r>
                          </m:e>
                          <m:sub>
                            <m:r>
                              <m:rPr>
                                <m:sty m:val="p"/>
                              </m:rPr>
                              <a:rPr lang="es-ES" sz="3200">
                                <a:latin typeface="Cambria Math" panose="02040503050406030204" pitchFamily="18" charset="0"/>
                              </a:rPr>
                              <m:t>j</m:t>
                            </m:r>
                          </m:sub>
                        </m:sSub>
                        <m:r>
                          <a:rPr lang="es-ES" sz="3200">
                            <a:latin typeface="Cambria Math" panose="02040503050406030204" pitchFamily="18" charset="0"/>
                          </a:rPr>
                          <m:t> </m:t>
                        </m:r>
                        <m:r>
                          <a:rPr lang="es-ES" sz="3200" i="1">
                            <a:latin typeface="Cambria Math" panose="02040503050406030204" pitchFamily="18" charset="0"/>
                          </a:rPr>
                          <m:t>+</m:t>
                        </m:r>
                        <m:r>
                          <a:rPr lang="es-ES" sz="3200">
                            <a:latin typeface="Cambria Math" panose="02040503050406030204" pitchFamily="18" charset="0"/>
                          </a:rPr>
                          <m:t> </m:t>
                        </m:r>
                        <m:r>
                          <a:rPr lang="es-ES" sz="3200" i="1">
                            <a:latin typeface="Cambria Math" panose="02040503050406030204" pitchFamily="18" charset="0"/>
                          </a:rPr>
                          <m:t>(</m:t>
                        </m:r>
                        <m:r>
                          <a:rPr lang="es-ES" sz="3200" i="1">
                            <a:latin typeface="Cambria Math" panose="02040503050406030204" pitchFamily="18" charset="0"/>
                          </a:rPr>
                          <m:t>𝛼𝛽</m:t>
                        </m:r>
                        <m:sSub>
                          <m:sSubPr>
                            <m:ctrlPr>
                              <a:rPr lang="es-ES" sz="3200" i="1">
                                <a:latin typeface="Cambria Math" panose="02040503050406030204" pitchFamily="18" charset="0"/>
                              </a:rPr>
                            </m:ctrlPr>
                          </m:sSubPr>
                          <m:e>
                            <m:r>
                              <a:rPr lang="es-ES" sz="3200" i="1">
                                <a:latin typeface="Cambria Math" panose="02040503050406030204" pitchFamily="18" charset="0"/>
                              </a:rPr>
                              <m:t>)</m:t>
                            </m:r>
                          </m:e>
                          <m:sub>
                            <m:r>
                              <m:rPr>
                                <m:nor/>
                              </m:rPr>
                              <a:rPr lang="es-ES" sz="3200">
                                <a:latin typeface="Cambria Math" panose="02040503050406030204" pitchFamily="18" charset="0"/>
                              </a:rPr>
                              <m:t>ij</m:t>
                            </m:r>
                          </m:sub>
                        </m:sSub>
                        <m:r>
                          <a:rPr lang="es-ES" sz="3200">
                            <a:latin typeface="Cambria Math" panose="02040503050406030204" pitchFamily="18" charset="0"/>
                          </a:rPr>
                          <m:t> </m:t>
                        </m:r>
                        <m:r>
                          <a:rPr lang="es-ES" sz="3200" i="1">
                            <a:latin typeface="Cambria Math" panose="02040503050406030204" pitchFamily="18" charset="0"/>
                          </a:rPr>
                          <m:t>+</m:t>
                        </m:r>
                        <m:r>
                          <m:rPr>
                            <m:nor/>
                          </m:rPr>
                          <a:rPr lang="es-ES" sz="3200">
                            <a:latin typeface="Cambria Math" panose="02040503050406030204" pitchFamily="18" charset="0"/>
                          </a:rPr>
                          <m:t> </m:t>
                        </m:r>
                        <m:sSub>
                          <m:sSubPr>
                            <m:ctrlPr>
                              <a:rPr lang="es-ES" sz="3200" i="1">
                                <a:latin typeface="Cambria Math" panose="02040503050406030204" pitchFamily="18" charset="0"/>
                              </a:rPr>
                            </m:ctrlPr>
                          </m:sSubPr>
                          <m:e>
                            <m:r>
                              <m:rPr>
                                <m:nor/>
                              </m:rPr>
                              <a:rPr lang="es-ES" sz="3200">
                                <a:latin typeface="Cambria Math" panose="02040503050406030204" pitchFamily="18" charset="0"/>
                              </a:rPr>
                              <m:t>u</m:t>
                            </m:r>
                          </m:e>
                          <m:sub>
                            <m:r>
                              <m:rPr>
                                <m:nor/>
                              </m:rPr>
                              <a:rPr lang="es-ES" sz="3200">
                                <a:latin typeface="Cambria Math" panose="02040503050406030204" pitchFamily="18" charset="0"/>
                              </a:rPr>
                              <m:t>ijr</m:t>
                            </m:r>
                          </m:sub>
                        </m:sSub>
                      </m:oMath>
                    </m:oMathPara>
                  </a14:m>
                  <a:endParaRPr lang="es-ES" sz="3200" dirty="0"/>
                </a:p>
              </p:txBody>
            </p:sp>
          </mc:Choice>
          <mc:Fallback xmlns="">
            <p:sp>
              <p:nvSpPr>
                <p:cNvPr id="23" name="Object 23"/>
                <p:cNvSpPr txBox="1">
                  <a:spLocks noRot="1" noChangeAspect="1" noMove="1" noResize="1" noEditPoints="1" noAdjustHandles="1" noChangeArrowheads="1" noChangeShapeType="1" noTextEdit="1"/>
                </p:cNvSpPr>
                <p:nvPr/>
              </p:nvSpPr>
              <p:spPr bwMode="auto">
                <a:xfrm>
                  <a:off x="4200036" y="6251898"/>
                  <a:ext cx="10315576" cy="729881"/>
                </a:xfrm>
                <a:prstGeom prst="rect">
                  <a:avLst/>
                </a:prstGeom>
                <a:blipFill>
                  <a:blip r:embed="rId4"/>
                  <a:stretch>
                    <a:fillRect b="-10204"/>
                  </a:stretch>
                </a:blipFill>
                <a:ln w="9525">
                  <a:solidFill>
                    <a:srgbClr val="808080"/>
                  </a:solidFill>
                  <a:miter lim="800000"/>
                  <a:headEnd/>
                  <a:tailEnd/>
                </a:ln>
              </p:spPr>
              <p:txBody>
                <a:bodyPr/>
                <a:lstStyle/>
                <a:p>
                  <a:r xmlns:a="http://schemas.openxmlformats.org/drawingml/2006/main">
                    <a:rPr lang="es">
                      <a:noFill/>
                    </a:rPr>
                    <a:t> </a:t>
                  </a:r>
                </a:p>
              </p:txBody>
            </p:sp>
          </mc:Fallback>
        </mc:AlternateContent>
        <p:sp>
          <p:nvSpPr>
            <p:cNvPr id="28693" name="AutoShape 21"/>
            <p:cNvSpPr>
              <a:spLocks noChangeArrowheads="1"/>
            </p:cNvSpPr>
            <p:nvPr/>
          </p:nvSpPr>
          <p:spPr bwMode="auto">
            <a:xfrm>
              <a:off x="876125" y="6616839"/>
              <a:ext cx="3164366" cy="2516545"/>
            </a:xfrm>
            <a:prstGeom prst="wedgeEllipseCallout">
              <a:avLst>
                <a:gd name="adj1" fmla="val 160568"/>
                <a:gd name="adj2" fmla="val -37329"/>
              </a:avLst>
            </a:prstGeom>
            <a:solidFill>
              <a:srgbClr val="FFFF00"/>
            </a:solidFill>
            <a:ln w="9525">
              <a:noFill/>
              <a:round/>
              <a:headEnd/>
              <a:tailEnd/>
            </a:ln>
          </p:spPr>
          <p:txBody>
            <a:bodyPr wrap="square" lIns="135000" tIns="70200" rIns="135000" bIns="70200">
              <a:spAutoFit/>
            </a:bodyPr>
            <a:lstStyle/>
            <a:p>
              <a:pPr>
                <a:buClrTx/>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s" sz="2800" dirty="0">
                  <a:solidFill>
                    <a:srgbClr val="CC0000"/>
                  </a:solidFill>
                </a:rPr>
                <a:t>Efecto del nivel </a:t>
              </a:r>
              <a:r>
                <a:rPr lang="es" sz="2800" dirty="0" err="1">
                  <a:solidFill>
                    <a:srgbClr val="CC0000"/>
                  </a:solidFill>
                </a:rPr>
                <a:t>i </a:t>
              </a:r>
              <a:r>
                <a:rPr lang="es" sz="2800" dirty="0">
                  <a:solidFill>
                    <a:srgbClr val="CC0000"/>
                  </a:solidFill>
                </a:rPr>
                <a:t>del factor </a:t>
              </a:r>
              <a:r>
                <a:rPr lang="es" sz="2800" b="1" i="1" dirty="0">
                  <a:solidFill>
                    <a:srgbClr val="CC0000"/>
                  </a:solidFill>
                  <a:sym typeface="Symbol"/>
                </a:rPr>
                <a:t></a:t>
              </a:r>
              <a:endParaRPr lang="en-US" sz="2800" dirty="0">
                <a:solidFill>
                  <a:srgbClr val="CC0000"/>
                </a:solidFill>
              </a:endParaRPr>
            </a:p>
          </p:txBody>
        </p:sp>
        <p:sp>
          <p:nvSpPr>
            <p:cNvPr id="28696" name="AutoShape 24"/>
            <p:cNvSpPr>
              <a:spLocks noChangeArrowheads="1"/>
            </p:cNvSpPr>
            <p:nvPr/>
          </p:nvSpPr>
          <p:spPr bwMode="auto">
            <a:xfrm>
              <a:off x="13970856" y="6289485"/>
              <a:ext cx="2503254" cy="960797"/>
            </a:xfrm>
            <a:prstGeom prst="wedgeEllipseCallout">
              <a:avLst>
                <a:gd name="adj1" fmla="val -109456"/>
                <a:gd name="adj2" fmla="val -5986"/>
              </a:avLst>
            </a:prstGeom>
            <a:solidFill>
              <a:srgbClr val="FFFFCC"/>
            </a:solidFill>
            <a:ln w="38160">
              <a:solidFill>
                <a:srgbClr val="CC0000"/>
              </a:solidFill>
              <a:miter lim="800000"/>
              <a:headEnd/>
              <a:tailEnd/>
            </a:ln>
          </p:spPr>
          <p:txBody>
            <a:bodyPr wrap="square" lIns="135000" tIns="70200" rIns="135000" bIns="70200">
              <a:spAutoFit/>
            </a:bodyPr>
            <a:lstStyle/>
            <a:p>
              <a:pPr>
                <a:buClrTx/>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s" sz="2800" dirty="0">
                  <a:solidFill>
                    <a:srgbClr val="CC0000"/>
                  </a:solidFill>
                </a:rPr>
                <a:t>Residual</a:t>
              </a:r>
            </a:p>
          </p:txBody>
        </p:sp>
        <p:sp>
          <p:nvSpPr>
            <p:cNvPr id="28695" name="AutoShape 23"/>
            <p:cNvSpPr>
              <a:spLocks noChangeArrowheads="1"/>
            </p:cNvSpPr>
            <p:nvPr/>
          </p:nvSpPr>
          <p:spPr bwMode="auto">
            <a:xfrm>
              <a:off x="10646570" y="8060532"/>
              <a:ext cx="4800600" cy="1004662"/>
            </a:xfrm>
            <a:prstGeom prst="wedgeEllipseCallout">
              <a:avLst>
                <a:gd name="adj1" fmla="val -41690"/>
                <a:gd name="adj2" fmla="val -155363"/>
              </a:avLst>
            </a:prstGeom>
            <a:solidFill>
              <a:srgbClr val="92D050"/>
            </a:solidFill>
            <a:ln w="9525">
              <a:noFill/>
              <a:round/>
              <a:headEnd/>
              <a:tailEnd/>
            </a:ln>
          </p:spPr>
          <p:txBody>
            <a:bodyPr lIns="135000" tIns="70200" rIns="135000" bIns="70200">
              <a:spAutoFit/>
            </a:bodyPr>
            <a:lstStyle/>
            <a:p>
              <a:pPr>
                <a:buClrTx/>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s" sz="2800">
                  <a:solidFill>
                    <a:srgbClr val="CC0000"/>
                  </a:solidFill>
                  <a:latin typeface="Arial Rounded MT Bold" pitchFamily="34" charset="0"/>
                </a:rPr>
                <a:t>Interacción</a:t>
              </a:r>
            </a:p>
          </p:txBody>
        </p:sp>
        <p:sp>
          <p:nvSpPr>
            <p:cNvPr id="28694" name="AutoShape 22"/>
            <p:cNvSpPr>
              <a:spLocks noChangeArrowheads="1"/>
            </p:cNvSpPr>
            <p:nvPr/>
          </p:nvSpPr>
          <p:spPr bwMode="auto">
            <a:xfrm>
              <a:off x="5229225" y="7522370"/>
              <a:ext cx="5257800" cy="1760604"/>
            </a:xfrm>
            <a:prstGeom prst="wedgeEllipseCallout">
              <a:avLst>
                <a:gd name="adj1" fmla="val 26676"/>
                <a:gd name="adj2" fmla="val -85078"/>
              </a:avLst>
            </a:prstGeom>
            <a:solidFill>
              <a:srgbClr val="BBE0E3"/>
            </a:solidFill>
            <a:ln w="9525">
              <a:noFill/>
              <a:round/>
              <a:headEnd/>
              <a:tailEnd/>
            </a:ln>
          </p:spPr>
          <p:txBody>
            <a:bodyPr lIns="135000" tIns="70200" rIns="135000" bIns="70200">
              <a:spAutoFit/>
            </a:bodyPr>
            <a:lstStyle/>
            <a:p>
              <a:pPr>
                <a:buClrTx/>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s" sz="2800" dirty="0">
                  <a:solidFill>
                    <a:srgbClr val="CC0000"/>
                  </a:solidFill>
                  <a:cs typeface="Arial" charset="0"/>
                </a:rPr>
                <a:t>Efecto del nivel j del factor </a:t>
              </a:r>
              <a:r>
                <a:rPr lang="es" sz="2800" b="1" i="1" dirty="0">
                  <a:solidFill>
                    <a:srgbClr val="CC0000"/>
                  </a:solidFill>
                  <a:sym typeface="Symbol"/>
                </a:rPr>
                <a:t></a:t>
              </a:r>
              <a:endParaRPr lang="en-US" sz="2800" dirty="0">
                <a:solidFill>
                  <a:srgbClr val="CC0000"/>
                </a:solidFill>
                <a:cs typeface="Arial" charset="0"/>
              </a:endParaRPr>
            </a:p>
          </p:txBody>
        </p:sp>
      </p:grpSp>
      <p:sp>
        <p:nvSpPr>
          <p:cNvPr id="3" name="Google Shape;159;p4">
            <a:extLst>
              <a:ext uri="{FF2B5EF4-FFF2-40B4-BE49-F238E27FC236}">
                <a16:creationId xmlns:a16="http://schemas.microsoft.com/office/drawing/2014/main" id="{BC51D9C3-E53B-9F00-5424-F456468224DC}"/>
              </a:ext>
            </a:extLst>
          </p:cNvPr>
          <p:cNvSpPr txBox="1"/>
          <p:nvPr/>
        </p:nvSpPr>
        <p:spPr>
          <a:xfrm>
            <a:off x="944880" y="183866"/>
            <a:ext cx="15033057"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4400" b="1" dirty="0">
                <a:solidFill>
                  <a:srgbClr val="E7686A"/>
                </a:solidFill>
                <a:latin typeface="Calibri"/>
                <a:ea typeface="Calibri"/>
                <a:cs typeface="Calibri"/>
                <a:sym typeface="Calibri"/>
              </a:rPr>
              <a:t>3. ANOVA DE DOS FACTORES: Múltiples fuentes de variación</a:t>
            </a:r>
            <a:endParaRPr sz="4000" b="1" dirty="0">
              <a:solidFill>
                <a:srgbClr val="E7686A"/>
              </a:solidFill>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A6FC08AE-86A0-479D-A773-767ADE55CF0D}"/>
                  </a:ext>
                </a:extLst>
              </p:cNvPr>
              <p:cNvSpPr txBox="1"/>
              <p:nvPr/>
            </p:nvSpPr>
            <p:spPr>
              <a:xfrm>
                <a:off x="465354" y="1386566"/>
                <a:ext cx="16969206" cy="5498428"/>
              </a:xfrm>
              <a:prstGeom prst="rect">
                <a:avLst/>
              </a:prstGeom>
              <a:noFill/>
            </p:spPr>
            <p:txBody>
              <a:bodyPr wrap="square" rtlCol="0">
                <a:spAutoFit/>
              </a:bodyPr>
              <a:lstStyle/>
              <a:p>
                <a:pPr marL="457200" indent="-457200">
                  <a:buFont typeface="Wingdings" panose="05000000000000000000" pitchFamily="2" charset="2"/>
                  <a:buChar char="Ø"/>
                </a:pPr>
                <a14:m>
                  <m:oMath xmlns:m="http://schemas.openxmlformats.org/officeDocument/2006/math">
                    <m:sSub>
                      <m:sSubPr>
                        <m:ctrlPr>
                          <a:rPr lang="es-ES" sz="2800" i="1" smtClean="0">
                            <a:latin typeface="Cambria Math" panose="02040503050406030204" pitchFamily="18" charset="0"/>
                          </a:rPr>
                        </m:ctrlPr>
                      </m:sSubPr>
                      <m:e>
                        <m:r>
                          <a:rPr lang="es-ES" sz="2800" i="1">
                            <a:latin typeface="Cambria Math" panose="02040503050406030204" pitchFamily="18" charset="0"/>
                          </a:rPr>
                          <m:t>𝑋</m:t>
                        </m:r>
                      </m:e>
                      <m:sub>
                        <m:r>
                          <m:rPr>
                            <m:nor/>
                          </m:rPr>
                          <a:rPr lang="es-ES" sz="2800">
                            <a:latin typeface="Cambria Math" panose="02040503050406030204" pitchFamily="18" charset="0"/>
                          </a:rPr>
                          <m:t>ij</m:t>
                        </m:r>
                        <m:r>
                          <m:rPr>
                            <m:nor/>
                          </m:rPr>
                          <a:rPr lang="es-ES" sz="2800" b="0" i="0" smtClean="0">
                            <a:latin typeface="Cambria Math" panose="02040503050406030204" pitchFamily="18" charset="0"/>
                          </a:rPr>
                          <m:t>r</m:t>
                        </m:r>
                      </m:sub>
                    </m:sSub>
                  </m:oMath>
                </a14:m>
                <a:r>
                  <a:rPr lang="es" sz="2800" dirty="0">
                    <a:latin typeface="+mn-lt"/>
                    <a:cs typeface="Calibri" panose="020F0502020204030204" pitchFamily="34" charset="0"/>
                  </a:rPr>
                  <a:t>  es el valor de nuestra variable de respuesta para el individuo </a:t>
                </a:r>
                <a14:m>
                  <m:oMath xmlns:m="http://schemas.openxmlformats.org/officeDocument/2006/math">
                    <m:r>
                      <a:rPr lang="es-ES" sz="2800" b="0" i="1" dirty="0" smtClean="0">
                        <a:latin typeface="Cambria Math" panose="02040503050406030204" pitchFamily="18" charset="0"/>
                        <a:cs typeface="Calibri" panose="020F0502020204030204" pitchFamily="34" charset="0"/>
                      </a:rPr>
                      <m:t>𝑟</m:t>
                    </m:r>
                    <m:r>
                      <a:rPr lang="es-ES" sz="2800" b="0" i="1" dirty="0" smtClean="0">
                        <a:latin typeface="Cambria Math" panose="02040503050406030204" pitchFamily="18" charset="0"/>
                        <a:cs typeface="Calibri" panose="020F0502020204030204" pitchFamily="34" charset="0"/>
                      </a:rPr>
                      <m:t>  </m:t>
                    </m:r>
                  </m:oMath>
                </a14:m>
                <a:r>
                  <a:rPr lang="es" sz="2800" dirty="0">
                    <a:latin typeface="+mn-lt"/>
                    <a:cs typeface="Calibri" panose="020F0502020204030204" pitchFamily="34" charset="0"/>
                  </a:rPr>
                  <a:t>en la categoría </a:t>
                </a:r>
                <a14:m>
                  <m:oMath xmlns:m="http://schemas.openxmlformats.org/officeDocument/2006/math">
                    <m:r>
                      <a:rPr lang="es-ES" sz="2800" i="1" dirty="0">
                        <a:latin typeface="Cambria Math" panose="02040503050406030204" pitchFamily="18" charset="0"/>
                        <a:cs typeface="Calibri" panose="020F0502020204030204" pitchFamily="34" charset="0"/>
                      </a:rPr>
                      <m:t>𝑖</m:t>
                    </m:r>
                  </m:oMath>
                </a14:m>
                <a:r>
                  <a:rPr lang="es" sz="2800" dirty="0">
                    <a:latin typeface="+mn-lt"/>
                    <a:cs typeface="Calibri" panose="020F0502020204030204" pitchFamily="34" charset="0"/>
                  </a:rPr>
                  <a:t> (nivel </a:t>
                </a:r>
                <a14:m>
                  <m:oMath xmlns:m="http://schemas.openxmlformats.org/officeDocument/2006/math">
                    <m:r>
                      <a:rPr lang="es-ES" sz="2800" b="0" i="1" dirty="0" smtClean="0">
                        <a:latin typeface="Cambria Math" panose="02040503050406030204" pitchFamily="18" charset="0"/>
                        <a:cs typeface="Calibri" panose="020F0502020204030204" pitchFamily="34" charset="0"/>
                      </a:rPr>
                      <m:t>𝑖</m:t>
                    </m:r>
                  </m:oMath>
                </a14:m>
                <a:r>
                  <a:rPr lang="es" sz="2800" dirty="0">
                    <a:latin typeface="+mn-lt"/>
                    <a:cs typeface="Calibri" panose="020F0502020204030204" pitchFamily="34" charset="0"/>
                  </a:rPr>
                  <a:t>)   del factor </a:t>
                </a:r>
                <a14:m>
                  <m:oMath xmlns:m="http://schemas.openxmlformats.org/officeDocument/2006/math">
                    <m:r>
                      <a:rPr lang="en-US" sz="2800" i="1" smtClean="0">
                        <a:latin typeface="Cambria Math" panose="02040503050406030204" pitchFamily="18" charset="0"/>
                        <a:ea typeface="Cambria Math" panose="02040503050406030204" pitchFamily="18" charset="0"/>
                        <a:cs typeface="Calibri" panose="020F0502020204030204" pitchFamily="34" charset="0"/>
                      </a:rPr>
                      <m:t>𝛼</m:t>
                    </m:r>
                    <m:r>
                      <a:rPr lang="es-ES" sz="2800" b="0" i="0" smtClean="0">
                        <a:latin typeface="Cambria Math" panose="02040503050406030204" pitchFamily="18" charset="0"/>
                        <a:ea typeface="Cambria Math" panose="02040503050406030204" pitchFamily="18" charset="0"/>
                        <a:cs typeface="Calibri" panose="020F0502020204030204" pitchFamily="34" charset="0"/>
                      </a:rPr>
                      <m:t>    </m:t>
                    </m:r>
                  </m:oMath>
                </a14:m>
                <a:r>
                  <a:rPr lang="es" sz="2800" dirty="0">
                    <a:latin typeface="+mn-lt"/>
                    <a:cs typeface="Calibri" panose="020F0502020204030204" pitchFamily="34" charset="0"/>
                  </a:rPr>
                  <a:t>y el nivel j del factor</a:t>
                </a:r>
                <a14:m>
                  <m:oMath xmlns:m="http://schemas.openxmlformats.org/officeDocument/2006/math">
                    <m:r>
                      <a:rPr lang="es-ES" sz="2800" b="0" i="0" smtClean="0">
                        <a:latin typeface="Cambria Math" panose="02040503050406030204" pitchFamily="18" charset="0"/>
                        <a:ea typeface="Cambria Math" panose="02040503050406030204" pitchFamily="18" charset="0"/>
                        <a:cs typeface="Calibri" panose="020F0502020204030204" pitchFamily="34" charset="0"/>
                      </a:rPr>
                      <m:t>  </m:t>
                    </m:r>
                    <m:r>
                      <a:rPr lang="en-US" sz="2800" i="1" smtClean="0">
                        <a:latin typeface="Cambria Math" panose="02040503050406030204" pitchFamily="18" charset="0"/>
                        <a:ea typeface="Cambria Math" panose="02040503050406030204" pitchFamily="18" charset="0"/>
                        <a:cs typeface="Calibri" panose="020F0502020204030204" pitchFamily="34" charset="0"/>
                      </a:rPr>
                      <m:t>𝛽</m:t>
                    </m:r>
                  </m:oMath>
                </a14:m>
                <a:endParaRPr lang="en-US" sz="2800" dirty="0">
                  <a:latin typeface="+mn-lt"/>
                  <a:cs typeface="Calibri" panose="020F0502020204030204" pitchFamily="34" charset="0"/>
                </a:endParaRPr>
              </a:p>
              <a:p>
                <a:pPr marL="457200" indent="-457200">
                  <a:buFont typeface="Wingdings" panose="05000000000000000000" pitchFamily="2" charset="2"/>
                  <a:buChar char="Ø"/>
                </a:pPr>
                <a:endParaRPr lang="en-US" sz="2800" dirty="0">
                  <a:latin typeface="+mn-lt"/>
                  <a:cs typeface="Calibri" panose="020F0502020204030204" pitchFamily="34" charset="0"/>
                </a:endParaRPr>
              </a:p>
              <a:p>
                <a:pPr marL="457200" indent="-457200">
                  <a:buFont typeface="Wingdings" panose="05000000000000000000" pitchFamily="2" charset="2"/>
                  <a:buChar char="Ø"/>
                </a:pPr>
                <a:r>
                  <a:rPr lang="es" sz="2800" dirty="0">
                    <a:latin typeface="+mn-lt"/>
                    <a:cs typeface="Calibri" panose="020F0502020204030204" pitchFamily="34" charset="0"/>
                  </a:rPr>
                  <a:t>Suponemos que estos valores difieren de la media global ( </a:t>
                </a:r>
                <a14:m>
                  <m:oMath xmlns:m="http://schemas.openxmlformats.org/officeDocument/2006/math">
                    <m:r>
                      <m:rPr>
                        <m:nor/>
                      </m:rPr>
                      <a:rPr lang="es-ES" sz="2800" smtClean="0">
                        <a:latin typeface="Cambria Math" panose="02040503050406030204" pitchFamily="18" charset="0"/>
                      </a:rPr>
                      <m:t>μ</m:t>
                    </m:r>
                  </m:oMath>
                </a14:m>
                <a:r>
                  <a:rPr lang="es" sz="2800" dirty="0">
                    <a:latin typeface="+mn-lt"/>
                    <a:cs typeface="Calibri" panose="020F0502020204030204" pitchFamily="34" charset="0"/>
                  </a:rPr>
                  <a:t>), y son la suma de cuatro efectos:</a:t>
                </a:r>
              </a:p>
              <a:p>
                <a:pPr marL="1082675" indent="-514350">
                  <a:buFont typeface="+mj-lt"/>
                  <a:buAutoNum type="arabicPeriod"/>
                </a:pPr>
                <a:r>
                  <a:rPr lang="es" sz="2800" dirty="0">
                    <a:latin typeface="+mn-lt"/>
                    <a:cs typeface="Calibri" panose="020F0502020204030204" pitchFamily="34" charset="0"/>
                  </a:rPr>
                  <a:t>Un cambio ( </a:t>
                </a:r>
                <a14:m>
                  <m:oMath xmlns:m="http://schemas.openxmlformats.org/officeDocument/2006/math">
                    <m:sSub>
                      <m:sSubPr>
                        <m:ctrlPr>
                          <a:rPr lang="es-ES" sz="2800" i="1">
                            <a:latin typeface="Cambria Math" panose="02040503050406030204" pitchFamily="18" charset="0"/>
                          </a:rPr>
                        </m:ctrlPr>
                      </m:sSubPr>
                      <m:e>
                        <m:r>
                          <m:rPr>
                            <m:nor/>
                          </m:rPr>
                          <a:rPr lang="es-ES" sz="2800">
                            <a:latin typeface="Cambria Math" panose="02040503050406030204" pitchFamily="18" charset="0"/>
                          </a:rPr>
                          <m:t>α</m:t>
                        </m:r>
                      </m:e>
                      <m:sub>
                        <m:r>
                          <a:rPr lang="es-ES" sz="2800" i="1">
                            <a:latin typeface="Cambria Math" panose="02040503050406030204" pitchFamily="18" charset="0"/>
                          </a:rPr>
                          <m:t>𝑖</m:t>
                        </m:r>
                      </m:sub>
                    </m:sSub>
                  </m:oMath>
                </a14:m>
                <a:r>
                  <a:rPr lang="es" sz="2800" dirty="0">
                    <a:latin typeface="+mn-lt"/>
                    <a:cs typeface="Calibri" panose="020F0502020204030204" pitchFamily="34" charset="0"/>
                  </a:rPr>
                  <a:t>) que recoge la influencia media de pertenecer al nivel</a:t>
                </a:r>
                <a14:m>
                  <m:oMath xmlns:m="http://schemas.openxmlformats.org/officeDocument/2006/math">
                    <m:r>
                      <a:rPr lang="es-ES" sz="2800" b="0" i="0" dirty="0" smtClean="0">
                        <a:latin typeface="Cambria Math" panose="02040503050406030204" pitchFamily="18" charset="0"/>
                        <a:cs typeface="Calibri" panose="020F0502020204030204" pitchFamily="34" charset="0"/>
                      </a:rPr>
                      <m:t> </m:t>
                    </m:r>
                    <m:r>
                      <a:rPr lang="es-ES" sz="2800" b="0" i="1" dirty="0" smtClean="0">
                        <a:latin typeface="Cambria Math" panose="02040503050406030204" pitchFamily="18" charset="0"/>
                        <a:cs typeface="Calibri" panose="020F0502020204030204" pitchFamily="34" charset="0"/>
                      </a:rPr>
                      <m:t>𝑖</m:t>
                    </m:r>
                  </m:oMath>
                </a14:m>
                <a:r>
                  <a:rPr lang="es" sz="2800" dirty="0">
                    <a:latin typeface="+mn-lt"/>
                    <a:cs typeface="Calibri" panose="020F0502020204030204" pitchFamily="34" charset="0"/>
                  </a:rPr>
                  <a:t> </a:t>
                </a:r>
                <a:r>
                  <a:rPr lang="es" sz="2800" dirty="0">
                    <a:cs typeface="Calibri" panose="020F0502020204030204" pitchFamily="34" charset="0"/>
                  </a:rPr>
                  <a:t>del factor  </a:t>
                </a:r>
                <a14:m>
                  <m:oMath xmlns:m="http://schemas.openxmlformats.org/officeDocument/2006/math">
                    <m:r>
                      <a:rPr lang="en-US" sz="2800" i="1">
                        <a:latin typeface="Cambria Math" panose="02040503050406030204" pitchFamily="18" charset="0"/>
                        <a:ea typeface="Cambria Math" panose="02040503050406030204" pitchFamily="18" charset="0"/>
                        <a:cs typeface="Calibri" panose="020F0502020204030204" pitchFamily="34" charset="0"/>
                      </a:rPr>
                      <m:t>𝛼</m:t>
                    </m:r>
                  </m:oMath>
                </a14:m>
                <a:r>
                  <a:rPr lang="es" sz="2800" dirty="0">
                    <a:cs typeface="Calibri" panose="020F0502020204030204" pitchFamily="34" charset="0"/>
                  </a:rPr>
                  <a:t> </a:t>
                </a:r>
                <a:endParaRPr lang="en-US" sz="2800" dirty="0">
                  <a:latin typeface="+mn-lt"/>
                  <a:cs typeface="Calibri" panose="020F0502020204030204" pitchFamily="34" charset="0"/>
                </a:endParaRPr>
              </a:p>
              <a:p>
                <a:pPr marL="1082675" indent="-514350">
                  <a:buFont typeface="+mj-lt"/>
                  <a:buAutoNum type="arabicPeriod"/>
                </a:pPr>
                <a:r>
                  <a:rPr lang="es" sz="2800" dirty="0">
                    <a:latin typeface="+mn-lt"/>
                    <a:cs typeface="Calibri" panose="020F0502020204030204" pitchFamily="34" charset="0"/>
                  </a:rPr>
                  <a:t>Un segundo cambio ( </a:t>
                </a:r>
                <a14:m>
                  <m:oMath xmlns:m="http://schemas.openxmlformats.org/officeDocument/2006/math">
                    <m:sSub>
                      <m:sSubPr>
                        <m:ctrlPr>
                          <a:rPr lang="es-ES" sz="2800" i="1">
                            <a:latin typeface="Cambria Math" panose="02040503050406030204" pitchFamily="18" charset="0"/>
                          </a:rPr>
                        </m:ctrlPr>
                      </m:sSubPr>
                      <m:e>
                        <m:r>
                          <a:rPr lang="es-ES" sz="2800" i="1">
                            <a:latin typeface="Cambria Math" panose="02040503050406030204" pitchFamily="18" charset="0"/>
                          </a:rPr>
                          <m:t>𝛽</m:t>
                        </m:r>
                      </m:e>
                      <m:sub>
                        <m:r>
                          <m:rPr>
                            <m:sty m:val="p"/>
                          </m:rPr>
                          <a:rPr lang="es-ES" sz="2800">
                            <a:latin typeface="Cambria Math" panose="02040503050406030204" pitchFamily="18" charset="0"/>
                          </a:rPr>
                          <m:t>j</m:t>
                        </m:r>
                      </m:sub>
                    </m:sSub>
                  </m:oMath>
                </a14:m>
                <a:r>
                  <a:rPr lang="es" sz="2800" dirty="0">
                    <a:latin typeface="+mn-lt"/>
                    <a:cs typeface="Calibri" panose="020F0502020204030204" pitchFamily="34" charset="0"/>
                  </a:rPr>
                  <a:t>) que recoge la influencia media de pertenecer al nivel </a:t>
                </a:r>
                <a14:m>
                  <m:oMath xmlns:m="http://schemas.openxmlformats.org/officeDocument/2006/math">
                    <m:r>
                      <a:rPr lang="es-ES" sz="2800" b="0" i="1" dirty="0" smtClean="0">
                        <a:latin typeface="Cambria Math" panose="02040503050406030204" pitchFamily="18" charset="0"/>
                        <a:cs typeface="Calibri" panose="020F0502020204030204" pitchFamily="34" charset="0"/>
                      </a:rPr>
                      <m:t>𝑗</m:t>
                    </m:r>
                  </m:oMath>
                </a14:m>
                <a:r>
                  <a:rPr lang="es" sz="2800" dirty="0">
                    <a:cs typeface="Calibri" panose="020F0502020204030204" pitchFamily="34" charset="0"/>
                  </a:rPr>
                  <a:t>  del factor </a:t>
                </a:r>
                <a14:m>
                  <m:oMath xmlns:m="http://schemas.openxmlformats.org/officeDocument/2006/math">
                    <m:r>
                      <a:rPr lang="en-US" sz="2800" i="1" smtClean="0">
                        <a:latin typeface="Cambria Math" panose="02040503050406030204" pitchFamily="18" charset="0"/>
                        <a:ea typeface="Cambria Math" panose="02040503050406030204" pitchFamily="18" charset="0"/>
                        <a:cs typeface="Calibri" panose="020F0502020204030204" pitchFamily="34" charset="0"/>
                      </a:rPr>
                      <m:t>𝛽</m:t>
                    </m:r>
                  </m:oMath>
                </a14:m>
                <a:r>
                  <a:rPr lang="es" sz="2800" dirty="0">
                    <a:cs typeface="Calibri" panose="020F0502020204030204" pitchFamily="34" charset="0"/>
                  </a:rPr>
                  <a:t> </a:t>
                </a:r>
              </a:p>
              <a:p>
                <a:pPr marL="1082675" indent="-514350">
                  <a:buFont typeface="+mj-lt"/>
                  <a:buAutoNum type="arabicPeriod"/>
                </a:pPr>
                <a:r>
                  <a:rPr lang="es" sz="2800" dirty="0">
                    <a:latin typeface="+mn-lt"/>
                    <a:cs typeface="Calibri" panose="020F0502020204030204" pitchFamily="34" charset="0"/>
                  </a:rPr>
                  <a:t>Un término de interacción entre estos dos factores.</a:t>
                </a:r>
                <a14:m>
                  <m:oMath xmlns:m="http://schemas.openxmlformats.org/officeDocument/2006/math">
                    <m:r>
                      <a:rPr lang="es-ES" sz="2800" i="1" smtClean="0">
                        <a:latin typeface="Cambria Math" panose="02040503050406030204" pitchFamily="18" charset="0"/>
                      </a:rPr>
                      <m:t>(</m:t>
                    </m:r>
                    <m:r>
                      <a:rPr lang="es-ES" sz="2800" i="1" smtClean="0">
                        <a:latin typeface="Cambria Math" panose="02040503050406030204" pitchFamily="18" charset="0"/>
                      </a:rPr>
                      <m:t>𝛼𝛽</m:t>
                    </m:r>
                    <m:sSub>
                      <m:sSubPr>
                        <m:ctrlPr>
                          <a:rPr lang="es-ES" sz="2800" i="1">
                            <a:latin typeface="Cambria Math" panose="02040503050406030204" pitchFamily="18" charset="0"/>
                          </a:rPr>
                        </m:ctrlPr>
                      </m:sSubPr>
                      <m:e>
                        <m:r>
                          <a:rPr lang="es-ES" sz="2800" i="1">
                            <a:latin typeface="Cambria Math" panose="02040503050406030204" pitchFamily="18" charset="0"/>
                          </a:rPr>
                          <m:t>)</m:t>
                        </m:r>
                      </m:e>
                      <m:sub>
                        <m:r>
                          <m:rPr>
                            <m:nor/>
                          </m:rPr>
                          <a:rPr lang="es-ES" sz="2800">
                            <a:latin typeface="Cambria Math" panose="02040503050406030204" pitchFamily="18" charset="0"/>
                          </a:rPr>
                          <m:t>ij</m:t>
                        </m:r>
                      </m:sub>
                    </m:sSub>
                    <m:r>
                      <a:rPr lang="es-ES" sz="2800">
                        <a:latin typeface="Cambria Math" panose="02040503050406030204" pitchFamily="18" charset="0"/>
                      </a:rPr>
                      <m:t> </m:t>
                    </m:r>
                  </m:oMath>
                </a14:m>
                <a:endParaRPr lang="en-US" sz="2800" dirty="0">
                  <a:latin typeface="+mn-lt"/>
                  <a:cs typeface="Calibri" panose="020F0502020204030204" pitchFamily="34" charset="0"/>
                </a:endParaRPr>
              </a:p>
              <a:p>
                <a:pPr marL="1082675" indent="-514350">
                  <a:buFont typeface="+mj-lt"/>
                  <a:buAutoNum type="arabicPeriod"/>
                </a:pPr>
                <a:r>
                  <a:rPr lang="es" sz="2800" dirty="0">
                    <a:latin typeface="+mn-lt"/>
                    <a:cs typeface="Calibri" panose="020F0502020204030204" pitchFamily="34" charset="0"/>
                  </a:rPr>
                  <a:t>Un residual </a:t>
                </a:r>
                <a14:m>
                  <m:oMath xmlns:m="http://schemas.openxmlformats.org/officeDocument/2006/math">
                    <m:sSub>
                      <m:sSubPr>
                        <m:ctrlPr>
                          <a:rPr lang="es-ES" sz="2800" i="1" smtClean="0">
                            <a:latin typeface="Cambria Math" panose="02040503050406030204" pitchFamily="18" charset="0"/>
                          </a:rPr>
                        </m:ctrlPr>
                      </m:sSubPr>
                      <m:e>
                        <m:r>
                          <m:rPr>
                            <m:nor/>
                          </m:rPr>
                          <a:rPr lang="es-ES" sz="2800">
                            <a:latin typeface="Cambria Math" panose="02040503050406030204" pitchFamily="18" charset="0"/>
                          </a:rPr>
                          <m:t>u</m:t>
                        </m:r>
                      </m:e>
                      <m:sub>
                        <m:r>
                          <m:rPr>
                            <m:nor/>
                          </m:rPr>
                          <a:rPr lang="es-ES" sz="2800">
                            <a:latin typeface="Cambria Math" panose="02040503050406030204" pitchFamily="18" charset="0"/>
                          </a:rPr>
                          <m:t>i</m:t>
                        </m:r>
                        <m:r>
                          <m:rPr>
                            <m:nor/>
                          </m:rPr>
                          <a:rPr lang="es-ES" sz="2800" b="0" i="0" smtClean="0">
                            <a:latin typeface="Cambria Math" panose="02040503050406030204" pitchFamily="18" charset="0"/>
                          </a:rPr>
                          <m:t>r</m:t>
                        </m:r>
                      </m:sub>
                    </m:sSub>
                  </m:oMath>
                </a14:m>
                <a:r>
                  <a:rPr lang="es" sz="2800" dirty="0">
                    <a:latin typeface="+mn-lt"/>
                    <a:cs typeface="Calibri" panose="020F0502020204030204" pitchFamily="34" charset="0"/>
                  </a:rPr>
                  <a:t>, que recoge las variaciones aleatorias. Se supone que este </a:t>
                </a:r>
                <a:r>
                  <a:rPr lang="es" sz="2800" dirty="0">
                    <a:solidFill>
                      <a:schemeClr val="tx1"/>
                    </a:solidFill>
                    <a:latin typeface="+mn-lt"/>
                    <a:cs typeface="Calibri" panose="020F0502020204030204" pitchFamily="34" charset="0"/>
                  </a:rPr>
                  <a:t>residual se distribuye </a:t>
                </a:r>
                <a:r>
                  <a:rPr lang="es" sz="2800" dirty="0">
                    <a:latin typeface="+mn-lt"/>
                    <a:cs typeface="Calibri" panose="020F0502020204030204" pitchFamily="34" charset="0"/>
                  </a:rPr>
                  <a:t>normalmente con media cero</a:t>
                </a:r>
              </a:p>
              <a:p>
                <a:pPr marL="1082675" indent="-514350">
                  <a:buFont typeface="+mj-lt"/>
                  <a:buAutoNum type="arabicPeriod"/>
                </a:pPr>
                <a:endParaRPr lang="en-US" sz="2800" dirty="0">
                  <a:latin typeface="+mn-lt"/>
                  <a:cs typeface="Calibri" panose="020F0502020204030204" pitchFamily="34" charset="0"/>
                </a:endParaRPr>
              </a:p>
              <a:p>
                <a:pPr marL="750887" indent="-457200">
                  <a:buFont typeface="Wingdings" panose="05000000000000000000" pitchFamily="2" charset="2"/>
                  <a:buChar char="Ø"/>
                </a:pPr>
                <a:r>
                  <a:rPr lang="es" sz="2800" dirty="0">
                    <a:latin typeface="+mn-lt"/>
                    <a:cs typeface="Calibri" panose="020F0502020204030204" pitchFamily="34" charset="0"/>
                  </a:rPr>
                  <a:t>La prueba ANOVA ahora se amplía para tener en cuenta un segundo factor más una posible interacción</a:t>
                </a:r>
              </a:p>
            </p:txBody>
          </p:sp>
        </mc:Choice>
        <mc:Fallback xmlns="">
          <p:sp>
            <p:nvSpPr>
              <p:cNvPr id="6" name="TextBox 5">
                <a:extLst>
                  <a:ext uri="{FF2B5EF4-FFF2-40B4-BE49-F238E27FC236}">
                    <a16:creationId xmlns:a16="http://schemas.microsoft.com/office/drawing/2014/main" id="{A6FC08AE-86A0-479D-A773-767ADE55CF0D}"/>
                  </a:ext>
                </a:extLst>
              </p:cNvPr>
              <p:cNvSpPr txBox="1">
                <a:spLocks noRot="1" noChangeAspect="1" noMove="1" noResize="1" noEditPoints="1" noAdjustHandles="1" noChangeArrowheads="1" noChangeShapeType="1" noTextEdit="1"/>
              </p:cNvSpPr>
              <p:nvPr/>
            </p:nvSpPr>
            <p:spPr>
              <a:xfrm>
                <a:off x="465354" y="1386566"/>
                <a:ext cx="16969206" cy="5498428"/>
              </a:xfrm>
              <a:prstGeom prst="rect">
                <a:avLst/>
              </a:prstGeom>
              <a:blipFill>
                <a:blip r:embed="rId5"/>
                <a:stretch>
                  <a:fillRect l="-611" t="-1220" b="-2106"/>
                </a:stretch>
              </a:blipFill>
            </p:spPr>
            <p:txBody>
              <a:bodyPr/>
              <a:lstStyle/>
              <a:p>
                <a:r>
                  <a:rPr lang="es-ES">
                    <a:noFill/>
                  </a:rPr>
                  <a:t> </a:t>
                </a:r>
              </a:p>
            </p:txBody>
          </p:sp>
        </mc:Fallback>
      </mc:AlternateContent>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18" name="4 Objeto"/>
          <p:cNvGraphicFramePr>
            <a:graphicFrameLocks/>
          </p:cNvGraphicFramePr>
          <p:nvPr>
            <p:extLst>
              <p:ext uri="{D42A27DB-BD31-4B8C-83A1-F6EECF244321}">
                <p14:modId xmlns:p14="http://schemas.microsoft.com/office/powerpoint/2010/main" val="509432127"/>
              </p:ext>
            </p:extLst>
          </p:nvPr>
        </p:nvGraphicFramePr>
        <p:xfrm>
          <a:off x="6994525" y="2076450"/>
          <a:ext cx="10404475" cy="7165975"/>
        </p:xfrm>
        <a:graphic>
          <a:graphicData uri="http://schemas.openxmlformats.org/presentationml/2006/ole">
            <mc:AlternateContent xmlns:mc="http://schemas.openxmlformats.org/markup-compatibility/2006">
              <mc:Choice xmlns:v="urn:schemas-microsoft-com:vml" Requires="v">
                <p:oleObj name="Document" r:id="rId3" imgW="10701744" imgH="7374407" progId="Word.Document.8">
                  <p:embed/>
                </p:oleObj>
              </mc:Choice>
              <mc:Fallback>
                <p:oleObj name="Document" r:id="rId3" imgW="10701744" imgH="7374407" progId="Word.Document.8">
                  <p:embed/>
                  <p:pic>
                    <p:nvPicPr>
                      <p:cNvPr id="9218" name="4 Objeto"/>
                      <p:cNvPicPr>
                        <a:picLocks noChangeArrowheads="1"/>
                      </p:cNvPicPr>
                      <p:nvPr/>
                    </p:nvPicPr>
                    <p:blipFill>
                      <a:blip r:embed="rId4"/>
                      <a:srcRect/>
                      <a:stretch>
                        <a:fillRect/>
                      </a:stretch>
                    </p:blipFill>
                    <p:spPr bwMode="auto">
                      <a:xfrm>
                        <a:off x="6994525" y="2076450"/>
                        <a:ext cx="10404475" cy="7165975"/>
                      </a:xfrm>
                      <a:prstGeom prst="rect">
                        <a:avLst/>
                      </a:prstGeom>
                      <a:solidFill>
                        <a:srgbClr val="F2F2F2"/>
                      </a:solidFill>
                    </p:spPr>
                  </p:pic>
                </p:oleObj>
              </mc:Fallback>
            </mc:AlternateContent>
          </a:graphicData>
        </a:graphic>
      </p:graphicFrame>
      <p:sp>
        <p:nvSpPr>
          <p:cNvPr id="2" name="TextBox 1">
            <a:extLst>
              <a:ext uri="{FF2B5EF4-FFF2-40B4-BE49-F238E27FC236}">
                <a16:creationId xmlns:a16="http://schemas.microsoft.com/office/drawing/2014/main" id="{1563ECE9-4CB2-8531-B599-2F5AA5344456}"/>
              </a:ext>
            </a:extLst>
          </p:cNvPr>
          <p:cNvSpPr txBox="1"/>
          <p:nvPr/>
        </p:nvSpPr>
        <p:spPr>
          <a:xfrm>
            <a:off x="1013672" y="2389803"/>
            <a:ext cx="5796202" cy="6124754"/>
          </a:xfrm>
          <a:prstGeom prst="rect">
            <a:avLst/>
          </a:prstGeom>
          <a:noFill/>
        </p:spPr>
        <p:txBody>
          <a:bodyPr wrap="square" rtlCol="0">
            <a:spAutoFit/>
          </a:bodyPr>
          <a:lstStyle/>
          <a:p>
            <a:pPr marL="342900" indent="-342900">
              <a:buFont typeface="Wingdings" panose="05000000000000000000" pitchFamily="2" charset="2"/>
              <a:buChar char="Ø"/>
            </a:pPr>
            <a:r>
              <a:rPr lang="es" sz="2800" dirty="0">
                <a:latin typeface="+mn-lt"/>
                <a:cs typeface="Calibri" panose="020F0502020204030204" pitchFamily="34" charset="0"/>
              </a:rPr>
              <a:t>Ahora las comparaciones entre las distintas partes de la variabilidad son más complejas</a:t>
            </a:r>
          </a:p>
          <a:p>
            <a:endParaRPr lang="en-US" sz="2800" dirty="0">
              <a:latin typeface="+mn-lt"/>
              <a:cs typeface="Calibri" panose="020F0502020204030204" pitchFamily="34" charset="0"/>
            </a:endParaRPr>
          </a:p>
          <a:p>
            <a:pPr marL="342900" indent="-342900">
              <a:buFont typeface="Wingdings" panose="05000000000000000000" pitchFamily="2" charset="2"/>
              <a:buChar char="Ø"/>
            </a:pPr>
            <a:r>
              <a:rPr lang="es" sz="2800" dirty="0">
                <a:latin typeface="+mn-lt"/>
                <a:cs typeface="Calibri" panose="020F0502020204030204" pitchFamily="34" charset="0"/>
              </a:rPr>
              <a:t>Cada fuente de variación se compara (convenientemente escalada por el número de grados de libertad) con la varianza residual</a:t>
            </a:r>
          </a:p>
          <a:p>
            <a:pPr marL="342900" indent="-342900">
              <a:buFont typeface="Wingdings" panose="05000000000000000000" pitchFamily="2" charset="2"/>
              <a:buChar char="Ø"/>
            </a:pPr>
            <a:endParaRPr lang="es-ES" sz="2800" dirty="0">
              <a:latin typeface="+mn-lt"/>
              <a:cs typeface="Calibri" panose="020F0502020204030204" pitchFamily="34" charset="0"/>
            </a:endParaRPr>
          </a:p>
          <a:p>
            <a:pPr marL="342900" indent="-342900">
              <a:buFont typeface="Wingdings" panose="05000000000000000000" pitchFamily="2" charset="2"/>
              <a:buChar char="Ø"/>
            </a:pPr>
            <a:r>
              <a:rPr lang="es" sz="2800" dirty="0">
                <a:latin typeface="+mn-lt"/>
                <a:cs typeface="Calibri" panose="020F0502020204030204" pitchFamily="34" charset="0"/>
              </a:rPr>
              <a:t>La intuición es la misma que en ANOVA de un factor, pero hay tres pruebas diferentes</a:t>
            </a:r>
          </a:p>
          <a:p>
            <a:pPr marL="1082675" indent="-514350">
              <a:buFont typeface="+mj-lt"/>
              <a:buAutoNum type="arabicPeriod"/>
            </a:pPr>
            <a:endParaRPr lang="en-US" sz="2800" dirty="0">
              <a:latin typeface="+mn-lt"/>
              <a:cs typeface="Calibri" panose="020F0502020204030204" pitchFamily="34" charset="0"/>
            </a:endParaRPr>
          </a:p>
        </p:txBody>
      </p:sp>
      <p:sp>
        <p:nvSpPr>
          <p:cNvPr id="5" name="Google Shape;159;p4">
            <a:extLst>
              <a:ext uri="{FF2B5EF4-FFF2-40B4-BE49-F238E27FC236}">
                <a16:creationId xmlns:a16="http://schemas.microsoft.com/office/drawing/2014/main" id="{BC51D9C3-E53B-9F00-5424-F456468224DC}"/>
              </a:ext>
            </a:extLst>
          </p:cNvPr>
          <p:cNvSpPr txBox="1"/>
          <p:nvPr/>
        </p:nvSpPr>
        <p:spPr>
          <a:xfrm>
            <a:off x="944880" y="183866"/>
            <a:ext cx="15033057"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4400" b="1" dirty="0">
                <a:solidFill>
                  <a:srgbClr val="E7686A"/>
                </a:solidFill>
                <a:latin typeface="Calibri"/>
                <a:ea typeface="Calibri"/>
                <a:cs typeface="Calibri"/>
                <a:sym typeface="Calibri"/>
              </a:rPr>
              <a:t>3. ANOVA DE DOS FACTORES: Test ANOVA</a:t>
            </a:r>
            <a:endParaRPr sz="4000" b="1" dirty="0">
              <a:solidFill>
                <a:srgbClr val="E7686A"/>
              </a:solidFill>
              <a:latin typeface="Calibri"/>
              <a:ea typeface="Calibri"/>
              <a:cs typeface="Calibri"/>
              <a:sym typeface="Calibri"/>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563ECE9-4CB2-8531-B599-2F5AA5344456}"/>
              </a:ext>
            </a:extLst>
          </p:cNvPr>
          <p:cNvSpPr txBox="1"/>
          <p:nvPr/>
        </p:nvSpPr>
        <p:spPr>
          <a:xfrm>
            <a:off x="768304" y="1737360"/>
            <a:ext cx="8893856" cy="5693866"/>
          </a:xfrm>
          <a:prstGeom prst="rect">
            <a:avLst/>
          </a:prstGeom>
          <a:noFill/>
        </p:spPr>
        <p:txBody>
          <a:bodyPr wrap="square" rtlCol="0">
            <a:spAutoFit/>
          </a:bodyPr>
          <a:lstStyle/>
          <a:p>
            <a:pPr marL="342900" indent="-342900">
              <a:buFont typeface="Wingdings" panose="05000000000000000000" pitchFamily="2" charset="2"/>
              <a:buChar char="Ø"/>
            </a:pPr>
            <a:r>
              <a:rPr lang="es" sz="2800" dirty="0">
                <a:latin typeface="+mn-lt"/>
                <a:cs typeface="Calibri" panose="020F0502020204030204" pitchFamily="34" charset="0"/>
              </a:rPr>
              <a:t>Una institución sanitaria quiere analizar la posible influencia de la edad y el sexo en el uso de un medicamento. Para ello se realiza una encuesta por muestreo y se agrupa a los usuarios por edad en cuatro categorías (niños, adolescentes, adultos, personas mayores) y género</a:t>
            </a:r>
          </a:p>
          <a:p>
            <a:pPr marL="342900" indent="-342900">
              <a:buFont typeface="Wingdings" panose="05000000000000000000" pitchFamily="2" charset="2"/>
              <a:buChar char="Ø"/>
            </a:pPr>
            <a:endParaRPr lang="en-US" sz="2800" dirty="0">
              <a:latin typeface="+mn-lt"/>
              <a:cs typeface="Calibri" panose="020F0502020204030204" pitchFamily="34" charset="0"/>
            </a:endParaRPr>
          </a:p>
          <a:p>
            <a:pPr marL="342900" indent="-342900">
              <a:buFont typeface="Wingdings" panose="05000000000000000000" pitchFamily="2" charset="2"/>
              <a:buChar char="Ø"/>
            </a:pPr>
            <a:r>
              <a:rPr lang="es" sz="2800" dirty="0">
                <a:latin typeface="+mn-lt"/>
                <a:cs typeface="Calibri" panose="020F0502020204030204" pitchFamily="34" charset="0"/>
              </a:rPr>
              <a:t>Se extrae una muestra de 24 individuos, seleccionádose 3 individuos por sexo y grupo de edad.</a:t>
            </a:r>
          </a:p>
          <a:p>
            <a:pPr marL="342900" indent="-342900">
              <a:buFont typeface="Wingdings" panose="05000000000000000000" pitchFamily="2" charset="2"/>
              <a:buChar char="Ø"/>
            </a:pPr>
            <a:endParaRPr lang="en-US" sz="2800" dirty="0">
              <a:latin typeface="+mn-lt"/>
              <a:cs typeface="Calibri" panose="020F0502020204030204" pitchFamily="34" charset="0"/>
            </a:endParaRPr>
          </a:p>
          <a:p>
            <a:pPr marL="342900" indent="-342900">
              <a:buFont typeface="Wingdings" panose="05000000000000000000" pitchFamily="2" charset="2"/>
              <a:buChar char="Ø"/>
            </a:pPr>
            <a:r>
              <a:rPr lang="es" sz="2800" dirty="0">
                <a:latin typeface="+mn-lt"/>
                <a:cs typeface="Calibri" panose="020F0502020204030204" pitchFamily="34" charset="0"/>
              </a:rPr>
              <a:t>La variable de respuesta es el consumo mensual de este medicamento (en €),</a:t>
            </a:r>
          </a:p>
        </p:txBody>
      </p:sp>
      <p:sp>
        <p:nvSpPr>
          <p:cNvPr id="4" name="Rectangle 2">
            <a:extLst>
              <a:ext uri="{FF2B5EF4-FFF2-40B4-BE49-F238E27FC236}">
                <a16:creationId xmlns:a16="http://schemas.microsoft.com/office/drawing/2014/main" id="{F0365B29-8EBC-DDFF-5843-8EEB5382F8E1}"/>
              </a:ext>
            </a:extLst>
          </p:cNvPr>
          <p:cNvSpPr>
            <a:spLocks noChangeArrowheads="1"/>
          </p:cNvSpPr>
          <p:nvPr/>
        </p:nvSpPr>
        <p:spPr bwMode="auto">
          <a:xfrm>
            <a:off x="11734800" y="1737360"/>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a:extLst>
              <a:ext uri="{FF2B5EF4-FFF2-40B4-BE49-F238E27FC236}">
                <a16:creationId xmlns:a16="http://schemas.microsoft.com/office/drawing/2014/main" id="{A890CD36-D8BF-FCE3-2F6F-E8C28FCEEFC9}"/>
              </a:ext>
            </a:extLst>
          </p:cNvPr>
          <p:cNvGraphicFramePr>
            <a:graphicFrameLocks noChangeAspect="1"/>
          </p:cNvGraphicFramePr>
          <p:nvPr>
            <p:extLst>
              <p:ext uri="{D42A27DB-BD31-4B8C-83A1-F6EECF244321}">
                <p14:modId xmlns:p14="http://schemas.microsoft.com/office/powerpoint/2010/main" val="2157000792"/>
              </p:ext>
            </p:extLst>
          </p:nvPr>
        </p:nvGraphicFramePr>
        <p:xfrm>
          <a:off x="10637520" y="735301"/>
          <a:ext cx="4130040" cy="8129998"/>
        </p:xfrm>
        <a:graphic>
          <a:graphicData uri="http://schemas.openxmlformats.org/presentationml/2006/ole">
            <mc:AlternateContent xmlns:mc="http://schemas.openxmlformats.org/markup-compatibility/2006">
              <mc:Choice xmlns:v="urn:schemas-microsoft-com:vml" Requires="v">
                <p:oleObj r:id="rId3" imgW="2217612" imgH="4366638" progId="PBrush">
                  <p:embed/>
                </p:oleObj>
              </mc:Choice>
              <mc:Fallback>
                <p:oleObj r:id="rId3" imgW="2217612" imgH="4366638" progId="PBrush">
                  <p:embed/>
                  <p:pic>
                    <p:nvPicPr>
                      <p:cNvPr id="5" name="Object 4">
                        <a:extLst>
                          <a:ext uri="{FF2B5EF4-FFF2-40B4-BE49-F238E27FC236}">
                            <a16:creationId xmlns:a16="http://schemas.microsoft.com/office/drawing/2014/main" id="{A890CD36-D8BF-FCE3-2F6F-E8C28FCEEF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37520" y="735301"/>
                        <a:ext cx="4130040" cy="8129998"/>
                      </a:xfrm>
                      <a:prstGeom prst="rect">
                        <a:avLst/>
                      </a:prstGeom>
                      <a:noFill/>
                    </p:spPr>
                  </p:pic>
                </p:oleObj>
              </mc:Fallback>
            </mc:AlternateContent>
          </a:graphicData>
        </a:graphic>
      </p:graphicFrame>
      <p:sp>
        <p:nvSpPr>
          <p:cNvPr id="7" name="Google Shape;159;p4">
            <a:extLst>
              <a:ext uri="{FF2B5EF4-FFF2-40B4-BE49-F238E27FC236}">
                <a16:creationId xmlns:a16="http://schemas.microsoft.com/office/drawing/2014/main" id="{BC51D9C3-E53B-9F00-5424-F456468224DC}"/>
              </a:ext>
            </a:extLst>
          </p:cNvPr>
          <p:cNvSpPr txBox="1"/>
          <p:nvPr/>
        </p:nvSpPr>
        <p:spPr>
          <a:xfrm>
            <a:off x="944880" y="183866"/>
            <a:ext cx="15033057"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4400" b="1" dirty="0">
                <a:solidFill>
                  <a:srgbClr val="E7686A"/>
                </a:solidFill>
                <a:latin typeface="Calibri"/>
                <a:ea typeface="Calibri"/>
                <a:cs typeface="Calibri"/>
                <a:sym typeface="Calibri"/>
              </a:rPr>
              <a:t>3. ANOVA DE DOS FACTORES: Ejemplo en R</a:t>
            </a:r>
            <a:endParaRPr sz="4000" b="1" dirty="0">
              <a:solidFill>
                <a:srgbClr val="E7686A"/>
              </a:solidFill>
              <a:latin typeface="Calibri"/>
              <a:ea typeface="Calibri"/>
              <a:cs typeface="Calibri"/>
              <a:sym typeface="Calibri"/>
            </a:endParaRPr>
          </a:p>
        </p:txBody>
      </p:sp>
    </p:spTree>
    <p:extLst>
      <p:ext uri="{BB962C8B-B14F-4D97-AF65-F5344CB8AC3E}">
        <p14:creationId xmlns:p14="http://schemas.microsoft.com/office/powerpoint/2010/main" val="146872401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563ECE9-4CB2-8531-B599-2F5AA5344456}"/>
              </a:ext>
            </a:extLst>
          </p:cNvPr>
          <p:cNvSpPr txBox="1"/>
          <p:nvPr/>
        </p:nvSpPr>
        <p:spPr>
          <a:xfrm>
            <a:off x="768304" y="1737360"/>
            <a:ext cx="15873776" cy="1815882"/>
          </a:xfrm>
          <a:prstGeom prst="rect">
            <a:avLst/>
          </a:prstGeom>
          <a:noFill/>
        </p:spPr>
        <p:txBody>
          <a:bodyPr wrap="square" rtlCol="0">
            <a:spAutoFit/>
          </a:bodyPr>
          <a:lstStyle/>
          <a:p>
            <a:pPr marL="342900" indent="-342900">
              <a:buFont typeface="Wingdings" panose="05000000000000000000" pitchFamily="2" charset="2"/>
              <a:buChar char="Ø"/>
            </a:pPr>
            <a:r>
              <a:rPr lang="es" sz="2800" dirty="0">
                <a:latin typeface="+mn-lt"/>
                <a:cs typeface="Calibri" panose="020F0502020204030204" pitchFamily="34" charset="0"/>
              </a:rPr>
              <a:t>Primero probamos si los supuestos necesarios se cumplen haciendo un test de normalidad y la prueba de igualdad de varianzas. Pruebas de normalidad (en todos los grupos de edad y los dos géneros):</a:t>
            </a:r>
          </a:p>
          <a:p>
            <a:pPr marL="342900" indent="-342900">
              <a:buFont typeface="Wingdings" panose="05000000000000000000" pitchFamily="2" charset="2"/>
              <a:buChar char="Ø"/>
            </a:pPr>
            <a:endParaRPr lang="en-US" sz="2800" dirty="0">
              <a:latin typeface="+mn-lt"/>
              <a:cs typeface="Calibri" panose="020F0502020204030204" pitchFamily="34" charset="0"/>
            </a:endParaRPr>
          </a:p>
        </p:txBody>
      </p:sp>
      <p:sp>
        <p:nvSpPr>
          <p:cNvPr id="4" name="Rectangle 2">
            <a:extLst>
              <a:ext uri="{FF2B5EF4-FFF2-40B4-BE49-F238E27FC236}">
                <a16:creationId xmlns:a16="http://schemas.microsoft.com/office/drawing/2014/main" id="{F0365B29-8EBC-DDFF-5843-8EEB5382F8E1}"/>
              </a:ext>
            </a:extLst>
          </p:cNvPr>
          <p:cNvSpPr>
            <a:spLocks noChangeArrowheads="1"/>
          </p:cNvSpPr>
          <p:nvPr/>
        </p:nvSpPr>
        <p:spPr bwMode="auto">
          <a:xfrm>
            <a:off x="11734800" y="1737360"/>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2">
            <a:extLst>
              <a:ext uri="{FF2B5EF4-FFF2-40B4-BE49-F238E27FC236}">
                <a16:creationId xmlns:a16="http://schemas.microsoft.com/office/drawing/2014/main" id="{3F6B5FB9-9ADA-5F52-97EC-F8C574D35D05}"/>
              </a:ext>
            </a:extLst>
          </p:cNvPr>
          <p:cNvSpPr>
            <a:spLocks noChangeArrowheads="1"/>
          </p:cNvSpPr>
          <p:nvPr/>
        </p:nvSpPr>
        <p:spPr bwMode="auto">
          <a:xfrm>
            <a:off x="1341120" y="3520440"/>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a:extLst>
              <a:ext uri="{FF2B5EF4-FFF2-40B4-BE49-F238E27FC236}">
                <a16:creationId xmlns:a16="http://schemas.microsoft.com/office/drawing/2014/main" id="{14660B6C-5D12-4017-6B68-08373CF44FBA}"/>
              </a:ext>
            </a:extLst>
          </p:cNvPr>
          <p:cNvGraphicFramePr>
            <a:graphicFrameLocks noChangeAspect="1"/>
          </p:cNvGraphicFramePr>
          <p:nvPr>
            <p:extLst>
              <p:ext uri="{D42A27DB-BD31-4B8C-83A1-F6EECF244321}">
                <p14:modId xmlns:p14="http://schemas.microsoft.com/office/powerpoint/2010/main" val="2783992836"/>
              </p:ext>
            </p:extLst>
          </p:nvPr>
        </p:nvGraphicFramePr>
        <p:xfrm>
          <a:off x="3035422" y="3363518"/>
          <a:ext cx="9144981" cy="1783080"/>
        </p:xfrm>
        <a:graphic>
          <a:graphicData uri="http://schemas.openxmlformats.org/presentationml/2006/ole">
            <mc:AlternateContent xmlns:mc="http://schemas.openxmlformats.org/markup-compatibility/2006">
              <mc:Choice xmlns:v="urn:schemas-microsoft-com:vml" Requires="v">
                <p:oleObj r:id="rId3" imgW="3795089" imgH="739048" progId="PBrush">
                  <p:embed/>
                </p:oleObj>
              </mc:Choice>
              <mc:Fallback>
                <p:oleObj r:id="rId3" imgW="3795089" imgH="739048" progId="PBrush">
                  <p:embed/>
                  <p:pic>
                    <p:nvPicPr>
                      <p:cNvPr id="7" name="Object 6">
                        <a:extLst>
                          <a:ext uri="{FF2B5EF4-FFF2-40B4-BE49-F238E27FC236}">
                            <a16:creationId xmlns:a16="http://schemas.microsoft.com/office/drawing/2014/main" id="{14660B6C-5D12-4017-6B68-08373CF44F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35422" y="3363518"/>
                        <a:ext cx="9144981" cy="1783080"/>
                      </a:xfrm>
                      <a:prstGeom prst="rect">
                        <a:avLst/>
                      </a:prstGeom>
                      <a:noFill/>
                    </p:spPr>
                  </p:pic>
                </p:oleObj>
              </mc:Fallback>
            </mc:AlternateContent>
          </a:graphicData>
        </a:graphic>
      </p:graphicFrame>
      <p:sp>
        <p:nvSpPr>
          <p:cNvPr id="8" name="Rectangle 4">
            <a:extLst>
              <a:ext uri="{FF2B5EF4-FFF2-40B4-BE49-F238E27FC236}">
                <a16:creationId xmlns:a16="http://schemas.microsoft.com/office/drawing/2014/main" id="{96A295AF-0431-B5BE-2E5D-8532BFE849FB}"/>
              </a:ext>
            </a:extLst>
          </p:cNvPr>
          <p:cNvSpPr>
            <a:spLocks noChangeArrowheads="1"/>
          </p:cNvSpPr>
          <p:nvPr/>
        </p:nvSpPr>
        <p:spPr bwMode="auto">
          <a:xfrm>
            <a:off x="322702" y="120455"/>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Object 8">
            <a:extLst>
              <a:ext uri="{FF2B5EF4-FFF2-40B4-BE49-F238E27FC236}">
                <a16:creationId xmlns:a16="http://schemas.microsoft.com/office/drawing/2014/main" id="{BD07D730-6584-36E5-77C2-500DAE427F30}"/>
              </a:ext>
            </a:extLst>
          </p:cNvPr>
          <p:cNvGraphicFramePr>
            <a:graphicFrameLocks noChangeAspect="1"/>
          </p:cNvGraphicFramePr>
          <p:nvPr>
            <p:extLst>
              <p:ext uri="{D42A27DB-BD31-4B8C-83A1-F6EECF244321}">
                <p14:modId xmlns:p14="http://schemas.microsoft.com/office/powerpoint/2010/main" val="1284220871"/>
              </p:ext>
            </p:extLst>
          </p:nvPr>
        </p:nvGraphicFramePr>
        <p:xfrm>
          <a:off x="2925938" y="5541118"/>
          <a:ext cx="11582542" cy="1225442"/>
        </p:xfrm>
        <a:graphic>
          <a:graphicData uri="http://schemas.openxmlformats.org/presentationml/2006/ole">
            <mc:AlternateContent xmlns:mc="http://schemas.openxmlformats.org/markup-compatibility/2006">
              <mc:Choice xmlns:v="urn:schemas-microsoft-com:vml" Requires="v">
                <p:oleObj r:id="rId5" imgW="3886537" imgH="411516" progId="PBrush">
                  <p:embed/>
                </p:oleObj>
              </mc:Choice>
              <mc:Fallback>
                <p:oleObj r:id="rId5" imgW="3886537" imgH="411516" progId="PBrush">
                  <p:embed/>
                  <p:pic>
                    <p:nvPicPr>
                      <p:cNvPr id="9" name="Object 8">
                        <a:extLst>
                          <a:ext uri="{FF2B5EF4-FFF2-40B4-BE49-F238E27FC236}">
                            <a16:creationId xmlns:a16="http://schemas.microsoft.com/office/drawing/2014/main" id="{BD07D730-6584-36E5-77C2-500DAE427F3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25938" y="5541118"/>
                        <a:ext cx="11582542" cy="1225442"/>
                      </a:xfrm>
                      <a:prstGeom prst="rect">
                        <a:avLst/>
                      </a:prstGeom>
                      <a:noFill/>
                    </p:spPr>
                  </p:pic>
                </p:oleObj>
              </mc:Fallback>
            </mc:AlternateContent>
          </a:graphicData>
        </a:graphic>
      </p:graphicFrame>
      <p:sp>
        <p:nvSpPr>
          <p:cNvPr id="12" name="TextBox 11">
            <a:extLst>
              <a:ext uri="{FF2B5EF4-FFF2-40B4-BE49-F238E27FC236}">
                <a16:creationId xmlns:a16="http://schemas.microsoft.com/office/drawing/2014/main" id="{147668E0-C0EA-72C2-326A-D45E2880D137}"/>
              </a:ext>
            </a:extLst>
          </p:cNvPr>
          <p:cNvSpPr txBox="1"/>
          <p:nvPr/>
        </p:nvSpPr>
        <p:spPr>
          <a:xfrm>
            <a:off x="780321" y="7402242"/>
            <a:ext cx="15873776" cy="1384995"/>
          </a:xfrm>
          <a:prstGeom prst="rect">
            <a:avLst/>
          </a:prstGeom>
          <a:noFill/>
        </p:spPr>
        <p:txBody>
          <a:bodyPr wrap="square" rtlCol="0">
            <a:spAutoFit/>
          </a:bodyPr>
          <a:lstStyle/>
          <a:p>
            <a:pPr marL="342900" indent="-342900">
              <a:buFont typeface="Wingdings" panose="05000000000000000000" pitchFamily="2" charset="2"/>
              <a:buChar char="Ø"/>
            </a:pPr>
            <a:r>
              <a:rPr lang="es" sz="2800" dirty="0">
                <a:latin typeface="+mn-lt"/>
                <a:cs typeface="Calibri" panose="020F0502020204030204" pitchFamily="34" charset="0"/>
              </a:rPr>
              <a:t>Se superan ambas pruebas, por lo que se cumplen los requisitos para poder realizar el ANOVA de dos factores.</a:t>
            </a:r>
          </a:p>
          <a:p>
            <a:pPr marL="342900" indent="-342900">
              <a:buFont typeface="Wingdings" panose="05000000000000000000" pitchFamily="2" charset="2"/>
              <a:buChar char="Ø"/>
            </a:pPr>
            <a:endParaRPr lang="en-US" sz="2800" dirty="0">
              <a:latin typeface="+mn-lt"/>
              <a:cs typeface="Calibri" panose="020F0502020204030204" pitchFamily="34" charset="0"/>
            </a:endParaRPr>
          </a:p>
        </p:txBody>
      </p:sp>
      <p:sp>
        <p:nvSpPr>
          <p:cNvPr id="10" name="Google Shape;159;p4">
            <a:extLst>
              <a:ext uri="{FF2B5EF4-FFF2-40B4-BE49-F238E27FC236}">
                <a16:creationId xmlns:a16="http://schemas.microsoft.com/office/drawing/2014/main" id="{BC51D9C3-E53B-9F00-5424-F456468224DC}"/>
              </a:ext>
            </a:extLst>
          </p:cNvPr>
          <p:cNvSpPr txBox="1"/>
          <p:nvPr/>
        </p:nvSpPr>
        <p:spPr>
          <a:xfrm>
            <a:off x="944880" y="183866"/>
            <a:ext cx="15033057"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4400" b="1" dirty="0">
                <a:solidFill>
                  <a:srgbClr val="E7686A"/>
                </a:solidFill>
                <a:latin typeface="Calibri"/>
                <a:ea typeface="Calibri"/>
                <a:cs typeface="Calibri"/>
                <a:sym typeface="Calibri"/>
              </a:rPr>
              <a:t>3. ANOVA DE DOS FACTORES: Test ANOVA</a:t>
            </a:r>
            <a:endParaRPr sz="4000" b="1" dirty="0">
              <a:solidFill>
                <a:srgbClr val="E7686A"/>
              </a:solidFill>
              <a:latin typeface="Calibri"/>
              <a:ea typeface="Calibri"/>
              <a:cs typeface="Calibri"/>
              <a:sym typeface="Calibri"/>
            </a:endParaRPr>
          </a:p>
        </p:txBody>
      </p:sp>
    </p:spTree>
    <p:extLst>
      <p:ext uri="{BB962C8B-B14F-4D97-AF65-F5344CB8AC3E}">
        <p14:creationId xmlns:p14="http://schemas.microsoft.com/office/powerpoint/2010/main" val="368601215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563ECE9-4CB2-8531-B599-2F5AA5344456}"/>
              </a:ext>
            </a:extLst>
          </p:cNvPr>
          <p:cNvSpPr txBox="1"/>
          <p:nvPr/>
        </p:nvSpPr>
        <p:spPr>
          <a:xfrm>
            <a:off x="768304" y="1737360"/>
            <a:ext cx="15873776" cy="954107"/>
          </a:xfrm>
          <a:prstGeom prst="rect">
            <a:avLst/>
          </a:prstGeom>
          <a:noFill/>
        </p:spPr>
        <p:txBody>
          <a:bodyPr wrap="square" rtlCol="0">
            <a:spAutoFit/>
          </a:bodyPr>
          <a:lstStyle/>
          <a:p>
            <a:pPr marL="342900" indent="-342900">
              <a:buFont typeface="Wingdings" panose="05000000000000000000" pitchFamily="2" charset="2"/>
              <a:buChar char="Ø"/>
            </a:pPr>
            <a:r>
              <a:rPr lang="es" sz="2800" dirty="0">
                <a:latin typeface="+mn-lt"/>
                <a:cs typeface="Calibri" panose="020F0502020204030204" pitchFamily="34" charset="0"/>
              </a:rPr>
              <a:t>El ANOVA de dos factores se realiza ejecutando este código:</a:t>
            </a:r>
          </a:p>
          <a:p>
            <a:pPr marL="342900" indent="-342900">
              <a:buFont typeface="Wingdings" panose="05000000000000000000" pitchFamily="2" charset="2"/>
              <a:buChar char="Ø"/>
            </a:pPr>
            <a:endParaRPr lang="en-US" sz="2800" dirty="0">
              <a:latin typeface="+mn-lt"/>
              <a:cs typeface="Calibri" panose="020F0502020204030204" pitchFamily="34" charset="0"/>
            </a:endParaRPr>
          </a:p>
        </p:txBody>
      </p:sp>
      <p:sp>
        <p:nvSpPr>
          <p:cNvPr id="4" name="Rectangle 2">
            <a:extLst>
              <a:ext uri="{FF2B5EF4-FFF2-40B4-BE49-F238E27FC236}">
                <a16:creationId xmlns:a16="http://schemas.microsoft.com/office/drawing/2014/main" id="{F0365B29-8EBC-DDFF-5843-8EEB5382F8E1}"/>
              </a:ext>
            </a:extLst>
          </p:cNvPr>
          <p:cNvSpPr>
            <a:spLocks noChangeArrowheads="1"/>
          </p:cNvSpPr>
          <p:nvPr/>
        </p:nvSpPr>
        <p:spPr bwMode="auto">
          <a:xfrm>
            <a:off x="11734800" y="1737360"/>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2">
            <a:extLst>
              <a:ext uri="{FF2B5EF4-FFF2-40B4-BE49-F238E27FC236}">
                <a16:creationId xmlns:a16="http://schemas.microsoft.com/office/drawing/2014/main" id="{3F6B5FB9-9ADA-5F52-97EC-F8C574D35D05}"/>
              </a:ext>
            </a:extLst>
          </p:cNvPr>
          <p:cNvSpPr>
            <a:spLocks noChangeArrowheads="1"/>
          </p:cNvSpPr>
          <p:nvPr/>
        </p:nvSpPr>
        <p:spPr bwMode="auto">
          <a:xfrm>
            <a:off x="1341120" y="3520440"/>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4">
            <a:extLst>
              <a:ext uri="{FF2B5EF4-FFF2-40B4-BE49-F238E27FC236}">
                <a16:creationId xmlns:a16="http://schemas.microsoft.com/office/drawing/2014/main" id="{96A295AF-0431-B5BE-2E5D-8532BFE849FB}"/>
              </a:ext>
            </a:extLst>
          </p:cNvPr>
          <p:cNvSpPr>
            <a:spLocks noChangeArrowheads="1"/>
          </p:cNvSpPr>
          <p:nvPr/>
        </p:nvSpPr>
        <p:spPr bwMode="auto">
          <a:xfrm>
            <a:off x="322702" y="120455"/>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TextBox 11">
            <a:extLst>
              <a:ext uri="{FF2B5EF4-FFF2-40B4-BE49-F238E27FC236}">
                <a16:creationId xmlns:a16="http://schemas.microsoft.com/office/drawing/2014/main" id="{147668E0-C0EA-72C2-326A-D45E2880D137}"/>
              </a:ext>
            </a:extLst>
          </p:cNvPr>
          <p:cNvSpPr txBox="1"/>
          <p:nvPr/>
        </p:nvSpPr>
        <p:spPr>
          <a:xfrm>
            <a:off x="768304" y="3587018"/>
            <a:ext cx="15873776" cy="954107"/>
          </a:xfrm>
          <a:prstGeom prst="rect">
            <a:avLst/>
          </a:prstGeom>
          <a:noFill/>
        </p:spPr>
        <p:txBody>
          <a:bodyPr wrap="square" rtlCol="0">
            <a:spAutoFit/>
          </a:bodyPr>
          <a:lstStyle/>
          <a:p>
            <a:pPr marL="342900" indent="-342900">
              <a:buFont typeface="Wingdings" panose="05000000000000000000" pitchFamily="2" charset="2"/>
              <a:buChar char="Ø"/>
            </a:pPr>
            <a:r>
              <a:rPr lang="es" sz="2800" dirty="0">
                <a:latin typeface="+mn-lt"/>
                <a:cs typeface="Calibri" panose="020F0502020204030204" pitchFamily="34" charset="0"/>
              </a:rPr>
              <a:t>R genera los resultados de este análisis en forma de tabla como la siguiente:</a:t>
            </a:r>
          </a:p>
          <a:p>
            <a:pPr marL="342900" indent="-342900">
              <a:buFont typeface="Wingdings" panose="05000000000000000000" pitchFamily="2" charset="2"/>
              <a:buChar char="Ø"/>
            </a:pPr>
            <a:endParaRPr lang="en-US" sz="2800" dirty="0">
              <a:latin typeface="+mn-lt"/>
              <a:cs typeface="Calibri" panose="020F0502020204030204" pitchFamily="34" charset="0"/>
            </a:endParaRPr>
          </a:p>
        </p:txBody>
      </p:sp>
      <p:sp>
        <p:nvSpPr>
          <p:cNvPr id="5" name="Rectangle 2">
            <a:extLst>
              <a:ext uri="{FF2B5EF4-FFF2-40B4-BE49-F238E27FC236}">
                <a16:creationId xmlns:a16="http://schemas.microsoft.com/office/drawing/2014/main" id="{1C9EDD5A-830B-893E-C1BE-29770838EFAE}"/>
              </a:ext>
            </a:extLst>
          </p:cNvPr>
          <p:cNvSpPr>
            <a:spLocks noChangeArrowheads="1"/>
          </p:cNvSpPr>
          <p:nvPr/>
        </p:nvSpPr>
        <p:spPr bwMode="auto">
          <a:xfrm>
            <a:off x="1203547" y="2583575"/>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 name="Object 9">
            <a:extLst>
              <a:ext uri="{FF2B5EF4-FFF2-40B4-BE49-F238E27FC236}">
                <a16:creationId xmlns:a16="http://schemas.microsoft.com/office/drawing/2014/main" id="{D3E75411-ED03-0D51-1BCE-65572FBA756F}"/>
              </a:ext>
            </a:extLst>
          </p:cNvPr>
          <p:cNvGraphicFramePr>
            <a:graphicFrameLocks noChangeAspect="1"/>
          </p:cNvGraphicFramePr>
          <p:nvPr>
            <p:extLst>
              <p:ext uri="{D42A27DB-BD31-4B8C-83A1-F6EECF244321}">
                <p14:modId xmlns:p14="http://schemas.microsoft.com/office/powerpoint/2010/main" val="3605813560"/>
              </p:ext>
            </p:extLst>
          </p:nvPr>
        </p:nvGraphicFramePr>
        <p:xfrm>
          <a:off x="1203546" y="2270168"/>
          <a:ext cx="6997063" cy="1195937"/>
        </p:xfrm>
        <a:graphic>
          <a:graphicData uri="http://schemas.openxmlformats.org/presentationml/2006/ole">
            <mc:AlternateContent xmlns:mc="http://schemas.openxmlformats.org/markup-compatibility/2006">
              <mc:Choice xmlns:v="urn:schemas-microsoft-com:vml" Requires="v">
                <p:oleObj r:id="rId3" imgW="2674852" imgH="457240" progId="PBrush">
                  <p:embed/>
                </p:oleObj>
              </mc:Choice>
              <mc:Fallback>
                <p:oleObj r:id="rId3" imgW="2674852" imgH="457240" progId="PBrush">
                  <p:embed/>
                  <p:pic>
                    <p:nvPicPr>
                      <p:cNvPr id="10" name="Object 9">
                        <a:extLst>
                          <a:ext uri="{FF2B5EF4-FFF2-40B4-BE49-F238E27FC236}">
                            <a16:creationId xmlns:a16="http://schemas.microsoft.com/office/drawing/2014/main" id="{D3E75411-ED03-0D51-1BCE-65572FBA75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3546" y="2270168"/>
                        <a:ext cx="6997063" cy="1195937"/>
                      </a:xfrm>
                      <a:prstGeom prst="rect">
                        <a:avLst/>
                      </a:prstGeom>
                      <a:noFill/>
                    </p:spPr>
                  </p:pic>
                </p:oleObj>
              </mc:Fallback>
            </mc:AlternateContent>
          </a:graphicData>
        </a:graphic>
      </p:graphicFrame>
      <p:sp>
        <p:nvSpPr>
          <p:cNvPr id="11" name="Rectangle 4">
            <a:extLst>
              <a:ext uri="{FF2B5EF4-FFF2-40B4-BE49-F238E27FC236}">
                <a16:creationId xmlns:a16="http://schemas.microsoft.com/office/drawing/2014/main" id="{586D4452-3BFB-68EA-536C-5B426E17E905}"/>
              </a:ext>
            </a:extLst>
          </p:cNvPr>
          <p:cNvSpPr>
            <a:spLocks noChangeArrowheads="1"/>
          </p:cNvSpPr>
          <p:nvPr/>
        </p:nvSpPr>
        <p:spPr bwMode="auto">
          <a:xfrm>
            <a:off x="1203546" y="5443293"/>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3" name="Object 12">
            <a:extLst>
              <a:ext uri="{FF2B5EF4-FFF2-40B4-BE49-F238E27FC236}">
                <a16:creationId xmlns:a16="http://schemas.microsoft.com/office/drawing/2014/main" id="{83CA5FBD-BEA5-D7AA-0B2A-43123F224BC6}"/>
              </a:ext>
            </a:extLst>
          </p:cNvPr>
          <p:cNvGraphicFramePr>
            <a:graphicFrameLocks noChangeAspect="1"/>
          </p:cNvGraphicFramePr>
          <p:nvPr>
            <p:extLst>
              <p:ext uri="{D42A27DB-BD31-4B8C-83A1-F6EECF244321}">
                <p14:modId xmlns:p14="http://schemas.microsoft.com/office/powerpoint/2010/main" val="3394850295"/>
              </p:ext>
            </p:extLst>
          </p:nvPr>
        </p:nvGraphicFramePr>
        <p:xfrm>
          <a:off x="2599261" y="4282357"/>
          <a:ext cx="9364139" cy="2667475"/>
        </p:xfrm>
        <a:graphic>
          <a:graphicData uri="http://schemas.openxmlformats.org/presentationml/2006/ole">
            <mc:AlternateContent xmlns:mc="http://schemas.openxmlformats.org/markup-compatibility/2006">
              <mc:Choice xmlns:v="urn:schemas-microsoft-com:vml" Requires="v">
                <p:oleObj r:id="rId5" imgW="3985605" imgH="1135478" progId="PBrush">
                  <p:embed/>
                </p:oleObj>
              </mc:Choice>
              <mc:Fallback>
                <p:oleObj r:id="rId5" imgW="3985605" imgH="1135478" progId="PBrush">
                  <p:embed/>
                  <p:pic>
                    <p:nvPicPr>
                      <p:cNvPr id="13" name="Object 12">
                        <a:extLst>
                          <a:ext uri="{FF2B5EF4-FFF2-40B4-BE49-F238E27FC236}">
                            <a16:creationId xmlns:a16="http://schemas.microsoft.com/office/drawing/2014/main" id="{83CA5FBD-BEA5-D7AA-0B2A-43123F224BC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99261" y="4282357"/>
                        <a:ext cx="9364139" cy="2667475"/>
                      </a:xfrm>
                      <a:prstGeom prst="rect">
                        <a:avLst/>
                      </a:prstGeom>
                      <a:noFill/>
                    </p:spPr>
                  </p:pic>
                </p:oleObj>
              </mc:Fallback>
            </mc:AlternateContent>
          </a:graphicData>
        </a:graphic>
      </p:graphicFrame>
      <p:sp>
        <p:nvSpPr>
          <p:cNvPr id="14" name="TextBox 13">
            <a:extLst>
              <a:ext uri="{FF2B5EF4-FFF2-40B4-BE49-F238E27FC236}">
                <a16:creationId xmlns:a16="http://schemas.microsoft.com/office/drawing/2014/main" id="{CD0EC567-2E62-11F9-60D7-687E968E91A5}"/>
              </a:ext>
            </a:extLst>
          </p:cNvPr>
          <p:cNvSpPr txBox="1"/>
          <p:nvPr/>
        </p:nvSpPr>
        <p:spPr>
          <a:xfrm>
            <a:off x="768304" y="7366146"/>
            <a:ext cx="17016776" cy="1815882"/>
          </a:xfrm>
          <a:prstGeom prst="rect">
            <a:avLst/>
          </a:prstGeom>
          <a:noFill/>
        </p:spPr>
        <p:txBody>
          <a:bodyPr wrap="square" rtlCol="0">
            <a:spAutoFit/>
          </a:bodyPr>
          <a:lstStyle/>
          <a:p>
            <a:pPr marL="342900" indent="-342900">
              <a:buFont typeface="Wingdings" panose="05000000000000000000" pitchFamily="2" charset="2"/>
              <a:buChar char="Ø"/>
            </a:pPr>
            <a:r>
              <a:rPr lang="es" sz="2800" dirty="0">
                <a:latin typeface="+mn-lt"/>
                <a:cs typeface="Calibri" panose="020F0502020204030204" pitchFamily="34" charset="0"/>
              </a:rPr>
              <a:t>Los resultados muestran que los valores medios de la variable de respuesta son diferentes en los cuatro niveles del factor “edad”, pero este es el único caso en el que tenemos un valor de p bajo. No encontramos diferencias significativas en el consumo medio por género ni entre las interacciones entre grupo de edad y género</a:t>
            </a:r>
          </a:p>
        </p:txBody>
      </p:sp>
      <p:sp>
        <p:nvSpPr>
          <p:cNvPr id="15" name="Google Shape;159;p4">
            <a:extLst>
              <a:ext uri="{FF2B5EF4-FFF2-40B4-BE49-F238E27FC236}">
                <a16:creationId xmlns:a16="http://schemas.microsoft.com/office/drawing/2014/main" id="{BC51D9C3-E53B-9F00-5424-F456468224DC}"/>
              </a:ext>
            </a:extLst>
          </p:cNvPr>
          <p:cNvSpPr txBox="1"/>
          <p:nvPr/>
        </p:nvSpPr>
        <p:spPr>
          <a:xfrm>
            <a:off x="944880" y="183866"/>
            <a:ext cx="15033057"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4400" b="1" dirty="0">
                <a:solidFill>
                  <a:srgbClr val="E7686A"/>
                </a:solidFill>
                <a:latin typeface="Calibri"/>
                <a:ea typeface="Calibri"/>
                <a:cs typeface="Calibri"/>
                <a:sym typeface="Calibri"/>
              </a:rPr>
              <a:t>3. ANOVA DE DOS FACTORES: Test ANOVA</a:t>
            </a:r>
            <a:endParaRPr sz="4000" b="1" dirty="0">
              <a:solidFill>
                <a:srgbClr val="E7686A"/>
              </a:solidFill>
              <a:latin typeface="Calibri"/>
              <a:ea typeface="Calibri"/>
              <a:cs typeface="Calibri"/>
              <a:sym typeface="Calibri"/>
            </a:endParaRPr>
          </a:p>
        </p:txBody>
      </p:sp>
    </p:spTree>
    <p:extLst>
      <p:ext uri="{BB962C8B-B14F-4D97-AF65-F5344CB8AC3E}">
        <p14:creationId xmlns:p14="http://schemas.microsoft.com/office/powerpoint/2010/main" val="361090494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5B49A45C-DB62-51D8-86AE-29BDD6A61244}"/>
              </a:ext>
            </a:extLst>
          </p:cNvPr>
          <p:cNvSpPr txBox="1"/>
          <p:nvPr/>
        </p:nvSpPr>
        <p:spPr>
          <a:xfrm>
            <a:off x="1447800" y="1573291"/>
            <a:ext cx="6019800" cy="707886"/>
          </a:xfrm>
          <a:prstGeom prst="rect">
            <a:avLst/>
          </a:prstGeom>
          <a:noFill/>
        </p:spPr>
        <p:txBody>
          <a:bodyPr wrap="square" rtlCol="0">
            <a:spAutoFit/>
          </a:bodyPr>
          <a:lstStyle/>
          <a:p>
            <a:r>
              <a:rPr lang="es" sz="4000" b="1" dirty="0" err="1">
                <a:solidFill>
                  <a:srgbClr val="E7686A"/>
                </a:solidFill>
                <a:ea typeface="Microsoft Sans Serif" panose="020B0604020202020204" pitchFamily="34" charset="0"/>
                <a:cs typeface="Microsoft Sans Serif" panose="020B0604020202020204" pitchFamily="34" charset="0"/>
              </a:rPr>
              <a:t>Resumen</a:t>
            </a:r>
            <a:endParaRPr lang="es-ES" sz="4000" b="1" dirty="0">
              <a:solidFill>
                <a:srgbClr val="E7686A"/>
              </a:solidFill>
              <a:ea typeface="Microsoft Sans Serif" panose="020B0604020202020204" pitchFamily="34" charset="0"/>
              <a:cs typeface="Microsoft Sans Serif" panose="020B0604020202020204" pitchFamily="34" charset="0"/>
            </a:endParaRPr>
          </a:p>
        </p:txBody>
      </p:sp>
      <p:grpSp>
        <p:nvGrpSpPr>
          <p:cNvPr id="8" name="Group 2">
            <a:extLst>
              <a:ext uri="{FF2B5EF4-FFF2-40B4-BE49-F238E27FC236}">
                <a16:creationId xmlns:a16="http://schemas.microsoft.com/office/drawing/2014/main" id="{D0A02A47-A1CD-4F4E-90F5-13415DC9934E}"/>
              </a:ext>
            </a:extLst>
          </p:cNvPr>
          <p:cNvGrpSpPr/>
          <p:nvPr/>
        </p:nvGrpSpPr>
        <p:grpSpPr>
          <a:xfrm>
            <a:off x="4457700" y="5193986"/>
            <a:ext cx="2880000" cy="3664800"/>
            <a:chOff x="4952225" y="6578009"/>
            <a:chExt cx="3994782" cy="4768098"/>
          </a:xfrm>
        </p:grpSpPr>
        <p:sp>
          <p:nvSpPr>
            <p:cNvPr id="9" name="Arc 23"/>
            <p:cNvSpPr/>
            <p:nvPr/>
          </p:nvSpPr>
          <p:spPr>
            <a:xfrm rot="10800000">
              <a:off x="4952225" y="6578009"/>
              <a:ext cx="3994782" cy="3994789"/>
            </a:xfrm>
            <a:prstGeom prst="arc">
              <a:avLst>
                <a:gd name="adj1" fmla="val 7914138"/>
                <a:gd name="adj2" fmla="val 2868450"/>
              </a:avLst>
            </a:prstGeom>
            <a:ln w="88900" cap="rnd">
              <a:solidFill>
                <a:srgbClr val="1E737C"/>
              </a:solidFill>
            </a:ln>
            <a:effectLst/>
          </p:spPr>
          <p:style>
            <a:lnRef idx="2">
              <a:schemeClr val="accent1"/>
            </a:lnRef>
            <a:fillRef idx="0">
              <a:schemeClr val="accent1"/>
            </a:fillRef>
            <a:effectRef idx="1">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3199" b="1" dirty="0">
                <a:solidFill>
                  <a:schemeClr val="tx2"/>
                </a:solidFill>
                <a:latin typeface="Oxygen" panose="02000503000000090004" pitchFamily="2" charset="77"/>
              </a:endParaRPr>
            </a:p>
          </p:txBody>
        </p:sp>
        <p:sp>
          <p:nvSpPr>
            <p:cNvPr id="10" name="Oval 45"/>
            <p:cNvSpPr/>
            <p:nvPr/>
          </p:nvSpPr>
          <p:spPr>
            <a:xfrm rot="10800000">
              <a:off x="6120363" y="9687602"/>
              <a:ext cx="1658505" cy="1658505"/>
            </a:xfrm>
            <a:prstGeom prst="ellipse">
              <a:avLst/>
            </a:prstGeom>
            <a:solidFill>
              <a:srgbClr val="1E737C"/>
            </a:solidFill>
            <a:ln>
              <a:solidFill>
                <a:srgbClr val="1E737C"/>
              </a:solidFill>
            </a:ln>
          </p:spPr>
          <p:style>
            <a:lnRef idx="2">
              <a:schemeClr val="accent1">
                <a:shade val="50000"/>
              </a:schemeClr>
            </a:lnRef>
            <a:fillRef idx="1">
              <a:schemeClr val="accent1"/>
            </a:fillRef>
            <a:effectRef idx="0">
              <a:schemeClr val="accent1"/>
            </a:effectRef>
            <a:fontRef idx="minor">
              <a:schemeClr val="lt1"/>
            </a:fontRef>
          </p:style>
          <p:txBody>
            <a:bodyPr lIns="182833" tIns="118841"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199" b="1" dirty="0">
                <a:solidFill>
                  <a:schemeClr val="tx2"/>
                </a:solidFill>
                <a:latin typeface="Oxygen" panose="02000503000000090004" pitchFamily="2" charset="77"/>
              </a:endParaRPr>
            </a:p>
          </p:txBody>
        </p:sp>
      </p:grpSp>
      <p:grpSp>
        <p:nvGrpSpPr>
          <p:cNvPr id="11" name="Group 2">
            <a:extLst>
              <a:ext uri="{FF2B5EF4-FFF2-40B4-BE49-F238E27FC236}">
                <a16:creationId xmlns:a16="http://schemas.microsoft.com/office/drawing/2014/main" id="{D0A02A47-A1CD-4F4E-90F5-13415DC9934E}"/>
              </a:ext>
            </a:extLst>
          </p:cNvPr>
          <p:cNvGrpSpPr/>
          <p:nvPr/>
        </p:nvGrpSpPr>
        <p:grpSpPr>
          <a:xfrm>
            <a:off x="8566149" y="5193986"/>
            <a:ext cx="2880000" cy="3664800"/>
            <a:chOff x="4952225" y="6578009"/>
            <a:chExt cx="3994782" cy="4768098"/>
          </a:xfrm>
        </p:grpSpPr>
        <p:sp>
          <p:nvSpPr>
            <p:cNvPr id="12" name="Arc 23"/>
            <p:cNvSpPr/>
            <p:nvPr/>
          </p:nvSpPr>
          <p:spPr>
            <a:xfrm rot="10800000">
              <a:off x="4952225" y="6578009"/>
              <a:ext cx="3994782" cy="3994789"/>
            </a:xfrm>
            <a:prstGeom prst="arc">
              <a:avLst>
                <a:gd name="adj1" fmla="val 7914138"/>
                <a:gd name="adj2" fmla="val 2868450"/>
              </a:avLst>
            </a:prstGeom>
            <a:ln w="88900" cap="rnd">
              <a:solidFill>
                <a:srgbClr val="1E737C"/>
              </a:solidFill>
            </a:ln>
            <a:effectLst/>
          </p:spPr>
          <p:style>
            <a:lnRef idx="2">
              <a:schemeClr val="accent1"/>
            </a:lnRef>
            <a:fillRef idx="0">
              <a:schemeClr val="accent1"/>
            </a:fillRef>
            <a:effectRef idx="1">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3199" b="1" dirty="0">
                <a:solidFill>
                  <a:schemeClr val="tx2"/>
                </a:solidFill>
                <a:latin typeface="Oxygen" panose="02000503000000090004" pitchFamily="2" charset="77"/>
              </a:endParaRPr>
            </a:p>
          </p:txBody>
        </p:sp>
        <p:sp>
          <p:nvSpPr>
            <p:cNvPr id="13" name="Oval 45"/>
            <p:cNvSpPr/>
            <p:nvPr/>
          </p:nvSpPr>
          <p:spPr>
            <a:xfrm rot="10800000">
              <a:off x="6120363" y="9687602"/>
              <a:ext cx="1658505" cy="1658505"/>
            </a:xfrm>
            <a:prstGeom prst="ellipse">
              <a:avLst/>
            </a:prstGeom>
            <a:solidFill>
              <a:srgbClr val="1E737C"/>
            </a:solidFill>
            <a:ln>
              <a:solidFill>
                <a:srgbClr val="1E737C"/>
              </a:solidFill>
            </a:ln>
          </p:spPr>
          <p:style>
            <a:lnRef idx="2">
              <a:schemeClr val="accent1">
                <a:shade val="50000"/>
              </a:schemeClr>
            </a:lnRef>
            <a:fillRef idx="1">
              <a:schemeClr val="accent1"/>
            </a:fillRef>
            <a:effectRef idx="0">
              <a:schemeClr val="accent1"/>
            </a:effectRef>
            <a:fontRef idx="minor">
              <a:schemeClr val="lt1"/>
            </a:fontRef>
          </p:style>
          <p:txBody>
            <a:bodyPr lIns="182833" tIns="118841"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199" b="1" dirty="0">
                <a:solidFill>
                  <a:schemeClr val="tx2"/>
                </a:solidFill>
                <a:latin typeface="Oxygen" panose="02000503000000090004" pitchFamily="2" charset="77"/>
              </a:endParaRPr>
            </a:p>
          </p:txBody>
        </p:sp>
      </p:grpSp>
      <p:grpSp>
        <p:nvGrpSpPr>
          <p:cNvPr id="17" name="Group 3">
            <a:extLst>
              <a:ext uri="{FF2B5EF4-FFF2-40B4-BE49-F238E27FC236}">
                <a16:creationId xmlns:a16="http://schemas.microsoft.com/office/drawing/2014/main" id="{B6328B0E-F578-F540-8798-AB59B2D47333}"/>
              </a:ext>
            </a:extLst>
          </p:cNvPr>
          <p:cNvGrpSpPr/>
          <p:nvPr/>
        </p:nvGrpSpPr>
        <p:grpSpPr>
          <a:xfrm>
            <a:off x="10603988" y="2464549"/>
            <a:ext cx="2880000" cy="3664800"/>
            <a:chOff x="7661040" y="2804681"/>
            <a:chExt cx="3994782" cy="4824044"/>
          </a:xfrm>
        </p:grpSpPr>
        <p:sp>
          <p:nvSpPr>
            <p:cNvPr id="18" name="Arc 24"/>
            <p:cNvSpPr/>
            <p:nvPr/>
          </p:nvSpPr>
          <p:spPr>
            <a:xfrm>
              <a:off x="7661040" y="3633936"/>
              <a:ext cx="3994782" cy="3994789"/>
            </a:xfrm>
            <a:prstGeom prst="arc">
              <a:avLst>
                <a:gd name="adj1" fmla="val 7914138"/>
                <a:gd name="adj2" fmla="val 2868450"/>
              </a:avLst>
            </a:prstGeom>
            <a:ln w="88900" cap="rnd">
              <a:solidFill>
                <a:srgbClr val="1E737C"/>
              </a:solidFill>
            </a:ln>
            <a:effectLst/>
          </p:spPr>
          <p:style>
            <a:lnRef idx="2">
              <a:schemeClr val="accent1"/>
            </a:lnRef>
            <a:fillRef idx="0">
              <a:schemeClr val="accent1"/>
            </a:fillRef>
            <a:effectRef idx="1">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3199" b="1" dirty="0">
                <a:solidFill>
                  <a:schemeClr val="tx2"/>
                </a:solidFill>
                <a:latin typeface="Oxygen" panose="02000503000000090004" pitchFamily="2" charset="77"/>
              </a:endParaRPr>
            </a:p>
          </p:txBody>
        </p:sp>
        <p:sp>
          <p:nvSpPr>
            <p:cNvPr id="19" name="Oval 44"/>
            <p:cNvSpPr/>
            <p:nvPr/>
          </p:nvSpPr>
          <p:spPr>
            <a:xfrm rot="10800000">
              <a:off x="8829178" y="2804681"/>
              <a:ext cx="1658505" cy="1658505"/>
            </a:xfrm>
            <a:prstGeom prst="ellipse">
              <a:avLst/>
            </a:prstGeom>
            <a:solidFill>
              <a:srgbClr val="1E737C"/>
            </a:solidFill>
            <a:ln>
              <a:solidFill>
                <a:srgbClr val="1E737C"/>
              </a:solidFill>
            </a:ln>
          </p:spPr>
          <p:style>
            <a:lnRef idx="2">
              <a:schemeClr val="accent1">
                <a:shade val="50000"/>
              </a:schemeClr>
            </a:lnRef>
            <a:fillRef idx="1">
              <a:schemeClr val="accent1"/>
            </a:fillRef>
            <a:effectRef idx="0">
              <a:schemeClr val="accent1"/>
            </a:effectRef>
            <a:fontRef idx="minor">
              <a:schemeClr val="lt1"/>
            </a:fontRef>
          </p:style>
          <p:txBody>
            <a:bodyPr lIns="182833" tIns="118841"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199" b="1" dirty="0">
                <a:solidFill>
                  <a:schemeClr val="tx2"/>
                </a:solidFill>
                <a:latin typeface="Oxygen" panose="02000503000000090004" pitchFamily="2" charset="77"/>
              </a:endParaRPr>
            </a:p>
          </p:txBody>
        </p:sp>
      </p:grpSp>
      <p:grpSp>
        <p:nvGrpSpPr>
          <p:cNvPr id="20" name="Group 3">
            <a:extLst>
              <a:ext uri="{FF2B5EF4-FFF2-40B4-BE49-F238E27FC236}">
                <a16:creationId xmlns:a16="http://schemas.microsoft.com/office/drawing/2014/main" id="{B6328B0E-F578-F540-8798-AB59B2D47333}"/>
              </a:ext>
            </a:extLst>
          </p:cNvPr>
          <p:cNvGrpSpPr/>
          <p:nvPr/>
        </p:nvGrpSpPr>
        <p:grpSpPr>
          <a:xfrm>
            <a:off x="6495540" y="2464549"/>
            <a:ext cx="2880000" cy="3663092"/>
            <a:chOff x="7661040" y="2804681"/>
            <a:chExt cx="3994782" cy="4824044"/>
          </a:xfrm>
        </p:grpSpPr>
        <p:sp>
          <p:nvSpPr>
            <p:cNvPr id="21" name="Arc 24"/>
            <p:cNvSpPr/>
            <p:nvPr/>
          </p:nvSpPr>
          <p:spPr>
            <a:xfrm>
              <a:off x="7661040" y="3633936"/>
              <a:ext cx="3994782" cy="3994789"/>
            </a:xfrm>
            <a:prstGeom prst="arc">
              <a:avLst>
                <a:gd name="adj1" fmla="val 7914138"/>
                <a:gd name="adj2" fmla="val 2868450"/>
              </a:avLst>
            </a:prstGeom>
            <a:ln w="88900" cap="rnd">
              <a:solidFill>
                <a:srgbClr val="1E737C"/>
              </a:solidFill>
            </a:ln>
            <a:effectLst/>
          </p:spPr>
          <p:style>
            <a:lnRef idx="2">
              <a:schemeClr val="accent1"/>
            </a:lnRef>
            <a:fillRef idx="0">
              <a:schemeClr val="accent1"/>
            </a:fillRef>
            <a:effectRef idx="1">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3199" b="1" dirty="0">
                <a:solidFill>
                  <a:schemeClr val="tx2"/>
                </a:solidFill>
                <a:latin typeface="Oxygen" panose="02000503000000090004" pitchFamily="2" charset="77"/>
              </a:endParaRPr>
            </a:p>
          </p:txBody>
        </p:sp>
        <p:sp>
          <p:nvSpPr>
            <p:cNvPr id="22" name="Oval 44"/>
            <p:cNvSpPr/>
            <p:nvPr/>
          </p:nvSpPr>
          <p:spPr>
            <a:xfrm rot="10800000">
              <a:off x="8829178" y="2804681"/>
              <a:ext cx="1658505" cy="1658505"/>
            </a:xfrm>
            <a:prstGeom prst="ellipse">
              <a:avLst/>
            </a:prstGeom>
            <a:solidFill>
              <a:srgbClr val="1E737C"/>
            </a:solidFill>
            <a:ln>
              <a:solidFill>
                <a:srgbClr val="1E737C"/>
              </a:solidFill>
            </a:ln>
          </p:spPr>
          <p:style>
            <a:lnRef idx="2">
              <a:schemeClr val="accent1">
                <a:shade val="50000"/>
              </a:schemeClr>
            </a:lnRef>
            <a:fillRef idx="1">
              <a:schemeClr val="accent1"/>
            </a:fillRef>
            <a:effectRef idx="0">
              <a:schemeClr val="accent1"/>
            </a:effectRef>
            <a:fontRef idx="minor">
              <a:schemeClr val="lt1"/>
            </a:fontRef>
          </p:style>
          <p:txBody>
            <a:bodyPr lIns="182833" tIns="118841"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199" b="1" dirty="0">
                <a:solidFill>
                  <a:schemeClr val="tx2"/>
                </a:solidFill>
                <a:latin typeface="Oxygen" panose="02000503000000090004" pitchFamily="2" charset="77"/>
              </a:endParaRPr>
            </a:p>
          </p:txBody>
        </p:sp>
      </p:grpSp>
      <p:grpSp>
        <p:nvGrpSpPr>
          <p:cNvPr id="23" name="Group 3">
            <a:extLst>
              <a:ext uri="{FF2B5EF4-FFF2-40B4-BE49-F238E27FC236}">
                <a16:creationId xmlns:a16="http://schemas.microsoft.com/office/drawing/2014/main" id="{B6328B0E-F578-F540-8798-AB59B2D47333}"/>
              </a:ext>
            </a:extLst>
          </p:cNvPr>
          <p:cNvGrpSpPr/>
          <p:nvPr/>
        </p:nvGrpSpPr>
        <p:grpSpPr>
          <a:xfrm>
            <a:off x="2313513" y="2506391"/>
            <a:ext cx="2880000" cy="3664800"/>
            <a:chOff x="7661040" y="2804681"/>
            <a:chExt cx="3994782" cy="4824044"/>
          </a:xfrm>
        </p:grpSpPr>
        <p:sp>
          <p:nvSpPr>
            <p:cNvPr id="24" name="Arc 24"/>
            <p:cNvSpPr/>
            <p:nvPr/>
          </p:nvSpPr>
          <p:spPr>
            <a:xfrm>
              <a:off x="7661040" y="3633936"/>
              <a:ext cx="3994782" cy="3994789"/>
            </a:xfrm>
            <a:prstGeom prst="arc">
              <a:avLst>
                <a:gd name="adj1" fmla="val 7914138"/>
                <a:gd name="adj2" fmla="val 2868450"/>
              </a:avLst>
            </a:prstGeom>
            <a:ln w="88900" cap="rnd">
              <a:solidFill>
                <a:srgbClr val="1E737C"/>
              </a:solidFill>
            </a:ln>
            <a:effectLst/>
          </p:spPr>
          <p:style>
            <a:lnRef idx="2">
              <a:schemeClr val="accent1"/>
            </a:lnRef>
            <a:fillRef idx="0">
              <a:schemeClr val="accent1"/>
            </a:fillRef>
            <a:effectRef idx="1">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3199" b="1" dirty="0">
                <a:solidFill>
                  <a:schemeClr val="tx2"/>
                </a:solidFill>
                <a:latin typeface="Oxygen" panose="02000503000000090004" pitchFamily="2" charset="77"/>
              </a:endParaRPr>
            </a:p>
          </p:txBody>
        </p:sp>
        <p:sp>
          <p:nvSpPr>
            <p:cNvPr id="25" name="Oval 44"/>
            <p:cNvSpPr/>
            <p:nvPr/>
          </p:nvSpPr>
          <p:spPr>
            <a:xfrm rot="10800000">
              <a:off x="8829178" y="2804681"/>
              <a:ext cx="1658505" cy="1658505"/>
            </a:xfrm>
            <a:prstGeom prst="ellipse">
              <a:avLst/>
            </a:prstGeom>
            <a:solidFill>
              <a:srgbClr val="1E737C"/>
            </a:solidFill>
            <a:ln>
              <a:solidFill>
                <a:srgbClr val="1E737C"/>
              </a:solidFill>
            </a:ln>
          </p:spPr>
          <p:style>
            <a:lnRef idx="2">
              <a:schemeClr val="accent1">
                <a:shade val="50000"/>
              </a:schemeClr>
            </a:lnRef>
            <a:fillRef idx="1">
              <a:schemeClr val="accent1"/>
            </a:fillRef>
            <a:effectRef idx="0">
              <a:schemeClr val="accent1"/>
            </a:effectRef>
            <a:fontRef idx="minor">
              <a:schemeClr val="lt1"/>
            </a:fontRef>
          </p:style>
          <p:txBody>
            <a:bodyPr lIns="182833" tIns="118841"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199" b="1" dirty="0">
                <a:solidFill>
                  <a:schemeClr val="tx2"/>
                </a:solidFill>
                <a:latin typeface="Oxygen" panose="02000503000000090004" pitchFamily="2" charset="77"/>
              </a:endParaRPr>
            </a:p>
          </p:txBody>
        </p:sp>
      </p:grpSp>
      <p:sp>
        <p:nvSpPr>
          <p:cNvPr id="6" name="CasellaDiTesto 5"/>
          <p:cNvSpPr txBox="1"/>
          <p:nvPr/>
        </p:nvSpPr>
        <p:spPr>
          <a:xfrm>
            <a:off x="2459728" y="3880946"/>
            <a:ext cx="2653231" cy="830997"/>
          </a:xfrm>
          <a:prstGeom prst="rect">
            <a:avLst/>
          </a:prstGeom>
          <a:noFill/>
        </p:spPr>
        <p:txBody>
          <a:bodyPr wrap="square" rtlCol="0">
            <a:spAutoFit/>
          </a:bodyPr>
          <a:lstStyle/>
          <a:p>
            <a:pPr algn="ctr"/>
            <a:r>
              <a:rPr lang="es" sz="2400" b="1" dirty="0"/>
              <a:t>Objetivo de ANOVA</a:t>
            </a:r>
            <a:endParaRPr lang="it-IT" sz="2400" b="1" dirty="0"/>
          </a:p>
        </p:txBody>
      </p:sp>
      <p:sp>
        <p:nvSpPr>
          <p:cNvPr id="26" name="CasellaDiTesto 25"/>
          <p:cNvSpPr txBox="1"/>
          <p:nvPr/>
        </p:nvSpPr>
        <p:spPr>
          <a:xfrm>
            <a:off x="4473950" y="6040235"/>
            <a:ext cx="2814732" cy="830997"/>
          </a:xfrm>
          <a:prstGeom prst="rect">
            <a:avLst/>
          </a:prstGeom>
          <a:noFill/>
        </p:spPr>
        <p:txBody>
          <a:bodyPr wrap="square" rtlCol="0">
            <a:spAutoFit/>
          </a:bodyPr>
          <a:lstStyle/>
          <a:p>
            <a:pPr algn="ctr"/>
            <a:r>
              <a:rPr lang="es" sz="2400" b="1" dirty="0"/>
              <a:t>Supuestos necesarios</a:t>
            </a:r>
            <a:endParaRPr lang="it-IT" sz="2400" b="1" dirty="0"/>
          </a:p>
        </p:txBody>
      </p:sp>
      <p:sp>
        <p:nvSpPr>
          <p:cNvPr id="27" name="CasellaDiTesto 26"/>
          <p:cNvSpPr txBox="1"/>
          <p:nvPr/>
        </p:nvSpPr>
        <p:spPr>
          <a:xfrm>
            <a:off x="6531777" y="3880946"/>
            <a:ext cx="2812575" cy="2308324"/>
          </a:xfrm>
          <a:prstGeom prst="rect">
            <a:avLst/>
          </a:prstGeom>
          <a:noFill/>
        </p:spPr>
        <p:txBody>
          <a:bodyPr wrap="square" rtlCol="0">
            <a:spAutoFit/>
          </a:bodyPr>
          <a:lstStyle/>
          <a:p>
            <a:pPr algn="ctr"/>
            <a:r>
              <a:rPr lang="es" sz="2400" b="1" dirty="0"/>
              <a:t>Descomposición de la variabilidad: entre grupos (BETWEEN) e intragrupos (WITHIN) </a:t>
            </a:r>
          </a:p>
        </p:txBody>
      </p:sp>
      <p:sp>
        <p:nvSpPr>
          <p:cNvPr id="28" name="CasellaDiTesto 27"/>
          <p:cNvSpPr txBox="1"/>
          <p:nvPr/>
        </p:nvSpPr>
        <p:spPr>
          <a:xfrm>
            <a:off x="8679126" y="6133377"/>
            <a:ext cx="2654044" cy="1200329"/>
          </a:xfrm>
          <a:prstGeom prst="rect">
            <a:avLst/>
          </a:prstGeom>
          <a:noFill/>
        </p:spPr>
        <p:txBody>
          <a:bodyPr wrap="square" rtlCol="0">
            <a:spAutoFit/>
          </a:bodyPr>
          <a:lstStyle/>
          <a:p>
            <a:pPr algn="ctr"/>
            <a:r>
              <a:rPr lang="es" sz="2400" b="1" dirty="0"/>
              <a:t>Ampliación a ANOVA de dos factores</a:t>
            </a:r>
            <a:endParaRPr lang="it-IT" sz="2400" b="1" dirty="0"/>
          </a:p>
        </p:txBody>
      </p:sp>
      <p:sp>
        <p:nvSpPr>
          <p:cNvPr id="29" name="CasellaDiTesto 28"/>
          <p:cNvSpPr txBox="1"/>
          <p:nvPr/>
        </p:nvSpPr>
        <p:spPr>
          <a:xfrm>
            <a:off x="10788393" y="3874703"/>
            <a:ext cx="2511188" cy="461665"/>
          </a:xfrm>
          <a:prstGeom prst="rect">
            <a:avLst/>
          </a:prstGeom>
          <a:noFill/>
        </p:spPr>
        <p:txBody>
          <a:bodyPr wrap="square" rtlCol="0">
            <a:spAutoFit/>
          </a:bodyPr>
          <a:lstStyle/>
          <a:p>
            <a:pPr algn="ctr"/>
            <a:r>
              <a:rPr lang="es" sz="2400" b="1" dirty="0"/>
              <a:t>Tabla ANOVA</a:t>
            </a:r>
          </a:p>
        </p:txBody>
      </p:sp>
      <p:sp>
        <p:nvSpPr>
          <p:cNvPr id="30" name="Stella a 5 punte 29"/>
          <p:cNvSpPr/>
          <p:nvPr/>
        </p:nvSpPr>
        <p:spPr>
          <a:xfrm>
            <a:off x="11458189" y="2527652"/>
            <a:ext cx="1183640" cy="1062536"/>
          </a:xfrm>
          <a:prstGeom prst="star5">
            <a:avLst/>
          </a:prstGeom>
          <a:solidFill>
            <a:srgbClr val="FDBD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2" name="Fumetto 3 31"/>
          <p:cNvSpPr/>
          <p:nvPr/>
        </p:nvSpPr>
        <p:spPr>
          <a:xfrm>
            <a:off x="9539142" y="7844767"/>
            <a:ext cx="934012" cy="716833"/>
          </a:xfrm>
          <a:prstGeom prst="wedgeEllipseCallout">
            <a:avLst/>
          </a:prstGeom>
          <a:solidFill>
            <a:srgbClr val="E867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3" name="Fumetto 3 32"/>
          <p:cNvSpPr/>
          <p:nvPr/>
        </p:nvSpPr>
        <p:spPr>
          <a:xfrm>
            <a:off x="7467600" y="2671975"/>
            <a:ext cx="934012" cy="716833"/>
          </a:xfrm>
          <a:prstGeom prst="wedgeEllipseCallout">
            <a:avLst/>
          </a:prstGeom>
          <a:solidFill>
            <a:srgbClr val="E867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4" name="Pergamena 1 33"/>
          <p:cNvSpPr/>
          <p:nvPr/>
        </p:nvSpPr>
        <p:spPr>
          <a:xfrm>
            <a:off x="3348816" y="2671975"/>
            <a:ext cx="809392" cy="881876"/>
          </a:xfrm>
          <a:prstGeom prst="verticalScroll">
            <a:avLst/>
          </a:prstGeom>
          <a:solidFill>
            <a:srgbClr val="23879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5" name="Pergamena 1 34"/>
          <p:cNvSpPr/>
          <p:nvPr/>
        </p:nvSpPr>
        <p:spPr>
          <a:xfrm>
            <a:off x="5493003" y="7762245"/>
            <a:ext cx="809392" cy="881876"/>
          </a:xfrm>
          <a:prstGeom prst="verticalScroll">
            <a:avLst/>
          </a:prstGeom>
          <a:solidFill>
            <a:srgbClr val="23879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36" name="Group 2">
            <a:extLst>
              <a:ext uri="{FF2B5EF4-FFF2-40B4-BE49-F238E27FC236}">
                <a16:creationId xmlns:a16="http://schemas.microsoft.com/office/drawing/2014/main" id="{D0A02A47-A1CD-4F4E-90F5-13415DC9934E}"/>
              </a:ext>
            </a:extLst>
          </p:cNvPr>
          <p:cNvGrpSpPr/>
          <p:nvPr/>
        </p:nvGrpSpPr>
        <p:grpSpPr>
          <a:xfrm>
            <a:off x="12658134" y="5224566"/>
            <a:ext cx="2880000" cy="3664800"/>
            <a:chOff x="4952225" y="6578009"/>
            <a:chExt cx="3994782" cy="4768098"/>
          </a:xfrm>
        </p:grpSpPr>
        <p:sp>
          <p:nvSpPr>
            <p:cNvPr id="37" name="Arc 23"/>
            <p:cNvSpPr/>
            <p:nvPr/>
          </p:nvSpPr>
          <p:spPr>
            <a:xfrm rot="10800000">
              <a:off x="4952225" y="6578009"/>
              <a:ext cx="3994782" cy="3994789"/>
            </a:xfrm>
            <a:prstGeom prst="arc">
              <a:avLst>
                <a:gd name="adj1" fmla="val 7914138"/>
                <a:gd name="adj2" fmla="val 2868450"/>
              </a:avLst>
            </a:prstGeom>
            <a:ln w="88900" cap="rnd">
              <a:solidFill>
                <a:srgbClr val="1E737C"/>
              </a:solidFill>
            </a:ln>
            <a:effectLst/>
          </p:spPr>
          <p:style>
            <a:lnRef idx="2">
              <a:schemeClr val="accent1"/>
            </a:lnRef>
            <a:fillRef idx="0">
              <a:schemeClr val="accent1"/>
            </a:fillRef>
            <a:effectRef idx="1">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3199" b="1" dirty="0">
                <a:solidFill>
                  <a:schemeClr val="tx2"/>
                </a:solidFill>
                <a:latin typeface="Oxygen" panose="02000503000000090004" pitchFamily="2" charset="77"/>
              </a:endParaRPr>
            </a:p>
          </p:txBody>
        </p:sp>
        <p:sp>
          <p:nvSpPr>
            <p:cNvPr id="38" name="Oval 45"/>
            <p:cNvSpPr/>
            <p:nvPr/>
          </p:nvSpPr>
          <p:spPr>
            <a:xfrm rot="10800000">
              <a:off x="6120363" y="9687602"/>
              <a:ext cx="1658505" cy="1658505"/>
            </a:xfrm>
            <a:prstGeom prst="ellipse">
              <a:avLst/>
            </a:prstGeom>
            <a:solidFill>
              <a:srgbClr val="1E737C"/>
            </a:solidFill>
            <a:ln>
              <a:solidFill>
                <a:srgbClr val="1E737C"/>
              </a:solidFill>
            </a:ln>
          </p:spPr>
          <p:style>
            <a:lnRef idx="2">
              <a:schemeClr val="accent1">
                <a:shade val="50000"/>
              </a:schemeClr>
            </a:lnRef>
            <a:fillRef idx="1">
              <a:schemeClr val="accent1"/>
            </a:fillRef>
            <a:effectRef idx="0">
              <a:schemeClr val="accent1"/>
            </a:effectRef>
            <a:fontRef idx="minor">
              <a:schemeClr val="lt1"/>
            </a:fontRef>
          </p:style>
          <p:txBody>
            <a:bodyPr lIns="182833" tIns="118841"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199" b="1" dirty="0">
                <a:solidFill>
                  <a:schemeClr val="tx2"/>
                </a:solidFill>
                <a:latin typeface="Oxygen" panose="02000503000000090004" pitchFamily="2" charset="77"/>
              </a:endParaRPr>
            </a:p>
          </p:txBody>
        </p:sp>
      </p:grpSp>
      <p:sp>
        <p:nvSpPr>
          <p:cNvPr id="39" name="Stella a 5 punte 38"/>
          <p:cNvSpPr/>
          <p:nvPr/>
        </p:nvSpPr>
        <p:spPr>
          <a:xfrm>
            <a:off x="13524983" y="7671915"/>
            <a:ext cx="1183640" cy="1062536"/>
          </a:xfrm>
          <a:prstGeom prst="star5">
            <a:avLst/>
          </a:prstGeom>
          <a:solidFill>
            <a:srgbClr val="FDBD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0" name="CasellaDiTesto 39"/>
          <p:cNvSpPr txBox="1"/>
          <p:nvPr/>
        </p:nvSpPr>
        <p:spPr>
          <a:xfrm>
            <a:off x="12703564" y="6171191"/>
            <a:ext cx="2826477" cy="830997"/>
          </a:xfrm>
          <a:prstGeom prst="rect">
            <a:avLst/>
          </a:prstGeom>
          <a:noFill/>
        </p:spPr>
        <p:txBody>
          <a:bodyPr wrap="square" rtlCol="0">
            <a:spAutoFit/>
          </a:bodyPr>
          <a:lstStyle/>
          <a:p>
            <a:pPr algn="ctr"/>
            <a:r>
              <a:rPr lang="es" sz="2400" b="1" dirty="0"/>
              <a:t>Conclusiones de las pruebas</a:t>
            </a:r>
          </a:p>
        </p:txBody>
      </p:sp>
    </p:spTree>
    <p:extLst>
      <p:ext uri="{BB962C8B-B14F-4D97-AF65-F5344CB8AC3E}">
        <p14:creationId xmlns:p14="http://schemas.microsoft.com/office/powerpoint/2010/main" val="14708355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3"/>
          <p:cNvSpPr txBox="1"/>
          <p:nvPr/>
        </p:nvSpPr>
        <p:spPr>
          <a:xfrm>
            <a:off x="1432560" y="1496219"/>
            <a:ext cx="6187440" cy="144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4400" b="1" dirty="0">
                <a:solidFill>
                  <a:srgbClr val="E7686A"/>
                </a:solidFill>
                <a:latin typeface="Calibri"/>
                <a:ea typeface="Calibri"/>
                <a:cs typeface="Calibri"/>
                <a:sym typeface="Calibri"/>
              </a:rPr>
              <a:t>Introducción</a:t>
            </a:r>
            <a:br>
              <a:rPr lang="en-US" sz="4400" b="1" dirty="0">
                <a:solidFill>
                  <a:srgbClr val="E7686A"/>
                </a:solidFill>
                <a:latin typeface="Calibri"/>
                <a:ea typeface="Calibri"/>
                <a:cs typeface="Calibri"/>
                <a:sym typeface="Calibri"/>
              </a:rPr>
            </a:br>
            <a:endParaRPr sz="4000" b="1" dirty="0">
              <a:solidFill>
                <a:srgbClr val="E7686A"/>
              </a:solidFill>
              <a:latin typeface="Calibri"/>
              <a:ea typeface="Calibri"/>
              <a:cs typeface="Calibri"/>
              <a:sym typeface="Calibri"/>
            </a:endParaRPr>
          </a:p>
        </p:txBody>
      </p:sp>
      <p:sp>
        <p:nvSpPr>
          <p:cNvPr id="153" name="Google Shape;153;p3"/>
          <p:cNvSpPr txBox="1"/>
          <p:nvPr/>
        </p:nvSpPr>
        <p:spPr>
          <a:xfrm>
            <a:off x="1447800" y="2552700"/>
            <a:ext cx="10040186"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2800" b="1" dirty="0">
                <a:solidFill>
                  <a:srgbClr val="238791"/>
                </a:solidFill>
                <a:latin typeface="Calibri"/>
                <a:ea typeface="Calibri"/>
                <a:cs typeface="Calibri"/>
                <a:sym typeface="Calibri"/>
              </a:rPr>
              <a:t>Objetivo</a:t>
            </a:r>
            <a:br>
              <a:rPr lang="en-US" sz="2800" b="1" dirty="0">
                <a:solidFill>
                  <a:srgbClr val="238791"/>
                </a:solidFill>
                <a:latin typeface="Calibri"/>
                <a:ea typeface="Calibri"/>
                <a:cs typeface="Calibri"/>
                <a:sym typeface="Calibri"/>
              </a:rPr>
            </a:br>
            <a:endParaRPr sz="2800" b="1" dirty="0">
              <a:solidFill>
                <a:srgbClr val="238791"/>
              </a:solidFill>
              <a:latin typeface="Calibri"/>
              <a:ea typeface="Calibri"/>
              <a:cs typeface="Calibri"/>
              <a:sym typeface="Calibri"/>
            </a:endParaRPr>
          </a:p>
        </p:txBody>
      </p:sp>
      <p:sp>
        <p:nvSpPr>
          <p:cNvPr id="154" name="Google Shape;154;p3"/>
          <p:cNvSpPr txBox="1"/>
          <p:nvPr/>
        </p:nvSpPr>
        <p:spPr>
          <a:xfrm>
            <a:off x="1447800" y="3361372"/>
            <a:ext cx="15148560" cy="483205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2800" dirty="0">
                <a:solidFill>
                  <a:schemeClr val="dk1"/>
                </a:solidFill>
                <a:latin typeface="Calibri"/>
                <a:ea typeface="Calibri"/>
                <a:cs typeface="Calibri"/>
                <a:sym typeface="Calibri"/>
              </a:rPr>
              <a:t>El objetivo de este módulo es presentar los conceptos básicos del Análisis de Varianza (ANOVA) de un factor y de dos factores, que puede entenderse como un modelo lineal básico</a:t>
            </a:r>
            <a:br>
              <a:rPr lang="en-US" sz="2800" dirty="0">
                <a:solidFill>
                  <a:schemeClr val="dk1"/>
                </a:solidFill>
                <a:latin typeface="Calibri"/>
                <a:ea typeface="Calibri"/>
                <a:cs typeface="Calibri"/>
                <a:sym typeface="Calibri"/>
              </a:rPr>
            </a:br>
            <a:endParaRPr sz="2800" dirty="0">
              <a:solidFill>
                <a:schemeClr val="dk1"/>
              </a:solidFill>
              <a:latin typeface="Calibri"/>
              <a:ea typeface="Calibri"/>
              <a:cs typeface="Calibri"/>
              <a:sym typeface="Calibri"/>
            </a:endParaRPr>
          </a:p>
          <a:p>
            <a:pPr marL="0" marR="0" lvl="0" indent="0" algn="l" rtl="0">
              <a:spcBef>
                <a:spcPts val="0"/>
              </a:spcBef>
              <a:spcAft>
                <a:spcPts val="0"/>
              </a:spcAft>
              <a:buNone/>
            </a:pPr>
            <a:r>
              <a:rPr lang="es" sz="2800" dirty="0">
                <a:solidFill>
                  <a:schemeClr val="dk1"/>
                </a:solidFill>
                <a:latin typeface="Calibri"/>
                <a:ea typeface="Calibri"/>
                <a:cs typeface="Calibri"/>
                <a:sym typeface="Calibri"/>
              </a:rPr>
              <a:t>Al final de este </a:t>
            </a:r>
            <a:r>
              <a:rPr lang="es" sz="2800" dirty="0">
                <a:solidFill>
                  <a:srgbClr val="FF0000"/>
                </a:solidFill>
                <a:latin typeface="Calibri"/>
                <a:ea typeface="Calibri"/>
                <a:cs typeface="Calibri"/>
                <a:sym typeface="Calibri"/>
              </a:rPr>
              <a:t>módulo </a:t>
            </a:r>
            <a:r>
              <a:rPr lang="es" sz="2800" dirty="0">
                <a:solidFill>
                  <a:schemeClr val="dk1"/>
                </a:solidFill>
                <a:latin typeface="Calibri"/>
                <a:ea typeface="Calibri"/>
                <a:cs typeface="Calibri"/>
                <a:sym typeface="Calibri"/>
              </a:rPr>
              <a:t>podrás:</a:t>
            </a:r>
            <a:br>
              <a:rPr lang="en-US" sz="2800" dirty="0">
                <a:solidFill>
                  <a:schemeClr val="dk1"/>
                </a:solidFill>
                <a:latin typeface="Calibri"/>
                <a:ea typeface="Calibri"/>
                <a:cs typeface="Calibri"/>
                <a:sym typeface="Calibri"/>
              </a:rPr>
            </a:br>
            <a:endParaRPr lang="en-US" sz="2800" dirty="0">
              <a:solidFill>
                <a:schemeClr val="dk1"/>
              </a:solidFill>
              <a:latin typeface="Calibri"/>
              <a:ea typeface="Calibri"/>
              <a:cs typeface="Calibri"/>
              <a:sym typeface="Calibri"/>
            </a:endParaRPr>
          </a:p>
          <a:p>
            <a:pPr marL="342900" lvl="0" indent="-342900">
              <a:buClr>
                <a:schemeClr val="dk1"/>
              </a:buClr>
              <a:buSzPts val="2800"/>
              <a:buFont typeface="Noto Sans Symbols"/>
              <a:buChar char="✔"/>
            </a:pPr>
            <a:r>
              <a:rPr lang="es" sz="2800" dirty="0">
                <a:solidFill>
                  <a:schemeClr val="dk1"/>
                </a:solidFill>
                <a:latin typeface="Calibri"/>
                <a:ea typeface="Calibri"/>
                <a:cs typeface="Calibri"/>
                <a:sym typeface="Calibri"/>
              </a:rPr>
              <a:t>Saber cómo puede ser ANOVA útil para probar si hay diferencias entre el valor medio de una variable continua en diferentes niveles de una o varias variables categóricas</a:t>
            </a:r>
            <a:endParaRPr lang="en-US" dirty="0"/>
          </a:p>
          <a:p>
            <a:pPr marL="0" marR="0" lvl="0" indent="0" algn="l" rtl="0">
              <a:spcBef>
                <a:spcPts val="0"/>
              </a:spcBef>
              <a:spcAft>
                <a:spcPts val="0"/>
              </a:spcAft>
              <a:buNone/>
            </a:pPr>
            <a:endParaRPr lang="en-US" sz="2800" dirty="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800"/>
              <a:buFont typeface="Noto Sans Symbols"/>
              <a:buChar char="✔"/>
            </a:pPr>
            <a:r>
              <a:rPr lang="es" sz="2800" dirty="0">
                <a:solidFill>
                  <a:schemeClr val="dk1"/>
                </a:solidFill>
                <a:latin typeface="Calibri"/>
                <a:ea typeface="Calibri"/>
                <a:cs typeface="Calibri"/>
                <a:sym typeface="Calibri"/>
              </a:rPr>
              <a:t>Comprender e identificar las condiciones necesarias para aplicar estas técnicas.</a:t>
            </a:r>
            <a:endParaRPr lang="en-US" dirty="0"/>
          </a:p>
          <a:p>
            <a:pPr marL="0" marR="0" lvl="0" indent="0" algn="l" rtl="0">
              <a:spcBef>
                <a:spcPts val="0"/>
              </a:spcBef>
              <a:spcAft>
                <a:spcPts val="0"/>
              </a:spcAft>
              <a:buNone/>
            </a:pPr>
            <a:endParaRPr lang="en-US" sz="2800" dirty="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800"/>
              <a:buFont typeface="Noto Sans Symbols"/>
              <a:buChar char="✔"/>
            </a:pPr>
            <a:r>
              <a:rPr lang="es" sz="2800" dirty="0">
                <a:solidFill>
                  <a:schemeClr val="dk1"/>
                </a:solidFill>
                <a:latin typeface="Calibri"/>
                <a:ea typeface="Calibri"/>
                <a:cs typeface="Calibri"/>
                <a:sym typeface="Calibri"/>
              </a:rPr>
              <a:t>Realizar Análisis de Varianza de un factor y múltiple e interpretar los resultados obtenidos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19"/>
          <p:cNvSpPr txBox="1"/>
          <p:nvPr/>
        </p:nvSpPr>
        <p:spPr>
          <a:xfrm>
            <a:off x="1447799" y="1573291"/>
            <a:ext cx="9549063"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4400" b="1" dirty="0">
                <a:solidFill>
                  <a:srgbClr val="E7686A"/>
                </a:solidFill>
                <a:latin typeface="Calibri"/>
                <a:ea typeface="Calibri"/>
                <a:cs typeface="Calibri"/>
                <a:sym typeface="Calibri"/>
              </a:rPr>
              <a:t>Prueba de autoevaluación</a:t>
            </a:r>
            <a:endParaRPr sz="4400" dirty="0"/>
          </a:p>
        </p:txBody>
      </p:sp>
      <p:sp>
        <p:nvSpPr>
          <p:cNvPr id="302" name="Google Shape;302;p19"/>
          <p:cNvSpPr txBox="1"/>
          <p:nvPr/>
        </p:nvSpPr>
        <p:spPr>
          <a:xfrm>
            <a:off x="1112520" y="3009900"/>
            <a:ext cx="5903246" cy="4185721"/>
          </a:xfrm>
          <a:prstGeom prst="rect">
            <a:avLst/>
          </a:prstGeom>
          <a:noFill/>
          <a:ln>
            <a:noFill/>
          </a:ln>
        </p:spPr>
        <p:txBody>
          <a:bodyPr spcFirstLastPara="1" wrap="square" lIns="91425" tIns="45700" rIns="91425" bIns="45700" anchor="t" anchorCtr="0">
            <a:spAutoFit/>
          </a:bodyPr>
          <a:lstStyle/>
          <a:p>
            <a:pPr marL="514350" marR="0" lvl="0" indent="-514350" rtl="0">
              <a:spcBef>
                <a:spcPts val="0"/>
              </a:spcBef>
              <a:spcAft>
                <a:spcPts val="0"/>
              </a:spcAft>
              <a:buClr>
                <a:srgbClr val="238791"/>
              </a:buClr>
              <a:buSzPts val="2800"/>
              <a:buFont typeface="Calibri"/>
              <a:buAutoNum type="arabicPeriod"/>
            </a:pPr>
            <a:r>
              <a:rPr lang="es" sz="2800" b="1" dirty="0">
                <a:solidFill>
                  <a:srgbClr val="238791"/>
                </a:solidFill>
                <a:latin typeface="Calibri"/>
                <a:ea typeface="Calibri"/>
                <a:cs typeface="Calibri"/>
                <a:sym typeface="Calibri"/>
              </a:rPr>
              <a:t>En ANOVA de un factor, los residuos:</a:t>
            </a:r>
          </a:p>
          <a:p>
            <a:pPr marL="342900" marR="0" lvl="0" indent="-342900" rtl="0">
              <a:lnSpc>
                <a:spcPct val="150000"/>
              </a:lnSpc>
              <a:spcBef>
                <a:spcPts val="0"/>
              </a:spcBef>
              <a:spcAft>
                <a:spcPts val="0"/>
              </a:spcAft>
              <a:buClr>
                <a:schemeClr val="dk1"/>
              </a:buClr>
              <a:buSzPts val="2800"/>
              <a:buFont typeface="Noto Sans Symbols"/>
              <a:buChar char="❑"/>
            </a:pPr>
            <a:r>
              <a:rPr lang="es" sz="2800" dirty="0">
                <a:solidFill>
                  <a:schemeClr val="dk1"/>
                </a:solidFill>
                <a:latin typeface="Calibri"/>
                <a:ea typeface="Calibri"/>
                <a:cs typeface="Calibri"/>
                <a:sym typeface="Calibri"/>
              </a:rPr>
              <a:t>A Se supone que están correlacionados</a:t>
            </a:r>
          </a:p>
          <a:p>
            <a:pPr marL="342900" indent="-342900">
              <a:lnSpc>
                <a:spcPct val="150000"/>
              </a:lnSpc>
              <a:buClr>
                <a:schemeClr val="dk1"/>
              </a:buClr>
              <a:buSzPts val="2800"/>
              <a:buFont typeface="Noto Sans Symbols"/>
              <a:buChar char="❑"/>
            </a:pPr>
            <a:r>
              <a:rPr lang="es" sz="2800" dirty="0">
                <a:solidFill>
                  <a:schemeClr val="dk1"/>
                </a:solidFill>
                <a:latin typeface="Calibri"/>
                <a:ea typeface="Calibri"/>
                <a:cs typeface="Calibri"/>
                <a:sym typeface="Calibri"/>
              </a:rPr>
              <a:t>B Se supone que son normales</a:t>
            </a:r>
          </a:p>
          <a:p>
            <a:pPr marL="342900" marR="0" lvl="0" indent="-342900" rtl="0">
              <a:lnSpc>
                <a:spcPct val="150000"/>
              </a:lnSpc>
              <a:spcBef>
                <a:spcPts val="0"/>
              </a:spcBef>
              <a:spcAft>
                <a:spcPts val="0"/>
              </a:spcAft>
              <a:buClr>
                <a:schemeClr val="dk1"/>
              </a:buClr>
              <a:buSzPts val="2800"/>
              <a:buFont typeface="Noto Sans Symbols"/>
              <a:buChar char="❑"/>
            </a:pPr>
            <a:r>
              <a:rPr lang="es" sz="2800" dirty="0">
                <a:solidFill>
                  <a:schemeClr val="dk1"/>
                </a:solidFill>
                <a:latin typeface="Calibri"/>
                <a:ea typeface="Calibri"/>
                <a:cs typeface="Calibri"/>
                <a:sym typeface="Calibri"/>
              </a:rPr>
              <a:t>C No necesitamos supuestos sobre los residuos</a:t>
            </a:r>
          </a:p>
        </p:txBody>
      </p:sp>
      <p:sp>
        <p:nvSpPr>
          <p:cNvPr id="303" name="Google Shape;303;p19"/>
          <p:cNvSpPr txBox="1"/>
          <p:nvPr/>
        </p:nvSpPr>
        <p:spPr>
          <a:xfrm>
            <a:off x="7015765" y="2902178"/>
            <a:ext cx="5404835" cy="4616608"/>
          </a:xfrm>
          <a:prstGeom prst="rect">
            <a:avLst/>
          </a:prstGeom>
          <a:noFill/>
          <a:ln>
            <a:noFill/>
          </a:ln>
        </p:spPr>
        <p:txBody>
          <a:bodyPr spcFirstLastPara="1" wrap="square" lIns="91425" tIns="45700" rIns="91425" bIns="45700" anchor="t" anchorCtr="0">
            <a:spAutoFit/>
          </a:bodyPr>
          <a:lstStyle/>
          <a:p>
            <a:pPr marR="0" lvl="0" rtl="0">
              <a:lnSpc>
                <a:spcPct val="150000"/>
              </a:lnSpc>
              <a:spcBef>
                <a:spcPts val="0"/>
              </a:spcBef>
              <a:spcAft>
                <a:spcPts val="0"/>
              </a:spcAft>
            </a:pPr>
            <a:r>
              <a:rPr lang="es" sz="2800" b="1" dirty="0">
                <a:solidFill>
                  <a:srgbClr val="1E737C"/>
                </a:solidFill>
                <a:latin typeface="Calibri"/>
                <a:ea typeface="Calibri"/>
                <a:cs typeface="Calibri"/>
                <a:sym typeface="Calibri"/>
              </a:rPr>
              <a:t>2. La hipótesis nula en un ANOVA de un factor establece que:</a:t>
            </a:r>
          </a:p>
          <a:p>
            <a:pPr marL="342900" indent="-342900">
              <a:lnSpc>
                <a:spcPct val="150000"/>
              </a:lnSpc>
              <a:buClr>
                <a:schemeClr val="dk1"/>
              </a:buClr>
              <a:buSzPts val="2800"/>
              <a:buFont typeface="Noto Sans Symbols"/>
              <a:buChar char="❑"/>
            </a:pPr>
            <a:r>
              <a:rPr lang="es" sz="2800" dirty="0">
                <a:solidFill>
                  <a:schemeClr val="dk1"/>
                </a:solidFill>
                <a:latin typeface="Calibri"/>
                <a:cs typeface="Calibri"/>
                <a:sym typeface="Calibri"/>
              </a:rPr>
              <a:t>A Todas las medias son iguales en todos los niveles</a:t>
            </a:r>
          </a:p>
          <a:p>
            <a:pPr marL="342900" indent="-342900">
              <a:lnSpc>
                <a:spcPct val="150000"/>
              </a:lnSpc>
              <a:buClr>
                <a:schemeClr val="dk1"/>
              </a:buClr>
              <a:buSzPts val="2800"/>
              <a:buFont typeface="Noto Sans Symbols"/>
              <a:buChar char="❑"/>
            </a:pPr>
            <a:r>
              <a:rPr lang="es" sz="2800" dirty="0">
                <a:solidFill>
                  <a:schemeClr val="dk1"/>
                </a:solidFill>
                <a:latin typeface="Calibri"/>
                <a:cs typeface="Calibri"/>
                <a:sym typeface="Calibri"/>
              </a:rPr>
              <a:t>B Solo hay dos medias que son iguales</a:t>
            </a:r>
          </a:p>
          <a:p>
            <a:pPr marL="342900" indent="-342900">
              <a:lnSpc>
                <a:spcPct val="150000"/>
              </a:lnSpc>
              <a:buClr>
                <a:schemeClr val="dk1"/>
              </a:buClr>
              <a:buSzPts val="2800"/>
              <a:buFont typeface="Noto Sans Symbols"/>
              <a:buChar char="❑"/>
            </a:pPr>
            <a:r>
              <a:rPr lang="es" sz="2800" dirty="0">
                <a:solidFill>
                  <a:schemeClr val="dk1"/>
                </a:solidFill>
                <a:latin typeface="Calibri"/>
                <a:cs typeface="Calibri"/>
                <a:sym typeface="Calibri"/>
              </a:rPr>
              <a:t>C Todas las medias son diferentes</a:t>
            </a:r>
          </a:p>
        </p:txBody>
      </p:sp>
      <mc:AlternateContent xmlns:mc="http://schemas.openxmlformats.org/markup-compatibility/2006" xmlns:a14="http://schemas.microsoft.com/office/drawing/2010/main">
        <mc:Choice Requires="a14">
          <p:sp>
            <p:nvSpPr>
              <p:cNvPr id="304" name="Google Shape;304;p19"/>
              <p:cNvSpPr txBox="1"/>
              <p:nvPr/>
            </p:nvSpPr>
            <p:spPr>
              <a:xfrm>
                <a:off x="12420600" y="3009900"/>
                <a:ext cx="4871434" cy="3754834"/>
              </a:xfrm>
              <a:prstGeom prst="rect">
                <a:avLst/>
              </a:prstGeom>
              <a:noFill/>
              <a:ln>
                <a:noFill/>
              </a:ln>
            </p:spPr>
            <p:txBody>
              <a:bodyPr spcFirstLastPara="1" wrap="square" lIns="91425" tIns="45700" rIns="91425" bIns="45700" anchor="t" anchorCtr="0">
                <a:spAutoFit/>
              </a:bodyPr>
              <a:lstStyle/>
              <a:p>
                <a:pPr lvl="0"/>
                <a:r>
                  <a:rPr lang="es" sz="2800" b="1" dirty="0">
                    <a:solidFill>
                      <a:srgbClr val="1E737C"/>
                    </a:solidFill>
                    <a:latin typeface="Calibri"/>
                    <a:ea typeface="Calibri"/>
                    <a:cs typeface="Calibri"/>
                    <a:sym typeface="Calibri"/>
                  </a:rPr>
                  <a:t>3. El test  ANOVA de dos factores para probar la significatividad del factor </a:t>
                </a:r>
                <a14:m>
                  <m:oMath xmlns:m="http://schemas.openxmlformats.org/officeDocument/2006/math">
                    <m:r>
                      <a:rPr lang="en-US" sz="2800" b="1" i="1" dirty="0" smtClean="0">
                        <a:solidFill>
                          <a:srgbClr val="1E737C"/>
                        </a:solidFill>
                        <a:latin typeface="Cambria Math" panose="02040503050406030204" pitchFamily="18" charset="0"/>
                        <a:ea typeface="Cambria Math" panose="02040503050406030204" pitchFamily="18" charset="0"/>
                        <a:cs typeface="Calibri"/>
                        <a:sym typeface="Calibri"/>
                      </a:rPr>
                      <m:t>𝜶</m:t>
                    </m:r>
                  </m:oMath>
                </a14:m>
                <a:r>
                  <a:rPr lang="es" sz="2800" b="1" dirty="0">
                    <a:solidFill>
                      <a:srgbClr val="1E737C"/>
                    </a:solidFill>
                    <a:latin typeface="Calibri"/>
                    <a:ea typeface="Calibri"/>
                    <a:cs typeface="Calibri"/>
                    <a:sym typeface="Calibri"/>
                  </a:rPr>
                  <a:t>  tiene una distribución:</a:t>
                </a:r>
              </a:p>
              <a:p>
                <a:pPr marL="457200" marR="0" lvl="0" indent="-457200" algn="l" rtl="0">
                  <a:lnSpc>
                    <a:spcPct val="150000"/>
                  </a:lnSpc>
                  <a:spcBef>
                    <a:spcPts val="0"/>
                  </a:spcBef>
                  <a:spcAft>
                    <a:spcPts val="0"/>
                  </a:spcAft>
                  <a:buFont typeface="Wingdings" panose="05000000000000000000" pitchFamily="2" charset="2"/>
                  <a:buChar char="q"/>
                </a:pPr>
                <a:r>
                  <a:rPr lang="es" sz="2800" dirty="0">
                    <a:solidFill>
                      <a:schemeClr val="dk1"/>
                    </a:solidFill>
                    <a:latin typeface="Calibri"/>
                    <a:cs typeface="Calibri"/>
                    <a:sym typeface="Calibri"/>
                  </a:rPr>
                  <a:t>A Chi-cuadrado.</a:t>
                </a:r>
              </a:p>
              <a:p>
                <a:pPr marL="457200" marR="0" lvl="0" indent="-457200" algn="l" rtl="0">
                  <a:lnSpc>
                    <a:spcPct val="150000"/>
                  </a:lnSpc>
                  <a:spcBef>
                    <a:spcPts val="0"/>
                  </a:spcBef>
                  <a:spcAft>
                    <a:spcPts val="0"/>
                  </a:spcAft>
                  <a:buFont typeface="Wingdings" panose="05000000000000000000" pitchFamily="2" charset="2"/>
                  <a:buChar char="q"/>
                </a:pPr>
                <a:r>
                  <a:rPr lang="es" sz="2800" dirty="0">
                    <a:solidFill>
                      <a:schemeClr val="dk1"/>
                    </a:solidFill>
                    <a:latin typeface="Calibri"/>
                    <a:cs typeface="Calibri"/>
                    <a:sym typeface="Calibri"/>
                  </a:rPr>
                  <a:t>B t de Student.</a:t>
                </a:r>
              </a:p>
              <a:p>
                <a:pPr marL="457200" marR="0" lvl="0" indent="-457200" algn="l" rtl="0">
                  <a:lnSpc>
                    <a:spcPct val="150000"/>
                  </a:lnSpc>
                  <a:spcBef>
                    <a:spcPts val="0"/>
                  </a:spcBef>
                  <a:spcAft>
                    <a:spcPts val="0"/>
                  </a:spcAft>
                  <a:buFont typeface="Wingdings" panose="05000000000000000000" pitchFamily="2" charset="2"/>
                  <a:buChar char="q"/>
                </a:pPr>
                <a:r>
                  <a:rPr lang="es" sz="2800" dirty="0">
                    <a:solidFill>
                      <a:schemeClr val="dk1"/>
                    </a:solidFill>
                    <a:latin typeface="Calibri"/>
                    <a:cs typeface="Calibri"/>
                    <a:sym typeface="Calibri"/>
                  </a:rPr>
                  <a:t>F de Snedecor.</a:t>
                </a:r>
              </a:p>
            </p:txBody>
          </p:sp>
        </mc:Choice>
        <mc:Fallback xmlns="">
          <p:sp>
            <p:nvSpPr>
              <p:cNvPr id="304" name="Google Shape;304;p19"/>
              <p:cNvSpPr txBox="1">
                <a:spLocks noRot="1" noChangeAspect="1" noMove="1" noResize="1" noEditPoints="1" noAdjustHandles="1" noChangeArrowheads="1" noChangeShapeType="1" noTextEdit="1"/>
              </p:cNvSpPr>
              <p:nvPr/>
            </p:nvSpPr>
            <p:spPr>
              <a:xfrm>
                <a:off x="12420600" y="3009900"/>
                <a:ext cx="4871434" cy="3754834"/>
              </a:xfrm>
              <a:prstGeom prst="rect">
                <a:avLst/>
              </a:prstGeom>
              <a:blipFill>
                <a:blip r:embed="rId3"/>
                <a:stretch>
                  <a:fillRect l="-2628" t="-1623" b="-1948"/>
                </a:stretch>
              </a:blipFill>
              <a:ln>
                <a:noFill/>
              </a:ln>
            </p:spPr>
            <p:txBody>
              <a:bodyPr/>
              <a:lstStyle/>
              <a:p>
                <a:r>
                  <a:rPr lang="es-ES">
                    <a:noFill/>
                  </a:rPr>
                  <a:t> </a:t>
                </a:r>
              </a:p>
            </p:txBody>
          </p:sp>
        </mc:Fallback>
      </mc:AlternateContent>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19"/>
          <p:cNvSpPr txBox="1"/>
          <p:nvPr/>
        </p:nvSpPr>
        <p:spPr>
          <a:xfrm>
            <a:off x="1447799" y="1573291"/>
            <a:ext cx="9549063"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4400" b="1" dirty="0">
                <a:solidFill>
                  <a:srgbClr val="E7686A"/>
                </a:solidFill>
                <a:latin typeface="Calibri"/>
                <a:ea typeface="Calibri"/>
                <a:cs typeface="Calibri"/>
                <a:sym typeface="Calibri"/>
              </a:rPr>
              <a:t>Prueba de autoevaluación</a:t>
            </a:r>
            <a:endParaRPr sz="4400" dirty="0"/>
          </a:p>
        </p:txBody>
      </p:sp>
      <p:sp>
        <p:nvSpPr>
          <p:cNvPr id="302" name="Google Shape;302;p19"/>
          <p:cNvSpPr txBox="1"/>
          <p:nvPr/>
        </p:nvSpPr>
        <p:spPr>
          <a:xfrm>
            <a:off x="1112520" y="3009900"/>
            <a:ext cx="5903246" cy="4185721"/>
          </a:xfrm>
          <a:prstGeom prst="rect">
            <a:avLst/>
          </a:prstGeom>
          <a:noFill/>
          <a:ln>
            <a:noFill/>
          </a:ln>
        </p:spPr>
        <p:txBody>
          <a:bodyPr spcFirstLastPara="1" wrap="square" lIns="91425" tIns="45700" rIns="91425" bIns="45700" anchor="t" anchorCtr="0">
            <a:spAutoFit/>
          </a:bodyPr>
          <a:lstStyle/>
          <a:p>
            <a:pPr marL="514350" marR="0" lvl="0" indent="-514350" rtl="0">
              <a:spcBef>
                <a:spcPts val="0"/>
              </a:spcBef>
              <a:spcAft>
                <a:spcPts val="0"/>
              </a:spcAft>
              <a:buClr>
                <a:srgbClr val="238791"/>
              </a:buClr>
              <a:buSzPts val="2800"/>
              <a:buFont typeface="Calibri"/>
              <a:buAutoNum type="arabicPeriod"/>
            </a:pPr>
            <a:r>
              <a:rPr lang="es" sz="2800" b="1" dirty="0">
                <a:solidFill>
                  <a:srgbClr val="238791"/>
                </a:solidFill>
                <a:latin typeface="Calibri"/>
                <a:ea typeface="Calibri"/>
                <a:cs typeface="Calibri"/>
                <a:sym typeface="Calibri"/>
              </a:rPr>
              <a:t>En ANOVA de un factor, los residuos:</a:t>
            </a:r>
          </a:p>
          <a:p>
            <a:pPr marL="342900" marR="0" lvl="0" indent="-342900" rtl="0">
              <a:lnSpc>
                <a:spcPct val="150000"/>
              </a:lnSpc>
              <a:spcBef>
                <a:spcPts val="0"/>
              </a:spcBef>
              <a:spcAft>
                <a:spcPts val="0"/>
              </a:spcAft>
              <a:buClr>
                <a:schemeClr val="dk1"/>
              </a:buClr>
              <a:buSzPts val="2800"/>
              <a:buFont typeface="Noto Sans Symbols"/>
              <a:buChar char="❑"/>
            </a:pPr>
            <a:r>
              <a:rPr lang="es" sz="2800" dirty="0">
                <a:solidFill>
                  <a:schemeClr val="dk1"/>
                </a:solidFill>
                <a:latin typeface="Calibri"/>
                <a:ea typeface="Calibri"/>
                <a:cs typeface="Calibri"/>
                <a:sym typeface="Calibri"/>
              </a:rPr>
              <a:t>A Se supone que están correlacionados</a:t>
            </a:r>
          </a:p>
          <a:p>
            <a:pPr marL="342900" indent="-342900">
              <a:lnSpc>
                <a:spcPct val="150000"/>
              </a:lnSpc>
              <a:buClr>
                <a:schemeClr val="dk1"/>
              </a:buClr>
              <a:buSzPts val="2800"/>
              <a:buFont typeface="Noto Sans Symbols"/>
              <a:buChar char="❑"/>
            </a:pPr>
            <a:r>
              <a:rPr lang="es" sz="2800" b="1" dirty="0">
                <a:solidFill>
                  <a:schemeClr val="dk1"/>
                </a:solidFill>
                <a:latin typeface="Calibri"/>
                <a:ea typeface="Calibri"/>
                <a:cs typeface="Calibri"/>
                <a:sym typeface="Calibri"/>
              </a:rPr>
              <a:t>B Se supone que son normales</a:t>
            </a:r>
          </a:p>
          <a:p>
            <a:pPr marL="342900" marR="0" lvl="0" indent="-342900" rtl="0">
              <a:lnSpc>
                <a:spcPct val="150000"/>
              </a:lnSpc>
              <a:spcBef>
                <a:spcPts val="0"/>
              </a:spcBef>
              <a:spcAft>
                <a:spcPts val="0"/>
              </a:spcAft>
              <a:buClr>
                <a:schemeClr val="dk1"/>
              </a:buClr>
              <a:buSzPts val="2800"/>
              <a:buFont typeface="Noto Sans Symbols"/>
              <a:buChar char="❑"/>
            </a:pPr>
            <a:r>
              <a:rPr lang="es" sz="2800" dirty="0">
                <a:solidFill>
                  <a:schemeClr val="dk1"/>
                </a:solidFill>
                <a:latin typeface="Calibri"/>
                <a:ea typeface="Calibri"/>
                <a:cs typeface="Calibri"/>
                <a:sym typeface="Calibri"/>
              </a:rPr>
              <a:t>C No necesitamos supuestos sobre los residuos</a:t>
            </a:r>
          </a:p>
        </p:txBody>
      </p:sp>
      <p:sp>
        <p:nvSpPr>
          <p:cNvPr id="303" name="Google Shape;303;p19"/>
          <p:cNvSpPr txBox="1"/>
          <p:nvPr/>
        </p:nvSpPr>
        <p:spPr>
          <a:xfrm>
            <a:off x="7015765" y="2902178"/>
            <a:ext cx="5404835" cy="4616608"/>
          </a:xfrm>
          <a:prstGeom prst="rect">
            <a:avLst/>
          </a:prstGeom>
          <a:noFill/>
          <a:ln>
            <a:noFill/>
          </a:ln>
        </p:spPr>
        <p:txBody>
          <a:bodyPr spcFirstLastPara="1" wrap="square" lIns="91425" tIns="45700" rIns="91425" bIns="45700" anchor="t" anchorCtr="0">
            <a:spAutoFit/>
          </a:bodyPr>
          <a:lstStyle/>
          <a:p>
            <a:pPr marR="0" lvl="0" rtl="0">
              <a:lnSpc>
                <a:spcPct val="150000"/>
              </a:lnSpc>
              <a:spcBef>
                <a:spcPts val="0"/>
              </a:spcBef>
              <a:spcAft>
                <a:spcPts val="0"/>
              </a:spcAft>
            </a:pPr>
            <a:r>
              <a:rPr lang="es" sz="2800" b="1" dirty="0">
                <a:solidFill>
                  <a:srgbClr val="1E737C"/>
                </a:solidFill>
                <a:latin typeface="Calibri"/>
                <a:ea typeface="Calibri"/>
                <a:cs typeface="Calibri"/>
                <a:sym typeface="Calibri"/>
              </a:rPr>
              <a:t>2. La hipótesis nula en un ANOVA de un factor establece que:</a:t>
            </a:r>
          </a:p>
          <a:p>
            <a:pPr marL="342900" indent="-342900">
              <a:lnSpc>
                <a:spcPct val="150000"/>
              </a:lnSpc>
              <a:buClr>
                <a:schemeClr val="dk1"/>
              </a:buClr>
              <a:buSzPts val="2800"/>
              <a:buFont typeface="Noto Sans Symbols"/>
              <a:buChar char="❑"/>
            </a:pPr>
            <a:r>
              <a:rPr lang="es" sz="2800" dirty="0">
                <a:solidFill>
                  <a:schemeClr val="dk1"/>
                </a:solidFill>
                <a:latin typeface="Calibri"/>
                <a:cs typeface="Calibri"/>
                <a:sym typeface="Calibri"/>
              </a:rPr>
              <a:t>A </a:t>
            </a:r>
            <a:r>
              <a:rPr lang="es" sz="2800" b="1" dirty="0">
                <a:solidFill>
                  <a:schemeClr val="dk1"/>
                </a:solidFill>
                <a:latin typeface="Calibri"/>
                <a:cs typeface="Calibri"/>
                <a:sym typeface="Calibri"/>
              </a:rPr>
              <a:t>Todas las medias son iguales en todos los niveles</a:t>
            </a:r>
          </a:p>
          <a:p>
            <a:pPr marL="342900" indent="-342900">
              <a:lnSpc>
                <a:spcPct val="150000"/>
              </a:lnSpc>
              <a:buClr>
                <a:schemeClr val="dk1"/>
              </a:buClr>
              <a:buSzPts val="2800"/>
              <a:buFont typeface="Noto Sans Symbols"/>
              <a:buChar char="❑"/>
            </a:pPr>
            <a:r>
              <a:rPr lang="es" sz="2800" dirty="0">
                <a:solidFill>
                  <a:schemeClr val="dk1"/>
                </a:solidFill>
                <a:latin typeface="Calibri"/>
                <a:cs typeface="Calibri"/>
                <a:sym typeface="Calibri"/>
              </a:rPr>
              <a:t>B Solo hay dos medias que son iguales</a:t>
            </a:r>
          </a:p>
          <a:p>
            <a:pPr marL="342900" indent="-342900">
              <a:lnSpc>
                <a:spcPct val="150000"/>
              </a:lnSpc>
              <a:buClr>
                <a:schemeClr val="dk1"/>
              </a:buClr>
              <a:buSzPts val="2800"/>
              <a:buFont typeface="Noto Sans Symbols"/>
              <a:buChar char="❑"/>
            </a:pPr>
            <a:r>
              <a:rPr lang="es" sz="2800" dirty="0">
                <a:solidFill>
                  <a:schemeClr val="dk1"/>
                </a:solidFill>
                <a:latin typeface="Calibri"/>
                <a:cs typeface="Calibri"/>
                <a:sym typeface="Calibri"/>
              </a:rPr>
              <a:t>C Todas las medias son diferentes</a:t>
            </a:r>
          </a:p>
        </p:txBody>
      </p:sp>
      <mc:AlternateContent xmlns:mc="http://schemas.openxmlformats.org/markup-compatibility/2006" xmlns:a14="http://schemas.microsoft.com/office/drawing/2010/main">
        <mc:Choice Requires="a14">
          <p:sp>
            <p:nvSpPr>
              <p:cNvPr id="304" name="Google Shape;304;p19"/>
              <p:cNvSpPr txBox="1"/>
              <p:nvPr/>
            </p:nvSpPr>
            <p:spPr>
              <a:xfrm>
                <a:off x="12420600" y="3009900"/>
                <a:ext cx="4871434" cy="3754834"/>
              </a:xfrm>
              <a:prstGeom prst="rect">
                <a:avLst/>
              </a:prstGeom>
              <a:noFill/>
              <a:ln>
                <a:noFill/>
              </a:ln>
            </p:spPr>
            <p:txBody>
              <a:bodyPr spcFirstLastPara="1" wrap="square" lIns="91425" tIns="45700" rIns="91425" bIns="45700" anchor="t" anchorCtr="0">
                <a:spAutoFit/>
              </a:bodyPr>
              <a:lstStyle/>
              <a:p>
                <a:pPr lvl="0"/>
                <a:r>
                  <a:rPr lang="es" sz="2800" b="1" dirty="0">
                    <a:solidFill>
                      <a:srgbClr val="1E737C"/>
                    </a:solidFill>
                    <a:latin typeface="Calibri"/>
                    <a:ea typeface="Calibri"/>
                    <a:cs typeface="Calibri"/>
                    <a:sym typeface="Calibri"/>
                  </a:rPr>
                  <a:t>3. El test  ANOVA de dos factores para probar la significatividad del factor </a:t>
                </a:r>
                <a14:m>
                  <m:oMath xmlns:m="http://schemas.openxmlformats.org/officeDocument/2006/math">
                    <m:r>
                      <a:rPr lang="en-US" sz="2800" b="1" i="1" dirty="0" smtClean="0">
                        <a:solidFill>
                          <a:srgbClr val="1E737C"/>
                        </a:solidFill>
                        <a:latin typeface="Cambria Math" panose="02040503050406030204" pitchFamily="18" charset="0"/>
                        <a:ea typeface="Cambria Math" panose="02040503050406030204" pitchFamily="18" charset="0"/>
                        <a:cs typeface="Calibri"/>
                        <a:sym typeface="Calibri"/>
                      </a:rPr>
                      <m:t>𝜶</m:t>
                    </m:r>
                  </m:oMath>
                </a14:m>
                <a:r>
                  <a:rPr lang="es" sz="2800" b="1" dirty="0">
                    <a:solidFill>
                      <a:srgbClr val="1E737C"/>
                    </a:solidFill>
                    <a:latin typeface="Calibri"/>
                    <a:ea typeface="Calibri"/>
                    <a:cs typeface="Calibri"/>
                    <a:sym typeface="Calibri"/>
                  </a:rPr>
                  <a:t>  tiene una distribución:</a:t>
                </a:r>
              </a:p>
              <a:p>
                <a:pPr marL="457200" marR="0" lvl="0" indent="-457200" algn="l" rtl="0">
                  <a:lnSpc>
                    <a:spcPct val="150000"/>
                  </a:lnSpc>
                  <a:spcBef>
                    <a:spcPts val="0"/>
                  </a:spcBef>
                  <a:spcAft>
                    <a:spcPts val="0"/>
                  </a:spcAft>
                  <a:buFont typeface="Wingdings" panose="05000000000000000000" pitchFamily="2" charset="2"/>
                  <a:buChar char="q"/>
                </a:pPr>
                <a:r>
                  <a:rPr lang="es" sz="2800" dirty="0">
                    <a:solidFill>
                      <a:schemeClr val="dk1"/>
                    </a:solidFill>
                    <a:latin typeface="Calibri"/>
                    <a:cs typeface="Calibri"/>
                    <a:sym typeface="Calibri"/>
                  </a:rPr>
                  <a:t>A Chi-cuadrado.</a:t>
                </a:r>
              </a:p>
              <a:p>
                <a:pPr marL="457200" marR="0" lvl="0" indent="-457200" algn="l" rtl="0">
                  <a:lnSpc>
                    <a:spcPct val="150000"/>
                  </a:lnSpc>
                  <a:spcBef>
                    <a:spcPts val="0"/>
                  </a:spcBef>
                  <a:spcAft>
                    <a:spcPts val="0"/>
                  </a:spcAft>
                  <a:buFont typeface="Wingdings" panose="05000000000000000000" pitchFamily="2" charset="2"/>
                  <a:buChar char="q"/>
                </a:pPr>
                <a:r>
                  <a:rPr lang="es" sz="2800" dirty="0">
                    <a:solidFill>
                      <a:schemeClr val="dk1"/>
                    </a:solidFill>
                    <a:latin typeface="Calibri"/>
                    <a:cs typeface="Calibri"/>
                    <a:sym typeface="Calibri"/>
                  </a:rPr>
                  <a:t>B t de Student.</a:t>
                </a:r>
              </a:p>
              <a:p>
                <a:pPr marL="457200" marR="0" lvl="0" indent="-457200" algn="l" rtl="0">
                  <a:lnSpc>
                    <a:spcPct val="150000"/>
                  </a:lnSpc>
                  <a:spcBef>
                    <a:spcPts val="0"/>
                  </a:spcBef>
                  <a:spcAft>
                    <a:spcPts val="0"/>
                  </a:spcAft>
                  <a:buFont typeface="Wingdings" panose="05000000000000000000" pitchFamily="2" charset="2"/>
                  <a:buChar char="q"/>
                </a:pPr>
                <a:r>
                  <a:rPr lang="es" sz="2800" b="1" dirty="0">
                    <a:solidFill>
                      <a:schemeClr val="dk1"/>
                    </a:solidFill>
                    <a:latin typeface="Calibri"/>
                    <a:cs typeface="Calibri"/>
                    <a:sym typeface="Calibri"/>
                  </a:rPr>
                  <a:t>F de Snedecor</a:t>
                </a:r>
                <a:r>
                  <a:rPr lang="es" sz="2800" dirty="0">
                    <a:solidFill>
                      <a:schemeClr val="dk1"/>
                    </a:solidFill>
                    <a:latin typeface="Calibri"/>
                    <a:cs typeface="Calibri"/>
                    <a:sym typeface="Calibri"/>
                  </a:rPr>
                  <a:t>.</a:t>
                </a:r>
              </a:p>
            </p:txBody>
          </p:sp>
        </mc:Choice>
        <mc:Fallback xmlns="">
          <p:sp>
            <p:nvSpPr>
              <p:cNvPr id="304" name="Google Shape;304;p19"/>
              <p:cNvSpPr txBox="1">
                <a:spLocks noRot="1" noChangeAspect="1" noMove="1" noResize="1" noEditPoints="1" noAdjustHandles="1" noChangeArrowheads="1" noChangeShapeType="1" noTextEdit="1"/>
              </p:cNvSpPr>
              <p:nvPr/>
            </p:nvSpPr>
            <p:spPr>
              <a:xfrm>
                <a:off x="12420600" y="3009900"/>
                <a:ext cx="4871434" cy="3754834"/>
              </a:xfrm>
              <a:prstGeom prst="rect">
                <a:avLst/>
              </a:prstGeom>
              <a:blipFill>
                <a:blip r:embed="rId3"/>
                <a:stretch>
                  <a:fillRect l="-2628" t="-1623" b="-1948"/>
                </a:stretch>
              </a:blipFill>
              <a:ln>
                <a:noFill/>
              </a:ln>
            </p:spPr>
            <p:txBody>
              <a:bodyPr/>
              <a:lstStyle/>
              <a:p>
                <a:r>
                  <a:rPr lang="es-ES">
                    <a:noFill/>
                  </a:rPr>
                  <a:t> </a:t>
                </a:r>
              </a:p>
            </p:txBody>
          </p:sp>
        </mc:Fallback>
      </mc:AlternateContent>
    </p:spTree>
    <p:extLst>
      <p:ext uri="{BB962C8B-B14F-4D97-AF65-F5344CB8AC3E}">
        <p14:creationId xmlns:p14="http://schemas.microsoft.com/office/powerpoint/2010/main" val="30632276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21"/>
          <p:cNvSpPr txBox="1"/>
          <p:nvPr/>
        </p:nvSpPr>
        <p:spPr>
          <a:xfrm>
            <a:off x="7258050" y="6591300"/>
            <a:ext cx="3771900" cy="193899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 sz="6000" b="1">
                <a:solidFill>
                  <a:srgbClr val="E7686A"/>
                </a:solidFill>
                <a:latin typeface="Calibri"/>
                <a:ea typeface="Calibri"/>
                <a:cs typeface="Calibri"/>
                <a:sym typeface="Calibri"/>
              </a:rPr>
              <a:t>¡Gracias!</a:t>
            </a:r>
            <a:br>
              <a:rPr lang="en-US" sz="6000" b="1">
                <a:solidFill>
                  <a:srgbClr val="E7686A"/>
                </a:solidFill>
                <a:latin typeface="Calibri"/>
                <a:ea typeface="Calibri"/>
                <a:cs typeface="Calibri"/>
                <a:sym typeface="Calibri"/>
              </a:rPr>
            </a:b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
          <p:cNvSpPr txBox="1"/>
          <p:nvPr/>
        </p:nvSpPr>
        <p:spPr>
          <a:xfrm>
            <a:off x="1432560" y="1496219"/>
            <a:ext cx="6187440" cy="144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4400" b="1">
                <a:solidFill>
                  <a:srgbClr val="E7686A"/>
                </a:solidFill>
                <a:latin typeface="Calibri"/>
                <a:ea typeface="Calibri"/>
                <a:cs typeface="Calibri"/>
                <a:sym typeface="Calibri"/>
              </a:rPr>
              <a:t>Índice</a:t>
            </a:r>
            <a:br>
              <a:rPr lang="en-US" sz="4400" b="1">
                <a:solidFill>
                  <a:srgbClr val="E7686A"/>
                </a:solidFill>
                <a:latin typeface="Calibri"/>
                <a:ea typeface="Calibri"/>
                <a:cs typeface="Calibri"/>
                <a:sym typeface="Calibri"/>
              </a:rPr>
            </a:br>
            <a:endParaRPr sz="4000" b="1">
              <a:solidFill>
                <a:srgbClr val="E7686A"/>
              </a:solidFill>
              <a:latin typeface="Calibri"/>
              <a:ea typeface="Calibri"/>
              <a:cs typeface="Calibri"/>
              <a:sym typeface="Calibri"/>
            </a:endParaRPr>
          </a:p>
        </p:txBody>
      </p:sp>
      <p:sp>
        <p:nvSpPr>
          <p:cNvPr id="139" name="Google Shape;139;p2"/>
          <p:cNvSpPr txBox="1"/>
          <p:nvPr/>
        </p:nvSpPr>
        <p:spPr>
          <a:xfrm>
            <a:off x="1997242" y="5829057"/>
            <a:ext cx="4896318" cy="227750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2800" b="1" dirty="0">
                <a:solidFill>
                  <a:srgbClr val="238791"/>
                </a:solidFill>
                <a:latin typeface="Calibri"/>
                <a:ea typeface="Calibri"/>
                <a:cs typeface="Calibri"/>
                <a:sym typeface="Calibri"/>
              </a:rPr>
              <a:t>INTRODUCCIÓN </a:t>
            </a:r>
            <a:br>
              <a:rPr lang="en-US" sz="2800" b="1" dirty="0">
                <a:solidFill>
                  <a:srgbClr val="238791"/>
                </a:solidFill>
                <a:latin typeface="Calibri"/>
                <a:ea typeface="Calibri"/>
                <a:cs typeface="Calibri"/>
                <a:sym typeface="Calibri"/>
              </a:rPr>
            </a:br>
            <a:r>
              <a:rPr lang="es" sz="2400" dirty="0">
                <a:solidFill>
                  <a:schemeClr val="dk1"/>
                </a:solidFill>
                <a:latin typeface="Calibri"/>
                <a:ea typeface="Calibri"/>
                <a:cs typeface="Calibri"/>
                <a:sym typeface="Calibri"/>
              </a:rPr>
              <a:t>1. Motivación y definiciones básicas </a:t>
            </a:r>
            <a:br>
              <a:rPr lang="en-US" sz="2400" dirty="0">
                <a:solidFill>
                  <a:schemeClr val="dk1"/>
                </a:solidFill>
                <a:latin typeface="Calibri"/>
                <a:ea typeface="Calibri"/>
                <a:cs typeface="Calibri"/>
                <a:sym typeface="Calibri"/>
              </a:rPr>
            </a:br>
            <a:r>
              <a:rPr lang="es" sz="2400" dirty="0">
                <a:solidFill>
                  <a:schemeClr val="dk1"/>
                </a:solidFill>
                <a:latin typeface="Calibri"/>
                <a:ea typeface="Calibri"/>
                <a:cs typeface="Calibri"/>
                <a:sym typeface="Calibri"/>
              </a:rPr>
              <a:t>2. Condiciones necesarias para aplicar el ANOVA </a:t>
            </a:r>
            <a:br>
              <a:rPr lang="en-US" sz="2400" dirty="0">
                <a:solidFill>
                  <a:schemeClr val="dk1"/>
                </a:solidFill>
                <a:latin typeface="Calibri"/>
                <a:ea typeface="Calibri"/>
                <a:cs typeface="Calibri"/>
                <a:sym typeface="Calibri"/>
              </a:rPr>
            </a:br>
            <a:endParaRPr dirty="0"/>
          </a:p>
          <a:p>
            <a:pPr marL="0" marR="0" lvl="0" indent="0" algn="l" rtl="0">
              <a:spcBef>
                <a:spcPts val="0"/>
              </a:spcBef>
              <a:spcAft>
                <a:spcPts val="0"/>
              </a:spcAft>
              <a:buNone/>
            </a:pPr>
            <a:endParaRPr sz="2800" dirty="0">
              <a:solidFill>
                <a:schemeClr val="dk1"/>
              </a:solidFill>
              <a:latin typeface="Calibri"/>
              <a:ea typeface="Calibri"/>
              <a:cs typeface="Calibri"/>
              <a:sym typeface="Calibri"/>
            </a:endParaRPr>
          </a:p>
        </p:txBody>
      </p:sp>
      <p:sp>
        <p:nvSpPr>
          <p:cNvPr id="140" name="Google Shape;140;p2"/>
          <p:cNvSpPr/>
          <p:nvPr/>
        </p:nvSpPr>
        <p:spPr>
          <a:xfrm>
            <a:off x="2926080" y="3495690"/>
            <a:ext cx="1600200" cy="1800552"/>
          </a:xfrm>
          <a:prstGeom prst="verticalScroll">
            <a:avLst>
              <a:gd name="adj" fmla="val 12500"/>
            </a:avLst>
          </a:prstGeom>
          <a:solidFill>
            <a:srgbClr val="238791"/>
          </a:solidFill>
          <a:ln w="12700" cap="flat" cmpd="sng">
            <a:solidFill>
              <a:srgbClr val="1E737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1" name="Google Shape;141;p2"/>
          <p:cNvSpPr/>
          <p:nvPr/>
        </p:nvSpPr>
        <p:spPr>
          <a:xfrm>
            <a:off x="8087360" y="3582586"/>
            <a:ext cx="2407920" cy="1695876"/>
          </a:xfrm>
          <a:prstGeom prst="wedgeEllipseCallout">
            <a:avLst>
              <a:gd name="adj1" fmla="val -20833"/>
              <a:gd name="adj2" fmla="val 62500"/>
            </a:avLst>
          </a:prstGeom>
          <a:solidFill>
            <a:srgbClr val="E8676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2" name="Google Shape;142;p2"/>
          <p:cNvSpPr/>
          <p:nvPr/>
        </p:nvSpPr>
        <p:spPr>
          <a:xfrm>
            <a:off x="14056360" y="3271696"/>
            <a:ext cx="2133600" cy="2248540"/>
          </a:xfrm>
          <a:prstGeom prst="star5">
            <a:avLst>
              <a:gd name="adj" fmla="val 19098"/>
              <a:gd name="hf" fmla="val 105146"/>
              <a:gd name="vf" fmla="val 110557"/>
            </a:avLst>
          </a:prstGeom>
          <a:solidFill>
            <a:srgbClr val="FDBD4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4" name="Google Shape;144;p2"/>
          <p:cNvSpPr txBox="1"/>
          <p:nvPr/>
        </p:nvSpPr>
        <p:spPr>
          <a:xfrm>
            <a:off x="12954000" y="5829057"/>
            <a:ext cx="4937760" cy="16311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2800" b="1" dirty="0">
                <a:solidFill>
                  <a:srgbClr val="238791"/>
                </a:solidFill>
                <a:latin typeface="Calibri"/>
                <a:ea typeface="Calibri"/>
                <a:cs typeface="Calibri"/>
                <a:sym typeface="Calibri"/>
              </a:rPr>
              <a:t>ANOVA DE DOS FACTORES </a:t>
            </a:r>
            <a:br>
              <a:rPr lang="en-US" sz="2800" b="1" dirty="0">
                <a:solidFill>
                  <a:srgbClr val="238791"/>
                </a:solidFill>
                <a:latin typeface="Calibri"/>
                <a:ea typeface="Calibri"/>
                <a:cs typeface="Calibri"/>
                <a:sym typeface="Calibri"/>
              </a:rPr>
            </a:br>
            <a:r>
              <a:rPr lang="es" sz="2400" dirty="0">
                <a:solidFill>
                  <a:schemeClr val="dk1"/>
                </a:solidFill>
                <a:latin typeface="Calibri"/>
                <a:ea typeface="Calibri"/>
                <a:cs typeface="Calibri"/>
                <a:sym typeface="Calibri"/>
              </a:rPr>
              <a:t>1. Múltiples fuentes de variación </a:t>
            </a:r>
            <a:br>
              <a:rPr lang="en-US" sz="2400" dirty="0">
                <a:solidFill>
                  <a:schemeClr val="dk1"/>
                </a:solidFill>
                <a:latin typeface="Calibri"/>
                <a:ea typeface="Calibri"/>
                <a:cs typeface="Calibri"/>
                <a:sym typeface="Calibri"/>
              </a:rPr>
            </a:br>
            <a:r>
              <a:rPr lang="es" sz="2400" dirty="0">
                <a:solidFill>
                  <a:schemeClr val="dk1"/>
                </a:solidFill>
                <a:latin typeface="Calibri"/>
                <a:ea typeface="Calibri"/>
                <a:cs typeface="Calibri"/>
                <a:sym typeface="Calibri"/>
              </a:rPr>
              <a:t>2. Análisis ANOVA de dos factores e interpretación</a:t>
            </a:r>
            <a:endParaRPr dirty="0"/>
          </a:p>
        </p:txBody>
      </p:sp>
      <p:sp>
        <p:nvSpPr>
          <p:cNvPr id="145" name="Google Shape;145;p2"/>
          <p:cNvSpPr txBox="1"/>
          <p:nvPr/>
        </p:nvSpPr>
        <p:spPr>
          <a:xfrm>
            <a:off x="3535680" y="3934301"/>
            <a:ext cx="1447800"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5400">
                <a:solidFill>
                  <a:schemeClr val="lt1"/>
                </a:solidFill>
                <a:latin typeface="Calibri"/>
                <a:ea typeface="Calibri"/>
                <a:cs typeface="Calibri"/>
                <a:sym typeface="Calibri"/>
              </a:rPr>
              <a:t>1</a:t>
            </a:r>
            <a:endParaRPr/>
          </a:p>
        </p:txBody>
      </p:sp>
      <p:sp>
        <p:nvSpPr>
          <p:cNvPr id="146" name="Google Shape;146;p2"/>
          <p:cNvSpPr txBox="1"/>
          <p:nvPr/>
        </p:nvSpPr>
        <p:spPr>
          <a:xfrm>
            <a:off x="9024620" y="4035970"/>
            <a:ext cx="985520"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5400">
                <a:solidFill>
                  <a:schemeClr val="lt1"/>
                </a:solidFill>
                <a:latin typeface="Calibri"/>
                <a:ea typeface="Calibri"/>
                <a:cs typeface="Calibri"/>
                <a:sym typeface="Calibri"/>
              </a:rPr>
              <a:t>2</a:t>
            </a:r>
            <a:endParaRPr/>
          </a:p>
        </p:txBody>
      </p:sp>
      <p:sp>
        <p:nvSpPr>
          <p:cNvPr id="147" name="Google Shape;147;p2"/>
          <p:cNvSpPr txBox="1"/>
          <p:nvPr/>
        </p:nvSpPr>
        <p:spPr>
          <a:xfrm>
            <a:off x="14833600" y="4032805"/>
            <a:ext cx="1371600"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5400">
                <a:solidFill>
                  <a:schemeClr val="lt1"/>
                </a:solidFill>
                <a:latin typeface="Calibri"/>
                <a:ea typeface="Calibri"/>
                <a:cs typeface="Calibri"/>
                <a:sym typeface="Calibri"/>
              </a:rPr>
              <a:t>3</a:t>
            </a:r>
            <a:endParaRPr/>
          </a:p>
        </p:txBody>
      </p:sp>
      <p:sp>
        <p:nvSpPr>
          <p:cNvPr id="2" name="Google Shape;139;p2">
            <a:extLst>
              <a:ext uri="{FF2B5EF4-FFF2-40B4-BE49-F238E27FC236}">
                <a16:creationId xmlns:a16="http://schemas.microsoft.com/office/drawing/2014/main" id="{453168F5-8671-6B1B-DD00-F462C90E66FE}"/>
              </a:ext>
            </a:extLst>
          </p:cNvPr>
          <p:cNvSpPr txBox="1"/>
          <p:nvPr/>
        </p:nvSpPr>
        <p:spPr>
          <a:xfrm>
            <a:off x="7363326" y="5829057"/>
            <a:ext cx="4725804" cy="227750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2800" b="1" dirty="0">
                <a:solidFill>
                  <a:srgbClr val="238791"/>
                </a:solidFill>
                <a:latin typeface="Calibri"/>
                <a:ea typeface="Calibri"/>
                <a:cs typeface="Calibri"/>
                <a:sym typeface="Calibri"/>
              </a:rPr>
              <a:t>ANOVA de UN FACTOR </a:t>
            </a:r>
            <a:br>
              <a:rPr lang="en-US" sz="2800" b="1" dirty="0">
                <a:solidFill>
                  <a:srgbClr val="238791"/>
                </a:solidFill>
                <a:latin typeface="Calibri"/>
                <a:ea typeface="Calibri"/>
                <a:cs typeface="Calibri"/>
                <a:sym typeface="Calibri"/>
              </a:rPr>
            </a:br>
            <a:r>
              <a:rPr lang="es" sz="2400" dirty="0">
                <a:solidFill>
                  <a:schemeClr val="dk1"/>
                </a:solidFill>
                <a:latin typeface="Calibri"/>
                <a:ea typeface="Calibri"/>
                <a:cs typeface="Calibri"/>
                <a:sym typeface="Calibri"/>
              </a:rPr>
              <a:t>1. Descomposición de la variabilidad </a:t>
            </a:r>
            <a:br>
              <a:rPr lang="en-US" sz="2400" dirty="0">
                <a:solidFill>
                  <a:schemeClr val="dk1"/>
                </a:solidFill>
                <a:latin typeface="Calibri"/>
                <a:ea typeface="Calibri"/>
                <a:cs typeface="Calibri"/>
                <a:sym typeface="Calibri"/>
              </a:rPr>
            </a:br>
            <a:r>
              <a:rPr lang="es" sz="2400" dirty="0">
                <a:solidFill>
                  <a:schemeClr val="dk1"/>
                </a:solidFill>
                <a:latin typeface="Calibri"/>
                <a:ea typeface="Calibri"/>
                <a:cs typeface="Calibri"/>
                <a:sym typeface="Calibri"/>
              </a:rPr>
              <a:t>2. Análisis ANOVA de un factor e  interpretación</a:t>
            </a:r>
            <a:br>
              <a:rPr lang="en-US" sz="2400" dirty="0">
                <a:solidFill>
                  <a:schemeClr val="dk1"/>
                </a:solidFill>
                <a:latin typeface="Calibri"/>
                <a:ea typeface="Calibri"/>
                <a:cs typeface="Calibri"/>
                <a:sym typeface="Calibri"/>
              </a:rPr>
            </a:br>
            <a:endParaRPr dirty="0"/>
          </a:p>
          <a:p>
            <a:pPr marL="0" marR="0" lvl="0" indent="0" algn="l" rtl="0">
              <a:spcBef>
                <a:spcPts val="0"/>
              </a:spcBef>
              <a:spcAft>
                <a:spcPts val="0"/>
              </a:spcAft>
              <a:buNone/>
            </a:pPr>
            <a:endParaRPr sz="28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909463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4"/>
          <p:cNvSpPr txBox="1"/>
          <p:nvPr/>
        </p:nvSpPr>
        <p:spPr>
          <a:xfrm>
            <a:off x="1432560" y="1496219"/>
            <a:ext cx="6187440" cy="13849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4400" b="1" dirty="0">
                <a:solidFill>
                  <a:srgbClr val="E7686A"/>
                </a:solidFill>
                <a:latin typeface="Calibri"/>
                <a:ea typeface="Calibri"/>
                <a:cs typeface="Calibri"/>
                <a:sym typeface="Calibri"/>
              </a:rPr>
              <a:t>1. Introducción</a:t>
            </a:r>
            <a:br>
              <a:rPr lang="en-US" sz="4400" b="1" dirty="0">
                <a:solidFill>
                  <a:srgbClr val="E7686A"/>
                </a:solidFill>
                <a:latin typeface="Calibri"/>
                <a:ea typeface="Calibri"/>
                <a:cs typeface="Calibri"/>
                <a:sym typeface="Calibri"/>
              </a:rPr>
            </a:br>
            <a:endParaRPr sz="4000" b="1" dirty="0">
              <a:solidFill>
                <a:srgbClr val="E7686A"/>
              </a:solidFill>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161" name="Google Shape;161;p4"/>
              <p:cNvSpPr txBox="1"/>
              <p:nvPr/>
            </p:nvSpPr>
            <p:spPr>
              <a:xfrm>
                <a:off x="1447800" y="3688969"/>
                <a:ext cx="16047720" cy="4524275"/>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Clr>
                    <a:schemeClr val="dk1"/>
                  </a:buClr>
                  <a:buSzPts val="2800"/>
                  <a:buFont typeface="Noto Sans Symbols"/>
                  <a:buChar char="⮚"/>
                </a:pPr>
                <a:r>
                  <a:rPr lang="es" sz="3600" dirty="0">
                    <a:solidFill>
                      <a:schemeClr val="dk1"/>
                    </a:solidFill>
                    <a:latin typeface="Calibri"/>
                    <a:ea typeface="Calibri"/>
                    <a:cs typeface="Calibri"/>
                    <a:sym typeface="Calibri"/>
                  </a:rPr>
                  <a:t>Definimos una </a:t>
                </a:r>
                <a:r>
                  <a:rPr lang="es" sz="3600" b="1" u="sng" dirty="0">
                    <a:solidFill>
                      <a:schemeClr val="dk1"/>
                    </a:solidFill>
                    <a:latin typeface="Calibri"/>
                    <a:ea typeface="Calibri"/>
                    <a:cs typeface="Calibri"/>
                    <a:sym typeface="Calibri"/>
                  </a:rPr>
                  <a:t>variable de respuesta </a:t>
                </a:r>
                <a:r>
                  <a:rPr lang="es" sz="3600" dirty="0">
                    <a:solidFill>
                      <a:schemeClr val="dk1"/>
                    </a:solidFill>
                    <a:latin typeface="Calibri"/>
                    <a:ea typeface="Calibri"/>
                    <a:cs typeface="Calibri"/>
                    <a:sym typeface="Calibri"/>
                  </a:rPr>
                  <a:t>, una variable </a:t>
                </a:r>
                <a:r>
                  <a:rPr lang="es" sz="3600" dirty="0">
                    <a:solidFill>
                      <a:schemeClr val="tx1"/>
                    </a:solidFill>
                    <a:latin typeface="Calibri"/>
                    <a:ea typeface="Calibri"/>
                    <a:cs typeface="Calibri"/>
                    <a:sym typeface="Calibri"/>
                  </a:rPr>
                  <a:t>continua</a:t>
                </a:r>
                <a:r>
                  <a:rPr lang="es" sz="3600" dirty="0">
                    <a:solidFill>
                      <a:srgbClr val="FF0000"/>
                    </a:solidFill>
                    <a:latin typeface="Calibri"/>
                    <a:ea typeface="Calibri"/>
                    <a:cs typeface="Calibri"/>
                    <a:sym typeface="Calibri"/>
                  </a:rPr>
                  <a:t> </a:t>
                </a:r>
                <a:r>
                  <a:rPr lang="es" sz="3600" dirty="0">
                    <a:solidFill>
                      <a:schemeClr val="dk1"/>
                    </a:solidFill>
                    <a:latin typeface="Calibri"/>
                    <a:ea typeface="Calibri"/>
                    <a:cs typeface="Calibri"/>
                    <a:sym typeface="Calibri"/>
                  </a:rPr>
                  <a:t>de interés</a:t>
                </a:r>
              </a:p>
              <a:p>
                <a:pPr marL="457200" marR="0" lvl="0" indent="-457200" algn="l" rtl="0">
                  <a:spcBef>
                    <a:spcPts val="0"/>
                  </a:spcBef>
                  <a:spcAft>
                    <a:spcPts val="0"/>
                  </a:spcAft>
                  <a:buClr>
                    <a:schemeClr val="dk1"/>
                  </a:buClr>
                  <a:buSzPts val="2800"/>
                  <a:buFont typeface="Noto Sans Symbols"/>
                  <a:buChar char="⮚"/>
                </a:pPr>
                <a:endParaRPr lang="en-US" sz="3600" dirty="0">
                  <a:solidFill>
                    <a:schemeClr val="dk1"/>
                  </a:solidFill>
                  <a:latin typeface="Calibri"/>
                  <a:ea typeface="Calibri"/>
                  <a:cs typeface="Calibri"/>
                  <a:sym typeface="Calibri"/>
                </a:endParaRPr>
              </a:p>
              <a:p>
                <a:pPr marL="457200" marR="0" lvl="0" indent="-457200" algn="l" rtl="0">
                  <a:spcBef>
                    <a:spcPts val="0"/>
                  </a:spcBef>
                  <a:spcAft>
                    <a:spcPts val="0"/>
                  </a:spcAft>
                  <a:buClr>
                    <a:schemeClr val="dk1"/>
                  </a:buClr>
                  <a:buSzPts val="2800"/>
                  <a:buFont typeface="Noto Sans Symbols"/>
                  <a:buChar char="⮚"/>
                </a:pPr>
                <a:r>
                  <a:rPr lang="es" sz="3600" dirty="0">
                    <a:solidFill>
                      <a:schemeClr val="dk1"/>
                    </a:solidFill>
                    <a:latin typeface="Calibri"/>
                    <a:cs typeface="Calibri"/>
                    <a:sym typeface="Calibri"/>
                  </a:rPr>
                  <a:t>Además, tenemos información sobre las diferentes categorías de una variable cualitativa. Esta variable categórica se llama </a:t>
                </a:r>
                <a:r>
                  <a:rPr lang="es" sz="3600" b="1" u="sng" dirty="0">
                    <a:solidFill>
                      <a:schemeClr val="dk1"/>
                    </a:solidFill>
                    <a:latin typeface="Calibri"/>
                    <a:cs typeface="Calibri"/>
                    <a:sym typeface="Calibri"/>
                  </a:rPr>
                  <a:t>factor </a:t>
                </a:r>
                <a:r>
                  <a:rPr lang="es" sz="3600" dirty="0">
                    <a:solidFill>
                      <a:schemeClr val="dk1"/>
                    </a:solidFill>
                    <a:latin typeface="Calibri"/>
                    <a:cs typeface="Calibri"/>
                    <a:sym typeface="Calibri"/>
                  </a:rPr>
                  <a:t>, y cada categoría </a:t>
                </a:r>
                <a:r>
                  <a:rPr lang="es" sz="3600" dirty="0">
                    <a:solidFill>
                      <a:schemeClr val="tx1"/>
                    </a:solidFill>
                    <a:latin typeface="Calibri"/>
                    <a:cs typeface="Calibri"/>
                    <a:sym typeface="Calibri"/>
                  </a:rPr>
                  <a:t>posible</a:t>
                </a:r>
                <a:r>
                  <a:rPr lang="es" sz="3600" dirty="0">
                    <a:solidFill>
                      <a:srgbClr val="FF0000"/>
                    </a:solidFill>
                    <a:latin typeface="Calibri"/>
                    <a:cs typeface="Calibri"/>
                    <a:sym typeface="Calibri"/>
                  </a:rPr>
                  <a:t> </a:t>
                </a:r>
                <a:r>
                  <a:rPr lang="es" sz="3600" dirty="0">
                    <a:solidFill>
                      <a:schemeClr val="dk1"/>
                    </a:solidFill>
                    <a:latin typeface="Calibri"/>
                    <a:cs typeface="Calibri"/>
                    <a:sym typeface="Calibri"/>
                  </a:rPr>
                  <a:t>se llama </a:t>
                </a:r>
                <a:r>
                  <a:rPr lang="es" sz="3600" b="1" u="sng" dirty="0">
                    <a:solidFill>
                      <a:schemeClr val="dk1"/>
                    </a:solidFill>
                    <a:latin typeface="Calibri"/>
                    <a:cs typeface="Calibri"/>
                    <a:sym typeface="Calibri"/>
                  </a:rPr>
                  <a:t>nivel</a:t>
                </a:r>
                <a:endParaRPr lang="en-US" sz="1800" b="1" u="sng" dirty="0"/>
              </a:p>
              <a:p>
                <a:pPr marL="0" marR="0" lvl="0" indent="0" algn="l" rtl="0">
                  <a:spcBef>
                    <a:spcPts val="0"/>
                  </a:spcBef>
                  <a:spcAft>
                    <a:spcPts val="0"/>
                  </a:spcAft>
                  <a:buNone/>
                </a:pPr>
                <a:endParaRPr lang="en-US" sz="3600" dirty="0">
                  <a:solidFill>
                    <a:schemeClr val="dk1"/>
                  </a:solidFill>
                  <a:latin typeface="Calibri"/>
                  <a:ea typeface="Calibri"/>
                  <a:cs typeface="Calibri"/>
                  <a:sym typeface="Calibri"/>
                </a:endParaRPr>
              </a:p>
              <a:p>
                <a:pPr marL="457200" marR="0" lvl="0" indent="-457200" algn="l" rtl="0">
                  <a:spcBef>
                    <a:spcPts val="0"/>
                  </a:spcBef>
                  <a:spcAft>
                    <a:spcPts val="0"/>
                  </a:spcAft>
                  <a:buClr>
                    <a:schemeClr val="dk1"/>
                  </a:buClr>
                  <a:buSzPts val="2800"/>
                  <a:buFont typeface="Noto Sans Symbols"/>
                  <a:buChar char="⮚"/>
                </a:pPr>
                <a:r>
                  <a:rPr lang="es" sz="3600" dirty="0">
                    <a:solidFill>
                      <a:schemeClr val="dk1"/>
                    </a:solidFill>
                    <a:latin typeface="Calibri"/>
                    <a:ea typeface="Calibri"/>
                    <a:cs typeface="Calibri"/>
                    <a:sym typeface="Calibri"/>
                  </a:rPr>
                  <a:t>El valor medio (no observado) de nuestra variable de respuesta en el nivel  </a:t>
                </a:r>
                <a14:m>
                  <m:oMath xmlns:m="http://schemas.openxmlformats.org/officeDocument/2006/math">
                    <m:r>
                      <a:rPr lang="en-US" sz="3600" i="1" smtClean="0">
                        <a:solidFill>
                          <a:schemeClr val="dk1"/>
                        </a:solidFill>
                        <a:latin typeface="Cambria Math" panose="02040503050406030204" pitchFamily="18" charset="0"/>
                        <a:ea typeface="Calibri"/>
                        <a:cs typeface="Calibri"/>
                        <a:sym typeface="Calibri"/>
                      </a:rPr>
                      <m:t>𝑖</m:t>
                    </m:r>
                  </m:oMath>
                </a14:m>
                <a:r>
                  <a:rPr lang="es" sz="3600" dirty="0">
                    <a:solidFill>
                      <a:schemeClr val="dk1"/>
                    </a:solidFill>
                    <a:latin typeface="Calibri"/>
                    <a:ea typeface="Calibri"/>
                    <a:cs typeface="Calibri"/>
                    <a:sym typeface="Calibri"/>
                  </a:rPr>
                  <a:t> se denota   </a:t>
                </a:r>
                <a14:m>
                  <m:oMath xmlns:m="http://schemas.openxmlformats.org/officeDocument/2006/math">
                    <m:sSub>
                      <m:sSubPr>
                        <m:ctrlPr>
                          <a:rPr lang="en-US" sz="3600" i="1" smtClean="0">
                            <a:solidFill>
                              <a:schemeClr val="dk1"/>
                            </a:solidFill>
                            <a:latin typeface="Cambria Math" panose="02040503050406030204" pitchFamily="18" charset="0"/>
                            <a:cs typeface="Calibri"/>
                            <a:sym typeface="Calibri"/>
                          </a:rPr>
                        </m:ctrlPr>
                      </m:sSubPr>
                      <m:e>
                        <m:r>
                          <a:rPr lang="en-US" sz="3600" i="1" smtClean="0">
                            <a:solidFill>
                              <a:schemeClr val="dk1"/>
                            </a:solidFill>
                            <a:latin typeface="Cambria Math" panose="02040503050406030204" pitchFamily="18" charset="0"/>
                            <a:ea typeface="Cambria Math" panose="02040503050406030204" pitchFamily="18" charset="0"/>
                            <a:cs typeface="Calibri"/>
                            <a:sym typeface="Calibri"/>
                          </a:rPr>
                          <m:t>𝜇</m:t>
                        </m:r>
                      </m:e>
                      <m:sub>
                        <m:r>
                          <a:rPr lang="en-US" sz="3600" b="0" i="1" smtClean="0">
                            <a:solidFill>
                              <a:schemeClr val="dk1"/>
                            </a:solidFill>
                            <a:latin typeface="Cambria Math" panose="02040503050406030204" pitchFamily="18" charset="0"/>
                            <a:cs typeface="Calibri"/>
                            <a:sym typeface="Calibri"/>
                          </a:rPr>
                          <m:t>𝑖</m:t>
                        </m:r>
                      </m:sub>
                    </m:sSub>
                  </m:oMath>
                </a14:m>
                <a:endParaRPr lang="en-US" sz="3600" dirty="0">
                  <a:solidFill>
                    <a:schemeClr val="dk1"/>
                  </a:solidFill>
                  <a:latin typeface="Calibri"/>
                  <a:ea typeface="Calibri"/>
                  <a:cs typeface="Calibri"/>
                  <a:sym typeface="Calibri"/>
                </a:endParaRPr>
              </a:p>
            </p:txBody>
          </p:sp>
        </mc:Choice>
        <mc:Fallback xmlns="">
          <p:sp>
            <p:nvSpPr>
              <p:cNvPr id="161" name="Google Shape;161;p4"/>
              <p:cNvSpPr txBox="1">
                <a:spLocks noRot="1" noChangeAspect="1" noMove="1" noResize="1" noEditPoints="1" noAdjustHandles="1" noChangeArrowheads="1" noChangeShapeType="1" noTextEdit="1"/>
              </p:cNvSpPr>
              <p:nvPr/>
            </p:nvSpPr>
            <p:spPr>
              <a:xfrm>
                <a:off x="1447800" y="3688969"/>
                <a:ext cx="16047720" cy="4524275"/>
              </a:xfrm>
              <a:prstGeom prst="rect">
                <a:avLst/>
              </a:prstGeom>
              <a:blipFill>
                <a:blip r:embed="rId3"/>
                <a:stretch>
                  <a:fillRect l="-950" t="-2022" b="-4178"/>
                </a:stretch>
              </a:blipFill>
              <a:ln>
                <a:noFill/>
              </a:ln>
            </p:spPr>
            <p:txBody>
              <a:bodyPr/>
              <a:lstStyle/>
              <a:p>
                <a:r>
                  <a:rPr lang="es-ES">
                    <a:noFill/>
                  </a:rPr>
                  <a:t> </a:t>
                </a:r>
              </a:p>
            </p:txBody>
          </p:sp>
        </mc:Fallback>
      </mc:AlternateContent>
      <p:sp>
        <p:nvSpPr>
          <p:cNvPr id="7" name="Google Shape;160;p4"/>
          <p:cNvSpPr txBox="1"/>
          <p:nvPr/>
        </p:nvSpPr>
        <p:spPr>
          <a:xfrm>
            <a:off x="1447800" y="2552700"/>
            <a:ext cx="10040186"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2800" b="1" dirty="0">
                <a:solidFill>
                  <a:srgbClr val="238791"/>
                </a:solidFill>
                <a:latin typeface="Calibri"/>
                <a:ea typeface="Calibri"/>
                <a:cs typeface="Calibri"/>
                <a:sym typeface="Calibri"/>
              </a:rPr>
              <a:t>1. Motivación y definiciones básicas</a:t>
            </a:r>
            <a:endParaRPr sz="2800" b="1" dirty="0">
              <a:solidFill>
                <a:srgbClr val="23879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4"/>
          <p:cNvSpPr txBox="1"/>
          <p:nvPr/>
        </p:nvSpPr>
        <p:spPr>
          <a:xfrm>
            <a:off x="1432560" y="1496219"/>
            <a:ext cx="6187440" cy="13849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4400" b="1" dirty="0">
                <a:solidFill>
                  <a:srgbClr val="E7686A"/>
                </a:solidFill>
                <a:latin typeface="Calibri"/>
                <a:ea typeface="Calibri"/>
                <a:cs typeface="Calibri"/>
                <a:sym typeface="Calibri"/>
              </a:rPr>
              <a:t>1. Introducción</a:t>
            </a:r>
            <a:br>
              <a:rPr lang="en-US" sz="4400" b="1" dirty="0">
                <a:solidFill>
                  <a:srgbClr val="E7686A"/>
                </a:solidFill>
                <a:latin typeface="Calibri"/>
                <a:ea typeface="Calibri"/>
                <a:cs typeface="Calibri"/>
                <a:sym typeface="Calibri"/>
              </a:rPr>
            </a:br>
            <a:endParaRPr sz="4000" b="1" dirty="0">
              <a:solidFill>
                <a:srgbClr val="E7686A"/>
              </a:solidFill>
              <a:latin typeface="Calibri"/>
              <a:ea typeface="Calibri"/>
              <a:cs typeface="Calibri"/>
              <a:sym typeface="Calibri"/>
            </a:endParaRPr>
          </a:p>
        </p:txBody>
      </p:sp>
      <p:sp>
        <p:nvSpPr>
          <p:cNvPr id="160" name="Google Shape;160;p4"/>
          <p:cNvSpPr txBox="1"/>
          <p:nvPr/>
        </p:nvSpPr>
        <p:spPr>
          <a:xfrm>
            <a:off x="1447800" y="2552700"/>
            <a:ext cx="10040186"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2800" b="1" dirty="0">
                <a:solidFill>
                  <a:srgbClr val="238791"/>
                </a:solidFill>
                <a:latin typeface="Calibri"/>
                <a:ea typeface="Calibri"/>
                <a:cs typeface="Calibri"/>
                <a:sym typeface="Calibri"/>
              </a:rPr>
              <a:t>1. Motivación y definiciones básicas</a:t>
            </a:r>
            <a:endParaRPr sz="2800" b="1" dirty="0">
              <a:solidFill>
                <a:srgbClr val="238791"/>
              </a:solidFill>
              <a:latin typeface="Calibri"/>
              <a:ea typeface="Calibri"/>
              <a:cs typeface="Calibri"/>
              <a:sym typeface="Calibri"/>
            </a:endParaRPr>
          </a:p>
        </p:txBody>
      </p:sp>
      <p:sp>
        <p:nvSpPr>
          <p:cNvPr id="161" name="Google Shape;161;p4"/>
          <p:cNvSpPr txBox="1"/>
          <p:nvPr/>
        </p:nvSpPr>
        <p:spPr>
          <a:xfrm>
            <a:off x="746760" y="3189139"/>
            <a:ext cx="16047720" cy="5878492"/>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Clr>
                <a:schemeClr val="dk1"/>
              </a:buClr>
              <a:buSzPts val="2800"/>
              <a:buFont typeface="Noto Sans Symbols"/>
              <a:buChar char="⮚"/>
            </a:pPr>
            <a:r>
              <a:rPr lang="es" sz="3600" dirty="0">
                <a:solidFill>
                  <a:schemeClr val="dk1"/>
                </a:solidFill>
                <a:latin typeface="Calibri"/>
                <a:ea typeface="Calibri"/>
                <a:cs typeface="Calibri"/>
                <a:sym typeface="Calibri"/>
              </a:rPr>
              <a:t>Los Modelos Lineares Generalizados, a los que pertenece el análisis ANOVA , nos permiten responder a preguntas potencialmente interesantes. Algunos ejemplos:</a:t>
            </a:r>
          </a:p>
          <a:p>
            <a:pPr marL="457200" marR="0" lvl="0" indent="-457200" algn="l" rtl="0">
              <a:spcBef>
                <a:spcPts val="0"/>
              </a:spcBef>
              <a:spcAft>
                <a:spcPts val="0"/>
              </a:spcAft>
              <a:buClr>
                <a:schemeClr val="dk1"/>
              </a:buClr>
              <a:buSzPts val="2800"/>
              <a:buFont typeface="Noto Sans Symbols"/>
              <a:buChar char="⮚"/>
            </a:pPr>
            <a:endParaRPr lang="en-US" sz="3600" dirty="0">
              <a:solidFill>
                <a:schemeClr val="dk1"/>
              </a:solidFill>
              <a:latin typeface="Calibri"/>
              <a:ea typeface="Calibri"/>
              <a:cs typeface="Calibri"/>
              <a:sym typeface="Calibri"/>
            </a:endParaRPr>
          </a:p>
          <a:p>
            <a:pPr marL="990600" lvl="1" indent="-92075">
              <a:buClr>
                <a:schemeClr val="dk1"/>
              </a:buClr>
              <a:buSzPts val="2800"/>
              <a:buFont typeface="+mj-lt"/>
              <a:buAutoNum type="arabicPeriod"/>
            </a:pPr>
            <a:r>
              <a:rPr lang="es" sz="2800" dirty="0">
                <a:solidFill>
                  <a:schemeClr val="dk1"/>
                </a:solidFill>
                <a:latin typeface="Calibri"/>
                <a:cs typeface="Calibri"/>
                <a:sym typeface="Calibri"/>
              </a:rPr>
              <a:t>¿Los trabajadores masculinos y femeninos de una región ganan el mismo salario medio anual?</a:t>
            </a:r>
          </a:p>
          <a:p>
            <a:pPr marL="990600" lvl="1" indent="-92075">
              <a:buClr>
                <a:schemeClr val="dk1"/>
              </a:buClr>
              <a:buSzPts val="2800"/>
              <a:buFont typeface="+mj-lt"/>
              <a:buAutoNum type="arabicPeriod"/>
            </a:pPr>
            <a:endParaRPr lang="en-US" sz="2800" b="1" u="sng" dirty="0">
              <a:solidFill>
                <a:schemeClr val="dk1"/>
              </a:solidFill>
              <a:latin typeface="Calibri"/>
              <a:cs typeface="Calibri"/>
              <a:sym typeface="Calibri"/>
            </a:endParaRPr>
          </a:p>
          <a:p>
            <a:pPr marL="990600" lvl="1" indent="-92075">
              <a:buClr>
                <a:schemeClr val="dk1"/>
              </a:buClr>
              <a:buSzPts val="2800"/>
              <a:buFont typeface="+mj-lt"/>
              <a:buAutoNum type="arabicPeriod"/>
            </a:pPr>
            <a:r>
              <a:rPr lang="es" sz="2800" dirty="0">
                <a:solidFill>
                  <a:schemeClr val="dk1"/>
                </a:solidFill>
                <a:latin typeface="Calibri"/>
                <a:cs typeface="Calibri"/>
                <a:sym typeface="Calibri"/>
              </a:rPr>
              <a:t>¿Los alumnos de un curso que siguen diferentes métodos de enseñanza obtienen la misma nota media?</a:t>
            </a:r>
            <a:endParaRPr lang="en-US" sz="2800" dirty="0"/>
          </a:p>
          <a:p>
            <a:pPr marL="990600" lvl="1" indent="-92075">
              <a:buFont typeface="+mj-lt"/>
              <a:buAutoNum type="arabicPeriod"/>
            </a:pPr>
            <a:endParaRPr lang="en-US" sz="2800" dirty="0">
              <a:solidFill>
                <a:schemeClr val="dk1"/>
              </a:solidFill>
              <a:latin typeface="Calibri"/>
              <a:ea typeface="Calibri"/>
              <a:cs typeface="Calibri"/>
              <a:sym typeface="Calibri"/>
            </a:endParaRPr>
          </a:p>
          <a:p>
            <a:pPr marL="990600" lvl="1" indent="-92075">
              <a:buClr>
                <a:schemeClr val="dk1"/>
              </a:buClr>
              <a:buSzPts val="2800"/>
              <a:buFont typeface="+mj-lt"/>
              <a:buAutoNum type="arabicPeriod"/>
            </a:pPr>
            <a:r>
              <a:rPr lang="es" sz="2800" dirty="0">
                <a:solidFill>
                  <a:schemeClr val="dk1"/>
                </a:solidFill>
                <a:latin typeface="Calibri"/>
                <a:ea typeface="Calibri"/>
                <a:cs typeface="Calibri"/>
                <a:sym typeface="Calibri"/>
              </a:rPr>
              <a:t>¿El consumo semanal medio de ciertos medicamentos es diferente entre grupos de edad y/o género?</a:t>
            </a:r>
          </a:p>
          <a:p>
            <a:pPr marL="514350" lvl="1" indent="-514350">
              <a:buClr>
                <a:schemeClr val="dk1"/>
              </a:buClr>
              <a:buSzPts val="2800"/>
              <a:buFont typeface="+mj-lt"/>
              <a:buAutoNum type="arabicPeriod"/>
            </a:pPr>
            <a:endParaRPr lang="en-US" sz="2800" dirty="0">
              <a:solidFill>
                <a:schemeClr val="dk1"/>
              </a:solidFill>
              <a:latin typeface="Calibri"/>
              <a:ea typeface="Calibri"/>
              <a:cs typeface="Calibri"/>
              <a:sym typeface="Calibri"/>
            </a:endParaRPr>
          </a:p>
          <a:p>
            <a:pPr marL="571500" lvl="1" indent="-571500">
              <a:buClr>
                <a:schemeClr val="dk1"/>
              </a:buClr>
              <a:buSzPts val="2800"/>
              <a:buFont typeface="Wingdings" panose="05000000000000000000" pitchFamily="2" charset="2"/>
              <a:buChar char="Ø"/>
            </a:pPr>
            <a:r>
              <a:rPr lang="es" sz="3600" dirty="0">
                <a:solidFill>
                  <a:schemeClr val="dk1"/>
                </a:solidFill>
                <a:latin typeface="Calibri"/>
                <a:ea typeface="Calibri"/>
                <a:cs typeface="Calibri"/>
                <a:sym typeface="Calibri"/>
              </a:rPr>
              <a:t>El ANOVA de un factor es adecuado para las preguntas 1 y 2, mientras que la pregunta 3 requiere un ANOVA de dos factores.</a:t>
            </a:r>
          </a:p>
        </p:txBody>
      </p:sp>
    </p:spTree>
    <p:extLst>
      <p:ext uri="{BB962C8B-B14F-4D97-AF65-F5344CB8AC3E}">
        <p14:creationId xmlns:p14="http://schemas.microsoft.com/office/powerpoint/2010/main" val="5007184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F1D889E-AEC3-F836-B795-9AC38B911766}"/>
              </a:ext>
            </a:extLst>
          </p:cNvPr>
          <p:cNvGrpSpPr/>
          <p:nvPr/>
        </p:nvGrpSpPr>
        <p:grpSpPr>
          <a:xfrm>
            <a:off x="8134627" y="1043524"/>
            <a:ext cx="9879053" cy="7735348"/>
            <a:chOff x="2531270" y="1302544"/>
            <a:chExt cx="9069653" cy="7904924"/>
          </a:xfrm>
        </p:grpSpPr>
        <p:grpSp>
          <p:nvGrpSpPr>
            <p:cNvPr id="2" name="Grupo 1"/>
            <p:cNvGrpSpPr/>
            <p:nvPr/>
          </p:nvGrpSpPr>
          <p:grpSpPr>
            <a:xfrm>
              <a:off x="2531270" y="6629401"/>
              <a:ext cx="9069653" cy="2578067"/>
              <a:chOff x="163513" y="4419600"/>
              <a:chExt cx="5859597" cy="1718711"/>
            </a:xfrm>
          </p:grpSpPr>
          <p:sp>
            <p:nvSpPr>
              <p:cNvPr id="15363" name="AutoShape 3"/>
              <p:cNvSpPr>
                <a:spLocks noChangeArrowheads="1"/>
              </p:cNvSpPr>
              <p:nvPr/>
            </p:nvSpPr>
            <p:spPr bwMode="auto">
              <a:xfrm>
                <a:off x="163513" y="4419600"/>
                <a:ext cx="1199657" cy="348205"/>
              </a:xfrm>
              <a:prstGeom prst="rightArrowCallout">
                <a:avLst>
                  <a:gd name="adj1" fmla="val 25000"/>
                  <a:gd name="adj2" fmla="val 25000"/>
                  <a:gd name="adj3" fmla="val 70320"/>
                  <a:gd name="adj4" fmla="val 69074"/>
                </a:avLst>
              </a:prstGeom>
              <a:solidFill>
                <a:srgbClr val="F2F2F2"/>
              </a:solidFill>
              <a:ln w="9525">
                <a:miter lim="800000"/>
                <a:headEnd/>
                <a:tailEnd/>
              </a:ln>
              <a:scene3d>
                <a:camera prst="legacyPerspectiveBottom"/>
                <a:lightRig rig="legacyFlat3" dir="t"/>
              </a:scene3d>
              <a:sp3d extrusionH="887400" prstMaterial="legacyMatte">
                <a:bevelT w="13500" h="13500" prst="angle"/>
                <a:bevelB w="13500" h="13500" prst="angle"/>
                <a:extrusionClr>
                  <a:srgbClr val="C0C0C0"/>
                </a:extrusionClr>
              </a:sp3d>
            </p:spPr>
            <p:txBody>
              <a:bodyPr wrap="none" lIns="135000" tIns="70200" rIns="135000" bIns="70200">
                <a:spAutoFit/>
                <a:flatTx/>
              </a:bodyPr>
              <a:lstStyle/>
              <a:p>
                <a:pPr>
                  <a:spcBef>
                    <a:spcPts val="2625"/>
                  </a:spcBef>
                  <a:buClrTx/>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s" sz="2400" i="1">
                    <a:solidFill>
                      <a:srgbClr val="000099"/>
                    </a:solidFill>
                    <a:latin typeface="Tahoma" pitchFamily="34" charset="0"/>
                  </a:rPr>
                  <a:t>Factor</a:t>
                </a:r>
              </a:p>
            </p:txBody>
          </p:sp>
          <p:sp>
            <p:nvSpPr>
              <p:cNvPr id="15364" name="Text Box 4"/>
              <p:cNvSpPr txBox="1">
                <a:spLocks noChangeArrowheads="1"/>
              </p:cNvSpPr>
              <p:nvPr/>
            </p:nvSpPr>
            <p:spPr bwMode="auto">
              <a:xfrm>
                <a:off x="1472466" y="4441273"/>
                <a:ext cx="1827348" cy="348205"/>
              </a:xfrm>
              <a:prstGeom prst="rect">
                <a:avLst/>
              </a:prstGeom>
              <a:noFill/>
              <a:ln w="9525">
                <a:noFill/>
                <a:round/>
                <a:headEnd/>
                <a:tailEnd/>
              </a:ln>
            </p:spPr>
            <p:txBody>
              <a:bodyPr wrap="none" lIns="135000" tIns="70200" rIns="135000" bIns="70200">
                <a:spAutoFit/>
              </a:bodyPr>
              <a:lstStyle/>
              <a:p>
                <a:pPr>
                  <a:buClrTx/>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s" sz="2400">
                    <a:solidFill>
                      <a:srgbClr val="000099"/>
                    </a:solidFill>
                  </a:rPr>
                  <a:t>Método de enseñanza</a:t>
                </a:r>
              </a:p>
            </p:txBody>
          </p:sp>
          <p:sp>
            <p:nvSpPr>
              <p:cNvPr id="15365" name="AutoShape 5"/>
              <p:cNvSpPr>
                <a:spLocks noChangeArrowheads="1"/>
              </p:cNvSpPr>
              <p:nvPr/>
            </p:nvSpPr>
            <p:spPr bwMode="auto">
              <a:xfrm>
                <a:off x="179388" y="5080000"/>
                <a:ext cx="1800225" cy="348205"/>
              </a:xfrm>
              <a:prstGeom prst="rightArrowCallout">
                <a:avLst>
                  <a:gd name="adj1" fmla="val 25000"/>
                  <a:gd name="adj2" fmla="val 25000"/>
                  <a:gd name="adj3" fmla="val 56757"/>
                  <a:gd name="adj4" fmla="val 75648"/>
                </a:avLst>
              </a:prstGeom>
              <a:solidFill>
                <a:srgbClr val="F2F2F2"/>
              </a:solidFill>
              <a:ln w="9525">
                <a:miter lim="800000"/>
                <a:headEnd/>
                <a:tailEnd/>
              </a:ln>
              <a:scene3d>
                <a:camera prst="legacyPerspectiveBottom"/>
                <a:lightRig rig="legacyFlat3" dir="t"/>
              </a:scene3d>
              <a:sp3d extrusionH="887400" prstMaterial="legacyMatte">
                <a:bevelT w="13500" h="13500" prst="angle"/>
                <a:bevelB w="13500" h="13500" prst="angle"/>
                <a:extrusionClr>
                  <a:srgbClr val="C0C0C0"/>
                </a:extrusionClr>
              </a:sp3d>
            </p:spPr>
            <p:txBody>
              <a:bodyPr lIns="135000" tIns="70200" rIns="135000" bIns="70200">
                <a:spAutoFit/>
                <a:flatTx/>
              </a:bodyPr>
              <a:lstStyle/>
              <a:p>
                <a:pPr>
                  <a:spcBef>
                    <a:spcPts val="2625"/>
                  </a:spcBef>
                  <a:buClrTx/>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s" sz="2400" i="1">
                    <a:solidFill>
                      <a:srgbClr val="000099"/>
                    </a:solidFill>
                    <a:latin typeface="Tahoma" pitchFamily="34" charset="0"/>
                  </a:rPr>
                  <a:t>Niveles</a:t>
                </a:r>
              </a:p>
            </p:txBody>
          </p:sp>
          <p:sp>
            <p:nvSpPr>
              <p:cNvPr id="15366" name="Text Box 6"/>
              <p:cNvSpPr txBox="1">
                <a:spLocks noChangeArrowheads="1"/>
              </p:cNvSpPr>
              <p:nvPr/>
            </p:nvSpPr>
            <p:spPr bwMode="auto">
              <a:xfrm>
                <a:off x="1979613" y="5097129"/>
                <a:ext cx="4043497" cy="515951"/>
              </a:xfrm>
              <a:prstGeom prst="rect">
                <a:avLst/>
              </a:prstGeom>
              <a:noFill/>
              <a:ln w="9525">
                <a:noFill/>
                <a:round/>
                <a:headEnd/>
                <a:tailEnd/>
              </a:ln>
            </p:spPr>
            <p:txBody>
              <a:bodyPr wrap="square" lIns="135000" tIns="70200" rIns="135000" bIns="70200">
                <a:spAutoFit/>
              </a:bodyPr>
              <a:lstStyle/>
              <a:p>
                <a:pPr>
                  <a:buClrTx/>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s" sz="2000" dirty="0">
                    <a:solidFill>
                      <a:srgbClr val="000099"/>
                    </a:solidFill>
                  </a:rPr>
                  <a:t>(a) basado en clases</a:t>
                </a:r>
                <a:r>
                  <a:rPr lang="es" sz="2000" dirty="0">
                    <a:solidFill>
                      <a:srgbClr val="FF0000"/>
                    </a:solidFill>
                  </a:rPr>
                  <a:t> </a:t>
                </a:r>
                <a:r>
                  <a:rPr lang="es" sz="2000" dirty="0">
                    <a:solidFill>
                      <a:srgbClr val="000099"/>
                    </a:solidFill>
                  </a:rPr>
                  <a:t>; (b) basado en tareas; (c) sistema mixto</a:t>
                </a:r>
              </a:p>
            </p:txBody>
          </p:sp>
          <p:sp>
            <p:nvSpPr>
              <p:cNvPr id="15367" name="AutoShape 7"/>
              <p:cNvSpPr>
                <a:spLocks noChangeArrowheads="1"/>
              </p:cNvSpPr>
              <p:nvPr/>
            </p:nvSpPr>
            <p:spPr bwMode="auto">
              <a:xfrm>
                <a:off x="195263" y="5738813"/>
                <a:ext cx="3482656" cy="348205"/>
              </a:xfrm>
              <a:prstGeom prst="rightArrowCallout">
                <a:avLst>
                  <a:gd name="adj1" fmla="val 39231"/>
                  <a:gd name="adj2" fmla="val 35546"/>
                  <a:gd name="adj3" fmla="val 145763"/>
                  <a:gd name="adj4" fmla="val 79898"/>
                </a:avLst>
              </a:prstGeom>
              <a:solidFill>
                <a:srgbClr val="F2F2F2"/>
              </a:solidFill>
              <a:ln w="9525">
                <a:miter lim="800000"/>
                <a:headEnd/>
                <a:tailEnd/>
              </a:ln>
              <a:scene3d>
                <a:camera prst="legacyPerspectiveBottom"/>
                <a:lightRig rig="legacyFlat3" dir="t"/>
              </a:scene3d>
              <a:sp3d extrusionH="887400" prstMaterial="legacyMatte">
                <a:bevelT w="13500" h="13500" prst="angle"/>
                <a:bevelB w="13500" h="13500" prst="angle"/>
                <a:extrusionClr>
                  <a:srgbClr val="C0C0C0"/>
                </a:extrusionClr>
              </a:sp3d>
            </p:spPr>
            <p:txBody>
              <a:bodyPr wrap="square" lIns="135000" tIns="70200" rIns="135000" bIns="70200">
                <a:spAutoFit/>
                <a:flatTx/>
              </a:bodyPr>
              <a:lstStyle/>
              <a:p>
                <a:pPr>
                  <a:spcBef>
                    <a:spcPts val="2625"/>
                  </a:spcBef>
                  <a:buClrTx/>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s" sz="2400" i="1">
                    <a:solidFill>
                      <a:srgbClr val="000099"/>
                    </a:solidFill>
                    <a:latin typeface="Tahoma" pitchFamily="34" charset="0"/>
                  </a:rPr>
                  <a:t>Variable de respuesta</a:t>
                </a:r>
              </a:p>
            </p:txBody>
          </p:sp>
          <p:sp>
            <p:nvSpPr>
              <p:cNvPr id="15368" name="Text Box 8"/>
              <p:cNvSpPr txBox="1">
                <a:spLocks noChangeArrowheads="1"/>
              </p:cNvSpPr>
              <p:nvPr/>
            </p:nvSpPr>
            <p:spPr bwMode="auto">
              <a:xfrm>
                <a:off x="3781508" y="5748170"/>
                <a:ext cx="876731" cy="390141"/>
              </a:xfrm>
              <a:prstGeom prst="rect">
                <a:avLst/>
              </a:prstGeom>
              <a:noFill/>
              <a:ln w="9525">
                <a:noFill/>
                <a:round/>
                <a:headEnd/>
                <a:tailEnd/>
              </a:ln>
            </p:spPr>
            <p:txBody>
              <a:bodyPr wrap="none" lIns="135000" tIns="70200" rIns="135000" bIns="70200">
                <a:spAutoFit/>
              </a:bodyPr>
              <a:lstStyle/>
              <a:p>
                <a:pPr>
                  <a:buClrTx/>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s" sz="2800">
                    <a:solidFill>
                      <a:srgbClr val="000099"/>
                    </a:solidFill>
                  </a:rPr>
                  <a:t>Calificación</a:t>
                </a:r>
              </a:p>
            </p:txBody>
          </p:sp>
        </p:grpSp>
        <p:grpSp>
          <p:nvGrpSpPr>
            <p:cNvPr id="24587" name="Group 10"/>
            <p:cNvGrpSpPr>
              <a:grpSpLocks/>
            </p:cNvGrpSpPr>
            <p:nvPr/>
          </p:nvGrpSpPr>
          <p:grpSpPr bwMode="auto">
            <a:xfrm>
              <a:off x="2724151" y="1302544"/>
              <a:ext cx="6469855" cy="4967287"/>
              <a:chOff x="184" y="547"/>
              <a:chExt cx="2717" cy="2086"/>
            </a:xfrm>
          </p:grpSpPr>
          <p:sp>
            <p:nvSpPr>
              <p:cNvPr id="24589" name="Text Box 11"/>
              <p:cNvSpPr txBox="1">
                <a:spLocks noChangeArrowheads="1"/>
              </p:cNvSpPr>
              <p:nvPr/>
            </p:nvSpPr>
            <p:spPr bwMode="auto">
              <a:xfrm>
                <a:off x="2241" y="2473"/>
                <a:ext cx="660" cy="138"/>
              </a:xfrm>
              <a:prstGeom prst="rect">
                <a:avLst/>
              </a:prstGeom>
              <a:noFill/>
              <a:ln w="9525">
                <a:noFill/>
                <a:round/>
                <a:headEnd/>
                <a:tailEnd/>
              </a:ln>
            </p:spPr>
            <p:txBody>
              <a:bodyPr wrap="none" lIns="135000" tIns="70200" rIns="135000" bIns="70200">
                <a:spAutoFit/>
              </a:bodyPr>
              <a:lstStyle/>
              <a:p>
                <a:pPr>
                  <a:lnSpc>
                    <a:spcPct val="50000"/>
                  </a:lnSpc>
                  <a:spcBef>
                    <a:spcPts val="1688"/>
                  </a:spcBef>
                  <a:buClrTx/>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s" sz="2100" b="1">
                    <a:solidFill>
                      <a:srgbClr val="333399"/>
                    </a:solidFill>
                    <a:latin typeface="Arial Rounded MT Bold" pitchFamily="34" charset="0"/>
                  </a:rPr>
                  <a:t>(c) mixto</a:t>
                </a:r>
              </a:p>
            </p:txBody>
          </p:sp>
          <p:grpSp>
            <p:nvGrpSpPr>
              <p:cNvPr id="24590" name="Group 12"/>
              <p:cNvGrpSpPr>
                <a:grpSpLocks/>
              </p:cNvGrpSpPr>
              <p:nvPr/>
            </p:nvGrpSpPr>
            <p:grpSpPr bwMode="auto">
              <a:xfrm>
                <a:off x="184" y="547"/>
                <a:ext cx="2538" cy="2086"/>
                <a:chOff x="184" y="547"/>
                <a:chExt cx="2538" cy="2086"/>
              </a:xfrm>
            </p:grpSpPr>
            <p:sp>
              <p:nvSpPr>
                <p:cNvPr id="24591" name="Text Box 13"/>
                <p:cNvSpPr txBox="1">
                  <a:spLocks noChangeArrowheads="1"/>
                </p:cNvSpPr>
                <p:nvPr/>
              </p:nvSpPr>
              <p:spPr bwMode="auto">
                <a:xfrm>
                  <a:off x="184" y="978"/>
                  <a:ext cx="267" cy="452"/>
                </a:xfrm>
                <a:prstGeom prst="rect">
                  <a:avLst/>
                </a:prstGeom>
                <a:solidFill>
                  <a:srgbClr val="FFFFCC"/>
                </a:solidFill>
                <a:ln w="9525">
                  <a:noFill/>
                  <a:round/>
                  <a:headEnd/>
                  <a:tailEnd/>
                </a:ln>
              </p:spPr>
              <p:txBody>
                <a:bodyPr vert="eaVert" wrap="none" lIns="135000" tIns="70200" rIns="135000" bIns="70200">
                  <a:spAutoFit/>
                </a:bodyPr>
                <a:lstStyle/>
                <a:p>
                  <a:pPr>
                    <a:buClrTx/>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s" sz="2100" b="1">
                      <a:solidFill>
                        <a:srgbClr val="000099"/>
                      </a:solidFill>
                      <a:latin typeface="Comic Sans MS" pitchFamily="66" charset="0"/>
                    </a:rPr>
                    <a:t>CALIFICACIÓN</a:t>
                  </a:r>
                </a:p>
              </p:txBody>
            </p:sp>
            <p:sp>
              <p:nvSpPr>
                <p:cNvPr id="24592" name="Text Box 14"/>
                <p:cNvSpPr txBox="1">
                  <a:spLocks noChangeArrowheads="1"/>
                </p:cNvSpPr>
                <p:nvPr/>
              </p:nvSpPr>
              <p:spPr bwMode="auto">
                <a:xfrm>
                  <a:off x="326" y="2415"/>
                  <a:ext cx="863" cy="200"/>
                </a:xfrm>
                <a:prstGeom prst="rect">
                  <a:avLst/>
                </a:prstGeom>
                <a:noFill/>
                <a:ln w="9525">
                  <a:noFill/>
                  <a:round/>
                  <a:headEnd/>
                  <a:tailEnd/>
                </a:ln>
              </p:spPr>
              <p:txBody>
                <a:bodyPr wrap="none" lIns="135000" tIns="70200" rIns="135000" bIns="70200">
                  <a:spAutoFit/>
                </a:bodyPr>
                <a:lstStyle/>
                <a:p>
                  <a:pPr>
                    <a:spcBef>
                      <a:spcPts val="1688"/>
                    </a:spcBef>
                    <a:buClrTx/>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s" sz="2100" b="1" dirty="0">
                      <a:solidFill>
                        <a:srgbClr val="333399"/>
                      </a:solidFill>
                      <a:latin typeface="Arial Rounded MT Bold" pitchFamily="34" charset="0"/>
                    </a:rPr>
                    <a:t>(a)  tradicional</a:t>
                  </a:r>
                  <a:r>
                    <a:rPr lang="es" sz="2100" b="1" dirty="0">
                      <a:solidFill>
                        <a:srgbClr val="FF3300"/>
                      </a:solidFill>
                      <a:latin typeface="Arial Rounded MT Bold" pitchFamily="34" charset="0"/>
                    </a:rPr>
                    <a:t> </a:t>
                  </a:r>
                </a:p>
              </p:txBody>
            </p:sp>
            <p:sp>
              <p:nvSpPr>
                <p:cNvPr id="24593" name="Text Box 15"/>
                <p:cNvSpPr txBox="1">
                  <a:spLocks noChangeArrowheads="1"/>
                </p:cNvSpPr>
                <p:nvPr/>
              </p:nvSpPr>
              <p:spPr bwMode="auto">
                <a:xfrm>
                  <a:off x="1361" y="2433"/>
                  <a:ext cx="595" cy="200"/>
                </a:xfrm>
                <a:prstGeom prst="rect">
                  <a:avLst/>
                </a:prstGeom>
                <a:noFill/>
                <a:ln w="9525">
                  <a:noFill/>
                  <a:round/>
                  <a:headEnd/>
                  <a:tailEnd/>
                </a:ln>
              </p:spPr>
              <p:txBody>
                <a:bodyPr wrap="none" lIns="135000" tIns="70200" rIns="135000" bIns="70200">
                  <a:spAutoFit/>
                </a:bodyPr>
                <a:lstStyle/>
                <a:p>
                  <a:pPr>
                    <a:spcBef>
                      <a:spcPts val="1688"/>
                    </a:spcBef>
                    <a:buClrTx/>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s" sz="2100" b="1" dirty="0">
                      <a:solidFill>
                        <a:srgbClr val="333399"/>
                      </a:solidFill>
                      <a:latin typeface="Arial Rounded MT Bold" pitchFamily="34" charset="0"/>
                    </a:rPr>
                    <a:t>(b) tareas</a:t>
                  </a:r>
                </a:p>
              </p:txBody>
            </p:sp>
            <p:pic>
              <p:nvPicPr>
                <p:cNvPr id="24594" name="Picture 16"/>
                <p:cNvPicPr>
                  <a:picLocks noChangeAspect="1" noChangeArrowheads="1"/>
                </p:cNvPicPr>
                <p:nvPr/>
              </p:nvPicPr>
              <p:blipFill>
                <a:blip r:embed="rId3" cstate="print"/>
                <a:srcRect/>
                <a:stretch>
                  <a:fillRect/>
                </a:stretch>
              </p:blipFill>
              <p:spPr bwMode="auto">
                <a:xfrm>
                  <a:off x="437" y="547"/>
                  <a:ext cx="2285" cy="1886"/>
                </a:xfrm>
                <a:prstGeom prst="rect">
                  <a:avLst/>
                </a:prstGeom>
                <a:noFill/>
                <a:ln w="9525">
                  <a:noFill/>
                  <a:round/>
                  <a:headEnd/>
                  <a:tailEnd/>
                </a:ln>
              </p:spPr>
            </p:pic>
          </p:grpSp>
        </p:grpSp>
      </p:grpSp>
      <p:sp>
        <p:nvSpPr>
          <p:cNvPr id="4" name="Google Shape;159;p4">
            <a:extLst>
              <a:ext uri="{FF2B5EF4-FFF2-40B4-BE49-F238E27FC236}">
                <a16:creationId xmlns:a16="http://schemas.microsoft.com/office/drawing/2014/main" id="{430060EF-6145-B39D-F918-87B5BC4981F6}"/>
              </a:ext>
            </a:extLst>
          </p:cNvPr>
          <p:cNvSpPr txBox="1"/>
          <p:nvPr/>
        </p:nvSpPr>
        <p:spPr>
          <a:xfrm>
            <a:off x="866274" y="119153"/>
            <a:ext cx="10079910"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4400" b="1" dirty="0">
                <a:solidFill>
                  <a:srgbClr val="E7686A"/>
                </a:solidFill>
                <a:latin typeface="Calibri"/>
                <a:ea typeface="Calibri"/>
                <a:cs typeface="Calibri"/>
                <a:sym typeface="Calibri"/>
              </a:rPr>
              <a:t>2. ANOVA de un factor</a:t>
            </a:r>
            <a:endParaRPr sz="4000" b="1" dirty="0">
              <a:solidFill>
                <a:srgbClr val="E7686A"/>
              </a:solidFill>
              <a:latin typeface="Calibri"/>
              <a:ea typeface="Calibri"/>
              <a:cs typeface="Calibri"/>
              <a:sym typeface="Calibri"/>
            </a:endParaRPr>
          </a:p>
        </p:txBody>
      </p:sp>
      <p:sp>
        <p:nvSpPr>
          <p:cNvPr id="6" name="TextBox 5">
            <a:extLst>
              <a:ext uri="{FF2B5EF4-FFF2-40B4-BE49-F238E27FC236}">
                <a16:creationId xmlns:a16="http://schemas.microsoft.com/office/drawing/2014/main" id="{2E33C85E-12B8-E9E7-6819-DD1AB8304E9E}"/>
              </a:ext>
            </a:extLst>
          </p:cNvPr>
          <p:cNvSpPr txBox="1"/>
          <p:nvPr/>
        </p:nvSpPr>
        <p:spPr>
          <a:xfrm>
            <a:off x="671442" y="926482"/>
            <a:ext cx="7516714" cy="8494633"/>
          </a:xfrm>
          <a:prstGeom prst="rect">
            <a:avLst/>
          </a:prstGeom>
          <a:noFill/>
        </p:spPr>
        <p:txBody>
          <a:bodyPr wrap="square" rtlCol="0">
            <a:spAutoFit/>
          </a:bodyPr>
          <a:lstStyle/>
          <a:p>
            <a:r>
              <a:rPr lang="es" sz="2600" dirty="0">
                <a:latin typeface="+mn-lt"/>
                <a:cs typeface="Calibri" panose="020F0502020204030204" pitchFamily="34" charset="0"/>
              </a:rPr>
              <a:t>Supongamos que tenemos una muestra de estudiantes, todos ellos cursando a misma asignatura, distribuidos en las clases a, b y c</a:t>
            </a:r>
          </a:p>
          <a:p>
            <a:endParaRPr lang="en-US" sz="2600" dirty="0">
              <a:latin typeface="+mn-lt"/>
              <a:cs typeface="Calibri" panose="020F0502020204030204" pitchFamily="34" charset="0"/>
            </a:endParaRPr>
          </a:p>
          <a:p>
            <a:pPr marL="457200" indent="-457200">
              <a:buFont typeface="Wingdings" panose="05000000000000000000" pitchFamily="2" charset="2"/>
              <a:buChar char="Ø"/>
            </a:pPr>
            <a:r>
              <a:rPr lang="es" sz="2600" dirty="0">
                <a:latin typeface="+mn-lt"/>
                <a:cs typeface="Calibri" panose="020F0502020204030204" pitchFamily="34" charset="0"/>
              </a:rPr>
              <a:t>Los estudiantes de la clase (a) siguen un método de enseñanza tradicional basado en clases magistrales. Los estudiantes en (b) siguen un sistema basado en tareas, mientras que los estudiantes en (c) siguen un sistema mixto</a:t>
            </a:r>
          </a:p>
          <a:p>
            <a:pPr marL="457200" indent="-457200">
              <a:buFont typeface="Wingdings" panose="05000000000000000000" pitchFamily="2" charset="2"/>
              <a:buChar char="Ø"/>
            </a:pPr>
            <a:endParaRPr lang="en-US" sz="2600" dirty="0">
              <a:latin typeface="+mn-lt"/>
              <a:cs typeface="Calibri" panose="020F0502020204030204" pitchFamily="34" charset="0"/>
            </a:endParaRPr>
          </a:p>
          <a:p>
            <a:pPr marL="457200" indent="-457200">
              <a:buFont typeface="Wingdings" panose="05000000000000000000" pitchFamily="2" charset="2"/>
              <a:buChar char="Ø"/>
            </a:pPr>
            <a:r>
              <a:rPr lang="es" sz="2600" dirty="0">
                <a:latin typeface="+mn-lt"/>
                <a:cs typeface="Calibri" panose="020F0502020204030204" pitchFamily="34" charset="0"/>
              </a:rPr>
              <a:t>Tenemos datos muestrales de la distribución de las calificaciones (escala de 0 a 10) representada en los diagramas de caja</a:t>
            </a:r>
          </a:p>
          <a:p>
            <a:endParaRPr lang="en-US" sz="2600" dirty="0">
              <a:latin typeface="+mn-lt"/>
              <a:cs typeface="Calibri" panose="020F0502020204030204" pitchFamily="34" charset="0"/>
            </a:endParaRPr>
          </a:p>
          <a:p>
            <a:r>
              <a:rPr lang="es" sz="2600" dirty="0">
                <a:latin typeface="+mn-lt"/>
                <a:cs typeface="Calibri" panose="020F0502020204030204" pitchFamily="34" charset="0"/>
              </a:rPr>
              <a:t>Queremos comprobar si existen diferencias estadísticamente significativas de sus notas medias en función del método de enseñanza aplicado.</a:t>
            </a:r>
          </a:p>
          <a:p>
            <a:endParaRPr lang="en-US" sz="2600" dirty="0">
              <a:latin typeface="+mn-lt"/>
              <a:cs typeface="Calibri" panose="020F0502020204030204" pitchFamily="34" charset="0"/>
            </a:endParaRPr>
          </a:p>
          <a:p>
            <a:endParaRPr lang="en-US" sz="2600" dirty="0">
              <a:latin typeface="+mn-lt"/>
              <a:cs typeface="Calibri" panose="020F0502020204030204" pitchFamily="34" charset="0"/>
            </a:endParaRP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ext Box 2"/>
          <p:cNvSpPr txBox="1">
            <a:spLocks noChangeArrowheads="1"/>
          </p:cNvSpPr>
          <p:nvPr/>
        </p:nvSpPr>
        <p:spPr bwMode="auto">
          <a:xfrm>
            <a:off x="1178719" y="1444028"/>
            <a:ext cx="15857997" cy="6789745"/>
          </a:xfrm>
          <a:prstGeom prst="rect">
            <a:avLst/>
          </a:prstGeom>
          <a:noFill/>
          <a:ln w="9525">
            <a:noFill/>
            <a:round/>
            <a:headEnd/>
            <a:tailEnd/>
          </a:ln>
        </p:spPr>
        <p:txBody>
          <a:bodyPr wrap="square" lIns="135000" tIns="70200" rIns="135000" bIns="70200">
            <a:spAutoFit/>
          </a:bodyPr>
          <a:lstStyle/>
          <a:p>
            <a:pPr marL="571500" indent="-571500">
              <a:buClrTx/>
              <a:buFont typeface="Wingdings" panose="05000000000000000000" pitchFamily="2" charset="2"/>
              <a:buChar char="Ø"/>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s" sz="3600" b="1" dirty="0">
                <a:solidFill>
                  <a:schemeClr val="tx1"/>
                </a:solidFill>
              </a:rPr>
              <a:t>Objetivo: </a:t>
            </a:r>
            <a:r>
              <a:rPr lang="es" sz="3600" dirty="0">
                <a:solidFill>
                  <a:schemeClr val="tx1"/>
                </a:solidFill>
              </a:rPr>
              <a:t>analizar cuál es el efecto de una variable independiente (FACTOR) clasificada en k categorías (NIVELES) sobre una variable dependiente numérica (VARIABLE DE RESPUESTA)</a:t>
            </a:r>
          </a:p>
          <a:p>
            <a:pPr marL="571500" indent="-571500">
              <a:buClrTx/>
              <a:buFont typeface="Wingdings" panose="05000000000000000000" pitchFamily="2" charset="2"/>
              <a:buChar char="Ø"/>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endParaRPr lang="en-US" sz="3600" dirty="0">
              <a:solidFill>
                <a:schemeClr val="tx1"/>
              </a:solidFill>
            </a:endParaRPr>
          </a:p>
          <a:p>
            <a:pPr marL="571500" indent="-571500">
              <a:buClrTx/>
              <a:buFont typeface="Wingdings" panose="05000000000000000000" pitchFamily="2" charset="2"/>
              <a:buChar char="Ø"/>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s" sz="3600" dirty="0">
                <a:solidFill>
                  <a:schemeClr val="tx1"/>
                </a:solidFill>
              </a:rPr>
              <a:t>Se basa en la descomposición de la variabilidad total de la muestra</a:t>
            </a:r>
          </a:p>
          <a:p>
            <a:pPr marL="571500" indent="-571500">
              <a:buClrTx/>
              <a:buFont typeface="Wingdings" panose="05000000000000000000" pitchFamily="2" charset="2"/>
              <a:buChar char="Ø"/>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endParaRPr lang="en-US" sz="3600" dirty="0">
              <a:solidFill>
                <a:schemeClr val="tx1"/>
              </a:solidFill>
            </a:endParaRPr>
          </a:p>
          <a:p>
            <a:pPr marL="571500" indent="-571500">
              <a:buClrTx/>
              <a:buFont typeface="Wingdings" panose="05000000000000000000" pitchFamily="2" charset="2"/>
              <a:buChar char="Ø"/>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s" sz="3600" dirty="0">
                <a:solidFill>
                  <a:schemeClr val="tx1"/>
                </a:solidFill>
              </a:rPr>
              <a:t>Podemos considerar este problema como un test estadístico de hipótesis nula (H0; nuestro valor predeterminado) versus una alternativa (H1; una visión alternativa)</a:t>
            </a:r>
          </a:p>
          <a:p>
            <a:pPr marL="571500" indent="-571500">
              <a:buClrTx/>
              <a:buFont typeface="Wingdings" panose="05000000000000000000" pitchFamily="2" charset="2"/>
              <a:buChar char="Ø"/>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endParaRPr lang="en-US" sz="3600" dirty="0">
              <a:solidFill>
                <a:schemeClr val="tx1"/>
              </a:solidFill>
            </a:endParaRPr>
          </a:p>
          <a:p>
            <a:pPr marL="571500" indent="-571500">
              <a:buClrTx/>
              <a:buFont typeface="Wingdings" panose="05000000000000000000" pitchFamily="2" charset="2"/>
              <a:buChar char="Ø"/>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s" sz="3600" dirty="0">
                <a:solidFill>
                  <a:schemeClr val="tx1"/>
                </a:solidFill>
              </a:rPr>
              <a:t>El test se formula en términos de las medias de la </a:t>
            </a:r>
            <a:r>
              <a:rPr lang="es" sz="3600" b="1" dirty="0">
                <a:solidFill>
                  <a:schemeClr val="tx1"/>
                </a:solidFill>
              </a:rPr>
              <a:t>variable de respuesta </a:t>
            </a:r>
            <a:r>
              <a:rPr lang="es" sz="3600" dirty="0">
                <a:solidFill>
                  <a:schemeClr val="tx1"/>
                </a:solidFill>
              </a:rPr>
              <a:t>a través de los diferentes niveles de nuestro </a:t>
            </a:r>
            <a:r>
              <a:rPr lang="es" sz="3600" b="1" dirty="0">
                <a:solidFill>
                  <a:schemeClr val="tx1"/>
                </a:solidFill>
              </a:rPr>
              <a:t>factor</a:t>
            </a:r>
          </a:p>
        </p:txBody>
      </p:sp>
      <p:sp>
        <p:nvSpPr>
          <p:cNvPr id="4" name="Google Shape;159;p4">
            <a:extLst>
              <a:ext uri="{FF2B5EF4-FFF2-40B4-BE49-F238E27FC236}">
                <a16:creationId xmlns:a16="http://schemas.microsoft.com/office/drawing/2014/main" id="{430060EF-6145-B39D-F918-87B5BC4981F6}"/>
              </a:ext>
            </a:extLst>
          </p:cNvPr>
          <p:cNvSpPr txBox="1"/>
          <p:nvPr/>
        </p:nvSpPr>
        <p:spPr>
          <a:xfrm>
            <a:off x="866274" y="119153"/>
            <a:ext cx="10079910"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4400" b="1" dirty="0">
                <a:solidFill>
                  <a:srgbClr val="E7686A"/>
                </a:solidFill>
                <a:latin typeface="Calibri"/>
                <a:ea typeface="Calibri"/>
                <a:cs typeface="Calibri"/>
                <a:sym typeface="Calibri"/>
              </a:rPr>
              <a:t>2. ANOVA de un factor</a:t>
            </a:r>
            <a:endParaRPr sz="4000" b="1" dirty="0">
              <a:solidFill>
                <a:srgbClr val="E7686A"/>
              </a:solidFill>
              <a:latin typeface="Calibri"/>
              <a:ea typeface="Calibri"/>
              <a:cs typeface="Calibri"/>
              <a:sym typeface="Calibri"/>
            </a:endParaRP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ext Box 2"/>
          <p:cNvSpPr txBox="1">
            <a:spLocks noChangeArrowheads="1"/>
          </p:cNvSpPr>
          <p:nvPr/>
        </p:nvSpPr>
        <p:spPr bwMode="auto">
          <a:xfrm>
            <a:off x="1178719" y="1444028"/>
            <a:ext cx="15555753" cy="695769"/>
          </a:xfrm>
          <a:prstGeom prst="rect">
            <a:avLst/>
          </a:prstGeom>
          <a:noFill/>
          <a:ln w="9525">
            <a:noFill/>
            <a:round/>
            <a:headEnd/>
            <a:tailEnd/>
          </a:ln>
        </p:spPr>
        <p:txBody>
          <a:bodyPr wrap="square" lIns="135000" tIns="70200" rIns="135000" bIns="70200">
            <a:spAutoFit/>
          </a:bodyPr>
          <a:lstStyle/>
          <a:p>
            <a:pPr marL="571500" indent="-571500">
              <a:buClrTx/>
              <a:buFont typeface="Wingdings" panose="05000000000000000000" pitchFamily="2" charset="2"/>
              <a:buChar char="Ø"/>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s" sz="3600" dirty="0">
                <a:solidFill>
                  <a:schemeClr val="tx1"/>
                </a:solidFill>
              </a:rPr>
              <a:t>El test ANOVA se puede formular de la siguiente manera:</a:t>
            </a:r>
          </a:p>
        </p:txBody>
      </p:sp>
      <p:sp>
        <p:nvSpPr>
          <p:cNvPr id="16387" name="Rectangle 3"/>
          <p:cNvSpPr>
            <a:spLocks noChangeArrowheads="1"/>
          </p:cNvSpPr>
          <p:nvPr/>
        </p:nvSpPr>
        <p:spPr bwMode="auto">
          <a:xfrm>
            <a:off x="1398971" y="4430182"/>
            <a:ext cx="16335577" cy="4725461"/>
          </a:xfrm>
          <a:prstGeom prst="rect">
            <a:avLst/>
          </a:prstGeom>
          <a:noFill/>
          <a:ln w="9360">
            <a:solidFill>
              <a:srgbClr val="006666"/>
            </a:solidFill>
            <a:prstDash val="dash"/>
            <a:miter lim="800000"/>
            <a:headEnd/>
            <a:tailEnd/>
          </a:ln>
        </p:spPr>
        <p:txBody>
          <a:bodyPr wrap="square" lIns="138240" tIns="69120" rIns="138240" bIns="69120">
            <a:spAutoFit/>
          </a:bodyPr>
          <a:lstStyle/>
          <a:p>
            <a:pPr eaLnBrk="0" hangingPunct="0">
              <a:spcBef>
                <a:spcPts val="375"/>
              </a:spcBef>
              <a:buClrTx/>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s" sz="3600" dirty="0">
                <a:solidFill>
                  <a:schemeClr val="tx1"/>
                </a:solidFill>
                <a:latin typeface="+mn-lt"/>
              </a:rPr>
              <a:t>Los supuestos necesarios para realizar la prueba ANOVA son:</a:t>
            </a:r>
          </a:p>
          <a:p>
            <a:pPr marL="514350" indent="-514350" eaLnBrk="0" hangingPunct="0">
              <a:spcBef>
                <a:spcPts val="375"/>
              </a:spcBef>
              <a:buClrTx/>
              <a:buFont typeface="+mj-lt"/>
              <a:buAutoNum type="arabicPeriod"/>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s" sz="3600" dirty="0">
                <a:solidFill>
                  <a:schemeClr val="tx1"/>
                </a:solidFill>
                <a:latin typeface="+mn-lt"/>
              </a:rPr>
              <a:t>Poblaciones normales: la distribución de la variable de respuesta en todos y cada uno de los niveles debe ser normal</a:t>
            </a:r>
          </a:p>
          <a:p>
            <a:pPr marL="514350" indent="-514350" eaLnBrk="0" hangingPunct="0">
              <a:spcBef>
                <a:spcPts val="375"/>
              </a:spcBef>
              <a:buClrTx/>
              <a:buFont typeface="+mj-lt"/>
              <a:buAutoNum type="arabicPeriod"/>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s" sz="3600" dirty="0">
                <a:solidFill>
                  <a:schemeClr val="tx1"/>
                </a:solidFill>
                <a:latin typeface="+mn-lt"/>
              </a:rPr>
              <a:t>Igualdad de varianzas: las varianzas de la variable de respuesta en los diferentes niveles deben ser iguales</a:t>
            </a:r>
          </a:p>
          <a:p>
            <a:pPr marL="514350" indent="-514350" eaLnBrk="0" hangingPunct="0">
              <a:spcBef>
                <a:spcPts val="375"/>
              </a:spcBef>
              <a:buClrTx/>
              <a:buFont typeface="+mj-lt"/>
              <a:buAutoNum type="arabicPeriod"/>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s" sz="3600" dirty="0">
                <a:solidFill>
                  <a:schemeClr val="tx1"/>
                </a:solidFill>
                <a:latin typeface="+mn-lt"/>
              </a:rPr>
              <a:t>Muestras independientes: los datos muestrales en cada nivel del factor no están correlacionados con otros datos de la muestra (pertenecientes a otros niveles)</a:t>
            </a:r>
          </a:p>
        </p:txBody>
      </p:sp>
      <mc:AlternateContent xmlns:mc="http://schemas.openxmlformats.org/markup-compatibility/2006" xmlns:a14="http://schemas.microsoft.com/office/drawing/2010/main">
        <mc:Choice Requires="a14">
          <p:sp>
            <p:nvSpPr>
              <p:cNvPr id="16388" name="Text Box 4"/>
              <p:cNvSpPr txBox="1">
                <a:spLocks noChangeArrowheads="1"/>
              </p:cNvSpPr>
              <p:nvPr/>
            </p:nvSpPr>
            <p:spPr bwMode="auto">
              <a:xfrm>
                <a:off x="1795250" y="2731303"/>
                <a:ext cx="10741655" cy="1301063"/>
              </a:xfrm>
              <a:prstGeom prst="rect">
                <a:avLst/>
              </a:prstGeom>
              <a:noFill/>
              <a:ln w="9525">
                <a:noFill/>
                <a:round/>
                <a:headEnd/>
                <a:tailEnd/>
              </a:ln>
              <a:effectLst>
                <a:outerShdw dist="17819" dir="2700000" algn="ctr" rotWithShape="0">
                  <a:srgbClr val="858585"/>
                </a:outerShdw>
              </a:effectLst>
            </p:spPr>
            <p:txBody>
              <a:bodyPr wrap="square" lIns="135000" tIns="70200" rIns="135000" bIns="70200">
                <a:spAutoFit/>
              </a:bodyPr>
              <a:lstStyle/>
              <a:p>
                <a:pPr>
                  <a:spcBef>
                    <a:spcPts val="413"/>
                  </a:spcBef>
                  <a:buClrTx/>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defRPr/>
                </a:pPr>
                <a:r>
                  <a:rPr lang="es" sz="3600" dirty="0">
                    <a:ln w="0"/>
                    <a:solidFill>
                      <a:schemeClr val="tx1"/>
                    </a:solidFill>
                    <a:effectLst>
                      <a:outerShdw blurRad="38100" dist="19050" dir="2700000" algn="tl" rotWithShape="0">
                        <a:schemeClr val="dk1">
                          <a:alpha val="40000"/>
                        </a:schemeClr>
                      </a:outerShdw>
                    </a:effectLst>
                  </a:rPr>
                  <a:t>H </a:t>
                </a:r>
                <a:r>
                  <a:rPr lang="es" sz="3600" baseline="-25000" dirty="0">
                    <a:ln w="0"/>
                    <a:solidFill>
                      <a:schemeClr val="tx1"/>
                    </a:solidFill>
                    <a:effectLst>
                      <a:outerShdw blurRad="38100" dist="19050" dir="2700000" algn="tl" rotWithShape="0">
                        <a:schemeClr val="dk1">
                          <a:alpha val="40000"/>
                        </a:schemeClr>
                      </a:outerShdw>
                    </a:effectLst>
                  </a:rPr>
                  <a:t>0 </a:t>
                </a:r>
                <a:r>
                  <a:rPr lang="es" sz="3600" dirty="0">
                    <a:ln w="0"/>
                    <a:solidFill>
                      <a:schemeClr val="tx1"/>
                    </a:solidFill>
                    <a:effectLst>
                      <a:outerShdw blurRad="38100" dist="19050" dir="2700000" algn="tl" rotWithShape="0">
                        <a:schemeClr val="dk1">
                          <a:alpha val="40000"/>
                        </a:schemeClr>
                      </a:outerShdw>
                    </a:effectLst>
                  </a:rPr>
                  <a:t>: </a:t>
                </a:r>
                <a14:m>
                  <m:oMath xmlns:m="http://schemas.openxmlformats.org/officeDocument/2006/math">
                    <m:sSub>
                      <m:sSubPr>
                        <m:ctrlPr>
                          <a:rPr lang="es-ES" sz="360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ctrlPr>
                      </m:sSubPr>
                      <m:e>
                        <m:r>
                          <a:rPr lang="es-ES" sz="360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t>𝜇</m:t>
                        </m:r>
                      </m:e>
                      <m:sub>
                        <m:r>
                          <a:rPr lang="es-ES" sz="360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1</m:t>
                        </m:r>
                      </m:sub>
                    </m:sSub>
                    <m:r>
                      <a:rPr lang="es-ES" sz="360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m:t>
                    </m:r>
                    <m:sSub>
                      <m:sSubPr>
                        <m:ctrlPr>
                          <a:rPr lang="es-ES" sz="3600" i="1">
                            <a:ln w="0"/>
                            <a:solidFill>
                              <a:schemeClr val="tx1"/>
                            </a:solidFill>
                            <a:effectLst>
                              <a:outerShdw blurRad="38100" dist="19050" dir="2700000" algn="tl" rotWithShape="0">
                                <a:schemeClr val="dk1">
                                  <a:alpha val="40000"/>
                                </a:schemeClr>
                              </a:outerShdw>
                            </a:effectLst>
                            <a:latin typeface="Cambria Math" panose="02040503050406030204" pitchFamily="18" charset="0"/>
                          </a:rPr>
                        </m:ctrlPr>
                      </m:sSubPr>
                      <m:e>
                        <m:r>
                          <a:rPr lang="es-ES" sz="36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t>𝜇</m:t>
                        </m:r>
                      </m:e>
                      <m:sub>
                        <m:r>
                          <a:rPr lang="es-ES" sz="360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t>2</m:t>
                        </m:r>
                      </m:sub>
                    </m:sSub>
                    <m:r>
                      <a:rPr lang="es-ES" sz="360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m:t>
                    </m:r>
                    <m:sSub>
                      <m:sSubPr>
                        <m:ctrlPr>
                          <a:rPr lang="es-ES" sz="3600" i="1">
                            <a:ln w="0"/>
                            <a:solidFill>
                              <a:schemeClr val="tx1"/>
                            </a:solidFill>
                            <a:effectLst>
                              <a:outerShdw blurRad="38100" dist="19050" dir="2700000" algn="tl" rotWithShape="0">
                                <a:schemeClr val="dk1">
                                  <a:alpha val="40000"/>
                                </a:schemeClr>
                              </a:outerShdw>
                            </a:effectLst>
                            <a:latin typeface="Cambria Math" panose="02040503050406030204" pitchFamily="18" charset="0"/>
                          </a:rPr>
                        </m:ctrlPr>
                      </m:sSubPr>
                      <m:e>
                        <m:r>
                          <a:rPr lang="es-ES" sz="36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t>𝜇</m:t>
                        </m:r>
                      </m:e>
                      <m:sub>
                        <m:r>
                          <a:rPr lang="es-ES" sz="360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𝐾</m:t>
                        </m:r>
                      </m:sub>
                    </m:sSub>
                  </m:oMath>
                </a14:m>
                <a:endParaRPr lang="es-ES" sz="3600" dirty="0">
                  <a:ln w="0"/>
                  <a:solidFill>
                    <a:schemeClr val="tx1"/>
                  </a:solidFill>
                  <a:effectLst>
                    <a:outerShdw blurRad="38100" dist="19050" dir="2700000" algn="tl" rotWithShape="0">
                      <a:schemeClr val="dk1">
                        <a:alpha val="40000"/>
                      </a:schemeClr>
                    </a:outerShdw>
                  </a:effectLst>
                </a:endParaRPr>
              </a:p>
              <a:p>
                <a:pPr>
                  <a:spcBef>
                    <a:spcPts val="413"/>
                  </a:spcBef>
                  <a:buClrTx/>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defRPr/>
                </a:pPr>
                <a:r>
                  <a:rPr lang="es" sz="3600" dirty="0">
                    <a:ln w="0"/>
                    <a:solidFill>
                      <a:schemeClr val="tx1"/>
                    </a:solidFill>
                    <a:effectLst>
                      <a:outerShdw blurRad="38100" dist="19050" dir="2700000" algn="tl" rotWithShape="0">
                        <a:schemeClr val="dk1">
                          <a:alpha val="40000"/>
                        </a:schemeClr>
                      </a:outerShdw>
                    </a:effectLst>
                  </a:rPr>
                  <a:t>H </a:t>
                </a:r>
                <a:r>
                  <a:rPr lang="es" sz="3600" baseline="-25000" dirty="0">
                    <a:ln w="0"/>
                    <a:solidFill>
                      <a:schemeClr val="tx1"/>
                    </a:solidFill>
                    <a:effectLst>
                      <a:outerShdw blurRad="38100" dist="19050" dir="2700000" algn="tl" rotWithShape="0">
                        <a:schemeClr val="dk1">
                          <a:alpha val="40000"/>
                        </a:schemeClr>
                      </a:outerShdw>
                    </a:effectLst>
                  </a:rPr>
                  <a:t>1 </a:t>
                </a:r>
                <a:r>
                  <a:rPr lang="es" sz="3600" dirty="0">
                    <a:ln w="0"/>
                    <a:solidFill>
                      <a:schemeClr val="tx1"/>
                    </a:solidFill>
                    <a:effectLst>
                      <a:outerShdw blurRad="38100" dist="19050" dir="2700000" algn="tl" rotWithShape="0">
                        <a:schemeClr val="dk1">
                          <a:alpha val="40000"/>
                        </a:schemeClr>
                      </a:outerShdw>
                    </a:effectLst>
                  </a:rPr>
                  <a:t>: Al menos dos </a:t>
                </a:r>
                <a14:m>
                  <m:oMath xmlns:m="http://schemas.openxmlformats.org/officeDocument/2006/math">
                    <m:sSub>
                      <m:sSubPr>
                        <m:ctrlPr>
                          <a:rPr lang="es-ES" sz="3600" i="1">
                            <a:ln w="0"/>
                            <a:solidFill>
                              <a:schemeClr val="tx1"/>
                            </a:solidFill>
                            <a:effectLst>
                              <a:outerShdw blurRad="38100" dist="19050" dir="2700000" algn="tl" rotWithShape="0">
                                <a:schemeClr val="dk1">
                                  <a:alpha val="40000"/>
                                </a:schemeClr>
                              </a:outerShdw>
                            </a:effectLst>
                            <a:latin typeface="Cambria Math" panose="02040503050406030204" pitchFamily="18" charset="0"/>
                          </a:rPr>
                        </m:ctrlPr>
                      </m:sSubPr>
                      <m:e>
                        <m:r>
                          <a:rPr lang="es-ES" sz="36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t>𝜇</m:t>
                        </m:r>
                      </m:e>
                      <m:sub>
                        <m:r>
                          <a:rPr lang="es-ES" sz="3600" i="1">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t>𝑖</m:t>
                        </m:r>
                      </m:sub>
                    </m:sSub>
                    <m:r>
                      <a:rPr lang="es-ES" sz="3600" b="0" i="0"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ea typeface="Cambria Math" panose="02040503050406030204" pitchFamily="18" charset="0"/>
                      </a:rPr>
                      <m:t> </m:t>
                    </m:r>
                  </m:oMath>
                </a14:m>
                <a:r>
                  <a:rPr lang="es" sz="3600" dirty="0">
                    <a:ln w="0"/>
                    <a:solidFill>
                      <a:schemeClr val="tx1"/>
                    </a:solidFill>
                    <a:effectLst>
                      <a:outerShdw blurRad="38100" dist="19050" dir="2700000" algn="tl" rotWithShape="0">
                        <a:schemeClr val="dk1">
                          <a:alpha val="40000"/>
                        </a:schemeClr>
                      </a:outerShdw>
                    </a:effectLst>
                  </a:rPr>
                  <a:t>diferentes</a:t>
                </a:r>
                <a:endParaRPr lang="es-ES" sz="3600" baseline="-25000" dirty="0">
                  <a:ln w="0"/>
                  <a:solidFill>
                    <a:schemeClr val="tx1"/>
                  </a:solidFill>
                  <a:effectLst>
                    <a:outerShdw blurRad="38100" dist="19050" dir="2700000" algn="tl" rotWithShape="0">
                      <a:schemeClr val="dk1">
                        <a:alpha val="40000"/>
                      </a:schemeClr>
                    </a:outerShdw>
                  </a:effectLst>
                </a:endParaRPr>
              </a:p>
            </p:txBody>
          </p:sp>
        </mc:Choice>
        <mc:Fallback xmlns="">
          <p:sp>
            <p:nvSpPr>
              <p:cNvPr id="16388" name="Text Box 4"/>
              <p:cNvSpPr txBox="1">
                <a:spLocks noRot="1" noChangeAspect="1" noMove="1" noResize="1" noEditPoints="1" noAdjustHandles="1" noChangeArrowheads="1" noChangeShapeType="1" noTextEdit="1"/>
              </p:cNvSpPr>
              <p:nvPr/>
            </p:nvSpPr>
            <p:spPr bwMode="auto">
              <a:xfrm>
                <a:off x="1795250" y="2731303"/>
                <a:ext cx="10741655" cy="1301063"/>
              </a:xfrm>
              <a:prstGeom prst="rect">
                <a:avLst/>
              </a:prstGeom>
              <a:blipFill>
                <a:blip r:embed="rId3"/>
                <a:stretch>
                  <a:fillRect l="-112" t="-755"/>
                </a:stretch>
              </a:blipFill>
              <a:ln w="9525">
                <a:noFill/>
                <a:round/>
                <a:headEnd/>
                <a:tailEnd/>
              </a:ln>
              <a:effectLst>
                <a:outerShdw dist="17819" dir="2700000" algn="ctr" rotWithShape="0">
                  <a:srgbClr val="858585"/>
                </a:outerShdw>
              </a:effectLst>
            </p:spPr>
            <p:txBody>
              <a:bodyPr/>
              <a:lstStyle/>
              <a:p>
                <a:r>
                  <a:rPr lang="es-ES">
                    <a:noFill/>
                  </a:rPr>
                  <a:t> </a:t>
                </a:r>
              </a:p>
            </p:txBody>
          </p:sp>
        </mc:Fallback>
      </mc:AlternateContent>
      <p:sp>
        <p:nvSpPr>
          <p:cNvPr id="6" name="Google Shape;159;p4">
            <a:extLst>
              <a:ext uri="{FF2B5EF4-FFF2-40B4-BE49-F238E27FC236}">
                <a16:creationId xmlns:a16="http://schemas.microsoft.com/office/drawing/2014/main" id="{430060EF-6145-B39D-F918-87B5BC4981F6}"/>
              </a:ext>
            </a:extLst>
          </p:cNvPr>
          <p:cNvSpPr txBox="1"/>
          <p:nvPr/>
        </p:nvSpPr>
        <p:spPr>
          <a:xfrm>
            <a:off x="866274" y="119153"/>
            <a:ext cx="10079910"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4400" b="1" dirty="0">
                <a:solidFill>
                  <a:srgbClr val="E7686A"/>
                </a:solidFill>
                <a:latin typeface="Calibri"/>
                <a:ea typeface="Calibri"/>
                <a:cs typeface="Calibri"/>
                <a:sym typeface="Calibri"/>
              </a:rPr>
              <a:t>2. ANOVA de un factor</a:t>
            </a:r>
            <a:endParaRPr sz="4000" b="1" dirty="0">
              <a:solidFill>
                <a:srgbClr val="E7686A"/>
              </a:solidFill>
              <a:latin typeface="Calibri"/>
              <a:ea typeface="Calibri"/>
              <a:cs typeface="Calibri"/>
              <a:sym typeface="Calibri"/>
            </a:endParaRPr>
          </a:p>
        </p:txBody>
      </p:sp>
    </p:spTree>
    <p:extLst>
      <p:ext uri="{BB962C8B-B14F-4D97-AF65-F5344CB8AC3E}">
        <p14:creationId xmlns:p14="http://schemas.microsoft.com/office/powerpoint/2010/main" val="3298283812"/>
      </p:ext>
    </p:extLst>
  </p:cSld>
  <p:clrMapOvr>
    <a:masterClrMapping/>
  </p:clrMapOvr>
  <p:transition spd="med"/>
  <p:timing>
    <p:tnLst>
      <p:par>
        <p:cTn id="1" dur="indefinite" restart="never" nodeType="tmRoot">
          <p:childTnLst>
            <p:seq concurrent="1" nextAc="seek">
              <p:cTn id="2" dur="indefinite" nodeType="mainSeq">
                <p:childTnLst>
                  <p:par>
                    <p:cTn id="3" fill="hold" nodeType="clickEffect">
                      <p:stCondLst>
                        <p:cond delay="indefinite"/>
                      </p:stCondLst>
                      <p:childTnLst>
                        <p:par>
                          <p:cTn id="4" fill="hold" nodeType="clickEffect">
                            <p:stCondLst>
                              <p:cond delay="0"/>
                            </p:stCondLst>
                            <p:childTnLst>
                              <p:par>
                                <p:cTn id="5" presetID="1" presetClass="entr" fill="hold" nodeType="clickEffect">
                                  <p:stCondLst>
                                    <p:cond delay="0"/>
                                  </p:stCondLst>
                                  <p:childTnLst>
                                    <p:set>
                                      <p:cBhvr additive="repl">
                                        <p:cTn id="6" dur="1" fill="hold">
                                          <p:stCondLst>
                                            <p:cond delay="0"/>
                                          </p:stCondLst>
                                        </p:cTn>
                                        <p:tgtEl>
                                          <p:spTgt spid="16388"/>
                                        </p:tgtEl>
                                        <p:attrNameLst>
                                          <p:attrName>style.visibility</p:attrName>
                                        </p:attrNameLst>
                                      </p:cBhvr>
                                      <p:to>
                                        <p:strVal val="visible"/>
                                      </p:to>
                                    </p:set>
                                  </p:childTnLst>
                                </p:cTn>
                              </p:par>
                            </p:childTnLst>
                          </p:cTn>
                        </p:par>
                      </p:childTnLst>
                    </p:cTn>
                  </p:par>
                  <p:par>
                    <p:cTn id="7" fill="hold" nodeType="clickEffect">
                      <p:stCondLst>
                        <p:cond delay="indefinite"/>
                      </p:stCondLst>
                      <p:childTnLst>
                        <p:par>
                          <p:cTn id="8" fill="hold" nodeType="clickEffect">
                            <p:stCondLst>
                              <p:cond delay="0"/>
                            </p:stCondLst>
                            <p:childTnLst>
                              <p:par>
                                <p:cTn id="9" presetID="22" presetClass="entr" presetSubtype="1" fill="hold" nodeType="clickEffect">
                                  <p:stCondLst>
                                    <p:cond delay="0"/>
                                  </p:stCondLst>
                                  <p:childTnLst>
                                    <p:set>
                                      <p:cBhvr additive="repl">
                                        <p:cTn id="10" dur="1" fill="hold">
                                          <p:stCondLst>
                                            <p:cond delay="0"/>
                                          </p:stCondLst>
                                        </p:cTn>
                                        <p:tgtEl>
                                          <p:spTgt spid="16387"/>
                                        </p:tgtEl>
                                        <p:attrNameLst>
                                          <p:attrName>style.visibility</p:attrName>
                                        </p:attrNameLst>
                                      </p:cBhvr>
                                      <p:to>
                                        <p:strVal val="visible"/>
                                      </p:to>
                                    </p:set>
                                    <p:animEffect transition="in" filter="wipe(up)">
                                      <p:cBhvr additive="repl">
                                        <p:cTn id="11" dur="500"/>
                                        <p:tgtEl>
                                          <p:spTgt spid="163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837852E-1846-5BD7-8FCA-4D147A4FAF03}"/>
              </a:ext>
            </a:extLst>
          </p:cNvPr>
          <p:cNvGrpSpPr/>
          <p:nvPr/>
        </p:nvGrpSpPr>
        <p:grpSpPr>
          <a:xfrm>
            <a:off x="10946184" y="4452487"/>
            <a:ext cx="7498677" cy="2665095"/>
            <a:chOff x="2640807" y="2778920"/>
            <a:chExt cx="7772997" cy="2507455"/>
          </a:xfrm>
        </p:grpSpPr>
        <mc:AlternateContent xmlns:mc="http://schemas.openxmlformats.org/markup-compatibility/2006" xmlns:a14="http://schemas.microsoft.com/office/drawing/2010/main">
          <mc:Choice Requires="a14">
            <p:sp>
              <p:nvSpPr>
                <p:cNvPr id="2050" name="Object 3"/>
                <p:cNvSpPr txBox="1"/>
                <p:nvPr/>
              </p:nvSpPr>
              <p:spPr bwMode="auto">
                <a:xfrm>
                  <a:off x="3486150" y="4307682"/>
                  <a:ext cx="5873874" cy="978693"/>
                </a:xfrm>
                <a:prstGeom prst="rect">
                  <a:avLst/>
                </a:prstGeom>
                <a:noFill/>
              </p:spPr>
              <p:txBody>
                <a:bodyPr>
                  <a:normAutofit/>
                </a:bodyPr>
                <a:lstStyle/>
                <a:p>
                  <a:pPr/>
                  <a14:m>
                    <m:oMathPara xmlns:m="http://schemas.openxmlformats.org/officeDocument/2006/math">
                      <m:oMathParaPr>
                        <m:jc m:val="centerGroup"/>
                      </m:oMathParaPr>
                      <m:oMath xmlns:m="http://schemas.openxmlformats.org/officeDocument/2006/math">
                        <m:sSub>
                          <m:sSubPr>
                            <m:ctrlPr>
                              <a:rPr lang="es-ES" sz="3600" i="1">
                                <a:latin typeface="Cambria Math" panose="02040503050406030204" pitchFamily="18" charset="0"/>
                              </a:rPr>
                            </m:ctrlPr>
                          </m:sSubPr>
                          <m:e>
                            <m:r>
                              <a:rPr lang="es-ES" sz="3600" i="1">
                                <a:latin typeface="Cambria Math" panose="02040503050406030204" pitchFamily="18" charset="0"/>
                              </a:rPr>
                              <m:t>𝑋</m:t>
                            </m:r>
                          </m:e>
                          <m:sub>
                            <m:r>
                              <m:rPr>
                                <m:nor/>
                              </m:rPr>
                              <a:rPr lang="es-ES" sz="3600">
                                <a:latin typeface="Cambria Math" panose="02040503050406030204" pitchFamily="18" charset="0"/>
                              </a:rPr>
                              <m:t>i</m:t>
                            </m:r>
                            <m:r>
                              <m:rPr>
                                <m:nor/>
                              </m:rPr>
                              <a:rPr lang="es-ES" sz="3600" b="0" i="0" smtClean="0">
                                <a:latin typeface="Cambria Math" panose="02040503050406030204" pitchFamily="18" charset="0"/>
                              </a:rPr>
                              <m:t>r</m:t>
                            </m:r>
                          </m:sub>
                        </m:sSub>
                        <m:r>
                          <a:rPr lang="es-ES" sz="3600" i="1">
                            <a:latin typeface="Cambria Math" panose="02040503050406030204" pitchFamily="18" charset="0"/>
                          </a:rPr>
                          <m:t>=</m:t>
                        </m:r>
                        <m:r>
                          <m:rPr>
                            <m:nor/>
                          </m:rPr>
                          <a:rPr lang="es-ES" sz="3600">
                            <a:latin typeface="Cambria Math" panose="02040503050406030204" pitchFamily="18" charset="0"/>
                          </a:rPr>
                          <m:t> </m:t>
                        </m:r>
                        <m:r>
                          <m:rPr>
                            <m:nor/>
                          </m:rPr>
                          <a:rPr lang="es-ES" sz="3600">
                            <a:latin typeface="Cambria Math" panose="02040503050406030204" pitchFamily="18" charset="0"/>
                          </a:rPr>
                          <m:t>μ</m:t>
                        </m:r>
                        <m:r>
                          <m:rPr>
                            <m:nor/>
                          </m:rPr>
                          <a:rPr lang="es-ES" sz="3600">
                            <a:latin typeface="Cambria Math" panose="02040503050406030204" pitchFamily="18" charset="0"/>
                          </a:rPr>
                          <m:t> </m:t>
                        </m:r>
                        <m:r>
                          <a:rPr lang="es-ES" sz="3600" i="1">
                            <a:latin typeface="Cambria Math" panose="02040503050406030204" pitchFamily="18" charset="0"/>
                          </a:rPr>
                          <m:t>+</m:t>
                        </m:r>
                        <m:r>
                          <m:rPr>
                            <m:nor/>
                          </m:rPr>
                          <a:rPr lang="es-ES" sz="3600">
                            <a:latin typeface="Cambria Math" panose="02040503050406030204" pitchFamily="18" charset="0"/>
                          </a:rPr>
                          <m:t> </m:t>
                        </m:r>
                        <m:sSub>
                          <m:sSubPr>
                            <m:ctrlPr>
                              <a:rPr lang="es-ES" sz="3600" i="1">
                                <a:latin typeface="Cambria Math" panose="02040503050406030204" pitchFamily="18" charset="0"/>
                              </a:rPr>
                            </m:ctrlPr>
                          </m:sSubPr>
                          <m:e>
                            <m:r>
                              <m:rPr>
                                <m:nor/>
                              </m:rPr>
                              <a:rPr lang="es-ES" sz="3600">
                                <a:latin typeface="Cambria Math" panose="02040503050406030204" pitchFamily="18" charset="0"/>
                              </a:rPr>
                              <m:t>α</m:t>
                            </m:r>
                          </m:e>
                          <m:sub>
                            <m:r>
                              <a:rPr lang="es-ES" sz="3600" i="1">
                                <a:latin typeface="Cambria Math" panose="02040503050406030204" pitchFamily="18" charset="0"/>
                              </a:rPr>
                              <m:t>𝑖</m:t>
                            </m:r>
                          </m:sub>
                        </m:sSub>
                        <m:r>
                          <a:rPr lang="es-ES" sz="3600" i="1">
                            <a:latin typeface="Cambria Math" panose="02040503050406030204" pitchFamily="18" charset="0"/>
                          </a:rPr>
                          <m:t>+</m:t>
                        </m:r>
                        <m:r>
                          <m:rPr>
                            <m:nor/>
                          </m:rPr>
                          <a:rPr lang="es-ES" sz="3600">
                            <a:latin typeface="Cambria Math" panose="02040503050406030204" pitchFamily="18" charset="0"/>
                          </a:rPr>
                          <m:t> </m:t>
                        </m:r>
                        <m:sSub>
                          <m:sSubPr>
                            <m:ctrlPr>
                              <a:rPr lang="es-ES" sz="3600" i="1">
                                <a:latin typeface="Cambria Math" panose="02040503050406030204" pitchFamily="18" charset="0"/>
                              </a:rPr>
                            </m:ctrlPr>
                          </m:sSubPr>
                          <m:e>
                            <m:r>
                              <m:rPr>
                                <m:nor/>
                              </m:rPr>
                              <a:rPr lang="es-ES" sz="3600">
                                <a:latin typeface="Cambria Math" panose="02040503050406030204" pitchFamily="18" charset="0"/>
                              </a:rPr>
                              <m:t>u</m:t>
                            </m:r>
                          </m:e>
                          <m:sub>
                            <m:r>
                              <m:rPr>
                                <m:nor/>
                              </m:rPr>
                              <a:rPr lang="es-ES" sz="3600">
                                <a:latin typeface="Cambria Math" panose="02040503050406030204" pitchFamily="18" charset="0"/>
                              </a:rPr>
                              <m:t>i</m:t>
                            </m:r>
                            <m:r>
                              <m:rPr>
                                <m:nor/>
                              </m:rPr>
                              <a:rPr lang="es-ES" sz="3600" b="0" i="0" smtClean="0">
                                <a:latin typeface="Cambria Math" panose="02040503050406030204" pitchFamily="18" charset="0"/>
                              </a:rPr>
                              <m:t>r</m:t>
                            </m:r>
                          </m:sub>
                        </m:sSub>
                      </m:oMath>
                    </m:oMathPara>
                  </a14:m>
                  <a:endParaRPr lang="es-ES" sz="3600" dirty="0"/>
                </a:p>
              </p:txBody>
            </p:sp>
          </mc:Choice>
          <mc:Fallback xmlns="">
            <p:sp>
              <p:nvSpPr>
                <p:cNvPr id="2050" name="Object 3"/>
                <p:cNvSpPr txBox="1">
                  <a:spLocks noRot="1" noChangeAspect="1" noMove="1" noResize="1" noEditPoints="1" noAdjustHandles="1" noChangeArrowheads="1" noChangeShapeType="1" noTextEdit="1"/>
                </p:cNvSpPr>
                <p:nvPr/>
              </p:nvSpPr>
              <p:spPr bwMode="auto">
                <a:xfrm>
                  <a:off x="3486150" y="4307682"/>
                  <a:ext cx="5873874" cy="978693"/>
                </a:xfrm>
                <a:prstGeom prst="rect">
                  <a:avLst/>
                </a:prstGeom>
                <a:blipFill>
                  <a:blip r:embed="rId4"/>
                  <a:stretch>
                    <a:fillRect/>
                  </a:stretch>
                </a:blipFill>
              </p:spPr>
              <p:txBody>
                <a:bodyPr/>
                <a:lstStyle/>
                <a:p>
                  <a:r xmlns:a="http://schemas.openxmlformats.org/drawingml/2006/main">
                    <a:rPr lang="es">
                      <a:noFill/>
                    </a:rPr>
                    <a:t> </a:t>
                  </a:r>
                </a:p>
              </p:txBody>
            </p:sp>
          </mc:Fallback>
        </mc:AlternateContent>
        <p:sp>
          <p:nvSpPr>
            <p:cNvPr id="18436" name="AutoShape 4"/>
            <p:cNvSpPr>
              <a:spLocks noChangeArrowheads="1"/>
            </p:cNvSpPr>
            <p:nvPr/>
          </p:nvSpPr>
          <p:spPr bwMode="auto">
            <a:xfrm>
              <a:off x="2640807" y="2778920"/>
              <a:ext cx="4643677" cy="978383"/>
            </a:xfrm>
            <a:prstGeom prst="wedgeEllipseCallout">
              <a:avLst>
                <a:gd name="adj1" fmla="val 36009"/>
                <a:gd name="adj2" fmla="val 130468"/>
              </a:avLst>
            </a:prstGeom>
            <a:solidFill>
              <a:srgbClr val="BBE0E3"/>
            </a:solidFill>
            <a:ln w="9525">
              <a:noFill/>
              <a:round/>
              <a:headEnd/>
              <a:tailEnd/>
            </a:ln>
          </p:spPr>
          <p:txBody>
            <a:bodyPr wrap="none" lIns="135000" tIns="70200" rIns="135000" bIns="70200">
              <a:spAutoFit/>
            </a:bodyPr>
            <a:lstStyle/>
            <a:p>
              <a:pPr>
                <a:buClrTx/>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s" sz="3600">
                  <a:solidFill>
                    <a:srgbClr val="CC0000"/>
                  </a:solidFill>
                  <a:latin typeface="Tahoma" pitchFamily="34" charset="0"/>
                </a:rPr>
                <a:t>Efecto del nivel i</a:t>
              </a:r>
            </a:p>
          </p:txBody>
        </p:sp>
        <p:sp>
          <p:nvSpPr>
            <p:cNvPr id="18437" name="AutoShape 5"/>
            <p:cNvSpPr>
              <a:spLocks noChangeArrowheads="1"/>
            </p:cNvSpPr>
            <p:nvPr/>
          </p:nvSpPr>
          <p:spPr bwMode="auto">
            <a:xfrm>
              <a:off x="7634288" y="2778920"/>
              <a:ext cx="2779516" cy="978383"/>
            </a:xfrm>
            <a:prstGeom prst="wedgeEllipseCallout">
              <a:avLst>
                <a:gd name="adj1" fmla="val -29993"/>
                <a:gd name="adj2" fmla="val 126862"/>
              </a:avLst>
            </a:prstGeom>
            <a:solidFill>
              <a:srgbClr val="FFCC99"/>
            </a:solidFill>
            <a:ln w="9525">
              <a:noFill/>
              <a:round/>
              <a:headEnd/>
              <a:tailEnd/>
            </a:ln>
          </p:spPr>
          <p:txBody>
            <a:bodyPr wrap="none" lIns="135000" tIns="70200" rIns="135000" bIns="70200">
              <a:spAutoFit/>
            </a:bodyPr>
            <a:lstStyle/>
            <a:p>
              <a:pPr>
                <a:buClrTx/>
                <a:tabLst>
                  <a:tab pos="0" algn="l"/>
                  <a:tab pos="1371600" algn="l"/>
                  <a:tab pos="2743200" algn="l"/>
                  <a:tab pos="4114800" algn="l"/>
                  <a:tab pos="5486400" algn="l"/>
                  <a:tab pos="6858000" algn="l"/>
                  <a:tab pos="8229600" algn="l"/>
                  <a:tab pos="9601200" algn="l"/>
                  <a:tab pos="10972800" algn="l"/>
                  <a:tab pos="12344400" algn="l"/>
                  <a:tab pos="13716000" algn="l"/>
                  <a:tab pos="15087600" algn="l"/>
                </a:tabLst>
              </a:pPr>
              <a:r>
                <a:rPr lang="es" sz="3600" dirty="0">
                  <a:solidFill>
                    <a:srgbClr val="CC0000"/>
                  </a:solidFill>
                  <a:latin typeface="Tahoma" pitchFamily="34" charset="0"/>
                </a:rPr>
                <a:t>Residual</a:t>
              </a:r>
            </a:p>
          </p:txBody>
        </p:sp>
      </p:gr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81400EBD-644E-ACC0-2BA5-C84B728C6526}"/>
                  </a:ext>
                </a:extLst>
              </p:cNvPr>
              <p:cNvSpPr txBox="1"/>
              <p:nvPr/>
            </p:nvSpPr>
            <p:spPr>
              <a:xfrm>
                <a:off x="581256" y="1187266"/>
                <a:ext cx="11071703" cy="8002062"/>
              </a:xfrm>
              <a:prstGeom prst="rect">
                <a:avLst/>
              </a:prstGeom>
              <a:noFill/>
            </p:spPr>
            <p:txBody>
              <a:bodyPr wrap="square" rtlCol="0">
                <a:spAutoFit/>
              </a:bodyPr>
              <a:lstStyle/>
              <a:p>
                <a:pPr marL="457200" indent="-457200">
                  <a:buFont typeface="Wingdings" panose="05000000000000000000" pitchFamily="2" charset="2"/>
                  <a:buChar char="Ø"/>
                </a:pPr>
                <a14:m>
                  <m:oMath xmlns:m="http://schemas.openxmlformats.org/officeDocument/2006/math">
                    <m:sSub>
                      <m:sSubPr>
                        <m:ctrlPr>
                          <a:rPr lang="es-ES" sz="3200" i="1" smtClean="0">
                            <a:latin typeface="Cambria Math" panose="02040503050406030204" pitchFamily="18" charset="0"/>
                          </a:rPr>
                        </m:ctrlPr>
                      </m:sSubPr>
                      <m:e>
                        <m:r>
                          <a:rPr lang="es-ES" sz="3200" i="1">
                            <a:latin typeface="Cambria Math" panose="02040503050406030204" pitchFamily="18" charset="0"/>
                          </a:rPr>
                          <m:t>𝑋</m:t>
                        </m:r>
                      </m:e>
                      <m:sub>
                        <m:r>
                          <m:rPr>
                            <m:nor/>
                          </m:rPr>
                          <a:rPr lang="es-ES" sz="3200" b="0" i="0" smtClean="0">
                            <a:latin typeface="Cambria Math" panose="02040503050406030204" pitchFamily="18" charset="0"/>
                          </a:rPr>
                          <m:t>ir</m:t>
                        </m:r>
                      </m:sub>
                    </m:sSub>
                  </m:oMath>
                </a14:m>
                <a:r>
                  <a:rPr lang="es" sz="3200" dirty="0">
                    <a:latin typeface="+mn-lt"/>
                    <a:cs typeface="Calibri" panose="020F0502020204030204" pitchFamily="34" charset="0"/>
                  </a:rPr>
                  <a:t> es el valor de nuestra variable de respuesta para el individuo </a:t>
                </a:r>
                <a14:m>
                  <m:oMath xmlns:m="http://schemas.openxmlformats.org/officeDocument/2006/math">
                    <m:r>
                      <a:rPr lang="es-ES" sz="3200" b="0" i="1" dirty="0" smtClean="0">
                        <a:latin typeface="Cambria Math" panose="02040503050406030204" pitchFamily="18" charset="0"/>
                        <a:cs typeface="Calibri" panose="020F0502020204030204" pitchFamily="34" charset="0"/>
                      </a:rPr>
                      <m:t>𝑟</m:t>
                    </m:r>
                  </m:oMath>
                </a14:m>
                <a:r>
                  <a:rPr lang="es" sz="3200" dirty="0">
                    <a:latin typeface="+mn-lt"/>
                    <a:cs typeface="Calibri" panose="020F0502020204030204" pitchFamily="34" charset="0"/>
                  </a:rPr>
                  <a:t>  en la categoría </a:t>
                </a:r>
                <a14:m>
                  <m:oMath xmlns:m="http://schemas.openxmlformats.org/officeDocument/2006/math">
                    <m:r>
                      <a:rPr lang="es-ES" sz="3200" i="1" dirty="0">
                        <a:latin typeface="Cambria Math" panose="02040503050406030204" pitchFamily="18" charset="0"/>
                        <a:cs typeface="Calibri" panose="020F0502020204030204" pitchFamily="34" charset="0"/>
                      </a:rPr>
                      <m:t>𝑖</m:t>
                    </m:r>
                  </m:oMath>
                </a14:m>
                <a:r>
                  <a:rPr lang="en-US" sz="3200" dirty="0">
                    <a:cs typeface="Calibri" panose="020F0502020204030204" pitchFamily="34" charset="0"/>
                  </a:rPr>
                  <a:t> </a:t>
                </a:r>
                <a:r>
                  <a:rPr lang="es" sz="3200" dirty="0">
                    <a:latin typeface="+mn-lt"/>
                    <a:cs typeface="Calibri" panose="020F0502020204030204" pitchFamily="34" charset="0"/>
                  </a:rPr>
                  <a:t> (nivel </a:t>
                </a:r>
                <a14:m>
                  <m:oMath xmlns:m="http://schemas.openxmlformats.org/officeDocument/2006/math">
                    <m:r>
                      <a:rPr lang="es-ES" sz="3200" b="0" i="1" dirty="0" smtClean="0">
                        <a:latin typeface="Cambria Math" panose="02040503050406030204" pitchFamily="18" charset="0"/>
                        <a:cs typeface="Calibri" panose="020F0502020204030204" pitchFamily="34" charset="0"/>
                      </a:rPr>
                      <m:t>𝑖</m:t>
                    </m:r>
                  </m:oMath>
                </a14:m>
                <a:r>
                  <a:rPr lang="en-US" sz="3200" dirty="0">
                    <a:latin typeface="+mn-lt"/>
                    <a:cs typeface="Calibri" panose="020F0502020204030204" pitchFamily="34" charset="0"/>
                  </a:rPr>
                  <a:t>)</a:t>
                </a:r>
              </a:p>
              <a:p>
                <a:pPr marL="457200" indent="-457200">
                  <a:buFont typeface="Wingdings" panose="05000000000000000000" pitchFamily="2" charset="2"/>
                  <a:buChar char="Ø"/>
                </a:pPr>
                <a:endParaRPr lang="en-US" sz="3200" dirty="0">
                  <a:latin typeface="+mn-lt"/>
                  <a:cs typeface="Calibri" panose="020F0502020204030204" pitchFamily="34" charset="0"/>
                </a:endParaRPr>
              </a:p>
              <a:p>
                <a:pPr marL="457200" indent="-457200">
                  <a:buFont typeface="Wingdings" panose="05000000000000000000" pitchFamily="2" charset="2"/>
                  <a:buChar char="Ø"/>
                </a:pPr>
                <a:r>
                  <a:rPr lang="es" sz="3200" dirty="0">
                    <a:latin typeface="+mn-lt"/>
                    <a:cs typeface="Calibri" panose="020F0502020204030204" pitchFamily="34" charset="0"/>
                  </a:rPr>
                  <a:t>Suponemos que este valor es la suma de tres efectos:</a:t>
                </a:r>
              </a:p>
              <a:p>
                <a:pPr marL="457200" indent="-457200">
                  <a:buFont typeface="Wingdings" panose="05000000000000000000" pitchFamily="2" charset="2"/>
                  <a:buChar char="Ø"/>
                </a:pPr>
                <a:endParaRPr lang="en-US" sz="3200" dirty="0">
                  <a:latin typeface="+mn-lt"/>
                  <a:cs typeface="Calibri" panose="020F0502020204030204" pitchFamily="34" charset="0"/>
                </a:endParaRPr>
              </a:p>
              <a:p>
                <a:pPr marL="1082675" indent="-514350">
                  <a:buFont typeface="+mj-lt"/>
                  <a:buAutoNum type="arabicPeriod"/>
                </a:pPr>
                <a:r>
                  <a:rPr lang="es" sz="3200" dirty="0">
                    <a:latin typeface="+mn-lt"/>
                    <a:cs typeface="Calibri" panose="020F0502020204030204" pitchFamily="34" charset="0"/>
                  </a:rPr>
                  <a:t>Un valor medio global (</a:t>
                </a:r>
                <a14:m>
                  <m:oMath xmlns:m="http://schemas.openxmlformats.org/officeDocument/2006/math">
                    <m:r>
                      <m:rPr>
                        <m:nor/>
                      </m:rPr>
                      <a:rPr lang="es-ES" sz="3200" smtClean="0">
                        <a:latin typeface="Cambria Math" panose="02040503050406030204" pitchFamily="18" charset="0"/>
                      </a:rPr>
                      <m:t>μ</m:t>
                    </m:r>
                  </m:oMath>
                </a14:m>
                <a:r>
                  <a:rPr lang="es" sz="3200" dirty="0">
                    <a:latin typeface="+mn-lt"/>
                    <a:cs typeface="Calibri" panose="020F0502020204030204" pitchFamily="34" charset="0"/>
                  </a:rPr>
                  <a:t>) para todos los individuos y niveles</a:t>
                </a:r>
              </a:p>
              <a:p>
                <a:pPr marL="1082675" indent="-514350">
                  <a:buFont typeface="+mj-lt"/>
                  <a:buAutoNum type="arabicPeriod"/>
                </a:pPr>
                <a:r>
                  <a:rPr lang="es" sz="3200" dirty="0">
                    <a:latin typeface="+mn-lt"/>
                    <a:cs typeface="Calibri" panose="020F0502020204030204" pitchFamily="34" charset="0"/>
                  </a:rPr>
                  <a:t>Un cambio ( </a:t>
                </a:r>
                <a14:m>
                  <m:oMath xmlns:m="http://schemas.openxmlformats.org/officeDocument/2006/math">
                    <m:sSub>
                      <m:sSubPr>
                        <m:ctrlPr>
                          <a:rPr lang="es-ES" sz="3200" i="1">
                            <a:latin typeface="Cambria Math" panose="02040503050406030204" pitchFamily="18" charset="0"/>
                          </a:rPr>
                        </m:ctrlPr>
                      </m:sSubPr>
                      <m:e>
                        <m:r>
                          <m:rPr>
                            <m:nor/>
                          </m:rPr>
                          <a:rPr lang="es-ES" sz="3200">
                            <a:latin typeface="Cambria Math" panose="02040503050406030204" pitchFamily="18" charset="0"/>
                          </a:rPr>
                          <m:t>α</m:t>
                        </m:r>
                      </m:e>
                      <m:sub>
                        <m:r>
                          <a:rPr lang="es-ES" sz="3200" i="1">
                            <a:latin typeface="Cambria Math" panose="02040503050406030204" pitchFamily="18" charset="0"/>
                          </a:rPr>
                          <m:t>𝑖</m:t>
                        </m:r>
                      </m:sub>
                    </m:sSub>
                  </m:oMath>
                </a14:m>
                <a:r>
                  <a:rPr lang="es" sz="3200" dirty="0">
                    <a:latin typeface="+mn-lt"/>
                    <a:cs typeface="Calibri" panose="020F0502020204030204" pitchFamily="34" charset="0"/>
                  </a:rPr>
                  <a:t>) que captura la influencia media de pertenecer al nivel</a:t>
                </a:r>
                <a14:m>
                  <m:oMath xmlns:m="http://schemas.openxmlformats.org/officeDocument/2006/math">
                    <m:r>
                      <a:rPr lang="es-ES" sz="3200" b="0" i="0" dirty="0" smtClean="0">
                        <a:latin typeface="Cambria Math" panose="02040503050406030204" pitchFamily="18" charset="0"/>
                        <a:cs typeface="Calibri" panose="020F0502020204030204" pitchFamily="34" charset="0"/>
                      </a:rPr>
                      <m:t>  </m:t>
                    </m:r>
                    <m:r>
                      <a:rPr lang="es-ES" sz="3200" b="0" i="1" dirty="0" smtClean="0">
                        <a:latin typeface="Cambria Math" panose="02040503050406030204" pitchFamily="18" charset="0"/>
                        <a:cs typeface="Calibri" panose="020F0502020204030204" pitchFamily="34" charset="0"/>
                      </a:rPr>
                      <m:t>𝑖</m:t>
                    </m:r>
                  </m:oMath>
                </a14:m>
                <a:endParaRPr lang="en-US" sz="3200" dirty="0">
                  <a:latin typeface="+mn-lt"/>
                  <a:cs typeface="Calibri" panose="020F0502020204030204" pitchFamily="34" charset="0"/>
                </a:endParaRPr>
              </a:p>
              <a:p>
                <a:pPr marL="1082675" indent="-514350">
                  <a:buFont typeface="+mj-lt"/>
                  <a:buAutoNum type="arabicPeriod"/>
                </a:pPr>
                <a:r>
                  <a:rPr lang="es" sz="3200" dirty="0">
                    <a:latin typeface="+mn-lt"/>
                    <a:cs typeface="Calibri" panose="020F0502020204030204" pitchFamily="34" charset="0"/>
                  </a:rPr>
                  <a:t>Un residual </a:t>
                </a:r>
                <a14:m>
                  <m:oMath xmlns:m="http://schemas.openxmlformats.org/officeDocument/2006/math">
                    <m:sSub>
                      <m:sSubPr>
                        <m:ctrlPr>
                          <a:rPr lang="es-ES" sz="3200" i="1" smtClean="0">
                            <a:latin typeface="Cambria Math" panose="02040503050406030204" pitchFamily="18" charset="0"/>
                          </a:rPr>
                        </m:ctrlPr>
                      </m:sSubPr>
                      <m:e>
                        <m:r>
                          <m:rPr>
                            <m:nor/>
                          </m:rPr>
                          <a:rPr lang="es-ES" sz="3200">
                            <a:latin typeface="Cambria Math" panose="02040503050406030204" pitchFamily="18" charset="0"/>
                          </a:rPr>
                          <m:t>u</m:t>
                        </m:r>
                      </m:e>
                      <m:sub>
                        <m:r>
                          <m:rPr>
                            <m:nor/>
                          </m:rPr>
                          <a:rPr lang="es-ES" sz="3200">
                            <a:latin typeface="Cambria Math" panose="02040503050406030204" pitchFamily="18" charset="0"/>
                          </a:rPr>
                          <m:t>i</m:t>
                        </m:r>
                        <m:r>
                          <m:rPr>
                            <m:nor/>
                          </m:rPr>
                          <a:rPr lang="es-ES" sz="3200" b="0" i="0" smtClean="0">
                            <a:latin typeface="Cambria Math" panose="02040503050406030204" pitchFamily="18" charset="0"/>
                          </a:rPr>
                          <m:t>r</m:t>
                        </m:r>
                      </m:sub>
                    </m:sSub>
                  </m:oMath>
                </a14:m>
                <a:r>
                  <a:rPr lang="es" sz="3200" dirty="0">
                    <a:latin typeface="+mn-lt"/>
                    <a:cs typeface="Calibri" panose="020F0502020204030204" pitchFamily="34" charset="0"/>
                  </a:rPr>
                  <a:t>, que recoge las variaciones aleatorias, incontrolables. Se supone que este residual se distribuye normalmente con media cero</a:t>
                </a:r>
              </a:p>
              <a:p>
                <a:pPr marL="1082675" indent="-514350">
                  <a:buFont typeface="+mj-lt"/>
                  <a:buAutoNum type="arabicPeriod"/>
                </a:pPr>
                <a:endParaRPr lang="en-US" sz="3200" dirty="0">
                  <a:latin typeface="+mn-lt"/>
                  <a:cs typeface="Calibri" panose="020F0502020204030204" pitchFamily="34" charset="0"/>
                </a:endParaRPr>
              </a:p>
              <a:p>
                <a:pPr marL="750887" indent="-457200">
                  <a:buFont typeface="Wingdings" panose="05000000000000000000" pitchFamily="2" charset="2"/>
                  <a:buChar char="Ø"/>
                </a:pPr>
                <a:r>
                  <a:rPr lang="es" sz="3200" dirty="0">
                    <a:latin typeface="+mn-lt"/>
                    <a:cs typeface="Calibri" panose="020F0502020204030204" pitchFamily="34" charset="0"/>
                  </a:rPr>
                  <a:t>El test ANOVA es equivalente a probar si los </a:t>
                </a:r>
                <a14:m>
                  <m:oMath xmlns:m="http://schemas.openxmlformats.org/officeDocument/2006/math">
                    <m:sSub>
                      <m:sSubPr>
                        <m:ctrlPr>
                          <a:rPr lang="es-ES" sz="3200" i="1" smtClean="0">
                            <a:latin typeface="Cambria Math" panose="02040503050406030204" pitchFamily="18" charset="0"/>
                          </a:rPr>
                        </m:ctrlPr>
                      </m:sSubPr>
                      <m:e>
                        <m:r>
                          <m:rPr>
                            <m:nor/>
                          </m:rPr>
                          <a:rPr lang="es-ES" sz="3200">
                            <a:latin typeface="Cambria Math" panose="02040503050406030204" pitchFamily="18" charset="0"/>
                          </a:rPr>
                          <m:t>α</m:t>
                        </m:r>
                      </m:e>
                      <m:sub>
                        <m:r>
                          <a:rPr lang="es-ES" sz="3200" i="1">
                            <a:latin typeface="Cambria Math" panose="02040503050406030204" pitchFamily="18" charset="0"/>
                          </a:rPr>
                          <m:t>𝑖</m:t>
                        </m:r>
                      </m:sub>
                    </m:sSub>
                  </m:oMath>
                </a14:m>
                <a:r>
                  <a:rPr lang="es" sz="3200" dirty="0">
                    <a:latin typeface="+mn-lt"/>
                    <a:cs typeface="Calibri" panose="020F0502020204030204" pitchFamily="34" charset="0"/>
                  </a:rPr>
                  <a:t> términos son idénticos en los k niveles. En caso contrario habrá diferencias significativas en las medias.</a:t>
                </a:r>
              </a:p>
            </p:txBody>
          </p:sp>
        </mc:Choice>
        <mc:Fallback xmlns="">
          <p:sp>
            <p:nvSpPr>
              <p:cNvPr id="5" name="TextBox 4">
                <a:extLst>
                  <a:ext uri="{FF2B5EF4-FFF2-40B4-BE49-F238E27FC236}">
                    <a16:creationId xmlns:a16="http://schemas.microsoft.com/office/drawing/2014/main" id="{81400EBD-644E-ACC0-2BA5-C84B728C6526}"/>
                  </a:ext>
                </a:extLst>
              </p:cNvPr>
              <p:cNvSpPr txBox="1">
                <a:spLocks noRot="1" noChangeAspect="1" noMove="1" noResize="1" noEditPoints="1" noAdjustHandles="1" noChangeArrowheads="1" noChangeShapeType="1" noTextEdit="1"/>
              </p:cNvSpPr>
              <p:nvPr/>
            </p:nvSpPr>
            <p:spPr>
              <a:xfrm>
                <a:off x="581256" y="1187266"/>
                <a:ext cx="11071703" cy="8002062"/>
              </a:xfrm>
              <a:prstGeom prst="rect">
                <a:avLst/>
              </a:prstGeom>
              <a:blipFill>
                <a:blip r:embed="rId5"/>
                <a:stretch>
                  <a:fillRect l="-1211" t="-1067" r="-1706" b="-1601"/>
                </a:stretch>
              </a:blipFill>
            </p:spPr>
            <p:txBody>
              <a:bodyPr/>
              <a:lstStyle/>
              <a:p>
                <a:r>
                  <a:rPr lang="es-ES">
                    <a:noFill/>
                  </a:rPr>
                  <a:t> </a:t>
                </a:r>
              </a:p>
            </p:txBody>
          </p:sp>
        </mc:Fallback>
      </mc:AlternateContent>
      <p:sp>
        <p:nvSpPr>
          <p:cNvPr id="8" name="Google Shape;159;p4">
            <a:extLst>
              <a:ext uri="{FF2B5EF4-FFF2-40B4-BE49-F238E27FC236}">
                <a16:creationId xmlns:a16="http://schemas.microsoft.com/office/drawing/2014/main" id="{430060EF-6145-B39D-F918-87B5BC4981F6}"/>
              </a:ext>
            </a:extLst>
          </p:cNvPr>
          <p:cNvSpPr txBox="1"/>
          <p:nvPr/>
        </p:nvSpPr>
        <p:spPr>
          <a:xfrm>
            <a:off x="866274" y="119153"/>
            <a:ext cx="10079910"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4400" b="1" dirty="0">
                <a:solidFill>
                  <a:srgbClr val="E7686A"/>
                </a:solidFill>
                <a:latin typeface="Calibri"/>
                <a:ea typeface="Calibri"/>
                <a:cs typeface="Calibri"/>
                <a:sym typeface="Calibri"/>
              </a:rPr>
              <a:t>2. ANOVA de un factor</a:t>
            </a:r>
            <a:endParaRPr sz="4000" b="1" dirty="0">
              <a:solidFill>
                <a:srgbClr val="E7686A"/>
              </a:solidFill>
              <a:latin typeface="Calibri"/>
              <a:ea typeface="Calibri"/>
              <a:cs typeface="Calibri"/>
              <a:sym typeface="Calibri"/>
            </a:endParaRPr>
          </a:p>
        </p:txBody>
      </p:sp>
    </p:spTree>
  </p:cSld>
  <p:clrMapOvr>
    <a:masterClrMapping/>
  </p:clrMapOvr>
  <p:transition spd="med"/>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seño personalizado">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BA70C69BED3724697D2FD679F55D5AA" ma:contentTypeVersion="15" ma:contentTypeDescription="Create a new document." ma:contentTypeScope="" ma:versionID="b2abd88c1f934eaed9da5ed34e4326b4">
  <xsd:schema xmlns:xsd="http://www.w3.org/2001/XMLSchema" xmlns:xs="http://www.w3.org/2001/XMLSchema" xmlns:p="http://schemas.microsoft.com/office/2006/metadata/properties" xmlns:ns2="86efbe09-657a-4a33-af1f-6926acd14423" xmlns:ns3="67cf6156-b4f3-4cc3-8804-83f001e9d3c3" targetNamespace="http://schemas.microsoft.com/office/2006/metadata/properties" ma:root="true" ma:fieldsID="c80a01c619e5fa0f160eaccda0f4bb9b" ns2:_="" ns3:_="">
    <xsd:import namespace="86efbe09-657a-4a33-af1f-6926acd14423"/>
    <xsd:import namespace="67cf6156-b4f3-4cc3-8804-83f001e9d3c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efbe09-657a-4a33-af1f-6926acd1442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c31856e1-5c54-4057-b86b-2b55a59a68a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7cf6156-b4f3-4cc3-8804-83f001e9d3c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4e2029df-5bb2-40ff-91f7-c449ef362c54}" ma:internalName="TaxCatchAll" ma:showField="CatchAllData" ma:web="67cf6156-b4f3-4cc3-8804-83f001e9d3c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6efbe09-657a-4a33-af1f-6926acd14423">
      <Terms xmlns="http://schemas.microsoft.com/office/infopath/2007/PartnerControls"/>
    </lcf76f155ced4ddcb4097134ff3c332f>
    <TaxCatchAll xmlns="67cf6156-b4f3-4cc3-8804-83f001e9d3c3" xsi:nil="true"/>
  </documentManagement>
</p:properties>
</file>

<file path=customXml/itemProps1.xml><?xml version="1.0" encoding="utf-8"?>
<ds:datastoreItem xmlns:ds="http://schemas.openxmlformats.org/officeDocument/2006/customXml" ds:itemID="{BEDD3CA9-5CFC-43FA-A3C8-E815DFD06F0F}">
  <ds:schemaRefs>
    <ds:schemaRef ds:uri="http://schemas.microsoft.com/sharepoint/v3/contenttype/forms"/>
  </ds:schemaRefs>
</ds:datastoreItem>
</file>

<file path=customXml/itemProps2.xml><?xml version="1.0" encoding="utf-8"?>
<ds:datastoreItem xmlns:ds="http://schemas.openxmlformats.org/officeDocument/2006/customXml" ds:itemID="{FF0A3A54-C990-483C-A854-75A8467E5F5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6efbe09-657a-4a33-af1f-6926acd14423"/>
    <ds:schemaRef ds:uri="67cf6156-b4f3-4cc3-8804-83f001e9d3c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74E9C37-3479-4035-A231-564D883401D5}">
  <ds:schemaRefs>
    <ds:schemaRef ds:uri="http://www.w3.org/XML/1998/namespace"/>
    <ds:schemaRef ds:uri="86efbe09-657a-4a33-af1f-6926acd14423"/>
    <ds:schemaRef ds:uri="http://schemas.microsoft.com/office/2006/metadata/properties"/>
    <ds:schemaRef ds:uri="http://purl.org/dc/dcmitype/"/>
    <ds:schemaRef ds:uri="http://purl.org/dc/terms/"/>
    <ds:schemaRef ds:uri="http://schemas.openxmlformats.org/package/2006/metadata/core-properties"/>
    <ds:schemaRef ds:uri="http://purl.org/dc/elements/1.1/"/>
    <ds:schemaRef ds:uri="http://schemas.microsoft.com/office/2006/documentManagement/types"/>
    <ds:schemaRef ds:uri="http://schemas.microsoft.com/office/infopath/2007/PartnerControls"/>
    <ds:schemaRef ds:uri="67cf6156-b4f3-4cc3-8804-83f001e9d3c3"/>
  </ds:schemaRefs>
</ds:datastoreItem>
</file>

<file path=docProps/app.xml><?xml version="1.0" encoding="utf-8"?>
<Properties xmlns="http://schemas.openxmlformats.org/officeDocument/2006/extended-properties" xmlns:vt="http://schemas.openxmlformats.org/officeDocument/2006/docPropsVTypes">
  <TotalTime>2022</TotalTime>
  <Words>2162</Words>
  <Application>Microsoft Office PowerPoint</Application>
  <PresentationFormat>Personalizado</PresentationFormat>
  <Paragraphs>263</Paragraphs>
  <Slides>22</Slides>
  <Notes>21</Notes>
  <HiddenSlides>0</HiddenSlides>
  <MMClips>0</MMClips>
  <ScaleCrop>false</ScaleCrop>
  <HeadingPairs>
    <vt:vector size="8" baseType="variant">
      <vt:variant>
        <vt:lpstr>Fuentes usadas</vt:lpstr>
      </vt:variant>
      <vt:variant>
        <vt:i4>11</vt:i4>
      </vt:variant>
      <vt:variant>
        <vt:lpstr>Tema</vt:lpstr>
      </vt:variant>
      <vt:variant>
        <vt:i4>2</vt:i4>
      </vt:variant>
      <vt:variant>
        <vt:lpstr>Servidores OLE incrustados</vt:lpstr>
      </vt:variant>
      <vt:variant>
        <vt:i4>2</vt:i4>
      </vt:variant>
      <vt:variant>
        <vt:lpstr>Títulos de diapositiva</vt:lpstr>
      </vt:variant>
      <vt:variant>
        <vt:i4>22</vt:i4>
      </vt:variant>
    </vt:vector>
  </HeadingPairs>
  <TitlesOfParts>
    <vt:vector size="37" baseType="lpstr">
      <vt:lpstr>Comic Sans MS</vt:lpstr>
      <vt:lpstr>Oxygen</vt:lpstr>
      <vt:lpstr>Arial</vt:lpstr>
      <vt:lpstr>Helvetica Neue</vt:lpstr>
      <vt:lpstr>Cambria Math</vt:lpstr>
      <vt:lpstr>Calibri</vt:lpstr>
      <vt:lpstr>Arial Rounded MT Bold</vt:lpstr>
      <vt:lpstr>Wingdings</vt:lpstr>
      <vt:lpstr>Noto Sans Symbols</vt:lpstr>
      <vt:lpstr>Times New Roman</vt:lpstr>
      <vt:lpstr>Tahoma</vt:lpstr>
      <vt:lpstr>Office Theme</vt:lpstr>
      <vt:lpstr>Diseño personalizado</vt:lpstr>
      <vt:lpstr>Document</vt:lpstr>
      <vt:lpstr>Imagen de Paintbrush</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Monia Coppola</dc:creator>
  <cp:lastModifiedBy>Esteban Fernandez</cp:lastModifiedBy>
  <cp:revision>21</cp:revision>
  <dcterms:created xsi:type="dcterms:W3CDTF">2022-05-03T15:33:59Z</dcterms:created>
  <dcterms:modified xsi:type="dcterms:W3CDTF">2023-06-19T12:23:47Z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2022-05-03T00:00:00Z</vt:filetime>
  </property>
  <property fmtid="{D5CDD505-2E9C-101B-9397-08002B2CF9AE}" pid="3" name="Creator">
    <vt:lpwstr>Canva</vt:lpwstr>
  </property>
  <property fmtid="{D5CDD505-2E9C-101B-9397-08002B2CF9AE}" pid="4" name="LastSaved">
    <vt:filetime>2022-05-03T00:00:00Z</vt:filetime>
  </property>
  <property fmtid="{D5CDD505-2E9C-101B-9397-08002B2CF9AE}" pid="5" name="ContentTypeId">
    <vt:lpwstr>0x0101008BA70C69BED3724697D2FD679F55D5AA</vt:lpwstr>
  </property>
</Properties>
</file>