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54" r:id="rId5"/>
  </p:sldMasterIdLst>
  <p:notesMasterIdLst>
    <p:notesMasterId r:id="rId5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5" r:id="rId53"/>
    <p:sldId id="304" r:id="rId54"/>
  </p:sldIdLst>
  <p:sldSz cx="18288000" cy="10287000"/>
  <p:notesSz cx="18288000" cy="10287000"/>
  <p:embeddedFontLst>
    <p:embeddedFont>
      <p:font typeface="Calibri" panose="020F0502020204030204" pitchFamily="34" charset="0"/>
      <p:regular r:id="rId56"/>
      <p:bold r:id="rId57"/>
      <p:italic r:id="rId58"/>
      <p:boldItalic r:id="rId59"/>
    </p:embeddedFont>
    <p:embeddedFont>
      <p:font typeface="Helvetica Neue" panose="020B0604020202020204" charset="0"/>
      <p:regular r:id="rId60"/>
      <p:bold r:id="rId61"/>
      <p:italic r:id="rId62"/>
      <p:boldItalic r:id="rId63"/>
    </p:embeddedFont>
    <p:embeddedFont>
      <p:font typeface="Oxygen" panose="02000503000000000000" pitchFamily="2" charset="0"/>
      <p:regular r:id="rId64"/>
      <p:bold r:id="rId65"/>
    </p:embeddedFont>
    <p:embeddedFont>
      <p:font typeface="Ubuntu" panose="020B0504030602030204" pitchFamily="34" charset="0"/>
      <p:regular r:id="rId66"/>
      <p:bold r:id="rId67"/>
      <p:italic r:id="rId68"/>
      <p:boldItalic r:id="rId6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0" roundtripDataSignature="AMtx7mg1B7dt/TEv+Klh0hH5IU1dBg+ED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0" d="100"/>
          <a:sy n="50" d="100"/>
        </p:scale>
        <p:origin x="874" y="4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font" Target="fonts/font8.fntdata"/><Relationship Id="rId68" Type="http://schemas.openxmlformats.org/officeDocument/2006/relationships/font" Target="fonts/font13.fntdata"/><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font" Target="fonts/font3.fntdata"/><Relationship Id="rId66" Type="http://schemas.openxmlformats.org/officeDocument/2006/relationships/font" Target="fonts/font11.fntdata"/><Relationship Id="rId74"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font" Target="fonts/font6.fnt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font" Target="fonts/font1.fntdata"/><Relationship Id="rId64" Type="http://schemas.openxmlformats.org/officeDocument/2006/relationships/font" Target="fonts/font9.fntdata"/><Relationship Id="rId69" Type="http://schemas.openxmlformats.org/officeDocument/2006/relationships/font" Target="fonts/font14.fnt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4.fntdata"/><Relationship Id="rId67" Type="http://schemas.openxmlformats.org/officeDocument/2006/relationships/font" Target="fonts/font12.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font" Target="fonts/font7.fntdata"/><Relationship Id="rId70" Type="http://customschemas.google.com/relationships/presentationmetadata" Target="metadata"/><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font" Target="fonts/font2.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font" Target="fonts/font5.fntdata"/><Relationship Id="rId65" Type="http://schemas.openxmlformats.org/officeDocument/2006/relationships/font" Target="fonts/font10.fntdata"/><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0: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p10: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p1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2: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p1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1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 name="Google Shape;230;p1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5: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p15: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6: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1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7: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4" name="Google Shape;254;p17: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8: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 name="Google Shape;261;p18: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9: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p19: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2: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0: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p20: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3" name="Google Shape;283;p2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2: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7" name="Google Shape;297;p2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7" name="Google Shape;307;p2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3" name="Google Shape;313;p2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5: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1" name="Google Shape;321;p25: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6: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0" name="Google Shape;330;p2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27: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8" name="Google Shape;338;p27: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8: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5" name="Google Shape;345;p28: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9: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3" name="Google Shape;353;p29: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30: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9" name="Google Shape;359;p30: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3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6" name="Google Shape;366;p3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32: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3" name="Google Shape;373;p3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3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0" name="Google Shape;380;p3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3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0" name="Google Shape;400;p3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35: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8" name="Google Shape;408;p35: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36: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7" name="Google Shape;417;p3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37: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3" name="Google Shape;423;p37: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38: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2" name="Google Shape;432;p38: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39: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2" name="Google Shape;442;p39: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40: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1" name="Google Shape;451;p40: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4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0" name="Google Shape;460;p4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42: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9" name="Google Shape;469;p4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4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8" name="Google Shape;478;p4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4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6" name="Google Shape;486;p4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45: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4" name="Google Shape;494;p45: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46: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3" name="Google Shape;503;p4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47: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8" name="Google Shape;538;p47: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47: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8" name="Google Shape;538;p47: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21181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49: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4" name="Google Shape;554;p49: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5: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5: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p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7: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7: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8: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p8: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9: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9: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obj">
  <p:cSld name="OBJECT">
    <p:spTree>
      <p:nvGrpSpPr>
        <p:cNvPr id="1" name="Shape 32"/>
        <p:cNvGrpSpPr/>
        <p:nvPr/>
      </p:nvGrpSpPr>
      <p:grpSpPr>
        <a:xfrm>
          <a:off x="0" y="0"/>
          <a:ext cx="0" cy="0"/>
          <a:chOff x="0" y="0"/>
          <a:chExt cx="0" cy="0"/>
        </a:xfrm>
      </p:grpSpPr>
      <p:sp>
        <p:nvSpPr>
          <p:cNvPr id="33" name="Google Shape;33;p51"/>
          <p:cNvSpPr txBox="1">
            <a:spLocks noGrp="1"/>
          </p:cNvSpPr>
          <p:nvPr>
            <p:ph type="ctrTitle"/>
          </p:nvPr>
        </p:nvSpPr>
        <p:spPr>
          <a:xfrm>
            <a:off x="1371600" y="3188970"/>
            <a:ext cx="15544800" cy="216027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4" name="Google Shape;34;p51"/>
          <p:cNvSpPr txBox="1">
            <a:spLocks noGrp="1"/>
          </p:cNvSpPr>
          <p:nvPr>
            <p:ph type="subTitle" idx="1"/>
          </p:nvPr>
        </p:nvSpPr>
        <p:spPr>
          <a:xfrm>
            <a:off x="2743200" y="5760720"/>
            <a:ext cx="12801600" cy="257175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marR="0" lvl="1" algn="l" rtl="0">
              <a:spcBef>
                <a:spcPts val="0"/>
              </a:spcBef>
              <a:spcAft>
                <a:spcPts val="0"/>
              </a:spcAft>
              <a:buSzPts val="1400"/>
              <a:buNone/>
              <a:defRPr sz="1800" b="0" i="0" u="none" strike="noStrike" cap="none">
                <a:latin typeface="Calibri"/>
                <a:ea typeface="Calibri"/>
                <a:cs typeface="Calibri"/>
                <a:sym typeface="Calibri"/>
              </a:defRPr>
            </a:lvl2pPr>
            <a:lvl3pPr marR="0" lvl="2" algn="l" rtl="0">
              <a:spcBef>
                <a:spcPts val="0"/>
              </a:spcBef>
              <a:spcAft>
                <a:spcPts val="0"/>
              </a:spcAft>
              <a:buSzPts val="1400"/>
              <a:buNone/>
              <a:defRPr sz="1800" b="0" i="0" u="none" strike="noStrike" cap="none">
                <a:latin typeface="Calibri"/>
                <a:ea typeface="Calibri"/>
                <a:cs typeface="Calibri"/>
                <a:sym typeface="Calibri"/>
              </a:defRPr>
            </a:lvl3pPr>
            <a:lvl4pPr marR="0" lvl="3" algn="l" rtl="0">
              <a:spcBef>
                <a:spcPts val="0"/>
              </a:spcBef>
              <a:spcAft>
                <a:spcPts val="0"/>
              </a:spcAft>
              <a:buSzPts val="1400"/>
              <a:buNone/>
              <a:defRPr sz="1800" b="0" i="0" u="none" strike="noStrike" cap="none">
                <a:latin typeface="Calibri"/>
                <a:ea typeface="Calibri"/>
                <a:cs typeface="Calibri"/>
                <a:sym typeface="Calibri"/>
              </a:defRPr>
            </a:lvl4pPr>
            <a:lvl5pPr marR="0" lvl="4" algn="l" rtl="0">
              <a:spcBef>
                <a:spcPts val="0"/>
              </a:spcBef>
              <a:spcAft>
                <a:spcPts val="0"/>
              </a:spcAft>
              <a:buSzPts val="1400"/>
              <a:buNone/>
              <a:defRPr sz="1800" b="0" i="0" u="none" strike="noStrike" cap="none">
                <a:latin typeface="Calibri"/>
                <a:ea typeface="Calibri"/>
                <a:cs typeface="Calibri"/>
                <a:sym typeface="Calibri"/>
              </a:defRPr>
            </a:lvl5pPr>
            <a:lvl6pPr marR="0" lvl="5" algn="l" rtl="0">
              <a:spcBef>
                <a:spcPts val="0"/>
              </a:spcBef>
              <a:spcAft>
                <a:spcPts val="0"/>
              </a:spcAft>
              <a:buSzPts val="1400"/>
              <a:buNone/>
              <a:defRPr sz="1800" b="0" i="0" u="none" strike="noStrike" cap="none">
                <a:latin typeface="Calibri"/>
                <a:ea typeface="Calibri"/>
                <a:cs typeface="Calibri"/>
                <a:sym typeface="Calibri"/>
              </a:defRPr>
            </a:lvl6pPr>
            <a:lvl7pPr marR="0" lvl="6" algn="l" rtl="0">
              <a:spcBef>
                <a:spcPts val="0"/>
              </a:spcBef>
              <a:spcAft>
                <a:spcPts val="0"/>
              </a:spcAft>
              <a:buSzPts val="1400"/>
              <a:buNone/>
              <a:defRPr sz="1800" b="0" i="0" u="none" strike="noStrike" cap="none">
                <a:latin typeface="Calibri"/>
                <a:ea typeface="Calibri"/>
                <a:cs typeface="Calibri"/>
                <a:sym typeface="Calibri"/>
              </a:defRPr>
            </a:lvl7pPr>
            <a:lvl8pPr marR="0" lvl="7" algn="l" rtl="0">
              <a:spcBef>
                <a:spcPts val="0"/>
              </a:spcBef>
              <a:spcAft>
                <a:spcPts val="0"/>
              </a:spcAft>
              <a:buSzPts val="1400"/>
              <a:buNone/>
              <a:defRPr sz="1800" b="0" i="0" u="none" strike="noStrike" cap="none">
                <a:latin typeface="Calibri"/>
                <a:ea typeface="Calibri"/>
                <a:cs typeface="Calibri"/>
                <a:sym typeface="Calibri"/>
              </a:defRPr>
            </a:lvl8pPr>
            <a:lvl9pPr marR="0" lvl="8"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85"/>
        <p:cNvGrpSpPr/>
        <p:nvPr/>
      </p:nvGrpSpPr>
      <p:grpSpPr>
        <a:xfrm>
          <a:off x="0" y="0"/>
          <a:ext cx="0" cy="0"/>
          <a:chOff x="0" y="0"/>
          <a:chExt cx="0" cy="0"/>
        </a:xfrm>
      </p:grpSpPr>
      <p:sp>
        <p:nvSpPr>
          <p:cNvPr id="86" name="Google Shape;86;p61"/>
          <p:cNvSpPr txBox="1">
            <a:spLocks noGrp="1"/>
          </p:cNvSpPr>
          <p:nvPr>
            <p:ph type="title"/>
          </p:nvPr>
        </p:nvSpPr>
        <p:spPr>
          <a:xfrm>
            <a:off x="1260475"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7" name="Google Shape;87;p61"/>
          <p:cNvSpPr txBox="1">
            <a:spLocks noGrp="1"/>
          </p:cNvSpPr>
          <p:nvPr>
            <p:ph type="body" idx="1"/>
          </p:nvPr>
        </p:nvSpPr>
        <p:spPr>
          <a:xfrm>
            <a:off x="1260475" y="2522538"/>
            <a:ext cx="7735888"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8" name="Google Shape;88;p61"/>
          <p:cNvSpPr txBox="1">
            <a:spLocks noGrp="1"/>
          </p:cNvSpPr>
          <p:nvPr>
            <p:ph type="body" idx="2"/>
          </p:nvPr>
        </p:nvSpPr>
        <p:spPr>
          <a:xfrm>
            <a:off x="1260475" y="3757613"/>
            <a:ext cx="7735888"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 name="Google Shape;89;p61"/>
          <p:cNvSpPr txBox="1">
            <a:spLocks noGrp="1"/>
          </p:cNvSpPr>
          <p:nvPr>
            <p:ph type="body" idx="3"/>
          </p:nvPr>
        </p:nvSpPr>
        <p:spPr>
          <a:xfrm>
            <a:off x="9258300" y="2522538"/>
            <a:ext cx="7775575"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90" name="Google Shape;90;p61"/>
          <p:cNvSpPr txBox="1">
            <a:spLocks noGrp="1"/>
          </p:cNvSpPr>
          <p:nvPr>
            <p:ph type="body" idx="4"/>
          </p:nvPr>
        </p:nvSpPr>
        <p:spPr>
          <a:xfrm>
            <a:off x="9258300" y="3757613"/>
            <a:ext cx="7775575"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61"/>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61"/>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3" name="Google Shape;93;p61"/>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94"/>
        <p:cNvGrpSpPr/>
        <p:nvPr/>
      </p:nvGrpSpPr>
      <p:grpSpPr>
        <a:xfrm>
          <a:off x="0" y="0"/>
          <a:ext cx="0" cy="0"/>
          <a:chOff x="0" y="0"/>
          <a:chExt cx="0" cy="0"/>
        </a:xfrm>
      </p:grpSpPr>
      <p:sp>
        <p:nvSpPr>
          <p:cNvPr id="95" name="Google Shape;95;p62"/>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6" name="Google Shape;96;p62"/>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62"/>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8" name="Google Shape;98;p62"/>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99"/>
        <p:cNvGrpSpPr/>
        <p:nvPr/>
      </p:nvGrpSpPr>
      <p:grpSpPr>
        <a:xfrm>
          <a:off x="0" y="0"/>
          <a:ext cx="0" cy="0"/>
          <a:chOff x="0" y="0"/>
          <a:chExt cx="0" cy="0"/>
        </a:xfrm>
      </p:grpSpPr>
      <p:sp>
        <p:nvSpPr>
          <p:cNvPr id="100" name="Google Shape;100;p63"/>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1" name="Google Shape;101;p63"/>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2" name="Google Shape;102;p63"/>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103"/>
        <p:cNvGrpSpPr/>
        <p:nvPr/>
      </p:nvGrpSpPr>
      <p:grpSpPr>
        <a:xfrm>
          <a:off x="0" y="0"/>
          <a:ext cx="0" cy="0"/>
          <a:chOff x="0" y="0"/>
          <a:chExt cx="0" cy="0"/>
        </a:xfrm>
      </p:grpSpPr>
      <p:sp>
        <p:nvSpPr>
          <p:cNvPr id="104" name="Google Shape;104;p64"/>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5" name="Google Shape;105;p64"/>
          <p:cNvSpPr txBox="1">
            <a:spLocks noGrp="1"/>
          </p:cNvSpPr>
          <p:nvPr>
            <p:ph type="body" idx="1"/>
          </p:nvPr>
        </p:nvSpPr>
        <p:spPr>
          <a:xfrm>
            <a:off x="7775575" y="1481138"/>
            <a:ext cx="9258300" cy="7310437"/>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6" name="Google Shape;106;p64"/>
          <p:cNvSpPr txBox="1">
            <a:spLocks noGrp="1"/>
          </p:cNvSpPr>
          <p:nvPr>
            <p:ph type="body" idx="2"/>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07" name="Google Shape;107;p64"/>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8" name="Google Shape;108;p64"/>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9" name="Google Shape;109;p64"/>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110"/>
        <p:cNvGrpSpPr/>
        <p:nvPr/>
      </p:nvGrpSpPr>
      <p:grpSpPr>
        <a:xfrm>
          <a:off x="0" y="0"/>
          <a:ext cx="0" cy="0"/>
          <a:chOff x="0" y="0"/>
          <a:chExt cx="0" cy="0"/>
        </a:xfrm>
      </p:grpSpPr>
      <p:sp>
        <p:nvSpPr>
          <p:cNvPr id="111" name="Google Shape;111;p65"/>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2" name="Google Shape;112;p65"/>
          <p:cNvSpPr>
            <a:spLocks noGrp="1"/>
          </p:cNvSpPr>
          <p:nvPr>
            <p:ph type="pic" idx="2"/>
          </p:nvPr>
        </p:nvSpPr>
        <p:spPr>
          <a:xfrm>
            <a:off x="7775575" y="1481138"/>
            <a:ext cx="9258300" cy="7310437"/>
          </a:xfrm>
          <a:prstGeom prst="rect">
            <a:avLst/>
          </a:prstGeom>
          <a:noFill/>
          <a:ln>
            <a:noFill/>
          </a:ln>
        </p:spPr>
      </p:sp>
      <p:sp>
        <p:nvSpPr>
          <p:cNvPr id="113" name="Google Shape;113;p65"/>
          <p:cNvSpPr txBox="1">
            <a:spLocks noGrp="1"/>
          </p:cNvSpPr>
          <p:nvPr>
            <p:ph type="body" idx="1"/>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14" name="Google Shape;114;p6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5" name="Google Shape;115;p6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6" name="Google Shape;116;p6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117"/>
        <p:cNvGrpSpPr/>
        <p:nvPr/>
      </p:nvGrpSpPr>
      <p:grpSpPr>
        <a:xfrm>
          <a:off x="0" y="0"/>
          <a:ext cx="0" cy="0"/>
          <a:chOff x="0" y="0"/>
          <a:chExt cx="0" cy="0"/>
        </a:xfrm>
      </p:grpSpPr>
      <p:sp>
        <p:nvSpPr>
          <p:cNvPr id="118" name="Google Shape;118;p66"/>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9" name="Google Shape;119;p66"/>
          <p:cNvSpPr txBox="1">
            <a:spLocks noGrp="1"/>
          </p:cNvSpPr>
          <p:nvPr>
            <p:ph type="body" idx="1"/>
          </p:nvPr>
        </p:nvSpPr>
        <p:spPr>
          <a:xfrm rot="5400000">
            <a:off x="5880100" y="-1884362"/>
            <a:ext cx="6527800" cy="15773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 name="Google Shape;120;p66"/>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1" name="Google Shape;121;p66"/>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2" name="Google Shape;122;p66"/>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23"/>
        <p:cNvGrpSpPr/>
        <p:nvPr/>
      </p:nvGrpSpPr>
      <p:grpSpPr>
        <a:xfrm>
          <a:off x="0" y="0"/>
          <a:ext cx="0" cy="0"/>
          <a:chOff x="0" y="0"/>
          <a:chExt cx="0" cy="0"/>
        </a:xfrm>
      </p:grpSpPr>
      <p:sp>
        <p:nvSpPr>
          <p:cNvPr id="124" name="Google Shape;124;p67"/>
          <p:cNvSpPr txBox="1">
            <a:spLocks noGrp="1"/>
          </p:cNvSpPr>
          <p:nvPr>
            <p:ph type="title"/>
          </p:nvPr>
        </p:nvSpPr>
        <p:spPr>
          <a:xfrm rot="5400000">
            <a:off x="10699750" y="2935288"/>
            <a:ext cx="8718550" cy="39433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5" name="Google Shape;125;p67"/>
          <p:cNvSpPr txBox="1">
            <a:spLocks noGrp="1"/>
          </p:cNvSpPr>
          <p:nvPr>
            <p:ph type="body" idx="1"/>
          </p:nvPr>
        </p:nvSpPr>
        <p:spPr>
          <a:xfrm rot="5400000">
            <a:off x="2736850" y="-931862"/>
            <a:ext cx="8718550" cy="1167765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 name="Google Shape;126;p67"/>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7" name="Google Shape;127;p67"/>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8" name="Google Shape;128;p67"/>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5"/>
        <p:cNvGrpSpPr/>
        <p:nvPr/>
      </p:nvGrpSpPr>
      <p:grpSpPr>
        <a:xfrm>
          <a:off x="0" y="0"/>
          <a:ext cx="0" cy="0"/>
          <a:chOff x="0" y="0"/>
          <a:chExt cx="0" cy="0"/>
        </a:xfrm>
      </p:grpSpPr>
      <p:sp>
        <p:nvSpPr>
          <p:cNvPr id="36" name="Google Shape;36;p55"/>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7" name="Google Shape;37;p55"/>
          <p:cNvSpPr txBox="1">
            <a:spLocks noGrp="1"/>
          </p:cNvSpPr>
          <p:nvPr>
            <p:ph type="body" idx="1"/>
          </p:nvPr>
        </p:nvSpPr>
        <p:spPr>
          <a:xfrm>
            <a:off x="914400" y="2366010"/>
            <a:ext cx="16459200" cy="678942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8"/>
        <p:cNvGrpSpPr/>
        <p:nvPr/>
      </p:nvGrpSpPr>
      <p:grpSpPr>
        <a:xfrm>
          <a:off x="0" y="0"/>
          <a:ext cx="0" cy="0"/>
          <a:chOff x="0" y="0"/>
          <a:chExt cx="0" cy="0"/>
        </a:xfrm>
      </p:grpSpPr>
      <p:sp>
        <p:nvSpPr>
          <p:cNvPr id="39" name="Google Shape;39;p56"/>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0" name="Google Shape;40;p56"/>
          <p:cNvSpPr txBox="1">
            <a:spLocks noGrp="1"/>
          </p:cNvSpPr>
          <p:nvPr>
            <p:ph type="body" idx="1"/>
          </p:nvPr>
        </p:nvSpPr>
        <p:spPr>
          <a:xfrm>
            <a:off x="91440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41" name="Google Shape;41;p56"/>
          <p:cNvSpPr txBox="1">
            <a:spLocks noGrp="1"/>
          </p:cNvSpPr>
          <p:nvPr>
            <p:ph type="body" idx="2"/>
          </p:nvPr>
        </p:nvSpPr>
        <p:spPr>
          <a:xfrm>
            <a:off x="941832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2"/>
        <p:cNvGrpSpPr/>
        <p:nvPr/>
      </p:nvGrpSpPr>
      <p:grpSpPr>
        <a:xfrm>
          <a:off x="0" y="0"/>
          <a:ext cx="0" cy="0"/>
          <a:chOff x="0" y="0"/>
          <a:chExt cx="0" cy="0"/>
        </a:xfrm>
      </p:grpSpPr>
      <p:sp>
        <p:nvSpPr>
          <p:cNvPr id="43" name="Google Shape;43;p57"/>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60"/>
        <p:cNvGrpSpPr/>
        <p:nvPr/>
      </p:nvGrpSpPr>
      <p:grpSpPr>
        <a:xfrm>
          <a:off x="0" y="0"/>
          <a:ext cx="0" cy="0"/>
          <a:chOff x="0" y="0"/>
          <a:chExt cx="0" cy="0"/>
        </a:xfrm>
      </p:grpSpPr>
      <p:sp>
        <p:nvSpPr>
          <p:cNvPr id="61" name="Google Shape;61;p53"/>
          <p:cNvSpPr txBox="1">
            <a:spLocks noGrp="1"/>
          </p:cNvSpPr>
          <p:nvPr>
            <p:ph type="ctrTitle"/>
          </p:nvPr>
        </p:nvSpPr>
        <p:spPr>
          <a:xfrm>
            <a:off x="2286000" y="1684338"/>
            <a:ext cx="13716000" cy="35814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2" name="Google Shape;62;p53"/>
          <p:cNvSpPr txBox="1">
            <a:spLocks noGrp="1"/>
          </p:cNvSpPr>
          <p:nvPr>
            <p:ph type="subTitle" idx="1"/>
          </p:nvPr>
        </p:nvSpPr>
        <p:spPr>
          <a:xfrm>
            <a:off x="2286000" y="5403850"/>
            <a:ext cx="13716000" cy="248285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63" name="Google Shape;63;p53"/>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53"/>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53"/>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66"/>
        <p:cNvGrpSpPr/>
        <p:nvPr/>
      </p:nvGrpSpPr>
      <p:grpSpPr>
        <a:xfrm>
          <a:off x="0" y="0"/>
          <a:ext cx="0" cy="0"/>
          <a:chOff x="0" y="0"/>
          <a:chExt cx="0" cy="0"/>
        </a:xfrm>
      </p:grpSpPr>
      <p:sp>
        <p:nvSpPr>
          <p:cNvPr id="67" name="Google Shape;67;p54"/>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 name="Google Shape;68;p54"/>
          <p:cNvSpPr txBox="1">
            <a:spLocks noGrp="1"/>
          </p:cNvSpPr>
          <p:nvPr>
            <p:ph type="body" idx="1"/>
          </p:nvPr>
        </p:nvSpPr>
        <p:spPr>
          <a:xfrm>
            <a:off x="1257300" y="2738438"/>
            <a:ext cx="157734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54"/>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54"/>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54"/>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72"/>
        <p:cNvGrpSpPr/>
        <p:nvPr/>
      </p:nvGrpSpPr>
      <p:grpSpPr>
        <a:xfrm>
          <a:off x="0" y="0"/>
          <a:ext cx="0" cy="0"/>
          <a:chOff x="0" y="0"/>
          <a:chExt cx="0" cy="0"/>
        </a:xfrm>
      </p:grpSpPr>
      <p:sp>
        <p:nvSpPr>
          <p:cNvPr id="73" name="Google Shape;73;p59"/>
          <p:cNvSpPr txBox="1">
            <a:spLocks noGrp="1"/>
          </p:cNvSpPr>
          <p:nvPr>
            <p:ph type="title"/>
          </p:nvPr>
        </p:nvSpPr>
        <p:spPr>
          <a:xfrm>
            <a:off x="1247775" y="2565400"/>
            <a:ext cx="15773400" cy="4278313"/>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Google Shape;74;p59"/>
          <p:cNvSpPr txBox="1">
            <a:spLocks noGrp="1"/>
          </p:cNvSpPr>
          <p:nvPr>
            <p:ph type="body" idx="1"/>
          </p:nvPr>
        </p:nvSpPr>
        <p:spPr>
          <a:xfrm>
            <a:off x="1247775" y="6884988"/>
            <a:ext cx="15773400" cy="22494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75" name="Google Shape;75;p59"/>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59"/>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59"/>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78"/>
        <p:cNvGrpSpPr/>
        <p:nvPr/>
      </p:nvGrpSpPr>
      <p:grpSpPr>
        <a:xfrm>
          <a:off x="0" y="0"/>
          <a:ext cx="0" cy="0"/>
          <a:chOff x="0" y="0"/>
          <a:chExt cx="0" cy="0"/>
        </a:xfrm>
      </p:grpSpPr>
      <p:sp>
        <p:nvSpPr>
          <p:cNvPr id="79" name="Google Shape;79;p60"/>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Google Shape;80;p60"/>
          <p:cNvSpPr txBox="1">
            <a:spLocks noGrp="1"/>
          </p:cNvSpPr>
          <p:nvPr>
            <p:ph type="body" idx="1"/>
          </p:nvPr>
        </p:nvSpPr>
        <p:spPr>
          <a:xfrm>
            <a:off x="12573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Google Shape;81;p60"/>
          <p:cNvSpPr txBox="1">
            <a:spLocks noGrp="1"/>
          </p:cNvSpPr>
          <p:nvPr>
            <p:ph type="body" idx="2"/>
          </p:nvPr>
        </p:nvSpPr>
        <p:spPr>
          <a:xfrm>
            <a:off x="92202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 name="Google Shape;82;p60"/>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60"/>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60"/>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2.jp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50"/>
          <p:cNvPicPr preferRelativeResize="0"/>
          <p:nvPr/>
        </p:nvPicPr>
        <p:blipFill rotWithShape="1">
          <a:blip r:embed="rId7">
            <a:alphaModFix/>
          </a:blip>
          <a:srcRect/>
          <a:stretch/>
        </p:blipFill>
        <p:spPr>
          <a:xfrm>
            <a:off x="1447800" y="9243313"/>
            <a:ext cx="3200399" cy="676274"/>
          </a:xfrm>
          <a:prstGeom prst="rect">
            <a:avLst/>
          </a:prstGeom>
          <a:noFill/>
          <a:ln>
            <a:noFill/>
          </a:ln>
        </p:spPr>
      </p:pic>
      <p:sp>
        <p:nvSpPr>
          <p:cNvPr id="7" name="Google Shape;7;p50"/>
          <p:cNvSpPr/>
          <p:nvPr/>
        </p:nvSpPr>
        <p:spPr>
          <a:xfrm>
            <a:off x="177057" y="9825694"/>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 name="Google Shape;8;p50"/>
          <p:cNvSpPr/>
          <p:nvPr/>
        </p:nvSpPr>
        <p:spPr>
          <a:xfrm>
            <a:off x="177057" y="8825453"/>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 name="Google Shape;9;p50"/>
          <p:cNvSpPr/>
          <p:nvPr/>
        </p:nvSpPr>
        <p:spPr>
          <a:xfrm>
            <a:off x="187762" y="7574414"/>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10;p50"/>
          <p:cNvSpPr/>
          <p:nvPr/>
        </p:nvSpPr>
        <p:spPr>
          <a:xfrm>
            <a:off x="177057" y="6897618"/>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11;p50"/>
          <p:cNvSpPr/>
          <p:nvPr/>
        </p:nvSpPr>
        <p:spPr>
          <a:xfrm>
            <a:off x="177057" y="5897377"/>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 name="Google Shape;12;p50"/>
          <p:cNvSpPr/>
          <p:nvPr/>
        </p:nvSpPr>
        <p:spPr>
          <a:xfrm>
            <a:off x="187762" y="4646339"/>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50"/>
          <p:cNvSpPr/>
          <p:nvPr/>
        </p:nvSpPr>
        <p:spPr>
          <a:xfrm>
            <a:off x="177057" y="3969542"/>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4;p50"/>
          <p:cNvSpPr/>
          <p:nvPr/>
        </p:nvSpPr>
        <p:spPr>
          <a:xfrm>
            <a:off x="177057" y="2969301"/>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5;p50"/>
          <p:cNvSpPr/>
          <p:nvPr/>
        </p:nvSpPr>
        <p:spPr>
          <a:xfrm>
            <a:off x="187762" y="1718263"/>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16;p50"/>
          <p:cNvSpPr/>
          <p:nvPr/>
        </p:nvSpPr>
        <p:spPr>
          <a:xfrm>
            <a:off x="177057" y="1041466"/>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17;p50"/>
          <p:cNvSpPr/>
          <p:nvPr/>
        </p:nvSpPr>
        <p:spPr>
          <a:xfrm>
            <a:off x="177057" y="41226"/>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8" name="Google Shape;18;p50"/>
          <p:cNvPicPr preferRelativeResize="0"/>
          <p:nvPr/>
        </p:nvPicPr>
        <p:blipFill rotWithShape="1">
          <a:blip r:embed="rId8">
            <a:alphaModFix/>
          </a:blip>
          <a:srcRect/>
          <a:stretch/>
        </p:blipFill>
        <p:spPr>
          <a:xfrm>
            <a:off x="5797230" y="2851504"/>
            <a:ext cx="6741318" cy="2179240"/>
          </a:xfrm>
          <a:prstGeom prst="rect">
            <a:avLst/>
          </a:prstGeom>
          <a:noFill/>
          <a:ln>
            <a:noFill/>
          </a:ln>
        </p:spPr>
      </p:pic>
      <p:sp>
        <p:nvSpPr>
          <p:cNvPr id="19" name="Google Shape;19;p50"/>
          <p:cNvSpPr txBox="1"/>
          <p:nvPr/>
        </p:nvSpPr>
        <p:spPr>
          <a:xfrm>
            <a:off x="7539626" y="5470518"/>
            <a:ext cx="3209290" cy="377825"/>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2300">
                <a:solidFill>
                  <a:srgbClr val="6B7C86"/>
                </a:solidFill>
                <a:latin typeface="Helvetica Neue"/>
                <a:ea typeface="Helvetica Neue"/>
                <a:cs typeface="Helvetica Neue"/>
                <a:sym typeface="Helvetica Neue"/>
              </a:rPr>
              <a:t>datascience-project.eu</a:t>
            </a:r>
            <a:endParaRPr sz="2300">
              <a:solidFill>
                <a:schemeClr val="dk1"/>
              </a:solidFill>
              <a:latin typeface="Helvetica Neue"/>
              <a:ea typeface="Helvetica Neue"/>
              <a:cs typeface="Helvetica Neue"/>
              <a:sym typeface="Helvetica Neue"/>
            </a:endParaRPr>
          </a:p>
        </p:txBody>
      </p:sp>
      <p:sp>
        <p:nvSpPr>
          <p:cNvPr id="20" name="Google Shape;20;p50"/>
          <p:cNvSpPr/>
          <p:nvPr/>
        </p:nvSpPr>
        <p:spPr>
          <a:xfrm>
            <a:off x="17798045" y="9825694"/>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 name="Google Shape;21;p50"/>
          <p:cNvSpPr/>
          <p:nvPr/>
        </p:nvSpPr>
        <p:spPr>
          <a:xfrm>
            <a:off x="17798045" y="8825453"/>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 name="Google Shape;22;p50"/>
          <p:cNvSpPr/>
          <p:nvPr/>
        </p:nvSpPr>
        <p:spPr>
          <a:xfrm>
            <a:off x="17808748" y="7574414"/>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 name="Google Shape;23;p50"/>
          <p:cNvSpPr/>
          <p:nvPr/>
        </p:nvSpPr>
        <p:spPr>
          <a:xfrm>
            <a:off x="17798045" y="6897618"/>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 name="Google Shape;24;p50"/>
          <p:cNvSpPr/>
          <p:nvPr/>
        </p:nvSpPr>
        <p:spPr>
          <a:xfrm>
            <a:off x="17798045" y="5897377"/>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 name="Google Shape;25;p50"/>
          <p:cNvSpPr/>
          <p:nvPr/>
        </p:nvSpPr>
        <p:spPr>
          <a:xfrm>
            <a:off x="17808748" y="4646339"/>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 name="Google Shape;26;p50"/>
          <p:cNvSpPr/>
          <p:nvPr/>
        </p:nvSpPr>
        <p:spPr>
          <a:xfrm>
            <a:off x="17798045" y="3969542"/>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 name="Google Shape;27;p50"/>
          <p:cNvSpPr/>
          <p:nvPr/>
        </p:nvSpPr>
        <p:spPr>
          <a:xfrm>
            <a:off x="17798045" y="2969301"/>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 name="Google Shape;28;p50"/>
          <p:cNvSpPr/>
          <p:nvPr/>
        </p:nvSpPr>
        <p:spPr>
          <a:xfrm>
            <a:off x="17808748" y="1718263"/>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 name="Google Shape;29;p50"/>
          <p:cNvSpPr/>
          <p:nvPr/>
        </p:nvSpPr>
        <p:spPr>
          <a:xfrm>
            <a:off x="17798045" y="1041466"/>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 name="Google Shape;30;p50"/>
          <p:cNvSpPr/>
          <p:nvPr/>
        </p:nvSpPr>
        <p:spPr>
          <a:xfrm>
            <a:off x="17798045" y="41226"/>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 name="Google Shape;31;p50"/>
          <p:cNvSpPr txBox="1"/>
          <p:nvPr/>
        </p:nvSpPr>
        <p:spPr>
          <a:xfrm>
            <a:off x="4876800" y="9180923"/>
            <a:ext cx="11049000" cy="73866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400"/>
              <a:buFont typeface="Arial"/>
              <a:buNone/>
            </a:pPr>
            <a:r>
              <a:rPr lang="en-US" sz="1400">
                <a:solidFill>
                  <a:schemeClr val="dk1"/>
                </a:solidFill>
                <a:latin typeface="Arial"/>
                <a:ea typeface="Arial"/>
                <a:cs typeface="Arial"/>
                <a:sym typeface="Arial"/>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
        <p:cNvGrpSpPr/>
        <p:nvPr/>
      </p:nvGrpSpPr>
      <p:grpSpPr>
        <a:xfrm>
          <a:off x="0" y="0"/>
          <a:ext cx="0" cy="0"/>
          <a:chOff x="0" y="0"/>
          <a:chExt cx="0" cy="0"/>
        </a:xfrm>
      </p:grpSpPr>
      <p:sp>
        <p:nvSpPr>
          <p:cNvPr id="46" name="Google Shape;46;p52"/>
          <p:cNvSpPr/>
          <p:nvPr/>
        </p:nvSpPr>
        <p:spPr>
          <a:xfrm>
            <a:off x="177057" y="9847729"/>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 name="Google Shape;47;p52"/>
          <p:cNvSpPr/>
          <p:nvPr/>
        </p:nvSpPr>
        <p:spPr>
          <a:xfrm>
            <a:off x="177057" y="8847488"/>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 name="Google Shape;48;p52"/>
          <p:cNvSpPr/>
          <p:nvPr/>
        </p:nvSpPr>
        <p:spPr>
          <a:xfrm>
            <a:off x="187762" y="7596451"/>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 name="Google Shape;49;p52"/>
          <p:cNvSpPr/>
          <p:nvPr/>
        </p:nvSpPr>
        <p:spPr>
          <a:xfrm>
            <a:off x="177057" y="6919654"/>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 name="Google Shape;50;p52"/>
          <p:cNvSpPr/>
          <p:nvPr/>
        </p:nvSpPr>
        <p:spPr>
          <a:xfrm>
            <a:off x="177057" y="5919413"/>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 name="Google Shape;51;p52"/>
          <p:cNvSpPr/>
          <p:nvPr/>
        </p:nvSpPr>
        <p:spPr>
          <a:xfrm>
            <a:off x="187762" y="4668374"/>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 name="Google Shape;52;p52"/>
          <p:cNvSpPr/>
          <p:nvPr/>
        </p:nvSpPr>
        <p:spPr>
          <a:xfrm>
            <a:off x="177057" y="3991576"/>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 name="Google Shape;53;p52"/>
          <p:cNvSpPr/>
          <p:nvPr/>
        </p:nvSpPr>
        <p:spPr>
          <a:xfrm>
            <a:off x="177057" y="2991337"/>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 name="Google Shape;54;p52"/>
          <p:cNvSpPr/>
          <p:nvPr/>
        </p:nvSpPr>
        <p:spPr>
          <a:xfrm>
            <a:off x="187762" y="1740299"/>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 name="Google Shape;55;p52"/>
          <p:cNvSpPr/>
          <p:nvPr/>
        </p:nvSpPr>
        <p:spPr>
          <a:xfrm>
            <a:off x="177057" y="1063501"/>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 name="Google Shape;56;p52"/>
          <p:cNvSpPr/>
          <p:nvPr/>
        </p:nvSpPr>
        <p:spPr>
          <a:xfrm>
            <a:off x="177057" y="63261"/>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7" name="Google Shape;57;p52"/>
          <p:cNvPicPr preferRelativeResize="0"/>
          <p:nvPr/>
        </p:nvPicPr>
        <p:blipFill rotWithShape="1">
          <a:blip r:embed="rId13">
            <a:alphaModFix/>
          </a:blip>
          <a:srcRect/>
          <a:stretch/>
        </p:blipFill>
        <p:spPr>
          <a:xfrm>
            <a:off x="15011400" y="419100"/>
            <a:ext cx="2891670" cy="932139"/>
          </a:xfrm>
          <a:prstGeom prst="rect">
            <a:avLst/>
          </a:prstGeom>
          <a:noFill/>
          <a:ln>
            <a:noFill/>
          </a:ln>
        </p:spPr>
      </p:pic>
      <p:sp>
        <p:nvSpPr>
          <p:cNvPr id="58" name="Google Shape;58;p52"/>
          <p:cNvSpPr txBox="1"/>
          <p:nvPr/>
        </p:nvSpPr>
        <p:spPr>
          <a:xfrm>
            <a:off x="4876800" y="9180923"/>
            <a:ext cx="11049000" cy="73866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400"/>
              <a:buFont typeface="Arial"/>
              <a:buNone/>
            </a:pPr>
            <a:r>
              <a:rPr lang="en-US" sz="1400">
                <a:solidFill>
                  <a:schemeClr val="dk1"/>
                </a:solidFill>
                <a:latin typeface="Arial"/>
                <a:ea typeface="Arial"/>
                <a:cs typeface="Arial"/>
                <a:sym typeface="Arial"/>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pic>
        <p:nvPicPr>
          <p:cNvPr id="59" name="Google Shape;59;p52"/>
          <p:cNvPicPr preferRelativeResize="0"/>
          <p:nvPr/>
        </p:nvPicPr>
        <p:blipFill rotWithShape="1">
          <a:blip r:embed="rId14">
            <a:alphaModFix/>
          </a:blip>
          <a:srcRect/>
          <a:stretch/>
        </p:blipFill>
        <p:spPr>
          <a:xfrm>
            <a:off x="1447800" y="9243313"/>
            <a:ext cx="3200399" cy="67627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rstudio.com/"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www.r-project.org/"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
          <p:cNvSpPr txBox="1"/>
          <p:nvPr/>
        </p:nvSpPr>
        <p:spPr>
          <a:xfrm>
            <a:off x="1733550" y="6591300"/>
            <a:ext cx="16554450" cy="138499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 sz="4800" b="1">
                <a:solidFill>
                  <a:srgbClr val="E7686A"/>
                </a:solidFill>
                <a:latin typeface="Calibri"/>
                <a:ea typeface="Calibri"/>
                <a:cs typeface="Calibri"/>
                <a:sym typeface="Calibri"/>
              </a:rPr>
              <a:t>Introducción al software RStudio</a:t>
            </a:r>
            <a:endParaRPr/>
          </a:p>
          <a:p>
            <a:pPr marL="0" marR="0" lvl="0" indent="0" algn="ctr" rtl="0">
              <a:spcBef>
                <a:spcPts val="5"/>
              </a:spcBef>
              <a:spcAft>
                <a:spcPts val="0"/>
              </a:spcAft>
              <a:buNone/>
            </a:pPr>
            <a:r>
              <a:rPr lang="es" sz="3600" b="1">
                <a:solidFill>
                  <a:srgbClr val="E7686A"/>
                </a:solidFill>
                <a:latin typeface="Calibri"/>
                <a:ea typeface="Calibri"/>
                <a:cs typeface="Calibri"/>
                <a:sym typeface="Calibri"/>
              </a:rPr>
              <a:t>Por [UNISALENTO]</a:t>
            </a:r>
            <a:endParaRPr sz="3200" b="1">
              <a:solidFill>
                <a:srgbClr val="E7686A"/>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0"/>
          <p:cNvSpPr txBox="1"/>
          <p:nvPr/>
        </p:nvSpPr>
        <p:spPr>
          <a:xfrm>
            <a:off x="1432560" y="1496219"/>
            <a:ext cx="618744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a:solidFill>
                  <a:srgbClr val="E7686A"/>
                </a:solidFill>
                <a:latin typeface="Calibri"/>
                <a:ea typeface="Calibri"/>
                <a:cs typeface="Calibri"/>
                <a:sym typeface="Calibri"/>
              </a:rPr>
              <a:t>Unidad 3: RStudio</a:t>
            </a:r>
            <a:endParaRPr sz="4000" b="1">
              <a:solidFill>
                <a:srgbClr val="E7686A"/>
              </a:solidFill>
              <a:latin typeface="Calibri"/>
              <a:ea typeface="Calibri"/>
              <a:cs typeface="Calibri"/>
              <a:sym typeface="Calibri"/>
            </a:endParaRPr>
          </a:p>
        </p:txBody>
      </p:sp>
      <p:sp>
        <p:nvSpPr>
          <p:cNvPr id="201" name="Google Shape;201;p10"/>
          <p:cNvSpPr txBox="1"/>
          <p:nvPr/>
        </p:nvSpPr>
        <p:spPr>
          <a:xfrm>
            <a:off x="1447800" y="2552700"/>
            <a:ext cx="10040186"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2800" b="1">
                <a:solidFill>
                  <a:srgbClr val="238791"/>
                </a:solidFill>
                <a:latin typeface="Calibri"/>
                <a:ea typeface="Calibri"/>
                <a:cs typeface="Calibri"/>
                <a:sym typeface="Calibri"/>
              </a:rPr>
              <a:t>Sección 1: Exploremos RStudio</a:t>
            </a:r>
            <a:br>
              <a:rPr lang="en-US" sz="2800" b="1">
                <a:solidFill>
                  <a:srgbClr val="238791"/>
                </a:solidFill>
                <a:latin typeface="Calibri"/>
                <a:ea typeface="Calibri"/>
                <a:cs typeface="Calibri"/>
                <a:sym typeface="Calibri"/>
              </a:rPr>
            </a:br>
            <a:endParaRPr sz="2800" b="1">
              <a:solidFill>
                <a:srgbClr val="238791"/>
              </a:solidFill>
              <a:latin typeface="Calibri"/>
              <a:ea typeface="Calibri"/>
              <a:cs typeface="Calibri"/>
              <a:sym typeface="Calibri"/>
            </a:endParaRPr>
          </a:p>
        </p:txBody>
      </p:sp>
      <p:sp>
        <p:nvSpPr>
          <p:cNvPr id="202" name="Google Shape;202;p10"/>
          <p:cNvSpPr txBox="1"/>
          <p:nvPr/>
        </p:nvSpPr>
        <p:spPr>
          <a:xfrm>
            <a:off x="1447800" y="3361372"/>
            <a:ext cx="15240000" cy="6494085"/>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3200"/>
              <a:buFont typeface="Noto Sans Symbols"/>
              <a:buChar char="⮚"/>
            </a:pPr>
            <a:r>
              <a:rPr lang="es" sz="3200" dirty="0">
                <a:solidFill>
                  <a:schemeClr val="dk1"/>
                </a:solidFill>
                <a:latin typeface="Calibri"/>
                <a:ea typeface="Calibri"/>
                <a:cs typeface="Calibri"/>
                <a:sym typeface="Calibri"/>
              </a:rPr>
              <a:t>La interfaz más utilizada y accesible es RStudio, que se puede descargar desde </a:t>
            </a:r>
            <a:r>
              <a:rPr lang="es" sz="3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https://www.rstudio.com/</a:t>
            </a:r>
            <a:endParaRPr sz="3200" dirty="0">
              <a:solidFill>
                <a:schemeClr val="dk1"/>
              </a:solidFill>
              <a:latin typeface="Calibri"/>
              <a:ea typeface="Calibri"/>
              <a:cs typeface="Calibri"/>
              <a:sym typeface="Calibri"/>
            </a:endParaRPr>
          </a:p>
          <a:p>
            <a:pPr marL="0" marR="0" lvl="0" indent="0" algn="l" rtl="0">
              <a:spcBef>
                <a:spcPts val="0"/>
              </a:spcBef>
              <a:spcAft>
                <a:spcPts val="0"/>
              </a:spcAft>
              <a:buNone/>
            </a:pPr>
            <a:endParaRPr sz="3200" dirty="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3200"/>
              <a:buFont typeface="Noto Sans Symbols"/>
              <a:buChar char="⮚"/>
            </a:pPr>
            <a:r>
              <a:rPr lang="es" sz="3200" dirty="0">
                <a:solidFill>
                  <a:schemeClr val="dk1"/>
                </a:solidFill>
                <a:latin typeface="Calibri"/>
                <a:ea typeface="Calibri"/>
                <a:cs typeface="Calibri"/>
                <a:sym typeface="Calibri"/>
              </a:rPr>
              <a:t>RStudio utiliza una interfaz fácil de </a:t>
            </a:r>
            <a:r>
              <a:rPr lang="es" sz="3200">
                <a:solidFill>
                  <a:schemeClr val="dk1"/>
                </a:solidFill>
                <a:latin typeface="Calibri"/>
                <a:ea typeface="Calibri"/>
                <a:cs typeface="Calibri"/>
                <a:sym typeface="Calibri"/>
              </a:rPr>
              <a:t>usar para facilitar su uso;</a:t>
            </a:r>
            <a:endParaRPr dirty="0"/>
          </a:p>
          <a:p>
            <a:pPr marL="0" marR="0" lvl="0" indent="0" algn="l" rtl="0">
              <a:spcBef>
                <a:spcPts val="0"/>
              </a:spcBef>
              <a:spcAft>
                <a:spcPts val="0"/>
              </a:spcAft>
              <a:buNone/>
            </a:pPr>
            <a:endParaRPr sz="3200" dirty="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3200"/>
              <a:buFont typeface="Noto Sans Symbols"/>
              <a:buChar char="⮚"/>
            </a:pPr>
            <a:r>
              <a:rPr lang="es" sz="3200" dirty="0">
                <a:solidFill>
                  <a:schemeClr val="dk1"/>
                </a:solidFill>
                <a:latin typeface="Calibri"/>
                <a:ea typeface="Calibri"/>
                <a:cs typeface="Calibri"/>
                <a:sym typeface="Calibri"/>
              </a:rPr>
              <a:t>Haga clic en Descargar (RStudio);</a:t>
            </a:r>
            <a:endParaRPr dirty="0"/>
          </a:p>
          <a:p>
            <a:pPr marL="0" marR="0" lvl="0" indent="0" algn="l" rtl="0">
              <a:spcBef>
                <a:spcPts val="0"/>
              </a:spcBef>
              <a:spcAft>
                <a:spcPts val="0"/>
              </a:spcAft>
              <a:buNone/>
            </a:pPr>
            <a:endParaRPr sz="3200" dirty="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3200"/>
              <a:buFont typeface="Noto Sans Symbols"/>
              <a:buChar char="⮚"/>
            </a:pPr>
            <a:r>
              <a:rPr lang="es" sz="3200" dirty="0">
                <a:solidFill>
                  <a:schemeClr val="dk1"/>
                </a:solidFill>
                <a:latin typeface="Calibri"/>
                <a:ea typeface="Calibri"/>
                <a:cs typeface="Calibri"/>
                <a:sym typeface="Calibri"/>
              </a:rPr>
              <a:t>Elija la versión gratuita;</a:t>
            </a:r>
            <a:endParaRPr dirty="0"/>
          </a:p>
          <a:p>
            <a:pPr marL="0" marR="0" lvl="0" indent="0" algn="l" rtl="0">
              <a:spcBef>
                <a:spcPts val="0"/>
              </a:spcBef>
              <a:spcAft>
                <a:spcPts val="0"/>
              </a:spcAft>
              <a:buNone/>
            </a:pPr>
            <a:endParaRPr sz="3200" dirty="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3200"/>
              <a:buFont typeface="Noto Sans Symbols"/>
              <a:buChar char="⮚"/>
            </a:pPr>
            <a:r>
              <a:rPr lang="es" sz="3200" dirty="0">
                <a:solidFill>
                  <a:schemeClr val="dk1"/>
                </a:solidFill>
                <a:latin typeface="Calibri"/>
                <a:ea typeface="Calibri"/>
                <a:cs typeface="Calibri"/>
                <a:sym typeface="Calibri"/>
              </a:rPr>
              <a:t>Iniciar la descarga;</a:t>
            </a:r>
            <a:endParaRPr sz="3200" dirty="0">
              <a:solidFill>
                <a:schemeClr val="dk1"/>
              </a:solidFill>
              <a:latin typeface="Calibri"/>
              <a:ea typeface="Calibri"/>
              <a:cs typeface="Calibri"/>
              <a:sym typeface="Calibri"/>
            </a:endParaRPr>
          </a:p>
          <a:p>
            <a:pPr marL="457200" marR="0" lvl="0" indent="-254000" algn="l" rtl="0">
              <a:spcBef>
                <a:spcPts val="0"/>
              </a:spcBef>
              <a:spcAft>
                <a:spcPts val="0"/>
              </a:spcAft>
              <a:buClr>
                <a:schemeClr val="dk1"/>
              </a:buClr>
              <a:buSzPts val="3200"/>
              <a:buFont typeface="Noto Sans Symbols"/>
              <a:buNone/>
            </a:pPr>
            <a:endParaRPr sz="3200" dirty="0">
              <a:solidFill>
                <a:schemeClr val="dk1"/>
              </a:solidFill>
              <a:latin typeface="Calibri"/>
              <a:ea typeface="Calibri"/>
              <a:cs typeface="Calibri"/>
              <a:sym typeface="Calibri"/>
            </a:endParaRPr>
          </a:p>
          <a:p>
            <a:pPr marL="457200" marR="0" lvl="0" indent="-254000" algn="l" rtl="0">
              <a:spcBef>
                <a:spcPts val="0"/>
              </a:spcBef>
              <a:spcAft>
                <a:spcPts val="0"/>
              </a:spcAft>
              <a:buClr>
                <a:schemeClr val="dk1"/>
              </a:buClr>
              <a:buSzPts val="3200"/>
              <a:buFont typeface="Noto Sans Symbols"/>
              <a:buNone/>
            </a:pPr>
            <a:endParaRPr sz="3200" dirty="0">
              <a:solidFill>
                <a:schemeClr val="dk1"/>
              </a:solidFill>
              <a:latin typeface="Calibri"/>
              <a:ea typeface="Calibri"/>
              <a:cs typeface="Calibri"/>
              <a:sym typeface="Calibri"/>
            </a:endParaRPr>
          </a:p>
          <a:p>
            <a:pPr marL="0" marR="0" lvl="0" indent="0" algn="l" rtl="0">
              <a:spcBef>
                <a:spcPts val="0"/>
              </a:spcBef>
              <a:spcAft>
                <a:spcPts val="0"/>
              </a:spcAft>
              <a:buNone/>
            </a:pPr>
            <a:endParaRPr sz="3200" dirty="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1"/>
          <p:cNvSpPr txBox="1"/>
          <p:nvPr/>
        </p:nvSpPr>
        <p:spPr>
          <a:xfrm>
            <a:off x="1432560" y="1496219"/>
            <a:ext cx="618744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a:solidFill>
                  <a:srgbClr val="E7686A"/>
                </a:solidFill>
                <a:latin typeface="Calibri"/>
                <a:ea typeface="Calibri"/>
                <a:cs typeface="Calibri"/>
                <a:sym typeface="Calibri"/>
              </a:rPr>
              <a:t>Unidad 3: RStudio</a:t>
            </a:r>
            <a:endParaRPr sz="4000" b="1">
              <a:solidFill>
                <a:srgbClr val="E7686A"/>
              </a:solidFill>
              <a:latin typeface="Calibri"/>
              <a:ea typeface="Calibri"/>
              <a:cs typeface="Calibri"/>
              <a:sym typeface="Calibri"/>
            </a:endParaRPr>
          </a:p>
        </p:txBody>
      </p:sp>
      <p:sp>
        <p:nvSpPr>
          <p:cNvPr id="208" name="Google Shape;208;p11"/>
          <p:cNvSpPr txBox="1"/>
          <p:nvPr/>
        </p:nvSpPr>
        <p:spPr>
          <a:xfrm>
            <a:off x="1447800" y="3361372"/>
            <a:ext cx="15240000" cy="3908722"/>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3200"/>
              <a:buFont typeface="Noto Sans Symbols"/>
              <a:buChar char="⮚"/>
            </a:pPr>
            <a:r>
              <a:rPr lang="es" sz="3200" dirty="0">
                <a:solidFill>
                  <a:schemeClr val="dk1"/>
                </a:solidFill>
                <a:latin typeface="Calibri"/>
                <a:ea typeface="Calibri"/>
                <a:cs typeface="Calibri"/>
                <a:sym typeface="Calibri"/>
              </a:rPr>
              <a:t>Entorno de desarrollo integrado (IDE) para R;</a:t>
            </a:r>
            <a:endParaRPr dirty="0"/>
          </a:p>
          <a:p>
            <a:pPr marL="0" marR="0" lvl="0" indent="0" algn="l" rtl="0">
              <a:spcBef>
                <a:spcPts val="0"/>
              </a:spcBef>
              <a:spcAft>
                <a:spcPts val="0"/>
              </a:spcAft>
              <a:buNone/>
            </a:pPr>
            <a:endParaRPr sz="3200" dirty="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3200"/>
              <a:buFont typeface="Noto Sans Symbols"/>
              <a:buChar char="⮚"/>
            </a:pPr>
            <a:r>
              <a:rPr lang="es" sz="3200" dirty="0">
                <a:solidFill>
                  <a:schemeClr val="dk1"/>
                </a:solidFill>
                <a:latin typeface="Calibri"/>
                <a:ea typeface="Calibri"/>
                <a:cs typeface="Calibri"/>
                <a:sym typeface="Calibri"/>
              </a:rPr>
              <a:t>El entorno de trabajo de RStudio consta de 4 ventanas:</a:t>
            </a:r>
            <a:endParaRPr dirty="0"/>
          </a:p>
          <a:p>
            <a:pPr marL="0" marR="0" lvl="0" indent="0" algn="l" rtl="0">
              <a:spcBef>
                <a:spcPts val="0"/>
              </a:spcBef>
              <a:spcAft>
                <a:spcPts val="0"/>
              </a:spcAft>
              <a:buNone/>
            </a:pPr>
            <a:endParaRPr sz="3200" dirty="0">
              <a:solidFill>
                <a:schemeClr val="dk1"/>
              </a:solidFill>
              <a:latin typeface="Calibri"/>
              <a:ea typeface="Calibri"/>
              <a:cs typeface="Calibri"/>
              <a:sym typeface="Calibri"/>
            </a:endParaRPr>
          </a:p>
          <a:p>
            <a:pPr marL="457200" marR="0" lvl="0" indent="0" algn="l" rtl="0">
              <a:spcBef>
                <a:spcPts val="0"/>
              </a:spcBef>
              <a:spcAft>
                <a:spcPts val="0"/>
              </a:spcAft>
              <a:buNone/>
            </a:pPr>
            <a:r>
              <a:rPr lang="es" sz="3000" b="1" dirty="0">
                <a:solidFill>
                  <a:schemeClr val="dk1"/>
                </a:solidFill>
                <a:latin typeface="Calibri"/>
                <a:ea typeface="Calibri"/>
                <a:cs typeface="Calibri"/>
                <a:sym typeface="Calibri"/>
              </a:rPr>
              <a:t>Code (código) </a:t>
            </a:r>
            <a:r>
              <a:rPr lang="es" sz="3000" dirty="0">
                <a:solidFill>
                  <a:schemeClr val="dk1"/>
                </a:solidFill>
                <a:latin typeface="Calibri"/>
                <a:ea typeface="Calibri"/>
                <a:cs typeface="Calibri"/>
                <a:sym typeface="Calibri"/>
              </a:rPr>
              <a:t>(escribir//ejecutar scripts) </a:t>
            </a:r>
            <a:br>
              <a:rPr lang="en-US" sz="3000" dirty="0">
                <a:solidFill>
                  <a:schemeClr val="dk1"/>
                </a:solidFill>
                <a:latin typeface="Calibri"/>
                <a:ea typeface="Calibri"/>
                <a:cs typeface="Calibri"/>
                <a:sym typeface="Calibri"/>
              </a:rPr>
            </a:br>
            <a:r>
              <a:rPr lang="es" sz="3000" b="1" dirty="0">
                <a:solidFill>
                  <a:schemeClr val="dk1"/>
                </a:solidFill>
                <a:latin typeface="Calibri"/>
                <a:ea typeface="Calibri"/>
                <a:cs typeface="Calibri"/>
                <a:sym typeface="Calibri"/>
              </a:rPr>
              <a:t>Console (consola) </a:t>
            </a:r>
            <a:r>
              <a:rPr lang="es" sz="3000" dirty="0">
                <a:solidFill>
                  <a:schemeClr val="dk1"/>
                </a:solidFill>
                <a:latin typeface="Calibri"/>
                <a:ea typeface="Calibri"/>
                <a:cs typeface="Calibri"/>
                <a:sym typeface="Calibri"/>
              </a:rPr>
              <a:t>(Línea de comandos//Vista de salida) </a:t>
            </a:r>
          </a:p>
          <a:p>
            <a:pPr marL="457200" marR="0" lvl="0" indent="0" algn="l" rtl="0">
              <a:spcBef>
                <a:spcPts val="0"/>
              </a:spcBef>
              <a:spcAft>
                <a:spcPts val="0"/>
              </a:spcAft>
              <a:buNone/>
            </a:pPr>
            <a:r>
              <a:rPr lang="es" sz="3000" b="1" dirty="0">
                <a:solidFill>
                  <a:schemeClr val="dk1"/>
                </a:solidFill>
                <a:latin typeface="Calibri"/>
                <a:ea typeface="Calibri"/>
                <a:cs typeface="Calibri"/>
                <a:sym typeface="Calibri"/>
              </a:rPr>
              <a:t>Object (objetos) </a:t>
            </a:r>
            <a:r>
              <a:rPr lang="es" sz="3000" dirty="0">
                <a:solidFill>
                  <a:schemeClr val="dk1"/>
                </a:solidFill>
                <a:latin typeface="Calibri"/>
                <a:ea typeface="Calibri"/>
                <a:cs typeface="Calibri"/>
                <a:sym typeface="Calibri"/>
              </a:rPr>
              <a:t>(lista de objetos//historial de comandos) </a:t>
            </a:r>
            <a:br>
              <a:rPr lang="en-US" sz="3000" dirty="0">
                <a:solidFill>
                  <a:schemeClr val="dk1"/>
                </a:solidFill>
                <a:latin typeface="Calibri"/>
                <a:ea typeface="Calibri"/>
                <a:cs typeface="Calibri"/>
                <a:sym typeface="Calibri"/>
              </a:rPr>
            </a:br>
            <a:r>
              <a:rPr lang="en-US" sz="3000" b="1" dirty="0">
                <a:solidFill>
                  <a:schemeClr val="dk1"/>
                </a:solidFill>
                <a:latin typeface="Calibri"/>
                <a:ea typeface="Calibri"/>
                <a:cs typeface="Calibri"/>
                <a:sym typeface="Calibri"/>
              </a:rPr>
              <a:t>Package (</a:t>
            </a:r>
            <a:r>
              <a:rPr lang="en-US" sz="3000" b="1" dirty="0" err="1">
                <a:solidFill>
                  <a:schemeClr val="dk1"/>
                </a:solidFill>
                <a:latin typeface="Calibri"/>
                <a:ea typeface="Calibri"/>
                <a:cs typeface="Calibri"/>
                <a:sym typeface="Calibri"/>
              </a:rPr>
              <a:t>paquete</a:t>
            </a:r>
            <a:r>
              <a:rPr lang="en-US" sz="3000" dirty="0">
                <a:solidFill>
                  <a:schemeClr val="dk1"/>
                </a:solidFill>
                <a:latin typeface="Calibri"/>
                <a:ea typeface="Calibri"/>
                <a:cs typeface="Calibri"/>
                <a:sym typeface="Calibri"/>
              </a:rPr>
              <a:t>) (</a:t>
            </a:r>
            <a:r>
              <a:rPr lang="en-US" sz="3000" dirty="0" err="1">
                <a:solidFill>
                  <a:schemeClr val="dk1"/>
                </a:solidFill>
                <a:latin typeface="Calibri"/>
                <a:ea typeface="Calibri"/>
                <a:cs typeface="Calibri"/>
                <a:sym typeface="Calibri"/>
              </a:rPr>
              <a:t>ayuda</a:t>
            </a:r>
            <a:r>
              <a:rPr lang="en-US" sz="3000" dirty="0">
                <a:solidFill>
                  <a:schemeClr val="dk1"/>
                </a:solidFill>
                <a:latin typeface="Calibri"/>
                <a:ea typeface="Calibri"/>
                <a:cs typeface="Calibri"/>
                <a:sym typeface="Calibri"/>
              </a:rPr>
              <a:t>)</a:t>
            </a:r>
            <a:endParaRPr sz="3000" b="1" dirty="0">
              <a:solidFill>
                <a:schemeClr val="dk1"/>
              </a:solidFill>
              <a:latin typeface="Calibri"/>
              <a:ea typeface="Calibri"/>
              <a:cs typeface="Calibri"/>
              <a:sym typeface="Calibri"/>
            </a:endParaRPr>
          </a:p>
        </p:txBody>
      </p:sp>
      <p:sp>
        <p:nvSpPr>
          <p:cNvPr id="209" name="Google Shape;209;p11"/>
          <p:cNvSpPr txBox="1"/>
          <p:nvPr/>
        </p:nvSpPr>
        <p:spPr>
          <a:xfrm>
            <a:off x="1432560" y="2551906"/>
            <a:ext cx="10040186"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2800" b="1">
                <a:solidFill>
                  <a:srgbClr val="238791"/>
                </a:solidFill>
                <a:latin typeface="Calibri"/>
                <a:ea typeface="Calibri"/>
                <a:cs typeface="Calibri"/>
                <a:sym typeface="Calibri"/>
              </a:rPr>
              <a:t>Sección 1: Exploremos RStudio</a:t>
            </a:r>
            <a:br>
              <a:rPr lang="en-US" sz="2800" b="1">
                <a:solidFill>
                  <a:srgbClr val="238791"/>
                </a:solidFill>
                <a:latin typeface="Calibri"/>
                <a:ea typeface="Calibri"/>
                <a:cs typeface="Calibri"/>
                <a:sym typeface="Calibri"/>
              </a:rPr>
            </a:br>
            <a:endParaRPr sz="2800" b="1">
              <a:solidFill>
                <a:srgbClr val="23879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2"/>
          <p:cNvSpPr txBox="1"/>
          <p:nvPr/>
        </p:nvSpPr>
        <p:spPr>
          <a:xfrm>
            <a:off x="1295400" y="342900"/>
            <a:ext cx="618744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a:solidFill>
                  <a:srgbClr val="E7686A"/>
                </a:solidFill>
                <a:latin typeface="Calibri"/>
                <a:ea typeface="Calibri"/>
                <a:cs typeface="Calibri"/>
                <a:sym typeface="Calibri"/>
              </a:rPr>
              <a:t>Unidad 3: RStudio</a:t>
            </a:r>
            <a:endParaRPr sz="4000" b="1">
              <a:solidFill>
                <a:srgbClr val="E7686A"/>
              </a:solidFill>
              <a:latin typeface="Calibri"/>
              <a:ea typeface="Calibri"/>
              <a:cs typeface="Calibri"/>
              <a:sym typeface="Calibri"/>
            </a:endParaRPr>
          </a:p>
        </p:txBody>
      </p:sp>
      <p:sp>
        <p:nvSpPr>
          <p:cNvPr id="215" name="Google Shape;215;p12"/>
          <p:cNvSpPr txBox="1"/>
          <p:nvPr/>
        </p:nvSpPr>
        <p:spPr>
          <a:xfrm>
            <a:off x="1274135" y="972999"/>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2800" b="1" dirty="0">
                <a:solidFill>
                  <a:srgbClr val="238791"/>
                </a:solidFill>
                <a:latin typeface="Calibri"/>
                <a:ea typeface="Calibri"/>
                <a:cs typeface="Calibri"/>
                <a:sym typeface="Calibri"/>
              </a:rPr>
              <a:t>Sección 1: Exploremos R</a:t>
            </a:r>
            <a:r>
              <a:rPr lang="es-ES" sz="2800" b="1" dirty="0">
                <a:solidFill>
                  <a:srgbClr val="238791"/>
                </a:solidFill>
                <a:latin typeface="Calibri"/>
                <a:ea typeface="Calibri"/>
                <a:cs typeface="Calibri"/>
                <a:sym typeface="Calibri"/>
              </a:rPr>
              <a:t>s</a:t>
            </a:r>
            <a:r>
              <a:rPr lang="es" sz="2800" b="1" dirty="0">
                <a:solidFill>
                  <a:srgbClr val="238791"/>
                </a:solidFill>
                <a:latin typeface="Calibri"/>
                <a:ea typeface="Calibri"/>
                <a:cs typeface="Calibri"/>
                <a:sym typeface="Calibri"/>
              </a:rPr>
              <a:t>tudio:</a:t>
            </a:r>
            <a:endParaRPr sz="2800" b="1" dirty="0">
              <a:solidFill>
                <a:srgbClr val="238791"/>
              </a:solidFill>
              <a:latin typeface="Calibri"/>
              <a:ea typeface="Calibri"/>
              <a:cs typeface="Calibri"/>
              <a:sym typeface="Calibri"/>
            </a:endParaRPr>
          </a:p>
        </p:txBody>
      </p:sp>
      <p:pic>
        <p:nvPicPr>
          <p:cNvPr id="216" name="Google Shape;216;p12"/>
          <p:cNvPicPr preferRelativeResize="0"/>
          <p:nvPr/>
        </p:nvPicPr>
        <p:blipFill rotWithShape="1">
          <a:blip r:embed="rId3">
            <a:alphaModFix/>
          </a:blip>
          <a:srcRect/>
          <a:stretch/>
        </p:blipFill>
        <p:spPr>
          <a:xfrm>
            <a:off x="685801" y="1704110"/>
            <a:ext cx="17602200" cy="8239990"/>
          </a:xfrm>
          <a:prstGeom prst="rect">
            <a:avLst/>
          </a:prstGeom>
          <a:noFill/>
          <a:ln>
            <a:noFill/>
          </a:ln>
        </p:spPr>
      </p:pic>
      <p:sp>
        <p:nvSpPr>
          <p:cNvPr id="217" name="Google Shape;217;p12"/>
          <p:cNvSpPr txBox="1"/>
          <p:nvPr/>
        </p:nvSpPr>
        <p:spPr>
          <a:xfrm>
            <a:off x="5943600" y="3009900"/>
            <a:ext cx="4114800" cy="18158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2800" b="1" dirty="0">
                <a:solidFill>
                  <a:srgbClr val="FF0000"/>
                </a:solidFill>
                <a:latin typeface="Calibri"/>
                <a:ea typeface="Calibri"/>
                <a:cs typeface="Calibri"/>
                <a:sym typeface="Calibri"/>
              </a:rPr>
              <a:t>Ventana CODE (código): ejecutar scripts, ver estructuras de datos</a:t>
            </a:r>
            <a:br>
              <a:rPr lang="en-US" sz="2800" b="1" dirty="0">
                <a:solidFill>
                  <a:srgbClr val="FF0000"/>
                </a:solidFill>
                <a:latin typeface="Calibri"/>
                <a:ea typeface="Calibri"/>
                <a:cs typeface="Calibri"/>
                <a:sym typeface="Calibri"/>
              </a:rPr>
            </a:br>
            <a:endParaRPr sz="2800" b="1" dirty="0">
              <a:solidFill>
                <a:srgbClr val="FF0000"/>
              </a:solidFill>
              <a:latin typeface="Calibri"/>
              <a:ea typeface="Calibri"/>
              <a:cs typeface="Calibri"/>
              <a:sym typeface="Calibri"/>
            </a:endParaRPr>
          </a:p>
        </p:txBody>
      </p:sp>
      <p:sp>
        <p:nvSpPr>
          <p:cNvPr id="218" name="Google Shape;218;p12"/>
          <p:cNvSpPr txBox="1"/>
          <p:nvPr/>
        </p:nvSpPr>
        <p:spPr>
          <a:xfrm>
            <a:off x="5191100" y="7615159"/>
            <a:ext cx="4583479" cy="181584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 sz="2800" b="1" dirty="0">
                <a:solidFill>
                  <a:srgbClr val="002060"/>
                </a:solidFill>
                <a:latin typeface="Calibri"/>
                <a:ea typeface="Calibri"/>
                <a:cs typeface="Calibri"/>
                <a:sym typeface="Calibri"/>
              </a:rPr>
              <a:t>V</a:t>
            </a:r>
            <a:r>
              <a:rPr lang="es-ES" sz="2800" b="1" dirty="0">
                <a:solidFill>
                  <a:srgbClr val="002060"/>
                </a:solidFill>
                <a:latin typeface="Calibri"/>
                <a:ea typeface="Calibri"/>
                <a:cs typeface="Calibri"/>
                <a:sym typeface="Calibri"/>
              </a:rPr>
              <a:t>e</a:t>
            </a:r>
            <a:r>
              <a:rPr lang="es" sz="2800" b="1" dirty="0">
                <a:solidFill>
                  <a:srgbClr val="002060"/>
                </a:solidFill>
                <a:latin typeface="Calibri"/>
                <a:ea typeface="Calibri"/>
                <a:cs typeface="Calibri"/>
                <a:sym typeface="Calibri"/>
              </a:rPr>
              <a:t>ntana CONSOLE (Consola): ejecutar scripts y ver resultados</a:t>
            </a:r>
            <a:br>
              <a:rPr lang="en-US" sz="2800" b="1" dirty="0">
                <a:solidFill>
                  <a:srgbClr val="002060"/>
                </a:solidFill>
                <a:latin typeface="Calibri"/>
                <a:ea typeface="Calibri"/>
                <a:cs typeface="Calibri"/>
                <a:sym typeface="Calibri"/>
              </a:rPr>
            </a:br>
            <a:endParaRPr sz="2800" b="1" dirty="0">
              <a:solidFill>
                <a:srgbClr val="002060"/>
              </a:solidFill>
              <a:latin typeface="Calibri"/>
              <a:ea typeface="Calibri"/>
              <a:cs typeface="Calibri"/>
              <a:sym typeface="Calibri"/>
            </a:endParaRPr>
          </a:p>
        </p:txBody>
      </p:sp>
      <p:sp>
        <p:nvSpPr>
          <p:cNvPr id="219" name="Google Shape;219;p12"/>
          <p:cNvSpPr txBox="1"/>
          <p:nvPr/>
        </p:nvSpPr>
        <p:spPr>
          <a:xfrm>
            <a:off x="12780335" y="4133243"/>
            <a:ext cx="5507665"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2800" b="1" dirty="0">
                <a:solidFill>
                  <a:srgbClr val="00B050"/>
                </a:solidFill>
                <a:latin typeface="Calibri"/>
                <a:ea typeface="Calibri"/>
                <a:cs typeface="Calibri"/>
                <a:sym typeface="Calibri"/>
              </a:rPr>
              <a:t>Área de trabajo: Ver estructuras de datos disponibles</a:t>
            </a:r>
            <a:br>
              <a:rPr lang="en-US" sz="2800" b="1" dirty="0">
                <a:solidFill>
                  <a:srgbClr val="00B050"/>
                </a:solidFill>
                <a:latin typeface="Calibri"/>
                <a:ea typeface="Calibri"/>
                <a:cs typeface="Calibri"/>
                <a:sym typeface="Calibri"/>
              </a:rPr>
            </a:br>
            <a:endParaRPr sz="2800" b="1" dirty="0">
              <a:solidFill>
                <a:srgbClr val="00B050"/>
              </a:solidFill>
              <a:latin typeface="Calibri"/>
              <a:ea typeface="Calibri"/>
              <a:cs typeface="Calibri"/>
              <a:sym typeface="Calibri"/>
            </a:endParaRPr>
          </a:p>
        </p:txBody>
      </p:sp>
      <p:sp>
        <p:nvSpPr>
          <p:cNvPr id="220" name="Google Shape;220;p12"/>
          <p:cNvSpPr txBox="1"/>
          <p:nvPr/>
        </p:nvSpPr>
        <p:spPr>
          <a:xfrm>
            <a:off x="11905384" y="6230164"/>
            <a:ext cx="4535632" cy="18158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2800" b="1" dirty="0">
                <a:solidFill>
                  <a:srgbClr val="7030A0"/>
                </a:solidFill>
                <a:latin typeface="Calibri"/>
                <a:ea typeface="Calibri"/>
                <a:cs typeface="Calibri"/>
                <a:sym typeface="Calibri"/>
              </a:rPr>
              <a:t>Ventana MULTITAB: gráficos, paquetes, ayuda sobre funciones instaladas</a:t>
            </a:r>
            <a:br>
              <a:rPr lang="en-US" sz="2800" b="1" dirty="0">
                <a:solidFill>
                  <a:srgbClr val="7030A0"/>
                </a:solidFill>
                <a:latin typeface="Calibri"/>
                <a:ea typeface="Calibri"/>
                <a:cs typeface="Calibri"/>
                <a:sym typeface="Calibri"/>
              </a:rPr>
            </a:br>
            <a:endParaRPr sz="2800" b="1" dirty="0">
              <a:solidFill>
                <a:srgbClr val="7030A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3"/>
          <p:cNvSpPr txBox="1"/>
          <p:nvPr/>
        </p:nvSpPr>
        <p:spPr>
          <a:xfrm>
            <a:off x="1432560" y="1496219"/>
            <a:ext cx="618744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a:solidFill>
                  <a:srgbClr val="E7686A"/>
                </a:solidFill>
                <a:latin typeface="Calibri"/>
                <a:ea typeface="Calibri"/>
                <a:cs typeface="Calibri"/>
                <a:sym typeface="Calibri"/>
              </a:rPr>
              <a:t>Unidad 3: RStudio</a:t>
            </a:r>
            <a:endParaRPr sz="4000" b="1">
              <a:solidFill>
                <a:srgbClr val="E7686A"/>
              </a:solidFill>
              <a:latin typeface="Calibri"/>
              <a:ea typeface="Calibri"/>
              <a:cs typeface="Calibri"/>
              <a:sym typeface="Calibri"/>
            </a:endParaRPr>
          </a:p>
        </p:txBody>
      </p:sp>
      <p:sp>
        <p:nvSpPr>
          <p:cNvPr id="226" name="Google Shape;226;p13"/>
          <p:cNvSpPr txBox="1"/>
          <p:nvPr/>
        </p:nvSpPr>
        <p:spPr>
          <a:xfrm>
            <a:off x="1447800" y="2552700"/>
            <a:ext cx="12034284"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2800" b="1" dirty="0">
                <a:solidFill>
                  <a:srgbClr val="238791"/>
                </a:solidFill>
                <a:latin typeface="Calibri"/>
                <a:ea typeface="Calibri"/>
                <a:cs typeface="Calibri"/>
                <a:sym typeface="Calibri"/>
              </a:rPr>
              <a:t>Sección 1: Exploremos Rstudio: Ventana Multitab (de pestañas múltiples)</a:t>
            </a:r>
            <a:endParaRPr sz="2800" b="1" dirty="0">
              <a:solidFill>
                <a:srgbClr val="238791"/>
              </a:solidFill>
              <a:latin typeface="Calibri"/>
              <a:ea typeface="Calibri"/>
              <a:cs typeface="Calibri"/>
              <a:sym typeface="Calibri"/>
            </a:endParaRPr>
          </a:p>
        </p:txBody>
      </p:sp>
      <p:sp>
        <p:nvSpPr>
          <p:cNvPr id="227" name="Google Shape;227;p13"/>
          <p:cNvSpPr txBox="1"/>
          <p:nvPr/>
        </p:nvSpPr>
        <p:spPr>
          <a:xfrm>
            <a:off x="1447800" y="3361372"/>
            <a:ext cx="15240000" cy="4524315"/>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3200"/>
              <a:buFont typeface="Noto Sans Symbols"/>
              <a:buChar char="⮚"/>
            </a:pPr>
            <a:r>
              <a:rPr lang="es" sz="3200" b="1" dirty="0">
                <a:solidFill>
                  <a:schemeClr val="dk1"/>
                </a:solidFill>
                <a:latin typeface="Calibri"/>
                <a:ea typeface="Calibri"/>
                <a:cs typeface="Calibri"/>
                <a:sym typeface="Calibri"/>
              </a:rPr>
              <a:t>Paquetes </a:t>
            </a:r>
            <a:r>
              <a:rPr lang="es" sz="3200" dirty="0">
                <a:solidFill>
                  <a:schemeClr val="dk1"/>
                </a:solidFill>
                <a:latin typeface="Calibri"/>
                <a:ea typeface="Calibri"/>
                <a:cs typeface="Calibri"/>
                <a:sym typeface="Calibri"/>
              </a:rPr>
              <a:t>:  para descargar paquetes que permiten realizar análisis estadísticos, como por ejemplo Análisis de Componentes Principales.</a:t>
            </a:r>
            <a:endParaRPr dirty="0"/>
          </a:p>
          <a:p>
            <a:pPr marL="0" marR="0" lvl="0" indent="0" algn="l" rtl="0">
              <a:spcBef>
                <a:spcPts val="0"/>
              </a:spcBef>
              <a:spcAft>
                <a:spcPts val="0"/>
              </a:spcAft>
              <a:buNone/>
            </a:pPr>
            <a:endParaRPr sz="3200" dirty="0">
              <a:solidFill>
                <a:schemeClr val="dk1"/>
              </a:solidFill>
              <a:latin typeface="Calibri"/>
              <a:ea typeface="Calibri"/>
              <a:cs typeface="Calibri"/>
              <a:sym typeface="Calibri"/>
            </a:endParaRPr>
          </a:p>
          <a:p>
            <a:pPr marL="0" marR="0" lvl="0" indent="0" algn="l" rtl="0">
              <a:spcBef>
                <a:spcPts val="0"/>
              </a:spcBef>
              <a:spcAft>
                <a:spcPts val="0"/>
              </a:spcAft>
              <a:buNone/>
            </a:pPr>
            <a:r>
              <a:rPr lang="es" sz="3200" dirty="0">
                <a:solidFill>
                  <a:schemeClr val="dk1"/>
                </a:solidFill>
                <a:latin typeface="Calibri"/>
                <a:ea typeface="Calibri"/>
                <a:cs typeface="Calibri"/>
                <a:sym typeface="Calibri"/>
              </a:rPr>
              <a:t>Ejemplo: haga clic en </a:t>
            </a:r>
            <a:r>
              <a:rPr lang="es" sz="3200" b="1" dirty="0">
                <a:solidFill>
                  <a:schemeClr val="dk1"/>
                </a:solidFill>
                <a:latin typeface="Calibri"/>
                <a:ea typeface="Calibri"/>
                <a:cs typeface="Calibri"/>
                <a:sym typeface="Calibri"/>
              </a:rPr>
              <a:t>Instalar </a:t>
            </a:r>
            <a:r>
              <a:rPr lang="es" sz="3200" dirty="0">
                <a:solidFill>
                  <a:schemeClr val="dk1"/>
                </a:solidFill>
                <a:latin typeface="Calibri"/>
                <a:ea typeface="Calibri"/>
                <a:cs typeface="Calibri"/>
                <a:sym typeface="Calibri"/>
              </a:rPr>
              <a:t>e instale el paquete </a:t>
            </a:r>
            <a:r>
              <a:rPr lang="es" sz="3200" b="1" dirty="0">
                <a:solidFill>
                  <a:schemeClr val="dk1"/>
                </a:solidFill>
                <a:latin typeface="Calibri"/>
                <a:ea typeface="Calibri"/>
                <a:cs typeface="Calibri"/>
                <a:sym typeface="Calibri"/>
              </a:rPr>
              <a:t>ggplot2</a:t>
            </a:r>
            <a:br>
              <a:rPr lang="en-US" sz="3200" dirty="0">
                <a:solidFill>
                  <a:schemeClr val="dk1"/>
                </a:solidFill>
                <a:latin typeface="Calibri"/>
                <a:ea typeface="Calibri"/>
                <a:cs typeface="Calibri"/>
                <a:sym typeface="Calibri"/>
              </a:rPr>
            </a:br>
            <a:endParaRPr sz="3200" dirty="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3200"/>
              <a:buFont typeface="Noto Sans Symbols"/>
              <a:buChar char="⮚"/>
            </a:pPr>
            <a:r>
              <a:rPr lang="es" sz="3200" b="1" dirty="0">
                <a:solidFill>
                  <a:schemeClr val="dk1"/>
                </a:solidFill>
                <a:latin typeface="Calibri"/>
                <a:ea typeface="Calibri"/>
                <a:cs typeface="Calibri"/>
                <a:sym typeface="Calibri"/>
              </a:rPr>
              <a:t>Help (Ayuda) </a:t>
            </a:r>
            <a:r>
              <a:rPr lang="es" sz="3200" dirty="0">
                <a:solidFill>
                  <a:schemeClr val="dk1"/>
                </a:solidFill>
                <a:latin typeface="Calibri"/>
                <a:ea typeface="Calibri"/>
                <a:cs typeface="Calibri"/>
                <a:sym typeface="Calibri"/>
              </a:rPr>
              <a:t>: para acceder a la descripción del paquete.</a:t>
            </a:r>
            <a:endParaRPr dirty="0"/>
          </a:p>
          <a:p>
            <a:pPr marL="0" marR="0" lvl="0" indent="0" algn="l" rtl="0">
              <a:spcBef>
                <a:spcPts val="0"/>
              </a:spcBef>
              <a:spcAft>
                <a:spcPts val="0"/>
              </a:spcAft>
              <a:buNone/>
            </a:pPr>
            <a:endParaRPr sz="3200" dirty="0">
              <a:solidFill>
                <a:schemeClr val="dk1"/>
              </a:solidFill>
              <a:latin typeface="Calibri"/>
              <a:ea typeface="Calibri"/>
              <a:cs typeface="Calibri"/>
              <a:sym typeface="Calibri"/>
            </a:endParaRPr>
          </a:p>
          <a:p>
            <a:pPr marL="0" marR="0" lvl="0" indent="0" algn="l" rtl="0">
              <a:spcBef>
                <a:spcPts val="0"/>
              </a:spcBef>
              <a:spcAft>
                <a:spcPts val="0"/>
              </a:spcAft>
              <a:buNone/>
            </a:pPr>
            <a:r>
              <a:rPr lang="es" sz="3200" dirty="0">
                <a:solidFill>
                  <a:schemeClr val="dk1"/>
                </a:solidFill>
                <a:latin typeface="Calibri"/>
                <a:ea typeface="Calibri"/>
                <a:cs typeface="Calibri"/>
                <a:sym typeface="Calibri"/>
              </a:rPr>
              <a:t>Ejemplo: Escriba </a:t>
            </a:r>
            <a:r>
              <a:rPr lang="es" sz="3200" b="1" i="1" dirty="0">
                <a:solidFill>
                  <a:schemeClr val="dk1"/>
                </a:solidFill>
                <a:latin typeface="Calibri"/>
                <a:ea typeface="Calibri"/>
                <a:cs typeface="Calibri"/>
                <a:sym typeface="Calibri"/>
              </a:rPr>
              <a:t>ggplot2</a:t>
            </a:r>
            <a:endParaRPr dirty="0"/>
          </a:p>
          <a:p>
            <a:pPr marL="0" marR="0" lvl="0" indent="0" algn="l" rtl="0">
              <a:spcBef>
                <a:spcPts val="0"/>
              </a:spcBef>
              <a:spcAft>
                <a:spcPts val="0"/>
              </a:spcAft>
              <a:buNone/>
            </a:pPr>
            <a:endParaRPr sz="3200" dirty="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4"/>
          <p:cNvSpPr txBox="1"/>
          <p:nvPr/>
        </p:nvSpPr>
        <p:spPr>
          <a:xfrm>
            <a:off x="1432560" y="1496219"/>
            <a:ext cx="618744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a:solidFill>
                  <a:srgbClr val="E7686A"/>
                </a:solidFill>
                <a:latin typeface="Calibri"/>
                <a:ea typeface="Calibri"/>
                <a:cs typeface="Calibri"/>
                <a:sym typeface="Calibri"/>
              </a:rPr>
              <a:t>Unidad 3: RStudio</a:t>
            </a:r>
            <a:endParaRPr sz="4000" b="1">
              <a:solidFill>
                <a:srgbClr val="E7686A"/>
              </a:solidFill>
              <a:latin typeface="Calibri"/>
              <a:ea typeface="Calibri"/>
              <a:cs typeface="Calibri"/>
              <a:sym typeface="Calibri"/>
            </a:endParaRPr>
          </a:p>
        </p:txBody>
      </p:sp>
      <p:sp>
        <p:nvSpPr>
          <p:cNvPr id="233" name="Google Shape;233;p14"/>
          <p:cNvSpPr txBox="1"/>
          <p:nvPr/>
        </p:nvSpPr>
        <p:spPr>
          <a:xfrm>
            <a:off x="1447799" y="2552700"/>
            <a:ext cx="11991753"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2800" b="1" dirty="0">
                <a:solidFill>
                  <a:srgbClr val="238791"/>
                </a:solidFill>
                <a:latin typeface="Calibri"/>
                <a:ea typeface="Calibri"/>
                <a:cs typeface="Calibri"/>
                <a:sym typeface="Calibri"/>
              </a:rPr>
              <a:t>Sección 1: Exploremos Rstudio: Ventana MULTITAB (de pestañas múltiples)</a:t>
            </a:r>
            <a:endParaRPr sz="2800" b="1" dirty="0">
              <a:solidFill>
                <a:srgbClr val="238791"/>
              </a:solidFill>
              <a:latin typeface="Calibri"/>
              <a:ea typeface="Calibri"/>
              <a:cs typeface="Calibri"/>
              <a:sym typeface="Calibri"/>
            </a:endParaRPr>
          </a:p>
        </p:txBody>
      </p:sp>
      <p:sp>
        <p:nvSpPr>
          <p:cNvPr id="234" name="Google Shape;234;p14"/>
          <p:cNvSpPr txBox="1"/>
          <p:nvPr/>
        </p:nvSpPr>
        <p:spPr>
          <a:xfrm>
            <a:off x="1447800" y="3361372"/>
            <a:ext cx="16117186" cy="1569620"/>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3200"/>
              <a:buFont typeface="Noto Sans Symbols"/>
              <a:buChar char="⮚"/>
            </a:pPr>
            <a:r>
              <a:rPr lang="es" sz="3200" b="1" dirty="0">
                <a:solidFill>
                  <a:schemeClr val="dk1"/>
                </a:solidFill>
                <a:latin typeface="Calibri"/>
                <a:ea typeface="Calibri"/>
                <a:cs typeface="Calibri"/>
                <a:sym typeface="Calibri"/>
              </a:rPr>
              <a:t>Files (Archivos)</a:t>
            </a:r>
            <a:r>
              <a:rPr lang="es" sz="3200" dirty="0">
                <a:solidFill>
                  <a:schemeClr val="dk1"/>
                </a:solidFill>
                <a:latin typeface="Calibri"/>
                <a:ea typeface="Calibri"/>
                <a:cs typeface="Calibri"/>
                <a:sym typeface="Calibri"/>
              </a:rPr>
              <a:t>: permite acceder rápidamente a los archivos guardados después de crear un proyecto R</a:t>
            </a:r>
            <a:endParaRPr sz="3200" dirty="0">
              <a:solidFill>
                <a:schemeClr val="dk1"/>
              </a:solidFill>
              <a:latin typeface="Calibri"/>
              <a:ea typeface="Calibri"/>
              <a:cs typeface="Calibri"/>
              <a:sym typeface="Calibri"/>
            </a:endParaRPr>
          </a:p>
          <a:p>
            <a:pPr marL="0" marR="0" lvl="0" indent="0" algn="l" rtl="0">
              <a:spcBef>
                <a:spcPts val="0"/>
              </a:spcBef>
              <a:spcAft>
                <a:spcPts val="0"/>
              </a:spcAft>
              <a:buNone/>
            </a:pPr>
            <a:endParaRPr sz="3200" dirty="0">
              <a:solidFill>
                <a:schemeClr val="dk1"/>
              </a:solidFill>
              <a:latin typeface="Calibri"/>
              <a:ea typeface="Calibri"/>
              <a:cs typeface="Calibri"/>
              <a:sym typeface="Calibri"/>
            </a:endParaRPr>
          </a:p>
        </p:txBody>
      </p:sp>
      <p:pic>
        <p:nvPicPr>
          <p:cNvPr id="235" name="Google Shape;235;p14"/>
          <p:cNvPicPr preferRelativeResize="0"/>
          <p:nvPr/>
        </p:nvPicPr>
        <p:blipFill rotWithShape="1">
          <a:blip r:embed="rId3">
            <a:alphaModFix/>
          </a:blip>
          <a:srcRect/>
          <a:stretch/>
        </p:blipFill>
        <p:spPr>
          <a:xfrm>
            <a:off x="4419600" y="4152900"/>
            <a:ext cx="7703127" cy="458168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5"/>
          <p:cNvSpPr txBox="1"/>
          <p:nvPr/>
        </p:nvSpPr>
        <p:spPr>
          <a:xfrm>
            <a:off x="1432560" y="1496219"/>
            <a:ext cx="618744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a:solidFill>
                  <a:srgbClr val="E7686A"/>
                </a:solidFill>
                <a:latin typeface="Calibri"/>
                <a:ea typeface="Calibri"/>
                <a:cs typeface="Calibri"/>
                <a:sym typeface="Calibri"/>
              </a:rPr>
              <a:t>Unidad 3: RStudio</a:t>
            </a:r>
            <a:endParaRPr sz="4000" b="1">
              <a:solidFill>
                <a:srgbClr val="E7686A"/>
              </a:solidFill>
              <a:latin typeface="Calibri"/>
              <a:ea typeface="Calibri"/>
              <a:cs typeface="Calibri"/>
              <a:sym typeface="Calibri"/>
            </a:endParaRPr>
          </a:p>
        </p:txBody>
      </p:sp>
      <p:sp>
        <p:nvSpPr>
          <p:cNvPr id="241" name="Google Shape;241;p15"/>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2800" b="1">
                <a:solidFill>
                  <a:srgbClr val="238791"/>
                </a:solidFill>
                <a:latin typeface="Calibri"/>
                <a:ea typeface="Calibri"/>
                <a:cs typeface="Calibri"/>
                <a:sym typeface="Calibri"/>
              </a:rPr>
              <a:t>Sección 2: Creación de un proyecto</a:t>
            </a:r>
            <a:endParaRPr sz="2800" b="1">
              <a:solidFill>
                <a:srgbClr val="238791"/>
              </a:solidFill>
              <a:latin typeface="Calibri"/>
              <a:ea typeface="Calibri"/>
              <a:cs typeface="Calibri"/>
              <a:sym typeface="Calibri"/>
            </a:endParaRPr>
          </a:p>
        </p:txBody>
      </p:sp>
      <p:sp>
        <p:nvSpPr>
          <p:cNvPr id="242" name="Google Shape;242;p15"/>
          <p:cNvSpPr txBox="1"/>
          <p:nvPr/>
        </p:nvSpPr>
        <p:spPr>
          <a:xfrm>
            <a:off x="1447800" y="3361372"/>
            <a:ext cx="7239000" cy="4524275"/>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chemeClr val="dk1"/>
              </a:buClr>
              <a:buSzPts val="3200"/>
              <a:buFont typeface="Noto Sans Symbols"/>
              <a:buChar char="⮚"/>
            </a:pPr>
            <a:r>
              <a:rPr lang="es" sz="3200" dirty="0">
                <a:solidFill>
                  <a:schemeClr val="dk1"/>
                </a:solidFill>
                <a:latin typeface="Calibri"/>
                <a:ea typeface="Calibri"/>
                <a:cs typeface="Calibri"/>
                <a:sym typeface="Calibri"/>
              </a:rPr>
              <a:t>Con RStudio puedes crear un proyecto para definir el directorio de trabajo y tener en él todos los datos, paquetes y códigos.</a:t>
            </a:r>
            <a:endParaRPr dirty="0"/>
          </a:p>
          <a:p>
            <a:pPr marL="0" marR="0" lvl="0" indent="0" algn="just" rtl="0">
              <a:spcBef>
                <a:spcPts val="0"/>
              </a:spcBef>
              <a:spcAft>
                <a:spcPts val="0"/>
              </a:spcAft>
              <a:buNone/>
            </a:pPr>
            <a:endParaRPr sz="3200" dirty="0">
              <a:solidFill>
                <a:schemeClr val="dk1"/>
              </a:solidFill>
              <a:latin typeface="Calibri"/>
              <a:ea typeface="Calibri"/>
              <a:cs typeface="Calibri"/>
              <a:sym typeface="Calibri"/>
            </a:endParaRPr>
          </a:p>
          <a:p>
            <a:pPr marL="457200" marR="0" lvl="0" indent="-457200" algn="just" rtl="0">
              <a:spcBef>
                <a:spcPts val="0"/>
              </a:spcBef>
              <a:spcAft>
                <a:spcPts val="0"/>
              </a:spcAft>
              <a:buClr>
                <a:schemeClr val="dk1"/>
              </a:buClr>
              <a:buSzPts val="3200"/>
              <a:buFont typeface="Noto Sans Symbols"/>
              <a:buChar char="⮚"/>
            </a:pPr>
            <a:r>
              <a:rPr lang="es" sz="3200" dirty="0">
                <a:solidFill>
                  <a:schemeClr val="dk1"/>
                </a:solidFill>
                <a:latin typeface="Calibri"/>
                <a:ea typeface="Calibri"/>
                <a:cs typeface="Calibri"/>
                <a:sym typeface="Calibri"/>
              </a:rPr>
              <a:t>Para crear un nuevo proyecto hay que ir al menú en la parte superior izquierda y seleccionar </a:t>
            </a:r>
            <a:r>
              <a:rPr lang="es" sz="3200" b="1" dirty="0">
                <a:solidFill>
                  <a:schemeClr val="dk1"/>
                </a:solidFill>
                <a:latin typeface="Calibri"/>
                <a:ea typeface="Calibri"/>
                <a:cs typeface="Calibri"/>
                <a:sym typeface="Calibri"/>
              </a:rPr>
              <a:t>File</a:t>
            </a:r>
            <a:r>
              <a:rPr lang="es" sz="3200" b="1" dirty="0">
                <a:solidFill>
                  <a:schemeClr val="dk1"/>
                </a:solidFill>
                <a:latin typeface="Calibri"/>
                <a:ea typeface="Calibri"/>
                <a:cs typeface="Calibri"/>
                <a:sym typeface="Wingdings" panose="05000000000000000000" pitchFamily="2" charset="2"/>
              </a:rPr>
              <a:t>New Project</a:t>
            </a:r>
            <a:r>
              <a:rPr lang="es" sz="3200" dirty="0">
                <a:solidFill>
                  <a:schemeClr val="dk1"/>
                </a:solidFill>
                <a:latin typeface="Calibri"/>
                <a:ea typeface="Calibri"/>
                <a:cs typeface="Calibri"/>
                <a:sym typeface="Wingdings" panose="05000000000000000000" pitchFamily="2" charset="2"/>
              </a:rPr>
              <a:t>   (</a:t>
            </a:r>
            <a:r>
              <a:rPr lang="es" sz="3200" b="1" dirty="0">
                <a:solidFill>
                  <a:schemeClr val="dk1"/>
                </a:solidFill>
                <a:latin typeface="Calibri"/>
                <a:ea typeface="Calibri"/>
                <a:cs typeface="Calibri"/>
                <a:sym typeface="Calibri"/>
              </a:rPr>
              <a:t>Archivo -&gt; Nuevo proyecto)</a:t>
            </a:r>
            <a:endParaRPr dirty="0"/>
          </a:p>
        </p:txBody>
      </p:sp>
      <p:pic>
        <p:nvPicPr>
          <p:cNvPr id="243" name="Google Shape;243;p15"/>
          <p:cNvPicPr preferRelativeResize="0"/>
          <p:nvPr/>
        </p:nvPicPr>
        <p:blipFill rotWithShape="1">
          <a:blip r:embed="rId3">
            <a:alphaModFix/>
          </a:blip>
          <a:srcRect/>
          <a:stretch/>
        </p:blipFill>
        <p:spPr>
          <a:xfrm>
            <a:off x="9144000" y="2552700"/>
            <a:ext cx="8158275" cy="580758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6"/>
          <p:cNvSpPr txBox="1"/>
          <p:nvPr/>
        </p:nvSpPr>
        <p:spPr>
          <a:xfrm>
            <a:off x="1432560" y="1496219"/>
            <a:ext cx="618744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a:solidFill>
                  <a:srgbClr val="E7686A"/>
                </a:solidFill>
                <a:latin typeface="Calibri"/>
                <a:ea typeface="Calibri"/>
                <a:cs typeface="Calibri"/>
                <a:sym typeface="Calibri"/>
              </a:rPr>
              <a:t>Unidad 3: RStudio</a:t>
            </a:r>
            <a:endParaRPr sz="4000" b="1">
              <a:solidFill>
                <a:srgbClr val="E7686A"/>
              </a:solidFill>
              <a:latin typeface="Calibri"/>
              <a:ea typeface="Calibri"/>
              <a:cs typeface="Calibri"/>
              <a:sym typeface="Calibri"/>
            </a:endParaRPr>
          </a:p>
        </p:txBody>
      </p:sp>
      <p:sp>
        <p:nvSpPr>
          <p:cNvPr id="249" name="Google Shape;249;p16"/>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2800" b="1">
                <a:solidFill>
                  <a:srgbClr val="238791"/>
                </a:solidFill>
                <a:latin typeface="Calibri"/>
                <a:ea typeface="Calibri"/>
                <a:cs typeface="Calibri"/>
                <a:sym typeface="Calibri"/>
              </a:rPr>
              <a:t>Sección 2: Creación de un proyecto</a:t>
            </a:r>
            <a:endParaRPr sz="2800" b="1">
              <a:solidFill>
                <a:srgbClr val="238791"/>
              </a:solidFill>
              <a:latin typeface="Calibri"/>
              <a:ea typeface="Calibri"/>
              <a:cs typeface="Calibri"/>
              <a:sym typeface="Calibri"/>
            </a:endParaRPr>
          </a:p>
        </p:txBody>
      </p:sp>
      <p:pic>
        <p:nvPicPr>
          <p:cNvPr id="250" name="Google Shape;250;p16"/>
          <p:cNvPicPr preferRelativeResize="0"/>
          <p:nvPr/>
        </p:nvPicPr>
        <p:blipFill rotWithShape="1">
          <a:blip r:embed="rId3">
            <a:alphaModFix/>
          </a:blip>
          <a:srcRect/>
          <a:stretch/>
        </p:blipFill>
        <p:spPr>
          <a:xfrm>
            <a:off x="1219200" y="3387204"/>
            <a:ext cx="6553200" cy="5507945"/>
          </a:xfrm>
          <a:prstGeom prst="rect">
            <a:avLst/>
          </a:prstGeom>
          <a:noFill/>
          <a:ln>
            <a:noFill/>
          </a:ln>
        </p:spPr>
      </p:pic>
      <p:pic>
        <p:nvPicPr>
          <p:cNvPr id="251" name="Google Shape;251;p16"/>
          <p:cNvPicPr preferRelativeResize="0"/>
          <p:nvPr/>
        </p:nvPicPr>
        <p:blipFill rotWithShape="1">
          <a:blip r:embed="rId4">
            <a:alphaModFix/>
          </a:blip>
          <a:srcRect/>
          <a:stretch/>
        </p:blipFill>
        <p:spPr>
          <a:xfrm>
            <a:off x="9525000" y="3418377"/>
            <a:ext cx="6553200" cy="541910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17"/>
          <p:cNvSpPr txBox="1"/>
          <p:nvPr/>
        </p:nvSpPr>
        <p:spPr>
          <a:xfrm>
            <a:off x="1432560" y="1496219"/>
            <a:ext cx="618744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a:solidFill>
                  <a:srgbClr val="E7686A"/>
                </a:solidFill>
                <a:latin typeface="Calibri"/>
                <a:ea typeface="Calibri"/>
                <a:cs typeface="Calibri"/>
                <a:sym typeface="Calibri"/>
              </a:rPr>
              <a:t>Unidad 3: RStudio</a:t>
            </a:r>
            <a:endParaRPr sz="4000" b="1">
              <a:solidFill>
                <a:srgbClr val="E7686A"/>
              </a:solidFill>
              <a:latin typeface="Calibri"/>
              <a:ea typeface="Calibri"/>
              <a:cs typeface="Calibri"/>
              <a:sym typeface="Calibri"/>
            </a:endParaRPr>
          </a:p>
        </p:txBody>
      </p:sp>
      <p:sp>
        <p:nvSpPr>
          <p:cNvPr id="257" name="Google Shape;257;p17"/>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2800" b="1">
                <a:solidFill>
                  <a:srgbClr val="238791"/>
                </a:solidFill>
                <a:latin typeface="Calibri"/>
                <a:ea typeface="Calibri"/>
                <a:cs typeface="Calibri"/>
                <a:sym typeface="Calibri"/>
              </a:rPr>
              <a:t>Sección 2: Creación de un proyecto</a:t>
            </a:r>
            <a:endParaRPr sz="2800" b="1">
              <a:solidFill>
                <a:srgbClr val="238791"/>
              </a:solidFill>
              <a:latin typeface="Calibri"/>
              <a:ea typeface="Calibri"/>
              <a:cs typeface="Calibri"/>
              <a:sym typeface="Calibri"/>
            </a:endParaRPr>
          </a:p>
        </p:txBody>
      </p:sp>
      <p:sp>
        <p:nvSpPr>
          <p:cNvPr id="258" name="Google Shape;258;p17"/>
          <p:cNvSpPr txBox="1"/>
          <p:nvPr/>
        </p:nvSpPr>
        <p:spPr>
          <a:xfrm>
            <a:off x="1905000" y="3362960"/>
            <a:ext cx="12954000" cy="5509160"/>
          </a:xfrm>
          <a:prstGeom prst="rect">
            <a:avLst/>
          </a:prstGeom>
          <a:noFill/>
          <a:ln>
            <a:noFill/>
          </a:ln>
        </p:spPr>
        <p:txBody>
          <a:bodyPr spcFirstLastPara="1" wrap="square" lIns="91425" tIns="45700" rIns="91425" bIns="45700" anchor="t" anchorCtr="0">
            <a:spAutoFit/>
          </a:bodyPr>
          <a:lstStyle/>
          <a:p>
            <a:pPr marL="457200" marR="0" lvl="0" indent="-254000" algn="just" rtl="0">
              <a:spcBef>
                <a:spcPts val="0"/>
              </a:spcBef>
              <a:spcAft>
                <a:spcPts val="0"/>
              </a:spcAft>
              <a:buClr>
                <a:schemeClr val="dk1"/>
              </a:buClr>
              <a:buSzPts val="3200"/>
              <a:buFont typeface="Noto Sans Symbols"/>
              <a:buNone/>
            </a:pPr>
            <a:endParaRPr sz="3200" dirty="0">
              <a:solidFill>
                <a:schemeClr val="dk1"/>
              </a:solidFill>
              <a:latin typeface="Calibri"/>
              <a:ea typeface="Calibri"/>
              <a:cs typeface="Calibri"/>
              <a:sym typeface="Calibri"/>
            </a:endParaRPr>
          </a:p>
          <a:p>
            <a:pPr marL="457200" marR="0" lvl="0" indent="-457200" algn="just" rtl="0">
              <a:spcBef>
                <a:spcPts val="0"/>
              </a:spcBef>
              <a:spcAft>
                <a:spcPts val="0"/>
              </a:spcAft>
              <a:buClr>
                <a:schemeClr val="dk1"/>
              </a:buClr>
              <a:buSzPts val="3200"/>
              <a:buFont typeface="Noto Sans Symbols"/>
              <a:buChar char="⮚"/>
            </a:pPr>
            <a:r>
              <a:rPr lang="es" sz="3200" dirty="0">
                <a:solidFill>
                  <a:schemeClr val="dk1"/>
                </a:solidFill>
                <a:latin typeface="Calibri"/>
                <a:ea typeface="Calibri"/>
                <a:cs typeface="Calibri"/>
                <a:sym typeface="Calibri"/>
              </a:rPr>
              <a:t>Primeros pasos: </a:t>
            </a:r>
            <a:r>
              <a:rPr lang="es" sz="3200" u="sng" dirty="0">
                <a:solidFill>
                  <a:schemeClr val="dk1"/>
                </a:solidFill>
                <a:latin typeface="Calibri"/>
                <a:ea typeface="Calibri"/>
                <a:cs typeface="Calibri"/>
                <a:sym typeface="Calibri"/>
              </a:rPr>
              <a:t>carga de datos</a:t>
            </a:r>
            <a:endParaRPr dirty="0"/>
          </a:p>
          <a:p>
            <a:pPr marL="0" marR="0" lvl="0" indent="0" algn="just" rtl="0">
              <a:spcBef>
                <a:spcPts val="0"/>
              </a:spcBef>
              <a:spcAft>
                <a:spcPts val="0"/>
              </a:spcAft>
              <a:buNone/>
            </a:pPr>
            <a:endParaRPr sz="3200" dirty="0">
              <a:solidFill>
                <a:schemeClr val="dk1"/>
              </a:solidFill>
              <a:latin typeface="Calibri"/>
              <a:ea typeface="Calibri"/>
              <a:cs typeface="Calibri"/>
              <a:sym typeface="Calibri"/>
            </a:endParaRPr>
          </a:p>
          <a:p>
            <a:pPr marL="457200" marR="0" lvl="0" indent="-457200" algn="just" rtl="0">
              <a:spcBef>
                <a:spcPts val="0"/>
              </a:spcBef>
              <a:spcAft>
                <a:spcPts val="0"/>
              </a:spcAft>
              <a:buClr>
                <a:schemeClr val="dk1"/>
              </a:buClr>
              <a:buSzPts val="3200"/>
              <a:buFont typeface="Noto Sans Symbols"/>
              <a:buChar char="⮚"/>
            </a:pPr>
            <a:r>
              <a:rPr lang="es" sz="3200" dirty="0">
                <a:solidFill>
                  <a:schemeClr val="dk1"/>
                </a:solidFill>
                <a:latin typeface="Calibri"/>
                <a:ea typeface="Calibri"/>
                <a:cs typeface="Calibri"/>
                <a:sym typeface="Calibri"/>
              </a:rPr>
              <a:t>R puede leer diferentes tipos de datos (TXT, CSV, XLS, XLSX, SPSS, STATA), pero la forma más sencilla e inmediata es el formato CSV (Comma Separated Value).</a:t>
            </a:r>
            <a:endParaRPr dirty="0"/>
          </a:p>
          <a:p>
            <a:pPr marL="0" marR="0" lvl="0" indent="0" algn="just" rtl="0">
              <a:spcBef>
                <a:spcPts val="0"/>
              </a:spcBef>
              <a:spcAft>
                <a:spcPts val="0"/>
              </a:spcAft>
              <a:buNone/>
            </a:pPr>
            <a:endParaRPr sz="3200" dirty="0">
              <a:solidFill>
                <a:schemeClr val="dk1"/>
              </a:solidFill>
              <a:latin typeface="Calibri"/>
              <a:ea typeface="Calibri"/>
              <a:cs typeface="Calibri"/>
              <a:sym typeface="Calibri"/>
            </a:endParaRPr>
          </a:p>
          <a:p>
            <a:pPr marL="457200" marR="0" lvl="0" indent="-457200" algn="just" rtl="0">
              <a:spcBef>
                <a:spcPts val="0"/>
              </a:spcBef>
              <a:spcAft>
                <a:spcPts val="0"/>
              </a:spcAft>
              <a:buClr>
                <a:schemeClr val="dk1"/>
              </a:buClr>
              <a:buSzPts val="3200"/>
              <a:buFont typeface="Noto Sans Symbols"/>
              <a:buChar char="⮚"/>
            </a:pPr>
            <a:r>
              <a:rPr lang="es" sz="3200" dirty="0">
                <a:solidFill>
                  <a:schemeClr val="dk1"/>
                </a:solidFill>
                <a:latin typeface="Calibri"/>
                <a:ea typeface="Calibri"/>
                <a:cs typeface="Calibri"/>
                <a:sym typeface="Calibri"/>
              </a:rPr>
              <a:t>Para cargar un archivo CSV, seleccione </a:t>
            </a:r>
            <a:r>
              <a:rPr lang="es" sz="3200" b="1" dirty="0">
                <a:solidFill>
                  <a:schemeClr val="dk1"/>
                </a:solidFill>
                <a:latin typeface="Calibri"/>
                <a:ea typeface="Calibri"/>
                <a:cs typeface="Calibri"/>
                <a:sym typeface="Calibri"/>
              </a:rPr>
              <a:t>Environment (Entorno) </a:t>
            </a:r>
            <a:r>
              <a:rPr lang="es" sz="3200" dirty="0">
                <a:solidFill>
                  <a:schemeClr val="dk1"/>
                </a:solidFill>
                <a:latin typeface="Calibri"/>
                <a:ea typeface="Calibri"/>
                <a:cs typeface="Calibri"/>
                <a:sym typeface="Calibri"/>
              </a:rPr>
              <a:t>en el menú en la parte superior derecha -&gt; Import Dataset (</a:t>
            </a:r>
            <a:r>
              <a:rPr lang="es" sz="3200" b="1" dirty="0">
                <a:solidFill>
                  <a:schemeClr val="dk1"/>
                </a:solidFill>
                <a:latin typeface="Calibri"/>
                <a:ea typeface="Calibri"/>
                <a:cs typeface="Calibri"/>
                <a:sym typeface="Calibri"/>
              </a:rPr>
              <a:t>Importar conjunto de datos) </a:t>
            </a:r>
            <a:r>
              <a:rPr lang="es" sz="3200" dirty="0">
                <a:solidFill>
                  <a:schemeClr val="dk1"/>
                </a:solidFill>
                <a:latin typeface="Calibri"/>
                <a:ea typeface="Calibri"/>
                <a:cs typeface="Calibri"/>
                <a:sym typeface="Calibri"/>
              </a:rPr>
              <a:t>-&gt; From text File (</a:t>
            </a:r>
            <a:r>
              <a:rPr lang="es" sz="3200" b="1" dirty="0">
                <a:solidFill>
                  <a:schemeClr val="dk1"/>
                </a:solidFill>
                <a:latin typeface="Calibri"/>
                <a:ea typeface="Calibri"/>
                <a:cs typeface="Calibri"/>
                <a:sym typeface="Calibri"/>
              </a:rPr>
              <a:t>Desde archivo de texto). </a:t>
            </a:r>
            <a:r>
              <a:rPr lang="es" sz="3200" dirty="0">
                <a:solidFill>
                  <a:schemeClr val="dk1"/>
                </a:solidFill>
                <a:latin typeface="Calibri"/>
                <a:ea typeface="Calibri"/>
                <a:cs typeface="Calibri"/>
                <a:sym typeface="Calibri"/>
              </a:rPr>
              <a:t>Después seleccionar el directorio y archivo.</a:t>
            </a:r>
            <a:endParaRPr sz="3200" b="1" dirty="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8"/>
          <p:cNvSpPr txBox="1"/>
          <p:nvPr/>
        </p:nvSpPr>
        <p:spPr>
          <a:xfrm>
            <a:off x="1432560" y="1496219"/>
            <a:ext cx="618744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a:solidFill>
                  <a:srgbClr val="E7686A"/>
                </a:solidFill>
                <a:latin typeface="Calibri"/>
                <a:ea typeface="Calibri"/>
                <a:cs typeface="Calibri"/>
                <a:sym typeface="Calibri"/>
              </a:rPr>
              <a:t>Unidad 3: RStudio</a:t>
            </a:r>
            <a:endParaRPr sz="4000" b="1">
              <a:solidFill>
                <a:srgbClr val="E7686A"/>
              </a:solidFill>
              <a:latin typeface="Calibri"/>
              <a:ea typeface="Calibri"/>
              <a:cs typeface="Calibri"/>
              <a:sym typeface="Calibri"/>
            </a:endParaRPr>
          </a:p>
        </p:txBody>
      </p:sp>
      <p:sp>
        <p:nvSpPr>
          <p:cNvPr id="264" name="Google Shape;264;p18"/>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2800" b="1">
                <a:solidFill>
                  <a:srgbClr val="238791"/>
                </a:solidFill>
                <a:latin typeface="Calibri"/>
                <a:ea typeface="Calibri"/>
                <a:cs typeface="Calibri"/>
                <a:sym typeface="Calibri"/>
              </a:rPr>
              <a:t>Sección 3: R Notebook y R Script</a:t>
            </a:r>
            <a:endParaRPr sz="2800" b="1">
              <a:solidFill>
                <a:srgbClr val="238791"/>
              </a:solidFill>
              <a:latin typeface="Calibri"/>
              <a:ea typeface="Calibri"/>
              <a:cs typeface="Calibri"/>
              <a:sym typeface="Calibri"/>
            </a:endParaRPr>
          </a:p>
        </p:txBody>
      </p:sp>
      <p:sp>
        <p:nvSpPr>
          <p:cNvPr id="265" name="Google Shape;265;p18"/>
          <p:cNvSpPr txBox="1"/>
          <p:nvPr/>
        </p:nvSpPr>
        <p:spPr>
          <a:xfrm>
            <a:off x="1447799" y="3361372"/>
            <a:ext cx="14415977" cy="2062063"/>
          </a:xfrm>
          <a:prstGeom prst="rect">
            <a:avLst/>
          </a:prstGeom>
          <a:noFill/>
          <a:ln>
            <a:noFill/>
          </a:ln>
        </p:spPr>
        <p:txBody>
          <a:bodyPr spcFirstLastPara="1" wrap="square" lIns="91425" tIns="45700" rIns="91425" bIns="45700" anchor="t" anchorCtr="0">
            <a:spAutoFit/>
          </a:bodyPr>
          <a:lstStyle/>
          <a:p>
            <a:pPr marL="457200" marR="0" lvl="0" indent="-254000" rtl="0">
              <a:spcBef>
                <a:spcPts val="0"/>
              </a:spcBef>
              <a:spcAft>
                <a:spcPts val="0"/>
              </a:spcAft>
              <a:buClr>
                <a:schemeClr val="dk1"/>
              </a:buClr>
              <a:buSzPts val="3200"/>
              <a:buFont typeface="Noto Sans Symbols"/>
              <a:buNone/>
            </a:pPr>
            <a:endParaRPr sz="3200" dirty="0">
              <a:solidFill>
                <a:schemeClr val="dk1"/>
              </a:solidFill>
              <a:latin typeface="Calibri"/>
              <a:ea typeface="Calibri"/>
              <a:cs typeface="Calibri"/>
              <a:sym typeface="Calibri"/>
            </a:endParaRPr>
          </a:p>
          <a:p>
            <a:pPr marL="457200" marR="0" lvl="0" indent="-457200" rtl="0">
              <a:spcBef>
                <a:spcPts val="0"/>
              </a:spcBef>
              <a:spcAft>
                <a:spcPts val="0"/>
              </a:spcAft>
              <a:buClr>
                <a:schemeClr val="dk1"/>
              </a:buClr>
              <a:buSzPts val="3200"/>
              <a:buFont typeface="Noto Sans Symbols"/>
              <a:buChar char="⮚"/>
            </a:pPr>
            <a:r>
              <a:rPr lang="es" sz="3200" dirty="0">
                <a:solidFill>
                  <a:schemeClr val="dk1"/>
                </a:solidFill>
                <a:latin typeface="Calibri"/>
                <a:ea typeface="Calibri"/>
                <a:cs typeface="Calibri"/>
                <a:sym typeface="Calibri"/>
              </a:rPr>
              <a:t>Permiten hacer un seguimiento de los códigos y análisis realizados dentro del proyecto R y guardarlos en el ordenador para consultas posteriores.</a:t>
            </a:r>
            <a:br>
              <a:rPr lang="en-US" sz="3200" dirty="0">
                <a:solidFill>
                  <a:schemeClr val="dk1"/>
                </a:solidFill>
                <a:latin typeface="Calibri"/>
                <a:ea typeface="Calibri"/>
                <a:cs typeface="Calibri"/>
                <a:sym typeface="Calibri"/>
              </a:rPr>
            </a:br>
            <a:endParaRPr sz="3200" b="1" dirty="0">
              <a:solidFill>
                <a:schemeClr val="dk1"/>
              </a:solidFill>
              <a:latin typeface="Calibri"/>
              <a:ea typeface="Calibri"/>
              <a:cs typeface="Calibri"/>
              <a:sym typeface="Calibri"/>
            </a:endParaRPr>
          </a:p>
        </p:txBody>
      </p:sp>
      <p:pic>
        <p:nvPicPr>
          <p:cNvPr id="266" name="Google Shape;266;p18"/>
          <p:cNvPicPr preferRelativeResize="0"/>
          <p:nvPr/>
        </p:nvPicPr>
        <p:blipFill rotWithShape="1">
          <a:blip r:embed="rId3">
            <a:alphaModFix/>
          </a:blip>
          <a:srcRect/>
          <a:stretch/>
        </p:blipFill>
        <p:spPr>
          <a:xfrm>
            <a:off x="2466973" y="5426938"/>
            <a:ext cx="10810406" cy="1621561"/>
          </a:xfrm>
          <a:prstGeom prst="rect">
            <a:avLst/>
          </a:prstGeom>
          <a:noFill/>
          <a:ln>
            <a:noFill/>
          </a:ln>
        </p:spPr>
      </p:pic>
      <p:sp>
        <p:nvSpPr>
          <p:cNvPr id="267" name="Google Shape;267;p18"/>
          <p:cNvSpPr/>
          <p:nvPr/>
        </p:nvSpPr>
        <p:spPr>
          <a:xfrm>
            <a:off x="2133600" y="6237718"/>
            <a:ext cx="1066800" cy="810781"/>
          </a:xfrm>
          <a:prstGeom prst="ellipse">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68" name="Google Shape;268;p18"/>
          <p:cNvCxnSpPr/>
          <p:nvPr/>
        </p:nvCxnSpPr>
        <p:spPr>
          <a:xfrm rot="10800000" flipH="1">
            <a:off x="2113682" y="7353300"/>
            <a:ext cx="353291" cy="1858843"/>
          </a:xfrm>
          <a:prstGeom prst="straightConnector1">
            <a:avLst/>
          </a:prstGeom>
          <a:noFill/>
          <a:ln w="57150" cap="flat" cmpd="sng">
            <a:solidFill>
              <a:srgbClr val="FF0000"/>
            </a:solidFill>
            <a:prstDash val="solid"/>
            <a:miter lim="800000"/>
            <a:headEnd type="none" w="sm" len="sm"/>
            <a:tailEnd type="triangle" w="med" len="med"/>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Google Shape;273;p19"/>
          <p:cNvPicPr preferRelativeResize="0"/>
          <p:nvPr/>
        </p:nvPicPr>
        <p:blipFill rotWithShape="1">
          <a:blip r:embed="rId3">
            <a:alphaModFix/>
          </a:blip>
          <a:srcRect/>
          <a:stretch/>
        </p:blipFill>
        <p:spPr>
          <a:xfrm>
            <a:off x="1371600" y="1257300"/>
            <a:ext cx="14621307" cy="8666039"/>
          </a:xfrm>
          <a:prstGeom prst="rect">
            <a:avLst/>
          </a:prstGeom>
          <a:noFill/>
          <a:ln>
            <a:noFill/>
          </a:ln>
        </p:spPr>
      </p:pic>
      <p:cxnSp>
        <p:nvCxnSpPr>
          <p:cNvPr id="274" name="Google Shape;274;p19"/>
          <p:cNvCxnSpPr/>
          <p:nvPr/>
        </p:nvCxnSpPr>
        <p:spPr>
          <a:xfrm rot="10800000" flipH="1">
            <a:off x="838200" y="1738745"/>
            <a:ext cx="706582" cy="3394364"/>
          </a:xfrm>
          <a:prstGeom prst="straightConnector1">
            <a:avLst/>
          </a:prstGeom>
          <a:noFill/>
          <a:ln w="57150" cap="flat" cmpd="sng">
            <a:solidFill>
              <a:srgbClr val="FF0000"/>
            </a:solidFill>
            <a:prstDash val="solid"/>
            <a:miter lim="800000"/>
            <a:headEnd type="none" w="sm" len="sm"/>
            <a:tailEnd type="triangle" w="med" len="med"/>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
          <p:cNvSpPr txBox="1"/>
          <p:nvPr/>
        </p:nvSpPr>
        <p:spPr>
          <a:xfrm>
            <a:off x="1432560" y="1496219"/>
            <a:ext cx="618744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a:solidFill>
                  <a:srgbClr val="E7686A"/>
                </a:solidFill>
                <a:latin typeface="Calibri"/>
                <a:ea typeface="Calibri"/>
                <a:cs typeface="Calibri"/>
                <a:sym typeface="Calibri"/>
              </a:rPr>
              <a:t>Índice</a:t>
            </a:r>
            <a:endParaRPr sz="4000" b="1">
              <a:solidFill>
                <a:srgbClr val="E7686A"/>
              </a:solidFill>
              <a:latin typeface="Calibri"/>
              <a:ea typeface="Calibri"/>
              <a:cs typeface="Calibri"/>
              <a:sym typeface="Calibri"/>
            </a:endParaRPr>
          </a:p>
        </p:txBody>
      </p:sp>
      <p:sp>
        <p:nvSpPr>
          <p:cNvPr id="139" name="Google Shape;139;p2"/>
          <p:cNvSpPr txBox="1"/>
          <p:nvPr/>
        </p:nvSpPr>
        <p:spPr>
          <a:xfrm>
            <a:off x="1432560" y="5875203"/>
            <a:ext cx="5457338" cy="28007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3200" b="1" dirty="0">
                <a:solidFill>
                  <a:srgbClr val="238791"/>
                </a:solidFill>
                <a:latin typeface="Calibri"/>
                <a:ea typeface="Calibri"/>
                <a:cs typeface="Calibri"/>
                <a:sym typeface="Calibri"/>
              </a:rPr>
              <a:t>Unidad 1: Introducción</a:t>
            </a:r>
            <a:endParaRPr sz="1600" dirty="0"/>
          </a:p>
          <a:p>
            <a:pPr marL="457200" marR="0" lvl="0" indent="-457200" algn="l" rtl="0">
              <a:spcBef>
                <a:spcPts val="0"/>
              </a:spcBef>
              <a:spcAft>
                <a:spcPts val="0"/>
              </a:spcAft>
              <a:buClr>
                <a:schemeClr val="dk1"/>
              </a:buClr>
              <a:buSzPts val="2400"/>
              <a:buFont typeface="Calibri"/>
              <a:buAutoNum type="arabicPeriod"/>
            </a:pPr>
            <a:r>
              <a:rPr lang="es" sz="2800" dirty="0">
                <a:solidFill>
                  <a:schemeClr val="dk1"/>
                </a:solidFill>
                <a:latin typeface="Calibri"/>
                <a:ea typeface="Calibri"/>
                <a:cs typeface="Calibri"/>
                <a:sym typeface="Calibri"/>
              </a:rPr>
              <a:t>Historia. </a:t>
            </a:r>
          </a:p>
          <a:p>
            <a:pPr marL="457200" marR="0" lvl="0" indent="-457200" algn="l" rtl="0">
              <a:spcBef>
                <a:spcPts val="0"/>
              </a:spcBef>
              <a:spcAft>
                <a:spcPts val="0"/>
              </a:spcAft>
              <a:buClr>
                <a:schemeClr val="dk1"/>
              </a:buClr>
              <a:buSzPts val="2400"/>
              <a:buFont typeface="Calibri"/>
              <a:buAutoNum type="arabicPeriod"/>
            </a:pPr>
            <a:r>
              <a:rPr lang="es" sz="2800" dirty="0">
                <a:solidFill>
                  <a:schemeClr val="dk1"/>
                </a:solidFill>
                <a:latin typeface="Calibri"/>
                <a:ea typeface="Calibri"/>
                <a:cs typeface="Calibri"/>
                <a:sym typeface="Calibri"/>
              </a:rPr>
              <a:t>El entorno informático</a:t>
            </a:r>
          </a:p>
          <a:p>
            <a:pPr marL="457200" marR="0" lvl="0" indent="-457200" algn="l" rtl="0">
              <a:spcBef>
                <a:spcPts val="0"/>
              </a:spcBef>
              <a:spcAft>
                <a:spcPts val="0"/>
              </a:spcAft>
              <a:buClr>
                <a:schemeClr val="dk1"/>
              </a:buClr>
              <a:buSzPts val="2400"/>
              <a:buFont typeface="Calibri"/>
              <a:buAutoNum type="arabicPeriod"/>
            </a:pPr>
            <a:r>
              <a:rPr lang="es" sz="2800" dirty="0">
                <a:solidFill>
                  <a:schemeClr val="dk1"/>
                </a:solidFill>
                <a:latin typeface="Calibri"/>
                <a:ea typeface="Calibri"/>
                <a:cs typeface="Calibri"/>
                <a:sym typeface="Calibri"/>
              </a:rPr>
              <a:t>T</a:t>
            </a:r>
            <a:r>
              <a:rPr lang="en-US" sz="2800" dirty="0" err="1">
                <a:solidFill>
                  <a:schemeClr val="dk1"/>
                </a:solidFill>
                <a:latin typeface="Calibri"/>
                <a:ea typeface="Calibri"/>
                <a:cs typeface="Calibri"/>
                <a:sym typeface="Calibri"/>
              </a:rPr>
              <a:t>écnicas</a:t>
            </a:r>
            <a:r>
              <a:rPr lang="en-US" sz="2800" dirty="0">
                <a:solidFill>
                  <a:schemeClr val="dk1"/>
                </a:solidFill>
                <a:latin typeface="Calibri"/>
                <a:ea typeface="Calibri"/>
                <a:cs typeface="Calibri"/>
                <a:sym typeface="Calibri"/>
              </a:rPr>
              <a:t> de </a:t>
            </a:r>
            <a:r>
              <a:rPr lang="es" sz="2800" dirty="0">
                <a:solidFill>
                  <a:schemeClr val="dk1"/>
                </a:solidFill>
                <a:latin typeface="Calibri"/>
                <a:ea typeface="Calibri"/>
                <a:cs typeface="Calibri"/>
                <a:sym typeface="Calibri"/>
              </a:rPr>
              <a:t>Análisis</a:t>
            </a:r>
          </a:p>
          <a:p>
            <a:pPr marL="457200" marR="0" lvl="0" indent="-457200" algn="l" rtl="0">
              <a:spcBef>
                <a:spcPts val="0"/>
              </a:spcBef>
              <a:spcAft>
                <a:spcPts val="0"/>
              </a:spcAft>
              <a:buClr>
                <a:schemeClr val="dk1"/>
              </a:buClr>
              <a:buSzPts val="2400"/>
              <a:buFont typeface="Calibri"/>
              <a:buAutoNum type="arabicPeriod"/>
            </a:pPr>
            <a:r>
              <a:rPr lang="es" sz="2800" dirty="0">
                <a:solidFill>
                  <a:schemeClr val="dk1"/>
                </a:solidFill>
                <a:latin typeface="Calibri"/>
                <a:ea typeface="Calibri"/>
                <a:cs typeface="Calibri"/>
                <a:sym typeface="Calibri"/>
              </a:rPr>
              <a:t>Comunidad</a:t>
            </a: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r>
              <a:rPr lang="es-ES" sz="3200" dirty="0">
                <a:solidFill>
                  <a:schemeClr val="dk1"/>
                </a:solidFill>
                <a:latin typeface="Calibri"/>
                <a:ea typeface="Calibri"/>
                <a:cs typeface="Calibri"/>
                <a:sym typeface="Calibri"/>
              </a:rPr>
              <a:t>.</a:t>
            </a:r>
            <a:endParaRPr sz="3200" dirty="0">
              <a:solidFill>
                <a:schemeClr val="dk1"/>
              </a:solidFill>
              <a:latin typeface="Calibri"/>
              <a:ea typeface="Calibri"/>
              <a:cs typeface="Calibri"/>
              <a:sym typeface="Calibri"/>
            </a:endParaRPr>
          </a:p>
        </p:txBody>
      </p:sp>
      <p:sp>
        <p:nvSpPr>
          <p:cNvPr id="140" name="Google Shape;140;p2"/>
          <p:cNvSpPr/>
          <p:nvPr/>
        </p:nvSpPr>
        <p:spPr>
          <a:xfrm>
            <a:off x="2825750" y="3688183"/>
            <a:ext cx="1600200" cy="1800552"/>
          </a:xfrm>
          <a:prstGeom prst="verticalScroll">
            <a:avLst>
              <a:gd name="adj" fmla="val 12500"/>
            </a:avLst>
          </a:prstGeom>
          <a:solidFill>
            <a:srgbClr val="238791"/>
          </a:solidFill>
          <a:ln w="12700" cap="flat" cmpd="sng">
            <a:solidFill>
              <a:srgbClr val="1E73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1" name="Google Shape;141;p2"/>
          <p:cNvSpPr/>
          <p:nvPr/>
        </p:nvSpPr>
        <p:spPr>
          <a:xfrm>
            <a:off x="8087360" y="3548028"/>
            <a:ext cx="2407920" cy="1695876"/>
          </a:xfrm>
          <a:prstGeom prst="wedgeEllipseCallout">
            <a:avLst>
              <a:gd name="adj1" fmla="val -20833"/>
              <a:gd name="adj2" fmla="val 62500"/>
            </a:avLst>
          </a:prstGeom>
          <a:solidFill>
            <a:srgbClr val="E8676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2" name="Google Shape;142;p2"/>
          <p:cNvSpPr/>
          <p:nvPr/>
        </p:nvSpPr>
        <p:spPr>
          <a:xfrm>
            <a:off x="13385800" y="3370200"/>
            <a:ext cx="2133600" cy="2248540"/>
          </a:xfrm>
          <a:prstGeom prst="star5">
            <a:avLst>
              <a:gd name="adj" fmla="val 19098"/>
              <a:gd name="hf" fmla="val 105146"/>
              <a:gd name="vf" fmla="val 110557"/>
            </a:avLst>
          </a:prstGeom>
          <a:solidFill>
            <a:srgbClr val="FDBD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3" name="Google Shape;143;p2"/>
          <p:cNvSpPr txBox="1"/>
          <p:nvPr/>
        </p:nvSpPr>
        <p:spPr>
          <a:xfrm>
            <a:off x="6889898" y="5829057"/>
            <a:ext cx="4922256" cy="14465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3200" b="1" dirty="0">
                <a:solidFill>
                  <a:srgbClr val="238791"/>
                </a:solidFill>
                <a:latin typeface="Calibri"/>
                <a:ea typeface="Calibri"/>
                <a:cs typeface="Calibri"/>
                <a:sym typeface="Calibri"/>
              </a:rPr>
              <a:t>Unidad 2: El software R</a:t>
            </a:r>
            <a:endParaRPr sz="1600" dirty="0"/>
          </a:p>
          <a:p>
            <a:pPr marL="457200" marR="0" lvl="0" indent="-457200" algn="l" rtl="0">
              <a:spcBef>
                <a:spcPts val="0"/>
              </a:spcBef>
              <a:spcAft>
                <a:spcPts val="0"/>
              </a:spcAft>
              <a:buClr>
                <a:schemeClr val="dk1"/>
              </a:buClr>
              <a:buSzPts val="2400"/>
              <a:buFont typeface="Calibri"/>
              <a:buAutoNum type="arabicPeriod"/>
            </a:pPr>
            <a:r>
              <a:rPr lang="es" sz="2800" dirty="0">
                <a:solidFill>
                  <a:schemeClr val="dk1"/>
                </a:solidFill>
                <a:latin typeface="Calibri"/>
                <a:ea typeface="Calibri"/>
                <a:cs typeface="Calibri"/>
                <a:sym typeface="Calibri"/>
              </a:rPr>
              <a:t>Cómo instalar R </a:t>
            </a:r>
          </a:p>
          <a:p>
            <a:pPr marL="457200" marR="0" lvl="0" indent="-457200" algn="l" rtl="0">
              <a:spcBef>
                <a:spcPts val="0"/>
              </a:spcBef>
              <a:spcAft>
                <a:spcPts val="0"/>
              </a:spcAft>
              <a:buClr>
                <a:schemeClr val="dk1"/>
              </a:buClr>
              <a:buSzPts val="2400"/>
              <a:buFont typeface="Calibri"/>
              <a:buAutoNum type="arabicPeriod"/>
            </a:pPr>
            <a:r>
              <a:rPr lang="es" sz="2800" dirty="0">
                <a:solidFill>
                  <a:schemeClr val="dk1"/>
                </a:solidFill>
                <a:latin typeface="Calibri"/>
                <a:ea typeface="Calibri"/>
                <a:cs typeface="Calibri"/>
                <a:sym typeface="Calibri"/>
              </a:rPr>
              <a:t>¿Qué aspecto tiene R?</a:t>
            </a:r>
            <a:endParaRPr sz="2800" dirty="0">
              <a:solidFill>
                <a:schemeClr val="dk1"/>
              </a:solidFill>
              <a:latin typeface="Calibri"/>
              <a:ea typeface="Calibri"/>
              <a:cs typeface="Calibri"/>
              <a:sym typeface="Calibri"/>
            </a:endParaRPr>
          </a:p>
        </p:txBody>
      </p:sp>
      <p:sp>
        <p:nvSpPr>
          <p:cNvPr id="144" name="Google Shape;144;p2"/>
          <p:cNvSpPr txBox="1"/>
          <p:nvPr/>
        </p:nvSpPr>
        <p:spPr>
          <a:xfrm>
            <a:off x="11812154" y="5736764"/>
            <a:ext cx="5515409" cy="31700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3200" b="1" dirty="0">
                <a:solidFill>
                  <a:srgbClr val="238791"/>
                </a:solidFill>
                <a:latin typeface="Calibri"/>
                <a:ea typeface="Calibri"/>
                <a:cs typeface="Calibri"/>
                <a:sym typeface="Calibri"/>
              </a:rPr>
              <a:t>Unidad 3: RStudio</a:t>
            </a:r>
            <a:endParaRPr sz="3200" b="1" dirty="0">
              <a:solidFill>
                <a:srgbClr val="238791"/>
              </a:solidFill>
              <a:latin typeface="Calibri"/>
              <a:ea typeface="Calibri"/>
              <a:cs typeface="Calibri"/>
              <a:sym typeface="Calibri"/>
            </a:endParaRPr>
          </a:p>
          <a:p>
            <a:pPr marL="457200" marR="0" lvl="0" indent="-457200" algn="l" rtl="0">
              <a:spcBef>
                <a:spcPts val="0"/>
              </a:spcBef>
              <a:spcAft>
                <a:spcPts val="0"/>
              </a:spcAft>
              <a:buClr>
                <a:schemeClr val="dk1"/>
              </a:buClr>
              <a:buSzPts val="2400"/>
              <a:buFont typeface="Calibri"/>
              <a:buAutoNum type="arabicPeriod"/>
            </a:pPr>
            <a:r>
              <a:rPr lang="es" sz="2800" dirty="0">
                <a:solidFill>
                  <a:schemeClr val="dk1"/>
                </a:solidFill>
                <a:latin typeface="Calibri"/>
                <a:ea typeface="Calibri"/>
                <a:cs typeface="Calibri"/>
                <a:sym typeface="Calibri"/>
              </a:rPr>
              <a:t>Exploremos RStudio .</a:t>
            </a:r>
            <a:br>
              <a:rPr lang="en-US" sz="2800" dirty="0">
                <a:solidFill>
                  <a:schemeClr val="dk1"/>
                </a:solidFill>
                <a:latin typeface="Calibri"/>
                <a:ea typeface="Calibri"/>
                <a:cs typeface="Calibri"/>
                <a:sym typeface="Calibri"/>
              </a:rPr>
            </a:br>
            <a:r>
              <a:rPr lang="es" sz="2800" dirty="0">
                <a:solidFill>
                  <a:schemeClr val="dk1"/>
                </a:solidFill>
                <a:latin typeface="Calibri"/>
                <a:ea typeface="Calibri"/>
                <a:cs typeface="Calibri"/>
                <a:sym typeface="Calibri"/>
              </a:rPr>
              <a:t>Creación de un </a:t>
            </a:r>
            <a:br>
              <a:rPr lang="en-US" sz="2800" dirty="0">
                <a:solidFill>
                  <a:schemeClr val="dk1"/>
                </a:solidFill>
                <a:latin typeface="Calibri"/>
                <a:ea typeface="Calibri"/>
                <a:cs typeface="Calibri"/>
                <a:sym typeface="Calibri"/>
              </a:rPr>
            </a:br>
            <a:r>
              <a:rPr lang="es" sz="2800" dirty="0">
                <a:solidFill>
                  <a:schemeClr val="dk1"/>
                </a:solidFill>
                <a:latin typeface="Calibri"/>
                <a:ea typeface="Calibri"/>
                <a:cs typeface="Calibri"/>
                <a:sym typeface="Calibri"/>
              </a:rPr>
              <a:t>cuaderno de proyecto y scripts. </a:t>
            </a:r>
            <a:br>
              <a:rPr lang="en-US" sz="2800" dirty="0">
                <a:solidFill>
                  <a:schemeClr val="dk1"/>
                </a:solidFill>
                <a:latin typeface="Calibri"/>
                <a:ea typeface="Calibri"/>
                <a:cs typeface="Calibri"/>
                <a:sym typeface="Calibri"/>
              </a:rPr>
            </a:br>
            <a:r>
              <a:rPr lang="es" sz="2800" dirty="0">
                <a:solidFill>
                  <a:schemeClr val="dk1"/>
                </a:solidFill>
                <a:latin typeface="Calibri"/>
                <a:ea typeface="Calibri"/>
                <a:cs typeface="Calibri"/>
                <a:sym typeface="Calibri"/>
              </a:rPr>
              <a:t>Estadística en R .</a:t>
            </a:r>
            <a:br>
              <a:rPr lang="en-US" sz="2800" dirty="0">
                <a:solidFill>
                  <a:schemeClr val="dk1"/>
                </a:solidFill>
                <a:latin typeface="Calibri"/>
                <a:ea typeface="Calibri"/>
                <a:cs typeface="Calibri"/>
                <a:sym typeface="Calibri"/>
              </a:rPr>
            </a:br>
            <a:r>
              <a:rPr lang="es" sz="2800" dirty="0">
                <a:solidFill>
                  <a:schemeClr val="dk1"/>
                </a:solidFill>
                <a:latin typeface="Calibri"/>
                <a:ea typeface="Calibri"/>
                <a:cs typeface="Calibri"/>
                <a:sym typeface="Calibri"/>
              </a:rPr>
              <a:t>Gráficos en R.</a:t>
            </a: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p:txBody>
      </p:sp>
      <p:sp>
        <p:nvSpPr>
          <p:cNvPr id="145" name="Google Shape;145;p2"/>
          <p:cNvSpPr txBox="1"/>
          <p:nvPr/>
        </p:nvSpPr>
        <p:spPr>
          <a:xfrm>
            <a:off x="3535680" y="3934301"/>
            <a:ext cx="144780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5400">
                <a:solidFill>
                  <a:schemeClr val="lt1"/>
                </a:solidFill>
                <a:latin typeface="Calibri"/>
                <a:ea typeface="Calibri"/>
                <a:cs typeface="Calibri"/>
                <a:sym typeface="Calibri"/>
              </a:rPr>
              <a:t>1</a:t>
            </a:r>
            <a:endParaRPr/>
          </a:p>
        </p:txBody>
      </p:sp>
      <p:sp>
        <p:nvSpPr>
          <p:cNvPr id="146" name="Google Shape;146;p2"/>
          <p:cNvSpPr txBox="1"/>
          <p:nvPr/>
        </p:nvSpPr>
        <p:spPr>
          <a:xfrm>
            <a:off x="9024620" y="4035970"/>
            <a:ext cx="98552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5400">
                <a:solidFill>
                  <a:schemeClr val="lt1"/>
                </a:solidFill>
                <a:latin typeface="Calibri"/>
                <a:ea typeface="Calibri"/>
                <a:cs typeface="Calibri"/>
                <a:sym typeface="Calibri"/>
              </a:rPr>
              <a:t>2</a:t>
            </a:r>
            <a:endParaRPr/>
          </a:p>
        </p:txBody>
      </p:sp>
      <p:sp>
        <p:nvSpPr>
          <p:cNvPr id="147" name="Google Shape;147;p2"/>
          <p:cNvSpPr txBox="1"/>
          <p:nvPr/>
        </p:nvSpPr>
        <p:spPr>
          <a:xfrm>
            <a:off x="14156690" y="4091156"/>
            <a:ext cx="137160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5400">
                <a:solidFill>
                  <a:schemeClr val="lt1"/>
                </a:solidFill>
                <a:latin typeface="Calibri"/>
                <a:ea typeface="Calibri"/>
                <a:cs typeface="Calibri"/>
                <a:sym typeface="Calibri"/>
              </a:rPr>
              <a:t>3</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79" name="Google Shape;279;p20"/>
          <p:cNvPicPr preferRelativeResize="0"/>
          <p:nvPr/>
        </p:nvPicPr>
        <p:blipFill rotWithShape="1">
          <a:blip r:embed="rId3">
            <a:alphaModFix/>
          </a:blip>
          <a:srcRect/>
          <a:stretch/>
        </p:blipFill>
        <p:spPr>
          <a:xfrm>
            <a:off x="1295400" y="1953518"/>
            <a:ext cx="14564988" cy="8111056"/>
          </a:xfrm>
          <a:prstGeom prst="rect">
            <a:avLst/>
          </a:prstGeom>
          <a:noFill/>
          <a:ln>
            <a:noFill/>
          </a:ln>
        </p:spPr>
      </p:pic>
      <p:sp>
        <p:nvSpPr>
          <p:cNvPr id="280" name="Google Shape;280;p20"/>
          <p:cNvSpPr txBox="1"/>
          <p:nvPr/>
        </p:nvSpPr>
        <p:spPr>
          <a:xfrm>
            <a:off x="1612466" y="876300"/>
            <a:ext cx="12954000"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3200" b="1" dirty="0">
                <a:solidFill>
                  <a:schemeClr val="dk1"/>
                </a:solidFill>
                <a:latin typeface="Calibri"/>
                <a:ea typeface="Calibri"/>
                <a:cs typeface="Calibri"/>
                <a:sym typeface="Calibri"/>
              </a:rPr>
              <a:t>R Notebook (Cuaderno R) </a:t>
            </a:r>
            <a:r>
              <a:rPr lang="es" sz="3200" dirty="0">
                <a:solidFill>
                  <a:schemeClr val="dk1"/>
                </a:solidFill>
                <a:latin typeface="Calibri"/>
                <a:ea typeface="Calibri"/>
                <a:cs typeface="Calibri"/>
                <a:sym typeface="Calibri"/>
              </a:rPr>
              <a:t>permite crear un informe sobre un proyecto ya que incorpora todos los pasos, operaciones y gráficos creados.</a:t>
            </a:r>
            <a:br>
              <a:rPr lang="en-US" sz="3200" dirty="0">
                <a:solidFill>
                  <a:schemeClr val="dk1"/>
                </a:solidFill>
                <a:latin typeface="Calibri"/>
                <a:ea typeface="Calibri"/>
                <a:cs typeface="Calibri"/>
                <a:sym typeface="Calibri"/>
              </a:rPr>
            </a:br>
            <a:endParaRPr sz="3200" dirty="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1"/>
          <p:cNvSpPr txBox="1"/>
          <p:nvPr/>
        </p:nvSpPr>
        <p:spPr>
          <a:xfrm>
            <a:off x="1612466" y="876300"/>
            <a:ext cx="12954000"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3200" b="1" dirty="0">
                <a:solidFill>
                  <a:schemeClr val="dk1"/>
                </a:solidFill>
                <a:latin typeface="Calibri"/>
                <a:ea typeface="Calibri"/>
                <a:cs typeface="Calibri"/>
                <a:sym typeface="Calibri"/>
              </a:rPr>
              <a:t>R Notebook (Cuaderno R): </a:t>
            </a:r>
            <a:r>
              <a:rPr lang="es" sz="3200" dirty="0">
                <a:solidFill>
                  <a:schemeClr val="dk1"/>
                </a:solidFill>
                <a:latin typeface="Calibri"/>
                <a:ea typeface="Calibri"/>
                <a:cs typeface="Calibri"/>
                <a:sym typeface="Calibri"/>
              </a:rPr>
              <a:t>los comandos deben escribirse dentro de un espacio especial (ALT + CTRL + I), las descripciones</a:t>
            </a:r>
            <a:endParaRPr sz="3200" dirty="0">
              <a:solidFill>
                <a:schemeClr val="dk1"/>
              </a:solidFill>
              <a:latin typeface="Calibri"/>
              <a:ea typeface="Calibri"/>
              <a:cs typeface="Calibri"/>
              <a:sym typeface="Calibri"/>
            </a:endParaRPr>
          </a:p>
        </p:txBody>
      </p:sp>
      <p:pic>
        <p:nvPicPr>
          <p:cNvPr id="286" name="Google Shape;286;p21"/>
          <p:cNvPicPr preferRelativeResize="0"/>
          <p:nvPr/>
        </p:nvPicPr>
        <p:blipFill rotWithShape="1">
          <a:blip r:embed="rId3">
            <a:alphaModFix/>
          </a:blip>
          <a:srcRect/>
          <a:stretch/>
        </p:blipFill>
        <p:spPr>
          <a:xfrm>
            <a:off x="935184" y="2153448"/>
            <a:ext cx="16840200" cy="5673507"/>
          </a:xfrm>
          <a:prstGeom prst="rect">
            <a:avLst/>
          </a:prstGeom>
          <a:noFill/>
          <a:ln>
            <a:noFill/>
          </a:ln>
        </p:spPr>
      </p:pic>
      <p:sp>
        <p:nvSpPr>
          <p:cNvPr id="287" name="Google Shape;287;p21"/>
          <p:cNvSpPr txBox="1"/>
          <p:nvPr/>
        </p:nvSpPr>
        <p:spPr>
          <a:xfrm>
            <a:off x="12631884" y="7313548"/>
            <a:ext cx="4883725" cy="80017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s" sz="3200" b="1" dirty="0">
                <a:solidFill>
                  <a:schemeClr val="dk1"/>
                </a:solidFill>
                <a:latin typeface="Calibri"/>
                <a:ea typeface="Calibri"/>
                <a:cs typeface="Calibri"/>
                <a:sym typeface="Calibri"/>
              </a:rPr>
              <a:t>Descripción del comando</a:t>
            </a:r>
            <a:br>
              <a:rPr lang="en-US" sz="3200" b="1" dirty="0">
                <a:solidFill>
                  <a:schemeClr val="dk1"/>
                </a:solidFill>
                <a:latin typeface="Calibri"/>
                <a:ea typeface="Calibri"/>
                <a:cs typeface="Calibri"/>
                <a:sym typeface="Calibri"/>
              </a:rPr>
            </a:br>
            <a:endParaRPr dirty="0"/>
          </a:p>
        </p:txBody>
      </p:sp>
      <p:sp>
        <p:nvSpPr>
          <p:cNvPr id="288" name="Google Shape;288;p21"/>
          <p:cNvSpPr txBox="1"/>
          <p:nvPr/>
        </p:nvSpPr>
        <p:spPr>
          <a:xfrm>
            <a:off x="3983182" y="7196571"/>
            <a:ext cx="1676400"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3200" b="1" dirty="0">
                <a:solidFill>
                  <a:schemeClr val="dk1"/>
                </a:solidFill>
                <a:latin typeface="Calibri"/>
                <a:ea typeface="Calibri"/>
                <a:cs typeface="Calibri"/>
                <a:sym typeface="Calibri"/>
              </a:rPr>
              <a:t>Espacio</a:t>
            </a:r>
            <a:endParaRPr sz="3200" b="1" dirty="0">
              <a:solidFill>
                <a:schemeClr val="dk1"/>
              </a:solidFill>
              <a:latin typeface="Calibri"/>
              <a:ea typeface="Calibri"/>
              <a:cs typeface="Calibri"/>
              <a:sym typeface="Calibri"/>
            </a:endParaRPr>
          </a:p>
        </p:txBody>
      </p:sp>
      <p:sp>
        <p:nvSpPr>
          <p:cNvPr id="289" name="Google Shape;289;p21"/>
          <p:cNvSpPr txBox="1"/>
          <p:nvPr/>
        </p:nvSpPr>
        <p:spPr>
          <a:xfrm>
            <a:off x="9355284" y="3573840"/>
            <a:ext cx="3276600" cy="206210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 sz="3200" b="1" dirty="0">
                <a:solidFill>
                  <a:schemeClr val="dk1"/>
                </a:solidFill>
                <a:latin typeface="Calibri"/>
                <a:ea typeface="Calibri"/>
                <a:cs typeface="Calibri"/>
                <a:sym typeface="Calibri"/>
              </a:rPr>
              <a:t>Para </a:t>
            </a:r>
            <a:br>
              <a:rPr lang="en-US" sz="3200" b="1" dirty="0">
                <a:solidFill>
                  <a:schemeClr val="dk1"/>
                </a:solidFill>
                <a:latin typeface="Calibri"/>
                <a:ea typeface="Calibri"/>
                <a:cs typeface="Calibri"/>
                <a:sym typeface="Calibri"/>
              </a:rPr>
            </a:br>
            <a:r>
              <a:rPr lang="es" sz="3200" b="1" dirty="0">
                <a:solidFill>
                  <a:schemeClr val="dk1"/>
                </a:solidFill>
                <a:latin typeface="Calibri"/>
                <a:ea typeface="Calibri"/>
                <a:cs typeface="Calibri"/>
                <a:sym typeface="Calibri"/>
              </a:rPr>
              <a:t>procesar </a:t>
            </a:r>
            <a:br>
              <a:rPr lang="en-US" sz="3200" b="1" dirty="0">
                <a:solidFill>
                  <a:schemeClr val="dk1"/>
                </a:solidFill>
                <a:latin typeface="Calibri"/>
                <a:ea typeface="Calibri"/>
                <a:cs typeface="Calibri"/>
                <a:sym typeface="Calibri"/>
              </a:rPr>
            </a:br>
            <a:r>
              <a:rPr lang="es" sz="3200" b="1" dirty="0">
                <a:solidFill>
                  <a:schemeClr val="dk1"/>
                </a:solidFill>
                <a:latin typeface="Calibri"/>
                <a:ea typeface="Calibri"/>
                <a:cs typeface="Calibri"/>
                <a:sym typeface="Calibri"/>
              </a:rPr>
              <a:t>comandos</a:t>
            </a:r>
            <a:br>
              <a:rPr lang="en-US" sz="3200" b="1" dirty="0">
                <a:solidFill>
                  <a:schemeClr val="dk1"/>
                </a:solidFill>
                <a:latin typeface="Calibri"/>
                <a:ea typeface="Calibri"/>
                <a:cs typeface="Calibri"/>
                <a:sym typeface="Calibri"/>
              </a:rPr>
            </a:br>
            <a:endParaRPr sz="3200" b="1" dirty="0">
              <a:solidFill>
                <a:schemeClr val="dk1"/>
              </a:solidFill>
              <a:latin typeface="Calibri"/>
              <a:ea typeface="Calibri"/>
              <a:cs typeface="Calibri"/>
              <a:sym typeface="Calibri"/>
            </a:endParaRPr>
          </a:p>
        </p:txBody>
      </p:sp>
      <p:cxnSp>
        <p:nvCxnSpPr>
          <p:cNvPr id="290" name="Google Shape;290;p21"/>
          <p:cNvCxnSpPr/>
          <p:nvPr/>
        </p:nvCxnSpPr>
        <p:spPr>
          <a:xfrm flipH="1">
            <a:off x="6705600" y="4303993"/>
            <a:ext cx="2251364" cy="891729"/>
          </a:xfrm>
          <a:prstGeom prst="straightConnector1">
            <a:avLst/>
          </a:prstGeom>
          <a:noFill/>
          <a:ln w="38100" cap="flat" cmpd="sng">
            <a:solidFill>
              <a:srgbClr val="FF0000"/>
            </a:solidFill>
            <a:prstDash val="solid"/>
            <a:miter lim="800000"/>
            <a:headEnd type="none" w="sm" len="sm"/>
            <a:tailEnd type="triangle" w="med" len="med"/>
          </a:ln>
        </p:spPr>
      </p:cxnSp>
      <p:sp>
        <p:nvSpPr>
          <p:cNvPr id="291" name="Google Shape;291;p21"/>
          <p:cNvSpPr/>
          <p:nvPr/>
        </p:nvSpPr>
        <p:spPr>
          <a:xfrm>
            <a:off x="2306782" y="5408278"/>
            <a:ext cx="1676400" cy="1077217"/>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92" name="Google Shape;292;p21"/>
          <p:cNvCxnSpPr/>
          <p:nvPr/>
        </p:nvCxnSpPr>
        <p:spPr>
          <a:xfrm>
            <a:off x="2661369" y="6927210"/>
            <a:ext cx="967225" cy="271571"/>
          </a:xfrm>
          <a:prstGeom prst="straightConnector1">
            <a:avLst/>
          </a:prstGeom>
          <a:noFill/>
          <a:ln w="38100" cap="flat" cmpd="sng">
            <a:solidFill>
              <a:srgbClr val="FF0000"/>
            </a:solidFill>
            <a:prstDash val="solid"/>
            <a:miter lim="800000"/>
            <a:headEnd type="none" w="sm" len="sm"/>
            <a:tailEnd type="triangle" w="med" len="med"/>
          </a:ln>
        </p:spPr>
      </p:cxnSp>
      <p:sp>
        <p:nvSpPr>
          <p:cNvPr id="293" name="Google Shape;293;p21"/>
          <p:cNvSpPr/>
          <p:nvPr/>
        </p:nvSpPr>
        <p:spPr>
          <a:xfrm>
            <a:off x="16306800" y="5381984"/>
            <a:ext cx="1208809" cy="447316"/>
          </a:xfrm>
          <a:prstGeom prst="ellipse">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94" name="Google Shape;294;p21"/>
          <p:cNvCxnSpPr/>
          <p:nvPr/>
        </p:nvCxnSpPr>
        <p:spPr>
          <a:xfrm flipH="1">
            <a:off x="16601207" y="6136358"/>
            <a:ext cx="69273" cy="1117482"/>
          </a:xfrm>
          <a:prstGeom prst="straightConnector1">
            <a:avLst/>
          </a:prstGeom>
          <a:noFill/>
          <a:ln w="57150" cap="flat" cmpd="sng">
            <a:solidFill>
              <a:srgbClr val="FF0000"/>
            </a:solidFill>
            <a:prstDash val="solid"/>
            <a:miter lim="800000"/>
            <a:headEnd type="none" w="sm" len="sm"/>
            <a:tailEnd type="triangle" w="med" len="med"/>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2"/>
          <p:cNvSpPr txBox="1"/>
          <p:nvPr/>
        </p:nvSpPr>
        <p:spPr>
          <a:xfrm>
            <a:off x="1612466" y="876300"/>
            <a:ext cx="1295400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3200" b="1">
                <a:solidFill>
                  <a:schemeClr val="dk1"/>
                </a:solidFill>
                <a:latin typeface="Calibri"/>
                <a:ea typeface="Calibri"/>
                <a:cs typeface="Calibri"/>
                <a:sym typeface="Calibri"/>
              </a:rPr>
              <a:t> </a:t>
            </a:r>
            <a:endParaRPr sz="3200">
              <a:solidFill>
                <a:schemeClr val="dk1"/>
              </a:solidFill>
              <a:latin typeface="Calibri"/>
              <a:ea typeface="Calibri"/>
              <a:cs typeface="Calibri"/>
              <a:sym typeface="Calibri"/>
            </a:endParaRPr>
          </a:p>
        </p:txBody>
      </p:sp>
      <p:pic>
        <p:nvPicPr>
          <p:cNvPr id="300" name="Google Shape;300;p22"/>
          <p:cNvPicPr preferRelativeResize="0"/>
          <p:nvPr/>
        </p:nvPicPr>
        <p:blipFill rotWithShape="1">
          <a:blip r:embed="rId3">
            <a:alphaModFix/>
          </a:blip>
          <a:srcRect/>
          <a:stretch/>
        </p:blipFill>
        <p:spPr>
          <a:xfrm>
            <a:off x="2666999" y="3379812"/>
            <a:ext cx="11706309" cy="3668688"/>
          </a:xfrm>
          <a:prstGeom prst="rect">
            <a:avLst/>
          </a:prstGeom>
          <a:noFill/>
          <a:ln>
            <a:noFill/>
          </a:ln>
        </p:spPr>
      </p:pic>
      <p:sp>
        <p:nvSpPr>
          <p:cNvPr id="301" name="Google Shape;301;p22"/>
          <p:cNvSpPr txBox="1"/>
          <p:nvPr/>
        </p:nvSpPr>
        <p:spPr>
          <a:xfrm>
            <a:off x="5943600" y="2114399"/>
            <a:ext cx="3873934"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3200" b="1" dirty="0">
                <a:solidFill>
                  <a:schemeClr val="dk1"/>
                </a:solidFill>
                <a:latin typeface="Calibri"/>
                <a:ea typeface="Calibri"/>
                <a:cs typeface="Calibri"/>
                <a:sym typeface="Calibri"/>
              </a:rPr>
              <a:t>Guardar Cuaderno R</a:t>
            </a:r>
            <a:endParaRPr dirty="0"/>
          </a:p>
        </p:txBody>
      </p:sp>
      <p:sp>
        <p:nvSpPr>
          <p:cNvPr id="302" name="Google Shape;302;p22"/>
          <p:cNvSpPr txBox="1"/>
          <p:nvPr/>
        </p:nvSpPr>
        <p:spPr>
          <a:xfrm>
            <a:off x="7391400" y="7023919"/>
            <a:ext cx="3667222"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3200" b="1">
                <a:solidFill>
                  <a:schemeClr val="dk1"/>
                </a:solidFill>
                <a:latin typeface="Calibri"/>
                <a:ea typeface="Calibri"/>
                <a:cs typeface="Calibri"/>
                <a:sym typeface="Calibri"/>
              </a:rPr>
              <a:t>Vista previa del cuaderno R</a:t>
            </a:r>
            <a:endParaRPr/>
          </a:p>
        </p:txBody>
      </p:sp>
      <p:cxnSp>
        <p:nvCxnSpPr>
          <p:cNvPr id="303" name="Google Shape;303;p22"/>
          <p:cNvCxnSpPr/>
          <p:nvPr/>
        </p:nvCxnSpPr>
        <p:spPr>
          <a:xfrm rot="10800000">
            <a:off x="6400800" y="4008810"/>
            <a:ext cx="1177636" cy="2410691"/>
          </a:xfrm>
          <a:prstGeom prst="straightConnector1">
            <a:avLst/>
          </a:prstGeom>
          <a:noFill/>
          <a:ln w="38100" cap="flat" cmpd="sng">
            <a:solidFill>
              <a:srgbClr val="FF0000"/>
            </a:solidFill>
            <a:prstDash val="solid"/>
            <a:miter lim="800000"/>
            <a:headEnd type="none" w="sm" len="sm"/>
            <a:tailEnd type="triangle" w="med" len="med"/>
          </a:ln>
        </p:spPr>
      </p:cxnSp>
      <p:cxnSp>
        <p:nvCxnSpPr>
          <p:cNvPr id="304" name="Google Shape;304;p22"/>
          <p:cNvCxnSpPr/>
          <p:nvPr/>
        </p:nvCxnSpPr>
        <p:spPr>
          <a:xfrm flipH="1">
            <a:off x="4405746" y="2819618"/>
            <a:ext cx="1371600" cy="1032335"/>
          </a:xfrm>
          <a:prstGeom prst="straightConnector1">
            <a:avLst/>
          </a:prstGeom>
          <a:noFill/>
          <a:ln w="38100" cap="flat" cmpd="sng">
            <a:solidFill>
              <a:srgbClr val="FF0000"/>
            </a:solidFill>
            <a:prstDash val="solid"/>
            <a:miter lim="800000"/>
            <a:headEnd type="none" w="sm" len="sm"/>
            <a:tailEnd type="triangle" w="med" len="med"/>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23"/>
          <p:cNvSpPr txBox="1"/>
          <p:nvPr/>
        </p:nvSpPr>
        <p:spPr>
          <a:xfrm>
            <a:off x="1612466" y="876300"/>
            <a:ext cx="1295400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3200" b="1" dirty="0">
                <a:solidFill>
                  <a:schemeClr val="dk1"/>
                </a:solidFill>
                <a:latin typeface="Calibri"/>
                <a:ea typeface="Calibri"/>
                <a:cs typeface="Calibri"/>
                <a:sym typeface="Calibri"/>
              </a:rPr>
              <a:t>Script R (Guión):</a:t>
            </a:r>
            <a:r>
              <a:rPr lang="es" sz="3200" dirty="0">
                <a:solidFill>
                  <a:schemeClr val="dk1"/>
                </a:solidFill>
                <a:latin typeface="Calibri"/>
                <a:ea typeface="Calibri"/>
                <a:cs typeface="Calibri"/>
                <a:sym typeface="Calibri"/>
              </a:rPr>
              <a:t> </a:t>
            </a:r>
            <a:endParaRPr dirty="0"/>
          </a:p>
        </p:txBody>
      </p:sp>
      <p:pic>
        <p:nvPicPr>
          <p:cNvPr id="310" name="Google Shape;310;p23"/>
          <p:cNvPicPr preferRelativeResize="0"/>
          <p:nvPr/>
        </p:nvPicPr>
        <p:blipFill rotWithShape="1">
          <a:blip r:embed="rId3">
            <a:alphaModFix/>
          </a:blip>
          <a:srcRect/>
          <a:stretch/>
        </p:blipFill>
        <p:spPr>
          <a:xfrm>
            <a:off x="3200400" y="1505902"/>
            <a:ext cx="11021148" cy="727519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24"/>
          <p:cNvSpPr txBox="1"/>
          <p:nvPr/>
        </p:nvSpPr>
        <p:spPr>
          <a:xfrm>
            <a:off x="1612466" y="876300"/>
            <a:ext cx="1295400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3200" b="1" dirty="0">
                <a:solidFill>
                  <a:schemeClr val="dk1"/>
                </a:solidFill>
                <a:latin typeface="Calibri"/>
                <a:ea typeface="Calibri"/>
                <a:cs typeface="Calibri"/>
                <a:sym typeface="Calibri"/>
              </a:rPr>
              <a:t>Script R (Guión):</a:t>
            </a:r>
            <a:r>
              <a:rPr lang="es" sz="3200" dirty="0">
                <a:solidFill>
                  <a:schemeClr val="dk1"/>
                </a:solidFill>
                <a:latin typeface="Calibri"/>
                <a:ea typeface="Calibri"/>
                <a:cs typeface="Calibri"/>
                <a:sym typeface="Calibri"/>
              </a:rPr>
              <a:t> </a:t>
            </a:r>
            <a:endParaRPr dirty="0"/>
          </a:p>
        </p:txBody>
      </p:sp>
      <p:sp>
        <p:nvSpPr>
          <p:cNvPr id="316" name="Google Shape;316;p24"/>
          <p:cNvSpPr txBox="1"/>
          <p:nvPr/>
        </p:nvSpPr>
        <p:spPr>
          <a:xfrm>
            <a:off x="2242690" y="1900570"/>
            <a:ext cx="12919338" cy="5121513"/>
          </a:xfrm>
          <a:prstGeom prst="rect">
            <a:avLst/>
          </a:prstGeom>
          <a:noFill/>
          <a:ln>
            <a:noFill/>
          </a:ln>
        </p:spPr>
        <p:txBody>
          <a:bodyPr spcFirstLastPara="1" wrap="square" lIns="91425" tIns="45700" rIns="91425" bIns="45700" anchor="t" anchorCtr="0">
            <a:noAutofit/>
          </a:bodyPr>
          <a:lstStyle/>
          <a:p>
            <a:pPr marL="342900" marR="0" lvl="0" indent="-342900" rtl="0">
              <a:lnSpc>
                <a:spcPct val="90000"/>
              </a:lnSpc>
              <a:spcBef>
                <a:spcPts val="0"/>
              </a:spcBef>
              <a:spcAft>
                <a:spcPts val="0"/>
              </a:spcAft>
              <a:buClr>
                <a:schemeClr val="dk1"/>
              </a:buClr>
              <a:buSzPts val="3200"/>
              <a:buFont typeface="Noto Sans Symbols"/>
              <a:buChar char="⮚"/>
            </a:pPr>
            <a:r>
              <a:rPr lang="es" sz="3200" dirty="0">
                <a:solidFill>
                  <a:schemeClr val="dk1"/>
                </a:solidFill>
                <a:latin typeface="Calibri"/>
                <a:ea typeface="Calibri"/>
                <a:cs typeface="Calibri"/>
                <a:sym typeface="Calibri"/>
              </a:rPr>
              <a:t>Sirve para crear un archivo donde escribir todos los códigos útiles para el análisis a realizar</a:t>
            </a:r>
          </a:p>
          <a:p>
            <a:pPr marR="0" lvl="0" rtl="0">
              <a:lnSpc>
                <a:spcPct val="90000"/>
              </a:lnSpc>
              <a:spcBef>
                <a:spcPts val="0"/>
              </a:spcBef>
              <a:spcAft>
                <a:spcPts val="0"/>
              </a:spcAft>
              <a:buClr>
                <a:schemeClr val="dk1"/>
              </a:buClr>
              <a:buSzPts val="3200"/>
            </a:pPr>
            <a:br>
              <a:rPr lang="en-US" sz="3200" dirty="0">
                <a:solidFill>
                  <a:schemeClr val="dk1"/>
                </a:solidFill>
                <a:latin typeface="Calibri"/>
                <a:ea typeface="Calibri"/>
                <a:cs typeface="Calibri"/>
                <a:sym typeface="Calibri"/>
              </a:rPr>
            </a:br>
            <a:r>
              <a:rPr lang="en-US" sz="3200" dirty="0">
                <a:solidFill>
                  <a:schemeClr val="dk1"/>
                </a:solidFill>
                <a:latin typeface="Calibri"/>
                <a:ea typeface="Calibri"/>
                <a:cs typeface="Calibri"/>
                <a:sym typeface="Calibri"/>
              </a:rPr>
              <a:t>R no </a:t>
            </a:r>
            <a:r>
              <a:rPr lang="en-US" sz="3200" dirty="0" err="1">
                <a:solidFill>
                  <a:schemeClr val="dk1"/>
                </a:solidFill>
                <a:latin typeface="Calibri"/>
                <a:ea typeface="Calibri"/>
                <a:cs typeface="Calibri"/>
                <a:sym typeface="Calibri"/>
              </a:rPr>
              <a:t>considera</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código</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cualquier</a:t>
            </a:r>
            <a:r>
              <a:rPr lang="en-US" sz="3200" dirty="0">
                <a:solidFill>
                  <a:schemeClr val="dk1"/>
                </a:solidFill>
                <a:latin typeface="Calibri"/>
                <a:ea typeface="Calibri"/>
                <a:cs typeface="Calibri"/>
                <a:sym typeface="Calibri"/>
              </a:rPr>
              <a:t> </a:t>
            </a:r>
            <a:r>
              <a:rPr lang="es" sz="3200" dirty="0">
                <a:solidFill>
                  <a:schemeClr val="dk1"/>
                </a:solidFill>
                <a:latin typeface="Calibri"/>
                <a:ea typeface="Calibri"/>
                <a:cs typeface="Calibri"/>
                <a:sym typeface="Calibri"/>
              </a:rPr>
              <a:t>descripcion entre </a:t>
            </a:r>
            <a:r>
              <a:rPr lang="es" sz="3200" b="1" dirty="0">
                <a:solidFill>
                  <a:schemeClr val="dk1"/>
                </a:solidFill>
                <a:latin typeface="Calibri"/>
                <a:ea typeface="Calibri"/>
                <a:cs typeface="Calibri"/>
                <a:sym typeface="Calibri"/>
              </a:rPr>
              <a:t># </a:t>
            </a:r>
          </a:p>
          <a:p>
            <a:pPr marR="0" lvl="0" rtl="0">
              <a:lnSpc>
                <a:spcPct val="90000"/>
              </a:lnSpc>
              <a:spcBef>
                <a:spcPts val="0"/>
              </a:spcBef>
              <a:spcAft>
                <a:spcPts val="0"/>
              </a:spcAft>
              <a:buClr>
                <a:schemeClr val="dk1"/>
              </a:buClr>
              <a:buSzPts val="3200"/>
            </a:pPr>
            <a:endParaRPr lang="es" sz="3200" b="1" dirty="0">
              <a:solidFill>
                <a:schemeClr val="dk1"/>
              </a:solidFill>
              <a:latin typeface="Calibri"/>
              <a:ea typeface="Calibri"/>
              <a:cs typeface="Calibri"/>
              <a:sym typeface="Calibri"/>
            </a:endParaRPr>
          </a:p>
          <a:p>
            <a:pPr lvl="0">
              <a:lnSpc>
                <a:spcPct val="90000"/>
              </a:lnSpc>
              <a:buClr>
                <a:schemeClr val="dk1"/>
              </a:buClr>
              <a:buSzPts val="3200"/>
            </a:pPr>
            <a:r>
              <a:rPr lang="es" sz="3200" dirty="0">
                <a:solidFill>
                  <a:schemeClr val="dk1"/>
                </a:solidFill>
                <a:latin typeface="Calibri"/>
                <a:ea typeface="Calibri"/>
                <a:cs typeface="Calibri"/>
                <a:sym typeface="Calibri"/>
              </a:rPr>
              <a:t>El botón </a:t>
            </a:r>
            <a:r>
              <a:rPr lang="es" sz="3200" b="1" dirty="0">
                <a:solidFill>
                  <a:schemeClr val="dk1"/>
                </a:solidFill>
                <a:latin typeface="Calibri"/>
                <a:ea typeface="Calibri"/>
                <a:cs typeface="Calibri"/>
                <a:sym typeface="Calibri"/>
              </a:rPr>
              <a:t>“Run” </a:t>
            </a:r>
            <a:r>
              <a:rPr lang="es" sz="3200" dirty="0">
                <a:solidFill>
                  <a:schemeClr val="dk1"/>
                </a:solidFill>
                <a:latin typeface="Calibri"/>
                <a:ea typeface="Calibri"/>
                <a:cs typeface="Calibri"/>
                <a:sym typeface="Calibri"/>
              </a:rPr>
              <a:t>(</a:t>
            </a:r>
            <a:r>
              <a:rPr lang="es" sz="3200" b="1" dirty="0">
                <a:solidFill>
                  <a:schemeClr val="dk1"/>
                </a:solidFill>
                <a:latin typeface="Calibri"/>
                <a:ea typeface="Calibri"/>
                <a:cs typeface="Calibri"/>
                <a:sym typeface="Calibri"/>
              </a:rPr>
              <a:t>Ejecutar) </a:t>
            </a:r>
            <a:r>
              <a:rPr lang="es" sz="3200" dirty="0">
                <a:solidFill>
                  <a:schemeClr val="dk1"/>
                </a:solidFill>
                <a:latin typeface="Calibri"/>
                <a:ea typeface="Calibri"/>
                <a:cs typeface="Calibri"/>
                <a:sym typeface="Calibri"/>
              </a:rPr>
              <a:t>en la parte superior derecha procesa los códigos</a:t>
            </a:r>
            <a:endParaRPr sz="3200" dirty="0">
              <a:solidFill>
                <a:schemeClr val="dk1"/>
              </a:solidFill>
              <a:latin typeface="Calibri"/>
              <a:ea typeface="Calibri"/>
              <a:cs typeface="Calibri"/>
              <a:sym typeface="Calibri"/>
            </a:endParaRPr>
          </a:p>
          <a:p>
            <a:pPr marL="342900" marR="0" lvl="0" indent="-139700" rtl="0">
              <a:lnSpc>
                <a:spcPct val="90000"/>
              </a:lnSpc>
              <a:spcBef>
                <a:spcPts val="1000"/>
              </a:spcBef>
              <a:spcAft>
                <a:spcPts val="0"/>
              </a:spcAft>
              <a:buClr>
                <a:schemeClr val="dk1"/>
              </a:buClr>
              <a:buSzPts val="3200"/>
              <a:buFont typeface="Noto Sans Symbols"/>
              <a:buNone/>
            </a:pPr>
            <a:endParaRPr lang="es-ES" sz="3200" dirty="0">
              <a:solidFill>
                <a:schemeClr val="dk1"/>
              </a:solidFill>
              <a:latin typeface="Calibri"/>
              <a:ea typeface="Calibri"/>
              <a:cs typeface="Calibri"/>
              <a:sym typeface="Calibri"/>
            </a:endParaRPr>
          </a:p>
          <a:p>
            <a:pPr marL="342900" marR="0" lvl="0" indent="-139700" rtl="0">
              <a:lnSpc>
                <a:spcPct val="90000"/>
              </a:lnSpc>
              <a:spcBef>
                <a:spcPts val="1000"/>
              </a:spcBef>
              <a:spcAft>
                <a:spcPts val="0"/>
              </a:spcAft>
              <a:buClr>
                <a:schemeClr val="dk1"/>
              </a:buClr>
              <a:buSzPts val="3200"/>
              <a:buFont typeface="Noto Sans Symbols"/>
              <a:buNone/>
            </a:pPr>
            <a:endParaRPr lang="es-ES" sz="3200" dirty="0">
              <a:solidFill>
                <a:schemeClr val="dk1"/>
              </a:solidFill>
              <a:latin typeface="Calibri"/>
              <a:ea typeface="Calibri"/>
              <a:cs typeface="Calibri"/>
              <a:sym typeface="Calibri"/>
            </a:endParaRPr>
          </a:p>
          <a:p>
            <a:pPr marL="342900" marR="0" lvl="0" indent="-139700" rtl="0">
              <a:lnSpc>
                <a:spcPct val="90000"/>
              </a:lnSpc>
              <a:spcBef>
                <a:spcPts val="1000"/>
              </a:spcBef>
              <a:spcAft>
                <a:spcPts val="0"/>
              </a:spcAft>
              <a:buClr>
                <a:schemeClr val="dk1"/>
              </a:buClr>
              <a:buSzPts val="3200"/>
              <a:buFont typeface="Noto Sans Symbols"/>
              <a:buNone/>
            </a:pPr>
            <a:endParaRPr lang="es-ES" sz="3200" dirty="0">
              <a:solidFill>
                <a:schemeClr val="dk1"/>
              </a:solidFill>
              <a:latin typeface="Calibri"/>
              <a:ea typeface="Calibri"/>
              <a:cs typeface="Calibri"/>
              <a:sym typeface="Calibri"/>
            </a:endParaRPr>
          </a:p>
          <a:p>
            <a:pPr marL="342900" marR="0" lvl="0" indent="-139700" rtl="0">
              <a:lnSpc>
                <a:spcPct val="90000"/>
              </a:lnSpc>
              <a:spcBef>
                <a:spcPts val="1000"/>
              </a:spcBef>
              <a:spcAft>
                <a:spcPts val="0"/>
              </a:spcAft>
              <a:buClr>
                <a:schemeClr val="dk1"/>
              </a:buClr>
              <a:buSzPts val="3200"/>
              <a:buFont typeface="Noto Sans Symbols"/>
              <a:buNone/>
            </a:pPr>
            <a:endParaRPr sz="3200" dirty="0">
              <a:solidFill>
                <a:schemeClr val="dk1"/>
              </a:solidFill>
              <a:latin typeface="Calibri"/>
              <a:ea typeface="Calibri"/>
              <a:cs typeface="Calibri"/>
              <a:sym typeface="Calibri"/>
            </a:endParaRPr>
          </a:p>
          <a:p>
            <a:pPr marL="342900" marR="0" lvl="0" indent="-139700" rtl="0">
              <a:lnSpc>
                <a:spcPct val="90000"/>
              </a:lnSpc>
              <a:spcBef>
                <a:spcPts val="1000"/>
              </a:spcBef>
              <a:spcAft>
                <a:spcPts val="0"/>
              </a:spcAft>
              <a:buClr>
                <a:schemeClr val="dk1"/>
              </a:buClr>
              <a:buSzPts val="3200"/>
              <a:buFont typeface="Noto Sans Symbols"/>
              <a:buNone/>
            </a:pPr>
            <a:endParaRPr sz="3200" dirty="0">
              <a:solidFill>
                <a:schemeClr val="dk1"/>
              </a:solidFill>
              <a:latin typeface="Calibri"/>
              <a:ea typeface="Calibri"/>
              <a:cs typeface="Calibri"/>
              <a:sym typeface="Calibri"/>
            </a:endParaRPr>
          </a:p>
          <a:p>
            <a:pPr marL="342900" marR="0" lvl="0" indent="-342900" rtl="0">
              <a:lnSpc>
                <a:spcPct val="90000"/>
              </a:lnSpc>
              <a:spcBef>
                <a:spcPts val="1000"/>
              </a:spcBef>
              <a:spcAft>
                <a:spcPts val="0"/>
              </a:spcAft>
              <a:buClr>
                <a:schemeClr val="dk1"/>
              </a:buClr>
              <a:buSzPts val="3200"/>
              <a:buFont typeface="Noto Sans Symbols"/>
              <a:buChar char="⮚"/>
            </a:pPr>
            <a:r>
              <a:rPr lang="es" sz="3200" dirty="0">
                <a:solidFill>
                  <a:schemeClr val="dk1"/>
                </a:solidFill>
                <a:latin typeface="Calibri"/>
                <a:ea typeface="Calibri"/>
                <a:cs typeface="Calibri"/>
                <a:sym typeface="Calibri"/>
              </a:rPr>
              <a:t>Es posible seleccionar todos los códigos y procesarlos simultáneamente</a:t>
            </a:r>
            <a:endParaRPr sz="3200" dirty="0">
              <a:solidFill>
                <a:schemeClr val="dk1"/>
              </a:solidFill>
              <a:latin typeface="Calibri"/>
              <a:ea typeface="Calibri"/>
              <a:cs typeface="Calibri"/>
              <a:sym typeface="Calibri"/>
            </a:endParaRPr>
          </a:p>
        </p:txBody>
      </p:sp>
      <p:pic>
        <p:nvPicPr>
          <p:cNvPr id="317" name="Google Shape;317;p24"/>
          <p:cNvPicPr preferRelativeResize="0"/>
          <p:nvPr/>
        </p:nvPicPr>
        <p:blipFill rotWithShape="1">
          <a:blip r:embed="rId3">
            <a:alphaModFix/>
          </a:blip>
          <a:srcRect/>
          <a:stretch/>
        </p:blipFill>
        <p:spPr>
          <a:xfrm>
            <a:off x="1143000" y="5486689"/>
            <a:ext cx="16816647" cy="1295400"/>
          </a:xfrm>
          <a:prstGeom prst="rect">
            <a:avLst/>
          </a:prstGeom>
          <a:noFill/>
          <a:ln>
            <a:noFill/>
          </a:ln>
        </p:spPr>
      </p:pic>
      <p:sp>
        <p:nvSpPr>
          <p:cNvPr id="318" name="Google Shape;318;p24"/>
          <p:cNvSpPr/>
          <p:nvPr/>
        </p:nvSpPr>
        <p:spPr>
          <a:xfrm>
            <a:off x="14173200" y="5714710"/>
            <a:ext cx="1317770" cy="1067379"/>
          </a:xfrm>
          <a:prstGeom prst="ellipse">
            <a:avLst/>
          </a:prstGeom>
          <a:noFill/>
          <a:ln w="571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25"/>
          <p:cNvSpPr txBox="1"/>
          <p:nvPr/>
        </p:nvSpPr>
        <p:spPr>
          <a:xfrm>
            <a:off x="1432560" y="1496219"/>
            <a:ext cx="618744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a:solidFill>
                  <a:srgbClr val="E7686A"/>
                </a:solidFill>
                <a:latin typeface="Calibri"/>
                <a:ea typeface="Calibri"/>
                <a:cs typeface="Calibri"/>
                <a:sym typeface="Calibri"/>
              </a:rPr>
              <a:t>Unidad 3: RStudio</a:t>
            </a:r>
            <a:endParaRPr sz="4000" b="1">
              <a:solidFill>
                <a:srgbClr val="E7686A"/>
              </a:solidFill>
              <a:latin typeface="Calibri"/>
              <a:ea typeface="Calibri"/>
              <a:cs typeface="Calibri"/>
              <a:sym typeface="Calibri"/>
            </a:endParaRPr>
          </a:p>
        </p:txBody>
      </p:sp>
      <p:sp>
        <p:nvSpPr>
          <p:cNvPr id="324" name="Google Shape;324;p25"/>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2800" b="1" dirty="0">
                <a:solidFill>
                  <a:srgbClr val="238791"/>
                </a:solidFill>
                <a:latin typeface="Calibri"/>
                <a:ea typeface="Calibri"/>
                <a:cs typeface="Calibri"/>
                <a:sym typeface="Calibri"/>
              </a:rPr>
              <a:t>Sección 4: Cargar un conjunto de datos</a:t>
            </a:r>
            <a:endParaRPr sz="2800" b="1" dirty="0">
              <a:solidFill>
                <a:srgbClr val="238791"/>
              </a:solidFill>
              <a:latin typeface="Calibri"/>
              <a:ea typeface="Calibri"/>
              <a:cs typeface="Calibri"/>
              <a:sym typeface="Calibri"/>
            </a:endParaRPr>
          </a:p>
        </p:txBody>
      </p:sp>
      <p:sp>
        <p:nvSpPr>
          <p:cNvPr id="325" name="Google Shape;325;p25"/>
          <p:cNvSpPr txBox="1"/>
          <p:nvPr/>
        </p:nvSpPr>
        <p:spPr>
          <a:xfrm>
            <a:off x="4526280" y="7472690"/>
            <a:ext cx="10486892"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2800" b="1" dirty="0">
                <a:solidFill>
                  <a:schemeClr val="dk1"/>
                </a:solidFill>
                <a:latin typeface="Calibri"/>
                <a:ea typeface="Calibri"/>
                <a:cs typeface="Calibri"/>
                <a:sym typeface="Calibri"/>
              </a:rPr>
              <a:t>Desde Archivo de texto (Text File) es posible seleccionar el directorio y el archivo</a:t>
            </a:r>
            <a:endParaRPr sz="2800" b="1" dirty="0">
              <a:solidFill>
                <a:schemeClr val="dk1"/>
              </a:solidFill>
              <a:latin typeface="Calibri"/>
              <a:ea typeface="Calibri"/>
              <a:cs typeface="Calibri"/>
              <a:sym typeface="Calibri"/>
            </a:endParaRPr>
          </a:p>
        </p:txBody>
      </p:sp>
      <p:pic>
        <p:nvPicPr>
          <p:cNvPr id="326" name="Google Shape;326;p25"/>
          <p:cNvPicPr preferRelativeResize="0"/>
          <p:nvPr/>
        </p:nvPicPr>
        <p:blipFill rotWithShape="1">
          <a:blip r:embed="rId3">
            <a:alphaModFix/>
          </a:blip>
          <a:srcRect/>
          <a:stretch/>
        </p:blipFill>
        <p:spPr>
          <a:xfrm>
            <a:off x="1981199" y="3162299"/>
            <a:ext cx="11728158" cy="4048781"/>
          </a:xfrm>
          <a:prstGeom prst="rect">
            <a:avLst/>
          </a:prstGeom>
          <a:noFill/>
          <a:ln>
            <a:noFill/>
          </a:ln>
        </p:spPr>
      </p:pic>
      <p:cxnSp>
        <p:nvCxnSpPr>
          <p:cNvPr id="327" name="Google Shape;327;p25"/>
          <p:cNvCxnSpPr/>
          <p:nvPr/>
        </p:nvCxnSpPr>
        <p:spPr>
          <a:xfrm rot="10800000">
            <a:off x="4876800" y="4229100"/>
            <a:ext cx="443345" cy="2455715"/>
          </a:xfrm>
          <a:prstGeom prst="straightConnector1">
            <a:avLst/>
          </a:prstGeom>
          <a:noFill/>
          <a:ln w="38100" cap="flat" cmpd="sng">
            <a:solidFill>
              <a:srgbClr val="FF0000"/>
            </a:solidFill>
            <a:prstDash val="solid"/>
            <a:miter lim="800000"/>
            <a:headEnd type="none" w="sm" len="sm"/>
            <a:tailEnd type="triangle" w="med" len="med"/>
          </a:ln>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pic>
        <p:nvPicPr>
          <p:cNvPr id="332" name="Google Shape;332;p26"/>
          <p:cNvPicPr preferRelativeResize="0"/>
          <p:nvPr/>
        </p:nvPicPr>
        <p:blipFill rotWithShape="1">
          <a:blip r:embed="rId3">
            <a:alphaModFix/>
          </a:blip>
          <a:srcRect/>
          <a:stretch/>
        </p:blipFill>
        <p:spPr>
          <a:xfrm>
            <a:off x="2971800" y="190500"/>
            <a:ext cx="10591800" cy="8770585"/>
          </a:xfrm>
          <a:prstGeom prst="rect">
            <a:avLst/>
          </a:prstGeom>
          <a:noFill/>
          <a:ln>
            <a:noFill/>
          </a:ln>
        </p:spPr>
      </p:pic>
      <p:cxnSp>
        <p:nvCxnSpPr>
          <p:cNvPr id="333" name="Google Shape;333;p26"/>
          <p:cNvCxnSpPr/>
          <p:nvPr/>
        </p:nvCxnSpPr>
        <p:spPr>
          <a:xfrm rot="10800000" flipH="1">
            <a:off x="998389" y="2478232"/>
            <a:ext cx="1811486" cy="914400"/>
          </a:xfrm>
          <a:prstGeom prst="straightConnector1">
            <a:avLst/>
          </a:prstGeom>
          <a:noFill/>
          <a:ln w="38100" cap="flat" cmpd="sng">
            <a:solidFill>
              <a:srgbClr val="FF0000"/>
            </a:solidFill>
            <a:prstDash val="solid"/>
            <a:miter lim="800000"/>
            <a:headEnd type="none" w="sm" len="sm"/>
            <a:tailEnd type="triangle" w="med" len="med"/>
          </a:ln>
        </p:spPr>
      </p:cxnSp>
      <p:cxnSp>
        <p:nvCxnSpPr>
          <p:cNvPr id="334" name="Google Shape;334;p26"/>
          <p:cNvCxnSpPr/>
          <p:nvPr/>
        </p:nvCxnSpPr>
        <p:spPr>
          <a:xfrm rot="10800000" flipH="1">
            <a:off x="1236950" y="2935432"/>
            <a:ext cx="1653887" cy="931718"/>
          </a:xfrm>
          <a:prstGeom prst="straightConnector1">
            <a:avLst/>
          </a:prstGeom>
          <a:noFill/>
          <a:ln w="38100" cap="flat" cmpd="sng">
            <a:solidFill>
              <a:srgbClr val="FF0000"/>
            </a:solidFill>
            <a:prstDash val="solid"/>
            <a:miter lim="800000"/>
            <a:headEnd type="none" w="sm" len="sm"/>
            <a:tailEnd type="triangle" w="med" len="med"/>
          </a:ln>
        </p:spPr>
      </p:cxnSp>
      <p:cxnSp>
        <p:nvCxnSpPr>
          <p:cNvPr id="335" name="Google Shape;335;p26"/>
          <p:cNvCxnSpPr/>
          <p:nvPr/>
        </p:nvCxnSpPr>
        <p:spPr>
          <a:xfrm rot="10800000" flipH="1">
            <a:off x="1447800" y="3401291"/>
            <a:ext cx="1653889" cy="923059"/>
          </a:xfrm>
          <a:prstGeom prst="straightConnector1">
            <a:avLst/>
          </a:prstGeom>
          <a:noFill/>
          <a:ln w="38100" cap="flat" cmpd="sng">
            <a:solidFill>
              <a:srgbClr val="FF0000"/>
            </a:solidFill>
            <a:prstDash val="solid"/>
            <a:miter lim="800000"/>
            <a:headEnd type="none" w="sm" len="sm"/>
            <a:tailEnd type="triangle" w="med" len="med"/>
          </a:ln>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27"/>
          <p:cNvSpPr txBox="1"/>
          <p:nvPr/>
        </p:nvSpPr>
        <p:spPr>
          <a:xfrm>
            <a:off x="2209800" y="1181100"/>
            <a:ext cx="9144000"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3200" b="1" dirty="0">
                <a:solidFill>
                  <a:schemeClr val="dk1"/>
                </a:solidFill>
                <a:latin typeface="Calibri"/>
                <a:ea typeface="Calibri"/>
                <a:cs typeface="Calibri"/>
                <a:sym typeface="Calibri"/>
              </a:rPr>
              <a:t>RESULTADO</a:t>
            </a:r>
            <a:br>
              <a:rPr lang="en-US" sz="3200" b="1" dirty="0">
                <a:solidFill>
                  <a:schemeClr val="dk1"/>
                </a:solidFill>
                <a:latin typeface="Calibri"/>
                <a:ea typeface="Calibri"/>
                <a:cs typeface="Calibri"/>
                <a:sym typeface="Calibri"/>
              </a:rPr>
            </a:br>
            <a:endParaRPr sz="3200" dirty="0">
              <a:solidFill>
                <a:schemeClr val="dk1"/>
              </a:solidFill>
              <a:latin typeface="Calibri"/>
              <a:ea typeface="Calibri"/>
              <a:cs typeface="Calibri"/>
              <a:sym typeface="Calibri"/>
            </a:endParaRPr>
          </a:p>
        </p:txBody>
      </p:sp>
      <p:pic>
        <p:nvPicPr>
          <p:cNvPr id="341" name="Google Shape;341;p27"/>
          <p:cNvPicPr preferRelativeResize="0"/>
          <p:nvPr/>
        </p:nvPicPr>
        <p:blipFill rotWithShape="1">
          <a:blip r:embed="rId3">
            <a:alphaModFix/>
          </a:blip>
          <a:srcRect/>
          <a:stretch/>
        </p:blipFill>
        <p:spPr>
          <a:xfrm>
            <a:off x="2971800" y="2526006"/>
            <a:ext cx="13063019" cy="6576430"/>
          </a:xfrm>
          <a:prstGeom prst="rect">
            <a:avLst/>
          </a:prstGeom>
          <a:noFill/>
          <a:ln>
            <a:noFill/>
          </a:ln>
        </p:spPr>
      </p:pic>
      <p:cxnSp>
        <p:nvCxnSpPr>
          <p:cNvPr id="342" name="Google Shape;342;p27"/>
          <p:cNvCxnSpPr/>
          <p:nvPr/>
        </p:nvCxnSpPr>
        <p:spPr>
          <a:xfrm>
            <a:off x="7772400" y="1514188"/>
            <a:ext cx="886692" cy="1413163"/>
          </a:xfrm>
          <a:prstGeom prst="straightConnector1">
            <a:avLst/>
          </a:prstGeom>
          <a:noFill/>
          <a:ln w="38100" cap="flat" cmpd="sng">
            <a:solidFill>
              <a:srgbClr val="FF0000"/>
            </a:solidFill>
            <a:prstDash val="solid"/>
            <a:miter lim="800000"/>
            <a:headEnd type="none" w="sm" len="sm"/>
            <a:tailEnd type="triangle" w="med" len="med"/>
          </a:ln>
        </p:spPr>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28"/>
          <p:cNvSpPr txBox="1"/>
          <p:nvPr/>
        </p:nvSpPr>
        <p:spPr>
          <a:xfrm>
            <a:off x="1432560" y="1496219"/>
            <a:ext cx="618744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a:solidFill>
                  <a:srgbClr val="E7686A"/>
                </a:solidFill>
                <a:latin typeface="Calibri"/>
                <a:ea typeface="Calibri"/>
                <a:cs typeface="Calibri"/>
                <a:sym typeface="Calibri"/>
              </a:rPr>
              <a:t>Unidad 3: RStudio</a:t>
            </a:r>
            <a:endParaRPr sz="4000" b="1">
              <a:solidFill>
                <a:srgbClr val="E7686A"/>
              </a:solidFill>
              <a:latin typeface="Calibri"/>
              <a:ea typeface="Calibri"/>
              <a:cs typeface="Calibri"/>
              <a:sym typeface="Calibri"/>
            </a:endParaRPr>
          </a:p>
        </p:txBody>
      </p:sp>
      <p:sp>
        <p:nvSpPr>
          <p:cNvPr id="348" name="Google Shape;348;p28"/>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2800" b="1">
                <a:solidFill>
                  <a:srgbClr val="238791"/>
                </a:solidFill>
                <a:latin typeface="Calibri"/>
                <a:ea typeface="Calibri"/>
                <a:cs typeface="Calibri"/>
                <a:sym typeface="Calibri"/>
              </a:rPr>
              <a:t>Sección 5: Estadísticas Descriptivas "Resumen"</a:t>
            </a:r>
            <a:endParaRPr sz="2800" b="1">
              <a:solidFill>
                <a:srgbClr val="238791"/>
              </a:solidFill>
              <a:latin typeface="Calibri"/>
              <a:ea typeface="Calibri"/>
              <a:cs typeface="Calibri"/>
              <a:sym typeface="Calibri"/>
            </a:endParaRPr>
          </a:p>
        </p:txBody>
      </p:sp>
      <p:sp>
        <p:nvSpPr>
          <p:cNvPr id="349" name="Google Shape;349;p28"/>
          <p:cNvSpPr txBox="1"/>
          <p:nvPr/>
        </p:nvSpPr>
        <p:spPr>
          <a:xfrm>
            <a:off x="2643963" y="3629929"/>
            <a:ext cx="13857767" cy="35393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s" sz="32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Se puede hacer una primera exploración de la distribución de las variables contenidas en la base de datos de los países con el comando </a:t>
            </a:r>
            <a:r>
              <a:rPr lang="es" sz="3200" b="1"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Summary (resumen</a:t>
            </a:r>
            <a:r>
              <a:rPr lang="es" sz="32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que se tiene que escribir en la ventana CONSOLE (Consola) </a:t>
            </a:r>
          </a:p>
          <a:p>
            <a:pPr marL="0" marR="0" lvl="0" indent="0" rtl="0">
              <a:spcBef>
                <a:spcPts val="0"/>
              </a:spcBef>
              <a:spcAft>
                <a:spcPts val="0"/>
              </a:spcAft>
              <a:buNone/>
            </a:pPr>
            <a:endParaRPr lang="es" sz="32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rtl="0">
              <a:spcBef>
                <a:spcPts val="0"/>
              </a:spcBef>
              <a:spcAft>
                <a:spcPts val="0"/>
              </a:spcAft>
              <a:buNone/>
            </a:pPr>
            <a:r>
              <a:rPr lang="es" sz="32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La estructura de comando es:</a:t>
            </a:r>
            <a:endParaRPr sz="32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algn="l" rtl="0">
              <a:spcBef>
                <a:spcPts val="0"/>
              </a:spcBef>
              <a:spcAft>
                <a:spcPts val="0"/>
              </a:spcAft>
              <a:buNone/>
            </a:pPr>
            <a:endParaRPr sz="32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algn="l" rtl="0">
              <a:spcBef>
                <a:spcPts val="0"/>
              </a:spcBef>
              <a:spcAft>
                <a:spcPts val="0"/>
              </a:spcAft>
              <a:buNone/>
            </a:pPr>
            <a:r>
              <a:rPr lang="es-ES" sz="3200" b="1" dirty="0">
                <a:solidFill>
                  <a:schemeClr val="dk1"/>
                </a:solidFill>
                <a:latin typeface="Calibri" panose="020F0502020204030204" pitchFamily="34" charset="0"/>
                <a:ea typeface="Calibri" panose="020F0502020204030204" pitchFamily="34" charset="0"/>
                <a:cs typeface="Calibri" panose="020F0502020204030204" pitchFamily="34" charset="0"/>
                <a:sym typeface="Droid Sans Mono"/>
              </a:rPr>
              <a:t>s</a:t>
            </a:r>
            <a:r>
              <a:rPr lang="es" sz="3200" b="1" dirty="0">
                <a:solidFill>
                  <a:schemeClr val="dk1"/>
                </a:solidFill>
                <a:latin typeface="Calibri" panose="020F0502020204030204" pitchFamily="34" charset="0"/>
                <a:ea typeface="Calibri" panose="020F0502020204030204" pitchFamily="34" charset="0"/>
                <a:cs typeface="Calibri" panose="020F0502020204030204" pitchFamily="34" charset="0"/>
                <a:sym typeface="Droid Sans Mono"/>
              </a:rPr>
              <a:t>ummary </a:t>
            </a:r>
            <a:r>
              <a:rPr lang="es" sz="3200" dirty="0">
                <a:solidFill>
                  <a:schemeClr val="dk1"/>
                </a:solidFill>
                <a:latin typeface="Calibri" panose="020F0502020204030204" pitchFamily="34" charset="0"/>
                <a:ea typeface="Calibri" panose="020F0502020204030204" pitchFamily="34" charset="0"/>
                <a:cs typeface="Calibri" panose="020F0502020204030204" pitchFamily="34" charset="0"/>
                <a:sym typeface="Droid Sans Mono"/>
              </a:rPr>
              <a:t>(nombre del conjunto de datos / o nombre las variables)</a:t>
            </a:r>
            <a:endParaRPr sz="3200" dirty="0">
              <a:solidFill>
                <a:schemeClr val="dk1"/>
              </a:solidFill>
              <a:latin typeface="Calibri" panose="020F0502020204030204" pitchFamily="34" charset="0"/>
              <a:ea typeface="Calibri" panose="020F0502020204030204" pitchFamily="34" charset="0"/>
              <a:cs typeface="Calibri" panose="020F0502020204030204" pitchFamily="34" charset="0"/>
              <a:sym typeface="Droid Sans Mono"/>
            </a:endParaRPr>
          </a:p>
        </p:txBody>
      </p:sp>
      <p:pic>
        <p:nvPicPr>
          <p:cNvPr id="350" name="Google Shape;350;p28"/>
          <p:cNvPicPr preferRelativeResize="0"/>
          <p:nvPr/>
        </p:nvPicPr>
        <p:blipFill rotWithShape="1">
          <a:blip r:embed="rId3">
            <a:alphaModFix/>
          </a:blip>
          <a:srcRect/>
          <a:stretch/>
        </p:blipFill>
        <p:spPr>
          <a:xfrm>
            <a:off x="6271437" y="7979579"/>
            <a:ext cx="4023014" cy="48763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pic>
        <p:nvPicPr>
          <p:cNvPr id="355" name="Google Shape;355;p29"/>
          <p:cNvPicPr preferRelativeResize="0"/>
          <p:nvPr/>
        </p:nvPicPr>
        <p:blipFill rotWithShape="1">
          <a:blip r:embed="rId3">
            <a:alphaModFix/>
          </a:blip>
          <a:srcRect/>
          <a:stretch/>
        </p:blipFill>
        <p:spPr>
          <a:xfrm>
            <a:off x="1981200" y="221672"/>
            <a:ext cx="11734799" cy="5648009"/>
          </a:xfrm>
          <a:prstGeom prst="rect">
            <a:avLst/>
          </a:prstGeom>
          <a:noFill/>
          <a:ln>
            <a:noFill/>
          </a:ln>
        </p:spPr>
      </p:pic>
      <p:sp>
        <p:nvSpPr>
          <p:cNvPr id="356" name="Google Shape;356;p29"/>
          <p:cNvSpPr txBox="1"/>
          <p:nvPr/>
        </p:nvSpPr>
        <p:spPr>
          <a:xfrm>
            <a:off x="5486400" y="5143500"/>
            <a:ext cx="9144000" cy="31085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28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Para cada variable obtenemos los valores de:</a:t>
            </a:r>
            <a:endParaRPr dirty="0">
              <a:latin typeface="Calibri" panose="020F0502020204030204" pitchFamily="34" charset="0"/>
              <a:ea typeface="Calibri" panose="020F0502020204030204" pitchFamily="34" charset="0"/>
              <a:cs typeface="Calibri" panose="020F0502020204030204" pitchFamily="34" charset="0"/>
            </a:endParaRPr>
          </a:p>
          <a:p>
            <a:pPr marL="285750" marR="0" lvl="0" indent="-285750" algn="l" rtl="0">
              <a:spcBef>
                <a:spcPts val="0"/>
              </a:spcBef>
              <a:spcAft>
                <a:spcPts val="0"/>
              </a:spcAft>
              <a:buClr>
                <a:schemeClr val="dk1"/>
              </a:buClr>
              <a:buSzPts val="2800"/>
              <a:buFont typeface="Arial"/>
              <a:buChar char="•"/>
            </a:pPr>
            <a:r>
              <a:rPr lang="es" sz="2800" b="1"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Mínimo</a:t>
            </a:r>
          </a:p>
          <a:p>
            <a:pPr marL="285750" marR="0" lvl="0" indent="-285750" algn="l" rtl="0">
              <a:spcBef>
                <a:spcPts val="0"/>
              </a:spcBef>
              <a:spcAft>
                <a:spcPts val="0"/>
              </a:spcAft>
              <a:buClr>
                <a:schemeClr val="dk1"/>
              </a:buClr>
              <a:buSzPts val="2800"/>
              <a:buFont typeface="Arial"/>
              <a:buChar char="•"/>
            </a:pPr>
            <a:r>
              <a:rPr lang="es" sz="2800" b="1"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1er Cuartil</a:t>
            </a:r>
          </a:p>
          <a:p>
            <a:pPr marL="285750" marR="0" lvl="0" indent="-285750" algn="l" rtl="0">
              <a:spcBef>
                <a:spcPts val="0"/>
              </a:spcBef>
              <a:spcAft>
                <a:spcPts val="0"/>
              </a:spcAft>
              <a:buClr>
                <a:schemeClr val="dk1"/>
              </a:buClr>
              <a:buSzPts val="2800"/>
              <a:buFont typeface="Arial"/>
              <a:buChar char="•"/>
            </a:pPr>
            <a:r>
              <a:rPr lang="es" sz="2800" b="1"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Mediana</a:t>
            </a:r>
          </a:p>
          <a:p>
            <a:pPr marL="285750" marR="0" lvl="0" indent="-285750" algn="l" rtl="0">
              <a:spcBef>
                <a:spcPts val="0"/>
              </a:spcBef>
              <a:spcAft>
                <a:spcPts val="0"/>
              </a:spcAft>
              <a:buClr>
                <a:schemeClr val="dk1"/>
              </a:buClr>
              <a:buSzPts val="2800"/>
              <a:buFont typeface="Arial"/>
              <a:buChar char="•"/>
            </a:pPr>
            <a:r>
              <a:rPr lang="es" sz="2800" b="1"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Promedio</a:t>
            </a:r>
          </a:p>
          <a:p>
            <a:pPr marL="285750" marR="0" lvl="0" indent="-285750" algn="l" rtl="0">
              <a:spcBef>
                <a:spcPts val="0"/>
              </a:spcBef>
              <a:spcAft>
                <a:spcPts val="0"/>
              </a:spcAft>
              <a:buClr>
                <a:schemeClr val="dk1"/>
              </a:buClr>
              <a:buSzPts val="2800"/>
              <a:buFont typeface="Arial"/>
              <a:buChar char="•"/>
            </a:pPr>
            <a:r>
              <a:rPr lang="es" sz="2800" b="1"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3er Cuartil </a:t>
            </a:r>
          </a:p>
          <a:p>
            <a:pPr marL="285750" marR="0" lvl="0" indent="-285750" algn="l" rtl="0">
              <a:spcBef>
                <a:spcPts val="0"/>
              </a:spcBef>
              <a:spcAft>
                <a:spcPts val="0"/>
              </a:spcAft>
              <a:buClr>
                <a:schemeClr val="dk1"/>
              </a:buClr>
              <a:buSzPts val="2800"/>
              <a:buFont typeface="Arial"/>
              <a:buChar char="•"/>
            </a:pPr>
            <a:r>
              <a:rPr lang="es" sz="2800" b="1"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Máximo</a:t>
            </a:r>
            <a:endParaRPr sz="2800" b="1"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
          <p:cNvSpPr txBox="1"/>
          <p:nvPr/>
        </p:nvSpPr>
        <p:spPr>
          <a:xfrm>
            <a:off x="1432560" y="1496219"/>
            <a:ext cx="618744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a:solidFill>
                  <a:srgbClr val="E7686A"/>
                </a:solidFill>
                <a:latin typeface="Calibri"/>
                <a:ea typeface="Calibri"/>
                <a:cs typeface="Calibri"/>
                <a:sym typeface="Calibri"/>
              </a:rPr>
              <a:t>Unidad 1: Introducción</a:t>
            </a:r>
            <a:endParaRPr sz="4000" b="1">
              <a:solidFill>
                <a:srgbClr val="E7686A"/>
              </a:solidFill>
              <a:latin typeface="Calibri"/>
              <a:ea typeface="Calibri"/>
              <a:cs typeface="Calibri"/>
              <a:sym typeface="Calibri"/>
            </a:endParaRPr>
          </a:p>
        </p:txBody>
      </p:sp>
      <p:sp>
        <p:nvSpPr>
          <p:cNvPr id="153" name="Google Shape;153;p3"/>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2800" b="1" dirty="0">
                <a:solidFill>
                  <a:srgbClr val="238791"/>
                </a:solidFill>
                <a:latin typeface="Calibri"/>
                <a:ea typeface="Calibri"/>
                <a:cs typeface="Calibri"/>
                <a:sym typeface="Calibri"/>
              </a:rPr>
              <a:t>Sección 1: Historia breve</a:t>
            </a:r>
            <a:endParaRPr sz="2800" b="1" dirty="0">
              <a:solidFill>
                <a:srgbClr val="238791"/>
              </a:solidFill>
              <a:latin typeface="Calibri"/>
              <a:ea typeface="Calibri"/>
              <a:cs typeface="Calibri"/>
              <a:sym typeface="Calibri"/>
            </a:endParaRPr>
          </a:p>
        </p:txBody>
      </p:sp>
      <p:sp>
        <p:nvSpPr>
          <p:cNvPr id="154" name="Google Shape;154;p3"/>
          <p:cNvSpPr txBox="1"/>
          <p:nvPr/>
        </p:nvSpPr>
        <p:spPr>
          <a:xfrm>
            <a:off x="1447800" y="3361372"/>
            <a:ext cx="15240000" cy="5293716"/>
          </a:xfrm>
          <a:prstGeom prst="rect">
            <a:avLst/>
          </a:prstGeom>
          <a:noFill/>
          <a:ln>
            <a:noFill/>
          </a:ln>
        </p:spPr>
        <p:txBody>
          <a:bodyPr spcFirstLastPara="1" wrap="square" lIns="91425" tIns="45700" rIns="91425" bIns="45700" anchor="t" anchorCtr="0">
            <a:spAutoFit/>
          </a:bodyPr>
          <a:lstStyle/>
          <a:p>
            <a:pPr marL="457200" marR="0" lvl="0" indent="-431800" algn="just" rtl="0">
              <a:spcBef>
                <a:spcPts val="0"/>
              </a:spcBef>
              <a:spcAft>
                <a:spcPts val="0"/>
              </a:spcAft>
              <a:buClr>
                <a:schemeClr val="dk1"/>
              </a:buClr>
              <a:buSzPts val="3200"/>
              <a:buFont typeface="Calibri"/>
              <a:buChar char="●"/>
            </a:pPr>
            <a:r>
              <a:rPr lang="es" sz="3200" dirty="0">
                <a:solidFill>
                  <a:schemeClr val="dk1"/>
                </a:solidFill>
                <a:latin typeface="Calibri"/>
                <a:ea typeface="Calibri"/>
                <a:cs typeface="Calibri"/>
                <a:sym typeface="Calibri"/>
              </a:rPr>
              <a:t>Project R nació en el departamento de estadística de la Universidad de Auckland, Nueva Zelanda;</a:t>
            </a:r>
            <a:endParaRPr sz="3200" dirty="0">
              <a:solidFill>
                <a:schemeClr val="dk1"/>
              </a:solidFill>
              <a:latin typeface="Calibri"/>
              <a:ea typeface="Calibri"/>
              <a:cs typeface="Calibri"/>
              <a:sym typeface="Calibri"/>
            </a:endParaRPr>
          </a:p>
          <a:p>
            <a:pPr marL="457200" marR="0" lvl="0" indent="-431800" algn="just" rtl="0">
              <a:spcBef>
                <a:spcPts val="0"/>
              </a:spcBef>
              <a:spcAft>
                <a:spcPts val="0"/>
              </a:spcAft>
              <a:buClr>
                <a:schemeClr val="dk1"/>
              </a:buClr>
              <a:buSzPts val="3200"/>
              <a:buFont typeface="Calibri"/>
              <a:buChar char="●"/>
            </a:pPr>
            <a:r>
              <a:rPr lang="es" sz="3200" dirty="0">
                <a:solidFill>
                  <a:schemeClr val="dk1"/>
                </a:solidFill>
                <a:latin typeface="Calibri"/>
                <a:ea typeface="Calibri"/>
                <a:cs typeface="Calibri"/>
                <a:sym typeface="Calibri"/>
              </a:rPr>
              <a:t> </a:t>
            </a:r>
            <a:br>
              <a:rPr lang="en-US" sz="3200" dirty="0">
                <a:solidFill>
                  <a:schemeClr val="dk1"/>
                </a:solidFill>
                <a:latin typeface="Calibri"/>
                <a:ea typeface="Calibri"/>
                <a:cs typeface="Calibri"/>
                <a:sym typeface="Calibri"/>
              </a:rPr>
            </a:br>
            <a:r>
              <a:rPr lang="es" sz="3200" dirty="0">
                <a:solidFill>
                  <a:schemeClr val="dk1"/>
                </a:solidFill>
                <a:latin typeface="Calibri"/>
                <a:ea typeface="Calibri"/>
                <a:cs typeface="Calibri"/>
                <a:sym typeface="Calibri"/>
              </a:rPr>
              <a:t>Los fundadores del proyecto son Robert Gentleman y Ross Ihaka, ahora profesores titulares de universidad);</a:t>
            </a:r>
            <a:endParaRPr sz="3200" dirty="0">
              <a:solidFill>
                <a:schemeClr val="dk1"/>
              </a:solidFill>
              <a:latin typeface="Calibri"/>
              <a:ea typeface="Calibri"/>
              <a:cs typeface="Calibri"/>
              <a:sym typeface="Calibri"/>
            </a:endParaRPr>
          </a:p>
          <a:p>
            <a:pPr marL="457200" marR="0" lvl="0" indent="-431800" algn="just" rtl="0">
              <a:spcBef>
                <a:spcPts val="0"/>
              </a:spcBef>
              <a:spcAft>
                <a:spcPts val="0"/>
              </a:spcAft>
              <a:buClr>
                <a:schemeClr val="dk1"/>
              </a:buClr>
              <a:buSzPts val="3200"/>
              <a:buFont typeface="Calibri"/>
              <a:buChar char="●"/>
            </a:pPr>
            <a:r>
              <a:rPr lang="es" sz="3200" dirty="0">
                <a:solidFill>
                  <a:schemeClr val="dk1"/>
                </a:solidFill>
                <a:latin typeface="Calibri"/>
                <a:ea typeface="Calibri"/>
                <a:cs typeface="Calibri"/>
                <a:sym typeface="Calibri"/>
              </a:rPr>
              <a:t> </a:t>
            </a:r>
            <a:br>
              <a:rPr lang="en-US" sz="3200" dirty="0">
                <a:solidFill>
                  <a:schemeClr val="dk1"/>
                </a:solidFill>
                <a:latin typeface="Calibri"/>
                <a:ea typeface="Calibri"/>
                <a:cs typeface="Calibri"/>
                <a:sym typeface="Calibri"/>
              </a:rPr>
            </a:br>
            <a:r>
              <a:rPr lang="es" sz="3200" dirty="0">
                <a:solidFill>
                  <a:schemeClr val="dk1"/>
                </a:solidFill>
                <a:latin typeface="Calibri"/>
                <a:ea typeface="Calibri"/>
                <a:cs typeface="Calibri"/>
                <a:sym typeface="Calibri"/>
              </a:rPr>
              <a:t>El proyecto comenzó en 1991, pero la primera versión se lanzó en 1996;</a:t>
            </a:r>
            <a:endParaRPr sz="3200" dirty="0">
              <a:solidFill>
                <a:schemeClr val="dk1"/>
              </a:solidFill>
              <a:latin typeface="Calibri"/>
              <a:ea typeface="Calibri"/>
              <a:cs typeface="Calibri"/>
              <a:sym typeface="Calibri"/>
            </a:endParaRPr>
          </a:p>
          <a:p>
            <a:pPr marL="457200" marR="0" lvl="0" indent="-431800" algn="just" rtl="0">
              <a:spcBef>
                <a:spcPts val="0"/>
              </a:spcBef>
              <a:spcAft>
                <a:spcPts val="0"/>
              </a:spcAft>
              <a:buClr>
                <a:schemeClr val="dk1"/>
              </a:buClr>
              <a:buSzPts val="3200"/>
              <a:buFont typeface="Calibri"/>
              <a:buChar char="●"/>
            </a:pPr>
            <a:r>
              <a:rPr lang="es" sz="3200" dirty="0">
                <a:solidFill>
                  <a:schemeClr val="dk1"/>
                </a:solidFill>
                <a:latin typeface="Calibri"/>
                <a:ea typeface="Calibri"/>
                <a:cs typeface="Calibri"/>
                <a:sym typeface="Calibri"/>
              </a:rPr>
              <a:t> </a:t>
            </a:r>
            <a:br>
              <a:rPr lang="en-US" sz="3200" dirty="0">
                <a:solidFill>
                  <a:schemeClr val="dk1"/>
                </a:solidFill>
                <a:latin typeface="Calibri"/>
                <a:ea typeface="Calibri"/>
                <a:cs typeface="Calibri"/>
                <a:sym typeface="Calibri"/>
              </a:rPr>
            </a:br>
            <a:r>
              <a:rPr lang="es" sz="3200" dirty="0">
                <a:solidFill>
                  <a:schemeClr val="dk1"/>
                </a:solidFill>
                <a:latin typeface="Calibri"/>
                <a:ea typeface="Calibri"/>
                <a:cs typeface="Calibri"/>
                <a:sym typeface="Calibri"/>
              </a:rPr>
              <a:t>El software R ahora se considera el lenguaje de computación estadística más potente del mundo;</a:t>
            </a:r>
            <a:endParaRPr sz="24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30"/>
          <p:cNvSpPr txBox="1"/>
          <p:nvPr/>
        </p:nvSpPr>
        <p:spPr>
          <a:xfrm>
            <a:off x="1432560" y="1496219"/>
            <a:ext cx="618744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a:solidFill>
                  <a:srgbClr val="E7686A"/>
                </a:solidFill>
                <a:latin typeface="Calibri"/>
                <a:ea typeface="Calibri"/>
                <a:cs typeface="Calibri"/>
                <a:sym typeface="Calibri"/>
              </a:rPr>
              <a:t>Unidad 3: RStudio</a:t>
            </a:r>
            <a:endParaRPr sz="4000" b="1">
              <a:solidFill>
                <a:srgbClr val="E7686A"/>
              </a:solidFill>
              <a:latin typeface="Calibri"/>
              <a:ea typeface="Calibri"/>
              <a:cs typeface="Calibri"/>
              <a:sym typeface="Calibri"/>
            </a:endParaRPr>
          </a:p>
        </p:txBody>
      </p:sp>
      <p:sp>
        <p:nvSpPr>
          <p:cNvPr id="362" name="Google Shape;362;p30"/>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2800" b="1">
                <a:solidFill>
                  <a:srgbClr val="238791"/>
                </a:solidFill>
                <a:latin typeface="Calibri"/>
                <a:ea typeface="Calibri"/>
                <a:cs typeface="Calibri"/>
                <a:sym typeface="Calibri"/>
              </a:rPr>
              <a:t>Sección 5: Estadísticas descriptivas: otras estadísticas descriptivas</a:t>
            </a:r>
            <a:endParaRPr sz="2800" b="1">
              <a:solidFill>
                <a:srgbClr val="238791"/>
              </a:solidFill>
              <a:latin typeface="Calibri"/>
              <a:ea typeface="Calibri"/>
              <a:cs typeface="Calibri"/>
              <a:sym typeface="Calibri"/>
            </a:endParaRPr>
          </a:p>
        </p:txBody>
      </p:sp>
      <p:sp>
        <p:nvSpPr>
          <p:cNvPr id="363" name="Google Shape;363;p30"/>
          <p:cNvSpPr txBox="1"/>
          <p:nvPr/>
        </p:nvSpPr>
        <p:spPr>
          <a:xfrm>
            <a:off x="1447800" y="3100165"/>
            <a:ext cx="15544800" cy="5195453"/>
          </a:xfrm>
          <a:prstGeom prst="rect">
            <a:avLst/>
          </a:prstGeom>
          <a:noFill/>
          <a:ln>
            <a:noFill/>
          </a:ln>
        </p:spPr>
        <p:txBody>
          <a:bodyPr spcFirstLastPara="1" wrap="square" lIns="91425" tIns="45700" rIns="91425" bIns="45700" anchor="t" anchorCtr="0">
            <a:noAutofit/>
          </a:bodyPr>
          <a:lstStyle/>
          <a:p>
            <a:pPr marL="0" marR="0" lvl="0" indent="0" rtl="0">
              <a:lnSpc>
                <a:spcPct val="90000"/>
              </a:lnSpc>
              <a:spcBef>
                <a:spcPts val="0"/>
              </a:spcBef>
              <a:spcAft>
                <a:spcPts val="0"/>
              </a:spcAft>
              <a:buClr>
                <a:schemeClr val="dk1"/>
              </a:buClr>
              <a:buSzPts val="3200"/>
              <a:buFont typeface="Arial"/>
              <a:buNone/>
            </a:pPr>
            <a:r>
              <a:rPr lang="es" sz="32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Es posible asignar un nombre a cada columna de interés: </a:t>
            </a:r>
          </a:p>
          <a:p>
            <a:pPr marL="0" marR="0" lvl="0" indent="0" rtl="0">
              <a:lnSpc>
                <a:spcPct val="90000"/>
              </a:lnSpc>
              <a:spcBef>
                <a:spcPts val="0"/>
              </a:spcBef>
              <a:spcAft>
                <a:spcPts val="0"/>
              </a:spcAft>
              <a:buClr>
                <a:schemeClr val="dk1"/>
              </a:buClr>
              <a:buSzPts val="3200"/>
              <a:buFont typeface="Arial"/>
              <a:buNone/>
            </a:pPr>
            <a:br>
              <a:rPr lang="en-US" sz="32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br>
            <a:r>
              <a:rPr lang="es" sz="3200" dirty="0">
                <a:solidFill>
                  <a:schemeClr val="dk1"/>
                </a:solidFill>
                <a:latin typeface="Calibri" panose="020F0502020204030204" pitchFamily="34" charset="0"/>
                <a:ea typeface="Calibri" panose="020F0502020204030204" pitchFamily="34" charset="0"/>
                <a:cs typeface="Calibri" panose="020F0502020204030204" pitchFamily="34" charset="0"/>
                <a:sym typeface="Droid Sans Mono"/>
              </a:rPr>
              <a:t>PIL&lt;-nazioni$PIL.pro.capite</a:t>
            </a:r>
            <a:endParaRPr sz="3200" dirty="0">
              <a:solidFill>
                <a:schemeClr val="dk1"/>
              </a:solidFill>
              <a:latin typeface="Calibri" panose="020F0502020204030204" pitchFamily="34" charset="0"/>
              <a:ea typeface="Calibri" panose="020F0502020204030204" pitchFamily="34" charset="0"/>
              <a:cs typeface="Calibri" panose="020F0502020204030204" pitchFamily="34" charset="0"/>
              <a:sym typeface="Droid Sans Mono"/>
            </a:endParaRPr>
          </a:p>
          <a:p>
            <a:pPr marL="0" marR="0" lvl="0" indent="0" rtl="0">
              <a:lnSpc>
                <a:spcPct val="90000"/>
              </a:lnSpc>
              <a:spcBef>
                <a:spcPts val="1000"/>
              </a:spcBef>
              <a:spcAft>
                <a:spcPts val="0"/>
              </a:spcAft>
              <a:buClr>
                <a:schemeClr val="dk1"/>
              </a:buClr>
              <a:buSzPts val="3200"/>
              <a:buFont typeface="Arial"/>
              <a:buNone/>
            </a:pPr>
            <a:endParaRPr sz="32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rtl="0">
              <a:lnSpc>
                <a:spcPct val="90000"/>
              </a:lnSpc>
              <a:spcBef>
                <a:spcPts val="1000"/>
              </a:spcBef>
              <a:spcAft>
                <a:spcPts val="0"/>
              </a:spcAft>
              <a:buClr>
                <a:schemeClr val="dk1"/>
              </a:buClr>
              <a:buSzPts val="3200"/>
              <a:buFont typeface="Arial"/>
              <a:buNone/>
            </a:pPr>
            <a:r>
              <a:rPr lang="es" sz="32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Los principales índices de síntesis para variables cuantitativas son:</a:t>
            </a:r>
            <a:br>
              <a:rPr lang="en-US" sz="32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br>
            <a:endParaRPr sz="32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marL="457200" lvl="0" indent="-457200" algn="just">
              <a:lnSpc>
                <a:spcPct val="90000"/>
              </a:lnSpc>
              <a:spcBef>
                <a:spcPts val="1000"/>
              </a:spcBef>
              <a:buClr>
                <a:schemeClr val="dk1"/>
              </a:buClr>
              <a:buSzPts val="3200"/>
              <a:buFont typeface="Noto Sans Symbols"/>
              <a:buChar char="⮚"/>
            </a:pPr>
            <a:r>
              <a:rPr lang="es" sz="3200" b="1"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Promedio</a:t>
            </a:r>
            <a:r>
              <a:rPr lang="es" sz="32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a:t>
            </a:r>
            <a:r>
              <a:rPr lang="es" sz="3200" b="1" dirty="0">
                <a:solidFill>
                  <a:schemeClr val="dk1"/>
                </a:solidFill>
                <a:latin typeface="Calibri" panose="020F0502020204030204" pitchFamily="34" charset="0"/>
                <a:ea typeface="Calibri" panose="020F0502020204030204" pitchFamily="34" charset="0"/>
                <a:cs typeface="Calibri" panose="020F0502020204030204" pitchFamily="34" charset="0"/>
                <a:sym typeface="Droid Sans Mono"/>
              </a:rPr>
              <a:t>mean(PIL)</a:t>
            </a:r>
            <a:r>
              <a:rPr lang="es" sz="3200" dirty="0">
                <a:solidFill>
                  <a:schemeClr val="dk1"/>
                </a:solidFill>
                <a:latin typeface="Calibri" panose="020F0502020204030204" pitchFamily="34" charset="0"/>
                <a:ea typeface="Calibri" panose="020F0502020204030204" pitchFamily="34" charset="0"/>
                <a:cs typeface="Calibri" panose="020F0502020204030204" pitchFamily="34" charset="0"/>
                <a:sym typeface="Droid Sans Mono"/>
              </a:rPr>
              <a:t> </a:t>
            </a:r>
            <a:r>
              <a:rPr lang="es" sz="32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o </a:t>
            </a:r>
            <a:r>
              <a:rPr lang="en-US" sz="3200" b="1" dirty="0">
                <a:solidFill>
                  <a:schemeClr val="dk1"/>
                </a:solidFill>
                <a:latin typeface="Calibri" panose="020F0502020204030204" pitchFamily="34" charset="0"/>
                <a:ea typeface="Calibri" panose="020F0502020204030204" pitchFamily="34" charset="0"/>
                <a:cs typeface="Calibri" panose="020F0502020204030204" pitchFamily="34" charset="0"/>
                <a:sym typeface="Droid Sans Mono"/>
              </a:rPr>
              <a:t>mean(</a:t>
            </a:r>
            <a:r>
              <a:rPr lang="en-US" sz="3200" b="1" dirty="0" err="1">
                <a:solidFill>
                  <a:schemeClr val="dk1"/>
                </a:solidFill>
                <a:latin typeface="Calibri" panose="020F0502020204030204" pitchFamily="34" charset="0"/>
                <a:ea typeface="Calibri" panose="020F0502020204030204" pitchFamily="34" charset="0"/>
                <a:cs typeface="Calibri" panose="020F0502020204030204" pitchFamily="34" charset="0"/>
                <a:sym typeface="Droid Sans Mono"/>
              </a:rPr>
              <a:t>nazioni$PIL.pro.capite</a:t>
            </a:r>
            <a:r>
              <a:rPr lang="en-US" sz="3200" b="1" dirty="0">
                <a:solidFill>
                  <a:schemeClr val="dk1"/>
                </a:solidFill>
                <a:latin typeface="Calibri" panose="020F0502020204030204" pitchFamily="34" charset="0"/>
                <a:ea typeface="Calibri" panose="020F0502020204030204" pitchFamily="34" charset="0"/>
                <a:cs typeface="Calibri" panose="020F0502020204030204" pitchFamily="34" charset="0"/>
                <a:sym typeface="Droid Sans Mono"/>
              </a:rPr>
              <a:t>)</a:t>
            </a:r>
            <a:r>
              <a:rPr lang="en-US" sz="32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o </a:t>
            </a:r>
            <a:r>
              <a:rPr lang="en-US" sz="3200" b="1" dirty="0">
                <a:solidFill>
                  <a:schemeClr val="dk1"/>
                </a:solidFill>
                <a:latin typeface="Calibri" panose="020F0502020204030204" pitchFamily="34" charset="0"/>
                <a:ea typeface="Calibri" panose="020F0502020204030204" pitchFamily="34" charset="0"/>
                <a:cs typeface="Calibri" panose="020F0502020204030204" pitchFamily="34" charset="0"/>
                <a:sym typeface="Droid Sans Mono"/>
              </a:rPr>
              <a:t>mean(</a:t>
            </a:r>
            <a:r>
              <a:rPr lang="en-US" sz="3200" b="1" dirty="0" err="1">
                <a:solidFill>
                  <a:schemeClr val="dk1"/>
                </a:solidFill>
                <a:latin typeface="Calibri" panose="020F0502020204030204" pitchFamily="34" charset="0"/>
                <a:ea typeface="Calibri" panose="020F0502020204030204" pitchFamily="34" charset="0"/>
                <a:cs typeface="Calibri" panose="020F0502020204030204" pitchFamily="34" charset="0"/>
                <a:sym typeface="Droid Sans Mono"/>
              </a:rPr>
              <a:t>nazioni</a:t>
            </a:r>
            <a:r>
              <a:rPr lang="en-US" sz="3200" b="1" dirty="0">
                <a:solidFill>
                  <a:schemeClr val="dk1"/>
                </a:solidFill>
                <a:latin typeface="Calibri" panose="020F0502020204030204" pitchFamily="34" charset="0"/>
                <a:ea typeface="Calibri" panose="020F0502020204030204" pitchFamily="34" charset="0"/>
                <a:cs typeface="Calibri" panose="020F0502020204030204" pitchFamily="34" charset="0"/>
                <a:sym typeface="Droid Sans Mono"/>
              </a:rPr>
              <a:t>[,3</a:t>
            </a:r>
            <a:r>
              <a:rPr lang="en-US" sz="3200" dirty="0">
                <a:solidFill>
                  <a:schemeClr val="dk1"/>
                </a:solidFill>
                <a:latin typeface="Calibri" panose="020F0502020204030204" pitchFamily="34" charset="0"/>
                <a:ea typeface="Calibri" panose="020F0502020204030204" pitchFamily="34" charset="0"/>
                <a:cs typeface="Calibri" panose="020F0502020204030204" pitchFamily="34" charset="0"/>
                <a:sym typeface="Droid Sans Mono"/>
              </a:rPr>
              <a:t>]</a:t>
            </a:r>
            <a:endParaRPr lang="en-US" sz="3200" dirty="0">
              <a:latin typeface="Calibri" panose="020F0502020204030204" pitchFamily="34" charset="0"/>
              <a:ea typeface="Calibri" panose="020F0502020204030204" pitchFamily="34" charset="0"/>
              <a:cs typeface="Calibri" panose="020F0502020204030204" pitchFamily="34" charset="0"/>
            </a:endParaRPr>
          </a:p>
          <a:p>
            <a:pPr marL="457200" lvl="0" indent="-457200" algn="just">
              <a:lnSpc>
                <a:spcPct val="90000"/>
              </a:lnSpc>
              <a:spcBef>
                <a:spcPts val="1000"/>
              </a:spcBef>
              <a:buClr>
                <a:schemeClr val="dk1"/>
              </a:buClr>
              <a:buSzPts val="3200"/>
              <a:buFont typeface="Noto Sans Symbols"/>
              <a:buChar char="⮚"/>
            </a:pPr>
            <a:r>
              <a:rPr lang="es" sz="3200" b="1"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Varianza </a:t>
            </a:r>
            <a:r>
              <a:rPr lang="es" sz="32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a:t>
            </a:r>
            <a:r>
              <a:rPr lang="es" sz="3200" b="1" dirty="0">
                <a:solidFill>
                  <a:schemeClr val="dk1"/>
                </a:solidFill>
                <a:latin typeface="Calibri" panose="020F0502020204030204" pitchFamily="34" charset="0"/>
                <a:ea typeface="Calibri" panose="020F0502020204030204" pitchFamily="34" charset="0"/>
                <a:cs typeface="Calibri" panose="020F0502020204030204" pitchFamily="34" charset="0"/>
                <a:sym typeface="Droid Sans Mono"/>
              </a:rPr>
              <a:t>var(PIL)</a:t>
            </a:r>
            <a:r>
              <a:rPr lang="es" sz="3200" dirty="0">
                <a:solidFill>
                  <a:schemeClr val="dk1"/>
                </a:solidFill>
                <a:latin typeface="Calibri" panose="020F0502020204030204" pitchFamily="34" charset="0"/>
                <a:ea typeface="Calibri" panose="020F0502020204030204" pitchFamily="34" charset="0"/>
                <a:cs typeface="Calibri" panose="020F0502020204030204" pitchFamily="34" charset="0"/>
                <a:sym typeface="Droid Sans Mono"/>
              </a:rPr>
              <a:t> </a:t>
            </a:r>
            <a:r>
              <a:rPr lang="es" sz="32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o </a:t>
            </a:r>
            <a:r>
              <a:rPr lang="en-US" sz="3200" b="1" dirty="0" err="1">
                <a:solidFill>
                  <a:schemeClr val="dk1"/>
                </a:solidFill>
                <a:latin typeface="Calibri" panose="020F0502020204030204" pitchFamily="34" charset="0"/>
                <a:ea typeface="Calibri" panose="020F0502020204030204" pitchFamily="34" charset="0"/>
                <a:cs typeface="Calibri" panose="020F0502020204030204" pitchFamily="34" charset="0"/>
                <a:sym typeface="Droid Sans Mono"/>
              </a:rPr>
              <a:t>var</a:t>
            </a:r>
            <a:r>
              <a:rPr lang="en-US" sz="3200" b="1" dirty="0">
                <a:solidFill>
                  <a:schemeClr val="dk1"/>
                </a:solidFill>
                <a:latin typeface="Calibri" panose="020F0502020204030204" pitchFamily="34" charset="0"/>
                <a:ea typeface="Calibri" panose="020F0502020204030204" pitchFamily="34" charset="0"/>
                <a:cs typeface="Calibri" panose="020F0502020204030204" pitchFamily="34" charset="0"/>
                <a:sym typeface="Droid Sans Mono"/>
              </a:rPr>
              <a:t>(</a:t>
            </a:r>
            <a:r>
              <a:rPr lang="en-US" sz="3200" b="1" dirty="0" err="1">
                <a:solidFill>
                  <a:schemeClr val="dk1"/>
                </a:solidFill>
                <a:latin typeface="Calibri" panose="020F0502020204030204" pitchFamily="34" charset="0"/>
                <a:ea typeface="Calibri" panose="020F0502020204030204" pitchFamily="34" charset="0"/>
                <a:cs typeface="Calibri" panose="020F0502020204030204" pitchFamily="34" charset="0"/>
                <a:sym typeface="Droid Sans Mono"/>
              </a:rPr>
              <a:t>nazioni$PIL.pro.capite</a:t>
            </a:r>
            <a:r>
              <a:rPr lang="en-US" sz="3200" b="1" dirty="0">
                <a:solidFill>
                  <a:schemeClr val="dk1"/>
                </a:solidFill>
                <a:latin typeface="Calibri" panose="020F0502020204030204" pitchFamily="34" charset="0"/>
                <a:ea typeface="Calibri" panose="020F0502020204030204" pitchFamily="34" charset="0"/>
                <a:cs typeface="Calibri" panose="020F0502020204030204" pitchFamily="34" charset="0"/>
                <a:sym typeface="Droid Sans Mono"/>
              </a:rPr>
              <a:t>)</a:t>
            </a:r>
            <a:r>
              <a:rPr lang="en-US" sz="3200" b="1"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a:t>
            </a:r>
            <a:r>
              <a:rPr lang="en-US" sz="32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or </a:t>
            </a:r>
            <a:r>
              <a:rPr lang="en-US" sz="3200" b="1" dirty="0" err="1">
                <a:solidFill>
                  <a:schemeClr val="dk1"/>
                </a:solidFill>
                <a:latin typeface="Calibri" panose="020F0502020204030204" pitchFamily="34" charset="0"/>
                <a:ea typeface="Calibri" panose="020F0502020204030204" pitchFamily="34" charset="0"/>
                <a:cs typeface="Calibri" panose="020F0502020204030204" pitchFamily="34" charset="0"/>
                <a:sym typeface="Droid Sans Mono"/>
              </a:rPr>
              <a:t>var</a:t>
            </a:r>
            <a:r>
              <a:rPr lang="en-US" sz="3200" b="1" dirty="0">
                <a:solidFill>
                  <a:schemeClr val="dk1"/>
                </a:solidFill>
                <a:latin typeface="Calibri" panose="020F0502020204030204" pitchFamily="34" charset="0"/>
                <a:ea typeface="Calibri" panose="020F0502020204030204" pitchFamily="34" charset="0"/>
                <a:cs typeface="Calibri" panose="020F0502020204030204" pitchFamily="34" charset="0"/>
                <a:sym typeface="Droid Sans Mono"/>
              </a:rPr>
              <a:t>(</a:t>
            </a:r>
            <a:r>
              <a:rPr lang="en-US" sz="3200" b="1" dirty="0" err="1">
                <a:solidFill>
                  <a:schemeClr val="dk1"/>
                </a:solidFill>
                <a:latin typeface="Calibri" panose="020F0502020204030204" pitchFamily="34" charset="0"/>
                <a:ea typeface="Calibri" panose="020F0502020204030204" pitchFamily="34" charset="0"/>
                <a:cs typeface="Calibri" panose="020F0502020204030204" pitchFamily="34" charset="0"/>
                <a:sym typeface="Droid Sans Mono"/>
              </a:rPr>
              <a:t>nazioni</a:t>
            </a:r>
            <a:r>
              <a:rPr lang="en-US" sz="3200" b="1" dirty="0">
                <a:solidFill>
                  <a:schemeClr val="dk1"/>
                </a:solidFill>
                <a:latin typeface="Calibri" panose="020F0502020204030204" pitchFamily="34" charset="0"/>
                <a:ea typeface="Calibri" panose="020F0502020204030204" pitchFamily="34" charset="0"/>
                <a:cs typeface="Calibri" panose="020F0502020204030204" pitchFamily="34" charset="0"/>
                <a:sym typeface="Droid Sans Mono"/>
              </a:rPr>
              <a:t>[,3]</a:t>
            </a:r>
            <a:endParaRPr lang="en-US" sz="3200" b="1" dirty="0">
              <a:latin typeface="Calibri" panose="020F0502020204030204" pitchFamily="34" charset="0"/>
              <a:ea typeface="Calibri" panose="020F0502020204030204" pitchFamily="34" charset="0"/>
              <a:cs typeface="Calibri" panose="020F0502020204030204" pitchFamily="34" charset="0"/>
            </a:endParaRPr>
          </a:p>
          <a:p>
            <a:pPr marL="457200" lvl="0" indent="-457200" algn="just">
              <a:lnSpc>
                <a:spcPct val="90000"/>
              </a:lnSpc>
              <a:spcBef>
                <a:spcPts val="1000"/>
              </a:spcBef>
              <a:buClr>
                <a:schemeClr val="dk1"/>
              </a:buClr>
              <a:buSzPts val="3200"/>
              <a:buFont typeface="Noto Sans Symbols"/>
              <a:buChar char="⮚"/>
            </a:pPr>
            <a:r>
              <a:rPr lang="es" sz="3200" b="1"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SQM </a:t>
            </a:r>
            <a:r>
              <a:rPr lang="es" sz="32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(desviación estándar): </a:t>
            </a:r>
            <a:r>
              <a:rPr lang="es" sz="3200" b="1" dirty="0">
                <a:solidFill>
                  <a:schemeClr val="dk1"/>
                </a:solidFill>
                <a:latin typeface="Calibri" panose="020F0502020204030204" pitchFamily="34" charset="0"/>
                <a:ea typeface="Calibri" panose="020F0502020204030204" pitchFamily="34" charset="0"/>
                <a:cs typeface="Calibri" panose="020F0502020204030204" pitchFamily="34" charset="0"/>
                <a:sym typeface="Droid Sans Mono"/>
              </a:rPr>
              <a:t>sd(PIL)</a:t>
            </a:r>
            <a:r>
              <a:rPr lang="es" sz="3200" dirty="0">
                <a:solidFill>
                  <a:schemeClr val="dk1"/>
                </a:solidFill>
                <a:latin typeface="Calibri" panose="020F0502020204030204" pitchFamily="34" charset="0"/>
                <a:ea typeface="Calibri" panose="020F0502020204030204" pitchFamily="34" charset="0"/>
                <a:cs typeface="Calibri" panose="020F0502020204030204" pitchFamily="34" charset="0"/>
                <a:sym typeface="Droid Sans Mono"/>
              </a:rPr>
              <a:t> </a:t>
            </a:r>
            <a:r>
              <a:rPr lang="es" sz="32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o </a:t>
            </a:r>
            <a:r>
              <a:rPr lang="es" sz="3200" b="1"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sd</a:t>
            </a:r>
            <a:r>
              <a:rPr lang="en-US" sz="3200" b="1" dirty="0">
                <a:solidFill>
                  <a:schemeClr val="dk1"/>
                </a:solidFill>
                <a:latin typeface="Calibri" panose="020F0502020204030204" pitchFamily="34" charset="0"/>
                <a:ea typeface="Calibri" panose="020F0502020204030204" pitchFamily="34" charset="0"/>
                <a:cs typeface="Calibri" panose="020F0502020204030204" pitchFamily="34" charset="0"/>
                <a:sym typeface="Droid Sans Mono"/>
              </a:rPr>
              <a:t>(</a:t>
            </a:r>
            <a:r>
              <a:rPr lang="en-US" sz="3200" b="1" dirty="0" err="1">
                <a:solidFill>
                  <a:schemeClr val="dk1"/>
                </a:solidFill>
                <a:latin typeface="Calibri" panose="020F0502020204030204" pitchFamily="34" charset="0"/>
                <a:ea typeface="Calibri" panose="020F0502020204030204" pitchFamily="34" charset="0"/>
                <a:cs typeface="Calibri" panose="020F0502020204030204" pitchFamily="34" charset="0"/>
                <a:sym typeface="Droid Sans Mono"/>
              </a:rPr>
              <a:t>nazioni$PIL.pro.capite</a:t>
            </a:r>
            <a:r>
              <a:rPr lang="en-US" sz="3200" b="1" dirty="0">
                <a:solidFill>
                  <a:schemeClr val="dk1"/>
                </a:solidFill>
                <a:latin typeface="Calibri" panose="020F0502020204030204" pitchFamily="34" charset="0"/>
                <a:ea typeface="Calibri" panose="020F0502020204030204" pitchFamily="34" charset="0"/>
                <a:cs typeface="Calibri" panose="020F0502020204030204" pitchFamily="34" charset="0"/>
                <a:sym typeface="Droid Sans Mono"/>
              </a:rPr>
              <a:t>) </a:t>
            </a:r>
            <a:r>
              <a:rPr lang="en-US" sz="32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o </a:t>
            </a:r>
            <a:r>
              <a:rPr lang="en-US" sz="3200" b="1" dirty="0" err="1">
                <a:solidFill>
                  <a:schemeClr val="dk1"/>
                </a:solidFill>
                <a:latin typeface="Calibri" panose="020F0502020204030204" pitchFamily="34" charset="0"/>
                <a:ea typeface="Calibri" panose="020F0502020204030204" pitchFamily="34" charset="0"/>
                <a:cs typeface="Calibri" panose="020F0502020204030204" pitchFamily="34" charset="0"/>
                <a:sym typeface="Droid Sans Mono"/>
              </a:rPr>
              <a:t>sd</a:t>
            </a:r>
            <a:r>
              <a:rPr lang="en-US" sz="3200" b="1" dirty="0">
                <a:solidFill>
                  <a:schemeClr val="dk1"/>
                </a:solidFill>
                <a:latin typeface="Calibri" panose="020F0502020204030204" pitchFamily="34" charset="0"/>
                <a:ea typeface="Calibri" panose="020F0502020204030204" pitchFamily="34" charset="0"/>
                <a:cs typeface="Calibri" panose="020F0502020204030204" pitchFamily="34" charset="0"/>
                <a:sym typeface="Droid Sans Mono"/>
              </a:rPr>
              <a:t>(</a:t>
            </a:r>
            <a:r>
              <a:rPr lang="en-US" sz="3200" b="1" dirty="0" err="1">
                <a:solidFill>
                  <a:schemeClr val="dk1"/>
                </a:solidFill>
                <a:latin typeface="Calibri" panose="020F0502020204030204" pitchFamily="34" charset="0"/>
                <a:ea typeface="Calibri" panose="020F0502020204030204" pitchFamily="34" charset="0"/>
                <a:cs typeface="Calibri" panose="020F0502020204030204" pitchFamily="34" charset="0"/>
                <a:sym typeface="Droid Sans Mono"/>
              </a:rPr>
              <a:t>nazioni</a:t>
            </a:r>
            <a:r>
              <a:rPr lang="en-US" sz="3200" b="1" dirty="0">
                <a:solidFill>
                  <a:schemeClr val="dk1"/>
                </a:solidFill>
                <a:latin typeface="Calibri" panose="020F0502020204030204" pitchFamily="34" charset="0"/>
                <a:ea typeface="Calibri" panose="020F0502020204030204" pitchFamily="34" charset="0"/>
                <a:cs typeface="Calibri" panose="020F0502020204030204" pitchFamily="34" charset="0"/>
                <a:sym typeface="Droid Sans Mono"/>
              </a:rPr>
              <a:t>[,3]</a:t>
            </a:r>
            <a:endParaRPr lang="en-US" sz="3200" b="1" dirty="0">
              <a:latin typeface="Calibri" panose="020F0502020204030204" pitchFamily="34" charset="0"/>
              <a:ea typeface="Calibri" panose="020F0502020204030204" pitchFamily="34" charset="0"/>
              <a:cs typeface="Calibri" panose="020F0502020204030204" pitchFamily="34" charset="0"/>
            </a:endParaRPr>
          </a:p>
          <a:p>
            <a:pPr marL="457200" indent="-457200" algn="just">
              <a:lnSpc>
                <a:spcPct val="90000"/>
              </a:lnSpc>
              <a:spcBef>
                <a:spcPts val="1000"/>
              </a:spcBef>
              <a:buClr>
                <a:schemeClr val="dk1"/>
              </a:buClr>
              <a:buSzPts val="3200"/>
              <a:buFont typeface="Noto Sans Symbols"/>
              <a:buChar char="⮚"/>
            </a:pPr>
            <a:endParaRPr lang="es-ES" sz="3200" dirty="0">
              <a:latin typeface="Calibri" panose="020F0502020204030204" pitchFamily="34" charset="0"/>
              <a:ea typeface="Calibri" panose="020F0502020204030204" pitchFamily="34" charset="0"/>
              <a:cs typeface="Calibri" panose="020F0502020204030204" pitchFamily="34" charset="0"/>
            </a:endParaRPr>
          </a:p>
          <a:p>
            <a:pPr lvl="0" algn="just">
              <a:lnSpc>
                <a:spcPct val="90000"/>
              </a:lnSpc>
              <a:spcBef>
                <a:spcPts val="1000"/>
              </a:spcBef>
              <a:buClr>
                <a:schemeClr val="dk1"/>
              </a:buClr>
              <a:buSzPts val="3200"/>
            </a:pPr>
            <a:endParaRPr lang="es-ES" sz="32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31"/>
          <p:cNvSpPr txBox="1"/>
          <p:nvPr/>
        </p:nvSpPr>
        <p:spPr>
          <a:xfrm>
            <a:off x="1432560" y="1496219"/>
            <a:ext cx="618744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a:solidFill>
                  <a:srgbClr val="E7686A"/>
                </a:solidFill>
                <a:latin typeface="Calibri"/>
                <a:ea typeface="Calibri"/>
                <a:cs typeface="Calibri"/>
                <a:sym typeface="Calibri"/>
              </a:rPr>
              <a:t>Unidad 3: Estudio R</a:t>
            </a:r>
            <a:endParaRPr sz="4000" b="1">
              <a:solidFill>
                <a:srgbClr val="E7686A"/>
              </a:solidFill>
              <a:latin typeface="Calibri"/>
              <a:ea typeface="Calibri"/>
              <a:cs typeface="Calibri"/>
              <a:sym typeface="Calibri"/>
            </a:endParaRPr>
          </a:p>
        </p:txBody>
      </p:sp>
      <p:sp>
        <p:nvSpPr>
          <p:cNvPr id="369" name="Google Shape;369;p31"/>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2800" b="1" dirty="0">
                <a:solidFill>
                  <a:srgbClr val="238791"/>
                </a:solidFill>
                <a:latin typeface="Calibri"/>
                <a:ea typeface="Calibri"/>
                <a:cs typeface="Calibri"/>
                <a:sym typeface="Calibri"/>
              </a:rPr>
              <a:t>Sección 6: Gráficos en R </a:t>
            </a:r>
            <a:endParaRPr sz="2800" b="1" dirty="0">
              <a:solidFill>
                <a:srgbClr val="238791"/>
              </a:solidFill>
              <a:latin typeface="Calibri"/>
              <a:ea typeface="Calibri"/>
              <a:cs typeface="Calibri"/>
              <a:sym typeface="Calibri"/>
            </a:endParaRPr>
          </a:p>
        </p:txBody>
      </p:sp>
      <p:sp>
        <p:nvSpPr>
          <p:cNvPr id="370" name="Google Shape;370;p31"/>
          <p:cNvSpPr txBox="1"/>
          <p:nvPr/>
        </p:nvSpPr>
        <p:spPr>
          <a:xfrm>
            <a:off x="1447800" y="3100165"/>
            <a:ext cx="15544800" cy="5195453"/>
          </a:xfrm>
          <a:prstGeom prst="rect">
            <a:avLst/>
          </a:prstGeom>
          <a:noFill/>
          <a:ln>
            <a:noFill/>
          </a:ln>
        </p:spPr>
        <p:txBody>
          <a:bodyPr spcFirstLastPara="1" wrap="square" lIns="91425" tIns="45700" rIns="91425" bIns="45700" anchor="t" anchorCtr="0">
            <a:noAutofit/>
          </a:bodyPr>
          <a:lstStyle/>
          <a:p>
            <a:pPr marL="0" marR="0" lvl="0" indent="0" rtl="0">
              <a:lnSpc>
                <a:spcPct val="90000"/>
              </a:lnSpc>
              <a:spcBef>
                <a:spcPts val="0"/>
              </a:spcBef>
              <a:spcAft>
                <a:spcPts val="0"/>
              </a:spcAft>
              <a:buClr>
                <a:schemeClr val="dk1"/>
              </a:buClr>
              <a:buSzPts val="3200"/>
              <a:buFont typeface="Arial"/>
              <a:buNone/>
            </a:pPr>
            <a:r>
              <a:rPr lang="es" sz="3200" b="1"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GRÁFICO DE CAJA:</a:t>
            </a:r>
            <a:endParaRPr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90000"/>
              </a:lnSpc>
              <a:spcBef>
                <a:spcPts val="1000"/>
              </a:spcBef>
              <a:spcAft>
                <a:spcPts val="0"/>
              </a:spcAft>
              <a:buClr>
                <a:schemeClr val="dk1"/>
              </a:buClr>
              <a:buSzPts val="3600"/>
              <a:buFont typeface="Arial"/>
              <a:buNone/>
            </a:pPr>
            <a:r>
              <a:rPr lang="es" sz="36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El box-plot (o gráfico de caja) describe una variable cuantitativa a través de la representación gráfica del </a:t>
            </a:r>
            <a:r>
              <a:rPr lang="es" sz="3600" b="1"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mínimo</a:t>
            </a:r>
            <a:r>
              <a:rPr lang="es" sz="36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a:t>
            </a:r>
            <a:r>
              <a:rPr lang="es" sz="3600" b="1"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máximo </a:t>
            </a:r>
            <a:r>
              <a:rPr lang="es" sz="36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a:t>
            </a:r>
            <a:r>
              <a:rPr lang="es" sz="3600" b="1"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cuartiles </a:t>
            </a:r>
            <a:r>
              <a:rPr lang="es" sz="36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y </a:t>
            </a:r>
            <a:r>
              <a:rPr lang="es" sz="3600" b="1"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mediana </a:t>
            </a:r>
            <a:r>
              <a:rPr lang="es" sz="36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a:t>
            </a:r>
            <a:br>
              <a:rPr lang="en-US" sz="36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br>
            <a:endParaRPr sz="36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marL="457200" marR="0" lvl="0" indent="-457200" rtl="0">
              <a:lnSpc>
                <a:spcPct val="90000"/>
              </a:lnSpc>
              <a:spcBef>
                <a:spcPts val="1000"/>
              </a:spcBef>
              <a:spcAft>
                <a:spcPts val="0"/>
              </a:spcAft>
              <a:buClr>
                <a:schemeClr val="dk1"/>
              </a:buClr>
              <a:buSzPts val="3200"/>
              <a:buFont typeface="Noto Sans Symbols"/>
              <a:buChar char="⮚"/>
            </a:pPr>
            <a:r>
              <a:rPr lang="es" sz="3200" dirty="0">
                <a:solidFill>
                  <a:schemeClr val="dk1"/>
                </a:solidFill>
                <a:latin typeface="Calibri" panose="020F0502020204030204" pitchFamily="34" charset="0"/>
                <a:ea typeface="Calibri" panose="020F0502020204030204" pitchFamily="34" charset="0"/>
                <a:cs typeface="Calibri" panose="020F0502020204030204" pitchFamily="34" charset="0"/>
                <a:sym typeface="Droid Sans Mono"/>
              </a:rPr>
              <a:t>boxplot(nazioni$PIL.pro.capite, main = "Box-Plot del PIL pro capite")</a:t>
            </a:r>
            <a:endParaRPr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90000"/>
              </a:lnSpc>
              <a:spcBef>
                <a:spcPts val="1000"/>
              </a:spcBef>
              <a:spcAft>
                <a:spcPts val="0"/>
              </a:spcAft>
              <a:buClr>
                <a:schemeClr val="dk1"/>
              </a:buClr>
              <a:buSzPts val="3600"/>
              <a:buFont typeface="Arial"/>
              <a:buNone/>
            </a:pPr>
            <a:r>
              <a:rPr lang="es" sz="36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ó</a:t>
            </a:r>
            <a:endParaRPr dirty="0">
              <a:latin typeface="Calibri" panose="020F0502020204030204" pitchFamily="34" charset="0"/>
              <a:ea typeface="Calibri" panose="020F0502020204030204" pitchFamily="34" charset="0"/>
              <a:cs typeface="Calibri" panose="020F0502020204030204" pitchFamily="34" charset="0"/>
            </a:endParaRPr>
          </a:p>
          <a:p>
            <a:pPr marL="457200" marR="0" lvl="0" indent="-457200" rtl="0">
              <a:lnSpc>
                <a:spcPct val="90000"/>
              </a:lnSpc>
              <a:spcBef>
                <a:spcPts val="1000"/>
              </a:spcBef>
              <a:spcAft>
                <a:spcPts val="0"/>
              </a:spcAft>
              <a:buClr>
                <a:schemeClr val="dk1"/>
              </a:buClr>
              <a:buSzPts val="3200"/>
              <a:buFont typeface="Noto Sans Symbols"/>
              <a:buChar char="⮚"/>
            </a:pPr>
            <a:r>
              <a:rPr lang="es" sz="3200" dirty="0">
                <a:solidFill>
                  <a:schemeClr val="dk1"/>
                </a:solidFill>
                <a:latin typeface="Calibri" panose="020F0502020204030204" pitchFamily="34" charset="0"/>
                <a:ea typeface="Calibri" panose="020F0502020204030204" pitchFamily="34" charset="0"/>
                <a:cs typeface="Calibri" panose="020F0502020204030204" pitchFamily="34" charset="0"/>
                <a:sym typeface="Droid Sans Mono"/>
              </a:rPr>
              <a:t>boxplot (nazioni[,4], main = "Box-Plot del PIL pro capite")</a:t>
            </a:r>
            <a:endParaRPr sz="36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rtl="0">
              <a:lnSpc>
                <a:spcPct val="90000"/>
              </a:lnSpc>
              <a:spcBef>
                <a:spcPts val="1000"/>
              </a:spcBef>
              <a:spcAft>
                <a:spcPts val="0"/>
              </a:spcAft>
              <a:buClr>
                <a:schemeClr val="dk1"/>
              </a:buClr>
              <a:buSzPts val="3600"/>
              <a:buFont typeface="Arial"/>
              <a:buNone/>
            </a:pPr>
            <a:r>
              <a:rPr lang="es" sz="36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ó</a:t>
            </a:r>
            <a:endParaRPr dirty="0">
              <a:latin typeface="Calibri" panose="020F0502020204030204" pitchFamily="34" charset="0"/>
              <a:ea typeface="Calibri" panose="020F0502020204030204" pitchFamily="34" charset="0"/>
              <a:cs typeface="Calibri" panose="020F0502020204030204" pitchFamily="34" charset="0"/>
            </a:endParaRPr>
          </a:p>
          <a:p>
            <a:pPr marL="457200" marR="0" lvl="0" indent="-457200" rtl="0">
              <a:lnSpc>
                <a:spcPct val="90000"/>
              </a:lnSpc>
              <a:spcBef>
                <a:spcPts val="1000"/>
              </a:spcBef>
              <a:spcAft>
                <a:spcPts val="0"/>
              </a:spcAft>
              <a:buClr>
                <a:schemeClr val="dk1"/>
              </a:buClr>
              <a:buSzPts val="3200"/>
              <a:buFont typeface="Noto Sans Symbols"/>
              <a:buChar char="⮚"/>
            </a:pPr>
            <a:r>
              <a:rPr lang="es" sz="3200" dirty="0">
                <a:solidFill>
                  <a:schemeClr val="dk1"/>
                </a:solidFill>
                <a:latin typeface="Calibri" panose="020F0502020204030204" pitchFamily="34" charset="0"/>
                <a:ea typeface="Calibri" panose="020F0502020204030204" pitchFamily="34" charset="0"/>
                <a:cs typeface="Calibri" panose="020F0502020204030204" pitchFamily="34" charset="0"/>
                <a:sym typeface="Droid Sans Mono"/>
              </a:rPr>
              <a:t>boxplot(PIL, main = "Box-plot del PIL pro capite")</a:t>
            </a:r>
            <a:endParaRPr sz="4400" dirty="0">
              <a:solidFill>
                <a:schemeClr val="dk1"/>
              </a:solidFill>
              <a:latin typeface="Calibri" panose="020F0502020204030204" pitchFamily="34" charset="0"/>
              <a:ea typeface="Calibri" panose="020F0502020204030204" pitchFamily="34" charset="0"/>
              <a:cs typeface="Calibri" panose="020F0502020204030204" pitchFamily="34" charset="0"/>
              <a:sym typeface="Droid Sans Mono"/>
            </a:endParaRPr>
          </a:p>
          <a:p>
            <a:pPr marL="0" marR="0" lvl="0" indent="0" rtl="0">
              <a:lnSpc>
                <a:spcPct val="90000"/>
              </a:lnSpc>
              <a:spcBef>
                <a:spcPts val="1000"/>
              </a:spcBef>
              <a:spcAft>
                <a:spcPts val="0"/>
              </a:spcAft>
              <a:buClr>
                <a:schemeClr val="dk1"/>
              </a:buClr>
              <a:buSzPts val="3200"/>
              <a:buFont typeface="Arial"/>
              <a:buNone/>
            </a:pPr>
            <a:endParaRPr sz="3200" dirty="0">
              <a:solidFill>
                <a:schemeClr val="dk1"/>
              </a:solidFill>
              <a:latin typeface="Calibri" panose="020F0502020204030204" pitchFamily="34" charset="0"/>
              <a:ea typeface="Calibri" panose="020F0502020204030204" pitchFamily="34" charset="0"/>
              <a:cs typeface="Calibri" panose="020F0502020204030204" pitchFamily="34" charset="0"/>
              <a:sym typeface="Droid Sans Mono"/>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32"/>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4400"/>
              <a:buFont typeface="Calibri"/>
              <a:buNone/>
            </a:pPr>
            <a:r>
              <a:rPr lang="es"/>
              <a:t> </a:t>
            </a:r>
            <a:endParaRPr/>
          </a:p>
        </p:txBody>
      </p:sp>
      <p:sp>
        <p:nvSpPr>
          <p:cNvPr id="376" name="Google Shape;376;p32"/>
          <p:cNvSpPr txBox="1">
            <a:spLocks noGrp="1"/>
          </p:cNvSpPr>
          <p:nvPr>
            <p:ph type="body" idx="1"/>
          </p:nvPr>
        </p:nvSpPr>
        <p:spPr>
          <a:xfrm>
            <a:off x="1257300" y="2738438"/>
            <a:ext cx="15773400" cy="6527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s"/>
              <a:t>  </a:t>
            </a:r>
            <a:endParaRPr/>
          </a:p>
        </p:txBody>
      </p:sp>
      <p:pic>
        <p:nvPicPr>
          <p:cNvPr id="377" name="Google Shape;377;p32"/>
          <p:cNvPicPr preferRelativeResize="0"/>
          <p:nvPr/>
        </p:nvPicPr>
        <p:blipFill rotWithShape="1">
          <a:blip r:embed="rId3">
            <a:alphaModFix/>
          </a:blip>
          <a:srcRect/>
          <a:stretch/>
        </p:blipFill>
        <p:spPr>
          <a:xfrm>
            <a:off x="2971800" y="1363116"/>
            <a:ext cx="13265727" cy="788580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3"/>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4400"/>
              <a:buFont typeface="Calibri"/>
              <a:buNone/>
            </a:pPr>
            <a:r>
              <a:rPr lang="es"/>
              <a:t> </a:t>
            </a:r>
            <a:endParaRPr/>
          </a:p>
        </p:txBody>
      </p:sp>
      <p:sp>
        <p:nvSpPr>
          <p:cNvPr id="383" name="Google Shape;383;p33"/>
          <p:cNvSpPr txBox="1">
            <a:spLocks noGrp="1"/>
          </p:cNvSpPr>
          <p:nvPr>
            <p:ph type="body" idx="1"/>
          </p:nvPr>
        </p:nvSpPr>
        <p:spPr>
          <a:xfrm>
            <a:off x="1257300" y="2678045"/>
            <a:ext cx="15773400" cy="6527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s"/>
              <a:t> </a:t>
            </a:r>
            <a:endParaRPr/>
          </a:p>
        </p:txBody>
      </p:sp>
      <p:pic>
        <p:nvPicPr>
          <p:cNvPr id="384" name="Google Shape;384;p33"/>
          <p:cNvPicPr preferRelativeResize="0"/>
          <p:nvPr/>
        </p:nvPicPr>
        <p:blipFill rotWithShape="1">
          <a:blip r:embed="rId3">
            <a:alphaModFix/>
          </a:blip>
          <a:srcRect/>
          <a:stretch/>
        </p:blipFill>
        <p:spPr>
          <a:xfrm>
            <a:off x="1257300" y="200524"/>
            <a:ext cx="16844345" cy="10422565"/>
          </a:xfrm>
          <a:prstGeom prst="rect">
            <a:avLst/>
          </a:prstGeom>
          <a:noFill/>
          <a:ln>
            <a:noFill/>
          </a:ln>
        </p:spPr>
      </p:pic>
      <p:sp>
        <p:nvSpPr>
          <p:cNvPr id="385" name="Google Shape;385;p33"/>
          <p:cNvSpPr txBox="1"/>
          <p:nvPr/>
        </p:nvSpPr>
        <p:spPr>
          <a:xfrm>
            <a:off x="3706477" y="1685943"/>
            <a:ext cx="2971800"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2800" b="1">
                <a:solidFill>
                  <a:schemeClr val="dk1"/>
                </a:solidFill>
                <a:latin typeface="Calibri"/>
                <a:ea typeface="Calibri"/>
                <a:cs typeface="Calibri"/>
                <a:sym typeface="Calibri"/>
              </a:rPr>
              <a:t>Valor máximo</a:t>
            </a:r>
            <a:br>
              <a:rPr lang="en-US" sz="2800" b="1">
                <a:solidFill>
                  <a:schemeClr val="dk1"/>
                </a:solidFill>
                <a:latin typeface="Calibri"/>
                <a:ea typeface="Calibri"/>
                <a:cs typeface="Calibri"/>
                <a:sym typeface="Calibri"/>
              </a:rPr>
            </a:br>
            <a:endParaRPr/>
          </a:p>
        </p:txBody>
      </p:sp>
      <p:sp>
        <p:nvSpPr>
          <p:cNvPr id="386" name="Google Shape;386;p33"/>
          <p:cNvSpPr txBox="1"/>
          <p:nvPr/>
        </p:nvSpPr>
        <p:spPr>
          <a:xfrm>
            <a:off x="4059382" y="2958675"/>
            <a:ext cx="1993303"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2800" b="1">
                <a:solidFill>
                  <a:schemeClr val="dk1"/>
                </a:solidFill>
                <a:latin typeface="Calibri"/>
                <a:ea typeface="Calibri"/>
                <a:cs typeface="Calibri"/>
                <a:sym typeface="Calibri"/>
              </a:rPr>
              <a:t>3er cuartil</a:t>
            </a:r>
            <a:br>
              <a:rPr lang="en-US" sz="2800" b="1">
                <a:solidFill>
                  <a:schemeClr val="dk1"/>
                </a:solidFill>
                <a:latin typeface="Calibri"/>
                <a:ea typeface="Calibri"/>
                <a:cs typeface="Calibri"/>
                <a:sym typeface="Calibri"/>
              </a:rPr>
            </a:br>
            <a:endParaRPr/>
          </a:p>
        </p:txBody>
      </p:sp>
      <p:sp>
        <p:nvSpPr>
          <p:cNvPr id="387" name="Google Shape;387;p33"/>
          <p:cNvSpPr txBox="1"/>
          <p:nvPr/>
        </p:nvSpPr>
        <p:spPr>
          <a:xfrm>
            <a:off x="3706477" y="4457700"/>
            <a:ext cx="1683719" cy="7386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2800" b="1" dirty="0">
                <a:solidFill>
                  <a:schemeClr val="dk1"/>
                </a:solidFill>
                <a:latin typeface="Calibri"/>
                <a:ea typeface="Calibri"/>
                <a:cs typeface="Calibri"/>
                <a:sym typeface="Calibri"/>
              </a:rPr>
              <a:t>Mediana</a:t>
            </a:r>
            <a:br>
              <a:rPr lang="en-US" sz="2800" b="1" dirty="0">
                <a:solidFill>
                  <a:schemeClr val="dk1"/>
                </a:solidFill>
                <a:latin typeface="Calibri"/>
                <a:ea typeface="Calibri"/>
                <a:cs typeface="Calibri"/>
                <a:sym typeface="Calibri"/>
              </a:rPr>
            </a:br>
            <a:endParaRPr dirty="0"/>
          </a:p>
        </p:txBody>
      </p:sp>
      <p:sp>
        <p:nvSpPr>
          <p:cNvPr id="388" name="Google Shape;388;p33"/>
          <p:cNvSpPr txBox="1"/>
          <p:nvPr/>
        </p:nvSpPr>
        <p:spPr>
          <a:xfrm>
            <a:off x="4208460" y="6754247"/>
            <a:ext cx="1940724"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2800" b="1">
                <a:solidFill>
                  <a:schemeClr val="dk1"/>
                </a:solidFill>
                <a:latin typeface="Calibri"/>
                <a:ea typeface="Calibri"/>
                <a:cs typeface="Calibri"/>
                <a:sym typeface="Calibri"/>
              </a:rPr>
              <a:t>1er cuartil</a:t>
            </a:r>
            <a:br>
              <a:rPr lang="en-US" sz="2800" b="1">
                <a:solidFill>
                  <a:schemeClr val="dk1"/>
                </a:solidFill>
                <a:latin typeface="Calibri"/>
                <a:ea typeface="Calibri"/>
                <a:cs typeface="Calibri"/>
                <a:sym typeface="Calibri"/>
              </a:rPr>
            </a:br>
            <a:endParaRPr/>
          </a:p>
        </p:txBody>
      </p:sp>
      <p:sp>
        <p:nvSpPr>
          <p:cNvPr id="389" name="Google Shape;389;p33"/>
          <p:cNvSpPr txBox="1"/>
          <p:nvPr/>
        </p:nvSpPr>
        <p:spPr>
          <a:xfrm>
            <a:off x="3473729" y="8601057"/>
            <a:ext cx="2578956"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2800" b="1">
                <a:solidFill>
                  <a:schemeClr val="dk1"/>
                </a:solidFill>
                <a:latin typeface="Calibri"/>
                <a:ea typeface="Calibri"/>
                <a:cs typeface="Calibri"/>
                <a:sym typeface="Calibri"/>
              </a:rPr>
              <a:t>Valor mínimo</a:t>
            </a:r>
            <a:br>
              <a:rPr lang="en-US" sz="2800" b="1">
                <a:solidFill>
                  <a:schemeClr val="dk1"/>
                </a:solidFill>
                <a:latin typeface="Calibri"/>
                <a:ea typeface="Calibri"/>
                <a:cs typeface="Calibri"/>
                <a:sym typeface="Calibri"/>
              </a:rPr>
            </a:br>
            <a:endParaRPr/>
          </a:p>
        </p:txBody>
      </p:sp>
      <p:sp>
        <p:nvSpPr>
          <p:cNvPr id="390" name="Google Shape;390;p33"/>
          <p:cNvSpPr txBox="1"/>
          <p:nvPr/>
        </p:nvSpPr>
        <p:spPr>
          <a:xfrm>
            <a:off x="14228618" y="4612409"/>
            <a:ext cx="2382982"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2800" b="1" dirty="0">
                <a:solidFill>
                  <a:schemeClr val="dk1"/>
                </a:solidFill>
                <a:latin typeface="Calibri"/>
                <a:ea typeface="Calibri"/>
                <a:cs typeface="Calibri"/>
                <a:sym typeface="Calibri"/>
              </a:rPr>
              <a:t>Distribución asimétrica</a:t>
            </a:r>
            <a:br>
              <a:rPr lang="en-US" sz="2800" b="1" dirty="0">
                <a:solidFill>
                  <a:schemeClr val="dk1"/>
                </a:solidFill>
                <a:latin typeface="Calibri"/>
                <a:ea typeface="Calibri"/>
                <a:cs typeface="Calibri"/>
                <a:sym typeface="Calibri"/>
              </a:rPr>
            </a:br>
            <a:endParaRPr dirty="0"/>
          </a:p>
        </p:txBody>
      </p:sp>
      <p:sp>
        <p:nvSpPr>
          <p:cNvPr id="391" name="Google Shape;391;p33"/>
          <p:cNvSpPr/>
          <p:nvPr/>
        </p:nvSpPr>
        <p:spPr>
          <a:xfrm>
            <a:off x="13182600" y="3481895"/>
            <a:ext cx="45719" cy="3490405"/>
          </a:xfrm>
          <a:prstGeom prst="rightBrace">
            <a:avLst>
              <a:gd name="adj1" fmla="val 8333"/>
              <a:gd name="adj2" fmla="val 50000"/>
            </a:avLst>
          </a:prstGeom>
          <a:no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392" name="Google Shape;392;p33"/>
          <p:cNvCxnSpPr/>
          <p:nvPr/>
        </p:nvCxnSpPr>
        <p:spPr>
          <a:xfrm rot="10800000" flipH="1">
            <a:off x="6099551" y="8911240"/>
            <a:ext cx="1039091" cy="13854"/>
          </a:xfrm>
          <a:prstGeom prst="straightConnector1">
            <a:avLst/>
          </a:prstGeom>
          <a:noFill/>
          <a:ln w="28575" cap="flat" cmpd="sng">
            <a:solidFill>
              <a:srgbClr val="FF0000"/>
            </a:solidFill>
            <a:prstDash val="solid"/>
            <a:miter lim="800000"/>
            <a:headEnd type="none" w="sm" len="sm"/>
            <a:tailEnd type="triangle" w="med" len="med"/>
          </a:ln>
        </p:spPr>
      </p:cxnSp>
      <p:cxnSp>
        <p:nvCxnSpPr>
          <p:cNvPr id="393" name="Google Shape;393;p33"/>
          <p:cNvCxnSpPr/>
          <p:nvPr/>
        </p:nvCxnSpPr>
        <p:spPr>
          <a:xfrm rot="10800000" flipH="1">
            <a:off x="6099551" y="7262142"/>
            <a:ext cx="1039091" cy="13854"/>
          </a:xfrm>
          <a:prstGeom prst="straightConnector1">
            <a:avLst/>
          </a:prstGeom>
          <a:noFill/>
          <a:ln w="28575" cap="flat" cmpd="sng">
            <a:solidFill>
              <a:srgbClr val="FF0000"/>
            </a:solidFill>
            <a:prstDash val="solid"/>
            <a:miter lim="800000"/>
            <a:headEnd type="none" w="sm" len="sm"/>
            <a:tailEnd type="triangle" w="med" len="med"/>
          </a:ln>
        </p:spPr>
      </p:cxnSp>
      <p:cxnSp>
        <p:nvCxnSpPr>
          <p:cNvPr id="394" name="Google Shape;394;p33"/>
          <p:cNvCxnSpPr/>
          <p:nvPr/>
        </p:nvCxnSpPr>
        <p:spPr>
          <a:xfrm rot="10800000" flipH="1">
            <a:off x="5974317" y="4598555"/>
            <a:ext cx="1039091" cy="13854"/>
          </a:xfrm>
          <a:prstGeom prst="straightConnector1">
            <a:avLst/>
          </a:prstGeom>
          <a:noFill/>
          <a:ln w="28575" cap="flat" cmpd="sng">
            <a:solidFill>
              <a:srgbClr val="FF0000"/>
            </a:solidFill>
            <a:prstDash val="solid"/>
            <a:miter lim="800000"/>
            <a:headEnd type="none" w="sm" len="sm"/>
            <a:tailEnd type="triangle" w="med" len="med"/>
          </a:ln>
        </p:spPr>
      </p:cxnSp>
      <p:cxnSp>
        <p:nvCxnSpPr>
          <p:cNvPr id="395" name="Google Shape;395;p33"/>
          <p:cNvCxnSpPr/>
          <p:nvPr/>
        </p:nvCxnSpPr>
        <p:spPr>
          <a:xfrm rot="10800000" flipH="1">
            <a:off x="5999193" y="3053052"/>
            <a:ext cx="1039091" cy="13854"/>
          </a:xfrm>
          <a:prstGeom prst="straightConnector1">
            <a:avLst/>
          </a:prstGeom>
          <a:noFill/>
          <a:ln w="28575" cap="flat" cmpd="sng">
            <a:solidFill>
              <a:srgbClr val="FF0000"/>
            </a:solidFill>
            <a:prstDash val="solid"/>
            <a:miter lim="800000"/>
            <a:headEnd type="none" w="sm" len="sm"/>
            <a:tailEnd type="triangle" w="med" len="med"/>
          </a:ln>
        </p:spPr>
      </p:cxnSp>
      <p:cxnSp>
        <p:nvCxnSpPr>
          <p:cNvPr id="396" name="Google Shape;396;p33"/>
          <p:cNvCxnSpPr/>
          <p:nvPr/>
        </p:nvCxnSpPr>
        <p:spPr>
          <a:xfrm rot="10800000" flipH="1">
            <a:off x="6493862" y="1902768"/>
            <a:ext cx="1039091" cy="13854"/>
          </a:xfrm>
          <a:prstGeom prst="straightConnector1">
            <a:avLst/>
          </a:prstGeom>
          <a:noFill/>
          <a:ln w="28575" cap="flat" cmpd="sng">
            <a:solidFill>
              <a:srgbClr val="FF0000"/>
            </a:solidFill>
            <a:prstDash val="solid"/>
            <a:miter lim="800000"/>
            <a:headEnd type="none" w="sm" len="sm"/>
            <a:tailEnd type="triangle" w="med" len="med"/>
          </a:ln>
        </p:spPr>
      </p:cxnSp>
      <p:sp>
        <p:nvSpPr>
          <p:cNvPr id="397" name="Google Shape;397;p33"/>
          <p:cNvSpPr txBox="1"/>
          <p:nvPr/>
        </p:nvSpPr>
        <p:spPr>
          <a:xfrm>
            <a:off x="12039600" y="7957133"/>
            <a:ext cx="4572000" cy="12926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3200" b="1" dirty="0">
                <a:solidFill>
                  <a:srgbClr val="FF0000"/>
                </a:solidFill>
                <a:latin typeface="Calibri"/>
                <a:ea typeface="Calibri"/>
                <a:cs typeface="Calibri"/>
                <a:sym typeface="Calibri"/>
              </a:rPr>
              <a:t>NO HAY OUTLIERS (valores atípicos)</a:t>
            </a:r>
            <a:br>
              <a:rPr lang="en-US" sz="3200" b="1" dirty="0">
                <a:solidFill>
                  <a:srgbClr val="FF0000"/>
                </a:solidFill>
                <a:latin typeface="Calibri"/>
                <a:ea typeface="Calibri"/>
                <a:cs typeface="Calibri"/>
                <a:sym typeface="Calibri"/>
              </a:rPr>
            </a:b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34"/>
          <p:cNvSpPr txBox="1"/>
          <p:nvPr/>
        </p:nvSpPr>
        <p:spPr>
          <a:xfrm>
            <a:off x="1432560" y="1496219"/>
            <a:ext cx="618744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a:solidFill>
                  <a:srgbClr val="E7686A"/>
                </a:solidFill>
                <a:latin typeface="Calibri"/>
                <a:ea typeface="Calibri"/>
                <a:cs typeface="Calibri"/>
                <a:sym typeface="Calibri"/>
              </a:rPr>
              <a:t>Unidad 3: RStudio</a:t>
            </a:r>
            <a:endParaRPr sz="4000" b="1">
              <a:solidFill>
                <a:srgbClr val="E7686A"/>
              </a:solidFill>
              <a:latin typeface="Calibri"/>
              <a:ea typeface="Calibri"/>
              <a:cs typeface="Calibri"/>
              <a:sym typeface="Calibri"/>
            </a:endParaRPr>
          </a:p>
        </p:txBody>
      </p:sp>
      <p:sp>
        <p:nvSpPr>
          <p:cNvPr id="403" name="Google Shape;403;p34"/>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s" sz="2800" b="1" dirty="0">
                <a:solidFill>
                  <a:srgbClr val="238791"/>
                </a:solidFill>
                <a:latin typeface="Calibri"/>
                <a:ea typeface="Calibri"/>
                <a:cs typeface="Calibri"/>
                <a:sym typeface="Calibri"/>
              </a:rPr>
              <a:t>Sección 6: Gráficos en R </a:t>
            </a:r>
            <a:endParaRPr sz="2800" b="1" dirty="0">
              <a:solidFill>
                <a:srgbClr val="238791"/>
              </a:solidFill>
              <a:latin typeface="Calibri"/>
              <a:ea typeface="Calibri"/>
              <a:cs typeface="Calibri"/>
              <a:sym typeface="Calibri"/>
            </a:endParaRPr>
          </a:p>
        </p:txBody>
      </p:sp>
      <p:sp>
        <p:nvSpPr>
          <p:cNvPr id="404" name="Google Shape;404;p34"/>
          <p:cNvSpPr txBox="1"/>
          <p:nvPr/>
        </p:nvSpPr>
        <p:spPr>
          <a:xfrm>
            <a:off x="1447800" y="3100165"/>
            <a:ext cx="15544800" cy="5195453"/>
          </a:xfrm>
          <a:prstGeom prst="rect">
            <a:avLst/>
          </a:prstGeom>
          <a:noFill/>
          <a:ln>
            <a:noFill/>
          </a:ln>
        </p:spPr>
        <p:txBody>
          <a:bodyPr spcFirstLastPara="1" wrap="square" lIns="91425" tIns="45700" rIns="91425" bIns="45700" anchor="t" anchorCtr="0">
            <a:noAutofit/>
          </a:bodyPr>
          <a:lstStyle/>
          <a:p>
            <a:pPr marL="0" marR="0" lvl="0" indent="0" rtl="0">
              <a:lnSpc>
                <a:spcPct val="90000"/>
              </a:lnSpc>
              <a:spcBef>
                <a:spcPts val="0"/>
              </a:spcBef>
              <a:spcAft>
                <a:spcPts val="0"/>
              </a:spcAft>
              <a:buClr>
                <a:schemeClr val="dk1"/>
              </a:buClr>
              <a:buSzPts val="3200"/>
              <a:buFont typeface="Arial"/>
              <a:buNone/>
            </a:pPr>
            <a:endParaRPr sz="3200" b="1" dirty="0">
              <a:solidFill>
                <a:schemeClr val="dk1"/>
              </a:solidFill>
              <a:latin typeface="Calibri"/>
              <a:ea typeface="Calibri"/>
              <a:cs typeface="Calibri"/>
              <a:sym typeface="Calibri"/>
            </a:endParaRPr>
          </a:p>
          <a:p>
            <a:pPr marL="0" marR="0" lvl="0" indent="0" rtl="0">
              <a:lnSpc>
                <a:spcPct val="90000"/>
              </a:lnSpc>
              <a:spcBef>
                <a:spcPts val="1000"/>
              </a:spcBef>
              <a:spcAft>
                <a:spcPts val="0"/>
              </a:spcAft>
              <a:buClr>
                <a:schemeClr val="dk1"/>
              </a:buClr>
              <a:buSzPts val="3200"/>
              <a:buFont typeface="Arial"/>
              <a:buNone/>
            </a:pPr>
            <a:r>
              <a:rPr lang="es" sz="3200" b="1" dirty="0">
                <a:solidFill>
                  <a:schemeClr val="dk1"/>
                </a:solidFill>
                <a:latin typeface="Calibri"/>
                <a:ea typeface="Calibri"/>
                <a:cs typeface="Calibri"/>
                <a:sym typeface="Calibri"/>
              </a:rPr>
              <a:t>DIAGRAMA DE DISPERSIÓN:</a:t>
            </a:r>
            <a:br>
              <a:rPr lang="en-US" sz="3200" b="1" dirty="0">
                <a:solidFill>
                  <a:schemeClr val="dk1"/>
                </a:solidFill>
                <a:latin typeface="Calibri"/>
                <a:ea typeface="Calibri"/>
                <a:cs typeface="Calibri"/>
                <a:sym typeface="Calibri"/>
              </a:rPr>
            </a:br>
            <a:r>
              <a:rPr lang="es" sz="3200" b="1" dirty="0">
                <a:solidFill>
                  <a:schemeClr val="dk1"/>
                </a:solidFill>
                <a:latin typeface="Calibri"/>
                <a:ea typeface="Calibri"/>
                <a:cs typeface="Calibri"/>
                <a:sym typeface="Calibri"/>
              </a:rPr>
              <a:t> </a:t>
            </a:r>
            <a:endParaRPr dirty="0"/>
          </a:p>
          <a:p>
            <a:pPr marL="0" marR="0" lvl="0" indent="0" rtl="0">
              <a:lnSpc>
                <a:spcPct val="90000"/>
              </a:lnSpc>
              <a:spcBef>
                <a:spcPts val="1000"/>
              </a:spcBef>
              <a:spcAft>
                <a:spcPts val="0"/>
              </a:spcAft>
              <a:buClr>
                <a:schemeClr val="dk1"/>
              </a:buClr>
              <a:buSzPts val="3200"/>
              <a:buFont typeface="Arial"/>
              <a:buNone/>
            </a:pPr>
            <a:endParaRPr sz="3200" dirty="0">
              <a:solidFill>
                <a:schemeClr val="dk1"/>
              </a:solidFill>
              <a:latin typeface="Droid Sans Mono"/>
              <a:ea typeface="Droid Sans Mono"/>
              <a:cs typeface="Droid Sans Mono"/>
              <a:sym typeface="Droid Sans Mono"/>
            </a:endParaRPr>
          </a:p>
        </p:txBody>
      </p:sp>
      <p:sp>
        <p:nvSpPr>
          <p:cNvPr id="405" name="Google Shape;405;p34"/>
          <p:cNvSpPr txBox="1"/>
          <p:nvPr/>
        </p:nvSpPr>
        <p:spPr>
          <a:xfrm>
            <a:off x="2209800" y="4517996"/>
            <a:ext cx="12877800" cy="3777622"/>
          </a:xfrm>
          <a:prstGeom prst="rect">
            <a:avLst/>
          </a:prstGeom>
          <a:noFill/>
          <a:ln>
            <a:noFill/>
          </a:ln>
        </p:spPr>
        <p:txBody>
          <a:bodyPr spcFirstLastPara="1" wrap="square" lIns="91425" tIns="45700" rIns="91425" bIns="45700" anchor="t" anchorCtr="0">
            <a:noAutofit/>
          </a:bodyPr>
          <a:lstStyle/>
          <a:p>
            <a:pPr marL="457200" marR="0" lvl="0" indent="-457200" rtl="0">
              <a:lnSpc>
                <a:spcPct val="90000"/>
              </a:lnSpc>
              <a:spcBef>
                <a:spcPts val="0"/>
              </a:spcBef>
              <a:spcAft>
                <a:spcPts val="0"/>
              </a:spcAft>
              <a:buClr>
                <a:schemeClr val="dk1"/>
              </a:buClr>
              <a:buSzPts val="3200"/>
              <a:buFont typeface="Noto Sans Symbols"/>
              <a:buChar char="⮚"/>
            </a:pPr>
            <a:r>
              <a:rPr lang="es" sz="3200" dirty="0">
                <a:solidFill>
                  <a:schemeClr val="dk1"/>
                </a:solidFill>
                <a:latin typeface="Calibri"/>
                <a:ea typeface="Calibri"/>
                <a:cs typeface="Calibri"/>
                <a:sym typeface="Calibri"/>
              </a:rPr>
              <a:t>P</a:t>
            </a:r>
            <a:r>
              <a:rPr lang="es-ES" sz="3200" dirty="0">
                <a:solidFill>
                  <a:schemeClr val="dk1"/>
                </a:solidFill>
                <a:latin typeface="Calibri"/>
                <a:ea typeface="Calibri"/>
                <a:cs typeface="Calibri"/>
                <a:sym typeface="Calibri"/>
              </a:rPr>
              <a:t>a</a:t>
            </a:r>
            <a:r>
              <a:rPr lang="es" sz="3200" dirty="0">
                <a:solidFill>
                  <a:schemeClr val="dk1"/>
                </a:solidFill>
                <a:latin typeface="Calibri"/>
                <a:ea typeface="Calibri"/>
                <a:cs typeface="Calibri"/>
                <a:sym typeface="Calibri"/>
              </a:rPr>
              <a:t>ra realizar un análisis exploratorio sobre el tipo de relación entre dos variables</a:t>
            </a:r>
            <a:endParaRPr sz="3200" dirty="0">
              <a:solidFill>
                <a:schemeClr val="dk1"/>
              </a:solidFill>
              <a:latin typeface="Calibri"/>
              <a:ea typeface="Calibri"/>
              <a:cs typeface="Calibri"/>
              <a:sym typeface="Calibri"/>
            </a:endParaRPr>
          </a:p>
          <a:p>
            <a:pPr marL="457200" marR="0" lvl="0" indent="-457200" rtl="0">
              <a:lnSpc>
                <a:spcPct val="90000"/>
              </a:lnSpc>
              <a:spcBef>
                <a:spcPts val="1000"/>
              </a:spcBef>
              <a:spcAft>
                <a:spcPts val="0"/>
              </a:spcAft>
              <a:buClr>
                <a:schemeClr val="dk1"/>
              </a:buClr>
              <a:buSzPts val="3200"/>
              <a:buFont typeface="Noto Sans Symbols"/>
              <a:buChar char="⮚"/>
            </a:pPr>
            <a:r>
              <a:rPr lang="es" sz="3200" dirty="0">
                <a:solidFill>
                  <a:schemeClr val="dk1"/>
                </a:solidFill>
                <a:latin typeface="Calibri"/>
                <a:ea typeface="Calibri"/>
                <a:cs typeface="Calibri"/>
                <a:sym typeface="Calibri"/>
              </a:rPr>
              <a:t>Ejemplo de la base de datos: analiza la relación entre la edad promedio y </a:t>
            </a:r>
            <a:r>
              <a:rPr lang="es" sz="3200" b="1" dirty="0">
                <a:solidFill>
                  <a:schemeClr val="dk1"/>
                </a:solidFill>
                <a:latin typeface="Calibri"/>
                <a:ea typeface="Calibri"/>
                <a:cs typeface="Calibri"/>
                <a:sym typeface="Calibri"/>
              </a:rPr>
              <a:t>la esperanza de vida. </a:t>
            </a:r>
            <a:r>
              <a:rPr lang="es" sz="3200" dirty="0">
                <a:solidFill>
                  <a:schemeClr val="dk1"/>
                </a:solidFill>
                <a:latin typeface="Calibri"/>
                <a:ea typeface="Calibri"/>
                <a:cs typeface="Calibri"/>
                <a:sym typeface="Calibri"/>
              </a:rPr>
              <a:t>¿Existe algunarelación?</a:t>
            </a:r>
            <a:endParaRPr dirty="0"/>
          </a:p>
          <a:p>
            <a:pPr marL="0" marR="0" lvl="0" indent="0" rtl="0">
              <a:lnSpc>
                <a:spcPct val="90000"/>
              </a:lnSpc>
              <a:spcBef>
                <a:spcPts val="1000"/>
              </a:spcBef>
              <a:spcAft>
                <a:spcPts val="0"/>
              </a:spcAft>
              <a:buClr>
                <a:schemeClr val="dk1"/>
              </a:buClr>
              <a:buSzPts val="3200"/>
              <a:buFont typeface="Arial"/>
              <a:buNone/>
            </a:pPr>
            <a:endParaRPr sz="3200" dirty="0">
              <a:solidFill>
                <a:schemeClr val="dk1"/>
              </a:solidFill>
              <a:latin typeface="Calibri"/>
              <a:ea typeface="Calibri"/>
              <a:cs typeface="Calibri"/>
              <a:sym typeface="Calibri"/>
            </a:endParaRPr>
          </a:p>
          <a:p>
            <a:pPr marL="457200" marR="0" lvl="0" indent="-457200" rtl="0">
              <a:lnSpc>
                <a:spcPct val="90000"/>
              </a:lnSpc>
              <a:spcBef>
                <a:spcPts val="1000"/>
              </a:spcBef>
              <a:spcAft>
                <a:spcPts val="0"/>
              </a:spcAft>
              <a:buClr>
                <a:schemeClr val="dk1"/>
              </a:buClr>
              <a:buSzPts val="3200"/>
              <a:buFont typeface="Noto Sans Symbols"/>
              <a:buChar char="⮚"/>
            </a:pPr>
            <a:r>
              <a:rPr lang="es" sz="3200" dirty="0">
                <a:solidFill>
                  <a:schemeClr val="dk1"/>
                </a:solidFill>
                <a:latin typeface="Calibri"/>
                <a:ea typeface="Calibri"/>
                <a:cs typeface="Calibri"/>
                <a:sym typeface="Calibri"/>
              </a:rPr>
              <a:t>1) Nombre variables de interés </a:t>
            </a:r>
            <a:br>
              <a:rPr lang="en-US" sz="3200" dirty="0">
                <a:solidFill>
                  <a:schemeClr val="dk1"/>
                </a:solidFill>
                <a:latin typeface="Calibri"/>
                <a:ea typeface="Calibri"/>
                <a:cs typeface="Calibri"/>
                <a:sym typeface="Calibri"/>
              </a:rPr>
            </a:br>
            <a:r>
              <a:rPr lang="es" sz="2800" dirty="0">
                <a:solidFill>
                  <a:schemeClr val="dk1"/>
                </a:solidFill>
                <a:latin typeface="Droid Sans Mono"/>
                <a:ea typeface="Droid Sans Mono"/>
                <a:cs typeface="Droid Sans Mono"/>
                <a:sym typeface="Droid Sans Mono"/>
              </a:rPr>
              <a:t>eta&lt;-nazioni$Et..media  		</a:t>
            </a:r>
            <a:r>
              <a:rPr lang="es" sz="2800" dirty="0">
                <a:solidFill>
                  <a:schemeClr val="dk1"/>
                </a:solidFill>
                <a:latin typeface="Droid Sans Mono"/>
                <a:ea typeface="Droid Sans Mono"/>
                <a:cs typeface="Droid Sans Mono"/>
                <a:sym typeface="Wingdings" panose="05000000000000000000" pitchFamily="2" charset="2"/>
              </a:rPr>
              <a:t> edad media</a:t>
            </a:r>
            <a:endParaRPr dirty="0"/>
          </a:p>
          <a:p>
            <a:pPr marL="0" marR="0" lvl="0" indent="0" rtl="0">
              <a:lnSpc>
                <a:spcPct val="90000"/>
              </a:lnSpc>
              <a:spcBef>
                <a:spcPts val="1000"/>
              </a:spcBef>
              <a:spcAft>
                <a:spcPts val="0"/>
              </a:spcAft>
              <a:buClr>
                <a:schemeClr val="dk1"/>
              </a:buClr>
              <a:buSzPts val="2800"/>
              <a:buFont typeface="Arial"/>
              <a:buNone/>
            </a:pPr>
            <a:r>
              <a:rPr lang="es" sz="2800" dirty="0">
                <a:solidFill>
                  <a:schemeClr val="dk1"/>
                </a:solidFill>
                <a:latin typeface="Droid Sans Mono"/>
                <a:ea typeface="Droid Sans Mono"/>
                <a:cs typeface="Droid Sans Mono"/>
                <a:sym typeface="Droid Sans Mono"/>
              </a:rPr>
              <a:t>asp&lt;-nazioni$Aspettativa.di.vita	</a:t>
            </a:r>
            <a:r>
              <a:rPr lang="es" sz="2800" dirty="0">
                <a:solidFill>
                  <a:schemeClr val="dk1"/>
                </a:solidFill>
                <a:latin typeface="Droid Sans Mono"/>
                <a:ea typeface="Droid Sans Mono"/>
                <a:cs typeface="Droid Sans Mono"/>
                <a:sym typeface="Wingdings" panose="05000000000000000000" pitchFamily="2" charset="2"/>
              </a:rPr>
              <a:t> esperanza de vida</a:t>
            </a:r>
            <a:endParaRPr sz="2800" dirty="0">
              <a:solidFill>
                <a:schemeClr val="dk1"/>
              </a:solidFill>
              <a:latin typeface="Droid Sans Mono"/>
              <a:ea typeface="Droid Sans Mono"/>
              <a:cs typeface="Droid Sans Mono"/>
              <a:sym typeface="Droid Sans Mono"/>
            </a:endParaRPr>
          </a:p>
          <a:p>
            <a:pPr marL="0" marR="0" lvl="0" indent="0" rtl="0">
              <a:lnSpc>
                <a:spcPct val="90000"/>
              </a:lnSpc>
              <a:spcBef>
                <a:spcPts val="1000"/>
              </a:spcBef>
              <a:spcAft>
                <a:spcPts val="0"/>
              </a:spcAft>
              <a:buClr>
                <a:schemeClr val="dk1"/>
              </a:buClr>
              <a:buSzPts val="2400"/>
              <a:buFont typeface="Arial"/>
              <a:buNone/>
            </a:pPr>
            <a:endParaRPr sz="2400" dirty="0">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35"/>
          <p:cNvSpPr txBox="1"/>
          <p:nvPr/>
        </p:nvSpPr>
        <p:spPr>
          <a:xfrm>
            <a:off x="1432560" y="1496219"/>
            <a:ext cx="618744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a:solidFill>
                  <a:srgbClr val="E7686A"/>
                </a:solidFill>
                <a:latin typeface="Calibri"/>
                <a:ea typeface="Calibri"/>
                <a:cs typeface="Calibri"/>
                <a:sym typeface="Calibri"/>
              </a:rPr>
              <a:t>Unidad 3: RStudio</a:t>
            </a:r>
            <a:endParaRPr sz="4000" b="1">
              <a:solidFill>
                <a:srgbClr val="E7686A"/>
              </a:solidFill>
              <a:latin typeface="Calibri"/>
              <a:ea typeface="Calibri"/>
              <a:cs typeface="Calibri"/>
              <a:sym typeface="Calibri"/>
            </a:endParaRPr>
          </a:p>
        </p:txBody>
      </p:sp>
      <p:sp>
        <p:nvSpPr>
          <p:cNvPr id="411" name="Google Shape;411;p35"/>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2800" b="1" dirty="0">
                <a:solidFill>
                  <a:srgbClr val="238791"/>
                </a:solidFill>
                <a:latin typeface="Calibri"/>
                <a:ea typeface="Calibri"/>
                <a:cs typeface="Calibri"/>
                <a:sym typeface="Calibri"/>
              </a:rPr>
              <a:t>Sección 6: Gráficos en R</a:t>
            </a:r>
            <a:endParaRPr sz="2800" b="1" dirty="0">
              <a:solidFill>
                <a:srgbClr val="238791"/>
              </a:solidFill>
              <a:latin typeface="Calibri"/>
              <a:ea typeface="Calibri"/>
              <a:cs typeface="Calibri"/>
              <a:sym typeface="Calibri"/>
            </a:endParaRPr>
          </a:p>
        </p:txBody>
      </p:sp>
      <p:sp>
        <p:nvSpPr>
          <p:cNvPr id="412" name="Google Shape;412;p35"/>
          <p:cNvSpPr txBox="1"/>
          <p:nvPr/>
        </p:nvSpPr>
        <p:spPr>
          <a:xfrm>
            <a:off x="1447800" y="3100165"/>
            <a:ext cx="15544800" cy="5195453"/>
          </a:xfrm>
          <a:prstGeom prst="rect">
            <a:avLst/>
          </a:prstGeom>
          <a:noFill/>
          <a:ln>
            <a:noFill/>
          </a:ln>
        </p:spPr>
        <p:txBody>
          <a:bodyPr spcFirstLastPara="1" wrap="square" lIns="91425" tIns="45700" rIns="91425" bIns="45700" anchor="t" anchorCtr="0">
            <a:noAutofit/>
          </a:bodyPr>
          <a:lstStyle/>
          <a:p>
            <a:pPr marL="0" marR="0" lvl="0" indent="0" rtl="0">
              <a:lnSpc>
                <a:spcPct val="90000"/>
              </a:lnSpc>
              <a:spcBef>
                <a:spcPts val="0"/>
              </a:spcBef>
              <a:spcAft>
                <a:spcPts val="0"/>
              </a:spcAft>
              <a:buClr>
                <a:schemeClr val="dk1"/>
              </a:buClr>
              <a:buSzPts val="3200"/>
              <a:buFont typeface="Arial"/>
              <a:buNone/>
            </a:pPr>
            <a:endParaRPr sz="3200" b="1" dirty="0">
              <a:solidFill>
                <a:schemeClr val="dk1"/>
              </a:solidFill>
              <a:latin typeface="Calibri"/>
              <a:ea typeface="Calibri"/>
              <a:cs typeface="Calibri"/>
              <a:sym typeface="Calibri"/>
            </a:endParaRPr>
          </a:p>
          <a:p>
            <a:pPr marL="0" marR="0" lvl="0" indent="0" rtl="0">
              <a:lnSpc>
                <a:spcPct val="90000"/>
              </a:lnSpc>
              <a:spcBef>
                <a:spcPts val="1000"/>
              </a:spcBef>
              <a:spcAft>
                <a:spcPts val="0"/>
              </a:spcAft>
              <a:buClr>
                <a:schemeClr val="dk1"/>
              </a:buClr>
              <a:buSzPts val="3200"/>
              <a:buFont typeface="Arial"/>
              <a:buNone/>
            </a:pPr>
            <a:r>
              <a:rPr lang="es" sz="3200" b="1" dirty="0">
                <a:solidFill>
                  <a:schemeClr val="dk1"/>
                </a:solidFill>
                <a:latin typeface="Calibri"/>
                <a:ea typeface="Calibri"/>
                <a:cs typeface="Calibri"/>
                <a:sym typeface="Calibri"/>
              </a:rPr>
              <a:t>DIAGRAMA DE DISPERSIÓN:</a:t>
            </a:r>
            <a:br>
              <a:rPr lang="en-US" sz="3200" b="1" dirty="0">
                <a:solidFill>
                  <a:schemeClr val="dk1"/>
                </a:solidFill>
                <a:latin typeface="Calibri"/>
                <a:ea typeface="Calibri"/>
                <a:cs typeface="Calibri"/>
                <a:sym typeface="Calibri"/>
              </a:rPr>
            </a:br>
            <a:r>
              <a:rPr lang="es" sz="3200" b="1" dirty="0">
                <a:solidFill>
                  <a:schemeClr val="dk1"/>
                </a:solidFill>
                <a:latin typeface="Calibri"/>
                <a:ea typeface="Calibri"/>
                <a:cs typeface="Calibri"/>
                <a:sym typeface="Calibri"/>
              </a:rPr>
              <a:t> </a:t>
            </a:r>
            <a:endParaRPr dirty="0"/>
          </a:p>
          <a:p>
            <a:pPr marL="0" marR="0" lvl="0" indent="0" rtl="0">
              <a:lnSpc>
                <a:spcPct val="90000"/>
              </a:lnSpc>
              <a:spcBef>
                <a:spcPts val="1000"/>
              </a:spcBef>
              <a:spcAft>
                <a:spcPts val="0"/>
              </a:spcAft>
              <a:buClr>
                <a:schemeClr val="dk1"/>
              </a:buClr>
              <a:buSzPts val="3200"/>
              <a:buFont typeface="Arial"/>
              <a:buNone/>
            </a:pPr>
            <a:endParaRPr sz="3200" dirty="0">
              <a:solidFill>
                <a:schemeClr val="dk1"/>
              </a:solidFill>
              <a:latin typeface="Droid Sans Mono"/>
              <a:ea typeface="Droid Sans Mono"/>
              <a:cs typeface="Droid Sans Mono"/>
              <a:sym typeface="Droid Sans Mono"/>
            </a:endParaRPr>
          </a:p>
        </p:txBody>
      </p:sp>
      <p:sp>
        <p:nvSpPr>
          <p:cNvPr id="413" name="Google Shape;413;p35"/>
          <p:cNvSpPr txBox="1"/>
          <p:nvPr/>
        </p:nvSpPr>
        <p:spPr>
          <a:xfrm>
            <a:off x="2133600" y="4517996"/>
            <a:ext cx="12877800" cy="377762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p:txBody>
      </p:sp>
      <p:sp>
        <p:nvSpPr>
          <p:cNvPr id="414" name="Google Shape;414;p35"/>
          <p:cNvSpPr txBox="1"/>
          <p:nvPr/>
        </p:nvSpPr>
        <p:spPr>
          <a:xfrm>
            <a:off x="1676400" y="4517996"/>
            <a:ext cx="11887200" cy="156962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s" sz="32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El comando para preparar el diagrama de dispersión es:</a:t>
            </a:r>
            <a:br>
              <a:rPr lang="en-US" sz="32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br>
            <a:endParaRPr sz="32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rtl="0">
              <a:spcBef>
                <a:spcPts val="0"/>
              </a:spcBef>
              <a:spcAft>
                <a:spcPts val="0"/>
              </a:spcAft>
              <a:buClr>
                <a:schemeClr val="dk1"/>
              </a:buClr>
              <a:buSzPts val="3200"/>
              <a:buFont typeface="Droid Sans Mono"/>
              <a:buNone/>
            </a:pPr>
            <a:r>
              <a:rPr lang="es" sz="3200" dirty="0">
                <a:solidFill>
                  <a:schemeClr val="dk1"/>
                </a:solidFill>
                <a:latin typeface="Calibri" panose="020F0502020204030204" pitchFamily="34" charset="0"/>
                <a:ea typeface="Calibri" panose="020F0502020204030204" pitchFamily="34" charset="0"/>
                <a:cs typeface="Calibri" panose="020F0502020204030204" pitchFamily="34" charset="0"/>
                <a:sym typeface="Droid Sans Mono"/>
              </a:rPr>
              <a:t>plot(asp, eta, xlab="Aspettativa di vita", ylab="Età media")</a:t>
            </a:r>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36"/>
          <p:cNvSpPr txBox="1"/>
          <p:nvPr/>
        </p:nvSpPr>
        <p:spPr>
          <a:xfrm>
            <a:off x="2133600" y="4517996"/>
            <a:ext cx="12877800" cy="377762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p:txBody>
      </p:sp>
      <p:pic>
        <p:nvPicPr>
          <p:cNvPr id="420" name="Google Shape;420;p36"/>
          <p:cNvPicPr preferRelativeResize="0"/>
          <p:nvPr/>
        </p:nvPicPr>
        <p:blipFill rotWithShape="1">
          <a:blip r:embed="rId3">
            <a:alphaModFix/>
          </a:blip>
          <a:srcRect/>
          <a:stretch/>
        </p:blipFill>
        <p:spPr>
          <a:xfrm>
            <a:off x="3581400" y="1446959"/>
            <a:ext cx="11963400" cy="7111636"/>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37"/>
          <p:cNvSpPr txBox="1"/>
          <p:nvPr/>
        </p:nvSpPr>
        <p:spPr>
          <a:xfrm>
            <a:off x="1432560" y="1496219"/>
            <a:ext cx="618744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a:solidFill>
                  <a:srgbClr val="E7686A"/>
                </a:solidFill>
                <a:latin typeface="Calibri"/>
                <a:ea typeface="Calibri"/>
                <a:cs typeface="Calibri"/>
                <a:sym typeface="Calibri"/>
              </a:rPr>
              <a:t>Unidad 3: RStudio</a:t>
            </a:r>
            <a:endParaRPr sz="4000" b="1">
              <a:solidFill>
                <a:srgbClr val="E7686A"/>
              </a:solidFill>
              <a:latin typeface="Calibri"/>
              <a:ea typeface="Calibri"/>
              <a:cs typeface="Calibri"/>
              <a:sym typeface="Calibri"/>
            </a:endParaRPr>
          </a:p>
        </p:txBody>
      </p:sp>
      <p:sp>
        <p:nvSpPr>
          <p:cNvPr id="426" name="Google Shape;426;p37"/>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2800" b="1">
                <a:solidFill>
                  <a:srgbClr val="238791"/>
                </a:solidFill>
                <a:latin typeface="Calibri"/>
                <a:ea typeface="Calibri"/>
                <a:cs typeface="Calibri"/>
                <a:sym typeface="Calibri"/>
              </a:rPr>
              <a:t>Sección 6: Gráficos en R (Plot)</a:t>
            </a:r>
            <a:endParaRPr sz="2800" b="1">
              <a:solidFill>
                <a:srgbClr val="238791"/>
              </a:solidFill>
              <a:latin typeface="Calibri"/>
              <a:ea typeface="Calibri"/>
              <a:cs typeface="Calibri"/>
              <a:sym typeface="Calibri"/>
            </a:endParaRPr>
          </a:p>
        </p:txBody>
      </p:sp>
      <p:sp>
        <p:nvSpPr>
          <p:cNvPr id="427" name="Google Shape;427;p37"/>
          <p:cNvSpPr txBox="1"/>
          <p:nvPr/>
        </p:nvSpPr>
        <p:spPr>
          <a:xfrm>
            <a:off x="1447800" y="3100165"/>
            <a:ext cx="15544800" cy="5195453"/>
          </a:xfrm>
          <a:prstGeom prst="rect">
            <a:avLst/>
          </a:prstGeom>
          <a:noFill/>
          <a:ln>
            <a:noFill/>
          </a:ln>
        </p:spPr>
        <p:txBody>
          <a:bodyPr spcFirstLastPara="1" wrap="square" lIns="91425" tIns="45700" rIns="91425" bIns="45700" anchor="t" anchorCtr="0">
            <a:noAutofit/>
          </a:bodyPr>
          <a:lstStyle/>
          <a:p>
            <a:pPr marL="0" marR="0" lvl="0" indent="0" rtl="0">
              <a:lnSpc>
                <a:spcPct val="90000"/>
              </a:lnSpc>
              <a:spcBef>
                <a:spcPts val="0"/>
              </a:spcBef>
              <a:spcAft>
                <a:spcPts val="0"/>
              </a:spcAft>
              <a:buClr>
                <a:schemeClr val="dk1"/>
              </a:buClr>
              <a:buSzPts val="3200"/>
              <a:buFont typeface="Arial"/>
              <a:buNone/>
            </a:pPr>
            <a:endParaRPr sz="3200" b="1" dirty="0">
              <a:solidFill>
                <a:schemeClr val="dk1"/>
              </a:solidFill>
              <a:latin typeface="Calibri"/>
              <a:ea typeface="Calibri"/>
              <a:cs typeface="Calibri"/>
              <a:sym typeface="Calibri"/>
            </a:endParaRPr>
          </a:p>
          <a:p>
            <a:pPr marL="0" marR="0" lvl="0" indent="0" rtl="0">
              <a:lnSpc>
                <a:spcPct val="90000"/>
              </a:lnSpc>
              <a:spcBef>
                <a:spcPts val="1000"/>
              </a:spcBef>
              <a:spcAft>
                <a:spcPts val="0"/>
              </a:spcAft>
              <a:buClr>
                <a:schemeClr val="dk1"/>
              </a:buClr>
              <a:buSzPts val="3200"/>
              <a:buFont typeface="Arial"/>
              <a:buNone/>
            </a:pPr>
            <a:r>
              <a:rPr lang="es" sz="3200" b="1" dirty="0">
                <a:solidFill>
                  <a:schemeClr val="dk1"/>
                </a:solidFill>
                <a:latin typeface="Calibri"/>
                <a:ea typeface="Calibri"/>
                <a:cs typeface="Calibri"/>
                <a:sym typeface="Calibri"/>
              </a:rPr>
              <a:t>DIAGRAMA DE DISPERSIÓN: ¿Qué puedes decir?</a:t>
            </a:r>
            <a:br>
              <a:rPr lang="en-US" sz="3200" b="1" dirty="0">
                <a:solidFill>
                  <a:schemeClr val="dk1"/>
                </a:solidFill>
                <a:latin typeface="Calibri"/>
                <a:ea typeface="Calibri"/>
                <a:cs typeface="Calibri"/>
                <a:sym typeface="Calibri"/>
              </a:rPr>
            </a:br>
            <a:r>
              <a:rPr lang="es" sz="3200" b="1" dirty="0">
                <a:solidFill>
                  <a:schemeClr val="dk1"/>
                </a:solidFill>
                <a:latin typeface="Calibri"/>
                <a:ea typeface="Calibri"/>
                <a:cs typeface="Calibri"/>
                <a:sym typeface="Calibri"/>
              </a:rPr>
              <a:t> </a:t>
            </a:r>
            <a:endParaRPr dirty="0"/>
          </a:p>
          <a:p>
            <a:pPr marL="0" marR="0" lvl="0" indent="0" rtl="0">
              <a:lnSpc>
                <a:spcPct val="90000"/>
              </a:lnSpc>
              <a:spcBef>
                <a:spcPts val="1000"/>
              </a:spcBef>
              <a:spcAft>
                <a:spcPts val="0"/>
              </a:spcAft>
              <a:buClr>
                <a:schemeClr val="dk1"/>
              </a:buClr>
              <a:buSzPts val="3200"/>
              <a:buFont typeface="Arial"/>
              <a:buNone/>
            </a:pPr>
            <a:endParaRPr sz="3200" dirty="0">
              <a:solidFill>
                <a:schemeClr val="dk1"/>
              </a:solidFill>
              <a:latin typeface="Droid Sans Mono"/>
              <a:ea typeface="Droid Sans Mono"/>
              <a:cs typeface="Droid Sans Mono"/>
              <a:sym typeface="Droid Sans Mono"/>
            </a:endParaRPr>
          </a:p>
        </p:txBody>
      </p:sp>
      <p:sp>
        <p:nvSpPr>
          <p:cNvPr id="428" name="Google Shape;428;p37"/>
          <p:cNvSpPr txBox="1"/>
          <p:nvPr/>
        </p:nvSpPr>
        <p:spPr>
          <a:xfrm>
            <a:off x="2133600" y="4517996"/>
            <a:ext cx="12877800" cy="377762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p:txBody>
      </p:sp>
      <p:sp>
        <p:nvSpPr>
          <p:cNvPr id="429" name="Google Shape;429;p37"/>
          <p:cNvSpPr txBox="1"/>
          <p:nvPr/>
        </p:nvSpPr>
        <p:spPr>
          <a:xfrm>
            <a:off x="1679944" y="4493751"/>
            <a:ext cx="13788656" cy="50782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3200" dirty="0">
                <a:solidFill>
                  <a:schemeClr val="dk1"/>
                </a:solidFill>
                <a:latin typeface="Calibri"/>
                <a:ea typeface="Calibri"/>
                <a:cs typeface="Calibri"/>
                <a:sym typeface="Calibri"/>
              </a:rPr>
              <a:t>A partir del diagrama de dispersión observamos que puede haber una relación entre las variables </a:t>
            </a:r>
            <a:r>
              <a:rPr lang="es" sz="3200" b="1" dirty="0">
                <a:solidFill>
                  <a:schemeClr val="dk1"/>
                </a:solidFill>
                <a:latin typeface="Calibri"/>
                <a:ea typeface="Calibri"/>
                <a:cs typeface="Calibri"/>
                <a:sym typeface="Calibri"/>
              </a:rPr>
              <a:t>Esperanza de vida (Xlab)  </a:t>
            </a:r>
            <a:r>
              <a:rPr lang="es" sz="3200" dirty="0">
                <a:solidFill>
                  <a:schemeClr val="dk1"/>
                </a:solidFill>
                <a:latin typeface="Calibri"/>
                <a:ea typeface="Calibri"/>
                <a:cs typeface="Calibri"/>
                <a:sym typeface="Calibri"/>
              </a:rPr>
              <a:t>y </a:t>
            </a:r>
            <a:r>
              <a:rPr lang="es" sz="3200" b="1" dirty="0">
                <a:solidFill>
                  <a:schemeClr val="dk1"/>
                </a:solidFill>
                <a:latin typeface="Calibri"/>
                <a:ea typeface="Calibri"/>
                <a:cs typeface="Calibri"/>
                <a:sym typeface="Calibri"/>
              </a:rPr>
              <a:t>Edad promedio (Ylab)</a:t>
            </a:r>
            <a:br>
              <a:rPr lang="en-US" sz="3200" dirty="0">
                <a:solidFill>
                  <a:schemeClr val="dk1"/>
                </a:solidFill>
                <a:latin typeface="Calibri"/>
                <a:ea typeface="Calibri"/>
                <a:cs typeface="Calibri"/>
                <a:sym typeface="Calibri"/>
              </a:rPr>
            </a:br>
            <a:endParaRPr sz="3200" i="1" dirty="0">
              <a:solidFill>
                <a:schemeClr val="dk1"/>
              </a:solidFill>
              <a:latin typeface="Calibri"/>
              <a:ea typeface="Calibri"/>
              <a:cs typeface="Calibri"/>
              <a:sym typeface="Calibri"/>
            </a:endParaRPr>
          </a:p>
          <a:p>
            <a:pPr marL="0" marR="0" lvl="0" indent="0" algn="l" rtl="0">
              <a:spcBef>
                <a:spcPts val="0"/>
              </a:spcBef>
              <a:spcAft>
                <a:spcPts val="0"/>
              </a:spcAft>
              <a:buNone/>
            </a:pPr>
            <a:r>
              <a:rPr lang="es" sz="3200" dirty="0">
                <a:solidFill>
                  <a:schemeClr val="dk1"/>
                </a:solidFill>
                <a:latin typeface="Calibri"/>
                <a:ea typeface="Calibri"/>
                <a:cs typeface="Calibri"/>
                <a:sym typeface="Calibri"/>
              </a:rPr>
              <a:t>En concreto, a medida que aumenta la edad media, aumenta la esperanza de vida.</a:t>
            </a:r>
            <a:endParaRPr dirty="0"/>
          </a:p>
          <a:p>
            <a:pPr marL="0" marR="0" lvl="0" indent="0" algn="l" rtl="0">
              <a:spcBef>
                <a:spcPts val="0"/>
              </a:spcBef>
              <a:spcAft>
                <a:spcPts val="0"/>
              </a:spcAft>
              <a:buNone/>
            </a:pPr>
            <a:endParaRPr sz="3200" dirty="0">
              <a:solidFill>
                <a:schemeClr val="dk1"/>
              </a:solidFill>
              <a:latin typeface="Calibri"/>
              <a:ea typeface="Calibri"/>
              <a:cs typeface="Calibri"/>
              <a:sym typeface="Calibri"/>
            </a:endParaRPr>
          </a:p>
          <a:p>
            <a:pPr marL="0" marR="0" lvl="0" indent="0" algn="l" rtl="0">
              <a:spcBef>
                <a:spcPts val="0"/>
              </a:spcBef>
              <a:spcAft>
                <a:spcPts val="0"/>
              </a:spcAft>
              <a:buNone/>
            </a:pPr>
            <a:r>
              <a:rPr lang="es" sz="3200" dirty="0">
                <a:solidFill>
                  <a:schemeClr val="dk1"/>
                </a:solidFill>
                <a:latin typeface="Calibri"/>
                <a:ea typeface="Calibri"/>
                <a:cs typeface="Calibri"/>
                <a:sym typeface="Calibri"/>
              </a:rPr>
              <a:t>Análisis de correlación: 	</a:t>
            </a:r>
            <a:r>
              <a:rPr lang="es" sz="2800" dirty="0">
                <a:solidFill>
                  <a:schemeClr val="dk1"/>
                </a:solidFill>
                <a:latin typeface="Droid Sans Mono"/>
                <a:ea typeface="Droid Sans Mono"/>
                <a:cs typeface="Droid Sans Mono"/>
                <a:sym typeface="Droid Sans Mono"/>
              </a:rPr>
              <a:t>cor(asp,eta) = 0,67</a:t>
            </a:r>
            <a:endParaRPr dirty="0"/>
          </a:p>
          <a:p>
            <a:pPr marL="0" marR="0" lvl="0" indent="0" algn="l" rtl="0">
              <a:spcBef>
                <a:spcPts val="0"/>
              </a:spcBef>
              <a:spcAft>
                <a:spcPts val="0"/>
              </a:spcAft>
              <a:buClr>
                <a:schemeClr val="dk1"/>
              </a:buClr>
              <a:buSzPts val="2800"/>
              <a:buFont typeface="Calibri"/>
              <a:buNone/>
            </a:pPr>
            <a:endParaRPr sz="2800" dirty="0">
              <a:solidFill>
                <a:schemeClr val="dk1"/>
              </a:solidFill>
              <a:latin typeface="Droid Sans Mono"/>
              <a:ea typeface="Droid Sans Mono"/>
              <a:cs typeface="Droid Sans Mono"/>
              <a:sym typeface="Droid Sans Mono"/>
            </a:endParaRPr>
          </a:p>
          <a:p>
            <a:pPr marL="0" marR="0" lvl="0" indent="0" algn="ctr" rtl="0">
              <a:spcBef>
                <a:spcPts val="0"/>
              </a:spcBef>
              <a:spcAft>
                <a:spcPts val="0"/>
              </a:spcAft>
              <a:buNone/>
            </a:pPr>
            <a:r>
              <a:rPr lang="es" sz="3600" b="1" u="sng" dirty="0">
                <a:solidFill>
                  <a:schemeClr val="dk1"/>
                </a:solidFill>
                <a:latin typeface="Calibri"/>
                <a:ea typeface="Calibri"/>
                <a:cs typeface="Calibri"/>
                <a:sym typeface="Calibri"/>
              </a:rPr>
              <a:t>CORRELACIÓN MODERADA</a:t>
            </a:r>
            <a:br>
              <a:rPr lang="en-US" sz="3600" b="1" u="sng" dirty="0">
                <a:solidFill>
                  <a:schemeClr val="dk1"/>
                </a:solidFill>
                <a:latin typeface="Calibri"/>
                <a:ea typeface="Calibri"/>
                <a:cs typeface="Calibri"/>
                <a:sym typeface="Calibri"/>
              </a:rPr>
            </a:br>
            <a:endParaRPr sz="3600" b="1" u="sng" dirty="0">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38"/>
          <p:cNvSpPr txBox="1"/>
          <p:nvPr/>
        </p:nvSpPr>
        <p:spPr>
          <a:xfrm>
            <a:off x="1432560" y="1496219"/>
            <a:ext cx="618744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a:solidFill>
                  <a:srgbClr val="E7686A"/>
                </a:solidFill>
                <a:latin typeface="Calibri"/>
                <a:ea typeface="Calibri"/>
                <a:cs typeface="Calibri"/>
                <a:sym typeface="Calibri"/>
              </a:rPr>
              <a:t>Unidad 3: RStudio</a:t>
            </a:r>
            <a:endParaRPr sz="4000" b="1">
              <a:solidFill>
                <a:srgbClr val="E7686A"/>
              </a:solidFill>
              <a:latin typeface="Calibri"/>
              <a:ea typeface="Calibri"/>
              <a:cs typeface="Calibri"/>
              <a:sym typeface="Calibri"/>
            </a:endParaRPr>
          </a:p>
        </p:txBody>
      </p:sp>
      <p:sp>
        <p:nvSpPr>
          <p:cNvPr id="435" name="Google Shape;435;p38"/>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2800" b="1" dirty="0">
                <a:solidFill>
                  <a:srgbClr val="238791"/>
                </a:solidFill>
                <a:latin typeface="Calibri"/>
                <a:ea typeface="Calibri"/>
                <a:cs typeface="Calibri"/>
                <a:sym typeface="Calibri"/>
              </a:rPr>
              <a:t>Sección 6: Gráficos en R </a:t>
            </a:r>
            <a:endParaRPr sz="2800" b="1" dirty="0">
              <a:solidFill>
                <a:srgbClr val="238791"/>
              </a:solidFill>
              <a:latin typeface="Calibri"/>
              <a:ea typeface="Calibri"/>
              <a:cs typeface="Calibri"/>
              <a:sym typeface="Calibri"/>
            </a:endParaRPr>
          </a:p>
        </p:txBody>
      </p:sp>
      <p:sp>
        <p:nvSpPr>
          <p:cNvPr id="436" name="Google Shape;436;p38"/>
          <p:cNvSpPr txBox="1"/>
          <p:nvPr/>
        </p:nvSpPr>
        <p:spPr>
          <a:xfrm>
            <a:off x="1447800" y="3100165"/>
            <a:ext cx="15544800" cy="5195453"/>
          </a:xfrm>
          <a:prstGeom prst="rect">
            <a:avLst/>
          </a:prstGeom>
          <a:noFill/>
          <a:ln>
            <a:noFill/>
          </a:ln>
        </p:spPr>
        <p:txBody>
          <a:bodyPr spcFirstLastPara="1" wrap="square" lIns="91425" tIns="45700" rIns="91425" bIns="45700" anchor="t" anchorCtr="0">
            <a:noAutofit/>
          </a:bodyPr>
          <a:lstStyle/>
          <a:p>
            <a:pPr marL="0" marR="0" lvl="0" indent="0" rtl="0">
              <a:lnSpc>
                <a:spcPct val="90000"/>
              </a:lnSpc>
              <a:spcBef>
                <a:spcPts val="0"/>
              </a:spcBef>
              <a:spcAft>
                <a:spcPts val="0"/>
              </a:spcAft>
              <a:buClr>
                <a:schemeClr val="dk1"/>
              </a:buClr>
              <a:buSzPts val="3200"/>
              <a:buFont typeface="Arial"/>
              <a:buNone/>
            </a:pPr>
            <a:endParaRPr sz="3200" b="1" dirty="0">
              <a:solidFill>
                <a:schemeClr val="dk1"/>
              </a:solidFill>
              <a:latin typeface="Calibri"/>
              <a:ea typeface="Calibri"/>
              <a:cs typeface="Calibri"/>
              <a:sym typeface="Calibri"/>
            </a:endParaRPr>
          </a:p>
          <a:p>
            <a:pPr marL="0" marR="0" lvl="0" indent="0" rtl="0">
              <a:lnSpc>
                <a:spcPct val="90000"/>
              </a:lnSpc>
              <a:spcBef>
                <a:spcPts val="1000"/>
              </a:spcBef>
              <a:spcAft>
                <a:spcPts val="0"/>
              </a:spcAft>
              <a:buClr>
                <a:schemeClr val="dk1"/>
              </a:buClr>
              <a:buSzPts val="3200"/>
              <a:buFont typeface="Arial"/>
              <a:buNone/>
            </a:pPr>
            <a:r>
              <a:rPr lang="es" sz="3200" b="1" dirty="0">
                <a:solidFill>
                  <a:schemeClr val="dk1"/>
                </a:solidFill>
                <a:latin typeface="Calibri"/>
                <a:ea typeface="Calibri"/>
                <a:cs typeface="Calibri"/>
                <a:sym typeface="Calibri"/>
              </a:rPr>
              <a:t>VARIABLES CUALITATIVAS</a:t>
            </a:r>
            <a:br>
              <a:rPr lang="en-US" sz="3200" b="1" dirty="0">
                <a:solidFill>
                  <a:schemeClr val="dk1"/>
                </a:solidFill>
                <a:latin typeface="Calibri"/>
                <a:ea typeface="Calibri"/>
                <a:cs typeface="Calibri"/>
                <a:sym typeface="Calibri"/>
              </a:rPr>
            </a:br>
            <a:r>
              <a:rPr lang="es" sz="3200" b="1" dirty="0">
                <a:solidFill>
                  <a:schemeClr val="dk1"/>
                </a:solidFill>
                <a:latin typeface="Calibri"/>
                <a:ea typeface="Calibri"/>
                <a:cs typeface="Calibri"/>
                <a:sym typeface="Calibri"/>
              </a:rPr>
              <a:t> </a:t>
            </a:r>
            <a:endParaRPr dirty="0"/>
          </a:p>
          <a:p>
            <a:pPr marL="0" marR="0" lvl="0" indent="0" rtl="0">
              <a:lnSpc>
                <a:spcPct val="90000"/>
              </a:lnSpc>
              <a:spcBef>
                <a:spcPts val="1000"/>
              </a:spcBef>
              <a:spcAft>
                <a:spcPts val="0"/>
              </a:spcAft>
              <a:buClr>
                <a:schemeClr val="dk1"/>
              </a:buClr>
              <a:buSzPts val="3200"/>
              <a:buFont typeface="Arial"/>
              <a:buNone/>
            </a:pPr>
            <a:endParaRPr sz="3200" dirty="0">
              <a:solidFill>
                <a:schemeClr val="dk1"/>
              </a:solidFill>
              <a:latin typeface="Droid Sans Mono"/>
              <a:ea typeface="Droid Sans Mono"/>
              <a:cs typeface="Droid Sans Mono"/>
              <a:sym typeface="Droid Sans Mono"/>
            </a:endParaRPr>
          </a:p>
        </p:txBody>
      </p:sp>
      <p:sp>
        <p:nvSpPr>
          <p:cNvPr id="437" name="Google Shape;437;p38"/>
          <p:cNvSpPr txBox="1"/>
          <p:nvPr/>
        </p:nvSpPr>
        <p:spPr>
          <a:xfrm>
            <a:off x="2133600" y="4517996"/>
            <a:ext cx="12877800" cy="377762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p:txBody>
      </p:sp>
      <p:sp>
        <p:nvSpPr>
          <p:cNvPr id="438" name="Google Shape;438;p38"/>
          <p:cNvSpPr txBox="1"/>
          <p:nvPr/>
        </p:nvSpPr>
        <p:spPr>
          <a:xfrm>
            <a:off x="1447799" y="4317630"/>
            <a:ext cx="15245317" cy="4524275"/>
          </a:xfrm>
          <a:prstGeom prst="rect">
            <a:avLst/>
          </a:prstGeom>
          <a:noFill/>
          <a:ln>
            <a:noFill/>
          </a:ln>
        </p:spPr>
        <p:txBody>
          <a:bodyPr spcFirstLastPara="1" wrap="square" lIns="91425" tIns="45700" rIns="91425" bIns="45700" anchor="t" anchorCtr="0">
            <a:spAutoFit/>
          </a:bodyPr>
          <a:lstStyle/>
          <a:p>
            <a:pPr marL="571500" marR="0" lvl="0" indent="-571500" algn="l" rtl="0">
              <a:spcBef>
                <a:spcPts val="0"/>
              </a:spcBef>
              <a:spcAft>
                <a:spcPts val="0"/>
              </a:spcAft>
              <a:buClr>
                <a:schemeClr val="dk1"/>
              </a:buClr>
              <a:buSzPts val="3600"/>
              <a:buFont typeface="Noto Sans Symbols"/>
              <a:buChar char="⮚"/>
            </a:pPr>
            <a:r>
              <a:rPr lang="es" sz="3600" dirty="0">
                <a:solidFill>
                  <a:schemeClr val="dk1"/>
                </a:solidFill>
                <a:latin typeface="Calibri"/>
                <a:ea typeface="Calibri"/>
                <a:cs typeface="Calibri"/>
                <a:sym typeface="Calibri"/>
              </a:rPr>
              <a:t>Cargar conjuntos de datos </a:t>
            </a:r>
            <a:r>
              <a:rPr lang="es" sz="3600" b="1" dirty="0">
                <a:solidFill>
                  <a:schemeClr val="dk1"/>
                </a:solidFill>
                <a:latin typeface="Calibri"/>
                <a:ea typeface="Calibri"/>
                <a:cs typeface="Calibri"/>
                <a:sym typeface="Calibri"/>
              </a:rPr>
              <a:t>ANAG</a:t>
            </a:r>
            <a:endParaRPr dirty="0"/>
          </a:p>
          <a:p>
            <a:pPr marL="0" marR="0" lvl="0" indent="0" algn="l" rtl="0">
              <a:spcBef>
                <a:spcPts val="0"/>
              </a:spcBef>
              <a:spcAft>
                <a:spcPts val="0"/>
              </a:spcAft>
              <a:buNone/>
            </a:pPr>
            <a:endParaRPr sz="3600" dirty="0">
              <a:solidFill>
                <a:schemeClr val="dk1"/>
              </a:solidFill>
              <a:latin typeface="Calibri"/>
              <a:ea typeface="Calibri"/>
              <a:cs typeface="Calibri"/>
              <a:sym typeface="Calibri"/>
            </a:endParaRPr>
          </a:p>
          <a:p>
            <a:pPr marL="571500" marR="0" lvl="0" indent="-571500" algn="l" rtl="0">
              <a:spcBef>
                <a:spcPts val="0"/>
              </a:spcBef>
              <a:spcAft>
                <a:spcPts val="0"/>
              </a:spcAft>
              <a:buClr>
                <a:schemeClr val="dk1"/>
              </a:buClr>
              <a:buSzPts val="3600"/>
              <a:buFont typeface="Noto Sans Symbols"/>
              <a:buChar char="⮚"/>
            </a:pPr>
            <a:r>
              <a:rPr lang="es" sz="3600" dirty="0">
                <a:solidFill>
                  <a:schemeClr val="dk1"/>
                </a:solidFill>
                <a:latin typeface="Calibri"/>
                <a:ea typeface="Calibri"/>
                <a:cs typeface="Calibri"/>
                <a:sym typeface="Calibri"/>
              </a:rPr>
              <a:t>Pon nombre a la columna GENDER:  </a:t>
            </a:r>
            <a:r>
              <a:rPr lang="es" sz="3200" dirty="0">
                <a:solidFill>
                  <a:schemeClr val="dk1"/>
                </a:solidFill>
                <a:latin typeface="Droid Sans Mono"/>
                <a:ea typeface="Droid Sans Mono"/>
                <a:cs typeface="Droid Sans Mono"/>
                <a:sym typeface="Droid Sans Mono"/>
              </a:rPr>
              <a:t>sesso&lt;-ANAG$Sesso</a:t>
            </a:r>
            <a:endParaRPr sz="3600" dirty="0">
              <a:solidFill>
                <a:schemeClr val="dk1"/>
              </a:solidFill>
              <a:latin typeface="Droid Sans Mono"/>
              <a:ea typeface="Droid Sans Mono"/>
              <a:cs typeface="Droid Sans Mono"/>
              <a:sym typeface="Droid Sans Mono"/>
            </a:endParaRPr>
          </a:p>
          <a:p>
            <a:pPr marL="571500" marR="0" lvl="0" indent="-342900" algn="l" rtl="0">
              <a:spcBef>
                <a:spcPts val="0"/>
              </a:spcBef>
              <a:spcAft>
                <a:spcPts val="0"/>
              </a:spcAft>
              <a:buClr>
                <a:schemeClr val="dk1"/>
              </a:buClr>
              <a:buSzPts val="3600"/>
              <a:buFont typeface="Noto Sans Symbols"/>
              <a:buNone/>
            </a:pPr>
            <a:endParaRPr sz="3600" dirty="0">
              <a:solidFill>
                <a:schemeClr val="dk1"/>
              </a:solidFill>
              <a:latin typeface="Calibri"/>
              <a:ea typeface="Calibri"/>
              <a:cs typeface="Calibri"/>
              <a:sym typeface="Calibri"/>
            </a:endParaRPr>
          </a:p>
          <a:p>
            <a:pPr marL="571500" marR="0" lvl="0" indent="-571500" algn="l" rtl="0">
              <a:spcBef>
                <a:spcPts val="0"/>
              </a:spcBef>
              <a:spcAft>
                <a:spcPts val="0"/>
              </a:spcAft>
              <a:buClr>
                <a:schemeClr val="dk1"/>
              </a:buClr>
              <a:buSzPts val="3600"/>
              <a:buFont typeface="Noto Sans Symbols"/>
              <a:buChar char="⮚"/>
            </a:pPr>
            <a:r>
              <a:rPr lang="es" sz="3600" dirty="0">
                <a:solidFill>
                  <a:schemeClr val="dk1"/>
                </a:solidFill>
                <a:latin typeface="Calibri"/>
                <a:ea typeface="Calibri"/>
                <a:cs typeface="Calibri"/>
                <a:sym typeface="Calibri"/>
              </a:rPr>
              <a:t>Para las variables cualitativas, la primera descripción se refiere al </a:t>
            </a:r>
            <a:r>
              <a:rPr lang="es" sz="3600" b="1" dirty="0">
                <a:solidFill>
                  <a:schemeClr val="dk1"/>
                </a:solidFill>
                <a:latin typeface="Calibri"/>
                <a:ea typeface="Calibri"/>
                <a:cs typeface="Calibri"/>
                <a:sym typeface="Calibri"/>
              </a:rPr>
              <a:t>análisis de distribución de frecuencias </a:t>
            </a:r>
            <a:r>
              <a:rPr lang="es" sz="3600" dirty="0">
                <a:solidFill>
                  <a:schemeClr val="dk1"/>
                </a:solidFill>
                <a:latin typeface="Calibri"/>
                <a:ea typeface="Calibri"/>
                <a:cs typeface="Calibri"/>
                <a:sym typeface="Calibri"/>
              </a:rPr>
              <a:t>. </a:t>
            </a:r>
          </a:p>
          <a:p>
            <a:pPr marR="0" lvl="0" algn="l" rtl="0">
              <a:spcBef>
                <a:spcPts val="0"/>
              </a:spcBef>
              <a:spcAft>
                <a:spcPts val="0"/>
              </a:spcAft>
              <a:buClr>
                <a:schemeClr val="dk1"/>
              </a:buClr>
              <a:buSzPts val="3600"/>
            </a:pPr>
            <a:br>
              <a:rPr lang="en-US" sz="3600" dirty="0">
                <a:solidFill>
                  <a:schemeClr val="dk1"/>
                </a:solidFill>
                <a:latin typeface="Calibri"/>
                <a:ea typeface="Calibri"/>
                <a:cs typeface="Calibri"/>
                <a:sym typeface="Calibri"/>
              </a:rPr>
            </a:br>
            <a:r>
              <a:rPr lang="es" sz="3600" dirty="0">
                <a:solidFill>
                  <a:schemeClr val="dk1"/>
                </a:solidFill>
                <a:latin typeface="Calibri"/>
                <a:ea typeface="Calibri"/>
                <a:cs typeface="Calibri"/>
                <a:sym typeface="Calibri"/>
              </a:rPr>
              <a:t>Crea la distribución de frecuencias para la variable “sesso”:  </a:t>
            </a:r>
            <a:r>
              <a:rPr lang="es" sz="3200" dirty="0">
                <a:solidFill>
                  <a:schemeClr val="dk1"/>
                </a:solidFill>
                <a:latin typeface="Droid Sans Mono"/>
                <a:ea typeface="Droid Sans Mono"/>
                <a:cs typeface="Droid Sans Mono"/>
                <a:sym typeface="Droid Sans Mono"/>
              </a:rPr>
              <a:t>table(sesso)</a:t>
            </a:r>
            <a:endParaRPr sz="3600" dirty="0">
              <a:solidFill>
                <a:schemeClr val="dk1"/>
              </a:solidFill>
              <a:latin typeface="Droid Sans Mono"/>
              <a:ea typeface="Droid Sans Mono"/>
              <a:cs typeface="Droid Sans Mono"/>
              <a:sym typeface="Droid Sans Mono"/>
            </a:endParaRPr>
          </a:p>
        </p:txBody>
      </p:sp>
      <p:pic>
        <p:nvPicPr>
          <p:cNvPr id="439" name="Google Shape;439;p38"/>
          <p:cNvPicPr preferRelativeResize="0"/>
          <p:nvPr/>
        </p:nvPicPr>
        <p:blipFill rotWithShape="1">
          <a:blip r:embed="rId3">
            <a:alphaModFix/>
          </a:blip>
          <a:srcRect/>
          <a:stretch/>
        </p:blipFill>
        <p:spPr>
          <a:xfrm>
            <a:off x="12408183" y="2814311"/>
            <a:ext cx="5747102" cy="170368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39"/>
          <p:cNvSpPr txBox="1"/>
          <p:nvPr/>
        </p:nvSpPr>
        <p:spPr>
          <a:xfrm>
            <a:off x="1432560" y="1496219"/>
            <a:ext cx="618744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a:solidFill>
                  <a:srgbClr val="E7686A"/>
                </a:solidFill>
                <a:latin typeface="Calibri"/>
                <a:ea typeface="Calibri"/>
                <a:cs typeface="Calibri"/>
                <a:sym typeface="Calibri"/>
              </a:rPr>
              <a:t>Unidad 3: RStudio</a:t>
            </a:r>
            <a:endParaRPr sz="4000" b="1">
              <a:solidFill>
                <a:srgbClr val="E7686A"/>
              </a:solidFill>
              <a:latin typeface="Calibri"/>
              <a:ea typeface="Calibri"/>
              <a:cs typeface="Calibri"/>
              <a:sym typeface="Calibri"/>
            </a:endParaRPr>
          </a:p>
        </p:txBody>
      </p:sp>
      <p:sp>
        <p:nvSpPr>
          <p:cNvPr id="445" name="Google Shape;445;p39"/>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2800" b="1" dirty="0">
                <a:solidFill>
                  <a:srgbClr val="238791"/>
                </a:solidFill>
                <a:latin typeface="Calibri"/>
                <a:ea typeface="Calibri"/>
                <a:cs typeface="Calibri"/>
                <a:sym typeface="Calibri"/>
              </a:rPr>
              <a:t>Sección 6: Gráficos en R</a:t>
            </a:r>
            <a:endParaRPr sz="2800" b="1" dirty="0">
              <a:solidFill>
                <a:srgbClr val="238791"/>
              </a:solidFill>
              <a:latin typeface="Calibri"/>
              <a:ea typeface="Calibri"/>
              <a:cs typeface="Calibri"/>
              <a:sym typeface="Calibri"/>
            </a:endParaRPr>
          </a:p>
        </p:txBody>
      </p:sp>
      <p:sp>
        <p:nvSpPr>
          <p:cNvPr id="446" name="Google Shape;446;p39"/>
          <p:cNvSpPr txBox="1"/>
          <p:nvPr/>
        </p:nvSpPr>
        <p:spPr>
          <a:xfrm>
            <a:off x="1447800" y="3100165"/>
            <a:ext cx="15544800" cy="5195453"/>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chemeClr val="dk1"/>
              </a:buClr>
              <a:buSzPts val="3200"/>
              <a:buFont typeface="Arial"/>
              <a:buNone/>
            </a:pPr>
            <a:endParaRPr sz="3200" b="1" dirty="0">
              <a:solidFill>
                <a:schemeClr val="dk1"/>
              </a:solidFill>
              <a:latin typeface="Calibri"/>
              <a:ea typeface="Calibri"/>
              <a:cs typeface="Calibri"/>
              <a:sym typeface="Calibri"/>
            </a:endParaRPr>
          </a:p>
          <a:p>
            <a:pPr marL="0" marR="0" lvl="0" indent="0" rtl="0">
              <a:lnSpc>
                <a:spcPct val="90000"/>
              </a:lnSpc>
              <a:spcBef>
                <a:spcPts val="1000"/>
              </a:spcBef>
              <a:spcAft>
                <a:spcPts val="0"/>
              </a:spcAft>
              <a:buClr>
                <a:schemeClr val="dk1"/>
              </a:buClr>
              <a:buSzPts val="3200"/>
              <a:buFont typeface="Arial"/>
              <a:buNone/>
            </a:pPr>
            <a:r>
              <a:rPr lang="es" sz="3200" b="1" dirty="0">
                <a:solidFill>
                  <a:schemeClr val="dk1"/>
                </a:solidFill>
                <a:latin typeface="Calibri"/>
                <a:ea typeface="Calibri"/>
                <a:cs typeface="Calibri"/>
                <a:sym typeface="Calibri"/>
              </a:rPr>
              <a:t>GRÁFICO CIRCULAR</a:t>
            </a:r>
            <a:br>
              <a:rPr lang="en-US" sz="3200" b="1" dirty="0">
                <a:solidFill>
                  <a:schemeClr val="dk1"/>
                </a:solidFill>
                <a:latin typeface="Calibri"/>
                <a:ea typeface="Calibri"/>
                <a:cs typeface="Calibri"/>
                <a:sym typeface="Calibri"/>
              </a:rPr>
            </a:br>
            <a:r>
              <a:rPr lang="es" sz="3200" b="1" dirty="0">
                <a:solidFill>
                  <a:schemeClr val="dk1"/>
                </a:solidFill>
                <a:latin typeface="Calibri"/>
                <a:ea typeface="Calibri"/>
                <a:cs typeface="Calibri"/>
                <a:sym typeface="Calibri"/>
              </a:rPr>
              <a:t> </a:t>
            </a:r>
            <a:endParaRPr dirty="0"/>
          </a:p>
          <a:p>
            <a:pPr marL="0" marR="0" lvl="0" indent="0" algn="just" rtl="0">
              <a:lnSpc>
                <a:spcPct val="90000"/>
              </a:lnSpc>
              <a:spcBef>
                <a:spcPts val="1000"/>
              </a:spcBef>
              <a:spcAft>
                <a:spcPts val="0"/>
              </a:spcAft>
              <a:buClr>
                <a:schemeClr val="dk1"/>
              </a:buClr>
              <a:buSzPts val="3200"/>
              <a:buFont typeface="Arial"/>
              <a:buNone/>
            </a:pPr>
            <a:endParaRPr sz="3200" dirty="0">
              <a:solidFill>
                <a:schemeClr val="dk1"/>
              </a:solidFill>
              <a:latin typeface="Droid Sans Mono"/>
              <a:ea typeface="Droid Sans Mono"/>
              <a:cs typeface="Droid Sans Mono"/>
              <a:sym typeface="Droid Sans Mono"/>
            </a:endParaRPr>
          </a:p>
        </p:txBody>
      </p:sp>
      <p:sp>
        <p:nvSpPr>
          <p:cNvPr id="447" name="Google Shape;447;p39"/>
          <p:cNvSpPr txBox="1"/>
          <p:nvPr/>
        </p:nvSpPr>
        <p:spPr>
          <a:xfrm>
            <a:off x="2133600" y="4517996"/>
            <a:ext cx="12877800" cy="377762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p:txBody>
      </p:sp>
      <p:sp>
        <p:nvSpPr>
          <p:cNvPr id="448" name="Google Shape;448;p39"/>
          <p:cNvSpPr txBox="1"/>
          <p:nvPr/>
        </p:nvSpPr>
        <p:spPr>
          <a:xfrm>
            <a:off x="1447799" y="4317630"/>
            <a:ext cx="15372907" cy="4955203"/>
          </a:xfrm>
          <a:prstGeom prst="rect">
            <a:avLst/>
          </a:prstGeom>
          <a:noFill/>
          <a:ln>
            <a:noFill/>
          </a:ln>
        </p:spPr>
        <p:txBody>
          <a:bodyPr spcFirstLastPara="1" wrap="square" lIns="91425" tIns="45700" rIns="91425" bIns="45700" anchor="t" anchorCtr="0">
            <a:spAutoFit/>
          </a:bodyPr>
          <a:lstStyle/>
          <a:p>
            <a:pPr marL="571500" marR="0" lvl="0" indent="-571500" algn="l" rtl="0">
              <a:spcBef>
                <a:spcPts val="0"/>
              </a:spcBef>
              <a:spcAft>
                <a:spcPts val="0"/>
              </a:spcAft>
              <a:buClr>
                <a:schemeClr val="dk1"/>
              </a:buClr>
              <a:buSzPts val="3600"/>
              <a:buFont typeface="Noto Sans Symbols"/>
              <a:buChar char="⮚"/>
            </a:pPr>
            <a:r>
              <a:rPr lang="es" sz="3600" dirty="0">
                <a:solidFill>
                  <a:schemeClr val="dk1"/>
                </a:solidFill>
                <a:latin typeface="Calibri"/>
                <a:ea typeface="Calibri"/>
                <a:cs typeface="Calibri"/>
                <a:sym typeface="Calibri"/>
              </a:rPr>
              <a:t>Un modo de  representación gráfica de la distribución de una variable  cualitativa es el </a:t>
            </a:r>
            <a:r>
              <a:rPr lang="es" sz="3600" b="1" dirty="0">
                <a:solidFill>
                  <a:schemeClr val="dk1"/>
                </a:solidFill>
                <a:latin typeface="Calibri"/>
                <a:ea typeface="Calibri"/>
                <a:cs typeface="Calibri"/>
                <a:sym typeface="Calibri"/>
              </a:rPr>
              <a:t>gráfico circular (piechart)</a:t>
            </a:r>
            <a:r>
              <a:rPr lang="es" sz="3600" dirty="0">
                <a:solidFill>
                  <a:schemeClr val="dk1"/>
                </a:solidFill>
                <a:latin typeface="Calibri"/>
                <a:ea typeface="Calibri"/>
                <a:cs typeface="Calibri"/>
                <a:sym typeface="Calibri"/>
              </a:rPr>
              <a:t>, cuyos segmentos son proporcionales a las frecuencias de cada categoría.</a:t>
            </a:r>
            <a:endParaRPr dirty="0"/>
          </a:p>
          <a:p>
            <a:pPr marL="0" marR="0" lvl="0" indent="0" algn="l" rtl="0">
              <a:spcBef>
                <a:spcPts val="0"/>
              </a:spcBef>
              <a:spcAft>
                <a:spcPts val="0"/>
              </a:spcAft>
              <a:buNone/>
            </a:pPr>
            <a:endParaRPr sz="3600"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200"/>
              <a:buFont typeface="Droid Sans Mono"/>
              <a:buNone/>
            </a:pPr>
            <a:r>
              <a:rPr lang="es" sz="3200" dirty="0">
                <a:solidFill>
                  <a:schemeClr val="dk1"/>
                </a:solidFill>
                <a:latin typeface="Droid Sans Mono"/>
                <a:ea typeface="Droid Sans Mono"/>
                <a:cs typeface="Droid Sans Mono"/>
                <a:sym typeface="Droid Sans Mono"/>
              </a:rPr>
              <a:t>		x&lt;-table(sesso)</a:t>
            </a:r>
            <a:endParaRPr dirty="0"/>
          </a:p>
          <a:p>
            <a:pPr marL="0" marR="0" lvl="0" indent="0" algn="l" rtl="0">
              <a:spcBef>
                <a:spcPts val="0"/>
              </a:spcBef>
              <a:spcAft>
                <a:spcPts val="0"/>
              </a:spcAft>
              <a:buNone/>
            </a:pPr>
            <a:endParaRPr sz="3600" dirty="0">
              <a:solidFill>
                <a:schemeClr val="dk1"/>
              </a:solidFill>
              <a:latin typeface="Calibri"/>
              <a:ea typeface="Calibri"/>
              <a:cs typeface="Calibri"/>
              <a:sym typeface="Calibri"/>
            </a:endParaRPr>
          </a:p>
          <a:p>
            <a:pPr marL="571500" marR="0" lvl="0" indent="-571500" algn="l" rtl="0">
              <a:spcBef>
                <a:spcPts val="0"/>
              </a:spcBef>
              <a:spcAft>
                <a:spcPts val="0"/>
              </a:spcAft>
              <a:buClr>
                <a:schemeClr val="dk1"/>
              </a:buClr>
              <a:buSzPts val="3600"/>
              <a:buFont typeface="Noto Sans Symbols"/>
              <a:buChar char="⮚"/>
            </a:pPr>
            <a:r>
              <a:rPr lang="es" sz="3600" dirty="0">
                <a:solidFill>
                  <a:schemeClr val="dk1"/>
                </a:solidFill>
                <a:latin typeface="Calibri"/>
                <a:ea typeface="Calibri"/>
                <a:cs typeface="Calibri"/>
                <a:sym typeface="Calibri"/>
              </a:rPr>
              <a:t>Gráfico circular sin porcentajes:</a:t>
            </a:r>
            <a:endParaRPr dirty="0"/>
          </a:p>
          <a:p>
            <a:pPr marL="0" marR="0" lvl="0" indent="0" algn="l" rtl="0">
              <a:spcBef>
                <a:spcPts val="0"/>
              </a:spcBef>
              <a:spcAft>
                <a:spcPts val="0"/>
              </a:spcAft>
              <a:buNone/>
            </a:pPr>
            <a:endParaRPr sz="3600"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200"/>
              <a:buFont typeface="Droid Sans Mono"/>
              <a:buNone/>
            </a:pPr>
            <a:r>
              <a:rPr lang="es" sz="3200" dirty="0">
                <a:solidFill>
                  <a:schemeClr val="dk1"/>
                </a:solidFill>
                <a:latin typeface="Droid Sans Mono"/>
                <a:ea typeface="Droid Sans Mono"/>
                <a:cs typeface="Droid Sans Mono"/>
                <a:sym typeface="Droid Sans Mono"/>
              </a:rPr>
              <a:t>		pie(x, main = "Gráfico a torta sul sesso")</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4"/>
          <p:cNvSpPr txBox="1"/>
          <p:nvPr/>
        </p:nvSpPr>
        <p:spPr>
          <a:xfrm>
            <a:off x="1432560" y="1496219"/>
            <a:ext cx="618744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a:solidFill>
                  <a:srgbClr val="E7686A"/>
                </a:solidFill>
                <a:latin typeface="Calibri"/>
                <a:ea typeface="Calibri"/>
                <a:cs typeface="Calibri"/>
                <a:sym typeface="Calibri"/>
              </a:rPr>
              <a:t>Unidad 1: Introducción</a:t>
            </a:r>
            <a:endParaRPr sz="4000" b="1">
              <a:solidFill>
                <a:srgbClr val="E7686A"/>
              </a:solidFill>
              <a:latin typeface="Calibri"/>
              <a:ea typeface="Calibri"/>
              <a:cs typeface="Calibri"/>
              <a:sym typeface="Calibri"/>
            </a:endParaRPr>
          </a:p>
        </p:txBody>
      </p:sp>
      <p:sp>
        <p:nvSpPr>
          <p:cNvPr id="160" name="Google Shape;160;p4"/>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2800" b="1">
                <a:solidFill>
                  <a:srgbClr val="238791"/>
                </a:solidFill>
                <a:latin typeface="Calibri"/>
                <a:ea typeface="Calibri"/>
                <a:cs typeface="Calibri"/>
                <a:sym typeface="Calibri"/>
              </a:rPr>
              <a:t>Sección 2: El entorno informático</a:t>
            </a:r>
            <a:endParaRPr sz="2800" b="1">
              <a:solidFill>
                <a:srgbClr val="238791"/>
              </a:solidFill>
              <a:latin typeface="Calibri"/>
              <a:ea typeface="Calibri"/>
              <a:cs typeface="Calibri"/>
              <a:sym typeface="Calibri"/>
            </a:endParaRPr>
          </a:p>
        </p:txBody>
      </p:sp>
      <p:sp>
        <p:nvSpPr>
          <p:cNvPr id="161" name="Google Shape;161;p4"/>
          <p:cNvSpPr txBox="1"/>
          <p:nvPr/>
        </p:nvSpPr>
        <p:spPr>
          <a:xfrm>
            <a:off x="1447800" y="3361372"/>
            <a:ext cx="15240000" cy="4524275"/>
          </a:xfrm>
          <a:prstGeom prst="rect">
            <a:avLst/>
          </a:prstGeom>
          <a:noFill/>
          <a:ln>
            <a:noFill/>
          </a:ln>
        </p:spPr>
        <p:txBody>
          <a:bodyPr spcFirstLastPara="1" wrap="square" lIns="91425" tIns="45700" rIns="91425" bIns="45700" anchor="t" anchorCtr="0">
            <a:spAutoFit/>
          </a:bodyPr>
          <a:lstStyle/>
          <a:p>
            <a:pPr marL="457200" marR="0" lvl="0" indent="-431800" algn="l" rtl="0">
              <a:spcBef>
                <a:spcPts val="0"/>
              </a:spcBef>
              <a:spcAft>
                <a:spcPts val="0"/>
              </a:spcAft>
              <a:buClr>
                <a:schemeClr val="dk1"/>
              </a:buClr>
              <a:buSzPts val="3200"/>
              <a:buFont typeface="Calibri"/>
              <a:buChar char="●"/>
            </a:pPr>
            <a:r>
              <a:rPr lang="es" sz="3200" dirty="0">
                <a:solidFill>
                  <a:schemeClr val="dk1"/>
                </a:solidFill>
                <a:latin typeface="Calibri"/>
                <a:ea typeface="Calibri"/>
                <a:cs typeface="Calibri"/>
                <a:sym typeface="Calibri"/>
              </a:rPr>
              <a:t>Multiplataforma (Windows, MacOS, Linux);</a:t>
            </a:r>
            <a:endParaRPr sz="3200" dirty="0">
              <a:solidFill>
                <a:schemeClr val="dk1"/>
              </a:solidFill>
              <a:latin typeface="Calibri"/>
              <a:ea typeface="Calibri"/>
              <a:cs typeface="Calibri"/>
              <a:sym typeface="Calibri"/>
            </a:endParaRPr>
          </a:p>
          <a:p>
            <a:pPr marL="457200" marR="0" lvl="0" indent="-431800" algn="l" rtl="0">
              <a:spcBef>
                <a:spcPts val="0"/>
              </a:spcBef>
              <a:spcAft>
                <a:spcPts val="0"/>
              </a:spcAft>
              <a:buClr>
                <a:schemeClr val="dk1"/>
              </a:buClr>
              <a:buSzPts val="3200"/>
              <a:buFont typeface="Calibri"/>
              <a:buChar char="●"/>
            </a:pPr>
            <a:r>
              <a:rPr lang="es" sz="3200" dirty="0">
                <a:solidFill>
                  <a:schemeClr val="dk1"/>
                </a:solidFill>
                <a:latin typeface="Calibri"/>
                <a:ea typeface="Calibri"/>
                <a:cs typeface="Calibri"/>
                <a:sym typeface="Calibri"/>
              </a:rPr>
              <a:t>Código abierto (software, manuales, tarjetas de referencia, todo descargable desde el sitio web www.r-project.org);</a:t>
            </a:r>
            <a:endParaRPr sz="3200" dirty="0">
              <a:solidFill>
                <a:schemeClr val="dk1"/>
              </a:solidFill>
              <a:latin typeface="Calibri"/>
              <a:ea typeface="Calibri"/>
              <a:cs typeface="Calibri"/>
              <a:sym typeface="Calibri"/>
            </a:endParaRPr>
          </a:p>
          <a:p>
            <a:pPr marL="457200" marR="0" lvl="0" indent="-431800" algn="l" rtl="0">
              <a:spcBef>
                <a:spcPts val="0"/>
              </a:spcBef>
              <a:spcAft>
                <a:spcPts val="0"/>
              </a:spcAft>
              <a:buClr>
                <a:schemeClr val="dk1"/>
              </a:buClr>
              <a:buSzPts val="3200"/>
              <a:buFont typeface="Calibri"/>
              <a:buChar char="●"/>
            </a:pPr>
            <a:r>
              <a:rPr lang="es" sz="3200" dirty="0">
                <a:solidFill>
                  <a:schemeClr val="dk1"/>
                </a:solidFill>
                <a:latin typeface="Calibri"/>
                <a:ea typeface="Calibri"/>
                <a:cs typeface="Calibri"/>
                <a:sym typeface="Calibri"/>
              </a:rPr>
              <a:t>Cuenta con numerosas herramientas integradas para el análisis de datos;</a:t>
            </a:r>
            <a:endParaRPr sz="3200" dirty="0">
              <a:solidFill>
                <a:schemeClr val="dk1"/>
              </a:solidFill>
              <a:latin typeface="Calibri"/>
              <a:ea typeface="Calibri"/>
              <a:cs typeface="Calibri"/>
              <a:sym typeface="Calibri"/>
            </a:endParaRPr>
          </a:p>
          <a:p>
            <a:pPr marL="457200" marR="0" lvl="0" indent="-431800" algn="l" rtl="0">
              <a:spcBef>
                <a:spcPts val="0"/>
              </a:spcBef>
              <a:spcAft>
                <a:spcPts val="0"/>
              </a:spcAft>
              <a:buClr>
                <a:schemeClr val="dk1"/>
              </a:buClr>
              <a:buSzPts val="3200"/>
              <a:buFont typeface="Calibri"/>
              <a:buChar char="●"/>
            </a:pPr>
            <a:r>
              <a:rPr lang="es" sz="3200" dirty="0">
                <a:solidFill>
                  <a:schemeClr val="dk1"/>
                </a:solidFill>
                <a:latin typeface="Calibri"/>
                <a:ea typeface="Calibri"/>
                <a:cs typeface="Calibri"/>
                <a:sym typeface="Calibri"/>
              </a:rPr>
              <a:t>Permite el cálculo matricial;</a:t>
            </a:r>
            <a:endParaRPr sz="3200" dirty="0">
              <a:solidFill>
                <a:schemeClr val="dk1"/>
              </a:solidFill>
              <a:latin typeface="Calibri"/>
              <a:ea typeface="Calibri"/>
              <a:cs typeface="Calibri"/>
              <a:sym typeface="Calibri"/>
            </a:endParaRPr>
          </a:p>
          <a:p>
            <a:pPr marL="457200" marR="0" lvl="0" indent="-431800" algn="l" rtl="0">
              <a:spcBef>
                <a:spcPts val="0"/>
              </a:spcBef>
              <a:spcAft>
                <a:spcPts val="0"/>
              </a:spcAft>
              <a:buClr>
                <a:schemeClr val="dk1"/>
              </a:buClr>
              <a:buSzPts val="3200"/>
              <a:buFont typeface="Calibri"/>
              <a:buChar char="●"/>
            </a:pPr>
            <a:r>
              <a:rPr lang="es" sz="3200" dirty="0">
                <a:solidFill>
                  <a:schemeClr val="dk1"/>
                </a:solidFill>
                <a:latin typeface="Calibri"/>
                <a:ea typeface="Calibri"/>
                <a:cs typeface="Calibri"/>
                <a:sym typeface="Calibri"/>
              </a:rPr>
              <a:t>Fácil uso; útil para el almacenamiento de datos;</a:t>
            </a:r>
            <a:endParaRPr sz="3200" dirty="0">
              <a:solidFill>
                <a:schemeClr val="dk1"/>
              </a:solidFill>
              <a:latin typeface="Calibri"/>
              <a:ea typeface="Calibri"/>
              <a:cs typeface="Calibri"/>
              <a:sym typeface="Calibri"/>
            </a:endParaRPr>
          </a:p>
          <a:p>
            <a:pPr marL="457200" marR="0" lvl="0" indent="-431800" algn="l" rtl="0">
              <a:spcBef>
                <a:spcPts val="0"/>
              </a:spcBef>
              <a:spcAft>
                <a:spcPts val="0"/>
              </a:spcAft>
              <a:buClr>
                <a:schemeClr val="dk1"/>
              </a:buClr>
              <a:buSzPts val="3200"/>
              <a:buFont typeface="Calibri"/>
              <a:buChar char="●"/>
            </a:pPr>
            <a:r>
              <a:rPr lang="es" sz="3200" dirty="0">
                <a:solidFill>
                  <a:schemeClr val="dk1"/>
                </a:solidFill>
                <a:latin typeface="Calibri"/>
                <a:ea typeface="Calibri"/>
                <a:cs typeface="Calibri"/>
                <a:sym typeface="Calibri"/>
              </a:rPr>
              <a:t>El término “entorno” pretende destacar que R es un sistema completamente  planificado y coherente, no una colección de herramientas extremadamente específicas e inflexibles.</a:t>
            </a: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40"/>
          <p:cNvSpPr txBox="1"/>
          <p:nvPr/>
        </p:nvSpPr>
        <p:spPr>
          <a:xfrm>
            <a:off x="1432560" y="1496219"/>
            <a:ext cx="618744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a:solidFill>
                  <a:srgbClr val="E7686A"/>
                </a:solidFill>
                <a:latin typeface="Calibri"/>
                <a:ea typeface="Calibri"/>
                <a:cs typeface="Calibri"/>
                <a:sym typeface="Calibri"/>
              </a:rPr>
              <a:t>Unidad 3: RStudio</a:t>
            </a:r>
            <a:endParaRPr sz="4000" b="1">
              <a:solidFill>
                <a:srgbClr val="E7686A"/>
              </a:solidFill>
              <a:latin typeface="Calibri"/>
              <a:ea typeface="Calibri"/>
              <a:cs typeface="Calibri"/>
              <a:sym typeface="Calibri"/>
            </a:endParaRPr>
          </a:p>
        </p:txBody>
      </p:sp>
      <p:sp>
        <p:nvSpPr>
          <p:cNvPr id="454" name="Google Shape;454;p40"/>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2800" b="1" dirty="0">
                <a:solidFill>
                  <a:srgbClr val="238791"/>
                </a:solidFill>
                <a:latin typeface="Calibri"/>
                <a:ea typeface="Calibri"/>
                <a:cs typeface="Calibri"/>
                <a:sym typeface="Calibri"/>
              </a:rPr>
              <a:t>Sección 6: Gráficos en R </a:t>
            </a:r>
            <a:endParaRPr sz="2800" b="1" dirty="0">
              <a:solidFill>
                <a:srgbClr val="238791"/>
              </a:solidFill>
              <a:latin typeface="Calibri"/>
              <a:ea typeface="Calibri"/>
              <a:cs typeface="Calibri"/>
              <a:sym typeface="Calibri"/>
            </a:endParaRPr>
          </a:p>
        </p:txBody>
      </p:sp>
      <p:sp>
        <p:nvSpPr>
          <p:cNvPr id="455" name="Google Shape;455;p40"/>
          <p:cNvSpPr txBox="1"/>
          <p:nvPr/>
        </p:nvSpPr>
        <p:spPr>
          <a:xfrm>
            <a:off x="1447800" y="3100165"/>
            <a:ext cx="15544800" cy="5195453"/>
          </a:xfrm>
          <a:prstGeom prst="rect">
            <a:avLst/>
          </a:prstGeom>
          <a:noFill/>
          <a:ln>
            <a:noFill/>
          </a:ln>
        </p:spPr>
        <p:txBody>
          <a:bodyPr spcFirstLastPara="1" wrap="square" lIns="91425" tIns="45700" rIns="91425" bIns="45700" anchor="t" anchorCtr="0">
            <a:noAutofit/>
          </a:bodyPr>
          <a:lstStyle/>
          <a:p>
            <a:pPr marL="0" marR="0" lvl="0" indent="0" rtl="0">
              <a:lnSpc>
                <a:spcPct val="90000"/>
              </a:lnSpc>
              <a:spcBef>
                <a:spcPts val="0"/>
              </a:spcBef>
              <a:spcAft>
                <a:spcPts val="0"/>
              </a:spcAft>
              <a:buClr>
                <a:schemeClr val="dk1"/>
              </a:buClr>
              <a:buSzPts val="3200"/>
              <a:buFont typeface="Arial"/>
              <a:buNone/>
            </a:pPr>
            <a:endParaRPr sz="3200" b="1" dirty="0">
              <a:solidFill>
                <a:schemeClr val="dk1"/>
              </a:solidFill>
              <a:latin typeface="Calibri"/>
              <a:ea typeface="Calibri"/>
              <a:cs typeface="Calibri"/>
              <a:sym typeface="Calibri"/>
            </a:endParaRPr>
          </a:p>
          <a:p>
            <a:pPr marL="0" marR="0" lvl="0" indent="0" rtl="0">
              <a:lnSpc>
                <a:spcPct val="90000"/>
              </a:lnSpc>
              <a:spcBef>
                <a:spcPts val="1000"/>
              </a:spcBef>
              <a:spcAft>
                <a:spcPts val="0"/>
              </a:spcAft>
              <a:buClr>
                <a:schemeClr val="dk1"/>
              </a:buClr>
              <a:buSzPts val="3200"/>
              <a:buFont typeface="Arial"/>
              <a:buNone/>
            </a:pPr>
            <a:r>
              <a:rPr lang="es" sz="3200" b="1" dirty="0">
                <a:solidFill>
                  <a:schemeClr val="dk1"/>
                </a:solidFill>
                <a:latin typeface="Calibri"/>
                <a:ea typeface="Calibri"/>
                <a:cs typeface="Calibri"/>
                <a:sym typeface="Calibri"/>
              </a:rPr>
              <a:t>GRÁFICO CIRCULAR SIN PORCENTAJES</a:t>
            </a:r>
            <a:br>
              <a:rPr lang="en-US" sz="3200" b="1" dirty="0">
                <a:solidFill>
                  <a:schemeClr val="dk1"/>
                </a:solidFill>
                <a:latin typeface="Calibri"/>
                <a:ea typeface="Calibri"/>
                <a:cs typeface="Calibri"/>
                <a:sym typeface="Calibri"/>
              </a:rPr>
            </a:br>
            <a:r>
              <a:rPr lang="es" sz="3200" b="1" dirty="0">
                <a:solidFill>
                  <a:schemeClr val="dk1"/>
                </a:solidFill>
                <a:latin typeface="Calibri"/>
                <a:ea typeface="Calibri"/>
                <a:cs typeface="Calibri"/>
                <a:sym typeface="Calibri"/>
              </a:rPr>
              <a:t> </a:t>
            </a:r>
            <a:endParaRPr dirty="0"/>
          </a:p>
          <a:p>
            <a:pPr marL="0" marR="0" lvl="0" indent="0" rtl="0">
              <a:lnSpc>
                <a:spcPct val="90000"/>
              </a:lnSpc>
              <a:spcBef>
                <a:spcPts val="1000"/>
              </a:spcBef>
              <a:spcAft>
                <a:spcPts val="0"/>
              </a:spcAft>
              <a:buClr>
                <a:schemeClr val="dk1"/>
              </a:buClr>
              <a:buSzPts val="3200"/>
              <a:buFont typeface="Arial"/>
              <a:buNone/>
            </a:pPr>
            <a:endParaRPr sz="3200" dirty="0">
              <a:solidFill>
                <a:schemeClr val="dk1"/>
              </a:solidFill>
              <a:latin typeface="Droid Sans Mono"/>
              <a:ea typeface="Droid Sans Mono"/>
              <a:cs typeface="Droid Sans Mono"/>
              <a:sym typeface="Droid Sans Mono"/>
            </a:endParaRPr>
          </a:p>
        </p:txBody>
      </p:sp>
      <p:sp>
        <p:nvSpPr>
          <p:cNvPr id="456" name="Google Shape;456;p40"/>
          <p:cNvSpPr txBox="1"/>
          <p:nvPr/>
        </p:nvSpPr>
        <p:spPr>
          <a:xfrm>
            <a:off x="2133600" y="4517996"/>
            <a:ext cx="12877800" cy="377762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p:txBody>
      </p:sp>
      <p:pic>
        <p:nvPicPr>
          <p:cNvPr id="457" name="Google Shape;457;p40"/>
          <p:cNvPicPr preferRelativeResize="0"/>
          <p:nvPr/>
        </p:nvPicPr>
        <p:blipFill rotWithShape="1">
          <a:blip r:embed="rId3">
            <a:alphaModFix/>
          </a:blip>
          <a:srcRect/>
          <a:stretch/>
        </p:blipFill>
        <p:spPr>
          <a:xfrm>
            <a:off x="8305800" y="1496219"/>
            <a:ext cx="7865022" cy="732877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41"/>
          <p:cNvSpPr txBox="1"/>
          <p:nvPr/>
        </p:nvSpPr>
        <p:spPr>
          <a:xfrm>
            <a:off x="1432560" y="1496219"/>
            <a:ext cx="618744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a:solidFill>
                  <a:srgbClr val="E7686A"/>
                </a:solidFill>
                <a:latin typeface="Calibri"/>
                <a:ea typeface="Calibri"/>
                <a:cs typeface="Calibri"/>
                <a:sym typeface="Calibri"/>
              </a:rPr>
              <a:t>Unidad 3: RStudio</a:t>
            </a:r>
            <a:endParaRPr sz="4000" b="1">
              <a:solidFill>
                <a:srgbClr val="E7686A"/>
              </a:solidFill>
              <a:latin typeface="Calibri"/>
              <a:ea typeface="Calibri"/>
              <a:cs typeface="Calibri"/>
              <a:sym typeface="Calibri"/>
            </a:endParaRPr>
          </a:p>
        </p:txBody>
      </p:sp>
      <p:sp>
        <p:nvSpPr>
          <p:cNvPr id="463" name="Google Shape;463;p41"/>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2800" b="1" dirty="0">
                <a:solidFill>
                  <a:srgbClr val="238791"/>
                </a:solidFill>
                <a:latin typeface="Calibri"/>
                <a:ea typeface="Calibri"/>
                <a:cs typeface="Calibri"/>
                <a:sym typeface="Calibri"/>
              </a:rPr>
              <a:t>Sección 6: Gráficos en R </a:t>
            </a:r>
            <a:endParaRPr sz="2800" b="1" dirty="0">
              <a:solidFill>
                <a:srgbClr val="238791"/>
              </a:solidFill>
              <a:latin typeface="Calibri"/>
              <a:ea typeface="Calibri"/>
              <a:cs typeface="Calibri"/>
              <a:sym typeface="Calibri"/>
            </a:endParaRPr>
          </a:p>
        </p:txBody>
      </p:sp>
      <p:sp>
        <p:nvSpPr>
          <p:cNvPr id="464" name="Google Shape;464;p41"/>
          <p:cNvSpPr txBox="1"/>
          <p:nvPr/>
        </p:nvSpPr>
        <p:spPr>
          <a:xfrm>
            <a:off x="1447800" y="3100165"/>
            <a:ext cx="15544800" cy="5195453"/>
          </a:xfrm>
          <a:prstGeom prst="rect">
            <a:avLst/>
          </a:prstGeom>
          <a:noFill/>
          <a:ln>
            <a:noFill/>
          </a:ln>
        </p:spPr>
        <p:txBody>
          <a:bodyPr spcFirstLastPara="1" wrap="square" lIns="91425" tIns="45700" rIns="91425" bIns="45700" anchor="t" anchorCtr="0">
            <a:noAutofit/>
          </a:bodyPr>
          <a:lstStyle/>
          <a:p>
            <a:pPr marL="0" marR="0" lvl="0" indent="0" rtl="0">
              <a:lnSpc>
                <a:spcPct val="90000"/>
              </a:lnSpc>
              <a:spcBef>
                <a:spcPts val="0"/>
              </a:spcBef>
              <a:spcAft>
                <a:spcPts val="0"/>
              </a:spcAft>
              <a:buClr>
                <a:schemeClr val="dk1"/>
              </a:buClr>
              <a:buSzPts val="3200"/>
              <a:buFont typeface="Arial"/>
              <a:buNone/>
            </a:pPr>
            <a:r>
              <a:rPr lang="es" sz="3200" b="1"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GRÁFICO CIRCULARE PIE CON PORCENTAJES</a:t>
            </a:r>
            <a:br>
              <a:rPr lang="en-US" sz="3200" b="1"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br>
            <a:r>
              <a:rPr lang="es" sz="3200" b="1"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a:t>
            </a:r>
            <a:endParaRPr sz="3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90000"/>
              </a:lnSpc>
              <a:spcBef>
                <a:spcPts val="1000"/>
              </a:spcBef>
              <a:spcAft>
                <a:spcPts val="0"/>
              </a:spcAft>
              <a:buClr>
                <a:schemeClr val="dk1"/>
              </a:buClr>
              <a:buSzPts val="3200"/>
              <a:buFont typeface="Arial"/>
              <a:buNone/>
            </a:pPr>
            <a:endParaRPr sz="3200" dirty="0">
              <a:solidFill>
                <a:schemeClr val="dk1"/>
              </a:solidFill>
              <a:latin typeface="Calibri" panose="020F0502020204030204" pitchFamily="34" charset="0"/>
              <a:ea typeface="Calibri" panose="020F0502020204030204" pitchFamily="34" charset="0"/>
              <a:cs typeface="Calibri" panose="020F0502020204030204" pitchFamily="34" charset="0"/>
              <a:sym typeface="Droid Sans Mono"/>
            </a:endParaRPr>
          </a:p>
        </p:txBody>
      </p:sp>
      <p:sp>
        <p:nvSpPr>
          <p:cNvPr id="465" name="Google Shape;465;p41"/>
          <p:cNvSpPr txBox="1"/>
          <p:nvPr/>
        </p:nvSpPr>
        <p:spPr>
          <a:xfrm>
            <a:off x="2133600" y="4517996"/>
            <a:ext cx="12877800" cy="377762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p:txBody>
      </p:sp>
      <p:sp>
        <p:nvSpPr>
          <p:cNvPr id="466" name="Google Shape;466;p41"/>
          <p:cNvSpPr txBox="1"/>
          <p:nvPr/>
        </p:nvSpPr>
        <p:spPr>
          <a:xfrm>
            <a:off x="1765003" y="4852534"/>
            <a:ext cx="16352875" cy="3108543"/>
          </a:xfrm>
          <a:prstGeom prst="rect">
            <a:avLst/>
          </a:prstGeom>
          <a:noFill/>
          <a:ln>
            <a:noFill/>
          </a:ln>
        </p:spPr>
        <p:txBody>
          <a:bodyPr spcFirstLastPara="1" wrap="square" lIns="0" tIns="0" rIns="0" bIns="0" anchor="ctr" anchorCtr="0">
            <a:spAutoFit/>
          </a:bodyPr>
          <a:lstStyle/>
          <a:p>
            <a:pPr marL="0" marR="0" lvl="0" indent="0" rtl="0">
              <a:spcBef>
                <a:spcPts val="0"/>
              </a:spcBef>
              <a:spcAft>
                <a:spcPts val="600"/>
              </a:spcAft>
              <a:buClr>
                <a:schemeClr val="dk1"/>
              </a:buClr>
              <a:buSzPts val="2400"/>
              <a:buFont typeface="Arial"/>
              <a:buNone/>
            </a:pPr>
            <a:r>
              <a:rPr lang="es" sz="3200" dirty="0">
                <a:solidFill>
                  <a:schemeClr val="dk1"/>
                </a:solidFill>
                <a:latin typeface="Calibri" panose="020F0502020204030204" pitchFamily="34" charset="0"/>
                <a:ea typeface="Calibri" panose="020F0502020204030204" pitchFamily="34" charset="0"/>
                <a:cs typeface="Calibri" panose="020F0502020204030204" pitchFamily="34" charset="0"/>
                <a:sym typeface="Droid Sans Mono"/>
              </a:rPr>
              <a:t>etiquetas &lt;- c("Femmina", "Maschio", "N/A") 	#AÑADIR ETIQUETAS</a:t>
            </a:r>
            <a:br>
              <a:rPr lang="en-US" sz="3200" dirty="0">
                <a:solidFill>
                  <a:schemeClr val="dk1"/>
                </a:solidFill>
                <a:latin typeface="Calibri" panose="020F0502020204030204" pitchFamily="34" charset="0"/>
                <a:ea typeface="Calibri" panose="020F0502020204030204" pitchFamily="34" charset="0"/>
                <a:cs typeface="Calibri" panose="020F0502020204030204" pitchFamily="34" charset="0"/>
                <a:sym typeface="Droid Sans Mono"/>
              </a:rPr>
            </a:br>
            <a:r>
              <a:rPr lang="es" sz="3200" dirty="0">
                <a:solidFill>
                  <a:schemeClr val="dk1"/>
                </a:solidFill>
                <a:latin typeface="Calibri" panose="020F0502020204030204" pitchFamily="34" charset="0"/>
                <a:ea typeface="Calibri" panose="020F0502020204030204" pitchFamily="34" charset="0"/>
                <a:cs typeface="Calibri" panose="020F0502020204030204" pitchFamily="34" charset="0"/>
                <a:sym typeface="Droid Sans Mono"/>
              </a:rPr>
              <a:t>n&lt;-longitud(ANAG) 			#IMPORTACIÓN DE NÚMEROS DE MUESTRA</a:t>
            </a:r>
            <a:br>
              <a:rPr lang="en-US" sz="3200" dirty="0">
                <a:solidFill>
                  <a:schemeClr val="dk1"/>
                </a:solidFill>
                <a:latin typeface="Calibri" panose="020F0502020204030204" pitchFamily="34" charset="0"/>
                <a:ea typeface="Calibri" panose="020F0502020204030204" pitchFamily="34" charset="0"/>
                <a:cs typeface="Calibri" panose="020F0502020204030204" pitchFamily="34" charset="0"/>
                <a:sym typeface="Droid Sans Mono"/>
              </a:rPr>
            </a:br>
            <a:r>
              <a:rPr lang="es" sz="3200" dirty="0">
                <a:solidFill>
                  <a:schemeClr val="dk1"/>
                </a:solidFill>
                <a:latin typeface="Calibri" panose="020F0502020204030204" pitchFamily="34" charset="0"/>
                <a:ea typeface="Calibri" panose="020F0502020204030204" pitchFamily="34" charset="0"/>
                <a:cs typeface="Calibri" panose="020F0502020204030204" pitchFamily="34" charset="0"/>
                <a:sym typeface="Droid Sans Mono"/>
              </a:rPr>
              <a:t>pct &lt;- round(x/n*100) 		#CÁLCULO DE PORCENTAJES</a:t>
            </a:r>
            <a:br>
              <a:rPr lang="en-US" sz="3200" dirty="0">
                <a:solidFill>
                  <a:schemeClr val="dk1"/>
                </a:solidFill>
                <a:latin typeface="Calibri" panose="020F0502020204030204" pitchFamily="34" charset="0"/>
                <a:ea typeface="Calibri" panose="020F0502020204030204" pitchFamily="34" charset="0"/>
                <a:cs typeface="Calibri" panose="020F0502020204030204" pitchFamily="34" charset="0"/>
                <a:sym typeface="Droid Sans Mono"/>
              </a:rPr>
            </a:br>
            <a:r>
              <a:rPr lang="es" sz="3200" dirty="0">
                <a:solidFill>
                  <a:schemeClr val="dk1"/>
                </a:solidFill>
                <a:latin typeface="Calibri" panose="020F0502020204030204" pitchFamily="34" charset="0"/>
                <a:ea typeface="Calibri" panose="020F0502020204030204" pitchFamily="34" charset="0"/>
                <a:cs typeface="Calibri" panose="020F0502020204030204" pitchFamily="34" charset="0"/>
                <a:sym typeface="Droid Sans Mono"/>
              </a:rPr>
              <a:t>lbls &lt;- pegar(etiquetas, pct) 	# AGREGAR PORCENTAJES A LAS ETIQUETAS</a:t>
            </a:r>
            <a:endParaRPr sz="3200" dirty="0">
              <a:latin typeface="Calibri" panose="020F0502020204030204" pitchFamily="34" charset="0"/>
              <a:ea typeface="Calibri" panose="020F0502020204030204" pitchFamily="34" charset="0"/>
              <a:cs typeface="Calibri" panose="020F0502020204030204" pitchFamily="34" charset="0"/>
            </a:endParaRPr>
          </a:p>
          <a:p>
            <a:pPr marL="0" marR="0" lvl="0" indent="0" rtl="0">
              <a:spcBef>
                <a:spcPts val="0"/>
              </a:spcBef>
              <a:spcAft>
                <a:spcPts val="600"/>
              </a:spcAft>
              <a:buClr>
                <a:schemeClr val="dk1"/>
              </a:buClr>
              <a:buSzPts val="2400"/>
              <a:buFont typeface="Arial"/>
              <a:buNone/>
            </a:pPr>
            <a:r>
              <a:rPr lang="es" sz="3200" dirty="0">
                <a:solidFill>
                  <a:schemeClr val="dk1"/>
                </a:solidFill>
                <a:latin typeface="Calibri" panose="020F0502020204030204" pitchFamily="34" charset="0"/>
                <a:ea typeface="Calibri" panose="020F0502020204030204" pitchFamily="34" charset="0"/>
                <a:cs typeface="Calibri" panose="020F0502020204030204" pitchFamily="34" charset="0"/>
                <a:sym typeface="Droid Sans Mono"/>
              </a:rPr>
              <a:t>lbls &lt;- paste(lbls,"%",sep="") 	# AGREGAR EL SIMBOL % A LAS ETIQUETAS</a:t>
            </a:r>
            <a:br>
              <a:rPr lang="en-US" sz="3200" dirty="0">
                <a:solidFill>
                  <a:schemeClr val="dk1"/>
                </a:solidFill>
                <a:latin typeface="Calibri" panose="020F0502020204030204" pitchFamily="34" charset="0"/>
                <a:ea typeface="Calibri" panose="020F0502020204030204" pitchFamily="34" charset="0"/>
                <a:cs typeface="Calibri" panose="020F0502020204030204" pitchFamily="34" charset="0"/>
                <a:sym typeface="Droid Sans Mono"/>
              </a:rPr>
            </a:br>
            <a:r>
              <a:rPr lang="es" sz="3200" dirty="0">
                <a:solidFill>
                  <a:schemeClr val="dk1"/>
                </a:solidFill>
                <a:latin typeface="Calibri" panose="020F0502020204030204" pitchFamily="34" charset="0"/>
                <a:ea typeface="Calibri" panose="020F0502020204030204" pitchFamily="34" charset="0"/>
                <a:cs typeface="Calibri" panose="020F0502020204030204" pitchFamily="34" charset="0"/>
                <a:sym typeface="Droid Sans Mono"/>
              </a:rPr>
              <a:t>pie(x,labels = lbls, col=rainbow(length(lbls)),main= "Grafico a torta del genere dei rispondenti")</a:t>
            </a:r>
            <a:endParaRPr sz="32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42"/>
          <p:cNvSpPr txBox="1"/>
          <p:nvPr/>
        </p:nvSpPr>
        <p:spPr>
          <a:xfrm>
            <a:off x="1432560" y="1496219"/>
            <a:ext cx="618744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a:solidFill>
                  <a:srgbClr val="E7686A"/>
                </a:solidFill>
                <a:latin typeface="Calibri"/>
                <a:ea typeface="Calibri"/>
                <a:cs typeface="Calibri"/>
                <a:sym typeface="Calibri"/>
              </a:rPr>
              <a:t>Unidad 3: RStudio</a:t>
            </a:r>
            <a:endParaRPr sz="4000" b="1">
              <a:solidFill>
                <a:srgbClr val="E7686A"/>
              </a:solidFill>
              <a:latin typeface="Calibri"/>
              <a:ea typeface="Calibri"/>
              <a:cs typeface="Calibri"/>
              <a:sym typeface="Calibri"/>
            </a:endParaRPr>
          </a:p>
        </p:txBody>
      </p:sp>
      <p:sp>
        <p:nvSpPr>
          <p:cNvPr id="472" name="Google Shape;472;p42"/>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s" sz="2800" b="1" dirty="0">
                <a:solidFill>
                  <a:srgbClr val="238791"/>
                </a:solidFill>
                <a:latin typeface="Calibri"/>
                <a:ea typeface="Calibri"/>
                <a:cs typeface="Calibri"/>
                <a:sym typeface="Calibri"/>
              </a:rPr>
              <a:t>Sección 6: Gráficos en R </a:t>
            </a:r>
            <a:endParaRPr sz="2800" b="1" dirty="0">
              <a:solidFill>
                <a:srgbClr val="238791"/>
              </a:solidFill>
              <a:latin typeface="Calibri"/>
              <a:ea typeface="Calibri"/>
              <a:cs typeface="Calibri"/>
              <a:sym typeface="Calibri"/>
            </a:endParaRPr>
          </a:p>
        </p:txBody>
      </p:sp>
      <p:sp>
        <p:nvSpPr>
          <p:cNvPr id="473" name="Google Shape;473;p42"/>
          <p:cNvSpPr txBox="1"/>
          <p:nvPr/>
        </p:nvSpPr>
        <p:spPr>
          <a:xfrm>
            <a:off x="1447800" y="3128807"/>
            <a:ext cx="15544800" cy="5195453"/>
          </a:xfrm>
          <a:prstGeom prst="rect">
            <a:avLst/>
          </a:prstGeom>
          <a:noFill/>
          <a:ln>
            <a:noFill/>
          </a:ln>
        </p:spPr>
        <p:txBody>
          <a:bodyPr spcFirstLastPara="1" wrap="square" lIns="91425" tIns="45700" rIns="91425" bIns="45700" anchor="t" anchorCtr="0">
            <a:noAutofit/>
          </a:bodyPr>
          <a:lstStyle/>
          <a:p>
            <a:pPr marL="0" marR="0" lvl="0" indent="0" rtl="0">
              <a:lnSpc>
                <a:spcPct val="90000"/>
              </a:lnSpc>
              <a:spcBef>
                <a:spcPts val="0"/>
              </a:spcBef>
              <a:spcAft>
                <a:spcPts val="0"/>
              </a:spcAft>
              <a:buClr>
                <a:schemeClr val="dk1"/>
              </a:buClr>
              <a:buSzPts val="3200"/>
              <a:buFont typeface="Arial"/>
              <a:buNone/>
            </a:pPr>
            <a:r>
              <a:rPr lang="es" sz="3200" b="1" dirty="0">
                <a:solidFill>
                  <a:schemeClr val="dk1"/>
                </a:solidFill>
                <a:latin typeface="Calibri"/>
                <a:ea typeface="Calibri"/>
                <a:cs typeface="Calibri"/>
                <a:sym typeface="Calibri"/>
              </a:rPr>
              <a:t>GRÁFICO CIRCULAR CON PORCENTAJES</a:t>
            </a:r>
            <a:br>
              <a:rPr lang="en-US" sz="3200" b="1" dirty="0">
                <a:solidFill>
                  <a:schemeClr val="dk1"/>
                </a:solidFill>
                <a:latin typeface="Calibri"/>
                <a:ea typeface="Calibri"/>
                <a:cs typeface="Calibri"/>
                <a:sym typeface="Calibri"/>
              </a:rPr>
            </a:br>
            <a:r>
              <a:rPr lang="es" sz="3200" b="1" dirty="0">
                <a:solidFill>
                  <a:schemeClr val="dk1"/>
                </a:solidFill>
                <a:latin typeface="Calibri"/>
                <a:ea typeface="Calibri"/>
                <a:cs typeface="Calibri"/>
                <a:sym typeface="Calibri"/>
              </a:rPr>
              <a:t> </a:t>
            </a:r>
            <a:endParaRPr dirty="0"/>
          </a:p>
          <a:p>
            <a:pPr marL="0" marR="0" lvl="0" indent="0" algn="just" rtl="0">
              <a:lnSpc>
                <a:spcPct val="90000"/>
              </a:lnSpc>
              <a:spcBef>
                <a:spcPts val="1000"/>
              </a:spcBef>
              <a:spcAft>
                <a:spcPts val="0"/>
              </a:spcAft>
              <a:buClr>
                <a:schemeClr val="dk1"/>
              </a:buClr>
              <a:buSzPts val="3200"/>
              <a:buFont typeface="Arial"/>
              <a:buNone/>
            </a:pPr>
            <a:endParaRPr sz="3200" dirty="0">
              <a:solidFill>
                <a:schemeClr val="dk1"/>
              </a:solidFill>
              <a:latin typeface="Droid Sans Mono"/>
              <a:ea typeface="Droid Sans Mono"/>
              <a:cs typeface="Droid Sans Mono"/>
              <a:sym typeface="Droid Sans Mono"/>
            </a:endParaRPr>
          </a:p>
        </p:txBody>
      </p:sp>
      <p:sp>
        <p:nvSpPr>
          <p:cNvPr id="474" name="Google Shape;474;p42"/>
          <p:cNvSpPr txBox="1"/>
          <p:nvPr/>
        </p:nvSpPr>
        <p:spPr>
          <a:xfrm>
            <a:off x="2133600" y="4517996"/>
            <a:ext cx="12877800" cy="377762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p:txBody>
      </p:sp>
      <p:pic>
        <p:nvPicPr>
          <p:cNvPr id="475" name="Google Shape;475;p42"/>
          <p:cNvPicPr preferRelativeResize="0"/>
          <p:nvPr/>
        </p:nvPicPr>
        <p:blipFill rotWithShape="1">
          <a:blip r:embed="rId3">
            <a:alphaModFix/>
          </a:blip>
          <a:srcRect/>
          <a:stretch/>
        </p:blipFill>
        <p:spPr>
          <a:xfrm>
            <a:off x="9011486" y="1689553"/>
            <a:ext cx="6934200" cy="7385612"/>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43"/>
          <p:cNvSpPr txBox="1"/>
          <p:nvPr/>
        </p:nvSpPr>
        <p:spPr>
          <a:xfrm>
            <a:off x="1432560" y="1496219"/>
            <a:ext cx="618744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a:solidFill>
                  <a:srgbClr val="E7686A"/>
                </a:solidFill>
                <a:latin typeface="Calibri"/>
                <a:ea typeface="Calibri"/>
                <a:cs typeface="Calibri"/>
                <a:sym typeface="Calibri"/>
              </a:rPr>
              <a:t>Unidad 3: RStudio</a:t>
            </a:r>
            <a:endParaRPr sz="4000" b="1">
              <a:solidFill>
                <a:srgbClr val="E7686A"/>
              </a:solidFill>
              <a:latin typeface="Calibri"/>
              <a:ea typeface="Calibri"/>
              <a:cs typeface="Calibri"/>
              <a:sym typeface="Calibri"/>
            </a:endParaRPr>
          </a:p>
        </p:txBody>
      </p:sp>
      <p:sp>
        <p:nvSpPr>
          <p:cNvPr id="481" name="Google Shape;481;p43"/>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2800" b="1" dirty="0">
                <a:solidFill>
                  <a:srgbClr val="238791"/>
                </a:solidFill>
                <a:latin typeface="Calibri"/>
                <a:ea typeface="Calibri"/>
                <a:cs typeface="Calibri"/>
                <a:sym typeface="Calibri"/>
              </a:rPr>
              <a:t>Sección 6: Gráficos en R</a:t>
            </a:r>
            <a:endParaRPr sz="2800" b="1" dirty="0">
              <a:solidFill>
                <a:srgbClr val="238791"/>
              </a:solidFill>
              <a:latin typeface="Calibri"/>
              <a:ea typeface="Calibri"/>
              <a:cs typeface="Calibri"/>
              <a:sym typeface="Calibri"/>
            </a:endParaRPr>
          </a:p>
        </p:txBody>
      </p:sp>
      <p:sp>
        <p:nvSpPr>
          <p:cNvPr id="482" name="Google Shape;482;p43"/>
          <p:cNvSpPr txBox="1"/>
          <p:nvPr/>
        </p:nvSpPr>
        <p:spPr>
          <a:xfrm>
            <a:off x="1447800" y="3100165"/>
            <a:ext cx="15544800" cy="5195453"/>
          </a:xfrm>
          <a:prstGeom prst="rect">
            <a:avLst/>
          </a:prstGeom>
          <a:noFill/>
          <a:ln>
            <a:noFill/>
          </a:ln>
        </p:spPr>
        <p:txBody>
          <a:bodyPr spcFirstLastPara="1" wrap="square" lIns="91425" tIns="45700" rIns="91425" bIns="45700" anchor="t" anchorCtr="0">
            <a:noAutofit/>
          </a:bodyPr>
          <a:lstStyle/>
          <a:p>
            <a:pPr marL="0" marR="0" lvl="0" indent="0" rtl="0">
              <a:lnSpc>
                <a:spcPct val="90000"/>
              </a:lnSpc>
              <a:spcBef>
                <a:spcPts val="0"/>
              </a:spcBef>
              <a:spcAft>
                <a:spcPts val="0"/>
              </a:spcAft>
              <a:buClr>
                <a:schemeClr val="dk1"/>
              </a:buClr>
              <a:buSzPts val="3200"/>
              <a:buFont typeface="Arial"/>
              <a:buNone/>
            </a:pPr>
            <a:r>
              <a:rPr lang="es" sz="3200" b="1"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GRÁFICO DE BARRAS</a:t>
            </a:r>
            <a:br>
              <a:rPr lang="en-US" sz="3200" b="1"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br>
            <a:r>
              <a:rPr lang="es" sz="3200" b="1"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a:t>
            </a:r>
            <a:endParaRPr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90000"/>
              </a:lnSpc>
              <a:spcBef>
                <a:spcPts val="1000"/>
              </a:spcBef>
              <a:spcAft>
                <a:spcPts val="0"/>
              </a:spcAft>
              <a:buClr>
                <a:schemeClr val="dk1"/>
              </a:buClr>
              <a:buSzPts val="3200"/>
              <a:buFont typeface="Arial"/>
              <a:buNone/>
            </a:pPr>
            <a:endParaRPr sz="3200" dirty="0">
              <a:solidFill>
                <a:schemeClr val="dk1"/>
              </a:solidFill>
              <a:latin typeface="Calibri" panose="020F0502020204030204" pitchFamily="34" charset="0"/>
              <a:ea typeface="Calibri" panose="020F0502020204030204" pitchFamily="34" charset="0"/>
              <a:cs typeface="Calibri" panose="020F0502020204030204" pitchFamily="34" charset="0"/>
              <a:sym typeface="Droid Sans Mono"/>
            </a:endParaRPr>
          </a:p>
        </p:txBody>
      </p:sp>
      <p:sp>
        <p:nvSpPr>
          <p:cNvPr id="483" name="Google Shape;483;p43"/>
          <p:cNvSpPr txBox="1"/>
          <p:nvPr/>
        </p:nvSpPr>
        <p:spPr>
          <a:xfrm>
            <a:off x="2362199" y="4064051"/>
            <a:ext cx="14841279" cy="3777622"/>
          </a:xfrm>
          <a:prstGeom prst="rect">
            <a:avLst/>
          </a:prstGeom>
          <a:noFill/>
          <a:ln>
            <a:noFill/>
          </a:ln>
        </p:spPr>
        <p:txBody>
          <a:bodyPr spcFirstLastPara="1" wrap="square" lIns="91425" tIns="45700" rIns="91425" bIns="45700" anchor="t" anchorCtr="0">
            <a:noAutofit/>
          </a:bodyPr>
          <a:lstStyle/>
          <a:p>
            <a:pPr marL="457200" marR="0" lvl="0" indent="-457200" rtl="0">
              <a:lnSpc>
                <a:spcPct val="90000"/>
              </a:lnSpc>
              <a:spcBef>
                <a:spcPts val="0"/>
              </a:spcBef>
              <a:spcAft>
                <a:spcPts val="0"/>
              </a:spcAft>
              <a:buClr>
                <a:schemeClr val="dk1"/>
              </a:buClr>
              <a:buSzPts val="3200"/>
              <a:buFont typeface="Noto Sans Symbols"/>
              <a:buChar char="⮚"/>
            </a:pPr>
            <a:r>
              <a:rPr lang="es" sz="3200" dirty="0">
                <a:solidFill>
                  <a:schemeClr val="dk1"/>
                </a:solidFill>
                <a:latin typeface="Calibri"/>
                <a:ea typeface="Calibri"/>
                <a:cs typeface="Calibri"/>
                <a:sym typeface="Calibri"/>
              </a:rPr>
              <a:t>Útil para variables cualitativas y para resaltar las frecuencias absolutas de cada variable.</a:t>
            </a:r>
            <a:br>
              <a:rPr lang="en-US" sz="3200" dirty="0">
                <a:solidFill>
                  <a:schemeClr val="dk1"/>
                </a:solidFill>
                <a:latin typeface="Calibri"/>
                <a:ea typeface="Calibri"/>
                <a:cs typeface="Calibri"/>
                <a:sym typeface="Calibri"/>
              </a:rPr>
            </a:br>
            <a:endParaRPr sz="3200" dirty="0">
              <a:solidFill>
                <a:schemeClr val="dk1"/>
              </a:solidFill>
              <a:latin typeface="Calibri"/>
              <a:ea typeface="Calibri"/>
              <a:cs typeface="Calibri"/>
              <a:sym typeface="Calibri"/>
            </a:endParaRPr>
          </a:p>
          <a:p>
            <a:pPr marL="0" marR="0" lvl="0" indent="0" rtl="0">
              <a:lnSpc>
                <a:spcPct val="90000"/>
              </a:lnSpc>
              <a:spcBef>
                <a:spcPts val="1000"/>
              </a:spcBef>
              <a:spcAft>
                <a:spcPts val="0"/>
              </a:spcAft>
              <a:buClr>
                <a:schemeClr val="dk1"/>
              </a:buClr>
              <a:buSzPts val="3200"/>
              <a:buFont typeface="Arial"/>
              <a:buNone/>
            </a:pPr>
            <a:r>
              <a:rPr lang="es" sz="3200" dirty="0">
                <a:solidFill>
                  <a:schemeClr val="dk1"/>
                </a:solidFill>
                <a:latin typeface="Droid Sans Mono"/>
                <a:ea typeface="Droid Sans Mono"/>
                <a:cs typeface="Droid Sans Mono"/>
                <a:sym typeface="Droid Sans Mono"/>
              </a:rPr>
              <a:t>X&lt;-table(sesso)</a:t>
            </a:r>
            <a:endParaRPr dirty="0"/>
          </a:p>
          <a:p>
            <a:pPr marL="0" marR="0" lvl="0" indent="0" rtl="0">
              <a:lnSpc>
                <a:spcPct val="90000"/>
              </a:lnSpc>
              <a:spcBef>
                <a:spcPts val="1000"/>
              </a:spcBef>
              <a:spcAft>
                <a:spcPts val="0"/>
              </a:spcAft>
              <a:buClr>
                <a:schemeClr val="dk1"/>
              </a:buClr>
              <a:buSzPts val="3200"/>
              <a:buFont typeface="Arial"/>
              <a:buNone/>
            </a:pPr>
            <a:endParaRPr sz="3200" dirty="0">
              <a:solidFill>
                <a:schemeClr val="dk1"/>
              </a:solidFill>
              <a:latin typeface="Droid Sans Mono"/>
              <a:ea typeface="Droid Sans Mono"/>
              <a:cs typeface="Droid Sans Mono"/>
              <a:sym typeface="Droid Sans Mono"/>
            </a:endParaRPr>
          </a:p>
          <a:p>
            <a:pPr marL="0" marR="0" lvl="0" indent="0" rtl="0">
              <a:lnSpc>
                <a:spcPct val="90000"/>
              </a:lnSpc>
              <a:spcBef>
                <a:spcPts val="1000"/>
              </a:spcBef>
              <a:spcAft>
                <a:spcPts val="0"/>
              </a:spcAft>
              <a:buClr>
                <a:schemeClr val="dk1"/>
              </a:buClr>
              <a:buSzPts val="3200"/>
              <a:buFont typeface="Arial"/>
              <a:buNone/>
            </a:pPr>
            <a:r>
              <a:rPr lang="es" sz="3200" dirty="0">
                <a:solidFill>
                  <a:schemeClr val="dk1"/>
                </a:solidFill>
                <a:latin typeface="Droid Sans Mono"/>
                <a:ea typeface="Droid Sans Mono"/>
                <a:cs typeface="Droid Sans Mono"/>
                <a:sym typeface="Droid Sans Mono"/>
              </a:rPr>
              <a:t>barplot(x, main="Genere dei rispondenti", border="blue", ylab="Frequenze Assolute")</a:t>
            </a:r>
            <a:endParaRP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44"/>
          <p:cNvSpPr txBox="1"/>
          <p:nvPr/>
        </p:nvSpPr>
        <p:spPr>
          <a:xfrm>
            <a:off x="1432560" y="1496219"/>
            <a:ext cx="618744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a:solidFill>
                  <a:srgbClr val="E7686A"/>
                </a:solidFill>
                <a:latin typeface="Calibri"/>
                <a:ea typeface="Calibri"/>
                <a:cs typeface="Calibri"/>
                <a:sym typeface="Calibri"/>
              </a:rPr>
              <a:t>Unidad 3: RStudio</a:t>
            </a:r>
            <a:endParaRPr sz="4000" b="1">
              <a:solidFill>
                <a:srgbClr val="E7686A"/>
              </a:solidFill>
              <a:latin typeface="Calibri"/>
              <a:ea typeface="Calibri"/>
              <a:cs typeface="Calibri"/>
              <a:sym typeface="Calibri"/>
            </a:endParaRPr>
          </a:p>
        </p:txBody>
      </p:sp>
      <p:sp>
        <p:nvSpPr>
          <p:cNvPr id="489" name="Google Shape;489;p44"/>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2800" b="1" dirty="0">
                <a:solidFill>
                  <a:srgbClr val="238791"/>
                </a:solidFill>
                <a:latin typeface="Calibri"/>
                <a:ea typeface="Calibri"/>
                <a:cs typeface="Calibri"/>
                <a:sym typeface="Calibri"/>
              </a:rPr>
              <a:t>Sección 6: Gráficos en R </a:t>
            </a:r>
            <a:endParaRPr sz="2800" b="1" dirty="0">
              <a:solidFill>
                <a:srgbClr val="238791"/>
              </a:solidFill>
              <a:latin typeface="Calibri"/>
              <a:ea typeface="Calibri"/>
              <a:cs typeface="Calibri"/>
              <a:sym typeface="Calibri"/>
            </a:endParaRPr>
          </a:p>
        </p:txBody>
      </p:sp>
      <p:sp>
        <p:nvSpPr>
          <p:cNvPr id="490" name="Google Shape;490;p44"/>
          <p:cNvSpPr txBox="1"/>
          <p:nvPr/>
        </p:nvSpPr>
        <p:spPr>
          <a:xfrm>
            <a:off x="1447800" y="3100165"/>
            <a:ext cx="15544800" cy="5195453"/>
          </a:xfrm>
          <a:prstGeom prst="rect">
            <a:avLst/>
          </a:prstGeom>
          <a:noFill/>
          <a:ln>
            <a:noFill/>
          </a:ln>
        </p:spPr>
        <p:txBody>
          <a:bodyPr spcFirstLastPara="1" wrap="square" lIns="91425" tIns="45700" rIns="91425" bIns="45700" anchor="t" anchorCtr="0">
            <a:noAutofit/>
          </a:bodyPr>
          <a:lstStyle/>
          <a:p>
            <a:pPr marL="0" marR="0" lvl="0" indent="0" rtl="0">
              <a:lnSpc>
                <a:spcPct val="90000"/>
              </a:lnSpc>
              <a:spcBef>
                <a:spcPts val="0"/>
              </a:spcBef>
              <a:spcAft>
                <a:spcPts val="0"/>
              </a:spcAft>
              <a:buClr>
                <a:schemeClr val="dk1"/>
              </a:buClr>
              <a:buSzPts val="3200"/>
              <a:buFont typeface="Arial"/>
              <a:buNone/>
            </a:pPr>
            <a:r>
              <a:rPr lang="es" sz="3200" b="1" dirty="0">
                <a:solidFill>
                  <a:schemeClr val="dk1"/>
                </a:solidFill>
                <a:latin typeface="Calibri"/>
                <a:ea typeface="Calibri"/>
                <a:cs typeface="Calibri"/>
                <a:sym typeface="Calibri"/>
              </a:rPr>
              <a:t>GRÁFICO DE BARRAS</a:t>
            </a:r>
            <a:br>
              <a:rPr lang="en-US" sz="3200" b="1" dirty="0">
                <a:solidFill>
                  <a:schemeClr val="dk1"/>
                </a:solidFill>
                <a:latin typeface="Calibri"/>
                <a:ea typeface="Calibri"/>
                <a:cs typeface="Calibri"/>
                <a:sym typeface="Calibri"/>
              </a:rPr>
            </a:br>
            <a:r>
              <a:rPr lang="es" sz="3200" b="1" dirty="0">
                <a:solidFill>
                  <a:schemeClr val="dk1"/>
                </a:solidFill>
                <a:latin typeface="Calibri"/>
                <a:ea typeface="Calibri"/>
                <a:cs typeface="Calibri"/>
                <a:sym typeface="Calibri"/>
              </a:rPr>
              <a:t> </a:t>
            </a:r>
            <a:endParaRPr dirty="0"/>
          </a:p>
          <a:p>
            <a:pPr marL="0" marR="0" lvl="0" indent="0" algn="just" rtl="0">
              <a:lnSpc>
                <a:spcPct val="90000"/>
              </a:lnSpc>
              <a:spcBef>
                <a:spcPts val="1000"/>
              </a:spcBef>
              <a:spcAft>
                <a:spcPts val="0"/>
              </a:spcAft>
              <a:buClr>
                <a:schemeClr val="dk1"/>
              </a:buClr>
              <a:buSzPts val="3200"/>
              <a:buFont typeface="Arial"/>
              <a:buNone/>
            </a:pPr>
            <a:endParaRPr sz="3200" dirty="0">
              <a:solidFill>
                <a:schemeClr val="dk1"/>
              </a:solidFill>
              <a:latin typeface="Droid Sans Mono"/>
              <a:ea typeface="Droid Sans Mono"/>
              <a:cs typeface="Droid Sans Mono"/>
              <a:sym typeface="Droid Sans Mono"/>
            </a:endParaRPr>
          </a:p>
        </p:txBody>
      </p:sp>
      <p:pic>
        <p:nvPicPr>
          <p:cNvPr id="491" name="Google Shape;491;p44"/>
          <p:cNvPicPr preferRelativeResize="0"/>
          <p:nvPr/>
        </p:nvPicPr>
        <p:blipFill rotWithShape="1">
          <a:blip r:embed="rId3">
            <a:alphaModFix/>
          </a:blip>
          <a:srcRect/>
          <a:stretch/>
        </p:blipFill>
        <p:spPr>
          <a:xfrm>
            <a:off x="6172201" y="1991383"/>
            <a:ext cx="11664600" cy="642688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45"/>
          <p:cNvSpPr txBox="1"/>
          <p:nvPr/>
        </p:nvSpPr>
        <p:spPr>
          <a:xfrm>
            <a:off x="1432560" y="1496219"/>
            <a:ext cx="618744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a:solidFill>
                  <a:srgbClr val="E7686A"/>
                </a:solidFill>
                <a:latin typeface="Calibri"/>
                <a:ea typeface="Calibri"/>
                <a:cs typeface="Calibri"/>
                <a:sym typeface="Calibri"/>
              </a:rPr>
              <a:t>Unidad 3: RStudio</a:t>
            </a:r>
            <a:endParaRPr sz="4000" b="1">
              <a:solidFill>
                <a:srgbClr val="E7686A"/>
              </a:solidFill>
              <a:latin typeface="Calibri"/>
              <a:ea typeface="Calibri"/>
              <a:cs typeface="Calibri"/>
              <a:sym typeface="Calibri"/>
            </a:endParaRPr>
          </a:p>
        </p:txBody>
      </p:sp>
      <p:sp>
        <p:nvSpPr>
          <p:cNvPr id="497" name="Google Shape;497;p45"/>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s" sz="2800" b="1" dirty="0">
                <a:solidFill>
                  <a:srgbClr val="238791"/>
                </a:solidFill>
                <a:latin typeface="Calibri"/>
                <a:ea typeface="Calibri"/>
                <a:cs typeface="Calibri"/>
                <a:sym typeface="Calibri"/>
              </a:rPr>
              <a:t>Sección 6 : Graficos en R </a:t>
            </a:r>
            <a:endParaRPr sz="2800" b="1" dirty="0">
              <a:solidFill>
                <a:srgbClr val="238791"/>
              </a:solidFill>
              <a:latin typeface="Calibri"/>
              <a:ea typeface="Calibri"/>
              <a:cs typeface="Calibri"/>
              <a:sym typeface="Calibri"/>
            </a:endParaRPr>
          </a:p>
        </p:txBody>
      </p:sp>
      <p:sp>
        <p:nvSpPr>
          <p:cNvPr id="498" name="Google Shape;498;p45"/>
          <p:cNvSpPr txBox="1"/>
          <p:nvPr/>
        </p:nvSpPr>
        <p:spPr>
          <a:xfrm>
            <a:off x="1447800" y="3100165"/>
            <a:ext cx="15544800" cy="5195453"/>
          </a:xfrm>
          <a:prstGeom prst="rect">
            <a:avLst/>
          </a:prstGeom>
          <a:noFill/>
          <a:ln>
            <a:noFill/>
          </a:ln>
        </p:spPr>
        <p:txBody>
          <a:bodyPr spcFirstLastPara="1" wrap="square" lIns="91425" tIns="45700" rIns="91425" bIns="45700" anchor="t" anchorCtr="0">
            <a:noAutofit/>
          </a:bodyPr>
          <a:lstStyle/>
          <a:p>
            <a:pPr marL="0" marR="0" lvl="0" indent="0" rtl="0">
              <a:lnSpc>
                <a:spcPct val="90000"/>
              </a:lnSpc>
              <a:spcBef>
                <a:spcPts val="0"/>
              </a:spcBef>
              <a:spcAft>
                <a:spcPts val="0"/>
              </a:spcAft>
              <a:buClr>
                <a:schemeClr val="dk1"/>
              </a:buClr>
              <a:buSzPts val="3200"/>
              <a:buFont typeface="Arial"/>
              <a:buNone/>
            </a:pPr>
            <a:r>
              <a:rPr lang="es" sz="3200" b="1" dirty="0">
                <a:solidFill>
                  <a:schemeClr val="dk1"/>
                </a:solidFill>
                <a:latin typeface="Calibri"/>
                <a:ea typeface="Calibri"/>
                <a:cs typeface="Calibri"/>
                <a:sym typeface="Calibri"/>
              </a:rPr>
              <a:t>GRÁFICO DE BARRAS: Calcular frecuencias relativas</a:t>
            </a:r>
            <a:br>
              <a:rPr lang="en-US" sz="3200" b="1" dirty="0">
                <a:solidFill>
                  <a:schemeClr val="dk1"/>
                </a:solidFill>
                <a:latin typeface="Calibri"/>
                <a:ea typeface="Calibri"/>
                <a:cs typeface="Calibri"/>
                <a:sym typeface="Calibri"/>
              </a:rPr>
            </a:br>
            <a:endParaRPr sz="3200" b="1" dirty="0">
              <a:solidFill>
                <a:schemeClr val="dk1"/>
              </a:solidFill>
              <a:latin typeface="Calibri"/>
              <a:ea typeface="Calibri"/>
              <a:cs typeface="Calibri"/>
              <a:sym typeface="Calibri"/>
            </a:endParaRPr>
          </a:p>
          <a:p>
            <a:pPr marL="0" marR="0" lvl="0" indent="0" rtl="0">
              <a:lnSpc>
                <a:spcPct val="90000"/>
              </a:lnSpc>
              <a:spcBef>
                <a:spcPts val="1000"/>
              </a:spcBef>
              <a:spcAft>
                <a:spcPts val="0"/>
              </a:spcAft>
              <a:buClr>
                <a:schemeClr val="dk1"/>
              </a:buClr>
              <a:buSzPts val="3200"/>
              <a:buFont typeface="Arial"/>
              <a:buNone/>
            </a:pPr>
            <a:r>
              <a:rPr lang="es" sz="3200" b="1" dirty="0">
                <a:solidFill>
                  <a:schemeClr val="dk1"/>
                </a:solidFill>
                <a:latin typeface="Calibri"/>
                <a:ea typeface="Calibri"/>
                <a:cs typeface="Calibri"/>
                <a:sym typeface="Calibri"/>
              </a:rPr>
              <a:t> </a:t>
            </a:r>
            <a:endParaRPr dirty="0"/>
          </a:p>
          <a:p>
            <a:pPr marL="0" marR="0" lvl="0" indent="0" rtl="0">
              <a:lnSpc>
                <a:spcPct val="90000"/>
              </a:lnSpc>
              <a:spcBef>
                <a:spcPts val="1000"/>
              </a:spcBef>
              <a:spcAft>
                <a:spcPts val="0"/>
              </a:spcAft>
              <a:buClr>
                <a:schemeClr val="dk1"/>
              </a:buClr>
              <a:buSzPts val="3200"/>
              <a:buFont typeface="Arial"/>
              <a:buNone/>
            </a:pPr>
            <a:endParaRPr sz="3200" dirty="0">
              <a:solidFill>
                <a:schemeClr val="dk1"/>
              </a:solidFill>
              <a:latin typeface="Droid Sans Mono"/>
              <a:ea typeface="Droid Sans Mono"/>
              <a:cs typeface="Droid Sans Mono"/>
              <a:sym typeface="Droid Sans Mono"/>
            </a:endParaRPr>
          </a:p>
        </p:txBody>
      </p:sp>
      <p:sp>
        <p:nvSpPr>
          <p:cNvPr id="499" name="Google Shape;499;p45"/>
          <p:cNvSpPr txBox="1"/>
          <p:nvPr/>
        </p:nvSpPr>
        <p:spPr>
          <a:xfrm>
            <a:off x="4343400" y="4363878"/>
            <a:ext cx="6400800" cy="492443"/>
          </a:xfrm>
          <a:prstGeom prst="rect">
            <a:avLst/>
          </a:prstGeom>
          <a:solidFill>
            <a:srgbClr val="FFFFFF"/>
          </a:soli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3200"/>
              <a:buFont typeface="Arial"/>
              <a:buNone/>
            </a:pPr>
            <a:r>
              <a:rPr lang="es" sz="3200">
                <a:solidFill>
                  <a:schemeClr val="dk1"/>
                </a:solidFill>
                <a:latin typeface="Droid Sans Mono"/>
                <a:ea typeface="Droid Sans Mono"/>
                <a:cs typeface="Droid Sans Mono"/>
                <a:sym typeface="Droid Sans Mono"/>
              </a:rPr>
              <a:t>prop.table(table(sesso))</a:t>
            </a:r>
            <a:endParaRPr sz="3200">
              <a:solidFill>
                <a:schemeClr val="dk1"/>
              </a:solidFill>
              <a:latin typeface="Arial"/>
              <a:ea typeface="Arial"/>
              <a:cs typeface="Arial"/>
              <a:sym typeface="Arial"/>
            </a:endParaRPr>
          </a:p>
        </p:txBody>
      </p:sp>
      <p:pic>
        <p:nvPicPr>
          <p:cNvPr id="500" name="Google Shape;500;p45"/>
          <p:cNvPicPr preferRelativeResize="0"/>
          <p:nvPr/>
        </p:nvPicPr>
        <p:blipFill rotWithShape="1">
          <a:blip r:embed="rId3">
            <a:alphaModFix/>
          </a:blip>
          <a:srcRect/>
          <a:stretch/>
        </p:blipFill>
        <p:spPr>
          <a:xfrm>
            <a:off x="4038600" y="5131239"/>
            <a:ext cx="7708797" cy="1649953"/>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46"/>
          <p:cNvSpPr txBox="1"/>
          <p:nvPr/>
        </p:nvSpPr>
        <p:spPr>
          <a:xfrm>
            <a:off x="1447800" y="1573291"/>
            <a:ext cx="60198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000" b="1" dirty="0">
                <a:solidFill>
                  <a:srgbClr val="E7686A"/>
                </a:solidFill>
                <a:latin typeface="Calibri"/>
                <a:ea typeface="Calibri"/>
                <a:cs typeface="Calibri"/>
                <a:sym typeface="Calibri"/>
              </a:rPr>
              <a:t>Resumen</a:t>
            </a:r>
            <a:endParaRPr dirty="0"/>
          </a:p>
        </p:txBody>
      </p:sp>
      <p:grpSp>
        <p:nvGrpSpPr>
          <p:cNvPr id="506" name="Google Shape;506;p46"/>
          <p:cNvGrpSpPr/>
          <p:nvPr/>
        </p:nvGrpSpPr>
        <p:grpSpPr>
          <a:xfrm>
            <a:off x="4424934" y="5193986"/>
            <a:ext cx="2912766" cy="3835714"/>
            <a:chOff x="4952225" y="6578009"/>
            <a:chExt cx="3994782" cy="4768098"/>
          </a:xfrm>
        </p:grpSpPr>
        <p:sp>
          <p:nvSpPr>
            <p:cNvPr id="507" name="Google Shape;507;p46"/>
            <p:cNvSpPr/>
            <p:nvPr/>
          </p:nvSpPr>
          <p:spPr>
            <a:xfrm rot="10800000">
              <a:off x="4952225" y="6578009"/>
              <a:ext cx="3994782" cy="3994789"/>
            </a:xfrm>
            <a:prstGeom prst="arc">
              <a:avLst>
                <a:gd name="adj1" fmla="val 7914138"/>
                <a:gd name="adj2" fmla="val 2868450"/>
              </a:avLst>
            </a:prstGeom>
            <a:noFill/>
            <a:ln w="88900" cap="rnd" cmpd="sng">
              <a:solidFill>
                <a:srgbClr val="1E73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sp>
          <p:nvSpPr>
            <p:cNvPr id="508" name="Google Shape;508;p46"/>
            <p:cNvSpPr/>
            <p:nvPr/>
          </p:nvSpPr>
          <p:spPr>
            <a:xfrm rot="10800000">
              <a:off x="6120363" y="9687602"/>
              <a:ext cx="1658505" cy="1658505"/>
            </a:xfrm>
            <a:prstGeom prst="ellipse">
              <a:avLst/>
            </a:prstGeom>
            <a:solidFill>
              <a:srgbClr val="1E737C"/>
            </a:solidFill>
            <a:ln w="12700" cap="flat" cmpd="sng">
              <a:solidFill>
                <a:srgbClr val="1E737C"/>
              </a:solidFill>
              <a:prstDash val="solid"/>
              <a:miter lim="800000"/>
              <a:headEnd type="none" w="sm" len="sm"/>
              <a:tailEnd type="none" w="sm" len="sm"/>
            </a:ln>
          </p:spPr>
          <p:txBody>
            <a:bodyPr spcFirstLastPara="1" wrap="square" lIns="182825" tIns="118825" rIns="0" bIns="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grpSp>
      <p:grpSp>
        <p:nvGrpSpPr>
          <p:cNvPr id="509" name="Google Shape;509;p46"/>
          <p:cNvGrpSpPr/>
          <p:nvPr/>
        </p:nvGrpSpPr>
        <p:grpSpPr>
          <a:xfrm>
            <a:off x="8566149" y="5193986"/>
            <a:ext cx="2880000" cy="3664800"/>
            <a:chOff x="4952225" y="6578009"/>
            <a:chExt cx="3994782" cy="4768098"/>
          </a:xfrm>
        </p:grpSpPr>
        <p:sp>
          <p:nvSpPr>
            <p:cNvPr id="510" name="Google Shape;510;p46"/>
            <p:cNvSpPr/>
            <p:nvPr/>
          </p:nvSpPr>
          <p:spPr>
            <a:xfrm rot="10800000">
              <a:off x="4952225" y="6578009"/>
              <a:ext cx="3994782" cy="3994789"/>
            </a:xfrm>
            <a:prstGeom prst="arc">
              <a:avLst>
                <a:gd name="adj1" fmla="val 7914138"/>
                <a:gd name="adj2" fmla="val 2868450"/>
              </a:avLst>
            </a:prstGeom>
            <a:noFill/>
            <a:ln w="88900" cap="rnd" cmpd="sng">
              <a:solidFill>
                <a:srgbClr val="1E73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sp>
          <p:nvSpPr>
            <p:cNvPr id="511" name="Google Shape;511;p46"/>
            <p:cNvSpPr/>
            <p:nvPr/>
          </p:nvSpPr>
          <p:spPr>
            <a:xfrm rot="10800000">
              <a:off x="6120363" y="9687602"/>
              <a:ext cx="1658505" cy="1658505"/>
            </a:xfrm>
            <a:prstGeom prst="ellipse">
              <a:avLst/>
            </a:prstGeom>
            <a:solidFill>
              <a:srgbClr val="1E737C"/>
            </a:solidFill>
            <a:ln w="12700" cap="flat" cmpd="sng">
              <a:solidFill>
                <a:srgbClr val="1E737C"/>
              </a:solidFill>
              <a:prstDash val="solid"/>
              <a:miter lim="800000"/>
              <a:headEnd type="none" w="sm" len="sm"/>
              <a:tailEnd type="none" w="sm" len="sm"/>
            </a:ln>
          </p:spPr>
          <p:txBody>
            <a:bodyPr spcFirstLastPara="1" wrap="square" lIns="182825" tIns="118825" rIns="0" bIns="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grpSp>
      <p:grpSp>
        <p:nvGrpSpPr>
          <p:cNvPr id="512" name="Google Shape;512;p46"/>
          <p:cNvGrpSpPr/>
          <p:nvPr/>
        </p:nvGrpSpPr>
        <p:grpSpPr>
          <a:xfrm>
            <a:off x="10603988" y="2464549"/>
            <a:ext cx="2880000" cy="3664800"/>
            <a:chOff x="7661040" y="2804681"/>
            <a:chExt cx="3994782" cy="4824044"/>
          </a:xfrm>
        </p:grpSpPr>
        <p:sp>
          <p:nvSpPr>
            <p:cNvPr id="513" name="Google Shape;513;p46"/>
            <p:cNvSpPr/>
            <p:nvPr/>
          </p:nvSpPr>
          <p:spPr>
            <a:xfrm>
              <a:off x="7661040" y="3633936"/>
              <a:ext cx="3994782" cy="3994789"/>
            </a:xfrm>
            <a:prstGeom prst="arc">
              <a:avLst>
                <a:gd name="adj1" fmla="val 7914138"/>
                <a:gd name="adj2" fmla="val 2868450"/>
              </a:avLst>
            </a:prstGeom>
            <a:noFill/>
            <a:ln w="88900" cap="rnd" cmpd="sng">
              <a:solidFill>
                <a:srgbClr val="1E73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sp>
          <p:nvSpPr>
            <p:cNvPr id="514" name="Google Shape;514;p46"/>
            <p:cNvSpPr/>
            <p:nvPr/>
          </p:nvSpPr>
          <p:spPr>
            <a:xfrm rot="10800000">
              <a:off x="8829178" y="2804681"/>
              <a:ext cx="1658505" cy="1658505"/>
            </a:xfrm>
            <a:prstGeom prst="ellipse">
              <a:avLst/>
            </a:prstGeom>
            <a:solidFill>
              <a:srgbClr val="1E737C"/>
            </a:solidFill>
            <a:ln w="12700" cap="flat" cmpd="sng">
              <a:solidFill>
                <a:srgbClr val="1E737C"/>
              </a:solidFill>
              <a:prstDash val="solid"/>
              <a:miter lim="800000"/>
              <a:headEnd type="none" w="sm" len="sm"/>
              <a:tailEnd type="none" w="sm" len="sm"/>
            </a:ln>
          </p:spPr>
          <p:txBody>
            <a:bodyPr spcFirstLastPara="1" wrap="square" lIns="182825" tIns="118825" rIns="0" bIns="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grpSp>
      <p:grpSp>
        <p:nvGrpSpPr>
          <p:cNvPr id="515" name="Google Shape;515;p46"/>
          <p:cNvGrpSpPr/>
          <p:nvPr/>
        </p:nvGrpSpPr>
        <p:grpSpPr>
          <a:xfrm>
            <a:off x="6495540" y="2464549"/>
            <a:ext cx="2880000" cy="3663092"/>
            <a:chOff x="7661040" y="2804681"/>
            <a:chExt cx="3994782" cy="4824044"/>
          </a:xfrm>
        </p:grpSpPr>
        <p:sp>
          <p:nvSpPr>
            <p:cNvPr id="516" name="Google Shape;516;p46"/>
            <p:cNvSpPr/>
            <p:nvPr/>
          </p:nvSpPr>
          <p:spPr>
            <a:xfrm>
              <a:off x="7661040" y="3633936"/>
              <a:ext cx="3994782" cy="3994789"/>
            </a:xfrm>
            <a:prstGeom prst="arc">
              <a:avLst>
                <a:gd name="adj1" fmla="val 7914138"/>
                <a:gd name="adj2" fmla="val 2868450"/>
              </a:avLst>
            </a:prstGeom>
            <a:noFill/>
            <a:ln w="88900" cap="rnd" cmpd="sng">
              <a:solidFill>
                <a:srgbClr val="1E73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sp>
          <p:nvSpPr>
            <p:cNvPr id="517" name="Google Shape;517;p46"/>
            <p:cNvSpPr/>
            <p:nvPr/>
          </p:nvSpPr>
          <p:spPr>
            <a:xfrm rot="10800000">
              <a:off x="8829178" y="2804681"/>
              <a:ext cx="1658505" cy="1658505"/>
            </a:xfrm>
            <a:prstGeom prst="ellipse">
              <a:avLst/>
            </a:prstGeom>
            <a:solidFill>
              <a:srgbClr val="1E737C"/>
            </a:solidFill>
            <a:ln w="12700" cap="flat" cmpd="sng">
              <a:solidFill>
                <a:srgbClr val="1E737C"/>
              </a:solidFill>
              <a:prstDash val="solid"/>
              <a:miter lim="800000"/>
              <a:headEnd type="none" w="sm" len="sm"/>
              <a:tailEnd type="none" w="sm" len="sm"/>
            </a:ln>
          </p:spPr>
          <p:txBody>
            <a:bodyPr spcFirstLastPara="1" wrap="square" lIns="182825" tIns="118825" rIns="0" bIns="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grpSp>
      <p:grpSp>
        <p:nvGrpSpPr>
          <p:cNvPr id="518" name="Google Shape;518;p46"/>
          <p:cNvGrpSpPr/>
          <p:nvPr/>
        </p:nvGrpSpPr>
        <p:grpSpPr>
          <a:xfrm>
            <a:off x="1762039" y="2348472"/>
            <a:ext cx="3440913" cy="4064910"/>
            <a:chOff x="7661040" y="2804681"/>
            <a:chExt cx="3994782" cy="4824044"/>
          </a:xfrm>
        </p:grpSpPr>
        <p:sp>
          <p:nvSpPr>
            <p:cNvPr id="519" name="Google Shape;519;p46"/>
            <p:cNvSpPr/>
            <p:nvPr/>
          </p:nvSpPr>
          <p:spPr>
            <a:xfrm>
              <a:off x="7661040" y="3633936"/>
              <a:ext cx="3994782" cy="3994789"/>
            </a:xfrm>
            <a:prstGeom prst="arc">
              <a:avLst>
                <a:gd name="adj1" fmla="val 7914138"/>
                <a:gd name="adj2" fmla="val 2868450"/>
              </a:avLst>
            </a:prstGeom>
            <a:noFill/>
            <a:ln w="88900" cap="rnd" cmpd="sng">
              <a:solidFill>
                <a:srgbClr val="1E73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sp>
          <p:nvSpPr>
            <p:cNvPr id="520" name="Google Shape;520;p46"/>
            <p:cNvSpPr/>
            <p:nvPr/>
          </p:nvSpPr>
          <p:spPr>
            <a:xfrm rot="10800000">
              <a:off x="8829178" y="2804681"/>
              <a:ext cx="1658505" cy="1658505"/>
            </a:xfrm>
            <a:prstGeom prst="ellipse">
              <a:avLst/>
            </a:prstGeom>
            <a:solidFill>
              <a:srgbClr val="1E737C"/>
            </a:solidFill>
            <a:ln w="12700" cap="flat" cmpd="sng">
              <a:solidFill>
                <a:srgbClr val="1E737C"/>
              </a:solidFill>
              <a:prstDash val="solid"/>
              <a:miter lim="800000"/>
              <a:headEnd type="none" w="sm" len="sm"/>
              <a:tailEnd type="none" w="sm" len="sm"/>
            </a:ln>
          </p:spPr>
          <p:txBody>
            <a:bodyPr spcFirstLastPara="1" wrap="square" lIns="182825" tIns="118825" rIns="0" bIns="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grpSp>
      <p:sp>
        <p:nvSpPr>
          <p:cNvPr id="521" name="Google Shape;521;p46"/>
          <p:cNvSpPr txBox="1"/>
          <p:nvPr/>
        </p:nvSpPr>
        <p:spPr>
          <a:xfrm>
            <a:off x="2104012" y="3955311"/>
            <a:ext cx="2653231" cy="16311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 sz="2000" dirty="0">
                <a:solidFill>
                  <a:schemeClr val="dk1"/>
                </a:solidFill>
                <a:latin typeface="Calibri"/>
                <a:ea typeface="Calibri"/>
                <a:cs typeface="Calibri"/>
                <a:sym typeface="Calibri"/>
              </a:rPr>
              <a:t>La mayoría de las técnicas estadísticas están disponibles en el entorno R.</a:t>
            </a:r>
            <a:br>
              <a:rPr lang="en-US" sz="2000" dirty="0">
                <a:solidFill>
                  <a:schemeClr val="dk1"/>
                </a:solidFill>
                <a:latin typeface="Calibri"/>
                <a:ea typeface="Calibri"/>
                <a:cs typeface="Calibri"/>
                <a:sym typeface="Calibri"/>
              </a:rPr>
            </a:br>
            <a:endParaRPr sz="2000" dirty="0">
              <a:solidFill>
                <a:schemeClr val="dk1"/>
              </a:solidFill>
              <a:latin typeface="Calibri"/>
              <a:ea typeface="Calibri"/>
              <a:cs typeface="Calibri"/>
              <a:sym typeface="Calibri"/>
            </a:endParaRPr>
          </a:p>
        </p:txBody>
      </p:sp>
      <p:sp>
        <p:nvSpPr>
          <p:cNvPr id="522" name="Google Shape;522;p46"/>
          <p:cNvSpPr txBox="1"/>
          <p:nvPr/>
        </p:nvSpPr>
        <p:spPr>
          <a:xfrm>
            <a:off x="4473950" y="6040235"/>
            <a:ext cx="2814732"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 sz="2000" dirty="0">
                <a:solidFill>
                  <a:schemeClr val="dk1"/>
                </a:solidFill>
                <a:latin typeface="Calibri"/>
                <a:ea typeface="Calibri"/>
                <a:cs typeface="Calibri"/>
                <a:sym typeface="Calibri"/>
              </a:rPr>
              <a:t>La interfaz más utilizada y más accesible es </a:t>
            </a:r>
            <a:r>
              <a:rPr lang="es" sz="2000" b="1" dirty="0">
                <a:solidFill>
                  <a:schemeClr val="dk1"/>
                </a:solidFill>
                <a:latin typeface="Calibri"/>
                <a:ea typeface="Calibri"/>
                <a:cs typeface="Calibri"/>
                <a:sym typeface="Calibri"/>
              </a:rPr>
              <a:t>RStudio</a:t>
            </a:r>
            <a:br>
              <a:rPr lang="en-US" sz="2000" dirty="0">
                <a:solidFill>
                  <a:schemeClr val="dk1"/>
                </a:solidFill>
                <a:latin typeface="Calibri"/>
                <a:ea typeface="Calibri"/>
                <a:cs typeface="Calibri"/>
                <a:sym typeface="Calibri"/>
              </a:rPr>
            </a:br>
            <a:endParaRPr sz="2000" dirty="0">
              <a:solidFill>
                <a:schemeClr val="dk1"/>
              </a:solidFill>
              <a:latin typeface="Calibri"/>
              <a:ea typeface="Calibri"/>
              <a:cs typeface="Calibri"/>
              <a:sym typeface="Calibri"/>
            </a:endParaRPr>
          </a:p>
        </p:txBody>
      </p:sp>
      <p:sp>
        <p:nvSpPr>
          <p:cNvPr id="523" name="Google Shape;523;p46"/>
          <p:cNvSpPr txBox="1"/>
          <p:nvPr/>
        </p:nvSpPr>
        <p:spPr>
          <a:xfrm>
            <a:off x="6404187" y="3817151"/>
            <a:ext cx="3044632" cy="25545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 sz="2000" dirty="0">
                <a:solidFill>
                  <a:schemeClr val="dk1"/>
                </a:solidFill>
                <a:latin typeface="Calibri"/>
                <a:ea typeface="Calibri"/>
                <a:cs typeface="Calibri"/>
                <a:sym typeface="Calibri"/>
              </a:rPr>
              <a:t>El entorno de trabajo de RStudio consta de 4 ventanas: </a:t>
            </a:r>
          </a:p>
          <a:p>
            <a:pPr marL="0" marR="0" lvl="0" indent="0" algn="ctr" rtl="0">
              <a:spcBef>
                <a:spcPts val="0"/>
              </a:spcBef>
              <a:spcAft>
                <a:spcPts val="0"/>
              </a:spcAft>
              <a:buNone/>
            </a:pPr>
            <a:r>
              <a:rPr lang="es" sz="2000" dirty="0">
                <a:solidFill>
                  <a:schemeClr val="dk1"/>
                </a:solidFill>
                <a:latin typeface="Calibri"/>
                <a:ea typeface="Calibri"/>
                <a:cs typeface="Calibri"/>
                <a:sym typeface="Calibri"/>
              </a:rPr>
              <a:t>CODE (Código), CONSOLE (Consola), OBJECTS (Objetos), PACKAGES (Paquetes)</a:t>
            </a:r>
            <a:br>
              <a:rPr lang="en-US" sz="2000" dirty="0">
                <a:solidFill>
                  <a:schemeClr val="dk1"/>
                </a:solidFill>
                <a:latin typeface="Calibri"/>
                <a:ea typeface="Calibri"/>
                <a:cs typeface="Calibri"/>
                <a:sym typeface="Calibri"/>
              </a:rPr>
            </a:br>
            <a:endParaRPr sz="2000" dirty="0">
              <a:solidFill>
                <a:schemeClr val="dk1"/>
              </a:solidFill>
              <a:latin typeface="Calibri"/>
              <a:ea typeface="Calibri"/>
              <a:cs typeface="Calibri"/>
              <a:sym typeface="Calibri"/>
            </a:endParaRPr>
          </a:p>
        </p:txBody>
      </p:sp>
      <p:sp>
        <p:nvSpPr>
          <p:cNvPr id="524" name="Google Shape;524;p46"/>
          <p:cNvSpPr txBox="1"/>
          <p:nvPr/>
        </p:nvSpPr>
        <p:spPr>
          <a:xfrm>
            <a:off x="8679126" y="6133377"/>
            <a:ext cx="2654044"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 sz="2000" dirty="0">
                <a:solidFill>
                  <a:srgbClr val="000000"/>
                </a:solidFill>
                <a:latin typeface="Calibri"/>
                <a:ea typeface="Calibri"/>
                <a:cs typeface="Calibri"/>
                <a:sym typeface="Calibri"/>
              </a:rPr>
              <a:t>El lenguaje fue creado y desarrollado específicamente para el análisis de datos </a:t>
            </a:r>
            <a:r>
              <a:rPr lang="es" sz="2000" b="0" i="0" dirty="0">
                <a:solidFill>
                  <a:srgbClr val="000000"/>
                </a:solidFill>
                <a:latin typeface="Calibri"/>
                <a:ea typeface="Calibri"/>
                <a:cs typeface="Calibri"/>
                <a:sym typeface="Calibri"/>
              </a:rPr>
              <a:t>.</a:t>
            </a:r>
            <a:endParaRPr sz="2000" dirty="0">
              <a:solidFill>
                <a:schemeClr val="dk1"/>
              </a:solidFill>
              <a:latin typeface="Calibri"/>
              <a:ea typeface="Calibri"/>
              <a:cs typeface="Calibri"/>
              <a:sym typeface="Calibri"/>
            </a:endParaRPr>
          </a:p>
        </p:txBody>
      </p:sp>
      <p:sp>
        <p:nvSpPr>
          <p:cNvPr id="525" name="Google Shape;525;p46"/>
          <p:cNvSpPr txBox="1"/>
          <p:nvPr/>
        </p:nvSpPr>
        <p:spPr>
          <a:xfrm>
            <a:off x="10650054" y="3662974"/>
            <a:ext cx="2649527" cy="25545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 sz="2000" dirty="0">
                <a:solidFill>
                  <a:srgbClr val="000000"/>
                </a:solidFill>
                <a:latin typeface="Calibri"/>
                <a:ea typeface="Calibri"/>
                <a:cs typeface="Calibri"/>
                <a:sym typeface="Calibri"/>
              </a:rPr>
              <a:t>R cuenta con un enorme catálogo de paquetes para </a:t>
            </a:r>
            <a:r>
              <a:rPr lang="es" sz="2000" b="1" dirty="0">
                <a:solidFill>
                  <a:srgbClr val="000000"/>
                </a:solidFill>
                <a:latin typeface="Calibri"/>
                <a:ea typeface="Calibri"/>
                <a:cs typeface="Calibri"/>
                <a:sym typeface="Calibri"/>
              </a:rPr>
              <a:t>importar</a:t>
            </a:r>
            <a:r>
              <a:rPr lang="es" sz="2000" dirty="0">
                <a:latin typeface="Calibri"/>
                <a:ea typeface="Calibri"/>
                <a:cs typeface="Calibri"/>
                <a:sym typeface="Calibri"/>
              </a:rPr>
              <a:t>,</a:t>
            </a:r>
            <a:r>
              <a:rPr lang="es" sz="2000" dirty="0">
                <a:solidFill>
                  <a:srgbClr val="000000"/>
                </a:solidFill>
                <a:latin typeface="Calibri"/>
                <a:ea typeface="Calibri"/>
                <a:cs typeface="Calibri"/>
                <a:sym typeface="Calibri"/>
              </a:rPr>
              <a:t> </a:t>
            </a:r>
            <a:r>
              <a:rPr lang="es" sz="2000" b="1" dirty="0">
                <a:solidFill>
                  <a:srgbClr val="000000"/>
                </a:solidFill>
                <a:latin typeface="Calibri"/>
                <a:ea typeface="Calibri"/>
                <a:cs typeface="Calibri"/>
                <a:sym typeface="Calibri"/>
              </a:rPr>
              <a:t>limpiar </a:t>
            </a:r>
            <a:r>
              <a:rPr lang="es" sz="2000" dirty="0">
                <a:solidFill>
                  <a:srgbClr val="000000"/>
                </a:solidFill>
                <a:latin typeface="Calibri"/>
                <a:ea typeface="Calibri"/>
                <a:cs typeface="Calibri"/>
                <a:sym typeface="Calibri"/>
              </a:rPr>
              <a:t>y </a:t>
            </a:r>
            <a:r>
              <a:rPr lang="es" sz="2000" b="1" dirty="0">
                <a:solidFill>
                  <a:srgbClr val="000000"/>
                </a:solidFill>
                <a:latin typeface="Calibri"/>
                <a:ea typeface="Calibri"/>
                <a:cs typeface="Calibri"/>
                <a:sym typeface="Calibri"/>
              </a:rPr>
              <a:t>manipular datos, </a:t>
            </a:r>
            <a:r>
              <a:rPr lang="es" sz="2000" dirty="0">
                <a:solidFill>
                  <a:srgbClr val="000000"/>
                </a:solidFill>
                <a:latin typeface="Calibri"/>
                <a:ea typeface="Calibri"/>
                <a:cs typeface="Calibri"/>
                <a:sym typeface="Calibri"/>
              </a:rPr>
              <a:t>y hacer  análisis estadístico</a:t>
            </a:r>
            <a:br>
              <a:rPr lang="en-US" sz="2000" dirty="0">
                <a:solidFill>
                  <a:srgbClr val="000000"/>
                </a:solidFill>
                <a:latin typeface="Calibri"/>
                <a:ea typeface="Calibri"/>
                <a:cs typeface="Calibri"/>
                <a:sym typeface="Calibri"/>
              </a:rPr>
            </a:br>
            <a:endParaRPr sz="2000" dirty="0">
              <a:solidFill>
                <a:schemeClr val="dk1"/>
              </a:solidFill>
              <a:latin typeface="Calibri"/>
              <a:ea typeface="Calibri"/>
              <a:cs typeface="Calibri"/>
              <a:sym typeface="Calibri"/>
            </a:endParaRPr>
          </a:p>
        </p:txBody>
      </p:sp>
      <p:sp>
        <p:nvSpPr>
          <p:cNvPr id="526" name="Google Shape;526;p46"/>
          <p:cNvSpPr/>
          <p:nvPr/>
        </p:nvSpPr>
        <p:spPr>
          <a:xfrm>
            <a:off x="11458189" y="2527652"/>
            <a:ext cx="1183640" cy="1062536"/>
          </a:xfrm>
          <a:prstGeom prst="star5">
            <a:avLst>
              <a:gd name="adj" fmla="val 19098"/>
              <a:gd name="hf" fmla="val 105146"/>
              <a:gd name="vf" fmla="val 110557"/>
            </a:avLst>
          </a:prstGeom>
          <a:solidFill>
            <a:srgbClr val="FDBD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7" name="Google Shape;527;p46"/>
          <p:cNvSpPr/>
          <p:nvPr/>
        </p:nvSpPr>
        <p:spPr>
          <a:xfrm>
            <a:off x="9539142" y="7844767"/>
            <a:ext cx="934012" cy="716833"/>
          </a:xfrm>
          <a:prstGeom prst="wedgeEllipseCallout">
            <a:avLst>
              <a:gd name="adj1" fmla="val -20833"/>
              <a:gd name="adj2" fmla="val 62500"/>
            </a:avLst>
          </a:prstGeom>
          <a:solidFill>
            <a:srgbClr val="E8676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8" name="Google Shape;528;p46"/>
          <p:cNvSpPr/>
          <p:nvPr/>
        </p:nvSpPr>
        <p:spPr>
          <a:xfrm>
            <a:off x="7467600" y="2671975"/>
            <a:ext cx="934012" cy="716833"/>
          </a:xfrm>
          <a:prstGeom prst="wedgeEllipseCallout">
            <a:avLst>
              <a:gd name="adj1" fmla="val -20833"/>
              <a:gd name="adj2" fmla="val 62500"/>
            </a:avLst>
          </a:prstGeom>
          <a:solidFill>
            <a:srgbClr val="E8676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9" name="Google Shape;529;p46"/>
          <p:cNvSpPr/>
          <p:nvPr/>
        </p:nvSpPr>
        <p:spPr>
          <a:xfrm>
            <a:off x="2951142" y="2589453"/>
            <a:ext cx="809392" cy="881876"/>
          </a:xfrm>
          <a:prstGeom prst="verticalScroll">
            <a:avLst>
              <a:gd name="adj" fmla="val 12500"/>
            </a:avLst>
          </a:prstGeom>
          <a:solidFill>
            <a:srgbClr val="23879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0" name="Google Shape;530;p46"/>
          <p:cNvSpPr/>
          <p:nvPr/>
        </p:nvSpPr>
        <p:spPr>
          <a:xfrm>
            <a:off x="5493003" y="7762245"/>
            <a:ext cx="809392" cy="881876"/>
          </a:xfrm>
          <a:prstGeom prst="verticalScroll">
            <a:avLst>
              <a:gd name="adj" fmla="val 12500"/>
            </a:avLst>
          </a:prstGeom>
          <a:solidFill>
            <a:srgbClr val="23879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531" name="Google Shape;531;p46"/>
          <p:cNvGrpSpPr/>
          <p:nvPr/>
        </p:nvGrpSpPr>
        <p:grpSpPr>
          <a:xfrm>
            <a:off x="12658134" y="5224566"/>
            <a:ext cx="2880000" cy="3664800"/>
            <a:chOff x="4952225" y="6578009"/>
            <a:chExt cx="3994782" cy="4768098"/>
          </a:xfrm>
        </p:grpSpPr>
        <p:sp>
          <p:nvSpPr>
            <p:cNvPr id="532" name="Google Shape;532;p46"/>
            <p:cNvSpPr/>
            <p:nvPr/>
          </p:nvSpPr>
          <p:spPr>
            <a:xfrm rot="10800000">
              <a:off x="4952225" y="6578009"/>
              <a:ext cx="3994782" cy="3994789"/>
            </a:xfrm>
            <a:prstGeom prst="arc">
              <a:avLst>
                <a:gd name="adj1" fmla="val 7914138"/>
                <a:gd name="adj2" fmla="val 2868450"/>
              </a:avLst>
            </a:prstGeom>
            <a:noFill/>
            <a:ln w="88900" cap="rnd" cmpd="sng">
              <a:solidFill>
                <a:srgbClr val="1E73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sp>
          <p:nvSpPr>
            <p:cNvPr id="533" name="Google Shape;533;p46"/>
            <p:cNvSpPr/>
            <p:nvPr/>
          </p:nvSpPr>
          <p:spPr>
            <a:xfrm rot="10800000">
              <a:off x="6120363" y="9687602"/>
              <a:ext cx="1658505" cy="1658505"/>
            </a:xfrm>
            <a:prstGeom prst="ellipse">
              <a:avLst/>
            </a:prstGeom>
            <a:solidFill>
              <a:srgbClr val="1E737C"/>
            </a:solidFill>
            <a:ln w="12700" cap="flat" cmpd="sng">
              <a:solidFill>
                <a:srgbClr val="1E737C"/>
              </a:solidFill>
              <a:prstDash val="solid"/>
              <a:miter lim="800000"/>
              <a:headEnd type="none" w="sm" len="sm"/>
              <a:tailEnd type="none" w="sm" len="sm"/>
            </a:ln>
          </p:spPr>
          <p:txBody>
            <a:bodyPr spcFirstLastPara="1" wrap="square" lIns="182825" tIns="118825" rIns="0" bIns="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grpSp>
      <p:sp>
        <p:nvSpPr>
          <p:cNvPr id="534" name="Google Shape;534;p46"/>
          <p:cNvSpPr/>
          <p:nvPr/>
        </p:nvSpPr>
        <p:spPr>
          <a:xfrm>
            <a:off x="13524983" y="7671915"/>
            <a:ext cx="1183640" cy="1062536"/>
          </a:xfrm>
          <a:prstGeom prst="star5">
            <a:avLst>
              <a:gd name="adj" fmla="val 19098"/>
              <a:gd name="hf" fmla="val 105146"/>
              <a:gd name="vf" fmla="val 110557"/>
            </a:avLst>
          </a:prstGeom>
          <a:solidFill>
            <a:srgbClr val="FDBD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5" name="Google Shape;535;p46"/>
          <p:cNvSpPr txBox="1"/>
          <p:nvPr/>
        </p:nvSpPr>
        <p:spPr>
          <a:xfrm>
            <a:off x="12703564" y="5909743"/>
            <a:ext cx="2826477" cy="19389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 sz="2000" dirty="0">
                <a:solidFill>
                  <a:srgbClr val="000000"/>
                </a:solidFill>
                <a:latin typeface="Ubuntu"/>
                <a:ea typeface="Ubuntu"/>
                <a:cs typeface="Ubuntu"/>
                <a:sym typeface="Ubuntu"/>
              </a:rPr>
              <a:t>Internet está lleno de recursos, muchos gratuitos, que permiten aprender a usar R</a:t>
            </a:r>
            <a:br>
              <a:rPr lang="en-US" sz="2000" dirty="0">
                <a:solidFill>
                  <a:srgbClr val="000000"/>
                </a:solidFill>
                <a:latin typeface="Ubuntu"/>
                <a:ea typeface="Ubuntu"/>
                <a:cs typeface="Ubuntu"/>
                <a:sym typeface="Ubuntu"/>
              </a:rPr>
            </a:br>
            <a:endParaRPr sz="2000" dirty="0">
              <a:solidFill>
                <a:schemeClr val="dk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47"/>
          <p:cNvSpPr txBox="1"/>
          <p:nvPr/>
        </p:nvSpPr>
        <p:spPr>
          <a:xfrm>
            <a:off x="1447800" y="1573291"/>
            <a:ext cx="60198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000" b="1">
                <a:solidFill>
                  <a:srgbClr val="E7686A"/>
                </a:solidFill>
                <a:latin typeface="Calibri"/>
                <a:ea typeface="Calibri"/>
                <a:cs typeface="Calibri"/>
                <a:sym typeface="Calibri"/>
              </a:rPr>
              <a:t>Prueba de autoevaluación</a:t>
            </a:r>
            <a:endParaRPr/>
          </a:p>
        </p:txBody>
      </p:sp>
      <p:sp>
        <p:nvSpPr>
          <p:cNvPr id="541" name="Google Shape;541;p47"/>
          <p:cNvSpPr txBox="1"/>
          <p:nvPr/>
        </p:nvSpPr>
        <p:spPr>
          <a:xfrm>
            <a:off x="1447800" y="3009900"/>
            <a:ext cx="5029200" cy="3970318"/>
          </a:xfrm>
          <a:prstGeom prst="rect">
            <a:avLst/>
          </a:prstGeom>
          <a:noFill/>
          <a:ln>
            <a:noFill/>
          </a:ln>
        </p:spPr>
        <p:txBody>
          <a:bodyPr spcFirstLastPara="1" wrap="square" lIns="91425" tIns="45700" rIns="91425" bIns="45700" anchor="t" anchorCtr="0">
            <a:spAutoFit/>
          </a:bodyPr>
          <a:lstStyle/>
          <a:p>
            <a:pPr marL="514350" marR="0" lvl="0" indent="-514350" algn="just" rtl="0">
              <a:spcBef>
                <a:spcPts val="0"/>
              </a:spcBef>
              <a:spcAft>
                <a:spcPts val="0"/>
              </a:spcAft>
              <a:buClr>
                <a:srgbClr val="238791"/>
              </a:buClr>
              <a:buSzPts val="2800"/>
              <a:buFont typeface="Calibri"/>
              <a:buAutoNum type="arabicPeriod"/>
            </a:pPr>
            <a:r>
              <a:rPr lang="es" sz="2800" b="1" dirty="0">
                <a:solidFill>
                  <a:srgbClr val="238791"/>
                </a:solidFill>
                <a:latin typeface="Calibri"/>
                <a:ea typeface="Calibri"/>
                <a:cs typeface="Calibri"/>
                <a:sym typeface="Calibri"/>
              </a:rPr>
              <a:t>¿Cuántas ventanas tiene el entorno de trabajo de RStudio?</a:t>
            </a:r>
            <a:endParaRPr dirty="0"/>
          </a:p>
          <a:p>
            <a:pPr marL="342900" marR="0" lvl="0" indent="-342900" algn="l" rtl="0">
              <a:spcBef>
                <a:spcPts val="0"/>
              </a:spcBef>
              <a:spcAft>
                <a:spcPts val="0"/>
              </a:spcAft>
              <a:buClr>
                <a:schemeClr val="dk1"/>
              </a:buClr>
              <a:buSzPts val="2800"/>
              <a:buFont typeface="Noto Sans Symbols"/>
              <a:buChar char="❑"/>
            </a:pPr>
            <a:r>
              <a:rPr lang="es" sz="2800" dirty="0">
                <a:solidFill>
                  <a:schemeClr val="dk1"/>
                </a:solidFill>
                <a:latin typeface="Calibri"/>
                <a:ea typeface="Calibri"/>
                <a:cs typeface="Calibri"/>
                <a:sym typeface="Calibri"/>
              </a:rPr>
              <a:t>4</a:t>
            </a:r>
            <a:endParaRPr dirty="0"/>
          </a:p>
          <a:p>
            <a:pPr marL="342900" marR="0" lvl="0" indent="-165100" algn="l" rtl="0">
              <a:spcBef>
                <a:spcPts val="0"/>
              </a:spcBef>
              <a:spcAft>
                <a:spcPts val="0"/>
              </a:spcAft>
              <a:buClr>
                <a:schemeClr val="dk1"/>
              </a:buClr>
              <a:buSzPts val="2800"/>
              <a:buFont typeface="Noto Sans Symbols"/>
              <a:buNone/>
            </a:pPr>
            <a:endParaRPr sz="28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es" sz="2800" dirty="0">
                <a:solidFill>
                  <a:schemeClr val="dk1"/>
                </a:solidFill>
                <a:latin typeface="Calibri"/>
                <a:ea typeface="Calibri"/>
                <a:cs typeface="Calibri"/>
                <a:sym typeface="Calibri"/>
              </a:rPr>
              <a:t>3</a:t>
            </a:r>
            <a:endParaRPr dirty="0"/>
          </a:p>
          <a:p>
            <a:pPr marL="342900" marR="0" lvl="0" indent="-165100" algn="l" rtl="0">
              <a:spcBef>
                <a:spcPts val="0"/>
              </a:spcBef>
              <a:spcAft>
                <a:spcPts val="0"/>
              </a:spcAft>
              <a:buClr>
                <a:schemeClr val="dk1"/>
              </a:buClr>
              <a:buSzPts val="2800"/>
              <a:buFont typeface="Noto Sans Symbols"/>
              <a:buNone/>
            </a:pPr>
            <a:endParaRPr sz="28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es" sz="2800" dirty="0">
                <a:solidFill>
                  <a:schemeClr val="dk1"/>
                </a:solidFill>
                <a:latin typeface="Calibri"/>
                <a:ea typeface="Calibri"/>
                <a:cs typeface="Calibri"/>
                <a:sym typeface="Calibri"/>
              </a:rPr>
              <a:t>Ninguno</a:t>
            </a:r>
            <a:br>
              <a:rPr lang="en-US" sz="2800" dirty="0">
                <a:solidFill>
                  <a:schemeClr val="dk1"/>
                </a:solidFill>
                <a:latin typeface="Calibri"/>
                <a:ea typeface="Calibri"/>
                <a:cs typeface="Calibri"/>
                <a:sym typeface="Calibri"/>
              </a:rPr>
            </a:br>
            <a:endParaRPr sz="2400" dirty="0">
              <a:solidFill>
                <a:schemeClr val="dk1"/>
              </a:solidFill>
              <a:latin typeface="Calibri"/>
              <a:ea typeface="Calibri"/>
              <a:cs typeface="Calibri"/>
              <a:sym typeface="Calibri"/>
            </a:endParaRPr>
          </a:p>
        </p:txBody>
      </p:sp>
      <p:sp>
        <p:nvSpPr>
          <p:cNvPr id="542" name="Google Shape;542;p47"/>
          <p:cNvSpPr txBox="1"/>
          <p:nvPr/>
        </p:nvSpPr>
        <p:spPr>
          <a:xfrm>
            <a:off x="6924700" y="3009900"/>
            <a:ext cx="4871434" cy="44011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2800" b="1" dirty="0">
                <a:solidFill>
                  <a:srgbClr val="1E737C"/>
                </a:solidFill>
                <a:latin typeface="Calibri"/>
                <a:ea typeface="Calibri"/>
                <a:cs typeface="Calibri"/>
                <a:sym typeface="Calibri"/>
              </a:rPr>
              <a:t>2. El script R te permite:</a:t>
            </a:r>
            <a:br>
              <a:rPr lang="en-US" sz="2800" b="1" dirty="0">
                <a:solidFill>
                  <a:srgbClr val="1E737C"/>
                </a:solidFill>
                <a:latin typeface="Calibri"/>
                <a:ea typeface="Calibri"/>
                <a:cs typeface="Calibri"/>
                <a:sym typeface="Calibri"/>
              </a:rPr>
            </a:br>
            <a:endParaRPr sz="2800" b="1" dirty="0">
              <a:solidFill>
                <a:srgbClr val="1E737C"/>
              </a:solidFill>
              <a:latin typeface="Calibri"/>
              <a:ea typeface="Calibri"/>
              <a:cs typeface="Calibri"/>
              <a:sym typeface="Calibri"/>
            </a:endParaRPr>
          </a:p>
          <a:p>
            <a:pPr marL="0" marR="0" lvl="0" indent="0" algn="l" rtl="0">
              <a:spcBef>
                <a:spcPts val="0"/>
              </a:spcBef>
              <a:spcAft>
                <a:spcPts val="0"/>
              </a:spcAft>
              <a:buNone/>
            </a:pPr>
            <a:endParaRPr sz="2800" b="1" dirty="0">
              <a:solidFill>
                <a:srgbClr val="1E737C"/>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es" sz="2800" dirty="0">
                <a:solidFill>
                  <a:schemeClr val="dk1"/>
                </a:solidFill>
                <a:latin typeface="Calibri"/>
                <a:ea typeface="Calibri"/>
                <a:cs typeface="Calibri"/>
                <a:sym typeface="Calibri"/>
              </a:rPr>
              <a:t>Crear un informe de proyecto</a:t>
            </a:r>
            <a:endParaRPr dirty="0"/>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es" sz="2800" dirty="0">
                <a:solidFill>
                  <a:schemeClr val="dk1"/>
                </a:solidFill>
                <a:latin typeface="Calibri"/>
                <a:ea typeface="Calibri"/>
                <a:cs typeface="Calibri"/>
                <a:sym typeface="Calibri"/>
              </a:rPr>
              <a:t>Crea un archivo donde puedas insertar todos los códigos</a:t>
            </a:r>
            <a:endParaRPr dirty="0"/>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es" sz="2800" dirty="0">
                <a:solidFill>
                  <a:schemeClr val="dk1"/>
                </a:solidFill>
                <a:latin typeface="Calibri"/>
                <a:ea typeface="Calibri"/>
                <a:cs typeface="Calibri"/>
                <a:sym typeface="Calibri"/>
              </a:rPr>
              <a:t>Descargar un paquete</a:t>
            </a:r>
            <a:endParaRPr sz="2400" dirty="0">
              <a:solidFill>
                <a:schemeClr val="dk1"/>
              </a:solidFill>
              <a:latin typeface="Calibri"/>
              <a:ea typeface="Calibri"/>
              <a:cs typeface="Calibri"/>
              <a:sym typeface="Calibri"/>
            </a:endParaRPr>
          </a:p>
        </p:txBody>
      </p:sp>
      <p:sp>
        <p:nvSpPr>
          <p:cNvPr id="543" name="Google Shape;543;p47"/>
          <p:cNvSpPr txBox="1"/>
          <p:nvPr/>
        </p:nvSpPr>
        <p:spPr>
          <a:xfrm>
            <a:off x="12420600" y="3009900"/>
            <a:ext cx="4740349" cy="39702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2800" b="1" dirty="0">
                <a:solidFill>
                  <a:srgbClr val="1E737C"/>
                </a:solidFill>
                <a:latin typeface="Calibri"/>
                <a:ea typeface="Calibri"/>
                <a:cs typeface="Calibri"/>
                <a:sym typeface="Calibri"/>
              </a:rPr>
              <a:t>3. Para crear un gráfico circular en R se utiliza el comando….</a:t>
            </a:r>
            <a:endParaRPr dirty="0"/>
          </a:p>
          <a:p>
            <a:pPr marL="0" marR="0" lvl="0" indent="0" algn="l" rtl="0">
              <a:spcBef>
                <a:spcPts val="0"/>
              </a:spcBef>
              <a:spcAft>
                <a:spcPts val="0"/>
              </a:spcAft>
              <a:buNone/>
            </a:pPr>
            <a:endParaRPr sz="2800" b="1" dirty="0">
              <a:solidFill>
                <a:srgbClr val="1E737C"/>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es" sz="2800" dirty="0">
                <a:solidFill>
                  <a:schemeClr val="dk1"/>
                </a:solidFill>
                <a:latin typeface="Calibri"/>
                <a:ea typeface="Calibri"/>
                <a:cs typeface="Calibri"/>
                <a:sym typeface="Calibri"/>
              </a:rPr>
              <a:t>scattlerplot</a:t>
            </a:r>
            <a:endParaRPr dirty="0"/>
          </a:p>
          <a:p>
            <a:pPr marL="342900" marR="0" lvl="0" indent="-165100" algn="l" rtl="0">
              <a:spcBef>
                <a:spcPts val="0"/>
              </a:spcBef>
              <a:spcAft>
                <a:spcPts val="0"/>
              </a:spcAft>
              <a:buClr>
                <a:schemeClr val="dk1"/>
              </a:buClr>
              <a:buSzPts val="2800"/>
              <a:buFont typeface="Noto Sans Symbols"/>
              <a:buNone/>
            </a:pPr>
            <a:endParaRPr sz="28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es" sz="2800" dirty="0">
                <a:solidFill>
                  <a:schemeClr val="dk1"/>
                </a:solidFill>
                <a:latin typeface="Calibri"/>
                <a:ea typeface="Calibri"/>
                <a:cs typeface="Calibri"/>
                <a:sym typeface="Calibri"/>
              </a:rPr>
              <a:t>barplot</a:t>
            </a:r>
            <a:endParaRPr sz="2800" dirty="0">
              <a:solidFill>
                <a:schemeClr val="dk1"/>
              </a:solidFill>
              <a:latin typeface="Calibri"/>
              <a:ea typeface="Calibri"/>
              <a:cs typeface="Calibri"/>
              <a:sym typeface="Calibri"/>
            </a:endParaRPr>
          </a:p>
          <a:p>
            <a:pPr marL="342900" marR="0" lvl="0" indent="-165100" algn="l" rtl="0">
              <a:spcBef>
                <a:spcPts val="0"/>
              </a:spcBef>
              <a:spcAft>
                <a:spcPts val="0"/>
              </a:spcAft>
              <a:buClr>
                <a:schemeClr val="dk1"/>
              </a:buClr>
              <a:buSzPts val="2800"/>
              <a:buFont typeface="Noto Sans Symbols"/>
              <a:buNone/>
            </a:pPr>
            <a:endParaRPr sz="28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es" sz="2800" dirty="0">
                <a:solidFill>
                  <a:schemeClr val="dk1"/>
                </a:solidFill>
                <a:latin typeface="Calibri"/>
                <a:ea typeface="Calibri"/>
                <a:cs typeface="Calibri"/>
                <a:sym typeface="Calibri"/>
              </a:rPr>
              <a:t>pie</a:t>
            </a:r>
            <a:endParaRPr sz="2400" dirty="0">
              <a:solidFill>
                <a:schemeClr val="dk1"/>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47"/>
          <p:cNvSpPr txBox="1"/>
          <p:nvPr/>
        </p:nvSpPr>
        <p:spPr>
          <a:xfrm>
            <a:off x="1447800" y="1573291"/>
            <a:ext cx="9822712"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000" b="1" dirty="0">
                <a:solidFill>
                  <a:srgbClr val="E7686A"/>
                </a:solidFill>
                <a:latin typeface="Calibri"/>
                <a:ea typeface="Calibri"/>
                <a:cs typeface="Calibri"/>
                <a:sym typeface="Calibri"/>
              </a:rPr>
              <a:t>Prueba de autoevaluación: Respuestas</a:t>
            </a:r>
            <a:endParaRPr dirty="0"/>
          </a:p>
        </p:txBody>
      </p:sp>
      <p:sp>
        <p:nvSpPr>
          <p:cNvPr id="541" name="Google Shape;541;p47"/>
          <p:cNvSpPr txBox="1"/>
          <p:nvPr/>
        </p:nvSpPr>
        <p:spPr>
          <a:xfrm>
            <a:off x="1447800" y="3009900"/>
            <a:ext cx="5029200" cy="3970318"/>
          </a:xfrm>
          <a:prstGeom prst="rect">
            <a:avLst/>
          </a:prstGeom>
          <a:noFill/>
          <a:ln>
            <a:noFill/>
          </a:ln>
        </p:spPr>
        <p:txBody>
          <a:bodyPr spcFirstLastPara="1" wrap="square" lIns="91425" tIns="45700" rIns="91425" bIns="45700" anchor="t" anchorCtr="0">
            <a:spAutoFit/>
          </a:bodyPr>
          <a:lstStyle/>
          <a:p>
            <a:pPr marL="514350" marR="0" lvl="0" indent="-514350" algn="just" rtl="0">
              <a:spcBef>
                <a:spcPts val="0"/>
              </a:spcBef>
              <a:spcAft>
                <a:spcPts val="0"/>
              </a:spcAft>
              <a:buClr>
                <a:srgbClr val="238791"/>
              </a:buClr>
              <a:buSzPts val="2800"/>
              <a:buFont typeface="Calibri"/>
              <a:buAutoNum type="arabicPeriod"/>
            </a:pPr>
            <a:r>
              <a:rPr lang="es" sz="2800" b="1" dirty="0">
                <a:solidFill>
                  <a:srgbClr val="238791"/>
                </a:solidFill>
                <a:latin typeface="Calibri"/>
                <a:ea typeface="Calibri"/>
                <a:cs typeface="Calibri"/>
                <a:sym typeface="Calibri"/>
              </a:rPr>
              <a:t>¿Cuántas ventanas tiene el entorno de trabajo de RStudio?</a:t>
            </a:r>
            <a:endParaRPr dirty="0"/>
          </a:p>
          <a:p>
            <a:pPr marL="342900" marR="0" lvl="0" indent="-342900" algn="l" rtl="0">
              <a:spcBef>
                <a:spcPts val="0"/>
              </a:spcBef>
              <a:spcAft>
                <a:spcPts val="0"/>
              </a:spcAft>
              <a:buClr>
                <a:schemeClr val="dk1"/>
              </a:buClr>
              <a:buSzPts val="2800"/>
              <a:buFont typeface="Noto Sans Symbols"/>
              <a:buChar char="❑"/>
            </a:pPr>
            <a:r>
              <a:rPr lang="es" sz="2800" b="1" dirty="0">
                <a:solidFill>
                  <a:schemeClr val="dk1"/>
                </a:solidFill>
                <a:latin typeface="Calibri"/>
                <a:ea typeface="Calibri"/>
                <a:cs typeface="Calibri"/>
                <a:sym typeface="Calibri"/>
              </a:rPr>
              <a:t>4</a:t>
            </a:r>
            <a:endParaRPr b="1" dirty="0"/>
          </a:p>
          <a:p>
            <a:pPr marL="342900" marR="0" lvl="0" indent="-165100" algn="l" rtl="0">
              <a:spcBef>
                <a:spcPts val="0"/>
              </a:spcBef>
              <a:spcAft>
                <a:spcPts val="0"/>
              </a:spcAft>
              <a:buClr>
                <a:schemeClr val="dk1"/>
              </a:buClr>
              <a:buSzPts val="2800"/>
              <a:buFont typeface="Noto Sans Symbols"/>
              <a:buNone/>
            </a:pPr>
            <a:endParaRPr sz="28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es" sz="2800" dirty="0">
                <a:solidFill>
                  <a:schemeClr val="dk1"/>
                </a:solidFill>
                <a:latin typeface="Calibri"/>
                <a:ea typeface="Calibri"/>
                <a:cs typeface="Calibri"/>
                <a:sym typeface="Calibri"/>
              </a:rPr>
              <a:t>3</a:t>
            </a:r>
            <a:endParaRPr dirty="0"/>
          </a:p>
          <a:p>
            <a:pPr marL="342900" marR="0" lvl="0" indent="-165100" algn="l" rtl="0">
              <a:spcBef>
                <a:spcPts val="0"/>
              </a:spcBef>
              <a:spcAft>
                <a:spcPts val="0"/>
              </a:spcAft>
              <a:buClr>
                <a:schemeClr val="dk1"/>
              </a:buClr>
              <a:buSzPts val="2800"/>
              <a:buFont typeface="Noto Sans Symbols"/>
              <a:buNone/>
            </a:pPr>
            <a:endParaRPr sz="28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es" sz="2800" dirty="0">
                <a:solidFill>
                  <a:schemeClr val="dk1"/>
                </a:solidFill>
                <a:latin typeface="Calibri"/>
                <a:ea typeface="Calibri"/>
                <a:cs typeface="Calibri"/>
                <a:sym typeface="Calibri"/>
              </a:rPr>
              <a:t>Ninguno</a:t>
            </a:r>
            <a:br>
              <a:rPr lang="en-US" sz="2800" dirty="0">
                <a:solidFill>
                  <a:schemeClr val="dk1"/>
                </a:solidFill>
                <a:latin typeface="Calibri"/>
                <a:ea typeface="Calibri"/>
                <a:cs typeface="Calibri"/>
                <a:sym typeface="Calibri"/>
              </a:rPr>
            </a:br>
            <a:endParaRPr sz="2400" dirty="0">
              <a:solidFill>
                <a:schemeClr val="dk1"/>
              </a:solidFill>
              <a:latin typeface="Calibri"/>
              <a:ea typeface="Calibri"/>
              <a:cs typeface="Calibri"/>
              <a:sym typeface="Calibri"/>
            </a:endParaRPr>
          </a:p>
        </p:txBody>
      </p:sp>
      <p:sp>
        <p:nvSpPr>
          <p:cNvPr id="542" name="Google Shape;542;p47"/>
          <p:cNvSpPr txBox="1"/>
          <p:nvPr/>
        </p:nvSpPr>
        <p:spPr>
          <a:xfrm>
            <a:off x="6924700" y="3009900"/>
            <a:ext cx="4871434" cy="44011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2800" b="1" dirty="0">
                <a:solidFill>
                  <a:srgbClr val="1E737C"/>
                </a:solidFill>
                <a:latin typeface="Calibri"/>
                <a:ea typeface="Calibri"/>
                <a:cs typeface="Calibri"/>
                <a:sym typeface="Calibri"/>
              </a:rPr>
              <a:t>2. El script R te permite:</a:t>
            </a:r>
            <a:br>
              <a:rPr lang="en-US" sz="2800" b="1" dirty="0">
                <a:solidFill>
                  <a:srgbClr val="1E737C"/>
                </a:solidFill>
                <a:latin typeface="Calibri"/>
                <a:ea typeface="Calibri"/>
                <a:cs typeface="Calibri"/>
                <a:sym typeface="Calibri"/>
              </a:rPr>
            </a:br>
            <a:endParaRPr sz="2800" b="1" dirty="0">
              <a:solidFill>
                <a:srgbClr val="1E737C"/>
              </a:solidFill>
              <a:latin typeface="Calibri"/>
              <a:ea typeface="Calibri"/>
              <a:cs typeface="Calibri"/>
              <a:sym typeface="Calibri"/>
            </a:endParaRPr>
          </a:p>
          <a:p>
            <a:pPr marL="0" marR="0" lvl="0" indent="0" algn="l" rtl="0">
              <a:spcBef>
                <a:spcPts val="0"/>
              </a:spcBef>
              <a:spcAft>
                <a:spcPts val="0"/>
              </a:spcAft>
              <a:buNone/>
            </a:pPr>
            <a:endParaRPr sz="2800" b="1" dirty="0">
              <a:solidFill>
                <a:srgbClr val="1E737C"/>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es" sz="2800" dirty="0">
                <a:solidFill>
                  <a:schemeClr val="dk1"/>
                </a:solidFill>
                <a:latin typeface="Calibri"/>
                <a:ea typeface="Calibri"/>
                <a:cs typeface="Calibri"/>
                <a:sym typeface="Calibri"/>
              </a:rPr>
              <a:t>Crear un informe de proyecto</a:t>
            </a:r>
            <a:endParaRPr dirty="0"/>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es" sz="2800" b="1" dirty="0">
                <a:solidFill>
                  <a:schemeClr val="dk1"/>
                </a:solidFill>
                <a:latin typeface="Calibri"/>
                <a:ea typeface="Calibri"/>
                <a:cs typeface="Calibri"/>
                <a:sym typeface="Calibri"/>
              </a:rPr>
              <a:t>Crear un archivo donde puedas insertar todos los códigos</a:t>
            </a:r>
            <a:endParaRPr b="1" dirty="0"/>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es" sz="2800" dirty="0">
                <a:solidFill>
                  <a:schemeClr val="dk1"/>
                </a:solidFill>
                <a:latin typeface="Calibri"/>
                <a:ea typeface="Calibri"/>
                <a:cs typeface="Calibri"/>
                <a:sym typeface="Calibri"/>
              </a:rPr>
              <a:t>Descargar un paquete</a:t>
            </a:r>
            <a:endParaRPr sz="2400" dirty="0">
              <a:solidFill>
                <a:schemeClr val="dk1"/>
              </a:solidFill>
              <a:latin typeface="Calibri"/>
              <a:ea typeface="Calibri"/>
              <a:cs typeface="Calibri"/>
              <a:sym typeface="Calibri"/>
            </a:endParaRPr>
          </a:p>
        </p:txBody>
      </p:sp>
      <p:sp>
        <p:nvSpPr>
          <p:cNvPr id="543" name="Google Shape;543;p47"/>
          <p:cNvSpPr txBox="1"/>
          <p:nvPr/>
        </p:nvSpPr>
        <p:spPr>
          <a:xfrm>
            <a:off x="12420600" y="3009900"/>
            <a:ext cx="4740349" cy="39702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2800" b="1" dirty="0">
                <a:solidFill>
                  <a:srgbClr val="1E737C"/>
                </a:solidFill>
                <a:latin typeface="Calibri"/>
                <a:ea typeface="Calibri"/>
                <a:cs typeface="Calibri"/>
                <a:sym typeface="Calibri"/>
              </a:rPr>
              <a:t>3. Para crear un gráfico circular en R se utiliza el comando….</a:t>
            </a:r>
            <a:endParaRPr dirty="0"/>
          </a:p>
          <a:p>
            <a:pPr marL="0" marR="0" lvl="0" indent="0" algn="l" rtl="0">
              <a:spcBef>
                <a:spcPts val="0"/>
              </a:spcBef>
              <a:spcAft>
                <a:spcPts val="0"/>
              </a:spcAft>
              <a:buNone/>
            </a:pPr>
            <a:endParaRPr sz="2800" b="1" dirty="0">
              <a:solidFill>
                <a:srgbClr val="1E737C"/>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es" sz="2800" dirty="0">
                <a:solidFill>
                  <a:schemeClr val="dk1"/>
                </a:solidFill>
                <a:latin typeface="Calibri"/>
                <a:ea typeface="Calibri"/>
                <a:cs typeface="Calibri"/>
                <a:sym typeface="Calibri"/>
              </a:rPr>
              <a:t>scattlerplot</a:t>
            </a:r>
            <a:endParaRPr dirty="0"/>
          </a:p>
          <a:p>
            <a:pPr marL="342900" marR="0" lvl="0" indent="-165100" algn="l" rtl="0">
              <a:spcBef>
                <a:spcPts val="0"/>
              </a:spcBef>
              <a:spcAft>
                <a:spcPts val="0"/>
              </a:spcAft>
              <a:buClr>
                <a:schemeClr val="dk1"/>
              </a:buClr>
              <a:buSzPts val="2800"/>
              <a:buFont typeface="Noto Sans Symbols"/>
              <a:buNone/>
            </a:pPr>
            <a:endParaRPr sz="28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es" sz="2800" dirty="0">
                <a:solidFill>
                  <a:schemeClr val="dk1"/>
                </a:solidFill>
                <a:latin typeface="Calibri"/>
                <a:ea typeface="Calibri"/>
                <a:cs typeface="Calibri"/>
                <a:sym typeface="Calibri"/>
              </a:rPr>
              <a:t>barplot</a:t>
            </a:r>
            <a:endParaRPr sz="2800" dirty="0">
              <a:solidFill>
                <a:schemeClr val="dk1"/>
              </a:solidFill>
              <a:latin typeface="Calibri"/>
              <a:ea typeface="Calibri"/>
              <a:cs typeface="Calibri"/>
              <a:sym typeface="Calibri"/>
            </a:endParaRPr>
          </a:p>
          <a:p>
            <a:pPr marL="342900" marR="0" lvl="0" indent="-165100" algn="l" rtl="0">
              <a:spcBef>
                <a:spcPts val="0"/>
              </a:spcBef>
              <a:spcAft>
                <a:spcPts val="0"/>
              </a:spcAft>
              <a:buClr>
                <a:schemeClr val="dk1"/>
              </a:buClr>
              <a:buSzPts val="2800"/>
              <a:buFont typeface="Noto Sans Symbols"/>
              <a:buNone/>
            </a:pPr>
            <a:endParaRPr sz="28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es" sz="2800" b="1" dirty="0">
                <a:solidFill>
                  <a:schemeClr val="dk1"/>
                </a:solidFill>
                <a:latin typeface="Calibri"/>
                <a:ea typeface="Calibri"/>
                <a:cs typeface="Calibri"/>
                <a:sym typeface="Calibri"/>
              </a:rPr>
              <a:t>pie</a:t>
            </a:r>
            <a:endParaRPr sz="2400" b="1"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335369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49"/>
          <p:cNvSpPr txBox="1"/>
          <p:nvPr/>
        </p:nvSpPr>
        <p:spPr>
          <a:xfrm>
            <a:off x="7258050" y="6591300"/>
            <a:ext cx="3771900"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 sz="6000" b="1">
                <a:solidFill>
                  <a:srgbClr val="E7686A"/>
                </a:solidFill>
                <a:latin typeface="Calibri"/>
                <a:ea typeface="Calibri"/>
                <a:cs typeface="Calibri"/>
                <a:sym typeface="Calibri"/>
              </a:rPr>
              <a:t>¡Gracias!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5"/>
          <p:cNvSpPr txBox="1"/>
          <p:nvPr/>
        </p:nvSpPr>
        <p:spPr>
          <a:xfrm>
            <a:off x="1432560" y="1496219"/>
            <a:ext cx="618744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a:solidFill>
                  <a:srgbClr val="E7686A"/>
                </a:solidFill>
                <a:latin typeface="Calibri"/>
                <a:ea typeface="Calibri"/>
                <a:cs typeface="Calibri"/>
                <a:sym typeface="Calibri"/>
              </a:rPr>
              <a:t>Unidad 1: Introducción</a:t>
            </a:r>
            <a:endParaRPr sz="4000" b="1">
              <a:solidFill>
                <a:srgbClr val="E7686A"/>
              </a:solidFill>
              <a:latin typeface="Calibri"/>
              <a:ea typeface="Calibri"/>
              <a:cs typeface="Calibri"/>
              <a:sym typeface="Calibri"/>
            </a:endParaRPr>
          </a:p>
        </p:txBody>
      </p:sp>
      <p:sp>
        <p:nvSpPr>
          <p:cNvPr id="167" name="Google Shape;167;p5"/>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2800" b="1">
                <a:solidFill>
                  <a:srgbClr val="238791"/>
                </a:solidFill>
                <a:latin typeface="Calibri"/>
                <a:ea typeface="Calibri"/>
                <a:cs typeface="Calibri"/>
                <a:sym typeface="Calibri"/>
              </a:rPr>
              <a:t>Sección 3: Técnicas de Análisis Estadístico</a:t>
            </a:r>
            <a:endParaRPr sz="2800" b="1">
              <a:solidFill>
                <a:srgbClr val="238791"/>
              </a:solidFill>
              <a:latin typeface="Calibri"/>
              <a:ea typeface="Calibri"/>
              <a:cs typeface="Calibri"/>
              <a:sym typeface="Calibri"/>
            </a:endParaRPr>
          </a:p>
        </p:txBody>
      </p:sp>
      <p:sp>
        <p:nvSpPr>
          <p:cNvPr id="168" name="Google Shape;168;p5"/>
          <p:cNvSpPr txBox="1"/>
          <p:nvPr/>
        </p:nvSpPr>
        <p:spPr>
          <a:xfrm>
            <a:off x="1447800" y="3361372"/>
            <a:ext cx="15240000" cy="5016718"/>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Clr>
                <a:schemeClr val="dk1"/>
              </a:buClr>
              <a:buSzPts val="3200"/>
              <a:buFont typeface="Calibri"/>
              <a:buNone/>
            </a:pPr>
            <a:endParaRPr sz="3200" dirty="0">
              <a:solidFill>
                <a:schemeClr val="dk1"/>
              </a:solidFill>
              <a:latin typeface="Calibri"/>
              <a:ea typeface="Calibri"/>
              <a:cs typeface="Calibri"/>
              <a:sym typeface="Calibri"/>
            </a:endParaRPr>
          </a:p>
          <a:p>
            <a:pPr marL="0" marR="0" lvl="0" indent="0" algn="just" rtl="0">
              <a:spcBef>
                <a:spcPts val="0"/>
              </a:spcBef>
              <a:spcAft>
                <a:spcPts val="0"/>
              </a:spcAft>
              <a:buNone/>
            </a:pPr>
            <a:r>
              <a:rPr lang="es" sz="3200" dirty="0">
                <a:solidFill>
                  <a:schemeClr val="dk1"/>
                </a:solidFill>
                <a:latin typeface="Calibri"/>
                <a:ea typeface="Calibri"/>
                <a:cs typeface="Calibri"/>
                <a:sym typeface="Calibri"/>
              </a:rPr>
              <a:t>La mayoría de las técnicas estadísticas, desde las más clásicas hasta las más recientes, hans sido implementadas en el entorno R.</a:t>
            </a:r>
          </a:p>
          <a:p>
            <a:pPr marL="0" marR="0" lvl="0" indent="0" algn="just" rtl="0">
              <a:spcBef>
                <a:spcPts val="0"/>
              </a:spcBef>
              <a:spcAft>
                <a:spcPts val="0"/>
              </a:spcAft>
              <a:buNone/>
            </a:pPr>
            <a:br>
              <a:rPr lang="en-US" sz="3200" dirty="0">
                <a:solidFill>
                  <a:schemeClr val="dk1"/>
                </a:solidFill>
                <a:latin typeface="Calibri"/>
                <a:ea typeface="Calibri"/>
                <a:cs typeface="Calibri"/>
                <a:sym typeface="Calibri"/>
              </a:rPr>
            </a:br>
            <a:endParaRPr sz="3200" dirty="0">
              <a:solidFill>
                <a:schemeClr val="dk1"/>
              </a:solidFill>
              <a:latin typeface="Calibri"/>
              <a:ea typeface="Calibri"/>
              <a:cs typeface="Calibri"/>
              <a:sym typeface="Calibri"/>
            </a:endParaRPr>
          </a:p>
          <a:p>
            <a:pPr marL="0" marR="0" lvl="0" indent="0" algn="just" rtl="0">
              <a:spcBef>
                <a:spcPts val="0"/>
              </a:spcBef>
              <a:spcAft>
                <a:spcPts val="0"/>
              </a:spcAft>
              <a:buNone/>
            </a:pPr>
            <a:r>
              <a:rPr lang="es" sz="3200" dirty="0">
                <a:solidFill>
                  <a:schemeClr val="dk1"/>
                </a:solidFill>
                <a:latin typeface="Calibri"/>
                <a:ea typeface="Calibri"/>
                <a:cs typeface="Calibri"/>
                <a:sym typeface="Calibri"/>
              </a:rPr>
              <a:t>Solo algunos técnicas se integran en el entorno básico, muchas otras se ofrecen en forma de </a:t>
            </a:r>
            <a:r>
              <a:rPr lang="es" sz="3200" b="1" dirty="0">
                <a:solidFill>
                  <a:schemeClr val="dk1"/>
                </a:solidFill>
                <a:latin typeface="Calibri"/>
                <a:ea typeface="Calibri"/>
                <a:cs typeface="Calibri"/>
                <a:sym typeface="Calibri"/>
              </a:rPr>
              <a:t>paquetes </a:t>
            </a:r>
            <a:r>
              <a:rPr lang="es" sz="3200" dirty="0">
                <a:solidFill>
                  <a:schemeClr val="dk1"/>
                </a:solidFill>
                <a:latin typeface="Calibri"/>
                <a:ea typeface="Calibri"/>
                <a:cs typeface="Calibri"/>
                <a:sym typeface="Calibri"/>
              </a:rPr>
              <a:t>a través de la familia de sitios web denominada </a:t>
            </a:r>
            <a:r>
              <a:rPr lang="es" sz="3200" b="1" dirty="0">
                <a:solidFill>
                  <a:schemeClr val="dk1"/>
                </a:solidFill>
                <a:latin typeface="Calibri"/>
                <a:ea typeface="Calibri"/>
                <a:cs typeface="Calibri"/>
                <a:sym typeface="Calibri"/>
              </a:rPr>
              <a:t>CRAN </a:t>
            </a:r>
            <a:r>
              <a:rPr lang="es" sz="3200" dirty="0">
                <a:solidFill>
                  <a:schemeClr val="dk1"/>
                </a:solidFill>
                <a:latin typeface="Calibri"/>
                <a:ea typeface="Calibri"/>
                <a:cs typeface="Calibri"/>
                <a:sym typeface="Calibri"/>
              </a:rPr>
              <a:t>(Comprehensive R Archive Network).</a:t>
            </a:r>
          </a:p>
          <a:p>
            <a:pPr marL="0" marR="0" lvl="0" indent="0" algn="just" rtl="0">
              <a:spcBef>
                <a:spcPts val="0"/>
              </a:spcBef>
              <a:spcAft>
                <a:spcPts val="0"/>
              </a:spcAft>
              <a:buNone/>
            </a:pPr>
            <a:br>
              <a:rPr lang="en-US" sz="3200" dirty="0">
                <a:solidFill>
                  <a:schemeClr val="dk1"/>
                </a:solidFill>
                <a:latin typeface="Calibri"/>
                <a:ea typeface="Calibri"/>
                <a:cs typeface="Calibri"/>
                <a:sym typeface="Calibri"/>
              </a:rPr>
            </a:br>
            <a:endParaRPr sz="3200" dirty="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6"/>
          <p:cNvSpPr txBox="1"/>
          <p:nvPr/>
        </p:nvSpPr>
        <p:spPr>
          <a:xfrm>
            <a:off x="1432560" y="1496219"/>
            <a:ext cx="618744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a:solidFill>
                  <a:srgbClr val="E7686A"/>
                </a:solidFill>
                <a:latin typeface="Calibri"/>
                <a:ea typeface="Calibri"/>
                <a:cs typeface="Calibri"/>
                <a:sym typeface="Calibri"/>
              </a:rPr>
              <a:t>Unidad 1: Introducción</a:t>
            </a:r>
            <a:endParaRPr sz="4000" b="1">
              <a:solidFill>
                <a:srgbClr val="E7686A"/>
              </a:solidFill>
              <a:latin typeface="Calibri"/>
              <a:ea typeface="Calibri"/>
              <a:cs typeface="Calibri"/>
              <a:sym typeface="Calibri"/>
            </a:endParaRPr>
          </a:p>
        </p:txBody>
      </p:sp>
      <p:sp>
        <p:nvSpPr>
          <p:cNvPr id="174" name="Google Shape;174;p6"/>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2800" b="1">
                <a:solidFill>
                  <a:srgbClr val="238791"/>
                </a:solidFill>
                <a:latin typeface="Calibri"/>
                <a:ea typeface="Calibri"/>
                <a:cs typeface="Calibri"/>
                <a:sym typeface="Calibri"/>
              </a:rPr>
              <a:t>Sección 4: Comunidad</a:t>
            </a:r>
            <a:endParaRPr sz="2800" b="1">
              <a:solidFill>
                <a:srgbClr val="238791"/>
              </a:solidFill>
              <a:latin typeface="Calibri"/>
              <a:ea typeface="Calibri"/>
              <a:cs typeface="Calibri"/>
              <a:sym typeface="Calibri"/>
            </a:endParaRPr>
          </a:p>
        </p:txBody>
      </p:sp>
      <p:sp>
        <p:nvSpPr>
          <p:cNvPr id="175" name="Google Shape;175;p6"/>
          <p:cNvSpPr txBox="1"/>
          <p:nvPr/>
        </p:nvSpPr>
        <p:spPr>
          <a:xfrm>
            <a:off x="1447800" y="3361372"/>
            <a:ext cx="15240000" cy="5016758"/>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3200"/>
              <a:buFont typeface="Noto Sans Symbols"/>
              <a:buChar char="⮚"/>
            </a:pPr>
            <a:r>
              <a:rPr lang="es" sz="3200" dirty="0">
                <a:solidFill>
                  <a:schemeClr val="dk1"/>
                </a:solidFill>
                <a:latin typeface="Calibri"/>
                <a:ea typeface="Calibri"/>
                <a:cs typeface="Calibri"/>
                <a:sym typeface="Calibri"/>
              </a:rPr>
              <a:t>Una comunidad de más de 2 millones de usuarios y desarrolladores ofrece su tiempo y experiencia técnica para mantener, apoyar y desarrollar el lenguaje y el entorno R, las herramientas y la infraestructura.</a:t>
            </a:r>
            <a:endParaRPr sz="3200" dirty="0">
              <a:solidFill>
                <a:schemeClr val="dk1"/>
              </a:solidFill>
              <a:latin typeface="Calibri"/>
              <a:ea typeface="Calibri"/>
              <a:cs typeface="Calibri"/>
              <a:sym typeface="Calibri"/>
            </a:endParaRPr>
          </a:p>
          <a:p>
            <a:pPr marL="0" marR="0" lvl="0" indent="0" algn="l" rtl="0">
              <a:spcBef>
                <a:spcPts val="0"/>
              </a:spcBef>
              <a:spcAft>
                <a:spcPts val="0"/>
              </a:spcAft>
              <a:buNone/>
            </a:pPr>
            <a:endParaRPr sz="3200" dirty="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3200"/>
              <a:buFont typeface="Noto Sans Symbols"/>
              <a:buChar char="⮚"/>
            </a:pPr>
            <a:r>
              <a:rPr lang="es" sz="3200" dirty="0">
                <a:solidFill>
                  <a:schemeClr val="dk1"/>
                </a:solidFill>
                <a:latin typeface="Calibri"/>
                <a:ea typeface="Calibri"/>
                <a:cs typeface="Calibri"/>
                <a:sym typeface="Calibri"/>
              </a:rPr>
              <a:t>En el corazón de la comunidad, el R Core Group, de unos 20 miembros, se encarga del mantenimiento de R y guía su evolución.</a:t>
            </a:r>
            <a:endParaRPr dirty="0"/>
          </a:p>
          <a:p>
            <a:pPr marL="0" marR="0" lvl="0" indent="0" algn="l" rtl="0">
              <a:spcBef>
                <a:spcPts val="0"/>
              </a:spcBef>
              <a:spcAft>
                <a:spcPts val="0"/>
              </a:spcAft>
              <a:buNone/>
            </a:pPr>
            <a:endParaRPr sz="3200" dirty="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3200"/>
              <a:buFont typeface="Noto Sans Symbols"/>
              <a:buChar char="⮚"/>
            </a:pPr>
            <a:r>
              <a:rPr lang="es" sz="3200" dirty="0">
                <a:solidFill>
                  <a:schemeClr val="dk1"/>
                </a:solidFill>
                <a:latin typeface="Calibri"/>
                <a:ea typeface="Calibri"/>
                <a:cs typeface="Calibri"/>
                <a:sym typeface="Calibri"/>
              </a:rPr>
              <a:t>La estructura pública oficial es proporcionada por la Fundación R, una organización sin ánimo de lucro que garantiza la estabilidad financiera de R-project y administra los derechos de autor del software y la documentación.</a:t>
            </a:r>
            <a:endParaRPr sz="3200" dirty="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7"/>
          <p:cNvSpPr txBox="1"/>
          <p:nvPr/>
        </p:nvSpPr>
        <p:spPr>
          <a:xfrm>
            <a:off x="1432560" y="1496219"/>
            <a:ext cx="618744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a:solidFill>
                  <a:srgbClr val="E7686A"/>
                </a:solidFill>
                <a:latin typeface="Calibri"/>
                <a:ea typeface="Calibri"/>
                <a:cs typeface="Calibri"/>
                <a:sym typeface="Calibri"/>
              </a:rPr>
              <a:t>Unidad 2: Software R</a:t>
            </a:r>
            <a:endParaRPr sz="4000" b="1">
              <a:solidFill>
                <a:srgbClr val="E7686A"/>
              </a:solidFill>
              <a:latin typeface="Calibri"/>
              <a:ea typeface="Calibri"/>
              <a:cs typeface="Calibri"/>
              <a:sym typeface="Calibri"/>
            </a:endParaRPr>
          </a:p>
        </p:txBody>
      </p:sp>
      <p:sp>
        <p:nvSpPr>
          <p:cNvPr id="181" name="Google Shape;181;p7"/>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2800" b="1">
                <a:solidFill>
                  <a:srgbClr val="238791"/>
                </a:solidFill>
                <a:latin typeface="Calibri"/>
                <a:ea typeface="Calibri"/>
                <a:cs typeface="Calibri"/>
                <a:sym typeface="Calibri"/>
              </a:rPr>
              <a:t>Sección 1: Cómo instalar el software R</a:t>
            </a:r>
            <a:endParaRPr sz="2800" b="1">
              <a:solidFill>
                <a:srgbClr val="238791"/>
              </a:solidFill>
              <a:latin typeface="Calibri"/>
              <a:ea typeface="Calibri"/>
              <a:cs typeface="Calibri"/>
              <a:sym typeface="Calibri"/>
            </a:endParaRPr>
          </a:p>
        </p:txBody>
      </p:sp>
      <p:sp>
        <p:nvSpPr>
          <p:cNvPr id="182" name="Google Shape;182;p7"/>
          <p:cNvSpPr txBox="1"/>
          <p:nvPr/>
        </p:nvSpPr>
        <p:spPr>
          <a:xfrm>
            <a:off x="1447799" y="3361372"/>
            <a:ext cx="16563754" cy="5509160"/>
          </a:xfrm>
          <a:prstGeom prst="rect">
            <a:avLst/>
          </a:prstGeom>
          <a:noFill/>
          <a:ln>
            <a:noFill/>
          </a:ln>
        </p:spPr>
        <p:txBody>
          <a:bodyPr spcFirstLastPara="1" wrap="square" lIns="91425" tIns="45700" rIns="91425" bIns="45700" anchor="t" anchorCtr="0">
            <a:spAutoFit/>
          </a:bodyPr>
          <a:lstStyle/>
          <a:p>
            <a:pPr marL="457200" marR="0" lvl="0" indent="-431800" algn="l" rtl="0">
              <a:spcBef>
                <a:spcPts val="0"/>
              </a:spcBef>
              <a:spcAft>
                <a:spcPts val="0"/>
              </a:spcAft>
              <a:buSzPts val="3200"/>
              <a:buFont typeface="Calibri"/>
              <a:buChar char="●"/>
            </a:pPr>
            <a:r>
              <a:rPr lang="es" sz="3200" dirty="0">
                <a:solidFill>
                  <a:schemeClr val="dk1"/>
                </a:solidFill>
                <a:latin typeface="Calibri"/>
                <a:ea typeface="Calibri"/>
                <a:cs typeface="Calibri"/>
                <a:sym typeface="Calibri"/>
              </a:rPr>
              <a:t>Desde el sitio </a:t>
            </a:r>
            <a:r>
              <a:rPr lang="es" sz="3200" u="sng" dirty="0">
                <a:solidFill>
                  <a:schemeClr val="hlink"/>
                </a:solidFill>
                <a:latin typeface="Calibri"/>
                <a:ea typeface="Calibri"/>
                <a:cs typeface="Calibri"/>
                <a:sym typeface="Calibri"/>
                <a:hlinkClick r:id="rId3"/>
              </a:rPr>
              <a:t>https://www.r-project.org/</a:t>
            </a:r>
            <a:endParaRPr sz="3200" dirty="0">
              <a:solidFill>
                <a:schemeClr val="dk1"/>
              </a:solidFill>
              <a:latin typeface="Calibri"/>
              <a:ea typeface="Calibri"/>
              <a:cs typeface="Calibri"/>
              <a:sym typeface="Calibri"/>
            </a:endParaRPr>
          </a:p>
          <a:p>
            <a:pPr marL="25400" marR="0" lvl="0" algn="l" rtl="0">
              <a:spcBef>
                <a:spcPts val="0"/>
              </a:spcBef>
              <a:spcAft>
                <a:spcPts val="0"/>
              </a:spcAft>
              <a:buClr>
                <a:schemeClr val="dk1"/>
              </a:buClr>
              <a:buSzPts val="3200"/>
            </a:pPr>
            <a:endParaRPr lang="es" sz="3200" dirty="0">
              <a:solidFill>
                <a:schemeClr val="dk1"/>
              </a:solidFill>
              <a:latin typeface="Calibri"/>
              <a:ea typeface="Calibri"/>
              <a:cs typeface="Calibri"/>
              <a:sym typeface="Calibri"/>
            </a:endParaRPr>
          </a:p>
          <a:p>
            <a:pPr marL="457200" marR="0" lvl="0" indent="-431800" algn="l" rtl="0">
              <a:spcBef>
                <a:spcPts val="0"/>
              </a:spcBef>
              <a:spcAft>
                <a:spcPts val="0"/>
              </a:spcAft>
              <a:buClr>
                <a:schemeClr val="dk1"/>
              </a:buClr>
              <a:buSzPts val="3200"/>
              <a:buFont typeface="Calibri"/>
              <a:buChar char="●"/>
            </a:pPr>
            <a:r>
              <a:rPr lang="es" sz="3200" dirty="0">
                <a:solidFill>
                  <a:schemeClr val="dk1"/>
                </a:solidFill>
                <a:latin typeface="Calibri"/>
                <a:ea typeface="Calibri"/>
                <a:cs typeface="Calibri"/>
                <a:sym typeface="Calibri"/>
              </a:rPr>
              <a:t>Haga click en Descargar R (download R)</a:t>
            </a:r>
            <a:br>
              <a:rPr lang="en-US" sz="3200" dirty="0">
                <a:solidFill>
                  <a:schemeClr val="dk1"/>
                </a:solidFill>
                <a:latin typeface="Calibri"/>
                <a:ea typeface="Calibri"/>
                <a:cs typeface="Calibri"/>
                <a:sym typeface="Calibri"/>
              </a:rPr>
            </a:br>
            <a:endParaRPr sz="3200" dirty="0">
              <a:solidFill>
                <a:schemeClr val="dk1"/>
              </a:solidFill>
              <a:latin typeface="Calibri"/>
              <a:ea typeface="Calibri"/>
              <a:cs typeface="Calibri"/>
              <a:sym typeface="Calibri"/>
            </a:endParaRPr>
          </a:p>
          <a:p>
            <a:pPr marL="457200" marR="0" lvl="0" indent="-431800" algn="l" rtl="0">
              <a:spcBef>
                <a:spcPts val="0"/>
              </a:spcBef>
              <a:spcAft>
                <a:spcPts val="0"/>
              </a:spcAft>
              <a:buClr>
                <a:schemeClr val="dk1"/>
              </a:buClr>
              <a:buSzPts val="3200"/>
              <a:buFont typeface="Calibri"/>
              <a:buChar char="●"/>
            </a:pPr>
            <a:r>
              <a:rPr lang="es" sz="3200" dirty="0">
                <a:solidFill>
                  <a:schemeClr val="dk1"/>
                </a:solidFill>
                <a:latin typeface="Calibri"/>
                <a:ea typeface="Calibri"/>
                <a:cs typeface="Calibri"/>
                <a:sym typeface="Calibri"/>
              </a:rPr>
              <a:t>Elija el CRAN que desee (es decir, el lugar físico desde el que descargar el software)</a:t>
            </a:r>
            <a:br>
              <a:rPr lang="en-US" sz="3200" dirty="0">
                <a:solidFill>
                  <a:schemeClr val="dk1"/>
                </a:solidFill>
                <a:latin typeface="Calibri"/>
                <a:ea typeface="Calibri"/>
                <a:cs typeface="Calibri"/>
                <a:sym typeface="Calibri"/>
              </a:rPr>
            </a:br>
            <a:endParaRPr sz="3200" dirty="0">
              <a:solidFill>
                <a:schemeClr val="dk1"/>
              </a:solidFill>
              <a:latin typeface="Calibri"/>
              <a:ea typeface="Calibri"/>
              <a:cs typeface="Calibri"/>
              <a:sym typeface="Calibri"/>
            </a:endParaRPr>
          </a:p>
          <a:p>
            <a:pPr marL="457200" marR="0" lvl="0" indent="-431800" algn="l" rtl="0">
              <a:spcBef>
                <a:spcPts val="0"/>
              </a:spcBef>
              <a:spcAft>
                <a:spcPts val="0"/>
              </a:spcAft>
              <a:buClr>
                <a:schemeClr val="dk1"/>
              </a:buClr>
              <a:buSzPts val="3200"/>
              <a:buFont typeface="Calibri"/>
              <a:buChar char="●"/>
            </a:pPr>
            <a:r>
              <a:rPr lang="es" sz="3200" dirty="0">
                <a:solidFill>
                  <a:schemeClr val="dk1"/>
                </a:solidFill>
                <a:latin typeface="Calibri"/>
                <a:ea typeface="Calibri"/>
                <a:cs typeface="Calibri"/>
                <a:sym typeface="Calibri"/>
              </a:rPr>
              <a:t>Elija el sistema operativo en el que descargar el programa (Windows, Linux, MacO)</a:t>
            </a:r>
            <a:br>
              <a:rPr lang="en-US" sz="3200" dirty="0">
                <a:solidFill>
                  <a:schemeClr val="dk1"/>
                </a:solidFill>
                <a:latin typeface="Calibri"/>
                <a:ea typeface="Calibri"/>
                <a:cs typeface="Calibri"/>
                <a:sym typeface="Calibri"/>
              </a:rPr>
            </a:br>
            <a:endParaRPr sz="3200" dirty="0">
              <a:solidFill>
                <a:schemeClr val="dk1"/>
              </a:solidFill>
              <a:latin typeface="Calibri"/>
              <a:ea typeface="Calibri"/>
              <a:cs typeface="Calibri"/>
              <a:sym typeface="Calibri"/>
            </a:endParaRPr>
          </a:p>
          <a:p>
            <a:pPr marL="457200" marR="0" lvl="0" indent="-431800" algn="l" rtl="0">
              <a:spcBef>
                <a:spcPts val="0"/>
              </a:spcBef>
              <a:spcAft>
                <a:spcPts val="0"/>
              </a:spcAft>
              <a:buClr>
                <a:schemeClr val="dk1"/>
              </a:buClr>
              <a:buSzPts val="3200"/>
              <a:buFont typeface="Calibri"/>
              <a:buChar char="●"/>
            </a:pPr>
            <a:r>
              <a:rPr lang="es" sz="3200" dirty="0">
                <a:solidFill>
                  <a:schemeClr val="dk1"/>
                </a:solidFill>
                <a:latin typeface="Calibri"/>
                <a:ea typeface="Calibri"/>
                <a:cs typeface="Calibri"/>
                <a:sym typeface="Calibri"/>
              </a:rPr>
              <a:t>Haga clic en instalar R por primera vez</a:t>
            </a:r>
            <a:br>
              <a:rPr lang="en-US" sz="3200" dirty="0">
                <a:solidFill>
                  <a:schemeClr val="dk1"/>
                </a:solidFill>
                <a:latin typeface="Calibri"/>
                <a:ea typeface="Calibri"/>
                <a:cs typeface="Calibri"/>
                <a:sym typeface="Calibri"/>
              </a:rPr>
            </a:br>
            <a:endParaRPr sz="3200" dirty="0">
              <a:solidFill>
                <a:schemeClr val="dk1"/>
              </a:solidFill>
              <a:latin typeface="Calibri"/>
              <a:ea typeface="Calibri"/>
              <a:cs typeface="Calibri"/>
              <a:sym typeface="Calibri"/>
            </a:endParaRPr>
          </a:p>
          <a:p>
            <a:pPr marL="457200" marR="0" lvl="0" indent="-431800" algn="l" rtl="0">
              <a:spcBef>
                <a:spcPts val="0"/>
              </a:spcBef>
              <a:spcAft>
                <a:spcPts val="0"/>
              </a:spcAft>
              <a:buClr>
                <a:schemeClr val="dk1"/>
              </a:buClr>
              <a:buSzPts val="3200"/>
              <a:buFont typeface="Calibri"/>
              <a:buChar char="●"/>
            </a:pPr>
            <a:r>
              <a:rPr lang="es" sz="3200" dirty="0">
                <a:solidFill>
                  <a:schemeClr val="dk1"/>
                </a:solidFill>
                <a:latin typeface="Calibri"/>
                <a:ea typeface="Calibri"/>
                <a:cs typeface="Calibri"/>
                <a:sym typeface="Calibri"/>
              </a:rPr>
              <a:t>Iniciar la descarga</a:t>
            </a:r>
            <a:endParaRPr sz="3200" dirty="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8"/>
          <p:cNvPicPr preferRelativeResize="0"/>
          <p:nvPr/>
        </p:nvPicPr>
        <p:blipFill rotWithShape="1">
          <a:blip r:embed="rId3">
            <a:alphaModFix/>
          </a:blip>
          <a:srcRect/>
          <a:stretch/>
        </p:blipFill>
        <p:spPr>
          <a:xfrm>
            <a:off x="762000" y="3464"/>
            <a:ext cx="17373600" cy="9693147"/>
          </a:xfrm>
          <a:prstGeom prst="rect">
            <a:avLst/>
          </a:prstGeom>
          <a:noFill/>
          <a:ln>
            <a:noFill/>
          </a:ln>
        </p:spPr>
      </p:pic>
      <p:sp>
        <p:nvSpPr>
          <p:cNvPr id="188" name="Google Shape;188;p8"/>
          <p:cNvSpPr/>
          <p:nvPr/>
        </p:nvSpPr>
        <p:spPr>
          <a:xfrm>
            <a:off x="9906000" y="2171700"/>
            <a:ext cx="1600200" cy="457200"/>
          </a:xfrm>
          <a:prstGeom prst="ellipse">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9"/>
          <p:cNvSpPr txBox="1"/>
          <p:nvPr/>
        </p:nvSpPr>
        <p:spPr>
          <a:xfrm>
            <a:off x="1432560" y="1496219"/>
            <a:ext cx="618744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a:solidFill>
                  <a:srgbClr val="E7686A"/>
                </a:solidFill>
                <a:latin typeface="Calibri"/>
                <a:ea typeface="Calibri"/>
                <a:cs typeface="Calibri"/>
                <a:sym typeface="Calibri"/>
              </a:rPr>
              <a:t>Unidad 2: Software R</a:t>
            </a:r>
            <a:endParaRPr sz="4000" b="1">
              <a:solidFill>
                <a:srgbClr val="E7686A"/>
              </a:solidFill>
              <a:latin typeface="Calibri"/>
              <a:ea typeface="Calibri"/>
              <a:cs typeface="Calibri"/>
              <a:sym typeface="Calibri"/>
            </a:endParaRPr>
          </a:p>
        </p:txBody>
      </p:sp>
      <p:sp>
        <p:nvSpPr>
          <p:cNvPr id="194" name="Google Shape;194;p9"/>
          <p:cNvSpPr txBox="1"/>
          <p:nvPr/>
        </p:nvSpPr>
        <p:spPr>
          <a:xfrm>
            <a:off x="1447800" y="2552700"/>
            <a:ext cx="10040186"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2800" b="1" dirty="0">
                <a:solidFill>
                  <a:srgbClr val="238791"/>
                </a:solidFill>
                <a:latin typeface="Calibri"/>
                <a:ea typeface="Calibri"/>
                <a:cs typeface="Calibri"/>
                <a:sym typeface="Calibri"/>
              </a:rPr>
              <a:t>Sección 2: ¿Qué aspecto tiene R?</a:t>
            </a:r>
            <a:br>
              <a:rPr lang="en-US" sz="2800" b="1" dirty="0">
                <a:solidFill>
                  <a:srgbClr val="238791"/>
                </a:solidFill>
                <a:latin typeface="Calibri"/>
                <a:ea typeface="Calibri"/>
                <a:cs typeface="Calibri"/>
                <a:sym typeface="Calibri"/>
              </a:rPr>
            </a:br>
            <a:endParaRPr sz="2800" b="1" dirty="0">
              <a:solidFill>
                <a:srgbClr val="238791"/>
              </a:solidFill>
              <a:latin typeface="Calibri"/>
              <a:ea typeface="Calibri"/>
              <a:cs typeface="Calibri"/>
              <a:sym typeface="Calibri"/>
            </a:endParaRPr>
          </a:p>
        </p:txBody>
      </p:sp>
      <p:pic>
        <p:nvPicPr>
          <p:cNvPr id="195" name="Google Shape;195;p9"/>
          <p:cNvPicPr preferRelativeResize="0"/>
          <p:nvPr/>
        </p:nvPicPr>
        <p:blipFill rotWithShape="1">
          <a:blip r:embed="rId3">
            <a:alphaModFix/>
          </a:blip>
          <a:srcRect/>
          <a:stretch/>
        </p:blipFill>
        <p:spPr>
          <a:xfrm>
            <a:off x="7239000" y="1496009"/>
            <a:ext cx="9871233" cy="748639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BA70C69BED3724697D2FD679F55D5AA" ma:contentTypeVersion="15" ma:contentTypeDescription="Ein neues Dokument erstellen." ma:contentTypeScope="" ma:versionID="8b9b4db190f9a730e404a89a9b75cc12">
  <xsd:schema xmlns:xsd="http://www.w3.org/2001/XMLSchema" xmlns:xs="http://www.w3.org/2001/XMLSchema" xmlns:p="http://schemas.microsoft.com/office/2006/metadata/properties" xmlns:ns2="86efbe09-657a-4a33-af1f-6926acd14423" xmlns:ns3="67cf6156-b4f3-4cc3-8804-83f001e9d3c3" targetNamespace="http://schemas.microsoft.com/office/2006/metadata/properties" ma:root="true" ma:fieldsID="61516090d7d98cbdf1de6639780cf410" ns2:_="" ns3:_="">
    <xsd:import namespace="86efbe09-657a-4a33-af1f-6926acd14423"/>
    <xsd:import namespace="67cf6156-b4f3-4cc3-8804-83f001e9d3c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efbe09-657a-4a33-af1f-6926acd144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markierungen" ma:readOnly="false" ma:fieldId="{5cf76f15-5ced-4ddc-b409-7134ff3c332f}" ma:taxonomyMulti="true" ma:sspId="c31856e1-5c54-4057-b86b-2b55a59a68a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7cf6156-b4f3-4cc3-8804-83f001e9d3c3" elementFormDefault="qualified">
    <xsd:import namespace="http://schemas.microsoft.com/office/2006/documentManagement/types"/>
    <xsd:import namespace="http://schemas.microsoft.com/office/infopath/2007/PartnerControls"/>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element name="TaxCatchAll" ma:index="22" nillable="true" ma:displayName="Taxonomy Catch All Column" ma:hidden="true" ma:list="{4e2029df-5bb2-40ff-91f7-c449ef362c54}" ma:internalName="TaxCatchAll" ma:showField="CatchAllData" ma:web="67cf6156-b4f3-4cc3-8804-83f001e9d3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6efbe09-657a-4a33-af1f-6926acd14423">
      <Terms xmlns="http://schemas.microsoft.com/office/infopath/2007/PartnerControls"/>
    </lcf76f155ced4ddcb4097134ff3c332f>
    <TaxCatchAll xmlns="67cf6156-b4f3-4cc3-8804-83f001e9d3c3" xsi:nil="true"/>
  </documentManagement>
</p:properties>
</file>

<file path=customXml/itemProps1.xml><?xml version="1.0" encoding="utf-8"?>
<ds:datastoreItem xmlns:ds="http://schemas.openxmlformats.org/officeDocument/2006/customXml" ds:itemID="{64BAB6EC-42E9-4471-9AA8-F3C480516B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efbe09-657a-4a33-af1f-6926acd14423"/>
    <ds:schemaRef ds:uri="67cf6156-b4f3-4cc3-8804-83f001e9d3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C174F94-F78B-46A6-8D92-D1DCF78EB4F0}">
  <ds:schemaRefs>
    <ds:schemaRef ds:uri="http://schemas.microsoft.com/sharepoint/v3/contenttype/forms"/>
  </ds:schemaRefs>
</ds:datastoreItem>
</file>

<file path=customXml/itemProps3.xml><?xml version="1.0" encoding="utf-8"?>
<ds:datastoreItem xmlns:ds="http://schemas.openxmlformats.org/officeDocument/2006/customXml" ds:itemID="{2DFBEE7F-D0F5-429C-9D4C-8B630DD3D356}">
  <ds:schemaRefs>
    <ds:schemaRef ds:uri="http://purl.org/dc/elements/1.1/"/>
    <ds:schemaRef ds:uri="67cf6156-b4f3-4cc3-8804-83f001e9d3c3"/>
    <ds:schemaRef ds:uri="http://schemas.microsoft.com/office/2006/documentManagement/types"/>
    <ds:schemaRef ds:uri="http://schemas.microsoft.com/office/infopath/2007/PartnerControls"/>
    <ds:schemaRef ds:uri="http://www.w3.org/XML/1998/namespace"/>
    <ds:schemaRef ds:uri="http://purl.org/dc/dcmitype/"/>
    <ds:schemaRef ds:uri="86efbe09-657a-4a33-af1f-6926acd14423"/>
    <ds:schemaRef ds:uri="http://schemas.openxmlformats.org/package/2006/metadata/core-propertie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149</TotalTime>
  <Words>2354</Words>
  <Application>Microsoft Office PowerPoint</Application>
  <PresentationFormat>Personalizado</PresentationFormat>
  <Paragraphs>303</Paragraphs>
  <Slides>49</Slides>
  <Notes>49</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49</vt:i4>
      </vt:variant>
    </vt:vector>
  </HeadingPairs>
  <TitlesOfParts>
    <vt:vector size="58" baseType="lpstr">
      <vt:lpstr>Arial</vt:lpstr>
      <vt:lpstr>Droid Sans Mono</vt:lpstr>
      <vt:lpstr>Calibri</vt:lpstr>
      <vt:lpstr>Helvetica Neue</vt:lpstr>
      <vt:lpstr>Ubuntu</vt:lpstr>
      <vt:lpstr>Noto Sans Symbols</vt:lpstr>
      <vt:lpstr>Oxygen</vt:lpstr>
      <vt:lpstr>Office Theme</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Monia Coppola</dc:creator>
  <cp:lastModifiedBy>Esteban Fernandez</cp:lastModifiedBy>
  <cp:revision>18</cp:revision>
  <dcterms:created xsi:type="dcterms:W3CDTF">2022-05-03T15:33:59Z</dcterms:created>
  <dcterms:modified xsi:type="dcterms:W3CDTF">2023-06-19T12:24:51Z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2022-05-03T00:00:00Z</vt:filetime>
  </property>
  <property fmtid="{D5CDD505-2E9C-101B-9397-08002B2CF9AE}" pid="3" name="Creator">
    <vt:lpwstr>Canva</vt:lpwstr>
  </property>
  <property fmtid="{D5CDD505-2E9C-101B-9397-08002B2CF9AE}" pid="4" name="LastSaved">
    <vt:filetime>2022-05-03T00:00:00Z</vt:filetime>
  </property>
  <property fmtid="{D5CDD505-2E9C-101B-9397-08002B2CF9AE}" pid="5" name="ContentTypeId">
    <vt:lpwstr>0x0101008BA70C69BED3724697D2FD679F55D5AA</vt:lpwstr>
  </property>
</Properties>
</file>