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18288000" cy="10287000"/>
  <p:embeddedFontLs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Oxygen" panose="02000503000000000000" pitchFamily="2"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eq4ibtv7jGo/jZFUYDa6rxFLjq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747798-F5F2-BEB2-CDAC-B78A4D1EF21A}" name="janine.vallaster" initials="ja" userId="S::janine.vallaster_gmail.com#ext#@waiaustria.onmicrosoft.com::39a057d3-39ce-44d7-93a9-484f2f720d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3E915-5941-B35D-259D-E2FE3451560A}" v="6" dt="2023-06-28T14:51:04.357"/>
    <p1510:client id="{A8905AD1-4736-F31F-C5A6-E17839E0F937}" v="2934" dt="2023-06-26T13:05:49.292"/>
    <p1510:client id="{C3373885-D81C-89AE-A899-5903C43E66E5}" v="123" dt="2023-07-03T05:11:33.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customschemas.google.com/relationships/presentationmetadata" Target="meta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8905AD1-4736-F31F-C5A6-E17839E0F937}"/>
    <pc:docChg chg="modSld">
      <pc:chgData name="" userId="" providerId="" clId="Web-{A8905AD1-4736-F31F-C5A6-E17839E0F937}" dt="2023-06-26T08:22:54.078" v="0" actId="20577"/>
      <pc:docMkLst>
        <pc:docMk/>
      </pc:docMkLst>
      <pc:sldChg chg="modSp">
        <pc:chgData name="" userId="" providerId="" clId="Web-{A8905AD1-4736-F31F-C5A6-E17839E0F937}" dt="2023-06-26T08:22:54.078" v="0" actId="20577"/>
        <pc:sldMkLst>
          <pc:docMk/>
          <pc:sldMk cId="0" sldId="268"/>
        </pc:sldMkLst>
        <pc:spChg chg="mod">
          <ac:chgData name="" userId="" providerId="" clId="Web-{A8905AD1-4736-F31F-C5A6-E17839E0F937}" dt="2023-06-26T08:22:54.078" v="0" actId="20577"/>
          <ac:spMkLst>
            <pc:docMk/>
            <pc:sldMk cId="0" sldId="268"/>
            <ac:spMk id="231" creationId="{00000000-0000-0000-0000-000000000000}"/>
          </ac:spMkLst>
        </pc:spChg>
      </pc:sldChg>
    </pc:docChg>
  </pc:docChgLst>
  <pc:docChgLst>
    <pc:chgData name="janine.vallaster" userId="S::janine.vallaster_gmail.com#ext#@waiaustria.onmicrosoft.com::39a057d3-39ce-44d7-93a9-484f2f720d55" providerId="AD" clId="Web-{A8905AD1-4736-F31F-C5A6-E17839E0F937}"/>
    <pc:docChg chg="mod modSld">
      <pc:chgData name="janine.vallaster" userId="S::janine.vallaster_gmail.com#ext#@waiaustria.onmicrosoft.com::39a057d3-39ce-44d7-93a9-484f2f720d55" providerId="AD" clId="Web-{A8905AD1-4736-F31F-C5A6-E17839E0F937}" dt="2023-06-26T13:05:49.292" v="1503" actId="20577"/>
      <pc:docMkLst>
        <pc:docMk/>
      </pc:docMkLst>
      <pc:sldChg chg="modSp">
        <pc:chgData name="janine.vallaster" userId="S::janine.vallaster_gmail.com#ext#@waiaustria.onmicrosoft.com::39a057d3-39ce-44d7-93a9-484f2f720d55" providerId="AD" clId="Web-{A8905AD1-4736-F31F-C5A6-E17839E0F937}" dt="2023-06-24T08:22:28.894" v="9" actId="20577"/>
        <pc:sldMkLst>
          <pc:docMk/>
          <pc:sldMk cId="0" sldId="257"/>
        </pc:sldMkLst>
        <pc:spChg chg="mod">
          <ac:chgData name="janine.vallaster" userId="S::janine.vallaster_gmail.com#ext#@waiaustria.onmicrosoft.com::39a057d3-39ce-44d7-93a9-484f2f720d55" providerId="AD" clId="Web-{A8905AD1-4736-F31F-C5A6-E17839E0F937}" dt="2023-06-24T08:22:05.658" v="4" actId="20577"/>
          <ac:spMkLst>
            <pc:docMk/>
            <pc:sldMk cId="0" sldId="257"/>
            <ac:spMk id="143" creationId="{00000000-0000-0000-0000-000000000000}"/>
          </ac:spMkLst>
        </pc:spChg>
        <pc:spChg chg="mod">
          <ac:chgData name="janine.vallaster" userId="S::janine.vallaster_gmail.com#ext#@waiaustria.onmicrosoft.com::39a057d3-39ce-44d7-93a9-484f2f720d55" providerId="AD" clId="Web-{A8905AD1-4736-F31F-C5A6-E17839E0F937}" dt="2023-06-24T08:22:28.894" v="9" actId="20577"/>
          <ac:spMkLst>
            <pc:docMk/>
            <pc:sldMk cId="0" sldId="257"/>
            <ac:spMk id="148" creationId="{00000000-0000-0000-0000-000000000000}"/>
          </ac:spMkLst>
        </pc:spChg>
      </pc:sldChg>
      <pc:sldChg chg="modSp">
        <pc:chgData name="janine.vallaster" userId="S::janine.vallaster_gmail.com#ext#@waiaustria.onmicrosoft.com::39a057d3-39ce-44d7-93a9-484f2f720d55" providerId="AD" clId="Web-{A8905AD1-4736-F31F-C5A6-E17839E0F937}" dt="2023-06-24T08:24:20.836" v="17" actId="20577"/>
        <pc:sldMkLst>
          <pc:docMk/>
          <pc:sldMk cId="0" sldId="258"/>
        </pc:sldMkLst>
        <pc:spChg chg="mod">
          <ac:chgData name="janine.vallaster" userId="S::janine.vallaster_gmail.com#ext#@waiaustria.onmicrosoft.com::39a057d3-39ce-44d7-93a9-484f2f720d55" providerId="AD" clId="Web-{A8905AD1-4736-F31F-C5A6-E17839E0F937}" dt="2023-06-24T08:22:38.488" v="11" actId="20577"/>
          <ac:spMkLst>
            <pc:docMk/>
            <pc:sldMk cId="0" sldId="258"/>
            <ac:spMk id="157" creationId="{00000000-0000-0000-0000-000000000000}"/>
          </ac:spMkLst>
        </pc:spChg>
        <pc:spChg chg="mod">
          <ac:chgData name="janine.vallaster" userId="S::janine.vallaster_gmail.com#ext#@waiaustria.onmicrosoft.com::39a057d3-39ce-44d7-93a9-484f2f720d55" providerId="AD" clId="Web-{A8905AD1-4736-F31F-C5A6-E17839E0F937}" dt="2023-06-24T08:24:20.836" v="17" actId="20577"/>
          <ac:spMkLst>
            <pc:docMk/>
            <pc:sldMk cId="0" sldId="258"/>
            <ac:spMk id="158" creationId="{00000000-0000-0000-0000-000000000000}"/>
          </ac:spMkLst>
        </pc:spChg>
      </pc:sldChg>
      <pc:sldChg chg="modSp">
        <pc:chgData name="janine.vallaster" userId="S::janine.vallaster_gmail.com#ext#@waiaustria.onmicrosoft.com::39a057d3-39ce-44d7-93a9-484f2f720d55" providerId="AD" clId="Web-{A8905AD1-4736-F31F-C5A6-E17839E0F937}" dt="2023-06-24T08:27:24.861" v="46" actId="20577"/>
        <pc:sldMkLst>
          <pc:docMk/>
          <pc:sldMk cId="0" sldId="259"/>
        </pc:sldMkLst>
        <pc:spChg chg="mod">
          <ac:chgData name="janine.vallaster" userId="S::janine.vallaster_gmail.com#ext#@waiaustria.onmicrosoft.com::39a057d3-39ce-44d7-93a9-484f2f720d55" providerId="AD" clId="Web-{A8905AD1-4736-F31F-C5A6-E17839E0F937}" dt="2023-06-24T08:27:24.861" v="46" actId="20577"/>
          <ac:spMkLst>
            <pc:docMk/>
            <pc:sldMk cId="0" sldId="259"/>
            <ac:spMk id="166" creationId="{00000000-0000-0000-0000-000000000000}"/>
          </ac:spMkLst>
        </pc:spChg>
      </pc:sldChg>
      <pc:sldChg chg="modSp">
        <pc:chgData name="janine.vallaster" userId="S::janine.vallaster_gmail.com#ext#@waiaustria.onmicrosoft.com::39a057d3-39ce-44d7-93a9-484f2f720d55" providerId="AD" clId="Web-{A8905AD1-4736-F31F-C5A6-E17839E0F937}" dt="2023-06-24T08:29:07.287" v="69" actId="20577"/>
        <pc:sldMkLst>
          <pc:docMk/>
          <pc:sldMk cId="0" sldId="260"/>
        </pc:sldMkLst>
        <pc:spChg chg="mod">
          <ac:chgData name="janine.vallaster" userId="S::janine.vallaster_gmail.com#ext#@waiaustria.onmicrosoft.com::39a057d3-39ce-44d7-93a9-484f2f720d55" providerId="AD" clId="Web-{A8905AD1-4736-F31F-C5A6-E17839E0F937}" dt="2023-06-24T08:29:07.287" v="69" actId="20577"/>
          <ac:spMkLst>
            <pc:docMk/>
            <pc:sldMk cId="0" sldId="260"/>
            <ac:spMk id="174" creationId="{00000000-0000-0000-0000-000000000000}"/>
          </ac:spMkLst>
        </pc:spChg>
      </pc:sldChg>
      <pc:sldChg chg="modSp">
        <pc:chgData name="janine.vallaster" userId="S::janine.vallaster_gmail.com#ext#@waiaustria.onmicrosoft.com::39a057d3-39ce-44d7-93a9-484f2f720d55" providerId="AD" clId="Web-{A8905AD1-4736-F31F-C5A6-E17839E0F937}" dt="2023-06-24T08:32:39.565" v="194" actId="20577"/>
        <pc:sldMkLst>
          <pc:docMk/>
          <pc:sldMk cId="0" sldId="261"/>
        </pc:sldMkLst>
        <pc:spChg chg="mod">
          <ac:chgData name="janine.vallaster" userId="S::janine.vallaster_gmail.com#ext#@waiaustria.onmicrosoft.com::39a057d3-39ce-44d7-93a9-484f2f720d55" providerId="AD" clId="Web-{A8905AD1-4736-F31F-C5A6-E17839E0F937}" dt="2023-06-24T08:32:39.565" v="194" actId="20577"/>
          <ac:spMkLst>
            <pc:docMk/>
            <pc:sldMk cId="0" sldId="261"/>
            <ac:spMk id="182" creationId="{00000000-0000-0000-0000-000000000000}"/>
          </ac:spMkLst>
        </pc:spChg>
      </pc:sldChg>
      <pc:sldChg chg="modSp">
        <pc:chgData name="janine.vallaster" userId="S::janine.vallaster_gmail.com#ext#@waiaustria.onmicrosoft.com::39a057d3-39ce-44d7-93a9-484f2f720d55" providerId="AD" clId="Web-{A8905AD1-4736-F31F-C5A6-E17839E0F937}" dt="2023-06-24T08:42:01.831" v="260" actId="20577"/>
        <pc:sldMkLst>
          <pc:docMk/>
          <pc:sldMk cId="0" sldId="262"/>
        </pc:sldMkLst>
        <pc:spChg chg="mod">
          <ac:chgData name="janine.vallaster" userId="S::janine.vallaster_gmail.com#ext#@waiaustria.onmicrosoft.com::39a057d3-39ce-44d7-93a9-484f2f720d55" providerId="AD" clId="Web-{A8905AD1-4736-F31F-C5A6-E17839E0F937}" dt="2023-06-24T08:37:23.414" v="196" actId="20577"/>
          <ac:spMkLst>
            <pc:docMk/>
            <pc:sldMk cId="0" sldId="262"/>
            <ac:spMk id="188" creationId="{00000000-0000-0000-0000-000000000000}"/>
          </ac:spMkLst>
        </pc:spChg>
        <pc:spChg chg="mod">
          <ac:chgData name="janine.vallaster" userId="S::janine.vallaster_gmail.com#ext#@waiaustria.onmicrosoft.com::39a057d3-39ce-44d7-93a9-484f2f720d55" providerId="AD" clId="Web-{A8905AD1-4736-F31F-C5A6-E17839E0F937}" dt="2023-06-24T08:42:01.831" v="260" actId="20577"/>
          <ac:spMkLst>
            <pc:docMk/>
            <pc:sldMk cId="0" sldId="262"/>
            <ac:spMk id="189" creationId="{00000000-0000-0000-0000-000000000000}"/>
          </ac:spMkLst>
        </pc:spChg>
      </pc:sldChg>
      <pc:sldChg chg="modSp">
        <pc:chgData name="janine.vallaster" userId="S::janine.vallaster_gmail.com#ext#@waiaustria.onmicrosoft.com::39a057d3-39ce-44d7-93a9-484f2f720d55" providerId="AD" clId="Web-{A8905AD1-4736-F31F-C5A6-E17839E0F937}" dt="2023-06-24T08:46:04.373" v="291" actId="20577"/>
        <pc:sldMkLst>
          <pc:docMk/>
          <pc:sldMk cId="0" sldId="263"/>
        </pc:sldMkLst>
        <pc:spChg chg="mod">
          <ac:chgData name="janine.vallaster" userId="S::janine.vallaster_gmail.com#ext#@waiaustria.onmicrosoft.com::39a057d3-39ce-44d7-93a9-484f2f720d55" providerId="AD" clId="Web-{A8905AD1-4736-F31F-C5A6-E17839E0F937}" dt="2023-06-24T08:42:19.598" v="262" actId="20577"/>
          <ac:spMkLst>
            <pc:docMk/>
            <pc:sldMk cId="0" sldId="263"/>
            <ac:spMk id="195" creationId="{00000000-0000-0000-0000-000000000000}"/>
          </ac:spMkLst>
        </pc:spChg>
        <pc:spChg chg="mod">
          <ac:chgData name="janine.vallaster" userId="S::janine.vallaster_gmail.com#ext#@waiaustria.onmicrosoft.com::39a057d3-39ce-44d7-93a9-484f2f720d55" providerId="AD" clId="Web-{A8905AD1-4736-F31F-C5A6-E17839E0F937}" dt="2023-06-24T08:46:04.373" v="291" actId="20577"/>
          <ac:spMkLst>
            <pc:docMk/>
            <pc:sldMk cId="0" sldId="263"/>
            <ac:spMk id="196" creationId="{00000000-0000-0000-0000-000000000000}"/>
          </ac:spMkLst>
        </pc:spChg>
      </pc:sldChg>
      <pc:sldChg chg="modSp">
        <pc:chgData name="janine.vallaster" userId="S::janine.vallaster_gmail.com#ext#@waiaustria.onmicrosoft.com::39a057d3-39ce-44d7-93a9-484f2f720d55" providerId="AD" clId="Web-{A8905AD1-4736-F31F-C5A6-E17839E0F937}" dt="2023-06-24T08:54:33.191" v="316" actId="20577"/>
        <pc:sldMkLst>
          <pc:docMk/>
          <pc:sldMk cId="0" sldId="264"/>
        </pc:sldMkLst>
        <pc:spChg chg="mod">
          <ac:chgData name="janine.vallaster" userId="S::janine.vallaster_gmail.com#ext#@waiaustria.onmicrosoft.com::39a057d3-39ce-44d7-93a9-484f2f720d55" providerId="AD" clId="Web-{A8905AD1-4736-F31F-C5A6-E17839E0F937}" dt="2023-06-24T08:54:33.191" v="316" actId="20577"/>
          <ac:spMkLst>
            <pc:docMk/>
            <pc:sldMk cId="0" sldId="264"/>
            <ac:spMk id="203" creationId="{00000000-0000-0000-0000-000000000000}"/>
          </ac:spMkLst>
        </pc:spChg>
      </pc:sldChg>
      <pc:sldChg chg="modSp">
        <pc:chgData name="janine.vallaster" userId="S::janine.vallaster_gmail.com#ext#@waiaustria.onmicrosoft.com::39a057d3-39ce-44d7-93a9-484f2f720d55" providerId="AD" clId="Web-{A8905AD1-4736-F31F-C5A6-E17839E0F937}" dt="2023-06-24T09:02:03.174" v="345" actId="20577"/>
        <pc:sldMkLst>
          <pc:docMk/>
          <pc:sldMk cId="0" sldId="265"/>
        </pc:sldMkLst>
        <pc:spChg chg="mod">
          <ac:chgData name="janine.vallaster" userId="S::janine.vallaster_gmail.com#ext#@waiaustria.onmicrosoft.com::39a057d3-39ce-44d7-93a9-484f2f720d55" providerId="AD" clId="Web-{A8905AD1-4736-F31F-C5A6-E17839E0F937}" dt="2023-06-24T09:02:03.174" v="345" actId="20577"/>
          <ac:spMkLst>
            <pc:docMk/>
            <pc:sldMk cId="0" sldId="265"/>
            <ac:spMk id="210" creationId="{00000000-0000-0000-0000-000000000000}"/>
          </ac:spMkLst>
        </pc:spChg>
      </pc:sldChg>
      <pc:sldChg chg="modSp">
        <pc:chgData name="janine.vallaster" userId="S::janine.vallaster_gmail.com#ext#@waiaustria.onmicrosoft.com::39a057d3-39ce-44d7-93a9-484f2f720d55" providerId="AD" clId="Web-{A8905AD1-4736-F31F-C5A6-E17839E0F937}" dt="2023-06-26T07:57:48.073" v="532" actId="20577"/>
        <pc:sldMkLst>
          <pc:docMk/>
          <pc:sldMk cId="0" sldId="266"/>
        </pc:sldMkLst>
        <pc:spChg chg="mod">
          <ac:chgData name="janine.vallaster" userId="S::janine.vallaster_gmail.com#ext#@waiaustria.onmicrosoft.com::39a057d3-39ce-44d7-93a9-484f2f720d55" providerId="AD" clId="Web-{A8905AD1-4736-F31F-C5A6-E17839E0F937}" dt="2023-06-26T07:57:48.073" v="532" actId="20577"/>
          <ac:spMkLst>
            <pc:docMk/>
            <pc:sldMk cId="0" sldId="266"/>
            <ac:spMk id="217" creationId="{00000000-0000-0000-0000-000000000000}"/>
          </ac:spMkLst>
        </pc:spChg>
      </pc:sldChg>
      <pc:sldChg chg="modSp">
        <pc:chgData name="janine.vallaster" userId="S::janine.vallaster_gmail.com#ext#@waiaustria.onmicrosoft.com::39a057d3-39ce-44d7-93a9-484f2f720d55" providerId="AD" clId="Web-{A8905AD1-4736-F31F-C5A6-E17839E0F937}" dt="2023-06-26T08:04:22.836" v="617" actId="20577"/>
        <pc:sldMkLst>
          <pc:docMk/>
          <pc:sldMk cId="0" sldId="267"/>
        </pc:sldMkLst>
        <pc:spChg chg="mod">
          <ac:chgData name="janine.vallaster" userId="S::janine.vallaster_gmail.com#ext#@waiaustria.onmicrosoft.com::39a057d3-39ce-44d7-93a9-484f2f720d55" providerId="AD" clId="Web-{A8905AD1-4736-F31F-C5A6-E17839E0F937}" dt="2023-06-26T08:04:22.836" v="617" actId="20577"/>
          <ac:spMkLst>
            <pc:docMk/>
            <pc:sldMk cId="0" sldId="267"/>
            <ac:spMk id="224" creationId="{00000000-0000-0000-0000-000000000000}"/>
          </ac:spMkLst>
        </pc:spChg>
      </pc:sldChg>
      <pc:sldChg chg="modSp">
        <pc:chgData name="janine.vallaster" userId="S::janine.vallaster_gmail.com#ext#@waiaustria.onmicrosoft.com::39a057d3-39ce-44d7-93a9-484f2f720d55" providerId="AD" clId="Web-{A8905AD1-4736-F31F-C5A6-E17839E0F937}" dt="2023-06-26T08:33:19.924" v="748" actId="20577"/>
        <pc:sldMkLst>
          <pc:docMk/>
          <pc:sldMk cId="0" sldId="268"/>
        </pc:sldMkLst>
        <pc:spChg chg="mod">
          <ac:chgData name="janine.vallaster" userId="S::janine.vallaster_gmail.com#ext#@waiaustria.onmicrosoft.com::39a057d3-39ce-44d7-93a9-484f2f720d55" providerId="AD" clId="Web-{A8905AD1-4736-F31F-C5A6-E17839E0F937}" dt="2023-06-26T08:33:19.924" v="748" actId="20577"/>
          <ac:spMkLst>
            <pc:docMk/>
            <pc:sldMk cId="0" sldId="268"/>
            <ac:spMk id="231" creationId="{00000000-0000-0000-0000-000000000000}"/>
          </ac:spMkLst>
        </pc:spChg>
      </pc:sldChg>
      <pc:sldChg chg="modSp">
        <pc:chgData name="janine.vallaster" userId="S::janine.vallaster_gmail.com#ext#@waiaustria.onmicrosoft.com::39a057d3-39ce-44d7-93a9-484f2f720d55" providerId="AD" clId="Web-{A8905AD1-4736-F31F-C5A6-E17839E0F937}" dt="2023-06-26T12:14:42.352" v="1086" actId="20577"/>
        <pc:sldMkLst>
          <pc:docMk/>
          <pc:sldMk cId="0" sldId="269"/>
        </pc:sldMkLst>
        <pc:spChg chg="mod">
          <ac:chgData name="janine.vallaster" userId="S::janine.vallaster_gmail.com#ext#@waiaustria.onmicrosoft.com::39a057d3-39ce-44d7-93a9-484f2f720d55" providerId="AD" clId="Web-{A8905AD1-4736-F31F-C5A6-E17839E0F937}" dt="2023-06-26T12:14:42.352" v="1086" actId="20577"/>
          <ac:spMkLst>
            <pc:docMk/>
            <pc:sldMk cId="0" sldId="269"/>
            <ac:spMk id="238" creationId="{00000000-0000-0000-0000-000000000000}"/>
          </ac:spMkLst>
        </pc:spChg>
      </pc:sldChg>
      <pc:sldChg chg="modSp addCm delCm">
        <pc:chgData name="janine.vallaster" userId="S::janine.vallaster_gmail.com#ext#@waiaustria.onmicrosoft.com::39a057d3-39ce-44d7-93a9-484f2f720d55" providerId="AD" clId="Web-{A8905AD1-4736-F31F-C5A6-E17839E0F937}" dt="2023-06-26T12:21:42.961" v="1162" actId="20577"/>
        <pc:sldMkLst>
          <pc:docMk/>
          <pc:sldMk cId="0" sldId="270"/>
        </pc:sldMkLst>
        <pc:spChg chg="mod">
          <ac:chgData name="janine.vallaster" userId="S::janine.vallaster_gmail.com#ext#@waiaustria.onmicrosoft.com::39a057d3-39ce-44d7-93a9-484f2f720d55" providerId="AD" clId="Web-{A8905AD1-4736-F31F-C5A6-E17839E0F937}" dt="2023-06-26T12:21:42.961" v="1162" actId="20577"/>
          <ac:spMkLst>
            <pc:docMk/>
            <pc:sldMk cId="0" sldId="270"/>
            <ac:spMk id="245" creationId="{00000000-0000-0000-0000-000000000000}"/>
          </ac:spMkLst>
        </pc:spChg>
        <pc:extLst>
          <p:ext xmlns:p="http://schemas.openxmlformats.org/presentationml/2006/main" uri="{D6D511B9-2390-475A-947B-AFAB55BFBCF1}">
            <pc226:cmChg xmlns:pc226="http://schemas.microsoft.com/office/powerpoint/2022/06/main/command" chg="add del">
              <pc226:chgData name="janine.vallaster" userId="S::janine.vallaster_gmail.com#ext#@waiaustria.onmicrosoft.com::39a057d3-39ce-44d7-93a9-484f2f720d55" providerId="AD" clId="Web-{A8905AD1-4736-F31F-C5A6-E17839E0F937}" dt="2023-06-26T12:20:33.224" v="1146"/>
              <pc2:cmMkLst xmlns:pc2="http://schemas.microsoft.com/office/powerpoint/2019/9/main/command">
                <pc:docMk/>
                <pc:sldMk cId="0" sldId="270"/>
                <pc2:cmMk id="{B87B49B0-AEBB-4AC7-8E13-29B29B9E9C23}"/>
              </pc2:cmMkLst>
            </pc226:cmChg>
          </p:ext>
        </pc:extLst>
      </pc:sldChg>
      <pc:sldChg chg="modSp">
        <pc:chgData name="janine.vallaster" userId="S::janine.vallaster_gmail.com#ext#@waiaustria.onmicrosoft.com::39a057d3-39ce-44d7-93a9-484f2f720d55" providerId="AD" clId="Web-{A8905AD1-4736-F31F-C5A6-E17839E0F937}" dt="2023-06-26T12:27:58.584" v="1239" actId="20577"/>
        <pc:sldMkLst>
          <pc:docMk/>
          <pc:sldMk cId="0" sldId="271"/>
        </pc:sldMkLst>
        <pc:spChg chg="mod">
          <ac:chgData name="janine.vallaster" userId="S::janine.vallaster_gmail.com#ext#@waiaustria.onmicrosoft.com::39a057d3-39ce-44d7-93a9-484f2f720d55" providerId="AD" clId="Web-{A8905AD1-4736-F31F-C5A6-E17839E0F937}" dt="2023-06-26T12:22:52.136" v="1165" actId="1076"/>
          <ac:spMkLst>
            <pc:docMk/>
            <pc:sldMk cId="0" sldId="271"/>
            <ac:spMk id="252" creationId="{00000000-0000-0000-0000-000000000000}"/>
          </ac:spMkLst>
        </pc:spChg>
        <pc:spChg chg="mod">
          <ac:chgData name="janine.vallaster" userId="S::janine.vallaster_gmail.com#ext#@waiaustria.onmicrosoft.com::39a057d3-39ce-44d7-93a9-484f2f720d55" providerId="AD" clId="Web-{A8905AD1-4736-F31F-C5A6-E17839E0F937}" dt="2023-06-26T12:27:58.584" v="1239" actId="20577"/>
          <ac:spMkLst>
            <pc:docMk/>
            <pc:sldMk cId="0" sldId="271"/>
            <ac:spMk id="253" creationId="{00000000-0000-0000-0000-000000000000}"/>
          </ac:spMkLst>
        </pc:spChg>
      </pc:sldChg>
      <pc:sldChg chg="modSp">
        <pc:chgData name="janine.vallaster" userId="S::janine.vallaster_gmail.com#ext#@waiaustria.onmicrosoft.com::39a057d3-39ce-44d7-93a9-484f2f720d55" providerId="AD" clId="Web-{A8905AD1-4736-F31F-C5A6-E17839E0F937}" dt="2023-06-26T12:43:51.729" v="1275" actId="20577"/>
        <pc:sldMkLst>
          <pc:docMk/>
          <pc:sldMk cId="0" sldId="272"/>
        </pc:sldMkLst>
        <pc:spChg chg="mod">
          <ac:chgData name="janine.vallaster" userId="S::janine.vallaster_gmail.com#ext#@waiaustria.onmicrosoft.com::39a057d3-39ce-44d7-93a9-484f2f720d55" providerId="AD" clId="Web-{A8905AD1-4736-F31F-C5A6-E17839E0F937}" dt="2023-06-26T12:43:51.729" v="1275" actId="20577"/>
          <ac:spMkLst>
            <pc:docMk/>
            <pc:sldMk cId="0" sldId="272"/>
            <ac:spMk id="261" creationId="{00000000-0000-0000-0000-000000000000}"/>
          </ac:spMkLst>
        </pc:spChg>
      </pc:sldChg>
      <pc:sldChg chg="modSp">
        <pc:chgData name="janine.vallaster" userId="S::janine.vallaster_gmail.com#ext#@waiaustria.onmicrosoft.com::39a057d3-39ce-44d7-93a9-484f2f720d55" providerId="AD" clId="Web-{A8905AD1-4736-F31F-C5A6-E17839E0F937}" dt="2023-06-26T12:47:20.908" v="1294" actId="20577"/>
        <pc:sldMkLst>
          <pc:docMk/>
          <pc:sldMk cId="0" sldId="273"/>
        </pc:sldMkLst>
        <pc:spChg chg="mod">
          <ac:chgData name="janine.vallaster" userId="S::janine.vallaster_gmail.com#ext#@waiaustria.onmicrosoft.com::39a057d3-39ce-44d7-93a9-484f2f720d55" providerId="AD" clId="Web-{A8905AD1-4736-F31F-C5A6-E17839E0F937}" dt="2023-06-26T12:47:20.908" v="1294" actId="20577"/>
          <ac:spMkLst>
            <pc:docMk/>
            <pc:sldMk cId="0" sldId="273"/>
            <ac:spMk id="269" creationId="{00000000-0000-0000-0000-000000000000}"/>
          </ac:spMkLst>
        </pc:spChg>
      </pc:sldChg>
      <pc:sldChg chg="modSp">
        <pc:chgData name="janine.vallaster" userId="S::janine.vallaster_gmail.com#ext#@waiaustria.onmicrosoft.com::39a057d3-39ce-44d7-93a9-484f2f720d55" providerId="AD" clId="Web-{A8905AD1-4736-F31F-C5A6-E17839E0F937}" dt="2023-06-26T12:47:37.174" v="1296" actId="20577"/>
        <pc:sldMkLst>
          <pc:docMk/>
          <pc:sldMk cId="0" sldId="274"/>
        </pc:sldMkLst>
        <pc:spChg chg="mod">
          <ac:chgData name="janine.vallaster" userId="S::janine.vallaster_gmail.com#ext#@waiaustria.onmicrosoft.com::39a057d3-39ce-44d7-93a9-484f2f720d55" providerId="AD" clId="Web-{A8905AD1-4736-F31F-C5A6-E17839E0F937}" dt="2023-06-26T12:47:37.174" v="1296" actId="20577"/>
          <ac:spMkLst>
            <pc:docMk/>
            <pc:sldMk cId="0" sldId="274"/>
            <ac:spMk id="277" creationId="{00000000-0000-0000-0000-000000000000}"/>
          </ac:spMkLst>
        </pc:spChg>
      </pc:sldChg>
      <pc:sldChg chg="modSp">
        <pc:chgData name="janine.vallaster" userId="S::janine.vallaster_gmail.com#ext#@waiaustria.onmicrosoft.com::39a057d3-39ce-44d7-93a9-484f2f720d55" providerId="AD" clId="Web-{A8905AD1-4736-F31F-C5A6-E17839E0F937}" dt="2023-06-26T12:47:57.706" v="1297" actId="20577"/>
        <pc:sldMkLst>
          <pc:docMk/>
          <pc:sldMk cId="0" sldId="276"/>
        </pc:sldMkLst>
        <pc:spChg chg="mod">
          <ac:chgData name="janine.vallaster" userId="S::janine.vallaster_gmail.com#ext#@waiaustria.onmicrosoft.com::39a057d3-39ce-44d7-93a9-484f2f720d55" providerId="AD" clId="Web-{A8905AD1-4736-F31F-C5A6-E17839E0F937}" dt="2023-06-26T12:47:57.706" v="1297" actId="20577"/>
          <ac:spMkLst>
            <pc:docMk/>
            <pc:sldMk cId="0" sldId="276"/>
            <ac:spMk id="295" creationId="{00000000-0000-0000-0000-000000000000}"/>
          </ac:spMkLst>
        </pc:spChg>
      </pc:sldChg>
      <pc:sldChg chg="modSp">
        <pc:chgData name="janine.vallaster" userId="S::janine.vallaster_gmail.com#ext#@waiaustria.onmicrosoft.com::39a057d3-39ce-44d7-93a9-484f2f720d55" providerId="AD" clId="Web-{A8905AD1-4736-F31F-C5A6-E17839E0F937}" dt="2023-06-26T12:48:16.723" v="1300" actId="20577"/>
        <pc:sldMkLst>
          <pc:docMk/>
          <pc:sldMk cId="0" sldId="277"/>
        </pc:sldMkLst>
        <pc:spChg chg="mod">
          <ac:chgData name="janine.vallaster" userId="S::janine.vallaster_gmail.com#ext#@waiaustria.onmicrosoft.com::39a057d3-39ce-44d7-93a9-484f2f720d55" providerId="AD" clId="Web-{A8905AD1-4736-F31F-C5A6-E17839E0F937}" dt="2023-06-26T12:48:16.723" v="1300" actId="20577"/>
          <ac:spMkLst>
            <pc:docMk/>
            <pc:sldMk cId="0" sldId="277"/>
            <ac:spMk id="304" creationId="{00000000-0000-0000-0000-000000000000}"/>
          </ac:spMkLst>
        </pc:spChg>
      </pc:sldChg>
      <pc:sldChg chg="modSp">
        <pc:chgData name="janine.vallaster" userId="S::janine.vallaster_gmail.com#ext#@waiaustria.onmicrosoft.com::39a057d3-39ce-44d7-93a9-484f2f720d55" providerId="AD" clId="Web-{A8905AD1-4736-F31F-C5A6-E17839E0F937}" dt="2023-06-26T12:49:36.960" v="1303" actId="20577"/>
        <pc:sldMkLst>
          <pc:docMk/>
          <pc:sldMk cId="0" sldId="279"/>
        </pc:sldMkLst>
        <pc:spChg chg="mod">
          <ac:chgData name="janine.vallaster" userId="S::janine.vallaster_gmail.com#ext#@waiaustria.onmicrosoft.com::39a057d3-39ce-44d7-93a9-484f2f720d55" providerId="AD" clId="Web-{A8905AD1-4736-F31F-C5A6-E17839E0F937}" dt="2023-06-26T12:49:36.960" v="1303" actId="20577"/>
          <ac:spMkLst>
            <pc:docMk/>
            <pc:sldMk cId="0" sldId="279"/>
            <ac:spMk id="323" creationId="{00000000-0000-0000-0000-000000000000}"/>
          </ac:spMkLst>
        </pc:spChg>
      </pc:sldChg>
      <pc:sldChg chg="modSp">
        <pc:chgData name="janine.vallaster" userId="S::janine.vallaster_gmail.com#ext#@waiaustria.onmicrosoft.com::39a057d3-39ce-44d7-93a9-484f2f720d55" providerId="AD" clId="Web-{A8905AD1-4736-F31F-C5A6-E17839E0F937}" dt="2023-06-26T12:56:44.038" v="1400" actId="20577"/>
        <pc:sldMkLst>
          <pc:docMk/>
          <pc:sldMk cId="0" sldId="280"/>
        </pc:sldMkLst>
        <pc:spChg chg="mod">
          <ac:chgData name="janine.vallaster" userId="S::janine.vallaster_gmail.com#ext#@waiaustria.onmicrosoft.com::39a057d3-39ce-44d7-93a9-484f2f720d55" providerId="AD" clId="Web-{A8905AD1-4736-F31F-C5A6-E17839E0F937}" dt="2023-06-26T12:56:44.038" v="1400" actId="20577"/>
          <ac:spMkLst>
            <pc:docMk/>
            <pc:sldMk cId="0" sldId="280"/>
            <ac:spMk id="335" creationId="{00000000-0000-0000-0000-000000000000}"/>
          </ac:spMkLst>
        </pc:spChg>
      </pc:sldChg>
      <pc:sldChg chg="modSp">
        <pc:chgData name="janine.vallaster" userId="S::janine.vallaster_gmail.com#ext#@waiaustria.onmicrosoft.com::39a057d3-39ce-44d7-93a9-484f2f720d55" providerId="AD" clId="Web-{A8905AD1-4736-F31F-C5A6-E17839E0F937}" dt="2023-06-26T12:57:46.228" v="1403" actId="20577"/>
        <pc:sldMkLst>
          <pc:docMk/>
          <pc:sldMk cId="0" sldId="281"/>
        </pc:sldMkLst>
        <pc:spChg chg="mod">
          <ac:chgData name="janine.vallaster" userId="S::janine.vallaster_gmail.com#ext#@waiaustria.onmicrosoft.com::39a057d3-39ce-44d7-93a9-484f2f720d55" providerId="AD" clId="Web-{A8905AD1-4736-F31F-C5A6-E17839E0F937}" dt="2023-06-26T12:57:46.228" v="1403" actId="20577"/>
          <ac:spMkLst>
            <pc:docMk/>
            <pc:sldMk cId="0" sldId="281"/>
            <ac:spMk id="349" creationId="{00000000-0000-0000-0000-000000000000}"/>
          </ac:spMkLst>
        </pc:spChg>
      </pc:sldChg>
      <pc:sldChg chg="modSp">
        <pc:chgData name="janine.vallaster" userId="S::janine.vallaster_gmail.com#ext#@waiaustria.onmicrosoft.com::39a057d3-39ce-44d7-93a9-484f2f720d55" providerId="AD" clId="Web-{A8905AD1-4736-F31F-C5A6-E17839E0F937}" dt="2023-06-26T12:58:00.353" v="1404" actId="20577"/>
        <pc:sldMkLst>
          <pc:docMk/>
          <pc:sldMk cId="0" sldId="282"/>
        </pc:sldMkLst>
        <pc:spChg chg="mod">
          <ac:chgData name="janine.vallaster" userId="S::janine.vallaster_gmail.com#ext#@waiaustria.onmicrosoft.com::39a057d3-39ce-44d7-93a9-484f2f720d55" providerId="AD" clId="Web-{A8905AD1-4736-F31F-C5A6-E17839E0F937}" dt="2023-06-26T12:58:00.353" v="1404" actId="20577"/>
          <ac:spMkLst>
            <pc:docMk/>
            <pc:sldMk cId="0" sldId="282"/>
            <ac:spMk id="359" creationId="{00000000-0000-0000-0000-000000000000}"/>
          </ac:spMkLst>
        </pc:spChg>
      </pc:sldChg>
      <pc:sldChg chg="modSp">
        <pc:chgData name="janine.vallaster" userId="S::janine.vallaster_gmail.com#ext#@waiaustria.onmicrosoft.com::39a057d3-39ce-44d7-93a9-484f2f720d55" providerId="AD" clId="Web-{A8905AD1-4736-F31F-C5A6-E17839E0F937}" dt="2023-06-26T12:58:11.916" v="1406" actId="20577"/>
        <pc:sldMkLst>
          <pc:docMk/>
          <pc:sldMk cId="0" sldId="283"/>
        </pc:sldMkLst>
        <pc:spChg chg="mod">
          <ac:chgData name="janine.vallaster" userId="S::janine.vallaster_gmail.com#ext#@waiaustria.onmicrosoft.com::39a057d3-39ce-44d7-93a9-484f2f720d55" providerId="AD" clId="Web-{A8905AD1-4736-F31F-C5A6-E17839E0F937}" dt="2023-06-26T12:58:11.916" v="1406" actId="20577"/>
          <ac:spMkLst>
            <pc:docMk/>
            <pc:sldMk cId="0" sldId="283"/>
            <ac:spMk id="368" creationId="{00000000-0000-0000-0000-000000000000}"/>
          </ac:spMkLst>
        </pc:spChg>
      </pc:sldChg>
      <pc:sldChg chg="modSp">
        <pc:chgData name="janine.vallaster" userId="S::janine.vallaster_gmail.com#ext#@waiaustria.onmicrosoft.com::39a057d3-39ce-44d7-93a9-484f2f720d55" providerId="AD" clId="Web-{A8905AD1-4736-F31F-C5A6-E17839E0F937}" dt="2023-06-26T12:59:46.623" v="1426" actId="20577"/>
        <pc:sldMkLst>
          <pc:docMk/>
          <pc:sldMk cId="0" sldId="284"/>
        </pc:sldMkLst>
        <pc:spChg chg="mod">
          <ac:chgData name="janine.vallaster" userId="S::janine.vallaster_gmail.com#ext#@waiaustria.onmicrosoft.com::39a057d3-39ce-44d7-93a9-484f2f720d55" providerId="AD" clId="Web-{A8905AD1-4736-F31F-C5A6-E17839E0F937}" dt="2023-06-26T12:58:53.184" v="1410" actId="20577"/>
          <ac:spMkLst>
            <pc:docMk/>
            <pc:sldMk cId="0" sldId="284"/>
            <ac:spMk id="389" creationId="{00000000-0000-0000-0000-000000000000}"/>
          </ac:spMkLst>
        </pc:spChg>
        <pc:spChg chg="mod">
          <ac:chgData name="janine.vallaster" userId="S::janine.vallaster_gmail.com#ext#@waiaustria.onmicrosoft.com::39a057d3-39ce-44d7-93a9-484f2f720d55" providerId="AD" clId="Web-{A8905AD1-4736-F31F-C5A6-E17839E0F937}" dt="2023-06-26T12:59:42.685" v="1423" actId="20577"/>
          <ac:spMkLst>
            <pc:docMk/>
            <pc:sldMk cId="0" sldId="284"/>
            <ac:spMk id="391" creationId="{00000000-0000-0000-0000-000000000000}"/>
          </ac:spMkLst>
        </pc:spChg>
        <pc:spChg chg="mod">
          <ac:chgData name="janine.vallaster" userId="S::janine.vallaster_gmail.com#ext#@waiaustria.onmicrosoft.com::39a057d3-39ce-44d7-93a9-484f2f720d55" providerId="AD" clId="Web-{A8905AD1-4736-F31F-C5A6-E17839E0F937}" dt="2023-06-26T12:59:46.623" v="1426" actId="20577"/>
          <ac:spMkLst>
            <pc:docMk/>
            <pc:sldMk cId="0" sldId="284"/>
            <ac:spMk id="403" creationId="{00000000-0000-0000-0000-000000000000}"/>
          </ac:spMkLst>
        </pc:spChg>
      </pc:sldChg>
      <pc:sldChg chg="modSp">
        <pc:chgData name="janine.vallaster" userId="S::janine.vallaster_gmail.com#ext#@waiaustria.onmicrosoft.com::39a057d3-39ce-44d7-93a9-484f2f720d55" providerId="AD" clId="Web-{A8905AD1-4736-F31F-C5A6-E17839E0F937}" dt="2023-06-26T13:05:49.292" v="1503" actId="20577"/>
        <pc:sldMkLst>
          <pc:docMk/>
          <pc:sldMk cId="0" sldId="285"/>
        </pc:sldMkLst>
        <pc:spChg chg="mod">
          <ac:chgData name="janine.vallaster" userId="S::janine.vallaster_gmail.com#ext#@waiaustria.onmicrosoft.com::39a057d3-39ce-44d7-93a9-484f2f720d55" providerId="AD" clId="Web-{A8905AD1-4736-F31F-C5A6-E17839E0F937}" dt="2023-06-26T13:04:46.587" v="1478" actId="20577"/>
          <ac:spMkLst>
            <pc:docMk/>
            <pc:sldMk cId="0" sldId="285"/>
            <ac:spMk id="409" creationId="{00000000-0000-0000-0000-000000000000}"/>
          </ac:spMkLst>
        </pc:spChg>
        <pc:spChg chg="mod">
          <ac:chgData name="janine.vallaster" userId="S::janine.vallaster_gmail.com#ext#@waiaustria.onmicrosoft.com::39a057d3-39ce-44d7-93a9-484f2f720d55" providerId="AD" clId="Web-{A8905AD1-4736-F31F-C5A6-E17839E0F937}" dt="2023-06-26T13:05:29.667" v="1496" actId="20577"/>
          <ac:spMkLst>
            <pc:docMk/>
            <pc:sldMk cId="0" sldId="285"/>
            <ac:spMk id="410" creationId="{00000000-0000-0000-0000-000000000000}"/>
          </ac:spMkLst>
        </pc:spChg>
        <pc:spChg chg="mod">
          <ac:chgData name="janine.vallaster" userId="S::janine.vallaster_gmail.com#ext#@waiaustria.onmicrosoft.com::39a057d3-39ce-44d7-93a9-484f2f720d55" providerId="AD" clId="Web-{A8905AD1-4736-F31F-C5A6-E17839E0F937}" dt="2023-06-26T13:05:49.292" v="1503" actId="20577"/>
          <ac:spMkLst>
            <pc:docMk/>
            <pc:sldMk cId="0" sldId="285"/>
            <ac:spMk id="411" creationId="{00000000-0000-0000-0000-000000000000}"/>
          </ac:spMkLst>
        </pc:spChg>
      </pc:sldChg>
    </pc:docChg>
  </pc:docChgLst>
  <pc:docChgLst>
    <pc:chgData name="Valerie Hafez" userId="S::valerieh@womeninai.at::c67ebde3-4e6d-4576-bbd2-2f75cdc8c3ed" providerId="AD" clId="Web-{C3373885-D81C-89AE-A899-5903C43E66E5}"/>
    <pc:docChg chg="modSld">
      <pc:chgData name="Valerie Hafez" userId="S::valerieh@womeninai.at::c67ebde3-4e6d-4576-bbd2-2f75cdc8c3ed" providerId="AD" clId="Web-{C3373885-D81C-89AE-A899-5903C43E66E5}" dt="2023-07-03T05:11:32.472" v="57" actId="20577"/>
      <pc:docMkLst>
        <pc:docMk/>
      </pc:docMkLst>
      <pc:sldChg chg="modSp">
        <pc:chgData name="Valerie Hafez" userId="S::valerieh@womeninai.at::c67ebde3-4e6d-4576-bbd2-2f75cdc8c3ed" providerId="AD" clId="Web-{C3373885-D81C-89AE-A899-5903C43E66E5}" dt="2023-07-03T05:08:26.591" v="7" actId="20577"/>
        <pc:sldMkLst>
          <pc:docMk/>
          <pc:sldMk cId="0" sldId="265"/>
        </pc:sldMkLst>
        <pc:spChg chg="mod">
          <ac:chgData name="Valerie Hafez" userId="S::valerieh@womeninai.at::c67ebde3-4e6d-4576-bbd2-2f75cdc8c3ed" providerId="AD" clId="Web-{C3373885-D81C-89AE-A899-5903C43E66E5}" dt="2023-07-03T05:08:26.591" v="7" actId="20577"/>
          <ac:spMkLst>
            <pc:docMk/>
            <pc:sldMk cId="0" sldId="265"/>
            <ac:spMk id="210" creationId="{00000000-0000-0000-0000-000000000000}"/>
          </ac:spMkLst>
        </pc:spChg>
      </pc:sldChg>
      <pc:sldChg chg="modSp">
        <pc:chgData name="Valerie Hafez" userId="S::valerieh@womeninai.at::c67ebde3-4e6d-4576-bbd2-2f75cdc8c3ed" providerId="AD" clId="Web-{C3373885-D81C-89AE-A899-5903C43E66E5}" dt="2023-07-03T05:10:18.001" v="41" actId="20577"/>
        <pc:sldMkLst>
          <pc:docMk/>
          <pc:sldMk cId="0" sldId="269"/>
        </pc:sldMkLst>
        <pc:spChg chg="mod">
          <ac:chgData name="Valerie Hafez" userId="S::valerieh@womeninai.at::c67ebde3-4e6d-4576-bbd2-2f75cdc8c3ed" providerId="AD" clId="Web-{C3373885-D81C-89AE-A899-5903C43E66E5}" dt="2023-07-03T05:10:18.001" v="41" actId="20577"/>
          <ac:spMkLst>
            <pc:docMk/>
            <pc:sldMk cId="0" sldId="269"/>
            <ac:spMk id="238" creationId="{00000000-0000-0000-0000-000000000000}"/>
          </ac:spMkLst>
        </pc:spChg>
      </pc:sldChg>
      <pc:sldChg chg="modSp">
        <pc:chgData name="Valerie Hafez" userId="S::valerieh@womeninai.at::c67ebde3-4e6d-4576-bbd2-2f75cdc8c3ed" providerId="AD" clId="Web-{C3373885-D81C-89AE-A899-5903C43E66E5}" dt="2023-07-03T05:10:45.158" v="45" actId="20577"/>
        <pc:sldMkLst>
          <pc:docMk/>
          <pc:sldMk cId="0" sldId="272"/>
        </pc:sldMkLst>
        <pc:spChg chg="mod">
          <ac:chgData name="Valerie Hafez" userId="S::valerieh@womeninai.at::c67ebde3-4e6d-4576-bbd2-2f75cdc8c3ed" providerId="AD" clId="Web-{C3373885-D81C-89AE-A899-5903C43E66E5}" dt="2023-07-03T05:10:45.158" v="45" actId="20577"/>
          <ac:spMkLst>
            <pc:docMk/>
            <pc:sldMk cId="0" sldId="272"/>
            <ac:spMk id="261" creationId="{00000000-0000-0000-0000-000000000000}"/>
          </ac:spMkLst>
        </pc:spChg>
      </pc:sldChg>
      <pc:sldChg chg="modSp">
        <pc:chgData name="Valerie Hafez" userId="S::valerieh@womeninai.at::c67ebde3-4e6d-4576-bbd2-2f75cdc8c3ed" providerId="AD" clId="Web-{C3373885-D81C-89AE-A899-5903C43E66E5}" dt="2023-07-03T05:10:58.096" v="54" actId="20577"/>
        <pc:sldMkLst>
          <pc:docMk/>
          <pc:sldMk cId="0" sldId="273"/>
        </pc:sldMkLst>
        <pc:spChg chg="mod">
          <ac:chgData name="Valerie Hafez" userId="S::valerieh@womeninai.at::c67ebde3-4e6d-4576-bbd2-2f75cdc8c3ed" providerId="AD" clId="Web-{C3373885-D81C-89AE-A899-5903C43E66E5}" dt="2023-07-03T05:10:58.096" v="54" actId="20577"/>
          <ac:spMkLst>
            <pc:docMk/>
            <pc:sldMk cId="0" sldId="273"/>
            <ac:spMk id="269" creationId="{00000000-0000-0000-0000-000000000000}"/>
          </ac:spMkLst>
        </pc:spChg>
      </pc:sldChg>
      <pc:sldChg chg="modSp">
        <pc:chgData name="Valerie Hafez" userId="S::valerieh@womeninai.at::c67ebde3-4e6d-4576-bbd2-2f75cdc8c3ed" providerId="AD" clId="Web-{C3373885-D81C-89AE-A899-5903C43E66E5}" dt="2023-07-03T05:11:12.768" v="55" actId="20577"/>
        <pc:sldMkLst>
          <pc:docMk/>
          <pc:sldMk cId="0" sldId="281"/>
        </pc:sldMkLst>
        <pc:spChg chg="mod">
          <ac:chgData name="Valerie Hafez" userId="S::valerieh@womeninai.at::c67ebde3-4e6d-4576-bbd2-2f75cdc8c3ed" providerId="AD" clId="Web-{C3373885-D81C-89AE-A899-5903C43E66E5}" dt="2023-07-03T05:11:12.768" v="55" actId="20577"/>
          <ac:spMkLst>
            <pc:docMk/>
            <pc:sldMk cId="0" sldId="281"/>
            <ac:spMk id="349" creationId="{00000000-0000-0000-0000-000000000000}"/>
          </ac:spMkLst>
        </pc:spChg>
      </pc:sldChg>
      <pc:sldChg chg="modSp">
        <pc:chgData name="Valerie Hafez" userId="S::valerieh@womeninai.at::c67ebde3-4e6d-4576-bbd2-2f75cdc8c3ed" providerId="AD" clId="Web-{C3373885-D81C-89AE-A899-5903C43E66E5}" dt="2023-07-03T05:11:22.799" v="56" actId="20577"/>
        <pc:sldMkLst>
          <pc:docMk/>
          <pc:sldMk cId="0" sldId="282"/>
        </pc:sldMkLst>
        <pc:spChg chg="mod">
          <ac:chgData name="Valerie Hafez" userId="S::valerieh@womeninai.at::c67ebde3-4e6d-4576-bbd2-2f75cdc8c3ed" providerId="AD" clId="Web-{C3373885-D81C-89AE-A899-5903C43E66E5}" dt="2023-07-03T05:11:22.799" v="56" actId="20577"/>
          <ac:spMkLst>
            <pc:docMk/>
            <pc:sldMk cId="0" sldId="282"/>
            <ac:spMk id="359" creationId="{00000000-0000-0000-0000-000000000000}"/>
          </ac:spMkLst>
        </pc:spChg>
      </pc:sldChg>
      <pc:sldChg chg="modSp">
        <pc:chgData name="Valerie Hafez" userId="S::valerieh@womeninai.at::c67ebde3-4e6d-4576-bbd2-2f75cdc8c3ed" providerId="AD" clId="Web-{C3373885-D81C-89AE-A899-5903C43E66E5}" dt="2023-07-03T05:11:32.472" v="57" actId="20577"/>
        <pc:sldMkLst>
          <pc:docMk/>
          <pc:sldMk cId="0" sldId="283"/>
        </pc:sldMkLst>
        <pc:spChg chg="mod">
          <ac:chgData name="Valerie Hafez" userId="S::valerieh@womeninai.at::c67ebde3-4e6d-4576-bbd2-2f75cdc8c3ed" providerId="AD" clId="Web-{C3373885-D81C-89AE-A899-5903C43E66E5}" dt="2023-07-03T05:11:32.472" v="57" actId="20577"/>
          <ac:spMkLst>
            <pc:docMk/>
            <pc:sldMk cId="0" sldId="283"/>
            <ac:spMk id="368" creationId="{00000000-0000-0000-0000-000000000000}"/>
          </ac:spMkLst>
        </pc:spChg>
      </pc:sldChg>
    </pc:docChg>
  </pc:docChgLst>
  <pc:docChgLst>
    <pc:chgData name="janine.vallaster" userId="S::janine.vallaster_gmail.com#ext#@waiaustria.onmicrosoft.com::39a057d3-39ce-44d7-93a9-484f2f720d55" providerId="AD" clId="Web-{0313E915-5941-B35D-259D-E2FE3451560A}"/>
    <pc:docChg chg="modSld">
      <pc:chgData name="janine.vallaster" userId="S::janine.vallaster_gmail.com#ext#@waiaustria.onmicrosoft.com::39a057d3-39ce-44d7-93a9-484f2f720d55" providerId="AD" clId="Web-{0313E915-5941-B35D-259D-E2FE3451560A}" dt="2023-06-28T14:51:04.341" v="2" actId="20577"/>
      <pc:docMkLst>
        <pc:docMk/>
      </pc:docMkLst>
      <pc:sldChg chg="modSp">
        <pc:chgData name="janine.vallaster" userId="S::janine.vallaster_gmail.com#ext#@waiaustria.onmicrosoft.com::39a057d3-39ce-44d7-93a9-484f2f720d55" providerId="AD" clId="Web-{0313E915-5941-B35D-259D-E2FE3451560A}" dt="2023-06-28T14:51:04.341" v="2" actId="20577"/>
        <pc:sldMkLst>
          <pc:docMk/>
          <pc:sldMk cId="0" sldId="258"/>
        </pc:sldMkLst>
        <pc:spChg chg="mod">
          <ac:chgData name="janine.vallaster" userId="S::janine.vallaster_gmail.com#ext#@waiaustria.onmicrosoft.com::39a057d3-39ce-44d7-93a9-484f2f720d55" providerId="AD" clId="Web-{0313E915-5941-B35D-259D-E2FE3451560A}" dt="2023-06-28T14:51:04.341" v="2" actId="20577"/>
          <ac:spMkLst>
            <pc:docMk/>
            <pc:sldMk cId="0" sldId="258"/>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6"/>
        <p:cNvGrpSpPr/>
        <p:nvPr/>
      </p:nvGrpSpPr>
      <p:grpSpPr>
        <a:xfrm>
          <a:off x="0" y="0"/>
          <a:ext cx="0" cy="0"/>
          <a:chOff x="0" y="0"/>
          <a:chExt cx="0" cy="0"/>
        </a:xfrm>
      </p:grpSpPr>
      <p:sp>
        <p:nvSpPr>
          <p:cNvPr id="37" name="Google Shape;37;p3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3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9"/>
        <p:cNvGrpSpPr/>
        <p:nvPr/>
      </p:nvGrpSpPr>
      <p:grpSpPr>
        <a:xfrm>
          <a:off x="0" y="0"/>
          <a:ext cx="0" cy="0"/>
          <a:chOff x="0" y="0"/>
          <a:chExt cx="0" cy="0"/>
        </a:xfrm>
      </p:grpSpPr>
      <p:sp>
        <p:nvSpPr>
          <p:cNvPr id="90" name="Google Shape;90;p4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4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2" name="Google Shape;92;p4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4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4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4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8"/>
        <p:cNvGrpSpPr/>
        <p:nvPr/>
      </p:nvGrpSpPr>
      <p:grpSpPr>
        <a:xfrm>
          <a:off x="0" y="0"/>
          <a:ext cx="0" cy="0"/>
          <a:chOff x="0" y="0"/>
          <a:chExt cx="0" cy="0"/>
        </a:xfrm>
      </p:grpSpPr>
      <p:sp>
        <p:nvSpPr>
          <p:cNvPr id="99" name="Google Shape;99;p4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4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4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4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3"/>
        <p:cNvGrpSpPr/>
        <p:nvPr/>
      </p:nvGrpSpPr>
      <p:grpSpPr>
        <a:xfrm>
          <a:off x="0" y="0"/>
          <a:ext cx="0" cy="0"/>
          <a:chOff x="0" y="0"/>
          <a:chExt cx="0" cy="0"/>
        </a:xfrm>
      </p:grpSpPr>
      <p:sp>
        <p:nvSpPr>
          <p:cNvPr id="104" name="Google Shape;104;p4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4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4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7"/>
        <p:cNvGrpSpPr/>
        <p:nvPr/>
      </p:nvGrpSpPr>
      <p:grpSpPr>
        <a:xfrm>
          <a:off x="0" y="0"/>
          <a:ext cx="0" cy="0"/>
          <a:chOff x="0" y="0"/>
          <a:chExt cx="0" cy="0"/>
        </a:xfrm>
      </p:grpSpPr>
      <p:sp>
        <p:nvSpPr>
          <p:cNvPr id="108" name="Google Shape;108;p4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46"/>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46"/>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1" name="Google Shape;111;p4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4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4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4"/>
        <p:cNvGrpSpPr/>
        <p:nvPr/>
      </p:nvGrpSpPr>
      <p:grpSpPr>
        <a:xfrm>
          <a:off x="0" y="0"/>
          <a:ext cx="0" cy="0"/>
          <a:chOff x="0" y="0"/>
          <a:chExt cx="0" cy="0"/>
        </a:xfrm>
      </p:grpSpPr>
      <p:sp>
        <p:nvSpPr>
          <p:cNvPr id="115" name="Google Shape;115;p4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47"/>
          <p:cNvSpPr>
            <a:spLocks noGrp="1"/>
          </p:cNvSpPr>
          <p:nvPr>
            <p:ph type="pic" idx="2"/>
          </p:nvPr>
        </p:nvSpPr>
        <p:spPr>
          <a:xfrm>
            <a:off x="7775575" y="1481138"/>
            <a:ext cx="9258300" cy="7310437"/>
          </a:xfrm>
          <a:prstGeom prst="rect">
            <a:avLst/>
          </a:prstGeom>
          <a:noFill/>
          <a:ln>
            <a:noFill/>
          </a:ln>
        </p:spPr>
      </p:sp>
      <p:sp>
        <p:nvSpPr>
          <p:cNvPr id="117" name="Google Shape;117;p4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8" name="Google Shape;118;p4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4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4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1"/>
        <p:cNvGrpSpPr/>
        <p:nvPr/>
      </p:nvGrpSpPr>
      <p:grpSpPr>
        <a:xfrm>
          <a:off x="0" y="0"/>
          <a:ext cx="0" cy="0"/>
          <a:chOff x="0" y="0"/>
          <a:chExt cx="0" cy="0"/>
        </a:xfrm>
      </p:grpSpPr>
      <p:sp>
        <p:nvSpPr>
          <p:cNvPr id="122" name="Google Shape;122;p4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4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4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4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7"/>
        <p:cNvGrpSpPr/>
        <p:nvPr/>
      </p:nvGrpSpPr>
      <p:grpSpPr>
        <a:xfrm>
          <a:off x="0" y="0"/>
          <a:ext cx="0" cy="0"/>
          <a:chOff x="0" y="0"/>
          <a:chExt cx="0" cy="0"/>
        </a:xfrm>
      </p:grpSpPr>
      <p:sp>
        <p:nvSpPr>
          <p:cNvPr id="128" name="Google Shape;128;p4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4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4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4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3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3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3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5" name="Google Shape;45;p3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4"/>
        <p:cNvGrpSpPr/>
        <p:nvPr/>
      </p:nvGrpSpPr>
      <p:grpSpPr>
        <a:xfrm>
          <a:off x="0" y="0"/>
          <a:ext cx="0" cy="0"/>
          <a:chOff x="0" y="0"/>
          <a:chExt cx="0" cy="0"/>
        </a:xfrm>
      </p:grpSpPr>
      <p:sp>
        <p:nvSpPr>
          <p:cNvPr id="65" name="Google Shape;65;p3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3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0"/>
        <p:cNvGrpSpPr/>
        <p:nvPr/>
      </p:nvGrpSpPr>
      <p:grpSpPr>
        <a:xfrm>
          <a:off x="0" y="0"/>
          <a:ext cx="0" cy="0"/>
          <a:chOff x="0" y="0"/>
          <a:chExt cx="0" cy="0"/>
        </a:xfrm>
      </p:grpSpPr>
      <p:sp>
        <p:nvSpPr>
          <p:cNvPr id="71" name="Google Shape;71;p4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4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4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4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4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9" name="Google Shape;79;p4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4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2"/>
        <p:cNvGrpSpPr/>
        <p:nvPr/>
      </p:nvGrpSpPr>
      <p:grpSpPr>
        <a:xfrm>
          <a:off x="0" y="0"/>
          <a:ext cx="0" cy="0"/>
          <a:chOff x="0" y="0"/>
          <a:chExt cx="0" cy="0"/>
        </a:xfrm>
      </p:grpSpPr>
      <p:sp>
        <p:nvSpPr>
          <p:cNvPr id="83" name="Google Shape;83;p4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4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4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4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11" name="Google Shape;11;p3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3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3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3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3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3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3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3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3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3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3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23" name="Google Shape;23;p3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de"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4" name="Google Shape;24;p3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3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3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3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3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3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3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3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de"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3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3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3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3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3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3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3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3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 name="Google Shape;61;p34"/>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62" name="Google Shape;62;p3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de"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63" name="Google Shape;63;p34"/>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p:nvPr/>
        </p:nvSpPr>
        <p:spPr>
          <a:xfrm>
            <a:off x="1733550" y="6591300"/>
            <a:ext cx="14820900" cy="138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4800" b="1">
                <a:solidFill>
                  <a:srgbClr val="E7686A"/>
                </a:solidFill>
                <a:latin typeface="Calibri"/>
                <a:ea typeface="Calibri"/>
                <a:cs typeface="Calibri"/>
                <a:sym typeface="Calibri"/>
              </a:rPr>
              <a:t>Datenvisualisierung – Dashboards</a:t>
            </a:r>
            <a:endParaRPr sz="4800" b="1">
              <a:solidFill>
                <a:srgbClr val="E7686A"/>
              </a:solidFill>
              <a:latin typeface="Calibri"/>
              <a:ea typeface="Calibri"/>
              <a:cs typeface="Calibri"/>
              <a:sym typeface="Calibri"/>
            </a:endParaRPr>
          </a:p>
          <a:p>
            <a:pPr marL="0" marR="0" lvl="0" indent="0" algn="ctr" rtl="0">
              <a:spcBef>
                <a:spcPts val="5"/>
              </a:spcBef>
              <a:spcAft>
                <a:spcPts val="0"/>
              </a:spcAft>
              <a:buNone/>
            </a:pPr>
            <a:r>
              <a:rPr lang="de" sz="3600" b="1">
                <a:solidFill>
                  <a:srgbClr val="E7686A"/>
                </a:solidFill>
                <a:latin typeface="Calibri"/>
                <a:ea typeface="Calibri"/>
                <a:cs typeface="Calibri"/>
                <a:sym typeface="Calibri"/>
              </a:rPr>
              <a:t>Von [ ASE ]</a:t>
            </a:r>
            <a:endParaRPr sz="3200" b="1">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09" name="Google Shape;209;p1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 Struktur eines Dashboards</a:t>
            </a:r>
            <a:endParaRPr sz="2800" b="1">
              <a:solidFill>
                <a:srgbClr val="238791"/>
              </a:solidFill>
              <a:latin typeface="Calibri"/>
              <a:ea typeface="Calibri"/>
              <a:cs typeface="Calibri"/>
              <a:sym typeface="Calibri"/>
            </a:endParaRPr>
          </a:p>
        </p:txBody>
      </p:sp>
      <p:sp>
        <p:nvSpPr>
          <p:cNvPr id="210" name="Google Shape;210;p10"/>
          <p:cNvSpPr txBox="1"/>
          <p:nvPr/>
        </p:nvSpPr>
        <p:spPr>
          <a:xfrm>
            <a:off x="1790700" y="3862745"/>
            <a:ext cx="1470660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Die Struktur eines Dashboards</a:t>
            </a:r>
            <a:endParaRPr>
              <a:solidFill>
                <a:schemeClr val="dk1"/>
              </a:solidFill>
            </a:endParaRPr>
          </a:p>
          <a:p>
            <a:pPr marL="342900" marR="0" lvl="0" indent="-342900" algn="just" rtl="0">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Die richtige Dashboard-Struktur zu finden ist eine der größten </a:t>
            </a:r>
            <a:r>
              <a:rPr lang="de" sz="2400" b="1" dirty="0">
                <a:solidFill>
                  <a:schemeClr val="dk1"/>
                </a:solidFill>
                <a:latin typeface="Calibri"/>
                <a:ea typeface="Calibri"/>
                <a:cs typeface="Calibri"/>
                <a:sym typeface="Calibri"/>
              </a:rPr>
              <a:t>Herausforderungen </a:t>
            </a:r>
            <a:r>
              <a:rPr lang="de" sz="2400" dirty="0">
                <a:solidFill>
                  <a:schemeClr val="dk1"/>
                </a:solidFill>
                <a:latin typeface="Calibri"/>
                <a:ea typeface="Calibri"/>
                <a:cs typeface="Calibri"/>
                <a:sym typeface="Calibri"/>
              </a:rPr>
              <a:t>beim Erstellen des Dashboards.</a:t>
            </a:r>
            <a:endParaRPr>
              <a:solidFill>
                <a:schemeClr val="dk1"/>
              </a:solidFill>
            </a:endParaRPr>
          </a:p>
          <a:p>
            <a:pPr marL="342900" marR="0" lvl="0" indent="-342900" algn="just" rtl="0">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Der Aufbau des Dashboards ist auch eine Gelegenheit, die </a:t>
            </a:r>
            <a:r>
              <a:rPr lang="de" sz="2400" b="1" dirty="0">
                <a:solidFill>
                  <a:schemeClr val="dk1"/>
                </a:solidFill>
                <a:latin typeface="Calibri"/>
                <a:ea typeface="Calibri"/>
                <a:cs typeface="Calibri"/>
                <a:sym typeface="Calibri"/>
              </a:rPr>
              <a:t>beste Sichtweise auf das Problem oder das Unternehmen generell </a:t>
            </a:r>
            <a:r>
              <a:rPr lang="de" sz="2400" dirty="0">
                <a:solidFill>
                  <a:schemeClr val="dk1"/>
                </a:solidFill>
                <a:latin typeface="Calibri"/>
                <a:ea typeface="Calibri"/>
                <a:cs typeface="Calibri"/>
                <a:sym typeface="Calibri"/>
              </a:rPr>
              <a:t>zu definieren.</a:t>
            </a:r>
            <a:endParaRPr>
              <a:solidFill>
                <a:schemeClr val="dk1"/>
              </a:solidFill>
            </a:endParaRPr>
          </a:p>
          <a:p>
            <a:pPr marL="342900" indent="-342900" algn="just">
              <a:buClr>
                <a:schemeClr val="dk1"/>
              </a:buClr>
              <a:buSzPts val="2400"/>
              <a:buFont typeface="Arial"/>
              <a:buChar char="•"/>
            </a:pPr>
            <a:r>
              <a:rPr lang="de" sz="2400" dirty="0">
                <a:solidFill>
                  <a:schemeClr val="dk1"/>
                </a:solidFill>
                <a:latin typeface="Calibri"/>
                <a:ea typeface="Calibri"/>
                <a:cs typeface="Calibri"/>
                <a:sym typeface="Calibri"/>
              </a:rPr>
              <a:t>Die Art und Weise, in der die Informationen im Dashboard platziert sind, bestimmt, wie die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die Informationen verstehen. Mit anderen Worten, für </a:t>
            </a:r>
            <a:r>
              <a:rPr lang="de" sz="2400" dirty="0" err="1">
                <a:solidFill>
                  <a:schemeClr val="dk1"/>
                </a:solidFill>
                <a:latin typeface="Calibri"/>
                <a:ea typeface="Calibri"/>
                <a:cs typeface="Calibri"/>
                <a:sym typeface="Calibri"/>
              </a:rPr>
              <a:t>den:die</a:t>
            </a:r>
            <a:r>
              <a:rPr lang="de" sz="2400" dirty="0">
                <a:solidFill>
                  <a:schemeClr val="dk1"/>
                </a:solidFill>
                <a:latin typeface="Calibri"/>
                <a:ea typeface="Calibri"/>
                <a:cs typeface="Calibri"/>
                <a:sym typeface="Calibri"/>
              </a:rPr>
              <a:t> </a:t>
            </a:r>
            <a:r>
              <a:rPr lang="de" sz="2400" dirty="0" err="1">
                <a:solidFill>
                  <a:schemeClr val="dk1"/>
                </a:solidFill>
                <a:latin typeface="Calibri"/>
                <a:ea typeface="Calibri"/>
                <a:cs typeface="Calibri"/>
                <a:sym typeface="Calibri"/>
              </a:rPr>
              <a:t>User:in</a:t>
            </a:r>
            <a:r>
              <a:rPr lang="de" sz="2400" dirty="0">
                <a:solidFill>
                  <a:schemeClr val="dk1"/>
                </a:solidFill>
                <a:latin typeface="Calibri"/>
                <a:ea typeface="Calibri"/>
                <a:cs typeface="Calibri"/>
                <a:sym typeface="Calibri"/>
              </a:rPr>
              <a:t> spielt die Struktur eine </a:t>
            </a:r>
            <a:r>
              <a:rPr lang="de" sz="2400" b="1" dirty="0">
                <a:solidFill>
                  <a:schemeClr val="dk1"/>
                </a:solidFill>
                <a:latin typeface="Calibri"/>
                <a:ea typeface="Calibri"/>
                <a:cs typeface="Calibri"/>
                <a:sym typeface="Calibri"/>
              </a:rPr>
              <a:t>führende</a:t>
            </a:r>
            <a:r>
              <a:rPr lang="de" sz="2400" dirty="0">
                <a:solidFill>
                  <a:schemeClr val="dk1"/>
                </a:solidFill>
                <a:latin typeface="Calibri"/>
                <a:ea typeface="Calibri"/>
                <a:cs typeface="Calibri"/>
                <a:sym typeface="Calibri"/>
              </a:rPr>
              <a:t> </a:t>
            </a:r>
            <a:r>
              <a:rPr lang="de" sz="2400" b="1" dirty="0">
                <a:solidFill>
                  <a:schemeClr val="dk1"/>
                </a:solidFill>
                <a:latin typeface="Calibri"/>
                <a:ea typeface="Calibri"/>
                <a:cs typeface="Calibri"/>
                <a:sym typeface="Calibri"/>
              </a:rPr>
              <a:t>Rolle bei der Navigation des Dashboards.</a:t>
            </a:r>
            <a:endParaRPr>
              <a:solidFill>
                <a:schemeClr val="dk1"/>
              </a:solidFill>
            </a:endParaRPr>
          </a:p>
          <a:p>
            <a:pPr marL="342900" marR="0" lvl="0" indent="-342900" algn="just" rtl="0">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Eine geeignete Struktur für ein Dashboard erfordert ein sehr </a:t>
            </a:r>
            <a:r>
              <a:rPr lang="de" sz="2400" b="1" dirty="0">
                <a:solidFill>
                  <a:schemeClr val="dk1"/>
                </a:solidFill>
                <a:latin typeface="Calibri"/>
                <a:ea typeface="Calibri"/>
                <a:cs typeface="Calibri"/>
                <a:sym typeface="Calibri"/>
              </a:rPr>
              <a:t>gutes Verständnis darüber, wie das gemessene System (das Unternehmen) funktioniert.</a:t>
            </a:r>
            <a:endParaRPr>
              <a:solidFill>
                <a:schemeClr val="dk1"/>
              </a:solidFill>
            </a:endParaRPr>
          </a:p>
          <a:p>
            <a:pPr marL="342900" indent="-342900" algn="just">
              <a:buClr>
                <a:schemeClr val="dk1"/>
              </a:buClr>
              <a:buSzPts val="2400"/>
              <a:buFont typeface="Arial"/>
              <a:buChar char="•"/>
            </a:pPr>
            <a:r>
              <a:rPr lang="de" sz="2400" dirty="0">
                <a:solidFill>
                  <a:schemeClr val="dk1"/>
                </a:solidFill>
                <a:latin typeface="Calibri"/>
                <a:ea typeface="Calibri"/>
                <a:cs typeface="Calibri"/>
                <a:sym typeface="Calibri"/>
              </a:rPr>
              <a:t>Je nach Struktur unterscheiden wir drei Arten von Dashboards: </a:t>
            </a:r>
            <a:r>
              <a:rPr lang="de" sz="2400" b="1" dirty="0">
                <a:solidFill>
                  <a:schemeClr val="dk1"/>
                </a:solidFill>
                <a:highlight>
                  <a:srgbClr val="FFFF00"/>
                </a:highlight>
                <a:latin typeface="Calibri"/>
                <a:ea typeface="Calibri"/>
                <a:cs typeface="Calibri"/>
                <a:sym typeface="Calibri"/>
              </a:rPr>
              <a:t>Flow, Relational, </a:t>
            </a:r>
            <a:r>
              <a:rPr lang="de" sz="2400" b="1" dirty="0" err="1">
                <a:solidFill>
                  <a:schemeClr val="dk1"/>
                </a:solidFill>
                <a:highlight>
                  <a:srgbClr val="FFFF00"/>
                </a:highlight>
                <a:latin typeface="Calibri"/>
                <a:ea typeface="Calibri"/>
                <a:cs typeface="Calibri"/>
                <a:sym typeface="Calibri"/>
              </a:rPr>
              <a:t>Grouping</a:t>
            </a:r>
            <a:r>
              <a:rPr lang="de" sz="2400" b="1" dirty="0">
                <a:solidFill>
                  <a:schemeClr val="dk1"/>
                </a:solidFill>
                <a:highlight>
                  <a:srgbClr val="FFFF00"/>
                </a:highlight>
                <a:latin typeface="Calibri"/>
                <a:ea typeface="Calibri"/>
                <a:cs typeface="Calibri"/>
                <a:sym typeface="Calibri"/>
              </a:rPr>
              <a:t> bzw. fließend, relational, gruppierend.</a:t>
            </a:r>
            <a:endParaRPr dirty="0">
              <a:solidFill>
                <a:schemeClr val="dk1"/>
              </a:solidFill>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16" name="Google Shape;216;p1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 Struktur eines Dashboards</a:t>
            </a:r>
            <a:endParaRPr sz="2800" b="1">
              <a:solidFill>
                <a:srgbClr val="238791"/>
              </a:solidFill>
              <a:latin typeface="Calibri"/>
              <a:ea typeface="Calibri"/>
              <a:cs typeface="Calibri"/>
              <a:sym typeface="Calibri"/>
            </a:endParaRPr>
          </a:p>
        </p:txBody>
      </p:sp>
      <p:sp>
        <p:nvSpPr>
          <p:cNvPr id="217" name="Google Shape;217;p11"/>
          <p:cNvSpPr txBox="1"/>
          <p:nvPr/>
        </p:nvSpPr>
        <p:spPr>
          <a:xfrm>
            <a:off x="1790700" y="3444570"/>
            <a:ext cx="14706600"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Die Struktur eines Dashboards</a:t>
            </a:r>
            <a:endParaRPr dirty="0">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Ein Dashboard mit einer </a:t>
            </a:r>
            <a:r>
              <a:rPr lang="de" sz="2400" b="1" dirty="0">
                <a:solidFill>
                  <a:schemeClr val="dk1"/>
                </a:solidFill>
                <a:latin typeface="Calibri"/>
                <a:ea typeface="Calibri"/>
                <a:cs typeface="Calibri"/>
                <a:sym typeface="Calibri"/>
              </a:rPr>
              <a:t>Flow-</a:t>
            </a:r>
            <a:r>
              <a:rPr lang="de" sz="2400" dirty="0">
                <a:solidFill>
                  <a:schemeClr val="dk1"/>
                </a:solidFill>
                <a:latin typeface="Calibri"/>
                <a:ea typeface="Calibri"/>
                <a:cs typeface="Calibri"/>
                <a:sym typeface="Calibri"/>
              </a:rPr>
              <a:t>Struktur betont </a:t>
            </a:r>
            <a:r>
              <a:rPr lang="de" sz="2400" b="1" dirty="0">
                <a:solidFill>
                  <a:schemeClr val="dk1"/>
                </a:solidFill>
                <a:latin typeface="Calibri"/>
                <a:ea typeface="Calibri"/>
                <a:cs typeface="Calibri"/>
                <a:sym typeface="Calibri"/>
              </a:rPr>
              <a:t>die Abfolge von Ereignissen oder Handlungen über eine gewisse Zeit.</a:t>
            </a:r>
            <a:endParaRPr dirty="0">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Beispiele :</a:t>
            </a:r>
            <a:endParaRPr dirty="0">
              <a:solidFill>
                <a:schemeClr val="dk1"/>
              </a:solidFill>
            </a:endParaRPr>
          </a:p>
          <a:p>
            <a:pPr algn="just"/>
            <a:r>
              <a:rPr lang="de" sz="2400" dirty="0">
                <a:solidFill>
                  <a:schemeClr val="dk1"/>
                </a:solidFill>
                <a:latin typeface="Calibri"/>
                <a:ea typeface="Calibri"/>
                <a:cs typeface="Calibri"/>
                <a:sym typeface="Calibri"/>
              </a:rPr>
              <a:t> </a:t>
            </a:r>
            <a:r>
              <a:rPr lang="de" sz="2400" i="1" dirty="0">
                <a:solidFill>
                  <a:schemeClr val="dk1"/>
                </a:solidFill>
                <a:latin typeface="Calibri"/>
                <a:ea typeface="Calibri"/>
                <a:cs typeface="Calibri"/>
                <a:sym typeface="Calibri"/>
              </a:rPr>
              <a:t>Schritte im Prozess </a:t>
            </a:r>
            <a:r>
              <a:rPr lang="de" sz="2400" i="1" dirty="0" err="1">
                <a:solidFill>
                  <a:schemeClr val="dk1"/>
                </a:solidFill>
                <a:latin typeface="Calibri"/>
                <a:ea typeface="Calibri"/>
                <a:cs typeface="Calibri"/>
                <a:sym typeface="Calibri"/>
              </a:rPr>
              <a:t>Kund:Innendienst</a:t>
            </a:r>
            <a:r>
              <a:rPr lang="de" sz="2400" i="1" dirty="0">
                <a:solidFill>
                  <a:schemeClr val="dk1"/>
                </a:solidFill>
                <a:latin typeface="Calibri"/>
                <a:ea typeface="Calibri"/>
                <a:cs typeface="Calibri"/>
                <a:sym typeface="Calibri"/>
              </a:rPr>
              <a:t> zu liefern</a:t>
            </a:r>
            <a:endParaRPr dirty="0">
              <a:solidFill>
                <a:schemeClr val="dk1"/>
              </a:solidFill>
            </a:endParaRPr>
          </a:p>
          <a:p>
            <a:pPr algn="just"/>
            <a:r>
              <a:rPr lang="de" sz="2400" i="1" dirty="0">
                <a:solidFill>
                  <a:schemeClr val="dk1"/>
                </a:solidFill>
                <a:latin typeface="Calibri"/>
                <a:ea typeface="Calibri"/>
                <a:cs typeface="Calibri"/>
                <a:sym typeface="Calibri"/>
              </a:rPr>
              <a:t> Operationale Prozesse (Beschaffung, Logistik, Warenmanagement etc.)</a:t>
            </a:r>
            <a:endParaRPr sz="2400" i="1" dirty="0">
              <a:solidFill>
                <a:schemeClr val="dk1"/>
              </a:solidFill>
              <a:latin typeface="Calibri"/>
              <a:ea typeface="Calibri"/>
              <a:cs typeface="Calibri"/>
              <a:sym typeface="Calibri"/>
            </a:endParaRPr>
          </a:p>
          <a:p>
            <a:pPr algn="just"/>
            <a:r>
              <a:rPr lang="de" sz="2400" i="1" dirty="0">
                <a:solidFill>
                  <a:schemeClr val="dk1"/>
                </a:solidFill>
                <a:latin typeface="Calibri"/>
                <a:ea typeface="Calibri"/>
                <a:cs typeface="Calibri"/>
                <a:sym typeface="Calibri"/>
              </a:rPr>
              <a:t> Vertriebsprozesse ( Von der Generierung von Leads bis hin zu den Verkaufskanälen) .</a:t>
            </a:r>
            <a:endParaRPr dirty="0">
              <a:solidFill>
                <a:schemeClr val="dk1"/>
              </a:solidFill>
            </a:endParaRPr>
          </a:p>
          <a:p>
            <a:pPr algn="just"/>
            <a:r>
              <a:rPr lang="de" sz="2400" dirty="0">
                <a:solidFill>
                  <a:schemeClr val="dk1"/>
                </a:solidFill>
                <a:latin typeface="Calibri"/>
                <a:ea typeface="Calibri"/>
                <a:cs typeface="Calibri"/>
                <a:sym typeface="Calibri"/>
              </a:rPr>
              <a:t>Ein Dashboard mit einer </a:t>
            </a:r>
            <a:r>
              <a:rPr lang="de" sz="2400" b="1" dirty="0">
                <a:solidFill>
                  <a:schemeClr val="dk1"/>
                </a:solidFill>
                <a:latin typeface="Calibri"/>
                <a:ea typeface="Calibri"/>
                <a:cs typeface="Calibri"/>
                <a:sym typeface="Calibri"/>
              </a:rPr>
              <a:t>beziehungsbasierten Struktur (bzw. Relational-Struktur) hebt die Verbindungen zwischen bestimmten Einheiten und Maßnahmen hervor. </a:t>
            </a:r>
            <a:endParaRPr sz="2400" b="1">
              <a:solidFill>
                <a:schemeClr val="dk1"/>
              </a:solidFill>
              <a:latin typeface="Calibri"/>
              <a:ea typeface="Calibri"/>
              <a:cs typeface="Calibri"/>
              <a:sym typeface="Calibri"/>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Diese Beziehungen können mathematischer, geografischer, organisatorischer oder funktioneller Natur sein.</a:t>
            </a:r>
            <a:endParaRPr dirty="0">
              <a:solidFill>
                <a:schemeClr val="dk1"/>
              </a:solidFill>
            </a:endParaRPr>
          </a:p>
          <a:p>
            <a:pPr algn="just"/>
            <a:r>
              <a:rPr lang="de" sz="2400" dirty="0">
                <a:solidFill>
                  <a:schemeClr val="dk1"/>
                </a:solidFill>
                <a:latin typeface="Calibri"/>
                <a:ea typeface="Calibri"/>
                <a:cs typeface="Calibri"/>
                <a:sym typeface="Calibri"/>
              </a:rPr>
              <a:t>Das Dashboard im beiliegenden Beispiel legt die Zusammenhänge zwischen verschiedenen finanziellen Indikatoren dar. Die Zusammenhänge erlauben es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die relevanten Faktoren, die das Nettoeinkommen beeinflussen, zu verstehen. </a:t>
            </a:r>
            <a:endParaRPr dirty="0">
              <a:solidFill>
                <a:schemeClr val="dk1"/>
              </a:solidFill>
            </a:endParaRPr>
          </a:p>
          <a:p>
            <a:pPr algn="just"/>
            <a:r>
              <a:rPr lang="de" sz="2400" dirty="0">
                <a:solidFill>
                  <a:schemeClr val="dk1"/>
                </a:solidFill>
                <a:latin typeface="Calibri"/>
                <a:ea typeface="Calibri"/>
                <a:cs typeface="Calibri"/>
                <a:sym typeface="Calibri"/>
              </a:rPr>
              <a:t>Die Struktur eines </a:t>
            </a:r>
            <a:r>
              <a:rPr lang="de" sz="2400" b="1" dirty="0">
                <a:solidFill>
                  <a:schemeClr val="dk1"/>
                </a:solidFill>
                <a:latin typeface="Calibri"/>
                <a:ea typeface="Calibri"/>
                <a:cs typeface="Calibri"/>
                <a:sym typeface="Calibri"/>
              </a:rPr>
              <a:t>Gruppierungs-Dashboards (bzw. </a:t>
            </a:r>
            <a:r>
              <a:rPr lang="de" sz="2400" b="1" dirty="0" err="1">
                <a:solidFill>
                  <a:schemeClr val="dk1"/>
                </a:solidFill>
                <a:latin typeface="Calibri"/>
                <a:ea typeface="Calibri"/>
                <a:cs typeface="Calibri"/>
                <a:sym typeface="Calibri"/>
              </a:rPr>
              <a:t>Grouping</a:t>
            </a:r>
            <a:r>
              <a:rPr lang="de" sz="2400" b="1" dirty="0">
                <a:solidFill>
                  <a:schemeClr val="dk1"/>
                </a:solidFill>
                <a:latin typeface="Calibri"/>
                <a:ea typeface="Calibri"/>
                <a:cs typeface="Calibri"/>
                <a:sym typeface="Calibri"/>
              </a:rPr>
              <a:t>-Struktur)</a:t>
            </a:r>
            <a:r>
              <a:rPr lang="de" sz="2400" dirty="0">
                <a:solidFill>
                  <a:schemeClr val="dk1"/>
                </a:solidFill>
                <a:latin typeface="Calibri"/>
                <a:ea typeface="Calibri"/>
                <a:cs typeface="Calibri"/>
                <a:sym typeface="Calibri"/>
              </a:rPr>
              <a:t> gruppiert die relevanten Informationen in Bezug auf Kategorien oder Hierarchien .</a:t>
            </a:r>
            <a:endParaRPr dirty="0">
              <a:solidFill>
                <a:schemeClr val="dk1"/>
              </a:solidFill>
            </a:endParaRPr>
          </a:p>
          <a:p>
            <a:pPr algn="just"/>
            <a:r>
              <a:rPr lang="de" sz="2400" dirty="0">
                <a:solidFill>
                  <a:schemeClr val="dk1"/>
                </a:solidFill>
                <a:latin typeface="Calibri"/>
                <a:ea typeface="Calibri"/>
                <a:cs typeface="Calibri"/>
                <a:sym typeface="Calibri"/>
              </a:rPr>
              <a:t>Die Bündelung und gemeinsame Verortung von gleichwertigen Elementen schafft </a:t>
            </a:r>
            <a:r>
              <a:rPr lang="de" sz="2400" b="1" dirty="0">
                <a:solidFill>
                  <a:schemeClr val="dk1"/>
                </a:solidFill>
                <a:latin typeface="Calibri"/>
                <a:ea typeface="Calibri"/>
                <a:cs typeface="Calibri"/>
                <a:sym typeface="Calibri"/>
              </a:rPr>
              <a:t>Logik und Zugänglichkeit </a:t>
            </a:r>
            <a:r>
              <a:rPr lang="de" sz="2400" dirty="0">
                <a:solidFill>
                  <a:schemeClr val="dk1"/>
                </a:solidFill>
                <a:latin typeface="Calibri"/>
                <a:ea typeface="Calibri"/>
                <a:cs typeface="Calibri"/>
                <a:sym typeface="Calibri"/>
              </a:rPr>
              <a:t>zu einem Dashboard, welches ansonsten überladen wirken könnte.</a:t>
            </a:r>
            <a:endParaRPr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23" name="Google Shape;223;p12"/>
          <p:cNvSpPr txBox="1"/>
          <p:nvPr/>
        </p:nvSpPr>
        <p:spPr>
          <a:xfrm>
            <a:off x="1447800" y="2552700"/>
            <a:ext cx="13960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 Grundsätze des Designs und der Funktionalität eines Dashboards</a:t>
            </a:r>
            <a:endParaRPr sz="2800" b="1">
              <a:solidFill>
                <a:srgbClr val="238791"/>
              </a:solidFill>
              <a:latin typeface="Calibri"/>
              <a:ea typeface="Calibri"/>
              <a:cs typeface="Calibri"/>
              <a:sym typeface="Calibri"/>
            </a:endParaRPr>
          </a:p>
        </p:txBody>
      </p:sp>
      <p:sp>
        <p:nvSpPr>
          <p:cNvPr id="224" name="Google Shape;224;p12"/>
          <p:cNvSpPr txBox="1"/>
          <p:nvPr/>
        </p:nvSpPr>
        <p:spPr>
          <a:xfrm>
            <a:off x="1790700" y="3388820"/>
            <a:ext cx="14706600" cy="56322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Gestaltungsprinzipien eines Dashboards</a:t>
            </a:r>
            <a:endParaRPr dirty="0">
              <a:solidFill>
                <a:schemeClr val="dk1"/>
              </a:solidFill>
            </a:endParaRPr>
          </a:p>
          <a:p>
            <a:pPr algn="just"/>
            <a:r>
              <a:rPr lang="de" sz="2400">
                <a:solidFill>
                  <a:schemeClr val="dk1"/>
                </a:solidFill>
                <a:latin typeface="Calibri"/>
                <a:ea typeface="Calibri"/>
                <a:cs typeface="Calibri"/>
                <a:sym typeface="Calibri"/>
              </a:rPr>
              <a:t>Es ist ratsam, das Dashboard-Design auf wenige Gestaltungsprinzipien zu limitieren, welche jedoch im Gegenzug strikt </a:t>
            </a:r>
            <a:r>
              <a:rPr lang="de" sz="2400" dirty="0">
                <a:solidFill>
                  <a:schemeClr val="dk1"/>
                </a:solidFill>
                <a:latin typeface="Calibri"/>
                <a:ea typeface="Calibri"/>
                <a:cs typeface="Calibri"/>
                <a:sym typeface="Calibri"/>
              </a:rPr>
              <a:t>eingehalten werden. </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A. Kompaktes Design / Modulares Design</a:t>
            </a:r>
            <a:endParaRPr dirty="0">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Die Kompaktheit eines Dashboards bedeutet, dass die Visualisierung vom menschlichen Gehirn verstanden werden kann</a:t>
            </a:r>
            <a:endParaRPr dirty="0">
              <a:solidFill>
                <a:schemeClr val="dk1"/>
              </a:solidFill>
            </a:endParaRPr>
          </a:p>
          <a:p>
            <a:pPr algn="just"/>
            <a:r>
              <a:rPr lang="de" sz="2400" dirty="0">
                <a:solidFill>
                  <a:schemeClr val="dk1"/>
                </a:solidFill>
                <a:latin typeface="Calibri"/>
                <a:ea typeface="Calibri"/>
                <a:cs typeface="Calibri"/>
                <a:sym typeface="Calibri"/>
              </a:rPr>
              <a:t>Die Absicht, möglichst viele Informationen auf ein Dashboard zu packen, kann dazu führen, dass ein Dashboard zu groß und dadurch schwer nachvollziehbar wird. </a:t>
            </a:r>
            <a:endParaRPr sz="2400" dirty="0">
              <a:solidFill>
                <a:schemeClr val="dk1"/>
              </a:solidFill>
              <a:latin typeface="Calibri"/>
              <a:ea typeface="Calibri"/>
              <a:cs typeface="Calibri"/>
              <a:sym typeface="Calibri"/>
            </a:endParaRPr>
          </a:p>
          <a:p>
            <a:pPr algn="just"/>
            <a:r>
              <a:rPr lang="de" sz="2400" dirty="0">
                <a:solidFill>
                  <a:schemeClr val="dk1"/>
                </a:solidFill>
                <a:latin typeface="Calibri"/>
                <a:ea typeface="Calibri"/>
                <a:cs typeface="Calibri"/>
                <a:sym typeface="Calibri"/>
              </a:rPr>
              <a:t>Dashboards können in kleinere Dashboards, von denen jedes eine eigene Fragestellung beantwortet, unterteilt werden.</a:t>
            </a:r>
            <a:endParaRPr dirty="0">
              <a:solidFill>
                <a:schemeClr val="dk1"/>
              </a:solidFill>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B. Schrittweise Offenlegung von Informationen.</a:t>
            </a:r>
            <a:endParaRPr dirty="0">
              <a:solidFill>
                <a:schemeClr val="dk1"/>
              </a:solidFill>
            </a:endParaRPr>
          </a:p>
          <a:p>
            <a:pPr algn="just"/>
            <a:r>
              <a:rPr lang="de" sz="2400">
                <a:solidFill>
                  <a:schemeClr val="dk1"/>
                </a:solidFill>
                <a:latin typeface="Calibri"/>
                <a:ea typeface="Calibri"/>
                <a:cs typeface="Calibri"/>
                <a:sym typeface="Calibri"/>
              </a:rPr>
              <a:t>Informationen werden dann offengelegt, wenn </a:t>
            </a:r>
            <a:r>
              <a:rPr lang="de" sz="240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Interesse bekunden. </a:t>
            </a:r>
            <a:endParaRPr>
              <a:solidFill>
                <a:schemeClr val="dk1"/>
              </a:solidFill>
            </a:endParaRPr>
          </a:p>
          <a:p>
            <a:pPr algn="just"/>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werden somit nicht von Anfang an von all den Informationen überwältigt. </a:t>
            </a:r>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Das schrittweise Erhöhen des Detaillierungsgrad wird folgender Maßen erledigt:</a:t>
            </a:r>
            <a:endParaRPr dirty="0">
              <a:solidFill>
                <a:schemeClr val="dk1"/>
              </a:solidFill>
            </a:endParaRPr>
          </a:p>
          <a:p>
            <a:pPr algn="just"/>
            <a:r>
              <a:rPr lang="de" sz="2400" dirty="0">
                <a:solidFill>
                  <a:schemeClr val="dk1"/>
                </a:solidFill>
                <a:latin typeface="Calibri"/>
                <a:ea typeface="Calibri"/>
                <a:cs typeface="Calibri"/>
                <a:sym typeface="Calibri"/>
              </a:rPr>
              <a:t>Schlüsselindikatoren &gt;</a:t>
            </a:r>
            <a:r>
              <a:rPr lang="ro-RO" sz="2400" dirty="0">
                <a:solidFill>
                  <a:schemeClr val="dk1"/>
                </a:solidFill>
                <a:latin typeface="Calibri"/>
                <a:ea typeface="Calibri"/>
                <a:cs typeface="Calibri"/>
                <a:sym typeface="Calibri"/>
              </a:rPr>
              <a:t> </a:t>
            </a:r>
            <a:r>
              <a:rPr lang="de" sz="2400" dirty="0">
                <a:solidFill>
                  <a:schemeClr val="dk1"/>
                </a:solidFill>
                <a:latin typeface="Calibri"/>
                <a:ea typeface="Calibri"/>
                <a:cs typeface="Calibri"/>
                <a:sym typeface="Calibri"/>
              </a:rPr>
              <a:t>Kontext der Indikatoren &gt; Details zu den Indikatoren </a:t>
            </a:r>
            <a:endParaRPr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p:nvPr/>
        </p:nvSpPr>
        <p:spPr>
          <a:xfrm>
            <a:off x="1447800" y="1411535"/>
            <a:ext cx="122682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p:txBody>
      </p:sp>
      <p:sp>
        <p:nvSpPr>
          <p:cNvPr id="230" name="Google Shape;230;p13"/>
          <p:cNvSpPr txBox="1"/>
          <p:nvPr/>
        </p:nvSpPr>
        <p:spPr>
          <a:xfrm>
            <a:off x="1447800" y="2552700"/>
            <a:ext cx="13751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 Grundsätze des Design und der Funktionalität eines Dashboards</a:t>
            </a:r>
            <a:endParaRPr sz="2800" b="1">
              <a:solidFill>
                <a:srgbClr val="238791"/>
              </a:solidFill>
              <a:latin typeface="Calibri"/>
              <a:ea typeface="Calibri"/>
              <a:cs typeface="Calibri"/>
              <a:sym typeface="Calibri"/>
            </a:endParaRPr>
          </a:p>
        </p:txBody>
      </p:sp>
      <p:sp>
        <p:nvSpPr>
          <p:cNvPr id="231" name="Google Shape;231;p13"/>
          <p:cNvSpPr txBox="1"/>
          <p:nvPr/>
        </p:nvSpPr>
        <p:spPr>
          <a:xfrm>
            <a:off x="1738650" y="3075905"/>
            <a:ext cx="15201900" cy="6003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Gestaltungsprinzipien eines Dashboards</a:t>
            </a:r>
            <a:endParaRPr lang="en-US" dirty="0">
              <a:solidFill>
                <a:schemeClr val="dk1"/>
              </a:solidFill>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C. Lenkung der Aufmerksamkeit</a:t>
            </a:r>
            <a:endParaRPr lang="de" sz="2400" b="1">
              <a:solidFill>
                <a:schemeClr val="dk1"/>
              </a:solidFill>
              <a:latin typeface="Calibri"/>
              <a:ea typeface="Calibri"/>
              <a:cs typeface="Calibri"/>
            </a:endParaRPr>
          </a:p>
          <a:p>
            <a:pPr algn="just"/>
            <a:r>
              <a:rPr lang="de" sz="2400" dirty="0">
                <a:solidFill>
                  <a:schemeClr val="dk1"/>
                </a:solidFill>
                <a:latin typeface="Calibri"/>
                <a:ea typeface="Calibri"/>
                <a:cs typeface="Calibri"/>
                <a:sym typeface="Calibri"/>
              </a:rPr>
              <a:t>Visuelle Hinweise und Funktionen werden verwendet, um die Aufmerksamkeit der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auf die wichtigen Dinge zu lenken. Dafür können folgende Mechanismen verwendet werden: Warnungen, Positionierung auf der Seite, sorgfältige Verwendung von Farben und Schriftarten.</a:t>
            </a:r>
            <a:endParaRPr lang="de" sz="2400" dirty="0">
              <a:solidFill>
                <a:schemeClr val="dk1"/>
              </a:solidFill>
              <a:latin typeface="Calibri"/>
              <a:ea typeface="Calibri"/>
              <a:cs typeface="Calibri"/>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D. Unterstützung für </a:t>
            </a:r>
            <a:r>
              <a:rPr lang="de" sz="2400" b="1" dirty="0" err="1">
                <a:solidFill>
                  <a:schemeClr val="dk1"/>
                </a:solidFill>
                <a:latin typeface="Calibri"/>
                <a:ea typeface="Calibri"/>
                <a:cs typeface="Calibri"/>
                <a:sym typeface="Calibri"/>
              </a:rPr>
              <a:t>Benutzer:innenfreundlichkeit</a:t>
            </a:r>
            <a:endParaRPr lang="de" sz="2400" b="1" err="1">
              <a:solidFill>
                <a:schemeClr val="dk1"/>
              </a:solidFill>
              <a:latin typeface="Calibri"/>
              <a:ea typeface="Calibri"/>
              <a:cs typeface="Calibri"/>
            </a:endParaRPr>
          </a:p>
          <a:p>
            <a:pPr algn="just"/>
            <a:r>
              <a:rPr lang="de" sz="2400" dirty="0">
                <a:solidFill>
                  <a:schemeClr val="dk1"/>
                </a:solidFill>
                <a:latin typeface="Calibri"/>
                <a:ea typeface="Calibri"/>
                <a:cs typeface="Calibri"/>
                <a:sym typeface="Calibri"/>
              </a:rPr>
              <a:t>Das Überladen des Dashboards gilt es zu vermeiden. Die Anzahl der Aktionen für jede Aufgabe sollte minimiert werden, sodass neue </a:t>
            </a:r>
            <a:r>
              <a:rPr lang="de" sz="2400" dirty="0" err="1">
                <a:solidFill>
                  <a:schemeClr val="dk1"/>
                </a:solidFill>
                <a:latin typeface="Calibri"/>
                <a:ea typeface="Calibri"/>
                <a:cs typeface="Calibri"/>
                <a:sym typeface="Calibri"/>
              </a:rPr>
              <a:t>Benutzer:innen</a:t>
            </a:r>
            <a:r>
              <a:rPr lang="de" sz="2400" dirty="0">
                <a:solidFill>
                  <a:schemeClr val="dk1"/>
                </a:solidFill>
                <a:latin typeface="Calibri"/>
                <a:ea typeface="Calibri"/>
                <a:cs typeface="Calibri"/>
                <a:sym typeface="Calibri"/>
              </a:rPr>
              <a:t> ermutigt werden, die Ansicht zu verwenden. Achte auf die klare und prägnante Bereitstellung von Beschreibungen der Elemente auf dem Dashboard .</a:t>
            </a:r>
            <a:endParaRPr lang="de" sz="2400" dirty="0">
              <a:solidFill>
                <a:schemeClr val="dk1"/>
              </a:solidFill>
              <a:latin typeface="Calibri"/>
              <a:ea typeface="Calibri"/>
              <a:cs typeface="Calibri"/>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E. Möglichkeiten der Personalisierung</a:t>
            </a:r>
            <a:endParaRPr lang="de" sz="2400" b="1" dirty="0">
              <a:solidFill>
                <a:schemeClr val="dk1"/>
              </a:solidFill>
              <a:latin typeface="Calibri"/>
              <a:ea typeface="Calibri"/>
              <a:cs typeface="Calibri"/>
            </a:endParaRPr>
          </a:p>
          <a:p>
            <a:pPr algn="just"/>
            <a:r>
              <a:rPr lang="de" sz="2400" dirty="0">
                <a:solidFill>
                  <a:schemeClr val="dk1"/>
                </a:solidFill>
                <a:latin typeface="Calibri"/>
                <a:ea typeface="Calibri"/>
                <a:cs typeface="Calibri"/>
                <a:sym typeface="Calibri"/>
              </a:rPr>
              <a:t>Das Dashboard sollte so aufgebaut sein, dass es für verschiedene </a:t>
            </a:r>
            <a:r>
              <a:rPr lang="de" sz="2400" dirty="0" err="1">
                <a:solidFill>
                  <a:schemeClr val="dk1"/>
                </a:solidFill>
                <a:latin typeface="Calibri"/>
                <a:ea typeface="Calibri"/>
                <a:cs typeface="Calibri"/>
                <a:sym typeface="Calibri"/>
              </a:rPr>
              <a:t>Benutzer:innen</a:t>
            </a:r>
            <a:r>
              <a:rPr lang="de" sz="2400" dirty="0">
                <a:solidFill>
                  <a:schemeClr val="dk1"/>
                </a:solidFill>
                <a:latin typeface="Calibri"/>
                <a:ea typeface="Calibri"/>
                <a:cs typeface="Calibri"/>
                <a:sym typeface="Calibri"/>
              </a:rPr>
              <a:t> relevant ist.</a:t>
            </a:r>
            <a:endParaRPr lang="de" sz="2400" dirty="0">
              <a:solidFill>
                <a:schemeClr val="dk1"/>
              </a:solidFill>
              <a:latin typeface="Calibri"/>
              <a:ea typeface="Calibri"/>
              <a:cs typeface="Calibri"/>
            </a:endParaRPr>
          </a:p>
          <a:p>
            <a:pPr algn="just"/>
            <a:r>
              <a:rPr lang="de" sz="2400" dirty="0">
                <a:solidFill>
                  <a:schemeClr val="dk1"/>
                </a:solidFill>
                <a:latin typeface="Calibri"/>
                <a:ea typeface="Calibri"/>
                <a:cs typeface="Calibri"/>
                <a:sym typeface="Calibri"/>
              </a:rPr>
              <a:t>Normalerweise wird dies durch das Einbauen von Filtern/ Suchkriterien gewährt. </a:t>
            </a:r>
            <a:endParaRPr lang="de" sz="2400" dirty="0">
              <a:solidFill>
                <a:schemeClr val="dk1"/>
              </a:solidFill>
              <a:latin typeface="Calibri"/>
              <a:ea typeface="Calibri"/>
              <a:cs typeface="Calibri"/>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F . Erläuterungen Vor Informationen</a:t>
            </a:r>
            <a:endParaRPr lang="de" sz="2400" b="1">
              <a:solidFill>
                <a:schemeClr val="dk1"/>
              </a:solidFill>
              <a:latin typeface="Calibri"/>
              <a:ea typeface="Calibri"/>
              <a:cs typeface="Calibri"/>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Kontext und Erklärungen sind erforderlich, um neue und unbekannte Ereignisse zu verstehen.</a:t>
            </a:r>
            <a:endParaRPr lang="de" sz="2400">
              <a:solidFill>
                <a:schemeClr val="dk1"/>
              </a:solidFill>
              <a:latin typeface="Calibri"/>
              <a:ea typeface="Calibri"/>
              <a:cs typeface="Calibri"/>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Wird die Interpretation der Daten allein den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überlassen, kann dies zu Verwirrung, Fehlern oder fehlerhaften Schlussfolgerungen führen.</a:t>
            </a:r>
            <a:endParaRPr lang="de" sz="2400" dirty="0">
              <a:solidFill>
                <a:schemeClr val="dk1"/>
              </a:solidFill>
              <a:latin typeface="Calibri"/>
              <a:ea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37" name="Google Shape;237;p14"/>
          <p:cNvSpPr txBox="1"/>
          <p:nvPr/>
        </p:nvSpPr>
        <p:spPr>
          <a:xfrm>
            <a:off x="1447800" y="2552700"/>
            <a:ext cx="14197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 Grundsätze des Designs und der Funktionalität eines Dashboards</a:t>
            </a:r>
            <a:endParaRPr sz="2800" b="1">
              <a:solidFill>
                <a:srgbClr val="238791"/>
              </a:solidFill>
              <a:latin typeface="Calibri"/>
              <a:ea typeface="Calibri"/>
              <a:cs typeface="Calibri"/>
              <a:sym typeface="Calibri"/>
            </a:endParaRPr>
          </a:p>
        </p:txBody>
      </p:sp>
      <p:sp>
        <p:nvSpPr>
          <p:cNvPr id="238" name="Google Shape;238;p14"/>
          <p:cNvSpPr txBox="1"/>
          <p:nvPr/>
        </p:nvSpPr>
        <p:spPr>
          <a:xfrm>
            <a:off x="1543050" y="3314700"/>
            <a:ext cx="15201900" cy="56938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600" b="1" dirty="0">
                <a:solidFill>
                  <a:schemeClr val="dk1"/>
                </a:solidFill>
                <a:latin typeface="Calibri"/>
                <a:ea typeface="Calibri"/>
                <a:cs typeface="Calibri"/>
                <a:sym typeface="Calibri"/>
              </a:rPr>
              <a:t>Elemente, die die Funktionalität des Dashboards sicherstellen</a:t>
            </a:r>
            <a:endParaRPr dirty="0">
              <a:solidFill>
                <a:schemeClr val="dk1"/>
              </a:solidFill>
            </a:endParaRPr>
          </a:p>
          <a:p>
            <a:pPr algn="just"/>
            <a:r>
              <a:rPr lang="de" sz="2600" b="1" dirty="0">
                <a:solidFill>
                  <a:schemeClr val="dk1"/>
                </a:solidFill>
                <a:latin typeface="Calibri"/>
                <a:ea typeface="Calibri"/>
                <a:cs typeface="Calibri"/>
                <a:sym typeface="Calibri"/>
              </a:rPr>
              <a:t>Ein Auge fürs Detail</a:t>
            </a:r>
            <a:endParaRPr sz="2600" b="1" dirty="0">
              <a:solidFill>
                <a:schemeClr val="dk1"/>
              </a:solidFill>
              <a:latin typeface="Calibri"/>
              <a:ea typeface="Calibri"/>
              <a:cs typeface="Calibri"/>
              <a:sym typeface="Calibri"/>
            </a:endParaRPr>
          </a:p>
          <a:p>
            <a:pPr algn="just"/>
            <a:r>
              <a:rPr lang="de" sz="2600" dirty="0">
                <a:solidFill>
                  <a:schemeClr val="dk1"/>
                </a:solidFill>
                <a:latin typeface="Calibri"/>
                <a:ea typeface="Calibri"/>
                <a:cs typeface="Calibri"/>
                <a:sym typeface="Calibri"/>
              </a:rPr>
              <a:t>Die Auswahl von sowohl zusammenfassender bzw. übersichtgebender Indikatoren als auch Detail gerichteter Indikatoren ermöglicht es </a:t>
            </a:r>
            <a:r>
              <a:rPr lang="de" sz="2600" err="1">
                <a:solidFill>
                  <a:schemeClr val="dk1"/>
                </a:solidFill>
                <a:latin typeface="Calibri"/>
                <a:ea typeface="Calibri"/>
                <a:cs typeface="Calibri"/>
                <a:sym typeface="Calibri"/>
              </a:rPr>
              <a:t>Benutzer:innen</a:t>
            </a:r>
            <a:r>
              <a:rPr lang="de" sz="2600" dirty="0">
                <a:solidFill>
                  <a:schemeClr val="dk1"/>
                </a:solidFill>
                <a:latin typeface="Calibri"/>
                <a:ea typeface="Calibri"/>
                <a:cs typeface="Calibri"/>
                <a:sym typeface="Calibri"/>
              </a:rPr>
              <a:t>, den zur Verfügung gestellten Informationen mehr Kontext zu geben.</a:t>
            </a:r>
            <a:endParaRPr lang="de" dirty="0">
              <a:solidFill>
                <a:schemeClr val="dk1"/>
              </a:solidFill>
              <a:ea typeface="Calibri"/>
              <a:sym typeface="Calibri"/>
            </a:endParaRPr>
          </a:p>
          <a:p>
            <a:pPr algn="just"/>
            <a:r>
              <a:rPr lang="de" sz="2600" b="1" dirty="0">
                <a:solidFill>
                  <a:schemeClr val="dk1"/>
                </a:solidFill>
                <a:latin typeface="Calibri"/>
                <a:ea typeface="Calibri"/>
                <a:cs typeface="Calibri"/>
                <a:sym typeface="Calibri"/>
              </a:rPr>
              <a:t>Filter</a:t>
            </a:r>
            <a:endParaRPr dirty="0">
              <a:solidFill>
                <a:schemeClr val="dk1"/>
              </a:solidFill>
            </a:endParaRPr>
          </a:p>
          <a:p>
            <a:pPr algn="just"/>
            <a:r>
              <a:rPr lang="de" sz="2600" dirty="0">
                <a:solidFill>
                  <a:schemeClr val="dk1"/>
                </a:solidFill>
                <a:latin typeface="Calibri"/>
                <a:ea typeface="Calibri"/>
                <a:cs typeface="Calibri"/>
                <a:sym typeface="Calibri"/>
              </a:rPr>
              <a:t>Filter ermöglichen es </a:t>
            </a:r>
            <a:r>
              <a:rPr lang="de" sz="2600" dirty="0" err="1">
                <a:solidFill>
                  <a:schemeClr val="dk1"/>
                </a:solidFill>
                <a:latin typeface="Calibri"/>
                <a:ea typeface="Calibri"/>
                <a:cs typeface="Calibri"/>
                <a:sym typeface="Calibri"/>
              </a:rPr>
              <a:t>Benutzer:innen</a:t>
            </a:r>
            <a:r>
              <a:rPr lang="de" sz="2600" dirty="0">
                <a:solidFill>
                  <a:schemeClr val="dk1"/>
                </a:solidFill>
                <a:latin typeface="Calibri"/>
                <a:ea typeface="Calibri"/>
                <a:cs typeface="Calibri"/>
                <a:sym typeface="Calibri"/>
              </a:rPr>
              <a:t>, entsprechend ihren Bedürfnissen und Interessen im Dashboard auszuwählen, was ihnen  angezeigt werden soll.</a:t>
            </a:r>
            <a:endParaRPr dirty="0">
              <a:solidFill>
                <a:schemeClr val="dk1"/>
              </a:solidFill>
            </a:endParaRPr>
          </a:p>
          <a:p>
            <a:pPr marL="0" marR="0" lvl="0" indent="0" algn="just" rtl="0">
              <a:spcBef>
                <a:spcPts val="0"/>
              </a:spcBef>
              <a:spcAft>
                <a:spcPts val="0"/>
              </a:spcAft>
              <a:buNone/>
            </a:pPr>
            <a:r>
              <a:rPr lang="de" sz="2600" dirty="0">
                <a:solidFill>
                  <a:schemeClr val="dk1"/>
                </a:solidFill>
                <a:latin typeface="Calibri"/>
                <a:ea typeface="Calibri"/>
                <a:cs typeface="Calibri"/>
                <a:sym typeface="Calibri"/>
              </a:rPr>
              <a:t>Filter können global (auf das gesamte Dashboard) oder lokal (auf ein spezifisches Diagramm) anwendbar sein.</a:t>
            </a:r>
            <a:endParaRPr dirty="0">
              <a:solidFill>
                <a:schemeClr val="dk1"/>
              </a:solidFill>
            </a:endParaRPr>
          </a:p>
          <a:p>
            <a:pPr marL="0" marR="0" lvl="0" indent="0" algn="just" rtl="0">
              <a:spcBef>
                <a:spcPts val="0"/>
              </a:spcBef>
              <a:spcAft>
                <a:spcPts val="0"/>
              </a:spcAft>
              <a:buNone/>
            </a:pPr>
            <a:r>
              <a:rPr lang="de" sz="2600" b="1" dirty="0">
                <a:solidFill>
                  <a:schemeClr val="dk1"/>
                </a:solidFill>
                <a:latin typeface="Calibri"/>
                <a:ea typeface="Calibri"/>
                <a:cs typeface="Calibri"/>
                <a:sym typeface="Calibri"/>
              </a:rPr>
              <a:t>Vergleiche ermöglichen und sicherstellen</a:t>
            </a:r>
            <a:endParaRPr sz="26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de" sz="2600" dirty="0">
                <a:solidFill>
                  <a:schemeClr val="dk1"/>
                </a:solidFill>
                <a:latin typeface="Calibri"/>
                <a:ea typeface="Calibri"/>
                <a:cs typeface="Calibri"/>
                <a:sym typeface="Calibri"/>
              </a:rPr>
              <a:t>Die Möglichkeit zwei oder mehr Datensätze nebeneinander anzusehen und zu vergleichen</a:t>
            </a:r>
            <a:endParaRPr dirty="0">
              <a:solidFill>
                <a:schemeClr val="dk1"/>
              </a:solidFill>
            </a:endParaRPr>
          </a:p>
          <a:p>
            <a:pPr marL="0" marR="0" lvl="0" indent="0" algn="just" rtl="0">
              <a:spcBef>
                <a:spcPts val="0"/>
              </a:spcBef>
              <a:spcAft>
                <a:spcPts val="0"/>
              </a:spcAft>
              <a:buNone/>
            </a:pPr>
            <a:r>
              <a:rPr lang="de" sz="2600" b="1" dirty="0">
                <a:solidFill>
                  <a:schemeClr val="dk1"/>
                </a:solidFill>
                <a:latin typeface="Calibri"/>
                <a:ea typeface="Calibri"/>
                <a:cs typeface="Calibri"/>
                <a:sym typeface="Calibri"/>
              </a:rPr>
              <a:t>Warnungen</a:t>
            </a:r>
            <a:endParaRPr dirty="0">
              <a:solidFill>
                <a:schemeClr val="dk1"/>
              </a:solidFill>
            </a:endParaRPr>
          </a:p>
          <a:p>
            <a:pPr marL="0" marR="0" lvl="0" indent="0" algn="just" rtl="0">
              <a:spcBef>
                <a:spcPts val="0"/>
              </a:spcBef>
              <a:spcAft>
                <a:spcPts val="0"/>
              </a:spcAft>
              <a:buNone/>
            </a:pPr>
            <a:r>
              <a:rPr lang="de" sz="2600" dirty="0">
                <a:solidFill>
                  <a:schemeClr val="dk1"/>
                </a:solidFill>
                <a:latin typeface="Calibri"/>
                <a:ea typeface="Calibri"/>
                <a:cs typeface="Calibri"/>
                <a:sym typeface="Calibri"/>
              </a:rPr>
              <a:t>Informationen werden basierend auf vordefinierten Kriterien hervorgehoben.</a:t>
            </a:r>
            <a:endParaRPr dirty="0">
              <a:solidFill>
                <a:schemeClr val="dk1"/>
              </a:solidFill>
            </a:endParaRPr>
          </a:p>
          <a:p>
            <a:pPr algn="just"/>
            <a:r>
              <a:rPr lang="de" sz="2600" dirty="0">
                <a:solidFill>
                  <a:schemeClr val="dk1"/>
                </a:solidFill>
                <a:latin typeface="Calibri"/>
                <a:ea typeface="Calibri"/>
                <a:cs typeface="Calibri"/>
                <a:sym typeface="Calibri"/>
              </a:rPr>
              <a:t>Beispielsweise kann ein Alarm ausgelöst werden, wenn eine Anzeige einen gewissen Schwellenwert überschreitet</a:t>
            </a:r>
            <a:r>
              <a:rPr lang="de" sz="2600" b="1" dirty="0">
                <a:solidFill>
                  <a:schemeClr val="dk1"/>
                </a:solidFill>
                <a:latin typeface="Calibri"/>
                <a:ea typeface="Calibri"/>
                <a:cs typeface="Calibri"/>
                <a:sym typeface="Calibri"/>
              </a:rPr>
              <a:t>.</a:t>
            </a:r>
            <a:endParaRPr sz="26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44" name="Google Shape;244;p15"/>
          <p:cNvSpPr txBox="1"/>
          <p:nvPr/>
        </p:nvSpPr>
        <p:spPr>
          <a:xfrm>
            <a:off x="1447800" y="2552700"/>
            <a:ext cx="14991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 Grundsätze des Designs und der Funktionalität eines Dashboards</a:t>
            </a:r>
            <a:endParaRPr sz="2800" b="1">
              <a:solidFill>
                <a:srgbClr val="238791"/>
              </a:solidFill>
              <a:latin typeface="Calibri"/>
              <a:ea typeface="Calibri"/>
              <a:cs typeface="Calibri"/>
              <a:sym typeface="Calibri"/>
            </a:endParaRPr>
          </a:p>
        </p:txBody>
      </p:sp>
      <p:sp>
        <p:nvSpPr>
          <p:cNvPr id="245" name="Google Shape;245;p15"/>
          <p:cNvSpPr txBox="1"/>
          <p:nvPr/>
        </p:nvSpPr>
        <p:spPr>
          <a:xfrm>
            <a:off x="1543050" y="3467100"/>
            <a:ext cx="15201900"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Fehler die es beim Erstellen eines Dashboards zu vermeiden gilt:</a:t>
            </a:r>
            <a:endParaRPr dirty="0">
              <a:solidFill>
                <a:schemeClr val="dk1"/>
              </a:solidFill>
            </a:endParaRPr>
          </a:p>
          <a:p>
            <a:pPr marL="342900" indent="-342900" algn="just">
              <a:buClr>
                <a:schemeClr val="dk1"/>
              </a:buClr>
              <a:buSzPts val="2400"/>
              <a:buFont typeface="Arial"/>
              <a:buChar char="•"/>
            </a:pPr>
            <a:r>
              <a:rPr lang="de" sz="2400" dirty="0">
                <a:solidFill>
                  <a:schemeClr val="dk1"/>
                </a:solidFill>
                <a:latin typeface="Calibri"/>
                <a:ea typeface="Calibri"/>
                <a:cs typeface="Calibri"/>
                <a:sym typeface="Calibri"/>
              </a:rPr>
              <a:t>Mit einem äußerst komplexen Dashboard starten (Empfohlen wird, die Weiterentwicklung von weiteren Prototypen, Testen und Optimieren).</a:t>
            </a:r>
            <a:endParaRPr dirty="0">
              <a:solidFill>
                <a:schemeClr val="dk1"/>
              </a:solidFill>
            </a:endParaRPr>
          </a:p>
          <a:p>
            <a:pPr marL="342900" marR="0" lvl="0" indent="-342900" algn="just" rtl="0">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Das Verwenden von Indikatoren, die nicht verständlich sind.</a:t>
            </a:r>
            <a:endParaRPr dirty="0">
              <a:solidFill>
                <a:schemeClr val="dk1"/>
              </a:solidFill>
            </a:endParaRPr>
          </a:p>
          <a:p>
            <a:pPr marL="342900" indent="-342900" algn="just">
              <a:buClr>
                <a:schemeClr val="dk1"/>
              </a:buClr>
              <a:buSzPts val="2400"/>
              <a:buFont typeface="Arial"/>
              <a:buChar char="•"/>
            </a:pPr>
            <a:r>
              <a:rPr lang="de" sz="2400" dirty="0">
                <a:solidFill>
                  <a:schemeClr val="dk1"/>
                </a:solidFill>
                <a:latin typeface="Calibri"/>
                <a:ea typeface="Calibri"/>
                <a:cs typeface="Calibri"/>
                <a:sym typeface="Calibri"/>
              </a:rPr>
              <a:t>Das Überladen des Dashboards mit unwichtigen Grafiken und stilisierten Elementen, die schwer zu interpretieren sind. Das Dashboard soll so einfach (nicht vereinfacht!) und optisch ansprechend wie möglich gestaltet werden. </a:t>
            </a:r>
            <a:endParaRPr lang="de" sz="24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Das Unterschätzen von Zeit und Ressourcen, die benötigt werden, um das Dashboard zu erstellen.</a:t>
            </a:r>
            <a:endParaRPr dirty="0">
              <a:solidFill>
                <a:schemeClr val="dk1"/>
              </a:solidFill>
            </a:endParaRPr>
          </a:p>
          <a:p>
            <a:pPr marL="342900" indent="-342900" algn="just">
              <a:buClr>
                <a:schemeClr val="dk1"/>
              </a:buClr>
              <a:buSzPts val="2400"/>
              <a:buFont typeface="Arial"/>
              <a:buChar char="•"/>
            </a:pPr>
            <a:r>
              <a:rPr lang="de" sz="2400" dirty="0">
                <a:solidFill>
                  <a:schemeClr val="dk1"/>
                </a:solidFill>
                <a:latin typeface="Calibri"/>
                <a:ea typeface="Calibri"/>
                <a:cs typeface="Calibri"/>
                <a:sym typeface="Calibri"/>
              </a:rPr>
              <a:t>Die fehlende Übereinstimmung zwischen Indikatoren und Zielen.</a:t>
            </a:r>
            <a:endParaRPr dirty="0">
              <a:solidFill>
                <a:schemeClr val="dk1"/>
              </a:solidFill>
            </a:endParaRPr>
          </a:p>
          <a:p>
            <a:pPr marL="342900" marR="0" lvl="0" indent="-342900" algn="just" rtl="0">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Das Verwenden unnötiger Grafiken, die kein inspirierendes Design haben (3D, kräftige Farben, Tortendiagramme mit zu vielen Kategorien).</a:t>
            </a:r>
            <a:endParaRPr dirty="0">
              <a:solidFill>
                <a:schemeClr val="dk1"/>
              </a:solidFill>
            </a:endParaRPr>
          </a:p>
          <a:p>
            <a:pPr marL="342900" indent="-342900" algn="just">
              <a:buClr>
                <a:schemeClr val="dk1"/>
              </a:buClr>
              <a:buSzPts val="2400"/>
              <a:buFont typeface="Arial"/>
              <a:buChar char="•"/>
            </a:pPr>
            <a:r>
              <a:rPr lang="de" sz="2400" dirty="0">
                <a:solidFill>
                  <a:schemeClr val="dk1"/>
                </a:solidFill>
                <a:latin typeface="Calibri"/>
                <a:ea typeface="Calibri"/>
                <a:cs typeface="Calibri"/>
                <a:sym typeface="Calibri"/>
              </a:rPr>
              <a:t>Das Senden von Falsch-Nachrichten mit dem Dashboard. Es muss sichergestellt werden, dass Grafiken keine falschen Botschaft ausdrücken, die sich dann verewigen.</a:t>
            </a:r>
            <a:endParaRPr sz="2400" dirty="0">
              <a:solidFill>
                <a:schemeClr val="dk1"/>
              </a:solidFill>
              <a:latin typeface="Calibri"/>
              <a:ea typeface="Calibri"/>
              <a:cs typeface="Calibri"/>
              <a:sym typeface="Calibri"/>
            </a:endParaRPr>
          </a:p>
          <a:p>
            <a:pPr marL="342900" indent="-342900" algn="just">
              <a:buClr>
                <a:schemeClr val="dk1"/>
              </a:buClr>
              <a:buSzPts val="2400"/>
              <a:buFont typeface="Arial"/>
              <a:buChar char="•"/>
            </a:pPr>
            <a:r>
              <a:rPr lang="de" sz="2400" dirty="0">
                <a:solidFill>
                  <a:schemeClr val="dk1"/>
                </a:solidFill>
                <a:latin typeface="Calibri"/>
                <a:ea typeface="Calibri"/>
                <a:cs typeface="Calibri"/>
                <a:sym typeface="Calibri"/>
              </a:rPr>
              <a:t>Das Erschaffen eines falschen Erzählstrangs basierend auf dem Dashboard bzw. das Erstellen falscher Szenarien für </a:t>
            </a:r>
            <a:r>
              <a:rPr lang="de" sz="2400" dirty="0" err="1">
                <a:solidFill>
                  <a:schemeClr val="dk1"/>
                </a:solidFill>
                <a:latin typeface="Calibri"/>
                <a:ea typeface="Calibri"/>
                <a:cs typeface="Calibri"/>
                <a:sym typeface="Calibri"/>
              </a:rPr>
              <a:t>Benutzer:innen</a:t>
            </a:r>
            <a:r>
              <a:rPr lang="de" sz="2400" dirty="0">
                <a:solidFill>
                  <a:schemeClr val="dk1"/>
                </a:solidFill>
                <a:latin typeface="Calibri"/>
                <a:ea typeface="Calibri"/>
                <a:cs typeface="Calibri"/>
                <a:sym typeface="Calibri"/>
              </a:rPr>
              <a:t> basierend auf einer Fehlinterpretation der Daten.</a:t>
            </a:r>
            <a:endParaRPr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52" name="Google Shape;252;p16"/>
          <p:cNvSpPr txBox="1"/>
          <p:nvPr/>
        </p:nvSpPr>
        <p:spPr>
          <a:xfrm>
            <a:off x="1447800" y="2102796"/>
            <a:ext cx="145875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 Grundsätze des Designs und der Funktionalität eines Dashboards</a:t>
            </a:r>
            <a:endParaRPr sz="2800" b="1">
              <a:solidFill>
                <a:srgbClr val="238791"/>
              </a:solidFill>
              <a:latin typeface="Calibri"/>
              <a:ea typeface="Calibri"/>
              <a:cs typeface="Calibri"/>
              <a:sym typeface="Calibri"/>
            </a:endParaRPr>
          </a:p>
        </p:txBody>
      </p:sp>
      <p:sp>
        <p:nvSpPr>
          <p:cNvPr id="253" name="Google Shape;253;p16"/>
          <p:cNvSpPr txBox="1"/>
          <p:nvPr/>
        </p:nvSpPr>
        <p:spPr>
          <a:xfrm>
            <a:off x="1543050" y="2625722"/>
            <a:ext cx="1520190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dirty="0">
                <a:solidFill>
                  <a:schemeClr val="dk1"/>
                </a:solidFill>
                <a:latin typeface="Calibri"/>
                <a:ea typeface="Calibri"/>
                <a:cs typeface="Calibri"/>
                <a:sym typeface="Calibri"/>
              </a:rPr>
              <a:t>Die Best Practices zum Erstellen eines Dashboards</a:t>
            </a:r>
            <a:endParaRPr dirty="0">
              <a:solidFill>
                <a:schemeClr val="dk1"/>
              </a:solidFill>
            </a:endParaRPr>
          </a:p>
          <a:p>
            <a:pPr algn="just"/>
            <a:r>
              <a:rPr lang="de" sz="2400" b="1" dirty="0">
                <a:solidFill>
                  <a:schemeClr val="dk1"/>
                </a:solidFill>
                <a:latin typeface="Calibri"/>
                <a:ea typeface="Calibri"/>
                <a:cs typeface="Calibri"/>
                <a:sym typeface="Calibri"/>
              </a:rPr>
              <a:t>1. Die richtigen Indikatoren im Dashboard verwenden</a:t>
            </a:r>
            <a:endParaRPr dirty="0">
              <a:solidFill>
                <a:schemeClr val="dk1"/>
              </a:solidFill>
            </a:endParaRPr>
          </a:p>
          <a:p>
            <a:pPr algn="just"/>
            <a:r>
              <a:rPr lang="de" sz="2400" dirty="0">
                <a:solidFill>
                  <a:schemeClr val="dk1"/>
                </a:solidFill>
                <a:latin typeface="Calibri"/>
                <a:ea typeface="Calibri"/>
                <a:cs typeface="Calibri"/>
                <a:sym typeface="Calibri"/>
              </a:rPr>
              <a:t>Die Inkludierung der richtigen Indikatoren im Dashboard ist essentiell. Indikatoren müssen wesentlich und relevant für die Zielsetzung des Dashboards und den Kontext sein.</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2. Einbeziehung visueller Elemente</a:t>
            </a:r>
            <a:endParaRPr sz="2400" b="1" dirty="0">
              <a:solidFill>
                <a:schemeClr val="dk1"/>
              </a:solidFill>
              <a:latin typeface="Calibri"/>
              <a:ea typeface="Calibri"/>
              <a:cs typeface="Calibri"/>
              <a:sym typeface="Calibri"/>
            </a:endParaRPr>
          </a:p>
          <a:p>
            <a:pPr algn="just"/>
            <a:r>
              <a:rPr lang="de" sz="2400" dirty="0">
                <a:solidFill>
                  <a:schemeClr val="dk1"/>
                </a:solidFill>
                <a:latin typeface="Calibri"/>
                <a:ea typeface="Calibri"/>
                <a:cs typeface="Calibri"/>
                <a:sym typeface="Calibri"/>
              </a:rPr>
              <a:t>Dashboards müssen einfach zu lesen und schnell zu interpretieren sein. Die Aufnahme von Tabellen mit vielen Informationen ist zu vermeiden, da dies oft dazu führt, dass die Kernaussage nicht richtig vermittelt werden kann.  </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Folgende Elemente der visuellen Wahrnehmung können verwendet werden</a:t>
            </a:r>
            <a:r>
              <a:rPr lang="de" sz="2400" dirty="0">
                <a:solidFill>
                  <a:schemeClr val="dk1"/>
                </a:solidFill>
                <a:latin typeface="Calibri"/>
                <a:ea typeface="Calibri"/>
                <a:cs typeface="Calibri"/>
                <a:sym typeface="Calibri"/>
              </a:rPr>
              <a:t>: Formen, Farben, Linien, Farbschattierungen usw.</a:t>
            </a:r>
            <a:endParaRPr dirty="0">
              <a:solidFill>
                <a:schemeClr val="dk1"/>
              </a:solidFill>
            </a:endParaRPr>
          </a:p>
          <a:p>
            <a:pPr algn="just"/>
            <a:r>
              <a:rPr lang="de" sz="2400" b="1" dirty="0">
                <a:solidFill>
                  <a:schemeClr val="dk1"/>
                </a:solidFill>
                <a:latin typeface="Calibri"/>
                <a:ea typeface="Calibri"/>
                <a:cs typeface="Calibri"/>
                <a:sym typeface="Calibri"/>
              </a:rPr>
              <a:t>Folgendes gilt es zu vermeiden: </a:t>
            </a:r>
            <a:r>
              <a:rPr lang="de" sz="2400" dirty="0">
                <a:solidFill>
                  <a:schemeClr val="dk1"/>
                </a:solidFill>
                <a:latin typeface="Calibri"/>
                <a:ea typeface="Calibri"/>
                <a:cs typeface="Calibri"/>
                <a:sym typeface="Calibri"/>
              </a:rPr>
              <a:t>3D-Grafiken und Grafiken die nicht gebräuchlich sind , übermäßig stilisierte Elemente.</a:t>
            </a:r>
            <a:endParaRPr dirty="0">
              <a:solidFill>
                <a:schemeClr val="dk1"/>
              </a:solidFill>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3. Einbindung interaktiver Elemente</a:t>
            </a:r>
            <a:endParaRPr sz="2400" b="1" dirty="0">
              <a:solidFill>
                <a:schemeClr val="dk1"/>
              </a:solidFill>
              <a:latin typeface="Calibri"/>
              <a:ea typeface="Calibri"/>
              <a:cs typeface="Calibri"/>
              <a:sym typeface="Calibri"/>
            </a:endParaRPr>
          </a:p>
          <a:p>
            <a:pPr algn="just"/>
            <a:r>
              <a:rPr lang="de" sz="2400" dirty="0">
                <a:solidFill>
                  <a:schemeClr val="dk1"/>
                </a:solidFill>
                <a:latin typeface="Calibri"/>
                <a:ea typeface="Calibri"/>
                <a:cs typeface="Calibri"/>
                <a:sym typeface="Calibri"/>
              </a:rPr>
              <a:t>Dashboards müssen interaktiv sein. Das bedeutet, dass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Dashboards so anpassen können, dass sie die Informationen erhalten, die sie brauchen. Interaktive Dashboards, die viele visuelle Elemente enthalten, sollte den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einfache analytische Aufgaben ermöglichen, wie z.B., </a:t>
            </a:r>
            <a:r>
              <a:rPr lang="de" sz="2400" b="1" dirty="0">
                <a:solidFill>
                  <a:schemeClr val="dk1"/>
                </a:solidFill>
                <a:latin typeface="Calibri"/>
                <a:ea typeface="Calibri"/>
                <a:cs typeface="Calibri"/>
                <a:sym typeface="Calibri"/>
              </a:rPr>
              <a:t>Elemente filtern, Informationen aufschlüsseln oder die Daten hinter den Diagrammen untersuchen </a:t>
            </a:r>
            <a:r>
              <a:rPr lang="de" sz="2400" dirty="0">
                <a:solidFill>
                  <a:schemeClr val="dk1"/>
                </a:solidFill>
                <a:latin typeface="Calibri"/>
                <a:ea typeface="Calibri"/>
                <a:cs typeface="Calibri"/>
                <a:sym typeface="Calibri"/>
              </a:rPr>
              <a:t>. Interaktivität sollte intuitiv gestaltet sein und nur ein Minimum an Training voraussetzen.</a:t>
            </a:r>
            <a:endParaRPr dirty="0">
              <a:solidFill>
                <a:schemeClr val="dk1"/>
              </a:solidFill>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4. Informationen des Dashboards aktuell halten</a:t>
            </a:r>
            <a:endParaRPr sz="24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5. Das Dashboard muss leicht zugänglich und benutzerfreundlich sein</a:t>
            </a:r>
            <a:endParaRPr sz="24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60" name="Google Shape;260;p1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Das Problem definieren</a:t>
            </a:r>
            <a:endParaRPr sz="2800" b="1">
              <a:solidFill>
                <a:srgbClr val="238791"/>
              </a:solidFill>
              <a:latin typeface="Calibri"/>
              <a:ea typeface="Calibri"/>
              <a:cs typeface="Calibri"/>
              <a:sym typeface="Calibri"/>
            </a:endParaRPr>
          </a:p>
        </p:txBody>
      </p:sp>
      <p:sp>
        <p:nvSpPr>
          <p:cNvPr id="261" name="Google Shape;261;p17"/>
          <p:cNvSpPr txBox="1"/>
          <p:nvPr/>
        </p:nvSpPr>
        <p:spPr>
          <a:xfrm>
            <a:off x="1543050" y="3467100"/>
            <a:ext cx="1520190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Kontext</a:t>
            </a:r>
            <a:endParaRPr sz="2400" b="1" dirty="0">
              <a:solidFill>
                <a:schemeClr val="dk1"/>
              </a:solidFill>
              <a:latin typeface="Calibri"/>
              <a:ea typeface="Calibri"/>
              <a:cs typeface="Calibri"/>
              <a:sym typeface="Calibri"/>
            </a:endParaRPr>
          </a:p>
          <a:p>
            <a:pPr algn="just"/>
            <a:r>
              <a:rPr lang="de" sz="2400" i="1" dirty="0">
                <a:solidFill>
                  <a:schemeClr val="dk1"/>
                </a:solidFill>
                <a:latin typeface="Calibri"/>
                <a:ea typeface="Calibri"/>
                <a:cs typeface="Calibri"/>
                <a:sym typeface="Calibri"/>
              </a:rPr>
              <a:t>Die Unternehmensleitung hat Interesse an der Überwachung von Verkäufen, die pro Bezirk durchgeführt werden. Darüber hinaus sollen Landkreise und Produktkategorien mit einer niedrigen Gewinnmarge hervorgehoben werden, sowie die monatliche  Umsatz- und Gewinndynamik im Jahr 2018. </a:t>
            </a:r>
            <a:endParaRPr sz="2400" i="1">
              <a:solidFill>
                <a:schemeClr val="dk1"/>
              </a:solidFill>
              <a:latin typeface="Calibri"/>
              <a:ea typeface="Calibri"/>
              <a:cs typeface="Calibri"/>
              <a:sym typeface="Calibri"/>
            </a:endParaRPr>
          </a:p>
          <a:p>
            <a:pPr algn="just"/>
            <a:r>
              <a:rPr lang="de" sz="2400" i="1" dirty="0">
                <a:solidFill>
                  <a:schemeClr val="dk1"/>
                </a:solidFill>
                <a:latin typeface="Calibri"/>
                <a:ea typeface="Calibri"/>
                <a:cs typeface="Calibri"/>
                <a:sym typeface="Calibri"/>
              </a:rPr>
              <a:t>Auf der Landkreis-Ebene, liegt das Interesse auf Landkreisen, die registrierte Verluste verzeichnen. Das sind jene, mit einer Rentabilität von bis zu 10%, zwischen 10% und 20 % und über 20%.</a:t>
            </a:r>
            <a:endParaRPr dirty="0">
              <a:solidFill>
                <a:schemeClr val="dk1"/>
              </a:solidFill>
            </a:endParaRPr>
          </a:p>
          <a:p>
            <a:pPr algn="just"/>
            <a:r>
              <a:rPr lang="de" sz="2400" i="1" dirty="0">
                <a:solidFill>
                  <a:schemeClr val="dk1"/>
                </a:solidFill>
                <a:latin typeface="Calibri"/>
                <a:ea typeface="Calibri"/>
                <a:cs typeface="Calibri"/>
                <a:sym typeface="Calibri"/>
              </a:rPr>
              <a:t>Auf der Ebene der Entwicklungsregionen, muss die Gewinnrate des Koordinationsteams über 20% liegen, damit das Profitziel zu erreichen. Von besonderem Interesse sind die Regionen, die Verluste erzielen.</a:t>
            </a:r>
            <a:endParaRPr dirty="0">
              <a:solidFill>
                <a:schemeClr val="dk1"/>
              </a:solidFill>
            </a:endParaRPr>
          </a:p>
          <a:p>
            <a:pPr marL="0" marR="0" lvl="0" indent="0" algn="just" rtl="0">
              <a:spcBef>
                <a:spcPts val="0"/>
              </a:spcBef>
              <a:spcAft>
                <a:spcPts val="0"/>
              </a:spcAft>
              <a:buNone/>
            </a:pPr>
            <a:r>
              <a:rPr lang="de" sz="2400" i="1" dirty="0">
                <a:solidFill>
                  <a:schemeClr val="dk1"/>
                </a:solidFill>
                <a:latin typeface="Calibri"/>
                <a:ea typeface="Calibri"/>
                <a:cs typeface="Calibri"/>
                <a:sym typeface="Calibri"/>
              </a:rPr>
              <a:t>Die Geschäftsführung will ebenfalls wissen, welche Landkreise die höchsten gemeldeten Umsätze pro Kunde (Top / Ranking) verzeichnen. Dabei soll die Möglichkeit der Anzeige nach Kundensegmenten und Produktkategorien gegeben sein.</a:t>
            </a:r>
            <a:endParaRPr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68" name="Google Shape;268;p1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1: Das Problem definieren</a:t>
            </a:r>
            <a:endParaRPr sz="2800" b="1">
              <a:solidFill>
                <a:srgbClr val="238791"/>
              </a:solidFill>
              <a:latin typeface="Calibri"/>
              <a:ea typeface="Calibri"/>
              <a:cs typeface="Calibri"/>
              <a:sym typeface="Calibri"/>
            </a:endParaRPr>
          </a:p>
        </p:txBody>
      </p:sp>
      <p:sp>
        <p:nvSpPr>
          <p:cNvPr id="269" name="Google Shape;269;p18"/>
          <p:cNvSpPr txBox="1"/>
          <p:nvPr/>
        </p:nvSpPr>
        <p:spPr>
          <a:xfrm>
            <a:off x="1543050" y="2965300"/>
            <a:ext cx="15201900" cy="6003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Einzubeziehende Indikatoren</a:t>
            </a:r>
            <a:endParaRPr sz="24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Um ein Dashboard zu erstellen, das die Bedürfnisse des Publikums erfüllt, müssen folgende Indikatoren enthalten sein:</a:t>
            </a:r>
            <a:endParaRPr dirty="0">
              <a:solidFill>
                <a:schemeClr val="dk1"/>
              </a:solidFill>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Gesamtumsatz nach Bezirk</a:t>
            </a:r>
            <a:endParaRPr sz="2400" dirty="0">
              <a:solidFill>
                <a:schemeClr val="dk1"/>
              </a:solidFill>
              <a:latin typeface="Calibri"/>
              <a:ea typeface="Calibri"/>
              <a:cs typeface="Calibri"/>
              <a:sym typeface="Calibri"/>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Gewinn nach Länderkreisen/ Produktkategorien/ Monaten</a:t>
            </a:r>
            <a:endParaRPr sz="2400" dirty="0">
              <a:solidFill>
                <a:schemeClr val="dk1"/>
              </a:solidFill>
              <a:latin typeface="Calibri"/>
              <a:ea typeface="Calibri"/>
              <a:cs typeface="Calibri"/>
              <a:sym typeface="Calibri"/>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Gewinn auf der Ebene der Regionen (Hervorheben solcher mit einem Gewinn über 20% und mit einem negativen Gewinn).</a:t>
            </a:r>
            <a:endParaRPr dirty="0">
              <a:solidFill>
                <a:schemeClr val="dk1"/>
              </a:solidFill>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Umsatz nach Kunde / Kundensegment / Produktkategorie (Ranking Landkreise)</a:t>
            </a:r>
            <a:endParaRPr dirty="0">
              <a:solidFill>
                <a:schemeClr val="dk1"/>
              </a:solidFill>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Der vorgeschlagene Aufbau des Dashboards</a:t>
            </a:r>
            <a:endParaRPr dirty="0">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Basierend auf den Indikatoren und dem Detaillierungsgrad, entscheiden wir uns für eine der folgenden Komponententabellen:</a:t>
            </a:r>
            <a:endParaRPr dirty="0">
              <a:solidFill>
                <a:schemeClr val="dk1"/>
              </a:solidFill>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Streudiagramm , um die Beziehung zwischen Gewinn und Umsatz nach Bezirk hervorzuheben</a:t>
            </a:r>
            <a:endParaRPr sz="2400" dirty="0">
              <a:solidFill>
                <a:schemeClr val="dk1"/>
              </a:solidFill>
              <a:latin typeface="Calibri"/>
              <a:ea typeface="Calibri"/>
              <a:cs typeface="Calibri"/>
              <a:sym typeface="Calibri"/>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Karte, die den Gewinn nach Landkreis (Farbe) und Umsatz ( Blasendiagramm-Overlay) anzeigt</a:t>
            </a:r>
            <a:endParaRPr dirty="0">
              <a:solidFill>
                <a:schemeClr val="dk1"/>
              </a:solidFill>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Balkendiagramm mit Umsätzen pro Kunde (Rangliste)</a:t>
            </a:r>
            <a:endParaRPr dirty="0">
              <a:solidFill>
                <a:schemeClr val="dk1"/>
              </a:solidFill>
            </a:endParaRPr>
          </a:p>
          <a:p>
            <a:pPr marL="457200" marR="0" lvl="0" indent="-381000" algn="just" rtl="0">
              <a:spcBef>
                <a:spcPts val="0"/>
              </a:spcBef>
              <a:spcAft>
                <a:spcPts val="0"/>
              </a:spcAft>
              <a:buClr>
                <a:schemeClr val="dk1"/>
              </a:buClr>
              <a:buSzPts val="2400"/>
              <a:buFont typeface="Calibri"/>
              <a:buChar char="-"/>
            </a:pPr>
            <a:r>
              <a:rPr lang="de" sz="2400" dirty="0">
                <a:solidFill>
                  <a:schemeClr val="dk1"/>
                </a:solidFill>
                <a:latin typeface="Calibri"/>
                <a:ea typeface="Calibri"/>
                <a:cs typeface="Calibri"/>
                <a:sym typeface="Calibri"/>
              </a:rPr>
              <a:t>Tabelle, die zeigt, ob Rentabilitätsziele nach Region erreicht wurden .</a:t>
            </a:r>
            <a:endParaRPr dirty="0">
              <a:solidFill>
                <a:schemeClr val="dk1"/>
              </a:solidFill>
            </a:endParaRPr>
          </a:p>
          <a:p>
            <a:pPr marL="0" marR="0" lvl="0" indent="0" algn="just" rtl="0">
              <a:spcBef>
                <a:spcPts val="0"/>
              </a:spcBef>
              <a:spcAft>
                <a:spcPts val="0"/>
              </a:spcAft>
              <a:buNone/>
            </a:pPr>
            <a:r>
              <a:rPr lang="de" sz="2400" b="1" dirty="0">
                <a:solidFill>
                  <a:schemeClr val="dk1"/>
                </a:solidFill>
                <a:latin typeface="Calibri"/>
                <a:ea typeface="Calibri"/>
                <a:cs typeface="Calibri"/>
                <a:sym typeface="Calibri"/>
              </a:rPr>
              <a:t>Erforderliche Filter: </a:t>
            </a:r>
            <a:r>
              <a:rPr lang="de" sz="2400" dirty="0">
                <a:solidFill>
                  <a:schemeClr val="dk1"/>
                </a:solidFill>
                <a:latin typeface="Calibri"/>
                <a:ea typeface="Calibri"/>
                <a:cs typeface="Calibri"/>
                <a:sym typeface="Calibri"/>
              </a:rPr>
              <a:t>Zeit – Monate ( je nach Bestelldatum), Kundensegment , Produktkategorie</a:t>
            </a:r>
            <a:endParaRPr sz="2400" dirty="0">
              <a:solidFill>
                <a:schemeClr val="dk1"/>
              </a:solidFill>
              <a:latin typeface="Calibri"/>
              <a:ea typeface="Calibri"/>
              <a:cs typeface="Calibri"/>
              <a:sym typeface="Calibri"/>
            </a:endParaRPr>
          </a:p>
          <a:p>
            <a:pPr algn="just"/>
            <a:r>
              <a:rPr lang="de" sz="2400" b="1" dirty="0">
                <a:solidFill>
                  <a:schemeClr val="dk1"/>
                </a:solidFill>
                <a:latin typeface="Calibri"/>
                <a:ea typeface="Calibri"/>
                <a:cs typeface="Calibri"/>
                <a:sym typeface="Calibri"/>
              </a:rPr>
              <a:t>Art des Dashboards: </a:t>
            </a:r>
            <a:r>
              <a:rPr lang="de" sz="2400" dirty="0">
                <a:solidFill>
                  <a:schemeClr val="dk1"/>
                </a:solidFill>
                <a:latin typeface="Calibri"/>
                <a:ea typeface="Calibri"/>
                <a:cs typeface="Calibri"/>
                <a:sym typeface="Calibri"/>
              </a:rPr>
              <a:t>Allgemein, durch </a:t>
            </a:r>
            <a:r>
              <a:rPr lang="de" sz="2400" err="1">
                <a:solidFill>
                  <a:schemeClr val="dk1"/>
                </a:solidFill>
                <a:latin typeface="Calibri"/>
                <a:ea typeface="Calibri"/>
                <a:cs typeface="Calibri"/>
                <a:sym typeface="Calibri"/>
              </a:rPr>
              <a:t>Nutzer:in</a:t>
            </a:r>
            <a:r>
              <a:rPr lang="de" sz="2400" dirty="0">
                <a:solidFill>
                  <a:schemeClr val="dk1"/>
                </a:solidFill>
                <a:latin typeface="Calibri"/>
                <a:ea typeface="Calibri"/>
                <a:cs typeface="Calibri"/>
                <a:sym typeface="Calibri"/>
              </a:rPr>
              <a:t> anpassbar (mithilfe von Filtern), Detailliert , Explorer</a:t>
            </a:r>
            <a:endParaRPr sz="2400" i="1"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76" name="Google Shape;276;p19"/>
          <p:cNvSpPr txBox="1"/>
          <p:nvPr/>
        </p:nvSpPr>
        <p:spPr>
          <a:xfrm>
            <a:off x="1447800" y="2552700"/>
            <a:ext cx="13249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Erstellen eines Dashboards für die Auftragsdatenbank</a:t>
            </a:r>
            <a:endParaRPr sz="2800" b="1">
              <a:solidFill>
                <a:srgbClr val="238791"/>
              </a:solidFill>
              <a:latin typeface="Calibri"/>
              <a:ea typeface="Calibri"/>
              <a:cs typeface="Calibri"/>
              <a:sym typeface="Calibri"/>
            </a:endParaRPr>
          </a:p>
        </p:txBody>
      </p:sp>
      <p:sp>
        <p:nvSpPr>
          <p:cNvPr id="277" name="Google Shape;277;p19"/>
          <p:cNvSpPr txBox="1"/>
          <p:nvPr/>
        </p:nvSpPr>
        <p:spPr>
          <a:xfrm>
            <a:off x="1543050" y="3467100"/>
            <a:ext cx="152019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dirty="0">
                <a:solidFill>
                  <a:schemeClr val="dk1"/>
                </a:solidFill>
                <a:latin typeface="Calibri"/>
                <a:ea typeface="Calibri"/>
                <a:cs typeface="Calibri"/>
                <a:sym typeface="Calibri"/>
              </a:rPr>
              <a:t>Erstellen eines Dashboards für die Auftragsdatenbank</a:t>
            </a:r>
            <a:endParaRPr dirty="0">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a) Tabelle zeigt, ob die Rentabilitätsziele nach Region erreicht wurden.</a:t>
            </a:r>
            <a:endParaRPr sz="2400" i="1" dirty="0">
              <a:solidFill>
                <a:schemeClr val="dk1"/>
              </a:solidFill>
              <a:latin typeface="Calibri"/>
              <a:ea typeface="Calibri"/>
              <a:cs typeface="Calibri"/>
              <a:sym typeface="Calibri"/>
            </a:endParaRPr>
          </a:p>
        </p:txBody>
      </p:sp>
      <p:pic>
        <p:nvPicPr>
          <p:cNvPr id="278" name="Google Shape;278;p19"/>
          <p:cNvPicPr preferRelativeResize="0"/>
          <p:nvPr/>
        </p:nvPicPr>
        <p:blipFill rotWithShape="1">
          <a:blip r:embed="rId3">
            <a:alphaModFix/>
          </a:blip>
          <a:srcRect/>
          <a:stretch/>
        </p:blipFill>
        <p:spPr>
          <a:xfrm>
            <a:off x="5325427" y="4686300"/>
            <a:ext cx="7637145" cy="3965014"/>
          </a:xfrm>
          <a:prstGeom prst="rect">
            <a:avLst/>
          </a:prstGeom>
          <a:noFill/>
          <a:ln w="38100" cap="flat" cmpd="sng">
            <a:solidFill>
              <a:srgbClr val="92D05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Index</a:t>
            </a:r>
            <a:endParaRPr sz="4000" b="1">
              <a:solidFill>
                <a:srgbClr val="E7686A"/>
              </a:solidFill>
              <a:latin typeface="Calibri"/>
              <a:ea typeface="Calibri"/>
              <a:cs typeface="Calibri"/>
              <a:sym typeface="Calibri"/>
            </a:endParaRPr>
          </a:p>
        </p:txBody>
      </p:sp>
      <p:sp>
        <p:nvSpPr>
          <p:cNvPr id="143" name="Google Shape;143;p2"/>
          <p:cNvSpPr txBox="1"/>
          <p:nvPr/>
        </p:nvSpPr>
        <p:spPr>
          <a:xfrm>
            <a:off x="2735580" y="5829057"/>
            <a:ext cx="3929400"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Einheit 1 - Einführung</a:t>
            </a:r>
            <a:endParaRPr dirty="0"/>
          </a:p>
          <a:p>
            <a:pPr marL="457200" marR="0" lvl="0" indent="-457200" algn="l" rtl="0">
              <a:spcBef>
                <a:spcPts val="0"/>
              </a:spcBef>
              <a:spcAft>
                <a:spcPts val="0"/>
              </a:spcAft>
              <a:buClr>
                <a:schemeClr val="dk1"/>
              </a:buClr>
              <a:buSzPts val="2400"/>
              <a:buFont typeface="Calibri"/>
              <a:buAutoNum type="arabicPeriod"/>
            </a:pPr>
            <a:r>
              <a:rPr lang="de" sz="2400" dirty="0">
                <a:solidFill>
                  <a:schemeClr val="dk1"/>
                </a:solidFill>
                <a:latin typeface="Calibri"/>
                <a:ea typeface="Calibri"/>
                <a:cs typeface="Calibri"/>
                <a:sym typeface="Calibri"/>
              </a:rPr>
              <a:t>Definition eines Dashboards</a:t>
            </a:r>
            <a:endParaRPr dirty="0">
              <a:solidFill>
                <a:schemeClr val="dk1"/>
              </a:solidFill>
            </a:endParaRPr>
          </a:p>
          <a:p>
            <a:pPr marL="457200" marR="0" lvl="0" indent="-457200" algn="l" rtl="0">
              <a:spcBef>
                <a:spcPts val="0"/>
              </a:spcBef>
              <a:spcAft>
                <a:spcPts val="0"/>
              </a:spcAft>
              <a:buClr>
                <a:schemeClr val="dk1"/>
              </a:buClr>
              <a:buSzPts val="2400"/>
              <a:buFont typeface="Calibri"/>
              <a:buAutoNum type="arabicPeriod"/>
            </a:pPr>
            <a:r>
              <a:rPr lang="de" sz="2400" dirty="0">
                <a:solidFill>
                  <a:schemeClr val="dk1"/>
                </a:solidFill>
                <a:latin typeface="Calibri"/>
                <a:ea typeface="Calibri"/>
                <a:cs typeface="Calibri"/>
                <a:sym typeface="Calibri"/>
              </a:rPr>
              <a:t>Zweck und Ziele der Erstellung eines Dashboards</a:t>
            </a: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Calibri"/>
              <a:buAutoNum type="arabicPeriod"/>
            </a:pPr>
            <a:r>
              <a:rPr lang="de" sz="2400" dirty="0">
                <a:solidFill>
                  <a:schemeClr val="dk1"/>
                </a:solidFill>
                <a:latin typeface="Calibri"/>
                <a:ea typeface="Calibri"/>
                <a:cs typeface="Calibri"/>
                <a:sym typeface="Calibri"/>
              </a:rPr>
              <a:t>Zielgruppe kennen und richtig ansprechen</a:t>
            </a:r>
            <a:endParaRPr dirty="0">
              <a:solidFill>
                <a:schemeClr val="dk1"/>
              </a:solidFill>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44" name="Google Shape;144;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2"/>
          <p:cNvSpPr txBox="1"/>
          <p:nvPr/>
        </p:nvSpPr>
        <p:spPr>
          <a:xfrm>
            <a:off x="7620000" y="5829057"/>
            <a:ext cx="4648202"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Einheit 2 – Erstellen eines effektiven Dashboards</a:t>
            </a:r>
            <a:endParaRPr/>
          </a:p>
          <a:p>
            <a:pPr marL="0" marR="0" lvl="0" indent="0" algn="l" rtl="0">
              <a:spcBef>
                <a:spcPts val="0"/>
              </a:spcBef>
              <a:spcAft>
                <a:spcPts val="0"/>
              </a:spcAft>
              <a:buNone/>
            </a:pPr>
            <a:r>
              <a:rPr lang="de" sz="2400">
                <a:solidFill>
                  <a:schemeClr val="dk1"/>
                </a:solidFill>
                <a:latin typeface="Calibri"/>
                <a:ea typeface="Calibri"/>
                <a:cs typeface="Calibri"/>
                <a:sym typeface="Calibri"/>
              </a:rPr>
              <a:t>1. Arten von Dashboards</a:t>
            </a:r>
            <a:endParaRPr/>
          </a:p>
          <a:p>
            <a:pPr marL="0" marR="0" lvl="0" indent="0" algn="l" rtl="0">
              <a:spcBef>
                <a:spcPts val="0"/>
              </a:spcBef>
              <a:spcAft>
                <a:spcPts val="0"/>
              </a:spcAft>
              <a:buNone/>
            </a:pPr>
            <a:r>
              <a:rPr lang="de" sz="2400">
                <a:solidFill>
                  <a:schemeClr val="dk1"/>
                </a:solidFill>
                <a:latin typeface="Calibri"/>
                <a:ea typeface="Calibri"/>
                <a:cs typeface="Calibri"/>
                <a:sym typeface="Calibri"/>
              </a:rPr>
              <a:t>2. Aufbau eines Dashboards</a:t>
            </a:r>
            <a:endParaRPr/>
          </a:p>
          <a:p>
            <a:pPr marL="0" marR="0" lvl="0" indent="0" algn="l" rtl="0">
              <a:spcBef>
                <a:spcPts val="0"/>
              </a:spcBef>
              <a:spcAft>
                <a:spcPts val="0"/>
              </a:spcAft>
              <a:buNone/>
            </a:pPr>
            <a:r>
              <a:rPr lang="de" sz="2400">
                <a:solidFill>
                  <a:schemeClr val="dk1"/>
                </a:solidFill>
                <a:latin typeface="Calibri"/>
                <a:ea typeface="Calibri"/>
                <a:cs typeface="Calibri"/>
                <a:sym typeface="Calibri"/>
              </a:rPr>
              <a:t>3. Prinzipien der Gestaltung und Funktionalität eines Dashboards</a:t>
            </a:r>
            <a:endParaRPr/>
          </a:p>
        </p:txBody>
      </p:sp>
      <p:sp>
        <p:nvSpPr>
          <p:cNvPr id="148" name="Google Shape;148;p2"/>
          <p:cNvSpPr txBox="1"/>
          <p:nvPr/>
        </p:nvSpPr>
        <p:spPr>
          <a:xfrm>
            <a:off x="13525498" y="5829057"/>
            <a:ext cx="3929382"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Einheit 3 – Fallstudie</a:t>
            </a:r>
            <a:endParaRPr dirty="0"/>
          </a:p>
          <a:p>
            <a:pPr marL="457200" indent="-457200">
              <a:buClr>
                <a:schemeClr val="dk1"/>
              </a:buClr>
              <a:buSzPts val="2400"/>
              <a:buFont typeface="Calibri"/>
              <a:buAutoNum type="arabicPeriod"/>
            </a:pPr>
            <a:r>
              <a:rPr lang="de" sz="2400" dirty="0">
                <a:solidFill>
                  <a:schemeClr val="dk1"/>
                </a:solidFill>
                <a:latin typeface="Calibri"/>
                <a:ea typeface="Calibri"/>
                <a:cs typeface="Calibri"/>
                <a:sym typeface="Calibri"/>
              </a:rPr>
              <a:t>Definition des Problems</a:t>
            </a: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Calibri"/>
              <a:buAutoNum type="arabicPeriod"/>
            </a:pPr>
            <a:r>
              <a:rPr lang="de" sz="2400" dirty="0">
                <a:solidFill>
                  <a:schemeClr val="dk1"/>
                </a:solidFill>
                <a:latin typeface="Calibri"/>
                <a:ea typeface="Calibri"/>
                <a:cs typeface="Calibri"/>
                <a:sym typeface="Calibri"/>
              </a:rPr>
              <a:t>Erstellen eines Dashboards für die Auftragsdatenbank</a:t>
            </a:r>
            <a:endParaRPr dirty="0">
              <a:solidFill>
                <a:schemeClr val="dk1"/>
              </a:solidFill>
            </a:endParaRPr>
          </a:p>
          <a:p>
            <a:pPr marL="457200" marR="0" lvl="0" indent="-457200" algn="l" rtl="0">
              <a:spcBef>
                <a:spcPts val="0"/>
              </a:spcBef>
              <a:spcAft>
                <a:spcPts val="0"/>
              </a:spcAft>
              <a:buClr>
                <a:schemeClr val="dk1"/>
              </a:buClr>
              <a:buSzPts val="2400"/>
              <a:buFont typeface="Calibri"/>
              <a:buAutoNum type="arabicPeriod"/>
            </a:pPr>
            <a:r>
              <a:rPr lang="de" sz="2400" dirty="0">
                <a:solidFill>
                  <a:schemeClr val="dk1"/>
                </a:solidFill>
                <a:latin typeface="Calibri"/>
                <a:ea typeface="Calibri"/>
                <a:cs typeface="Calibri"/>
                <a:sym typeface="Calibri"/>
              </a:rPr>
              <a:t>Gewährleistung der Dashboard-Interaktivität in Tableau</a:t>
            </a:r>
            <a:endParaRPr dirty="0">
              <a:solidFill>
                <a:schemeClr val="dk1"/>
              </a:solidFill>
            </a:endParaRPr>
          </a:p>
        </p:txBody>
      </p:sp>
      <p:sp>
        <p:nvSpPr>
          <p:cNvPr id="149" name="Google Shape;149;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5400">
                <a:solidFill>
                  <a:schemeClr val="lt1"/>
                </a:solidFill>
                <a:latin typeface="Calibri"/>
                <a:ea typeface="Calibri"/>
                <a:cs typeface="Calibri"/>
                <a:sym typeface="Calibri"/>
              </a:rPr>
              <a:t>1</a:t>
            </a:r>
            <a:endParaRPr/>
          </a:p>
        </p:txBody>
      </p:sp>
      <p:sp>
        <p:nvSpPr>
          <p:cNvPr id="150" name="Google Shape;150;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5400">
                <a:solidFill>
                  <a:schemeClr val="lt1"/>
                </a:solidFill>
                <a:latin typeface="Calibri"/>
                <a:ea typeface="Calibri"/>
                <a:cs typeface="Calibri"/>
                <a:sym typeface="Calibri"/>
              </a:rPr>
              <a:t>2</a:t>
            </a:r>
            <a:endParaRPr/>
          </a:p>
        </p:txBody>
      </p:sp>
      <p:sp>
        <p:nvSpPr>
          <p:cNvPr id="151" name="Google Shape;151;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5400">
                <a:solidFill>
                  <a:schemeClr val="lt1"/>
                </a:solidFill>
                <a:latin typeface="Calibri"/>
                <a:ea typeface="Calibri"/>
                <a:cs typeface="Calibri"/>
                <a:sym typeface="Calibri"/>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85" name="Google Shape;285;p20"/>
          <p:cNvSpPr txBox="1"/>
          <p:nvPr/>
        </p:nvSpPr>
        <p:spPr>
          <a:xfrm>
            <a:off x="1447800" y="2552700"/>
            <a:ext cx="13751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Erstellen eines Dashboards für die Auftragsdatenbank</a:t>
            </a:r>
            <a:endParaRPr sz="2800" b="1">
              <a:solidFill>
                <a:srgbClr val="238791"/>
              </a:solidFill>
              <a:latin typeface="Calibri"/>
              <a:ea typeface="Calibri"/>
              <a:cs typeface="Calibri"/>
              <a:sym typeface="Calibri"/>
            </a:endParaRPr>
          </a:p>
        </p:txBody>
      </p:sp>
      <p:sp>
        <p:nvSpPr>
          <p:cNvPr id="286" name="Google Shape;286;p20"/>
          <p:cNvSpPr txBox="1"/>
          <p:nvPr/>
        </p:nvSpPr>
        <p:spPr>
          <a:xfrm>
            <a:off x="1543050" y="3282307"/>
            <a:ext cx="152019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a:solidFill>
                  <a:schemeClr val="dk1"/>
                </a:solidFill>
                <a:latin typeface="Calibri"/>
                <a:ea typeface="Calibri"/>
                <a:cs typeface="Calibri"/>
                <a:sym typeface="Calibri"/>
              </a:rPr>
              <a:t>b) Streudiagramm zur Hervorhebung der Beziehung zwischen Gewinn und Umsatz nach Bezirk</a:t>
            </a:r>
            <a:endParaRPr sz="2400" i="1">
              <a:solidFill>
                <a:schemeClr val="dk1"/>
              </a:solidFill>
              <a:latin typeface="Calibri"/>
              <a:ea typeface="Calibri"/>
              <a:cs typeface="Calibri"/>
              <a:sym typeface="Calibri"/>
            </a:endParaRPr>
          </a:p>
        </p:txBody>
      </p:sp>
      <p:pic>
        <p:nvPicPr>
          <p:cNvPr id="287" name="Google Shape;287;p20"/>
          <p:cNvPicPr preferRelativeResize="0"/>
          <p:nvPr/>
        </p:nvPicPr>
        <p:blipFill rotWithShape="1">
          <a:blip r:embed="rId3">
            <a:alphaModFix/>
          </a:blip>
          <a:srcRect/>
          <a:stretch/>
        </p:blipFill>
        <p:spPr>
          <a:xfrm>
            <a:off x="3810000" y="4139753"/>
            <a:ext cx="9228238" cy="4806552"/>
          </a:xfrm>
          <a:prstGeom prst="rect">
            <a:avLst/>
          </a:prstGeom>
          <a:noFill/>
          <a:ln w="38100" cap="flat" cmpd="sng">
            <a:solidFill>
              <a:srgbClr val="92D05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1"/>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94" name="Google Shape;294;p21"/>
          <p:cNvSpPr txBox="1"/>
          <p:nvPr/>
        </p:nvSpPr>
        <p:spPr>
          <a:xfrm>
            <a:off x="1447800" y="2552700"/>
            <a:ext cx="13779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Erstellen eines Dashboards für die Auftragsdatenbank</a:t>
            </a:r>
            <a:endParaRPr sz="2800" b="1">
              <a:solidFill>
                <a:srgbClr val="238791"/>
              </a:solidFill>
              <a:latin typeface="Calibri"/>
              <a:ea typeface="Calibri"/>
              <a:cs typeface="Calibri"/>
              <a:sym typeface="Calibri"/>
            </a:endParaRPr>
          </a:p>
        </p:txBody>
      </p:sp>
      <p:sp>
        <p:nvSpPr>
          <p:cNvPr id="295" name="Google Shape;295;p21"/>
          <p:cNvSpPr txBox="1"/>
          <p:nvPr/>
        </p:nvSpPr>
        <p:spPr>
          <a:xfrm>
            <a:off x="1543050" y="3282307"/>
            <a:ext cx="152019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 sz="2400" dirty="0">
                <a:solidFill>
                  <a:schemeClr val="dk1"/>
                </a:solidFill>
                <a:latin typeface="Calibri"/>
                <a:ea typeface="Calibri"/>
                <a:cs typeface="Calibri"/>
                <a:sym typeface="Calibri"/>
              </a:rPr>
              <a:t>c) Karte zur Hervorhebung der Gewinne nach Landkreis (Farbe) und Umsatz ( Blasendiagramm-Overlay)</a:t>
            </a:r>
            <a:endParaRPr sz="2400" i="1" dirty="0">
              <a:solidFill>
                <a:schemeClr val="dk1"/>
              </a:solidFill>
              <a:latin typeface="Calibri"/>
              <a:ea typeface="Calibri"/>
              <a:cs typeface="Calibri"/>
              <a:sym typeface="Calibri"/>
            </a:endParaRPr>
          </a:p>
        </p:txBody>
      </p:sp>
      <p:pic>
        <p:nvPicPr>
          <p:cNvPr id="296" name="Google Shape;296;p21"/>
          <p:cNvPicPr preferRelativeResize="0"/>
          <p:nvPr/>
        </p:nvPicPr>
        <p:blipFill rotWithShape="1">
          <a:blip r:embed="rId3">
            <a:alphaModFix/>
          </a:blip>
          <a:srcRect/>
          <a:stretch/>
        </p:blipFill>
        <p:spPr>
          <a:xfrm>
            <a:off x="5029200" y="4050506"/>
            <a:ext cx="8771572" cy="4740275"/>
          </a:xfrm>
          <a:prstGeom prst="rect">
            <a:avLst/>
          </a:prstGeom>
          <a:noFill/>
          <a:ln w="38100" cap="flat" cmpd="sng">
            <a:solidFill>
              <a:srgbClr val="92D05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303" name="Google Shape;303;p22"/>
          <p:cNvSpPr txBox="1"/>
          <p:nvPr/>
        </p:nvSpPr>
        <p:spPr>
          <a:xfrm>
            <a:off x="1447800" y="2552700"/>
            <a:ext cx="13263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Erstellen eines Dashboards für die Auftragsdatenbank</a:t>
            </a:r>
            <a:endParaRPr sz="2800" b="1">
              <a:solidFill>
                <a:srgbClr val="238791"/>
              </a:solidFill>
              <a:latin typeface="Calibri"/>
              <a:ea typeface="Calibri"/>
              <a:cs typeface="Calibri"/>
              <a:sym typeface="Calibri"/>
            </a:endParaRPr>
          </a:p>
        </p:txBody>
      </p:sp>
      <p:sp>
        <p:nvSpPr>
          <p:cNvPr id="304" name="Google Shape;304;p22"/>
          <p:cNvSpPr txBox="1"/>
          <p:nvPr/>
        </p:nvSpPr>
        <p:spPr>
          <a:xfrm>
            <a:off x="1543050" y="3282307"/>
            <a:ext cx="15201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dirty="0">
                <a:solidFill>
                  <a:schemeClr val="dk1"/>
                </a:solidFill>
                <a:latin typeface="Calibri"/>
                <a:ea typeface="Calibri"/>
                <a:cs typeface="Calibri"/>
                <a:sym typeface="Calibri"/>
              </a:rPr>
              <a:t>d </a:t>
            </a:r>
            <a:r>
              <a:rPr lang="de" sz="2400" u="sng" dirty="0">
                <a:solidFill>
                  <a:schemeClr val="dk1"/>
                </a:solidFill>
                <a:latin typeface="Calibri"/>
                <a:ea typeface="Calibri"/>
                <a:cs typeface="Calibri"/>
                <a:sym typeface="Calibri"/>
              </a:rPr>
              <a:t>) Balkendiagramm mit Umsatz pro Kunde (Ranking)</a:t>
            </a:r>
            <a:endParaRPr sz="2400" dirty="0">
              <a:solidFill>
                <a:schemeClr val="dk1"/>
              </a:solidFill>
              <a:latin typeface="Calibri"/>
              <a:ea typeface="Calibri"/>
              <a:cs typeface="Calibri"/>
              <a:sym typeface="Calibri"/>
            </a:endParaRPr>
          </a:p>
        </p:txBody>
      </p:sp>
      <p:pic>
        <p:nvPicPr>
          <p:cNvPr id="305" name="Google Shape;305;p22"/>
          <p:cNvPicPr preferRelativeResize="0"/>
          <p:nvPr/>
        </p:nvPicPr>
        <p:blipFill rotWithShape="1">
          <a:blip r:embed="rId3">
            <a:alphaModFix/>
          </a:blip>
          <a:srcRect/>
          <a:stretch/>
        </p:blipFill>
        <p:spPr>
          <a:xfrm>
            <a:off x="5410200" y="4172743"/>
            <a:ext cx="8390572" cy="4618038"/>
          </a:xfrm>
          <a:prstGeom prst="rect">
            <a:avLst/>
          </a:prstGeom>
          <a:noFill/>
          <a:ln w="38100" cap="flat" cmpd="sng">
            <a:solidFill>
              <a:srgbClr val="92D05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3"/>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312" name="Google Shape;312;p23"/>
          <p:cNvSpPr txBox="1"/>
          <p:nvPr/>
        </p:nvSpPr>
        <p:spPr>
          <a:xfrm>
            <a:off x="1447800" y="2552700"/>
            <a:ext cx="12566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Gewährleistung der Interaktivität des Dashboards in Tableau</a:t>
            </a:r>
            <a:endParaRPr sz="2800" b="1">
              <a:solidFill>
                <a:srgbClr val="238791"/>
              </a:solidFill>
              <a:latin typeface="Calibri"/>
              <a:ea typeface="Calibri"/>
              <a:cs typeface="Calibri"/>
              <a:sym typeface="Calibri"/>
            </a:endParaRPr>
          </a:p>
        </p:txBody>
      </p:sp>
      <p:sp>
        <p:nvSpPr>
          <p:cNvPr id="313" name="Google Shape;313;p23"/>
          <p:cNvSpPr txBox="1"/>
          <p:nvPr/>
        </p:nvSpPr>
        <p:spPr>
          <a:xfrm>
            <a:off x="1543050" y="3282307"/>
            <a:ext cx="15201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Aufbau des Dashboards</a:t>
            </a:r>
            <a:endParaRPr sz="2400">
              <a:solidFill>
                <a:schemeClr val="dk1"/>
              </a:solidFill>
              <a:latin typeface="Calibri"/>
              <a:ea typeface="Calibri"/>
              <a:cs typeface="Calibri"/>
              <a:sym typeface="Calibri"/>
            </a:endParaRPr>
          </a:p>
        </p:txBody>
      </p:sp>
      <p:pic>
        <p:nvPicPr>
          <p:cNvPr id="314" name="Google Shape;314;p23"/>
          <p:cNvPicPr preferRelativeResize="0"/>
          <p:nvPr/>
        </p:nvPicPr>
        <p:blipFill rotWithShape="1">
          <a:blip r:embed="rId3">
            <a:alphaModFix/>
          </a:blip>
          <a:srcRect/>
          <a:stretch/>
        </p:blipFill>
        <p:spPr>
          <a:xfrm>
            <a:off x="2749262" y="4264436"/>
            <a:ext cx="5175537" cy="4231864"/>
          </a:xfrm>
          <a:prstGeom prst="rect">
            <a:avLst/>
          </a:prstGeom>
          <a:noFill/>
          <a:ln w="38100" cap="flat" cmpd="sng">
            <a:solidFill>
              <a:srgbClr val="92D050"/>
            </a:solidFill>
            <a:prstDash val="solid"/>
            <a:round/>
            <a:headEnd type="none" w="sm" len="sm"/>
            <a:tailEnd type="none" w="sm" len="sm"/>
          </a:ln>
        </p:spPr>
      </p:pic>
      <p:sp>
        <p:nvSpPr>
          <p:cNvPr id="315" name="Google Shape;315;p23"/>
          <p:cNvSpPr txBox="1"/>
          <p:nvPr/>
        </p:nvSpPr>
        <p:spPr>
          <a:xfrm>
            <a:off x="8314660" y="608182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6" name="Google Shape;316;p23"/>
          <p:cNvPicPr preferRelativeResize="0"/>
          <p:nvPr/>
        </p:nvPicPr>
        <p:blipFill rotWithShape="1">
          <a:blip r:embed="rId4">
            <a:alphaModFix/>
          </a:blip>
          <a:srcRect/>
          <a:stretch/>
        </p:blipFill>
        <p:spPr>
          <a:xfrm>
            <a:off x="8382000" y="4229100"/>
            <a:ext cx="9028164" cy="4376278"/>
          </a:xfrm>
          <a:prstGeom prst="rect">
            <a:avLst/>
          </a:prstGeom>
          <a:noFill/>
          <a:ln w="38100" cap="flat" cmpd="sng">
            <a:solidFill>
              <a:srgbClr val="92D050"/>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4"/>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323" name="Google Shape;323;p24"/>
          <p:cNvSpPr txBox="1"/>
          <p:nvPr/>
        </p:nvSpPr>
        <p:spPr>
          <a:xfrm>
            <a:off x="1543050" y="3282307"/>
            <a:ext cx="152019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dirty="0">
                <a:solidFill>
                  <a:schemeClr val="dk1"/>
                </a:solidFill>
                <a:latin typeface="Calibri"/>
                <a:ea typeface="Calibri"/>
                <a:cs typeface="Calibri"/>
                <a:sym typeface="Calibri"/>
              </a:rPr>
              <a:t>Interaktive Elemente nutzen – Hinzufügen von Filtern und Aktionen zum Dashboard</a:t>
            </a:r>
            <a:endParaRPr sz="2400" dirty="0">
              <a:solidFill>
                <a:schemeClr val="dk1"/>
              </a:solidFill>
              <a:latin typeface="Calibri"/>
              <a:ea typeface="Calibri"/>
              <a:cs typeface="Calibri"/>
              <a:sym typeface="Calibri"/>
            </a:endParaRPr>
          </a:p>
        </p:txBody>
      </p:sp>
      <p:sp>
        <p:nvSpPr>
          <p:cNvPr id="324" name="Google Shape;324;p24"/>
          <p:cNvSpPr txBox="1"/>
          <p:nvPr/>
        </p:nvSpPr>
        <p:spPr>
          <a:xfrm>
            <a:off x="8314660" y="608182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5" name="Google Shape;325;p24"/>
          <p:cNvPicPr preferRelativeResize="0"/>
          <p:nvPr/>
        </p:nvPicPr>
        <p:blipFill rotWithShape="1">
          <a:blip r:embed="rId3">
            <a:alphaModFix/>
          </a:blip>
          <a:srcRect/>
          <a:stretch/>
        </p:blipFill>
        <p:spPr>
          <a:xfrm>
            <a:off x="2438400" y="4192369"/>
            <a:ext cx="1676400" cy="2248535"/>
          </a:xfrm>
          <a:prstGeom prst="rect">
            <a:avLst/>
          </a:prstGeom>
          <a:noFill/>
          <a:ln w="38100" cap="flat" cmpd="sng">
            <a:solidFill>
              <a:srgbClr val="92D050"/>
            </a:solidFill>
            <a:prstDash val="solid"/>
            <a:round/>
            <a:headEnd type="none" w="sm" len="sm"/>
            <a:tailEnd type="none" w="sm" len="sm"/>
          </a:ln>
        </p:spPr>
      </p:pic>
      <p:pic>
        <p:nvPicPr>
          <p:cNvPr id="326" name="Google Shape;326;p24"/>
          <p:cNvPicPr preferRelativeResize="0"/>
          <p:nvPr/>
        </p:nvPicPr>
        <p:blipFill rotWithShape="1">
          <a:blip r:embed="rId4">
            <a:alphaModFix/>
          </a:blip>
          <a:srcRect/>
          <a:stretch/>
        </p:blipFill>
        <p:spPr>
          <a:xfrm>
            <a:off x="5105400" y="4192369"/>
            <a:ext cx="3886200" cy="4255546"/>
          </a:xfrm>
          <a:prstGeom prst="rect">
            <a:avLst/>
          </a:prstGeom>
          <a:noFill/>
          <a:ln w="38100" cap="flat" cmpd="sng">
            <a:solidFill>
              <a:srgbClr val="92D050"/>
            </a:solidFill>
            <a:prstDash val="solid"/>
            <a:round/>
            <a:headEnd type="none" w="sm" len="sm"/>
            <a:tailEnd type="none" w="sm" len="sm"/>
          </a:ln>
        </p:spPr>
      </p:pic>
      <p:pic>
        <p:nvPicPr>
          <p:cNvPr id="327" name="Google Shape;327;p24"/>
          <p:cNvPicPr preferRelativeResize="0"/>
          <p:nvPr/>
        </p:nvPicPr>
        <p:blipFill rotWithShape="1">
          <a:blip r:embed="rId5">
            <a:alphaModFix/>
          </a:blip>
          <a:srcRect/>
          <a:stretch/>
        </p:blipFill>
        <p:spPr>
          <a:xfrm>
            <a:off x="9992677" y="4192369"/>
            <a:ext cx="4551045" cy="4484146"/>
          </a:xfrm>
          <a:prstGeom prst="rect">
            <a:avLst/>
          </a:prstGeom>
          <a:noFill/>
          <a:ln w="38100" cap="flat" cmpd="sng">
            <a:solidFill>
              <a:srgbClr val="92D050"/>
            </a:solidFill>
            <a:prstDash val="solid"/>
            <a:round/>
            <a:headEnd type="none" w="sm" len="sm"/>
            <a:tailEnd type="none" w="sm" len="sm"/>
          </a:ln>
        </p:spPr>
      </p:pic>
      <p:sp>
        <p:nvSpPr>
          <p:cNvPr id="328" name="Google Shape;328;p24"/>
          <p:cNvSpPr txBox="1"/>
          <p:nvPr/>
        </p:nvSpPr>
        <p:spPr>
          <a:xfrm>
            <a:off x="1447800" y="2552700"/>
            <a:ext cx="12566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Gewährleistung der Interaktivität des Dashboards in Tableau</a:t>
            </a:r>
            <a:endParaRPr sz="2800" b="1">
              <a:solidFill>
                <a:srgbClr val="23879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5"/>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335" name="Google Shape;335;p25"/>
          <p:cNvSpPr txBox="1"/>
          <p:nvPr/>
        </p:nvSpPr>
        <p:spPr>
          <a:xfrm>
            <a:off x="1543050" y="3147757"/>
            <a:ext cx="152019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dirty="0">
                <a:solidFill>
                  <a:schemeClr val="dk1"/>
                </a:solidFill>
                <a:latin typeface="Calibri"/>
                <a:ea typeface="Calibri"/>
                <a:cs typeface="Calibri"/>
                <a:sym typeface="Calibri"/>
              </a:rPr>
              <a:t>Hinzufügen von Aktionen zum Dashboard</a:t>
            </a:r>
            <a:endParaRPr sz="2400" b="1">
              <a:solidFill>
                <a:schemeClr val="dk1"/>
              </a:solidFill>
              <a:latin typeface="Calibri"/>
              <a:ea typeface="Calibri"/>
              <a:cs typeface="Calibri"/>
              <a:sym typeface="Calibri"/>
            </a:endParaRPr>
          </a:p>
          <a:p>
            <a:pPr algn="just"/>
            <a:r>
              <a:rPr lang="de" sz="2400" dirty="0">
                <a:solidFill>
                  <a:schemeClr val="dk1"/>
                </a:solidFill>
                <a:latin typeface="Calibri"/>
                <a:ea typeface="Calibri"/>
                <a:cs typeface="Calibri"/>
                <a:sym typeface="Calibri"/>
              </a:rPr>
              <a:t>Aktionen beziehen sich auf verschiedene, zusammenhängende Informationen am Dashboard. Angenommen wir stellen fest, dass eine Region das Rentabilitätsziel nicht erreicht. Dann wäre es interessant, eine Region (von der Grafik, die sich an der Spitze des Dashboards befindet) auswählen zu können. Mit der getroffenen Auswahl werden die Information von den zwei weiteren Repräsentationen der Region herausgefiltert. Das ist mit Aktionen möglich.  </a:t>
            </a:r>
            <a:endParaRPr sz="2400" dirty="0">
              <a:solidFill>
                <a:schemeClr val="dk1"/>
              </a:solidFill>
              <a:latin typeface="Calibri"/>
              <a:ea typeface="Calibri"/>
              <a:cs typeface="Calibri"/>
              <a:sym typeface="Calibri"/>
            </a:endParaRPr>
          </a:p>
        </p:txBody>
      </p:sp>
      <p:sp>
        <p:nvSpPr>
          <p:cNvPr id="336" name="Google Shape;336;p25"/>
          <p:cNvSpPr txBox="1"/>
          <p:nvPr/>
        </p:nvSpPr>
        <p:spPr>
          <a:xfrm>
            <a:off x="8314660" y="608182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25"/>
          <p:cNvPicPr preferRelativeResize="0"/>
          <p:nvPr/>
        </p:nvPicPr>
        <p:blipFill rotWithShape="1">
          <a:blip r:embed="rId3">
            <a:alphaModFix/>
          </a:blip>
          <a:srcRect/>
          <a:stretch/>
        </p:blipFill>
        <p:spPr>
          <a:xfrm>
            <a:off x="3276600" y="5437981"/>
            <a:ext cx="3276600" cy="3352800"/>
          </a:xfrm>
          <a:prstGeom prst="rect">
            <a:avLst/>
          </a:prstGeom>
          <a:noFill/>
          <a:ln w="38100" cap="flat" cmpd="sng">
            <a:solidFill>
              <a:srgbClr val="92D050"/>
            </a:solidFill>
            <a:prstDash val="solid"/>
            <a:round/>
            <a:headEnd type="none" w="sm" len="sm"/>
            <a:tailEnd type="none" w="sm" len="sm"/>
          </a:ln>
        </p:spPr>
      </p:pic>
      <p:pic>
        <p:nvPicPr>
          <p:cNvPr id="338" name="Google Shape;338;p25"/>
          <p:cNvPicPr preferRelativeResize="0"/>
          <p:nvPr/>
        </p:nvPicPr>
        <p:blipFill rotWithShape="1">
          <a:blip r:embed="rId4">
            <a:alphaModFix/>
          </a:blip>
          <a:srcRect/>
          <a:stretch/>
        </p:blipFill>
        <p:spPr>
          <a:xfrm>
            <a:off x="7086600" y="5437981"/>
            <a:ext cx="6621780" cy="3352800"/>
          </a:xfrm>
          <a:prstGeom prst="rect">
            <a:avLst/>
          </a:prstGeom>
          <a:noFill/>
          <a:ln w="38100" cap="flat" cmpd="sng">
            <a:solidFill>
              <a:srgbClr val="92D050"/>
            </a:solidFill>
            <a:prstDash val="solid"/>
            <a:round/>
            <a:headEnd type="none" w="sm" len="sm"/>
            <a:tailEnd type="none" w="sm" len="sm"/>
          </a:ln>
        </p:spPr>
      </p:pic>
      <p:sp>
        <p:nvSpPr>
          <p:cNvPr id="339" name="Google Shape;339;p25"/>
          <p:cNvSpPr txBox="1"/>
          <p:nvPr/>
        </p:nvSpPr>
        <p:spPr>
          <a:xfrm>
            <a:off x="1447800" y="2552700"/>
            <a:ext cx="12566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Gewährleistung der Interaktivität des Dashboards in Tableau</a:t>
            </a:r>
            <a:endParaRPr sz="2800" b="1">
              <a:solidFill>
                <a:srgbClr val="23879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346" name="Google Shape;346;p26"/>
          <p:cNvSpPr txBox="1"/>
          <p:nvPr/>
        </p:nvSpPr>
        <p:spPr>
          <a:xfrm>
            <a:off x="8314660" y="608182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7" name="Google Shape;347;p26"/>
          <p:cNvPicPr preferRelativeResize="0"/>
          <p:nvPr/>
        </p:nvPicPr>
        <p:blipFill rotWithShape="1">
          <a:blip r:embed="rId3">
            <a:alphaModFix/>
          </a:blip>
          <a:srcRect/>
          <a:stretch/>
        </p:blipFill>
        <p:spPr>
          <a:xfrm>
            <a:off x="3657600" y="3362601"/>
            <a:ext cx="3848735" cy="5058728"/>
          </a:xfrm>
          <a:prstGeom prst="rect">
            <a:avLst/>
          </a:prstGeom>
          <a:noFill/>
          <a:ln w="38100" cap="flat" cmpd="sng">
            <a:solidFill>
              <a:srgbClr val="92D050"/>
            </a:solidFill>
            <a:prstDash val="solid"/>
            <a:round/>
            <a:headEnd type="none" w="sm" len="sm"/>
            <a:tailEnd type="none" w="sm" len="sm"/>
          </a:ln>
        </p:spPr>
      </p:pic>
      <p:pic>
        <p:nvPicPr>
          <p:cNvPr id="348" name="Google Shape;348;p26"/>
          <p:cNvPicPr preferRelativeResize="0"/>
          <p:nvPr/>
        </p:nvPicPr>
        <p:blipFill rotWithShape="1">
          <a:blip r:embed="rId4">
            <a:alphaModFix/>
          </a:blip>
          <a:srcRect/>
          <a:stretch/>
        </p:blipFill>
        <p:spPr>
          <a:xfrm>
            <a:off x="8077200" y="3339248"/>
            <a:ext cx="7417435" cy="4395051"/>
          </a:xfrm>
          <a:prstGeom prst="rect">
            <a:avLst/>
          </a:prstGeom>
          <a:noFill/>
          <a:ln w="38100" cap="flat" cmpd="sng">
            <a:solidFill>
              <a:srgbClr val="92D050"/>
            </a:solidFill>
            <a:prstDash val="solid"/>
            <a:round/>
            <a:headEnd type="none" w="sm" len="sm"/>
            <a:tailEnd type="none" w="sm" len="sm"/>
          </a:ln>
        </p:spPr>
      </p:pic>
      <p:sp>
        <p:nvSpPr>
          <p:cNvPr id="349" name="Google Shape;349;p26"/>
          <p:cNvSpPr txBox="1"/>
          <p:nvPr/>
        </p:nvSpPr>
        <p:spPr>
          <a:xfrm>
            <a:off x="1447800" y="2552700"/>
            <a:ext cx="12566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3: Gewährleistung der Interaktivität des Dashboards in Tableau</a:t>
            </a:r>
            <a:endParaRPr sz="2800" b="1" dirty="0">
              <a:solidFill>
                <a:srgbClr val="23879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7"/>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356" name="Google Shape;356;p27"/>
          <p:cNvSpPr txBox="1"/>
          <p:nvPr/>
        </p:nvSpPr>
        <p:spPr>
          <a:xfrm>
            <a:off x="8314660" y="608182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7" name="Google Shape;357;p27"/>
          <p:cNvPicPr preferRelativeResize="0"/>
          <p:nvPr/>
        </p:nvPicPr>
        <p:blipFill rotWithShape="1">
          <a:blip r:embed="rId3">
            <a:alphaModFix/>
          </a:blip>
          <a:srcRect/>
          <a:stretch/>
        </p:blipFill>
        <p:spPr>
          <a:xfrm>
            <a:off x="2357914" y="3546710"/>
            <a:ext cx="4123372" cy="4761548"/>
          </a:xfrm>
          <a:prstGeom prst="rect">
            <a:avLst/>
          </a:prstGeom>
          <a:noFill/>
          <a:ln w="38100" cap="flat" cmpd="sng">
            <a:solidFill>
              <a:srgbClr val="92D050"/>
            </a:solidFill>
            <a:prstDash val="solid"/>
            <a:round/>
            <a:headEnd type="none" w="sm" len="sm"/>
            <a:tailEnd type="none" w="sm" len="sm"/>
          </a:ln>
        </p:spPr>
      </p:pic>
      <p:pic>
        <p:nvPicPr>
          <p:cNvPr id="358" name="Google Shape;358;p27"/>
          <p:cNvPicPr preferRelativeResize="0"/>
          <p:nvPr/>
        </p:nvPicPr>
        <p:blipFill rotWithShape="1">
          <a:blip r:embed="rId4">
            <a:alphaModFix/>
          </a:blip>
          <a:srcRect/>
          <a:stretch/>
        </p:blipFill>
        <p:spPr>
          <a:xfrm>
            <a:off x="7391400" y="3582352"/>
            <a:ext cx="8686800" cy="4304348"/>
          </a:xfrm>
          <a:prstGeom prst="rect">
            <a:avLst/>
          </a:prstGeom>
          <a:noFill/>
          <a:ln w="38100" cap="flat" cmpd="sng">
            <a:solidFill>
              <a:srgbClr val="92D050"/>
            </a:solidFill>
            <a:prstDash val="solid"/>
            <a:round/>
            <a:headEnd type="none" w="sm" len="sm"/>
            <a:tailEnd type="none" w="sm" len="sm"/>
          </a:ln>
        </p:spPr>
      </p:pic>
      <p:sp>
        <p:nvSpPr>
          <p:cNvPr id="359" name="Google Shape;359;p27"/>
          <p:cNvSpPr txBox="1"/>
          <p:nvPr/>
        </p:nvSpPr>
        <p:spPr>
          <a:xfrm>
            <a:off x="1447800" y="2552700"/>
            <a:ext cx="12566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3: Gewährleistung der Interaktivität des Dashboards in Tableau</a:t>
            </a:r>
            <a:endParaRPr sz="2800" b="1" dirty="0">
              <a:solidFill>
                <a:srgbClr val="23879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p:nvPr/>
        </p:nvSpPr>
        <p:spPr>
          <a:xfrm>
            <a:off x="1447800" y="1411535"/>
            <a:ext cx="122682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3: Fallstudie</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366" name="Google Shape;366;p28"/>
          <p:cNvSpPr txBox="1"/>
          <p:nvPr/>
        </p:nvSpPr>
        <p:spPr>
          <a:xfrm>
            <a:off x="8314660" y="608182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7" name="Google Shape;367;p28"/>
          <p:cNvPicPr preferRelativeResize="0"/>
          <p:nvPr/>
        </p:nvPicPr>
        <p:blipFill rotWithShape="1">
          <a:blip r:embed="rId3">
            <a:alphaModFix/>
          </a:blip>
          <a:srcRect/>
          <a:stretch/>
        </p:blipFill>
        <p:spPr>
          <a:xfrm>
            <a:off x="4224337" y="3362960"/>
            <a:ext cx="9839325" cy="5171281"/>
          </a:xfrm>
          <a:prstGeom prst="rect">
            <a:avLst/>
          </a:prstGeom>
          <a:noFill/>
          <a:ln w="38100" cap="flat" cmpd="sng">
            <a:solidFill>
              <a:srgbClr val="92D050"/>
            </a:solidFill>
            <a:prstDash val="solid"/>
            <a:round/>
            <a:headEnd type="none" w="sm" len="sm"/>
            <a:tailEnd type="none" w="sm" len="sm"/>
          </a:ln>
        </p:spPr>
      </p:pic>
      <p:sp>
        <p:nvSpPr>
          <p:cNvPr id="368" name="Google Shape;368;p28"/>
          <p:cNvSpPr txBox="1"/>
          <p:nvPr/>
        </p:nvSpPr>
        <p:spPr>
          <a:xfrm>
            <a:off x="1447800" y="2552700"/>
            <a:ext cx="12566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3: Gewährleistung der Interaktivität des Dashboards in Tableau</a:t>
            </a:r>
            <a:endParaRPr lang="en-US" sz="2800" b="1">
              <a:solidFill>
                <a:srgbClr val="238791"/>
              </a:solidFill>
              <a:latin typeface="Calibri"/>
              <a:ea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9"/>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000" b="1">
                <a:solidFill>
                  <a:srgbClr val="E7686A"/>
                </a:solidFill>
                <a:latin typeface="Calibri"/>
                <a:ea typeface="Calibri"/>
                <a:cs typeface="Calibri"/>
                <a:sym typeface="Calibri"/>
              </a:rPr>
              <a:t>Zusammenfassen</a:t>
            </a:r>
            <a:endParaRPr/>
          </a:p>
        </p:txBody>
      </p:sp>
      <p:grpSp>
        <p:nvGrpSpPr>
          <p:cNvPr id="374" name="Google Shape;374;p29"/>
          <p:cNvGrpSpPr/>
          <p:nvPr/>
        </p:nvGrpSpPr>
        <p:grpSpPr>
          <a:xfrm>
            <a:off x="4457700" y="5193986"/>
            <a:ext cx="2880000" cy="3664800"/>
            <a:chOff x="4952225" y="6578009"/>
            <a:chExt cx="3994782" cy="4768098"/>
          </a:xfrm>
        </p:grpSpPr>
        <p:sp>
          <p:nvSpPr>
            <p:cNvPr id="375" name="Google Shape;375;p29"/>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76" name="Google Shape;376;p29"/>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77" name="Google Shape;377;p29"/>
          <p:cNvGrpSpPr/>
          <p:nvPr/>
        </p:nvGrpSpPr>
        <p:grpSpPr>
          <a:xfrm>
            <a:off x="8566149" y="5193986"/>
            <a:ext cx="2880000" cy="3664800"/>
            <a:chOff x="4952225" y="6578009"/>
            <a:chExt cx="3994782" cy="4768098"/>
          </a:xfrm>
        </p:grpSpPr>
        <p:sp>
          <p:nvSpPr>
            <p:cNvPr id="378" name="Google Shape;378;p29"/>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79" name="Google Shape;379;p29"/>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80" name="Google Shape;380;p29"/>
          <p:cNvGrpSpPr/>
          <p:nvPr/>
        </p:nvGrpSpPr>
        <p:grpSpPr>
          <a:xfrm>
            <a:off x="10603988" y="2464549"/>
            <a:ext cx="2880000" cy="3664800"/>
            <a:chOff x="7661040" y="2804681"/>
            <a:chExt cx="3994782" cy="4824044"/>
          </a:xfrm>
        </p:grpSpPr>
        <p:sp>
          <p:nvSpPr>
            <p:cNvPr id="381" name="Google Shape;381;p29"/>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82" name="Google Shape;382;p29"/>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83" name="Google Shape;383;p29"/>
          <p:cNvGrpSpPr/>
          <p:nvPr/>
        </p:nvGrpSpPr>
        <p:grpSpPr>
          <a:xfrm>
            <a:off x="6495540" y="2464549"/>
            <a:ext cx="2880000" cy="3663092"/>
            <a:chOff x="7661040" y="2804681"/>
            <a:chExt cx="3994782" cy="4824044"/>
          </a:xfrm>
        </p:grpSpPr>
        <p:sp>
          <p:nvSpPr>
            <p:cNvPr id="384" name="Google Shape;384;p29"/>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85" name="Google Shape;385;p29"/>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86" name="Google Shape;386;p29"/>
          <p:cNvGrpSpPr/>
          <p:nvPr/>
        </p:nvGrpSpPr>
        <p:grpSpPr>
          <a:xfrm>
            <a:off x="2313513" y="2506391"/>
            <a:ext cx="2880000" cy="3664800"/>
            <a:chOff x="7661040" y="2804681"/>
            <a:chExt cx="3994782" cy="4824044"/>
          </a:xfrm>
        </p:grpSpPr>
        <p:sp>
          <p:nvSpPr>
            <p:cNvPr id="387" name="Google Shape;387;p29"/>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88" name="Google Shape;388;p29"/>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389" name="Google Shape;389;p29"/>
          <p:cNvSpPr txBox="1"/>
          <p:nvPr/>
        </p:nvSpPr>
        <p:spPr>
          <a:xfrm>
            <a:off x="2484047" y="3880946"/>
            <a:ext cx="265323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2000" dirty="0">
                <a:solidFill>
                  <a:schemeClr val="dk1"/>
                </a:solidFill>
                <a:latin typeface="Calibri"/>
                <a:ea typeface="Calibri"/>
                <a:cs typeface="Calibri"/>
                <a:sym typeface="Calibri"/>
              </a:rPr>
              <a:t>Definieren der Ziele des Dashboards,</a:t>
            </a:r>
            <a:endParaRPr dirty="0">
              <a:solidFill>
                <a:schemeClr val="dk1"/>
              </a:solidFill>
            </a:endParaRPr>
          </a:p>
          <a:p>
            <a:pPr marL="0" marR="0" lvl="0" indent="0" algn="ctr" rtl="0">
              <a:spcBef>
                <a:spcPts val="0"/>
              </a:spcBef>
              <a:spcAft>
                <a:spcPts val="0"/>
              </a:spcAft>
              <a:buNone/>
            </a:pPr>
            <a:r>
              <a:rPr lang="de" sz="2000" dirty="0">
                <a:solidFill>
                  <a:schemeClr val="dk1"/>
                </a:solidFill>
                <a:latin typeface="Calibri"/>
                <a:ea typeface="Calibri"/>
                <a:cs typeface="Calibri"/>
                <a:sym typeface="Calibri"/>
              </a:rPr>
              <a:t>Rollen, Publikum</a:t>
            </a:r>
            <a:endParaRPr sz="2000" dirty="0">
              <a:solidFill>
                <a:schemeClr val="dk1"/>
              </a:solidFill>
              <a:latin typeface="Calibri"/>
              <a:ea typeface="Calibri"/>
              <a:cs typeface="Calibri"/>
              <a:sym typeface="Calibri"/>
            </a:endParaRPr>
          </a:p>
        </p:txBody>
      </p:sp>
      <p:sp>
        <p:nvSpPr>
          <p:cNvPr id="390" name="Google Shape;390;p29"/>
          <p:cNvSpPr txBox="1"/>
          <p:nvPr/>
        </p:nvSpPr>
        <p:spPr>
          <a:xfrm>
            <a:off x="4473950" y="6040235"/>
            <a:ext cx="28146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2000">
                <a:solidFill>
                  <a:schemeClr val="dk1"/>
                </a:solidFill>
                <a:latin typeface="Calibri"/>
                <a:ea typeface="Calibri"/>
                <a:cs typeface="Calibri"/>
                <a:sym typeface="Calibri"/>
              </a:rPr>
              <a:t>Auswahl der richtigen Indikatoren, die in das Dashboard inkludiert werden sollen</a:t>
            </a:r>
            <a:endParaRPr sz="2000">
              <a:solidFill>
                <a:schemeClr val="dk1"/>
              </a:solidFill>
              <a:latin typeface="Calibri"/>
              <a:ea typeface="Calibri"/>
              <a:cs typeface="Calibri"/>
              <a:sym typeface="Calibri"/>
            </a:endParaRPr>
          </a:p>
        </p:txBody>
      </p:sp>
      <p:sp>
        <p:nvSpPr>
          <p:cNvPr id="391" name="Google Shape;391;p29"/>
          <p:cNvSpPr txBox="1"/>
          <p:nvPr/>
        </p:nvSpPr>
        <p:spPr>
          <a:xfrm>
            <a:off x="6531777" y="3880946"/>
            <a:ext cx="2812500" cy="1323399"/>
          </a:xfrm>
          <a:prstGeom prst="rect">
            <a:avLst/>
          </a:prstGeom>
          <a:noFill/>
          <a:ln>
            <a:noFill/>
          </a:ln>
        </p:spPr>
        <p:txBody>
          <a:bodyPr spcFirstLastPara="1" wrap="square" lIns="91425" tIns="45700" rIns="91425" bIns="45700" anchor="t" anchorCtr="0">
            <a:spAutoFit/>
          </a:bodyPr>
          <a:lstStyle/>
          <a:p>
            <a:pPr algn="ctr"/>
            <a:r>
              <a:rPr lang="de" sz="2000" dirty="0">
                <a:solidFill>
                  <a:schemeClr val="dk1"/>
                </a:solidFill>
                <a:latin typeface="Calibri"/>
                <a:ea typeface="Calibri"/>
                <a:cs typeface="Calibri"/>
                <a:sym typeface="Calibri"/>
              </a:rPr>
              <a:t>Auswahl der Grafiken, sodass diese das Beobachten der Ziele bestmöglich erlauben</a:t>
            </a:r>
            <a:endParaRPr sz="2000" dirty="0">
              <a:solidFill>
                <a:schemeClr val="dk1"/>
              </a:solidFill>
              <a:latin typeface="Calibri"/>
              <a:ea typeface="Calibri"/>
              <a:cs typeface="Calibri"/>
              <a:sym typeface="Calibri"/>
            </a:endParaRPr>
          </a:p>
        </p:txBody>
      </p:sp>
      <p:sp>
        <p:nvSpPr>
          <p:cNvPr id="392" name="Google Shape;392;p29"/>
          <p:cNvSpPr txBox="1"/>
          <p:nvPr/>
        </p:nvSpPr>
        <p:spPr>
          <a:xfrm>
            <a:off x="8679126" y="6133377"/>
            <a:ext cx="265404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2000">
                <a:solidFill>
                  <a:schemeClr val="dk1"/>
                </a:solidFill>
                <a:latin typeface="Calibri"/>
                <a:ea typeface="Calibri"/>
                <a:cs typeface="Calibri"/>
                <a:sym typeface="Calibri"/>
              </a:rPr>
              <a:t>Grafiken erstellen und im Dashboard anordnen</a:t>
            </a:r>
            <a:endParaRPr sz="2000">
              <a:solidFill>
                <a:schemeClr val="dk1"/>
              </a:solidFill>
              <a:latin typeface="Calibri"/>
              <a:ea typeface="Calibri"/>
              <a:cs typeface="Calibri"/>
              <a:sym typeface="Calibri"/>
            </a:endParaRPr>
          </a:p>
        </p:txBody>
      </p:sp>
      <p:sp>
        <p:nvSpPr>
          <p:cNvPr id="393" name="Google Shape;393;p29"/>
          <p:cNvSpPr txBox="1"/>
          <p:nvPr/>
        </p:nvSpPr>
        <p:spPr>
          <a:xfrm>
            <a:off x="10788393" y="3874703"/>
            <a:ext cx="251118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2000">
                <a:solidFill>
                  <a:schemeClr val="dk1"/>
                </a:solidFill>
                <a:latin typeface="Calibri"/>
                <a:ea typeface="Calibri"/>
                <a:cs typeface="Calibri"/>
                <a:sym typeface="Calibri"/>
              </a:rPr>
              <a:t>Bereitstellung von interaktiven Elementen (Filter, Aktionen)</a:t>
            </a:r>
            <a:endParaRPr sz="2000">
              <a:solidFill>
                <a:schemeClr val="dk1"/>
              </a:solidFill>
              <a:latin typeface="Calibri"/>
              <a:ea typeface="Calibri"/>
              <a:cs typeface="Calibri"/>
              <a:sym typeface="Calibri"/>
            </a:endParaRPr>
          </a:p>
        </p:txBody>
      </p:sp>
      <p:sp>
        <p:nvSpPr>
          <p:cNvPr id="394" name="Google Shape;394;p29"/>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9"/>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9"/>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9"/>
          <p:cNvSpPr/>
          <p:nvPr/>
        </p:nvSpPr>
        <p:spPr>
          <a:xfrm>
            <a:off x="3348816" y="267197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9"/>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9" name="Google Shape;399;p29"/>
          <p:cNvGrpSpPr/>
          <p:nvPr/>
        </p:nvGrpSpPr>
        <p:grpSpPr>
          <a:xfrm>
            <a:off x="12658134" y="5224566"/>
            <a:ext cx="2880000" cy="3664800"/>
            <a:chOff x="4952225" y="6578009"/>
            <a:chExt cx="3994782" cy="4768098"/>
          </a:xfrm>
        </p:grpSpPr>
        <p:sp>
          <p:nvSpPr>
            <p:cNvPr id="400" name="Google Shape;400;p29"/>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401" name="Google Shape;401;p29"/>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402" name="Google Shape;402;p29"/>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29"/>
          <p:cNvSpPr txBox="1"/>
          <p:nvPr/>
        </p:nvSpPr>
        <p:spPr>
          <a:xfrm>
            <a:off x="12703564" y="6171191"/>
            <a:ext cx="2826600" cy="1323600"/>
          </a:xfrm>
          <a:prstGeom prst="rect">
            <a:avLst/>
          </a:prstGeom>
          <a:noFill/>
          <a:ln>
            <a:noFill/>
          </a:ln>
        </p:spPr>
        <p:txBody>
          <a:bodyPr spcFirstLastPara="1" wrap="square" lIns="91425" tIns="45700" rIns="91425" bIns="45700" anchor="t" anchorCtr="0">
            <a:spAutoFit/>
          </a:bodyPr>
          <a:lstStyle/>
          <a:p>
            <a:pPr algn="ctr"/>
            <a:r>
              <a:rPr lang="de" sz="2000" dirty="0">
                <a:solidFill>
                  <a:schemeClr val="dk1"/>
                </a:solidFill>
                <a:latin typeface="Calibri"/>
                <a:ea typeface="Calibri"/>
                <a:cs typeface="Calibri"/>
                <a:sym typeface="Calibri"/>
              </a:rPr>
              <a:t>Gewährleistung der Einhaltung von Designprinzipien und Best Practices</a:t>
            </a:r>
            <a:endParaRPr sz="20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Einführung</a:t>
            </a:r>
            <a:endParaRPr sz="4000" b="1">
              <a:solidFill>
                <a:srgbClr val="E7686A"/>
              </a:solidFill>
              <a:latin typeface="Calibri"/>
              <a:ea typeface="Calibri"/>
              <a:cs typeface="Calibri"/>
              <a:sym typeface="Calibri"/>
            </a:endParaRPr>
          </a:p>
        </p:txBody>
      </p:sp>
      <p:sp>
        <p:nvSpPr>
          <p:cNvPr id="157" name="Google Shape;157;p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1 – Definition eines Dashboards</a:t>
            </a:r>
            <a:endParaRPr sz="2800" b="1" dirty="0">
              <a:solidFill>
                <a:srgbClr val="238791"/>
              </a:solidFill>
              <a:latin typeface="Calibri"/>
              <a:ea typeface="Calibri"/>
              <a:cs typeface="Calibri"/>
              <a:sym typeface="Calibri"/>
            </a:endParaRPr>
          </a:p>
        </p:txBody>
      </p:sp>
      <p:sp>
        <p:nvSpPr>
          <p:cNvPr id="158" name="Google Shape;158;p3"/>
          <p:cNvSpPr txBox="1"/>
          <p:nvPr/>
        </p:nvSpPr>
        <p:spPr>
          <a:xfrm>
            <a:off x="1447800" y="3361372"/>
            <a:ext cx="15544800" cy="332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dirty="0">
                <a:solidFill>
                  <a:schemeClr val="dk1"/>
                </a:solidFill>
                <a:latin typeface="Calibri"/>
                <a:ea typeface="Calibri"/>
                <a:cs typeface="Calibri"/>
                <a:sym typeface="Calibri"/>
              </a:rPr>
              <a:t>Was ist ein Dashboard?</a:t>
            </a:r>
            <a:endParaRPr>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Dashboards haben sich in den letzten 10 Jahren zu Standardwerkzeugen in Unternehmen entwickelt.</a:t>
            </a:r>
            <a:endParaRPr>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Ein Dashboard ist eine Visualisierung der wichtigsten Informationen, die zum Erreichen eines oder mehrerer Ziele erforderlich sind. Informationen müssen systematisch und auf einem einzigen Bildschirm angeordnet werden, damit sie auf einen Blick überwacht werden können.</a:t>
            </a:r>
            <a:endParaRPr dirty="0">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(Stephen </a:t>
            </a:r>
            <a:r>
              <a:rPr lang="de" sz="2400" dirty="0" err="1">
                <a:solidFill>
                  <a:schemeClr val="dk1"/>
                </a:solidFill>
                <a:latin typeface="Calibri"/>
                <a:ea typeface="Calibri"/>
                <a:cs typeface="Calibri"/>
                <a:sym typeface="Calibri"/>
              </a:rPr>
              <a:t>Few</a:t>
            </a:r>
            <a:r>
              <a:rPr lang="de" sz="2400" dirty="0">
                <a:solidFill>
                  <a:schemeClr val="dk1"/>
                </a:solidFill>
                <a:latin typeface="Calibri"/>
                <a:ea typeface="Calibri"/>
                <a:cs typeface="Calibri"/>
                <a:sym typeface="Calibri"/>
              </a:rPr>
              <a:t>, Informations-Dashboard-Design, 2006)</a:t>
            </a:r>
            <a:endParaRPr>
              <a:solidFill>
                <a:schemeClr val="dk1"/>
              </a:solidFill>
            </a:endParaRPr>
          </a:p>
          <a:p>
            <a:pPr marL="0" marR="0" lvl="0" indent="0" algn="just" rtl="0">
              <a:spcBef>
                <a:spcPts val="0"/>
              </a:spcBef>
              <a:spcAft>
                <a:spcPts val="0"/>
              </a:spcAft>
              <a:buNone/>
            </a:pPr>
            <a:r>
              <a:rPr lang="de" sz="2400" dirty="0">
                <a:solidFill>
                  <a:schemeClr val="dk1"/>
                </a:solidFill>
                <a:latin typeface="Calibri"/>
                <a:ea typeface="Calibri"/>
                <a:cs typeface="Calibri"/>
                <a:sym typeface="Calibri"/>
              </a:rPr>
              <a:t>Daten sagen dir, was passiert, aber eine Geschichte, die mit Hilfe eines Dashboards erzählt wird, sagt dir, warum diese Daten relevant sind.</a:t>
            </a:r>
            <a:endParaRPr dirty="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0"/>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000" b="1">
                <a:solidFill>
                  <a:srgbClr val="E7686A"/>
                </a:solidFill>
                <a:latin typeface="Calibri"/>
                <a:ea typeface="Calibri"/>
                <a:cs typeface="Calibri"/>
                <a:sym typeface="Calibri"/>
              </a:rPr>
              <a:t>Selbsteinschätzungstest</a:t>
            </a:r>
            <a:endParaRPr/>
          </a:p>
        </p:txBody>
      </p:sp>
      <p:sp>
        <p:nvSpPr>
          <p:cNvPr id="409" name="Google Shape;409;p30"/>
          <p:cNvSpPr txBox="1"/>
          <p:nvPr/>
        </p:nvSpPr>
        <p:spPr>
          <a:xfrm>
            <a:off x="1447800" y="3009900"/>
            <a:ext cx="5029200" cy="6124713"/>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de" sz="2800" b="1" dirty="0">
                <a:solidFill>
                  <a:srgbClr val="238791"/>
                </a:solidFill>
                <a:latin typeface="Calibri"/>
                <a:ea typeface="Calibri"/>
                <a:cs typeface="Calibri"/>
                <a:sym typeface="Calibri"/>
              </a:rPr>
              <a:t>Um effektive Dashboards zu erstellen, wird empfohlen:</a:t>
            </a:r>
            <a:endParaRPr dirty="0"/>
          </a:p>
          <a:p>
            <a:pPr marL="0" marR="0" lvl="0" indent="0" algn="l" rtl="0">
              <a:spcBef>
                <a:spcPts val="0"/>
              </a:spcBef>
              <a:spcAft>
                <a:spcPts val="0"/>
              </a:spcAft>
              <a:buNone/>
            </a:pPr>
            <a:endParaRPr sz="2800" b="1">
              <a:solidFill>
                <a:srgbClr val="238791"/>
              </a:solidFill>
              <a:latin typeface="Calibri"/>
              <a:ea typeface="Calibri"/>
              <a:cs typeface="Calibri"/>
              <a:sym typeface="Calibri"/>
            </a:endParaRPr>
          </a:p>
          <a:p>
            <a:pPr marL="342900" indent="-342900">
              <a:buClr>
                <a:schemeClr val="dk1"/>
              </a:buClr>
              <a:buSzPts val="2800"/>
              <a:buFont typeface="Noto Sans Symbols"/>
              <a:buChar char="❑"/>
            </a:pPr>
            <a:r>
              <a:rPr lang="de" sz="2800" dirty="0">
                <a:solidFill>
                  <a:schemeClr val="dk1"/>
                </a:solidFill>
                <a:latin typeface="Calibri"/>
                <a:ea typeface="Calibri"/>
                <a:cs typeface="Calibri"/>
                <a:sym typeface="Calibri"/>
              </a:rPr>
              <a:t>A. stilisierter Elemente in Grafiken zu inkludieren.</a:t>
            </a:r>
            <a:endParaRPr dirty="0">
              <a:solidFill>
                <a:schemeClr val="dk1"/>
              </a:solidFill>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de" sz="2800" dirty="0">
                <a:solidFill>
                  <a:schemeClr val="dk1"/>
                </a:solidFill>
                <a:latin typeface="Calibri"/>
                <a:ea typeface="Calibri"/>
                <a:cs typeface="Calibri"/>
                <a:sym typeface="Calibri"/>
              </a:rPr>
              <a:t>B. so viele interaktive Elemente wie möglich zu verwenden.</a:t>
            </a:r>
            <a:endParaRPr dirty="0">
              <a:solidFill>
                <a:schemeClr val="dk1"/>
              </a:solidFill>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de" sz="2800" dirty="0">
                <a:solidFill>
                  <a:schemeClr val="dk1"/>
                </a:solidFill>
                <a:latin typeface="Calibri"/>
                <a:ea typeface="Calibri"/>
                <a:cs typeface="Calibri"/>
                <a:sym typeface="Calibri"/>
              </a:rPr>
              <a:t>C. so viele Informationen wie möglich zu inkludieren, um die Nachricht besser zu übermitteln.</a:t>
            </a:r>
            <a:endParaRPr sz="2400" dirty="0">
              <a:solidFill>
                <a:schemeClr val="dk1"/>
              </a:solidFill>
              <a:latin typeface="Calibri"/>
              <a:ea typeface="Calibri"/>
              <a:cs typeface="Calibri"/>
              <a:sym typeface="Calibri"/>
            </a:endParaRPr>
          </a:p>
        </p:txBody>
      </p:sp>
      <p:sp>
        <p:nvSpPr>
          <p:cNvPr id="410" name="Google Shape;410;p30"/>
          <p:cNvSpPr txBox="1"/>
          <p:nvPr/>
        </p:nvSpPr>
        <p:spPr>
          <a:xfrm>
            <a:off x="7013091" y="1727525"/>
            <a:ext cx="4871400" cy="86484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1E737C"/>
                </a:solidFill>
                <a:latin typeface="Calibri"/>
                <a:ea typeface="Calibri"/>
                <a:cs typeface="Calibri"/>
                <a:sym typeface="Calibri"/>
              </a:rPr>
              <a:t>2. Welcher der Grundsätze kann nicht auf die Erstellung eines Dashboards angewendet werden :</a:t>
            </a:r>
            <a:endParaRPr dirty="0"/>
          </a:p>
          <a:p>
            <a:pPr marL="0" marR="0" lvl="0" indent="0" algn="l" rtl="0">
              <a:spcBef>
                <a:spcPts val="0"/>
              </a:spcBef>
              <a:spcAft>
                <a:spcPts val="0"/>
              </a:spcAft>
              <a:buNone/>
            </a:pPr>
            <a:endParaRPr sz="2800" b="1">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dirty="0">
                <a:solidFill>
                  <a:schemeClr val="dk1"/>
                </a:solidFill>
                <a:latin typeface="Calibri"/>
                <a:ea typeface="Calibri"/>
                <a:cs typeface="Calibri"/>
                <a:sym typeface="Calibri"/>
              </a:rPr>
              <a:t>A. Die Aufmerksamkeit auf wichtige Punkte in der Ansicht lenken</a:t>
            </a:r>
            <a:endParaRPr dirty="0">
              <a:solidFill>
                <a:schemeClr val="dk1"/>
              </a:solidFill>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de" sz="2800" dirty="0">
                <a:solidFill>
                  <a:schemeClr val="dk1"/>
                </a:solidFill>
                <a:latin typeface="Calibri"/>
                <a:ea typeface="Calibri"/>
                <a:cs typeface="Calibri"/>
                <a:sym typeface="Calibri"/>
              </a:rPr>
              <a:t>B. Das Verwenden eines kompakten Designs für das Dashboard</a:t>
            </a:r>
            <a:endParaRPr dirty="0">
              <a:solidFill>
                <a:schemeClr val="dk1"/>
              </a:solidFill>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de" sz="2800" dirty="0">
                <a:solidFill>
                  <a:schemeClr val="dk1"/>
                </a:solidFill>
                <a:latin typeface="Calibri"/>
                <a:ea typeface="Calibri"/>
                <a:cs typeface="Calibri"/>
                <a:sym typeface="Calibri"/>
              </a:rPr>
              <a:t>C. Das Inkludieren von Filtern, die nur durch </a:t>
            </a:r>
            <a:r>
              <a:rPr lang="de" sz="2800" dirty="0" err="1">
                <a:solidFill>
                  <a:schemeClr val="dk1"/>
                </a:solidFill>
                <a:latin typeface="Calibri"/>
                <a:ea typeface="Calibri"/>
                <a:cs typeface="Calibri"/>
                <a:sym typeface="Calibri"/>
              </a:rPr>
              <a:t>den:die</a:t>
            </a:r>
            <a:r>
              <a:rPr lang="de" sz="2800" dirty="0">
                <a:solidFill>
                  <a:schemeClr val="dk1"/>
                </a:solidFill>
                <a:latin typeface="Calibri"/>
                <a:ea typeface="Calibri"/>
                <a:cs typeface="Calibri"/>
                <a:sym typeface="Calibri"/>
              </a:rPr>
              <a:t> </a:t>
            </a:r>
            <a:r>
              <a:rPr lang="de" sz="2800" dirty="0" err="1">
                <a:solidFill>
                  <a:schemeClr val="dk1"/>
                </a:solidFill>
                <a:latin typeface="Calibri"/>
                <a:ea typeface="Calibri"/>
                <a:cs typeface="Calibri"/>
                <a:sym typeface="Calibri"/>
              </a:rPr>
              <a:t>Dashboard-Ersteller:in</a:t>
            </a:r>
            <a:r>
              <a:rPr lang="de" sz="2800" dirty="0">
                <a:solidFill>
                  <a:schemeClr val="dk1"/>
                </a:solidFill>
                <a:latin typeface="Calibri"/>
                <a:ea typeface="Calibri"/>
                <a:cs typeface="Calibri"/>
                <a:sym typeface="Calibri"/>
              </a:rPr>
              <a:t> verwendet werden können, nicht von </a:t>
            </a:r>
            <a:r>
              <a:rPr lang="de" sz="2800" dirty="0" err="1">
                <a:solidFill>
                  <a:schemeClr val="dk1"/>
                </a:solidFill>
                <a:latin typeface="Calibri"/>
                <a:ea typeface="Calibri"/>
                <a:cs typeface="Calibri"/>
                <a:sym typeface="Calibri"/>
              </a:rPr>
              <a:t>Benutzer:innen</a:t>
            </a:r>
            <a:r>
              <a:rPr lang="de" sz="2800" dirty="0">
                <a:solidFill>
                  <a:schemeClr val="dk1"/>
                </a:solidFill>
                <a:latin typeface="Calibri"/>
                <a:ea typeface="Calibri"/>
                <a:cs typeface="Calibri"/>
                <a:sym typeface="Calibri"/>
              </a:rPr>
              <a:t>.</a:t>
            </a:r>
            <a:endParaRPr dirty="0">
              <a:solidFill>
                <a:schemeClr val="dk1"/>
              </a:solidFill>
            </a:endParaRPr>
          </a:p>
          <a:p>
            <a:pPr marL="342900" marR="0" lvl="0" indent="-190500" algn="l" rtl="0">
              <a:spcBef>
                <a:spcPts val="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p:txBody>
      </p:sp>
      <p:sp>
        <p:nvSpPr>
          <p:cNvPr id="411" name="Google Shape;411;p30"/>
          <p:cNvSpPr txBox="1"/>
          <p:nvPr/>
        </p:nvSpPr>
        <p:spPr>
          <a:xfrm>
            <a:off x="12420600" y="3009900"/>
            <a:ext cx="4343400" cy="612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1E737C"/>
                </a:solidFill>
                <a:latin typeface="Calibri"/>
                <a:ea typeface="Calibri"/>
                <a:cs typeface="Calibri"/>
                <a:sym typeface="Calibri"/>
              </a:rPr>
              <a:t>3. Eine der Best Practices beim Erstellen von Dashboards ist :</a:t>
            </a:r>
            <a:endParaRPr dirty="0"/>
          </a:p>
          <a:p>
            <a:pPr marL="0" marR="0" lvl="0" indent="0" algn="l" rtl="0">
              <a:spcBef>
                <a:spcPts val="0"/>
              </a:spcBef>
              <a:spcAft>
                <a:spcPts val="0"/>
              </a:spcAft>
              <a:buNone/>
            </a:pPr>
            <a:endParaRPr sz="2800" b="1">
              <a:solidFill>
                <a:srgbClr val="1E737C"/>
              </a:solidFill>
              <a:latin typeface="Calibri"/>
              <a:ea typeface="Calibri"/>
              <a:cs typeface="Calibri"/>
              <a:sym typeface="Calibri"/>
            </a:endParaRPr>
          </a:p>
          <a:p>
            <a:pPr marL="342900" indent="-342900">
              <a:buClr>
                <a:schemeClr val="dk1"/>
              </a:buClr>
              <a:buSzPts val="2800"/>
              <a:buFont typeface="Noto Sans Symbols"/>
              <a:buChar char="❑"/>
            </a:pPr>
            <a:r>
              <a:rPr lang="de" sz="2800" dirty="0">
                <a:solidFill>
                  <a:schemeClr val="dk1"/>
                </a:solidFill>
                <a:latin typeface="Calibri"/>
                <a:ea typeface="Calibri"/>
                <a:cs typeface="Calibri"/>
                <a:sym typeface="Calibri"/>
              </a:rPr>
              <a:t>A. Das Hinzufügen von Informationstabellen </a:t>
            </a:r>
            <a:endParaRPr>
              <a:solidFill>
                <a:schemeClr val="dk1"/>
              </a:solidFill>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de" sz="2800" dirty="0">
                <a:solidFill>
                  <a:schemeClr val="dk1"/>
                </a:solidFill>
                <a:latin typeface="Calibri"/>
                <a:ea typeface="Calibri"/>
                <a:cs typeface="Calibri"/>
                <a:sym typeface="Calibri"/>
              </a:rPr>
              <a:t>B. Die Verwendung von 3D-Grafiken und stilistischen Elementen</a:t>
            </a:r>
            <a:endParaRPr dirty="0">
              <a:solidFill>
                <a:schemeClr val="dk1"/>
              </a:solidFill>
            </a:endParaRPr>
          </a:p>
          <a:p>
            <a:pPr marL="342900" marR="0" lvl="0" indent="-165100" algn="l" rtl="0">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de" sz="2800" dirty="0">
                <a:solidFill>
                  <a:schemeClr val="dk1"/>
                </a:solidFill>
                <a:latin typeface="Calibri"/>
                <a:ea typeface="Calibri"/>
                <a:cs typeface="Calibri"/>
                <a:sym typeface="Calibri"/>
              </a:rPr>
              <a:t>C. Dashboard-Informationen aktuell halten</a:t>
            </a:r>
            <a:endParaRPr sz="24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1"/>
          <p:cNvSpPr txBox="1"/>
          <p:nvPr/>
        </p:nvSpPr>
        <p:spPr>
          <a:xfrm>
            <a:off x="7258050" y="6591300"/>
            <a:ext cx="37719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6000" b="1">
                <a:solidFill>
                  <a:srgbClr val="E7686A"/>
                </a:solidFill>
                <a:latin typeface="Calibri"/>
                <a:ea typeface="Calibri"/>
                <a:cs typeface="Calibri"/>
                <a:sym typeface="Calibri"/>
              </a:rPr>
              <a:t>Vielen Dank!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
          <p:cNvSpPr txBox="1"/>
          <p:nvPr/>
        </p:nvSpPr>
        <p:spPr>
          <a:xfrm>
            <a:off x="1447800" y="1411535"/>
            <a:ext cx="80010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Einführung</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164" name="Google Shape;164;p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 Zweck und Ziele der Erstellung eines Dashboards</a:t>
            </a:r>
            <a:endParaRPr sz="2800" b="1">
              <a:solidFill>
                <a:srgbClr val="238791"/>
              </a:solidFill>
              <a:latin typeface="Calibri"/>
              <a:ea typeface="Calibri"/>
              <a:cs typeface="Calibri"/>
              <a:sym typeface="Calibri"/>
            </a:endParaRPr>
          </a:p>
        </p:txBody>
      </p:sp>
      <p:sp>
        <p:nvSpPr>
          <p:cNvPr id="165" name="Google Shape;165;p4"/>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Inhalt</a:t>
            </a:r>
            <a:endParaRPr/>
          </a:p>
        </p:txBody>
      </p:sp>
      <p:sp>
        <p:nvSpPr>
          <p:cNvPr id="166" name="Google Shape;166;p4"/>
          <p:cNvSpPr txBox="1"/>
          <p:nvPr/>
        </p:nvSpPr>
        <p:spPr>
          <a:xfrm>
            <a:off x="1905000" y="4204385"/>
            <a:ext cx="14706600" cy="3294000"/>
          </a:xfrm>
          <a:prstGeom prst="rect">
            <a:avLst/>
          </a:prstGeom>
          <a:noFill/>
          <a:ln>
            <a:noFill/>
          </a:ln>
        </p:spPr>
        <p:txBody>
          <a:bodyPr spcFirstLastPara="1" wrap="square" lIns="91425" tIns="45700" rIns="91425" bIns="45700" anchor="t" anchorCtr="0">
            <a:spAutoFit/>
          </a:bodyPr>
          <a:lstStyle/>
          <a:p>
            <a:r>
              <a:rPr lang="de" sz="2600" b="1" dirty="0">
                <a:solidFill>
                  <a:schemeClr val="dk1"/>
                </a:solidFill>
                <a:latin typeface="Calibri"/>
                <a:ea typeface="Calibri"/>
                <a:cs typeface="Calibri"/>
                <a:sym typeface="Calibri"/>
              </a:rPr>
              <a:t>Den Zwecks eines Dashboards definieren</a:t>
            </a:r>
            <a:endParaRPr dirty="0">
              <a:solidFill>
                <a:schemeClr val="dk1"/>
              </a:solidFill>
            </a:endParaRPr>
          </a:p>
          <a:p>
            <a:r>
              <a:rPr lang="de" sz="2600" dirty="0">
                <a:solidFill>
                  <a:schemeClr val="dk1"/>
                </a:solidFill>
                <a:latin typeface="Calibri"/>
                <a:ea typeface="Calibri"/>
                <a:cs typeface="Calibri"/>
                <a:sym typeface="Calibri"/>
              </a:rPr>
              <a:t>Der Ausgangspunkt beim Erstellen eines Dashboards ist die Definition eines Zwecks und der Ziele, die mithilfe des Dashboards erreicht werden sollen. </a:t>
            </a: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de" sz="2600" dirty="0">
                <a:solidFill>
                  <a:schemeClr val="dk1"/>
                </a:solidFill>
                <a:latin typeface="Calibri"/>
                <a:ea typeface="Calibri"/>
                <a:cs typeface="Calibri"/>
                <a:sym typeface="Calibri"/>
              </a:rPr>
              <a:t>Die wichtigsten Fragen, die wir uns vor der Erstellung eines Dashboards stellen müssen:</a:t>
            </a:r>
            <a:endParaRPr>
              <a:solidFill>
                <a:schemeClr val="dk1"/>
              </a:solidFill>
            </a:endParaRPr>
          </a:p>
          <a:p>
            <a:pPr marL="0" marR="0" lvl="0" indent="0" algn="l" rtl="0">
              <a:spcBef>
                <a:spcPts val="0"/>
              </a:spcBef>
              <a:spcAft>
                <a:spcPts val="0"/>
              </a:spcAft>
              <a:buNone/>
            </a:pPr>
            <a:r>
              <a:rPr lang="de" sz="2600" dirty="0">
                <a:solidFill>
                  <a:schemeClr val="dk1"/>
                </a:solidFill>
                <a:latin typeface="Calibri"/>
                <a:ea typeface="Calibri"/>
                <a:cs typeface="Calibri"/>
                <a:sym typeface="Calibri"/>
              </a:rPr>
              <a:t>Wer ist das Publikum?</a:t>
            </a:r>
            <a:endParaRPr>
              <a:solidFill>
                <a:schemeClr val="dk1"/>
              </a:solidFill>
            </a:endParaRPr>
          </a:p>
          <a:p>
            <a:r>
              <a:rPr lang="de" sz="2600" dirty="0">
                <a:solidFill>
                  <a:schemeClr val="dk1"/>
                </a:solidFill>
                <a:latin typeface="Calibri"/>
                <a:ea typeface="Calibri"/>
                <a:cs typeface="Calibri"/>
                <a:sym typeface="Calibri"/>
              </a:rPr>
              <a:t>Welchen Mehrwert bringt das Dashboard? </a:t>
            </a:r>
            <a:endParaRPr sz="2600" dirty="0">
              <a:solidFill>
                <a:schemeClr val="dk1"/>
              </a:solidFill>
              <a:latin typeface="Calibri"/>
              <a:ea typeface="Calibri"/>
              <a:cs typeface="Calibri"/>
              <a:sym typeface="Calibri"/>
            </a:endParaRPr>
          </a:p>
          <a:p>
            <a:pPr marL="0" marR="0" lvl="0" indent="0" algn="l" rtl="0">
              <a:spcBef>
                <a:spcPts val="0"/>
              </a:spcBef>
              <a:spcAft>
                <a:spcPts val="0"/>
              </a:spcAft>
              <a:buNone/>
            </a:pPr>
            <a:r>
              <a:rPr lang="de" sz="2600" dirty="0">
                <a:solidFill>
                  <a:schemeClr val="dk1"/>
                </a:solidFill>
                <a:latin typeface="Calibri"/>
                <a:ea typeface="Calibri"/>
                <a:cs typeface="Calibri"/>
                <a:sym typeface="Calibri"/>
              </a:rPr>
              <a:t>Welche Art von Dashboard ist benötigt?</a:t>
            </a:r>
            <a:endParaRPr>
              <a:solidFill>
                <a:schemeClr val="dk1"/>
              </a:solidFill>
            </a:endParaRPr>
          </a:p>
          <a:p>
            <a:pPr marL="0" marR="0" lvl="0" indent="0" algn="l" rtl="0">
              <a:spcBef>
                <a:spcPts val="0"/>
              </a:spcBef>
              <a:spcAft>
                <a:spcPts val="0"/>
              </a:spcAft>
              <a:buNone/>
            </a:pPr>
            <a:r>
              <a:rPr lang="de" sz="2600" dirty="0">
                <a:solidFill>
                  <a:schemeClr val="dk1"/>
                </a:solidFill>
                <a:latin typeface="Calibri"/>
                <a:ea typeface="Calibri"/>
                <a:cs typeface="Calibri"/>
                <a:sym typeface="Calibri"/>
              </a:rPr>
              <a:t>Wer? Was? Warum? Wie werden die Daten verwendet, um das erwünschte Ziel zu erreichen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447800" y="1411535"/>
            <a:ext cx="80010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Einführung</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172" name="Google Shape;172;p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 Zweck und Ziele der Erstellung eines Dashboards</a:t>
            </a:r>
            <a:endParaRPr sz="2800" b="1">
              <a:solidFill>
                <a:srgbClr val="238791"/>
              </a:solidFill>
              <a:latin typeface="Calibri"/>
              <a:ea typeface="Calibri"/>
              <a:cs typeface="Calibri"/>
              <a:sym typeface="Calibri"/>
            </a:endParaRPr>
          </a:p>
        </p:txBody>
      </p:sp>
      <p:sp>
        <p:nvSpPr>
          <p:cNvPr id="173" name="Google Shape;173;p5"/>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Inhalt</a:t>
            </a:r>
            <a:endParaRPr/>
          </a:p>
        </p:txBody>
      </p:sp>
      <p:sp>
        <p:nvSpPr>
          <p:cNvPr id="174" name="Google Shape;174;p5"/>
          <p:cNvSpPr txBox="1"/>
          <p:nvPr/>
        </p:nvSpPr>
        <p:spPr>
          <a:xfrm>
            <a:off x="1790700" y="3862745"/>
            <a:ext cx="14706600" cy="347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200" b="1" dirty="0">
                <a:solidFill>
                  <a:schemeClr val="dk1"/>
                </a:solidFill>
                <a:latin typeface="Calibri"/>
                <a:ea typeface="Calibri"/>
                <a:cs typeface="Calibri"/>
                <a:sym typeface="Calibri"/>
              </a:rPr>
              <a:t>Welchen Mehrwert bringt das Dashboard ?</a:t>
            </a:r>
            <a:endParaRPr dirty="0">
              <a:solidFill>
                <a:schemeClr val="dk1"/>
              </a:solidFill>
            </a:endParaRPr>
          </a:p>
          <a:p>
            <a:r>
              <a:rPr lang="de" sz="2200" dirty="0">
                <a:solidFill>
                  <a:schemeClr val="dk1"/>
                </a:solidFill>
                <a:latin typeface="Calibri"/>
                <a:ea typeface="Calibri"/>
                <a:cs typeface="Calibri"/>
                <a:sym typeface="Calibri"/>
              </a:rPr>
              <a:t>Dashboards können viele Zwecke erfüllen. Vor der Erstellung eines Dashboards</a:t>
            </a:r>
            <a:r>
              <a:rPr lang="de" sz="2200" b="1" dirty="0">
                <a:solidFill>
                  <a:schemeClr val="dk1"/>
                </a:solidFill>
                <a:latin typeface="Calibri"/>
                <a:ea typeface="Calibri"/>
                <a:cs typeface="Calibri"/>
                <a:sym typeface="Calibri"/>
              </a:rPr>
              <a:t>, </a:t>
            </a:r>
            <a:r>
              <a:rPr lang="de" sz="2200" dirty="0">
                <a:solidFill>
                  <a:schemeClr val="dk1"/>
                </a:solidFill>
                <a:latin typeface="Calibri"/>
                <a:ea typeface="Calibri"/>
                <a:cs typeface="Calibri"/>
                <a:sym typeface="Calibri"/>
              </a:rPr>
              <a:t>müssen die </a:t>
            </a:r>
            <a:r>
              <a:rPr lang="de" sz="2200" b="1" dirty="0">
                <a:solidFill>
                  <a:schemeClr val="dk1"/>
                </a:solidFill>
                <a:latin typeface="Calibri"/>
                <a:ea typeface="Calibri"/>
                <a:cs typeface="Calibri"/>
                <a:sym typeface="Calibri"/>
              </a:rPr>
              <a:t>Gründe für die Erstellung des Dashboards </a:t>
            </a:r>
            <a:r>
              <a:rPr lang="de" sz="2200" dirty="0">
                <a:solidFill>
                  <a:schemeClr val="dk1"/>
                </a:solidFill>
                <a:latin typeface="Calibri"/>
                <a:ea typeface="Calibri"/>
                <a:cs typeface="Calibri"/>
                <a:sym typeface="Calibri"/>
              </a:rPr>
              <a:t>klar definiert und berücksichtigt werden:</a:t>
            </a:r>
            <a:endParaRPr dirty="0">
              <a:solidFill>
                <a:schemeClr val="dk1"/>
              </a:solidFill>
            </a:endParaRPr>
          </a:p>
          <a:p>
            <a:pPr marL="800100" lvl="1" indent="-342900">
              <a:buClr>
                <a:schemeClr val="dk1"/>
              </a:buClr>
              <a:buSzPts val="2200"/>
              <a:buFont typeface="Noto Sans Symbols"/>
              <a:buChar char="✔"/>
            </a:pPr>
            <a:r>
              <a:rPr lang="de" sz="2200" dirty="0">
                <a:solidFill>
                  <a:schemeClr val="dk1"/>
                </a:solidFill>
                <a:latin typeface="Calibri"/>
                <a:ea typeface="Calibri"/>
                <a:cs typeface="Calibri"/>
                <a:sym typeface="Calibri"/>
              </a:rPr>
              <a:t> </a:t>
            </a:r>
            <a:r>
              <a:rPr lang="de" sz="2200" b="0" i="0" u="none" strike="noStrike" cap="none" dirty="0">
                <a:solidFill>
                  <a:schemeClr val="dk1"/>
                </a:solidFill>
                <a:latin typeface="Calibri"/>
                <a:ea typeface="Calibri"/>
                <a:cs typeface="Calibri"/>
                <a:sym typeface="Calibri"/>
              </a:rPr>
              <a:t> Unterstützung des Managements bei der Definition</a:t>
            </a:r>
            <a:r>
              <a:rPr lang="de" sz="2200" dirty="0">
                <a:solidFill>
                  <a:schemeClr val="dk1"/>
                </a:solidFill>
                <a:latin typeface="Calibri"/>
                <a:ea typeface="Calibri"/>
                <a:cs typeface="Calibri"/>
                <a:sym typeface="Calibri"/>
              </a:rPr>
              <a:t> “w</a:t>
            </a:r>
            <a:r>
              <a:rPr lang="de" sz="2200" b="0" i="0" u="none" strike="noStrike" cap="none" dirty="0">
                <a:solidFill>
                  <a:schemeClr val="dk1"/>
                </a:solidFill>
                <a:latin typeface="Calibri"/>
                <a:ea typeface="Calibri"/>
                <a:cs typeface="Calibri"/>
                <a:sym typeface="Calibri"/>
              </a:rPr>
              <a:t>as wichtig ist</a:t>
            </a:r>
            <a:r>
              <a:rPr lang="de" sz="2200" dirty="0">
                <a:solidFill>
                  <a:schemeClr val="dk1"/>
                </a:solidFill>
                <a:latin typeface="Calibri"/>
                <a:ea typeface="Calibri"/>
                <a:cs typeface="Calibri"/>
                <a:sym typeface="Calibri"/>
              </a:rPr>
              <a:t>”</a:t>
            </a:r>
            <a:endParaRPr sz="2200" b="0" i="0" u="none" strike="noStrike" cap="none" dirty="0">
              <a:solidFill>
                <a:schemeClr val="dk1"/>
              </a:solidFill>
              <a:latin typeface="Calibri"/>
              <a:ea typeface="Calibri"/>
              <a:cs typeface="Calibri"/>
              <a:sym typeface="Calibri"/>
            </a:endParaRPr>
          </a:p>
          <a:p>
            <a:pPr marL="800100" lvl="1" indent="-342900">
              <a:buClr>
                <a:schemeClr val="dk1"/>
              </a:buClr>
              <a:buSzPts val="2200"/>
              <a:buFont typeface="Noto Sans Symbols"/>
              <a:buChar char="✔"/>
            </a:pPr>
            <a:r>
              <a:rPr lang="de" sz="2200" dirty="0">
                <a:solidFill>
                  <a:schemeClr val="dk1"/>
                </a:solidFill>
                <a:latin typeface="Calibri"/>
                <a:ea typeface="Calibri"/>
                <a:cs typeface="Calibri"/>
                <a:sym typeface="Calibri"/>
              </a:rPr>
              <a:t> </a:t>
            </a:r>
            <a:r>
              <a:rPr lang="de" sz="2200" b="0" i="0" u="none" strike="noStrike" cap="none" dirty="0">
                <a:solidFill>
                  <a:schemeClr val="dk1"/>
                </a:solidFill>
                <a:latin typeface="Calibri"/>
                <a:ea typeface="Calibri"/>
                <a:cs typeface="Calibri"/>
                <a:sym typeface="Calibri"/>
              </a:rPr>
              <a:t> Menschen im Unternehmen über </a:t>
            </a:r>
            <a:r>
              <a:rPr lang="de" sz="2200" dirty="0">
                <a:solidFill>
                  <a:schemeClr val="dk1"/>
                </a:solidFill>
                <a:latin typeface="Calibri"/>
                <a:ea typeface="Calibri"/>
                <a:cs typeface="Calibri"/>
                <a:sym typeface="Calibri"/>
              </a:rPr>
              <a:t>die wichtigen</a:t>
            </a:r>
            <a:r>
              <a:rPr lang="de" sz="2200" b="0" i="0" u="none" strike="noStrike" cap="none" dirty="0">
                <a:solidFill>
                  <a:schemeClr val="dk1"/>
                </a:solidFill>
                <a:latin typeface="Calibri"/>
                <a:ea typeface="Calibri"/>
                <a:cs typeface="Calibri"/>
                <a:sym typeface="Calibri"/>
              </a:rPr>
              <a:t> Punkte aufklären</a:t>
            </a:r>
            <a:r>
              <a:rPr lang="de" sz="2200" dirty="0">
                <a:solidFill>
                  <a:schemeClr val="dk1"/>
                </a:solidFill>
                <a:latin typeface="Calibri"/>
                <a:ea typeface="Calibri"/>
                <a:cs typeface="Calibri"/>
                <a:sym typeface="Calibri"/>
              </a:rPr>
              <a:t> </a:t>
            </a:r>
            <a:endParaRPr sz="2200" b="0" i="0" u="none" strike="noStrike" cap="none" dirty="0">
              <a:solidFill>
                <a:schemeClr val="dk1"/>
              </a:solidFill>
              <a:latin typeface="Calibri"/>
              <a:ea typeface="Calibri"/>
              <a:cs typeface="Calibri"/>
              <a:sym typeface="Calibri"/>
            </a:endParaRPr>
          </a:p>
          <a:p>
            <a:pPr marL="800100" lvl="1" indent="-342900">
              <a:buClr>
                <a:schemeClr val="dk1"/>
              </a:buClr>
              <a:buSzPts val="2200"/>
              <a:buFont typeface="Noto Sans Symbols"/>
              <a:buChar char="✔"/>
            </a:pPr>
            <a:r>
              <a:rPr lang="de" sz="2200" dirty="0">
                <a:solidFill>
                  <a:schemeClr val="dk1"/>
                </a:solidFill>
                <a:latin typeface="Calibri"/>
                <a:ea typeface="Calibri"/>
                <a:cs typeface="Calibri"/>
                <a:sym typeface="Calibri"/>
              </a:rPr>
              <a:t>  </a:t>
            </a:r>
            <a:r>
              <a:rPr lang="de" sz="2200" b="0" i="0" u="none" strike="noStrike" cap="none" dirty="0">
                <a:solidFill>
                  <a:schemeClr val="dk1"/>
                </a:solidFill>
                <a:latin typeface="Calibri"/>
                <a:ea typeface="Calibri"/>
                <a:cs typeface="Calibri"/>
                <a:sym typeface="Calibri"/>
              </a:rPr>
              <a:t>Spezifische Ziele für </a:t>
            </a:r>
            <a:r>
              <a:rPr lang="de" sz="2200" b="0" i="0" u="none" strike="noStrike" cap="none" dirty="0" err="1">
                <a:solidFill>
                  <a:schemeClr val="dk1"/>
                </a:solidFill>
                <a:latin typeface="Calibri"/>
                <a:ea typeface="Calibri"/>
                <a:cs typeface="Calibri"/>
                <a:sym typeface="Calibri"/>
              </a:rPr>
              <a:t>Mitarbeiter</a:t>
            </a:r>
            <a:r>
              <a:rPr lang="de" sz="2200" dirty="0" err="1">
                <a:solidFill>
                  <a:schemeClr val="dk1"/>
                </a:solidFill>
                <a:latin typeface="Calibri"/>
                <a:ea typeface="Calibri"/>
                <a:cs typeface="Calibri"/>
                <a:sym typeface="Calibri"/>
              </a:rPr>
              <a:t>:innen</a:t>
            </a:r>
            <a:r>
              <a:rPr lang="de" sz="2200" b="0" i="0" u="none" strike="noStrike" cap="none" dirty="0">
                <a:solidFill>
                  <a:schemeClr val="dk1"/>
                </a:solidFill>
                <a:latin typeface="Calibri"/>
                <a:ea typeface="Calibri"/>
                <a:cs typeface="Calibri"/>
                <a:sym typeface="Calibri"/>
              </a:rPr>
              <a:t> </a:t>
            </a:r>
            <a:r>
              <a:rPr lang="de" sz="2200" dirty="0">
                <a:solidFill>
                  <a:schemeClr val="dk1"/>
                </a:solidFill>
                <a:latin typeface="Calibri"/>
                <a:ea typeface="Calibri"/>
                <a:cs typeface="Calibri"/>
                <a:sym typeface="Calibri"/>
              </a:rPr>
              <a:t>bzw. </a:t>
            </a:r>
            <a:r>
              <a:rPr lang="de" sz="2200" dirty="0" err="1">
                <a:solidFill>
                  <a:schemeClr val="dk1"/>
                </a:solidFill>
                <a:latin typeface="Calibri"/>
                <a:ea typeface="Calibri"/>
                <a:cs typeface="Calibri"/>
                <a:sym typeface="Calibri"/>
              </a:rPr>
              <a:t>Mitarbeiter:innengruppen</a:t>
            </a:r>
            <a:r>
              <a:rPr lang="de" sz="2200" b="0" i="0" u="none" strike="noStrike" cap="none" dirty="0">
                <a:solidFill>
                  <a:schemeClr val="dk1"/>
                </a:solidFill>
                <a:latin typeface="Calibri"/>
                <a:ea typeface="Calibri"/>
                <a:cs typeface="Calibri"/>
                <a:sym typeface="Calibri"/>
              </a:rPr>
              <a:t> </a:t>
            </a:r>
            <a:r>
              <a:rPr lang="de" sz="2200" dirty="0">
                <a:solidFill>
                  <a:schemeClr val="dk1"/>
                </a:solidFill>
                <a:latin typeface="Calibri"/>
                <a:ea typeface="Calibri"/>
                <a:cs typeface="Calibri"/>
                <a:sym typeface="Calibri"/>
              </a:rPr>
              <a:t>setzen</a:t>
            </a:r>
            <a:endParaRPr sz="2200" b="0" i="0" u="none" strike="noStrike" cap="none" dirty="0">
              <a:solidFill>
                <a:schemeClr val="dk1"/>
              </a:solidFill>
              <a:latin typeface="Calibri"/>
              <a:ea typeface="Calibri"/>
              <a:cs typeface="Calibri"/>
              <a:sym typeface="Calibri"/>
            </a:endParaRPr>
          </a:p>
          <a:p>
            <a:pPr marL="800100" lvl="1" indent="-342900">
              <a:buClr>
                <a:schemeClr val="dk1"/>
              </a:buClr>
              <a:buSzPts val="2200"/>
              <a:buFont typeface="Noto Sans Symbols"/>
              <a:buChar char="✔"/>
            </a:pPr>
            <a:r>
              <a:rPr lang="de" sz="2200" dirty="0">
                <a:solidFill>
                  <a:schemeClr val="dk1"/>
                </a:solidFill>
                <a:latin typeface="Calibri"/>
                <a:ea typeface="Calibri"/>
                <a:cs typeface="Calibri"/>
                <a:sym typeface="Calibri"/>
              </a:rPr>
              <a:t> </a:t>
            </a:r>
            <a:r>
              <a:rPr lang="de" sz="2200" b="0" i="0" u="none" strike="noStrike" cap="none" dirty="0">
                <a:solidFill>
                  <a:schemeClr val="dk1"/>
                </a:solidFill>
                <a:latin typeface="Calibri"/>
                <a:ea typeface="Calibri"/>
                <a:cs typeface="Calibri"/>
                <a:sym typeface="Calibri"/>
              </a:rPr>
              <a:t> Ermutig</a:t>
            </a:r>
            <a:r>
              <a:rPr lang="de" sz="2200" dirty="0">
                <a:solidFill>
                  <a:schemeClr val="dk1"/>
                </a:solidFill>
                <a:latin typeface="Calibri"/>
                <a:ea typeface="Calibri"/>
                <a:cs typeface="Calibri"/>
                <a:sym typeface="Calibri"/>
              </a:rPr>
              <a:t>ung zu</a:t>
            </a:r>
            <a:r>
              <a:rPr lang="de" sz="2200" b="0" i="0" u="none" strike="noStrike" cap="none" dirty="0">
                <a:solidFill>
                  <a:schemeClr val="dk1"/>
                </a:solidFill>
                <a:latin typeface="Calibri"/>
                <a:ea typeface="Calibri"/>
                <a:cs typeface="Calibri"/>
                <a:sym typeface="Calibri"/>
              </a:rPr>
              <a:t> bestimmten Aktionen in einer angemessenen Zeit</a:t>
            </a:r>
            <a:r>
              <a:rPr lang="de" sz="2200" dirty="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800100" lvl="1" indent="-342900">
              <a:buClr>
                <a:schemeClr val="dk1"/>
              </a:buClr>
              <a:buSzPts val="2200"/>
              <a:buFont typeface="Noto Sans Symbols"/>
              <a:buChar char="✔"/>
            </a:pPr>
            <a:r>
              <a:rPr lang="de" sz="2200" dirty="0">
                <a:solidFill>
                  <a:schemeClr val="dk1"/>
                </a:solidFill>
                <a:latin typeface="Calibri"/>
                <a:ea typeface="Calibri"/>
                <a:cs typeface="Calibri"/>
                <a:sym typeface="Calibri"/>
              </a:rPr>
              <a:t> </a:t>
            </a:r>
            <a:r>
              <a:rPr lang="de" sz="2200" b="0" i="0" u="none" strike="noStrike" cap="none" dirty="0">
                <a:solidFill>
                  <a:schemeClr val="dk1"/>
                </a:solidFill>
                <a:latin typeface="Calibri"/>
                <a:ea typeface="Calibri"/>
                <a:cs typeface="Calibri"/>
                <a:sym typeface="Calibri"/>
              </a:rPr>
              <a:t> Hervorhebung von Problemen und das </a:t>
            </a:r>
            <a:r>
              <a:rPr lang="de" sz="2200" dirty="0">
                <a:solidFill>
                  <a:schemeClr val="dk1"/>
                </a:solidFill>
                <a:latin typeface="Calibri"/>
                <a:ea typeface="Calibri"/>
                <a:cs typeface="Calibri"/>
                <a:sym typeface="Calibri"/>
              </a:rPr>
              <a:t>Einstellen von Warnungen, wenn Probleme auftreten</a:t>
            </a:r>
            <a:endParaRPr sz="2200" b="0" i="0" u="none" strike="noStrike" cap="none" dirty="0">
              <a:solidFill>
                <a:schemeClr val="dk1"/>
              </a:solidFill>
              <a:latin typeface="Calibri"/>
              <a:ea typeface="Calibri"/>
              <a:cs typeface="Calibri"/>
              <a:sym typeface="Calibri"/>
            </a:endParaRPr>
          </a:p>
          <a:p>
            <a:pPr marL="800100" lvl="1" indent="-342900">
              <a:buClr>
                <a:schemeClr val="dk1"/>
              </a:buClr>
              <a:buSzPts val="2200"/>
              <a:buFont typeface="Noto Sans Symbols"/>
              <a:buChar char="✔"/>
            </a:pPr>
            <a:r>
              <a:rPr lang="de" sz="2200" dirty="0">
                <a:solidFill>
                  <a:schemeClr val="dk1"/>
                </a:solidFill>
                <a:latin typeface="Calibri"/>
                <a:ea typeface="Calibri"/>
                <a:cs typeface="Calibri"/>
                <a:sym typeface="Calibri"/>
              </a:rPr>
              <a:t> </a:t>
            </a:r>
            <a:r>
              <a:rPr lang="de" sz="2200" b="0" i="0" u="none" strike="noStrike" cap="none" dirty="0">
                <a:solidFill>
                  <a:schemeClr val="dk1"/>
                </a:solidFill>
                <a:latin typeface="Calibri"/>
                <a:ea typeface="Calibri"/>
                <a:cs typeface="Calibri"/>
                <a:sym typeface="Calibri"/>
              </a:rPr>
              <a:t> Kommunizieren von Fortschritten und was gerade im Unternehmen passiert</a:t>
            </a:r>
            <a:endParaRPr dirty="0">
              <a:solidFill>
                <a:schemeClr val="dk1"/>
              </a:solidFill>
            </a:endParaRPr>
          </a:p>
          <a:p>
            <a:pPr marL="800100" lvl="1" indent="-342900">
              <a:buClr>
                <a:schemeClr val="dk1"/>
              </a:buClr>
              <a:buSzPts val="2200"/>
              <a:buFont typeface="Noto Sans Symbols"/>
              <a:buChar char="✔"/>
            </a:pPr>
            <a:r>
              <a:rPr lang="de" sz="2200" dirty="0">
                <a:solidFill>
                  <a:schemeClr val="dk1"/>
                </a:solidFill>
                <a:latin typeface="Calibri"/>
                <a:ea typeface="Calibri"/>
                <a:cs typeface="Calibri"/>
                <a:sym typeface="Calibri"/>
              </a:rPr>
              <a:t> </a:t>
            </a:r>
            <a:r>
              <a:rPr lang="de" sz="2200" b="0" i="0" u="none" strike="noStrike" cap="none" dirty="0">
                <a:solidFill>
                  <a:schemeClr val="dk1"/>
                </a:solidFill>
                <a:latin typeface="Calibri"/>
                <a:ea typeface="Calibri"/>
                <a:cs typeface="Calibri"/>
                <a:sym typeface="Calibri"/>
              </a:rPr>
              <a:t> Bereitstellung einer Schnittstelle für die Interaktion und die Analyse </a:t>
            </a:r>
            <a:r>
              <a:rPr lang="de" sz="2200" dirty="0">
                <a:solidFill>
                  <a:schemeClr val="dk1"/>
                </a:solidFill>
                <a:latin typeface="Calibri"/>
                <a:ea typeface="Calibri"/>
                <a:cs typeface="Calibri"/>
                <a:sym typeface="Calibri"/>
              </a:rPr>
              <a:t>der wichtigsten</a:t>
            </a:r>
            <a:r>
              <a:rPr lang="de" sz="2200" b="0" i="0" u="none" strike="noStrike" cap="none" dirty="0">
                <a:solidFill>
                  <a:schemeClr val="dk1"/>
                </a:solidFill>
                <a:latin typeface="Calibri"/>
                <a:ea typeface="Calibri"/>
                <a:cs typeface="Calibri"/>
                <a:sym typeface="Calibri"/>
              </a:rPr>
              <a:t> Daten im Unternehmen</a:t>
            </a: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p:nvPr/>
        </p:nvSpPr>
        <p:spPr>
          <a:xfrm>
            <a:off x="1447800" y="1411535"/>
            <a:ext cx="80010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1: Einführung</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180" name="Google Shape;180;p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3 - Zielgruppe kennen und richtig ansprechen</a:t>
            </a:r>
            <a:endParaRPr sz="2800" b="1">
              <a:solidFill>
                <a:srgbClr val="238791"/>
              </a:solidFill>
              <a:latin typeface="Calibri"/>
              <a:ea typeface="Calibri"/>
              <a:cs typeface="Calibri"/>
              <a:sym typeface="Calibri"/>
            </a:endParaRPr>
          </a:p>
        </p:txBody>
      </p:sp>
      <p:sp>
        <p:nvSpPr>
          <p:cNvPr id="181" name="Google Shape;181;p6"/>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a:solidFill>
                  <a:schemeClr val="dk1"/>
                </a:solidFill>
                <a:latin typeface="Calibri"/>
                <a:ea typeface="Calibri"/>
                <a:cs typeface="Calibri"/>
                <a:sym typeface="Calibri"/>
              </a:rPr>
              <a:t>Inhalt</a:t>
            </a:r>
            <a:endParaRPr/>
          </a:p>
        </p:txBody>
      </p:sp>
      <p:sp>
        <p:nvSpPr>
          <p:cNvPr id="182" name="Google Shape;182;p6"/>
          <p:cNvSpPr txBox="1"/>
          <p:nvPr/>
        </p:nvSpPr>
        <p:spPr>
          <a:xfrm>
            <a:off x="1790700" y="3862745"/>
            <a:ext cx="1470660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200" b="1" dirty="0">
                <a:solidFill>
                  <a:schemeClr val="dk1"/>
                </a:solidFill>
                <a:latin typeface="Calibri"/>
                <a:ea typeface="Calibri"/>
                <a:cs typeface="Calibri"/>
                <a:sym typeface="Calibri"/>
              </a:rPr>
              <a:t>Rolle</a:t>
            </a:r>
            <a:endParaRPr lang="en-US" sz="2200" b="1" dirty="0">
              <a:solidFill>
                <a:schemeClr val="dk1"/>
              </a:solidFill>
              <a:latin typeface="Calibri"/>
              <a:ea typeface="Calibri"/>
              <a:cs typeface="Calibri"/>
            </a:endParaRPr>
          </a:p>
          <a:p>
            <a:r>
              <a:rPr lang="de" sz="2200" dirty="0">
                <a:solidFill>
                  <a:schemeClr val="dk1"/>
                </a:solidFill>
                <a:latin typeface="Calibri"/>
                <a:ea typeface="Calibri"/>
                <a:cs typeface="Calibri"/>
                <a:sym typeface="Calibri"/>
              </a:rPr>
              <a:t> </a:t>
            </a:r>
            <a:r>
              <a:rPr lang="de" sz="2200" i="1" dirty="0">
                <a:solidFill>
                  <a:schemeClr val="dk1"/>
                </a:solidFill>
                <a:latin typeface="Calibri"/>
                <a:ea typeface="Calibri"/>
                <a:cs typeface="Calibri"/>
                <a:sym typeface="Calibri"/>
              </a:rPr>
              <a:t>Welche Entscheidungen müssen getroffen werden?</a:t>
            </a:r>
            <a:endParaRPr dirty="0">
              <a:solidFill>
                <a:schemeClr val="dk1"/>
              </a:solidFill>
            </a:endParaRPr>
          </a:p>
          <a:p>
            <a:r>
              <a:rPr lang="de" sz="2200" i="1" dirty="0">
                <a:solidFill>
                  <a:schemeClr val="dk1"/>
                </a:solidFill>
                <a:latin typeface="Calibri"/>
                <a:ea typeface="Calibri"/>
                <a:cs typeface="Calibri"/>
                <a:sym typeface="Calibri"/>
              </a:rPr>
              <a:t> Welche Fragen müssen beantwortet?</a:t>
            </a:r>
            <a:endParaRPr dirty="0">
              <a:solidFill>
                <a:schemeClr val="dk1"/>
              </a:solidFill>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Arbeitsablauf</a:t>
            </a:r>
            <a:endParaRPr dirty="0">
              <a:solidFill>
                <a:schemeClr val="dk1"/>
              </a:solidFill>
            </a:endParaRPr>
          </a:p>
          <a:p>
            <a:r>
              <a:rPr lang="de" sz="2200" dirty="0">
                <a:solidFill>
                  <a:schemeClr val="dk1"/>
                </a:solidFill>
                <a:latin typeface="Calibri"/>
                <a:ea typeface="Calibri"/>
                <a:cs typeface="Calibri"/>
                <a:sym typeface="Calibri"/>
              </a:rPr>
              <a:t> </a:t>
            </a:r>
            <a:r>
              <a:rPr lang="de" sz="2200" i="1" dirty="0">
                <a:solidFill>
                  <a:schemeClr val="dk1"/>
                </a:solidFill>
                <a:latin typeface="Calibri"/>
                <a:ea typeface="Calibri"/>
                <a:cs typeface="Calibri"/>
                <a:sym typeface="Calibri"/>
              </a:rPr>
              <a:t>In welchem Kontext wird das Dashboard verwendet?</a:t>
            </a:r>
            <a:endParaRPr dirty="0">
              <a:solidFill>
                <a:schemeClr val="dk1"/>
              </a:solidFill>
            </a:endParaRPr>
          </a:p>
          <a:p>
            <a:r>
              <a:rPr lang="de" sz="2200" i="1" dirty="0">
                <a:solidFill>
                  <a:schemeClr val="dk1"/>
                </a:solidFill>
                <a:latin typeface="Calibri"/>
                <a:ea typeface="Calibri"/>
                <a:cs typeface="Calibri"/>
                <a:sym typeface="Calibri"/>
              </a:rPr>
              <a:t> Welche Informationen werden täglich verwendet? Wie viel Zeit hast du, um die Zahlen zu analysieren?</a:t>
            </a:r>
            <a:endParaRPr dirty="0">
              <a:solidFill>
                <a:schemeClr val="dk1"/>
              </a:solidFill>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Komfortlevel mit Zahlen und Daten :</a:t>
            </a:r>
            <a:endParaRPr dirty="0">
              <a:solidFill>
                <a:schemeClr val="dk1"/>
              </a:solidFill>
            </a:endParaRPr>
          </a:p>
          <a:p>
            <a:r>
              <a:rPr lang="de" sz="2200" dirty="0">
                <a:solidFill>
                  <a:schemeClr val="dk1"/>
                </a:solidFill>
                <a:latin typeface="Calibri"/>
                <a:ea typeface="Calibri"/>
                <a:cs typeface="Calibri"/>
                <a:sym typeface="Calibri"/>
              </a:rPr>
              <a:t>Wie vertraut bist du mit der Verwendung von Daten?</a:t>
            </a:r>
            <a:endParaRPr dirty="0">
              <a:solidFill>
                <a:schemeClr val="dk1"/>
              </a:solidFill>
            </a:endParaRPr>
          </a:p>
          <a:p>
            <a:r>
              <a:rPr lang="de" sz="2200" dirty="0">
                <a:solidFill>
                  <a:schemeClr val="dk1"/>
                </a:solidFill>
                <a:latin typeface="Calibri"/>
                <a:ea typeface="Calibri"/>
                <a:cs typeface="Calibri"/>
                <a:sym typeface="Calibri"/>
              </a:rPr>
              <a:t>Hast du Erfahrung im Umgang mit der Software? Bringt dir das Analysieren von Zahlen Freude?</a:t>
            </a:r>
            <a:endParaRPr dirty="0">
              <a:solidFill>
                <a:schemeClr val="dk1"/>
              </a:solidFill>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Geschäfts- und Datenexpertise</a:t>
            </a:r>
            <a:endParaRPr dirty="0">
              <a:solidFill>
                <a:schemeClr val="dk1"/>
              </a:solidFill>
            </a:endParaRPr>
          </a:p>
          <a:p>
            <a:r>
              <a:rPr lang="de" sz="2200" dirty="0">
                <a:solidFill>
                  <a:schemeClr val="dk1"/>
                </a:solidFill>
                <a:latin typeface="Calibri"/>
                <a:ea typeface="Calibri"/>
                <a:cs typeface="Calibri"/>
                <a:sym typeface="Calibri"/>
              </a:rPr>
              <a:t>Wie vertraut bist du mit den Leistungsindikatoren (</a:t>
            </a:r>
            <a:r>
              <a:rPr lang="de" sz="2200" dirty="0" err="1">
                <a:solidFill>
                  <a:schemeClr val="dk1"/>
                </a:solidFill>
                <a:latin typeface="Calibri"/>
                <a:ea typeface="Calibri"/>
                <a:cs typeface="Calibri"/>
                <a:sym typeface="Calibri"/>
              </a:rPr>
              <a:t>KPI's</a:t>
            </a:r>
            <a:r>
              <a:rPr lang="de" sz="2200" dirty="0">
                <a:solidFill>
                  <a:schemeClr val="dk1"/>
                </a:solidFill>
                <a:latin typeface="Calibri"/>
                <a:ea typeface="Calibri"/>
                <a:cs typeface="Calibri"/>
                <a:sym typeface="Calibri"/>
              </a:rPr>
              <a:t> - Key Performance </a:t>
            </a:r>
            <a:r>
              <a:rPr lang="de" sz="2200" dirty="0" err="1">
                <a:solidFill>
                  <a:schemeClr val="dk1"/>
                </a:solidFill>
                <a:latin typeface="Calibri"/>
                <a:ea typeface="Calibri"/>
                <a:cs typeface="Calibri"/>
                <a:sym typeface="Calibri"/>
              </a:rPr>
              <a:t>Indicators</a:t>
            </a:r>
            <a:r>
              <a:rPr lang="de" sz="2200" dirty="0">
                <a:solidFill>
                  <a:schemeClr val="dk1"/>
                </a:solidFill>
                <a:latin typeface="Calibri"/>
                <a:ea typeface="Calibri"/>
                <a:cs typeface="Calibri"/>
                <a:sym typeface="Calibri"/>
              </a:rPr>
              <a:t>)?</a:t>
            </a:r>
            <a:endParaRPr dirty="0">
              <a:solidFill>
                <a:schemeClr val="dk1"/>
              </a:solidFill>
            </a:endParaRPr>
          </a:p>
          <a:p>
            <a:r>
              <a:rPr lang="de" sz="2200" dirty="0">
                <a:solidFill>
                  <a:schemeClr val="dk1"/>
                </a:solidFill>
                <a:latin typeface="Calibri"/>
                <a:ea typeface="Calibri"/>
                <a:cs typeface="Calibri"/>
                <a:sym typeface="Calibri"/>
              </a:rPr>
              <a:t>Bist du vertraut mit Branchen- und Unternehmensspezifischer Terminologie ?</a:t>
            </a:r>
            <a:endParaRPr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p:nvPr/>
        </p:nvSpPr>
        <p:spPr>
          <a:xfrm>
            <a:off x="1447800" y="1411535"/>
            <a:ext cx="122682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000" b="1">
              <a:solidFill>
                <a:srgbClr val="E7686A"/>
              </a:solidFill>
              <a:latin typeface="Calibri"/>
              <a:ea typeface="Calibri"/>
              <a:cs typeface="Calibri"/>
              <a:sym typeface="Calibri"/>
            </a:endParaRPr>
          </a:p>
        </p:txBody>
      </p:sp>
      <p:sp>
        <p:nvSpPr>
          <p:cNvPr id="188" name="Google Shape;188;p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1 - Arten von Dashboards</a:t>
            </a:r>
            <a:endParaRPr sz="2800" b="1" dirty="0">
              <a:solidFill>
                <a:srgbClr val="238791"/>
              </a:solidFill>
              <a:latin typeface="Calibri"/>
              <a:ea typeface="Calibri"/>
              <a:cs typeface="Calibri"/>
              <a:sym typeface="Calibri"/>
            </a:endParaRPr>
          </a:p>
        </p:txBody>
      </p:sp>
      <p:sp>
        <p:nvSpPr>
          <p:cNvPr id="189" name="Google Shape;189;p7"/>
          <p:cNvSpPr txBox="1"/>
          <p:nvPr/>
        </p:nvSpPr>
        <p:spPr>
          <a:xfrm>
            <a:off x="1790700" y="3862745"/>
            <a:ext cx="1470660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200" b="1" dirty="0">
                <a:solidFill>
                  <a:schemeClr val="dk1"/>
                </a:solidFill>
                <a:latin typeface="Calibri"/>
                <a:ea typeface="Calibri"/>
                <a:cs typeface="Calibri"/>
                <a:sym typeface="Calibri"/>
              </a:rPr>
              <a:t>Welche Art von Dashboard werde ich erstellen?</a:t>
            </a:r>
            <a:endParaRPr dirty="0">
              <a:solidFill>
                <a:schemeClr val="dk1"/>
              </a:solidFill>
            </a:endParaRPr>
          </a:p>
          <a:p>
            <a:pPr marL="0" marR="0" lvl="0" indent="0" algn="l" rtl="0">
              <a:spcBef>
                <a:spcPts val="0"/>
              </a:spcBef>
              <a:spcAft>
                <a:spcPts val="0"/>
              </a:spcAft>
              <a:buNone/>
            </a:pPr>
            <a:r>
              <a:rPr lang="de" sz="2200" dirty="0">
                <a:solidFill>
                  <a:schemeClr val="dk1"/>
                </a:solidFill>
                <a:latin typeface="Calibri"/>
                <a:ea typeface="Calibri"/>
                <a:cs typeface="Calibri"/>
                <a:sym typeface="Calibri"/>
              </a:rPr>
              <a:t>Je nach Verwendungszweck :</a:t>
            </a:r>
            <a:endParaRPr dirty="0">
              <a:solidFill>
                <a:schemeClr val="dk1"/>
              </a:solidFill>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Allgemein: </a:t>
            </a:r>
            <a:r>
              <a:rPr lang="de" sz="2200" dirty="0">
                <a:solidFill>
                  <a:schemeClr val="dk1"/>
                </a:solidFill>
                <a:latin typeface="Calibri"/>
                <a:ea typeface="Calibri"/>
                <a:cs typeface="Calibri"/>
                <a:sym typeface="Calibri"/>
              </a:rPr>
              <a:t>Präsentation von Informationen auf der Ebene der ganzen Organisation</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Spezifisch : </a:t>
            </a:r>
            <a:r>
              <a:rPr lang="de" sz="2200" dirty="0">
                <a:solidFill>
                  <a:schemeClr val="dk1"/>
                </a:solidFill>
                <a:latin typeface="Calibri"/>
                <a:ea typeface="Calibri"/>
                <a:cs typeface="Calibri"/>
                <a:sym typeface="Calibri"/>
              </a:rPr>
              <a:t>Konzentration auf eine bestimmte Funktion, einen Prozess, ein Produkt usw.</a:t>
            </a:r>
            <a:endParaRPr dirty="0">
              <a:solidFill>
                <a:schemeClr val="dk1"/>
              </a:solidFill>
            </a:endParaRPr>
          </a:p>
          <a:p>
            <a:pPr marL="0" marR="0" lvl="0" indent="0" algn="l" rtl="0">
              <a:spcBef>
                <a:spcPts val="0"/>
              </a:spcBef>
              <a:spcAft>
                <a:spcPts val="0"/>
              </a:spcAft>
              <a:buNone/>
            </a:pPr>
            <a:r>
              <a:rPr lang="de" sz="2200" dirty="0">
                <a:solidFill>
                  <a:schemeClr val="dk1"/>
                </a:solidFill>
                <a:latin typeface="Calibri"/>
                <a:ea typeface="Calibri"/>
                <a:cs typeface="Calibri"/>
                <a:sym typeface="Calibri"/>
              </a:rPr>
              <a:t>Abhängig von der Rolle im Unternehmen</a:t>
            </a:r>
            <a:endParaRPr dirty="0">
              <a:solidFill>
                <a:schemeClr val="dk1"/>
              </a:solidFill>
            </a:endParaRPr>
          </a:p>
          <a:p>
            <a:r>
              <a:rPr lang="de" sz="2200" b="1" dirty="0">
                <a:solidFill>
                  <a:schemeClr val="dk1"/>
                </a:solidFill>
                <a:latin typeface="Calibri"/>
                <a:ea typeface="Calibri"/>
                <a:cs typeface="Calibri"/>
                <a:sym typeface="Calibri"/>
              </a:rPr>
              <a:t>Strategisch: </a:t>
            </a:r>
            <a:r>
              <a:rPr lang="de" sz="2200" dirty="0">
                <a:solidFill>
                  <a:schemeClr val="dk1"/>
                </a:solidFill>
                <a:latin typeface="Calibri"/>
                <a:ea typeface="Calibri"/>
                <a:cs typeface="Calibri"/>
                <a:sym typeface="Calibri"/>
              </a:rPr>
              <a:t>Bietet eine übersichtliche, gesamtheitliche und langfristige Betrachtungsmöglichkeit der Leistung</a:t>
            </a:r>
            <a:endParaRPr lang="de" sz="2200" dirty="0">
              <a:solidFill>
                <a:schemeClr val="dk1"/>
              </a:solidFill>
              <a:latin typeface="Calibri"/>
              <a:ea typeface="Calibri"/>
              <a:cs typeface="Calibri"/>
            </a:endParaRPr>
          </a:p>
          <a:p>
            <a:r>
              <a:rPr lang="de" sz="2200" b="1" dirty="0">
                <a:solidFill>
                  <a:schemeClr val="dk1"/>
                </a:solidFill>
                <a:latin typeface="Calibri"/>
                <a:ea typeface="Calibri"/>
                <a:cs typeface="Calibri"/>
                <a:sym typeface="Calibri"/>
              </a:rPr>
              <a:t>Operativ: </a:t>
            </a:r>
            <a:r>
              <a:rPr lang="de" sz="2200" dirty="0">
                <a:solidFill>
                  <a:schemeClr val="dk1"/>
                </a:solidFill>
                <a:latin typeface="Calibri"/>
                <a:ea typeface="Calibri"/>
                <a:cs typeface="Calibri"/>
                <a:sym typeface="Calibri"/>
              </a:rPr>
              <a:t>Bietet fokussierte, kurzfristige und taktische Betrachtungsmöglichkeiten der Leistung</a:t>
            </a:r>
            <a:endParaRPr lang="de" sz="2200" dirty="0">
              <a:solidFill>
                <a:schemeClr val="dk1"/>
              </a:solidFill>
              <a:highlight>
                <a:srgbClr val="FFFF00"/>
              </a:highlight>
              <a:latin typeface="Calibri"/>
              <a:ea typeface="Calibri"/>
              <a:cs typeface="Calibri"/>
            </a:endParaRPr>
          </a:p>
          <a:p>
            <a:r>
              <a:rPr lang="de" sz="2200">
                <a:solidFill>
                  <a:schemeClr val="dk1"/>
                </a:solidFill>
                <a:latin typeface="Calibri"/>
                <a:ea typeface="Calibri"/>
                <a:cs typeface="Calibri"/>
                <a:sym typeface="Calibri"/>
              </a:rPr>
              <a:t>Je nach Zeithorizont :</a:t>
            </a:r>
            <a:endParaRPr>
              <a:solidFill>
                <a:schemeClr val="dk1"/>
              </a:solidFill>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Historisch: </a:t>
            </a:r>
            <a:r>
              <a:rPr lang="de" sz="2200" dirty="0">
                <a:solidFill>
                  <a:schemeClr val="dk1"/>
                </a:solidFill>
                <a:latin typeface="Calibri"/>
                <a:ea typeface="Calibri"/>
                <a:cs typeface="Calibri"/>
                <a:sym typeface="Calibri"/>
              </a:rPr>
              <a:t>Analysiert die Trends im Laufe der Zeit</a:t>
            </a:r>
            <a:endParaRPr dirty="0">
              <a:solidFill>
                <a:schemeClr val="dk1"/>
              </a:solidFill>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Momentaufnahme: </a:t>
            </a:r>
            <a:r>
              <a:rPr lang="de" sz="2200" dirty="0">
                <a:solidFill>
                  <a:schemeClr val="dk1"/>
                </a:solidFill>
                <a:latin typeface="Calibri"/>
                <a:ea typeface="Calibri"/>
                <a:cs typeface="Calibri"/>
                <a:sym typeface="Calibri"/>
              </a:rPr>
              <a:t>Analysiert die Leistung nur für einen bestimmten Zeitpunkt</a:t>
            </a:r>
            <a:endParaRPr dirty="0">
              <a:solidFill>
                <a:schemeClr val="dk1"/>
              </a:solidFill>
            </a:endParaRPr>
          </a:p>
          <a:p>
            <a:pPr marL="0" marR="0" lvl="0" indent="0" algn="l" rtl="0">
              <a:spcBef>
                <a:spcPts val="0"/>
              </a:spcBef>
              <a:spcAft>
                <a:spcPts val="0"/>
              </a:spcAft>
              <a:buNone/>
            </a:pPr>
            <a:r>
              <a:rPr lang="de" sz="2200" b="1" dirty="0">
                <a:solidFill>
                  <a:schemeClr val="dk1"/>
                </a:solidFill>
                <a:latin typeface="Calibri"/>
                <a:ea typeface="Calibri"/>
                <a:cs typeface="Calibri"/>
                <a:sym typeface="Calibri"/>
              </a:rPr>
              <a:t>Echtzeit: </a:t>
            </a:r>
            <a:r>
              <a:rPr lang="de" sz="2200" dirty="0">
                <a:solidFill>
                  <a:schemeClr val="dk1"/>
                </a:solidFill>
                <a:latin typeface="Calibri"/>
                <a:ea typeface="Calibri"/>
                <a:cs typeface="Calibri"/>
                <a:sym typeface="Calibri"/>
              </a:rPr>
              <a:t>Überwacht die Leistung, wie sie sich in der Gegenwart entfaltet</a:t>
            </a:r>
            <a:endParaRPr sz="2200" dirty="0">
              <a:solidFill>
                <a:schemeClr val="dk1"/>
              </a:solidFill>
              <a:latin typeface="Calibri"/>
              <a:ea typeface="Calibri"/>
              <a:cs typeface="Calibri"/>
              <a:sym typeface="Calibri"/>
            </a:endParaRPr>
          </a:p>
          <a:p>
            <a:r>
              <a:rPr lang="de" sz="2200" b="1" dirty="0">
                <a:solidFill>
                  <a:schemeClr val="dk1"/>
                </a:solidFill>
                <a:latin typeface="Calibri"/>
                <a:ea typeface="Calibri"/>
                <a:cs typeface="Calibri"/>
                <a:sym typeface="Calibri"/>
              </a:rPr>
              <a:t>Vorhersagend: </a:t>
            </a:r>
            <a:r>
              <a:rPr lang="de" sz="2200" dirty="0">
                <a:solidFill>
                  <a:schemeClr val="dk1"/>
                </a:solidFill>
                <a:latin typeface="Calibri"/>
                <a:ea typeface="Calibri"/>
                <a:cs typeface="Calibri"/>
                <a:sym typeface="Calibri"/>
              </a:rPr>
              <a:t>Verwendet historische Daten über Leistung, um für die Zukunft zu planen</a:t>
            </a:r>
            <a:endParaRPr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195" name="Google Shape;195;p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dirty="0">
                <a:solidFill>
                  <a:srgbClr val="238791"/>
                </a:solidFill>
                <a:latin typeface="Calibri"/>
                <a:ea typeface="Calibri"/>
                <a:cs typeface="Calibri"/>
                <a:sym typeface="Calibri"/>
              </a:rPr>
              <a:t>Abschnitt 1 - Arten von Dashboards</a:t>
            </a:r>
            <a:endParaRPr sz="2800" b="1" dirty="0">
              <a:solidFill>
                <a:srgbClr val="238791"/>
              </a:solidFill>
              <a:latin typeface="Calibri"/>
              <a:ea typeface="Calibri"/>
              <a:cs typeface="Calibri"/>
              <a:sym typeface="Calibri"/>
            </a:endParaRPr>
          </a:p>
        </p:txBody>
      </p:sp>
      <p:sp>
        <p:nvSpPr>
          <p:cNvPr id="196" name="Google Shape;196;p8"/>
          <p:cNvSpPr txBox="1"/>
          <p:nvPr/>
        </p:nvSpPr>
        <p:spPr>
          <a:xfrm>
            <a:off x="1790700" y="3862745"/>
            <a:ext cx="14706600" cy="415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dirty="0">
                <a:solidFill>
                  <a:schemeClr val="dk1"/>
                </a:solidFill>
                <a:latin typeface="Calibri"/>
                <a:ea typeface="Calibri"/>
                <a:cs typeface="Calibri"/>
                <a:sym typeface="Calibri"/>
              </a:rPr>
              <a:t>Welche Art von Dashboard werde ich erstellen?</a:t>
            </a:r>
            <a:endParaRPr dirty="0">
              <a:solidFill>
                <a:schemeClr val="dk1"/>
              </a:solidFill>
            </a:endParaRPr>
          </a:p>
          <a:p>
            <a:r>
              <a:rPr lang="de" sz="2400" dirty="0">
                <a:solidFill>
                  <a:schemeClr val="dk1"/>
                </a:solidFill>
                <a:latin typeface="Calibri"/>
                <a:ea typeface="Calibri"/>
                <a:cs typeface="Calibri"/>
                <a:sym typeface="Calibri"/>
              </a:rPr>
              <a:t>Je nach Anpassungsgrad: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de" sz="2400" b="1" dirty="0">
                <a:solidFill>
                  <a:schemeClr val="dk1"/>
                </a:solidFill>
                <a:latin typeface="Calibri"/>
                <a:ea typeface="Calibri"/>
                <a:cs typeface="Calibri"/>
                <a:sym typeface="Calibri"/>
              </a:rPr>
              <a:t>Universal: </a:t>
            </a:r>
            <a:r>
              <a:rPr lang="de" sz="2400" dirty="0">
                <a:solidFill>
                  <a:schemeClr val="dk1"/>
                </a:solidFill>
                <a:latin typeface="Calibri"/>
                <a:ea typeface="Calibri"/>
                <a:cs typeface="Calibri"/>
                <a:sym typeface="Calibri"/>
              </a:rPr>
              <a:t>Eine Version für alle </a:t>
            </a:r>
            <a:r>
              <a:rPr lang="de" sz="2400" dirty="0" err="1">
                <a:solidFill>
                  <a:schemeClr val="dk1"/>
                </a:solidFill>
                <a:latin typeface="Calibri"/>
                <a:ea typeface="Calibri"/>
                <a:cs typeface="Calibri"/>
                <a:sym typeface="Calibri"/>
              </a:rPr>
              <a:t>Nutzer:innen</a:t>
            </a:r>
            <a:endParaRPr dirty="0" err="1">
              <a:solidFill>
                <a:schemeClr val="dk1"/>
              </a:solidFill>
            </a:endParaRPr>
          </a:p>
          <a:p>
            <a:pPr marL="0" marR="0" lvl="0" indent="0" algn="l" rtl="0">
              <a:spcBef>
                <a:spcPts val="0"/>
              </a:spcBef>
              <a:spcAft>
                <a:spcPts val="0"/>
              </a:spcAft>
              <a:buNone/>
            </a:pPr>
            <a:r>
              <a:rPr lang="de" sz="2400" b="1" dirty="0">
                <a:solidFill>
                  <a:schemeClr val="dk1"/>
                </a:solidFill>
                <a:latin typeface="Calibri"/>
                <a:ea typeface="Calibri"/>
                <a:cs typeface="Calibri"/>
                <a:sym typeface="Calibri"/>
              </a:rPr>
              <a:t>Anpassbar : </a:t>
            </a:r>
            <a:r>
              <a:rPr lang="de" sz="2400" dirty="0">
                <a:solidFill>
                  <a:schemeClr val="dk1"/>
                </a:solidFill>
                <a:latin typeface="Calibri"/>
                <a:ea typeface="Calibri"/>
                <a:cs typeface="Calibri"/>
                <a:sym typeface="Calibri"/>
              </a:rPr>
              <a:t>Mit Funktionen, die es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erlauben, die Ansicht entsprechend ihrer Bedürfnisse anzupassen</a:t>
            </a:r>
            <a:endParaRPr sz="2400" dirty="0">
              <a:solidFill>
                <a:schemeClr val="dk1"/>
              </a:solidFill>
              <a:latin typeface="Calibri"/>
              <a:ea typeface="Calibri"/>
              <a:cs typeface="Calibri"/>
              <a:sym typeface="Calibri"/>
            </a:endParaRPr>
          </a:p>
          <a:p>
            <a:r>
              <a:rPr lang="de" sz="2400" dirty="0">
                <a:solidFill>
                  <a:schemeClr val="dk1"/>
                </a:solidFill>
                <a:latin typeface="Calibri"/>
                <a:ea typeface="Calibri"/>
                <a:cs typeface="Calibri"/>
                <a:sym typeface="Calibri"/>
              </a:rPr>
              <a:t>Je nach Detaillierungsgrad: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de" sz="2400" b="1" dirty="0">
                <a:solidFill>
                  <a:schemeClr val="dk1"/>
                </a:solidFill>
                <a:latin typeface="Calibri"/>
                <a:ea typeface="Calibri"/>
                <a:cs typeface="Calibri"/>
                <a:sym typeface="Calibri"/>
              </a:rPr>
              <a:t>Umreißend</a:t>
            </a:r>
            <a:r>
              <a:rPr lang="de" sz="2400" dirty="0">
                <a:solidFill>
                  <a:schemeClr val="dk1"/>
                </a:solidFill>
                <a:latin typeface="Calibri"/>
                <a:ea typeface="Calibri"/>
                <a:cs typeface="Calibri"/>
                <a:sym typeface="Calibri"/>
              </a:rPr>
              <a:t>: Es werden nur übergeordnete Kennzahlen präsentiert</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de" sz="2400" b="1" dirty="0">
                <a:solidFill>
                  <a:schemeClr val="dk1"/>
                </a:solidFill>
                <a:latin typeface="Calibri"/>
                <a:ea typeface="Calibri"/>
                <a:cs typeface="Calibri"/>
                <a:sym typeface="Calibri"/>
              </a:rPr>
              <a:t>Detailliert: </a:t>
            </a:r>
            <a:r>
              <a:rPr lang="de" sz="2400" dirty="0">
                <a:solidFill>
                  <a:schemeClr val="dk1"/>
                </a:solidFill>
                <a:latin typeface="Calibri"/>
                <a:ea typeface="Calibri"/>
                <a:cs typeface="Calibri"/>
                <a:sym typeface="Calibri"/>
              </a:rPr>
              <a:t>Ermöglicht den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in die Daten einzutauchen, um einen breiteren Überblick über den Kontext zu erhalten</a:t>
            </a:r>
            <a:endParaRPr dirty="0">
              <a:solidFill>
                <a:schemeClr val="dk1"/>
              </a:solidFill>
            </a:endParaRPr>
          </a:p>
          <a:p>
            <a:pPr marL="0" marR="0" lvl="0" indent="0" algn="l" rtl="0">
              <a:spcBef>
                <a:spcPts val="0"/>
              </a:spcBef>
              <a:spcAft>
                <a:spcPts val="0"/>
              </a:spcAft>
              <a:buNone/>
            </a:pPr>
            <a:r>
              <a:rPr lang="de" sz="2400" dirty="0">
                <a:solidFill>
                  <a:schemeClr val="dk1"/>
                </a:solidFill>
                <a:latin typeface="Calibri"/>
                <a:ea typeface="Calibri"/>
                <a:cs typeface="Calibri"/>
                <a:sym typeface="Calibri"/>
              </a:rPr>
              <a:t>Je nach Standpunkt:</a:t>
            </a:r>
            <a:endParaRPr dirty="0">
              <a:solidFill>
                <a:schemeClr val="dk1"/>
              </a:solidFill>
            </a:endParaRPr>
          </a:p>
          <a:p>
            <a:pPr marL="0" marR="0" lvl="0" indent="0" algn="l" rtl="0">
              <a:spcBef>
                <a:spcPts val="0"/>
              </a:spcBef>
              <a:spcAft>
                <a:spcPts val="0"/>
              </a:spcAft>
              <a:buNone/>
            </a:pPr>
            <a:r>
              <a:rPr lang="de" sz="2400" b="1" dirty="0">
                <a:solidFill>
                  <a:schemeClr val="dk1"/>
                </a:solidFill>
                <a:latin typeface="Calibri"/>
                <a:ea typeface="Calibri"/>
                <a:cs typeface="Calibri"/>
                <a:sym typeface="Calibri"/>
              </a:rPr>
              <a:t>Beschreibend: </a:t>
            </a:r>
            <a:r>
              <a:rPr lang="de" sz="2400" dirty="0">
                <a:solidFill>
                  <a:schemeClr val="dk1"/>
                </a:solidFill>
                <a:latin typeface="Calibri"/>
                <a:ea typeface="Calibri"/>
                <a:cs typeface="Calibri"/>
                <a:sym typeface="Calibri"/>
              </a:rPr>
              <a:t>Das Dashboard teilt den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explizit mit, wie die Daten zu interpretieren sind</a:t>
            </a:r>
            <a:endParaRPr dirty="0">
              <a:solidFill>
                <a:schemeClr val="dk1"/>
              </a:solidFill>
            </a:endParaRPr>
          </a:p>
          <a:p>
            <a:pPr marL="0" marR="0" lvl="0" indent="0" algn="l" rtl="0">
              <a:spcBef>
                <a:spcPts val="0"/>
              </a:spcBef>
              <a:spcAft>
                <a:spcPts val="0"/>
              </a:spcAft>
              <a:buNone/>
            </a:pPr>
            <a:r>
              <a:rPr lang="de" sz="2400" b="1" dirty="0">
                <a:solidFill>
                  <a:schemeClr val="dk1"/>
                </a:solidFill>
                <a:latin typeface="Calibri"/>
                <a:ea typeface="Calibri"/>
                <a:cs typeface="Calibri"/>
                <a:sym typeface="Calibri"/>
              </a:rPr>
              <a:t>Entdeckend:</a:t>
            </a:r>
            <a:r>
              <a:rPr lang="de" sz="2400" dirty="0">
                <a:solidFill>
                  <a:schemeClr val="dk1"/>
                </a:solidFill>
                <a:latin typeface="Calibri"/>
                <a:ea typeface="Calibri"/>
                <a:cs typeface="Calibri"/>
                <a:sym typeface="Calibri"/>
              </a:rPr>
              <a:t> Die Interpretation der Ergebnisse wird den </a:t>
            </a:r>
            <a:r>
              <a:rPr lang="de" sz="2400" dirty="0" err="1">
                <a:solidFill>
                  <a:schemeClr val="dk1"/>
                </a:solidFill>
                <a:latin typeface="Calibri"/>
                <a:ea typeface="Calibri"/>
                <a:cs typeface="Calibri"/>
                <a:sym typeface="Calibri"/>
              </a:rPr>
              <a:t>Nutzer:innen</a:t>
            </a:r>
            <a:r>
              <a:rPr lang="de" sz="2400" dirty="0">
                <a:solidFill>
                  <a:schemeClr val="dk1"/>
                </a:solidFill>
                <a:latin typeface="Calibri"/>
                <a:ea typeface="Calibri"/>
                <a:cs typeface="Calibri"/>
                <a:sym typeface="Calibri"/>
              </a:rPr>
              <a:t> überlassen</a:t>
            </a: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p:nvPr/>
        </p:nvSpPr>
        <p:spPr>
          <a:xfrm>
            <a:off x="1447800" y="1411535"/>
            <a:ext cx="12268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4400" b="1">
                <a:solidFill>
                  <a:srgbClr val="E7686A"/>
                </a:solidFill>
                <a:latin typeface="Calibri"/>
                <a:ea typeface="Calibri"/>
                <a:cs typeface="Calibri"/>
                <a:sym typeface="Calibri"/>
              </a:rPr>
              <a:t>Einheit 2: Erstellen eines effektiven Dashboards</a:t>
            </a:r>
            <a:endParaRPr sz="4400" b="1">
              <a:solidFill>
                <a:srgbClr val="E7686A"/>
              </a:solidFill>
              <a:latin typeface="Calibri"/>
              <a:ea typeface="Calibri"/>
              <a:cs typeface="Calibri"/>
              <a:sym typeface="Calibri"/>
            </a:endParaRPr>
          </a:p>
          <a:p>
            <a:pPr marL="0" marR="0" lvl="0" indent="0" algn="l" rtl="0">
              <a:spcBef>
                <a:spcPts val="0"/>
              </a:spcBef>
              <a:spcAft>
                <a:spcPts val="0"/>
              </a:spcAft>
              <a:buNone/>
            </a:pPr>
            <a:endParaRPr sz="4000" b="1">
              <a:solidFill>
                <a:srgbClr val="E7686A"/>
              </a:solidFill>
              <a:latin typeface="Calibri"/>
              <a:ea typeface="Calibri"/>
              <a:cs typeface="Calibri"/>
              <a:sym typeface="Calibri"/>
            </a:endParaRPr>
          </a:p>
        </p:txBody>
      </p:sp>
      <p:sp>
        <p:nvSpPr>
          <p:cNvPr id="202" name="Google Shape;202;p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800" b="1">
                <a:solidFill>
                  <a:srgbClr val="238791"/>
                </a:solidFill>
                <a:latin typeface="Calibri"/>
                <a:ea typeface="Calibri"/>
                <a:cs typeface="Calibri"/>
                <a:sym typeface="Calibri"/>
              </a:rPr>
              <a:t>Abschnitt 2 - Struktur eines Dashboards</a:t>
            </a:r>
            <a:endParaRPr sz="2800" b="1">
              <a:solidFill>
                <a:srgbClr val="238791"/>
              </a:solidFill>
              <a:latin typeface="Calibri"/>
              <a:ea typeface="Calibri"/>
              <a:cs typeface="Calibri"/>
              <a:sym typeface="Calibri"/>
            </a:endParaRPr>
          </a:p>
        </p:txBody>
      </p:sp>
      <p:sp>
        <p:nvSpPr>
          <p:cNvPr id="203" name="Google Shape;203;p9"/>
          <p:cNvSpPr txBox="1"/>
          <p:nvPr/>
        </p:nvSpPr>
        <p:spPr>
          <a:xfrm>
            <a:off x="1790700" y="3862745"/>
            <a:ext cx="14706600" cy="415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2400" b="1" dirty="0">
                <a:solidFill>
                  <a:schemeClr val="dk1"/>
                </a:solidFill>
                <a:latin typeface="Calibri"/>
                <a:ea typeface="Calibri"/>
                <a:cs typeface="Calibri"/>
                <a:sym typeface="Calibri"/>
              </a:rPr>
              <a:t>Die Struktur eines Dashboards</a:t>
            </a:r>
            <a:endParaRPr dirty="0">
              <a:solidFill>
                <a:schemeClr val="dk1"/>
              </a:solidFill>
            </a:endParaRPr>
          </a:p>
          <a:p>
            <a:pPr marL="342900" indent="-342900">
              <a:buClr>
                <a:schemeClr val="dk1"/>
              </a:buClr>
              <a:buSzPts val="2400"/>
              <a:buFont typeface="Arial"/>
              <a:buChar char="•"/>
            </a:pPr>
            <a:r>
              <a:rPr lang="de" sz="2400" dirty="0">
                <a:solidFill>
                  <a:schemeClr val="dk1"/>
                </a:solidFill>
                <a:latin typeface="Calibri"/>
                <a:ea typeface="Calibri"/>
                <a:cs typeface="Calibri"/>
                <a:sym typeface="Calibri"/>
              </a:rPr>
              <a:t>Der Inhalt eines Dashboards sollte so organisiert sein, dass die Art der Informationen widergespiegelt wird und zu einer effektiven Überwachung beiträgt.</a:t>
            </a:r>
            <a:endParaRPr dirty="0">
              <a:solidFill>
                <a:schemeClr val="dk1"/>
              </a:solidFill>
            </a:endParaRPr>
          </a:p>
          <a:p>
            <a:pPr marL="342900" indent="-342900">
              <a:buClr>
                <a:schemeClr val="dk1"/>
              </a:buClr>
              <a:buSzPts val="2400"/>
              <a:buFont typeface="Arial"/>
              <a:buChar char="•"/>
            </a:pPr>
            <a:r>
              <a:rPr lang="de" sz="2400" dirty="0">
                <a:solidFill>
                  <a:schemeClr val="dk1"/>
                </a:solidFill>
                <a:latin typeface="Calibri"/>
                <a:ea typeface="Calibri"/>
                <a:cs typeface="Calibri"/>
                <a:sym typeface="Calibri"/>
              </a:rPr>
              <a:t>Informationen sollten weder einfach irgendwo im Dashboard platziert werden, noch sollten Teile der Ansicht platziert werden, nur um die verfügbaren Platz zu füllen.</a:t>
            </a:r>
            <a:endParaRPr dirty="0">
              <a:solidFill>
                <a:schemeClr val="dk1"/>
              </a:solidFill>
            </a:endParaRPr>
          </a:p>
          <a:p>
            <a:pPr marL="342900" marR="0" lvl="0" indent="-342900" algn="l" rtl="0">
              <a:spcBef>
                <a:spcPts val="0"/>
              </a:spcBef>
              <a:spcAft>
                <a:spcPts val="0"/>
              </a:spcAft>
              <a:buClr>
                <a:schemeClr val="dk1"/>
              </a:buClr>
              <a:buSzPts val="2400"/>
              <a:buFont typeface="Arial"/>
              <a:buChar char="•"/>
            </a:pPr>
            <a:r>
              <a:rPr lang="de" sz="2400" dirty="0">
                <a:solidFill>
                  <a:schemeClr val="dk1"/>
                </a:solidFill>
                <a:latin typeface="Calibri"/>
                <a:ea typeface="Calibri"/>
                <a:cs typeface="Calibri"/>
                <a:sym typeface="Calibri"/>
              </a:rPr>
              <a:t>Zusammenhängende Elemente sollten nahe beieinander positioniert werden.</a:t>
            </a:r>
            <a:endParaRPr dirty="0">
              <a:solidFill>
                <a:schemeClr val="dk1"/>
              </a:solidFill>
            </a:endParaRPr>
          </a:p>
          <a:p>
            <a:pPr marL="342900" indent="-342900">
              <a:buClr>
                <a:schemeClr val="dk1"/>
              </a:buClr>
              <a:buSzPts val="2400"/>
              <a:buFont typeface="Arial"/>
              <a:buChar char="•"/>
            </a:pPr>
            <a:r>
              <a:rPr lang="de" sz="2400" dirty="0">
                <a:solidFill>
                  <a:schemeClr val="dk1"/>
                </a:solidFill>
                <a:latin typeface="Calibri"/>
                <a:ea typeface="Calibri"/>
                <a:cs typeface="Calibri"/>
                <a:sym typeface="Calibri"/>
              </a:rPr>
              <a:t>Wichtige Elemente sollten größer bzw. leichter sichtbar dargestellt werden, als weniger wichtige Elemente.</a:t>
            </a:r>
            <a:endParaRPr dirty="0">
              <a:solidFill>
                <a:schemeClr val="dk1"/>
              </a:solidFill>
            </a:endParaRPr>
          </a:p>
          <a:p>
            <a:pPr marL="342900" indent="-342900">
              <a:buClr>
                <a:schemeClr val="dk1"/>
              </a:buClr>
              <a:buSzPts val="2400"/>
              <a:buFont typeface="Arial"/>
              <a:buChar char="•"/>
            </a:pPr>
            <a:r>
              <a:rPr lang="de" sz="2400" dirty="0">
                <a:solidFill>
                  <a:schemeClr val="dk1"/>
                </a:solidFill>
                <a:latin typeface="Calibri"/>
                <a:ea typeface="Calibri"/>
                <a:cs typeface="Calibri"/>
                <a:sym typeface="Calibri"/>
              </a:rPr>
              <a:t>Objekte, die in einer bestimmten Reihenfolge analysiert werden sollen, sollten so dargestellt werden, dass  die Reihenfolge ersichtlich ist.</a:t>
            </a:r>
            <a:endParaRPr dirty="0">
              <a:solidFill>
                <a:schemeClr val="dk1"/>
              </a:solidFill>
            </a:endParaRPr>
          </a:p>
          <a:p>
            <a:pPr marL="0" marR="0" lvl="0" indent="0" algn="l" rtl="0">
              <a:spcBef>
                <a:spcPts val="0"/>
              </a:spcBef>
              <a:spcAft>
                <a:spcPts val="0"/>
              </a:spcAft>
              <a:buNone/>
            </a:pPr>
            <a:r>
              <a:rPr lang="de" sz="2400" dirty="0">
                <a:solidFill>
                  <a:schemeClr val="dk1"/>
                </a:solidFill>
                <a:latin typeface="Calibri"/>
                <a:ea typeface="Calibri"/>
                <a:cs typeface="Calibri"/>
                <a:sym typeface="Calibri"/>
              </a:rPr>
              <a:t>(Stephen </a:t>
            </a:r>
            <a:r>
              <a:rPr lang="de" sz="2400" dirty="0" err="1">
                <a:solidFill>
                  <a:schemeClr val="dk1"/>
                </a:solidFill>
                <a:latin typeface="Calibri"/>
                <a:ea typeface="Calibri"/>
                <a:cs typeface="Calibri"/>
                <a:sym typeface="Calibri"/>
              </a:rPr>
              <a:t>Few</a:t>
            </a:r>
            <a:r>
              <a:rPr lang="de" sz="2400" dirty="0">
                <a:solidFill>
                  <a:schemeClr val="dk1"/>
                </a:solidFill>
                <a:latin typeface="Calibri"/>
                <a:ea typeface="Calibri"/>
                <a:cs typeface="Calibri"/>
                <a:sym typeface="Calibri"/>
              </a:rPr>
              <a:t> , „Allgegenwärtige Hürden für ein effektives Dashboard-Design“, Visual Business </a:t>
            </a:r>
            <a:r>
              <a:rPr lang="de" sz="2400" dirty="0" err="1">
                <a:solidFill>
                  <a:schemeClr val="dk1"/>
                </a:solidFill>
                <a:latin typeface="Calibri"/>
                <a:ea typeface="Calibri"/>
                <a:cs typeface="Calibri"/>
                <a:sym typeface="Calibri"/>
              </a:rPr>
              <a:t>Intelligence</a:t>
            </a:r>
            <a:r>
              <a:rPr lang="de" sz="2400" dirty="0">
                <a:solidFill>
                  <a:schemeClr val="dk1"/>
                </a:solidFill>
                <a:latin typeface="Calibri"/>
                <a:ea typeface="Calibri"/>
                <a:cs typeface="Calibri"/>
                <a:sym typeface="Calibri"/>
              </a:rPr>
              <a:t> Newsletter, 2007)</a:t>
            </a:r>
            <a:endParaRPr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A70C69BED3724697D2FD679F55D5AA" ma:contentTypeVersion="15" ma:contentTypeDescription="Ein neues Dokument erstellen." ma:contentTypeScope="" ma:versionID="8b9b4db190f9a730e404a89a9b75cc12">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61516090d7d98cbdf1de6639780cf410"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379924-67A1-45B1-959C-88C07AE16425}">
  <ds:schemaRefs>
    <ds:schemaRef ds:uri="http://schemas.microsoft.com/sharepoint/v3/contenttype/forms"/>
  </ds:schemaRefs>
</ds:datastoreItem>
</file>

<file path=customXml/itemProps2.xml><?xml version="1.0" encoding="utf-8"?>
<ds:datastoreItem xmlns:ds="http://schemas.openxmlformats.org/officeDocument/2006/customXml" ds:itemID="{552B74C0-2B0B-4210-9738-D433C7CCC71E}">
  <ds:schemaRefs>
    <ds:schemaRef ds:uri="http://schemas.microsoft.com/office/2006/metadata/properties"/>
    <ds:schemaRef ds:uri="http://schemas.microsoft.com/office/infopath/2007/PartnerControls"/>
    <ds:schemaRef ds:uri="86efbe09-657a-4a33-af1f-6926acd14423"/>
    <ds:schemaRef ds:uri="67cf6156-b4f3-4cc3-8804-83f001e9d3c3"/>
  </ds:schemaRefs>
</ds:datastoreItem>
</file>

<file path=customXml/itemProps3.xml><?xml version="1.0" encoding="utf-8"?>
<ds:datastoreItem xmlns:ds="http://schemas.openxmlformats.org/officeDocument/2006/customXml" ds:itemID="{E2846FC9-D405-4E4B-B225-C85208281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31</Slides>
  <Notes>31</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revision>430</cp:revision>
  <dcterms:created xsi:type="dcterms:W3CDTF">2022-05-03T15:33:59Z</dcterms:created>
  <dcterms:modified xsi:type="dcterms:W3CDTF">2023-07-03T05:11:35Z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MediaServiceImageTags">
    <vt:lpwstr/>
  </property>
</Properties>
</file>